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46BB60-0531-4840-A301-AC5A175627EF}" v="7" dt="2020-04-23T10:35:04.2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 Gabriel Rodriguez" userId="71f0ee93cd9cea98" providerId="LiveId" clId="{2B46BB60-0531-4840-A301-AC5A175627EF}"/>
    <pc:docChg chg="modSld sldOrd">
      <pc:chgData name="Victor Gabriel Rodriguez" userId="71f0ee93cd9cea98" providerId="LiveId" clId="{2B46BB60-0531-4840-A301-AC5A175627EF}" dt="2020-04-23T10:35:04.207" v="8"/>
      <pc:docMkLst>
        <pc:docMk/>
      </pc:docMkLst>
      <pc:sldChg chg="ord modAnim">
        <pc:chgData name="Victor Gabriel Rodriguez" userId="71f0ee93cd9cea98" providerId="LiveId" clId="{2B46BB60-0531-4840-A301-AC5A175627EF}" dt="2020-04-23T10:35:04.207" v="8"/>
        <pc:sldMkLst>
          <pc:docMk/>
          <pc:sldMk cId="1861361312" sldId="256"/>
        </pc:sldMkLst>
      </pc:sldChg>
      <pc:sldChg chg="modAnim">
        <pc:chgData name="Victor Gabriel Rodriguez" userId="71f0ee93cd9cea98" providerId="LiveId" clId="{2B46BB60-0531-4840-A301-AC5A175627EF}" dt="2020-04-23T10:34:35.254" v="5"/>
        <pc:sldMkLst>
          <pc:docMk/>
          <pc:sldMk cId="2348916463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A32F2-5B31-45FA-A145-8B0E382FC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F824BE-580C-4B20-A01D-3BBDAA0FD5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E689B9-FA3C-4F1F-8EBB-78DFFAA59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94B5-ED9B-4307-AA51-F9E0F4F0D7F2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F73937-4FAA-4B3D-B27D-3E89EBE2D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6642B6-934E-4F19-91EC-5CDFCD61C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1A3-5221-492D-8773-7CF29DF64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17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5B3E78-F7DD-442B-BFC0-E828CC5F2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471334F-8E9A-4A5C-8ABF-BE72FC7F2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28704E-AAA6-45CC-AD3C-FD315588A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94B5-ED9B-4307-AA51-F9E0F4F0D7F2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052E1C-93B0-427E-9F58-AE4F2BF9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EEFE98-593A-43D2-9E24-2B93FAC62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1A3-5221-492D-8773-7CF29DF64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448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82083F0-BBD4-4DD6-AD34-483E35FFA4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09ED02D-B970-4BCD-A80E-F745640C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48A0D7-947E-4F36-9B01-30E29109A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94B5-ED9B-4307-AA51-F9E0F4F0D7F2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CA0364-DE1A-40D5-8E37-9BDA3120B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46BACD-ED61-4435-AB43-E14791F3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1A3-5221-492D-8773-7CF29DF64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03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FBDFF-0AB6-427E-9BA6-76FCBD0EF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29C74C-ED93-45F7-911F-A87055687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671C73-F10B-4262-BA92-E36059661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94B5-ED9B-4307-AA51-F9E0F4F0D7F2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05FB97-671A-438C-8CDA-A0A323F22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85A841-F86A-414C-ACD1-989D7BED2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1A3-5221-492D-8773-7CF29DF64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79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C0CCD0-B8A9-44C1-9127-16158F753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A9AA22-2397-4D9B-A74B-5EEBC16AC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F223A3-850A-48D3-AB3F-29229C98E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94B5-ED9B-4307-AA51-F9E0F4F0D7F2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5ACA03-D463-4AD6-8707-C1B38DA05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D6E5C9-3B49-4640-94B0-860FD8284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1A3-5221-492D-8773-7CF29DF64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5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7B998B-F371-49EB-A594-EA5929358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847CFA-9063-4569-9499-E5DB65C938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7C0BA6C-E5C6-44E0-8B38-E36D2B111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B15F210-D8F4-460D-A860-D4D18420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94B5-ED9B-4307-AA51-F9E0F4F0D7F2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61F3AF6-6355-4FE2-ABDB-2E7F993EF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609A888-5331-408A-95DB-259EAF3A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1A3-5221-492D-8773-7CF29DF64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166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0BFEA4-A478-4D77-AC96-5A928264B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6F8B0B2-93FF-4C09-A649-1818555A0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422A4CF-F6A3-44C6-964F-218858AC5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7177A3B-C7F8-4145-A051-E3A12323E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2DB9822-E0CC-443D-B633-96411AAED9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ABDE9E1-113B-4038-965D-644AB4820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94B5-ED9B-4307-AA51-F9E0F4F0D7F2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6042E60-6042-4D40-A95C-A906252CF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F7D4511-7AEF-4EC7-B0BB-DEBF96CA9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1A3-5221-492D-8773-7CF29DF64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19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9B755-36E6-43EB-BEF3-B6435A8ED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EA48C41-D4BF-4C8D-B0B9-A43EA8ADA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94B5-ED9B-4307-AA51-F9E0F4F0D7F2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6B9F306-EDF5-40A6-AA04-2BE90D301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A612023-E99C-43E7-81C2-D0381E26C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1A3-5221-492D-8773-7CF29DF64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05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50B0BA3-0068-470E-84D4-DDD08315F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94B5-ED9B-4307-AA51-F9E0F4F0D7F2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42B0706-DD09-41AC-B566-7535402F0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4FF7432-8BE1-4D14-98F4-360C4CA92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1A3-5221-492D-8773-7CF29DF64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08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8B7610-4CAD-4A6C-B170-E077EE3CF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43068C-9515-43D8-B66F-C0FF2917E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E138DAF-8191-4F98-B27F-10E1E73DA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168206B-3A3C-43BD-A9DD-E4222D799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94B5-ED9B-4307-AA51-F9E0F4F0D7F2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8455AE4-7417-4A62-B6D9-8FB96292C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06BB2FC-017B-4B90-8661-8F20FB55C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1A3-5221-492D-8773-7CF29DF64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23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7E1397-841F-4096-A2FC-3F41DA4F9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071EC96-ADDF-4F1B-A338-BC50ABE507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950B024-39D4-4D70-AA13-F4EF31A15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A85243E-7EF8-4E63-B5C9-96AEDB994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94B5-ED9B-4307-AA51-F9E0F4F0D7F2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45E31B6-F055-40B5-B595-3A87C694C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71EBC1-B460-484C-90D9-467C7F459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1A3-5221-492D-8773-7CF29DF64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37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E85057C-8199-4B8E-B16D-0DF612D64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F47A8F-73D0-4B93-8F39-3154CCA41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5A5593-C28D-43F2-B7E3-F40A3504DD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E94B5-ED9B-4307-AA51-F9E0F4F0D7F2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C54419-616A-4B43-825E-A0E3BFDC0A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A62CB6-CE64-4167-ABFB-FA03B03027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131A3-5221-492D-8773-7CF29DF64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742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6993A9A1-C244-49B8-8BA0-936442C16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Crimes Contra o Sistema Financeiro Nacional</a:t>
            </a:r>
            <a:br>
              <a:rPr lang="pt-BR" dirty="0">
                <a:solidFill>
                  <a:srgbClr val="FFFFFF"/>
                </a:solidFill>
              </a:rPr>
            </a:br>
            <a:br>
              <a:rPr lang="pt-BR" sz="2400" dirty="0">
                <a:solidFill>
                  <a:srgbClr val="FFFFFF"/>
                </a:solidFill>
              </a:rPr>
            </a:br>
            <a:r>
              <a:rPr lang="pt-BR" sz="2400" dirty="0">
                <a:solidFill>
                  <a:srgbClr val="FFFFFF"/>
                </a:solidFill>
              </a:rPr>
              <a:t>Lei 7492/86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F27685-4D95-41F1-9687-15BA84582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endParaRPr lang="pt-BR" sz="1900" dirty="0"/>
          </a:p>
          <a:p>
            <a:r>
              <a:rPr lang="pt-BR" sz="1900" b="1" dirty="0"/>
              <a:t>Art. 1º</a:t>
            </a:r>
            <a:r>
              <a:rPr lang="pt-BR" sz="1900" dirty="0"/>
              <a:t> Considera-se instituição financeira, para efeito desta lei, a pessoa jurídica de direito público ou privado, que tenha como atividade principal ou acessória, cumulativamente ou não, a captação, intermediação ou aplicação de recursos financeiros (Vetado) de terceiros, em moeda nacional ou estrangeira, ou a custódia, emissão, distribuição, negociação, intermediação ou administração de valores mobiliários.</a:t>
            </a:r>
          </a:p>
          <a:p>
            <a:r>
              <a:rPr lang="pt-BR" sz="1900" dirty="0"/>
              <a:t>Parágrafo único. Equipara-se à instituição financeira:</a:t>
            </a:r>
          </a:p>
          <a:p>
            <a:r>
              <a:rPr lang="pt-BR" sz="1900" dirty="0"/>
              <a:t>I - a pessoa jurídica que capte ou administre seguros, câmbio, consórcio, capitalização ou qualquer tipo de poupança, ou recursos de terceiros;</a:t>
            </a:r>
          </a:p>
          <a:p>
            <a:r>
              <a:rPr lang="pt-BR" sz="1900" dirty="0"/>
              <a:t>II - a pessoa natural que exerça quaisquer das atividades referidas neste artigo, ainda que de forma eventual.</a:t>
            </a:r>
          </a:p>
          <a:p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234891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CC8F13F2-FC68-4F73-8CC9-8B4D34B38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Lei 7492/86</a:t>
            </a:r>
            <a:br>
              <a:rPr lang="pt-BR" dirty="0">
                <a:solidFill>
                  <a:srgbClr val="FFFFFF"/>
                </a:solidFill>
              </a:rPr>
            </a:br>
            <a:r>
              <a:rPr lang="pt-BR" sz="2800" dirty="0">
                <a:solidFill>
                  <a:srgbClr val="FFFFFF"/>
                </a:solidFill>
              </a:rPr>
              <a:t>Gestão Fraudulenta e Temerária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AB789430-F9A1-4EC4-8DBC-17B67EDDE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pt-BR" sz="2400" dirty="0"/>
          </a:p>
          <a:p>
            <a:pPr marL="0" indent="0">
              <a:buNone/>
            </a:pPr>
            <a:r>
              <a:rPr lang="pt-BR" sz="2400" b="1" dirty="0"/>
              <a:t>Art. 3º </a:t>
            </a:r>
            <a:r>
              <a:rPr lang="pt-BR" sz="2400" dirty="0"/>
              <a:t>Divulgar informação falsa ou prejudicialmente incompleta sobre instituição financeira:</a:t>
            </a:r>
          </a:p>
          <a:p>
            <a:pPr marL="0" indent="0">
              <a:buNone/>
            </a:pPr>
            <a:r>
              <a:rPr lang="pt-BR" sz="2400" dirty="0"/>
              <a:t> Pena - Reclusão, de 2 (dois) a 6 (seis) anos, e multa.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 </a:t>
            </a:r>
            <a:r>
              <a:rPr lang="pt-BR" sz="2400" b="1" dirty="0"/>
              <a:t>Art. 4º </a:t>
            </a:r>
            <a:r>
              <a:rPr lang="pt-BR" sz="2400" dirty="0"/>
              <a:t>Gerir fraudulentamente instituição financeira:</a:t>
            </a:r>
          </a:p>
          <a:p>
            <a:pPr marL="0" indent="0">
              <a:buNone/>
            </a:pPr>
            <a:r>
              <a:rPr lang="pt-BR" sz="2400" dirty="0"/>
              <a:t> Pena - Reclusão, de 3 (três) a 12 (doze) anos, e multa.</a:t>
            </a:r>
          </a:p>
          <a:p>
            <a:pPr marL="0" indent="0">
              <a:buNone/>
            </a:pPr>
            <a:r>
              <a:rPr lang="pt-BR" sz="2400" dirty="0"/>
              <a:t> Parágrafo único. Se a gestão é </a:t>
            </a:r>
            <a:r>
              <a:rPr lang="pt-BR" sz="2400" b="1" dirty="0"/>
              <a:t>temerária</a:t>
            </a:r>
            <a:r>
              <a:rPr lang="pt-BR" sz="2400" dirty="0"/>
              <a:t>:</a:t>
            </a:r>
          </a:p>
          <a:p>
            <a:pPr marL="0" indent="0">
              <a:buNone/>
            </a:pPr>
            <a:r>
              <a:rPr lang="pt-BR" sz="2400" dirty="0"/>
              <a:t> Pena - Reclusão, de 2 (dois) a 8 (oito) anos, e multa.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136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235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Crimes Contra o Sistema Financeiro Nacional  Lei 7492/86</vt:lpstr>
      <vt:lpstr>Lei 7492/86 Gestão Fraudulenta e Temerária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 7492/86 Gestão Fraudulenta e Temerária</dc:title>
  <dc:creator>Victor Gabriel Rodriguez</dc:creator>
  <cp:lastModifiedBy>Victor Gabriel Rodriguez</cp:lastModifiedBy>
  <cp:revision>2</cp:revision>
  <dcterms:created xsi:type="dcterms:W3CDTF">2020-04-23T10:31:47Z</dcterms:created>
  <dcterms:modified xsi:type="dcterms:W3CDTF">2020-04-23T10:35:09Z</dcterms:modified>
</cp:coreProperties>
</file>