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94789"/>
  </p:normalViewPr>
  <p:slideViewPr>
    <p:cSldViewPr snapToGrid="0" snapToObjects="1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6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19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6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0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3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4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1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3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5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8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73702A-AAA4-3441-B24B-EA279D92C222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0181DB-102C-1C4F-AD25-13F0A12AE5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E9CB5-91ED-9C4C-A29C-B6DE017AC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Contratos de M&amp;A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04E76-B04E-2040-8D11-8B0A82678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Gabriel Buschinelli</a:t>
            </a:r>
          </a:p>
        </p:txBody>
      </p:sp>
    </p:spTree>
    <p:extLst>
      <p:ext uri="{BB962C8B-B14F-4D97-AF65-F5344CB8AC3E}">
        <p14:creationId xmlns:p14="http://schemas.microsoft.com/office/powerpoint/2010/main" val="37616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F0856-6633-8740-9F56-6170B319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os limites jurídicos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6BA41-C425-A84A-BA9A-F2B0FDC7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Ligação entre direito societário e direito contratual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Deveres de diligência e lealdade conduzem a expurgos contratuais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78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D9F0-4123-724F-87BE-C910AD4E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Arbitramento por terceiro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E34AF-F171-5744-8A34-6110E462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Arbitramento ou perícia</a:t>
            </a:r>
            <a:endParaRPr lang="pt-BR" dirty="0"/>
          </a:p>
          <a:p>
            <a:endParaRPr lang="pt-BR" dirty="0"/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Art. 485. A fixação do preço pode ser deixada ao arbítrio de terceiro, que os contratantes logo designarem ou prometerem designar. Se o terceiro não aceitar a incumbência, ficará sem efeito o contrato, salvo quando acordarem os contratantes designar outra pessoa.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76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4D7EA-EF23-644B-A49B-A4154706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Impossibilidade de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1807C-695A-D04E-A88F-B61FF8B7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Impossibilidade de indicação do arbitrador: qual a solução jurídica caso um contratante não indique avaliador? 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STJ entendeu que o “avaliador” referido no contrato deveria ser entendido como árbitro, nos termos da lei de arbitragem, quando a ele se atribui função de dirimir controvérsia sobre o preço (</a:t>
            </a:r>
            <a:r>
              <a:rPr lang="it-IT" dirty="0"/>
              <a:t>STJ, </a:t>
            </a:r>
            <a:r>
              <a:rPr lang="it-IT" dirty="0" err="1"/>
              <a:t>REsp</a:t>
            </a:r>
            <a:r>
              <a:rPr lang="it-IT" dirty="0"/>
              <a:t> n. 1.569.422-RJ, 3a T., </a:t>
            </a:r>
            <a:r>
              <a:rPr lang="it-IT" dirty="0" err="1"/>
              <a:t>rel</a:t>
            </a:r>
            <a:r>
              <a:rPr lang="it-IT" dirty="0"/>
              <a:t>. Min. Marco </a:t>
            </a:r>
            <a:r>
              <a:rPr lang="it-IT" dirty="0" err="1"/>
              <a:t>Aurélio</a:t>
            </a:r>
            <a:r>
              <a:rPr lang="it-IT" dirty="0"/>
              <a:t> </a:t>
            </a:r>
            <a:r>
              <a:rPr lang="it-IT" dirty="0" err="1"/>
              <a:t>Bellizze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26.04.2016).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Decisão confunde função jurisdicional e função de avaliação.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70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60B74-7659-944E-B584-1549DFDF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Impugnação do laudo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FFDFB-39F3-3440-979F-8160F7FB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Não há previsão de controle judicial do laudo produzido pelo avaliador.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Código Civil fala apenas em arbítrio (CC, art. 485).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Doutrina fala que o arbítrio é sempre “de bom varão” (</a:t>
            </a:r>
            <a:r>
              <a:rPr lang="pt-BR" i="1" dirty="0" err="1"/>
              <a:t>arbitrium</a:t>
            </a:r>
            <a:r>
              <a:rPr lang="pt-BR" i="1" dirty="0"/>
              <a:t> boni </a:t>
            </a:r>
            <a:r>
              <a:rPr lang="pt-BR" i="1" dirty="0" err="1"/>
              <a:t>viri</a:t>
            </a:r>
            <a:r>
              <a:rPr lang="pt-BR" dirty="0"/>
              <a:t>, não </a:t>
            </a:r>
            <a:r>
              <a:rPr lang="pt-BR" i="1" dirty="0" err="1"/>
              <a:t>arbitrium</a:t>
            </a:r>
            <a:r>
              <a:rPr lang="pt-BR" i="1" dirty="0"/>
              <a:t> </a:t>
            </a:r>
            <a:r>
              <a:rPr lang="pt-BR" i="1" dirty="0" err="1"/>
              <a:t>merum</a:t>
            </a:r>
            <a:r>
              <a:rPr lang="pt-BR" dirty="0"/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44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9769-E43D-B846-B5BA-D8AD95F6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Impugnação do laudo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634580-EB8A-AF48-AEBF-A842CF19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Critérios implícitos: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Valor obtido não pode decorrer de erro grosseiro.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Avaliador não pode deixar de observar instruções ministradas pelos contratantes.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Laudo deve ser justificado.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Avaliador deve revelar causas de impedimento ou suspeição que importem comprometimento de sua independência em relação aos contratantes.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75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1D0B-1F4F-3142-A834-B2D6400F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Signing</a:t>
            </a:r>
            <a:r>
              <a:rPr lang="pt-BR" dirty="0"/>
              <a:t> e </a:t>
            </a:r>
            <a:r>
              <a:rPr lang="pt-BR" dirty="0" err="1"/>
              <a:t>closing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18E6B-891F-6444-B7CA-17BBC7F0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/>
              <a:t>Separação entre </a:t>
            </a:r>
            <a:r>
              <a:rPr lang="pt-BR" sz="1600" dirty="0" err="1"/>
              <a:t>signing</a:t>
            </a:r>
            <a:r>
              <a:rPr lang="pt-BR" sz="1600" dirty="0"/>
              <a:t> e </a:t>
            </a:r>
            <a:r>
              <a:rPr lang="pt-BR" sz="1600" dirty="0" err="1"/>
              <a:t>closing</a:t>
            </a:r>
            <a:r>
              <a:rPr lang="pt-BR" sz="1600" dirty="0"/>
              <a:t> : </a:t>
            </a:r>
            <a:r>
              <a:rPr lang="pt-BR" sz="1600" dirty="0" err="1"/>
              <a:t>definitividade</a:t>
            </a:r>
            <a:r>
              <a:rPr lang="pt-BR" sz="1600" dirty="0"/>
              <a:t> e provisoriedade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 err="1"/>
              <a:t>Signing</a:t>
            </a:r>
            <a:r>
              <a:rPr lang="pt-BR" sz="1600" dirty="0"/>
              <a:t> manifesta vontade vinculante das partes (</a:t>
            </a:r>
            <a:r>
              <a:rPr lang="pt-BR" sz="1600" dirty="0" err="1"/>
              <a:t>definitividade</a:t>
            </a:r>
            <a:r>
              <a:rPr lang="pt-BR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/>
              <a:t>Ausência de </a:t>
            </a:r>
            <a:r>
              <a:rPr lang="pt-BR" sz="1600" dirty="0" err="1"/>
              <a:t>closing</a:t>
            </a:r>
            <a:r>
              <a:rPr lang="pt-BR" sz="1600" dirty="0"/>
              <a:t>: possibilidade de reversão (provisoriedade)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82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1D0B-1F4F-3142-A834-B2D6400F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Signing</a:t>
            </a:r>
            <a:r>
              <a:rPr lang="pt-BR" dirty="0"/>
              <a:t> e </a:t>
            </a:r>
            <a:r>
              <a:rPr lang="pt-BR" dirty="0" err="1"/>
              <a:t>closing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18E6B-891F-6444-B7CA-17BBC7F0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Motivos para a separação entre fases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lvl="1"/>
            <a:r>
              <a:rPr lang="pt-BR" dirty="0"/>
              <a:t>Necessidade de cumprimento de condições precedentes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Condições podem envolver fato de terceiro, decisão judicial ou de ente regulador, ou ato próprio do vendedor ou do comprador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Normalmente, há realização de auditoria complementar e confirmatória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66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1D0B-1F4F-3142-A834-B2D6400F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Relevância do fechamento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18E6B-891F-6444-B7CA-17BBC7F0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Após o </a:t>
            </a:r>
            <a:r>
              <a:rPr lang="pt-BR" dirty="0" err="1"/>
              <a:t>signing</a:t>
            </a:r>
            <a:r>
              <a:rPr lang="pt-BR" dirty="0"/>
              <a:t>, contrato deve caminhar para o fechamento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Necessário garantir que ambas as partes estejam obrigadas a colaborar para os atos de fechamento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Se há possibilidade de qualquer contratante se valer de subterfúgios, contrato não pode ser fechado: não é um contrato de compra e venda, é uma opção de compra ou de venda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Idealmente, partes devem celebrar contrato passível de execução específica de fechamento (transferência de ações contra pagamento do preço)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92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1D0B-1F4F-3142-A834-B2D6400F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Cláusulas que permitem afastar o fechamento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18E6B-891F-6444-B7CA-17BBC7F0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 Cláusula MAC não qualificada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 Obrigação de reafirmação e declarações e garantias (</a:t>
            </a:r>
            <a:r>
              <a:rPr lang="pt-BR" dirty="0" err="1"/>
              <a:t>bring-down</a:t>
            </a:r>
            <a:r>
              <a:rPr lang="pt-BR" dirty="0"/>
              <a:t> </a:t>
            </a:r>
            <a:r>
              <a:rPr lang="pt-BR" dirty="0" err="1"/>
              <a:t>condition</a:t>
            </a:r>
            <a:r>
              <a:rPr lang="pt-B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 Atuação da administração do vendedor durante a fase interina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 Comprador pode protelar ou dificultar o atingimento de condições que dependam de seu comportamento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43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3DA6F-B013-394B-9C7B-BA8F9492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Diligence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6219702-89A6-3A4C-9F58-4F0295CC8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883" y="2286000"/>
            <a:ext cx="515647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418E7-4B63-284F-B17B-881BC724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compra e venda de participações  societárias (</a:t>
            </a:r>
            <a:r>
              <a:rPr lang="pt-BR" dirty="0" err="1"/>
              <a:t>share</a:t>
            </a:r>
            <a:r>
              <a:rPr lang="pt-BR" dirty="0"/>
              <a:t> </a:t>
            </a:r>
            <a:r>
              <a:rPr lang="pt-BR" dirty="0" err="1"/>
              <a:t>deal</a:t>
            </a:r>
            <a:r>
              <a:rPr lang="pt-BR" dirty="0"/>
              <a:t>) e trespasse de estabelecimento (</a:t>
            </a:r>
            <a:r>
              <a:rPr lang="pt-BR" dirty="0" err="1"/>
              <a:t>asset</a:t>
            </a:r>
            <a:r>
              <a:rPr lang="pt-BR" dirty="0"/>
              <a:t> </a:t>
            </a:r>
            <a:r>
              <a:rPr lang="pt-BR" dirty="0" err="1"/>
              <a:t>deal</a:t>
            </a:r>
            <a:r>
              <a:rPr lang="pt-BR" dirty="0"/>
              <a:t>): similaridades e diferenças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8E2CE-5563-8F46-A0BF-2A0E481B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Diversidade entre compra e venda de empresa e de participações societárias de controle</a:t>
            </a: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Comprador de ações ou quotas adquire o controle, mas não é dono dos bens da sociedade.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Controlador não pode tratar os bens da sociedade como se seus fossem sob pena de desconsideração da personalidade jurídica por confusão patrimonial (CC, art. 50).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12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F8E7F-8E07-E94D-A3BF-62A4756C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diligence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26D3E-C19E-9C4A-9EE8-CF5FA7B8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t-BR" dirty="0"/>
              <a:t> Auditoria (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r>
              <a:rPr lang="pt-BR" dirty="0"/>
              <a:t>) permite melhor conhecimento da constituição patrimonial da sociedade.</a:t>
            </a:r>
          </a:p>
          <a:p>
            <a:pPr>
              <a:buFont typeface="Arial" charset="0"/>
              <a:buChar char="•"/>
            </a:pPr>
            <a:r>
              <a:rPr lang="pt-BR" dirty="0"/>
              <a:t> Exerce funções diversas como:</a:t>
            </a:r>
          </a:p>
          <a:p>
            <a:pPr lvl="1">
              <a:buFont typeface="Arial" charset="0"/>
              <a:buChar char="•"/>
            </a:pPr>
            <a:r>
              <a:rPr lang="pt-BR" dirty="0"/>
              <a:t>Decisória</a:t>
            </a:r>
          </a:p>
          <a:p>
            <a:pPr lvl="1">
              <a:buFont typeface="Arial" charset="0"/>
              <a:buChar char="•"/>
            </a:pPr>
            <a:r>
              <a:rPr lang="pt-BR" dirty="0"/>
              <a:t>Precificação</a:t>
            </a:r>
          </a:p>
          <a:p>
            <a:pPr lvl="1">
              <a:buFont typeface="Arial" charset="0"/>
              <a:buChar char="•"/>
            </a:pPr>
            <a:r>
              <a:rPr lang="pt-BR" dirty="0"/>
              <a:t>Elaboração de precisas cláusulas de declarações e de garantias.</a:t>
            </a:r>
          </a:p>
          <a:p>
            <a:pPr lvl="1">
              <a:buFont typeface="Arial" charset="0"/>
              <a:buChar char="•"/>
            </a:pPr>
            <a:r>
              <a:rPr lang="pt-BR" dirty="0"/>
              <a:t>Constitui prova por meio da cristalização do relatório de auditoria.</a:t>
            </a:r>
          </a:p>
          <a:p>
            <a:pPr>
              <a:buFont typeface="Arial" charset="0"/>
              <a:buChar char="•"/>
            </a:pPr>
            <a:r>
              <a:rPr lang="pt-BR" dirty="0"/>
              <a:t> Não há uma única modalidade de auditoria</a:t>
            </a:r>
          </a:p>
          <a:p>
            <a:pPr lvl="1">
              <a:buFont typeface="Arial" charset="0"/>
              <a:buChar char="•"/>
            </a:pPr>
            <a:r>
              <a:rPr lang="pt-BR" i="1" dirty="0"/>
              <a:t>financial 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endParaRPr lang="pt-BR" dirty="0"/>
          </a:p>
          <a:p>
            <a:pPr lvl="1">
              <a:buFont typeface="Arial" charset="0"/>
              <a:buChar char="•"/>
            </a:pPr>
            <a:r>
              <a:rPr lang="pt-BR" i="1" dirty="0"/>
              <a:t>legal 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endParaRPr lang="pt-BR" dirty="0"/>
          </a:p>
          <a:p>
            <a:pPr lvl="1">
              <a:buFont typeface="Arial" charset="0"/>
              <a:buChar char="•"/>
            </a:pPr>
            <a:r>
              <a:rPr lang="pt-BR" i="1" dirty="0" err="1"/>
              <a:t>environmental</a:t>
            </a:r>
            <a:r>
              <a:rPr lang="pt-BR" i="1" dirty="0"/>
              <a:t> 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06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75ADF-1A6D-064D-BD77-014EB2BB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Auditoria e dever de informar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63128-59A9-4E4E-A893-DCC6FE02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/>
              <a:t> Vendedor é destinatário de deveres laterais de informar com base na boa-fé.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/>
              <a:t> Questão: qual o papel da </a:t>
            </a:r>
            <a:r>
              <a:rPr lang="pt-PT" dirty="0" err="1"/>
              <a:t>due</a:t>
            </a:r>
            <a:r>
              <a:rPr lang="pt-PT" dirty="0"/>
              <a:t> </a:t>
            </a:r>
            <a:r>
              <a:rPr lang="pt-PT" dirty="0" err="1"/>
              <a:t>diligence</a:t>
            </a:r>
            <a:r>
              <a:rPr lang="pt-PT" dirty="0"/>
              <a:t> </a:t>
            </a:r>
            <a:r>
              <a:rPr lang="pt-PT" dirty="0" err="1"/>
              <a:t>checklist</a:t>
            </a:r>
            <a:r>
              <a:rPr lang="pt-PT" dirty="0"/>
              <a:t>?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dirty="0"/>
              <a:t>Realização de auditoria poderia prejudicar o comprador?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PT" dirty="0"/>
              <a:t>Comprador sabe tudo aquilo que deveria ou poderia saber?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PT" dirty="0"/>
              <a:t>Imputação de conhecimento?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pt-PT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PT" dirty="0"/>
              <a:t>O que prevalece? Auditoria ou cláusula contratual?</a:t>
            </a:r>
          </a:p>
          <a:p>
            <a:pPr lvl="2" algn="just">
              <a:defRPr/>
            </a:pPr>
            <a:endParaRPr lang="pt-PT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3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227E9-A93B-A54F-B652-3DA3E2BB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5AD2C2-89CE-B140-8798-F8F4F0D8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Sociedade titular de estabelecimento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Sociedade titular de bens imóveis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Sociedade titular de bens posições contratuais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54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227E9-A93B-A54F-B652-3DA3E2BB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Regime de circulação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5AD2C2-89CE-B140-8798-F8F4F0D8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Quotas: cessão de posição contratual com regime específico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Ações: regime de circulação específico dos títulos de crédito nominativos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Necessidade de avaliar regras específicas de circulação: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direito de preferência previsto no estatuto ou acordo de acionistas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0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2DD03-D2CA-EA41-AB76-A91D914E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do preço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F69D37-EE6F-4942-BE71-75976D43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Preço</a:t>
            </a:r>
          </a:p>
          <a:p>
            <a:endParaRPr lang="pt-BR" b="1" dirty="0"/>
          </a:p>
          <a:p>
            <a:pPr marL="1519238"/>
            <a:r>
              <a:rPr lang="pt-BR" dirty="0"/>
              <a:t>Art. 482. A compra e venda, quando pura, considerar-se-á obrigatória e perfeita, desde que as partes acordarem no objeto e no </a:t>
            </a:r>
            <a:r>
              <a:rPr lang="pt-BR" b="1" dirty="0"/>
              <a:t>preço</a:t>
            </a:r>
            <a:r>
              <a:rPr lang="pt-BR" dirty="0"/>
              <a:t>.</a:t>
            </a:r>
          </a:p>
          <a:p>
            <a:br>
              <a:rPr lang="pt-BR" dirty="0"/>
            </a:br>
            <a:endParaRPr lang="pt-BR" b="1" dirty="0"/>
          </a:p>
          <a:p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Determinado: normalmente obtido por meio de cálculos sobre o fluxo de caixa descontado.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Determinável: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Cláusula de </a:t>
            </a:r>
            <a:r>
              <a:rPr lang="pt-BR" i="1" dirty="0" err="1"/>
              <a:t>earn</a:t>
            </a:r>
            <a:r>
              <a:rPr lang="pt-BR" i="1" dirty="0"/>
              <a:t>-out</a:t>
            </a:r>
            <a:r>
              <a:rPr lang="pt-BR" dirty="0"/>
              <a:t>;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Preço arbitrado por terceiro;</a:t>
            </a:r>
          </a:p>
          <a:p>
            <a:pPr marL="1028700"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Cláusula de ajuste de preço</a:t>
            </a:r>
          </a:p>
        </p:txBody>
      </p:sp>
    </p:spTree>
    <p:extLst>
      <p:ext uri="{BB962C8B-B14F-4D97-AF65-F5344CB8AC3E}">
        <p14:creationId xmlns:p14="http://schemas.microsoft.com/office/powerpoint/2010/main" val="31326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4881A-26E8-414D-AD55-9F9D804C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Litígios envolvendo </a:t>
            </a:r>
            <a:r>
              <a:rPr lang="pt-BR" dirty="0" err="1"/>
              <a:t>earn</a:t>
            </a:r>
            <a:r>
              <a:rPr lang="pt-BR" dirty="0"/>
              <a:t> out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93005F-6283-5E48-BC7E-9CC7115E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97088">
              <a:buClr>
                <a:srgbClr val="C00026"/>
              </a:buClr>
            </a:pPr>
            <a:r>
              <a:rPr lang="en-US" i="1" dirty="0"/>
              <a:t>”An earn-out provision often converts today’s disagreements over price into tomorrow’s litigation over the outcome”</a:t>
            </a:r>
          </a:p>
          <a:p>
            <a:pPr marL="2097088">
              <a:buClr>
                <a:srgbClr val="C00026"/>
              </a:buClr>
            </a:pPr>
            <a:endParaRPr lang="en-US" i="1" dirty="0"/>
          </a:p>
          <a:p>
            <a:pPr marL="2097088">
              <a:buClr>
                <a:srgbClr val="C00026"/>
              </a:buClr>
            </a:pPr>
            <a:r>
              <a:rPr lang="en-US" dirty="0"/>
              <a:t>Vice Chancellor Laster, Airborne Health, Inc. v. Squid Soap, LP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35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DE03F-4E67-A24C-92A7-27EA67B1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Litígios envolvendo </a:t>
            </a:r>
            <a:r>
              <a:rPr lang="pt-BR" dirty="0" err="1"/>
              <a:t>earn</a:t>
            </a:r>
            <a:r>
              <a:rPr lang="pt-BR" dirty="0"/>
              <a:t> out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68ACF-1581-1942-9337-5EDA6E45C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097088">
              <a:buClr>
                <a:srgbClr val="C00026"/>
              </a:buClr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Principais litígios arbitrais e judiciais envolvendo </a:t>
            </a:r>
            <a:r>
              <a:rPr lang="pt-BR" dirty="0" err="1"/>
              <a:t>earn</a:t>
            </a:r>
            <a:r>
              <a:rPr lang="pt-BR" dirty="0"/>
              <a:t> out estão ligados a:</a:t>
            </a:r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Alegação de que comprador não operou para maximizar </a:t>
            </a:r>
            <a:r>
              <a:rPr lang="pt-BR" dirty="0" err="1"/>
              <a:t>earn</a:t>
            </a:r>
            <a:r>
              <a:rPr lang="pt-BR" dirty="0"/>
              <a:t> out.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Alegação de que não houve investimento adequado.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Alegação de que comprador desviou oportunidades comerciais da companhia.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54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86737-0AEA-974C-B954-2D090A49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redigir uma boa cláusula?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234EC8-AEC7-7F4D-A5BE-E16C1A6D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Deve haver acordo sobre: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como será medido o atingimento dos objetivos?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qual a duração do período de </a:t>
            </a:r>
            <a:r>
              <a:rPr lang="pt-BR" i="1" dirty="0" err="1"/>
              <a:t>earn</a:t>
            </a:r>
            <a:r>
              <a:rPr lang="pt-BR" i="1" dirty="0"/>
              <a:t>-out</a:t>
            </a:r>
            <a:r>
              <a:rPr lang="pt-BR" dirty="0"/>
              <a:t>?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quais as proteções de vendedor e comprador?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Como evitar o litígio?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Exigência de que haja condução normal das atividades.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Restrições à venda de ativos da companhia.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Obrigação de que comprador conduza a companhia visando a maximizar o </a:t>
            </a:r>
            <a:r>
              <a:rPr lang="pt-BR" dirty="0" err="1"/>
              <a:t>earn</a:t>
            </a:r>
            <a:r>
              <a:rPr lang="pt-BR" dirty="0"/>
              <a:t> out.</a:t>
            </a:r>
          </a:p>
          <a:p>
            <a:pPr lvl="1">
              <a:buClr>
                <a:srgbClr val="C00026"/>
              </a:buClr>
              <a:buFont typeface="Arial" panose="020B0604020202020204" pitchFamily="34" charset="0"/>
              <a:buChar char="•"/>
            </a:pPr>
            <a:r>
              <a:rPr lang="pt-BR" dirty="0"/>
              <a:t>Direitos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09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1B3BB-5316-484C-8C9C-32F46A4C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Quais os limites jurídicos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EE6B4-F2B8-F644-A695-68C9755C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Art. 121. Considera-se condição a cláusula que, derivando exclusivamente da vontade das partes, subordina o efeito do negócio jurídico a evento futuro e incerto.</a:t>
            </a:r>
          </a:p>
          <a:p>
            <a:endParaRPr lang="pt-BR" dirty="0"/>
          </a:p>
          <a:p>
            <a:r>
              <a:rPr lang="pt-BR" dirty="0"/>
              <a:t>Art. 129. Reputa-se verificada, quanto aos efeitos jurídicos, a condição cujo implemento for maliciosamente obstado pela parte a quem desfavorecer, considerando-se, ao contrário, não verificada a condição maliciosamente levada a efeito por aquele a quem aproveita o seu implemento.</a:t>
            </a:r>
          </a:p>
          <a:p>
            <a:endParaRPr lang="pt-BR" dirty="0"/>
          </a:p>
          <a:p>
            <a:r>
              <a:rPr lang="pt-BR" dirty="0"/>
              <a:t>Cláusula de </a:t>
            </a:r>
            <a:r>
              <a:rPr lang="pt-BR" dirty="0" err="1"/>
              <a:t>earn</a:t>
            </a:r>
            <a:r>
              <a:rPr lang="pt-BR" dirty="0"/>
              <a:t> out pode ser invalidada por ser meramente </a:t>
            </a:r>
            <a:r>
              <a:rPr lang="pt-BR" dirty="0" err="1"/>
              <a:t>potestativa</a:t>
            </a:r>
            <a:r>
              <a:rPr lang="pt-BR" dirty="0"/>
              <a:t>?</a:t>
            </a:r>
          </a:p>
          <a:p>
            <a:endParaRPr lang="pt-BR" dirty="0"/>
          </a:p>
          <a:p>
            <a:pPr lvl="1"/>
            <a:r>
              <a:rPr lang="pt-BR" dirty="0"/>
              <a:t>Caso “Juninho”: STJ, </a:t>
            </a:r>
            <a:r>
              <a:rPr lang="pt-BR" dirty="0" err="1"/>
              <a:t>REsp</a:t>
            </a:r>
            <a:r>
              <a:rPr lang="pt-BR" dirty="0"/>
              <a:t> </a:t>
            </a:r>
            <a:r>
              <a:rPr lang="pt-BR" dirty="0" err="1"/>
              <a:t>n</a:t>
            </a:r>
            <a:r>
              <a:rPr lang="pt-BR" dirty="0"/>
              <a:t>. 20.982-5-MG, 3ª T., rel. </a:t>
            </a:r>
            <a:r>
              <a:rPr lang="pt-BR" dirty="0" err="1"/>
              <a:t>p</a:t>
            </a:r>
            <a:r>
              <a:rPr lang="pt-BR" dirty="0"/>
              <a:t>/ ac. Min. Castro Filho, j. 10.11.2002.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Caso “</a:t>
            </a:r>
            <a:r>
              <a:rPr lang="pt-BR" dirty="0" err="1"/>
              <a:t>Trump</a:t>
            </a:r>
            <a:r>
              <a:rPr lang="pt-BR" dirty="0"/>
              <a:t>”: </a:t>
            </a:r>
            <a:r>
              <a:rPr lang="es-ES_tradnl" dirty="0"/>
              <a:t>TJSP, Ap. n. 0219551-27.2010.8.26.0100, 2ª </a:t>
            </a:r>
            <a:r>
              <a:rPr lang="es-ES_tradnl" dirty="0" err="1"/>
              <a:t>Câm</a:t>
            </a:r>
            <a:r>
              <a:rPr lang="es-ES_tradnl" dirty="0"/>
              <a:t>. Res. Dir. </a:t>
            </a:r>
            <a:r>
              <a:rPr lang="es-ES_tradnl" dirty="0" err="1"/>
              <a:t>Emp</a:t>
            </a:r>
            <a:r>
              <a:rPr lang="es-ES_tradnl" dirty="0"/>
              <a:t>., </a:t>
            </a:r>
            <a:r>
              <a:rPr lang="es-ES_tradnl" dirty="0" err="1"/>
              <a:t>rel.</a:t>
            </a:r>
            <a:r>
              <a:rPr lang="es-ES_tradnl" dirty="0"/>
              <a:t> Des. Ligia </a:t>
            </a:r>
            <a:r>
              <a:rPr lang="es-ES_tradnl" dirty="0" err="1"/>
              <a:t>Araújo</a:t>
            </a:r>
            <a:r>
              <a:rPr lang="es-ES_tradnl" dirty="0"/>
              <a:t> </a:t>
            </a:r>
            <a:r>
              <a:rPr lang="es-ES_tradnl" dirty="0" err="1"/>
              <a:t>Bisogni</a:t>
            </a:r>
            <a:r>
              <a:rPr lang="es-ES_tradnl" dirty="0"/>
              <a:t>, j. 20.05.2013.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31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{F62E9268-29ED-A045-AED2-84E17A078A94}tf10001061</Template>
  <TotalTime>22</TotalTime>
  <Words>1124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Tw Cen MT</vt:lpstr>
      <vt:lpstr>Tw Cen MT Condensed</vt:lpstr>
      <vt:lpstr>Wingdings 3</vt:lpstr>
      <vt:lpstr>Integral</vt:lpstr>
      <vt:lpstr>Contratos de M&amp;A</vt:lpstr>
      <vt:lpstr>compra e venda de participações  societárias (share deal) e trespasse de estabelecimento (asset deal): similaridades e diferenças</vt:lpstr>
      <vt:lpstr>Tratamentos específicos</vt:lpstr>
      <vt:lpstr>Regime de circulação</vt:lpstr>
      <vt:lpstr>Cálculo do preço</vt:lpstr>
      <vt:lpstr>Litígios envolvendo earn out</vt:lpstr>
      <vt:lpstr>Litígios envolvendo earn out</vt:lpstr>
      <vt:lpstr>Como redigir uma boa cláusula?</vt:lpstr>
      <vt:lpstr>Quais os limites jurídicos</vt:lpstr>
      <vt:lpstr>Quais os limites jurídicos</vt:lpstr>
      <vt:lpstr>Arbitramento por terceiro</vt:lpstr>
      <vt:lpstr>Impossibilidade de indicação</vt:lpstr>
      <vt:lpstr>Impugnação do laudo</vt:lpstr>
      <vt:lpstr>Impugnação do laudo</vt:lpstr>
      <vt:lpstr>Signing e closing</vt:lpstr>
      <vt:lpstr>Signing e closing</vt:lpstr>
      <vt:lpstr>Relevância do fechamento</vt:lpstr>
      <vt:lpstr>Cláusulas que permitem afastar o fechamento</vt:lpstr>
      <vt:lpstr>Due Diligence</vt:lpstr>
      <vt:lpstr>Due diligence</vt:lpstr>
      <vt:lpstr>Auditoria e dever de informar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de M&amp;A</dc:title>
  <dc:creator>Gabriel Buschinelli</dc:creator>
  <cp:lastModifiedBy>Kaio Ferreira</cp:lastModifiedBy>
  <cp:revision>7</cp:revision>
  <dcterms:created xsi:type="dcterms:W3CDTF">2020-10-13T21:20:24Z</dcterms:created>
  <dcterms:modified xsi:type="dcterms:W3CDTF">2023-10-23T22:32:44Z</dcterms:modified>
</cp:coreProperties>
</file>