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64" r:id="rId10"/>
    <p:sldId id="358" r:id="rId11"/>
    <p:sldId id="359" r:id="rId12"/>
    <p:sldId id="360" r:id="rId13"/>
    <p:sldId id="362" r:id="rId14"/>
    <p:sldId id="365" r:id="rId15"/>
    <p:sldId id="366" r:id="rId16"/>
    <p:sldId id="367" r:id="rId17"/>
    <p:sldId id="363" r:id="rId18"/>
    <p:sldId id="368" r:id="rId19"/>
    <p:sldId id="371" r:id="rId20"/>
    <p:sldId id="370" r:id="rId21"/>
    <p:sldId id="369" r:id="rId22"/>
    <p:sldId id="372" r:id="rId23"/>
    <p:sldId id="373" r:id="rId24"/>
    <p:sldId id="375" r:id="rId25"/>
    <p:sldId id="374" r:id="rId26"/>
    <p:sldId id="376" r:id="rId27"/>
    <p:sldId id="377" r:id="rId28"/>
    <p:sldId id="378" r:id="rId29"/>
    <p:sldId id="380" r:id="rId30"/>
  </p:sldIdLst>
  <p:sldSz cx="9144000" cy="6858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7541CA-CB26-4FC8-88C9-16DD3B038D09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12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173157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/>
              <a:t>Escola Superior de Agricultura</a:t>
            </a:r>
            <a:br>
              <a:rPr lang="pt-BR" sz="3100" b="1" i="1" dirty="0"/>
            </a:br>
            <a:r>
              <a:rPr lang="pt-BR" sz="3100" b="1" i="1" dirty="0"/>
              <a:t> “Luiz de Queiroz”</a:t>
            </a:r>
            <a:br>
              <a:rPr lang="pt-BR" sz="3100" b="1" i="1" dirty="0"/>
            </a:br>
            <a:r>
              <a:rPr lang="pt-BR" sz="3100" b="1" i="1" dirty="0"/>
              <a:t>Universidade de São Paulo</a:t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sz="3100" b="1" i="1" dirty="0"/>
              <a:t/>
            </a:r>
            <a:br>
              <a:rPr lang="pt-BR" sz="3100" b="1" i="1" dirty="0"/>
            </a:br>
            <a:r>
              <a:rPr lang="pt-BR" b="1" i="1" dirty="0"/>
              <a:t>LCE0220 – Cálculo II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pt-BR" dirty="0">
              <a:solidFill>
                <a:schemeClr val="tx1"/>
              </a:solidFill>
            </a:endParaRPr>
          </a:p>
          <a:p>
            <a:pPr algn="r"/>
            <a:r>
              <a:rPr lang="pt-BR" dirty="0">
                <a:solidFill>
                  <a:schemeClr val="tx1"/>
                </a:solidFill>
              </a:rPr>
              <a:t>Profa. Dra. Andreia Adami</a:t>
            </a:r>
          </a:p>
          <a:p>
            <a:pPr algn="r"/>
            <a:r>
              <a:rPr lang="pt-BR" u="sng" dirty="0">
                <a:solidFill>
                  <a:schemeClr val="tx1"/>
                </a:solidFill>
              </a:rPr>
              <a:t>deiaadami@terra.com.br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117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Muitas populações, no entanto, começam crescendo exponencialmente, porém o nível da população se estabiliza quando ela se aproxima da sua capacidade de suporte </a:t>
                </a:r>
                <a:r>
                  <a:rPr lang="pt-BR" sz="2800" i="1" dirty="0"/>
                  <a:t>M</a:t>
                </a:r>
                <a:r>
                  <a:rPr lang="pt-BR" sz="2800" dirty="0"/>
                  <a:t>, ou diminui em direção a </a:t>
                </a:r>
                <a:r>
                  <a:rPr lang="pt-BR" sz="2800" i="1" dirty="0"/>
                  <a:t>M</a:t>
                </a:r>
                <a:r>
                  <a:rPr lang="pt-BR" sz="2800" dirty="0"/>
                  <a:t> se ela excede o valor </a:t>
                </a:r>
                <a:r>
                  <a:rPr lang="pt-BR" sz="2800" i="1" dirty="0"/>
                  <a:t>M</a:t>
                </a:r>
                <a:r>
                  <a:rPr lang="pt-BR" sz="2800" dirty="0"/>
                  <a:t>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Para um modelo considerar ambos os casos</a:t>
                </a:r>
                <a:r>
                  <a:rPr lang="pt-BR" sz="2800" i="1" dirty="0"/>
                  <a:t>, </a:t>
                </a:r>
                <a:r>
                  <a:rPr lang="pt-BR" sz="2800" dirty="0"/>
                  <a:t>temos duas hipóteses: 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pt-BR" sz="2800" dirty="0"/>
                  <a:t> se P for pequeno – inicialmente a taxa de crescimento é proporcional a P;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&lt;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t-BR" sz="2800" dirty="0"/>
                  <a:t> se P &gt; M, (P diminui se exceder M)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272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A expressão que incorpora as duas hipóteses é dada pela equação: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𝑘𝑃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Observe que, se P é pequeno, comparativamente a M, então P/M se aproxima de zero, e, portanto,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pt-BR" sz="2800" dirty="0"/>
                  <a:t>; se P&gt;M, então 1-P/M é negativo, 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&lt;</a:t>
                </a:r>
                <a14:m>
                  <m:oMath xmlns:m="http://schemas.openxmlformats.org/officeDocument/2006/math">
                    <m:r>
                      <a:rPr lang="pt-B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t-BR" sz="28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Essa equação é uma equação diferencial logística.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643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Avaliando qualitativamente a equação diferencial logística observamos que; P(t) = 0 e P(t)= M são soluções porque em qualquer um dos casos, um dos fatores do lado direito da equação é zero. O que implica que, se a população for 0 ou estiver na capacidade de suporte (M), ela se mantém nesse nível.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/>
              <a:t>Essa duas soluções constantes são chamadas soluções de equilíbrio.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065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Se a população inicial estiver entre 0 e M, então o lado direito da equação é positivo, 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&gt;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t-BR" sz="2800" dirty="0"/>
                  <a:t> e a população aumenta.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Mas, se a população exceder a capacidade de suporte, (</a:t>
                </a:r>
                <a:r>
                  <a:rPr lang="pt-BR" sz="2800" dirty="0" smtClean="0"/>
                  <a:t>P&gt;M), </a:t>
                </a:r>
                <a:r>
                  <a:rPr lang="pt-BR" sz="2800" dirty="0"/>
                  <a:t>então, 1- P/M é negativo, 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&lt;</a:t>
                </a:r>
                <a14:m>
                  <m:oMath xmlns:m="http://schemas.openxmlformats.org/officeDocument/2006/math">
                    <m:r>
                      <a:rPr lang="pt-BR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pt-BR" sz="2800" dirty="0"/>
                  <a:t>, daí a população diminui. Assim, quando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t-BR" sz="2800" dirty="0"/>
                  <a:t>,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pt-BR" sz="2800" dirty="0"/>
                  <a:t>, e a função estabiliza.  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42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Resolvendo a equação diferencial logística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𝑘𝑃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800" dirty="0"/>
                  <a:t> pelo método de integração temos: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𝑑𝑃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f>
                              <m:f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𝑘𝑑𝑡</m:t>
                            </m:r>
                          </m:e>
                        </m:nary>
                      </m:e>
                    </m:nary>
                  </m:oMath>
                </a14:m>
                <a:r>
                  <a:rPr lang="pt-BR" sz="2800" dirty="0"/>
                  <a:t>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Para calcularmos a integral do lado esquerdo escrevemos: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>
                <a:blip r:embed="rId2"/>
                <a:stretch>
                  <a:fillRect l="-125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17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E, pelo método de frações parciais temos: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 podemos reescrever a Integral como: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BR" sz="28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𝑑𝑃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𝑘𝑑𝑡</m:t>
                        </m:r>
                      </m:e>
                    </m:nary>
                  </m:oMath>
                </a14:m>
                <a:r>
                  <a:rPr lang="pt-BR" sz="28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begChr m:val="|"/>
                        <m:endChr m:val="|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𝑘𝑡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pt-BR" sz="2800" b="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>
                <a:blip r:embed="rId2"/>
                <a:stretch>
                  <a:fillRect l="-1259" t="-1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37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 podemos reescrever a Integral como: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pt-BR" sz="2800" dirty="0"/>
                          <m:t> </m:t>
                        </m:r>
                      </m:sup>
                    </m:sSup>
                  </m:oMath>
                </a14:m>
                <a:r>
                  <a:rPr lang="pt-BR" sz="28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  <m:r>
                          <m:rPr>
                            <m:nor/>
                          </m:rPr>
                          <a:rPr lang="pt-BR" sz="2800" dirty="0"/>
                          <m:t> </m:t>
                        </m:r>
                      </m:sup>
                    </m:sSup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m:rPr>
                            <m:nor/>
                          </m:rPr>
                          <a:rPr lang="pt-BR" sz="2800" dirty="0"/>
                          <m:t> </m:t>
                        </m:r>
                      </m:sup>
                    </m:sSup>
                  </m:oMath>
                </a14:m>
                <a:endParaRPr lang="pt-BR" sz="2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  <m:r>
                          <m:rPr>
                            <m:nor/>
                          </m:rPr>
                          <a:rPr lang="pt-BR" sz="2800" dirty="0"/>
                          <m:t> </m:t>
                        </m:r>
                      </m:sup>
                    </m:sSup>
                  </m:oMath>
                </a14:m>
                <a:endParaRPr lang="pt-BR" sz="2800" dirty="0"/>
              </a:p>
              <a:p>
                <a:pPr marL="0" indent="0">
                  <a:buNone/>
                </a:pPr>
                <a:r>
                  <a:rPr lang="pt-BR" sz="2800" i="1" dirty="0"/>
                  <a:t>Onde: A =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pt-B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/>
                  <a:t> e, isolando P temos:</a:t>
                </a:r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𝐴𝑒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/>
              </a:p>
              <a:p>
                <a:pPr marL="0" indent="0">
                  <a:buNone/>
                </a:pPr>
                <a:endParaRPr lang="pt-BR" sz="2800" dirty="0"/>
              </a:p>
              <a:p>
                <a:pPr marL="0" indent="0">
                  <a:buNone/>
                </a:pPr>
                <a:r>
                  <a:rPr lang="pt-BR" sz="2800" dirty="0"/>
                  <a:t>Quando t=0, P=P</a:t>
                </a:r>
                <a:r>
                  <a:rPr lang="pt-BR" sz="2800" baseline="-25000" dirty="0"/>
                  <a:t>0 </a:t>
                </a:r>
                <a:r>
                  <a:rPr lang="pt-BR" sz="2800" dirty="0"/>
                  <a:t>e </a:t>
                </a:r>
                <a:r>
                  <a:rPr lang="pt-BR" sz="2800" dirty="0" smtClean="0"/>
                  <a:t> A</a:t>
                </a:r>
                <a:r>
                  <a:rPr lang="pt-BR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 sz="2800" baseline="-250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481" t="-11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22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>
                    <a:solidFill>
                      <a:srgbClr val="FF0000"/>
                    </a:solidFill>
                  </a:rPr>
                  <a:t>Exemplo</a:t>
                </a:r>
                <a:r>
                  <a:rPr lang="pt-BR" sz="2800" dirty="0"/>
                  <a:t>: A equação diferencial </a:t>
                </a:r>
                <a14:m>
                  <m:oMath xmlns:m="http://schemas.openxmlformats.org/officeDocument/2006/math">
                    <m:r>
                      <a:rPr lang="pt-BR" sz="2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i="1">
                        <a:latin typeface="Cambria Math" panose="02040503050406030204" pitchFamily="18" charset="0"/>
                      </a:rPr>
                      <m:t>=0,08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den>
                        </m:f>
                      </m:e>
                    </m:d>
                  </m:oMath>
                </a14:m>
                <a:r>
                  <a:rPr lang="pt-BR" sz="2800" dirty="0"/>
                  <a:t> é uma equação logística com k=0,08, capacidade de suporte M=1000 e população inicial  P</a:t>
                </a:r>
                <a:r>
                  <a:rPr lang="pt-BR" sz="2800" baseline="-25000" dirty="0"/>
                  <a:t>0</a:t>
                </a:r>
                <a:r>
                  <a:rPr lang="pt-BR" sz="2800" dirty="0"/>
                  <a:t>=100.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:r>
                  <a:rPr lang="pt-BR" sz="2800" dirty="0"/>
                  <a:t>1) Calcule o tamanho da população quanto t=40 e t=80.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marL="0" indent="0" algn="just">
                  <a:buNone/>
                </a:pPr>
                <a:r>
                  <a:rPr lang="pt-BR" sz="2800" dirty="0"/>
                  <a:t>2) A partir do ponto inicial t=0, em quanto tempo a população atingirá os 900 </a:t>
                </a:r>
                <a:r>
                  <a:rPr lang="pt-BR" sz="2800" dirty="0" smtClean="0"/>
                  <a:t> </a:t>
                </a:r>
                <a:r>
                  <a:rPr lang="pt-BR" sz="2800" dirty="0"/>
                  <a:t>habitantes?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481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00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Exemplo</a:t>
            </a:r>
            <a:r>
              <a:rPr lang="pt-BR" sz="2800" dirty="0" smtClean="0"/>
              <a:t>: Comparação </a:t>
            </a:r>
            <a:r>
              <a:rPr lang="pt-BR" sz="2800" dirty="0" smtClean="0"/>
              <a:t>da função de crescimento </a:t>
            </a:r>
            <a:r>
              <a:rPr lang="pt-BR" sz="2800" dirty="0" smtClean="0"/>
              <a:t>exponencial com </a:t>
            </a:r>
            <a:r>
              <a:rPr lang="pt-BR" sz="2800" dirty="0" smtClean="0"/>
              <a:t>a função de crescimento </a:t>
            </a:r>
            <a:r>
              <a:rPr lang="pt-BR" sz="2800" dirty="0" smtClean="0"/>
              <a:t>logístico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Na década de 30, o biólogo G. F. </a:t>
            </a:r>
            <a:r>
              <a:rPr lang="pt-BR" sz="2800" dirty="0" err="1" smtClean="0"/>
              <a:t>Gause</a:t>
            </a:r>
            <a:r>
              <a:rPr lang="pt-BR" sz="2800" dirty="0" smtClean="0"/>
              <a:t> realizou uma experiência com o protozoário </a:t>
            </a:r>
            <a:r>
              <a:rPr lang="pt-BR" sz="2800" dirty="0" err="1" smtClean="0"/>
              <a:t>paramécio</a:t>
            </a:r>
            <a:r>
              <a:rPr lang="pt-BR" sz="2800" dirty="0" smtClean="0"/>
              <a:t> e usou uma equação logística para modelar seus dados.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A Tabela  a seguir fornece suas contagens diárias da população de protozoário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 </a:t>
            </a:r>
            <a:r>
              <a:rPr lang="pt-BR" sz="2800" dirty="0"/>
              <a:t>Ele estimou uma taxa de crescimento de 0,7944 e capacidade de suporte de 64.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31" y="5877272"/>
            <a:ext cx="914400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Exemplo</a:t>
                </a:r>
                <a:r>
                  <a:rPr lang="pt-BR" sz="2800" dirty="0" smtClean="0"/>
                  <a:t>: Encontre os modelos exponencial e logístico para os dados de </a:t>
                </a:r>
                <a:r>
                  <a:rPr lang="pt-BR" sz="2800" dirty="0" err="1" smtClean="0"/>
                  <a:t>Gause</a:t>
                </a:r>
                <a:r>
                  <a:rPr lang="pt-BR" sz="2800" dirty="0" smtClean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Modelo </a:t>
                </a:r>
                <a:r>
                  <a:rPr lang="pt-BR" sz="2800" dirty="0" smtClean="0">
                    <a:solidFill>
                      <a:srgbClr val="FF0000"/>
                    </a:solidFill>
                  </a:rPr>
                  <a:t>Exponencial</a:t>
                </a:r>
                <a:r>
                  <a:rPr lang="pt-BR" sz="2800" dirty="0" smtClean="0"/>
                  <a:t>: </a:t>
                </a:r>
                <a:r>
                  <a:rPr lang="pt-BR" sz="2800" dirty="0" smtClean="0"/>
                  <a:t>dada a taxa de crescimento relativo k=0,7944, população inicial P</a:t>
                </a:r>
                <a:r>
                  <a:rPr lang="pt-BR" sz="2800" baseline="-25000" dirty="0" smtClean="0"/>
                  <a:t>0</a:t>
                </a:r>
                <a:r>
                  <a:rPr lang="pt-BR" sz="2800" dirty="0" smtClean="0"/>
                  <a:t>=2 e capacidade 64,  o modelo logístico fica:</a:t>
                </a:r>
              </a:p>
              <a:p>
                <a:pPr marL="0" indent="0" algn="ctr">
                  <a:buNone/>
                </a:pPr>
                <a:endParaRPr lang="pt-BR" sz="2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734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Equação diferencial</a:t>
            </a:r>
            <a:r>
              <a:rPr lang="pt-BR" sz="2800" dirty="0"/>
              <a:t>: equação que contém uma função desconhecida e algumas de suas derivadas.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 algn="ctr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14244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Exemplo</a:t>
                </a:r>
                <a:r>
                  <a:rPr lang="pt-BR" sz="2800" dirty="0" smtClean="0"/>
                  <a:t>: Encontre os modelos exponencial e logístico para os dados de </a:t>
                </a:r>
                <a:r>
                  <a:rPr lang="pt-BR" sz="2800" dirty="0" err="1" smtClean="0"/>
                  <a:t>Gause</a:t>
                </a:r>
                <a:r>
                  <a:rPr lang="pt-BR" sz="2800" dirty="0" smtClean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Modelo Exponencial</a:t>
                </a:r>
                <a:r>
                  <a:rPr lang="pt-BR" sz="2800" dirty="0" smtClean="0"/>
                  <a:t>: dada a taxa de crescimento relativo k=0,7944 e a população inicial P</a:t>
                </a:r>
                <a:r>
                  <a:rPr lang="pt-BR" sz="2800" baseline="-25000" dirty="0" smtClean="0"/>
                  <a:t>0</a:t>
                </a:r>
                <a:r>
                  <a:rPr lang="pt-BR" sz="2800" dirty="0" smtClean="0"/>
                  <a:t>=2, o modelo exponencial fica:</a:t>
                </a:r>
              </a:p>
              <a:p>
                <a:pPr marL="0" indent="0" algn="just">
                  <a:buNone/>
                </a:pPr>
                <a:endParaRPr lang="pt-BR" sz="28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0,7944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782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Exemplo</a:t>
                </a:r>
                <a:r>
                  <a:rPr lang="pt-BR" sz="2800" dirty="0" smtClean="0"/>
                  <a:t>: Encontre os modelos exponencial e logístico para os dados de </a:t>
                </a:r>
                <a:r>
                  <a:rPr lang="pt-BR" sz="2800" dirty="0" err="1" smtClean="0"/>
                  <a:t>Gause</a:t>
                </a:r>
                <a:r>
                  <a:rPr lang="pt-BR" sz="2800" dirty="0" smtClean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Modelo </a:t>
                </a:r>
                <a:r>
                  <a:rPr lang="pt-BR" sz="2800" dirty="0" smtClean="0">
                    <a:solidFill>
                      <a:srgbClr val="FF0000"/>
                    </a:solidFill>
                  </a:rPr>
                  <a:t>logístico</a:t>
                </a:r>
                <a:r>
                  <a:rPr lang="pt-BR" sz="2800" dirty="0" smtClean="0"/>
                  <a:t>: </a:t>
                </a:r>
                <a:r>
                  <a:rPr lang="pt-BR" sz="2800" dirty="0" smtClean="0"/>
                  <a:t>dada a taxa de crescimento relativo k=0,7944 e a população inicial P</a:t>
                </a:r>
                <a:r>
                  <a:rPr lang="pt-BR" sz="2800" baseline="-25000" dirty="0" smtClean="0"/>
                  <a:t>0</a:t>
                </a:r>
                <a:r>
                  <a:rPr lang="pt-BR" sz="2800" dirty="0" smtClean="0"/>
                  <a:t>=2, o modelo exponencial fica:</a:t>
                </a:r>
              </a:p>
              <a:p>
                <a:pPr marL="0" indent="0" algn="ctr">
                  <a:buNone/>
                </a:pPr>
                <a:endParaRPr lang="pt-BR" sz="2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𝐴𝑒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800" dirty="0" smtClean="0"/>
                  <a:t>  e </a:t>
                </a:r>
                <a:r>
                  <a:rPr lang="pt-BR" sz="2800" dirty="0"/>
                  <a:t>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988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Exemplo</a:t>
                </a:r>
                <a:r>
                  <a:rPr lang="pt-BR" sz="2800" dirty="0" smtClean="0"/>
                  <a:t>: Encontre os modelos exponencial e logístico para os dados de </a:t>
                </a:r>
                <a:r>
                  <a:rPr lang="pt-BR" sz="2800" dirty="0" err="1" smtClean="0"/>
                  <a:t>Gause</a:t>
                </a:r>
                <a:r>
                  <a:rPr lang="pt-BR" sz="2800" dirty="0" smtClean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Modelo </a:t>
                </a:r>
                <a:r>
                  <a:rPr lang="pt-BR" sz="2800" dirty="0">
                    <a:solidFill>
                      <a:srgbClr val="FF0000"/>
                    </a:solidFill>
                  </a:rPr>
                  <a:t>logístico </a:t>
                </a:r>
                <a:r>
                  <a:rPr lang="pt-BR" sz="2800" dirty="0" smtClean="0"/>
                  <a:t>: </a:t>
                </a:r>
                <a:r>
                  <a:rPr lang="pt-BR" sz="2800" dirty="0" smtClean="0"/>
                  <a:t>dada a taxa de crescimento relativo k=0,7944 e a população inicial P</a:t>
                </a:r>
                <a:r>
                  <a:rPr lang="pt-BR" sz="2800" baseline="-25000" dirty="0" smtClean="0"/>
                  <a:t>0</a:t>
                </a:r>
                <a:r>
                  <a:rPr lang="pt-BR" sz="2800" dirty="0" smtClean="0"/>
                  <a:t>=2, o modelo exponencial fica:</a:t>
                </a:r>
              </a:p>
              <a:p>
                <a:pPr marL="0" indent="0" algn="ctr">
                  <a:buNone/>
                </a:pPr>
                <a:endParaRPr lang="pt-BR" sz="28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0,7944</m:t>
                              </m:r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48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FF0000"/>
                </a:solidFill>
              </a:rPr>
              <a:t>Tabela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492896"/>
            <a:ext cx="9144001" cy="138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08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FF0000"/>
                </a:solidFill>
              </a:rPr>
              <a:t>Gráfico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>
                <a:solidFill>
                  <a:srgbClr val="FF0000"/>
                </a:solidFill>
              </a:rPr>
              <a:t>Exercício: </a:t>
            </a:r>
            <a:r>
              <a:rPr lang="pt-BR" sz="2800" dirty="0" smtClean="0"/>
              <a:t>Um população cresce de acordo com um modelo logístico, com capacidade de suporte 6.000 e k=0,0015 por ano.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a) Escreva uma equação diferencial logística para esses dados.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 smtClean="0"/>
              <a:t>b) Se a população inicial for 1000, escreva a fórmula usada para obter o tamanho dessa população após t anos.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 smtClean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22202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Exercício: </a:t>
                </a:r>
                <a:r>
                  <a:rPr lang="pt-BR" sz="2800" dirty="0" smtClean="0"/>
                  <a:t>Um população cresce de acordo com um modelo logístico, com capacidade de suporte 6.000 e k=0,0015 por ano.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a) Escreva uma equação diferencial logística para esses dados.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Solução: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=0,0015 (1−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6000</m:t>
                        </m:r>
                      </m:den>
                    </m:f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44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Exercício: </a:t>
                </a:r>
                <a:r>
                  <a:rPr lang="pt-BR" sz="2800" dirty="0" smtClean="0"/>
                  <a:t>Um população cresce de acordo com um modelo logístico, com capacidade de suporte 6.000 e k=0,0015 por ano.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b) Se a população inicial for 1000, escreva a fórmula usada para obter o tamanho dessa população após t anos.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</a:rPr>
                  <a:t> = 1.000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6000−1000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</a:rPr>
                  <a:t>=</a:t>
                </a:r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64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Exercício: </a:t>
                </a:r>
                <a:r>
                  <a:rPr lang="pt-BR" sz="2800" dirty="0" smtClean="0"/>
                  <a:t>Um população cresce de acordo com um modelo logístico, com capacidade de suporte 6.000 e k=0,0015 por ano.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b) Se a população inicial for 1000, escreva a fórmula usada para obter o tamanho dessa população após t anos.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</a:rPr>
                  <a:t> = 1.000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6000−1000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pt-BR" sz="2800" dirty="0" smtClean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562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Exercício: </a:t>
                </a:r>
                <a:r>
                  <a:rPr lang="pt-BR" sz="2800" dirty="0" smtClean="0"/>
                  <a:t>Um população cresce de acordo com um modelo logístico, com capacidade de suporte 6.000 e k=0,0015 por ano.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/>
                  <a:t>b) Se a população inicial for 1000, escreva a fórmula usada para obter o tamanho dessa população após t anos.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 smtClean="0">
                    <a:solidFill>
                      <a:srgbClr val="FF0000"/>
                    </a:solidFill>
                  </a:rPr>
                  <a:t>Solução: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2800" dirty="0" smtClean="0">
                    <a:solidFill>
                      <a:srgbClr val="FF0000"/>
                    </a:solidFill>
                  </a:rPr>
                  <a:t> = 1.000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pt-BR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6000−1000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pt-BR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pt-BR" sz="2800" dirty="0" smtClean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6.000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1+5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−0,0015</m:t>
                            </m:r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>
                  <a:solidFill>
                    <a:srgbClr val="FF0000"/>
                  </a:solidFill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 smtClean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400600"/>
              </a:xfrm>
              <a:blipFill rotWithShape="0">
                <a:blip r:embed="rId2"/>
                <a:stretch>
                  <a:fillRect l="-1259" t="-112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21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FF0000"/>
                </a:solidFill>
              </a:rPr>
              <a:t>Modelos para crescimento populacional</a:t>
            </a:r>
            <a:r>
              <a:rPr lang="pt-BR" sz="2800" dirty="0"/>
              <a:t>: o modelo de crescimento populacional baseia-se na hipótese de que a população cresce a uma taxa proporcional ao seu tamanho. Essa hipótese é razoável para uma população de bactérias ou animais em condições ideais – meio ambiente ilimitado; nutrição adequada; ausência de predadores, imunidade e doenças.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algn="just"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8781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Seja </a:t>
                </a:r>
                <a:r>
                  <a:rPr lang="pt-BR" sz="2800" i="1" dirty="0"/>
                  <a:t>t</a:t>
                </a:r>
                <a:r>
                  <a:rPr lang="pt-BR" sz="2800" dirty="0"/>
                  <a:t> = tempo (variável independente) e </a:t>
                </a:r>
                <a:r>
                  <a:rPr lang="pt-BR" sz="2800" i="1" dirty="0"/>
                  <a:t>P</a:t>
                </a:r>
                <a:r>
                  <a:rPr lang="pt-BR" sz="2800" dirty="0"/>
                  <a:t> número de indivíduos da população (variável dependente), a taxa de crescimento da população é a derivada </a:t>
                </a:r>
                <a:r>
                  <a:rPr lang="pt-BR" sz="2800" i="1" dirty="0" err="1"/>
                  <a:t>dP</a:t>
                </a:r>
                <a:r>
                  <a:rPr lang="pt-BR" sz="2800" i="1" dirty="0"/>
                  <a:t>/</a:t>
                </a:r>
                <a:r>
                  <a:rPr lang="pt-BR" sz="2800" i="1" dirty="0" err="1"/>
                  <a:t>dt</a:t>
                </a:r>
                <a:r>
                  <a:rPr lang="pt-BR" sz="28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Então, sob a hipótese de que a taxa de crescimento populacional é proporcional ao tamanho da população temos: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Onde </a:t>
                </a:r>
                <a:r>
                  <a:rPr lang="pt-BR" sz="2800" i="1" dirty="0"/>
                  <a:t>k</a:t>
                </a:r>
                <a:r>
                  <a:rPr lang="pt-BR" sz="2800" dirty="0"/>
                  <a:t> é uma constante de proporcionalidade.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>
                <a:blip r:embed="rId2"/>
                <a:stretch>
                  <a:fillRect l="-1259" t="-1227" r="-1481" b="-184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0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equa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  </m:t>
                    </m:r>
                    <m:f>
                      <m:f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pt-BR" sz="2800" dirty="0"/>
                  <a:t> é uma equação diferencial porque contém uma função desconhecida </a:t>
                </a:r>
                <a:r>
                  <a:rPr lang="pt-BR" sz="2800" i="1" dirty="0"/>
                  <a:t>P</a:t>
                </a:r>
                <a:r>
                  <a:rPr lang="pt-BR" sz="2800" dirty="0"/>
                  <a:t> e sua derivada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Desconsiderando-se uma população nula, </a:t>
                </a:r>
                <a:r>
                  <a:rPr lang="pt-BR" sz="2800" i="1" dirty="0"/>
                  <a:t>P(t)&gt;0</a:t>
                </a:r>
                <a:r>
                  <a:rPr lang="pt-BR" sz="2800" dirty="0"/>
                  <a:t>, para todo </a:t>
                </a:r>
                <a:r>
                  <a:rPr lang="pt-BR" sz="2800" i="1" dirty="0"/>
                  <a:t>t</a:t>
                </a:r>
                <a:r>
                  <a:rPr lang="pt-BR" sz="2800" dirty="0"/>
                  <a:t>, se k &gt;0, então, a equação mostra que </a:t>
                </a:r>
                <a:r>
                  <a:rPr lang="pt-BR" sz="2800" i="1" dirty="0"/>
                  <a:t>P’(t)&gt;0 </a:t>
                </a:r>
                <a:r>
                  <a:rPr lang="pt-BR" sz="2800" dirty="0"/>
                  <a:t>para todo </a:t>
                </a:r>
                <a:r>
                  <a:rPr lang="pt-BR" sz="2800" i="1" dirty="0"/>
                  <a:t>t</a:t>
                </a:r>
                <a:r>
                  <a:rPr lang="pt-BR" sz="2800" dirty="0"/>
                  <a:t>, o que implica que a população estará sempre aumentando.    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81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Ainda, quando </a:t>
                </a:r>
                <a:r>
                  <a:rPr lang="pt-BR" sz="2800" i="1" dirty="0"/>
                  <a:t>P(t) </a:t>
                </a:r>
                <a:r>
                  <a:rPr lang="pt-BR" sz="2800" dirty="0"/>
                  <a:t>aumenta, a equação mostra 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/>
                  <a:t> torna-se maior, o que significa que a taxa de crescimento aumenta quando a população cresce.    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A solução para essa equação pede uma função cuja derivada seja uma constante multiplicada por ela própria, o que é característico da função exponencial. </a:t>
                </a:r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654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Então, o modelo para o crescimento da população P pode ser escrito na forma: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pt-BR" sz="2800" dirty="0"/>
              </a:p>
              <a:p>
                <a:pPr marL="0" indent="0" algn="just">
                  <a:buNone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E a função derivada fica: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pt-B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e>
                    </m:d>
                    <m:r>
                      <a:rPr lang="pt-BR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𝑘𝑃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Como as populações têm valores positivos apenas, estudaremos essa função </a:t>
                </a:r>
                <a:r>
                  <a:rPr lang="pt-BR" sz="2800" dirty="0" smtClean="0"/>
                  <a:t>para </a:t>
                </a:r>
                <a:r>
                  <a:rPr lang="pt-BR" sz="2800" dirty="0"/>
                  <a:t>valores de interesse </a:t>
                </a:r>
                <a:r>
                  <a:rPr lang="pt-BR" sz="2800" i="1" dirty="0"/>
                  <a:t>c&gt;0</a:t>
                </a:r>
                <a:r>
                  <a:rPr lang="pt-BR" sz="2800" dirty="0"/>
                  <a:t> e, podemos calcular a população no momento inicial, quando </a:t>
                </a:r>
                <a:r>
                  <a:rPr lang="pt-BR" sz="2800" i="1" dirty="0"/>
                  <a:t>t=0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53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Fazendo </a:t>
                </a:r>
                <a:r>
                  <a:rPr lang="pt-BR" sz="2800" i="1" dirty="0"/>
                  <a:t>t=0</a:t>
                </a:r>
                <a:r>
                  <a:rPr lang="pt-BR" sz="2800" dirty="0"/>
                  <a:t> temos:</a:t>
                </a:r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pt-BR" sz="2800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:endParaRPr lang="pt-BR" sz="280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endParaRPr lang="pt-BR" sz="28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pt-BR" sz="2800" dirty="0"/>
                  <a:t>Onde </a:t>
                </a:r>
                <a:r>
                  <a:rPr lang="pt-BR" sz="2800" i="1" dirty="0"/>
                  <a:t>c</a:t>
                </a:r>
                <a:r>
                  <a:rPr lang="pt-BR" sz="2800" dirty="0"/>
                  <a:t> nos dá a população inicial.</a:t>
                </a:r>
              </a:p>
              <a:p>
                <a:pPr marL="0" indent="0" algn="just">
                  <a:buNone/>
                </a:pPr>
                <a:endParaRPr lang="pt-BR" sz="2800" i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 rotWithShape="0">
                <a:blip r:embed="rId2"/>
                <a:stretch>
                  <a:fillRect l="-1259" t="-12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607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738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Equações diferenciais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2800" i="1" dirty="0"/>
                  <a:t>Podemos resolver a equação usando técnicas de integração aplicada a funções diferenciais separáveis: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pt-BR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𝑑𝑃</m:t>
                              </m:r>
                            </m:num>
                            <m:den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den>
                          </m:f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𝑘𝑑𝑡</m:t>
                              </m:r>
                            </m:e>
                          </m:nary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pt-BR" sz="2800" i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BR" sz="2800" b="0" i="1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BR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</m:sup>
                      </m:sSup>
                    </m:oMath>
                  </m:oMathPara>
                </a14:m>
                <a:endParaRPr lang="pt-BR" sz="2800" b="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pt-BR" sz="2800" b="0" i="1" dirty="0"/>
              </a:p>
              <a:p>
                <a:pPr marL="0" indent="0" algn="just">
                  <a:buNone/>
                </a:pPr>
                <a:r>
                  <a:rPr lang="pt-BR" sz="2800" i="1" dirty="0"/>
                  <a:t>Onde A (=</a:t>
                </a:r>
                <a14:m>
                  <m:oMath xmlns:m="http://schemas.openxmlformats.org/officeDocument/2006/math">
                    <m:r>
                      <a:rPr lang="pt-B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𝑜𝑢</m:t>
                    </m:r>
                    <m:r>
                      <a:rPr lang="pt-B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0)</m:t>
                    </m:r>
                  </m:oMath>
                </a14:m>
                <a:r>
                  <a:rPr lang="pt-BR" sz="2800" i="1" dirty="0"/>
                  <a:t> é uma constante arbitrária</a:t>
                </a:r>
              </a:p>
              <a:p>
                <a:pPr marL="0" indent="0" algn="just">
                  <a:buNone/>
                </a:pPr>
                <a:r>
                  <a:rPr lang="pt-BR" sz="2800" i="1" dirty="0"/>
                  <a:t>Para P(0)=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BR" sz="28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BR" sz="2800" i="1" dirty="0"/>
                  <a:t>, é o valor inicial da função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68552"/>
              </a:xfrm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965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881</Words>
  <Application>Microsoft Office PowerPoint</Application>
  <PresentationFormat>Apresentação na tela (4:3)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Tema do Office</vt:lpstr>
      <vt:lpstr>Escola Superior de Agricultura  “Luiz de Queiroz” Universidade de São Paulo    LCE0220 – Cálculo II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  <vt:lpstr>Equações diferenciais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Andréia Cristina Oliveira Adami</cp:lastModifiedBy>
  <cp:revision>257</cp:revision>
  <dcterms:created xsi:type="dcterms:W3CDTF">2014-08-05T19:39:36Z</dcterms:created>
  <dcterms:modified xsi:type="dcterms:W3CDTF">2018-05-09T20:44:03Z</dcterms:modified>
</cp:coreProperties>
</file>