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80" r:id="rId9"/>
    <p:sldId id="269" r:id="rId10"/>
    <p:sldId id="264" r:id="rId11"/>
    <p:sldId id="271" r:id="rId12"/>
    <p:sldId id="272" r:id="rId13"/>
    <p:sldId id="266" r:id="rId14"/>
    <p:sldId id="281" r:id="rId15"/>
    <p:sldId id="267" r:id="rId16"/>
    <p:sldId id="268" r:id="rId17"/>
    <p:sldId id="270" r:id="rId18"/>
    <p:sldId id="273" r:id="rId19"/>
    <p:sldId id="274" r:id="rId20"/>
    <p:sldId id="282" r:id="rId21"/>
    <p:sldId id="276" r:id="rId22"/>
    <p:sldId id="278" r:id="rId23"/>
    <p:sldId id="283" r:id="rId24"/>
    <p:sldId id="284"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050"/>
    <a:srgbClr val="F1CB3F"/>
    <a:srgbClr val="E93AF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44" d="100"/>
          <a:sy n="44" d="100"/>
        </p:scale>
        <p:origin x="-1452" y="-8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286961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193964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3354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130345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18173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359718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281834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6625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321994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169034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E684DDD-9CB6-4B34-9923-EC16F453CBB3}" type="datetimeFigureOut">
              <a:rPr lang="pt-BR" smtClean="0"/>
              <a:pPr/>
              <a:t>02/12/2016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186908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84DDD-9CB6-4B34-9923-EC16F453CBB3}" type="datetimeFigureOut">
              <a:rPr lang="pt-BR" smtClean="0"/>
              <a:pPr/>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8BACB-4D6E-4D75-90BF-B56BC708ED66}" type="slidenum">
              <a:rPr lang="pt-BR" smtClean="0"/>
              <a:pPr/>
              <a:t>‹nº›</a:t>
            </a:fld>
            <a:endParaRPr lang="pt-BR"/>
          </a:p>
        </p:txBody>
      </p:sp>
    </p:spTree>
    <p:extLst>
      <p:ext uri="{BB962C8B-B14F-4D97-AF65-F5344CB8AC3E}">
        <p14:creationId xmlns="" xmlns:p14="http://schemas.microsoft.com/office/powerpoint/2010/main" val="157753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75440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1"/>
            <a:ext cx="12191999" cy="6858000"/>
          </a:xfrm>
        </p:spPr>
      </p:pic>
      <p:sp>
        <p:nvSpPr>
          <p:cNvPr id="6" name="Retângulo de cantos arredondados 5"/>
          <p:cNvSpPr/>
          <p:nvPr/>
        </p:nvSpPr>
        <p:spPr>
          <a:xfrm rot="10800000" flipV="1">
            <a:off x="838197" y="1280778"/>
            <a:ext cx="4934309" cy="862641"/>
          </a:xfrm>
          <a:prstGeom prst="roundRect">
            <a:avLst/>
          </a:prstGeom>
          <a:solidFill>
            <a:srgbClr val="F1CB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Condições culturais para o nascimento de uma disciplina</a:t>
            </a:r>
            <a:endParaRPr lang="pt-BR" sz="2800" dirty="0"/>
          </a:p>
        </p:txBody>
      </p:sp>
      <p:sp>
        <p:nvSpPr>
          <p:cNvPr id="7" name="Retângulo de cantos arredondados 6"/>
          <p:cNvSpPr/>
          <p:nvPr/>
        </p:nvSpPr>
        <p:spPr>
          <a:xfrm rot="10800000" flipV="1">
            <a:off x="838198" y="2750197"/>
            <a:ext cx="4934309" cy="8626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A construção das regras disciplinares</a:t>
            </a:r>
            <a:endParaRPr lang="pt-BR" sz="2800" dirty="0"/>
          </a:p>
        </p:txBody>
      </p:sp>
      <p:sp>
        <p:nvSpPr>
          <p:cNvPr id="8" name="Retângulo de cantos arredondados 7"/>
          <p:cNvSpPr/>
          <p:nvPr/>
        </p:nvSpPr>
        <p:spPr>
          <a:xfrm rot="10800000" flipV="1">
            <a:off x="838199" y="4287241"/>
            <a:ext cx="4934309" cy="86264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As rupturas epistemológica</a:t>
            </a:r>
            <a:endParaRPr lang="pt-BR" sz="2800" dirty="0"/>
          </a:p>
        </p:txBody>
      </p:sp>
      <p:sp>
        <p:nvSpPr>
          <p:cNvPr id="11" name="Retângulo de cantos arredondados 10"/>
          <p:cNvSpPr/>
          <p:nvPr/>
        </p:nvSpPr>
        <p:spPr>
          <a:xfrm rot="10800000" flipV="1">
            <a:off x="6419491" y="1280777"/>
            <a:ext cx="4934309" cy="862641"/>
          </a:xfrm>
          <a:prstGeom prst="roundRect">
            <a:avLst/>
          </a:prstGeom>
          <a:solidFill>
            <a:srgbClr val="F1CB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Os conceitos fundamentais são construídos </a:t>
            </a:r>
            <a:endParaRPr lang="pt-BR" sz="2800" dirty="0"/>
          </a:p>
        </p:txBody>
      </p:sp>
      <p:sp>
        <p:nvSpPr>
          <p:cNvPr id="12" name="Retângulo de cantos arredondados 11"/>
          <p:cNvSpPr/>
          <p:nvPr/>
        </p:nvSpPr>
        <p:spPr>
          <a:xfrm rot="10800000" flipV="1">
            <a:off x="6419491" y="2750197"/>
            <a:ext cx="4934309" cy="8626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Os falsos objetos empíricos</a:t>
            </a:r>
            <a:endParaRPr lang="pt-BR" sz="2800" dirty="0"/>
          </a:p>
        </p:txBody>
      </p:sp>
      <p:sp>
        <p:nvSpPr>
          <p:cNvPr id="13" name="Retângulo de cantos arredondados 12"/>
          <p:cNvSpPr/>
          <p:nvPr/>
        </p:nvSpPr>
        <p:spPr>
          <a:xfrm rot="10800000" flipV="1">
            <a:off x="6515099" y="4287241"/>
            <a:ext cx="4934309" cy="86264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Evoluções não previsíveis</a:t>
            </a:r>
            <a:endParaRPr lang="pt-BR" sz="2800" dirty="0"/>
          </a:p>
        </p:txBody>
      </p:sp>
    </p:spTree>
    <p:extLst>
      <p:ext uri="{BB962C8B-B14F-4D97-AF65-F5344CB8AC3E}">
        <p14:creationId xmlns="" xmlns:p14="http://schemas.microsoft.com/office/powerpoint/2010/main" val="2245896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p:spPr>
      </p:pic>
      <p:sp>
        <p:nvSpPr>
          <p:cNvPr id="2" name="Título 1"/>
          <p:cNvSpPr>
            <a:spLocks noGrp="1"/>
          </p:cNvSpPr>
          <p:nvPr>
            <p:ph type="title"/>
          </p:nvPr>
        </p:nvSpPr>
        <p:spPr>
          <a:xfrm>
            <a:off x="845388" y="2605178"/>
            <a:ext cx="4572001" cy="2139350"/>
          </a:xfrm>
        </p:spPr>
        <p:txBody>
          <a:bodyPr>
            <a:normAutofit/>
          </a:bodyPr>
          <a:lstStyle/>
          <a:p>
            <a:r>
              <a:rPr lang="pt-BR" sz="2800" dirty="0" smtClean="0">
                <a:solidFill>
                  <a:schemeClr val="bg2"/>
                </a:solidFill>
                <a:latin typeface="+mn-lt"/>
                <a:sym typeface="Wingdings" panose="05000000000000000000" pitchFamily="2" charset="2"/>
              </a:rPr>
              <a:t> </a:t>
            </a:r>
            <a:r>
              <a:rPr lang="pt-BR" sz="2800" dirty="0" smtClean="0">
                <a:solidFill>
                  <a:schemeClr val="bg2"/>
                </a:solidFill>
                <a:latin typeface="+mn-lt"/>
              </a:rPr>
              <a:t>Neste </a:t>
            </a:r>
            <a:r>
              <a:rPr lang="pt-BR" sz="2800" dirty="0">
                <a:solidFill>
                  <a:schemeClr val="bg2"/>
                </a:solidFill>
                <a:latin typeface="+mn-lt"/>
              </a:rPr>
              <a:t>momento, as práticas dessa disciplina ainda  não </a:t>
            </a:r>
            <a:r>
              <a:rPr lang="pt-BR" sz="2800" dirty="0" smtClean="0">
                <a:solidFill>
                  <a:schemeClr val="bg2"/>
                </a:solidFill>
                <a:latin typeface="+mn-lt"/>
              </a:rPr>
              <a:t>estão completamente </a:t>
            </a:r>
            <a:r>
              <a:rPr lang="pt-BR" sz="2800" dirty="0">
                <a:solidFill>
                  <a:schemeClr val="bg2"/>
                </a:solidFill>
                <a:latin typeface="+mn-lt"/>
              </a:rPr>
              <a:t>definidas</a:t>
            </a:r>
          </a:p>
        </p:txBody>
      </p:sp>
      <p:sp>
        <p:nvSpPr>
          <p:cNvPr id="5" name="Retângulo de cantos arredondados 4"/>
          <p:cNvSpPr/>
          <p:nvPr/>
        </p:nvSpPr>
        <p:spPr>
          <a:xfrm>
            <a:off x="690113" y="1252193"/>
            <a:ext cx="4727275" cy="1000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PERÍODO PRÉ-PARADIGMÁTICO</a:t>
            </a:r>
            <a:endParaRPr lang="pt-BR" sz="2400" b="1" dirty="0"/>
          </a:p>
        </p:txBody>
      </p:sp>
      <p:sp>
        <p:nvSpPr>
          <p:cNvPr id="7" name="Retângulo de cantos arredondados 6"/>
          <p:cNvSpPr/>
          <p:nvPr/>
        </p:nvSpPr>
        <p:spPr>
          <a:xfrm>
            <a:off x="6556074" y="1252192"/>
            <a:ext cx="4830794" cy="1000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PERÍODO PARADIGMÁTICO</a:t>
            </a:r>
            <a:endParaRPr lang="pt-BR" sz="2400" b="1" dirty="0"/>
          </a:p>
        </p:txBody>
      </p:sp>
      <p:sp>
        <p:nvSpPr>
          <p:cNvPr id="8" name="Retângulo 7"/>
          <p:cNvSpPr/>
          <p:nvPr/>
        </p:nvSpPr>
        <p:spPr>
          <a:xfrm>
            <a:off x="6728604" y="2843856"/>
            <a:ext cx="5279366" cy="1661993"/>
          </a:xfrm>
          <a:prstGeom prst="rect">
            <a:avLst/>
          </a:prstGeom>
        </p:spPr>
        <p:txBody>
          <a:bodyPr wrap="square">
            <a:spAutoFit/>
          </a:bodyPr>
          <a:lstStyle/>
          <a:p>
            <a:r>
              <a:rPr lang="pt-BR" sz="2800" dirty="0" smtClean="0">
                <a:solidFill>
                  <a:schemeClr val="bg2"/>
                </a:solidFill>
                <a:sym typeface="Wingdings" panose="05000000000000000000" pitchFamily="2" charset="2"/>
              </a:rPr>
              <a:t> </a:t>
            </a:r>
            <a:r>
              <a:rPr lang="pt-BR" sz="2800" dirty="0" smtClean="0">
                <a:solidFill>
                  <a:schemeClr val="bg2"/>
                </a:solidFill>
              </a:rPr>
              <a:t>É </a:t>
            </a:r>
            <a:r>
              <a:rPr lang="pt-BR" sz="2800" dirty="0">
                <a:solidFill>
                  <a:schemeClr val="bg2"/>
                </a:solidFill>
              </a:rPr>
              <a:t>o momento em que aprofunda suas pesquisas na direção de seus paradigmas. </a:t>
            </a:r>
          </a:p>
          <a:p>
            <a:endParaRPr lang="pt-BR" dirty="0"/>
          </a:p>
        </p:txBody>
      </p:sp>
    </p:spTree>
    <p:extLst>
      <p:ext uri="{BB962C8B-B14F-4D97-AF65-F5344CB8AC3E}">
        <p14:creationId xmlns="" xmlns:p14="http://schemas.microsoft.com/office/powerpoint/2010/main" val="120199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
        <p:nvSpPr>
          <p:cNvPr id="2" name="Título 1"/>
          <p:cNvSpPr>
            <a:spLocks noGrp="1"/>
          </p:cNvSpPr>
          <p:nvPr>
            <p:ph type="title"/>
          </p:nvPr>
        </p:nvSpPr>
        <p:spPr>
          <a:xfrm>
            <a:off x="690113" y="2812212"/>
            <a:ext cx="4727275" cy="2777706"/>
          </a:xfrm>
        </p:spPr>
        <p:txBody>
          <a:bodyPr>
            <a:normAutofit fontScale="90000"/>
          </a:bodyPr>
          <a:lstStyle/>
          <a:p>
            <a:r>
              <a:rPr lang="pt-BR" sz="2800" b="1" dirty="0" smtClean="0">
                <a:solidFill>
                  <a:schemeClr val="bg2"/>
                </a:solidFill>
                <a:latin typeface="+mn-lt"/>
                <a:sym typeface="Wingdings" panose="05000000000000000000" pitchFamily="2" charset="2"/>
              </a:rPr>
              <a:t> </a:t>
            </a:r>
            <a:r>
              <a:rPr lang="pt-BR" sz="2800" b="1" dirty="0" smtClean="0">
                <a:solidFill>
                  <a:schemeClr val="accent1">
                    <a:lumMod val="60000"/>
                    <a:lumOff val="40000"/>
                  </a:schemeClr>
                </a:solidFill>
                <a:latin typeface="+mn-lt"/>
              </a:rPr>
              <a:t>Universalidade </a:t>
            </a:r>
            <a:r>
              <a:rPr lang="pt-BR" sz="2800" b="1" dirty="0">
                <a:solidFill>
                  <a:schemeClr val="accent1">
                    <a:lumMod val="60000"/>
                    <a:lumOff val="40000"/>
                  </a:schemeClr>
                </a:solidFill>
                <a:latin typeface="+mn-lt"/>
              </a:rPr>
              <a:t>da </a:t>
            </a:r>
            <a:r>
              <a:rPr lang="pt-BR" sz="2800" b="1" dirty="0" smtClean="0">
                <a:solidFill>
                  <a:schemeClr val="accent1">
                    <a:lumMod val="60000"/>
                    <a:lumOff val="40000"/>
                  </a:schemeClr>
                </a:solidFill>
                <a:latin typeface="+mn-lt"/>
              </a:rPr>
              <a:t>ciência</a:t>
            </a:r>
            <a:r>
              <a:rPr lang="pt-BR" sz="2800" b="1" dirty="0" smtClean="0">
                <a:solidFill>
                  <a:schemeClr val="bg2"/>
                </a:solidFill>
                <a:latin typeface="+mn-lt"/>
              </a:rPr>
              <a:t/>
            </a:r>
            <a:br>
              <a:rPr lang="pt-BR" sz="2800" b="1" dirty="0" smtClean="0">
                <a:solidFill>
                  <a:schemeClr val="bg2"/>
                </a:solidFill>
                <a:latin typeface="+mn-lt"/>
              </a:rPr>
            </a:br>
            <a:r>
              <a:rPr lang="pt-BR" sz="2800" b="1" dirty="0" smtClean="0">
                <a:solidFill>
                  <a:schemeClr val="bg2"/>
                </a:solidFill>
                <a:latin typeface="+mn-lt"/>
                <a:sym typeface="Wingdings" panose="05000000000000000000" pitchFamily="2" charset="2"/>
              </a:rPr>
              <a:t> “</a:t>
            </a:r>
            <a:r>
              <a:rPr lang="pt-BR" sz="2200" b="1" dirty="0" smtClean="0">
                <a:solidFill>
                  <a:schemeClr val="bg2"/>
                </a:solidFill>
                <a:latin typeface="+mn-lt"/>
              </a:rPr>
              <a:t>O </a:t>
            </a:r>
            <a:r>
              <a:rPr lang="pt-BR" sz="2200" b="1" dirty="0">
                <a:solidFill>
                  <a:schemeClr val="bg2"/>
                </a:solidFill>
                <a:latin typeface="+mn-lt"/>
              </a:rPr>
              <a:t>laboratório não é somente o lugar onde o cientista trabalha, é também a instituição que serve para traduzir os problemas do cotidiano em linguagem disciplinar, para depois </a:t>
            </a:r>
            <a:r>
              <a:rPr lang="pt-BR" sz="2200" b="1" dirty="0" smtClean="0">
                <a:solidFill>
                  <a:schemeClr val="bg2"/>
                </a:solidFill>
                <a:latin typeface="+mn-lt"/>
              </a:rPr>
              <a:t>devolvê-los”.</a:t>
            </a:r>
            <a:r>
              <a:rPr lang="pt-BR" sz="2800" b="0" dirty="0" smtClean="0">
                <a:effectLst/>
              </a:rPr>
              <a:t/>
            </a:r>
            <a:br>
              <a:rPr lang="pt-BR" sz="2800" b="0" dirty="0" smtClean="0">
                <a:effectLst/>
              </a:rPr>
            </a:br>
            <a:r>
              <a:rPr lang="pt-BR" sz="2800" dirty="0" smtClean="0"/>
              <a:t/>
            </a:r>
            <a:br>
              <a:rPr lang="pt-BR" sz="2800" dirty="0" smtClean="0"/>
            </a:br>
            <a:endParaRPr lang="pt-BR" sz="2800" b="1" dirty="0">
              <a:solidFill>
                <a:schemeClr val="bg2"/>
              </a:solidFill>
              <a:latin typeface="+mn-lt"/>
            </a:endParaRPr>
          </a:p>
        </p:txBody>
      </p:sp>
      <p:sp>
        <p:nvSpPr>
          <p:cNvPr id="5" name="Retângulo de cantos arredondados 4"/>
          <p:cNvSpPr/>
          <p:nvPr/>
        </p:nvSpPr>
        <p:spPr>
          <a:xfrm>
            <a:off x="690113" y="1252193"/>
            <a:ext cx="4727275" cy="1000664"/>
          </a:xfrm>
          <a:prstGeom prst="roundRect">
            <a:avLst/>
          </a:prstGeom>
          <a:solidFill>
            <a:srgbClr val="F1CB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O LABORATÓRIO</a:t>
            </a:r>
            <a:endParaRPr lang="pt-BR" sz="2400" b="1" dirty="0"/>
          </a:p>
        </p:txBody>
      </p:sp>
      <p:sp>
        <p:nvSpPr>
          <p:cNvPr id="6" name="Retângulo de cantos arredondados 5"/>
          <p:cNvSpPr/>
          <p:nvPr/>
        </p:nvSpPr>
        <p:spPr>
          <a:xfrm>
            <a:off x="6107501" y="1252193"/>
            <a:ext cx="4727275" cy="1000664"/>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PERÍODO PÓS-PARADIGMÁTICO</a:t>
            </a:r>
            <a:endParaRPr lang="pt-BR" sz="2400" b="1" dirty="0"/>
          </a:p>
        </p:txBody>
      </p:sp>
      <p:sp>
        <p:nvSpPr>
          <p:cNvPr id="7" name="Retângulo 6"/>
          <p:cNvSpPr/>
          <p:nvPr/>
        </p:nvSpPr>
        <p:spPr>
          <a:xfrm>
            <a:off x="6083061" y="2812212"/>
            <a:ext cx="4751716" cy="2215991"/>
          </a:xfrm>
          <a:prstGeom prst="rect">
            <a:avLst/>
          </a:prstGeom>
        </p:spPr>
        <p:txBody>
          <a:bodyPr wrap="square">
            <a:spAutoFit/>
          </a:bodyPr>
          <a:lstStyle/>
          <a:p>
            <a:r>
              <a:rPr lang="pt-BR" sz="2400" b="1" dirty="0" smtClean="0">
                <a:solidFill>
                  <a:schemeClr val="bg2"/>
                </a:solidFill>
              </a:rPr>
              <a:t>É </a:t>
            </a:r>
            <a:r>
              <a:rPr lang="pt-BR" sz="2400" b="1" dirty="0">
                <a:solidFill>
                  <a:schemeClr val="bg2"/>
                </a:solidFill>
              </a:rPr>
              <a:t>o momento em que ela se apresenta como uma tecnologia intelectual acabada, ultrapassada, na qual não se faz mais pesquisas</a:t>
            </a:r>
            <a:r>
              <a:rPr lang="pt-BR" sz="2400" b="1" dirty="0" smtClean="0">
                <a:solidFill>
                  <a:schemeClr val="bg2"/>
                </a:solidFill>
              </a:rPr>
              <a:t>.</a:t>
            </a:r>
          </a:p>
          <a:p>
            <a:pPr marL="342900" indent="-342900">
              <a:buFont typeface="Wingdings" panose="05000000000000000000" pitchFamily="2" charset="2"/>
              <a:buChar char="à"/>
            </a:pPr>
            <a:r>
              <a:rPr lang="pt-BR" sz="2400" b="1" dirty="0" smtClean="0">
                <a:solidFill>
                  <a:schemeClr val="accent1">
                    <a:lumMod val="60000"/>
                    <a:lumOff val="40000"/>
                  </a:schemeClr>
                </a:solidFill>
              </a:rPr>
              <a:t>ESGOTAMENTO</a:t>
            </a:r>
            <a:r>
              <a:rPr lang="pt-BR" sz="2400" b="1" dirty="0" smtClean="0">
                <a:solidFill>
                  <a:schemeClr val="bg2"/>
                </a:solidFill>
              </a:rPr>
              <a:t> </a:t>
            </a:r>
          </a:p>
          <a:p>
            <a:endParaRPr lang="pt-BR" dirty="0"/>
          </a:p>
        </p:txBody>
      </p:sp>
    </p:spTree>
    <p:extLst>
      <p:ext uri="{BB962C8B-B14F-4D97-AF65-F5344CB8AC3E}">
        <p14:creationId xmlns="" xmlns:p14="http://schemas.microsoft.com/office/powerpoint/2010/main" val="1357284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p:spPr>
      </p:pic>
    </p:spTree>
    <p:extLst>
      <p:ext uri="{BB962C8B-B14F-4D97-AF65-F5344CB8AC3E}">
        <p14:creationId xmlns="" xmlns:p14="http://schemas.microsoft.com/office/powerpoint/2010/main" val="53704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ítulo 1"/>
          <p:cNvSpPr txBox="1">
            <a:spLocks/>
          </p:cNvSpPr>
          <p:nvPr/>
        </p:nvSpPr>
        <p:spPr>
          <a:xfrm>
            <a:off x="383381" y="590924"/>
            <a:ext cx="11425238" cy="3666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800" b="1" dirty="0">
                <a:solidFill>
                  <a:schemeClr val="bg2">
                    <a:lumMod val="90000"/>
                  </a:schemeClr>
                </a:solidFill>
              </a:rPr>
              <a:t>“o desenvolvimento da maioria das ciências têm-se caracterizado pela contínua  competição  entre diversas concepções de natureza distintas</a:t>
            </a:r>
            <a:r>
              <a:rPr lang="pt-BR" sz="2800" b="1" dirty="0" smtClean="0">
                <a:solidFill>
                  <a:schemeClr val="bg2">
                    <a:lumMod val="90000"/>
                  </a:schemeClr>
                </a:solidFill>
              </a:rPr>
              <a:t>” </a:t>
            </a:r>
            <a:r>
              <a:rPr lang="pt-BR" sz="2800" b="1" dirty="0">
                <a:solidFill>
                  <a:schemeClr val="bg2">
                    <a:lumMod val="90000"/>
                  </a:schemeClr>
                </a:solidFill>
              </a:rPr>
              <a:t>(Kuhn, 1991, p.22</a:t>
            </a:r>
            <a:r>
              <a:rPr lang="pt-BR" sz="2800" b="1" dirty="0" smtClean="0">
                <a:solidFill>
                  <a:schemeClr val="bg2">
                    <a:lumMod val="90000"/>
                  </a:schemeClr>
                </a:solidFill>
              </a:rPr>
              <a:t>).</a:t>
            </a:r>
          </a:p>
          <a:p>
            <a:pPr algn="just"/>
            <a:endParaRPr lang="pt-BR" sz="2400" b="1" dirty="0">
              <a:solidFill>
                <a:schemeClr val="bg2">
                  <a:lumMod val="90000"/>
                </a:schemeClr>
              </a:solidFill>
            </a:endParaRPr>
          </a:p>
          <a:p>
            <a:pPr algn="just"/>
            <a:r>
              <a:rPr lang="pt-BR" sz="2400" b="1" dirty="0" smtClean="0">
                <a:solidFill>
                  <a:schemeClr val="bg2">
                    <a:lumMod val="90000"/>
                  </a:schemeClr>
                </a:solidFill>
              </a:rPr>
              <a:t>Divisão entre </a:t>
            </a:r>
            <a:r>
              <a:rPr lang="pt-BR" sz="2400" b="1" dirty="0" smtClean="0">
                <a:solidFill>
                  <a:schemeClr val="tx2">
                    <a:lumMod val="40000"/>
                    <a:lumOff val="60000"/>
                  </a:schemeClr>
                </a:solidFill>
              </a:rPr>
              <a:t>dois momentos </a:t>
            </a:r>
            <a:r>
              <a:rPr lang="pt-BR" sz="2400" b="1" dirty="0" smtClean="0">
                <a:solidFill>
                  <a:schemeClr val="bg2">
                    <a:lumMod val="90000"/>
                  </a:schemeClr>
                </a:solidFill>
              </a:rPr>
              <a:t>da ciência em seu desenvolvimento: </a:t>
            </a:r>
            <a:endParaRPr lang="pt-BR" sz="2400" dirty="0">
              <a:solidFill>
                <a:schemeClr val="bg2">
                  <a:lumMod val="90000"/>
                </a:schemeClr>
              </a:solidFill>
            </a:endParaRPr>
          </a:p>
          <a:p>
            <a:r>
              <a:rPr lang="pt-BR" sz="2400" dirty="0"/>
              <a:t/>
            </a:r>
            <a:br>
              <a:rPr lang="pt-BR" sz="2400" dirty="0"/>
            </a:br>
            <a:r>
              <a:rPr lang="pt-BR" sz="2400" dirty="0" smtClean="0"/>
              <a:t/>
            </a:r>
            <a:br>
              <a:rPr lang="pt-BR" sz="2400" dirty="0" smtClean="0"/>
            </a:br>
            <a:endParaRPr lang="pt-BR" sz="2400" dirty="0">
              <a:solidFill>
                <a:schemeClr val="bg2"/>
              </a:solidFill>
              <a:latin typeface="+mn-lt"/>
            </a:endParaRPr>
          </a:p>
        </p:txBody>
      </p:sp>
      <p:sp>
        <p:nvSpPr>
          <p:cNvPr id="6" name="Retângulo de cantos arredondados 5"/>
          <p:cNvSpPr/>
          <p:nvPr/>
        </p:nvSpPr>
        <p:spPr>
          <a:xfrm>
            <a:off x="838200" y="3757343"/>
            <a:ext cx="4727275" cy="1000664"/>
          </a:xfrm>
          <a:prstGeom prst="roundRect">
            <a:avLst/>
          </a:prstGeom>
          <a:solidFill>
            <a:srgbClr val="F1CB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CIÊNCIA NORMAL</a:t>
            </a:r>
            <a:endParaRPr lang="pt-BR" sz="2400" b="1" dirty="0"/>
          </a:p>
        </p:txBody>
      </p:sp>
      <p:sp>
        <p:nvSpPr>
          <p:cNvPr id="7" name="Retângulo de cantos arredondados 6"/>
          <p:cNvSpPr/>
          <p:nvPr/>
        </p:nvSpPr>
        <p:spPr>
          <a:xfrm>
            <a:off x="6403675" y="3757343"/>
            <a:ext cx="4727275" cy="1000664"/>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CIÊNCIA EXTRAORDINÁRIA</a:t>
            </a:r>
            <a:endParaRPr lang="pt-BR" sz="2400" b="1" dirty="0"/>
          </a:p>
        </p:txBody>
      </p:sp>
    </p:spTree>
    <p:extLst>
      <p:ext uri="{BB962C8B-B14F-4D97-AF65-F5344CB8AC3E}">
        <p14:creationId xmlns="" xmlns:p14="http://schemas.microsoft.com/office/powerpoint/2010/main" val="134604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1"/>
            <a:ext cx="12192000" cy="6858000"/>
          </a:xfrm>
        </p:spPr>
      </p:pic>
      <p:sp>
        <p:nvSpPr>
          <p:cNvPr id="5" name="Título 1"/>
          <p:cNvSpPr txBox="1">
            <a:spLocks/>
          </p:cNvSpPr>
          <p:nvPr/>
        </p:nvSpPr>
        <p:spPr>
          <a:xfrm>
            <a:off x="383382" y="948112"/>
            <a:ext cx="11425238" cy="68957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pt-BR" sz="2200" b="1" dirty="0">
                <a:solidFill>
                  <a:schemeClr val="bg2">
                    <a:lumMod val="75000"/>
                  </a:schemeClr>
                </a:solidFill>
                <a:latin typeface="+mn-lt"/>
              </a:rPr>
              <a:t>P</a:t>
            </a:r>
            <a:r>
              <a:rPr lang="pt-BR" sz="2200" b="1" dirty="0" smtClean="0">
                <a:solidFill>
                  <a:schemeClr val="bg2">
                    <a:lumMod val="75000"/>
                  </a:schemeClr>
                </a:solidFill>
                <a:latin typeface="+mn-lt"/>
              </a:rPr>
              <a:t>esquisas </a:t>
            </a:r>
            <a:r>
              <a:rPr lang="pt-BR" sz="2200" b="1" dirty="0">
                <a:solidFill>
                  <a:schemeClr val="bg2">
                    <a:lumMod val="75000"/>
                  </a:schemeClr>
                </a:solidFill>
                <a:latin typeface="+mn-lt"/>
              </a:rPr>
              <a:t>baseadas em uma ou mais </a:t>
            </a:r>
            <a:r>
              <a:rPr lang="pt-BR" sz="2200" b="1" dirty="0">
                <a:solidFill>
                  <a:schemeClr val="accent1">
                    <a:lumMod val="40000"/>
                    <a:lumOff val="60000"/>
                  </a:schemeClr>
                </a:solidFill>
                <a:latin typeface="+mn-lt"/>
              </a:rPr>
              <a:t>realizações científicas do passado</a:t>
            </a:r>
            <a:r>
              <a:rPr lang="pt-BR" sz="2200" b="1" dirty="0">
                <a:solidFill>
                  <a:schemeClr val="bg2">
                    <a:lumMod val="75000"/>
                  </a:schemeClr>
                </a:solidFill>
                <a:latin typeface="+mn-lt"/>
              </a:rPr>
              <a:t>, reconhecidas por algum tempo e por alguma comunidade científica específica, proporcionando os </a:t>
            </a:r>
            <a:r>
              <a:rPr lang="pt-BR" sz="2200" b="1" dirty="0">
                <a:solidFill>
                  <a:schemeClr val="accent1">
                    <a:lumMod val="40000"/>
                    <a:lumOff val="60000"/>
                  </a:schemeClr>
                </a:solidFill>
                <a:latin typeface="+mn-lt"/>
              </a:rPr>
              <a:t>fundamentos</a:t>
            </a:r>
            <a:r>
              <a:rPr lang="pt-BR" sz="2200" b="1" dirty="0">
                <a:solidFill>
                  <a:schemeClr val="bg2">
                    <a:lumMod val="75000"/>
                  </a:schemeClr>
                </a:solidFill>
                <a:latin typeface="+mn-lt"/>
              </a:rPr>
              <a:t> para sua prática posterior.</a:t>
            </a:r>
            <a:endParaRPr lang="pt-BR" sz="2200" dirty="0">
              <a:solidFill>
                <a:schemeClr val="bg2">
                  <a:lumMod val="75000"/>
                </a:schemeClr>
              </a:solidFill>
              <a:latin typeface="+mn-lt"/>
            </a:endParaRPr>
          </a:p>
          <a:p>
            <a:pPr marL="457200" indent="-457200">
              <a:lnSpc>
                <a:spcPct val="150000"/>
              </a:lnSpc>
              <a:buFont typeface="Arial" panose="020B0604020202020204" pitchFamily="34" charset="0"/>
              <a:buChar char="•"/>
            </a:pPr>
            <a:r>
              <a:rPr lang="pt-BR" sz="2200" b="1" dirty="0">
                <a:solidFill>
                  <a:schemeClr val="bg2">
                    <a:lumMod val="75000"/>
                  </a:schemeClr>
                </a:solidFill>
                <a:latin typeface="+mn-lt"/>
              </a:rPr>
              <a:t>Possuem duas características comuns. </a:t>
            </a:r>
            <a:endParaRPr lang="pt-BR" sz="2200" dirty="0">
              <a:solidFill>
                <a:schemeClr val="bg2">
                  <a:lumMod val="75000"/>
                </a:schemeClr>
              </a:solidFill>
              <a:latin typeface="+mn-lt"/>
            </a:endParaRPr>
          </a:p>
          <a:p>
            <a:pPr marL="514350" indent="-514350" fontAlgn="base">
              <a:lnSpc>
                <a:spcPct val="150000"/>
              </a:lnSpc>
              <a:buFont typeface="+mj-lt"/>
              <a:buAutoNum type="arabicPeriod"/>
            </a:pPr>
            <a:r>
              <a:rPr lang="pt-BR" sz="2200" b="1" dirty="0">
                <a:solidFill>
                  <a:schemeClr val="bg2">
                    <a:lumMod val="75000"/>
                  </a:schemeClr>
                </a:solidFill>
                <a:latin typeface="+mn-lt"/>
              </a:rPr>
              <a:t>s</a:t>
            </a:r>
            <a:r>
              <a:rPr lang="pt-BR" sz="2200" b="1" dirty="0" smtClean="0">
                <a:solidFill>
                  <a:schemeClr val="bg2">
                    <a:lumMod val="75000"/>
                  </a:schemeClr>
                </a:solidFill>
                <a:latin typeface="+mn-lt"/>
              </a:rPr>
              <a:t>uas </a:t>
            </a:r>
            <a:r>
              <a:rPr lang="pt-BR" sz="2200" b="1" dirty="0">
                <a:solidFill>
                  <a:schemeClr val="bg2">
                    <a:lumMod val="75000"/>
                  </a:schemeClr>
                </a:solidFill>
                <a:latin typeface="+mn-lt"/>
              </a:rPr>
              <a:t>conquistas atraem um grande número de cientista em torno de uma atividade ou teoria. </a:t>
            </a:r>
          </a:p>
          <a:p>
            <a:pPr marL="514350" indent="-514350">
              <a:lnSpc>
                <a:spcPct val="150000"/>
              </a:lnSpc>
              <a:buFont typeface="+mj-lt"/>
              <a:buAutoNum type="arabicPeriod"/>
            </a:pPr>
            <a:r>
              <a:rPr lang="pt-BR" sz="2200" b="1" dirty="0">
                <a:solidFill>
                  <a:schemeClr val="bg2">
                    <a:lumMod val="75000"/>
                  </a:schemeClr>
                </a:solidFill>
                <a:latin typeface="+mn-lt"/>
              </a:rPr>
              <a:t>Suas realizações estão abertas para a comunidade científica problematizar e resolver toda espécie de problemas. </a:t>
            </a:r>
            <a:r>
              <a:rPr lang="pt-BR" sz="2200" dirty="0">
                <a:solidFill>
                  <a:schemeClr val="bg2">
                    <a:lumMod val="75000"/>
                  </a:schemeClr>
                </a:solidFill>
                <a:latin typeface="+mn-lt"/>
              </a:rPr>
              <a:t> </a:t>
            </a:r>
            <a:endParaRPr lang="pt-BR" sz="2200" dirty="0" smtClean="0">
              <a:solidFill>
                <a:schemeClr val="bg2">
                  <a:lumMod val="75000"/>
                </a:schemeClr>
              </a:solidFill>
              <a:latin typeface="+mn-lt"/>
            </a:endParaRPr>
          </a:p>
          <a:p>
            <a:pPr algn="just">
              <a:lnSpc>
                <a:spcPct val="150000"/>
              </a:lnSpc>
            </a:pPr>
            <a:endParaRPr lang="pt-BR" sz="2200" dirty="0" smtClean="0">
              <a:solidFill>
                <a:schemeClr val="bg2">
                  <a:lumMod val="75000"/>
                </a:schemeClr>
              </a:solidFill>
            </a:endParaRPr>
          </a:p>
          <a:p>
            <a:pPr algn="just"/>
            <a:r>
              <a:rPr lang="pt-BR" sz="2400" b="1" dirty="0">
                <a:solidFill>
                  <a:schemeClr val="bg1"/>
                </a:solidFill>
              </a:rPr>
              <a:t>“</a:t>
            </a:r>
            <a:r>
              <a:rPr lang="pt-BR" sz="2400" b="1" dirty="0">
                <a:solidFill>
                  <a:schemeClr val="bg1"/>
                </a:solidFill>
                <a:latin typeface="+mn-lt"/>
              </a:rPr>
              <a:t>A ciência normal, atividade na qual a maioria dos cientistas emprega inevitavelmente quase todo seu tempo, é baseada no pressuposto de que a comunidade científica sabe como é o mundo. Grande parte do sucesso do empreendimento deriva da disposição da comunidade para defender esse pressuposto – com custos consideráveis se necessário”. (Kuhn, 1991, p.24).</a:t>
            </a:r>
            <a:endParaRPr lang="pt-BR" sz="2400" dirty="0">
              <a:solidFill>
                <a:schemeClr val="bg1"/>
              </a:solidFill>
              <a:latin typeface="+mn-lt"/>
            </a:endParaRPr>
          </a:p>
          <a:p>
            <a:r>
              <a:rPr lang="pt-BR" sz="2400" dirty="0"/>
              <a:t/>
            </a:r>
            <a:br>
              <a:rPr lang="pt-BR" sz="2400" dirty="0"/>
            </a:br>
            <a:r>
              <a:rPr lang="pt-BR" sz="2400" dirty="0"/>
              <a:t/>
            </a:r>
            <a:br>
              <a:rPr lang="pt-BR" sz="2400" dirty="0"/>
            </a:br>
            <a:r>
              <a:rPr lang="pt-BR" sz="2400" dirty="0" smtClean="0"/>
              <a:t/>
            </a:r>
            <a:br>
              <a:rPr lang="pt-BR" sz="2400" dirty="0" smtClean="0"/>
            </a:br>
            <a:endParaRPr lang="pt-BR" sz="2400" dirty="0">
              <a:solidFill>
                <a:schemeClr val="bg2"/>
              </a:solidFill>
              <a:latin typeface="+mn-lt"/>
            </a:endParaRPr>
          </a:p>
        </p:txBody>
      </p:sp>
      <p:sp>
        <p:nvSpPr>
          <p:cNvPr id="3" name="Seta para baixo 2"/>
          <p:cNvSpPr/>
          <p:nvPr/>
        </p:nvSpPr>
        <p:spPr>
          <a:xfrm>
            <a:off x="5857875" y="4329113"/>
            <a:ext cx="442913"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2666987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Tree>
    <p:extLst>
      <p:ext uri="{BB962C8B-B14F-4D97-AF65-F5344CB8AC3E}">
        <p14:creationId xmlns="" xmlns:p14="http://schemas.microsoft.com/office/powerpoint/2010/main" val="908986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
        <p:nvSpPr>
          <p:cNvPr id="2" name="Retângulo 1"/>
          <p:cNvSpPr/>
          <p:nvPr/>
        </p:nvSpPr>
        <p:spPr>
          <a:xfrm>
            <a:off x="488156" y="1576863"/>
            <a:ext cx="11215688" cy="800219"/>
          </a:xfrm>
          <a:prstGeom prst="rect">
            <a:avLst/>
          </a:prstGeom>
        </p:spPr>
        <p:txBody>
          <a:bodyPr wrap="square">
            <a:spAutoFit/>
          </a:bodyPr>
          <a:lstStyle/>
          <a:p>
            <a:pPr algn="just"/>
            <a:r>
              <a:rPr lang="pt-BR" sz="2800" b="1" dirty="0">
                <a:solidFill>
                  <a:schemeClr val="bg1"/>
                </a:solidFill>
                <a:latin typeface="Calibri" panose="020F0502020204030204" pitchFamily="34" charset="0"/>
              </a:rPr>
              <a:t>PROCURA DE UM NOVO PARADIGMA, </a:t>
            </a:r>
            <a:r>
              <a:rPr lang="pt-BR" sz="2800" b="1" dirty="0" smtClean="0">
                <a:solidFill>
                  <a:schemeClr val="bg1"/>
                </a:solidFill>
                <a:latin typeface="Calibri" panose="020F0502020204030204" pitchFamily="34" charset="0"/>
              </a:rPr>
              <a:t>QUESTIONAMENTOS</a:t>
            </a:r>
            <a:r>
              <a:rPr lang="pt-BR" dirty="0"/>
              <a:t/>
            </a:r>
            <a:br>
              <a:rPr lang="pt-BR" dirty="0"/>
            </a:br>
            <a:endParaRPr lang="pt-BR" dirty="0"/>
          </a:p>
        </p:txBody>
      </p:sp>
      <p:sp>
        <p:nvSpPr>
          <p:cNvPr id="3" name="Seta para baixo 2"/>
          <p:cNvSpPr/>
          <p:nvPr/>
        </p:nvSpPr>
        <p:spPr>
          <a:xfrm>
            <a:off x="5457826" y="2671763"/>
            <a:ext cx="1085850" cy="1643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386013" y="5001637"/>
            <a:ext cx="7958137" cy="584775"/>
          </a:xfrm>
          <a:prstGeom prst="rect">
            <a:avLst/>
          </a:prstGeom>
        </p:spPr>
        <p:txBody>
          <a:bodyPr wrap="square">
            <a:spAutoFit/>
          </a:bodyPr>
          <a:lstStyle/>
          <a:p>
            <a:pPr algn="just"/>
            <a:r>
              <a:rPr lang="pt-BR" sz="3200" b="1" dirty="0" smtClean="0">
                <a:solidFill>
                  <a:schemeClr val="bg1"/>
                </a:solidFill>
                <a:latin typeface="Calibri" panose="020F0502020204030204" pitchFamily="34" charset="0"/>
              </a:rPr>
              <a:t>ESSENCIAL </a:t>
            </a:r>
            <a:r>
              <a:rPr lang="pt-BR" sz="3200" b="1" dirty="0">
                <a:solidFill>
                  <a:schemeClr val="bg1"/>
                </a:solidFill>
                <a:latin typeface="Calibri" panose="020F0502020204030204" pitchFamily="34" charset="0"/>
              </a:rPr>
              <a:t>PARA A </a:t>
            </a:r>
            <a:r>
              <a:rPr lang="pt-BR" sz="3200" b="1" dirty="0" smtClean="0">
                <a:solidFill>
                  <a:schemeClr val="bg1"/>
                </a:solidFill>
                <a:latin typeface="Calibri" panose="020F0502020204030204" pitchFamily="34" charset="0"/>
              </a:rPr>
              <a:t>REVOLUÇÃO = </a:t>
            </a:r>
            <a:r>
              <a:rPr lang="pt-BR" sz="3200" b="1" dirty="0" smtClean="0">
                <a:solidFill>
                  <a:schemeClr val="accent1">
                    <a:lumMod val="60000"/>
                    <a:lumOff val="40000"/>
                  </a:schemeClr>
                </a:solidFill>
                <a:latin typeface="Calibri" panose="020F0502020204030204" pitchFamily="34" charset="0"/>
              </a:rPr>
              <a:t>CRISE </a:t>
            </a:r>
            <a:endParaRPr lang="pt-BR" sz="3200" dirty="0">
              <a:solidFill>
                <a:schemeClr val="accent1">
                  <a:lumMod val="60000"/>
                  <a:lumOff val="40000"/>
                </a:schemeClr>
              </a:solidFill>
            </a:endParaRPr>
          </a:p>
        </p:txBody>
      </p:sp>
    </p:spTree>
    <p:extLst>
      <p:ext uri="{BB962C8B-B14F-4D97-AF65-F5344CB8AC3E}">
        <p14:creationId xmlns="" xmlns:p14="http://schemas.microsoft.com/office/powerpoint/2010/main" val="327441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Tree>
    <p:extLst>
      <p:ext uri="{BB962C8B-B14F-4D97-AF65-F5344CB8AC3E}">
        <p14:creationId xmlns="" xmlns:p14="http://schemas.microsoft.com/office/powerpoint/2010/main" val="158914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
        <p:nvSpPr>
          <p:cNvPr id="2" name="Título 1"/>
          <p:cNvSpPr>
            <a:spLocks noGrp="1"/>
          </p:cNvSpPr>
          <p:nvPr>
            <p:ph type="title"/>
          </p:nvPr>
        </p:nvSpPr>
        <p:spPr>
          <a:xfrm>
            <a:off x="838200" y="848204"/>
            <a:ext cx="10515600" cy="3353682"/>
          </a:xfrm>
        </p:spPr>
        <p:txBody>
          <a:bodyPr>
            <a:normAutofit/>
          </a:bodyPr>
          <a:lstStyle/>
          <a:p>
            <a:r>
              <a:rPr lang="pt-BR" sz="2400" dirty="0" smtClean="0">
                <a:solidFill>
                  <a:schemeClr val="bg2"/>
                </a:solidFill>
                <a:latin typeface="+mn-lt"/>
              </a:rPr>
              <a:t>Momento em que um paradigma é altamente confiável, ou seja, tem sucesso em explicar grande parte dos fenômenos. </a:t>
            </a:r>
            <a:r>
              <a:rPr lang="pt-BR" sz="2400" b="1" dirty="0" smtClean="0">
                <a:solidFill>
                  <a:schemeClr val="bg2"/>
                </a:solidFill>
                <a:latin typeface="+mn-lt"/>
              </a:rPr>
              <a:t/>
            </a:r>
            <a:br>
              <a:rPr lang="pt-BR" sz="2400" b="1" dirty="0" smtClean="0">
                <a:solidFill>
                  <a:schemeClr val="bg2"/>
                </a:solidFill>
                <a:latin typeface="+mn-lt"/>
              </a:rPr>
            </a:br>
            <a:r>
              <a:rPr lang="pt-BR" sz="2400" b="1" dirty="0" smtClean="0">
                <a:solidFill>
                  <a:schemeClr val="bg2"/>
                </a:solidFill>
                <a:latin typeface="+mn-lt"/>
                <a:sym typeface="Wingdings" pitchFamily="2" charset="2"/>
              </a:rPr>
              <a:t> </a:t>
            </a:r>
            <a:r>
              <a:rPr lang="pt-BR" sz="2400" b="1" dirty="0" smtClean="0">
                <a:solidFill>
                  <a:schemeClr val="bg2"/>
                </a:solidFill>
                <a:latin typeface="+mn-lt"/>
              </a:rPr>
              <a:t> </a:t>
            </a:r>
            <a:r>
              <a:rPr lang="pt-BR" sz="2400" b="1" dirty="0" smtClean="0">
                <a:solidFill>
                  <a:schemeClr val="accent1">
                    <a:lumMod val="60000"/>
                    <a:lumOff val="40000"/>
                  </a:schemeClr>
                </a:solidFill>
                <a:latin typeface="+mn-lt"/>
              </a:rPr>
              <a:t>Dogmatizando a comunidade científica</a:t>
            </a:r>
            <a:br>
              <a:rPr lang="pt-BR" sz="2400" b="1" dirty="0" smtClean="0">
                <a:solidFill>
                  <a:schemeClr val="accent1">
                    <a:lumMod val="60000"/>
                    <a:lumOff val="40000"/>
                  </a:schemeClr>
                </a:solidFill>
                <a:latin typeface="+mn-lt"/>
              </a:rPr>
            </a:br>
            <a:r>
              <a:rPr lang="pt-BR" sz="2400" b="1" dirty="0" smtClean="0">
                <a:solidFill>
                  <a:schemeClr val="accent1">
                    <a:lumMod val="60000"/>
                    <a:lumOff val="40000"/>
                  </a:schemeClr>
                </a:solidFill>
                <a:latin typeface="+mn-lt"/>
              </a:rPr>
              <a:t/>
            </a:r>
            <a:br>
              <a:rPr lang="pt-BR" sz="2400" b="1" dirty="0" smtClean="0">
                <a:solidFill>
                  <a:schemeClr val="accent1">
                    <a:lumMod val="60000"/>
                    <a:lumOff val="40000"/>
                  </a:schemeClr>
                </a:solidFill>
                <a:latin typeface="+mn-lt"/>
              </a:rPr>
            </a:br>
            <a:r>
              <a:rPr lang="pt-BR" sz="2400" dirty="0" smtClean="0"/>
              <a:t> </a:t>
            </a:r>
            <a:r>
              <a:rPr lang="pt-BR" sz="2400" dirty="0" smtClean="0">
                <a:solidFill>
                  <a:schemeClr val="bg2"/>
                </a:solidFill>
                <a:latin typeface="+mn-lt"/>
              </a:rPr>
              <a:t>A máquina da ciência normal falha em produzir os resultados esperados. Tornando os problemas que poderiam ser resolvidos por essa falha, em </a:t>
            </a:r>
            <a:r>
              <a:rPr lang="pt-BR" sz="2400" b="1" dirty="0" smtClean="0">
                <a:solidFill>
                  <a:schemeClr val="accent1">
                    <a:lumMod val="60000"/>
                    <a:lumOff val="40000"/>
                  </a:schemeClr>
                </a:solidFill>
                <a:latin typeface="+mn-lt"/>
              </a:rPr>
              <a:t>anomalias</a:t>
            </a:r>
            <a:r>
              <a:rPr lang="pt-BR" sz="2400" dirty="0" smtClean="0">
                <a:solidFill>
                  <a:schemeClr val="bg2"/>
                </a:solidFill>
                <a:latin typeface="+mn-lt"/>
              </a:rPr>
              <a:t>, concebendo um estado de crise no campo da pesquisa.</a:t>
            </a:r>
            <a:br>
              <a:rPr lang="pt-BR" sz="2400" dirty="0" smtClean="0">
                <a:solidFill>
                  <a:schemeClr val="bg2"/>
                </a:solidFill>
                <a:latin typeface="+mn-lt"/>
              </a:rPr>
            </a:br>
            <a:r>
              <a:rPr lang="pt-BR" sz="2400" dirty="0" smtClean="0">
                <a:solidFill>
                  <a:schemeClr val="bg2"/>
                </a:solidFill>
                <a:latin typeface="+mn-lt"/>
              </a:rPr>
              <a:t> </a:t>
            </a:r>
            <a:r>
              <a:rPr lang="pt-BR" sz="2400" b="1" dirty="0" smtClean="0">
                <a:solidFill>
                  <a:schemeClr val="accent1">
                    <a:lumMod val="60000"/>
                    <a:lumOff val="40000"/>
                  </a:schemeClr>
                </a:solidFill>
                <a:latin typeface="+mn-lt"/>
              </a:rPr>
              <a:t/>
            </a:r>
            <a:br>
              <a:rPr lang="pt-BR" sz="2400" b="1" dirty="0" smtClean="0">
                <a:solidFill>
                  <a:schemeClr val="accent1">
                    <a:lumMod val="60000"/>
                    <a:lumOff val="40000"/>
                  </a:schemeClr>
                </a:solidFill>
                <a:latin typeface="+mn-lt"/>
              </a:rPr>
            </a:br>
            <a:endParaRPr lang="pt-BR" sz="2400" dirty="0">
              <a:solidFill>
                <a:schemeClr val="accent1">
                  <a:lumMod val="60000"/>
                  <a:lumOff val="40000"/>
                </a:schemeClr>
              </a:solidFill>
              <a:latin typeface="+mn-lt"/>
            </a:endParaRPr>
          </a:p>
        </p:txBody>
      </p:sp>
      <p:sp>
        <p:nvSpPr>
          <p:cNvPr id="5" name="Seta para baixo 4"/>
          <p:cNvSpPr/>
          <p:nvPr/>
        </p:nvSpPr>
        <p:spPr>
          <a:xfrm>
            <a:off x="5551715" y="3526972"/>
            <a:ext cx="1045029" cy="544286"/>
          </a:xfrm>
          <a:prstGeom prst="down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048001" y="4243979"/>
            <a:ext cx="6096000" cy="523220"/>
          </a:xfrm>
          <a:prstGeom prst="rect">
            <a:avLst/>
          </a:prstGeom>
        </p:spPr>
        <p:txBody>
          <a:bodyPr>
            <a:spAutoFit/>
          </a:bodyPr>
          <a:lstStyle/>
          <a:p>
            <a:pPr algn="ctr"/>
            <a:r>
              <a:rPr lang="pt-BR" sz="2800" b="1" dirty="0" smtClean="0">
                <a:solidFill>
                  <a:schemeClr val="bg2"/>
                </a:solidFill>
              </a:rPr>
              <a:t>BUSCA POR UM NOVO PARADIGMA</a:t>
            </a:r>
            <a:endParaRPr lang="pt-BR" sz="2800" b="1" dirty="0"/>
          </a:p>
        </p:txBody>
      </p:sp>
      <p:sp>
        <p:nvSpPr>
          <p:cNvPr id="7" name="Seta para baixo 6"/>
          <p:cNvSpPr/>
          <p:nvPr/>
        </p:nvSpPr>
        <p:spPr>
          <a:xfrm>
            <a:off x="5573486" y="4855030"/>
            <a:ext cx="1132114" cy="653142"/>
          </a:xfrm>
          <a:prstGeom prst="down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91862" y="5639191"/>
            <a:ext cx="11382476" cy="523220"/>
          </a:xfrm>
          <a:prstGeom prst="rect">
            <a:avLst/>
          </a:prstGeom>
        </p:spPr>
        <p:txBody>
          <a:bodyPr wrap="none">
            <a:spAutoFit/>
          </a:bodyPr>
          <a:lstStyle/>
          <a:p>
            <a:pPr algn="ctr"/>
            <a:r>
              <a:rPr lang="pt-BR" sz="2800" b="1" dirty="0" smtClean="0">
                <a:solidFill>
                  <a:schemeClr val="bg2"/>
                </a:solidFill>
              </a:rPr>
              <a:t>DISPUTA NO PROCESSO DE TRANSIÇÃO DO NOVO E O ANTIGO PARADIGMA</a:t>
            </a:r>
            <a:endParaRPr lang="pt-BR" sz="2800" b="1" dirty="0"/>
          </a:p>
        </p:txBody>
      </p:sp>
    </p:spTree>
    <p:extLst>
      <p:ext uri="{BB962C8B-B14F-4D97-AF65-F5344CB8AC3E}">
        <p14:creationId xmlns="" xmlns:p14="http://schemas.microsoft.com/office/powerpoint/2010/main" val="743168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Tree>
    <p:extLst>
      <p:ext uri="{BB962C8B-B14F-4D97-AF65-F5344CB8AC3E}">
        <p14:creationId xmlns="" xmlns:p14="http://schemas.microsoft.com/office/powerpoint/2010/main" val="1783096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edondar Retângulo em um Canto Diagonal 10"/>
          <p:cNvSpPr/>
          <p:nvPr/>
        </p:nvSpPr>
        <p:spPr>
          <a:xfrm>
            <a:off x="1349829" y="370114"/>
            <a:ext cx="9688285" cy="618308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Espaço Reservado para Conteúdo 8" descr="fundo.png"/>
          <p:cNvPicPr>
            <a:picLocks noGrp="1" noChangeAspect="1"/>
          </p:cNvPicPr>
          <p:nvPr>
            <p:ph sz="half" idx="2"/>
          </p:nvPr>
        </p:nvPicPr>
        <p:blipFill>
          <a:blip r:embed="rId2" cstate="print"/>
          <a:stretch>
            <a:fillRect/>
          </a:stretch>
        </p:blipFill>
        <p:spPr>
          <a:xfrm>
            <a:off x="0" y="-348343"/>
            <a:ext cx="12192000" cy="7206343"/>
          </a:xfrm>
        </p:spPr>
      </p:pic>
      <p:pic>
        <p:nvPicPr>
          <p:cNvPr id="10" name="Espaço Reservado para Conteúdo 9" descr="ciclo.png"/>
          <p:cNvPicPr>
            <a:picLocks noGrp="1" noChangeAspect="1"/>
          </p:cNvPicPr>
          <p:nvPr>
            <p:ph sz="quarter" idx="4"/>
          </p:nvPr>
        </p:nvPicPr>
        <p:blipFill>
          <a:blip r:embed="rId3" cstate="print"/>
          <a:srcRect l="2826" t="19397" r="34758" b="17866"/>
          <a:stretch>
            <a:fillRect/>
          </a:stretch>
        </p:blipFill>
        <p:spPr>
          <a:xfrm>
            <a:off x="2180047" y="957943"/>
            <a:ext cx="7987211" cy="452106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7039605"/>
          </a:xfrm>
        </p:spPr>
      </p:pic>
    </p:spTree>
    <p:extLst>
      <p:ext uri="{BB962C8B-B14F-4D97-AF65-F5344CB8AC3E}">
        <p14:creationId xmlns="" xmlns:p14="http://schemas.microsoft.com/office/powerpoint/2010/main" val="2067749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0"/>
          </a:xfrm>
        </p:spPr>
      </p:pic>
      <p:sp>
        <p:nvSpPr>
          <p:cNvPr id="2" name="Título 1"/>
          <p:cNvSpPr>
            <a:spLocks noGrp="1"/>
          </p:cNvSpPr>
          <p:nvPr>
            <p:ph type="title"/>
          </p:nvPr>
        </p:nvSpPr>
        <p:spPr>
          <a:xfrm>
            <a:off x="838200" y="934469"/>
            <a:ext cx="10515600" cy="3528674"/>
          </a:xfrm>
        </p:spPr>
        <p:txBody>
          <a:bodyPr>
            <a:normAutofit/>
          </a:bodyPr>
          <a:lstStyle/>
          <a:p>
            <a:r>
              <a:rPr lang="pt-BR" sz="2400" dirty="0" smtClean="0">
                <a:solidFill>
                  <a:schemeClr val="bg2"/>
                </a:solidFill>
                <a:latin typeface="+mn-lt"/>
              </a:rPr>
              <a:t/>
            </a:r>
            <a:br>
              <a:rPr lang="pt-BR" sz="2400" dirty="0" smtClean="0">
                <a:solidFill>
                  <a:schemeClr val="bg2"/>
                </a:solidFill>
                <a:latin typeface="+mn-lt"/>
              </a:rPr>
            </a:br>
            <a:r>
              <a:rPr lang="pt-BR" sz="2400" dirty="0" smtClean="0">
                <a:solidFill>
                  <a:schemeClr val="bg2"/>
                </a:solidFill>
                <a:latin typeface="+mn-lt"/>
              </a:rPr>
              <a:t/>
            </a:r>
            <a:br>
              <a:rPr lang="pt-BR" sz="2400" dirty="0" smtClean="0">
                <a:solidFill>
                  <a:schemeClr val="bg2"/>
                </a:solidFill>
                <a:latin typeface="+mn-lt"/>
              </a:rPr>
            </a:br>
            <a:endParaRPr lang="pt-BR" sz="2400" dirty="0">
              <a:solidFill>
                <a:schemeClr val="bg2"/>
              </a:solidFill>
              <a:latin typeface="+mn-lt"/>
            </a:endParaRPr>
          </a:p>
        </p:txBody>
      </p:sp>
      <p:sp>
        <p:nvSpPr>
          <p:cNvPr id="5" name="Retângulo 4"/>
          <p:cNvSpPr/>
          <p:nvPr/>
        </p:nvSpPr>
        <p:spPr>
          <a:xfrm>
            <a:off x="1741715" y="1676399"/>
            <a:ext cx="8534400" cy="2585323"/>
          </a:xfrm>
          <a:prstGeom prst="rect">
            <a:avLst/>
          </a:prstGeom>
        </p:spPr>
        <p:txBody>
          <a:bodyPr wrap="square">
            <a:spAutoFit/>
          </a:bodyPr>
          <a:lstStyle/>
          <a:p>
            <a:r>
              <a:rPr lang="pt-BR" sz="2400" b="1" i="1" dirty="0" smtClean="0">
                <a:solidFill>
                  <a:schemeClr val="bg2"/>
                </a:solidFill>
              </a:rPr>
              <a:t>“Uma vez que essa educação é ao mesmo tempo rígida e rigorosa, essas respostas chegam a exercer uma influência profunda sobre o espírito científico” (Kuhn, pág. 24).</a:t>
            </a:r>
          </a:p>
          <a:p>
            <a:endParaRPr lang="pt-BR" b="1" dirty="0" smtClean="0">
              <a:solidFill>
                <a:schemeClr val="bg2"/>
              </a:solidFill>
            </a:endParaRPr>
          </a:p>
          <a:p>
            <a:r>
              <a:rPr lang="pt-BR" sz="2400" b="1" i="1" dirty="0" smtClean="0">
                <a:solidFill>
                  <a:schemeClr val="bg2"/>
                </a:solidFill>
              </a:rPr>
              <a:t>“[...] Essa forma de pesquisa como uma tentativa vigorosa e devotada de forçar a natureza a esquemas conceituais fornecidos pela educação profissional” (Kuhn, pág. 24).</a:t>
            </a:r>
            <a:endParaRPr lang="pt-BR" sz="2400" b="1" i="1" dirty="0"/>
          </a:p>
        </p:txBody>
      </p:sp>
      <p:sp>
        <p:nvSpPr>
          <p:cNvPr id="6" name="Retângulo 5"/>
          <p:cNvSpPr/>
          <p:nvPr/>
        </p:nvSpPr>
        <p:spPr>
          <a:xfrm>
            <a:off x="478972" y="4942114"/>
            <a:ext cx="10537372" cy="523220"/>
          </a:xfrm>
          <a:prstGeom prst="rect">
            <a:avLst/>
          </a:prstGeom>
        </p:spPr>
        <p:txBody>
          <a:bodyPr wrap="square">
            <a:spAutoFit/>
          </a:bodyPr>
          <a:lstStyle/>
          <a:p>
            <a:r>
              <a:rPr lang="pt-BR" sz="2800" b="1" i="1" dirty="0" smtClean="0">
                <a:solidFill>
                  <a:schemeClr val="accent1">
                    <a:lumMod val="60000"/>
                    <a:lumOff val="40000"/>
                  </a:schemeClr>
                </a:solidFill>
              </a:rPr>
              <a:t>SERIA POSSÍVEL UMA PESQUISA SEM TAIS SEGUIMENTOS? </a:t>
            </a:r>
            <a:endParaRPr lang="pt-BR" sz="2800" dirty="0">
              <a:solidFill>
                <a:schemeClr val="accent1">
                  <a:lumMod val="60000"/>
                  <a:lumOff val="40000"/>
                </a:schemeClr>
              </a:solidFill>
            </a:endParaRPr>
          </a:p>
        </p:txBody>
      </p:sp>
    </p:spTree>
    <p:extLst>
      <p:ext uri="{BB962C8B-B14F-4D97-AF65-F5344CB8AC3E}">
        <p14:creationId xmlns="" xmlns:p14="http://schemas.microsoft.com/office/powerpoint/2010/main" val="2147603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 estrutura das Revoluções Científicas (1).png"/>
          <p:cNvPicPr>
            <a:picLocks noChangeAspect="1"/>
          </p:cNvPicPr>
          <p:nvPr/>
        </p:nvPicPr>
        <p:blipFill>
          <a:blip r:embed="rId2" cstate="print"/>
          <a:stretch>
            <a:fillRect/>
          </a:stretch>
        </p:blipFill>
        <p:spPr>
          <a:xfrm>
            <a:off x="0" y="-1"/>
            <a:ext cx="12191999" cy="685800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fundo.png"/>
          <p:cNvPicPr>
            <a:picLocks noGrp="1" noChangeAspect="1"/>
          </p:cNvPicPr>
          <p:nvPr>
            <p:ph idx="1"/>
          </p:nvPr>
        </p:nvPicPr>
        <p:blipFill>
          <a:blip r:embed="rId2" cstate="print"/>
          <a:stretch>
            <a:fillRect/>
          </a:stretch>
        </p:blipFill>
        <p:spPr>
          <a:xfrm>
            <a:off x="0" y="-674914"/>
            <a:ext cx="12191999" cy="7532914"/>
          </a:xfrm>
        </p:spPr>
      </p:pic>
      <p:sp>
        <p:nvSpPr>
          <p:cNvPr id="2" name="Título 1"/>
          <p:cNvSpPr>
            <a:spLocks noGrp="1"/>
          </p:cNvSpPr>
          <p:nvPr>
            <p:ph type="title"/>
          </p:nvPr>
        </p:nvSpPr>
        <p:spPr>
          <a:xfrm>
            <a:off x="838200" y="365125"/>
            <a:ext cx="10515600" cy="5687332"/>
          </a:xfrm>
        </p:spPr>
        <p:txBody>
          <a:bodyPr>
            <a:normAutofit/>
          </a:bodyPr>
          <a:lstStyle/>
          <a:p>
            <a:r>
              <a:rPr lang="pt-BR" b="1" dirty="0" smtClean="0">
                <a:solidFill>
                  <a:srgbClr val="FF0000"/>
                </a:solidFill>
                <a:latin typeface="+mn-lt"/>
              </a:rPr>
              <a:t>REFERÊNCIAS </a:t>
            </a:r>
            <a:r>
              <a:rPr lang="pt-BR" b="1" dirty="0" smtClean="0">
                <a:solidFill>
                  <a:schemeClr val="accent1">
                    <a:lumMod val="60000"/>
                    <a:lumOff val="40000"/>
                  </a:schemeClr>
                </a:solidFill>
                <a:latin typeface="+mn-lt"/>
              </a:rPr>
              <a:t/>
            </a:r>
            <a:br>
              <a:rPr lang="pt-BR" b="1" dirty="0" smtClean="0">
                <a:solidFill>
                  <a:schemeClr val="accent1">
                    <a:lumMod val="60000"/>
                    <a:lumOff val="40000"/>
                  </a:schemeClr>
                </a:solidFill>
                <a:latin typeface="+mn-lt"/>
              </a:rPr>
            </a:br>
            <a:r>
              <a:rPr lang="pt-BR" b="1" dirty="0" smtClean="0">
                <a:solidFill>
                  <a:schemeClr val="accent1">
                    <a:lumMod val="60000"/>
                    <a:lumOff val="40000"/>
                  </a:schemeClr>
                </a:solidFill>
                <a:latin typeface="+mn-lt"/>
              </a:rPr>
              <a:t/>
            </a:r>
            <a:br>
              <a:rPr lang="pt-BR" b="1" dirty="0" smtClean="0">
                <a:solidFill>
                  <a:schemeClr val="accent1">
                    <a:lumMod val="60000"/>
                    <a:lumOff val="40000"/>
                  </a:schemeClr>
                </a:solidFill>
                <a:latin typeface="+mn-lt"/>
              </a:rPr>
            </a:br>
            <a:r>
              <a:rPr lang="pt-BR" sz="2700" dirty="0" smtClean="0">
                <a:solidFill>
                  <a:schemeClr val="bg2"/>
                </a:solidFill>
                <a:latin typeface="+mn-lt"/>
              </a:rPr>
              <a:t>FOUREZ, GA. </a:t>
            </a:r>
            <a:r>
              <a:rPr lang="pt-BR" sz="2700" i="1" dirty="0" smtClean="0">
                <a:solidFill>
                  <a:schemeClr val="bg2"/>
                </a:solidFill>
                <a:latin typeface="+mn-lt"/>
              </a:rPr>
              <a:t>A construção das Ciências - Introdução à filosofia e à ética das ciências</a:t>
            </a:r>
            <a:r>
              <a:rPr lang="pt-BR" sz="2700" dirty="0" smtClean="0">
                <a:solidFill>
                  <a:schemeClr val="bg2"/>
                </a:solidFill>
                <a:latin typeface="+mn-lt"/>
              </a:rPr>
              <a:t>. São Paulo. Editora UNESP, 1995. (cap. 5: O método científico: A ciência como disciplina intelectual - p. 103-143</a:t>
            </a:r>
            <a:r>
              <a:rPr lang="pt-BR" sz="2700" dirty="0" smtClean="0">
                <a:solidFill>
                  <a:schemeClr val="bg2"/>
                </a:solidFill>
                <a:latin typeface="+mn-lt"/>
              </a:rPr>
              <a:t>).</a:t>
            </a:r>
            <a:br>
              <a:rPr lang="pt-BR" sz="2700" dirty="0" smtClean="0">
                <a:solidFill>
                  <a:schemeClr val="bg2"/>
                </a:solidFill>
                <a:latin typeface="+mn-lt"/>
              </a:rPr>
            </a:br>
            <a:r>
              <a:rPr lang="pt-BR" sz="2700" dirty="0" smtClean="0">
                <a:solidFill>
                  <a:schemeClr val="bg2"/>
                </a:solidFill>
                <a:latin typeface="+mn-lt"/>
              </a:rPr>
              <a:t/>
            </a:r>
            <a:br>
              <a:rPr lang="pt-BR" sz="2700" dirty="0" smtClean="0">
                <a:solidFill>
                  <a:schemeClr val="bg2"/>
                </a:solidFill>
                <a:latin typeface="+mn-lt"/>
              </a:rPr>
            </a:br>
            <a:r>
              <a:rPr lang="pt-BR" sz="2800" dirty="0" smtClean="0">
                <a:solidFill>
                  <a:schemeClr val="bg2"/>
                </a:solidFill>
                <a:latin typeface="+mn-lt"/>
              </a:rPr>
              <a:t>KUHN</a:t>
            </a:r>
            <a:r>
              <a:rPr lang="pt-BR" sz="2800" dirty="0" smtClean="0">
                <a:solidFill>
                  <a:schemeClr val="bg2"/>
                </a:solidFill>
                <a:latin typeface="+mn-lt"/>
              </a:rPr>
              <a:t>, T. A estrutura das revoluções científicas. São Paulo: ed. Perspectiva, 1998. (pág.19-42</a:t>
            </a:r>
            <a:r>
              <a:rPr lang="pt-BR" sz="2800" dirty="0" smtClean="0">
                <a:solidFill>
                  <a:schemeClr val="bg2"/>
                </a:solidFill>
                <a:latin typeface="+mn-lt"/>
              </a:rPr>
              <a:t>).</a:t>
            </a:r>
            <a:r>
              <a:rPr lang="pt-BR" sz="2700" dirty="0" smtClean="0">
                <a:solidFill>
                  <a:schemeClr val="bg2"/>
                </a:solidFill>
                <a:latin typeface="+mn-lt"/>
              </a:rPr>
              <a:t/>
            </a:r>
            <a:br>
              <a:rPr lang="pt-BR" sz="2700" dirty="0" smtClean="0">
                <a:solidFill>
                  <a:schemeClr val="bg2"/>
                </a:solidFill>
                <a:latin typeface="+mn-lt"/>
              </a:rPr>
            </a:br>
            <a:endParaRPr lang="pt-BR" sz="2700" b="1" dirty="0">
              <a:solidFill>
                <a:schemeClr val="bg2"/>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5"/>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30192" y="1"/>
            <a:ext cx="12192000" cy="6858000"/>
          </a:xfrm>
        </p:spPr>
      </p:pic>
      <p:sp>
        <p:nvSpPr>
          <p:cNvPr id="4" name="Espaço Reservado para Conteúdo 3"/>
          <p:cNvSpPr>
            <a:spLocks noGrp="1"/>
          </p:cNvSpPr>
          <p:nvPr>
            <p:ph sz="half" idx="2"/>
          </p:nvPr>
        </p:nvSpPr>
        <p:spPr>
          <a:xfrm>
            <a:off x="6612868" y="2431931"/>
            <a:ext cx="5181600" cy="4296406"/>
          </a:xfrm>
        </p:spPr>
        <p:txBody>
          <a:bodyPr/>
          <a:lstStyle/>
          <a:p>
            <a:r>
              <a:rPr lang="pt-BR" b="1" dirty="0" smtClean="0">
                <a:solidFill>
                  <a:schemeClr val="accent1">
                    <a:lumMod val="60000"/>
                    <a:lumOff val="40000"/>
                  </a:schemeClr>
                </a:solidFill>
              </a:rPr>
              <a:t>  PRINCIPAIS CONCEITOS:</a:t>
            </a:r>
            <a:endParaRPr lang="pt-BR" b="1" dirty="0">
              <a:solidFill>
                <a:schemeClr val="accent1">
                  <a:lumMod val="60000"/>
                  <a:lumOff val="40000"/>
                </a:schemeClr>
              </a:solidFill>
            </a:endParaRPr>
          </a:p>
          <a:p>
            <a:pPr marL="0" indent="0">
              <a:buNone/>
            </a:pPr>
            <a:endParaRPr lang="pt-BR" b="1" dirty="0">
              <a:solidFill>
                <a:schemeClr val="accent1">
                  <a:lumMod val="60000"/>
                  <a:lumOff val="40000"/>
                </a:schemeClr>
              </a:solidFill>
            </a:endParaRPr>
          </a:p>
        </p:txBody>
      </p:sp>
      <p:sp>
        <p:nvSpPr>
          <p:cNvPr id="7" name="Retângulo 6"/>
          <p:cNvSpPr/>
          <p:nvPr/>
        </p:nvSpPr>
        <p:spPr>
          <a:xfrm>
            <a:off x="1984075" y="1179294"/>
            <a:ext cx="8057071" cy="830997"/>
          </a:xfrm>
          <a:prstGeom prst="rect">
            <a:avLst/>
          </a:prstGeom>
        </p:spPr>
        <p:txBody>
          <a:bodyPr wrap="square">
            <a:spAutoFit/>
          </a:bodyPr>
          <a:lstStyle/>
          <a:p>
            <a:r>
              <a:rPr lang="pt-BR" sz="2400" b="1" dirty="0" smtClean="0">
                <a:solidFill>
                  <a:schemeClr val="accent1">
                    <a:lumMod val="60000"/>
                    <a:lumOff val="40000"/>
                  </a:schemeClr>
                </a:solidFill>
              </a:rPr>
              <a:t>Thomas Kuhn (1922-1996) </a:t>
            </a:r>
            <a:r>
              <a:rPr lang="pt-BR" sz="2400" dirty="0" smtClean="0">
                <a:solidFill>
                  <a:schemeClr val="bg2"/>
                </a:solidFill>
              </a:rPr>
              <a:t>nasceu em Cincinnati, Ohio, EUA. </a:t>
            </a:r>
            <a:br>
              <a:rPr lang="pt-BR" sz="2400" dirty="0" smtClean="0">
                <a:solidFill>
                  <a:schemeClr val="bg2"/>
                </a:solidFill>
              </a:rPr>
            </a:br>
            <a:r>
              <a:rPr lang="pt-BR" sz="2400" dirty="0" smtClean="0">
                <a:solidFill>
                  <a:schemeClr val="bg2"/>
                </a:solidFill>
                <a:sym typeface="Wingdings" panose="05000000000000000000" pitchFamily="2" charset="2"/>
              </a:rPr>
              <a:t> </a:t>
            </a:r>
            <a:r>
              <a:rPr lang="pt-BR" sz="2400" dirty="0" smtClean="0">
                <a:solidFill>
                  <a:schemeClr val="bg2"/>
                </a:solidFill>
              </a:rPr>
              <a:t>Cursou física na Universidade de Harvard.</a:t>
            </a:r>
            <a:r>
              <a:rPr lang="pt-BR" sz="2400" b="1" dirty="0" smtClean="0">
                <a:solidFill>
                  <a:schemeClr val="bg2"/>
                </a:solidFill>
              </a:rPr>
              <a:t> </a:t>
            </a:r>
            <a:endParaRPr lang="pt-BR" sz="2400" dirty="0"/>
          </a:p>
        </p:txBody>
      </p:sp>
      <p:sp>
        <p:nvSpPr>
          <p:cNvPr id="8" name="Retângulo 7"/>
          <p:cNvSpPr/>
          <p:nvPr/>
        </p:nvSpPr>
        <p:spPr>
          <a:xfrm>
            <a:off x="7026936" y="3334665"/>
            <a:ext cx="3687070" cy="732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PARADIGMA</a:t>
            </a:r>
            <a:endParaRPr lang="pt-BR" sz="2000" b="1" dirty="0"/>
          </a:p>
        </p:txBody>
      </p:sp>
      <p:sp>
        <p:nvSpPr>
          <p:cNvPr id="9" name="Retângulo 8"/>
          <p:cNvSpPr/>
          <p:nvPr/>
        </p:nvSpPr>
        <p:spPr>
          <a:xfrm>
            <a:off x="7042750" y="4489292"/>
            <a:ext cx="3687071" cy="789352"/>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t>INCOMENSURABILIDADE</a:t>
            </a:r>
            <a:endParaRPr lang="pt-BR" sz="2000" b="1" dirty="0"/>
          </a:p>
        </p:txBody>
      </p:sp>
      <p:sp>
        <p:nvSpPr>
          <p:cNvPr id="10" name="Retângulo 9"/>
          <p:cNvSpPr/>
          <p:nvPr/>
        </p:nvSpPr>
        <p:spPr>
          <a:xfrm>
            <a:off x="838200" y="2431931"/>
            <a:ext cx="5520907" cy="4585871"/>
          </a:xfrm>
          <a:prstGeom prst="rect">
            <a:avLst/>
          </a:prstGeom>
        </p:spPr>
        <p:txBody>
          <a:bodyPr wrap="square">
            <a:spAutoFit/>
          </a:bodyPr>
          <a:lstStyle/>
          <a:p>
            <a:pPr marL="457200" indent="-457200">
              <a:buFont typeface="Arial" panose="020B0604020202020204" pitchFamily="34" charset="0"/>
              <a:buChar char="•"/>
            </a:pPr>
            <a:r>
              <a:rPr lang="pt-BR" sz="2800" b="1" dirty="0" smtClean="0">
                <a:solidFill>
                  <a:schemeClr val="accent1">
                    <a:lumMod val="60000"/>
                    <a:lumOff val="40000"/>
                  </a:schemeClr>
                </a:solidFill>
              </a:rPr>
              <a:t>PRINCIPAIS CONTRIBUIÇÕES</a:t>
            </a:r>
          </a:p>
          <a:p>
            <a:pPr marL="342900" indent="-342900">
              <a:buFont typeface="Wingdings" panose="05000000000000000000" pitchFamily="2" charset="2"/>
              <a:buChar char="à"/>
            </a:pPr>
            <a:r>
              <a:rPr lang="pt-BR" sz="2400" dirty="0" smtClean="0">
                <a:solidFill>
                  <a:schemeClr val="bg2"/>
                </a:solidFill>
                <a:sym typeface="Wingdings" panose="05000000000000000000" pitchFamily="2" charset="2"/>
              </a:rPr>
              <a:t>A Revolução Copernicana</a:t>
            </a:r>
          </a:p>
          <a:p>
            <a:r>
              <a:rPr lang="pt-BR" sz="2400" b="1" dirty="0" smtClean="0">
                <a:solidFill>
                  <a:schemeClr val="bg2"/>
                </a:solidFill>
                <a:sym typeface="Wingdings" panose="05000000000000000000" pitchFamily="2" charset="2"/>
              </a:rPr>
              <a:t></a:t>
            </a:r>
            <a:r>
              <a:rPr lang="pt-BR" sz="3200" b="1" dirty="0" smtClean="0">
                <a:solidFill>
                  <a:schemeClr val="accent1">
                    <a:lumMod val="60000"/>
                    <a:lumOff val="40000"/>
                  </a:schemeClr>
                </a:solidFill>
                <a:sym typeface="Wingdings" panose="05000000000000000000" pitchFamily="2" charset="2"/>
              </a:rPr>
              <a:t> </a:t>
            </a:r>
            <a:r>
              <a:rPr lang="pt-BR" sz="2400" dirty="0" smtClean="0">
                <a:solidFill>
                  <a:schemeClr val="bg2"/>
                </a:solidFill>
              </a:rPr>
              <a:t>Kuhn tem grande papel na elaboração de críticas ao positivismo lógico na filosofia da ciência e à historiografia tradicional.</a:t>
            </a:r>
            <a:endParaRPr lang="pt-BR" sz="2400" b="1" dirty="0" smtClean="0">
              <a:solidFill>
                <a:schemeClr val="accent1">
                  <a:lumMod val="60000"/>
                  <a:lumOff val="40000"/>
                </a:schemeClr>
              </a:solidFill>
            </a:endParaRPr>
          </a:p>
          <a:p>
            <a:endParaRPr lang="pt-BR" sz="2400" b="0" dirty="0">
              <a:solidFill>
                <a:schemeClr val="bg2"/>
              </a:solidFill>
              <a:effectLst/>
            </a:endParaRPr>
          </a:p>
          <a:p>
            <a:endParaRPr lang="pt-BR" sz="2400" b="0" dirty="0" smtClean="0">
              <a:solidFill>
                <a:schemeClr val="bg2"/>
              </a:solidFill>
              <a:effectLst/>
            </a:endParaRPr>
          </a:p>
          <a:p>
            <a:r>
              <a:rPr lang="pt-BR" sz="2800" dirty="0" smtClean="0"/>
              <a:t/>
            </a:r>
            <a:br>
              <a:rPr lang="pt-BR" sz="2800" dirty="0" smtClean="0"/>
            </a:br>
            <a:endParaRPr lang="pt-BR" sz="2800" b="1" dirty="0" smtClean="0">
              <a:solidFill>
                <a:schemeClr val="accent1">
                  <a:lumMod val="60000"/>
                  <a:lumOff val="40000"/>
                </a:schemeClr>
              </a:solidFill>
            </a:endParaRPr>
          </a:p>
          <a:p>
            <a:pPr marL="457200" indent="-457200">
              <a:buFont typeface="Arial" panose="020B0604020202020204" pitchFamily="34" charset="0"/>
              <a:buChar char="•"/>
            </a:pPr>
            <a:endParaRPr lang="pt-BR" sz="2800" b="1" dirty="0" smtClean="0">
              <a:solidFill>
                <a:schemeClr val="accent1">
                  <a:lumMod val="60000"/>
                  <a:lumOff val="40000"/>
                </a:schemeClr>
              </a:solidFill>
            </a:endParaRPr>
          </a:p>
          <a:p>
            <a:pPr marL="457200" indent="-457200">
              <a:buFont typeface="Arial" panose="020B0604020202020204" pitchFamily="34" charset="0"/>
              <a:buChar char="•"/>
            </a:pPr>
            <a:endParaRPr lang="pt-BR" sz="2800" b="1" dirty="0">
              <a:solidFill>
                <a:schemeClr val="accent1">
                  <a:lumMod val="60000"/>
                  <a:lumOff val="40000"/>
                </a:schemeClr>
              </a:solidFill>
            </a:endParaRPr>
          </a:p>
        </p:txBody>
      </p:sp>
      <p:sp>
        <p:nvSpPr>
          <p:cNvPr id="12" name="Retângulo 11"/>
          <p:cNvSpPr/>
          <p:nvPr/>
        </p:nvSpPr>
        <p:spPr>
          <a:xfrm>
            <a:off x="1347522" y="4844613"/>
            <a:ext cx="4200699" cy="868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t>A ESTRUTURA DAS REVOLUÇÕES CIENTÍFICAS</a:t>
            </a:r>
            <a:endParaRPr lang="pt-BR" sz="2400" b="1" dirty="0"/>
          </a:p>
        </p:txBody>
      </p:sp>
    </p:spTree>
    <p:extLst>
      <p:ext uri="{BB962C8B-B14F-4D97-AF65-F5344CB8AC3E}">
        <p14:creationId xmlns="" xmlns:p14="http://schemas.microsoft.com/office/powerpoint/2010/main" val="338041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72528"/>
            <a:ext cx="12192000" cy="7030528"/>
          </a:xfrm>
          <a:prstGeom prst="rect">
            <a:avLst/>
          </a:prstGeom>
        </p:spPr>
      </p:pic>
    </p:spTree>
    <p:extLst>
      <p:ext uri="{BB962C8B-B14F-4D97-AF65-F5344CB8AC3E}">
        <p14:creationId xmlns="" xmlns:p14="http://schemas.microsoft.com/office/powerpoint/2010/main" val="2605773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
        <p:nvSpPr>
          <p:cNvPr id="2" name="Título 1"/>
          <p:cNvSpPr>
            <a:spLocks noGrp="1"/>
          </p:cNvSpPr>
          <p:nvPr>
            <p:ph type="title"/>
          </p:nvPr>
        </p:nvSpPr>
        <p:spPr>
          <a:xfrm>
            <a:off x="695325" y="702903"/>
            <a:ext cx="10515600" cy="5783241"/>
          </a:xfrm>
        </p:spPr>
        <p:txBody>
          <a:bodyPr>
            <a:normAutofit/>
          </a:bodyPr>
          <a:lstStyle/>
          <a:p>
            <a:r>
              <a:rPr lang="pt-BR" sz="2400" b="1" dirty="0">
                <a:solidFill>
                  <a:schemeClr val="accent1">
                    <a:lumMod val="40000"/>
                    <a:lumOff val="60000"/>
                  </a:schemeClr>
                </a:solidFill>
                <a:latin typeface="+mn-lt"/>
              </a:rPr>
              <a:t>HISTÓRIA</a:t>
            </a:r>
            <a:r>
              <a:rPr lang="pt-BR" sz="2400" b="1" dirty="0">
                <a:solidFill>
                  <a:schemeClr val="bg2"/>
                </a:solidFill>
                <a:latin typeface="+mn-lt"/>
              </a:rPr>
              <a:t>: </a:t>
            </a:r>
            <a:r>
              <a:rPr lang="pt-BR" sz="2400" dirty="0" smtClean="0">
                <a:solidFill>
                  <a:schemeClr val="bg2"/>
                </a:solidFill>
                <a:latin typeface="+mn-lt"/>
              </a:rPr>
              <a:t>É uma forma/estrutura </a:t>
            </a:r>
            <a:r>
              <a:rPr lang="pt-BR" sz="2400" dirty="0">
                <a:solidFill>
                  <a:schemeClr val="bg2"/>
                </a:solidFill>
                <a:latin typeface="+mn-lt"/>
              </a:rPr>
              <a:t>importante de entendimento do </a:t>
            </a:r>
            <a:r>
              <a:rPr lang="pt-BR" sz="2400" dirty="0" smtClean="0">
                <a:solidFill>
                  <a:schemeClr val="bg2"/>
                </a:solidFill>
                <a:latin typeface="+mn-lt"/>
              </a:rPr>
              <a:t>pensamento (principalmente </a:t>
            </a:r>
            <a:r>
              <a:rPr lang="pt-BR" sz="2400" dirty="0">
                <a:solidFill>
                  <a:schemeClr val="bg2"/>
                </a:solidFill>
                <a:latin typeface="+mn-lt"/>
              </a:rPr>
              <a:t>o </a:t>
            </a:r>
            <a:r>
              <a:rPr lang="pt-BR" sz="2400" dirty="0" smtClean="0">
                <a:solidFill>
                  <a:schemeClr val="bg2"/>
                </a:solidFill>
                <a:latin typeface="+mn-lt"/>
              </a:rPr>
              <a:t>científico). Não é somente uma disciplina descritiva, mas </a:t>
            </a:r>
            <a:r>
              <a:rPr lang="pt-BR" sz="2400" dirty="0" smtClean="0">
                <a:solidFill>
                  <a:schemeClr val="accent1">
                    <a:lumMod val="40000"/>
                    <a:lumOff val="60000"/>
                  </a:schemeClr>
                </a:solidFill>
                <a:latin typeface="+mn-lt"/>
              </a:rPr>
              <a:t>interpretativa </a:t>
            </a:r>
            <a:r>
              <a:rPr lang="pt-BR" sz="2400" dirty="0" smtClean="0">
                <a:solidFill>
                  <a:schemeClr val="bg2"/>
                </a:solidFill>
                <a:latin typeface="+mn-lt"/>
              </a:rPr>
              <a:t>e </a:t>
            </a:r>
            <a:r>
              <a:rPr lang="pt-BR" sz="2400" dirty="0" smtClean="0">
                <a:solidFill>
                  <a:schemeClr val="accent1">
                    <a:lumMod val="40000"/>
                    <a:lumOff val="60000"/>
                  </a:schemeClr>
                </a:solidFill>
                <a:latin typeface="+mn-lt"/>
              </a:rPr>
              <a:t>normativa</a:t>
            </a:r>
            <a:r>
              <a:rPr lang="pt-BR" sz="2400" dirty="0" smtClean="0">
                <a:solidFill>
                  <a:schemeClr val="bg2"/>
                </a:solidFill>
                <a:latin typeface="+mn-lt"/>
              </a:rPr>
              <a:t>.</a:t>
            </a:r>
            <a:br>
              <a:rPr lang="pt-BR" sz="2400" dirty="0" smtClean="0">
                <a:solidFill>
                  <a:schemeClr val="bg2"/>
                </a:solidFill>
                <a:latin typeface="+mn-lt"/>
              </a:rPr>
            </a:br>
            <a:r>
              <a:rPr lang="pt-BR" sz="2400" dirty="0">
                <a:solidFill>
                  <a:schemeClr val="bg2"/>
                </a:solidFill>
                <a:latin typeface="+mn-lt"/>
              </a:rPr>
              <a:t/>
            </a:r>
            <a:br>
              <a:rPr lang="pt-BR" sz="2400" dirty="0">
                <a:solidFill>
                  <a:schemeClr val="bg2"/>
                </a:solidFill>
                <a:latin typeface="+mn-lt"/>
              </a:rPr>
            </a:br>
            <a:r>
              <a:rPr lang="pt-BR" sz="2400" dirty="0"/>
              <a:t/>
            </a:r>
            <a:br>
              <a:rPr lang="pt-BR" sz="2400" dirty="0"/>
            </a:br>
            <a:r>
              <a:rPr lang="pt-BR" sz="2400" b="1" dirty="0" smtClean="0">
                <a:solidFill>
                  <a:schemeClr val="accent1">
                    <a:lumMod val="60000"/>
                    <a:lumOff val="40000"/>
                  </a:schemeClr>
                </a:solidFill>
                <a:latin typeface="+mn-lt"/>
              </a:rPr>
              <a:t>HISTÓRIA </a:t>
            </a:r>
            <a:r>
              <a:rPr lang="pt-BR" sz="2400" b="1" dirty="0">
                <a:solidFill>
                  <a:schemeClr val="accent1">
                    <a:lumMod val="60000"/>
                    <a:lumOff val="40000"/>
                  </a:schemeClr>
                </a:solidFill>
                <a:latin typeface="+mn-lt"/>
              </a:rPr>
              <a:t>DA CIÊNCIA: </a:t>
            </a:r>
            <a:r>
              <a:rPr lang="pt-BR" sz="2400" b="1" dirty="0">
                <a:solidFill>
                  <a:schemeClr val="bg2"/>
                </a:solidFill>
                <a:latin typeface="+mn-lt"/>
              </a:rPr>
              <a:t> </a:t>
            </a:r>
            <a:r>
              <a:rPr lang="pt-BR" sz="2400" dirty="0">
                <a:solidFill>
                  <a:schemeClr val="bg2"/>
                </a:solidFill>
                <a:latin typeface="+mn-lt"/>
              </a:rPr>
              <a:t>Disciplina que registra tanto os aumentos sucessivos da ciência mas também os obstáculos que inibem sua acumulação</a:t>
            </a:r>
            <a:r>
              <a:rPr lang="pt-BR" sz="2400" b="1" dirty="0" smtClean="0">
                <a:solidFill>
                  <a:schemeClr val="bg2"/>
                </a:solidFill>
                <a:latin typeface="+mn-lt"/>
              </a:rPr>
              <a:t>;</a:t>
            </a:r>
            <a:r>
              <a:rPr lang="pt-BR" sz="2400" b="0" dirty="0" smtClean="0">
                <a:solidFill>
                  <a:schemeClr val="bg2"/>
                </a:solidFill>
                <a:effectLst/>
                <a:latin typeface="+mn-lt"/>
              </a:rPr>
              <a:t/>
            </a:r>
            <a:br>
              <a:rPr lang="pt-BR" sz="2400" b="0" dirty="0" smtClean="0">
                <a:solidFill>
                  <a:schemeClr val="bg2"/>
                </a:solidFill>
                <a:effectLst/>
                <a:latin typeface="+mn-lt"/>
              </a:rPr>
            </a:br>
            <a:r>
              <a:rPr lang="pt-BR" sz="2400" b="0" dirty="0" smtClean="0">
                <a:solidFill>
                  <a:schemeClr val="bg2"/>
                </a:solidFill>
                <a:effectLst/>
                <a:latin typeface="+mn-lt"/>
              </a:rPr>
              <a:t>Possui duas tarefas:</a:t>
            </a:r>
            <a:r>
              <a:rPr lang="pt-BR" sz="2400" dirty="0" smtClean="0">
                <a:solidFill>
                  <a:schemeClr val="bg2"/>
                </a:solidFill>
                <a:latin typeface="+mn-lt"/>
              </a:rPr>
              <a:t/>
            </a:r>
            <a:br>
              <a:rPr lang="pt-BR" sz="2400" dirty="0" smtClean="0">
                <a:solidFill>
                  <a:schemeClr val="bg2"/>
                </a:solidFill>
                <a:latin typeface="+mn-lt"/>
              </a:rPr>
            </a:br>
            <a:r>
              <a:rPr lang="pt-BR" sz="2400" dirty="0">
                <a:solidFill>
                  <a:schemeClr val="bg2"/>
                </a:solidFill>
                <a:latin typeface="+mn-lt"/>
              </a:rPr>
              <a:t/>
            </a:r>
            <a:br>
              <a:rPr lang="pt-BR" sz="2400" dirty="0">
                <a:solidFill>
                  <a:schemeClr val="bg2"/>
                </a:solidFill>
                <a:latin typeface="+mn-lt"/>
              </a:rPr>
            </a:br>
            <a:r>
              <a:rPr lang="pt-BR" sz="2400" b="1" dirty="0" smtClean="0">
                <a:solidFill>
                  <a:schemeClr val="bg2"/>
                </a:solidFill>
                <a:latin typeface="+mn-lt"/>
              </a:rPr>
              <a:t>1. Determinar </a:t>
            </a:r>
            <a:r>
              <a:rPr lang="pt-BR" sz="2400" b="1" dirty="0">
                <a:solidFill>
                  <a:schemeClr val="bg2"/>
                </a:solidFill>
                <a:latin typeface="+mn-lt"/>
              </a:rPr>
              <a:t>quando e por quem uma lei ou teoria foi descoberta ou </a:t>
            </a:r>
            <a:r>
              <a:rPr lang="pt-BR" sz="2400" b="1" dirty="0" smtClean="0">
                <a:solidFill>
                  <a:schemeClr val="bg2"/>
                </a:solidFill>
                <a:latin typeface="+mn-lt"/>
              </a:rPr>
              <a:t>inventada;</a:t>
            </a:r>
            <a:br>
              <a:rPr lang="pt-BR" sz="2400" b="1" dirty="0" smtClean="0">
                <a:solidFill>
                  <a:schemeClr val="bg2"/>
                </a:solidFill>
                <a:latin typeface="+mn-lt"/>
              </a:rPr>
            </a:br>
            <a:r>
              <a:rPr lang="pt-BR" sz="2400" b="1" dirty="0" smtClean="0">
                <a:solidFill>
                  <a:schemeClr val="bg2"/>
                </a:solidFill>
                <a:latin typeface="+mn-lt"/>
              </a:rPr>
              <a:t/>
            </a:r>
            <a:br>
              <a:rPr lang="pt-BR" sz="2400" b="1" dirty="0" smtClean="0">
                <a:solidFill>
                  <a:schemeClr val="bg2"/>
                </a:solidFill>
                <a:latin typeface="+mn-lt"/>
              </a:rPr>
            </a:br>
            <a:r>
              <a:rPr lang="pt-BR" sz="2400" b="1" dirty="0" smtClean="0">
                <a:solidFill>
                  <a:schemeClr val="bg2"/>
                </a:solidFill>
                <a:latin typeface="+mn-lt"/>
              </a:rPr>
              <a:t>2. Descrever </a:t>
            </a:r>
            <a:r>
              <a:rPr lang="pt-BR" sz="2400" b="1" dirty="0">
                <a:solidFill>
                  <a:schemeClr val="bg2"/>
                </a:solidFill>
                <a:latin typeface="+mn-lt"/>
              </a:rPr>
              <a:t>e explicar os amontoados de erros, mitos, e superstições que inibiram</a:t>
            </a:r>
            <a:r>
              <a:rPr lang="pt-BR" sz="2400" dirty="0" smtClean="0"/>
              <a:t/>
            </a:r>
            <a:br>
              <a:rPr lang="pt-BR" sz="2400" dirty="0" smtClean="0"/>
            </a:br>
            <a:endParaRPr lang="pt-BR" sz="2400" dirty="0">
              <a:solidFill>
                <a:schemeClr val="bg2"/>
              </a:solidFill>
              <a:latin typeface="+mn-lt"/>
            </a:endParaRPr>
          </a:p>
        </p:txBody>
      </p:sp>
      <p:sp>
        <p:nvSpPr>
          <p:cNvPr id="8" name="Seta para baixo 7"/>
          <p:cNvSpPr/>
          <p:nvPr/>
        </p:nvSpPr>
        <p:spPr>
          <a:xfrm>
            <a:off x="5381625" y="2300288"/>
            <a:ext cx="571500"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354037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
        <p:nvSpPr>
          <p:cNvPr id="2" name="Título 1"/>
          <p:cNvSpPr>
            <a:spLocks noGrp="1"/>
          </p:cNvSpPr>
          <p:nvPr>
            <p:ph type="title"/>
          </p:nvPr>
        </p:nvSpPr>
        <p:spPr>
          <a:xfrm>
            <a:off x="838200" y="983411"/>
            <a:ext cx="10515600" cy="4919281"/>
          </a:xfrm>
        </p:spPr>
        <p:txBody>
          <a:bodyPr>
            <a:normAutofit/>
          </a:bodyPr>
          <a:lstStyle/>
          <a:p>
            <a:pPr marL="342900" indent="-342900">
              <a:buFont typeface="Arial" panose="020B0604020202020204" pitchFamily="34" charset="0"/>
              <a:buChar char="•"/>
            </a:pPr>
            <a:r>
              <a:rPr lang="pt-BR" sz="2400" dirty="0">
                <a:solidFill>
                  <a:schemeClr val="bg2"/>
                </a:solidFill>
                <a:latin typeface="+mn-lt"/>
              </a:rPr>
              <a:t>N</a:t>
            </a:r>
            <a:r>
              <a:rPr lang="pt-BR" sz="2400" dirty="0" smtClean="0">
                <a:solidFill>
                  <a:schemeClr val="bg2"/>
                </a:solidFill>
                <a:latin typeface="+mn-lt"/>
              </a:rPr>
              <a:t>os </a:t>
            </a:r>
            <a:r>
              <a:rPr lang="pt-BR" sz="2400" dirty="0">
                <a:solidFill>
                  <a:schemeClr val="bg2"/>
                </a:solidFill>
                <a:latin typeface="+mn-lt"/>
              </a:rPr>
              <a:t>últimos anos, historiadores têm tido dificuldades em </a:t>
            </a:r>
            <a:r>
              <a:rPr lang="pt-BR" sz="2400" b="1" dirty="0">
                <a:solidFill>
                  <a:schemeClr val="accent1">
                    <a:lumMod val="60000"/>
                    <a:lumOff val="40000"/>
                  </a:schemeClr>
                </a:solidFill>
                <a:latin typeface="+mn-lt"/>
              </a:rPr>
              <a:t>preencher as funções </a:t>
            </a:r>
            <a:r>
              <a:rPr lang="pt-BR" sz="2400" dirty="0">
                <a:solidFill>
                  <a:schemeClr val="bg2"/>
                </a:solidFill>
                <a:latin typeface="+mn-lt"/>
              </a:rPr>
              <a:t>que lhes são </a:t>
            </a:r>
            <a:r>
              <a:rPr lang="pt-BR" sz="2400" dirty="0" smtClean="0">
                <a:solidFill>
                  <a:schemeClr val="bg2"/>
                </a:solidFill>
                <a:latin typeface="+mn-lt"/>
              </a:rPr>
              <a:t>prescritas. </a:t>
            </a:r>
            <a:r>
              <a:rPr lang="pt-BR" sz="2400" dirty="0">
                <a:solidFill>
                  <a:schemeClr val="bg2"/>
                </a:solidFill>
                <a:latin typeface="+mn-lt"/>
              </a:rPr>
              <a:t/>
            </a:r>
            <a:br>
              <a:rPr lang="pt-BR" sz="2400" dirty="0">
                <a:solidFill>
                  <a:schemeClr val="bg2"/>
                </a:solidFill>
                <a:latin typeface="+mn-lt"/>
              </a:rPr>
            </a:br>
            <a:r>
              <a:rPr lang="pt-BR" sz="2400" dirty="0" smtClean="0">
                <a:solidFill>
                  <a:schemeClr val="bg2"/>
                </a:solidFill>
                <a:latin typeface="+mn-lt"/>
              </a:rPr>
              <a:t/>
            </a:r>
            <a:br>
              <a:rPr lang="pt-BR" sz="2400" dirty="0" smtClean="0">
                <a:solidFill>
                  <a:schemeClr val="bg2"/>
                </a:solidFill>
                <a:latin typeface="+mn-lt"/>
              </a:rPr>
            </a:br>
            <a:r>
              <a:rPr lang="pt-BR" sz="2400" i="1" dirty="0" smtClean="0">
                <a:solidFill>
                  <a:schemeClr val="bg2"/>
                </a:solidFill>
                <a:latin typeface="+mn-lt"/>
              </a:rPr>
              <a:t>‘’ </a:t>
            </a:r>
            <a:r>
              <a:rPr lang="pt-BR" sz="2400" i="1" dirty="0">
                <a:solidFill>
                  <a:schemeClr val="bg2"/>
                </a:solidFill>
                <a:latin typeface="+mn-lt"/>
              </a:rPr>
              <a:t>Talvez a ciência não se desenvolva pela acumulação de descobertas e invenções individuais” </a:t>
            </a:r>
            <a:r>
              <a:rPr lang="pt-BR" sz="2400" i="1" dirty="0" smtClean="0">
                <a:solidFill>
                  <a:schemeClr val="bg2"/>
                </a:solidFill>
                <a:latin typeface="+mn-lt"/>
              </a:rPr>
              <a:t/>
            </a:r>
            <a:br>
              <a:rPr lang="pt-BR" sz="2400" i="1" dirty="0" smtClean="0">
                <a:solidFill>
                  <a:schemeClr val="bg2"/>
                </a:solidFill>
                <a:latin typeface="+mn-lt"/>
              </a:rPr>
            </a:br>
            <a:r>
              <a:rPr lang="pt-BR" sz="2400" i="1" dirty="0">
                <a:solidFill>
                  <a:schemeClr val="bg2"/>
                </a:solidFill>
                <a:latin typeface="+mn-lt"/>
              </a:rPr>
              <a:t/>
            </a:r>
            <a:br>
              <a:rPr lang="pt-BR" sz="2400" i="1" dirty="0">
                <a:solidFill>
                  <a:schemeClr val="bg2"/>
                </a:solidFill>
                <a:latin typeface="+mn-lt"/>
              </a:rPr>
            </a:br>
            <a:r>
              <a:rPr lang="pt-BR" sz="2400" i="1" dirty="0" smtClean="0">
                <a:solidFill>
                  <a:schemeClr val="bg2"/>
                </a:solidFill>
                <a:latin typeface="+mn-lt"/>
                <a:sym typeface="Wingdings" panose="05000000000000000000" pitchFamily="2" charset="2"/>
              </a:rPr>
              <a:t> </a:t>
            </a:r>
            <a:r>
              <a:rPr lang="pt-BR" sz="2400" dirty="0" smtClean="0">
                <a:solidFill>
                  <a:schemeClr val="bg2"/>
                </a:solidFill>
                <a:latin typeface="+mn-lt"/>
                <a:sym typeface="Wingdings" panose="05000000000000000000" pitchFamily="2" charset="2"/>
              </a:rPr>
              <a:t>N</a:t>
            </a:r>
            <a:r>
              <a:rPr lang="pt-BR" sz="2400" dirty="0" smtClean="0">
                <a:solidFill>
                  <a:schemeClr val="bg2"/>
                </a:solidFill>
                <a:latin typeface="+mn-lt"/>
              </a:rPr>
              <a:t>ovas </a:t>
            </a:r>
            <a:r>
              <a:rPr lang="pt-BR" sz="2400" dirty="0">
                <a:solidFill>
                  <a:schemeClr val="bg2"/>
                </a:solidFill>
                <a:latin typeface="+mn-lt"/>
              </a:rPr>
              <a:t>questões de diferentes naturezas que traçam uma </a:t>
            </a:r>
            <a:r>
              <a:rPr lang="pt-BR" sz="2400" b="1" dirty="0">
                <a:solidFill>
                  <a:schemeClr val="accent1">
                    <a:lumMod val="60000"/>
                    <a:lumOff val="40000"/>
                  </a:schemeClr>
                </a:solidFill>
                <a:latin typeface="+mn-lt"/>
              </a:rPr>
              <a:t>nova linha para o desenvolvimento da ciência</a:t>
            </a:r>
            <a:r>
              <a:rPr lang="pt-BR" sz="2400" b="1" dirty="0" smtClean="0">
                <a:solidFill>
                  <a:schemeClr val="accent1">
                    <a:lumMod val="60000"/>
                    <a:lumOff val="40000"/>
                  </a:schemeClr>
                </a:solidFill>
                <a:latin typeface="+mn-lt"/>
              </a:rPr>
              <a:t>;</a:t>
            </a:r>
            <a:r>
              <a:rPr lang="pt-BR" sz="2400" b="1" dirty="0" smtClean="0"/>
              <a:t/>
            </a:r>
            <a:br>
              <a:rPr lang="pt-BR" sz="2400" b="1" dirty="0" smtClean="0"/>
            </a:br>
            <a:r>
              <a:rPr lang="pt-BR" sz="2400" b="1" dirty="0" smtClean="0"/>
              <a:t/>
            </a:r>
            <a:br>
              <a:rPr lang="pt-BR" sz="2400" b="1" dirty="0" smtClean="0"/>
            </a:br>
            <a:r>
              <a:rPr lang="pt-BR" sz="2400" b="1" dirty="0" smtClean="0">
                <a:solidFill>
                  <a:schemeClr val="bg2"/>
                </a:solidFill>
                <a:latin typeface="+mn-lt"/>
                <a:sym typeface="Wingdings" panose="05000000000000000000" pitchFamily="2" charset="2"/>
              </a:rPr>
              <a:t> </a:t>
            </a:r>
            <a:r>
              <a:rPr lang="pt-BR" sz="2400" dirty="0" smtClean="0">
                <a:solidFill>
                  <a:schemeClr val="bg2"/>
                </a:solidFill>
                <a:latin typeface="+mn-lt"/>
                <a:sym typeface="Wingdings" panose="05000000000000000000" pitchFamily="2" charset="2"/>
              </a:rPr>
              <a:t> </a:t>
            </a:r>
            <a:r>
              <a:rPr lang="pt-BR" sz="2400" dirty="0">
                <a:solidFill>
                  <a:schemeClr val="bg2"/>
                </a:solidFill>
                <a:latin typeface="+mn-lt"/>
              </a:rPr>
              <a:t>Passam a apresentar a </a:t>
            </a:r>
            <a:r>
              <a:rPr lang="pt-BR" sz="2400" dirty="0">
                <a:solidFill>
                  <a:schemeClr val="accent1">
                    <a:lumMod val="60000"/>
                    <a:lumOff val="40000"/>
                  </a:schemeClr>
                </a:solidFill>
                <a:latin typeface="+mn-lt"/>
              </a:rPr>
              <a:t>integridade histórica </a:t>
            </a:r>
            <a:r>
              <a:rPr lang="pt-BR" sz="2400" dirty="0">
                <a:solidFill>
                  <a:schemeClr val="bg2"/>
                </a:solidFill>
                <a:latin typeface="+mn-lt"/>
              </a:rPr>
              <a:t>da ciência a partir de sua própria época</a:t>
            </a:r>
            <a:r>
              <a:rPr lang="pt-BR" sz="2400" b="0" dirty="0" smtClean="0">
                <a:effectLst/>
              </a:rPr>
              <a:t/>
            </a:r>
            <a:br>
              <a:rPr lang="pt-BR" sz="2400" b="0" dirty="0" smtClean="0">
                <a:effectLst/>
              </a:rPr>
            </a:br>
            <a:r>
              <a:rPr lang="pt-BR" sz="2400" dirty="0" smtClean="0"/>
              <a:t/>
            </a:r>
            <a:br>
              <a:rPr lang="pt-BR" sz="2400" dirty="0" smtClean="0"/>
            </a:br>
            <a:endParaRPr lang="pt-BR" sz="2400" dirty="0">
              <a:solidFill>
                <a:schemeClr val="bg2"/>
              </a:solidFill>
              <a:latin typeface="+mn-lt"/>
            </a:endParaRPr>
          </a:p>
        </p:txBody>
      </p:sp>
    </p:spTree>
    <p:extLst>
      <p:ext uri="{BB962C8B-B14F-4D97-AF65-F5344CB8AC3E}">
        <p14:creationId xmlns="" xmlns:p14="http://schemas.microsoft.com/office/powerpoint/2010/main" val="81809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273" y="1"/>
            <a:ext cx="12347273" cy="6857999"/>
          </a:xfrm>
        </p:spPr>
      </p:pic>
      <p:sp>
        <p:nvSpPr>
          <p:cNvPr id="2" name="Título 1"/>
          <p:cNvSpPr>
            <a:spLocks noGrp="1"/>
          </p:cNvSpPr>
          <p:nvPr>
            <p:ph type="title"/>
          </p:nvPr>
        </p:nvSpPr>
        <p:spPr>
          <a:xfrm>
            <a:off x="760563" y="3686295"/>
            <a:ext cx="10515600" cy="1687962"/>
          </a:xfrm>
        </p:spPr>
        <p:txBody>
          <a:bodyPr>
            <a:normAutofit/>
          </a:bodyPr>
          <a:lstStyle/>
          <a:p>
            <a:pPr algn="ctr"/>
            <a:r>
              <a:rPr lang="pt-BR" sz="2800" b="1" dirty="0">
                <a:solidFill>
                  <a:schemeClr val="bg2"/>
                </a:solidFill>
              </a:rPr>
              <a:t>I</a:t>
            </a:r>
            <a:r>
              <a:rPr lang="pt-BR" sz="2800" b="1" dirty="0" smtClean="0">
                <a:solidFill>
                  <a:schemeClr val="bg2"/>
                </a:solidFill>
              </a:rPr>
              <a:t>nsuficiência </a:t>
            </a:r>
            <a:r>
              <a:rPr lang="pt-BR" sz="2800" b="1" dirty="0">
                <a:solidFill>
                  <a:schemeClr val="bg2"/>
                </a:solidFill>
              </a:rPr>
              <a:t>das diretrizes metodológicas para ditarem, por si só, uma conclusão substantiva para várias espécies de questões</a:t>
            </a:r>
            <a:endParaRPr lang="pt-BR" sz="2800" b="1" dirty="0">
              <a:solidFill>
                <a:schemeClr val="bg2"/>
              </a:solidFill>
              <a:latin typeface="+mn-lt"/>
            </a:endParaRPr>
          </a:p>
        </p:txBody>
      </p:sp>
      <p:sp>
        <p:nvSpPr>
          <p:cNvPr id="8" name="Fluxograma: Processo alternativo 7"/>
          <p:cNvSpPr/>
          <p:nvPr/>
        </p:nvSpPr>
        <p:spPr>
          <a:xfrm>
            <a:off x="2674188" y="2202552"/>
            <a:ext cx="6021237" cy="1155940"/>
          </a:xfrm>
          <a:prstGeom prst="flowChartAlternateProcess">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accent1">
                    <a:lumMod val="60000"/>
                    <a:lumOff val="40000"/>
                  </a:schemeClr>
                </a:solidFill>
              </a:rPr>
              <a:t>INCOMENSURABILIDADE</a:t>
            </a:r>
            <a:endParaRPr lang="pt-BR" sz="2800" dirty="0"/>
          </a:p>
        </p:txBody>
      </p:sp>
    </p:spTree>
    <p:extLst>
      <p:ext uri="{BB962C8B-B14F-4D97-AF65-F5344CB8AC3E}">
        <p14:creationId xmlns="" xmlns:p14="http://schemas.microsoft.com/office/powerpoint/2010/main" val="294794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72288"/>
          </a:xfrm>
          <a:prstGeom prst="rect">
            <a:avLst/>
          </a:prstGeom>
        </p:spPr>
      </p:pic>
      <p:sp>
        <p:nvSpPr>
          <p:cNvPr id="6" name="Título 1"/>
          <p:cNvSpPr txBox="1">
            <a:spLocks/>
          </p:cNvSpPr>
          <p:nvPr/>
        </p:nvSpPr>
        <p:spPr>
          <a:xfrm>
            <a:off x="333375" y="176586"/>
            <a:ext cx="8834437" cy="1702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dirty="0" smtClean="0">
                <a:solidFill>
                  <a:schemeClr val="bg2"/>
                </a:solidFill>
              </a:rPr>
              <a:t>Para Kuhn, as ciências evoluem através de </a:t>
            </a:r>
            <a:r>
              <a:rPr lang="pt-BR" sz="2400" b="1" dirty="0" smtClean="0">
                <a:solidFill>
                  <a:schemeClr val="accent1">
                    <a:lumMod val="40000"/>
                    <a:lumOff val="60000"/>
                  </a:schemeClr>
                </a:solidFill>
              </a:rPr>
              <a:t>paradigmas</a:t>
            </a:r>
            <a:r>
              <a:rPr lang="pt-BR" sz="2400" dirty="0" smtClean="0">
                <a:solidFill>
                  <a:schemeClr val="bg2"/>
                </a:solidFill>
              </a:rPr>
              <a:t>.</a:t>
            </a:r>
            <a:r>
              <a:rPr lang="pt-BR" sz="2400" dirty="0" smtClean="0"/>
              <a:t/>
            </a:r>
            <a:br>
              <a:rPr lang="pt-BR" sz="2400" dirty="0" smtClean="0"/>
            </a:br>
            <a:endParaRPr lang="pt-BR" sz="2400" dirty="0">
              <a:solidFill>
                <a:schemeClr val="bg2"/>
              </a:solidFill>
              <a:latin typeface="+mn-lt"/>
            </a:endParaRPr>
          </a:p>
        </p:txBody>
      </p:sp>
      <p:sp>
        <p:nvSpPr>
          <p:cNvPr id="8" name="Título 1"/>
          <p:cNvSpPr txBox="1">
            <a:spLocks/>
          </p:cNvSpPr>
          <p:nvPr/>
        </p:nvSpPr>
        <p:spPr>
          <a:xfrm>
            <a:off x="2619376" y="906837"/>
            <a:ext cx="8834437" cy="1702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smtClean="0">
                <a:solidFill>
                  <a:schemeClr val="bg2"/>
                </a:solidFill>
                <a:latin typeface="+mn-lt"/>
              </a:rPr>
              <a:t> </a:t>
            </a:r>
            <a:r>
              <a:rPr lang="pt-BR" sz="4800" b="1" dirty="0" smtClean="0">
                <a:solidFill>
                  <a:schemeClr val="bg2"/>
                </a:solidFill>
                <a:latin typeface="+mn-lt"/>
              </a:rPr>
              <a:t>O QUE SÃO PARADIGMAS?</a:t>
            </a:r>
            <a:endParaRPr lang="pt-BR" sz="4800" b="1" dirty="0">
              <a:solidFill>
                <a:schemeClr val="bg2"/>
              </a:solidFill>
              <a:latin typeface="+mn-lt"/>
            </a:endParaRPr>
          </a:p>
        </p:txBody>
      </p:sp>
      <p:sp>
        <p:nvSpPr>
          <p:cNvPr id="9" name="Seta para baixo 8"/>
          <p:cNvSpPr/>
          <p:nvPr/>
        </p:nvSpPr>
        <p:spPr>
          <a:xfrm>
            <a:off x="5800725" y="2386013"/>
            <a:ext cx="828675" cy="1157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de cantos arredondados 12"/>
          <p:cNvSpPr/>
          <p:nvPr/>
        </p:nvSpPr>
        <p:spPr>
          <a:xfrm>
            <a:off x="1078707" y="3969588"/>
            <a:ext cx="10325100" cy="2171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
          <p:cNvSpPr txBox="1">
            <a:spLocks/>
          </p:cNvSpPr>
          <p:nvPr/>
        </p:nvSpPr>
        <p:spPr>
          <a:xfrm>
            <a:off x="1824038" y="4050088"/>
            <a:ext cx="9363075" cy="1856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a:solidFill>
                  <a:schemeClr val="bg2">
                    <a:lumMod val="25000"/>
                  </a:schemeClr>
                </a:solidFill>
                <a:latin typeface="+mn-lt"/>
              </a:rPr>
              <a:t>Paradigmas são </a:t>
            </a:r>
            <a:r>
              <a:rPr lang="pt-BR" sz="2800" b="1" dirty="0">
                <a:solidFill>
                  <a:schemeClr val="bg1"/>
                </a:solidFill>
                <a:latin typeface="+mn-lt"/>
              </a:rPr>
              <a:t>modelos</a:t>
            </a:r>
            <a:r>
              <a:rPr lang="pt-BR" sz="2800" b="1" dirty="0">
                <a:solidFill>
                  <a:schemeClr val="bg2">
                    <a:lumMod val="25000"/>
                  </a:schemeClr>
                </a:solidFill>
                <a:latin typeface="+mn-lt"/>
              </a:rPr>
              <a:t>, representações e interpretações de mundo universalmente reconhecidas que fornecem problemas e soluções modelares para uma comunidade </a:t>
            </a:r>
            <a:r>
              <a:rPr lang="pt-BR" sz="2800" b="1" dirty="0" smtClean="0">
                <a:solidFill>
                  <a:schemeClr val="bg2">
                    <a:lumMod val="25000"/>
                  </a:schemeClr>
                </a:solidFill>
                <a:latin typeface="+mn-lt"/>
              </a:rPr>
              <a:t>científica </a:t>
            </a:r>
            <a:r>
              <a:rPr lang="pt-BR" sz="2800" b="1" dirty="0">
                <a:solidFill>
                  <a:schemeClr val="bg2">
                    <a:lumMod val="25000"/>
                  </a:schemeClr>
                </a:solidFill>
                <a:latin typeface="+mn-lt"/>
              </a:rPr>
              <a:t>→ pressupostos da ciência</a:t>
            </a:r>
            <a:endParaRPr lang="pt-BR" sz="2800" dirty="0">
              <a:solidFill>
                <a:schemeClr val="bg2">
                  <a:lumMod val="25000"/>
                </a:schemeClr>
              </a:solidFill>
              <a:latin typeface="+mn-lt"/>
            </a:endParaRPr>
          </a:p>
        </p:txBody>
      </p:sp>
    </p:spTree>
    <p:extLst>
      <p:ext uri="{BB962C8B-B14F-4D97-AF65-F5344CB8AC3E}">
        <p14:creationId xmlns="" xmlns:p14="http://schemas.microsoft.com/office/powerpoint/2010/main" val="139872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
            <a:ext cx="12192000" cy="6858001"/>
          </a:xfrm>
        </p:spPr>
      </p:pic>
    </p:spTree>
    <p:extLst>
      <p:ext uri="{BB962C8B-B14F-4D97-AF65-F5344CB8AC3E}">
        <p14:creationId xmlns="" xmlns:p14="http://schemas.microsoft.com/office/powerpoint/2010/main" val="1433486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449</Words>
  <Application>Microsoft Office PowerPoint</Application>
  <PresentationFormat>Personalizar</PresentationFormat>
  <Paragraphs>57</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Slide 1</vt:lpstr>
      <vt:lpstr>Slide 2</vt:lpstr>
      <vt:lpstr>Slide 3</vt:lpstr>
      <vt:lpstr>Slide 4</vt:lpstr>
      <vt:lpstr>HISTÓRIA: É uma forma/estrutura importante de entendimento do pensamento (principalmente o científico). Não é somente uma disciplina descritiva, mas interpretativa e normativa.   HISTÓRIA DA CIÊNCIA:  Disciplina que registra tanto os aumentos sucessivos da ciência mas também os obstáculos que inibem sua acumulação; Possui duas tarefas:  1. Determinar quando e por quem uma lei ou teoria foi descoberta ou inventada;  2. Descrever e explicar os amontoados de erros, mitos, e superstições que inibiram </vt:lpstr>
      <vt:lpstr>Nos últimos anos, historiadores têm tido dificuldades em preencher as funções que lhes são prescritas.   ‘’ Talvez a ciência não se desenvolva pela acumulação de descobertas e invenções individuais”    Novas questões de diferentes naturezas que traçam uma nova linha para o desenvolvimento da ciência;    Passam a apresentar a integridade histórica da ciência a partir de sua própria época  </vt:lpstr>
      <vt:lpstr>Insuficiência das diretrizes metodológicas para ditarem, por si só, uma conclusão substantiva para várias espécies de questões</vt:lpstr>
      <vt:lpstr>Slide 8</vt:lpstr>
      <vt:lpstr>Slide 9</vt:lpstr>
      <vt:lpstr>Slide 10</vt:lpstr>
      <vt:lpstr> Neste momento, as práticas dessa disciplina ainda  não estão completamente definidas</vt:lpstr>
      <vt:lpstr> Universalidade da ciência  “O laboratório não é somente o lugar onde o cientista trabalha, é também a instituição que serve para traduzir os problemas do cotidiano em linguagem disciplinar, para depois devolvê-los”.  </vt:lpstr>
      <vt:lpstr>Slide 13</vt:lpstr>
      <vt:lpstr>Slide 14</vt:lpstr>
      <vt:lpstr>Slide 15</vt:lpstr>
      <vt:lpstr>Slide 16</vt:lpstr>
      <vt:lpstr>Slide 17</vt:lpstr>
      <vt:lpstr>Slide 18</vt:lpstr>
      <vt:lpstr>Momento em que um paradigma é altamente confiável, ou seja, tem sucesso em explicar grande parte dos fenômenos.    Dogmatizando a comunidade científica   A máquina da ciência normal falha em produzir os resultados esperados. Tornando os problemas que poderiam ser resolvidos por essa falha, em anomalias, concebendo um estado de crise no campo da pesquisa.   </vt:lpstr>
      <vt:lpstr>Slide 20</vt:lpstr>
      <vt:lpstr>Slide 21</vt:lpstr>
      <vt:lpstr>  </vt:lpstr>
      <vt:lpstr>Slide 23</vt:lpstr>
      <vt:lpstr>REFERÊNCIAS   FOUREZ, GA. A construção das Ciências - Introdução à filosofia e à ética das ciências. São Paulo. Editora UNESP, 1995. (cap. 5: O método científico: A ciência como disciplina intelectual - p. 103-143).  KUHN, T. A estrutura das revoluções científicas. São Paulo: ed. Perspectiva, 1998. (pág.19-42).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22</cp:revision>
  <dcterms:created xsi:type="dcterms:W3CDTF">2016-12-01T04:04:53Z</dcterms:created>
  <dcterms:modified xsi:type="dcterms:W3CDTF">2016-12-02T18:12:14Z</dcterms:modified>
</cp:coreProperties>
</file>