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486" r:id="rId3"/>
    <p:sldId id="487" r:id="rId4"/>
    <p:sldId id="488" r:id="rId5"/>
    <p:sldId id="489" r:id="rId6"/>
    <p:sldId id="490" r:id="rId7"/>
    <p:sldId id="491" r:id="rId8"/>
    <p:sldId id="492" r:id="rId9"/>
    <p:sldId id="493" r:id="rId10"/>
    <p:sldId id="494" r:id="rId11"/>
    <p:sldId id="495" r:id="rId12"/>
    <p:sldId id="496" r:id="rId1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4660"/>
  </p:normalViewPr>
  <p:slideViewPr>
    <p:cSldViewPr>
      <p:cViewPr varScale="1">
        <p:scale>
          <a:sx n="66" d="100"/>
          <a:sy n="66" d="100"/>
        </p:scale>
        <p:origin x="82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1460B-7F56-4044-B1F0-1006E9A63441}" type="datetimeFigureOut">
              <a:rPr lang="pt-BR" smtClean="0"/>
              <a:pPr/>
              <a:t>04/05/2021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530D0-9E92-480C-9A5D-B55AA9CF362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9867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etângulo de cantos arredondados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04/05/2021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04/05/2021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04/05/2021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04/05/2021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etângulo de cantos arredondado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04/05/2021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04/05/2021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04/05/2021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04/05/2021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04/05/2021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etângulo de cantos arredondados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04/05/2021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04/05/2021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Retângulo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ângulo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etângulo de cantos arredondados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E1B13F7-D763-4A60-B001-1A323643D92E}" type="datetimeFigureOut">
              <a:rPr lang="pt-BR" smtClean="0"/>
              <a:pPr/>
              <a:t>04/05/2021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28596" y="4100514"/>
            <a:ext cx="8358246" cy="2543196"/>
          </a:xfrm>
        </p:spPr>
        <p:txBody>
          <a:bodyPr>
            <a:normAutofit/>
          </a:bodyPr>
          <a:lstStyle/>
          <a:p>
            <a:pPr algn="r"/>
            <a:r>
              <a:rPr lang="pt-BR" b="1" dirty="0" smtClean="0">
                <a:solidFill>
                  <a:schemeClr val="tx1"/>
                </a:solidFill>
              </a:rPr>
              <a:t>Prof. Thiago Romanelli</a:t>
            </a:r>
          </a:p>
          <a:p>
            <a:pPr algn="r"/>
            <a:r>
              <a:rPr lang="pt-BR" b="1" dirty="0" smtClean="0">
                <a:solidFill>
                  <a:schemeClr val="tx1"/>
                </a:solidFill>
              </a:rPr>
              <a:t>romanelli@usp.br</a:t>
            </a:r>
          </a:p>
          <a:p>
            <a:endParaRPr lang="pt-BR" b="1" dirty="0" smtClean="0">
              <a:solidFill>
                <a:schemeClr val="tx1"/>
              </a:solidFill>
            </a:endParaRPr>
          </a:p>
          <a:p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 smtClean="0"/>
              <a:t>Motores de Combustão Interna</a:t>
            </a:r>
            <a:br>
              <a:rPr lang="pt-BR" b="1" dirty="0" smtClean="0"/>
            </a:br>
            <a:r>
              <a:rPr lang="pt-BR" b="1" dirty="0" smtClean="0"/>
              <a:t>Aspectos Técnicos</a:t>
            </a:r>
            <a:endParaRPr lang="pt-BR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107504" y="-285776"/>
            <a:ext cx="9036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b="1" dirty="0" smtClean="0"/>
          </a:p>
          <a:p>
            <a:r>
              <a:rPr lang="pt-BR" sz="2400" b="1" dirty="0" smtClean="0"/>
              <a:t>ESCOLA SUPERIOR DE AGRICULTURA “LUIZ DE QUEIROZ</a:t>
            </a:r>
          </a:p>
          <a:p>
            <a:r>
              <a:rPr lang="pt-BR" sz="2400" b="1" dirty="0" smtClean="0"/>
              <a:t>DEPARTAMENTO DE ENGENHARIA DE BIOSSISTEMAS</a:t>
            </a:r>
          </a:p>
          <a:p>
            <a:r>
              <a:rPr lang="pt-BR" sz="2400" b="1" dirty="0" smtClean="0"/>
              <a:t>LEB332 – Mecânica e  Máquinas Motoras </a:t>
            </a:r>
            <a:endParaRPr lang="pt-BR" sz="2400" b="1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524"/>
    </mc:Choice>
    <mc:Fallback>
      <p:transition spd="slow" advTm="67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300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1990725"/>
            <a:ext cx="4533900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200761" y="40353"/>
            <a:ext cx="6800131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RAZÃO DE </a:t>
            </a:r>
            <a:r>
              <a:rPr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COMPRESSÃO:</a:t>
            </a:r>
          </a:p>
          <a:p>
            <a:endParaRPr lang="pt-BR" sz="24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r>
              <a:rPr lang="pt-BR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VOL. DESLOCADO PELO ÊMBOLO + VOL. DA CÂMARA DE COMPRESSÃO</a:t>
            </a:r>
          </a:p>
          <a:p>
            <a:r>
              <a:rPr lang="pt-BR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                    </a:t>
            </a:r>
            <a:r>
              <a:rPr lang="pt-BR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VOLUME DA CÂMARA DE OMPRESSÃO</a:t>
            </a:r>
          </a:p>
          <a:p>
            <a:endParaRPr lang="pt-BR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OU SEJA:  R = VOLUME INICIAL / VOLUME FINAL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659563" y="2008188"/>
            <a:ext cx="1862137" cy="641350"/>
            <a:chOff x="4195" y="1265"/>
            <a:chExt cx="1173" cy="404"/>
          </a:xfrm>
        </p:grpSpPr>
        <p:sp>
          <p:nvSpPr>
            <p:cNvPr id="97293" name="AutoShape 13"/>
            <p:cNvSpPr>
              <a:spLocks/>
            </p:cNvSpPr>
            <p:nvPr/>
          </p:nvSpPr>
          <p:spPr bwMode="auto">
            <a:xfrm flipH="1">
              <a:off x="4195" y="1344"/>
              <a:ext cx="318" cy="136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7294" name="Text Box 14"/>
            <p:cNvSpPr txBox="1">
              <a:spLocks noChangeArrowheads="1"/>
            </p:cNvSpPr>
            <p:nvPr/>
          </p:nvSpPr>
          <p:spPr bwMode="auto">
            <a:xfrm>
              <a:off x="4636" y="1265"/>
              <a:ext cx="73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VOLUME</a:t>
              </a:r>
            </a:p>
            <a:p>
              <a:r>
                <a:rPr lang="pt-BR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FINAL</a:t>
              </a:r>
            </a:p>
          </p:txBody>
        </p:sp>
      </p:grpSp>
      <p:sp>
        <p:nvSpPr>
          <p:cNvPr id="97292" name="AutoShape 12"/>
          <p:cNvSpPr>
            <a:spLocks/>
          </p:cNvSpPr>
          <p:nvPr/>
        </p:nvSpPr>
        <p:spPr bwMode="auto">
          <a:xfrm>
            <a:off x="1619250" y="2205038"/>
            <a:ext cx="649288" cy="2087562"/>
          </a:xfrm>
          <a:prstGeom prst="leftBrace">
            <a:avLst>
              <a:gd name="adj1" fmla="val 2679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97295" name="Text Box 15"/>
          <p:cNvSpPr txBox="1">
            <a:spLocks noChangeArrowheads="1"/>
          </p:cNvSpPr>
          <p:nvPr/>
        </p:nvSpPr>
        <p:spPr bwMode="auto">
          <a:xfrm>
            <a:off x="395288" y="2997200"/>
            <a:ext cx="1162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effectLst>
                  <a:outerShdw blurRad="38100" dist="38100" dir="2700000" algn="tl">
                    <a:srgbClr val="C0C0C0"/>
                  </a:outerShdw>
                </a:effectLst>
              </a:rPr>
              <a:t>VOLUME</a:t>
            </a:r>
          </a:p>
          <a:p>
            <a:r>
              <a:rPr lang="pt-BR" b="1">
                <a:effectLst>
                  <a:outerShdw blurRad="38100" dist="38100" dir="2700000" algn="tl">
                    <a:srgbClr val="C0C0C0"/>
                  </a:outerShdw>
                </a:effectLst>
              </a:rPr>
              <a:t>INICIAL</a:t>
            </a:r>
          </a:p>
        </p:txBody>
      </p:sp>
      <p:sp>
        <p:nvSpPr>
          <p:cNvPr id="97298" name="Oval 18"/>
          <p:cNvSpPr>
            <a:spLocks noChangeArrowheads="1"/>
          </p:cNvSpPr>
          <p:nvPr/>
        </p:nvSpPr>
        <p:spPr bwMode="auto">
          <a:xfrm>
            <a:off x="4067175" y="2060575"/>
            <a:ext cx="433388" cy="360363"/>
          </a:xfrm>
          <a:prstGeom prst="ellipse">
            <a:avLst/>
          </a:prstGeom>
          <a:noFill/>
          <a:ln w="28575">
            <a:solidFill>
              <a:srgbClr val="FF33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97299" name="Oval 19"/>
          <p:cNvSpPr>
            <a:spLocks noChangeArrowheads="1"/>
          </p:cNvSpPr>
          <p:nvPr/>
        </p:nvSpPr>
        <p:spPr bwMode="auto">
          <a:xfrm>
            <a:off x="4140200" y="4149725"/>
            <a:ext cx="433388" cy="360363"/>
          </a:xfrm>
          <a:prstGeom prst="ellipse">
            <a:avLst/>
          </a:prstGeom>
          <a:noFill/>
          <a:ln w="28575">
            <a:solidFill>
              <a:srgbClr val="FF33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3480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977"/>
    </mc:Choice>
    <mc:Fallback>
      <p:transition spd="slow" advTm="86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728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28596" y="1428736"/>
            <a:ext cx="8429684" cy="4857784"/>
          </a:xfrm>
        </p:spPr>
        <p:txBody>
          <a:bodyPr/>
          <a:lstStyle/>
          <a:p>
            <a:pPr>
              <a:buNone/>
            </a:pPr>
            <a:r>
              <a:rPr lang="pt-BR" dirty="0" smtClean="0">
                <a:latin typeface="Calibri" pitchFamily="34" charset="0"/>
              </a:rPr>
              <a:t>Calcular a razão de compressão de um motor com cilindrada de 3784 cc, com 4 cilindros e volume da câmara de compressão de 59 </a:t>
            </a:r>
            <a:r>
              <a:rPr lang="pt-BR" dirty="0" err="1" smtClean="0">
                <a:latin typeface="Calibri" pitchFamily="34" charset="0"/>
              </a:rPr>
              <a:t>cm³</a:t>
            </a:r>
            <a:r>
              <a:rPr lang="pt-BR" dirty="0" smtClean="0">
                <a:latin typeface="Calibri" pitchFamily="34" charset="0"/>
              </a:rPr>
              <a:t>.</a:t>
            </a: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endParaRPr lang="pt-BR" dirty="0">
              <a:latin typeface="Calibri" pitchFamily="34" charset="0"/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501122" cy="868346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latin typeface="Calibri" pitchFamily="34" charset="0"/>
              </a:rPr>
              <a:t>Cálculo da pressão exercida no Êmbolo - Exemplo </a:t>
            </a:r>
            <a:endParaRPr lang="pt-BR" sz="3200" b="1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071538" y="3714752"/>
            <a:ext cx="6800131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RAZÃO DE </a:t>
            </a:r>
            <a:r>
              <a:rPr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COMPRESSÃO:</a:t>
            </a:r>
          </a:p>
          <a:p>
            <a:endParaRPr lang="pt-BR" sz="24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r>
              <a:rPr lang="pt-BR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VOL. DESLOCADO PELO ÊMBOLO + VOL. DA CÂMARA DE COMPRESSÃO</a:t>
            </a:r>
          </a:p>
          <a:p>
            <a:r>
              <a:rPr lang="pt-BR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                    </a:t>
            </a:r>
            <a:r>
              <a:rPr lang="pt-BR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VOLUME DA CÂMARA DE OMPRESSÃO</a:t>
            </a:r>
          </a:p>
          <a:p>
            <a:endParaRPr lang="pt-BR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OU SEJA:  R = VOLUME INICIAL / VOLUME FINAL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7589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17"/>
    </mc:Choice>
    <mc:Fallback>
      <p:transition spd="slow" advTm="55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28596" y="1428736"/>
            <a:ext cx="8429684" cy="4857784"/>
          </a:xfrm>
        </p:spPr>
        <p:txBody>
          <a:bodyPr/>
          <a:lstStyle/>
          <a:p>
            <a:pPr>
              <a:buNone/>
            </a:pPr>
            <a:r>
              <a:rPr lang="pt-BR" dirty="0" smtClean="0">
                <a:latin typeface="Calibri" pitchFamily="34" charset="0"/>
              </a:rPr>
              <a:t>Calcular a razão de compressão de um motor com cilindrada de 3784 cc, com 4 cilindros e volume da câmara de compressão de 59 </a:t>
            </a:r>
            <a:r>
              <a:rPr lang="pt-BR" dirty="0" err="1" smtClean="0">
                <a:latin typeface="Calibri" pitchFamily="34" charset="0"/>
              </a:rPr>
              <a:t>cm³</a:t>
            </a:r>
            <a:r>
              <a:rPr lang="pt-BR" dirty="0" smtClean="0">
                <a:latin typeface="Calibri" pitchFamily="34" charset="0"/>
              </a:rPr>
              <a:t>.</a:t>
            </a: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r>
              <a:rPr lang="pt-BR" dirty="0" smtClean="0">
                <a:latin typeface="Calibri" pitchFamily="34" charset="0"/>
              </a:rPr>
              <a:t>Volume inicial = (3784 / 4 ) + 59 = 946 + 59 = 1005 </a:t>
            </a:r>
            <a:r>
              <a:rPr lang="pt-BR" dirty="0" err="1" smtClean="0">
                <a:latin typeface="Calibri" pitchFamily="34" charset="0"/>
              </a:rPr>
              <a:t>cm³</a:t>
            </a: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r>
              <a:rPr lang="pt-BR" dirty="0" smtClean="0">
                <a:latin typeface="Calibri" pitchFamily="34" charset="0"/>
              </a:rPr>
              <a:t>Volume final = 59 </a:t>
            </a:r>
            <a:r>
              <a:rPr lang="pt-BR" dirty="0" err="1" smtClean="0">
                <a:latin typeface="Calibri" pitchFamily="34" charset="0"/>
              </a:rPr>
              <a:t>cm³</a:t>
            </a: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r>
              <a:rPr lang="pt-BR" dirty="0" smtClean="0">
                <a:latin typeface="Calibri" pitchFamily="34" charset="0"/>
              </a:rPr>
              <a:t>Razão = </a:t>
            </a:r>
            <a:r>
              <a:rPr lang="pt-BR" dirty="0" err="1" smtClean="0">
                <a:latin typeface="Calibri" pitchFamily="34" charset="0"/>
              </a:rPr>
              <a:t>Vinicial</a:t>
            </a:r>
            <a:r>
              <a:rPr lang="pt-BR" dirty="0" smtClean="0">
                <a:latin typeface="Calibri" pitchFamily="34" charset="0"/>
              </a:rPr>
              <a:t> / </a:t>
            </a:r>
            <a:r>
              <a:rPr lang="pt-BR" dirty="0" err="1" smtClean="0">
                <a:latin typeface="Calibri" pitchFamily="34" charset="0"/>
              </a:rPr>
              <a:t>Vfinal</a:t>
            </a:r>
            <a:r>
              <a:rPr lang="pt-BR" dirty="0" smtClean="0">
                <a:latin typeface="Calibri" pitchFamily="34" charset="0"/>
              </a:rPr>
              <a:t> = 1005 / 59 = 17,03</a:t>
            </a: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endParaRPr lang="pt-BR" dirty="0">
              <a:latin typeface="Calibri" pitchFamily="34" charset="0"/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501122" cy="868346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latin typeface="Calibri" pitchFamily="34" charset="0"/>
              </a:rPr>
              <a:t>Cálculo da pressão exercida no Êmbolo - Exemplo </a:t>
            </a:r>
            <a:endParaRPr lang="pt-BR" sz="3200" b="1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60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054"/>
    </mc:Choice>
    <mc:Fallback>
      <p:transition spd="slow" advTm="83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81" name="Picture 25"/>
          <p:cNvPicPr>
            <a:picLocks noChangeAspect="1" noChangeArrowheads="1"/>
          </p:cNvPicPr>
          <p:nvPr/>
        </p:nvPicPr>
        <p:blipFill>
          <a:blip r:embed="rId4" cstate="print"/>
          <a:srcRect r="3036"/>
          <a:stretch>
            <a:fillRect/>
          </a:stretch>
        </p:blipFill>
        <p:spPr bwMode="auto">
          <a:xfrm>
            <a:off x="922338" y="2379663"/>
            <a:ext cx="2281237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214314" y="214290"/>
            <a:ext cx="8715404" cy="2251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 que é Cilindrada?</a:t>
            </a:r>
          </a:p>
          <a:p>
            <a:pPr>
              <a:lnSpc>
                <a:spcPct val="150000"/>
              </a:lnSpc>
            </a:pPr>
            <a:r>
              <a:rPr lang="pt-BR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 que significa falar que o motor é 2.0?</a:t>
            </a:r>
          </a:p>
          <a:p>
            <a:pPr>
              <a:lnSpc>
                <a:spcPct val="150000"/>
              </a:lnSpc>
            </a:pPr>
            <a:r>
              <a:rPr lang="pt-BR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 que é um carro 1000?</a:t>
            </a:r>
          </a:p>
          <a:p>
            <a:pPr>
              <a:lnSpc>
                <a:spcPct val="150000"/>
              </a:lnSpc>
            </a:pPr>
            <a:endParaRPr lang="pt-BR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96270" name="Text Box 14"/>
          <p:cNvSpPr txBox="1">
            <a:spLocks noChangeArrowheads="1"/>
          </p:cNvSpPr>
          <p:nvPr/>
        </p:nvSpPr>
        <p:spPr bwMode="auto">
          <a:xfrm>
            <a:off x="0" y="4221163"/>
            <a:ext cx="81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>
                <a:latin typeface="Arial Black" pitchFamily="34" charset="0"/>
              </a:rPr>
              <a:t>PMI</a:t>
            </a:r>
          </a:p>
        </p:txBody>
      </p:sp>
      <p:sp>
        <p:nvSpPr>
          <p:cNvPr id="96271" name="Line 15"/>
          <p:cNvSpPr>
            <a:spLocks noChangeShapeType="1"/>
          </p:cNvSpPr>
          <p:nvPr/>
        </p:nvSpPr>
        <p:spPr bwMode="auto">
          <a:xfrm>
            <a:off x="755650" y="4581525"/>
            <a:ext cx="431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pt-BR"/>
          </a:p>
        </p:txBody>
      </p:sp>
      <p:sp>
        <p:nvSpPr>
          <p:cNvPr id="96272" name="Text Box 16"/>
          <p:cNvSpPr txBox="1">
            <a:spLocks noChangeArrowheads="1"/>
          </p:cNvSpPr>
          <p:nvPr/>
        </p:nvSpPr>
        <p:spPr bwMode="auto">
          <a:xfrm>
            <a:off x="0" y="2276475"/>
            <a:ext cx="912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>
                <a:latin typeface="Arial Black" pitchFamily="34" charset="0"/>
              </a:rPr>
              <a:t>PMS</a:t>
            </a:r>
          </a:p>
        </p:txBody>
      </p:sp>
      <p:sp>
        <p:nvSpPr>
          <p:cNvPr id="96273" name="Line 17"/>
          <p:cNvSpPr>
            <a:spLocks noChangeShapeType="1"/>
          </p:cNvSpPr>
          <p:nvPr/>
        </p:nvSpPr>
        <p:spPr bwMode="auto">
          <a:xfrm>
            <a:off x="684213" y="2565400"/>
            <a:ext cx="431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65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882"/>
    </mc:Choice>
    <mc:Fallback>
      <p:transition spd="slow" advTm="155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81" name="Picture 25"/>
          <p:cNvPicPr>
            <a:picLocks noChangeAspect="1" noChangeArrowheads="1"/>
          </p:cNvPicPr>
          <p:nvPr/>
        </p:nvPicPr>
        <p:blipFill>
          <a:blip r:embed="rId4" cstate="print"/>
          <a:srcRect r="3036"/>
          <a:stretch>
            <a:fillRect/>
          </a:stretch>
        </p:blipFill>
        <p:spPr bwMode="auto">
          <a:xfrm>
            <a:off x="922338" y="2379663"/>
            <a:ext cx="2281237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214314" y="214290"/>
            <a:ext cx="8715404" cy="2251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 que é Cilindrada?</a:t>
            </a:r>
          </a:p>
          <a:p>
            <a:pPr>
              <a:lnSpc>
                <a:spcPct val="150000"/>
              </a:lnSpc>
            </a:pPr>
            <a:r>
              <a:rPr lang="pt-BR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 que significa falar que o motor é 2.0?</a:t>
            </a:r>
          </a:p>
          <a:p>
            <a:pPr>
              <a:lnSpc>
                <a:spcPct val="150000"/>
              </a:lnSpc>
            </a:pPr>
            <a:r>
              <a:rPr lang="pt-BR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 que é um carro 1000?</a:t>
            </a:r>
          </a:p>
          <a:p>
            <a:pPr>
              <a:lnSpc>
                <a:spcPct val="150000"/>
              </a:lnSpc>
            </a:pPr>
            <a:endParaRPr lang="pt-BR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96270" name="Text Box 14"/>
          <p:cNvSpPr txBox="1">
            <a:spLocks noChangeArrowheads="1"/>
          </p:cNvSpPr>
          <p:nvPr/>
        </p:nvSpPr>
        <p:spPr bwMode="auto">
          <a:xfrm>
            <a:off x="0" y="4221163"/>
            <a:ext cx="81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>
                <a:latin typeface="Arial Black" pitchFamily="34" charset="0"/>
              </a:rPr>
              <a:t>PMI</a:t>
            </a:r>
          </a:p>
        </p:txBody>
      </p:sp>
      <p:sp>
        <p:nvSpPr>
          <p:cNvPr id="96271" name="Line 15"/>
          <p:cNvSpPr>
            <a:spLocks noChangeShapeType="1"/>
          </p:cNvSpPr>
          <p:nvPr/>
        </p:nvSpPr>
        <p:spPr bwMode="auto">
          <a:xfrm>
            <a:off x="755650" y="4581525"/>
            <a:ext cx="431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pt-BR"/>
          </a:p>
        </p:txBody>
      </p:sp>
      <p:sp>
        <p:nvSpPr>
          <p:cNvPr id="96272" name="Text Box 16"/>
          <p:cNvSpPr txBox="1">
            <a:spLocks noChangeArrowheads="1"/>
          </p:cNvSpPr>
          <p:nvPr/>
        </p:nvSpPr>
        <p:spPr bwMode="auto">
          <a:xfrm>
            <a:off x="0" y="2276475"/>
            <a:ext cx="912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>
                <a:latin typeface="Arial Black" pitchFamily="34" charset="0"/>
              </a:rPr>
              <a:t>PMS</a:t>
            </a:r>
          </a:p>
        </p:txBody>
      </p:sp>
      <p:sp>
        <p:nvSpPr>
          <p:cNvPr id="96273" name="Line 17"/>
          <p:cNvSpPr>
            <a:spLocks noChangeShapeType="1"/>
          </p:cNvSpPr>
          <p:nvPr/>
        </p:nvSpPr>
        <p:spPr bwMode="auto">
          <a:xfrm>
            <a:off x="684213" y="2565400"/>
            <a:ext cx="431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pt-BR"/>
          </a:p>
        </p:txBody>
      </p:sp>
      <p:sp>
        <p:nvSpPr>
          <p:cNvPr id="96279" name="Text Box 23"/>
          <p:cNvSpPr txBox="1">
            <a:spLocks noChangeArrowheads="1"/>
          </p:cNvSpPr>
          <p:nvPr/>
        </p:nvSpPr>
        <p:spPr bwMode="auto">
          <a:xfrm>
            <a:off x="3551994" y="5485171"/>
            <a:ext cx="452046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 = DIÂMETRO DO CILINDRO</a:t>
            </a:r>
          </a:p>
          <a:p>
            <a:r>
              <a:rPr lang="pt-BR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 = CURSO DO ÊMBOLO (PMI PARA PMS)</a:t>
            </a:r>
          </a:p>
          <a:p>
            <a:r>
              <a:rPr lang="pt-BR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 = NÚMERO DE CILINDROS DO MOTOR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500430" y="2643182"/>
            <a:ext cx="52864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Volume deslocado pelo êmbolo durante o percurso do PMS ao PMI</a:t>
            </a:r>
          </a:p>
          <a:p>
            <a:endParaRPr lang="pt-BR" sz="28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r>
              <a:rPr lang="pt-BR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CC = (</a:t>
            </a:r>
            <a:r>
              <a:rPr lang="pt-BR" sz="2800" dirty="0" smtClean="0">
                <a:latin typeface="Calibri" pitchFamily="34" charset="0"/>
              </a:rPr>
              <a:t>∏ </a:t>
            </a:r>
            <a:r>
              <a:rPr lang="pt-BR" sz="2800" dirty="0" err="1" smtClean="0">
                <a:latin typeface="Calibri" pitchFamily="34" charset="0"/>
              </a:rPr>
              <a:t>D²</a:t>
            </a:r>
            <a:r>
              <a:rPr lang="pt-BR" sz="2800" dirty="0" smtClean="0">
                <a:latin typeface="Calibri" pitchFamily="34" charset="0"/>
              </a:rPr>
              <a:t>/4) </a:t>
            </a:r>
            <a:r>
              <a:rPr lang="pt-BR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x h x N </a:t>
            </a:r>
          </a:p>
          <a:p>
            <a:endParaRPr lang="pt-BR" sz="2800" dirty="0">
              <a:latin typeface="Calibri" pitchFamily="34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03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19"/>
    </mc:Choice>
    <mc:Fallback>
      <p:transition spd="slow" advTm="37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571472" y="1447800"/>
            <a:ext cx="8215370" cy="4572000"/>
          </a:xfrm>
        </p:spPr>
        <p:txBody>
          <a:bodyPr/>
          <a:lstStyle/>
          <a:p>
            <a:pPr>
              <a:buNone/>
            </a:pPr>
            <a:r>
              <a:rPr lang="pt-BR" dirty="0" smtClean="0">
                <a:latin typeface="Calibri" pitchFamily="34" charset="0"/>
              </a:rPr>
              <a:t>Um motor de 3 cilindros, com diâmetro dos cilindros de 10 cm e curso do êmbolo de 120 mm, qual é sua cilindrada?</a:t>
            </a: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endParaRPr lang="pt-BR" dirty="0">
              <a:latin typeface="Calibri" pitchFamily="34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501122" cy="868346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latin typeface="Calibri" pitchFamily="34" charset="0"/>
              </a:rPr>
              <a:t>Cálculo da cilindrada - Exemplo </a:t>
            </a:r>
            <a:endParaRPr lang="pt-BR" sz="3200" b="1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69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06"/>
    </mc:Choice>
    <mc:Fallback>
      <p:transition spd="slow" advTm="47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571472" y="1447800"/>
            <a:ext cx="8215370" cy="4572000"/>
          </a:xfrm>
        </p:spPr>
        <p:txBody>
          <a:bodyPr/>
          <a:lstStyle/>
          <a:p>
            <a:pPr>
              <a:buNone/>
            </a:pPr>
            <a:r>
              <a:rPr lang="pt-BR" dirty="0" smtClean="0">
                <a:latin typeface="Calibri" pitchFamily="34" charset="0"/>
              </a:rPr>
              <a:t>Um motor de 3 cilindros, com diâmetro dos cilindros de 10 cm e curso do êmbolo de 120 mm, qual é sua cilindrada?</a:t>
            </a: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CC = (</a:t>
            </a:r>
            <a:r>
              <a:rPr lang="pt-BR" sz="2400" dirty="0" smtClean="0">
                <a:latin typeface="Calibri" pitchFamily="34" charset="0"/>
              </a:rPr>
              <a:t>∏ </a:t>
            </a:r>
            <a:r>
              <a:rPr lang="pt-BR" sz="2400" dirty="0" err="1" smtClean="0">
                <a:latin typeface="Calibri" pitchFamily="34" charset="0"/>
              </a:rPr>
              <a:t>D²</a:t>
            </a:r>
            <a:r>
              <a:rPr lang="pt-BR" sz="2400" dirty="0" smtClean="0">
                <a:latin typeface="Calibri" pitchFamily="34" charset="0"/>
              </a:rPr>
              <a:t>/4) </a:t>
            </a:r>
            <a:r>
              <a:rPr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x h x N =</a:t>
            </a:r>
          </a:p>
          <a:p>
            <a:pPr>
              <a:buNone/>
            </a:pPr>
            <a:r>
              <a:rPr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	= </a:t>
            </a:r>
            <a:r>
              <a:rPr lang="pt-BR" sz="2400" dirty="0" smtClean="0">
                <a:latin typeface="Calibri" pitchFamily="34" charset="0"/>
              </a:rPr>
              <a:t>∏ 10²/4 x 12 cm x 3 = </a:t>
            </a:r>
          </a:p>
          <a:p>
            <a:pPr>
              <a:buNone/>
            </a:pPr>
            <a:r>
              <a:rPr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	= </a:t>
            </a:r>
            <a:r>
              <a:rPr lang="pt-BR" sz="2400" dirty="0" smtClean="0">
                <a:latin typeface="Calibri" pitchFamily="34" charset="0"/>
              </a:rPr>
              <a:t>∏ 25 x 36 = 2827,4 </a:t>
            </a:r>
            <a:r>
              <a:rPr lang="pt-BR" sz="2400" dirty="0" err="1" smtClean="0">
                <a:latin typeface="Calibri" pitchFamily="34" charset="0"/>
              </a:rPr>
              <a:t>cm³</a:t>
            </a:r>
            <a:endParaRPr lang="pt-BR" sz="24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endParaRPr lang="pt-BR" dirty="0">
              <a:latin typeface="Calibri" pitchFamily="34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501122" cy="868346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latin typeface="Calibri" pitchFamily="34" charset="0"/>
              </a:rPr>
              <a:t>Cálculo da cilindrada - Exemplo </a:t>
            </a:r>
            <a:endParaRPr lang="pt-BR" sz="3200" b="1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71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367"/>
    </mc:Choice>
    <mc:Fallback>
      <p:transition spd="slow" advTm="69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571472" y="1447800"/>
            <a:ext cx="8215370" cy="4572000"/>
          </a:xfrm>
        </p:spPr>
        <p:txBody>
          <a:bodyPr/>
          <a:lstStyle/>
          <a:p>
            <a:pPr>
              <a:buNone/>
            </a:pPr>
            <a:r>
              <a:rPr lang="pt-BR" dirty="0" smtClean="0">
                <a:latin typeface="Calibri" pitchFamily="34" charset="0"/>
              </a:rPr>
              <a:t>Uma mistura combustível atinge pressão de 40 </a:t>
            </a:r>
            <a:r>
              <a:rPr lang="pt-BR" dirty="0" err="1" smtClean="0">
                <a:latin typeface="Calibri" pitchFamily="34" charset="0"/>
              </a:rPr>
              <a:t>atm</a:t>
            </a:r>
            <a:r>
              <a:rPr lang="pt-BR" dirty="0" smtClean="0">
                <a:latin typeface="Calibri" pitchFamily="34" charset="0"/>
              </a:rPr>
              <a:t> dentro do cilindro do motor. qual a força máxima aplicada pela biela contra o êmbolo, no tempo de compressão, sendo que o diâmetro do cilindro mede 96 mm?</a:t>
            </a:r>
          </a:p>
          <a:p>
            <a:pPr>
              <a:buNone/>
            </a:pPr>
            <a:r>
              <a:rPr lang="pt-BR" dirty="0" smtClean="0">
                <a:latin typeface="Calibri" pitchFamily="34" charset="0"/>
              </a:rPr>
              <a:t>1 </a:t>
            </a:r>
            <a:r>
              <a:rPr lang="pt-BR" dirty="0" err="1" smtClean="0">
                <a:latin typeface="Calibri" pitchFamily="34" charset="0"/>
              </a:rPr>
              <a:t>atm</a:t>
            </a:r>
            <a:r>
              <a:rPr lang="pt-BR" dirty="0" smtClean="0">
                <a:latin typeface="Calibri" pitchFamily="34" charset="0"/>
              </a:rPr>
              <a:t> = 1,03329 </a:t>
            </a:r>
            <a:r>
              <a:rPr lang="pt-BR" dirty="0" err="1" smtClean="0">
                <a:latin typeface="Calibri" pitchFamily="34" charset="0"/>
              </a:rPr>
              <a:t>kgf</a:t>
            </a:r>
            <a:r>
              <a:rPr lang="pt-BR" dirty="0" smtClean="0">
                <a:latin typeface="Calibri" pitchFamily="34" charset="0"/>
              </a:rPr>
              <a:t>/</a:t>
            </a:r>
            <a:r>
              <a:rPr lang="pt-BR" dirty="0" err="1" smtClean="0">
                <a:latin typeface="Calibri" pitchFamily="34" charset="0"/>
              </a:rPr>
              <a:t>cm²</a:t>
            </a: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r>
              <a:rPr lang="pt-BR" dirty="0" smtClean="0">
                <a:latin typeface="Calibri" pitchFamily="34" charset="0"/>
              </a:rPr>
              <a:t>A = ∏ </a:t>
            </a:r>
            <a:r>
              <a:rPr lang="pt-BR" dirty="0" err="1" smtClean="0">
                <a:latin typeface="Calibri" pitchFamily="34" charset="0"/>
              </a:rPr>
              <a:t>r²</a:t>
            </a:r>
            <a:r>
              <a:rPr lang="pt-BR" dirty="0" smtClean="0">
                <a:latin typeface="Calibri" pitchFamily="34" charset="0"/>
              </a:rPr>
              <a:t>  ou ∏ </a:t>
            </a:r>
            <a:r>
              <a:rPr lang="pt-BR" dirty="0" err="1" smtClean="0">
                <a:latin typeface="Calibri" pitchFamily="34" charset="0"/>
              </a:rPr>
              <a:t>D²</a:t>
            </a:r>
            <a:r>
              <a:rPr lang="pt-BR" dirty="0" smtClean="0">
                <a:latin typeface="Calibri" pitchFamily="34" charset="0"/>
              </a:rPr>
              <a:t>/4 </a:t>
            </a: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endParaRPr lang="pt-BR" dirty="0">
              <a:latin typeface="Calibri" pitchFamily="34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501122" cy="868346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latin typeface="Calibri" pitchFamily="34" charset="0"/>
              </a:rPr>
              <a:t>Cálculo da pressão exercida no Êmbolo - Exemplo </a:t>
            </a:r>
            <a:endParaRPr lang="pt-BR" sz="3200" b="1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73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820"/>
    </mc:Choice>
    <mc:Fallback>
      <p:transition spd="slow" advTm="103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28596" y="1428736"/>
            <a:ext cx="8715404" cy="4857784"/>
          </a:xfrm>
        </p:spPr>
        <p:txBody>
          <a:bodyPr/>
          <a:lstStyle/>
          <a:p>
            <a:pPr>
              <a:buNone/>
            </a:pPr>
            <a:r>
              <a:rPr lang="pt-BR" dirty="0" smtClean="0">
                <a:latin typeface="Calibri" pitchFamily="34" charset="0"/>
              </a:rPr>
              <a:t>Uma mistura combustível atinge pressão de 40 </a:t>
            </a:r>
            <a:r>
              <a:rPr lang="pt-BR" dirty="0" err="1" smtClean="0">
                <a:latin typeface="Calibri" pitchFamily="34" charset="0"/>
              </a:rPr>
              <a:t>atm</a:t>
            </a:r>
            <a:r>
              <a:rPr lang="pt-BR" dirty="0" smtClean="0">
                <a:latin typeface="Calibri" pitchFamily="34" charset="0"/>
              </a:rPr>
              <a:t> dentro do cilindro do motor. qual a força máxima aplicada pela biela contra o êmbolo, no tempo de compressão, sendo que o diâmetro do cilindro mede 96 mm?</a:t>
            </a:r>
          </a:p>
          <a:p>
            <a:pPr>
              <a:buNone/>
            </a:pPr>
            <a:r>
              <a:rPr lang="pt-BR" dirty="0" smtClean="0">
                <a:latin typeface="Calibri" pitchFamily="34" charset="0"/>
              </a:rPr>
              <a:t>1 </a:t>
            </a:r>
            <a:r>
              <a:rPr lang="pt-BR" dirty="0" err="1" smtClean="0">
                <a:latin typeface="Calibri" pitchFamily="34" charset="0"/>
              </a:rPr>
              <a:t>atm</a:t>
            </a:r>
            <a:r>
              <a:rPr lang="pt-BR" dirty="0" smtClean="0">
                <a:latin typeface="Calibri" pitchFamily="34" charset="0"/>
              </a:rPr>
              <a:t> = 1,03329 </a:t>
            </a:r>
            <a:r>
              <a:rPr lang="pt-BR" dirty="0" err="1" smtClean="0">
                <a:latin typeface="Calibri" pitchFamily="34" charset="0"/>
              </a:rPr>
              <a:t>kgf</a:t>
            </a:r>
            <a:r>
              <a:rPr lang="pt-BR" dirty="0" smtClean="0">
                <a:latin typeface="Calibri" pitchFamily="34" charset="0"/>
              </a:rPr>
              <a:t>/</a:t>
            </a:r>
            <a:r>
              <a:rPr lang="pt-BR" dirty="0" err="1" smtClean="0">
                <a:latin typeface="Calibri" pitchFamily="34" charset="0"/>
              </a:rPr>
              <a:t>cm²</a:t>
            </a: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r>
              <a:rPr lang="pt-BR" dirty="0" smtClean="0">
                <a:latin typeface="Calibri" pitchFamily="34" charset="0"/>
              </a:rPr>
              <a:t>D = 96 mm,logo r = 48 mm</a:t>
            </a:r>
          </a:p>
          <a:p>
            <a:pPr>
              <a:buNone/>
            </a:pPr>
            <a:r>
              <a:rPr lang="pt-BR" dirty="0" smtClean="0">
                <a:latin typeface="Calibri" pitchFamily="34" charset="0"/>
              </a:rPr>
              <a:t>A = ∏ </a:t>
            </a:r>
            <a:r>
              <a:rPr lang="pt-BR" dirty="0" err="1" smtClean="0">
                <a:latin typeface="Calibri" pitchFamily="34" charset="0"/>
              </a:rPr>
              <a:t>r²</a:t>
            </a:r>
            <a:r>
              <a:rPr lang="pt-BR" dirty="0" smtClean="0">
                <a:latin typeface="Calibri" pitchFamily="34" charset="0"/>
              </a:rPr>
              <a:t>  = 7238,22 </a:t>
            </a:r>
            <a:r>
              <a:rPr lang="pt-BR" dirty="0" err="1" smtClean="0">
                <a:latin typeface="Calibri" pitchFamily="34" charset="0"/>
              </a:rPr>
              <a:t>mm²</a:t>
            </a:r>
            <a:r>
              <a:rPr lang="pt-BR" dirty="0" smtClean="0">
                <a:latin typeface="Calibri" pitchFamily="34" charset="0"/>
              </a:rPr>
              <a:t> = 72,38 </a:t>
            </a:r>
            <a:r>
              <a:rPr lang="pt-BR" dirty="0" err="1" smtClean="0">
                <a:latin typeface="Calibri" pitchFamily="34" charset="0"/>
              </a:rPr>
              <a:t>cm²</a:t>
            </a: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r>
              <a:rPr lang="pt-BR" dirty="0" smtClean="0">
                <a:latin typeface="Calibri" pitchFamily="34" charset="0"/>
              </a:rPr>
              <a:t>P = F/A, logo F = P * A = 40 </a:t>
            </a:r>
            <a:r>
              <a:rPr lang="pt-BR" dirty="0" err="1" smtClean="0">
                <a:latin typeface="Calibri" pitchFamily="34" charset="0"/>
              </a:rPr>
              <a:t>atm</a:t>
            </a:r>
            <a:r>
              <a:rPr lang="pt-BR" dirty="0" smtClean="0">
                <a:latin typeface="Calibri" pitchFamily="34" charset="0"/>
              </a:rPr>
              <a:t> * 72,38 </a:t>
            </a:r>
            <a:r>
              <a:rPr lang="pt-BR" dirty="0" err="1" smtClean="0">
                <a:latin typeface="Calibri" pitchFamily="34" charset="0"/>
              </a:rPr>
              <a:t>cm²</a:t>
            </a:r>
            <a:r>
              <a:rPr lang="pt-BR" dirty="0" smtClean="0">
                <a:latin typeface="Calibri" pitchFamily="34" charset="0"/>
              </a:rPr>
              <a:t> * 1,03329 </a:t>
            </a:r>
            <a:r>
              <a:rPr lang="pt-BR" dirty="0" err="1" smtClean="0">
                <a:latin typeface="Calibri" pitchFamily="34" charset="0"/>
              </a:rPr>
              <a:t>kgf</a:t>
            </a:r>
            <a:r>
              <a:rPr lang="pt-BR" dirty="0" smtClean="0">
                <a:latin typeface="Calibri" pitchFamily="34" charset="0"/>
              </a:rPr>
              <a:t>/</a:t>
            </a:r>
            <a:r>
              <a:rPr lang="pt-BR" dirty="0" err="1" smtClean="0">
                <a:latin typeface="Calibri" pitchFamily="34" charset="0"/>
              </a:rPr>
              <a:t>cm²</a:t>
            </a: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r>
              <a:rPr lang="pt-BR" dirty="0" smtClean="0">
                <a:latin typeface="Calibri" pitchFamily="34" charset="0"/>
              </a:rPr>
              <a:t>			F = 2991,7 </a:t>
            </a:r>
            <a:r>
              <a:rPr lang="pt-BR" dirty="0" err="1" smtClean="0">
                <a:latin typeface="Calibri" pitchFamily="34" charset="0"/>
              </a:rPr>
              <a:t>kgf</a:t>
            </a: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pPr>
              <a:buNone/>
            </a:pPr>
            <a:endParaRPr lang="pt-BR" dirty="0" smtClean="0">
              <a:latin typeface="Calibri" pitchFamily="34" charset="0"/>
            </a:endParaRPr>
          </a:p>
          <a:p>
            <a:endParaRPr lang="pt-BR" dirty="0">
              <a:latin typeface="Calibri" pitchFamily="34" charset="0"/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501122" cy="868346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latin typeface="Calibri" pitchFamily="34" charset="0"/>
              </a:rPr>
              <a:t>Cálculo da pressão exercida no Êmbolo - Exemplo </a:t>
            </a:r>
            <a:endParaRPr lang="pt-BR" sz="3200" b="1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29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456"/>
    </mc:Choice>
    <mc:Fallback>
      <p:transition spd="slow" advTm="79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36" name="Picture 24"/>
          <p:cNvPicPr>
            <a:picLocks noChangeAspect="1" noChangeArrowheads="1"/>
          </p:cNvPicPr>
          <p:nvPr/>
        </p:nvPicPr>
        <p:blipFill>
          <a:blip r:embed="rId5" cstate="print"/>
          <a:srcRect r="5902"/>
          <a:stretch>
            <a:fillRect/>
          </a:stretch>
        </p:blipFill>
        <p:spPr bwMode="auto">
          <a:xfrm>
            <a:off x="2051050" y="1557338"/>
            <a:ext cx="4302125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285720" y="214290"/>
            <a:ext cx="86439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2400" b="1" dirty="0" smtClean="0">
                <a:latin typeface="Calibri" pitchFamily="34" charset="0"/>
              </a:rPr>
              <a:t>Câmara de compressão: volume remanescente, localizado no cabeçote, quanto o êmbolo se  encontra em seu PMS.</a:t>
            </a:r>
            <a:endParaRPr lang="pt-BR" sz="2400" b="1" dirty="0">
              <a:latin typeface="Calibri" pitchFamily="34" charset="0"/>
            </a:endParaRPr>
          </a:p>
        </p:txBody>
      </p:sp>
      <p:sp>
        <p:nvSpPr>
          <p:cNvPr id="115729" name="Freeform 17"/>
          <p:cNvSpPr>
            <a:spLocks/>
          </p:cNvSpPr>
          <p:nvPr/>
        </p:nvSpPr>
        <p:spPr bwMode="auto">
          <a:xfrm>
            <a:off x="3009900" y="3141663"/>
            <a:ext cx="2425700" cy="863600"/>
          </a:xfrm>
          <a:custGeom>
            <a:avLst/>
            <a:gdLst/>
            <a:ahLst/>
            <a:cxnLst>
              <a:cxn ang="0">
                <a:pos x="42" y="224"/>
              </a:cxn>
              <a:cxn ang="0">
                <a:pos x="216" y="206"/>
              </a:cxn>
              <a:cxn ang="0">
                <a:pos x="271" y="188"/>
              </a:cxn>
              <a:cxn ang="0">
                <a:pos x="485" y="90"/>
              </a:cxn>
              <a:cxn ang="0">
                <a:pos x="576" y="45"/>
              </a:cxn>
              <a:cxn ang="0">
                <a:pos x="666" y="0"/>
              </a:cxn>
              <a:cxn ang="0">
                <a:pos x="848" y="0"/>
              </a:cxn>
              <a:cxn ang="0">
                <a:pos x="1075" y="45"/>
              </a:cxn>
              <a:cxn ang="0">
                <a:pos x="1211" y="136"/>
              </a:cxn>
              <a:cxn ang="0">
                <a:pos x="1347" y="136"/>
              </a:cxn>
              <a:cxn ang="0">
                <a:pos x="1528" y="181"/>
              </a:cxn>
              <a:cxn ang="0">
                <a:pos x="1528" y="272"/>
              </a:cxn>
              <a:cxn ang="0">
                <a:pos x="1392" y="317"/>
              </a:cxn>
              <a:cxn ang="0">
                <a:pos x="1211" y="362"/>
              </a:cxn>
              <a:cxn ang="0">
                <a:pos x="1075" y="408"/>
              </a:cxn>
              <a:cxn ang="0">
                <a:pos x="939" y="499"/>
              </a:cxn>
              <a:cxn ang="0">
                <a:pos x="757" y="544"/>
              </a:cxn>
              <a:cxn ang="0">
                <a:pos x="576" y="499"/>
              </a:cxn>
              <a:cxn ang="0">
                <a:pos x="394" y="408"/>
              </a:cxn>
              <a:cxn ang="0">
                <a:pos x="168" y="362"/>
              </a:cxn>
              <a:cxn ang="0">
                <a:pos x="77" y="317"/>
              </a:cxn>
              <a:cxn ang="0">
                <a:pos x="42" y="224"/>
              </a:cxn>
            </a:cxnLst>
            <a:rect l="0" t="0" r="r" b="b"/>
            <a:pathLst>
              <a:path w="1528" h="544">
                <a:moveTo>
                  <a:pt x="42" y="224"/>
                </a:moveTo>
                <a:cubicBezTo>
                  <a:pt x="129" y="196"/>
                  <a:pt x="0" y="235"/>
                  <a:pt x="216" y="206"/>
                </a:cubicBezTo>
                <a:cubicBezTo>
                  <a:pt x="235" y="203"/>
                  <a:pt x="271" y="188"/>
                  <a:pt x="271" y="188"/>
                </a:cubicBezTo>
                <a:lnTo>
                  <a:pt x="485" y="90"/>
                </a:lnTo>
                <a:lnTo>
                  <a:pt x="576" y="45"/>
                </a:lnTo>
                <a:lnTo>
                  <a:pt x="666" y="0"/>
                </a:lnTo>
                <a:lnTo>
                  <a:pt x="848" y="0"/>
                </a:lnTo>
                <a:lnTo>
                  <a:pt x="1075" y="45"/>
                </a:lnTo>
                <a:lnTo>
                  <a:pt x="1211" y="136"/>
                </a:lnTo>
                <a:lnTo>
                  <a:pt x="1347" y="136"/>
                </a:lnTo>
                <a:lnTo>
                  <a:pt x="1528" y="181"/>
                </a:lnTo>
                <a:lnTo>
                  <a:pt x="1528" y="272"/>
                </a:lnTo>
                <a:lnTo>
                  <a:pt x="1392" y="317"/>
                </a:lnTo>
                <a:lnTo>
                  <a:pt x="1211" y="362"/>
                </a:lnTo>
                <a:lnTo>
                  <a:pt x="1075" y="408"/>
                </a:lnTo>
                <a:lnTo>
                  <a:pt x="939" y="499"/>
                </a:lnTo>
                <a:lnTo>
                  <a:pt x="757" y="544"/>
                </a:lnTo>
                <a:lnTo>
                  <a:pt x="576" y="499"/>
                </a:lnTo>
                <a:lnTo>
                  <a:pt x="394" y="408"/>
                </a:lnTo>
                <a:lnTo>
                  <a:pt x="168" y="362"/>
                </a:lnTo>
                <a:lnTo>
                  <a:pt x="77" y="317"/>
                </a:lnTo>
                <a:lnTo>
                  <a:pt x="42" y="224"/>
                </a:lnTo>
                <a:close/>
              </a:path>
            </a:pathLst>
          </a:custGeom>
          <a:noFill/>
          <a:ln w="28575" cap="flat" cmpd="sng">
            <a:solidFill>
              <a:srgbClr val="FF3300"/>
            </a:solidFill>
            <a:prstDash val="sysDot"/>
            <a:round/>
            <a:headEnd/>
            <a:tailEnd/>
          </a:ln>
          <a:effectLst/>
        </p:spPr>
        <p:txBody>
          <a:bodyPr wrap="none"/>
          <a:lstStyle/>
          <a:p>
            <a:endParaRPr lang="pt-BR"/>
          </a:p>
        </p:txBody>
      </p:sp>
      <p:sp>
        <p:nvSpPr>
          <p:cNvPr id="115730" name="Text Box 18"/>
          <p:cNvSpPr txBox="1">
            <a:spLocks noChangeArrowheads="1"/>
          </p:cNvSpPr>
          <p:nvPr/>
        </p:nvSpPr>
        <p:spPr bwMode="auto">
          <a:xfrm>
            <a:off x="571472" y="3929066"/>
            <a:ext cx="1428760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Câmara de compressão</a:t>
            </a:r>
            <a:endParaRPr lang="pt-BR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15731" name="Line 19"/>
          <p:cNvSpPr>
            <a:spLocks noChangeShapeType="1"/>
          </p:cNvSpPr>
          <p:nvPr/>
        </p:nvSpPr>
        <p:spPr bwMode="auto">
          <a:xfrm flipV="1">
            <a:off x="1979613" y="3644900"/>
            <a:ext cx="1944687" cy="4333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BR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714375" y="1628775"/>
            <a:ext cx="8242301" cy="1954213"/>
            <a:chOff x="450" y="1026"/>
            <a:chExt cx="5192" cy="1231"/>
          </a:xfrm>
        </p:grpSpPr>
        <p:sp>
          <p:nvSpPr>
            <p:cNvPr id="115721" name="Text Box 9"/>
            <p:cNvSpPr txBox="1">
              <a:spLocks noChangeArrowheads="1"/>
            </p:cNvSpPr>
            <p:nvPr/>
          </p:nvSpPr>
          <p:spPr bwMode="auto">
            <a:xfrm>
              <a:off x="3742" y="1026"/>
              <a:ext cx="1163" cy="40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Bico injetor de diesel atomizado</a:t>
              </a:r>
              <a:endParaRPr lang="pt-B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15724" name="Line 12"/>
            <p:cNvSpPr>
              <a:spLocks noChangeShapeType="1"/>
            </p:cNvSpPr>
            <p:nvPr/>
          </p:nvSpPr>
          <p:spPr bwMode="auto">
            <a:xfrm flipH="1">
              <a:off x="2744" y="1162"/>
              <a:ext cx="952" cy="6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algn="ctr"/>
              <a:endParaRPr lang="pt-BR"/>
            </a:p>
          </p:txBody>
        </p:sp>
        <p:grpSp>
          <p:nvGrpSpPr>
            <p:cNvPr id="3" name="Group 21"/>
            <p:cNvGrpSpPr>
              <a:grpSpLocks/>
            </p:cNvGrpSpPr>
            <p:nvPr/>
          </p:nvGrpSpPr>
          <p:grpSpPr bwMode="auto">
            <a:xfrm>
              <a:off x="450" y="1845"/>
              <a:ext cx="5192" cy="412"/>
              <a:chOff x="450" y="1845"/>
              <a:chExt cx="5192" cy="412"/>
            </a:xfrm>
          </p:grpSpPr>
          <p:sp>
            <p:nvSpPr>
              <p:cNvPr id="115722" name="Text Box 10"/>
              <p:cNvSpPr txBox="1">
                <a:spLocks noChangeArrowheads="1"/>
              </p:cNvSpPr>
              <p:nvPr/>
            </p:nvSpPr>
            <p:spPr bwMode="auto">
              <a:xfrm>
                <a:off x="450" y="1845"/>
                <a:ext cx="738" cy="40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b="1" dirty="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</a:rPr>
                  <a:t>Válvula de</a:t>
                </a:r>
              </a:p>
              <a:p>
                <a:pPr algn="ctr"/>
                <a:r>
                  <a:rPr lang="pt-BR" b="1" dirty="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</a:rPr>
                  <a:t> admissão</a:t>
                </a:r>
                <a:endParaRPr lang="pt-BR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115723" name="Text Box 11"/>
              <p:cNvSpPr txBox="1">
                <a:spLocks noChangeArrowheads="1"/>
              </p:cNvSpPr>
              <p:nvPr/>
            </p:nvSpPr>
            <p:spPr bwMode="auto">
              <a:xfrm>
                <a:off x="4332" y="2024"/>
                <a:ext cx="1310" cy="23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b="1" dirty="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</a:rPr>
                  <a:t>Válvula de exaustão</a:t>
                </a:r>
                <a:endParaRPr lang="pt-BR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115725" name="Line 13"/>
              <p:cNvSpPr>
                <a:spLocks noChangeShapeType="1"/>
              </p:cNvSpPr>
              <p:nvPr/>
            </p:nvSpPr>
            <p:spPr bwMode="auto">
              <a:xfrm flipV="1">
                <a:off x="1292" y="1888"/>
                <a:ext cx="908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pPr algn="ctr"/>
                <a:endParaRPr lang="pt-BR"/>
              </a:p>
            </p:txBody>
          </p:sp>
          <p:sp>
            <p:nvSpPr>
              <p:cNvPr id="115726" name="Line 14"/>
              <p:cNvSpPr>
                <a:spLocks noChangeShapeType="1"/>
              </p:cNvSpPr>
              <p:nvPr/>
            </p:nvSpPr>
            <p:spPr bwMode="auto">
              <a:xfrm flipH="1" flipV="1">
                <a:off x="3152" y="1933"/>
                <a:ext cx="1134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731838" y="4168775"/>
            <a:ext cx="7340602" cy="1708150"/>
            <a:chOff x="461" y="2626"/>
            <a:chExt cx="4624" cy="1076"/>
          </a:xfrm>
        </p:grpSpPr>
        <p:sp>
          <p:nvSpPr>
            <p:cNvPr id="115719" name="Text Box 7"/>
            <p:cNvSpPr txBox="1">
              <a:spLocks noChangeArrowheads="1"/>
            </p:cNvSpPr>
            <p:nvPr/>
          </p:nvSpPr>
          <p:spPr bwMode="auto">
            <a:xfrm>
              <a:off x="4230" y="2626"/>
              <a:ext cx="855" cy="40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Parede do cilindro</a:t>
              </a:r>
              <a:endParaRPr lang="pt-B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15720" name="Text Box 8"/>
            <p:cNvSpPr txBox="1">
              <a:spLocks noChangeArrowheads="1"/>
            </p:cNvSpPr>
            <p:nvPr/>
          </p:nvSpPr>
          <p:spPr bwMode="auto">
            <a:xfrm>
              <a:off x="461" y="3457"/>
              <a:ext cx="574" cy="2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pt-BR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Êmbolo</a:t>
              </a:r>
              <a:endParaRPr lang="pt-B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15727" name="Line 15"/>
            <p:cNvSpPr>
              <a:spLocks noChangeShapeType="1"/>
            </p:cNvSpPr>
            <p:nvPr/>
          </p:nvSpPr>
          <p:spPr bwMode="auto">
            <a:xfrm flipH="1">
              <a:off x="3560" y="3022"/>
              <a:ext cx="952" cy="6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algn="ctr"/>
              <a:endParaRPr lang="pt-BR"/>
            </a:p>
          </p:txBody>
        </p:sp>
        <p:sp>
          <p:nvSpPr>
            <p:cNvPr id="115728" name="Line 16"/>
            <p:cNvSpPr>
              <a:spLocks noChangeShapeType="1"/>
            </p:cNvSpPr>
            <p:nvPr/>
          </p:nvSpPr>
          <p:spPr bwMode="auto">
            <a:xfrm flipV="1">
              <a:off x="1066" y="2931"/>
              <a:ext cx="1224" cy="6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algn="ctr"/>
              <a:endParaRPr lang="pt-BR"/>
            </a:p>
          </p:txBody>
        </p:sp>
      </p:grp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8918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669"/>
    </mc:Choice>
    <mc:Fallback>
      <p:transition spd="slow" advTm="100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44" name="Picture 3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8813" y="3051175"/>
            <a:ext cx="1895475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9822" name="Picture 14" descr="ESQUEMA CAMARA COMBUSTÃO"/>
          <p:cNvPicPr>
            <a:picLocks noChangeAspect="1" noChangeArrowheads="1"/>
          </p:cNvPicPr>
          <p:nvPr/>
        </p:nvPicPr>
        <p:blipFill>
          <a:blip r:embed="rId6" cstate="print"/>
          <a:srcRect b="53819"/>
          <a:stretch>
            <a:fillRect/>
          </a:stretch>
        </p:blipFill>
        <p:spPr bwMode="auto">
          <a:xfrm>
            <a:off x="5292725" y="2133600"/>
            <a:ext cx="2663825" cy="1027113"/>
          </a:xfrm>
          <a:prstGeom prst="rect">
            <a:avLst/>
          </a:prstGeom>
          <a:noFill/>
        </p:spPr>
      </p:pic>
      <p:sp>
        <p:nvSpPr>
          <p:cNvPr id="119833" name="Text Box 25"/>
          <p:cNvSpPr txBox="1">
            <a:spLocks noChangeArrowheads="1"/>
          </p:cNvSpPr>
          <p:nvPr/>
        </p:nvSpPr>
        <p:spPr bwMode="auto">
          <a:xfrm>
            <a:off x="8101013" y="4508500"/>
            <a:ext cx="590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PMI</a:t>
            </a:r>
          </a:p>
        </p:txBody>
      </p:sp>
      <p:sp>
        <p:nvSpPr>
          <p:cNvPr id="119834" name="Text Box 26"/>
          <p:cNvSpPr txBox="1">
            <a:spLocks noChangeArrowheads="1"/>
          </p:cNvSpPr>
          <p:nvPr/>
        </p:nvSpPr>
        <p:spPr bwMode="auto">
          <a:xfrm>
            <a:off x="8027988" y="2924175"/>
            <a:ext cx="679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PMS</a:t>
            </a:r>
          </a:p>
        </p:txBody>
      </p:sp>
      <p:sp>
        <p:nvSpPr>
          <p:cNvPr id="119836" name="Line 28"/>
          <p:cNvSpPr>
            <a:spLocks noChangeShapeType="1"/>
          </p:cNvSpPr>
          <p:nvPr/>
        </p:nvSpPr>
        <p:spPr bwMode="auto">
          <a:xfrm flipH="1">
            <a:off x="7451725" y="3141663"/>
            <a:ext cx="574675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/>
          <a:lstStyle/>
          <a:p>
            <a:endParaRPr lang="pt-BR"/>
          </a:p>
        </p:txBody>
      </p:sp>
      <p:sp>
        <p:nvSpPr>
          <p:cNvPr id="119837" name="Line 29"/>
          <p:cNvSpPr>
            <a:spLocks noChangeShapeType="1"/>
          </p:cNvSpPr>
          <p:nvPr/>
        </p:nvSpPr>
        <p:spPr bwMode="auto">
          <a:xfrm flipH="1">
            <a:off x="7524750" y="4797425"/>
            <a:ext cx="574675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/>
          <a:lstStyle/>
          <a:p>
            <a:endParaRPr lang="pt-BR"/>
          </a:p>
        </p:txBody>
      </p:sp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250825" y="549275"/>
            <a:ext cx="87788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Volume da câmara do cilindro: volume deslocado pelo êmbolo + volume da câmara de compressão.</a:t>
            </a:r>
            <a:endParaRPr lang="pt-BR" sz="2400" dirty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2484438" y="3187700"/>
            <a:ext cx="4030662" cy="1609725"/>
            <a:chOff x="1565" y="2008"/>
            <a:chExt cx="2539" cy="1014"/>
          </a:xfrm>
        </p:grpSpPr>
        <p:sp>
          <p:nvSpPr>
            <p:cNvPr id="119828" name="Line 20"/>
            <p:cNvSpPr>
              <a:spLocks noChangeShapeType="1"/>
            </p:cNvSpPr>
            <p:nvPr/>
          </p:nvSpPr>
          <p:spPr bwMode="auto">
            <a:xfrm flipH="1">
              <a:off x="2971" y="2008"/>
              <a:ext cx="10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829" name="Line 21"/>
            <p:cNvSpPr>
              <a:spLocks noChangeShapeType="1"/>
            </p:cNvSpPr>
            <p:nvPr/>
          </p:nvSpPr>
          <p:spPr bwMode="auto">
            <a:xfrm flipH="1">
              <a:off x="3016" y="3022"/>
              <a:ext cx="10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832" name="AutoShape 24"/>
            <p:cNvSpPr>
              <a:spLocks/>
            </p:cNvSpPr>
            <p:nvPr/>
          </p:nvSpPr>
          <p:spPr bwMode="auto">
            <a:xfrm>
              <a:off x="2789" y="2024"/>
              <a:ext cx="91" cy="997"/>
            </a:xfrm>
            <a:prstGeom prst="leftBrace">
              <a:avLst>
                <a:gd name="adj1" fmla="val 91300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38" name="Text Box 30"/>
            <p:cNvSpPr txBox="1">
              <a:spLocks noChangeArrowheads="1"/>
            </p:cNvSpPr>
            <p:nvPr/>
          </p:nvSpPr>
          <p:spPr bwMode="auto">
            <a:xfrm>
              <a:off x="1565" y="2341"/>
              <a:ext cx="1156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/>
                <a:t>VOLUME</a:t>
              </a:r>
            </a:p>
            <a:p>
              <a:r>
                <a:rPr lang="pt-BR"/>
                <a:t>DESLOCADO</a:t>
              </a:r>
            </a:p>
            <a:p>
              <a:r>
                <a:rPr lang="pt-BR"/>
                <a:t>PELO ÊMBOLO</a:t>
              </a:r>
            </a:p>
          </p:txBody>
        </p:sp>
      </p:grp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2555875" y="2492375"/>
            <a:ext cx="3887788" cy="915988"/>
            <a:chOff x="1610" y="1570"/>
            <a:chExt cx="2449" cy="577"/>
          </a:xfrm>
        </p:grpSpPr>
        <p:sp>
          <p:nvSpPr>
            <p:cNvPr id="119827" name="Line 19"/>
            <p:cNvSpPr>
              <a:spLocks noChangeShapeType="1"/>
            </p:cNvSpPr>
            <p:nvPr/>
          </p:nvSpPr>
          <p:spPr bwMode="auto">
            <a:xfrm flipH="1">
              <a:off x="2971" y="1752"/>
              <a:ext cx="10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9831" name="AutoShape 23"/>
            <p:cNvSpPr>
              <a:spLocks/>
            </p:cNvSpPr>
            <p:nvPr/>
          </p:nvSpPr>
          <p:spPr bwMode="auto">
            <a:xfrm>
              <a:off x="2789" y="1712"/>
              <a:ext cx="136" cy="317"/>
            </a:xfrm>
            <a:prstGeom prst="leftBrace">
              <a:avLst>
                <a:gd name="adj1" fmla="val 19424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39" name="Text Box 31"/>
            <p:cNvSpPr txBox="1">
              <a:spLocks noChangeArrowheads="1"/>
            </p:cNvSpPr>
            <p:nvPr/>
          </p:nvSpPr>
          <p:spPr bwMode="auto">
            <a:xfrm>
              <a:off x="1610" y="1570"/>
              <a:ext cx="1148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dirty="0"/>
                <a:t>VOLUME DA</a:t>
              </a:r>
            </a:p>
            <a:p>
              <a:r>
                <a:rPr lang="pt-BR" dirty="0"/>
                <a:t>CÂMARA DE</a:t>
              </a:r>
            </a:p>
            <a:p>
              <a:r>
                <a:rPr lang="pt-BR" dirty="0"/>
                <a:t>COMPRESSÃO</a:t>
              </a:r>
            </a:p>
          </p:txBody>
        </p:sp>
      </p:grp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9273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31"/>
    </mc:Choice>
    <mc:Fallback>
      <p:transition spd="slow" advTm="70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9812" grpId="0" autoUpdateAnimBg="0"/>
      <p:bldP spid="11981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7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3.8|2.5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4|4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trimônio Líquido">
  <a:themeElements>
    <a:clrScheme name="Patrimônio Líquid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Patrimônio Líquido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trimônio Líquido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9108</TotalTime>
  <Words>580</Words>
  <Application>Microsoft Office PowerPoint</Application>
  <PresentationFormat>Apresentação na tela (4:3)</PresentationFormat>
  <Paragraphs>103</Paragraphs>
  <Slides>12</Slides>
  <Notes>0</Notes>
  <HiddenSlides>0</HiddenSlides>
  <MMClips>12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8" baseType="lpstr">
      <vt:lpstr>Arial Black</vt:lpstr>
      <vt:lpstr>Calibri</vt:lpstr>
      <vt:lpstr>Franklin Gothic Book</vt:lpstr>
      <vt:lpstr>Perpetua</vt:lpstr>
      <vt:lpstr>Wingdings 2</vt:lpstr>
      <vt:lpstr>Patrimônio Líquido</vt:lpstr>
      <vt:lpstr>Motores de Combustão Interna Aspectos Técnicos</vt:lpstr>
      <vt:lpstr>Apresentação do PowerPoint</vt:lpstr>
      <vt:lpstr>Apresentação do PowerPoint</vt:lpstr>
      <vt:lpstr>Cálculo da cilindrada - Exemplo </vt:lpstr>
      <vt:lpstr>Cálculo da cilindrada - Exemplo </vt:lpstr>
      <vt:lpstr>Cálculo da pressão exercida no Êmbolo - Exemplo </vt:lpstr>
      <vt:lpstr>Cálculo da pressão exercida no Êmbolo - Exemplo </vt:lpstr>
      <vt:lpstr>Apresentação do PowerPoint</vt:lpstr>
      <vt:lpstr>Apresentação do PowerPoint</vt:lpstr>
      <vt:lpstr>Apresentação do PowerPoint</vt:lpstr>
      <vt:lpstr>Cálculo da pressão exercida no Êmbolo - Exemplo </vt:lpstr>
      <vt:lpstr>Cálculo da pressão exercida no Êmbolo - Exemplo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Motores de Combustão Interna Parte I</dc:title>
  <dc:creator>TLR</dc:creator>
  <cp:lastModifiedBy>Usuário do Windows</cp:lastModifiedBy>
  <cp:revision>161</cp:revision>
  <dcterms:created xsi:type="dcterms:W3CDTF">2010-03-17T18:21:20Z</dcterms:created>
  <dcterms:modified xsi:type="dcterms:W3CDTF">2021-05-05T03:13:04Z</dcterms:modified>
</cp:coreProperties>
</file>