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83" r:id="rId3"/>
    <p:sldId id="284" r:id="rId4"/>
    <p:sldId id="285" r:id="rId5"/>
    <p:sldId id="286" r:id="rId6"/>
    <p:sldId id="290" r:id="rId7"/>
    <p:sldId id="269" r:id="rId8"/>
    <p:sldId id="293" r:id="rId9"/>
    <p:sldId id="295" r:id="rId10"/>
    <p:sldId id="297" r:id="rId11"/>
    <p:sldId id="298" r:id="rId12"/>
    <p:sldId id="299" r:id="rId13"/>
    <p:sldId id="267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8" r:id="rId25"/>
    <p:sldId id="319" r:id="rId26"/>
    <p:sldId id="320" r:id="rId27"/>
    <p:sldId id="257" r:id="rId28"/>
    <p:sldId id="281" r:id="rId29"/>
    <p:sldId id="300" r:id="rId30"/>
    <p:sldId id="279" r:id="rId31"/>
    <p:sldId id="280" r:id="rId32"/>
    <p:sldId id="259" r:id="rId33"/>
    <p:sldId id="260" r:id="rId34"/>
    <p:sldId id="304" r:id="rId35"/>
    <p:sldId id="266" r:id="rId36"/>
    <p:sldId id="301" r:id="rId37"/>
    <p:sldId id="261" r:id="rId38"/>
    <p:sldId id="270" r:id="rId39"/>
    <p:sldId id="274" r:id="rId40"/>
    <p:sldId id="271" r:id="rId41"/>
    <p:sldId id="272" r:id="rId42"/>
    <p:sldId id="275" r:id="rId43"/>
    <p:sldId id="276" r:id="rId44"/>
    <p:sldId id="302" r:id="rId45"/>
    <p:sldId id="273" r:id="rId46"/>
    <p:sldId id="303" r:id="rId47"/>
    <p:sldId id="263" r:id="rId4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7436" autoAdjust="0"/>
  </p:normalViewPr>
  <p:slideViewPr>
    <p:cSldViewPr>
      <p:cViewPr varScale="1">
        <p:scale>
          <a:sx n="107" d="100"/>
          <a:sy n="107" d="100"/>
        </p:scale>
        <p:origin x="-84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0521A-A6C2-4BCD-A9EC-DA74CF78F128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30048-D06B-4DF6-8F76-CBCAE6137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25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0048-D06B-4DF6-8F76-CBCAE613716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1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0048-D06B-4DF6-8F76-CBCAE6137168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2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3478"/>
            <a:ext cx="1123304" cy="2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2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6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3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4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46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05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33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4F7027-343D-4799-8D1A-9EB127432489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DF1CA2-9DA0-4E29-817B-014945C11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3478"/>
            <a:ext cx="1123304" cy="2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971600" y="3147814"/>
            <a:ext cx="70567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69163" y="2686149"/>
            <a:ext cx="50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TERCEIRIZAÇÃO </a:t>
            </a:r>
            <a:r>
              <a:rPr lang="pt-BR" sz="2400" dirty="0" smtClean="0">
                <a:solidFill>
                  <a:schemeClr val="bg1"/>
                </a:solidFill>
              </a:rPr>
              <a:t>(LEI 13.429/2017)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E REFORMA TRABALHISTA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98" y="411510"/>
            <a:ext cx="11699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86000" y="1491455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</a:rPr>
              <a:t>Professor Otavio Pinto e Silva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</a:rPr>
              <a:t>FACULDADE DE DIREITO – USP</a:t>
            </a:r>
          </a:p>
        </p:txBody>
      </p:sp>
    </p:spTree>
    <p:extLst>
      <p:ext uri="{BB962C8B-B14F-4D97-AF65-F5344CB8AC3E}">
        <p14:creationId xmlns:p14="http://schemas.microsoft.com/office/powerpoint/2010/main" val="5951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chemeClr val="bg1">
                    <a:lumMod val="50000"/>
                  </a:schemeClr>
                </a:solidFill>
              </a:rPr>
              <a:t>Direito do Trabalho</a:t>
            </a:r>
            <a:endParaRPr lang="pt-BR" altLang="pt-B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6779096" cy="3394472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Critério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fundamental usado para a construção de um sistema de proteção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social: 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subordinação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vista como o elemento indispensável para a configuração da relação jurídica 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emprego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Direito do Trabalho</a:t>
            </a:r>
            <a:endParaRPr lang="pt-BR" altLang="pt-BR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GIANCARLO PERONE </a:t>
            </a: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(Universidade de Roma II – </a:t>
            </a:r>
            <a:r>
              <a:rPr lang="pt-BR" altLang="pt-BR" sz="28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Tor</a:t>
            </a: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28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Vergata</a:t>
            </a: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): atual inadequação do esquema legal da subordinação em face da evolução da tecnologia e dos sistemas de produção</a:t>
            </a:r>
          </a:p>
          <a:p>
            <a:pPr algn="just"/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Modelo de organização produtiva centralizada, hierarquizada e fundado na distribuição rígida das tarefas cedeu o seu lugar a um novo modelo, baseado no processo de coordenação horizontal e de exteriorização de fases do ciclo produtivo </a:t>
            </a:r>
          </a:p>
          <a:p>
            <a:pPr algn="just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91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Direito do Trabalho</a:t>
            </a:r>
            <a:endParaRPr lang="pt-BR" altLang="pt-BR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Para o empresário, deixou de ser necessária exclusivamente a força de trabalho sujeita à sua direção: pode ser suficiente uma forma mais branda de ligação técnico funcional com os trabalhadores</a:t>
            </a:r>
          </a:p>
          <a:p>
            <a:pPr marL="0" indent="0" algn="just">
              <a:buNone/>
            </a:pPr>
            <a:endParaRPr lang="pt-BR" altLang="pt-BR" sz="2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evolução tecnológica nos leva a refletir sobre mudanças na forma de prestação do trabalho humano</a:t>
            </a:r>
          </a:p>
          <a:p>
            <a:pPr algn="just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7081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555526"/>
            <a:ext cx="355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tx2"/>
                </a:solidFill>
              </a:rPr>
              <a:t>Lei 13.429/2017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12820" y="1635645"/>
            <a:ext cx="5874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Altera dispositivos da Lei nº 6.019, de 3 de janeiro de 1974, que dispõe sobre o trabalho temporário nas empresas urbanas e dá outras providências</a:t>
            </a:r>
          </a:p>
          <a:p>
            <a:pPr algn="just"/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Dispõe sobre as relações de trabalho na empresa de prestação de serviços a terceiros</a:t>
            </a:r>
          </a:p>
        </p:txBody>
      </p:sp>
    </p:spTree>
    <p:extLst>
      <p:ext uri="{BB962C8B-B14F-4D97-AF65-F5344CB8AC3E}">
        <p14:creationId xmlns:p14="http://schemas.microsoft.com/office/powerpoint/2010/main" val="14623594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1497" y="722189"/>
            <a:ext cx="221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bg1"/>
                </a:solidFill>
              </a:rPr>
              <a:t>Conceito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47864" y="873655"/>
            <a:ext cx="54726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Trabalho temporário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é aquele prestado por pessoa física contratada por uma empresa de trabalho temporário que a coloca à disposição de uma empresa tomadora de serviços, para atender à necessidade de substituição transitória de pessoal permanente ou à demanda complementar de serviços</a:t>
            </a:r>
          </a:p>
        </p:txBody>
      </p:sp>
    </p:spTree>
    <p:extLst>
      <p:ext uri="{BB962C8B-B14F-4D97-AF65-F5344CB8AC3E}">
        <p14:creationId xmlns:p14="http://schemas.microsoft.com/office/powerpoint/2010/main" val="2473002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555526"/>
            <a:ext cx="5599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Relação jurídica triangular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3995936" y="1635645"/>
            <a:ext cx="3168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Qualquer que seja o ramo da empresa tomadora de serviços (ETS), não existe vínculo de emprego entre ela e os trabalhadores contratados pelas empresas de trabalho temporário (ETT)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55576" y="1635646"/>
            <a:ext cx="3444894" cy="2664296"/>
            <a:chOff x="734810" y="1991330"/>
            <a:chExt cx="3105620" cy="2308612"/>
          </a:xfrm>
        </p:grpSpPr>
        <p:sp>
          <p:nvSpPr>
            <p:cNvPr id="2" name="Triângulo isósceles 1"/>
            <p:cNvSpPr/>
            <p:nvPr/>
          </p:nvSpPr>
          <p:spPr>
            <a:xfrm>
              <a:off x="1331640" y="2499742"/>
              <a:ext cx="1728192" cy="1512168"/>
            </a:xfrm>
            <a:prstGeom prst="triangl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797133" y="1991330"/>
              <a:ext cx="7972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chemeClr val="accent1"/>
                  </a:solidFill>
                </a:rPr>
                <a:t>ETT</a:t>
              </a:r>
              <a:endParaRPr lang="pt-B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059832" y="3715167"/>
              <a:ext cx="7805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chemeClr val="accent1"/>
                  </a:solidFill>
                </a:rPr>
                <a:t>ETS</a:t>
              </a:r>
              <a:endParaRPr lang="pt-B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34810" y="3715166"/>
              <a:ext cx="5968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chemeClr val="accent1"/>
                  </a:solidFill>
                </a:rPr>
                <a:t>TT</a:t>
              </a:r>
              <a:endParaRPr lang="pt-BR" sz="2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33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1497" y="722189"/>
            <a:ext cx="221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bg1"/>
                </a:solidFill>
              </a:rPr>
              <a:t>Conceito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47864" y="873655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Empresa </a:t>
            </a:r>
            <a:r>
              <a:rPr lang="pt-BR" sz="2000" b="1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de trabalho temporário </a:t>
            </a:r>
          </a:p>
          <a:p>
            <a:pPr algn="just"/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pessoa jurídica, devidamente registrada no Ministério do Trabalho, responsável pela colocação de trabalhadores à disposição de outras empresas temporariamente</a:t>
            </a: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000" b="1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Empresa tomadora de serviços </a:t>
            </a: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a pessoa jurídica ou entidade a ela equiparada que celebra contrato de prestação de trabalho temporário com a empresa de trabalho temporário</a:t>
            </a:r>
          </a:p>
        </p:txBody>
      </p:sp>
    </p:spTree>
    <p:extLst>
      <p:ext uri="{BB962C8B-B14F-4D97-AF65-F5344CB8AC3E}">
        <p14:creationId xmlns:p14="http://schemas.microsoft.com/office/powerpoint/2010/main" val="4229184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9464" y="279688"/>
            <a:ext cx="2320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Requisitos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74700" y="1626341"/>
            <a:ext cx="156930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59464" y="1203598"/>
            <a:ext cx="64488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Substituição transitória de pessoal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permanente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Ex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 empregado afastado por motivo de doença; empregada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gestante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proibida a contratação de trabalho temporário para a substituição de trabalhadores em greve, salvo nos casos previstos em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lei</a:t>
            </a:r>
          </a:p>
          <a:p>
            <a:pPr algn="just"/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Demanda complementar de serviços</a:t>
            </a:r>
          </a:p>
          <a:p>
            <a:pPr algn="just"/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Aquela que seja oriunda de fatores imprevisíveis ou, quando decorrente de fatores previsíveis, tenha natureza intermitente, periódica ou sazonal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4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779662"/>
            <a:ext cx="1259632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330978" y="1612994"/>
            <a:ext cx="5833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Registro no Ministério do Trabalho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 - prova de inscrição no Cadastro Nacional da Pessoa Jurídica (CNPJ), do Ministério da Fazenda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 - prova do competente registro na Junta Comercial da localidade em que tenha sede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III - prova de possuir capital social de, no mínimo, R$ 100.000,00 (cem mil reais)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5" y="195486"/>
            <a:ext cx="5641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Funcionamento e registro </a:t>
            </a:r>
            <a:endParaRPr lang="pt-BR" sz="4000" dirty="0" smtClean="0">
              <a:solidFill>
                <a:schemeClr val="tx2"/>
              </a:solidFill>
            </a:endParaRPr>
          </a:p>
          <a:p>
            <a:r>
              <a:rPr lang="pt-BR" sz="4000" dirty="0" smtClean="0">
                <a:solidFill>
                  <a:schemeClr val="tx2"/>
                </a:solidFill>
              </a:rPr>
              <a:t>da </a:t>
            </a:r>
            <a:r>
              <a:rPr lang="pt-BR" sz="4000" dirty="0">
                <a:solidFill>
                  <a:schemeClr val="tx2"/>
                </a:solidFill>
              </a:rPr>
              <a:t>ETT</a:t>
            </a:r>
          </a:p>
        </p:txBody>
      </p:sp>
    </p:spTree>
    <p:extLst>
      <p:ext uri="{BB962C8B-B14F-4D97-AF65-F5344CB8AC3E}">
        <p14:creationId xmlns:p14="http://schemas.microsoft.com/office/powerpoint/2010/main" val="13017225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r="1"/>
          <a:stretch/>
        </p:blipFill>
        <p:spPr>
          <a:xfrm>
            <a:off x="5364088" y="0"/>
            <a:ext cx="3779911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36096" y="699841"/>
            <a:ext cx="1934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Contrato </a:t>
            </a:r>
            <a:endParaRPr lang="pt-BR" sz="3600" dirty="0" smtClean="0">
              <a:solidFill>
                <a:schemeClr val="bg1"/>
              </a:solidFill>
            </a:endParaRPr>
          </a:p>
          <a:p>
            <a:r>
              <a:rPr lang="pt-BR" sz="3600" dirty="0" smtClean="0">
                <a:solidFill>
                  <a:schemeClr val="bg1"/>
                </a:solidFill>
              </a:rPr>
              <a:t>ETT </a:t>
            </a:r>
            <a:r>
              <a:rPr lang="pt-BR" sz="3600" dirty="0">
                <a:solidFill>
                  <a:schemeClr val="bg1"/>
                </a:solidFill>
              </a:rPr>
              <a:t>x ETS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89518" y="699842"/>
            <a:ext cx="503206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Deve ter forma escrita, ficar à disposição da autoridade fiscalizadora no estabelecimento da ETS e conter: 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 - qualificação das partes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 - motivo justificador da demanda de trabalho temporário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III - prazo da prestação de serviços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IV - valor da prestação de serviços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 - disposições sobre a segurança e a saúde do trabalhador, independentemente do local de realização do trabalho</a:t>
            </a: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58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75656" y="-92545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Rodrigo Maia: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Justiça </a:t>
            </a:r>
            <a:r>
              <a:rPr lang="pt-BR" sz="2400" b="1" dirty="0">
                <a:solidFill>
                  <a:schemeClr val="bg1"/>
                </a:solidFill>
              </a:rPr>
              <a:t>do Trabalho </a:t>
            </a:r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nem deveria existir”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7632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555526"/>
            <a:ext cx="4672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Responsabilidade ETS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12820" y="1563638"/>
            <a:ext cx="5851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responsabilidade da empresa contratante garantir as condições de segurança, higiene e salubridade dos trabalhadores, quando o trabalho for realizado em suas dependências ou em local por ela designado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contratante estenderá ao trabalhador da empresa de trabalho temporário o mesmo atendimento médico, ambulatorial e de refeição destinado aos seus empregados, existente nas dependências da contratante, ou local por ela designado 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21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3922" y="722189"/>
            <a:ext cx="22493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</a:rPr>
              <a:t>Qualquer </a:t>
            </a:r>
            <a:endParaRPr lang="pt-BR" sz="4000" dirty="0" smtClean="0">
              <a:solidFill>
                <a:schemeClr val="bg1"/>
              </a:solidFill>
            </a:endParaRPr>
          </a:p>
          <a:p>
            <a:pPr algn="r"/>
            <a:r>
              <a:rPr lang="pt-BR" sz="4000" dirty="0" smtClean="0">
                <a:solidFill>
                  <a:schemeClr val="bg1"/>
                </a:solidFill>
              </a:rPr>
              <a:t>atividade </a:t>
            </a:r>
          </a:p>
          <a:p>
            <a:pPr algn="r"/>
            <a:r>
              <a:rPr lang="pt-BR" sz="4000" dirty="0" smtClean="0">
                <a:solidFill>
                  <a:schemeClr val="bg1"/>
                </a:solidFill>
              </a:rPr>
              <a:t>da ETS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47864" y="873655"/>
            <a:ext cx="5472608" cy="128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pt-BR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contrato de trabalho temporário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pode versar sobre o desenvolvimento de atividades-meio e atividades-fim a serem executadas na empresa tomadora de serviços</a:t>
            </a:r>
          </a:p>
        </p:txBody>
      </p:sp>
    </p:spTree>
    <p:extLst>
      <p:ext uri="{BB962C8B-B14F-4D97-AF65-F5344CB8AC3E}">
        <p14:creationId xmlns:p14="http://schemas.microsoft.com/office/powerpoint/2010/main" val="2157710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7560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195486"/>
            <a:ext cx="152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Prazos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187624" y="1275605"/>
            <a:ext cx="5976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contrato de trabalho temporário, com relação ao mesmo empregador, não poderá exceder ao prazo de cento e oitenta dias, consecutivos ou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não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contrato poderá ser prorrogado por até noventa dias, consecutivos ou não, além desse prazo, quando comprovada a manutenção das condições que 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ensejaram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Não se aplica ao trabalhador temporário, contratado pela ETS, o contrato de experiência previsto no parágrafo único do art. 445 da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CLT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16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7560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195486"/>
            <a:ext cx="152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Prazos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187624" y="1275605"/>
            <a:ext cx="5976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trabalhador temporário que cumprir o período estipulado (180 + 90) somente poderá ser colocado à disposição da mesma ETS em novo contrato temporário, após 90 dias do término do contrato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anterior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contratação anterior ao prazo de 90 dias caracteriza vínculo empregatício com 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Repúdio às fraudes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555526"/>
            <a:ext cx="4321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Mantido o artigo 11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12820" y="1563638"/>
            <a:ext cx="5851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contrato de trabalho celebrado entre ETT e cada um dos assalariados colocados à disposição de uma ETS será, obrigatoriamente, escrito e dele deverão constar, expressamente, os direitos conferidos aos trabalhadores por esta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Lei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Será nula de pleno direito qualquer cláusula de reserva, proibindo a contratação do trabalhador pela ETS ao fim do prazo em que tenha sido colocado à sua disposição pela ETT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100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57860" y="555526"/>
            <a:ext cx="19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</a:rPr>
              <a:t>Direitos </a:t>
            </a:r>
            <a:endParaRPr lang="pt-BR" sz="4000" dirty="0" smtClean="0">
              <a:solidFill>
                <a:schemeClr val="bg1"/>
              </a:solidFill>
            </a:endParaRPr>
          </a:p>
          <a:p>
            <a:pPr algn="r"/>
            <a:r>
              <a:rPr lang="pt-BR" sz="4000" dirty="0" smtClean="0">
                <a:solidFill>
                  <a:schemeClr val="bg1"/>
                </a:solidFill>
              </a:rPr>
              <a:t>do </a:t>
            </a:r>
            <a:r>
              <a:rPr lang="pt-BR" sz="4000" dirty="0">
                <a:solidFill>
                  <a:schemeClr val="bg1"/>
                </a:solidFill>
              </a:rPr>
              <a:t>TT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7864" y="706992"/>
            <a:ext cx="5472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a) remuneração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equivalente à percebida pelos empregados de mesma categoria da ETS calculados à base horária, garantida, em qualquer hipótese, a percepção do salário mínimo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regional</a:t>
            </a:r>
          </a:p>
          <a:p>
            <a:pPr algn="just"/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b) jornada de oito horas, remuneradas as horas extraordinárias não excedentes de duas, com acréscimo de 50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 férias proporcionais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 repouso semanal remunerado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 adicional por trabalho noturno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 indenização por dispensa sem justa causa ou término normal do contrato, correspondente a 1/12 (um doze avos) do pagamento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recebido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77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57860" y="555526"/>
            <a:ext cx="19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</a:rPr>
              <a:t>Direitos </a:t>
            </a:r>
            <a:endParaRPr lang="pt-BR" sz="4000" dirty="0" smtClean="0">
              <a:solidFill>
                <a:schemeClr val="bg1"/>
              </a:solidFill>
            </a:endParaRPr>
          </a:p>
          <a:p>
            <a:pPr algn="r"/>
            <a:r>
              <a:rPr lang="pt-BR" sz="4000" dirty="0" smtClean="0">
                <a:solidFill>
                  <a:schemeClr val="bg1"/>
                </a:solidFill>
              </a:rPr>
              <a:t>do </a:t>
            </a:r>
            <a:r>
              <a:rPr lang="pt-BR" sz="4000" dirty="0">
                <a:solidFill>
                  <a:schemeClr val="bg1"/>
                </a:solidFill>
              </a:rPr>
              <a:t>TT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7864" y="706992"/>
            <a:ext cx="54726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 seguro contra acidente do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trabalho</a:t>
            </a:r>
          </a:p>
          <a:p>
            <a:pPr algn="just"/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h) proteção previdenciária nos termos do disposto na legislação específica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Registro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na CTPS do trabalhador de sua condição de temporário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Obrigação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 ETS comunicar à ETT a ocorrência de todo acidente cuja vítima seja um assalariado posto à sua disposição, considerando-se local de trabalho, para efeito da legislação específica, tanto aquele onde se efetua a prestação do trabalho, quanto a sede da ETT</a:t>
            </a:r>
          </a:p>
        </p:txBody>
      </p:sp>
    </p:spTree>
    <p:extLst>
      <p:ext uri="{BB962C8B-B14F-4D97-AF65-F5344CB8AC3E}">
        <p14:creationId xmlns:p14="http://schemas.microsoft.com/office/powerpoint/2010/main" val="3114642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555526"/>
            <a:ext cx="467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tx2"/>
                </a:solidFill>
              </a:rPr>
              <a:t>Prestação </a:t>
            </a:r>
            <a:r>
              <a:rPr lang="pt-BR" sz="4000" dirty="0">
                <a:solidFill>
                  <a:schemeClr val="tx2"/>
                </a:solidFill>
              </a:rPr>
              <a:t>de </a:t>
            </a:r>
            <a:r>
              <a:rPr lang="pt-BR" sz="4000" dirty="0" smtClean="0">
                <a:solidFill>
                  <a:schemeClr val="tx2"/>
                </a:solidFill>
              </a:rPr>
              <a:t>Serviços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396552" y="3830932"/>
            <a:ext cx="1566230" cy="153325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312820" y="1635645"/>
            <a:ext cx="5874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 4º - 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 Empresa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prestadora de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serviços a terceiros é a pessoa  jurídica de direito privado destinada a prestar à contratante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serviços determinados e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específicos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Comentários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Qualquer serviço, mas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deve ser “determinado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e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especificado”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no contrato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celebrado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entre as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partes</a:t>
            </a: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Liberdade de contratar os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serviços</a:t>
            </a: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Dúvida: interpretação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do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alcance da expressão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“serviços determinados e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específicos”</a:t>
            </a:r>
            <a:endParaRPr lang="pt-B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77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0682" y="483518"/>
            <a:ext cx="2749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Conceito de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“</a:t>
            </a:r>
            <a:r>
              <a:rPr lang="pt-BR" sz="2400" i="1" dirty="0" smtClean="0">
                <a:solidFill>
                  <a:schemeClr val="bg1"/>
                </a:solidFill>
              </a:rPr>
              <a:t>atividade</a:t>
            </a:r>
            <a:r>
              <a:rPr lang="pt-BR" sz="2400" dirty="0" smtClean="0">
                <a:solidFill>
                  <a:schemeClr val="bg1"/>
                </a:solidFill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d</a:t>
            </a:r>
            <a:r>
              <a:rPr lang="pt-BR" sz="2400" dirty="0" smtClean="0">
                <a:solidFill>
                  <a:schemeClr val="bg1"/>
                </a:solidFill>
              </a:rPr>
              <a:t>ifere do conceito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de “</a:t>
            </a:r>
            <a:r>
              <a:rPr lang="pt-BR" sz="2400" i="1" dirty="0" smtClean="0">
                <a:solidFill>
                  <a:schemeClr val="bg1"/>
                </a:solidFill>
              </a:rPr>
              <a:t>serviços</a:t>
            </a:r>
            <a:r>
              <a:rPr lang="pt-BR" sz="2400" dirty="0" smtClean="0">
                <a:solidFill>
                  <a:schemeClr val="bg1"/>
                </a:solidFill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(Ministro Alexandre 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Agra Belmonte)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483518"/>
            <a:ext cx="5760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Distingue intermediação (trabalho temporário) e terceirização (prestação de serviços)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Empresa de prestação de serviços: atua no setor terciário da economia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Necessidade de verificação do tipo de atividade econômica desenvolvida pela empresa tomadora dos serviços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Não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admite a terceirização da atividade da tomadora (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delegação), mas aceita ela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valer-se da prestação de serviços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determinados </a:t>
            </a: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 </a:t>
            </a:r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específicos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 apoio ao desenvolvimento dessa atividade, para concentrar esforços na sua razão existencial (art.4º-A, caput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Serviços determinados 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específicos: aqueles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definidos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em contrato 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complementares à realização de uma atividade primária, secundária ou quaternária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23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936" y="483518"/>
            <a:ext cx="28058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Conceito de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“</a:t>
            </a:r>
            <a:r>
              <a:rPr lang="pt-BR" sz="2400" i="1" dirty="0" smtClean="0">
                <a:solidFill>
                  <a:schemeClr val="bg1"/>
                </a:solidFill>
              </a:rPr>
              <a:t>atividade</a:t>
            </a:r>
            <a:r>
              <a:rPr lang="pt-BR" sz="2400" dirty="0" smtClean="0">
                <a:solidFill>
                  <a:schemeClr val="bg1"/>
                </a:solidFill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d</a:t>
            </a:r>
            <a:r>
              <a:rPr lang="pt-BR" sz="2400" dirty="0" smtClean="0">
                <a:solidFill>
                  <a:schemeClr val="bg1"/>
                </a:solidFill>
              </a:rPr>
              <a:t>ifere do conceito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de “</a:t>
            </a:r>
            <a:r>
              <a:rPr lang="pt-BR" sz="2400" i="1" dirty="0" smtClean="0">
                <a:solidFill>
                  <a:schemeClr val="bg1"/>
                </a:solidFill>
              </a:rPr>
              <a:t>serviços</a:t>
            </a:r>
            <a:r>
              <a:rPr lang="pt-BR" sz="2400" dirty="0" smtClean="0">
                <a:solidFill>
                  <a:schemeClr val="bg1"/>
                </a:solidFill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(Ministro Alexandre 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Agra Belmonte)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987574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nova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lei abandona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os conceitos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 atividade meio e atividade fim. Se se tratar de serviço complementar à realização da atividade constante do objeto social da empresa, é lícita 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terceirização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Amplia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 hipóteses de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terceirização (passando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abranger serviços como os de instalação, manutenção, conservação,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call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center, correspondência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bancária)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Admite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quarteirização, que é a subcontratação da contratação feita (art.4º-A, §1º, in fine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), porque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prestação de serviços, ainda que especializada, não é obrigação personalíssima e pode ser repassada, no todo ou em parte</a:t>
            </a:r>
          </a:p>
          <a:p>
            <a:pPr algn="just"/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1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75656" y="-92545"/>
            <a:ext cx="5760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Rodrigo Maia: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Justiça </a:t>
            </a:r>
            <a:r>
              <a:rPr lang="pt-BR" sz="2400" b="1" dirty="0">
                <a:solidFill>
                  <a:schemeClr val="bg1"/>
                </a:solidFill>
              </a:rPr>
              <a:t>do Trabalho </a:t>
            </a:r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nem deveria existir</a:t>
            </a:r>
            <a:r>
              <a:rPr lang="pt-BR" sz="24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08/03/2017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declaração foi feita em um evento em Brasília. Maia comentava a aprovação de uma nova lei, necessária pela “</a:t>
            </a:r>
            <a:r>
              <a:rPr lang="pt-BR" sz="2400" i="1" dirty="0">
                <a:solidFill>
                  <a:schemeClr val="bg1"/>
                </a:solidFill>
              </a:rPr>
              <a:t>irresponsabilidade</a:t>
            </a:r>
            <a:r>
              <a:rPr lang="pt-BR" sz="2400" dirty="0">
                <a:solidFill>
                  <a:schemeClr val="bg1"/>
                </a:solidFill>
              </a:rPr>
              <a:t>” da Justiça do Trabalho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“</a:t>
            </a:r>
            <a:r>
              <a:rPr lang="pt-BR" sz="2400" i="1" dirty="0">
                <a:solidFill>
                  <a:schemeClr val="bg1"/>
                </a:solidFill>
              </a:rPr>
              <a:t>Tivemos que aprovar uma regulamentação da gorjeta porque foi quebrando todo mundo pela irresponsabilidade da Justiça brasileira, da Justiça do Trabalho, que não deveria nem existir</a:t>
            </a:r>
            <a:r>
              <a:rPr lang="pt-BR" sz="2400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7585" y="555526"/>
            <a:ext cx="471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chemeClr val="tx2"/>
                </a:solidFill>
              </a:rPr>
              <a:t>Vólia</a:t>
            </a:r>
            <a:r>
              <a:rPr lang="pt-BR" sz="4000" dirty="0" smtClean="0">
                <a:solidFill>
                  <a:schemeClr val="tx2"/>
                </a:solidFill>
              </a:rPr>
              <a:t> Bomfim Cassar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12820" y="1635645"/>
            <a:ext cx="5874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Breves comentários à nova redação da lei 6.019/74 ― terceirização ampla e irrestrita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algn="just"/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“Interpreto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que o legislador não autorizou a terceirização geral para as atividades-fim da empresa, mas tão somente para as atividades-meio desta, pois, quando quis ser expresso na autorização de terceirização de atividade-fim, o fez, como foi o caso do trabalho temporário. O ideal seria que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estas só ocorressem por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prazo certo, com fim específico, dando um sentido lógico para a inclusão dos artigos 4º-A e 5-A na lei que trata de trabalho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temporário”. </a:t>
            </a:r>
          </a:p>
        </p:txBody>
      </p:sp>
      <p:pic>
        <p:nvPicPr>
          <p:cNvPr id="1026" name="Picture 2" descr="Migalh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90" y="863362"/>
            <a:ext cx="2381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097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5577" y="555526"/>
            <a:ext cx="478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chemeClr val="tx2"/>
                </a:solidFill>
              </a:rPr>
              <a:t>Vólia</a:t>
            </a:r>
            <a:r>
              <a:rPr lang="pt-BR" sz="4000" dirty="0" smtClean="0">
                <a:solidFill>
                  <a:schemeClr val="tx2"/>
                </a:solidFill>
              </a:rPr>
              <a:t> Bomfim Cassar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12820" y="1635645"/>
            <a:ext cx="5874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Breves comentários à nova redação da lei 6.019/74 ― terceirização ampla e irrestrita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algn="just"/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“Ora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, qual seria a vantagem de terceirizar pela empresa de trabalho temporário, cuja lei exige inúmeros requisitos para sua criação e para validade do contrato civil e de trabalho e, ainda, dá mais garantias aos trabalhadores, se a terceirização em geral exige menor burocracia e dá menos garantias aos trabalhadores terceirizados? A terceirização em geral esvazia a outra, que essa se torna mais onerosa se comparada à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temporária”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Migalh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42" y="863362"/>
            <a:ext cx="2381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06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160473" y="483518"/>
            <a:ext cx="322030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Prestação de Serviços:</a:t>
            </a:r>
          </a:p>
          <a:p>
            <a:pPr algn="r">
              <a:lnSpc>
                <a:spcPct val="150000"/>
              </a:lnSpc>
            </a:pPr>
            <a:r>
              <a:rPr lang="pt-BR" sz="2400" i="1" dirty="0">
                <a:solidFill>
                  <a:schemeClr val="bg1"/>
                </a:solidFill>
              </a:rPr>
              <a:t>a</a:t>
            </a:r>
            <a:r>
              <a:rPr lang="pt-BR" sz="2400" i="1" dirty="0" smtClean="0">
                <a:solidFill>
                  <a:schemeClr val="bg1"/>
                </a:solidFill>
              </a:rPr>
              <a:t>lteração proposta 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na </a:t>
            </a:r>
            <a:r>
              <a:rPr lang="pt-BR" sz="2400" i="1" dirty="0">
                <a:solidFill>
                  <a:schemeClr val="bg1"/>
                </a:solidFill>
              </a:rPr>
              <a:t>Reforma </a:t>
            </a:r>
            <a:r>
              <a:rPr lang="pt-BR" sz="2400" i="1" dirty="0" smtClean="0">
                <a:solidFill>
                  <a:schemeClr val="bg1"/>
                </a:solidFill>
              </a:rPr>
              <a:t>Trabalhista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987574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Altera novamente a Lei 6019/74!</a:t>
            </a:r>
          </a:p>
          <a:p>
            <a:pPr algn="just"/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Nova redação do art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4º-A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Considera-se prestação de serviços a terceiros a transferência feita pela contratante da execução de quaisquer de suas atividades, inclusive sua atividade principal, à empresa prestadora de serviços que possua capacidade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econômica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compatível com a sua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execução.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Comentário: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Busca deixar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clara a amplitude da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regra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4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3132" y="123478"/>
            <a:ext cx="654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Gestão </a:t>
            </a:r>
            <a:r>
              <a:rPr lang="pt-BR" sz="2800" dirty="0">
                <a:solidFill>
                  <a:schemeClr val="tx2"/>
                </a:solidFill>
              </a:rPr>
              <a:t>de Pessoas na Prestação de </a:t>
            </a:r>
            <a:r>
              <a:rPr lang="pt-BR" sz="2800" dirty="0" smtClean="0">
                <a:solidFill>
                  <a:schemeClr val="tx2"/>
                </a:solidFill>
              </a:rPr>
              <a:t>Serviços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74700" y="1626341"/>
            <a:ext cx="156930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63132" y="915566"/>
            <a:ext cx="68243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Art. 4º-A, §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1º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A empresa prestadora de serviços contrata, remunera e dirige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trabalho realizado por seus trabalhadores, ou subcontrata outras empresas para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realização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desses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serviço</a:t>
            </a:r>
            <a:endParaRPr lang="pt-BR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Comentários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 não for assim, há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risco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 ser reconhecido vínculo com 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tomadora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Na prática, como fazer valer essa regra, sem afetar o negócio da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tomadora? A questão da “subordinação direta” (Súmula 331 do TST)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Possibilidade de subcontratação prevista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expressamente: quarteirização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56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4167"/>
            <a:ext cx="82758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9389" y="51470"/>
            <a:ext cx="5376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Vínculo </a:t>
            </a:r>
            <a:r>
              <a:rPr lang="pt-BR" sz="2800" dirty="0">
                <a:solidFill>
                  <a:schemeClr val="tx2"/>
                </a:solidFill>
              </a:rPr>
              <a:t>Empregatício – Garantia de </a:t>
            </a:r>
            <a:endParaRPr lang="pt-BR" sz="2800" dirty="0" smtClean="0">
              <a:solidFill>
                <a:schemeClr val="tx2"/>
              </a:solidFill>
            </a:endParaRPr>
          </a:p>
          <a:p>
            <a:r>
              <a:rPr lang="pt-BR" sz="2800" dirty="0" smtClean="0">
                <a:solidFill>
                  <a:schemeClr val="tx2"/>
                </a:solidFill>
              </a:rPr>
              <a:t>Não Ocorrência?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99390" y="1060157"/>
            <a:ext cx="61880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Art. 4º-A, §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2º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Não se configura vínculo empregatício entre os trabalhadores,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ou sócios das empresas prestadoras de serviços, qualquer que seja o seu ram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o, e a empresa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contratante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Comentários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PEJOTIZAÇÃO? </a:t>
            </a:r>
            <a:endParaRPr lang="pt-BR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Expressão “qualquer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que seja seu ramo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 =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liberdade de contratar</a:t>
            </a:r>
          </a:p>
          <a:p>
            <a:pPr algn="just"/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Art. 9º da CLT – fulmina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 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nulidade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os atos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praticados para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impedir, desvirtuar ou fraudar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aplicação da legislação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trabalhista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14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4167"/>
            <a:ext cx="82758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2573" y="51470"/>
            <a:ext cx="6423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Governo </a:t>
            </a:r>
            <a:r>
              <a:rPr lang="pt-BR" sz="2800" b="1" dirty="0">
                <a:solidFill>
                  <a:schemeClr val="tx2"/>
                </a:solidFill>
              </a:rPr>
              <a:t>vai editar MP sobre ‘</a:t>
            </a:r>
            <a:r>
              <a:rPr lang="pt-BR" sz="2800" b="1" dirty="0" err="1">
                <a:solidFill>
                  <a:schemeClr val="tx2"/>
                </a:solidFill>
              </a:rPr>
              <a:t>pejotização</a:t>
            </a:r>
            <a:r>
              <a:rPr lang="pt-BR" sz="2800" b="1" dirty="0" smtClean="0">
                <a:solidFill>
                  <a:schemeClr val="tx2"/>
                </a:solidFill>
              </a:rPr>
              <a:t>’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Estadão, 08/05/2017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99390" y="1060157"/>
            <a:ext cx="6188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1354"/>
            <a:ext cx="54007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671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4167"/>
            <a:ext cx="82758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2573" y="51470"/>
            <a:ext cx="6423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Governo </a:t>
            </a:r>
            <a:r>
              <a:rPr lang="pt-BR" sz="2800" b="1" dirty="0">
                <a:solidFill>
                  <a:schemeClr val="tx2"/>
                </a:solidFill>
              </a:rPr>
              <a:t>vai editar MP sobre ‘</a:t>
            </a:r>
            <a:r>
              <a:rPr lang="pt-BR" sz="2800" b="1" dirty="0" err="1">
                <a:solidFill>
                  <a:schemeClr val="tx2"/>
                </a:solidFill>
              </a:rPr>
              <a:t>pejotização</a:t>
            </a:r>
            <a:r>
              <a:rPr lang="pt-BR" sz="2800" b="1" dirty="0" smtClean="0">
                <a:solidFill>
                  <a:schemeClr val="tx2"/>
                </a:solidFill>
              </a:rPr>
              <a:t>’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Estadão, 08/05/2017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31930" y="1032982"/>
            <a:ext cx="6188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9390" y="1203598"/>
            <a:ext cx="6346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 volta à presidência do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Senado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após 11 dias em licença médica,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Eunício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Oliveira recebeu do presidente Michel Temer a promessa de que o governo irá editar uma MP sobre terceirização. Em março, Temer sancionou lei que permite essa forma de contratação em qualquer atividade. </a:t>
            </a:r>
            <a:endParaRPr lang="pt-BR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tema voltará a ser discutido porque a Câmara não incluiu na reforma trabalhista pontos que ficaram de fora da lei, como a “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pejotização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”, que permite admitir sem carteira assinada, entre outros. Com isso, Temer tenta evitar que o Senado mexa na reforma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Temer visitou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Eunício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ontem, em Brasília. Ouviu dele que se a MP demorar a sair, a prioridade do Senado será o projeto de terceirização.</a:t>
            </a:r>
          </a:p>
        </p:txBody>
      </p:sp>
    </p:spTree>
    <p:extLst>
      <p:ext uri="{BB962C8B-B14F-4D97-AF65-F5344CB8AC3E}">
        <p14:creationId xmlns:p14="http://schemas.microsoft.com/office/powerpoint/2010/main" val="1810489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r="1"/>
          <a:stretch/>
        </p:blipFill>
        <p:spPr>
          <a:xfrm>
            <a:off x="5364088" y="0"/>
            <a:ext cx="3779911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36096" y="123478"/>
            <a:ext cx="35992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Empresa </a:t>
            </a:r>
            <a:r>
              <a:rPr lang="pt-BR" sz="2800" dirty="0">
                <a:solidFill>
                  <a:schemeClr val="bg1"/>
                </a:solidFill>
              </a:rPr>
              <a:t>de Prestação </a:t>
            </a:r>
            <a:endParaRPr lang="pt-B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de </a:t>
            </a:r>
            <a:r>
              <a:rPr lang="pt-BR" sz="2800" dirty="0">
                <a:solidFill>
                  <a:schemeClr val="bg1"/>
                </a:solidFill>
              </a:rPr>
              <a:t>Serviços - Requisitos</a:t>
            </a:r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8504" y="339502"/>
            <a:ext cx="50915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Art. 4</a:t>
            </a:r>
            <a:r>
              <a:rPr lang="pt-BR" sz="1600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-B.  São requisitos para o funcionamento da empresa de prestação de serviços a terceiros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</a:t>
            </a:r>
            <a:endParaRPr lang="pt-B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 - prova de inscrição no Cadastro Nacional da Pessoa Jurídica (CNPJ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); </a:t>
            </a:r>
            <a:endParaRPr lang="pt-B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I - registro na Junta Comercial; </a:t>
            </a:r>
            <a:endParaRPr lang="pt-B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III - capital social compatível com o número de empregados, observando-se os seguintes parâmetros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a) empresas com até dez empregados - capital mínimo de R$ 10.000,00 (dez mil reais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);</a:t>
            </a:r>
            <a:endParaRPr lang="pt-B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b) empresas com mais de dez e até vinte empregados - capital mínimo de R$ 25.000,00 (vinte e cinco mil reais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);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c) empresas com mais de vinte e até cinquenta empregados - capital mínimo de R$ 45.000,00 (quarenta e cinco mil reais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);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d) empresas com mais de cinquenta e até cem empregados - capital mínimo de R$ 100.000,00 (cem mil reais); e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e) empresas com mais de cem empregados - capital mínimo de R$ 250.000,00 (duzentos e cinquenta mil reais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pt-B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0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347615"/>
            <a:ext cx="827583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126380"/>
            <a:ext cx="5552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Ainda a reforma trabalhista:</a:t>
            </a:r>
          </a:p>
          <a:p>
            <a:r>
              <a:rPr lang="pt-BR" sz="3200" dirty="0">
                <a:solidFill>
                  <a:schemeClr val="tx2"/>
                </a:solidFill>
              </a:rPr>
              <a:t>p</a:t>
            </a:r>
            <a:r>
              <a:rPr lang="pt-BR" sz="3200" dirty="0" smtClean="0">
                <a:solidFill>
                  <a:schemeClr val="tx2"/>
                </a:solidFill>
              </a:rPr>
              <a:t>revisão </a:t>
            </a:r>
            <a:r>
              <a:rPr lang="pt-BR" sz="3200" dirty="0">
                <a:solidFill>
                  <a:schemeClr val="tx2"/>
                </a:solidFill>
              </a:rPr>
              <a:t>de inclusão do art. 4º 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15616" y="1347614"/>
            <a:ext cx="6071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Art. 4º-C.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São asseguradas aos empregados da empresa prestadora de serviços a que se refere o art. 4º-A desta Lei, quando e enquanto os serviços, que podem ser de qualquer uma das atividades da contratante, forem executados nas dependências da tomadora, as mesmas condições: </a:t>
            </a:r>
            <a:endParaRPr lang="pt-BR" sz="1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pt-B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– relativas 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a:</a:t>
            </a:r>
            <a:endParaRPr lang="pt-B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pt-BR" sz="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) alimentação garantida aos empregados da contratante, quando oferecida em refeitórios;</a:t>
            </a:r>
          </a:p>
          <a:p>
            <a:pPr algn="just"/>
            <a:endParaRPr lang="pt-BR" sz="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) direito de utilizar os serviços de transporte;</a:t>
            </a:r>
          </a:p>
          <a:p>
            <a:pPr algn="just"/>
            <a:endParaRPr lang="pt-BR" sz="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) atendimento médico ou ambulatorial existente nas dependências da contratante ou local por ela designado;</a:t>
            </a:r>
          </a:p>
          <a:p>
            <a:pPr algn="just"/>
            <a:endParaRPr lang="pt-BR" sz="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) treinamento adequado, fornecido pela contratada, quando a atividade o exigir.</a:t>
            </a:r>
            <a:endParaRPr lang="pt-B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00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347615"/>
            <a:ext cx="827583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5" y="126380"/>
            <a:ext cx="5552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Ainda a reforma trabalhista:</a:t>
            </a:r>
          </a:p>
          <a:p>
            <a:r>
              <a:rPr lang="pt-BR" sz="3200" dirty="0">
                <a:solidFill>
                  <a:schemeClr val="tx2"/>
                </a:solidFill>
              </a:rPr>
              <a:t>p</a:t>
            </a:r>
            <a:r>
              <a:rPr lang="pt-BR" sz="3200" dirty="0" smtClean="0">
                <a:solidFill>
                  <a:schemeClr val="tx2"/>
                </a:solidFill>
              </a:rPr>
              <a:t>revisão </a:t>
            </a:r>
            <a:r>
              <a:rPr lang="pt-BR" sz="3200" dirty="0">
                <a:solidFill>
                  <a:schemeClr val="tx2"/>
                </a:solidFill>
              </a:rPr>
              <a:t>de inclusão do art. 4º 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15616" y="1347614"/>
            <a:ext cx="6071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II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– sanitárias, de medidas de proteção à saúde e de segurança no trabalho e de instalações adequadas à prestação do serviço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t-BR" sz="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§ 1º Contratante e contratada poderão estabelecer, se assim entenderem, que os empregados da contratada farão jus a salário equivalente ao pago aos empregados da contratante, além de outros direitos não previstos neste artigo.</a:t>
            </a:r>
          </a:p>
          <a:p>
            <a:pPr algn="just"/>
            <a:endParaRPr lang="pt-BR" sz="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§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2º Nos contratos que impliquem mobilização de empregados da contratada em número igual ou superior a 20% 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dos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empregados da contratante, esta poderá disponibilizar aos empregados da contratada os serviços de alimentação e atendimento ambulatorial em outros locais apropriados e com igual padrão de atendimento, com vistas a manter o pleno funcionamento dos serviços existentes.</a:t>
            </a:r>
            <a:endParaRPr lang="pt-B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75656" y="-92545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Rodrigo Maia: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Justiça </a:t>
            </a:r>
            <a:r>
              <a:rPr lang="pt-BR" sz="2400" b="1" dirty="0">
                <a:solidFill>
                  <a:schemeClr val="bg1"/>
                </a:solidFill>
              </a:rPr>
              <a:t>do Trabalho </a:t>
            </a:r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nem deveria existir</a:t>
            </a:r>
            <a:r>
              <a:rPr lang="pt-BR" sz="24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Na avaliação de Maia, o excesso de regras no mercado de trabalho provocou catorze milhões de desempregados no </a:t>
            </a:r>
            <a:r>
              <a:rPr lang="pt-BR" sz="2400" dirty="0" smtClean="0">
                <a:solidFill>
                  <a:schemeClr val="bg1"/>
                </a:solidFill>
              </a:rPr>
              <a:t>Brasil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“</a:t>
            </a:r>
            <a:r>
              <a:rPr lang="pt-BR" sz="2400" i="1" dirty="0">
                <a:solidFill>
                  <a:schemeClr val="bg1"/>
                </a:solidFill>
              </a:rPr>
              <a:t>Acho que a gente vai avançar na regulamentação trabalhista. Infelizmente, o presidente Michel não vai gostar, mas acho que a Câmara precisa dar um passo além daquilo que tá colocado no texto do governo</a:t>
            </a:r>
            <a:r>
              <a:rPr lang="pt-BR" sz="2400" dirty="0">
                <a:solidFill>
                  <a:schemeClr val="bg1"/>
                </a:solidFill>
              </a:rPr>
              <a:t>”, afirmou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177" y="532874"/>
            <a:ext cx="28180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Regras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Contratação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Empresa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Prestação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serviços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627534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Art.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5-A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Contratante é a pessoa física ou jurídica que celebra contrato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empresa de prestação de serviços determinados 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específicos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§1º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vedada à contratante a utilização dos trabalhadores em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atividades distintas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daquelas que foram objeto do contrato com a empresa prestadora de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serviços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Comentário: </a:t>
            </a:r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Não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é possível alterar o objeto do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contrato: preservação do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serviço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determinado e específico a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ser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prestado</a:t>
            </a: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33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4" y="123478"/>
            <a:ext cx="5781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</a:rPr>
              <a:t>Ainda a reforma trabalhista:</a:t>
            </a:r>
          </a:p>
          <a:p>
            <a:r>
              <a:rPr lang="pt-BR" sz="3200" dirty="0">
                <a:solidFill>
                  <a:schemeClr val="tx2"/>
                </a:solidFill>
              </a:rPr>
              <a:t>previsão de </a:t>
            </a:r>
            <a:r>
              <a:rPr lang="pt-BR" sz="3200" dirty="0" smtClean="0">
                <a:solidFill>
                  <a:schemeClr val="tx2"/>
                </a:solidFill>
              </a:rPr>
              <a:t>alteração </a:t>
            </a:r>
            <a:r>
              <a:rPr lang="pt-BR" sz="3200" dirty="0">
                <a:solidFill>
                  <a:schemeClr val="tx2"/>
                </a:solidFill>
              </a:rPr>
              <a:t>do art. </a:t>
            </a:r>
            <a:r>
              <a:rPr lang="pt-BR" sz="3200" dirty="0" smtClean="0">
                <a:solidFill>
                  <a:schemeClr val="tx2"/>
                </a:solidFill>
              </a:rPr>
              <a:t>5º-A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396552" y="3830932"/>
            <a:ext cx="1566230" cy="153325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312820" y="1635645"/>
            <a:ext cx="5874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Art.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5º-A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Contratante é a pessoa física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ou jurídica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que celebra contrato com empresa de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prestação de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serviços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relacionados a quaisquer de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suas atividades, inclusive sua atividade principal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pt-BR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Comentário</a:t>
            </a:r>
          </a:p>
          <a:p>
            <a:pPr algn="just"/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Acaba com o conceito de serviços determinados e específicos</a:t>
            </a:r>
          </a:p>
          <a:p>
            <a:pPr algn="just"/>
            <a:endParaRPr lang="pt-BR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566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177" y="532874"/>
            <a:ext cx="28180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Regras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Contratação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Empresa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Prestação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serviços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627534"/>
            <a:ext cx="55446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§2º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Os serviços contratados poderão ser executados nas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instalações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físicas da empresa contratante ou em outro local, de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comum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acordo entre as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partes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Comentário</a:t>
            </a:r>
            <a:r>
              <a:rPr lang="pt-BR" b="1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Local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da prestação               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a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critério das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partes</a:t>
            </a:r>
          </a:p>
          <a:p>
            <a:pPr algn="just"/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§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3º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É responsabilidade da contratante garantir as condições de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segurança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, higiene e salubridade dos trabalhadores, quando 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trabalho for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realizado suas dependências ou  local previamente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convencionado em contrato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rgbClr val="C00000"/>
                </a:solidFill>
                <a:latin typeface="Arial Narrow" panose="020B0606020202030204" pitchFamily="34" charset="0"/>
              </a:rPr>
              <a:t>Comentário: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Responsabilidade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da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tomadora dos serviços pela observância das normas de segurança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higiene e salubridade</a:t>
            </a: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227847" y="1719876"/>
            <a:ext cx="682578" cy="20440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177" y="532874"/>
            <a:ext cx="28180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Regras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Contratação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Empresa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Prestação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serviços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627534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§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4º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contratante </a:t>
            </a:r>
            <a:r>
              <a:rPr lang="pt-B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poderá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estender ao trabalhador da empresa de prestação de serviços o mesmo atendimento médico, ambulatorial e de refeição destinado aos seus empregados, existente nas  dependências da contratante, ou local por ela designado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Comentário: 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 extensão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de </a:t>
            </a:r>
            <a:r>
              <a:rPr lang="pt-BR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benefícios é uma faculdade da prestadora</a:t>
            </a:r>
            <a:endParaRPr lang="pt-B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§5º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 empresa contratante é subsidiariamente responsável pelas obrigações trabalhistas referentes ao período em que ocorrer a prestação de serviços, e o recolhimento das contribuições previdenciárias observará o disposto no art. 31 da Lei 8.212, de 24 de julho de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1991</a:t>
            </a:r>
          </a:p>
          <a:p>
            <a:pPr algn="just"/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Comentário: </a:t>
            </a:r>
            <a:r>
              <a:rPr lang="pt-B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Responsabilidade subsidiária  - retenção de 11% da nota (art. 31 da Lei 8.212)</a:t>
            </a:r>
          </a:p>
        </p:txBody>
      </p:sp>
    </p:spTree>
    <p:extLst>
      <p:ext uri="{BB962C8B-B14F-4D97-AF65-F5344CB8AC3E}">
        <p14:creationId xmlns:p14="http://schemas.microsoft.com/office/powerpoint/2010/main" val="30747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4" y="123478"/>
            <a:ext cx="4535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Requisitos </a:t>
            </a:r>
            <a:r>
              <a:rPr lang="pt-BR" sz="3200" dirty="0">
                <a:solidFill>
                  <a:schemeClr val="tx2"/>
                </a:solidFill>
              </a:rPr>
              <a:t>do </a:t>
            </a:r>
            <a:r>
              <a:rPr lang="pt-BR" sz="3200" dirty="0" smtClean="0">
                <a:solidFill>
                  <a:schemeClr val="tx2"/>
                </a:solidFill>
              </a:rPr>
              <a:t>contrato </a:t>
            </a:r>
            <a:r>
              <a:rPr lang="pt-BR" sz="3200" dirty="0">
                <a:solidFill>
                  <a:schemeClr val="tx2"/>
                </a:solidFill>
              </a:rPr>
              <a:t>de </a:t>
            </a:r>
            <a:endParaRPr lang="pt-BR" sz="3200" dirty="0" smtClean="0">
              <a:solidFill>
                <a:schemeClr val="tx2"/>
              </a:solidFill>
            </a:endParaRPr>
          </a:p>
          <a:p>
            <a:r>
              <a:rPr lang="pt-BR" sz="3200" dirty="0">
                <a:solidFill>
                  <a:schemeClr val="tx2"/>
                </a:solidFill>
              </a:rPr>
              <a:t>p</a:t>
            </a:r>
            <a:r>
              <a:rPr lang="pt-BR" sz="3200" dirty="0" smtClean="0">
                <a:solidFill>
                  <a:schemeClr val="tx2"/>
                </a:solidFill>
              </a:rPr>
              <a:t>restação </a:t>
            </a:r>
            <a:r>
              <a:rPr lang="pt-BR" sz="3200" dirty="0">
                <a:solidFill>
                  <a:schemeClr val="tx2"/>
                </a:solidFill>
              </a:rPr>
              <a:t>de </a:t>
            </a:r>
            <a:r>
              <a:rPr lang="pt-BR" sz="3200" dirty="0" smtClean="0">
                <a:solidFill>
                  <a:schemeClr val="tx2"/>
                </a:solidFill>
              </a:rPr>
              <a:t>serviços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396552" y="3830932"/>
            <a:ext cx="1566230" cy="153325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312820" y="1635645"/>
            <a:ext cx="58746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Art. 5º B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 contrato de prestação de serviços conterá: </a:t>
            </a:r>
          </a:p>
          <a:p>
            <a:pPr algn="just"/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 – qualificação das partes; 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– especificação do serviço a ser prestado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;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III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– prazo para realização do serviço, quando for o caso;</a:t>
            </a:r>
          </a:p>
          <a:p>
            <a:pPr algn="just"/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IV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valor</a:t>
            </a:r>
            <a:endParaRPr lang="pt-B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112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-6267" y="0"/>
            <a:ext cx="3045759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3482" y="789548"/>
            <a:ext cx="2820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Restrição aos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Contratos</a:t>
            </a:r>
          </a:p>
          <a:p>
            <a:pPr algn="r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Proposta da Reforma</a:t>
            </a:r>
          </a:p>
          <a:p>
            <a:pPr algn="r">
              <a:lnSpc>
                <a:spcPct val="150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>
                <a:solidFill>
                  <a:schemeClr val="bg1"/>
                </a:solidFill>
              </a:rPr>
              <a:t>Trabalhista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987574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Art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. 5º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 </a:t>
            </a:r>
            <a: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Não pode figurar como contratada, nos termos do Art. 4º desta Lei, a pessoa jurídica cujos titulares ou sócios tenham, nos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últimos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dezoito meses, prestado serviços à contratante na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qualidade de </a:t>
            </a:r>
            <a:r>
              <a:rPr lang="pt-BR" dirty="0">
                <a:solidFill>
                  <a:srgbClr val="C00000"/>
                </a:solidFill>
                <a:latin typeface="Arial Narrow" panose="020B0606020202030204" pitchFamily="34" charset="0"/>
              </a:rPr>
              <a:t>empregado ou trabalhador sem vínculo empregatício, exceto se os referidos titulares ou sócios forem </a:t>
            </a:r>
            <a:r>
              <a:rPr lang="pt-BR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aposentados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Art. </a:t>
            </a:r>
            <a:r>
              <a:rPr lang="pt-BR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5º D - 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O empregado que for demitido </a:t>
            </a:r>
            <a:r>
              <a:rPr lang="pt-BR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não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pt-BR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podera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́ prestar </a:t>
            </a:r>
            <a:r>
              <a:rPr lang="pt-BR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serviços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para esta mesma empresa na qualidade de empregado de empresa prestadora de </a:t>
            </a:r>
            <a:r>
              <a:rPr lang="pt-BR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serviços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antes do decurso de prazo de dezoito meses, contados a partir da </a:t>
            </a:r>
            <a:r>
              <a:rPr lang="pt-BR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demissão</a:t>
            </a:r>
            <a:r>
              <a:rPr lang="pt-BR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do </a:t>
            </a:r>
            <a:r>
              <a:rPr lang="pt-BR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empregado</a:t>
            </a:r>
            <a:endParaRPr lang="pt-BR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7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635646"/>
            <a:ext cx="1115615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4" y="123478"/>
            <a:ext cx="5256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/>
                </a:solidFill>
              </a:rPr>
              <a:t>Otto Von Bismarck </a:t>
            </a:r>
            <a:endParaRPr lang="pt-BR" sz="3200" dirty="0" smtClean="0">
              <a:solidFill>
                <a:schemeClr val="tx2"/>
              </a:solidFill>
            </a:endParaRPr>
          </a:p>
          <a:p>
            <a:pPr algn="ctr"/>
            <a:r>
              <a:rPr lang="pt-BR" sz="3200" dirty="0" smtClean="0">
                <a:solidFill>
                  <a:schemeClr val="tx2"/>
                </a:solidFill>
              </a:rPr>
              <a:t>(</a:t>
            </a:r>
            <a:r>
              <a:rPr lang="pt-BR" sz="3200" dirty="0">
                <a:solidFill>
                  <a:schemeClr val="tx2"/>
                </a:solidFill>
              </a:rPr>
              <a:t>1815-1898)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396552" y="3830932"/>
            <a:ext cx="1566230" cy="1533255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312820" y="1635645"/>
            <a:ext cx="5874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"Leis são como salsichas; é melhor não saber como são feitas</a:t>
            </a:r>
            <a:r>
              <a:rPr lang="pt-B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" </a:t>
            </a:r>
            <a:endParaRPr lang="pt-BR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71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9144000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7734"/>
            <a:ext cx="1809092" cy="47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440432" y="33950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Obrigado!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1926600"/>
            <a:ext cx="3412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Otavio Pinto e Silva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Sócio / </a:t>
            </a:r>
            <a:r>
              <a:rPr lang="pt-BR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Partner</a:t>
            </a:r>
            <a:endParaRPr lang="pt-BR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otavio@siqueiracastro.com.br</a:t>
            </a:r>
          </a:p>
          <a:p>
            <a:pPr algn="ctr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T: +55 11 37049840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30501" y="4680729"/>
            <a:ext cx="275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www.siqueiracastro.com.br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5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chemeClr val="bg1">
                    <a:lumMod val="50000"/>
                  </a:schemeClr>
                </a:solidFill>
              </a:rPr>
              <a:t>Rogério Marinho acha que tribunais “extrapolam” e quer “Justiça mínima”</a:t>
            </a:r>
            <a:r>
              <a:rPr lang="pt-BR" altLang="pt-BR" sz="4000" b="1" dirty="0" smtClean="0"/>
              <a:t/>
            </a:r>
            <a:br>
              <a:rPr lang="pt-BR" altLang="pt-BR" sz="4000" b="1" dirty="0" smtClean="0"/>
            </a:br>
            <a:endParaRPr lang="pt-BR" altLang="pt-BR" sz="4000" b="1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63638"/>
            <a:ext cx="7489825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chemeClr val="bg1">
                    <a:lumMod val="50000"/>
                  </a:schemeClr>
                </a:solidFill>
              </a:rPr>
              <a:t>Gilmar Mendes chama TST </a:t>
            </a:r>
            <a:br>
              <a:rPr lang="pt-BR" altLang="pt-BR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4000" b="1" dirty="0" smtClean="0">
                <a:solidFill>
                  <a:schemeClr val="bg1">
                    <a:lumMod val="50000"/>
                  </a:schemeClr>
                </a:solidFill>
              </a:rPr>
              <a:t>de “laboratório do PT”</a:t>
            </a:r>
            <a:endParaRPr lang="pt-BR" altLang="pt-BR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7" name="Picture 6" descr="Gilmar Mendes participou de evento do Lide em São José (Foto: Poliana Casemir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91630"/>
            <a:ext cx="82819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4167"/>
            <a:ext cx="82758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01786"/>
            <a:ext cx="1123304" cy="2949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99390" y="1060157"/>
            <a:ext cx="618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pt-BR" sz="1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pt-B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101786"/>
            <a:ext cx="64807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3600" b="1" dirty="0">
                <a:solidFill>
                  <a:prstClr val="white">
                    <a:lumMod val="50000"/>
                  </a:prstClr>
                </a:solidFill>
              </a:rPr>
              <a:t>Justiça do Trabalho sob </a:t>
            </a:r>
            <a:r>
              <a:rPr lang="pt-BR" altLang="pt-BR" sz="3600" b="1" dirty="0" smtClean="0">
                <a:solidFill>
                  <a:prstClr val="white">
                    <a:lumMod val="50000"/>
                  </a:prstClr>
                </a:solidFill>
              </a:rPr>
              <a:t>ataque</a:t>
            </a:r>
          </a:p>
          <a:p>
            <a:pPr algn="just">
              <a:defRPr/>
            </a:pPr>
            <a:endParaRPr lang="pt-BR" altLang="pt-BR" sz="3600" b="1" dirty="0">
              <a:solidFill>
                <a:prstClr val="white">
                  <a:lumMod val="50000"/>
                </a:prst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 Cortes </a:t>
            </a: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</a:rPr>
              <a:t>orçamentários 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 Princípio </a:t>
            </a: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</a:rPr>
              <a:t>protecionista fortemente </a:t>
            </a: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questionado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 Reforma </a:t>
            </a: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</a:rPr>
              <a:t>Trabalhista: o próprio conteúdo do direito material em </a:t>
            </a: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debate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</a:rPr>
              <a:t> Consequência</a:t>
            </a:r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</a:rPr>
              <a:t>: o órgão do Judiciário que aplica o direito material é apontado como “o vilão”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3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chemeClr val="bg1">
                    <a:lumMod val="50000"/>
                  </a:schemeClr>
                </a:solidFill>
              </a:rPr>
              <a:t>Justiça do Trabalho sob ataque</a:t>
            </a:r>
          </a:p>
        </p:txBody>
      </p:sp>
      <p:pic>
        <p:nvPicPr>
          <p:cNvPr id="24579" name="Picture 2" descr="https://trimiliquis.files.wordpress.com/2011/04/trimiliquis-mulher-masturban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6079"/>
            <a:ext cx="8280400" cy="40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chemeClr val="bg1">
                    <a:lumMod val="50000"/>
                  </a:schemeClr>
                </a:solidFill>
              </a:rPr>
              <a:t>Direito do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JEAN CLAUDE JAVILLIER (Univ. Paris II)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Missão do Direito do Trabalho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b="1" u="sng" dirty="0" smtClean="0">
                <a:solidFill>
                  <a:schemeClr val="bg1">
                    <a:lumMod val="50000"/>
                  </a:schemeClr>
                </a:solidFill>
              </a:rPr>
              <a:t>Proteção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dos trabalhadores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b="1" u="sng" dirty="0" smtClean="0">
                <a:solidFill>
                  <a:schemeClr val="bg1">
                    <a:lumMod val="50000"/>
                  </a:schemeClr>
                </a:solidFill>
              </a:rPr>
              <a:t>Promoção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das relações de trabalho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1"/>
          <a:stretch/>
        </p:blipFill>
        <p:spPr>
          <a:xfrm>
            <a:off x="7469840" y="0"/>
            <a:ext cx="16741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2933</Words>
  <Application>Microsoft Office PowerPoint</Application>
  <PresentationFormat>Apresentação na tela (16:9)</PresentationFormat>
  <Paragraphs>324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Rogério Marinho acha que tribunais “extrapolam” e quer “Justiça mínima” </vt:lpstr>
      <vt:lpstr>Gilmar Mendes chama TST  de “laboratório do PT”</vt:lpstr>
      <vt:lpstr>Apresentação do PowerPoint</vt:lpstr>
      <vt:lpstr>Justiça do Trabalho sob ataque</vt:lpstr>
      <vt:lpstr>Direito do Trabalho</vt:lpstr>
      <vt:lpstr>Direito do Trabalho</vt:lpstr>
      <vt:lpstr>Direito do Trabalho</vt:lpstr>
      <vt:lpstr>Direito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Roberto Martins</dc:creator>
  <cp:lastModifiedBy>Otavio Pinto e Silva</cp:lastModifiedBy>
  <cp:revision>88</cp:revision>
  <dcterms:created xsi:type="dcterms:W3CDTF">2016-05-18T14:53:58Z</dcterms:created>
  <dcterms:modified xsi:type="dcterms:W3CDTF">2017-05-22T20:15:37Z</dcterms:modified>
</cp:coreProperties>
</file>