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4278-3A6C-4840-B384-A486FE12CFEA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3E6D-BD20-4545-9E71-2C22D6E14C4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9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4278-3A6C-4840-B384-A486FE12CFEA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3E6D-BD20-4545-9E71-2C22D6E14C4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26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4278-3A6C-4840-B384-A486FE12CFEA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3E6D-BD20-4545-9E71-2C22D6E14C4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12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4278-3A6C-4840-B384-A486FE12CFEA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3E6D-BD20-4545-9E71-2C22D6E14C4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521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4278-3A6C-4840-B384-A486FE12CFEA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3E6D-BD20-4545-9E71-2C22D6E14C4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041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4278-3A6C-4840-B384-A486FE12CFEA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3E6D-BD20-4545-9E71-2C22D6E14C4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82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4278-3A6C-4840-B384-A486FE12CFEA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3E6D-BD20-4545-9E71-2C22D6E14C4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4278-3A6C-4840-B384-A486FE12CFEA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3E6D-BD20-4545-9E71-2C22D6E14C4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19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4278-3A6C-4840-B384-A486FE12CFEA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3E6D-BD20-4545-9E71-2C22D6E14C4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0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4278-3A6C-4840-B384-A486FE12CFEA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3E6D-BD20-4545-9E71-2C22D6E14C4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36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4278-3A6C-4840-B384-A486FE12CFEA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3E6D-BD20-4545-9E71-2C22D6E14C4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37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4278-3A6C-4840-B384-A486FE12CFEA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3E6D-BD20-4545-9E71-2C22D6E14C4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67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4278-3A6C-4840-B384-A486FE12CFEA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3E6D-BD20-4545-9E71-2C22D6E14C4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9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AAC04278-3A6C-4840-B384-A486FE12CFEA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BF653E6D-BD20-4545-9E71-2C22D6E14C4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84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AAC04278-3A6C-4840-B384-A486FE12CFEA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BF653E6D-BD20-4545-9E71-2C22D6E14C4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940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7A31ECE-A0EC-4057-8A51-527D598F6E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9" y="777241"/>
            <a:ext cx="5286001" cy="3642958"/>
          </a:xfrm>
        </p:spPr>
        <p:txBody>
          <a:bodyPr/>
          <a:lstStyle/>
          <a:p>
            <a:r>
              <a:rPr lang="en-US" dirty="0"/>
              <a:t>Chapter 7</a:t>
            </a:r>
            <a:br>
              <a:rPr lang="en-US" dirty="0"/>
            </a:br>
            <a:r>
              <a:rPr lang="en-US" dirty="0"/>
              <a:t>The Rise of</a:t>
            </a:r>
            <a:br>
              <a:rPr lang="en-US" dirty="0"/>
            </a:br>
            <a:r>
              <a:rPr lang="en-US" dirty="0"/>
              <a:t>The Tech Trusts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1B328B67-41F1-4257-AED1-A11A3276D5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030B2C94-D0CE-46A4-9BC7-8832993B10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" y="576263"/>
            <a:ext cx="4267200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631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xmlns="" id="{97E26007-E5D9-4963-8653-E77A8A1EB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Startup named Instagram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110A35AA-F9FF-4B4F-8C7F-EB0DE8723D99}"/>
              </a:ext>
            </a:extLst>
          </p:cNvPr>
          <p:cNvSpPr txBox="1"/>
          <p:nvPr/>
        </p:nvSpPr>
        <p:spPr>
          <a:xfrm>
            <a:off x="987930" y="2641461"/>
            <a:ext cx="1021613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Instagram gained 30 million of users in only 18 months, its challengers </a:t>
            </a:r>
            <a:r>
              <a:rPr lang="en-US" sz="2400" dirty="0" err="1"/>
              <a:t>facebook</a:t>
            </a:r>
            <a:r>
              <a:rPr lang="en-US" sz="2400" dirty="0"/>
              <a:t> based on its strength on mobile platforms, where </a:t>
            </a:r>
            <a:r>
              <a:rPr lang="en-US" sz="2400" dirty="0" err="1"/>
              <a:t>facebook</a:t>
            </a:r>
            <a:r>
              <a:rPr lang="en-US" sz="2400" dirty="0"/>
              <a:t> was weak</a:t>
            </a:r>
          </a:p>
          <a:p>
            <a:endParaRPr lang="en-US" sz="24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Instead of surrendering to the inevitable, Facebook realized it could just  buy out the new one. For just 1 billion, Facebook eliminated its existential problem and reassured to investors that the company was serious about dominating the mobile ecosystem while also neutralizing a nascent competitor.</a:t>
            </a:r>
            <a:endParaRPr lang="pt-BR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b="1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93861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EF202BA-A393-4291-88E7-56A5001F5C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14292" y="1369235"/>
            <a:ext cx="10572750" cy="969963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Regulators were unable to find anything wrong with the takeover. </a:t>
            </a:r>
            <a:endParaRPr lang="en-US" sz="3600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D57A3DFB-6047-4157-9181-E6FD27F392D0}"/>
              </a:ext>
            </a:extLst>
          </p:cNvPr>
          <p:cNvSpPr/>
          <p:nvPr/>
        </p:nvSpPr>
        <p:spPr>
          <a:xfrm>
            <a:off x="1219200" y="3099792"/>
            <a:ext cx="9753600" cy="2838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 Report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Facebook didn’t have an important photo-taking app, meaning that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facebook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wasn’t competing with Instagram for consumers. Instagram didn’t have advertising revenue, so it didn´t compete with Instagram also. 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CONCLUSION: FACEBOOK AND INSTAGRAM WERE NOT COMPETITORS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eta: para Baixo 3">
            <a:extLst>
              <a:ext uri="{FF2B5EF4-FFF2-40B4-BE49-F238E27FC236}">
                <a16:creationId xmlns:a16="http://schemas.microsoft.com/office/drawing/2014/main" xmlns="" id="{9600C204-3FE7-4844-A25B-51514AB53492}"/>
              </a:ext>
            </a:extLst>
          </p:cNvPr>
          <p:cNvSpPr/>
          <p:nvPr/>
        </p:nvSpPr>
        <p:spPr>
          <a:xfrm>
            <a:off x="3922643" y="2339198"/>
            <a:ext cx="3843130" cy="1139687"/>
          </a:xfrm>
          <a:prstGeom prst="downArrow">
            <a:avLst>
              <a:gd name="adj1" fmla="val 13942"/>
              <a:gd name="adj2" fmla="val 563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8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4DFB0D1-1A2C-4106-B64D-913019197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WhattsApp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B3A00D7-070A-4087-9998-DF8EBD383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Nothing  was learned from the Instagram failure: Facebook was able to buy its next greatest challenger, WhatsApp, which offered a more privacy-protective and messaging-centered competitive threat for 19 billion.</a:t>
            </a:r>
            <a:endParaRPr lang="pt-BR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624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D1B5D517-2CB4-4BF6-A37C-1B1CCBB9A7BC}"/>
              </a:ext>
            </a:extLst>
          </p:cNvPr>
          <p:cNvSpPr/>
          <p:nvPr/>
        </p:nvSpPr>
        <p:spPr>
          <a:xfrm>
            <a:off x="525780" y="1897380"/>
            <a:ext cx="11666220" cy="2376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total, Facebook managed to string together 67 unchallenged acquisitions, which seems impressive, unless you consider that Amazon undertook 91 and Google got away with 214.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tech industry became essentially composed of just a few giant trusts: Google for search and related industries, Facebook for social media, Amazon for online commerce.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2C3FD1AA-BC94-4C79-9D85-0AEDC93CD8D7}"/>
              </a:ext>
            </a:extLst>
          </p:cNvPr>
          <p:cNvSpPr/>
          <p:nvPr/>
        </p:nvSpPr>
        <p:spPr>
          <a:xfrm>
            <a:off x="1005840" y="4457700"/>
            <a:ext cx="10561320" cy="15316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Where buyouts were not practical, the tech firms tried a different approach: “cloning”</a:t>
            </a:r>
          </a:p>
        </p:txBody>
      </p:sp>
    </p:spTree>
    <p:extLst>
      <p:ext uri="{BB962C8B-B14F-4D97-AF65-F5344CB8AC3E}">
        <p14:creationId xmlns:p14="http://schemas.microsoft.com/office/powerpoint/2010/main" val="2258324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74B57614-354B-41F6-8A39-B4D4584BBFAA}"/>
              </a:ext>
            </a:extLst>
          </p:cNvPr>
          <p:cNvSpPr/>
          <p:nvPr/>
        </p:nvSpPr>
        <p:spPr>
          <a:xfrm>
            <a:off x="1341120" y="1223845"/>
            <a:ext cx="10111740" cy="4410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There´s nothing wrong with firms copying to learn from each other; that´s how innovation can happen. But there is a line where copying and exclusion becomes anti-competitive, where the goal becomes the maintenance of monopoly as opposed to real improvement. When Facebook spies on competitors, or summons a firm to a meeting just to figure out how to copy it more accurately, or discourages funding of competitors</a:t>
            </a:r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line is crossed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151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0EED101-1F63-47FA-90A0-ECF8F11CA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1990´s and 2000´s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6CCE78B-54FA-4EAF-BB27-23EA1A554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EVERTHING WAS GOING TO BE DIFFERENT</a:t>
            </a:r>
          </a:p>
        </p:txBody>
      </p:sp>
    </p:spTree>
    <p:extLst>
      <p:ext uri="{BB962C8B-B14F-4D97-AF65-F5344CB8AC3E}">
        <p14:creationId xmlns:p14="http://schemas.microsoft.com/office/powerpoint/2010/main" val="2996149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06CA6CF-F078-41F4-8254-D60138F9F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Come and Go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230EF12-D017-48A5-A4BE-D5794D344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Search Engines and Social Medias: </a:t>
            </a:r>
          </a:p>
          <a:p>
            <a:pPr marL="0" indent="0">
              <a:buNone/>
            </a:pPr>
            <a:r>
              <a:rPr lang="en-US" dirty="0"/>
              <a:t>ALTAVISTA</a:t>
            </a:r>
          </a:p>
          <a:p>
            <a:pPr marL="0" indent="0">
              <a:buNone/>
            </a:pPr>
            <a:r>
              <a:rPr lang="en-US" dirty="0"/>
              <a:t>BIGFOOT</a:t>
            </a:r>
          </a:p>
          <a:p>
            <a:pPr marL="0" indent="0">
              <a:buNone/>
            </a:pPr>
            <a:r>
              <a:rPr lang="en-US" dirty="0"/>
              <a:t>FRIENDSTER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xmlns="" id="{9847103D-BD82-4F7D-9D38-5A4BD0FB6211}"/>
              </a:ext>
            </a:extLst>
          </p:cNvPr>
          <p:cNvSpPr/>
          <p:nvPr/>
        </p:nvSpPr>
        <p:spPr>
          <a:xfrm>
            <a:off x="6414052" y="2411730"/>
            <a:ext cx="4008120" cy="20345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Important in a moment and gone in the next </a:t>
            </a:r>
          </a:p>
        </p:txBody>
      </p:sp>
      <p:sp>
        <p:nvSpPr>
          <p:cNvPr id="5" name="Seta: para a Direita 4">
            <a:extLst>
              <a:ext uri="{FF2B5EF4-FFF2-40B4-BE49-F238E27FC236}">
                <a16:creationId xmlns:a16="http://schemas.microsoft.com/office/drawing/2014/main" xmlns="" id="{EBF08CED-BFD0-40D5-9B35-34E0A2878D14}"/>
              </a:ext>
            </a:extLst>
          </p:cNvPr>
          <p:cNvSpPr/>
          <p:nvPr/>
        </p:nvSpPr>
        <p:spPr>
          <a:xfrm>
            <a:off x="5261113" y="2981739"/>
            <a:ext cx="834887" cy="10601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59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D757CCC-3F15-4793-90B5-882DEE38D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Bigness: Economies of Scale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2D9BC0E-6C03-4171-8F86-979448939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no longer really mattered in the new economy</a:t>
            </a:r>
          </a:p>
          <a:p>
            <a:r>
              <a:rPr lang="en-US" sz="2000" dirty="0"/>
              <a:t> if anything being big =, it seemed like being old, just a disadvantage. </a:t>
            </a:r>
          </a:p>
          <a:p>
            <a:r>
              <a:rPr lang="en-US" sz="2000" dirty="0"/>
              <a:t>being big meant being hierarchical, industrial, </a:t>
            </a:r>
            <a:r>
              <a:rPr lang="en-US" sz="2000" dirty="0" err="1"/>
              <a:t>dinosaurlike</a:t>
            </a:r>
            <a:r>
              <a:rPr lang="en-US" sz="2000" dirty="0"/>
              <a:t> in an age of fleet-footed mammals. </a:t>
            </a:r>
          </a:p>
          <a:p>
            <a:r>
              <a:rPr lang="en-US" sz="3200" b="1" i="1" dirty="0"/>
              <a:t>Better to stay small and young, to move fast and break things.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64288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A6E3A76-D371-48EA-8489-8DC66CF27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was now moving at internet speed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7440587-C038-4C7D-9902-C79FCAB4E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3 year old firm was middle-aged; a 5 year old firm almost certainly near death.</a:t>
            </a:r>
          </a:p>
          <a:p>
            <a:r>
              <a:rPr lang="en-US" sz="2800" dirty="0"/>
              <a:t>“Barriers to entry” was a 21</a:t>
            </a:r>
            <a:r>
              <a:rPr lang="en-US" sz="2800" baseline="30000" dirty="0"/>
              <a:t>TH</a:t>
            </a:r>
            <a:r>
              <a:rPr lang="en-US" sz="2800" dirty="0"/>
              <a:t> century concept. Now, competition was always just “1 click away”</a:t>
            </a:r>
            <a:endParaRPr lang="en-US" sz="4000" dirty="0"/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xmlns="" id="{A0C5B2E4-BCD7-4DDA-BED4-74D7F009312C}"/>
              </a:ext>
            </a:extLst>
          </p:cNvPr>
          <p:cNvSpPr/>
          <p:nvPr/>
        </p:nvSpPr>
        <p:spPr>
          <a:xfrm>
            <a:off x="1274663" y="5535439"/>
            <a:ext cx="9944100" cy="97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THEY BELIEVE </a:t>
            </a:r>
            <a:r>
              <a:rPr lang="en-US" sz="2400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en-US" sz="2400" dirty="0"/>
              <a:t>in cyberspace, there could be no such thing as a lasting monopoly</a:t>
            </a:r>
          </a:p>
        </p:txBody>
      </p:sp>
    </p:spTree>
    <p:extLst>
      <p:ext uri="{BB962C8B-B14F-4D97-AF65-F5344CB8AC3E}">
        <p14:creationId xmlns:p14="http://schemas.microsoft.com/office/powerpoint/2010/main" val="3980187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2542342C-48C4-4492-B5C6-8E548CCE5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0140" y="996949"/>
            <a:ext cx="10571998" cy="970450"/>
          </a:xfrm>
        </p:spPr>
        <p:txBody>
          <a:bodyPr/>
          <a:lstStyle/>
          <a:p>
            <a:r>
              <a:rPr lang="en-US" dirty="0"/>
              <a:t>GOOGLE</a:t>
            </a:r>
            <a:br>
              <a:rPr lang="en-US" dirty="0"/>
            </a:br>
            <a:r>
              <a:rPr lang="en-US" dirty="0"/>
              <a:t>FACEBOOK </a:t>
            </a:r>
            <a:br>
              <a:rPr lang="en-US" dirty="0"/>
            </a:br>
            <a:r>
              <a:rPr lang="en-US" dirty="0"/>
              <a:t>AMAZON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xmlns="" id="{3D5FAC10-8E95-4413-9DA6-EEDCBB8C7FC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Even if a firm did manage to gain temporary dominance, there was nothing to be afraid of. We weren´t speaking of the evil monopolists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C9569CC1-4DD1-4AB1-BD2A-063726F4437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The new firms were instead devoted to spreading sweetness and light, goodwill toward all men – whether access to information, good books for cheap, or the building of a global community. </a:t>
            </a:r>
          </a:p>
          <a:p>
            <a:r>
              <a:rPr lang="en-US" sz="2400" dirty="0"/>
              <a:t>They didn´t charge high prices, sometimes they didn´t even charge at all.</a:t>
            </a:r>
            <a:endParaRPr lang="pt-BR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031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xmlns="" id="{48AD48F7-8D78-457C-B7F9-7B4B74380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 FEW FIRMS DIDN´T DISAPEAR</a:t>
            </a:r>
          </a:p>
        </p:txBody>
      </p:sp>
      <p:sp>
        <p:nvSpPr>
          <p:cNvPr id="9" name="Espaço Reservado para Texto 8">
            <a:extLst>
              <a:ext uri="{FF2B5EF4-FFF2-40B4-BE49-F238E27FC236}">
                <a16:creationId xmlns:a16="http://schemas.microsoft.com/office/drawing/2014/main" xmlns="" id="{4B13561C-0974-4720-AF5D-B4A44F6FF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Google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Ebay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Facebook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Amazon</a:t>
            </a:r>
          </a:p>
        </p:txBody>
      </p:sp>
      <p:sp>
        <p:nvSpPr>
          <p:cNvPr id="13" name="Retângulo: Cantos Diagonais Arredondados 12">
            <a:extLst>
              <a:ext uri="{FF2B5EF4-FFF2-40B4-BE49-F238E27FC236}">
                <a16:creationId xmlns:a16="http://schemas.microsoft.com/office/drawing/2014/main" xmlns="" id="{D0ADC9E1-5FD1-42A4-B175-BCCABADAF4BE}"/>
              </a:ext>
            </a:extLst>
          </p:cNvPr>
          <p:cNvSpPr/>
          <p:nvPr/>
        </p:nvSpPr>
        <p:spPr>
          <a:xfrm>
            <a:off x="6252631" y="446088"/>
            <a:ext cx="4866218" cy="589787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They hit that 5year mark of obsolescence with no signs of impending collapse or retirement. 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It stopped being a next new thing, or at least, a new thing that was a serious challenge to the old thing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3729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2A9A9E2E-D749-4701-8D58-68DF6279E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/>
              <a:t>FACEBOOK CASE</a:t>
            </a:r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xmlns="" id="{20E683F3-3832-48D5-BA60-344B957926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Launched in 2004, quickly dispatched its rival </a:t>
            </a:r>
            <a:r>
              <a:rPr lang="en-US" sz="2400" dirty="0" err="1"/>
              <a:t>MySpace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0303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xmlns="" id="{97E26007-E5D9-4963-8653-E77A8A1EB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Startup named Instagram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110A35AA-F9FF-4B4F-8C7F-EB0DE8723D99}"/>
              </a:ext>
            </a:extLst>
          </p:cNvPr>
          <p:cNvSpPr txBox="1"/>
          <p:nvPr/>
        </p:nvSpPr>
        <p:spPr>
          <a:xfrm>
            <a:off x="1165860" y="3040380"/>
            <a:ext cx="1021613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2010 </a:t>
            </a:r>
            <a:r>
              <a:rPr lang="en-US" sz="2400" dirty="0">
                <a:sym typeface="Wingdings" panose="05000000000000000000" pitchFamily="2" charset="2"/>
              </a:rPr>
              <a:t> Facebook faced one of its most serious challengers</a:t>
            </a:r>
          </a:p>
          <a:p>
            <a:endParaRPr lang="en-US" sz="2400" dirty="0">
              <a:sym typeface="Wingdings" panose="05000000000000000000" pitchFamily="2" charset="2"/>
            </a:endParaRPr>
          </a:p>
          <a:p>
            <a:r>
              <a:rPr lang="en-US" sz="2400" dirty="0">
                <a:sym typeface="Wingdings" panose="05000000000000000000" pitchFamily="2" charset="2"/>
              </a:rPr>
              <a:t>Advantages over Facebook  </a:t>
            </a:r>
            <a:r>
              <a:rPr lang="en-US" sz="28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“allows people to do what they like to do on Facebook easier and faster”</a:t>
            </a:r>
          </a:p>
          <a:p>
            <a:endParaRPr lang="en-US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endParaRPr lang="pt-BR" sz="2800" b="1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050290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vel">
  <a:themeElements>
    <a:clrScheme name="Azul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itável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v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TM03457503[[fn=Citável]]</Template>
  <TotalTime>453</TotalTime>
  <Words>635</Words>
  <Application>Microsoft Office PowerPoint</Application>
  <PresentationFormat>Widescreen</PresentationFormat>
  <Paragraphs>49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</vt:lpstr>
      <vt:lpstr>Wingdings 2</vt:lpstr>
      <vt:lpstr>Citável</vt:lpstr>
      <vt:lpstr>Chapter 7 The Rise of The Tech Trusts</vt:lpstr>
      <vt:lpstr>INTERNET 1990´s and 2000´s</vt:lpstr>
      <vt:lpstr>Come and Go</vt:lpstr>
      <vt:lpstr>Bigness: Economies of Scale</vt:lpstr>
      <vt:lpstr>Business was now moving at internet speed</vt:lpstr>
      <vt:lpstr>GOOGLE FACEBOOK  AMAZON</vt:lpstr>
      <vt:lpstr>A FEW FIRMS DIDN´T DISAPEAR</vt:lpstr>
      <vt:lpstr>FACEBOOK CASE</vt:lpstr>
      <vt:lpstr>Startup named Instagram</vt:lpstr>
      <vt:lpstr>Startup named Instagram</vt:lpstr>
      <vt:lpstr> Regulators were unable to find anything wrong with the takeover. </vt:lpstr>
      <vt:lpstr>WhattsApp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Carolina Rodrigues de Almeida Prado</dc:creator>
  <cp:lastModifiedBy>Paulo Feldmann</cp:lastModifiedBy>
  <cp:revision>20</cp:revision>
  <cp:lastPrinted>2019-04-24T01:01:14Z</cp:lastPrinted>
  <dcterms:created xsi:type="dcterms:W3CDTF">2019-04-23T21:45:03Z</dcterms:created>
  <dcterms:modified xsi:type="dcterms:W3CDTF">2019-05-14T21:19:33Z</dcterms:modified>
</cp:coreProperties>
</file>