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394" r:id="rId2"/>
    <p:sldId id="426" r:id="rId3"/>
    <p:sldId id="400" r:id="rId4"/>
    <p:sldId id="428" r:id="rId5"/>
    <p:sldId id="429" r:id="rId6"/>
    <p:sldId id="430" r:id="rId7"/>
    <p:sldId id="431" r:id="rId8"/>
    <p:sldId id="427" r:id="rId9"/>
    <p:sldId id="466" r:id="rId10"/>
    <p:sldId id="432" r:id="rId11"/>
    <p:sldId id="462" r:id="rId12"/>
    <p:sldId id="463" r:id="rId13"/>
    <p:sldId id="464" r:id="rId14"/>
    <p:sldId id="465" r:id="rId15"/>
    <p:sldId id="434" r:id="rId16"/>
    <p:sldId id="425" r:id="rId17"/>
    <p:sldId id="467" r:id="rId18"/>
    <p:sldId id="468" r:id="rId19"/>
  </p:sldIdLst>
  <p:sldSz cx="9144000" cy="6858000" type="screen4x3"/>
  <p:notesSz cx="6858000" cy="965835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0000"/>
    <a:srgbClr val="E10000"/>
    <a:srgbClr val="95FFD1"/>
    <a:srgbClr val="C40000"/>
    <a:srgbClr val="D6FF4A"/>
    <a:srgbClr val="9F000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1" autoAdjust="0"/>
    <p:restoredTop sz="94660"/>
  </p:normalViewPr>
  <p:slideViewPr>
    <p:cSldViewPr>
      <p:cViewPr varScale="1">
        <p:scale>
          <a:sx n="105" d="100"/>
          <a:sy n="105" d="100"/>
        </p:scale>
        <p:origin x="20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440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ED6833B-7DBA-4B6C-8499-7C2804CBEC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324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D3E6FE4-CF6C-4641-8D72-011942DDDD8D}" type="datetimeFigureOut">
              <a:rPr lang="pt-BR"/>
              <a:pPr>
                <a:defRPr/>
              </a:pPr>
              <a:t>12/05/2022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3900"/>
            <a:ext cx="4829175" cy="3622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587875"/>
            <a:ext cx="5486400" cy="4346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74163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174163"/>
            <a:ext cx="2971800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2C76B17-EBE3-49DA-8675-A7CB0C6D2D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58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533349-A2E6-4FF3-86A1-8C3E1BAE7933}" type="slidenum">
              <a:rPr lang="pt-BR">
                <a:latin typeface="Arial" charset="0"/>
              </a:rPr>
              <a:pPr/>
              <a:t>1</a:t>
            </a:fld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E17E1-367D-4059-88EA-6CC36E4F16FC}" type="slidenum">
              <a:rPr lang="en-US"/>
              <a:pPr/>
              <a:t>11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42F22-E62A-4EC0-9E86-D0E087460D72}" type="slidenum">
              <a:rPr lang="en-US"/>
              <a:pPr/>
              <a:t>12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C276A-A5CC-442F-BB5A-AC42B739B8C6}" type="slidenum">
              <a:rPr lang="en-US"/>
              <a:pPr/>
              <a:t>13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BC826-DD58-4ACD-8822-617CD3F5BE9B}" type="slidenum">
              <a:rPr lang="en-US"/>
              <a:pPr/>
              <a:t>14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57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CA8E072-F361-497D-9C8F-3BE42C5B92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188372-B4CF-4ABA-AF00-AD5CC270A1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F74122-B221-41A6-B119-5C3AF2A217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36B54-D662-4551-B1FC-7002F016AF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89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6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6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600"/>
              </a:spcBef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9B63DEBC-B246-464E-97DA-9014EC86CE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15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0EDA65-A7D2-4091-8976-9624FED08F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8E75F2-3F38-45E3-82C5-BA002B0BD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2C9C72-B203-4296-A8FF-25F54B6643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EC8D88-5E8B-445F-AE93-B426C5C654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41BFB7-01A5-4107-8AA2-EE7A3194A2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7AF625-508A-4731-A713-D3B9E7F868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B3B55B-D216-46D8-87EF-D4BAE6E8D0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5B8324-4BA8-4783-B196-9971FF50F1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47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47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D183B44-4BA6-4C5F-8E3C-A5E57D4362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ctrTitle" idx="4294967295"/>
          </p:nvPr>
        </p:nvSpPr>
        <p:spPr>
          <a:xfrm>
            <a:off x="1979613" y="333375"/>
            <a:ext cx="7056437" cy="1150938"/>
          </a:xfrm>
        </p:spPr>
        <p:txBody>
          <a:bodyPr/>
          <a:lstStyle/>
          <a:p>
            <a:pPr eaLnBrk="1" hangingPunct="1"/>
            <a:r>
              <a:rPr lang="pt-BR" sz="3200" b="1">
                <a:solidFill>
                  <a:srgbClr val="800000"/>
                </a:solidFill>
                <a:latin typeface="Comic Sans MS" pitchFamily="66" charset="0"/>
                <a:cs typeface="Arial" charset="0"/>
              </a:rPr>
              <a:t>UNIVERSIDADE DE SÃO PAULO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404813"/>
            <a:ext cx="17510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7654565C-3AEA-1FB5-D6D0-5733CD181283}"/>
              </a:ext>
            </a:extLst>
          </p:cNvPr>
          <p:cNvSpPr txBox="1">
            <a:spLocks/>
          </p:cNvSpPr>
          <p:nvPr/>
        </p:nvSpPr>
        <p:spPr>
          <a:xfrm>
            <a:off x="899592" y="1629570"/>
            <a:ext cx="7572375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pt-BR" sz="3000" dirty="0">
              <a:solidFill>
                <a:srgbClr val="800000"/>
              </a:solidFill>
              <a:latin typeface="Comic Sans MS" pitchFamily="66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pt-BR" dirty="0">
                <a:solidFill>
                  <a:srgbClr val="800000"/>
                </a:solidFill>
                <a:latin typeface="Comic Sans MS" pitchFamily="66" charset="0"/>
              </a:rPr>
              <a:t>Epidemiologia e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pt-BR" dirty="0">
                <a:solidFill>
                  <a:srgbClr val="800000"/>
                </a:solidFill>
                <a:latin typeface="Comic Sans MS" pitchFamily="66" charset="0"/>
              </a:rPr>
              <a:t>Farmacoepidemiologia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pt-BR" dirty="0">
                <a:solidFill>
                  <a:srgbClr val="800000"/>
                </a:solidFill>
                <a:latin typeface="Comic Sans MS" pitchFamily="66" charset="0"/>
                <a:cs typeface="Arial" charset="0"/>
              </a:rPr>
              <a:t>1020001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pt-BR" dirty="0">
              <a:solidFill>
                <a:srgbClr val="800000"/>
              </a:solidFill>
              <a:latin typeface="Comic Sans MS" pitchFamily="66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pt-BR" dirty="0">
                <a:solidFill>
                  <a:srgbClr val="800000"/>
                </a:solidFill>
                <a:latin typeface="Comic Sans MS" pitchFamily="66" charset="0"/>
                <a:cs typeface="Arial" charset="0"/>
              </a:rPr>
              <a:t>Validade dos testes diagnósticos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pt-BR" dirty="0">
              <a:solidFill>
                <a:srgbClr val="800000"/>
              </a:solidFill>
              <a:latin typeface="Comic Sans MS" pitchFamily="66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pt-BR" sz="2800" dirty="0">
                <a:solidFill>
                  <a:srgbClr val="800000"/>
                </a:solidFill>
                <a:latin typeface="Comic Sans MS" pitchFamily="66" charset="0"/>
                <a:cs typeface="Arial" charset="0"/>
              </a:rPr>
              <a:t>José Leopoldo Ferreira Antunes</a:t>
            </a:r>
            <a:endParaRPr lang="pt-BR" sz="3000" dirty="0">
              <a:solidFill>
                <a:srgbClr val="800000"/>
              </a:solidFill>
              <a:latin typeface="Comic Sans MS" pitchFamily="66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pt-BR" sz="2000" dirty="0">
                <a:solidFill>
                  <a:srgbClr val="800000"/>
                </a:solidFill>
                <a:latin typeface="Comic Sans MS" pitchFamily="66" charset="0"/>
                <a:cs typeface="Arial" charset="0"/>
              </a:rPr>
              <a:t>2022</a:t>
            </a:r>
            <a:endParaRPr lang="pt-BR" sz="3000" dirty="0">
              <a:solidFill>
                <a:srgbClr val="80000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appa de Cohen Prof. Ivan Balducci FOSJC / Unesp. - ppt carregar">
            <a:extLst>
              <a:ext uri="{FF2B5EF4-FFF2-40B4-BE49-F238E27FC236}">
                <a16:creationId xmlns:a16="http://schemas.microsoft.com/office/drawing/2014/main" id="{644D9351-A125-480E-A3F2-9A998869C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79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31750"/>
            <a:ext cx="7239000" cy="2513013"/>
          </a:xfrm>
          <a:noFill/>
        </p:spPr>
      </p:pic>
      <p:pic>
        <p:nvPicPr>
          <p:cNvPr id="18435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67400" y="2819400"/>
            <a:ext cx="3027363" cy="3810000"/>
          </a:xfrm>
          <a:noFill/>
        </p:spPr>
      </p:pic>
      <p:pic>
        <p:nvPicPr>
          <p:cNvPr id="18436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124200" y="5608638"/>
            <a:ext cx="2147888" cy="792162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52563" y="0"/>
            <a:ext cx="5848350" cy="68580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746125"/>
            <a:ext cx="8229600" cy="541337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" y="836613"/>
            <a:ext cx="8724900" cy="4510087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6049007-711A-1D75-BC7F-6F8DCCB5A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20"/>
            <a:ext cx="5924550" cy="1524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D2E27A4-4D6D-D26A-E20E-FEDA254E6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04664"/>
            <a:ext cx="2564211" cy="65191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94C4332-4A43-8E98-0EBE-4CCC82455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407" y="2942801"/>
            <a:ext cx="3158877" cy="253250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FF5E264-CB7F-5821-2137-34875F5A8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9" y="1521720"/>
            <a:ext cx="5708163" cy="449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1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rva ROC e diferentes thresholds">
            <a:extLst>
              <a:ext uri="{FF2B5EF4-FFF2-40B4-BE49-F238E27FC236}">
                <a16:creationId xmlns:a16="http://schemas.microsoft.com/office/drawing/2014/main" id="{E2469957-1015-A33A-9C65-DAA4E6AD8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13"/>
            <a:ext cx="91440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674D4BC-B123-C345-6172-DEF3D7DF0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147637"/>
            <a:ext cx="589597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83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1187450" y="836613"/>
            <a:ext cx="2844800" cy="900112"/>
          </a:xfrm>
        </p:spPr>
        <p:txBody>
          <a:bodyPr/>
          <a:lstStyle/>
          <a:p>
            <a:pPr algn="ctr"/>
            <a:r>
              <a:rPr lang="pt-BR" b="1">
                <a:solidFill>
                  <a:srgbClr val="A10000"/>
                </a:solidFill>
                <a:latin typeface="Lucida Calligraphy" pitchFamily="66" charset="0"/>
              </a:rPr>
              <a:t>Fim</a:t>
            </a:r>
          </a:p>
        </p:txBody>
      </p:sp>
      <p:pic>
        <p:nvPicPr>
          <p:cNvPr id="8499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060575"/>
            <a:ext cx="451961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159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STES DIAGNÓSTICOS E VALIDADE - ppt carregar">
            <a:extLst>
              <a:ext uri="{FF2B5EF4-FFF2-40B4-BE49-F238E27FC236}">
                <a16:creationId xmlns:a16="http://schemas.microsoft.com/office/drawing/2014/main" id="{9CE2DBD5-A0FF-4793-C2F8-BDD146AA6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3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6AA6463-5673-CDC6-B664-FFA386863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9" y="116633"/>
            <a:ext cx="9025471" cy="671289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11459E2-4D81-409F-8034-DF7A184E9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r="9702"/>
          <a:stretch/>
        </p:blipFill>
        <p:spPr>
          <a:xfrm>
            <a:off x="4012303" y="908720"/>
            <a:ext cx="4599617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4">
            <a:extLst>
              <a:ext uri="{FF2B5EF4-FFF2-40B4-BE49-F238E27FC236}">
                <a16:creationId xmlns:a16="http://schemas.microsoft.com/office/drawing/2014/main" id="{78292522-C3C7-A0F5-D124-E9EA9B8DB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450373"/>
              </p:ext>
            </p:extLst>
          </p:nvPr>
        </p:nvGraphicFramePr>
        <p:xfrm>
          <a:off x="457200" y="274638"/>
          <a:ext cx="8229600" cy="239236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Gold std +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Gold std –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Exame +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(VP)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(FP)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a+b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Exame –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(FN)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 (VN)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c+d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a+c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b+d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a+b+c+d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35">
            <a:extLst>
              <a:ext uri="{FF2B5EF4-FFF2-40B4-BE49-F238E27FC236}">
                <a16:creationId xmlns:a16="http://schemas.microsoft.com/office/drawing/2014/main" id="{C5555D73-F6AD-A942-9DF7-BEE6430D8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140968"/>
            <a:ext cx="8763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pt-BR" sz="2600" dirty="0"/>
              <a:t>Verdadeiro positivo = a; Falso positivo = b;</a:t>
            </a:r>
          </a:p>
          <a:p>
            <a:pPr>
              <a:spcBef>
                <a:spcPts val="0"/>
              </a:spcBef>
            </a:pPr>
            <a:r>
              <a:rPr lang="pt-BR" sz="2600" dirty="0"/>
              <a:t>Falso negativo = c; Verdadeiro negativo = d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2D43A6-CB08-71E7-445B-2A56621D9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012186"/>
            <a:ext cx="39528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1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5">
            <a:extLst>
              <a:ext uri="{FF2B5EF4-FFF2-40B4-BE49-F238E27FC236}">
                <a16:creationId xmlns:a16="http://schemas.microsoft.com/office/drawing/2014/main" id="{D8F8BD1E-25F1-FA1A-565A-3A59EBE2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140968"/>
            <a:ext cx="884599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pt-BR" sz="2600" dirty="0"/>
              <a:t>Sensibilidade = a/(</a:t>
            </a:r>
            <a:r>
              <a:rPr lang="pt-BR" sz="2600" dirty="0" err="1"/>
              <a:t>a+c</a:t>
            </a:r>
            <a:r>
              <a:rPr lang="pt-BR" sz="2600" dirty="0"/>
              <a:t>)</a:t>
            </a:r>
          </a:p>
          <a:p>
            <a:pPr>
              <a:spcBef>
                <a:spcPts val="0"/>
              </a:spcBef>
            </a:pPr>
            <a:r>
              <a:rPr lang="pt-BR" sz="2600" dirty="0"/>
              <a:t>Do total de positivos, qual % o teste captou corretamente</a:t>
            </a:r>
          </a:p>
          <a:p>
            <a:pPr>
              <a:spcBef>
                <a:spcPts val="0"/>
              </a:spcBef>
            </a:pPr>
            <a:endParaRPr lang="pt-BR" sz="2600" dirty="0"/>
          </a:p>
          <a:p>
            <a:pPr>
              <a:spcBef>
                <a:spcPts val="0"/>
              </a:spcBef>
            </a:pPr>
            <a:r>
              <a:rPr lang="pt-BR" sz="2600" dirty="0"/>
              <a:t>Especificidade = d/(</a:t>
            </a:r>
            <a:r>
              <a:rPr lang="pt-BR" sz="2600" dirty="0" err="1"/>
              <a:t>b+d</a:t>
            </a:r>
            <a:r>
              <a:rPr lang="pt-BR" sz="2600" dirty="0"/>
              <a:t>)</a:t>
            </a:r>
          </a:p>
          <a:p>
            <a:pPr>
              <a:spcBef>
                <a:spcPts val="0"/>
              </a:spcBef>
            </a:pPr>
            <a:r>
              <a:rPr lang="pt-BR" sz="2600" dirty="0"/>
              <a:t>Do total de negativos, qual % o teste captou corretamente</a:t>
            </a:r>
          </a:p>
          <a:p>
            <a:pPr>
              <a:spcBef>
                <a:spcPts val="0"/>
              </a:spcBef>
            </a:pPr>
            <a:endParaRPr lang="pt-BR" sz="2600" dirty="0"/>
          </a:p>
          <a:p>
            <a:pPr>
              <a:spcBef>
                <a:spcPts val="0"/>
              </a:spcBef>
            </a:pPr>
            <a:r>
              <a:rPr lang="pt-BR" sz="2600" dirty="0"/>
              <a:t>J de </a:t>
            </a:r>
            <a:r>
              <a:rPr lang="pt-BR" sz="2600" dirty="0" err="1"/>
              <a:t>Youden</a:t>
            </a:r>
            <a:r>
              <a:rPr lang="pt-BR" sz="2600" dirty="0"/>
              <a:t> = </a:t>
            </a:r>
            <a:r>
              <a:rPr lang="pt-BR" sz="2600" dirty="0" err="1"/>
              <a:t>Sensib</a:t>
            </a:r>
            <a:r>
              <a:rPr lang="pt-BR" sz="2600" dirty="0"/>
              <a:t>. + Especif. – 1</a:t>
            </a:r>
            <a:endParaRPr lang="en-US" sz="2600" dirty="0"/>
          </a:p>
        </p:txBody>
      </p:sp>
      <p:graphicFrame>
        <p:nvGraphicFramePr>
          <p:cNvPr id="3" name="Group 34">
            <a:extLst>
              <a:ext uri="{FF2B5EF4-FFF2-40B4-BE49-F238E27FC236}">
                <a16:creationId xmlns:a16="http://schemas.microsoft.com/office/drawing/2014/main" id="{FA12EF58-1BBC-1207-7056-1CA0E403FD2B}"/>
              </a:ext>
            </a:extLst>
          </p:cNvPr>
          <p:cNvGraphicFramePr>
            <a:graphicFrameLocks/>
          </p:cNvGraphicFramePr>
          <p:nvPr/>
        </p:nvGraphicFramePr>
        <p:xfrm>
          <a:off x="457200" y="274638"/>
          <a:ext cx="8229600" cy="239236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Gold std +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Gold std –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Exame +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a+b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Exame –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c+d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a+c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b+d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a+b+c+d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94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5">
            <a:extLst>
              <a:ext uri="{FF2B5EF4-FFF2-40B4-BE49-F238E27FC236}">
                <a16:creationId xmlns:a16="http://schemas.microsoft.com/office/drawing/2014/main" id="{C332F3BF-9919-80BF-703E-E7A64DDA7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077072"/>
            <a:ext cx="8763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pt-BR" sz="2600" dirty="0"/>
              <a:t>Valor preditivo positivo = a/(a+b)</a:t>
            </a:r>
          </a:p>
          <a:p>
            <a:pPr>
              <a:spcBef>
                <a:spcPts val="0"/>
              </a:spcBef>
            </a:pPr>
            <a:r>
              <a:rPr lang="pt-BR" sz="2600" dirty="0"/>
              <a:t>Do total de resultados positivos, qual a % correta</a:t>
            </a:r>
          </a:p>
          <a:p>
            <a:pPr>
              <a:spcBef>
                <a:spcPts val="0"/>
              </a:spcBef>
            </a:pPr>
            <a:endParaRPr lang="pt-BR" sz="2600" dirty="0"/>
          </a:p>
          <a:p>
            <a:pPr>
              <a:spcBef>
                <a:spcPts val="0"/>
              </a:spcBef>
            </a:pPr>
            <a:r>
              <a:rPr lang="pt-BR" sz="2600" dirty="0"/>
              <a:t>Valor preditivo negativo = d/(c+d)</a:t>
            </a:r>
          </a:p>
          <a:p>
            <a:pPr>
              <a:spcBef>
                <a:spcPts val="0"/>
              </a:spcBef>
            </a:pPr>
            <a:r>
              <a:rPr lang="pt-BR" sz="2600" dirty="0"/>
              <a:t>Do total de resultados negativos, qual a % correta</a:t>
            </a:r>
            <a:endParaRPr lang="en-US" sz="2600" dirty="0"/>
          </a:p>
        </p:txBody>
      </p:sp>
      <p:graphicFrame>
        <p:nvGraphicFramePr>
          <p:cNvPr id="3" name="Group 34">
            <a:extLst>
              <a:ext uri="{FF2B5EF4-FFF2-40B4-BE49-F238E27FC236}">
                <a16:creationId xmlns:a16="http://schemas.microsoft.com/office/drawing/2014/main" id="{37B8329C-5A3D-5A28-4E61-BCEC4A0E1BAF}"/>
              </a:ext>
            </a:extLst>
          </p:cNvPr>
          <p:cNvGraphicFramePr>
            <a:graphicFrameLocks/>
          </p:cNvGraphicFramePr>
          <p:nvPr/>
        </p:nvGraphicFramePr>
        <p:xfrm>
          <a:off x="457200" y="274638"/>
          <a:ext cx="8229600" cy="239236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Gold std +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Gold std –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Exame +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a+b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Exame –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c+d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a+c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b+d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a+b+c+d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86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LP and ML Gold Standards">
            <a:extLst>
              <a:ext uri="{FF2B5EF4-FFF2-40B4-BE49-F238E27FC236}">
                <a16:creationId xmlns:a16="http://schemas.microsoft.com/office/drawing/2014/main" id="{22A0C40C-3E15-EC55-0394-A77F84B5F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69167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75AE56C-F7AF-3A77-9806-43185D02E6FA}"/>
              </a:ext>
            </a:extLst>
          </p:cNvPr>
          <p:cNvSpPr/>
          <p:nvPr/>
        </p:nvSpPr>
        <p:spPr>
          <a:xfrm>
            <a:off x="1979712" y="2551837"/>
            <a:ext cx="62389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 o que é o</a:t>
            </a:r>
          </a:p>
          <a:p>
            <a:pPr algn="ctr"/>
            <a:r>
              <a:rPr lang="pt-BR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gold</a:t>
            </a:r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standard?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75BB7A-0692-5F3C-0AB8-725A8744A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r="9702"/>
          <a:stretch/>
        </p:blipFill>
        <p:spPr>
          <a:xfrm>
            <a:off x="107504" y="4221088"/>
            <a:ext cx="459961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0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f. José Paulo Hernandes - ppt carregar">
            <a:extLst>
              <a:ext uri="{FF2B5EF4-FFF2-40B4-BE49-F238E27FC236}">
                <a16:creationId xmlns:a16="http://schemas.microsoft.com/office/drawing/2014/main" id="{377C30CD-67F5-1401-547C-0D25AF85E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6E01D18-D394-C477-F396-A3CA8176634C}"/>
              </a:ext>
            </a:extLst>
          </p:cNvPr>
          <p:cNvSpPr/>
          <p:nvPr/>
        </p:nvSpPr>
        <p:spPr>
          <a:xfrm>
            <a:off x="5148064" y="2204864"/>
            <a:ext cx="371862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Além de válido,</a:t>
            </a:r>
          </a:p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teste precisa</a:t>
            </a:r>
          </a:p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 preciso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875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>
            <a:extLst>
              <a:ext uri="{FF2B5EF4-FFF2-40B4-BE49-F238E27FC236}">
                <a16:creationId xmlns:a16="http://schemas.microsoft.com/office/drawing/2014/main" id="{9A2AF780-84A9-FCAB-404F-79487B71E324}"/>
              </a:ext>
            </a:extLst>
          </p:cNvPr>
          <p:cNvGraphicFramePr>
            <a:graphicFrameLocks/>
          </p:cNvGraphicFramePr>
          <p:nvPr/>
        </p:nvGraphicFramePr>
        <p:xfrm>
          <a:off x="457200" y="274638"/>
          <a:ext cx="8229600" cy="2695576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Exam. 1 +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Exam. 1 –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Exam. 2 +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Exam. 2 –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29">
            <a:extLst>
              <a:ext uri="{FF2B5EF4-FFF2-40B4-BE49-F238E27FC236}">
                <a16:creationId xmlns:a16="http://schemas.microsoft.com/office/drawing/2014/main" id="{2A23B26D-DF3E-886D-D008-6FD014ECA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05200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Porcentagem geral de concordância = (19+14)/36 = 91,7%</a:t>
            </a:r>
          </a:p>
          <a:p>
            <a:pPr>
              <a:spcBef>
                <a:spcPct val="50000"/>
              </a:spcBef>
            </a:pPr>
            <a:r>
              <a:rPr lang="pt-BR" dirty="0"/>
              <a:t>Estatística </a:t>
            </a:r>
            <a:r>
              <a:rPr lang="pt-BR" dirty="0" err="1"/>
              <a:t>kappa</a:t>
            </a:r>
            <a:r>
              <a:rPr lang="pt-BR" dirty="0"/>
              <a:t> = 0,830 (0,647 a 1,000); p&lt;0,001</a:t>
            </a:r>
          </a:p>
        </p:txBody>
      </p:sp>
    </p:spTree>
    <p:extLst>
      <p:ext uri="{BB962C8B-B14F-4D97-AF65-F5344CB8AC3E}">
        <p14:creationId xmlns:p14="http://schemas.microsoft.com/office/powerpoint/2010/main" val="2149418793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o">
  <a:themeElements>
    <a:clrScheme name="Geometrico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Geometri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eometrico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metrico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etrico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etrico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metrico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etrico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etrico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apresentação\Geometrico.pot</Template>
  <TotalTime>5144</TotalTime>
  <Words>316</Words>
  <Application>Microsoft Office PowerPoint</Application>
  <PresentationFormat>Apresentação na tela (4:3)</PresentationFormat>
  <Paragraphs>97</Paragraphs>
  <Slides>18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Lucida Calligraphy</vt:lpstr>
      <vt:lpstr>Tahoma</vt:lpstr>
      <vt:lpstr>Wingdings</vt:lpstr>
      <vt:lpstr>Geometrico</vt:lpstr>
      <vt:lpstr>UNIVERSIDADE DE SÃO PAULO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Fim</vt:lpstr>
    </vt:vector>
  </TitlesOfParts>
  <Company>F.S.P.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Eliseu</dc:creator>
  <cp:lastModifiedBy>Jose Leopoldo Ferreira Antunes</cp:lastModifiedBy>
  <cp:revision>653</cp:revision>
  <cp:lastPrinted>2002-05-20T22:55:00Z</cp:lastPrinted>
  <dcterms:created xsi:type="dcterms:W3CDTF">2002-05-20T19:11:25Z</dcterms:created>
  <dcterms:modified xsi:type="dcterms:W3CDTF">2022-05-12T10:50:46Z</dcterms:modified>
</cp:coreProperties>
</file>