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24" r:id="rId2"/>
    <p:sldId id="433" r:id="rId3"/>
    <p:sldId id="434" r:id="rId4"/>
    <p:sldId id="435" r:id="rId5"/>
    <p:sldId id="437" r:id="rId6"/>
    <p:sldId id="438" r:id="rId7"/>
    <p:sldId id="457" r:id="rId8"/>
    <p:sldId id="439" r:id="rId9"/>
    <p:sldId id="452" r:id="rId10"/>
    <p:sldId id="479" r:id="rId11"/>
    <p:sldId id="536" r:id="rId12"/>
    <p:sldId id="537" r:id="rId13"/>
    <p:sldId id="538" r:id="rId14"/>
    <p:sldId id="539" r:id="rId15"/>
    <p:sldId id="540" r:id="rId16"/>
    <p:sldId id="541" r:id="rId17"/>
    <p:sldId id="628" r:id="rId18"/>
    <p:sldId id="629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3484" y="165101"/>
            <a:ext cx="149648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04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9DECA1D-B5F5-4C1B-8F36-25C23BECA6BD}" type="datetimeFigureOut">
              <a:rPr lang="pt-BR"/>
              <a:pPr>
                <a:defRPr/>
              </a:pPr>
              <a:t>29/04/2020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B01DE36-5D01-4308-ADD1-35999BCD92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60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41015E-1C5E-4659-9CDA-170E52C0EC25}" type="datetimeFigureOut">
              <a:rPr lang="pt-BR"/>
              <a:pPr>
                <a:defRPr/>
              </a:pPr>
              <a:t>29/04/2020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647B8E-B26F-4EFF-9B9E-23B6884C05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19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14BA093-9F89-4B9F-A93E-38C63892BC9E}" type="datetimeFigureOut">
              <a:rPr lang="pt-BR"/>
              <a:pPr>
                <a:defRPr/>
              </a:pPr>
              <a:t>29/04/2020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BC2F7C-5F8A-4F32-81E0-69E3E030C1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021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3DAA00-97C0-423A-917E-1C1B0A12B4CD}" type="datetimeFigureOut">
              <a:rPr lang="pt-BR"/>
              <a:pPr>
                <a:defRPr/>
              </a:pPr>
              <a:t>29/04/2020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4D88E7-FF39-4AB4-A128-2AD1D5B123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33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6738C27-3E5D-4A0B-81A8-A29206B74C0A}" type="datetimeFigureOut">
              <a:rPr lang="pt-BR"/>
              <a:pPr>
                <a:defRPr/>
              </a:pPr>
              <a:t>29/04/2020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CC0AEE0-D7B4-455A-81CF-F155713B9B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71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8975402-312D-4298-8570-90B468AC1E61}" type="datetimeFigureOut">
              <a:rPr lang="pt-BR"/>
              <a:pPr>
                <a:defRPr/>
              </a:pPr>
              <a:t>29/04/2020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447359-99B7-4445-8062-7647683429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43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76AD28-9601-4D17-B8F0-8CAC23160083}" type="datetimeFigureOut">
              <a:rPr lang="pt-BR"/>
              <a:pPr>
                <a:defRPr/>
              </a:pPr>
              <a:t>29/04/2020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89ADDDA-77DD-4187-AF46-EEE609F156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05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9D00C20-8C9A-4D11-8FA7-939192AB3709}" type="datetimeFigureOut">
              <a:rPr lang="pt-BR"/>
              <a:pPr>
                <a:defRPr/>
              </a:pPr>
              <a:t>29/04/2020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9633FF5-2CFD-4B5A-B800-38ED91CD4D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25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020A5AD-6F50-42DC-817B-9F20AF957EB3}" type="datetimeFigureOut">
              <a:rPr lang="pt-BR"/>
              <a:pPr>
                <a:defRPr/>
              </a:pPr>
              <a:t>29/04/2020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C4A0277-ABA1-4174-BCFA-BB428090AF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37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EF56C44-010E-4D84-A429-55F8268404B0}" type="datetimeFigureOut">
              <a:rPr lang="pt-BR"/>
              <a:pPr>
                <a:defRPr/>
              </a:pPr>
              <a:t>29/04/2020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8617BF-962A-4830-AC9C-1D00479585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92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3484" y="165101"/>
            <a:ext cx="149648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94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076276" y="920813"/>
            <a:ext cx="10039448" cy="5016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5333" b="1" dirty="0">
                <a:solidFill>
                  <a:srgbClr val="1F497D"/>
                </a:solidFill>
                <a:latin typeface="Calibri"/>
              </a:rPr>
              <a:t>Reforma trabalhista de 2017 e o princípio da proteção: a Justiça gratuita e o acesso à Justiça</a:t>
            </a:r>
          </a:p>
          <a:p>
            <a:pPr marL="0" indent="0" algn="just" defTabSz="1219170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altLang="pt-BR" sz="5333" b="1" dirty="0">
              <a:solidFill>
                <a:srgbClr val="1F497D"/>
              </a:solidFill>
              <a:latin typeface="Calibri"/>
            </a:endParaRPr>
          </a:p>
          <a:p>
            <a:pPr marL="0" indent="0"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5333" dirty="0">
                <a:solidFill>
                  <a:srgbClr val="1F497D"/>
                </a:solidFill>
                <a:latin typeface="Calibri"/>
              </a:rPr>
              <a:t>Professor Otavio Pinto e Silva</a:t>
            </a:r>
          </a:p>
          <a:p>
            <a:pPr marL="0" indent="0"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5333" dirty="0">
                <a:solidFill>
                  <a:srgbClr val="1F497D"/>
                </a:solidFill>
                <a:latin typeface="Calibri"/>
              </a:rPr>
              <a:t>Faculdade de Direito da USP</a:t>
            </a:r>
          </a:p>
        </p:txBody>
      </p:sp>
    </p:spTree>
    <p:extLst>
      <p:ext uri="{BB962C8B-B14F-4D97-AF65-F5344CB8AC3E}">
        <p14:creationId xmlns:p14="http://schemas.microsoft.com/office/powerpoint/2010/main" val="258829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46698" y="1148907"/>
            <a:ext cx="7833783" cy="84638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Autor:</a:t>
            </a: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Procurador Geral da República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Relator: </a:t>
            </a: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Min. Roberto Barroso 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Iniciado o julgamento em 10/maio/18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Principais argumentos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Os dispositivos apontados apresentam inconstitucionalidade material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Impõem restrições inconstitucionais à garantia de gratuidade judiciária aos que comprovem insuficiência de recursos na Justiça do Trabalho</a:t>
            </a: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endParaRPr lang="pt-BR" sz="3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endParaRPr lang="pt-BR" sz="3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just" defTabSz="1219170">
              <a:defRPr/>
            </a:pPr>
            <a:endParaRPr lang="pt-BR" sz="3200" b="1" dirty="0">
              <a:solidFill>
                <a:prstClr val="black">
                  <a:lumMod val="50000"/>
                  <a:lumOff val="50000"/>
                </a:prstClr>
              </a:solidFill>
              <a:latin typeface="Arial Narrow" panose="020B0606020202030204" pitchFamily="34" charset="0"/>
              <a:cs typeface="Arial" charset="0"/>
            </a:endParaRPr>
          </a:p>
          <a:p>
            <a:pPr algn="just" defTabSz="1219170">
              <a:defRPr/>
            </a:pPr>
            <a:endParaRPr lang="pt-BR" sz="3200" b="1" dirty="0">
              <a:solidFill>
                <a:prstClr val="black">
                  <a:lumMod val="50000"/>
                  <a:lumOff val="50000"/>
                </a:prstClr>
              </a:solidFill>
              <a:latin typeface="Arial Narrow" panose="020B0606020202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2461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50485" y="1604433"/>
            <a:ext cx="7833783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Principais argumentos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Lei teve propósito </a:t>
            </a:r>
            <a:r>
              <a:rPr lang="pt-BR" sz="3200" dirty="0" err="1">
                <a:solidFill>
                  <a:prstClr val="black"/>
                </a:solidFill>
                <a:latin typeface="Calibri"/>
                <a:cs typeface="Arial" charset="0"/>
              </a:rPr>
              <a:t>desregulamentador</a:t>
            </a: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 e declarado objetivo de reduzir o número de demandas perante a Justiça do Trabalho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Avançou sobre garantias processuais 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Violou um direito fundamental dos trabalhadores pobres: gratuidade judiciária (como pressuposto de acesso à jurisdição trabalhista)</a:t>
            </a:r>
          </a:p>
          <a:p>
            <a:pPr algn="just" defTabSz="1219170">
              <a:defRPr/>
            </a:pPr>
            <a:endParaRPr lang="pt-BR" sz="3200" b="1" dirty="0">
              <a:solidFill>
                <a:prstClr val="black">
                  <a:lumMod val="50000"/>
                  <a:lumOff val="50000"/>
                </a:prstClr>
              </a:solidFill>
              <a:latin typeface="Arial Narrow" panose="020B0606020202030204" pitchFamily="34" charset="0"/>
              <a:cs typeface="Arial" charset="0"/>
            </a:endParaRPr>
          </a:p>
          <a:p>
            <a:pPr algn="just" defTabSz="1219170">
              <a:defRPr/>
            </a:pPr>
            <a:endParaRPr lang="pt-BR" sz="3200" b="1" dirty="0">
              <a:solidFill>
                <a:prstClr val="black">
                  <a:lumMod val="50000"/>
                  <a:lumOff val="50000"/>
                </a:prstClr>
              </a:solidFill>
              <a:latin typeface="Arial Narrow" panose="020B0606020202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57911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50485" y="1604433"/>
            <a:ext cx="7833783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Principais argumentos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A Constituição consagra a garantia de amplo acesso à jurisdição (art. 5º, incisos XXXV e LXXIV)</a:t>
            </a: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Inafastabilidade da jurisdição</a:t>
            </a: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Assistência judiciária integral aos necessitados</a:t>
            </a:r>
            <a:endParaRPr lang="pt-BR" sz="3200" b="1" dirty="0">
              <a:solidFill>
                <a:prstClr val="black">
                  <a:lumMod val="50000"/>
                  <a:lumOff val="50000"/>
                </a:prstClr>
              </a:solidFill>
              <a:latin typeface="Calibri"/>
              <a:cs typeface="Arial" charset="0"/>
            </a:endParaRPr>
          </a:p>
          <a:p>
            <a:pPr algn="just" defTabSz="1219170">
              <a:defRPr/>
            </a:pPr>
            <a:endParaRPr lang="pt-BR" sz="3200" b="1" dirty="0">
              <a:solidFill>
                <a:prstClr val="black">
                  <a:lumMod val="50000"/>
                  <a:lumOff val="50000"/>
                </a:prstClr>
              </a:solidFill>
              <a:latin typeface="Arial Narrow" panose="020B0606020202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73733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50485" y="1220755"/>
            <a:ext cx="7833783" cy="60016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Voto do Ministro Roberto Barroso </a:t>
            </a: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Propõe julgar parcialmente procedente a ADI para assentar “</a:t>
            </a:r>
            <a:r>
              <a:rPr lang="pt-BR" sz="3200" i="1" dirty="0">
                <a:solidFill>
                  <a:prstClr val="black"/>
                </a:solidFill>
                <a:latin typeface="Calibri"/>
                <a:cs typeface="Arial" charset="0"/>
              </a:rPr>
              <a:t>interpretação conforme a Constituição</a:t>
            </a: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”, fundada nas seguintes teses: </a:t>
            </a: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1. O direito à gratuidade de justiça pode ser regulado de forma a </a:t>
            </a:r>
            <a:r>
              <a:rPr lang="pt-BR" sz="3200" dirty="0" err="1">
                <a:solidFill>
                  <a:prstClr val="black"/>
                </a:solidFill>
                <a:latin typeface="Calibri"/>
                <a:cs typeface="Arial" charset="0"/>
              </a:rPr>
              <a:t>desincentivar</a:t>
            </a: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 a litigância abusiva, inclusive por meio da cobrança de custas e de honorários a seus beneficiários</a:t>
            </a:r>
          </a:p>
          <a:p>
            <a:pPr algn="just" defTabSz="1219170">
              <a:defRPr/>
            </a:pPr>
            <a:r>
              <a:rPr lang="pt-BR" sz="3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010120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50485" y="1220755"/>
            <a:ext cx="7833783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2. A cobrança de honorários sucumbenciais do hipossuficiente poderá incidir: </a:t>
            </a: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(i) sobre verbas não alimentares, a exemplo de indenizações por danos morais, em sua integralidade; e </a:t>
            </a: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(</a:t>
            </a:r>
            <a:r>
              <a:rPr lang="pt-BR" sz="3200" dirty="0" err="1">
                <a:solidFill>
                  <a:prstClr val="black"/>
                </a:solidFill>
                <a:latin typeface="Calibri"/>
                <a:cs typeface="Arial" charset="0"/>
              </a:rPr>
              <a:t>ii</a:t>
            </a: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) sobre o percentual de até 30% do valor que exceder ao teto do Regime Geral de Previdência Social, mesmo quando pertinente a verbas remuneratórias</a:t>
            </a:r>
          </a:p>
        </p:txBody>
      </p:sp>
    </p:spTree>
    <p:extLst>
      <p:ext uri="{BB962C8B-B14F-4D97-AF65-F5344CB8AC3E}">
        <p14:creationId xmlns:p14="http://schemas.microsoft.com/office/powerpoint/2010/main" val="278745808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50485" y="1220755"/>
            <a:ext cx="7833783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3. É legítima a cobrança de custas judiciais, em razão da ausência do reclamante à audiência, mediante prévia intimação pessoal para que tenha a oportunidade de justificar o não comparecimento</a:t>
            </a:r>
            <a:endParaRPr lang="pt-BR" sz="3200" dirty="0">
              <a:solidFill>
                <a:prstClr val="black">
                  <a:lumMod val="50000"/>
                  <a:lumOff val="50000"/>
                </a:prstClr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18503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" y="2180167"/>
            <a:ext cx="1488017" cy="8657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pt-BR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-43813" y="332317"/>
            <a:ext cx="995891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1917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 pitchFamily="34" charset="0"/>
              </a:rPr>
              <a:t>     ACESSO À JUSTIÇA – ADI 5766</a:t>
            </a:r>
          </a:p>
        </p:txBody>
      </p:sp>
      <p:pic>
        <p:nvPicPr>
          <p:cNvPr id="65540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1"/>
          <a:stretch>
            <a:fillRect/>
          </a:stretch>
        </p:blipFill>
        <p:spPr bwMode="auto">
          <a:xfrm>
            <a:off x="9958917" y="0"/>
            <a:ext cx="22330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ixaDeTexto 40"/>
          <p:cNvSpPr txBox="1"/>
          <p:nvPr/>
        </p:nvSpPr>
        <p:spPr>
          <a:xfrm>
            <a:off x="1750485" y="1220755"/>
            <a:ext cx="7833783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Voto do Ministro Edson </a:t>
            </a:r>
            <a:r>
              <a:rPr lang="pt-BR" sz="3200" b="1" dirty="0" err="1">
                <a:solidFill>
                  <a:prstClr val="black"/>
                </a:solidFill>
                <a:latin typeface="Calibri"/>
                <a:cs typeface="Arial" charset="0"/>
              </a:rPr>
              <a:t>Fachin</a:t>
            </a:r>
            <a:endParaRPr lang="pt-BR" sz="3200" b="1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Propõe julgar a ADI integralmente procedente, para retirar do ordenamento jurídico as disposições que representam inconstitucionais restrições do acesso à Justiça</a:t>
            </a:r>
          </a:p>
          <a:p>
            <a:pPr algn="just" defTabSz="1219170">
              <a:defRPr/>
            </a:pP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Pediu vista dos autos o </a:t>
            </a:r>
            <a:r>
              <a:rPr lang="pt-BR" sz="3200" b="1" dirty="0">
                <a:solidFill>
                  <a:prstClr val="black"/>
                </a:solidFill>
                <a:latin typeface="Calibri"/>
                <a:cs typeface="Arial" charset="0"/>
              </a:rPr>
              <a:t>Ministro Luiz </a:t>
            </a:r>
            <a:r>
              <a:rPr lang="pt-BR" sz="3200" b="1" dirty="0" err="1">
                <a:solidFill>
                  <a:prstClr val="black"/>
                </a:solidFill>
                <a:latin typeface="Calibri"/>
                <a:cs typeface="Arial" charset="0"/>
              </a:rPr>
              <a:t>Fux</a:t>
            </a:r>
            <a:endParaRPr lang="pt-BR" sz="3200" b="1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algn="just" defTabSz="1219170">
              <a:defRPr/>
            </a:pPr>
            <a:endParaRPr lang="pt-BR" sz="3200" b="1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>
              <a:buFont typeface="Wingdings" panose="05000000000000000000" pitchFamily="2" charset="2"/>
              <a:buChar char="ü"/>
              <a:defRPr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Julgamento está suspenso “</a:t>
            </a:r>
            <a:r>
              <a:rPr lang="pt-BR" sz="3200" i="1" dirty="0" err="1">
                <a:solidFill>
                  <a:prstClr val="black"/>
                </a:solidFill>
                <a:latin typeface="Calibri"/>
                <a:cs typeface="Arial" charset="0"/>
              </a:rPr>
              <a:t>sine</a:t>
            </a:r>
            <a:r>
              <a:rPr lang="pt-BR" sz="3200" i="1" dirty="0">
                <a:solidFill>
                  <a:prstClr val="black"/>
                </a:solidFill>
                <a:latin typeface="Calibri"/>
                <a:cs typeface="Arial" charset="0"/>
              </a:rPr>
              <a:t> die</a:t>
            </a: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809179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aixaDeTexto 40"/>
          <p:cNvSpPr txBox="1"/>
          <p:nvPr/>
        </p:nvSpPr>
        <p:spPr>
          <a:xfrm>
            <a:off x="431371" y="452669"/>
            <a:ext cx="10369152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pt-BR" sz="3200" b="1" dirty="0">
                <a:solidFill>
                  <a:srgbClr val="1F497D"/>
                </a:solidFill>
                <a:latin typeface="Calibri"/>
                <a:cs typeface="Arial" charset="0"/>
              </a:rPr>
              <a:t>Parecer técnico do Departamento de Direito do Trabalho e da Seguridade Social da Faculdade de Direito da Universidade de São Paulo</a:t>
            </a:r>
          </a:p>
          <a:p>
            <a:pPr marL="457189" indent="-457189" algn="just" defTabSz="121917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Há uma contradição insuperável na intenção do legislador, pois vislumbra dificultar o acesso à justiça exatamente às pessoas para as quais o benefício da assistência judiciária gratuita foi direcionado para que pudessem ter acesso à justiça</a:t>
            </a:r>
          </a:p>
          <a:p>
            <a:pPr marL="457189" indent="-457189" algn="just" defTabSz="121917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A lei contraria a própria essência do instituto da assistência judiciária gratuita e afronta, literalmente, o inciso LXXIV do art. 5º da CF: “</a:t>
            </a:r>
            <a:r>
              <a:rPr lang="pt-BR" sz="3200" i="1" dirty="0">
                <a:solidFill>
                  <a:prstClr val="black"/>
                </a:solidFill>
                <a:latin typeface="Calibri"/>
                <a:cs typeface="Arial" charset="0"/>
              </a:rPr>
              <a:t>O Estado prestará assistência jurídica integral e gratuita aos que comprovarem insuficiência de recursos</a:t>
            </a: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”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9445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aixaDeTexto 40"/>
          <p:cNvSpPr txBox="1"/>
          <p:nvPr/>
        </p:nvSpPr>
        <p:spPr>
          <a:xfrm>
            <a:off x="431371" y="452670"/>
            <a:ext cx="10369152" cy="6658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4267" b="1" dirty="0">
                <a:solidFill>
                  <a:srgbClr val="1F497D"/>
                </a:solidFill>
                <a:latin typeface="Calibri"/>
                <a:cs typeface="Arial" charset="0"/>
              </a:rPr>
              <a:t>ACESSO À JUSTIÇA</a:t>
            </a:r>
          </a:p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457189" indent="-457189" algn="just" defTabSz="121917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As Varas do Trabalho em todo o Brasil receberam 1.465.621 processos novos no período de janeiro a outubro de 2018</a:t>
            </a:r>
          </a:p>
          <a:p>
            <a:pPr marL="457189" indent="-457189" algn="just" defTabSz="121917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Redução de 35,5% no primeiro ano de vigência da Lei 13.467/17 (relatório divulgado pela Coordenadoria de Estatística e Pesquisa do TST) </a:t>
            </a:r>
          </a:p>
          <a:p>
            <a:pPr marL="457189" indent="-457189" algn="just" defTabSz="121917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Essa expressiva diminuição da quantidade de processos não pode ser atribuída ao cumprimento espontâneo da legislação trabalhista</a:t>
            </a:r>
          </a:p>
          <a:p>
            <a:pPr marL="457189" indent="-457189" algn="just" defTabSz="121917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prstClr val="black"/>
                </a:solidFill>
                <a:latin typeface="Calibri"/>
                <a:cs typeface="Arial" charset="0"/>
              </a:rPr>
              <a:t>Fenômeno de “litigiosidade contida”</a:t>
            </a:r>
          </a:p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61730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altLang="pt-BR" sz="4800" b="1" dirty="0">
                <a:solidFill>
                  <a:schemeClr val="accent1">
                    <a:lumMod val="50000"/>
                  </a:schemeClr>
                </a:solidFill>
              </a:rPr>
              <a:t>JUSTIÇA GRATUITA</a:t>
            </a:r>
            <a:br>
              <a:rPr lang="de-DE" altLang="pt-BR" sz="48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de-DE" altLang="pt-BR" sz="4800" dirty="0"/>
            </a:br>
            <a:br>
              <a:rPr lang="de-DE" altLang="pt-BR" sz="4800" dirty="0"/>
            </a:br>
            <a:endParaRPr lang="pt-BR" altLang="pt-BR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9403" y="1412776"/>
            <a:ext cx="10972800" cy="4992555"/>
          </a:xfrm>
        </p:spPr>
        <p:txBody>
          <a:bodyPr>
            <a:normAutofit fontScale="85000" lnSpcReduction="20000"/>
          </a:bodyPr>
          <a:lstStyle/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de-DE" altLang="pt-BR" b="1" dirty="0"/>
              <a:t>Art. 790, </a:t>
            </a:r>
            <a:r>
              <a:rPr lang="pt-BR" altLang="pt-BR" b="1" dirty="0"/>
              <a:t>§ 3º da </a:t>
            </a:r>
            <a:r>
              <a:rPr lang="de-DE" altLang="pt-BR" b="1" dirty="0"/>
              <a:t>CLT – redação original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dirty="0"/>
              <a:t>É facultado aos juízes, órgãos julgadores e presidentes dos tribunais do trabalho de qualquer instância conceder, a requerimento ou de ofício, o benefício da justiça gratuita, inclusive quanto a traslados e instrumentos, </a:t>
            </a:r>
            <a:r>
              <a:rPr lang="pt-BR" altLang="pt-BR" b="1" i="1" dirty="0"/>
              <a:t>àqueles que perceberem salário igual ou inferior ao dobro do mínimo legal</a:t>
            </a:r>
            <a:r>
              <a:rPr lang="pt-BR" altLang="pt-BR" dirty="0"/>
              <a:t>, </a:t>
            </a:r>
            <a:r>
              <a:rPr lang="pt-BR" altLang="pt-BR" b="1" i="1" dirty="0"/>
              <a:t>ou declararem, sob as penas da lei, que não estão em condições de pagar as custas do processo sem prejuízo do sustento próprio ou de sua família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40909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altLang="pt-BR" sz="4800" b="1" dirty="0">
                <a:solidFill>
                  <a:schemeClr val="tx2"/>
                </a:solidFill>
              </a:rPr>
              <a:t>JUSTIÇA GRATUITA</a:t>
            </a:r>
            <a:br>
              <a:rPr lang="de-DE" altLang="pt-BR" sz="4800" b="1" dirty="0"/>
            </a:br>
            <a:br>
              <a:rPr lang="de-DE" altLang="pt-BR" sz="4800" dirty="0"/>
            </a:br>
            <a:br>
              <a:rPr lang="de-DE" altLang="pt-BR" sz="4800" dirty="0"/>
            </a:br>
            <a:endParaRPr lang="pt-BR" altLang="pt-BR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1220755"/>
            <a:ext cx="10972800" cy="4801128"/>
          </a:xfrm>
        </p:spPr>
        <p:txBody>
          <a:bodyPr>
            <a:noAutofit/>
          </a:bodyPr>
          <a:lstStyle/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b="1" dirty="0"/>
              <a:t>Art. 790, § 3º e 4º da CLT - Nova redação 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dirty="0"/>
              <a:t>§ 3º -  É facultado aos juízes, órgãos julgadores e presidentes dos tribunais do trabalho de qualquer instância conceder, a requerimento ou de ofício, o benefício da justiça gratuita, inclusive quanto a traslados e instrumentos, àqueles que perceberem </a:t>
            </a:r>
            <a:r>
              <a:rPr lang="pt-BR" altLang="pt-BR" sz="3200" b="1" i="1" dirty="0"/>
              <a:t>salário igual ou inferior a 40% (quarenta por cento) do limite máximo dos benefícios do Regime Geral de Previdência Social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sz="3200" dirty="0"/>
              <a:t>§ 4º - O benefício da justiça gratuita </a:t>
            </a:r>
            <a:r>
              <a:rPr lang="pt-BR" altLang="pt-BR" sz="3200" b="1" i="1" dirty="0"/>
              <a:t>será concedido à parte que comprovar insuficiência de recursos para o pagamento das custas do processo</a:t>
            </a:r>
            <a:r>
              <a:rPr lang="pt-BR" altLang="pt-BR" sz="3200" dirty="0"/>
              <a:t> 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sz="3200" dirty="0"/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sz="3200" dirty="0"/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sz="3200" dirty="0"/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sz="3200" dirty="0"/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sz="3200" dirty="0"/>
          </a:p>
        </p:txBody>
      </p:sp>
    </p:spTree>
    <p:extLst>
      <p:ext uri="{BB962C8B-B14F-4D97-AF65-F5344CB8AC3E}">
        <p14:creationId xmlns:p14="http://schemas.microsoft.com/office/powerpoint/2010/main" val="360932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266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altLang="pt-BR" sz="4800" b="1" dirty="0">
                <a:solidFill>
                  <a:schemeClr val="tx2"/>
                </a:solidFill>
              </a:rPr>
              <a:t>JUSTIÇA GRATUITA e valores</a:t>
            </a:r>
            <a:br>
              <a:rPr lang="de-DE" altLang="pt-BR" sz="4800" b="1" dirty="0">
                <a:solidFill>
                  <a:schemeClr val="tx2"/>
                </a:solidFill>
              </a:rPr>
            </a:br>
            <a:br>
              <a:rPr lang="de-DE" altLang="pt-BR" sz="4800" b="1" dirty="0">
                <a:solidFill>
                  <a:schemeClr val="tx2"/>
                </a:solidFill>
              </a:rPr>
            </a:br>
            <a:br>
              <a:rPr lang="de-DE" altLang="pt-BR" sz="4800" dirty="0"/>
            </a:br>
            <a:endParaRPr lang="pt-BR" altLang="pt-BR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9403" y="1412776"/>
            <a:ext cx="10972800" cy="5088565"/>
          </a:xfrm>
        </p:spPr>
        <p:txBody>
          <a:bodyPr>
            <a:normAutofit fontScale="92500" lnSpcReduction="10000"/>
          </a:bodyPr>
          <a:lstStyle/>
          <a:p>
            <a:pPr marL="792460" indent="-609585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pt-BR" altLang="pt-BR" dirty="0"/>
              <a:t>Limite máximo dos benefícios do Regime Geral de Previdência Social: hoje o teto é </a:t>
            </a:r>
            <a:r>
              <a:rPr lang="pt-BR" altLang="pt-BR" b="1" dirty="0"/>
              <a:t>R$ </a:t>
            </a:r>
            <a:r>
              <a:rPr lang="pt-BR" b="1" dirty="0"/>
              <a:t>6.101,06</a:t>
            </a:r>
            <a:r>
              <a:rPr lang="pt-BR" altLang="pt-BR" b="1" dirty="0"/>
              <a:t> </a:t>
            </a:r>
          </a:p>
          <a:p>
            <a:pPr marL="792460" indent="-609585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pt-BR" altLang="pt-BR" dirty="0"/>
              <a:t>Salário igual ou inferior a 40% (quarenta por cento): hoje remonta a </a:t>
            </a:r>
            <a:r>
              <a:rPr lang="pt-BR" altLang="pt-BR" b="1" dirty="0"/>
              <a:t>R$ 2.440,42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  <a:p>
            <a:pPr marL="792460" indent="-609585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pt-BR" altLang="pt-BR" dirty="0"/>
              <a:t>Salário mínimo: hoje é </a:t>
            </a:r>
            <a:r>
              <a:rPr lang="pt-BR" altLang="pt-BR" b="1" dirty="0"/>
              <a:t>R$ 1.045,00</a:t>
            </a:r>
          </a:p>
          <a:p>
            <a:pPr marL="792460" indent="-609585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pt-BR" altLang="pt-BR" dirty="0"/>
              <a:t>Salário igual ou inferior ao dobro do mínimo legal: hoje é </a:t>
            </a:r>
            <a:r>
              <a:rPr lang="pt-BR" altLang="pt-BR" b="1" dirty="0"/>
              <a:t>R$ 2.090,00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46016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266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altLang="pt-BR" sz="4800" b="1" dirty="0">
                <a:solidFill>
                  <a:schemeClr val="tx2"/>
                </a:solidFill>
              </a:rPr>
              <a:t>JUSTIÇA GRATUITA e honorários periciais</a:t>
            </a:r>
            <a:br>
              <a:rPr lang="de-DE" altLang="pt-BR" sz="4800" b="1" dirty="0">
                <a:solidFill>
                  <a:schemeClr val="tx2"/>
                </a:solidFill>
              </a:rPr>
            </a:br>
            <a:br>
              <a:rPr lang="de-DE" altLang="pt-BR" sz="4800" b="1" dirty="0"/>
            </a:br>
            <a:br>
              <a:rPr lang="de-DE" altLang="pt-BR" sz="4800" dirty="0"/>
            </a:br>
            <a:endParaRPr lang="pt-BR" altLang="pt-BR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9667" y="1700213"/>
            <a:ext cx="10972800" cy="4525963"/>
          </a:xfrm>
        </p:spPr>
        <p:txBody>
          <a:bodyPr>
            <a:normAutofit fontScale="85000" lnSpcReduction="20000"/>
          </a:bodyPr>
          <a:lstStyle/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b="1" dirty="0"/>
              <a:t>Art. 790-B da CLT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dirty="0"/>
              <a:t>A responsabilidade pelo pagamento dos honorários periciais é da parte sucumbente na pretensão objeto da perícia, </a:t>
            </a:r>
            <a:r>
              <a:rPr lang="pt-BR" altLang="pt-BR" b="1" i="1" dirty="0"/>
              <a:t>ainda que beneficiária da justiça gratuita</a:t>
            </a:r>
            <a:endParaRPr lang="pt-BR" altLang="pt-BR" dirty="0"/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dirty="0"/>
              <a:t>(...)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dirty="0"/>
              <a:t>§ 4º   Somente no caso em que o </a:t>
            </a:r>
            <a:r>
              <a:rPr lang="pt-BR" altLang="pt-BR" b="1" i="1" dirty="0"/>
              <a:t>beneficiário da justiça gratuita</a:t>
            </a:r>
            <a:r>
              <a:rPr lang="pt-BR" altLang="pt-BR" dirty="0"/>
              <a:t> não tenha obtido em juízo créditos capazes de suportar a despesa referida no caput, ainda que em outro processo, a União responderá pelo encargo</a:t>
            </a:r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22570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266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altLang="pt-BR" sz="4800" b="1" dirty="0">
                <a:solidFill>
                  <a:schemeClr val="tx2"/>
                </a:solidFill>
              </a:rPr>
              <a:t>JUSTIÇA GRATUITA e honorários de sucumbência</a:t>
            </a:r>
            <a:br>
              <a:rPr lang="de-DE" altLang="pt-BR" sz="4800" b="1" dirty="0"/>
            </a:br>
            <a:br>
              <a:rPr lang="de-DE" altLang="pt-BR" sz="4800" dirty="0"/>
            </a:br>
            <a:br>
              <a:rPr lang="de-DE" altLang="pt-BR" sz="4800" dirty="0"/>
            </a:br>
            <a:endParaRPr lang="pt-BR" altLang="pt-BR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9667" y="1700213"/>
            <a:ext cx="10972800" cy="4525963"/>
          </a:xfrm>
        </p:spPr>
        <p:txBody>
          <a:bodyPr>
            <a:normAutofit fontScale="92500" lnSpcReduction="10000"/>
          </a:bodyPr>
          <a:lstStyle/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b="1" dirty="0"/>
              <a:t>Art. 791-A da CLT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dirty="0"/>
              <a:t>Ao advogado, ainda que atue em causa própria, serão devidos honorários de sucumbência, fixados entre o </a:t>
            </a:r>
            <a:r>
              <a:rPr lang="pt-BR" altLang="pt-BR" b="1" i="1" dirty="0"/>
              <a:t>mínimo de 5% (cinco por cento) </a:t>
            </a:r>
            <a:r>
              <a:rPr lang="pt-BR" altLang="pt-BR" dirty="0"/>
              <a:t>e o </a:t>
            </a:r>
            <a:r>
              <a:rPr lang="pt-BR" altLang="pt-BR" b="1" i="1" dirty="0"/>
              <a:t>máximo de 15% (quinze por cento) </a:t>
            </a:r>
            <a:r>
              <a:rPr lang="pt-BR" altLang="pt-BR" dirty="0"/>
              <a:t>sobre o valor que resultar da liquidação da sentença, do proveito econômico obtido ou, não sendo possível mensurá-lo, sobre o valor atualizado da causa</a:t>
            </a:r>
          </a:p>
          <a:p>
            <a:pPr marL="731502" indent="-548626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04142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266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267" b="1" dirty="0">
                <a:solidFill>
                  <a:schemeClr val="tx2"/>
                </a:solidFill>
              </a:rPr>
              <a:t>JUSTIÇA GRATUITA e honorários de sucumbência</a:t>
            </a:r>
            <a:endParaRPr lang="pt-BR" altLang="pt-BR" sz="4800" b="1" dirty="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9667" y="1700213"/>
            <a:ext cx="10972800" cy="4525963"/>
          </a:xfrm>
        </p:spPr>
        <p:txBody>
          <a:bodyPr>
            <a:normAutofit fontScale="70000" lnSpcReduction="20000"/>
          </a:bodyPr>
          <a:lstStyle/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sz="4533" b="1" dirty="0"/>
              <a:t>Art. 791-A, § 4</a:t>
            </a:r>
            <a:r>
              <a:rPr lang="pt-BR" sz="4533" b="1" u="sng" baseline="30000" dirty="0"/>
              <a:t>o</a:t>
            </a:r>
            <a:r>
              <a:rPr lang="pt-BR" sz="4533" b="1" dirty="0"/>
              <a:t>  da CLT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sz="4533" dirty="0"/>
              <a:t>Vencido o </a:t>
            </a:r>
            <a:r>
              <a:rPr lang="pt-BR" sz="4533" b="1" i="1" dirty="0"/>
              <a:t>beneficiário da justiça gratuita</a:t>
            </a:r>
            <a:r>
              <a:rPr lang="pt-BR" sz="4533" dirty="0"/>
              <a:t>, desde que não tenha obtido em juízo, ainda que em outro processo, créditos capazes de suportar a despesa, </a:t>
            </a:r>
            <a:r>
              <a:rPr lang="pt-BR" sz="4533" b="1" i="1" dirty="0"/>
              <a:t>as obrigações decorrentes de sua sucumbência ficarão sob condição suspensiva de exigibilidade</a:t>
            </a:r>
            <a:r>
              <a:rPr lang="pt-BR" sz="4533" dirty="0"/>
              <a:t> e somente poderão ser executadas se, nos dois anos subsequentes ao trânsito em julgado da decisão que as certificou, o credor demonstrar que deixou de existir a situação de insuficiência de recursos que justificou a concessão de gratuidade, extinguindo-se, passado esse prazo, tais obrigações do beneficiário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2877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266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altLang="pt-BR" sz="4800" b="1" dirty="0">
                <a:solidFill>
                  <a:schemeClr val="tx2"/>
                </a:solidFill>
              </a:rPr>
              <a:t>JUSTIÇA GRATUITA e custas por arquivamento</a:t>
            </a:r>
            <a:br>
              <a:rPr lang="de-DE" altLang="pt-BR" sz="4800" b="1" dirty="0"/>
            </a:br>
            <a:endParaRPr lang="pt-BR" altLang="pt-BR" sz="48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9667" y="1700213"/>
            <a:ext cx="10972800" cy="4525963"/>
          </a:xfrm>
        </p:spPr>
        <p:txBody>
          <a:bodyPr>
            <a:normAutofit fontScale="85000" lnSpcReduction="20000"/>
          </a:bodyPr>
          <a:lstStyle/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b="1" dirty="0"/>
              <a:t>Art. 844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dirty="0"/>
              <a:t>§ 2º - Na hipótese de ausência do reclamante, este será condenado ao pagamento das custas calculadas na forma do art. 789 desta Consolidação, </a:t>
            </a:r>
            <a:r>
              <a:rPr lang="pt-BR" altLang="pt-BR" b="1" i="1" dirty="0"/>
              <a:t>ainda que beneficiário da justiça gratuita</a:t>
            </a:r>
            <a:r>
              <a:rPr lang="pt-BR" altLang="pt-BR" dirty="0"/>
              <a:t>, salvo se comprovar, no prazo de quinze dias, que a ausência ocorreu por motivo legalmente justificável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altLang="pt-BR" dirty="0"/>
              <a:t>§ 3º - O pagamento das custas a que se refere o § 2º é condição para a propositura de nova demanda </a:t>
            </a:r>
          </a:p>
        </p:txBody>
      </p:sp>
    </p:spTree>
    <p:extLst>
      <p:ext uri="{BB962C8B-B14F-4D97-AF65-F5344CB8AC3E}">
        <p14:creationId xmlns:p14="http://schemas.microsoft.com/office/powerpoint/2010/main" val="331015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1582400" cy="1143000"/>
          </a:xfrm>
        </p:spPr>
        <p:txBody>
          <a:bodyPr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267" b="1" dirty="0">
                <a:solidFill>
                  <a:schemeClr val="tx2"/>
                </a:solidFill>
              </a:rPr>
              <a:t>CUSTAS PROCESSUAIS</a:t>
            </a:r>
            <a:endParaRPr lang="pt-BR" altLang="pt-BR" sz="4800" b="1" dirty="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9667" y="1700213"/>
            <a:ext cx="10972800" cy="4525963"/>
          </a:xfrm>
        </p:spPr>
        <p:txBody>
          <a:bodyPr>
            <a:noAutofit/>
          </a:bodyPr>
          <a:lstStyle/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sz="3200" b="1" dirty="0"/>
              <a:t>Art. 789 da CLT</a:t>
            </a:r>
          </a:p>
          <a:p>
            <a:pPr marL="182875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pt-BR" sz="3200" dirty="0"/>
              <a:t>Nos dissídios individuais e nos dissídios coletivos do trabalho, nas ações e procedimentos de competência da Justiça do Trabalho, bem como nas demandas propostas perante a Justiça Estadual, no exercício da jurisdição trabalhista, </a:t>
            </a:r>
            <a:r>
              <a:rPr lang="pt-BR" sz="3200" b="1" dirty="0"/>
              <a:t>as custas relativas ao processo de conhecimento incidirão à base de 2%, </a:t>
            </a:r>
            <a:r>
              <a:rPr lang="pt-BR" sz="3200" dirty="0"/>
              <a:t>observado o mínimo de R$ 10,64 e o máximo de quatro vezes o limite máximo dos benefícios do Regime Geral de Previdência Social</a:t>
            </a:r>
            <a:endParaRPr lang="pt-BR" altLang="pt-BR" sz="3200" dirty="0"/>
          </a:p>
        </p:txBody>
      </p:sp>
    </p:spTree>
    <p:extLst>
      <p:ext uri="{BB962C8B-B14F-4D97-AF65-F5344CB8AC3E}">
        <p14:creationId xmlns:p14="http://schemas.microsoft.com/office/powerpoint/2010/main" val="41937741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1256</Words>
  <Application>Microsoft Office PowerPoint</Application>
  <PresentationFormat>Widescreen</PresentationFormat>
  <Paragraphs>97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Arial Narrow</vt:lpstr>
      <vt:lpstr>Calibri</vt:lpstr>
      <vt:lpstr>Wingdings</vt:lpstr>
      <vt:lpstr>1_Tema do Office</vt:lpstr>
      <vt:lpstr>Apresentação do PowerPoint</vt:lpstr>
      <vt:lpstr>JUSTIÇA GRATUITA   </vt:lpstr>
      <vt:lpstr>JUSTIÇA GRATUITA   </vt:lpstr>
      <vt:lpstr>JUSTIÇA GRATUITA e valores   </vt:lpstr>
      <vt:lpstr>JUSTIÇA GRATUITA e honorários periciais   </vt:lpstr>
      <vt:lpstr>JUSTIÇA GRATUITA e honorários de sucumbência   </vt:lpstr>
      <vt:lpstr>JUSTIÇA GRATUITA e honorários de sucumbência</vt:lpstr>
      <vt:lpstr>JUSTIÇA GRATUITA e custas por arquivamento </vt:lpstr>
      <vt:lpstr>CUSTAS PROCESSUAIS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PC01</dc:creator>
  <cp:lastModifiedBy>Otavio</cp:lastModifiedBy>
  <cp:revision>3</cp:revision>
  <dcterms:created xsi:type="dcterms:W3CDTF">2020-04-30T02:11:58Z</dcterms:created>
  <dcterms:modified xsi:type="dcterms:W3CDTF">2020-04-30T02:34:47Z</dcterms:modified>
</cp:coreProperties>
</file>