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NSakvJDp5XjJZS+Z+yBEjlgF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>
      <p:cViewPr>
        <p:scale>
          <a:sx n="88" d="100"/>
          <a:sy n="88" d="100"/>
        </p:scale>
        <p:origin x="-118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FF7EE-E7B6-4505-9D4D-D64B6FC60F7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8F7B22-BEA1-41D1-BF8B-70488577709D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Genotype: gene</a:t>
          </a:r>
          <a:endParaRPr lang="en-US" dirty="0">
            <a:solidFill>
              <a:schemeClr val="bg1"/>
            </a:solidFill>
          </a:endParaRPr>
        </a:p>
      </dgm:t>
    </dgm:pt>
    <dgm:pt modelId="{01246C1D-98FA-49ED-B673-9567E8C70EF6}" type="parTrans" cxnId="{F483D836-1FB1-4BA0-877A-2D4477E8099F}">
      <dgm:prSet/>
      <dgm:spPr/>
      <dgm:t>
        <a:bodyPr/>
        <a:lstStyle/>
        <a:p>
          <a:endParaRPr lang="en-US"/>
        </a:p>
      </dgm:t>
    </dgm:pt>
    <dgm:pt modelId="{270DF334-02F8-4F95-B2B0-230EBB90E322}" type="sibTrans" cxnId="{F483D836-1FB1-4BA0-877A-2D4477E8099F}">
      <dgm:prSet/>
      <dgm:spPr/>
      <dgm:t>
        <a:bodyPr/>
        <a:lstStyle/>
        <a:p>
          <a:endParaRPr lang="en-US"/>
        </a:p>
      </dgm:t>
    </dgm:pt>
    <dgm:pt modelId="{4C5A06E0-34AA-4936-B42A-C6924A787964}">
      <dgm:prSet/>
      <dgm:spPr/>
      <dgm:t>
        <a:bodyPr/>
        <a:lstStyle/>
        <a:p>
          <a:r>
            <a:rPr lang="en-US" b="0" i="0"/>
            <a:t>Phenotype</a:t>
          </a:r>
          <a:endParaRPr lang="en-US"/>
        </a:p>
      </dgm:t>
    </dgm:pt>
    <dgm:pt modelId="{E56720CE-C831-4111-BC54-D45E42B58A9F}" type="parTrans" cxnId="{88FDB5AD-44D4-4C0C-96B4-BCF54ECFFAF6}">
      <dgm:prSet/>
      <dgm:spPr/>
      <dgm:t>
        <a:bodyPr/>
        <a:lstStyle/>
        <a:p>
          <a:endParaRPr lang="en-US"/>
        </a:p>
      </dgm:t>
    </dgm:pt>
    <dgm:pt modelId="{D467129F-BCDA-450D-8F9E-E3D4D5E179BC}" type="sibTrans" cxnId="{88FDB5AD-44D4-4C0C-96B4-BCF54ECFFAF6}">
      <dgm:prSet/>
      <dgm:spPr/>
      <dgm:t>
        <a:bodyPr/>
        <a:lstStyle/>
        <a:p>
          <a:endParaRPr lang="en-US"/>
        </a:p>
      </dgm:t>
    </dgm:pt>
    <dgm:pt modelId="{99EFAD0D-8EE3-49B8-B70A-2DCC3A9F3021}">
      <dgm:prSet/>
      <dgm:spPr/>
      <dgm:t>
        <a:bodyPr/>
        <a:lstStyle/>
        <a:p>
          <a:r>
            <a:rPr lang="en-US" b="0" i="0"/>
            <a:t>Genome:  Chromosome,</a:t>
          </a:r>
          <a:endParaRPr lang="en-US"/>
        </a:p>
      </dgm:t>
    </dgm:pt>
    <dgm:pt modelId="{EE94102B-25DF-4DAB-B240-F9461B63E16C}" type="parTrans" cxnId="{80779956-5502-4F95-9616-A72CCBA3763F}">
      <dgm:prSet/>
      <dgm:spPr/>
      <dgm:t>
        <a:bodyPr/>
        <a:lstStyle/>
        <a:p>
          <a:endParaRPr lang="en-US"/>
        </a:p>
      </dgm:t>
    </dgm:pt>
    <dgm:pt modelId="{C6109C5A-624C-4E85-833D-66044B68EA84}" type="sibTrans" cxnId="{80779956-5502-4F95-9616-A72CCBA3763F}">
      <dgm:prSet/>
      <dgm:spPr/>
      <dgm:t>
        <a:bodyPr/>
        <a:lstStyle/>
        <a:p>
          <a:endParaRPr lang="en-US"/>
        </a:p>
      </dgm:t>
    </dgm:pt>
    <dgm:pt modelId="{6D256A86-2A19-485B-949E-5E3D755B0DE5}">
      <dgm:prSet/>
      <dgm:spPr/>
      <dgm:t>
        <a:bodyPr/>
        <a:lstStyle/>
        <a:p>
          <a:r>
            <a:rPr lang="en-US" b="0" i="0"/>
            <a:t>Plasmids</a:t>
          </a:r>
          <a:endParaRPr lang="en-US"/>
        </a:p>
      </dgm:t>
    </dgm:pt>
    <dgm:pt modelId="{DC16728F-8262-4271-A892-A44D3E44895F}" type="parTrans" cxnId="{F13B925F-8CEB-45D4-9B76-6E795B87182D}">
      <dgm:prSet/>
      <dgm:spPr/>
      <dgm:t>
        <a:bodyPr/>
        <a:lstStyle/>
        <a:p>
          <a:endParaRPr lang="en-US"/>
        </a:p>
      </dgm:t>
    </dgm:pt>
    <dgm:pt modelId="{A91EF38A-54F6-428F-9253-7A4FE4373F5A}" type="sibTrans" cxnId="{F13B925F-8CEB-45D4-9B76-6E795B87182D}">
      <dgm:prSet/>
      <dgm:spPr/>
      <dgm:t>
        <a:bodyPr/>
        <a:lstStyle/>
        <a:p>
          <a:endParaRPr lang="en-US"/>
        </a:p>
      </dgm:t>
    </dgm:pt>
    <dgm:pt modelId="{4FD7472F-1055-4640-842F-4FAAA84D1BDF}" type="pres">
      <dgm:prSet presAssocID="{F13FF7EE-E7B6-4505-9D4D-D64B6FC60F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C601EE-BAA5-B24A-92E3-B60A9928FF48}" type="pres">
      <dgm:prSet presAssocID="{908F7B22-BEA1-41D1-BF8B-70488577709D}" presName="parentLin" presStyleCnt="0"/>
      <dgm:spPr/>
    </dgm:pt>
    <dgm:pt modelId="{71ABE557-E964-F241-887A-06907409BB00}" type="pres">
      <dgm:prSet presAssocID="{908F7B22-BEA1-41D1-BF8B-70488577709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EBDD8E7B-3EA2-E048-B179-66C2B8348E0A}" type="pres">
      <dgm:prSet presAssocID="{908F7B22-BEA1-41D1-BF8B-7048857770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27BC0F-CC67-E04C-A692-37CB50E80854}" type="pres">
      <dgm:prSet presAssocID="{908F7B22-BEA1-41D1-BF8B-70488577709D}" presName="negativeSpace" presStyleCnt="0"/>
      <dgm:spPr/>
    </dgm:pt>
    <dgm:pt modelId="{66AFD9E2-DBB4-3944-97ED-2F4F64B0D989}" type="pres">
      <dgm:prSet presAssocID="{908F7B22-BEA1-41D1-BF8B-70488577709D}" presName="childText" presStyleLbl="conFgAcc1" presStyleIdx="0" presStyleCnt="3">
        <dgm:presLayoutVars>
          <dgm:bulletEnabled val="1"/>
        </dgm:presLayoutVars>
      </dgm:prSet>
      <dgm:spPr/>
    </dgm:pt>
    <dgm:pt modelId="{384E8D99-4662-124C-BC41-59909AAAFB9D}" type="pres">
      <dgm:prSet presAssocID="{270DF334-02F8-4F95-B2B0-230EBB90E322}" presName="spaceBetweenRectangles" presStyleCnt="0"/>
      <dgm:spPr/>
    </dgm:pt>
    <dgm:pt modelId="{B04D0B37-320F-2D46-88DB-94EBA3E17F1A}" type="pres">
      <dgm:prSet presAssocID="{4C5A06E0-34AA-4936-B42A-C6924A787964}" presName="parentLin" presStyleCnt="0"/>
      <dgm:spPr/>
    </dgm:pt>
    <dgm:pt modelId="{71E34B5E-76B7-8148-8014-11FF7E23EBD2}" type="pres">
      <dgm:prSet presAssocID="{4C5A06E0-34AA-4936-B42A-C6924A78796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36EDE33-F298-AA41-808B-FCFDE6903AE5}" type="pres">
      <dgm:prSet presAssocID="{4C5A06E0-34AA-4936-B42A-C6924A7879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B4D6D5-B4F7-0F49-9AC6-11A80CA8832B}" type="pres">
      <dgm:prSet presAssocID="{4C5A06E0-34AA-4936-B42A-C6924A787964}" presName="negativeSpace" presStyleCnt="0"/>
      <dgm:spPr/>
    </dgm:pt>
    <dgm:pt modelId="{DBE06181-B061-2343-B088-8731084746A6}" type="pres">
      <dgm:prSet presAssocID="{4C5A06E0-34AA-4936-B42A-C6924A787964}" presName="childText" presStyleLbl="conFgAcc1" presStyleIdx="1" presStyleCnt="3">
        <dgm:presLayoutVars>
          <dgm:bulletEnabled val="1"/>
        </dgm:presLayoutVars>
      </dgm:prSet>
      <dgm:spPr/>
    </dgm:pt>
    <dgm:pt modelId="{217AB3D8-485F-0D43-8702-F0D025B0E9FB}" type="pres">
      <dgm:prSet presAssocID="{D467129F-BCDA-450D-8F9E-E3D4D5E179BC}" presName="spaceBetweenRectangles" presStyleCnt="0"/>
      <dgm:spPr/>
    </dgm:pt>
    <dgm:pt modelId="{85FBA4BE-8ADE-AC4E-AF06-9CBFA5A8B8A4}" type="pres">
      <dgm:prSet presAssocID="{99EFAD0D-8EE3-49B8-B70A-2DCC3A9F3021}" presName="parentLin" presStyleCnt="0"/>
      <dgm:spPr/>
    </dgm:pt>
    <dgm:pt modelId="{F722F9F3-DE3D-8B44-B9A7-9E90E84CCF6C}" type="pres">
      <dgm:prSet presAssocID="{99EFAD0D-8EE3-49B8-B70A-2DCC3A9F3021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C5F3ACFF-CFBA-8E49-A7AC-B611574F2F85}" type="pres">
      <dgm:prSet presAssocID="{99EFAD0D-8EE3-49B8-B70A-2DCC3A9F30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4F9E68-5F71-FA4C-AF18-218BB19630DA}" type="pres">
      <dgm:prSet presAssocID="{99EFAD0D-8EE3-49B8-B70A-2DCC3A9F3021}" presName="negativeSpace" presStyleCnt="0"/>
      <dgm:spPr/>
    </dgm:pt>
    <dgm:pt modelId="{BBCA3DF8-D318-9247-96FA-F93B329A0DB5}" type="pres">
      <dgm:prSet presAssocID="{99EFAD0D-8EE3-49B8-B70A-2DCC3A9F30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7418F0-07CB-E54A-A2BF-3B7D1FF1EB7A}" type="presOf" srcId="{908F7B22-BEA1-41D1-BF8B-70488577709D}" destId="{71ABE557-E964-F241-887A-06907409BB00}" srcOrd="0" destOrd="0" presId="urn:microsoft.com/office/officeart/2005/8/layout/list1"/>
    <dgm:cxn modelId="{C641ED55-7F6F-8348-A6C9-AEB5712AF113}" type="presOf" srcId="{4C5A06E0-34AA-4936-B42A-C6924A787964}" destId="{71E34B5E-76B7-8148-8014-11FF7E23EBD2}" srcOrd="0" destOrd="0" presId="urn:microsoft.com/office/officeart/2005/8/layout/list1"/>
    <dgm:cxn modelId="{F13B925F-8CEB-45D4-9B76-6E795B87182D}" srcId="{99EFAD0D-8EE3-49B8-B70A-2DCC3A9F3021}" destId="{6D256A86-2A19-485B-949E-5E3D755B0DE5}" srcOrd="0" destOrd="0" parTransId="{DC16728F-8262-4271-A892-A44D3E44895F}" sibTransId="{A91EF38A-54F6-428F-9253-7A4FE4373F5A}"/>
    <dgm:cxn modelId="{0766FC84-9818-3943-B203-1054233E191C}" type="presOf" srcId="{6D256A86-2A19-485B-949E-5E3D755B0DE5}" destId="{BBCA3DF8-D318-9247-96FA-F93B329A0DB5}" srcOrd="0" destOrd="0" presId="urn:microsoft.com/office/officeart/2005/8/layout/list1"/>
    <dgm:cxn modelId="{4737A9BD-26EB-4F48-8078-38C34DA4ECD4}" type="presOf" srcId="{908F7B22-BEA1-41D1-BF8B-70488577709D}" destId="{EBDD8E7B-3EA2-E048-B179-66C2B8348E0A}" srcOrd="1" destOrd="0" presId="urn:microsoft.com/office/officeart/2005/8/layout/list1"/>
    <dgm:cxn modelId="{F483D836-1FB1-4BA0-877A-2D4477E8099F}" srcId="{F13FF7EE-E7B6-4505-9D4D-D64B6FC60F7D}" destId="{908F7B22-BEA1-41D1-BF8B-70488577709D}" srcOrd="0" destOrd="0" parTransId="{01246C1D-98FA-49ED-B673-9567E8C70EF6}" sibTransId="{270DF334-02F8-4F95-B2B0-230EBB90E322}"/>
    <dgm:cxn modelId="{C031BE59-8E6D-AB4B-8B8D-8D383CA59370}" type="presOf" srcId="{99EFAD0D-8EE3-49B8-B70A-2DCC3A9F3021}" destId="{F722F9F3-DE3D-8B44-B9A7-9E90E84CCF6C}" srcOrd="0" destOrd="0" presId="urn:microsoft.com/office/officeart/2005/8/layout/list1"/>
    <dgm:cxn modelId="{546164BF-8E6B-8042-95F3-89186E985D67}" type="presOf" srcId="{99EFAD0D-8EE3-49B8-B70A-2DCC3A9F3021}" destId="{C5F3ACFF-CFBA-8E49-A7AC-B611574F2F85}" srcOrd="1" destOrd="0" presId="urn:microsoft.com/office/officeart/2005/8/layout/list1"/>
    <dgm:cxn modelId="{88FDB5AD-44D4-4C0C-96B4-BCF54ECFFAF6}" srcId="{F13FF7EE-E7B6-4505-9D4D-D64B6FC60F7D}" destId="{4C5A06E0-34AA-4936-B42A-C6924A787964}" srcOrd="1" destOrd="0" parTransId="{E56720CE-C831-4111-BC54-D45E42B58A9F}" sibTransId="{D467129F-BCDA-450D-8F9E-E3D4D5E179BC}"/>
    <dgm:cxn modelId="{9BBDD59B-2292-3045-864E-1053A067BF7A}" type="presOf" srcId="{F13FF7EE-E7B6-4505-9D4D-D64B6FC60F7D}" destId="{4FD7472F-1055-4640-842F-4FAAA84D1BDF}" srcOrd="0" destOrd="0" presId="urn:microsoft.com/office/officeart/2005/8/layout/list1"/>
    <dgm:cxn modelId="{B66D5C41-C1D5-7D4E-917E-89372967C4B8}" type="presOf" srcId="{4C5A06E0-34AA-4936-B42A-C6924A787964}" destId="{636EDE33-F298-AA41-808B-FCFDE6903AE5}" srcOrd="1" destOrd="0" presId="urn:microsoft.com/office/officeart/2005/8/layout/list1"/>
    <dgm:cxn modelId="{80779956-5502-4F95-9616-A72CCBA3763F}" srcId="{F13FF7EE-E7B6-4505-9D4D-D64B6FC60F7D}" destId="{99EFAD0D-8EE3-49B8-B70A-2DCC3A9F3021}" srcOrd="2" destOrd="0" parTransId="{EE94102B-25DF-4DAB-B240-F9461B63E16C}" sibTransId="{C6109C5A-624C-4E85-833D-66044B68EA84}"/>
    <dgm:cxn modelId="{CCDE8BE3-0E61-AF4A-989B-9E05B8CB6E19}" type="presParOf" srcId="{4FD7472F-1055-4640-842F-4FAAA84D1BDF}" destId="{42C601EE-BAA5-B24A-92E3-B60A9928FF48}" srcOrd="0" destOrd="0" presId="urn:microsoft.com/office/officeart/2005/8/layout/list1"/>
    <dgm:cxn modelId="{B65AB994-A66F-6543-95F4-F0231898E94E}" type="presParOf" srcId="{42C601EE-BAA5-B24A-92E3-B60A9928FF48}" destId="{71ABE557-E964-F241-887A-06907409BB00}" srcOrd="0" destOrd="0" presId="urn:microsoft.com/office/officeart/2005/8/layout/list1"/>
    <dgm:cxn modelId="{24694E74-3CE7-8447-94F7-96E27420E909}" type="presParOf" srcId="{42C601EE-BAA5-B24A-92E3-B60A9928FF48}" destId="{EBDD8E7B-3EA2-E048-B179-66C2B8348E0A}" srcOrd="1" destOrd="0" presId="urn:microsoft.com/office/officeart/2005/8/layout/list1"/>
    <dgm:cxn modelId="{A1AED891-0837-8243-8F8B-E7B7211A4715}" type="presParOf" srcId="{4FD7472F-1055-4640-842F-4FAAA84D1BDF}" destId="{B727BC0F-CC67-E04C-A692-37CB50E80854}" srcOrd="1" destOrd="0" presId="urn:microsoft.com/office/officeart/2005/8/layout/list1"/>
    <dgm:cxn modelId="{EB6613CD-7EA5-BA4A-9EAE-D388659E5400}" type="presParOf" srcId="{4FD7472F-1055-4640-842F-4FAAA84D1BDF}" destId="{66AFD9E2-DBB4-3944-97ED-2F4F64B0D989}" srcOrd="2" destOrd="0" presId="urn:microsoft.com/office/officeart/2005/8/layout/list1"/>
    <dgm:cxn modelId="{AC3E788C-519A-5F46-9626-42A5B415C092}" type="presParOf" srcId="{4FD7472F-1055-4640-842F-4FAAA84D1BDF}" destId="{384E8D99-4662-124C-BC41-59909AAAFB9D}" srcOrd="3" destOrd="0" presId="urn:microsoft.com/office/officeart/2005/8/layout/list1"/>
    <dgm:cxn modelId="{60F55FDA-6574-D74F-8DD1-B6D15F396133}" type="presParOf" srcId="{4FD7472F-1055-4640-842F-4FAAA84D1BDF}" destId="{B04D0B37-320F-2D46-88DB-94EBA3E17F1A}" srcOrd="4" destOrd="0" presId="urn:microsoft.com/office/officeart/2005/8/layout/list1"/>
    <dgm:cxn modelId="{60E858DF-3AB5-FE48-8ACB-F981D6EC73D6}" type="presParOf" srcId="{B04D0B37-320F-2D46-88DB-94EBA3E17F1A}" destId="{71E34B5E-76B7-8148-8014-11FF7E23EBD2}" srcOrd="0" destOrd="0" presId="urn:microsoft.com/office/officeart/2005/8/layout/list1"/>
    <dgm:cxn modelId="{7A31E748-5F5F-6449-A8AC-00B94D00FAA2}" type="presParOf" srcId="{B04D0B37-320F-2D46-88DB-94EBA3E17F1A}" destId="{636EDE33-F298-AA41-808B-FCFDE6903AE5}" srcOrd="1" destOrd="0" presId="urn:microsoft.com/office/officeart/2005/8/layout/list1"/>
    <dgm:cxn modelId="{3290E900-9A6C-D14D-908C-D81F7C43249B}" type="presParOf" srcId="{4FD7472F-1055-4640-842F-4FAAA84D1BDF}" destId="{C8B4D6D5-B4F7-0F49-9AC6-11A80CA8832B}" srcOrd="5" destOrd="0" presId="urn:microsoft.com/office/officeart/2005/8/layout/list1"/>
    <dgm:cxn modelId="{C18FA5ED-E55E-E24B-A0FF-EC29F7DC4E60}" type="presParOf" srcId="{4FD7472F-1055-4640-842F-4FAAA84D1BDF}" destId="{DBE06181-B061-2343-B088-8731084746A6}" srcOrd="6" destOrd="0" presId="urn:microsoft.com/office/officeart/2005/8/layout/list1"/>
    <dgm:cxn modelId="{7E884B50-A436-CE4E-81AF-E5B9ABBB1572}" type="presParOf" srcId="{4FD7472F-1055-4640-842F-4FAAA84D1BDF}" destId="{217AB3D8-485F-0D43-8702-F0D025B0E9FB}" srcOrd="7" destOrd="0" presId="urn:microsoft.com/office/officeart/2005/8/layout/list1"/>
    <dgm:cxn modelId="{DBEEC25F-3C76-6E47-AD2F-F69D05A0F1A5}" type="presParOf" srcId="{4FD7472F-1055-4640-842F-4FAAA84D1BDF}" destId="{85FBA4BE-8ADE-AC4E-AF06-9CBFA5A8B8A4}" srcOrd="8" destOrd="0" presId="urn:microsoft.com/office/officeart/2005/8/layout/list1"/>
    <dgm:cxn modelId="{076498E6-2434-0E4B-A75C-A2025F895F23}" type="presParOf" srcId="{85FBA4BE-8ADE-AC4E-AF06-9CBFA5A8B8A4}" destId="{F722F9F3-DE3D-8B44-B9A7-9E90E84CCF6C}" srcOrd="0" destOrd="0" presId="urn:microsoft.com/office/officeart/2005/8/layout/list1"/>
    <dgm:cxn modelId="{01C0D29D-F9C9-7D4D-977C-A1BF14CCB669}" type="presParOf" srcId="{85FBA4BE-8ADE-AC4E-AF06-9CBFA5A8B8A4}" destId="{C5F3ACFF-CFBA-8E49-A7AC-B611574F2F85}" srcOrd="1" destOrd="0" presId="urn:microsoft.com/office/officeart/2005/8/layout/list1"/>
    <dgm:cxn modelId="{99919884-872C-D849-AE43-2BAE6DFAFF8A}" type="presParOf" srcId="{4FD7472F-1055-4640-842F-4FAAA84D1BDF}" destId="{094F9E68-5F71-FA4C-AF18-218BB19630DA}" srcOrd="9" destOrd="0" presId="urn:microsoft.com/office/officeart/2005/8/layout/list1"/>
    <dgm:cxn modelId="{58428AE5-E481-FC4E-B3AF-E1F5A7E3377F}" type="presParOf" srcId="{4FD7472F-1055-4640-842F-4FAAA84D1BDF}" destId="{BBCA3DF8-D318-9247-96FA-F93B329A0D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FD9E2-DBB4-3944-97ED-2F4F64B0D989}">
      <dsp:nvSpPr>
        <dsp:cNvPr id="0" name=""/>
        <dsp:cNvSpPr/>
      </dsp:nvSpPr>
      <dsp:spPr>
        <a:xfrm>
          <a:off x="0" y="479978"/>
          <a:ext cx="4308514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D8E7B-3EA2-E048-B179-66C2B8348E0A}">
      <dsp:nvSpPr>
        <dsp:cNvPr id="0" name=""/>
        <dsp:cNvSpPr/>
      </dsp:nvSpPr>
      <dsp:spPr>
        <a:xfrm>
          <a:off x="215425" y="7658"/>
          <a:ext cx="3015959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96" tIns="0" rIns="1139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>
              <a:solidFill>
                <a:schemeClr val="bg1"/>
              </a:solidFill>
            </a:rPr>
            <a:t>Genotype: gene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61539" y="53772"/>
        <a:ext cx="2923731" cy="852412"/>
      </dsp:txXfrm>
    </dsp:sp>
    <dsp:sp modelId="{DBE06181-B061-2343-B088-8731084746A6}">
      <dsp:nvSpPr>
        <dsp:cNvPr id="0" name=""/>
        <dsp:cNvSpPr/>
      </dsp:nvSpPr>
      <dsp:spPr>
        <a:xfrm>
          <a:off x="0" y="1931498"/>
          <a:ext cx="4308514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DE33-F298-AA41-808B-FCFDE6903AE5}">
      <dsp:nvSpPr>
        <dsp:cNvPr id="0" name=""/>
        <dsp:cNvSpPr/>
      </dsp:nvSpPr>
      <dsp:spPr>
        <a:xfrm>
          <a:off x="215425" y="1459178"/>
          <a:ext cx="3015959" cy="944640"/>
        </a:xfrm>
        <a:prstGeom prst="roundRect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96" tIns="0" rIns="1139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/>
            <a:t>Phenotype</a:t>
          </a:r>
          <a:endParaRPr lang="en-US" sz="3200" kern="1200"/>
        </a:p>
      </dsp:txBody>
      <dsp:txXfrm>
        <a:off x="261539" y="1505292"/>
        <a:ext cx="2923731" cy="852412"/>
      </dsp:txXfrm>
    </dsp:sp>
    <dsp:sp modelId="{BBCA3DF8-D318-9247-96FA-F93B329A0DB5}">
      <dsp:nvSpPr>
        <dsp:cNvPr id="0" name=""/>
        <dsp:cNvSpPr/>
      </dsp:nvSpPr>
      <dsp:spPr>
        <a:xfrm>
          <a:off x="0" y="3383018"/>
          <a:ext cx="4308514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389" tIns="666496" rIns="334389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i="0" kern="1200"/>
            <a:t>Plasmids</a:t>
          </a:r>
          <a:endParaRPr lang="en-US" sz="3200" kern="1200"/>
        </a:p>
      </dsp:txBody>
      <dsp:txXfrm>
        <a:off x="0" y="3383018"/>
        <a:ext cx="4308514" cy="1335600"/>
      </dsp:txXfrm>
    </dsp:sp>
    <dsp:sp modelId="{C5F3ACFF-CFBA-8E49-A7AC-B611574F2F85}">
      <dsp:nvSpPr>
        <dsp:cNvPr id="0" name=""/>
        <dsp:cNvSpPr/>
      </dsp:nvSpPr>
      <dsp:spPr>
        <a:xfrm>
          <a:off x="215425" y="2910698"/>
          <a:ext cx="3015959" cy="94464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96" tIns="0" rIns="1139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/>
            <a:t>Genome:  Chromosome,</a:t>
          </a:r>
          <a:endParaRPr lang="en-US" sz="3200" kern="1200"/>
        </a:p>
      </dsp:txBody>
      <dsp:txXfrm>
        <a:off x="261539" y="2956812"/>
        <a:ext cx="2923731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39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C602DC3-9AE9-41A8-A15E-4A92F171B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763121-A65F-9314-BE22-BC2855205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887" y="891541"/>
            <a:ext cx="4399642" cy="4074074"/>
          </a:xfrm>
        </p:spPr>
        <p:txBody>
          <a:bodyPr>
            <a:normAutofit/>
          </a:bodyPr>
          <a:lstStyle/>
          <a:p>
            <a:pPr algn="l"/>
            <a:r>
              <a:rPr lang="pt-BR" sz="7100"/>
              <a:t>Princípios de Genética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D8995B-B799-4347-9329-AB4302D71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B9930B-1C7C-4FD2-8FC6-263F72BA8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4381" y="891540"/>
            <a:ext cx="3479390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 descr="08-07_process_4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371600"/>
            <a:ext cx="8836025" cy="34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8.7 (4 of 7)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 descr="08-07_process_5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" y="1981200"/>
            <a:ext cx="8988425" cy="25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8.7 (5 of 7)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7086600" y="3973286"/>
            <a:ext cx="17417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RNAm 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4" descr="08-08_genetic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52400"/>
            <a:ext cx="5840412" cy="662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 descr="08-09_process_2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33400"/>
            <a:ext cx="8531225" cy="578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6" descr="08-09_process_3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0" y="228600"/>
            <a:ext cx="7743825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 descr="08-09_process_4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228600"/>
            <a:ext cx="7034212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8" descr="08-09_process_5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0200"/>
            <a:ext cx="8531225" cy="62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 descr="08-09_process_6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700" y="228600"/>
            <a:ext cx="7591425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 descr="08-09_process_7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228600"/>
            <a:ext cx="7972425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6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 descr="08-09_process_8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200"/>
            <a:ext cx="8531225" cy="570071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2A5F013-F332-429E-B633-06C1D0131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0690" r="30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35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Structure and Function of Genetic Material </a:t>
            </a:r>
            <a:endParaRPr lang="en-US" sz="3500">
              <a:solidFill>
                <a:srgbClr val="FFFFFF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Google Shape;96;p2">
            <a:extLst>
              <a:ext uri="{FF2B5EF4-FFF2-40B4-BE49-F238E27FC236}">
                <a16:creationId xmlns:a16="http://schemas.microsoft.com/office/drawing/2014/main" xmlns="" id="{1A6FDE36-197D-490A-B24B-372C4E3E7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457352"/>
              </p:ext>
            </p:extLst>
          </p:nvPr>
        </p:nvGraphicFramePr>
        <p:xfrm>
          <a:off x="3866534" y="1065862"/>
          <a:ext cx="4308514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 descr="08-09_process_9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228600"/>
            <a:ext cx="7034212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8.9, step 8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 descr="08-10_simultaneous_1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28600"/>
            <a:ext cx="4570412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8.10 - Overview (1 of 4)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08-01_chromosomes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8.1 - Overview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5791200" y="1295400"/>
            <a:ext cx="3200400" cy="337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en-US" sz="2400" b="1" i="1" dirty="0">
                <a:solidFill>
                  <a:schemeClr val="dk1"/>
                </a:solidFill>
              </a:rPr>
              <a:t>c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genome is 4.6 million base pairs= 4.6 Mb;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1mm long (1000X cell),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cell volume= supercoiled or twisted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 descr="08-02_geneticinfo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85312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8.2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457200" y="6324600"/>
            <a:ext cx="8305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Flow of genetic information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533400" y="136525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2) Flow of genetic information</a:t>
            </a: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DNA replication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RNA and protein synthesis: transcription and translation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descr="08-t01_enzymes_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708025"/>
            <a:ext cx="8836025" cy="54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Table 8.1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 descr="08-05_eventsdna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" y="381000"/>
            <a:ext cx="8582025" cy="585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8.5</a:t>
            </a:r>
            <a:endParaRPr/>
          </a:p>
        </p:txBody>
      </p:sp>
      <p:sp>
        <p:nvSpPr>
          <p:cNvPr id="138" name="Google Shape;138;p8"/>
          <p:cNvSpPr txBox="1"/>
          <p:nvPr/>
        </p:nvSpPr>
        <p:spPr>
          <a:xfrm>
            <a:off x="1752600" y="5943600"/>
            <a:ext cx="5638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replication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08-06_replication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87" y="228600"/>
            <a:ext cx="6424612" cy="63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8.6 - Overview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0" y="2513012"/>
            <a:ext cx="2286000" cy="1373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DNA replication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 descr="08-07_process_2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60400"/>
            <a:ext cx="8531225" cy="554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8.7 (2 of 7)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1" descr="08-07_process_3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295400"/>
            <a:ext cx="8991600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/>
          <p:nvPr/>
        </p:nvSpPr>
        <p:spPr>
          <a:xfrm>
            <a:off x="6172200" y="6507162"/>
            <a:ext cx="2743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Figure 8.7 (3 of 7)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165</Words>
  <Application>Microsoft Office PowerPoint</Application>
  <PresentationFormat>Apresentação na tela (4:3)</PresentationFormat>
  <Paragraphs>35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Default Design</vt:lpstr>
      <vt:lpstr>Princípios de Genética</vt:lpstr>
      <vt:lpstr>Structure and Function of Genetic Material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 Objectives</dc:title>
  <dc:creator>Administrator</dc:creator>
  <cp:lastModifiedBy>Gabriel</cp:lastModifiedBy>
  <cp:revision>3</cp:revision>
  <dcterms:created xsi:type="dcterms:W3CDTF">2007-04-11T06:53:37Z</dcterms:created>
  <dcterms:modified xsi:type="dcterms:W3CDTF">2022-08-26T13:35:09Z</dcterms:modified>
</cp:coreProperties>
</file>