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5" autoAdjust="0"/>
    <p:restoredTop sz="94660"/>
  </p:normalViewPr>
  <p:slideViewPr>
    <p:cSldViewPr snapToGrid="0">
      <p:cViewPr varScale="1">
        <p:scale>
          <a:sx n="78" d="100"/>
          <a:sy n="78" d="100"/>
        </p:scale>
        <p:origin x="3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s-ES_tradnl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3031-7A0E-475E-870E-382146216FE2}" type="datetimeFigureOut">
              <a:rPr lang="es-ES_tradnl" smtClean="0"/>
              <a:t>07/04/2016</a:t>
            </a:fld>
            <a:endParaRPr lang="es-ES_tradnl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8C20-916F-473B-BCFE-806BAE87310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84357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3031-7A0E-475E-870E-382146216FE2}" type="datetimeFigureOut">
              <a:rPr lang="es-ES_tradnl" smtClean="0"/>
              <a:t>07/04/2016</a:t>
            </a:fld>
            <a:endParaRPr lang="es-ES_tradnl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8C20-916F-473B-BCFE-806BAE87310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71236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3031-7A0E-475E-870E-382146216FE2}" type="datetimeFigureOut">
              <a:rPr lang="es-ES_tradnl" smtClean="0"/>
              <a:t>07/04/2016</a:t>
            </a:fld>
            <a:endParaRPr lang="es-ES_tradnl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8C20-916F-473B-BCFE-806BAE87310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38854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3031-7A0E-475E-870E-382146216FE2}" type="datetimeFigureOut">
              <a:rPr lang="es-ES_tradnl" smtClean="0"/>
              <a:t>07/04/2016</a:t>
            </a:fld>
            <a:endParaRPr lang="es-ES_tradnl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8C20-916F-473B-BCFE-806BAE87310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8101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3031-7A0E-475E-870E-382146216FE2}" type="datetimeFigureOut">
              <a:rPr lang="es-ES_tradnl" smtClean="0"/>
              <a:t>07/04/2016</a:t>
            </a:fld>
            <a:endParaRPr lang="es-ES_tradnl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8C20-916F-473B-BCFE-806BAE87310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85416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3031-7A0E-475E-870E-382146216FE2}" type="datetimeFigureOut">
              <a:rPr lang="es-ES_tradnl" smtClean="0"/>
              <a:t>07/04/2016</a:t>
            </a:fld>
            <a:endParaRPr lang="es-ES_tradnl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8C20-916F-473B-BCFE-806BAE87310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92792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3031-7A0E-475E-870E-382146216FE2}" type="datetimeFigureOut">
              <a:rPr lang="es-ES_tradnl" smtClean="0"/>
              <a:t>07/04/2016</a:t>
            </a:fld>
            <a:endParaRPr lang="es-ES_tradnl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8C20-916F-473B-BCFE-806BAE87310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29939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3031-7A0E-475E-870E-382146216FE2}" type="datetimeFigureOut">
              <a:rPr lang="es-ES_tradnl" smtClean="0"/>
              <a:t>07/04/2016</a:t>
            </a:fld>
            <a:endParaRPr lang="es-ES_tradnl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8C20-916F-473B-BCFE-806BAE87310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19259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3031-7A0E-475E-870E-382146216FE2}" type="datetimeFigureOut">
              <a:rPr lang="es-ES_tradnl" smtClean="0"/>
              <a:t>07/04/2016</a:t>
            </a:fld>
            <a:endParaRPr lang="es-ES_tradnl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8C20-916F-473B-BCFE-806BAE87310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36723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3031-7A0E-475E-870E-382146216FE2}" type="datetimeFigureOut">
              <a:rPr lang="es-ES_tradnl" smtClean="0"/>
              <a:t>07/04/2016</a:t>
            </a:fld>
            <a:endParaRPr lang="es-ES_tradnl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8C20-916F-473B-BCFE-806BAE87310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6371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3031-7A0E-475E-870E-382146216FE2}" type="datetimeFigureOut">
              <a:rPr lang="es-ES_tradnl" smtClean="0"/>
              <a:t>07/04/2016</a:t>
            </a:fld>
            <a:endParaRPr lang="es-ES_tradnl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8C20-916F-473B-BCFE-806BAE87310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401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93031-7A0E-475E-870E-382146216FE2}" type="datetimeFigureOut">
              <a:rPr lang="es-ES_tradnl" smtClean="0"/>
              <a:t>07/04/2016</a:t>
            </a:fld>
            <a:endParaRPr lang="es-ES_tradnl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88C20-916F-473B-BCFE-806BAE87310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20946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Aula 10 </a:t>
            </a:r>
            <a:br>
              <a:rPr lang="es-ES_tradnl" dirty="0" smtClean="0"/>
            </a:br>
            <a:r>
              <a:rPr lang="es-ES_tradnl" dirty="0" smtClean="0"/>
              <a:t>o interregno liberal no Brasil </a:t>
            </a:r>
            <a:r>
              <a:rPr lang="es-ES_tradnl" dirty="0" err="1" smtClean="0"/>
              <a:t>desenvolvimentista</a:t>
            </a:r>
            <a:r>
              <a:rPr lang="es-ES_tradnl" dirty="0" smtClean="0"/>
              <a:t>: </a:t>
            </a:r>
            <a:r>
              <a:rPr lang="es-ES_tradnl" dirty="0" err="1" smtClean="0"/>
              <a:t>governos</a:t>
            </a:r>
            <a:r>
              <a:rPr lang="es-ES_tradnl" dirty="0" smtClean="0"/>
              <a:t> </a:t>
            </a:r>
            <a:r>
              <a:rPr lang="es-ES_tradnl" dirty="0" err="1" smtClean="0"/>
              <a:t>Dutra</a:t>
            </a:r>
            <a:r>
              <a:rPr lang="es-ES_tradnl" dirty="0" smtClean="0"/>
              <a:t> e Café </a:t>
            </a:r>
            <a:r>
              <a:rPr lang="es-ES_tradnl" dirty="0" err="1" smtClean="0"/>
              <a:t>Filho</a:t>
            </a:r>
            <a:r>
              <a:rPr lang="es-ES_tradnl" dirty="0" smtClean="0"/>
              <a:t> 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46223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Governo Dutra</a:t>
            </a:r>
            <a:endParaRPr lang="pt-BR" altLang="pt-BR" dirty="0" smtClean="0"/>
          </a:p>
        </p:txBody>
      </p:sp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>
          <a:xfrm>
            <a:off x="1981200" y="1841157"/>
            <a:ext cx="8229600" cy="468346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 democratização do Brasil e imediato pós-guerra: ruptura com o passado e redução do peso do Estado. 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dois momentos (1946-50): </a:t>
            </a:r>
            <a:endParaRPr lang="pt-BR" altLang="pt-BR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1947-48 → </a:t>
            </a:r>
            <a:r>
              <a:rPr lang="pt-BR" altLang="pt-BR" dirty="0"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crença no equilíbrio prometido por </a:t>
            </a:r>
            <a:r>
              <a:rPr lang="pt-BR" altLang="pt-BR" dirty="0" err="1"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Bretton</a:t>
            </a:r>
            <a:r>
              <a:rPr lang="pt-BR" altLang="pt-BR" dirty="0"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 Woods</a:t>
            </a: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: rápida reorganização da economia e liberação multilateral do comércio 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dirty="0"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julgava-se credor dos EUA</a:t>
            </a: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;  na capacidade de atração de investimentos e depositava esperança na alta do café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dirty="0"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problema era a inflação </a:t>
            </a: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→ localizada nos déficits do Estado → política ortodoxa de corte nos gastos públicos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Política externa: </a:t>
            </a:r>
            <a:r>
              <a:rPr lang="pt-BR" altLang="pt-BR" dirty="0"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taxa de câmbio sobrevalorizada </a:t>
            </a: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visava: controlar a inflação; suprir a demanda de produtos intermediários e favorecer o ingresso de capitais.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406729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Governo Dutra</a:t>
            </a:r>
            <a:endParaRPr lang="es-ES_tradn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pt-BR" altLang="pt-B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Ilusão</a:t>
            </a:r>
            <a:r>
              <a:rPr lang="pt-BR" altLang="pt-BR" dirty="0" smtClean="0"/>
              <a:t> </a:t>
            </a:r>
            <a:r>
              <a:rPr lang="pt-BR" altLang="pt-B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</a:t>
            </a:r>
            <a:r>
              <a:rPr lang="pt-BR" altLang="pt-BR" dirty="0" smtClean="0"/>
              <a:t> </a:t>
            </a:r>
            <a:r>
              <a:rPr lang="pt-BR" altLang="pt-B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divisas</a:t>
            </a:r>
            <a:r>
              <a:rPr lang="pt-BR" altLang="pt-BR" dirty="0" smtClean="0"/>
              <a:t>? (metade reserva ouro [estratégicas], US$235 mi em libras bloqueadas e apenas US$92 mi disponíveis + superávit obtido com moeda inconversível) </a:t>
            </a:r>
          </a:p>
          <a:p>
            <a:pPr>
              <a:lnSpc>
                <a:spcPct val="80000"/>
              </a:lnSpc>
            </a:pPr>
            <a:r>
              <a:rPr lang="pt-BR" altLang="pt-B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Ilusão na assistência financeira americana </a:t>
            </a: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→ Guerra fria EUA empenha-se na reconstrução europeia: “As divisões de economia do departamento de Estado acham que, embora o programa de desenvolvimento brasileiro seja desejável e mereça assistência, ele não tem o mesmo pedido de urgência que tem diversos países europeus devastados pela guerra.” (FRUS, citado em Malan, 1986) → Brasil deveria buscar investimentos privados</a:t>
            </a:r>
          </a:p>
          <a:p>
            <a:pPr>
              <a:lnSpc>
                <a:spcPct val="80000"/>
              </a:lnSpc>
            </a:pPr>
            <a:r>
              <a:rPr lang="pt-BR" altLang="pt-BR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Cabia então desvalorizar a moeda</a:t>
            </a: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? Alternativa posta de lado: i)manter preços do café, </a:t>
            </a:r>
            <a:r>
              <a:rPr lang="pt-BR" altLang="pt-BR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ii</a:t>
            </a: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)evitar pressão inflacionária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46650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Governo Dutra</a:t>
            </a:r>
            <a:endParaRPr lang="es-ES_tradn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s-ES_tradnl" dirty="0" err="1" smtClean="0"/>
              <a:t>Consequências</a:t>
            </a:r>
            <a:r>
              <a:rPr lang="es-ES_tradnl" dirty="0" smtClean="0"/>
              <a:t>: </a:t>
            </a:r>
          </a:p>
          <a:p>
            <a:pPr marL="989013" indent="-989013">
              <a:lnSpc>
                <a:spcPct val="80000"/>
              </a:lnSpc>
              <a:buNone/>
            </a:pP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i) perda de competitividade das exportações nos mercados europeus [manufaturados]</a:t>
            </a:r>
          </a:p>
          <a:p>
            <a:pPr marL="989013" indent="-989013">
              <a:lnSpc>
                <a:spcPct val="80000"/>
              </a:lnSpc>
              <a:buNone/>
            </a:pP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pt-BR" altLang="pt-BR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ii</a:t>
            </a: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) substituição de importações: </a:t>
            </a:r>
            <a:r>
              <a:rPr lang="pt-BR" altLang="pt-BR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efeito subsídio</a:t>
            </a: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altLang="pt-BR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efeito protecionismo </a:t>
            </a: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pt-BR" altLang="pt-BR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efeito alteração na estrutura das rentabilidades relativas</a:t>
            </a: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 →incentivo a produção para o MI. </a:t>
            </a:r>
          </a:p>
          <a:p>
            <a:pPr>
              <a:lnSpc>
                <a:spcPct val="80000"/>
              </a:lnSpc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46650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err="1" smtClean="0"/>
              <a:t>Governo</a:t>
            </a:r>
            <a:r>
              <a:rPr lang="es-ES_tradnl" dirty="0" smtClean="0"/>
              <a:t> </a:t>
            </a:r>
            <a:r>
              <a:rPr lang="es-ES_tradnl" dirty="0" err="1" smtClean="0"/>
              <a:t>Dutra</a:t>
            </a:r>
            <a:r>
              <a:rPr lang="es-ES_tradnl" dirty="0" smtClean="0"/>
              <a:t> </a:t>
            </a:r>
            <a:endParaRPr lang="es-ES_tradn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altLang="pt-B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Política econômica interna ortodoxa</a:t>
            </a:r>
            <a:r>
              <a:rPr lang="pt-BR" altLang="pt-BR" dirty="0" smtClean="0"/>
              <a:t>: inflação de demanda </a:t>
            </a: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→ política monetária e fiscal contracionistas → insuficiência de moeda (aus</a:t>
            </a: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ência de dólares) e contenção creditícia </a:t>
            </a: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→queda do ministro Correa e Castro, substituído por Guilherme da Silveira, presidente do BB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Política econômica expansiva: expansão do crédito e lançamento do Plano Salte (49-53) – programa de dispêndios</a:t>
            </a: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altLang="pt-BR" b="1" dirty="0" smtClean="0">
                <a:ea typeface="Calibri" panose="020F0502020204030204" pitchFamily="34" charset="0"/>
                <a:cs typeface="Calibri" panose="020F0502020204030204" pitchFamily="34" charset="0"/>
              </a:rPr>
              <a:t>consequências (1949-50): 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Inflação de 12,3% e 12,4%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↑ PIB 7,7% e 6,8%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altLang="pt-BR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O que explica essa inflexão da política econômica</a:t>
            </a: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276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err="1" smtClean="0"/>
              <a:t>Governo</a:t>
            </a:r>
            <a:r>
              <a:rPr lang="es-ES_tradnl" dirty="0" smtClean="0"/>
              <a:t> </a:t>
            </a:r>
            <a:r>
              <a:rPr lang="es-ES_tradnl" dirty="0" err="1" smtClean="0"/>
              <a:t>Dutra</a:t>
            </a:r>
            <a:r>
              <a:rPr lang="es-ES_tradnl" dirty="0" smtClean="0"/>
              <a:t> </a:t>
            </a:r>
            <a:endParaRPr lang="es-ES_tradn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Avaliação</a:t>
            </a:r>
            <a:r>
              <a:rPr lang="es-ES_tradnl" dirty="0" smtClean="0"/>
              <a:t> dos resultados: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_tradnl" dirty="0" smtClean="0"/>
              <a:t>Fase liberal </a:t>
            </a:r>
            <a:r>
              <a:rPr lang="es-ES_tradnl" dirty="0" err="1" smtClean="0"/>
              <a:t>não</a:t>
            </a:r>
            <a:r>
              <a:rPr lang="es-ES_tradnl" dirty="0" smtClean="0"/>
              <a:t> </a:t>
            </a:r>
            <a:r>
              <a:rPr lang="es-ES_tradnl" dirty="0" err="1" smtClean="0"/>
              <a:t>passou</a:t>
            </a:r>
            <a:r>
              <a:rPr lang="es-ES_tradnl" dirty="0" smtClean="0"/>
              <a:t> de </a:t>
            </a:r>
            <a:r>
              <a:rPr lang="es-ES_tradnl" dirty="0" err="1" smtClean="0"/>
              <a:t>um</a:t>
            </a:r>
            <a:r>
              <a:rPr lang="es-ES_tradnl" dirty="0" smtClean="0"/>
              <a:t> breve </a:t>
            </a:r>
            <a:r>
              <a:rPr lang="es-ES_tradnl" dirty="0" err="1" smtClean="0"/>
              <a:t>ensaio</a:t>
            </a:r>
            <a:endParaRPr lang="es-ES_tradnl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s-ES_tradnl" dirty="0" err="1" smtClean="0"/>
              <a:t>Conflitos</a:t>
            </a:r>
            <a:r>
              <a:rPr lang="es-ES_tradnl" dirty="0" smtClean="0"/>
              <a:t> de intereses: </a:t>
            </a:r>
            <a:r>
              <a:rPr lang="es-ES_tradnl" dirty="0" err="1" smtClean="0"/>
              <a:t>indústria</a:t>
            </a:r>
            <a:r>
              <a:rPr lang="es-ES_tradnl" dirty="0" smtClean="0"/>
              <a:t> e </a:t>
            </a:r>
            <a:r>
              <a:rPr lang="es-ES_tradnl" dirty="0" err="1" smtClean="0"/>
              <a:t>setor</a:t>
            </a:r>
            <a:r>
              <a:rPr lang="es-ES_tradnl" dirty="0" smtClean="0"/>
              <a:t> exportador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_tradnl" dirty="0" err="1" smtClean="0"/>
              <a:t>Evolução</a:t>
            </a:r>
            <a:r>
              <a:rPr lang="es-ES_tradnl" dirty="0" smtClean="0"/>
              <a:t> industrial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_tradnl" dirty="0" err="1" smtClean="0"/>
              <a:t>Mais</a:t>
            </a:r>
            <a:r>
              <a:rPr lang="es-ES_tradnl" dirty="0" smtClean="0"/>
              <a:t> continuismo do que ruptura: </a:t>
            </a:r>
            <a:r>
              <a:rPr lang="es-ES_tradnl" dirty="0" err="1" smtClean="0"/>
              <a:t>câmbio</a:t>
            </a:r>
            <a:r>
              <a:rPr lang="es-ES_tradnl" dirty="0" smtClean="0"/>
              <a:t> </a:t>
            </a:r>
            <a:r>
              <a:rPr lang="es-ES_tradnl" dirty="0" err="1" smtClean="0"/>
              <a:t>fixo</a:t>
            </a:r>
            <a:r>
              <a:rPr lang="es-ES_tradnl" dirty="0" smtClean="0"/>
              <a:t>; </a:t>
            </a:r>
            <a:r>
              <a:rPr lang="es-ES_tradnl" dirty="0" err="1" smtClean="0"/>
              <a:t>traço</a:t>
            </a:r>
            <a:r>
              <a:rPr lang="es-ES_tradnl" dirty="0" smtClean="0"/>
              <a:t> </a:t>
            </a:r>
            <a:r>
              <a:rPr lang="es-ES_tradnl" dirty="0" err="1" smtClean="0"/>
              <a:t>autoritário</a:t>
            </a:r>
            <a:r>
              <a:rPr lang="es-ES_tradnl" dirty="0" smtClean="0"/>
              <a:t>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41265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dirty="0" smtClean="0"/>
              <a:t>Interregno Café Filho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9557" y="1964724"/>
            <a:ext cx="11034584" cy="448846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pt-BR" altLang="pt-BR" sz="2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Eugenio </a:t>
            </a:r>
            <a:r>
              <a:rPr lang="pt-BR" altLang="pt-BR" sz="25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Gudin</a:t>
            </a:r>
            <a:r>
              <a:rPr lang="pt-BR" altLang="pt-BR" sz="2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altLang="pt-BR" sz="2500" dirty="0"/>
              <a:t>na Fazenda (crítico do desenvolvimentismo/</a:t>
            </a:r>
            <a:r>
              <a:rPr lang="pt-BR" altLang="pt-BR" sz="2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prestígio </a:t>
            </a:r>
            <a:r>
              <a:rPr lang="pt-BR" altLang="pt-BR" sz="2500" dirty="0"/>
              <a:t>junto</a:t>
            </a:r>
            <a:r>
              <a:rPr lang="pt-BR" altLang="pt-BR" sz="2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altLang="pt-BR" sz="2500" dirty="0"/>
              <a:t>aos credores internacionais): prioridades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pt-BR" altLang="pt-BR" sz="2500" dirty="0"/>
              <a:t>	i) </a:t>
            </a:r>
            <a:r>
              <a:rPr lang="pt-BR" altLang="pt-BR" sz="2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reverter a grave crise cambial (</a:t>
            </a:r>
            <a:r>
              <a:rPr lang="pt-BR" altLang="pt-BR" sz="2500" dirty="0"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↓ preços dos café e vencimento de créditos de curto prazo):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pt-BR" altLang="pt-BR" sz="2500" dirty="0">
                <a:ea typeface="Calibri" panose="020F0502020204030204" pitchFamily="34" charset="0"/>
                <a:cs typeface="Calibri" panose="020F0502020204030204" pitchFamily="34" charset="0"/>
              </a:rPr>
              <a:t>	a) </a:t>
            </a:r>
            <a:r>
              <a:rPr lang="pt-BR" altLang="pt-BR" sz="2500" dirty="0" smtClean="0">
                <a:ea typeface="Calibri" panose="020F0502020204030204" pitchFamily="34" charset="0"/>
                <a:cs typeface="Calibri" panose="020F0502020204030204" pitchFamily="34" charset="0"/>
              </a:rPr>
              <a:t>contrair crédito externo; 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pt-BR" altLang="pt-BR" sz="2500" dirty="0"/>
              <a:t>	b) reverter o aperto de crédito externo, facilitando a entrada de capital estrangeiro </a:t>
            </a:r>
            <a:r>
              <a:rPr lang="pt-BR" altLang="pt-BR" sz="2500" dirty="0">
                <a:ea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pt-BR" altLang="pt-BR" sz="2500" dirty="0"/>
              <a:t>editou </a:t>
            </a:r>
            <a:r>
              <a:rPr lang="pt-BR" altLang="pt-BR" sz="2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 </a:t>
            </a:r>
            <a:r>
              <a:rPr lang="pt-BR" altLang="pt-BR" sz="25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instrução 113 </a:t>
            </a:r>
            <a:r>
              <a:rPr lang="pt-BR" altLang="pt-BR" sz="2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da </a:t>
            </a:r>
            <a:r>
              <a:rPr lang="pt-BR" altLang="pt-BR" sz="25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Sumoc</a:t>
            </a:r>
            <a:r>
              <a:rPr lang="pt-BR" altLang="pt-BR" sz="2500" dirty="0"/>
              <a:t>: autoriza a </a:t>
            </a:r>
            <a:r>
              <a:rPr lang="pt-BR" altLang="pt-BR" sz="2500" dirty="0" err="1"/>
              <a:t>Cacex</a:t>
            </a:r>
            <a:r>
              <a:rPr lang="pt-BR" altLang="pt-BR" sz="2500" dirty="0"/>
              <a:t> do BB a emitir licenças de importação sem cobertura cambial para equipamentos e bens de produção </a:t>
            </a:r>
            <a:r>
              <a:rPr lang="pt-BR" altLang="pt-BR" sz="2500" dirty="0">
                <a:ea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pt-BR" altLang="pt-BR" sz="2500" dirty="0"/>
              <a:t> abrindo grande vantagem ao investidor externo (internar bens de capital). </a:t>
            </a:r>
            <a:endParaRPr lang="pt-BR" altLang="pt-BR" sz="250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596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pt-BR" dirty="0" smtClean="0"/>
              <a:t>Interregno Café Filho</a:t>
            </a:r>
            <a:endParaRPr lang="es-ES_tradn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pt-BR" altLang="pt-BR" dirty="0" err="1" smtClean="0"/>
              <a:t>ii</a:t>
            </a:r>
            <a:r>
              <a:rPr lang="pt-BR" altLang="pt-B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 conter a inflação mediante  corte do gasto público e aperto do crédito</a:t>
            </a:r>
            <a:r>
              <a:rPr lang="pt-BR" altLang="pt-BR" dirty="0" smtClean="0"/>
              <a:t>:  instruções da </a:t>
            </a:r>
            <a:r>
              <a:rPr lang="pt-BR" altLang="pt-B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Sumoc</a:t>
            </a:r>
            <a:endParaRPr lang="pt-BR" altLang="pt-BR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pt-BR" altLang="pt-B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105 </a:t>
            </a:r>
            <a:r>
              <a:rPr lang="pt-BR" altLang="pt-BR" dirty="0" smtClean="0"/>
              <a:t>– fixava os juros para depósitos a vista (3%) e a prazo(7%); </a:t>
            </a:r>
          </a:p>
          <a:p>
            <a:pPr>
              <a:lnSpc>
                <a:spcPct val="80000"/>
              </a:lnSpc>
            </a:pPr>
            <a:r>
              <a:rPr lang="pt-BR" altLang="pt-B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106 – </a:t>
            </a:r>
            <a:r>
              <a:rPr lang="pt-BR" altLang="pt-BR" dirty="0" smtClean="0"/>
              <a:t>elevação das </a:t>
            </a:r>
            <a:r>
              <a:rPr lang="pt-BR" altLang="pt-BR" dirty="0" err="1" smtClean="0"/>
              <a:t>txs</a:t>
            </a:r>
            <a:r>
              <a:rPr lang="pt-BR" altLang="pt-BR" dirty="0" smtClean="0"/>
              <a:t> de redesconto de duplicatas e</a:t>
            </a:r>
          </a:p>
          <a:p>
            <a:pPr>
              <a:lnSpc>
                <a:spcPct val="80000"/>
              </a:lnSpc>
            </a:pPr>
            <a:r>
              <a:rPr lang="pt-BR" altLang="pt-B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108 – </a:t>
            </a:r>
            <a:r>
              <a:rPr lang="pt-BR" altLang="pt-BR" dirty="0" smtClean="0"/>
              <a:t>elevava o compulsório dos bancos a serem recolhidos à caixa da </a:t>
            </a:r>
            <a:r>
              <a:rPr lang="pt-BR" altLang="pt-BR" dirty="0" err="1" smtClean="0"/>
              <a:t>Sumoc</a:t>
            </a:r>
            <a:r>
              <a:rPr lang="pt-BR" altLang="pt-BR" dirty="0" smtClean="0"/>
              <a:t> e não mais ao </a:t>
            </a:r>
            <a:r>
              <a:rPr lang="pt-BR" altLang="pt-B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BB e ainda limitava-se suas operações de crédito. </a:t>
            </a:r>
          </a:p>
          <a:p>
            <a:pPr>
              <a:lnSpc>
                <a:spcPct val="80000"/>
              </a:lnSpc>
              <a:buNone/>
            </a:pP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	→ severidade (</a:t>
            </a:r>
            <a:r>
              <a:rPr lang="pt-BR" altLang="pt-BR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crise de iliquidez</a:t>
            </a: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)  ameaçava a sobrevivência de inúmeras empresas (</a:t>
            </a:r>
            <a:r>
              <a:rPr lang="pt-BR" altLang="pt-BR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pressão do setor para privilegiar o crescimento em detrimento aos ajustes externo e da inflação) </a:t>
            </a:r>
            <a:r>
              <a:rPr lang="pt-BR" altLang="pt-BR" dirty="0" smtClean="0">
                <a:ea typeface="Calibri" panose="020F0502020204030204" pitchFamily="34" charset="0"/>
                <a:cs typeface="Calibri" panose="020F0502020204030204" pitchFamily="34" charset="0"/>
              </a:rPr>
              <a:t>→ demissão</a:t>
            </a:r>
            <a:endParaRPr lang="pt-BR" altLang="pt-BR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944107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Interregno Café </a:t>
            </a:r>
            <a:r>
              <a:rPr lang="es-ES_tradnl" dirty="0" err="1" smtClean="0"/>
              <a:t>Filho</a:t>
            </a:r>
            <a:endParaRPr lang="es-ES_tradnl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pt-BR" altLang="pt-BR" dirty="0"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José Maria Whitaker </a:t>
            </a: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abranda a política econômica → </a:t>
            </a:r>
          </a:p>
          <a:p>
            <a:pPr>
              <a:spcBef>
                <a:spcPct val="0"/>
              </a:spcBef>
            </a:pP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Revogou as instruções 106 e 108 e limitou as operações de crédito do BB aos setores produtivos (acreditava não inflacionárias) </a:t>
            </a:r>
          </a:p>
          <a:p>
            <a:pPr>
              <a:spcBef>
                <a:spcPct val="0"/>
              </a:spcBef>
            </a:pP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proposição firme em privilegiar os </a:t>
            </a:r>
            <a:r>
              <a:rPr lang="pt-BR" altLang="pt-BR" dirty="0"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interesses da lavoura</a:t>
            </a: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, adotar regime de </a:t>
            </a:r>
            <a:r>
              <a:rPr lang="pt-BR" altLang="pt-BR" dirty="0"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taxa única de câmbio</a:t>
            </a: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, desvalorizar a taxa cambial (eliminar o </a:t>
            </a:r>
            <a:r>
              <a:rPr lang="pt-BR" altLang="pt-BR" dirty="0"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“confisco cambial”</a:t>
            </a: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spcBef>
                <a:spcPct val="0"/>
              </a:spcBef>
            </a:pP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Congresso Nacional rejeita a proposta – </a:t>
            </a:r>
            <a:r>
              <a:rPr lang="pt-BR" altLang="pt-BR" dirty="0">
                <a:effectLst>
                  <a:outerShdw blurRad="38100" dist="38100" dir="2700000" algn="tl">
                    <a:srgbClr val="C0C0C0"/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desenvolvimentismo</a:t>
            </a: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pt-BR" altLang="pt-BR" dirty="0">
                <a:ea typeface="Calibri" panose="020F0502020204030204" pitchFamily="34" charset="0"/>
                <a:cs typeface="Calibri" panose="020F0502020204030204" pitchFamily="34" charset="0"/>
              </a:rPr>
              <a:t>Instrução 113 será amplamente utilizada no governo JK.</a:t>
            </a:r>
            <a:endParaRPr lang="pt-BR" altLang="pt-BR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1572538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528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Tema do Office</vt:lpstr>
      <vt:lpstr>Aula 10  o interregno liberal no Brasil desenvolvimentista: governos Dutra e Café Filho </vt:lpstr>
      <vt:lpstr>Governo Dutra</vt:lpstr>
      <vt:lpstr>Governo Dutra</vt:lpstr>
      <vt:lpstr>Governo Dutra</vt:lpstr>
      <vt:lpstr>Governo Dutra </vt:lpstr>
      <vt:lpstr>Governo Dutra </vt:lpstr>
      <vt:lpstr>Interregno Café Filho</vt:lpstr>
      <vt:lpstr>Interregno Café Filho</vt:lpstr>
      <vt:lpstr>Interregno Café Filho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10  o interregno liberal no Brasil desenvolvimentista: governos Dutra e Café Filho</dc:title>
  <dc:creator>Eliana Terci</dc:creator>
  <cp:lastModifiedBy>Eliana Terci</cp:lastModifiedBy>
  <cp:revision>6</cp:revision>
  <dcterms:created xsi:type="dcterms:W3CDTF">2016-04-07T14:28:06Z</dcterms:created>
  <dcterms:modified xsi:type="dcterms:W3CDTF">2016-04-07T15:33:04Z</dcterms:modified>
</cp:coreProperties>
</file>