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sldIdLst>
    <p:sldId id="393" r:id="rId2"/>
    <p:sldId id="391" r:id="rId3"/>
    <p:sldId id="436" r:id="rId4"/>
    <p:sldId id="257" r:id="rId5"/>
    <p:sldId id="258" r:id="rId6"/>
    <p:sldId id="40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440" r:id="rId18"/>
    <p:sldId id="408" r:id="rId19"/>
    <p:sldId id="269" r:id="rId20"/>
    <p:sldId id="270" r:id="rId21"/>
    <p:sldId id="271" r:id="rId22"/>
    <p:sldId id="409" r:id="rId23"/>
    <p:sldId id="272" r:id="rId24"/>
    <p:sldId id="273" r:id="rId25"/>
    <p:sldId id="274" r:id="rId26"/>
    <p:sldId id="275" r:id="rId27"/>
    <p:sldId id="276" r:id="rId28"/>
    <p:sldId id="411" r:id="rId29"/>
    <p:sldId id="277" r:id="rId30"/>
    <p:sldId id="278" r:id="rId31"/>
    <p:sldId id="279" r:id="rId32"/>
    <p:sldId id="414" r:id="rId33"/>
    <p:sldId id="280" r:id="rId34"/>
    <p:sldId id="281" r:id="rId35"/>
    <p:sldId id="282" r:id="rId36"/>
    <p:sldId id="410" r:id="rId37"/>
    <p:sldId id="283" r:id="rId38"/>
    <p:sldId id="413" r:id="rId39"/>
    <p:sldId id="284" r:id="rId40"/>
    <p:sldId id="285" r:id="rId41"/>
    <p:sldId id="286" r:id="rId42"/>
    <p:sldId id="287" r:id="rId43"/>
    <p:sldId id="288" r:id="rId44"/>
    <p:sldId id="291" r:id="rId45"/>
    <p:sldId id="289" r:id="rId46"/>
    <p:sldId id="290" r:id="rId47"/>
    <p:sldId id="292" r:id="rId48"/>
    <p:sldId id="293" r:id="rId49"/>
    <p:sldId id="294" r:id="rId50"/>
    <p:sldId id="415" r:id="rId51"/>
    <p:sldId id="392" r:id="rId52"/>
    <p:sldId id="417" r:id="rId53"/>
    <p:sldId id="418" r:id="rId54"/>
    <p:sldId id="419" r:id="rId55"/>
    <p:sldId id="420" r:id="rId56"/>
    <p:sldId id="421" r:id="rId57"/>
    <p:sldId id="422" r:id="rId58"/>
    <p:sldId id="423" r:id="rId59"/>
    <p:sldId id="424" r:id="rId60"/>
    <p:sldId id="425" r:id="rId61"/>
    <p:sldId id="426" r:id="rId62"/>
    <p:sldId id="427" r:id="rId63"/>
    <p:sldId id="428" r:id="rId64"/>
    <p:sldId id="429" r:id="rId65"/>
    <p:sldId id="430" r:id="rId66"/>
    <p:sldId id="431" r:id="rId67"/>
    <p:sldId id="432" r:id="rId68"/>
    <p:sldId id="433" r:id="rId69"/>
    <p:sldId id="434" r:id="rId70"/>
    <p:sldId id="435" r:id="rId71"/>
    <p:sldId id="437" r:id="rId72"/>
    <p:sldId id="297" r:id="rId73"/>
    <p:sldId id="298" r:id="rId74"/>
    <p:sldId id="299" r:id="rId75"/>
    <p:sldId id="300" r:id="rId76"/>
    <p:sldId id="301" r:id="rId77"/>
    <p:sldId id="302" r:id="rId78"/>
    <p:sldId id="305" r:id="rId79"/>
    <p:sldId id="303" r:id="rId80"/>
    <p:sldId id="306" r:id="rId81"/>
    <p:sldId id="304" r:id="rId82"/>
    <p:sldId id="307" r:id="rId83"/>
    <p:sldId id="308" r:id="rId84"/>
    <p:sldId id="309" r:id="rId85"/>
    <p:sldId id="310" r:id="rId86"/>
    <p:sldId id="311" r:id="rId87"/>
    <p:sldId id="312" r:id="rId88"/>
    <p:sldId id="313" r:id="rId89"/>
    <p:sldId id="314" r:id="rId90"/>
    <p:sldId id="315" r:id="rId91"/>
    <p:sldId id="316" r:id="rId92"/>
    <p:sldId id="317" r:id="rId93"/>
    <p:sldId id="318" r:id="rId94"/>
    <p:sldId id="319" r:id="rId95"/>
    <p:sldId id="320" r:id="rId96"/>
    <p:sldId id="321" r:id="rId97"/>
    <p:sldId id="322" r:id="rId98"/>
    <p:sldId id="438" r:id="rId99"/>
    <p:sldId id="323" r:id="rId100"/>
    <p:sldId id="324" r:id="rId101"/>
    <p:sldId id="295" r:id="rId102"/>
    <p:sldId id="337" r:id="rId103"/>
    <p:sldId id="439" r:id="rId104"/>
    <p:sldId id="338" r:id="rId105"/>
    <p:sldId id="339" r:id="rId106"/>
    <p:sldId id="340" r:id="rId107"/>
    <p:sldId id="341" r:id="rId108"/>
    <p:sldId id="342" r:id="rId109"/>
    <p:sldId id="406" r:id="rId110"/>
    <p:sldId id="394" r:id="rId111"/>
    <p:sldId id="395" r:id="rId112"/>
    <p:sldId id="396" r:id="rId113"/>
    <p:sldId id="397" r:id="rId114"/>
    <p:sldId id="398" r:id="rId115"/>
    <p:sldId id="399" r:id="rId116"/>
    <p:sldId id="400" r:id="rId117"/>
    <p:sldId id="401" r:id="rId118"/>
    <p:sldId id="404" r:id="rId119"/>
    <p:sldId id="402" r:id="rId120"/>
    <p:sldId id="403" r:id="rId121"/>
    <p:sldId id="405" r:id="rId122"/>
    <p:sldId id="390" r:id="rId12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4D8DA1"/>
    <a:srgbClr val="0E5DFA"/>
    <a:srgbClr val="97FFFF"/>
    <a:srgbClr val="00CCFF"/>
    <a:srgbClr val="000066"/>
    <a:srgbClr val="D1CD9F"/>
    <a:srgbClr val="C1BC7D"/>
    <a:srgbClr val="33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69" autoAdjust="0"/>
    <p:restoredTop sz="94660"/>
  </p:normalViewPr>
  <p:slideViewPr>
    <p:cSldViewPr showGuides="1">
      <p:cViewPr>
        <p:scale>
          <a:sx n="66" d="100"/>
          <a:sy n="66" d="100"/>
        </p:scale>
        <p:origin x="-156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28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765AE-8667-4A9E-A5EF-BB3880C8BABE}" type="datetimeFigureOut">
              <a:rPr lang="pt-BR" smtClean="0"/>
              <a:pPr/>
              <a:t>11/05/2017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9CFC5-8658-4853-B8F7-733A8528AFF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9CFC5-8658-4853-B8F7-733A8528AFF0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EDCC6-EB25-45F1-92C5-639B295CD51C}" type="slidenum">
              <a:rPr lang="pt-BR" smtClean="0"/>
              <a:pPr/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9CFC5-8658-4853-B8F7-733A8528AFF0}" type="slidenum">
              <a:rPr lang="pt-BR" smtClean="0"/>
              <a:pPr/>
              <a:t>29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DCD6-22C8-44F0-8316-D06E5A91FBC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0DFB5-BB3F-4444-85F5-341EBF91E32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C2D12-C91D-4DD0-9426-5867C729BF6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90F88-7ECB-4492-8BE6-C3F6472ABB2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047E7-57B3-4ABB-A0D4-6F5686D1794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1A504-E757-490B-9D1A-F12F2B1B58B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D75D4-8294-42DF-8A69-BAF7737BBD9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20351-6E97-457D-A321-420C7B3DAC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4CFCE-E72B-4967-94EB-9FE534EBCD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C20BD-9194-49C1-82E3-01FF0228364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D65DC-01DF-4A8B-BEDE-58331A5D846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>
            <a:duotone>
              <a:srgbClr val="4F81BD">
                <a:shade val="45000"/>
                <a:satMod val="135000"/>
              </a:srgbClr>
              <a:prstClr val="white"/>
            </a:duotone>
          </a:blip>
          <a:srcRect l="29603" t="35555" r="47778" b="27478"/>
          <a:stretch>
            <a:fillRect/>
          </a:stretch>
        </p:blipFill>
        <p:spPr bwMode="auto">
          <a:xfrm>
            <a:off x="0" y="-1"/>
            <a:ext cx="9144000" cy="690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99D1525-AA42-4E2C-A3B5-893118AB534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learningradiology.com/caseofweek/caseoftheweekpix2/cow181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Rob Gonsalves 33 New Moon Eclips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4763" y="0"/>
            <a:ext cx="6265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24"/>
          <p:cNvSpPr>
            <a:spLocks noChangeArrowheads="1" noChangeShapeType="1" noTextEdit="1"/>
          </p:cNvSpPr>
          <p:nvPr/>
        </p:nvSpPr>
        <p:spPr bwMode="auto">
          <a:xfrm>
            <a:off x="5056188" y="6669088"/>
            <a:ext cx="1171575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kern="1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Rob Gonçalves</a:t>
            </a:r>
          </a:p>
        </p:txBody>
      </p:sp>
      <p:sp>
        <p:nvSpPr>
          <p:cNvPr id="4" name="WordArt 24"/>
          <p:cNvSpPr>
            <a:spLocks noChangeArrowheads="1" noChangeShapeType="1" noTextEdit="1"/>
          </p:cNvSpPr>
          <p:nvPr/>
        </p:nvSpPr>
        <p:spPr bwMode="auto">
          <a:xfrm>
            <a:off x="6280150" y="6689725"/>
            <a:ext cx="1171575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b="1" kern="1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Monotype Corsiva"/>
              </a:rPr>
              <a:t>New Moon Eclipsed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23528" y="836712"/>
            <a:ext cx="8280000" cy="420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ts val="2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processo visual: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rodopsina nos bastonetes (pigmento mais sensível a luz, importante na luz reduzida) 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iodopsinas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(3) nas células cone (responsáveis pelas cores específicas na luz brilhante)</a:t>
            </a:r>
          </a:p>
          <a:p>
            <a:pPr marL="285750" indent="-285750" algn="just">
              <a:spcBef>
                <a:spcPts val="2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em cultura de células epiteliais, o ácido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retinóico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regula a expressão de genes, envolvendo receptores celulares e secretando proteínas incluindo receptores para fatores de crescimento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spcBef>
                <a:spcPts val="2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promoção de resistência a infecções pelo estímulo do sistema imune, provavelmente por formação do metabólito 14-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hidróxi-retinol</a:t>
            </a:r>
            <a:endParaRPr lang="pt-BR" sz="2400" dirty="0">
              <a:latin typeface="Times New Roman" pitchFamily="18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A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115714" name="Picture 2" descr="http://static.naukas.com/media/2014/10/ret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581128"/>
            <a:ext cx="4237712" cy="2276872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6094565" y="6640355"/>
            <a:ext cx="7954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</a:rPr>
              <a:t>naukas.com</a:t>
            </a:r>
            <a:endParaRPr lang="pt-BR" sz="1000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476250" y="1124744"/>
            <a:ext cx="81915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piridoxina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(cont.)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alcoólatras também são predispostos a desenvolver deficiência de piridoxina, porque 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acetaldeído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um metabólito do álcool, acentua a degradação da piridoxina; a gravidez está relacionada com o aumento do consumo da piridoxina, sendo necessária suplementação de piridoxina nessa condição; a deficiência de vitamina B</a:t>
            </a:r>
            <a:r>
              <a:rPr lang="pt-BR" sz="2400" baseline="-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está associada com altos níveis de homocisteína plasmática, que é um fator de risco para aterosclerose; entretanto, não há evidência que a suplementação de vitamina B</a:t>
            </a:r>
            <a:r>
              <a:rPr lang="pt-BR" sz="2400" baseline="-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reduza o risco de doenças cardiovasculares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clínica da hipovitaminose B6: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achados clínicos semelhantes aos das deficiências de riboflavina e niacina; pode haver dermatite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seborréica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queilose, glossite, neuropatia periférica e, algumas vezes, convulsões 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398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B6 (PIRIDOXINA)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Imagem 8" descr="Rob Gonsalves 42 Astral projection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WordArt 24"/>
          <p:cNvSpPr>
            <a:spLocks noChangeArrowheads="1" noChangeShapeType="1" noTextEdit="1"/>
          </p:cNvSpPr>
          <p:nvPr/>
        </p:nvSpPr>
        <p:spPr bwMode="auto">
          <a:xfrm>
            <a:off x="6632575" y="6637338"/>
            <a:ext cx="1171575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kern="1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Rob Gonçalves</a:t>
            </a:r>
          </a:p>
        </p:txBody>
      </p:sp>
      <p:sp>
        <p:nvSpPr>
          <p:cNvPr id="3" name="WordArt 24"/>
          <p:cNvSpPr>
            <a:spLocks noChangeArrowheads="1" noChangeShapeType="1" noTextEdit="1"/>
          </p:cNvSpPr>
          <p:nvPr/>
        </p:nvSpPr>
        <p:spPr bwMode="auto">
          <a:xfrm>
            <a:off x="7872413" y="6637338"/>
            <a:ext cx="1171575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b="1" kern="1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Monotype Corsiva"/>
              </a:rPr>
              <a:t>Astral projections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432000" y="918369"/>
            <a:ext cx="8280000" cy="502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estoques corporais marginais e ingestão inadequada na dieta contribuem para a deficiência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folato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através do mundo</a:t>
            </a: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definição: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folatos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são cofatores essenciais na síntese de ácidos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nucléicos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; a conversão de 5-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metiltetraidrofolato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para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tetraidrofolato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requer vitamina B</a:t>
            </a:r>
            <a:r>
              <a:rPr lang="pt-BR" sz="2400" baseline="-30000" dirty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; portanto, a deficiência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folato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ou de vitamina B</a:t>
            </a:r>
            <a:r>
              <a:rPr lang="pt-BR" sz="2400" baseline="-30000" dirty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resulta em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anemia megaloblástica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as células em divisão acelerada no embrião são especialmente vulneráveis à deficiência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folato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 necessidade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folato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semelhante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da p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ridoxina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é aumentada na gravidez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14463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FOLATO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3.bp.blogspot.com/-jWvHVVLQZrQ/T9YEPqvXuQI/AAAAAAAAA78/vMVKFMwPMqI/s1600/Acido+F%C3%B3lico+-+fontes+alimentares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6480720" cy="4860541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6084168" y="6165304"/>
            <a:ext cx="17027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latin typeface="Times New Roman" pitchFamily="18" charset="0"/>
              </a:rPr>
              <a:t>nutricaoolistica</a:t>
            </a:r>
            <a:r>
              <a:rPr lang="pt-BR" sz="1000" dirty="0" smtClean="0">
                <a:latin typeface="Times New Roman" pitchFamily="18" charset="0"/>
              </a:rPr>
              <a:t>.blogspot.com</a:t>
            </a:r>
            <a:endParaRPr lang="pt-BR" sz="1000" dirty="0">
              <a:latin typeface="Times New Roman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14463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FOLATO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476250" y="1340768"/>
            <a:ext cx="8191500" cy="487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dieta pobre durante o primeiro trimestre de gestação tem sido associada com aumento da incidência de defeitos do tubo neural no feto</a:t>
            </a:r>
          </a:p>
          <a:p>
            <a:pPr marL="285750" indent="-285750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o suplemento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folato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tem sido mostrado como fator de diminuição do risco de defeitos no tubo neural; o suplemento deve iniciar antes do inicio da gestação</a:t>
            </a:r>
          </a:p>
          <a:p>
            <a:pPr marL="285750" indent="-285750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baixos níveis plasmáticos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folato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(como vitamina B</a:t>
            </a:r>
            <a:r>
              <a:rPr lang="pt-BR" sz="2400" baseline="-30000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e B</a:t>
            </a:r>
            <a:r>
              <a:rPr lang="pt-BR" sz="2400" baseline="-30000" dirty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) são associados com altos níveis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hemocisteína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plasmática; embora 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hemocisteína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cause predisposição à aterosclerose, não há evidência de que suplementos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folato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reduzam os níveis de aterosclerose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14463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FOLATO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476250" y="980728"/>
            <a:ext cx="819150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3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fontes de </a:t>
            </a:r>
            <a:r>
              <a:rPr lang="pt-BR" sz="2400" b="1" dirty="0" err="1">
                <a:latin typeface="Times New Roman" pitchFamily="18" charset="0"/>
                <a:cs typeface="Times New Roman" pitchFamily="18" charset="0"/>
              </a:rPr>
              <a:t>folato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encontrado no trigo, feijão, nozes, fígado, vegetais de folhas verdes; 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folato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é lábil ao calor e é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depletado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em alimentos processados e cozidos.</a:t>
            </a:r>
          </a:p>
          <a:p>
            <a:pPr marL="285750" indent="-285750" algn="just">
              <a:lnSpc>
                <a:spcPct val="13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nos Estados Unidos é estimado que 15 a 20% dos adultos tem baixo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folato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sérico</a:t>
            </a:r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5788025" y="6389688"/>
            <a:ext cx="25923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100">
                <a:latin typeface="Times New Roman" pitchFamily="18" charset="0"/>
              </a:rPr>
              <a:t>http://www.cpt.com.br/saude/vitamina-b9</a:t>
            </a:r>
            <a:endParaRPr lang="pt-BR" sz="1100">
              <a:latin typeface="Times New Roman" pitchFamily="18" charset="0"/>
            </a:endParaRPr>
          </a:p>
        </p:txBody>
      </p:sp>
      <p:pic>
        <p:nvPicPr>
          <p:cNvPr id="77831" name="Picture 9" descr="Vitamina B9: importância, fontes de alimentos, valores nutricionais, carência e exces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8065" y="3429000"/>
            <a:ext cx="4127623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2" name="Text Box 5"/>
          <p:cNvSpPr txBox="1">
            <a:spLocks noChangeArrowheads="1"/>
          </p:cNvSpPr>
          <p:nvPr/>
        </p:nvSpPr>
        <p:spPr bwMode="auto">
          <a:xfrm>
            <a:off x="474663" y="3633440"/>
            <a:ext cx="4097337" cy="297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em países em desenvolvimento que usam dieta baseada no milho, com poucos vegetais frescos, a deficiência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folato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mais comum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14463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FOLATO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476250" y="1301750"/>
            <a:ext cx="8191500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3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mesmo com dieta adequada, o uso de contraceptivo oral, anticonvulsivantes, etanol e fumo interfere com a absorção e o metabolismo do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folato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3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doenças crônicas como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malabsorção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intestinal e câncer metastático são associadas com deficiência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folato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3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admite-se que a combinação da deficiência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folato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 vitamina B</a:t>
            </a:r>
            <a:r>
              <a:rPr lang="pt-BR" sz="2400" baseline="-30000" dirty="0"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contribui para o desenvolvimento de câncer do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colon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14463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FOLATO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304800" y="980728"/>
            <a:ext cx="8280000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3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em contraste com a deficiência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folato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a deficiência de vitamina B</a:t>
            </a:r>
            <a:r>
              <a:rPr lang="pt-BR" sz="2400" baseline="-30000" dirty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esta associada com degeneração mielínica em axônios motores e sensitivos da medula espinhal</a:t>
            </a:r>
          </a:p>
          <a:p>
            <a:pPr marL="285750" indent="-285750" algn="just">
              <a:lnSpc>
                <a:spcPct val="13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deficiência de vitamina B</a:t>
            </a:r>
            <a:r>
              <a:rPr lang="pt-BR" sz="2400" b="1" baseline="-30000" dirty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resulta da perda da secreção d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fator intrínseco no estomago, impede a absorção da vitamina no íleo, provocando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anemia perniciosa</a:t>
            </a:r>
          </a:p>
        </p:txBody>
      </p:sp>
      <p:sp>
        <p:nvSpPr>
          <p:cNvPr id="79878" name="Retângulo 5"/>
          <p:cNvSpPr>
            <a:spLocks noChangeArrowheads="1"/>
          </p:cNvSpPr>
          <p:nvPr/>
        </p:nvSpPr>
        <p:spPr bwMode="auto">
          <a:xfrm>
            <a:off x="395288" y="4077072"/>
            <a:ext cx="41767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8288" indent="-268288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pt-B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fontes da vitamina B</a:t>
            </a:r>
            <a:r>
              <a:rPr lang="pt-BR" sz="2400" b="1" baseline="-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pt-B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t-BR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quase todas as proteínas animais, incluindo carnes, leite e ovos</a:t>
            </a:r>
            <a:endParaRPr lang="pt-BR" dirty="0"/>
          </a:p>
        </p:txBody>
      </p:sp>
      <p:pic>
        <p:nvPicPr>
          <p:cNvPr id="79879" name="Picture 7" descr="Vitamina B12: importância, fontes de alimentos, valores nutricionais, carência e exces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049135"/>
            <a:ext cx="3888681" cy="250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0" name="Text Box 7"/>
          <p:cNvSpPr txBox="1">
            <a:spLocks noChangeArrowheads="1"/>
          </p:cNvSpPr>
          <p:nvPr/>
        </p:nvSpPr>
        <p:spPr bwMode="auto">
          <a:xfrm>
            <a:off x="6227763" y="6596063"/>
            <a:ext cx="25923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100">
                <a:latin typeface="Times New Roman" pitchFamily="18" charset="0"/>
              </a:rPr>
              <a:t>http://www.cpt.com.br/saude/vitamina-b12</a:t>
            </a:r>
            <a:endParaRPr lang="pt-BR" sz="1100">
              <a:latin typeface="Times New Roman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382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B</a:t>
            </a:r>
            <a:r>
              <a:rPr lang="pt-BR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12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432000" y="980728"/>
            <a:ext cx="8280000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 hipovitaminose ocorre em casos de vegetarianismo extremo e só após muitos anos de dieta restrita 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parasitose intestinal pelo </a:t>
            </a:r>
            <a:r>
              <a:rPr lang="pt-BR" sz="2400" i="1" dirty="0" err="1">
                <a:latin typeface="Times New Roman" pitchFamily="18" charset="0"/>
                <a:cs typeface="Times New Roman" pitchFamily="18" charset="0"/>
              </a:rPr>
              <a:t>Diphyllobathrium</a:t>
            </a:r>
            <a:r>
              <a:rPr lang="pt-B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i="1" dirty="0" err="1">
                <a:latin typeface="Times New Roman" pitchFamily="18" charset="0"/>
                <a:cs typeface="Times New Roman" pitchFamily="18" charset="0"/>
              </a:rPr>
              <a:t>latum</a:t>
            </a:r>
            <a:r>
              <a:rPr lang="pt-B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causa deficiência de vitamina B</a:t>
            </a:r>
            <a:r>
              <a:rPr lang="pt-BR" sz="2400" baseline="-30000" dirty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porque o parasita absorve a vitamina na luz intestinal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 deficiência combinada de B</a:t>
            </a:r>
            <a:r>
              <a:rPr lang="pt-BR" sz="2400" baseline="-30000" dirty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com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folato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é associada com anemia megaloblástica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 anemia perniciosa é complicada pela condição neurológica chamada degeneração combinada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sub-aguda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da medula espinhal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382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B</a:t>
            </a:r>
            <a:r>
              <a:rPr lang="pt-BR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12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://photos1.blogger.com/blogger/6286/1021/1600/Medula%20osea%20A.Megaloblastica.jpg"/>
          <p:cNvPicPr>
            <a:picLocks noChangeAspect="1" noChangeArrowheads="1"/>
          </p:cNvPicPr>
          <p:nvPr/>
        </p:nvPicPr>
        <p:blipFill>
          <a:blip r:embed="rId2" cstate="print"/>
          <a:srcRect l="9121" r="1701"/>
          <a:stretch>
            <a:fillRect/>
          </a:stretch>
        </p:blipFill>
        <p:spPr bwMode="auto">
          <a:xfrm>
            <a:off x="3131840" y="4941168"/>
            <a:ext cx="2448272" cy="1718613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3895920" y="6640355"/>
            <a:ext cx="16946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latin typeface="Times New Roman" pitchFamily="18" charset="0"/>
              </a:rPr>
              <a:t>analisisclinicos</a:t>
            </a:r>
            <a:r>
              <a:rPr lang="pt-BR" sz="1000" dirty="0" smtClean="0">
                <a:latin typeface="Times New Roman" pitchFamily="18" charset="0"/>
              </a:rPr>
              <a:t>.blogspot.com</a:t>
            </a:r>
            <a:endParaRPr lang="pt-BR" sz="1000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Rob Gonsalves 350 Tributari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125" y="0"/>
            <a:ext cx="6088063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WordArt 24"/>
          <p:cNvSpPr>
            <a:spLocks noChangeArrowheads="1" noChangeShapeType="1" noTextEdit="1"/>
          </p:cNvSpPr>
          <p:nvPr/>
        </p:nvSpPr>
        <p:spPr bwMode="auto">
          <a:xfrm>
            <a:off x="1554163" y="6643688"/>
            <a:ext cx="1171575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kern="1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Rob Gonçalves</a:t>
            </a:r>
          </a:p>
        </p:txBody>
      </p:sp>
      <p:sp>
        <p:nvSpPr>
          <p:cNvPr id="3" name="WordArt 24"/>
          <p:cNvSpPr>
            <a:spLocks noChangeArrowheads="1" noChangeShapeType="1" noTextEdit="1"/>
          </p:cNvSpPr>
          <p:nvPr/>
        </p:nvSpPr>
        <p:spPr bwMode="auto">
          <a:xfrm>
            <a:off x="2794000" y="6643688"/>
            <a:ext cx="1028700" cy="149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b="1" kern="1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Monotype Corsiva"/>
              </a:rPr>
              <a:t>Tributaries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21166" y="1042864"/>
            <a:ext cx="8280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Alterações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visuais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cegueira noturna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xeroftalmia (olho seco), xerose (ressecamento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conjuntival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– o epitélio lacrimal e muco-secretor normal é substituído por epitélio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ceratinizado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); manchas (spots)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Bitot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(empilhamento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debris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ceratina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como pequenas placas opacas); erosão da superfície córnea enrugada com adelgaçamento e destruição da córnea (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ceratomalácea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) e cegueira total</a:t>
            </a:r>
          </a:p>
        </p:txBody>
      </p:sp>
      <p:pic>
        <p:nvPicPr>
          <p:cNvPr id="11" name="Imagem 2" descr="Def_VitaminaA"/>
          <p:cNvPicPr>
            <a:picLocks noChangeAspect="1" noChangeArrowheads="1"/>
          </p:cNvPicPr>
          <p:nvPr/>
        </p:nvPicPr>
        <p:blipFill>
          <a:blip r:embed="rId2" cstate="print"/>
          <a:srcRect l="5835" t="10396" r="4836" b="10124"/>
          <a:stretch>
            <a:fillRect/>
          </a:stretch>
        </p:blipFill>
        <p:spPr bwMode="auto">
          <a:xfrm>
            <a:off x="2410710" y="3789041"/>
            <a:ext cx="4373795" cy="3032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6040897" y="6611779"/>
            <a:ext cx="7633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</a:rPr>
              <a:t>Soares, EG</a:t>
            </a:r>
            <a:endParaRPr lang="pt-BR" sz="1000" dirty="0">
              <a:latin typeface="Times New Roman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3462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A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95536" y="908720"/>
            <a:ext cx="8280000" cy="421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fontes de vitamina C: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o ácido ascórbico não é sintetizado endogenamente e, portanto, os seres humanos são dependentes da ingestão pela dieta; está presente no leite, fígado, peixes e em abundante variedade de frutas e vegetais; as dietas mais pobres propiciam quantidade adequada de vitamina C</a:t>
            </a: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hipovitaminose C: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leva ao aparecimento de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escorbuto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caracterizado principalmente por doença óssea em crianças em crescimento e hemorragias e defeitos de cicatrização em crianças e adultos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406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C (ÁCIDO ASCÓRBICO)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://1.bp.blogspot.com/-Xqj4M5XNM6w/VIWDuQyPACI/AAAAAAAABx0/7HXWIO7EfxQ/s1600/alimentos-con-vitamina-c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6912" y="4710288"/>
            <a:ext cx="2880320" cy="1939416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5940152" y="6611779"/>
            <a:ext cx="20393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latin typeface="Times New Roman" pitchFamily="18" charset="0"/>
                <a:cs typeface="Times New Roman" pitchFamily="18" charset="0"/>
              </a:rPr>
              <a:t>ensinandomusculacao</a:t>
            </a:r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.blogspot.com</a:t>
            </a:r>
            <a:endParaRPr lang="pt-BR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412948" y="980728"/>
            <a:ext cx="8280000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fontes de vitamina C: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o ácido ascórbico não é sintetizado endogenamente e, portanto, os seres humanos são dependentes da ingestão pela dieta; está presente no leite, fígado, peixes e em abundante variedade de frutas e vegetais; as dietas mais pobres propiciam quantidade adequada de vitamina C</a:t>
            </a:r>
          </a:p>
        </p:txBody>
      </p:sp>
      <p:pic>
        <p:nvPicPr>
          <p:cNvPr id="83974" name="Picture 7" descr="Vitamina C - importância, fontes de alimentos, valores nutricionais, carência e exces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155967"/>
            <a:ext cx="3067571" cy="336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5" name="Text Box 5"/>
          <p:cNvSpPr txBox="1">
            <a:spLocks noChangeArrowheads="1"/>
          </p:cNvSpPr>
          <p:nvPr/>
        </p:nvSpPr>
        <p:spPr bwMode="auto">
          <a:xfrm>
            <a:off x="393899" y="3417540"/>
            <a:ext cx="4898182" cy="319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hipovitaminose C: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leva ao aparecimento de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escorbuto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caracterizado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principalmente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por doença óssea em crianças em crescimento e hemorragias e defeitos de cicatrização em crianças e adultos</a:t>
            </a:r>
          </a:p>
        </p:txBody>
      </p:sp>
      <p:sp>
        <p:nvSpPr>
          <p:cNvPr id="83976" name="Text Box 7"/>
          <p:cNvSpPr txBox="1">
            <a:spLocks noChangeArrowheads="1"/>
          </p:cNvSpPr>
          <p:nvPr/>
        </p:nvSpPr>
        <p:spPr bwMode="auto">
          <a:xfrm>
            <a:off x="6011863" y="6524628"/>
            <a:ext cx="25923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100" dirty="0" smtClean="0">
                <a:latin typeface="Times New Roman" pitchFamily="18" charset="0"/>
              </a:rPr>
              <a:t>http://www.cpt.com.br/saude/vitamina-c</a:t>
            </a:r>
            <a:endParaRPr lang="pt-BR" sz="1100" dirty="0">
              <a:latin typeface="Times New Roman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406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C (ÁCIDO ASCÓRBICO)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32000" y="1484784"/>
            <a:ext cx="8280000" cy="458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com a abundancia de ácido ascórbico 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s alimentos, o escorbuto deixou de ser um problema global</a:t>
            </a: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o escorbuto é encontrado em indivíduos idosos, solitários e alcoólatras – grupos que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frequentemente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tem padrões erráticos ou inadequados de alimentação</a:t>
            </a: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ocasionalmente aparece em pacientes em diálise peritonial ou hemodiálise e entre indivíduos com alimentação excêntrica</a:t>
            </a: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aparece em crianças mantidas com leite artificial sem suplementação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406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C (ÁCIDO ASCÓRBICO)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432000" y="1268760"/>
            <a:ext cx="8280000" cy="502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funções do ácido ascórbico: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age em vários caminhos de biossíntese por aceleração de reação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hidroxilação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amidação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a função mais estabelecida é a ativação da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protil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lisil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hidroxilase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 partir de precursores inativos, levando 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hidroxilação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pro-colágeno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precursores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hidroxilados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inadequad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me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te não adquirem configuração helicoidal estável e não podem ser adequadamente acoplados, então são pobremente secretados a partir dos fibroblastos; aqueles que são secretados com perda de resistência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tensil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são mais solúveis e mais vulneráveis à degradação enzimática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406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C (ÁCIDO ASCÓRBICO)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432000" y="1556792"/>
            <a:ext cx="8280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o colágeno, que tem normalmente o maior conteúdo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hidroxiprolina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é mais afetado, particularmente nos vasos sanguíneos, causando predisposição a hemorragias no escorbuto</a:t>
            </a: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também parece que a deficiência de vitamina C leva à supressão da taxa de síntese de peptídeos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pré-colagenos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independente do efeito na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hidroxilação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prolina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enquanto o papel da vitamina C na síntese de colágeno já é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conhecido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por muitas décadas, somente nos anos recentes que suas propriedades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antioxidantes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tem sido reconhecidas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406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C (ÁCIDO ASCÓRBICO)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432000" y="908720"/>
            <a:ext cx="8280000" cy="158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4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a vitamina C pode “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rre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r”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radicais livres diretamente nas fases aquosas das células e pode agir indiretamente regenerando a forma antioxidante da vitamina E (ambas agem em conjunto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406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C (ÁCIDO ASCÓRBICO)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://1.bp.blogspot.com/-dChingb0aXk/Un__7bs3q0I/AAAAAAAAAFM/Iw6F6gE4zew/s1600/aterosclerose+-+processo.png"/>
          <p:cNvPicPr>
            <a:picLocks noChangeAspect="1" noChangeArrowheads="1"/>
          </p:cNvPicPr>
          <p:nvPr/>
        </p:nvPicPr>
        <p:blipFill>
          <a:blip r:embed="rId2" cstate="print"/>
          <a:srcRect l="10288" t="5891" r="11629" b="6729"/>
          <a:stretch>
            <a:fillRect/>
          </a:stretch>
        </p:blipFill>
        <p:spPr bwMode="auto">
          <a:xfrm>
            <a:off x="5076056" y="2924943"/>
            <a:ext cx="3744416" cy="3312369"/>
          </a:xfrm>
          <a:prstGeom prst="rect">
            <a:avLst/>
          </a:prstGeom>
          <a:noFill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32000" y="2708920"/>
            <a:ext cx="4572048" cy="363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ações sinérgicas das vitaminas C 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tem sido pesquisadas como capazes de retarda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 aterosclerose por redução da oxidação do LDL, entretanto, até agora, não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á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evidência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conclusiva na prevenção da doença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coronariana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236296" y="6237312"/>
            <a:ext cx="15536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</a:rPr>
              <a:t>obesidade98.blogspot.com</a:t>
            </a:r>
            <a:endParaRPr lang="pt-BR" sz="1000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476250" y="1268760"/>
            <a:ext cx="81915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morfologia da hipovitaminose C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o escorbuto é mais dramático na criança que no adulto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hemorragia: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constitui uma das mais impressionantes características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pelo defeito na síntese de colágeno há suporte inadequado para as paredes de capilares e vênulas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aparecem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freqüentemente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púrpuras e equimoses na pele e mucosa gengival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alem disso, a perda de adesão do periósteo ao osso, junto com defeitos na parede vascular, levam a hematomas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sub-periostais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extensos e sangramentos nos espaços articulares após traumas mínimos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hemorragias intracerebrais,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subaracnóides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ou retrobulbares podem ser fatais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406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C (ÁCIDO ASCÓRBICO)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476250" y="1340768"/>
            <a:ext cx="8280000" cy="496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alterações esqueléticas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– podem desenvolver-se em crianças; o distúrbio primário é a formação de matriz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osteóide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mais propriamente que na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mineralização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ou calcificação, como ocorre no raquitismo;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no escorbuto, a paliçada de células cartilaginosas é formada como habitualmente e é provisoriamente calcificada; entretanto, há produção insuficiente de matriz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osteóide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por osteoblastos; a reabsorção da matriz cartilaginosa então falha ou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lentifica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; como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consequência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há crescimento exagerado da cartilagem com espículas longas e placas projetando na região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metafisária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da cavidade medular, e, algumas vezes, alargamento da epífise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406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C (ÁCIDO ASCÓRBICO)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9" name="Picture 5" descr="Vitamina C"/>
          <p:cNvPicPr>
            <a:picLocks noChangeAspect="1" noChangeArrowheads="1"/>
          </p:cNvPicPr>
          <p:nvPr/>
        </p:nvPicPr>
        <p:blipFill>
          <a:blip r:embed="rId2" cstate="print"/>
          <a:srcRect l="5293" t="19734" r="2940" b="2234"/>
          <a:stretch>
            <a:fillRect/>
          </a:stretch>
        </p:blipFill>
        <p:spPr bwMode="auto">
          <a:xfrm>
            <a:off x="685800" y="2655888"/>
            <a:ext cx="8153400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6443663" y="2695575"/>
            <a:ext cx="1143000" cy="212725"/>
          </a:xfrm>
          <a:prstGeom prst="rect">
            <a:avLst/>
          </a:prstGeom>
          <a:solidFill>
            <a:srgbClr val="DDDD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Outros efeitos</a:t>
            </a:r>
            <a:endParaRPr lang="pt-BR" sz="1400">
              <a:latin typeface="Times New Roman" pitchFamily="18" charset="0"/>
            </a:endParaRP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5581650" y="4686300"/>
            <a:ext cx="523875" cy="292100"/>
          </a:xfrm>
          <a:prstGeom prst="rect">
            <a:avLst/>
          </a:prstGeom>
          <a:solidFill>
            <a:srgbClr val="DCD7FD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Matriz osteóide</a:t>
            </a:r>
            <a:endParaRPr lang="pt-BR" sz="1200">
              <a:latin typeface="Times New Roman" pitchFamily="18" charset="0"/>
            </a:endParaRP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5924550" y="5267325"/>
            <a:ext cx="771525" cy="182563"/>
          </a:xfrm>
          <a:prstGeom prst="rect">
            <a:avLst/>
          </a:prstGeom>
          <a:solidFill>
            <a:srgbClr val="D1D1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Osteócitos</a:t>
            </a:r>
            <a:endParaRPr lang="pt-BR" sz="1200">
              <a:latin typeface="Times New Roman" pitchFamily="18" charset="0"/>
            </a:endParaRP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5867400" y="3657600"/>
            <a:ext cx="838200" cy="182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Osteoblastos</a:t>
            </a:r>
            <a:endParaRPr lang="pt-BR" sz="1200">
              <a:latin typeface="Times New Roman" pitchFamily="18" charset="0"/>
            </a:endParaRP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5305425" y="5505450"/>
            <a:ext cx="1371600" cy="425450"/>
          </a:xfrm>
          <a:prstGeom prst="rect">
            <a:avLst/>
          </a:prstGeom>
          <a:solidFill>
            <a:srgbClr val="DDDD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Síntese inadequada de osteóide</a:t>
            </a:r>
            <a:endParaRPr lang="pt-BR" sz="1400">
              <a:latin typeface="Times New Roman" pitchFamily="18" charset="0"/>
            </a:endParaRPr>
          </a:p>
        </p:txBody>
      </p:sp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7239000" y="5105400"/>
            <a:ext cx="1371600" cy="547688"/>
          </a:xfrm>
          <a:prstGeom prst="rect">
            <a:avLst/>
          </a:prstGeom>
          <a:solidFill>
            <a:srgbClr val="DDDD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Cicatrização insuficiente das feridas</a:t>
            </a:r>
            <a:endParaRPr lang="pt-BR" sz="1200">
              <a:latin typeface="Times New Roman" pitchFamily="18" charset="0"/>
            </a:endParaRPr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3486150" y="2133600"/>
            <a:ext cx="2514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Formação de colágeno prejudicada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93197" name="Text Box 13"/>
          <p:cNvSpPr txBox="1">
            <a:spLocks noChangeArrowheads="1"/>
          </p:cNvSpPr>
          <p:nvPr/>
        </p:nvSpPr>
        <p:spPr bwMode="auto">
          <a:xfrm>
            <a:off x="3342134" y="1556792"/>
            <a:ext cx="28140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smtClean="0">
                <a:latin typeface="Times New Roman" pitchFamily="18" charset="0"/>
              </a:rPr>
              <a:t>Deficiência de Vitamina C</a:t>
            </a:r>
            <a:endParaRPr lang="pt-BR" b="1">
              <a:latin typeface="Times New Roman" pitchFamily="18" charset="0"/>
            </a:endParaRPr>
          </a:p>
        </p:txBody>
      </p:sp>
      <p:sp>
        <p:nvSpPr>
          <p:cNvPr id="93198" name="Line 14"/>
          <p:cNvSpPr>
            <a:spLocks noChangeShapeType="1"/>
          </p:cNvSpPr>
          <p:nvPr/>
        </p:nvSpPr>
        <p:spPr bwMode="auto">
          <a:xfrm>
            <a:off x="4743450" y="1857375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pt-BR"/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990600" y="2743200"/>
            <a:ext cx="2286000" cy="511175"/>
          </a:xfrm>
          <a:prstGeom prst="rect">
            <a:avLst/>
          </a:prstGeom>
          <a:solidFill>
            <a:srgbClr val="FFDDDD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Suporte vascular pobre resulta em tendência a sangramento </a:t>
            </a:r>
            <a:endParaRPr lang="pt-BR" sz="1400">
              <a:latin typeface="Times New Roman" pitchFamily="18" charset="0"/>
            </a:endParaRPr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1371600" y="4191000"/>
            <a:ext cx="762000" cy="255588"/>
          </a:xfrm>
          <a:prstGeom prst="rect">
            <a:avLst/>
          </a:prstGeom>
          <a:solidFill>
            <a:srgbClr val="FFDDDD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gengivas </a:t>
            </a:r>
            <a:endParaRPr lang="pt-BR" sz="1400">
              <a:latin typeface="Times New Roman" pitchFamily="18" charset="0"/>
            </a:endParaRPr>
          </a:p>
        </p:txBody>
      </p:sp>
      <p:sp>
        <p:nvSpPr>
          <p:cNvPr id="93201" name="Text Box 17"/>
          <p:cNvSpPr txBox="1">
            <a:spLocks noChangeArrowheads="1"/>
          </p:cNvSpPr>
          <p:nvPr/>
        </p:nvSpPr>
        <p:spPr bwMode="auto">
          <a:xfrm>
            <a:off x="1600200" y="5943600"/>
            <a:ext cx="533400" cy="192088"/>
          </a:xfrm>
          <a:prstGeom prst="rect">
            <a:avLst/>
          </a:prstGeom>
          <a:solidFill>
            <a:srgbClr val="FFDDDD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pele </a:t>
            </a:r>
            <a:endParaRPr lang="pt-BR" sz="1400">
              <a:latin typeface="Times New Roman" pitchFamily="18" charset="0"/>
            </a:endParaRPr>
          </a:p>
        </p:txBody>
      </p:sp>
      <p:sp>
        <p:nvSpPr>
          <p:cNvPr id="93202" name="Text Box 18"/>
          <p:cNvSpPr txBox="1">
            <a:spLocks noChangeArrowheads="1"/>
          </p:cNvSpPr>
          <p:nvPr/>
        </p:nvSpPr>
        <p:spPr bwMode="auto">
          <a:xfrm>
            <a:off x="3200400" y="5062538"/>
            <a:ext cx="1066800" cy="384175"/>
          </a:xfrm>
          <a:prstGeom prst="rect">
            <a:avLst/>
          </a:prstGeom>
          <a:solidFill>
            <a:srgbClr val="FFDDDD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Periosteo  e articulações </a:t>
            </a:r>
            <a:endParaRPr lang="pt-BR" sz="1400">
              <a:latin typeface="Times New Roman" pitchFamily="18" charset="0"/>
            </a:endParaRPr>
          </a:p>
        </p:txBody>
      </p:sp>
      <p:sp>
        <p:nvSpPr>
          <p:cNvPr id="93203" name="Line 19"/>
          <p:cNvSpPr>
            <a:spLocks noChangeShapeType="1"/>
          </p:cNvSpPr>
          <p:nvPr/>
        </p:nvSpPr>
        <p:spPr bwMode="auto">
          <a:xfrm flipH="1">
            <a:off x="3276600" y="2495550"/>
            <a:ext cx="685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sm" len="med"/>
          </a:ln>
        </p:spPr>
        <p:txBody>
          <a:bodyPr/>
          <a:lstStyle/>
          <a:p>
            <a:endParaRPr lang="pt-BR"/>
          </a:p>
        </p:txBody>
      </p:sp>
      <p:sp>
        <p:nvSpPr>
          <p:cNvPr id="93204" name="Line 20"/>
          <p:cNvSpPr>
            <a:spLocks noChangeShapeType="1"/>
          </p:cNvSpPr>
          <p:nvPr/>
        </p:nvSpPr>
        <p:spPr bwMode="auto">
          <a:xfrm>
            <a:off x="5710238" y="2509838"/>
            <a:ext cx="685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sm" len="med"/>
          </a:ln>
        </p:spPr>
        <p:txBody>
          <a:bodyPr/>
          <a:lstStyle/>
          <a:p>
            <a:endParaRPr lang="pt-BR"/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6300788" y="5949950"/>
            <a:ext cx="2505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 </a:t>
            </a:r>
            <a:r>
              <a:rPr lang="en-US" sz="1200">
                <a:latin typeface="Times New Roman" pitchFamily="18" charset="0"/>
              </a:rPr>
              <a:t>Modificado de Kane e Kumar, 2005</a:t>
            </a:r>
            <a:r>
              <a:rPr lang="en-US">
                <a:latin typeface="Times New Roman" pitchFamily="18" charset="0"/>
              </a:rPr>
              <a:t> 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406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C (ÁCIDO ASCÓRBICO)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476250" y="1593850"/>
            <a:ext cx="81915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4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 o osso escorbútico produzido pelo estresse do peso suportado e tensão </a:t>
            </a:r>
            <a:r>
              <a:rPr lang="pt-BR" sz="2400" smtClean="0">
                <a:latin typeface="Times New Roman" pitchFamily="18" charset="0"/>
                <a:cs typeface="Times New Roman" pitchFamily="18" charset="0"/>
              </a:rPr>
              <a:t>muscular, 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com curvamento dos ossos longos dos membros inferiores e depressão anormal do esterno com projeção para fora das extremidades das vértebras; as alterações ósseas em adultos </a:t>
            </a:r>
            <a:r>
              <a:rPr lang="pt-BR" sz="2400" smtClean="0">
                <a:latin typeface="Times New Roman" pitchFamily="18" charset="0"/>
                <a:cs typeface="Times New Roman" pitchFamily="18" charset="0"/>
              </a:rPr>
              <a:t>são semelhantes 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às nas crianças com formação deficiente de matriz osteóide, mas não ocorrem deformações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406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C (ÁCIDO ASCÓRBICO)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95536" y="898848"/>
            <a:ext cx="8280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Alterações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epiteliais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substituição do epitélio respiratório e do trato urinário por metaplasia escamosa, predispondo a infecções pulmonares secundárias e cálculos renais e vesicais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hiperplasia e hiperceratinização da epiderme com arrolhamento de dutos de glândulas anexas podem produzir dermatose folicular ou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papular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5536" y="3356992"/>
            <a:ext cx="504056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3. V</a:t>
            </a:r>
            <a:r>
              <a:rPr lang="pt-BR" sz="2400" b="1" dirty="0" err="1" smtClean="0">
                <a:latin typeface="Times New Roman" pitchFamily="18" charset="0"/>
                <a:cs typeface="Times New Roman" pitchFamily="18" charset="0"/>
              </a:rPr>
              <a:t>ulnerabilidade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a infecções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deficiência imune levando a alta mortalidade por sarampo, pneumonia e diarreia infecciosa (suplemento de vitamina A na dieta em regiões endêmicas reduzem a mortalidade em 20 a 30%)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364088" y="5877272"/>
            <a:ext cx="35637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</a:rPr>
              <a:t>http://beneficiosnaturais.com.br/remedios-caseiros-para-sarampo/</a:t>
            </a:r>
            <a:endParaRPr lang="pt-BR" sz="1000" dirty="0">
              <a:latin typeface="Times New Roman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3462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A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114690" name="Picture 2" descr="Remédios caseiros para sarampo"/>
          <p:cNvPicPr>
            <a:picLocks noChangeAspect="1" noChangeArrowheads="1"/>
          </p:cNvPicPr>
          <p:nvPr/>
        </p:nvPicPr>
        <p:blipFill>
          <a:blip r:embed="rId2" cstate="print"/>
          <a:srcRect l="11499"/>
          <a:stretch>
            <a:fillRect/>
          </a:stretch>
        </p:blipFill>
        <p:spPr bwMode="auto">
          <a:xfrm>
            <a:off x="5580112" y="3789040"/>
            <a:ext cx="3180605" cy="2088232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342900" y="1497013"/>
            <a:ext cx="8191500" cy="445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no escorbuto grave, em crianças e adultos, é comum o inchaço gengival com hemorragias e infecção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periodontal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bacteriana secundária;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frequentemente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aparece erupção papular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hiperceratósica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perifolicular que pode ser circundada por hemorragia</a:t>
            </a: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cicatrização de feridas e localização de infecções focais são impedidas pela desorganização da síntese de colágeno</a:t>
            </a: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anemia é comum, resultado dos sangramentos e da diminuição secundaria da absorção de ferro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406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C (ÁCIDO ASCÓRBICO)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3" name="Picture 5" descr="Escorbuto"/>
          <p:cNvPicPr>
            <a:picLocks noChangeAspect="1" noChangeArrowheads="1"/>
          </p:cNvPicPr>
          <p:nvPr/>
        </p:nvPicPr>
        <p:blipFill>
          <a:blip r:embed="rId2" cstate="print"/>
          <a:srcRect l="1118" t="6943" r="50272" b="6544"/>
          <a:stretch>
            <a:fillRect/>
          </a:stretch>
        </p:blipFill>
        <p:spPr bwMode="auto">
          <a:xfrm>
            <a:off x="1066800" y="1676400"/>
            <a:ext cx="2551113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4" name="Picture 6" descr="Escorbuto"/>
          <p:cNvPicPr>
            <a:picLocks noChangeAspect="1" noChangeArrowheads="1"/>
          </p:cNvPicPr>
          <p:nvPr/>
        </p:nvPicPr>
        <p:blipFill>
          <a:blip r:embed="rId2" cstate="print"/>
          <a:srcRect l="50816" t="6505" r="2208" b="6544"/>
          <a:stretch>
            <a:fillRect/>
          </a:stretch>
        </p:blipFill>
        <p:spPr bwMode="auto">
          <a:xfrm>
            <a:off x="4419600" y="1676400"/>
            <a:ext cx="2465388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914400" y="5105400"/>
            <a:ext cx="60198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8925" indent="-288925" algn="just">
              <a:spcBef>
                <a:spcPct val="50000"/>
              </a:spcBef>
              <a:buFontTx/>
              <a:buAutoNum type="alphaUcPeriod"/>
            </a:pPr>
            <a:r>
              <a:rPr lang="en-US" sz="1600">
                <a:latin typeface="Times New Roman" pitchFamily="18" charset="0"/>
              </a:rPr>
              <a:t>Junção osteocondral escorbutica com  alargamento da cartilagem epifisária e projeção de massas de cartilagem no osso adjacente</a:t>
            </a:r>
          </a:p>
          <a:p>
            <a:pPr marL="288925" indent="-288925" algn="just">
              <a:spcBef>
                <a:spcPct val="50000"/>
              </a:spcBef>
              <a:buFontTx/>
              <a:buAutoNum type="alphaUcPeriod"/>
            </a:pPr>
            <a:r>
              <a:rPr lang="en-US" sz="1600">
                <a:latin typeface="Times New Roman" pitchFamily="18" charset="0"/>
              </a:rPr>
              <a:t>Detalhe da junção osteocondral escorbútica com destruição total da paliçada e mineralização densa das espículas mas sem evidência de osteóide recém-formado</a:t>
            </a:r>
            <a:endParaRPr lang="pt-BR" sz="1600">
              <a:latin typeface="Times New Roman" pitchFamily="18" charset="0"/>
            </a:endParaRP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1066800" y="4757738"/>
            <a:ext cx="381000" cy="36671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A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4414838" y="4781550"/>
            <a:ext cx="381000" cy="3667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B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94218" name="Text Box 10"/>
          <p:cNvSpPr txBox="1">
            <a:spLocks noChangeArrowheads="1"/>
          </p:cNvSpPr>
          <p:nvPr/>
        </p:nvSpPr>
        <p:spPr bwMode="auto">
          <a:xfrm>
            <a:off x="6858000" y="4724400"/>
            <a:ext cx="2170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 Kane e Kumar, 2005 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406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C (ÁCIDO ASCÓRBICO)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00" name="WordArt 24"/>
          <p:cNvSpPr>
            <a:spLocks noChangeArrowheads="1" noChangeShapeType="1" noTextEdit="1"/>
          </p:cNvSpPr>
          <p:nvPr/>
        </p:nvSpPr>
        <p:spPr bwMode="auto">
          <a:xfrm>
            <a:off x="2987675" y="5049838"/>
            <a:ext cx="3168650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Monotype Corsiva"/>
              </a:rPr>
              <a:t>Obrigado</a:t>
            </a:r>
          </a:p>
        </p:txBody>
      </p:sp>
      <p:sp>
        <p:nvSpPr>
          <p:cNvPr id="139269" name="WordArt 5"/>
          <p:cNvSpPr>
            <a:spLocks noChangeArrowheads="1" noChangeShapeType="1" noTextEdit="1"/>
          </p:cNvSpPr>
          <p:nvPr/>
        </p:nvSpPr>
        <p:spPr bwMode="auto">
          <a:xfrm>
            <a:off x="1546225" y="908050"/>
            <a:ext cx="6051550" cy="2895600"/>
          </a:xfrm>
          <a:prstGeom prst="rect">
            <a:avLst/>
          </a:prstGeom>
        </p:spPr>
        <p:txBody>
          <a:bodyPr wrap="none" fromWordArt="1">
            <a:prstTxWarp prst="textFadeRight">
              <a:avLst>
                <a:gd name="adj" fmla="val 33333"/>
              </a:avLst>
            </a:prstTxWarp>
          </a:bodyPr>
          <a:lstStyle/>
          <a:p>
            <a:pPr algn="ctr"/>
            <a:r>
              <a:rPr lang="pt-BR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Fim!!!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00" grpId="0" animBg="1"/>
      <p:bldP spid="1392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4067944" y="1916113"/>
            <a:ext cx="4533900" cy="3722687"/>
            <a:chOff x="2592" y="864"/>
            <a:chExt cx="2856" cy="2345"/>
          </a:xfrm>
        </p:grpSpPr>
        <p:pic>
          <p:nvPicPr>
            <p:cNvPr id="13327" name="Picture 5" descr="visual vit A "/>
            <p:cNvPicPr>
              <a:picLocks noChangeAspect="1" noChangeArrowheads="1"/>
            </p:cNvPicPr>
            <p:nvPr/>
          </p:nvPicPr>
          <p:blipFill>
            <a:blip r:embed="rId2" cstate="print"/>
            <a:srcRect l="41367" t="4985" r="2216" b="5698"/>
            <a:stretch>
              <a:fillRect/>
            </a:stretch>
          </p:blipFill>
          <p:spPr bwMode="auto">
            <a:xfrm>
              <a:off x="2592" y="864"/>
              <a:ext cx="2856" cy="2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8" name="Text Box 6"/>
            <p:cNvSpPr txBox="1">
              <a:spLocks noChangeArrowheads="1"/>
            </p:cNvSpPr>
            <p:nvPr/>
          </p:nvSpPr>
          <p:spPr bwMode="auto">
            <a:xfrm>
              <a:off x="3264" y="864"/>
              <a:ext cx="1440" cy="231"/>
            </a:xfrm>
            <a:prstGeom prst="rect">
              <a:avLst/>
            </a:prstGeom>
            <a:solidFill>
              <a:srgbClr val="FFD5D5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</a:rPr>
                <a:t>Diferenciação celular</a:t>
              </a:r>
              <a:endParaRPr lang="pt-BR">
                <a:latin typeface="Times New Roman" pitchFamily="18" charset="0"/>
              </a:endParaRPr>
            </a:p>
          </p:txBody>
        </p:sp>
        <p:sp>
          <p:nvSpPr>
            <p:cNvPr id="13329" name="Text Box 7"/>
            <p:cNvSpPr txBox="1">
              <a:spLocks noChangeArrowheads="1"/>
            </p:cNvSpPr>
            <p:nvPr/>
          </p:nvSpPr>
          <p:spPr bwMode="auto">
            <a:xfrm>
              <a:off x="2712" y="1692"/>
              <a:ext cx="492" cy="192"/>
            </a:xfrm>
            <a:prstGeom prst="rect">
              <a:avLst/>
            </a:prstGeom>
            <a:solidFill>
              <a:srgbClr val="FFD5D5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Normal</a:t>
              </a:r>
              <a:endParaRPr lang="pt-BR" sz="1400">
                <a:latin typeface="Times New Roman" pitchFamily="18" charset="0"/>
              </a:endParaRPr>
            </a:p>
          </p:txBody>
        </p:sp>
        <p:sp>
          <p:nvSpPr>
            <p:cNvPr id="13330" name="Text Box 8"/>
            <p:cNvSpPr txBox="1">
              <a:spLocks noChangeArrowheads="1"/>
            </p:cNvSpPr>
            <p:nvPr/>
          </p:nvSpPr>
          <p:spPr bwMode="auto">
            <a:xfrm>
              <a:off x="3624" y="1680"/>
              <a:ext cx="504" cy="134"/>
            </a:xfrm>
            <a:prstGeom prst="rect">
              <a:avLst/>
            </a:prstGeom>
            <a:solidFill>
              <a:srgbClr val="FFD5D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Transição</a:t>
              </a:r>
              <a:endParaRPr lang="pt-BR" sz="1400">
                <a:latin typeface="Times New Roman" pitchFamily="18" charset="0"/>
              </a:endParaRPr>
            </a:p>
          </p:txBody>
        </p:sp>
        <p:sp>
          <p:nvSpPr>
            <p:cNvPr id="13331" name="Text Box 9"/>
            <p:cNvSpPr txBox="1">
              <a:spLocks noChangeArrowheads="1"/>
            </p:cNvSpPr>
            <p:nvPr/>
          </p:nvSpPr>
          <p:spPr bwMode="auto">
            <a:xfrm>
              <a:off x="3528" y="2148"/>
              <a:ext cx="960" cy="147"/>
            </a:xfrm>
            <a:prstGeom prst="rect">
              <a:avLst/>
            </a:prstGeom>
            <a:solidFill>
              <a:srgbClr val="FFD5D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Metaplasia epitelial</a:t>
              </a:r>
              <a:endParaRPr lang="pt-BR" sz="1400">
                <a:latin typeface="Times New Roman" pitchFamily="18" charset="0"/>
              </a:endParaRPr>
            </a:p>
          </p:txBody>
        </p:sp>
        <p:sp>
          <p:nvSpPr>
            <p:cNvPr id="13332" name="Text Box 10"/>
            <p:cNvSpPr txBox="1">
              <a:spLocks noChangeArrowheads="1"/>
            </p:cNvSpPr>
            <p:nvPr/>
          </p:nvSpPr>
          <p:spPr bwMode="auto">
            <a:xfrm>
              <a:off x="3600" y="1812"/>
              <a:ext cx="1824" cy="335"/>
            </a:xfrm>
            <a:prstGeom prst="rect">
              <a:avLst/>
            </a:prstGeom>
            <a:solidFill>
              <a:srgbClr val="FFD5D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Ceratinização Pélvica</a:t>
              </a:r>
            </a:p>
            <a:p>
              <a:pPr algn="ctr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 Fragmentos de Ceratina           Cálculos</a:t>
              </a:r>
              <a:endParaRPr lang="pt-BR" sz="1400">
                <a:latin typeface="Times New Roman" pitchFamily="18" charset="0"/>
              </a:endParaRPr>
            </a:p>
          </p:txBody>
        </p:sp>
        <p:sp>
          <p:nvSpPr>
            <p:cNvPr id="13333" name="Line 11"/>
            <p:cNvSpPr>
              <a:spLocks noChangeShapeType="1"/>
            </p:cNvSpPr>
            <p:nvPr/>
          </p:nvSpPr>
          <p:spPr bwMode="auto">
            <a:xfrm>
              <a:off x="4752" y="2064"/>
              <a:ext cx="1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334" name="Text Box 12"/>
            <p:cNvSpPr txBox="1">
              <a:spLocks noChangeArrowheads="1"/>
            </p:cNvSpPr>
            <p:nvPr/>
          </p:nvSpPr>
          <p:spPr bwMode="auto">
            <a:xfrm>
              <a:off x="3168" y="2904"/>
              <a:ext cx="576" cy="294"/>
            </a:xfrm>
            <a:prstGeom prst="rect">
              <a:avLst/>
            </a:prstGeom>
            <a:solidFill>
              <a:srgbClr val="FFD5D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Metaplasia avançada</a:t>
              </a:r>
              <a:endParaRPr lang="pt-BR" sz="1400">
                <a:latin typeface="Times New Roman" pitchFamily="18" charset="0"/>
              </a:endParaRPr>
            </a:p>
          </p:txBody>
        </p:sp>
        <p:sp>
          <p:nvSpPr>
            <p:cNvPr id="13335" name="Text Box 13"/>
            <p:cNvSpPr txBox="1">
              <a:spLocks noChangeArrowheads="1"/>
            </p:cNvSpPr>
            <p:nvPr/>
          </p:nvSpPr>
          <p:spPr bwMode="auto">
            <a:xfrm>
              <a:off x="4224" y="2904"/>
              <a:ext cx="576" cy="294"/>
            </a:xfrm>
            <a:prstGeom prst="rect">
              <a:avLst/>
            </a:prstGeom>
            <a:solidFill>
              <a:srgbClr val="FFD5D5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Aumento de cancer?</a:t>
              </a:r>
              <a:endParaRPr lang="pt-BR" sz="1400">
                <a:latin typeface="Times New Roman" pitchFamily="18" charset="0"/>
              </a:endParaRPr>
            </a:p>
          </p:txBody>
        </p:sp>
      </p:grpSp>
      <p:sp>
        <p:nvSpPr>
          <p:cNvPr id="13318" name="Text Box 22"/>
          <p:cNvSpPr txBox="1">
            <a:spLocks noChangeArrowheads="1"/>
          </p:cNvSpPr>
          <p:nvPr/>
        </p:nvSpPr>
        <p:spPr bwMode="auto">
          <a:xfrm>
            <a:off x="2790800" y="5654576"/>
            <a:ext cx="3581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 smtClean="0">
                <a:latin typeface="Times New Roman" pitchFamily="18" charset="0"/>
              </a:rPr>
              <a:t>Modificado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</a:rPr>
              <a:t>de Kane e Kumar, 1999 </a:t>
            </a:r>
            <a:endParaRPr lang="pt-BR" dirty="0">
              <a:latin typeface="Times New Roman" pitchFamily="18" charset="0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251520" y="620688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A</a:t>
            </a:r>
            <a:r>
              <a:rPr lang="pt-BR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grpSp>
        <p:nvGrpSpPr>
          <p:cNvPr id="13317" name="Group 14"/>
          <p:cNvGrpSpPr>
            <a:grpSpLocks/>
          </p:cNvGrpSpPr>
          <p:nvPr/>
        </p:nvGrpSpPr>
        <p:grpSpPr bwMode="auto">
          <a:xfrm>
            <a:off x="323528" y="2276872"/>
            <a:ext cx="3790950" cy="3124200"/>
            <a:chOff x="192" y="876"/>
            <a:chExt cx="2388" cy="1968"/>
          </a:xfrm>
        </p:grpSpPr>
        <p:pic>
          <p:nvPicPr>
            <p:cNvPr id="13320" name="Picture 15" descr="visual vit A "/>
            <p:cNvPicPr>
              <a:picLocks noChangeAspect="1" noChangeArrowheads="1"/>
            </p:cNvPicPr>
            <p:nvPr/>
          </p:nvPicPr>
          <p:blipFill>
            <a:blip r:embed="rId2" cstate="print"/>
            <a:srcRect l="2954" t="17525" r="62187" b="27104"/>
            <a:stretch>
              <a:fillRect/>
            </a:stretch>
          </p:blipFill>
          <p:spPr bwMode="auto">
            <a:xfrm>
              <a:off x="192" y="876"/>
              <a:ext cx="2388" cy="1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1" name="Text Box 16"/>
            <p:cNvSpPr txBox="1">
              <a:spLocks noChangeArrowheads="1"/>
            </p:cNvSpPr>
            <p:nvPr/>
          </p:nvSpPr>
          <p:spPr bwMode="auto">
            <a:xfrm>
              <a:off x="1632" y="2232"/>
              <a:ext cx="912" cy="192"/>
            </a:xfrm>
            <a:prstGeom prst="rect">
              <a:avLst/>
            </a:prstGeom>
            <a:solidFill>
              <a:srgbClr val="F6D6CA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 err="1">
                  <a:latin typeface="Times New Roman" pitchFamily="18" charset="0"/>
                </a:rPr>
                <a:t>Ceratomalácia</a:t>
              </a:r>
              <a:endParaRPr lang="pt-BR" sz="1400" dirty="0">
                <a:latin typeface="Times New Roman" pitchFamily="18" charset="0"/>
              </a:endParaRPr>
            </a:p>
          </p:txBody>
        </p:sp>
        <p:sp>
          <p:nvSpPr>
            <p:cNvPr id="13322" name="Text Box 17"/>
            <p:cNvSpPr txBox="1">
              <a:spLocks noChangeArrowheads="1"/>
            </p:cNvSpPr>
            <p:nvPr/>
          </p:nvSpPr>
          <p:spPr bwMode="auto">
            <a:xfrm>
              <a:off x="240" y="2220"/>
              <a:ext cx="576" cy="326"/>
            </a:xfrm>
            <a:prstGeom prst="rect">
              <a:avLst/>
            </a:prstGeom>
            <a:solidFill>
              <a:srgbClr val="F6D6CA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Manchas de Bitot</a:t>
              </a:r>
              <a:endParaRPr lang="pt-BR" sz="1400">
                <a:latin typeface="Times New Roman" pitchFamily="18" charset="0"/>
              </a:endParaRPr>
            </a:p>
          </p:txBody>
        </p:sp>
        <p:sp>
          <p:nvSpPr>
            <p:cNvPr id="13323" name="Text Box 18"/>
            <p:cNvSpPr txBox="1">
              <a:spLocks noChangeArrowheads="1"/>
            </p:cNvSpPr>
            <p:nvPr/>
          </p:nvSpPr>
          <p:spPr bwMode="auto">
            <a:xfrm>
              <a:off x="768" y="924"/>
              <a:ext cx="1296" cy="192"/>
            </a:xfrm>
            <a:prstGeom prst="rect">
              <a:avLst/>
            </a:prstGeom>
            <a:solidFill>
              <a:srgbClr val="F6D6CA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Alterações oculares</a:t>
              </a:r>
              <a:endParaRPr lang="pt-BR" sz="1400">
                <a:latin typeface="Times New Roman" pitchFamily="18" charset="0"/>
              </a:endParaRPr>
            </a:p>
          </p:txBody>
        </p:sp>
        <p:sp>
          <p:nvSpPr>
            <p:cNvPr id="13324" name="Rectangle 19"/>
            <p:cNvSpPr>
              <a:spLocks noChangeArrowheads="1"/>
            </p:cNvSpPr>
            <p:nvPr/>
          </p:nvSpPr>
          <p:spPr bwMode="auto">
            <a:xfrm>
              <a:off x="912" y="2556"/>
              <a:ext cx="576" cy="96"/>
            </a:xfrm>
            <a:prstGeom prst="rect">
              <a:avLst/>
            </a:prstGeom>
            <a:solidFill>
              <a:srgbClr val="F6D6C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325" name="Text Box 20"/>
            <p:cNvSpPr txBox="1">
              <a:spLocks noChangeArrowheads="1"/>
            </p:cNvSpPr>
            <p:nvPr/>
          </p:nvSpPr>
          <p:spPr bwMode="auto">
            <a:xfrm>
              <a:off x="1008" y="2268"/>
              <a:ext cx="480" cy="326"/>
            </a:xfrm>
            <a:prstGeom prst="rect">
              <a:avLst/>
            </a:prstGeom>
            <a:solidFill>
              <a:srgbClr val="F6D6CA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 err="1">
                  <a:latin typeface="Times New Roman" pitchFamily="18" charset="0"/>
                </a:rPr>
                <a:t>Úlcera</a:t>
              </a:r>
              <a:r>
                <a:rPr lang="en-US" sz="1400" dirty="0">
                  <a:latin typeface="Times New Roman" pitchFamily="18" charset="0"/>
                </a:rPr>
                <a:t> corneal</a:t>
              </a:r>
              <a:endParaRPr lang="pt-BR" sz="1400" dirty="0">
                <a:latin typeface="Times New Roman" pitchFamily="18" charset="0"/>
              </a:endParaRPr>
            </a:p>
          </p:txBody>
        </p:sp>
        <p:sp>
          <p:nvSpPr>
            <p:cNvPr id="13326" name="Text Box 21"/>
            <p:cNvSpPr txBox="1">
              <a:spLocks noChangeArrowheads="1"/>
            </p:cNvSpPr>
            <p:nvPr/>
          </p:nvSpPr>
          <p:spPr bwMode="auto">
            <a:xfrm>
              <a:off x="912" y="2648"/>
              <a:ext cx="912" cy="196"/>
            </a:xfrm>
            <a:prstGeom prst="rect">
              <a:avLst/>
            </a:prstGeom>
            <a:solidFill>
              <a:srgbClr val="F6D6CA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</a:rPr>
                <a:t>Cegueira</a:t>
              </a:r>
              <a:endParaRPr lang="pt-BR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67544" y="620688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A</a:t>
            </a:r>
            <a:r>
              <a:rPr lang="pt-BR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860032" y="6525344"/>
            <a:ext cx="24495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1200" dirty="0" smtClean="0">
                <a:latin typeface="Times New Roman" pitchFamily="18" charset="0"/>
              </a:rPr>
              <a:t>Modificado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</a:rPr>
              <a:t>de Rubin e Farber, 1999</a:t>
            </a:r>
            <a:endParaRPr lang="pt-BR" sz="1200" dirty="0">
              <a:latin typeface="Times New Roman" pitchFamily="18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2555776" y="1700808"/>
            <a:ext cx="4680520" cy="4830118"/>
            <a:chOff x="2555776" y="1700808"/>
            <a:chExt cx="4680520" cy="4830118"/>
          </a:xfrm>
        </p:grpSpPr>
        <p:sp>
          <p:nvSpPr>
            <p:cNvPr id="12" name="Retângulo 11"/>
            <p:cNvSpPr/>
            <p:nvPr/>
          </p:nvSpPr>
          <p:spPr>
            <a:xfrm>
              <a:off x="2627784" y="1700808"/>
              <a:ext cx="4608512" cy="4824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342" name="Picture 6" descr="Vitamina A "/>
            <p:cNvPicPr>
              <a:picLocks noChangeAspect="1" noChangeArrowheads="1"/>
            </p:cNvPicPr>
            <p:nvPr/>
          </p:nvPicPr>
          <p:blipFill>
            <a:blip r:embed="rId2" cstate="print">
              <a:lum contrast="20000"/>
            </a:blip>
            <a:srcRect l="7588" t="17555" r="47979" b="10736"/>
            <a:stretch>
              <a:fillRect/>
            </a:stretch>
          </p:blipFill>
          <p:spPr bwMode="auto">
            <a:xfrm>
              <a:off x="2652494" y="2420888"/>
              <a:ext cx="2051720" cy="4110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3" name="Text Box 7"/>
            <p:cNvSpPr txBox="1">
              <a:spLocks noChangeArrowheads="1"/>
            </p:cNvSpPr>
            <p:nvPr/>
          </p:nvSpPr>
          <p:spPr bwMode="auto">
            <a:xfrm>
              <a:off x="4721334" y="2650798"/>
              <a:ext cx="2303463" cy="2715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0"/>
                </a:lnSpc>
                <a:spcBef>
                  <a:spcPct val="50000"/>
                </a:spcBef>
              </a:pPr>
              <a:endParaRPr lang="en-US" sz="800" b="1" dirty="0">
                <a:latin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endParaRPr lang="en-US" sz="400" b="1" dirty="0">
                <a:latin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400" b="1" dirty="0">
                  <a:latin typeface="Times New Roman" pitchFamily="18" charset="0"/>
                </a:rPr>
                <a:t>METAPLASIA ESCAMOSA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pt-BR" sz="1400" dirty="0" smtClean="0">
                  <a:latin typeface="Times New Roman" pitchFamily="18" charset="0"/>
                </a:rPr>
                <a:t>Conjuntiva </a:t>
              </a:r>
              <a:r>
                <a:rPr lang="pt-BR" sz="1400" dirty="0" smtClean="0">
                  <a:latin typeface="Times New Roman" pitchFamily="18" charset="0"/>
                  <a:sym typeface="Symbol" pitchFamily="18" charset="2"/>
                </a:rPr>
                <a:t></a:t>
              </a:r>
              <a:r>
                <a:rPr lang="pt-BR" sz="1400" dirty="0" smtClean="0">
                  <a:latin typeface="Times New Roman" pitchFamily="18" charset="0"/>
                </a:rPr>
                <a:t> </a:t>
              </a:r>
              <a:r>
                <a:rPr lang="pt-BR" sz="1400" dirty="0" err="1" smtClean="0">
                  <a:latin typeface="Times New Roman" pitchFamily="18" charset="0"/>
                </a:rPr>
                <a:t>xerofitalmia</a:t>
              </a:r>
              <a:endParaRPr lang="pt-BR" sz="1400" dirty="0" smtClean="0">
                <a:latin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pt-BR" sz="1400" dirty="0" err="1" smtClean="0">
                  <a:latin typeface="Times New Roman" pitchFamily="18" charset="0"/>
                </a:rPr>
                <a:t>Cornea</a:t>
              </a:r>
              <a:r>
                <a:rPr lang="pt-BR" sz="1400" dirty="0" smtClean="0">
                  <a:latin typeface="Times New Roman" pitchFamily="18" charset="0"/>
                </a:rPr>
                <a:t> </a:t>
              </a:r>
              <a:r>
                <a:rPr lang="pt-BR" sz="1400" dirty="0" smtClean="0">
                  <a:latin typeface="Times New Roman" pitchFamily="18" charset="0"/>
                  <a:sym typeface="Symbol" pitchFamily="18" charset="2"/>
                </a:rPr>
                <a:t></a:t>
              </a:r>
              <a:r>
                <a:rPr lang="pt-BR" sz="1400" dirty="0" smtClean="0">
                  <a:latin typeface="Times New Roman" pitchFamily="18" charset="0"/>
                </a:rPr>
                <a:t> </a:t>
              </a:r>
              <a:r>
                <a:rPr lang="pt-BR" sz="1400" dirty="0" err="1" smtClean="0">
                  <a:latin typeface="Times New Roman" pitchFamily="18" charset="0"/>
                </a:rPr>
                <a:t>Ceratomalácea</a:t>
              </a:r>
              <a:endParaRPr lang="pt-BR" sz="1400" dirty="0" smtClean="0">
                <a:latin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400" dirty="0" smtClean="0">
                  <a:latin typeface="Times New Roman" pitchFamily="18" charset="0"/>
                </a:rPr>
                <a:t>CEGUEIRA</a:t>
              </a:r>
              <a:endParaRPr lang="en-US" sz="1400" dirty="0">
                <a:latin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endParaRPr lang="en-US" sz="1000" dirty="0">
                <a:latin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pt-BR" sz="1400" dirty="0" err="1" smtClean="0">
                  <a:latin typeface="Times New Roman" pitchFamily="18" charset="0"/>
                </a:rPr>
                <a:t>Bronquios</a:t>
              </a:r>
              <a:r>
                <a:rPr lang="pt-BR" sz="1400" dirty="0" smtClean="0">
                  <a:latin typeface="Times New Roman" pitchFamily="18" charset="0"/>
                </a:rPr>
                <a:t> </a:t>
              </a:r>
              <a:r>
                <a:rPr lang="pt-BR" sz="1400" dirty="0" smtClean="0">
                  <a:latin typeface="Times New Roman" pitchFamily="18" charset="0"/>
                  <a:sym typeface="Symbol" pitchFamily="18" charset="2"/>
                </a:rPr>
                <a:t></a:t>
              </a:r>
              <a:r>
                <a:rPr lang="pt-BR" sz="1400" dirty="0" smtClean="0">
                  <a:latin typeface="Times New Roman" pitchFamily="18" charset="0"/>
                </a:rPr>
                <a:t>Broncopneumonia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endParaRPr lang="en-US" sz="1400" dirty="0">
                <a:latin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pt-BR" sz="1400" dirty="0" smtClean="0">
                  <a:latin typeface="Times New Roman" pitchFamily="18" charset="0"/>
                </a:rPr>
                <a:t>Dutos</a:t>
              </a:r>
              <a:r>
                <a:rPr lang="en-US" sz="1400" dirty="0" smtClean="0">
                  <a:latin typeface="Times New Roman" pitchFamily="18" charset="0"/>
                </a:rPr>
                <a:t> </a:t>
              </a:r>
              <a:r>
                <a:rPr lang="pt-BR" sz="1400" dirty="0" smtClean="0">
                  <a:latin typeface="Times New Roman" pitchFamily="18" charset="0"/>
                </a:rPr>
                <a:t>pancreáticos</a:t>
              </a:r>
            </a:p>
            <a:p>
              <a:pPr>
                <a:lnSpc>
                  <a:spcPct val="40000"/>
                </a:lnSpc>
                <a:spcBef>
                  <a:spcPct val="50000"/>
                </a:spcBef>
              </a:pPr>
              <a:endParaRPr lang="en-US" sz="1400" dirty="0">
                <a:latin typeface="Times New Roman" pitchFamily="18" charset="0"/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pt-BR" sz="1400" dirty="0" smtClean="0">
                  <a:latin typeface="Times New Roman" pitchFamily="18" charset="0"/>
                </a:rPr>
                <a:t>Trato urinário </a:t>
              </a:r>
              <a:r>
                <a:rPr lang="pt-BR" sz="1400" dirty="0" smtClean="0">
                  <a:latin typeface="Times New Roman" pitchFamily="18" charset="0"/>
                  <a:sym typeface="Symbol" pitchFamily="18" charset="2"/>
                </a:rPr>
                <a:t></a:t>
              </a:r>
              <a:r>
                <a:rPr lang="pt-BR" sz="1400" dirty="0" smtClean="0">
                  <a:latin typeface="Times New Roman" pitchFamily="18" charset="0"/>
                </a:rPr>
                <a:t>cálculos renais</a:t>
              </a:r>
              <a:endParaRPr lang="pt-BR" sz="1400" dirty="0">
                <a:latin typeface="Times New Roman" pitchFamily="18" charset="0"/>
              </a:endParaRPr>
            </a:p>
          </p:txBody>
        </p:sp>
        <p:sp>
          <p:nvSpPr>
            <p:cNvPr id="14344" name="Text Box 8"/>
            <p:cNvSpPr txBox="1">
              <a:spLocks noChangeArrowheads="1"/>
            </p:cNvSpPr>
            <p:nvPr/>
          </p:nvSpPr>
          <p:spPr bwMode="auto">
            <a:xfrm>
              <a:off x="4738604" y="5844644"/>
              <a:ext cx="2369442" cy="300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60000"/>
                </a:lnSpc>
                <a:spcBef>
                  <a:spcPct val="150000"/>
                </a:spcBef>
                <a:spcAft>
                  <a:spcPct val="100000"/>
                </a:spcAft>
              </a:pPr>
              <a:r>
                <a:rPr lang="pt-BR" sz="1400" dirty="0" err="1">
                  <a:latin typeface="Times New Roman" pitchFamily="18" charset="0"/>
                </a:rPr>
                <a:t>Hiperceratose</a:t>
              </a:r>
              <a:r>
                <a:rPr lang="pt-BR" sz="1400" dirty="0">
                  <a:latin typeface="Times New Roman" pitchFamily="18" charset="0"/>
                </a:rPr>
                <a:t> folicular da </a:t>
              </a:r>
              <a:r>
                <a:rPr lang="pt-BR" sz="1400" dirty="0" smtClean="0">
                  <a:latin typeface="Times New Roman" pitchFamily="18" charset="0"/>
                </a:rPr>
                <a:t>pele</a:t>
              </a:r>
              <a:endParaRPr lang="pt-BR" sz="1400" dirty="0">
                <a:latin typeface="Times New Roman" pitchFamily="18" charset="0"/>
              </a:endParaRPr>
            </a:p>
          </p:txBody>
        </p:sp>
        <p:sp>
          <p:nvSpPr>
            <p:cNvPr id="14345" name="Text Box 9"/>
            <p:cNvSpPr txBox="1">
              <a:spLocks noChangeArrowheads="1"/>
            </p:cNvSpPr>
            <p:nvPr/>
          </p:nvSpPr>
          <p:spPr bwMode="auto">
            <a:xfrm>
              <a:off x="2555776" y="1700808"/>
              <a:ext cx="36004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600" dirty="0" smtClean="0">
                  <a:latin typeface="Times New Roman" pitchFamily="18" charset="0"/>
                </a:rPr>
                <a:t>Regeneração diminuída da rodopsina</a:t>
              </a:r>
              <a:endParaRPr lang="pt-BR" sz="1600" dirty="0">
                <a:latin typeface="Times New Roman" pitchFamily="18" charset="0"/>
              </a:endParaRPr>
            </a:p>
          </p:txBody>
        </p:sp>
        <p:sp>
          <p:nvSpPr>
            <p:cNvPr id="14346" name="Text Box 10"/>
            <p:cNvSpPr txBox="1">
              <a:spLocks noChangeArrowheads="1"/>
            </p:cNvSpPr>
            <p:nvPr/>
          </p:nvSpPr>
          <p:spPr bwMode="auto">
            <a:xfrm>
              <a:off x="3539178" y="2200885"/>
              <a:ext cx="151219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400" dirty="0" smtClean="0">
                  <a:latin typeface="Times New Roman" pitchFamily="18" charset="0"/>
                </a:rPr>
                <a:t>Cegueira Noturna</a:t>
              </a:r>
              <a:endParaRPr lang="pt-BR" sz="1400" dirty="0">
                <a:latin typeface="Times New Roman" pitchFamily="18" charset="0"/>
              </a:endParaRPr>
            </a:p>
          </p:txBody>
        </p:sp>
        <p:cxnSp>
          <p:nvCxnSpPr>
            <p:cNvPr id="14" name="Conector de seta reta 13"/>
            <p:cNvCxnSpPr>
              <a:stCxn id="14345" idx="2"/>
            </p:cNvCxnSpPr>
            <p:nvPr/>
          </p:nvCxnSpPr>
          <p:spPr>
            <a:xfrm flipH="1">
              <a:off x="4067944" y="2039362"/>
              <a:ext cx="288032" cy="2375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23528" y="1220559"/>
            <a:ext cx="8280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hipervitaminose A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aguda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cefaléia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, vômitos,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estupor (diminuição da consciência) e </a:t>
            </a: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papiledema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sugestivos de hipertensão intracraniana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3528" y="2636912"/>
            <a:ext cx="424847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1000" indent="-3810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hipervitaminose A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crônica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: perda de peso, náusea, vômitos, ressecamento da mucosa dos lábios, dor óssea e articular, </a:t>
            </a: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hiperostose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hepatomegalia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com lesão parenquimatosa e fibrose; na gravidez pode haver aumento de incidência de malformações fetais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3462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HIPERVITAMINOSE A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6732240" y="6604084"/>
            <a:ext cx="190629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latin typeface="Times New Roman" pitchFamily="18" charset="0"/>
                <a:cs typeface="Times New Roman" pitchFamily="18" charset="0"/>
              </a:rPr>
              <a:t>prevenirlaceguera</a:t>
            </a:r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.blogspot.com</a:t>
            </a:r>
            <a:endParaRPr lang="pt-BR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 descr="https://lh6.googleusercontent.com/-I0RbsjutipI/TY4k7AgPA4I/AAAAAAAADLg/-GzdkNQ3ZS4/s1600/cefalea_papiledema_fondo_ojo.jpg"/>
          <p:cNvPicPr>
            <a:picLocks noChangeAspect="1" noChangeArrowheads="1"/>
          </p:cNvPicPr>
          <p:nvPr/>
        </p:nvPicPr>
        <p:blipFill>
          <a:blip r:embed="rId2" cstate="print"/>
          <a:srcRect t="10618"/>
          <a:stretch>
            <a:fillRect/>
          </a:stretch>
        </p:blipFill>
        <p:spPr bwMode="auto">
          <a:xfrm>
            <a:off x="5220072" y="4443844"/>
            <a:ext cx="3312368" cy="2209638"/>
          </a:xfrm>
          <a:prstGeom prst="rect">
            <a:avLst/>
          </a:prstGeom>
          <a:noFill/>
        </p:spPr>
      </p:pic>
      <p:pic>
        <p:nvPicPr>
          <p:cNvPr id="15" name="Picture 2" descr="http://3.bp.blogspot.com/-qaytZRQ1pe8/UdIaEqB1VyI/AAAAAAAAAQ4/V-LR_h7Ihrw/s350/esquistossomose-22.jpg"/>
          <p:cNvPicPr>
            <a:picLocks noChangeAspect="1" noChangeArrowheads="1"/>
          </p:cNvPicPr>
          <p:nvPr/>
        </p:nvPicPr>
        <p:blipFill>
          <a:blip r:embed="rId3" cstate="print"/>
          <a:srcRect l="1972" t="11426"/>
          <a:stretch>
            <a:fillRect/>
          </a:stretch>
        </p:blipFill>
        <p:spPr bwMode="auto">
          <a:xfrm>
            <a:off x="5508104" y="1988840"/>
            <a:ext cx="2385816" cy="2232248"/>
          </a:xfrm>
          <a:prstGeom prst="rect">
            <a:avLst/>
          </a:prstGeom>
          <a:noFill/>
        </p:spPr>
      </p:pic>
      <p:sp>
        <p:nvSpPr>
          <p:cNvPr id="16" name="Retângulo 15"/>
          <p:cNvSpPr/>
          <p:nvPr/>
        </p:nvSpPr>
        <p:spPr>
          <a:xfrm>
            <a:off x="5377478" y="4207136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latin typeface="Times New Roman" pitchFamily="18" charset="0"/>
              </a:rPr>
              <a:t>patologiageraldoencasinfecciosas</a:t>
            </a:r>
            <a:r>
              <a:rPr lang="pt-BR" sz="1000" dirty="0" smtClean="0">
                <a:latin typeface="Times New Roman" pitchFamily="18" charset="0"/>
              </a:rPr>
              <a:t>.blogspot.com</a:t>
            </a:r>
            <a:endParaRPr lang="pt-BR" sz="1000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Rob Gonsalves 32 Alpine Navig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532"/>
            <a:ext cx="9264000" cy="69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WordArt 24"/>
          <p:cNvSpPr>
            <a:spLocks noChangeArrowheads="1" noChangeShapeType="1" noTextEdit="1"/>
          </p:cNvSpPr>
          <p:nvPr/>
        </p:nvSpPr>
        <p:spPr bwMode="auto">
          <a:xfrm>
            <a:off x="6356350" y="6689725"/>
            <a:ext cx="1171575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kern="1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Rob Gonçalves</a:t>
            </a:r>
          </a:p>
        </p:txBody>
      </p:sp>
      <p:sp>
        <p:nvSpPr>
          <p:cNvPr id="3" name="WordArt 24"/>
          <p:cNvSpPr>
            <a:spLocks noChangeArrowheads="1" noChangeShapeType="1" noTextEdit="1"/>
          </p:cNvSpPr>
          <p:nvPr/>
        </p:nvSpPr>
        <p:spPr bwMode="auto">
          <a:xfrm>
            <a:off x="7596188" y="6689725"/>
            <a:ext cx="1171575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b="1" kern="1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Monotype Corsiva"/>
              </a:rPr>
              <a:t>Alpine Navigation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42900" y="1125538"/>
            <a:ext cx="845820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363538" algn="just">
              <a:lnSpc>
                <a:spcPct val="120000"/>
              </a:lnSpc>
            </a:pPr>
            <a:r>
              <a:rPr lang="pt-BR" sz="2000" dirty="0">
                <a:latin typeface="Times New Roman" pitchFamily="18" charset="0"/>
              </a:rPr>
              <a:t>Vitamina lipossolúvel formada por substâncias derivadas de esteróis que atuam no metabolismo do cálcio, procurando manter as concentrações plasmáticas, intra e extracelulares normais de íons cálcio e fósforo, permitindo a mineralização adequada dos ossos, promovendo a sua mobilização a partir dos minerais ósseos, junto com o paratormônio</a:t>
            </a:r>
          </a:p>
          <a:p>
            <a:pPr indent="363538" algn="just">
              <a:lnSpc>
                <a:spcPct val="120000"/>
              </a:lnSpc>
            </a:pPr>
            <a:r>
              <a:rPr lang="pt-BR" sz="2000" dirty="0">
                <a:latin typeface="Times New Roman" pitchFamily="18" charset="0"/>
              </a:rPr>
              <a:t>Esses esteróis – pró-vitaminas – são convertidos nas formas ativas da vitamina D pela irradiação ultravioleta, particularmente formando </a:t>
            </a:r>
            <a:r>
              <a:rPr lang="pt-BR" sz="2000" b="1" dirty="0" err="1">
                <a:latin typeface="Times New Roman" pitchFamily="18" charset="0"/>
              </a:rPr>
              <a:t>ergocalciferol</a:t>
            </a:r>
            <a:r>
              <a:rPr lang="pt-BR" sz="2000" dirty="0">
                <a:latin typeface="Times New Roman" pitchFamily="18" charset="0"/>
              </a:rPr>
              <a:t> (</a:t>
            </a:r>
            <a:r>
              <a:rPr lang="pt-BR" sz="2000" b="1" dirty="0">
                <a:latin typeface="Times New Roman" pitchFamily="18" charset="0"/>
              </a:rPr>
              <a:t>vitamina </a:t>
            </a:r>
            <a:r>
              <a:rPr lang="pt-BR" sz="2000" b="1" dirty="0" err="1">
                <a:latin typeface="Times New Roman" pitchFamily="18" charset="0"/>
              </a:rPr>
              <a:t>D</a:t>
            </a:r>
            <a:r>
              <a:rPr lang="pt-BR" sz="2000" b="1" baseline="-25000" dirty="0" err="1">
                <a:latin typeface="Times New Roman" pitchFamily="18" charset="0"/>
              </a:rPr>
              <a:t>2</a:t>
            </a:r>
            <a:r>
              <a:rPr lang="pt-BR" sz="2000" dirty="0">
                <a:latin typeface="Times New Roman" pitchFamily="18" charset="0"/>
              </a:rPr>
              <a:t>) – </a:t>
            </a:r>
            <a:r>
              <a:rPr lang="pt-BR" sz="2000" dirty="0" err="1">
                <a:latin typeface="Times New Roman" pitchFamily="18" charset="0"/>
              </a:rPr>
              <a:t>esteróide</a:t>
            </a:r>
            <a:r>
              <a:rPr lang="pt-BR" sz="2000" dirty="0">
                <a:latin typeface="Times New Roman" pitchFamily="18" charset="0"/>
              </a:rPr>
              <a:t> derivado do ergosterol, por ação da irradiação ultravioleta encontrado em vegetais –– e </a:t>
            </a:r>
            <a:r>
              <a:rPr lang="pt-BR" sz="2000" b="1" dirty="0" err="1">
                <a:latin typeface="Times New Roman" pitchFamily="18" charset="0"/>
              </a:rPr>
              <a:t>colecalciferol</a:t>
            </a:r>
            <a:r>
              <a:rPr lang="pt-BR" sz="2000" dirty="0">
                <a:latin typeface="Times New Roman" pitchFamily="18" charset="0"/>
              </a:rPr>
              <a:t> (</a:t>
            </a:r>
            <a:r>
              <a:rPr lang="pt-BR" sz="2000" b="1" dirty="0">
                <a:latin typeface="Times New Roman" pitchFamily="18" charset="0"/>
              </a:rPr>
              <a:t>vitamina </a:t>
            </a:r>
            <a:r>
              <a:rPr lang="pt-BR" sz="2000" b="1" dirty="0" err="1">
                <a:latin typeface="Times New Roman" pitchFamily="18" charset="0"/>
              </a:rPr>
              <a:t>D</a:t>
            </a:r>
            <a:r>
              <a:rPr lang="pt-BR" sz="2000" b="1" baseline="-25000" dirty="0" err="1">
                <a:latin typeface="Times New Roman" pitchFamily="18" charset="0"/>
              </a:rPr>
              <a:t>3</a:t>
            </a:r>
            <a:r>
              <a:rPr lang="pt-BR" sz="2000" dirty="0">
                <a:latin typeface="Times New Roman" pitchFamily="18" charset="0"/>
              </a:rPr>
              <a:t>) – sintetizado pela ação da luz solar sobre a pró-vitamina </a:t>
            </a:r>
            <a:r>
              <a:rPr lang="pt-BR" sz="2000" dirty="0" err="1">
                <a:latin typeface="Times New Roman" pitchFamily="18" charset="0"/>
              </a:rPr>
              <a:t>D</a:t>
            </a:r>
            <a:r>
              <a:rPr lang="pt-BR" sz="2000" baseline="-25000" dirty="0" err="1">
                <a:latin typeface="Times New Roman" pitchFamily="18" charset="0"/>
              </a:rPr>
              <a:t>3</a:t>
            </a:r>
            <a:r>
              <a:rPr lang="pt-BR" sz="2000" dirty="0">
                <a:latin typeface="Times New Roman" pitchFamily="18" charset="0"/>
              </a:rPr>
              <a:t>                                  (7-</a:t>
            </a:r>
            <a:r>
              <a:rPr lang="pt-BR" sz="2000" dirty="0" err="1">
                <a:latin typeface="Times New Roman" pitchFamily="18" charset="0"/>
              </a:rPr>
              <a:t>deidrocolecalciferol</a:t>
            </a:r>
            <a:r>
              <a:rPr lang="pt-BR" sz="2000" dirty="0">
                <a:latin typeface="Times New Roman" pitchFamily="18" charset="0"/>
              </a:rPr>
              <a:t>) existente na pele de animais</a:t>
            </a:r>
          </a:p>
          <a:p>
            <a:pPr indent="363538" algn="just">
              <a:lnSpc>
                <a:spcPct val="120000"/>
              </a:lnSpc>
            </a:pPr>
            <a:r>
              <a:rPr lang="pt-BR" sz="2000" dirty="0">
                <a:latin typeface="Times New Roman" pitchFamily="18" charset="0"/>
              </a:rPr>
              <a:t>Em condições habituais de exposição ao sol, cerca de 90% da vitamina D necessária é obtida endogenamente do 7-</a:t>
            </a:r>
            <a:r>
              <a:rPr lang="pt-BR" sz="2000" dirty="0" err="1">
                <a:latin typeface="Times New Roman" pitchFamily="18" charset="0"/>
              </a:rPr>
              <a:t>deidrocolecalciferol</a:t>
            </a:r>
            <a:r>
              <a:rPr lang="pt-BR" sz="2000" dirty="0">
                <a:latin typeface="Times New Roman" pitchFamily="18" charset="0"/>
              </a:rPr>
              <a:t> presente na pele</a:t>
            </a:r>
          </a:p>
          <a:p>
            <a:pPr indent="363538" algn="just">
              <a:lnSpc>
                <a:spcPct val="120000"/>
              </a:lnSpc>
            </a:pPr>
            <a:r>
              <a:rPr lang="pt-BR" sz="2000" dirty="0">
                <a:latin typeface="Times New Roman" pitchFamily="18" charset="0"/>
              </a:rPr>
              <a:t>Os negros podem ter nível menor de produção de vitamina D na pele por sua pigmentação melânica elevada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4800" y="548680"/>
            <a:ext cx="4843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CONCEITO DE VITAMINA  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2591780" y="44624"/>
            <a:ext cx="3960440" cy="3945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pt-BR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tângulo 1"/>
          <p:cNvSpPr>
            <a:spLocks noChangeArrowheads="1"/>
          </p:cNvSpPr>
          <p:nvPr/>
        </p:nvSpPr>
        <p:spPr bwMode="auto">
          <a:xfrm>
            <a:off x="1584325" y="6607572"/>
            <a:ext cx="59753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latin typeface="Times New Roman" pitchFamily="18" charset="0"/>
                <a:cs typeface="Times New Roman" pitchFamily="18" charset="0"/>
              </a:rPr>
              <a:t>http://envelhecimento-biobio.blogspot.com.br/2013/12/ingestao-de-minerais-e-vitaminas.html</a:t>
            </a:r>
          </a:p>
        </p:txBody>
      </p:sp>
      <p:grpSp>
        <p:nvGrpSpPr>
          <p:cNvPr id="18435" name="Grupo 12"/>
          <p:cNvGrpSpPr>
            <a:grpSpLocks/>
          </p:cNvGrpSpPr>
          <p:nvPr/>
        </p:nvGrpSpPr>
        <p:grpSpPr bwMode="auto">
          <a:xfrm>
            <a:off x="2051447" y="1196752"/>
            <a:ext cx="5041106" cy="5453682"/>
            <a:chOff x="2031244" y="476672"/>
            <a:chExt cx="5277060" cy="5802955"/>
          </a:xfrm>
        </p:grpSpPr>
        <p:pic>
          <p:nvPicPr>
            <p:cNvPr id="18436" name="Picture 2" descr="http://1.bp.blogspot.com/-0rcEEzRKNLk/UqKPm7KeYqI/AAAAAAAAAU4/PKqf5iqWius/s320/11.alimentos-vitamina-d-cursos-cpt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31244" y="476672"/>
              <a:ext cx="5277060" cy="5802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7" name="Retângulo 3"/>
            <p:cNvSpPr>
              <a:spLocks noChangeArrowheads="1"/>
            </p:cNvSpPr>
            <p:nvPr/>
          </p:nvSpPr>
          <p:spPr bwMode="auto">
            <a:xfrm>
              <a:off x="2222631" y="791560"/>
              <a:ext cx="1512168" cy="369332"/>
            </a:xfrm>
            <a:prstGeom prst="rect">
              <a:avLst/>
            </a:prstGeom>
            <a:solidFill>
              <a:srgbClr val="D1CD9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pt-BR" sz="1200">
                  <a:latin typeface="Times New Roman" pitchFamily="18" charset="0"/>
                  <a:cs typeface="Times New Roman" pitchFamily="18" charset="0"/>
                </a:rPr>
                <a:t>Fígado de boi (100g) 1,12mcg de vitamina D</a:t>
              </a:r>
            </a:p>
          </p:txBody>
        </p:sp>
        <p:sp>
          <p:nvSpPr>
            <p:cNvPr id="18438" name="Retângulo 4"/>
            <p:cNvSpPr>
              <a:spLocks noChangeArrowheads="1"/>
            </p:cNvSpPr>
            <p:nvPr/>
          </p:nvSpPr>
          <p:spPr bwMode="auto">
            <a:xfrm>
              <a:off x="4644008" y="656548"/>
              <a:ext cx="1440000" cy="369332"/>
            </a:xfrm>
            <a:prstGeom prst="rect">
              <a:avLst/>
            </a:prstGeom>
            <a:solidFill>
              <a:srgbClr val="D1CD9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pt-BR" sz="1200">
                  <a:latin typeface="Times New Roman" pitchFamily="18" charset="0"/>
                  <a:cs typeface="Times New Roman" pitchFamily="18" charset="0"/>
                </a:rPr>
                <a:t>Atum fresco (90g) 3,6mcg de vitamina D</a:t>
              </a:r>
            </a:p>
          </p:txBody>
        </p:sp>
        <p:sp>
          <p:nvSpPr>
            <p:cNvPr id="18439" name="Retângulo 5"/>
            <p:cNvSpPr>
              <a:spLocks noChangeArrowheads="1"/>
            </p:cNvSpPr>
            <p:nvPr/>
          </p:nvSpPr>
          <p:spPr bwMode="auto">
            <a:xfrm>
              <a:off x="5687980" y="1169857"/>
              <a:ext cx="1440000" cy="369332"/>
            </a:xfrm>
            <a:prstGeom prst="rect">
              <a:avLst/>
            </a:prstGeom>
            <a:solidFill>
              <a:srgbClr val="D1CD9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pt-BR" sz="1200">
                  <a:latin typeface="Times New Roman" pitchFamily="18" charset="0"/>
                  <a:cs typeface="Times New Roman" pitchFamily="18" charset="0"/>
                </a:rPr>
                <a:t>Sardinha fresca  (100g) 5,2mcg de vitamina D</a:t>
              </a:r>
            </a:p>
          </p:txBody>
        </p:sp>
        <p:sp>
          <p:nvSpPr>
            <p:cNvPr id="18440" name="Retângulo 6"/>
            <p:cNvSpPr>
              <a:spLocks noChangeArrowheads="1"/>
            </p:cNvSpPr>
            <p:nvPr/>
          </p:nvSpPr>
          <p:spPr bwMode="auto">
            <a:xfrm>
              <a:off x="5651832" y="3537156"/>
              <a:ext cx="1548000" cy="369332"/>
            </a:xfrm>
            <a:prstGeom prst="rect">
              <a:avLst/>
            </a:prstGeom>
            <a:solidFill>
              <a:srgbClr val="D1CD9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pt-BR" sz="1200">
                  <a:latin typeface="Times New Roman" pitchFamily="18" charset="0"/>
                  <a:cs typeface="Times New Roman" pitchFamily="18" charset="0"/>
                </a:rPr>
                <a:t>Sardinha enlatada (100g) 17mcg de vitamina D</a:t>
              </a:r>
            </a:p>
          </p:txBody>
        </p:sp>
        <p:sp>
          <p:nvSpPr>
            <p:cNvPr id="18441" name="Retângulo 7"/>
            <p:cNvSpPr>
              <a:spLocks noChangeArrowheads="1"/>
            </p:cNvSpPr>
            <p:nvPr/>
          </p:nvSpPr>
          <p:spPr bwMode="auto">
            <a:xfrm>
              <a:off x="2123728" y="2681737"/>
              <a:ext cx="1404000" cy="369332"/>
            </a:xfrm>
            <a:prstGeom prst="rect">
              <a:avLst/>
            </a:prstGeom>
            <a:solidFill>
              <a:srgbClr val="D1CD9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pt-BR" sz="1200">
                  <a:latin typeface="Times New Roman" pitchFamily="18" charset="0"/>
                  <a:cs typeface="Times New Roman" pitchFamily="18" charset="0"/>
                </a:rPr>
                <a:t>Ovo de galinha (100g) 0,8mcg de vitamina D</a:t>
              </a:r>
            </a:p>
          </p:txBody>
        </p:sp>
        <p:sp>
          <p:nvSpPr>
            <p:cNvPr id="18442" name="Retângulo 8"/>
            <p:cNvSpPr>
              <a:spLocks noChangeArrowheads="1"/>
            </p:cNvSpPr>
            <p:nvPr/>
          </p:nvSpPr>
          <p:spPr bwMode="auto">
            <a:xfrm>
              <a:off x="2483768" y="5724003"/>
              <a:ext cx="1440000" cy="369332"/>
            </a:xfrm>
            <a:prstGeom prst="rect">
              <a:avLst/>
            </a:prstGeom>
            <a:solidFill>
              <a:srgbClr val="D1CD9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pt-BR" sz="1200">
                  <a:latin typeface="Times New Roman" pitchFamily="18" charset="0"/>
                  <a:cs typeface="Times New Roman" pitchFamily="18" charset="0"/>
                </a:rPr>
                <a:t>Leite (1copo) </a:t>
              </a:r>
            </a:p>
            <a:p>
              <a:pPr algn="ctr"/>
              <a:r>
                <a:rPr lang="pt-BR" sz="1200">
                  <a:latin typeface="Times New Roman" pitchFamily="18" charset="0"/>
                  <a:cs typeface="Times New Roman" pitchFamily="18" charset="0"/>
                </a:rPr>
                <a:t>0,17mcg de vitamina D</a:t>
              </a:r>
            </a:p>
          </p:txBody>
        </p:sp>
        <p:sp>
          <p:nvSpPr>
            <p:cNvPr id="18443" name="Retângulo 10"/>
            <p:cNvSpPr>
              <a:spLocks noChangeArrowheads="1"/>
            </p:cNvSpPr>
            <p:nvPr/>
          </p:nvSpPr>
          <p:spPr bwMode="auto">
            <a:xfrm>
              <a:off x="4095127" y="5706361"/>
              <a:ext cx="1476000" cy="369332"/>
            </a:xfrm>
            <a:prstGeom prst="rect">
              <a:avLst/>
            </a:prstGeom>
            <a:solidFill>
              <a:srgbClr val="D1CD9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pt-BR" sz="1200">
                  <a:latin typeface="Times New Roman" pitchFamily="18" charset="0"/>
                  <a:cs typeface="Times New Roman" pitchFamily="18" charset="0"/>
                </a:rPr>
                <a:t>Cogumelo (100g) </a:t>
              </a:r>
            </a:p>
            <a:p>
              <a:pPr algn="ctr"/>
              <a:r>
                <a:rPr lang="pt-BR" sz="1200">
                  <a:latin typeface="Times New Roman" pitchFamily="18" charset="0"/>
                  <a:cs typeface="Times New Roman" pitchFamily="18" charset="0"/>
                </a:rPr>
                <a:t>0,65mcg de vitamina D</a:t>
              </a:r>
            </a:p>
          </p:txBody>
        </p:sp>
        <p:sp>
          <p:nvSpPr>
            <p:cNvPr id="18444" name="Retângulo 11"/>
            <p:cNvSpPr>
              <a:spLocks noChangeArrowheads="1"/>
            </p:cNvSpPr>
            <p:nvPr/>
          </p:nvSpPr>
          <p:spPr bwMode="auto">
            <a:xfrm>
              <a:off x="5733093" y="5238165"/>
              <a:ext cx="1440000" cy="369332"/>
            </a:xfrm>
            <a:prstGeom prst="rect">
              <a:avLst/>
            </a:prstGeom>
            <a:solidFill>
              <a:srgbClr val="D1CD9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pt-BR" sz="1200">
                  <a:latin typeface="Times New Roman" pitchFamily="18" charset="0"/>
                  <a:cs typeface="Times New Roman" pitchFamily="18" charset="0"/>
                </a:rPr>
                <a:t>Manteiga(1colher) </a:t>
              </a:r>
            </a:p>
            <a:p>
              <a:pPr algn="ctr"/>
              <a:r>
                <a:rPr lang="pt-BR" sz="1200">
                  <a:latin typeface="Times New Roman" pitchFamily="18" charset="0"/>
                  <a:cs typeface="Times New Roman" pitchFamily="18" charset="0"/>
                </a:rPr>
                <a:t>0,45mcg de vitamina D</a:t>
              </a:r>
            </a:p>
          </p:txBody>
        </p:sp>
      </p:grp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entretenimento.r7.com/blogs/jorge-bentes/files/2013/09/sol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5158" b="3555"/>
          <a:stretch>
            <a:fillRect/>
          </a:stretch>
        </p:blipFill>
        <p:spPr bwMode="auto">
          <a:xfrm>
            <a:off x="6372200" y="1192"/>
            <a:ext cx="2429181" cy="2275680"/>
          </a:xfrm>
          <a:prstGeom prst="rect">
            <a:avLst/>
          </a:prstGeom>
          <a:noFill/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77812" y="1844824"/>
            <a:ext cx="8588375" cy="496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pt-BR" sz="2400" b="1" dirty="0" err="1">
                <a:latin typeface="Times New Roman" pitchFamily="18" charset="0"/>
                <a:cs typeface="Times New Roman" pitchFamily="18" charset="0"/>
              </a:rPr>
              <a:t>ontes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 de vitamina D no homem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63538" indent="-363538" algn="just">
              <a:spcBef>
                <a:spcPts val="0"/>
              </a:spcBef>
              <a:buClr>
                <a:srgbClr val="FF3300"/>
              </a:buClr>
              <a:buFont typeface="Wingdings" pitchFamily="2" charset="2"/>
              <a:buAutoNum type="arabicPeriod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síntese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endógena na pele: há grande quantidade do precursor 7-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deidrocolesterol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na pele, convertido em vitamina D</a:t>
            </a:r>
            <a:r>
              <a:rPr lang="pt-BR" sz="24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pelos raios ultravioletas da luz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solar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63538" indent="-363538" algn="just">
              <a:spcBef>
                <a:spcPts val="0"/>
              </a:spcBef>
              <a:buClr>
                <a:srgbClr val="FF3300"/>
              </a:buClr>
              <a:buFont typeface="Wingdings" pitchFamily="2" charset="2"/>
              <a:buAutoNum type="arabicPeriod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dieta: peixes da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profundidade 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marinha, plantas e grãos</a:t>
            </a:r>
          </a:p>
          <a:p>
            <a:pPr marL="182563" indent="-182563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dependendo do nível de pigmentação melânica na pele (que absorve a luz ultravioleta) e do tempo de exposição solar, cerca de 80% da vitamina D necessária pode ser derivada endogenamente</a:t>
            </a:r>
          </a:p>
          <a:p>
            <a:pPr marL="182563" indent="-182563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nas plantas, a vitamina D está presente como a forma precursora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ergosterol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que é convertida em vitamina D</a:t>
            </a:r>
            <a:r>
              <a:rPr lang="pt-BR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no corpo</a:t>
            </a:r>
          </a:p>
          <a:p>
            <a:pPr marL="182563" indent="-182563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em muitos países, os alimentos são enriquecidos com vitamina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t-BR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dirty="0">
                <a:latin typeface="Times New Roman" pitchFamily="18" charset="0"/>
              </a:rPr>
              <a:t>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308304" y="2132856"/>
            <a:ext cx="13484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</a:rPr>
              <a:t>entretenimento.r7.com</a:t>
            </a:r>
            <a:endParaRPr lang="pt-BR" sz="1000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1961356" y="1052736"/>
            <a:ext cx="5221287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PATOLOGIA NUTRICIONAL</a:t>
            </a:r>
            <a:endParaRPr lang="pt-BR" sz="28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WordArt 9"/>
          <p:cNvSpPr>
            <a:spLocks noChangeArrowheads="1" noChangeShapeType="1" noTextEdit="1"/>
          </p:cNvSpPr>
          <p:nvPr/>
        </p:nvSpPr>
        <p:spPr bwMode="auto">
          <a:xfrm>
            <a:off x="6228184" y="6237312"/>
            <a:ext cx="2736850" cy="3026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b="1" kern="10" dirty="0">
                <a:ln w="317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Times New Roman"/>
                <a:cs typeface="Times New Roman"/>
              </a:rPr>
              <a:t>Edson Garcia Soares</a:t>
            </a:r>
          </a:p>
        </p:txBody>
      </p:sp>
      <p:sp>
        <p:nvSpPr>
          <p:cNvPr id="3076" name="WordArt 10"/>
          <p:cNvSpPr>
            <a:spLocks noChangeArrowheads="1" noChangeShapeType="1" noTextEdit="1"/>
          </p:cNvSpPr>
          <p:nvPr/>
        </p:nvSpPr>
        <p:spPr bwMode="auto">
          <a:xfrm>
            <a:off x="6882234" y="6632005"/>
            <a:ext cx="1304925" cy="153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b="1" kern="10">
                <a:ln w="317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Times New Roman"/>
                <a:cs typeface="Times New Roman"/>
              </a:rPr>
              <a:t>FMRP/USP</a:t>
            </a:r>
          </a:p>
        </p:txBody>
      </p:sp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1874837" y="1412776"/>
            <a:ext cx="5394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6" name="WordArt 26"/>
          <p:cNvSpPr>
            <a:spLocks noChangeArrowheads="1" noChangeShapeType="1" noTextEdit="1"/>
          </p:cNvSpPr>
          <p:nvPr/>
        </p:nvSpPr>
        <p:spPr bwMode="auto">
          <a:xfrm>
            <a:off x="1857375" y="139700"/>
            <a:ext cx="5429250" cy="709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b="1" kern="10">
                <a:ln w="1841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Universidade de São Paulo</a:t>
            </a:r>
          </a:p>
          <a:p>
            <a:pPr algn="ctr"/>
            <a:r>
              <a:rPr lang="pt-BR" sz="2800" b="1" kern="10">
                <a:ln w="1841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Faculdade de Medicina de Ribeirão Preto </a:t>
            </a:r>
          </a:p>
          <a:p>
            <a:pPr algn="ctr"/>
            <a:r>
              <a:rPr lang="pt-BR" sz="2800" b="1" kern="10">
                <a:ln w="1841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Departamento de Patologia e Medicina Legal</a:t>
            </a:r>
          </a:p>
        </p:txBody>
      </p:sp>
      <p:pic>
        <p:nvPicPr>
          <p:cNvPr id="7" name="Picture 20" descr="brasao"/>
          <p:cNvPicPr>
            <a:picLocks noChangeAspect="1" noChangeArrowheads="1"/>
          </p:cNvPicPr>
          <p:nvPr/>
        </p:nvPicPr>
        <p:blipFill>
          <a:blip r:embed="rId2" cstate="print"/>
          <a:srcRect l="10246" t="10274" r="6174" b="11035"/>
          <a:stretch>
            <a:fillRect/>
          </a:stretch>
        </p:blipFill>
        <p:spPr bwMode="auto">
          <a:xfrm>
            <a:off x="214313" y="142875"/>
            <a:ext cx="71437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BRASAOcolor_gd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25" y="142875"/>
            <a:ext cx="6270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http://1.bp.blogspot.com/-NTJ5XBQGl3I/UynO3vn-rhI/AAAAAAAAEYA/F61M5PksMBg/s1600/tabela-das-vitaminas-178281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9742" y="2204864"/>
            <a:ext cx="4644516" cy="3796892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5076056" y="5949280"/>
            <a:ext cx="18614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latin typeface="Times New Roman" pitchFamily="18" charset="0"/>
                <a:cs typeface="Times New Roman" pitchFamily="18" charset="0"/>
              </a:rPr>
              <a:t>saudecompersonal</a:t>
            </a:r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.blogspot.com</a:t>
            </a:r>
            <a:endParaRPr lang="pt-BR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/>
      <p:bldP spid="3075" grpId="0"/>
      <p:bldP spid="3076" grpId="0"/>
      <p:bldP spid="140295" grpId="0"/>
      <p:bldP spid="6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71500" y="923025"/>
            <a:ext cx="82800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85775" indent="-485775" algn="just">
              <a:spcBef>
                <a:spcPct val="50000"/>
              </a:spcBef>
              <a:buClr>
                <a:srgbClr val="FF3300"/>
              </a:buClr>
              <a:buFont typeface="+mj-lt"/>
              <a:buAutoNum type="arabicPeriod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absorção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da vitamina D no intestino ou síntese por precursores na pele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85775" indent="-485775" algn="just">
              <a:spcBef>
                <a:spcPct val="50000"/>
              </a:spcBef>
              <a:buClr>
                <a:srgbClr val="FF3300"/>
              </a:buClr>
              <a:buFont typeface="+mj-lt"/>
              <a:buAutoNum type="arabicPeriod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ligação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plasmática com </a:t>
            </a:r>
            <a:r>
              <a:rPr lang="pt-BR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pt-BR" sz="2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-globulina (proteína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D-ligante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) e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transporte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ao fígado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85775" indent="-485775" algn="just">
              <a:spcBef>
                <a:spcPct val="50000"/>
              </a:spcBef>
              <a:buClr>
                <a:srgbClr val="FF3300"/>
              </a:buClr>
              <a:buFont typeface="+mj-lt"/>
              <a:buAutoNum type="arabicPeriod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conversão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para 25-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hidroxivitamina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D – 25(OH)D – pela  25-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hidroxilase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hepática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85775" indent="-485775" algn="just">
              <a:spcBef>
                <a:spcPct val="50000"/>
              </a:spcBef>
              <a:buClr>
                <a:srgbClr val="FF3300"/>
              </a:buClr>
              <a:buFont typeface="+mj-lt"/>
              <a:buAutoNum type="arabicPeriod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conversão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da 25(OH)D para 1,25(OH)</a:t>
            </a:r>
            <a:r>
              <a:rPr lang="pt-BR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D pela </a:t>
            </a:r>
            <a:r>
              <a:rPr lang="pt-BR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pt-BR" sz="2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hidroxilase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no rim (forma mais ativa da vitamina D)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622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METABOLISMO DA VITAMINA  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5000" t="18634" r="43175" b="38060"/>
          <a:stretch>
            <a:fillRect/>
          </a:stretch>
        </p:blipFill>
        <p:spPr bwMode="auto">
          <a:xfrm>
            <a:off x="3095836" y="4437112"/>
            <a:ext cx="2952328" cy="225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2627784" y="6639163"/>
            <a:ext cx="40591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</a:rPr>
              <a:t>http://pt.slideshare.net/cmv_cris/vitaminas-apresentao-2?</a:t>
            </a:r>
            <a:r>
              <a:rPr lang="pt-BR" sz="1000" dirty="0" err="1" smtClean="0">
                <a:latin typeface="Times New Roman" pitchFamily="18" charset="0"/>
              </a:rPr>
              <a:t>next_slideshow</a:t>
            </a:r>
            <a:r>
              <a:rPr lang="pt-BR" sz="1000" dirty="0" smtClean="0">
                <a:latin typeface="Times New Roman" pitchFamily="18" charset="0"/>
              </a:rPr>
              <a:t>=2</a:t>
            </a:r>
            <a:endParaRPr lang="pt-BR" sz="1000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71500" y="1283493"/>
            <a:ext cx="8001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Regulação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 da produção da 1,25(OH)</a:t>
            </a:r>
            <a:r>
              <a:rPr lang="pt-BR" sz="24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D no rim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pt-BR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None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1. em alça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retro-alimentação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níveis elevados de 1,25(OH)</a:t>
            </a:r>
            <a:r>
              <a:rPr lang="pt-BR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D provocam diminuição da síntese deste metabólito inibindo a ação da </a:t>
            </a:r>
            <a:r>
              <a:rPr lang="pt-BR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pt-BR" sz="2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hidroxilase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 a diminuição dos níveis tem efeito oposto;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hipocalcemia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estimula a secreção do hormônio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paratireóideo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(PTH) o qual aumenta a conversão de 25(OH)D em 1,25(OH)</a:t>
            </a:r>
            <a:r>
              <a:rPr lang="pt-BR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D ativando a </a:t>
            </a:r>
            <a:r>
              <a:rPr lang="pt-BR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pt-BR" sz="2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hidroxilase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;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hipofosfatemia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ativa diretamente a </a:t>
            </a:r>
            <a:r>
              <a:rPr lang="pt-BR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pt-BR" sz="2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hidroxilase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 então aumenta a formação de 1,25 (OH)</a:t>
            </a:r>
            <a:r>
              <a:rPr lang="pt-BR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VITAMINA D "/>
          <p:cNvPicPr>
            <a:picLocks noChangeAspect="1" noChangeArrowheads="1"/>
          </p:cNvPicPr>
          <p:nvPr/>
        </p:nvPicPr>
        <p:blipFill>
          <a:blip r:embed="rId2" cstate="print"/>
          <a:srcRect b="6947"/>
          <a:stretch>
            <a:fillRect/>
          </a:stretch>
        </p:blipFill>
        <p:spPr bwMode="auto">
          <a:xfrm>
            <a:off x="564958" y="620688"/>
            <a:ext cx="8039490" cy="5832648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5796136" y="6453336"/>
            <a:ext cx="28504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</a:rPr>
              <a:t>http://pt.slideshare.net/rubens/vitamina-d-24472496</a:t>
            </a:r>
            <a:endParaRPr lang="pt-BR" sz="1000" dirty="0">
              <a:latin typeface="Times New Roman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33400" y="523528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438400" y="10668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Metabolismo Normal</a:t>
            </a:r>
            <a:endParaRPr lang="pt-BR" sz="2400">
              <a:latin typeface="Times New Roman" pitchFamily="18" charset="0"/>
            </a:endParaRPr>
          </a:p>
        </p:txBody>
      </p:sp>
      <p:grpSp>
        <p:nvGrpSpPr>
          <p:cNvPr id="21510" name="Group 6"/>
          <p:cNvGrpSpPr>
            <a:grpSpLocks/>
          </p:cNvGrpSpPr>
          <p:nvPr/>
        </p:nvGrpSpPr>
        <p:grpSpPr bwMode="auto">
          <a:xfrm>
            <a:off x="2133600" y="1485900"/>
            <a:ext cx="5619750" cy="5219700"/>
            <a:chOff x="1344" y="936"/>
            <a:chExt cx="3540" cy="3288"/>
          </a:xfrm>
        </p:grpSpPr>
        <p:pic>
          <p:nvPicPr>
            <p:cNvPr id="21512" name="Picture 7" descr="vit D"/>
            <p:cNvPicPr>
              <a:picLocks noChangeAspect="1" noChangeArrowheads="1"/>
            </p:cNvPicPr>
            <p:nvPr/>
          </p:nvPicPr>
          <p:blipFill>
            <a:blip r:embed="rId2" cstate="print"/>
            <a:srcRect l="2960" t="2477" b="49069"/>
            <a:stretch>
              <a:fillRect/>
            </a:stretch>
          </p:blipFill>
          <p:spPr bwMode="auto">
            <a:xfrm>
              <a:off x="1344" y="936"/>
              <a:ext cx="3540" cy="3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3" name="Text Box 8"/>
            <p:cNvSpPr txBox="1">
              <a:spLocks noChangeArrowheads="1"/>
            </p:cNvSpPr>
            <p:nvPr/>
          </p:nvSpPr>
          <p:spPr bwMode="auto">
            <a:xfrm>
              <a:off x="3732" y="1056"/>
              <a:ext cx="1152" cy="46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Irradiação ultravioleta de 7-deidrocolesterol na pele</a:t>
              </a:r>
              <a:endParaRPr lang="pt-BR" sz="1400">
                <a:latin typeface="Times New Roman" pitchFamily="18" charset="0"/>
              </a:endParaRPr>
            </a:p>
          </p:txBody>
        </p:sp>
        <p:sp>
          <p:nvSpPr>
            <p:cNvPr id="21514" name="Text Box 9"/>
            <p:cNvSpPr txBox="1">
              <a:spLocks noChangeArrowheads="1"/>
            </p:cNvSpPr>
            <p:nvPr/>
          </p:nvSpPr>
          <p:spPr bwMode="auto">
            <a:xfrm>
              <a:off x="3816" y="1752"/>
              <a:ext cx="1036" cy="1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Vitamina D no sangue</a:t>
              </a:r>
              <a:endParaRPr lang="pt-BR" sz="1400">
                <a:latin typeface="Times New Roman" pitchFamily="18" charset="0"/>
              </a:endParaRPr>
            </a:p>
          </p:txBody>
        </p:sp>
        <p:sp>
          <p:nvSpPr>
            <p:cNvPr id="21515" name="Text Box 10"/>
            <p:cNvSpPr txBox="1">
              <a:spLocks noChangeArrowheads="1"/>
            </p:cNvSpPr>
            <p:nvPr/>
          </p:nvSpPr>
          <p:spPr bwMode="auto">
            <a:xfrm>
              <a:off x="2232" y="2400"/>
              <a:ext cx="768" cy="34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Absorção no intestino delgado de fontes da dieta</a:t>
              </a:r>
              <a:endParaRPr lang="pt-BR" sz="1200">
                <a:latin typeface="Times New Roman" pitchFamily="18" charset="0"/>
              </a:endParaRPr>
            </a:p>
          </p:txBody>
        </p:sp>
        <p:sp>
          <p:nvSpPr>
            <p:cNvPr id="21516" name="Text Box 11"/>
            <p:cNvSpPr txBox="1">
              <a:spLocks noChangeArrowheads="1"/>
            </p:cNvSpPr>
            <p:nvPr/>
          </p:nvSpPr>
          <p:spPr bwMode="auto">
            <a:xfrm>
              <a:off x="1344" y="3456"/>
              <a:ext cx="960" cy="1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Mineralização óssea</a:t>
              </a:r>
              <a:endParaRPr lang="pt-BR" sz="1400">
                <a:latin typeface="Times New Roman" pitchFamily="18" charset="0"/>
              </a:endParaRPr>
            </a:p>
          </p:txBody>
        </p:sp>
        <p:sp>
          <p:nvSpPr>
            <p:cNvPr id="21517" name="Text Box 12"/>
            <p:cNvSpPr txBox="1">
              <a:spLocks noChangeArrowheads="1"/>
            </p:cNvSpPr>
            <p:nvPr/>
          </p:nvSpPr>
          <p:spPr bwMode="auto">
            <a:xfrm>
              <a:off x="1776" y="3792"/>
              <a:ext cx="960" cy="2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Níveis séricos normais de Ca e P</a:t>
              </a:r>
              <a:endParaRPr lang="pt-BR" sz="1400">
                <a:latin typeface="Times New Roman" pitchFamily="18" charset="0"/>
              </a:endParaRPr>
            </a:p>
          </p:txBody>
        </p:sp>
        <p:sp>
          <p:nvSpPr>
            <p:cNvPr id="21518" name="Rectangle 13"/>
            <p:cNvSpPr>
              <a:spLocks noChangeArrowheads="1"/>
            </p:cNvSpPr>
            <p:nvPr/>
          </p:nvSpPr>
          <p:spPr bwMode="auto">
            <a:xfrm>
              <a:off x="1344" y="3744"/>
              <a:ext cx="288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19" name="Rectangle 14"/>
            <p:cNvSpPr>
              <a:spLocks noChangeArrowheads="1"/>
            </p:cNvSpPr>
            <p:nvPr/>
          </p:nvSpPr>
          <p:spPr bwMode="auto">
            <a:xfrm>
              <a:off x="2688" y="3792"/>
              <a:ext cx="144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20" name="Rectangle 15"/>
            <p:cNvSpPr>
              <a:spLocks noChangeArrowheads="1"/>
            </p:cNvSpPr>
            <p:nvPr/>
          </p:nvSpPr>
          <p:spPr bwMode="auto">
            <a:xfrm>
              <a:off x="3184" y="3424"/>
              <a:ext cx="192" cy="192"/>
            </a:xfrm>
            <a:prstGeom prst="rect">
              <a:avLst/>
            </a:prstGeom>
            <a:solidFill>
              <a:srgbClr val="F7ADA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21" name="Rectangle 16"/>
            <p:cNvSpPr>
              <a:spLocks noChangeArrowheads="1"/>
            </p:cNvSpPr>
            <p:nvPr/>
          </p:nvSpPr>
          <p:spPr bwMode="auto">
            <a:xfrm>
              <a:off x="3168" y="3552"/>
              <a:ext cx="96" cy="96"/>
            </a:xfrm>
            <a:prstGeom prst="rect">
              <a:avLst/>
            </a:prstGeom>
            <a:solidFill>
              <a:srgbClr val="F7ADA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22" name="Rectangle 17"/>
            <p:cNvSpPr>
              <a:spLocks noChangeArrowheads="1"/>
            </p:cNvSpPr>
            <p:nvPr/>
          </p:nvSpPr>
          <p:spPr bwMode="auto">
            <a:xfrm>
              <a:off x="3136" y="3564"/>
              <a:ext cx="96" cy="96"/>
            </a:xfrm>
            <a:prstGeom prst="rect">
              <a:avLst/>
            </a:prstGeom>
            <a:solidFill>
              <a:srgbClr val="F7ADA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23" name="Rectangle 18"/>
            <p:cNvSpPr>
              <a:spLocks noChangeArrowheads="1"/>
            </p:cNvSpPr>
            <p:nvPr/>
          </p:nvSpPr>
          <p:spPr bwMode="auto">
            <a:xfrm>
              <a:off x="3168" y="3528"/>
              <a:ext cx="96" cy="96"/>
            </a:xfrm>
            <a:prstGeom prst="rect">
              <a:avLst/>
            </a:prstGeom>
            <a:solidFill>
              <a:srgbClr val="F7ADA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524" name="Text Box 19"/>
            <p:cNvSpPr txBox="1">
              <a:spLocks noChangeArrowheads="1"/>
            </p:cNvSpPr>
            <p:nvPr/>
          </p:nvSpPr>
          <p:spPr bwMode="auto">
            <a:xfrm>
              <a:off x="2304" y="3360"/>
              <a:ext cx="888" cy="2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Aumento da absorção de Ca e P</a:t>
              </a:r>
              <a:endParaRPr lang="pt-BR" sz="1400">
                <a:latin typeface="Times New Roman" pitchFamily="18" charset="0"/>
              </a:endParaRPr>
            </a:p>
          </p:txBody>
        </p:sp>
      </p:grpSp>
      <p:sp>
        <p:nvSpPr>
          <p:cNvPr id="21511" name="Text Box 20"/>
          <p:cNvSpPr txBox="1">
            <a:spLocks noChangeArrowheads="1"/>
          </p:cNvSpPr>
          <p:nvPr/>
        </p:nvSpPr>
        <p:spPr bwMode="auto">
          <a:xfrm>
            <a:off x="4859338" y="6442075"/>
            <a:ext cx="287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 Modificado de Kane e Kumar, 1999 </a:t>
            </a:r>
            <a:endParaRPr lang="pt-BR" sz="1400">
              <a:latin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32000" y="1412776"/>
            <a:ext cx="8280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maior função: 1,25(OH)</a:t>
            </a:r>
            <a:r>
              <a:rPr lang="pt-BR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D, a forma biologicamente ativa da vitamina D, estimula a absorção intestinal de cálcio e fósforo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há manutenção dos níveis plasmáticos normais de cálcio e fósforo, prevenindo doenças ósseas como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raquitismo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(nas crianças em crescimento, cujas epífises ainda não estão fechadas) e </a:t>
            </a:r>
            <a:r>
              <a:rPr lang="pt-BR" sz="2400" b="1" dirty="0" err="1">
                <a:latin typeface="Times New Roman" pitchFamily="18" charset="0"/>
                <a:cs typeface="Times New Roman" pitchFamily="18" charset="0"/>
              </a:rPr>
              <a:t>osteomalácia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(em adultos) </a:t>
            </a:r>
          </a:p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manutenção da concentração correta de cálcio ionizado no compartimento fluido extracelular requerido para a excitação e relaxamento neural normal  dos músculos, prevenindo </a:t>
            </a:r>
            <a:r>
              <a:rPr lang="pt-BR" sz="2400" b="1" dirty="0" err="1">
                <a:latin typeface="Times New Roman" pitchFamily="18" charset="0"/>
                <a:cs typeface="Times New Roman" pitchFamily="18" charset="0"/>
              </a:rPr>
              <a:t>tetania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 err="1">
                <a:latin typeface="Times New Roman" pitchFamily="18" charset="0"/>
                <a:cs typeface="Times New Roman" pitchFamily="18" charset="0"/>
              </a:rPr>
              <a:t>hipocalcêmica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(o cálcio ionizado insuficiente no fluido extracelular leva a estado convulsivo)</a:t>
            </a:r>
            <a:endParaRPr lang="pt-BR" sz="2400" dirty="0">
              <a:latin typeface="Times New Roman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3266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FUNÇÕES DA VITAMINA  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96456" y="908720"/>
            <a:ext cx="8280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a 1,25(OH)</a:t>
            </a:r>
            <a:r>
              <a:rPr lang="pt-BR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D colabora com o PTH na mobilização do cálcio dos ossos e estimula a reabsorção </a:t>
            </a: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PTH-dependente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do cálcio nos túbulos renais distais</a:t>
            </a:r>
          </a:p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não é conhecido como a 1,25(OH)</a:t>
            </a:r>
            <a:r>
              <a:rPr lang="pt-BR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D estimula a absorção intestinal de cálcio e fósforo; provavelmente ela liga-se a receptores epiteliais ativando a síntese de proteínas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transportadoras   de   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cálcio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3266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FUNÇÕES DA VITAMINA  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81816" y="3789040"/>
            <a:ext cx="41901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indent="-292100" algn="just">
              <a:spcBef>
                <a:spcPct val="50000"/>
              </a:spcBef>
              <a:buClr>
                <a:srgbClr val="FF3300"/>
              </a:buClr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    a absorção aumentada de fósforo independe dos efeitos no transporte de cálcio</a:t>
            </a:r>
          </a:p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t-BR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e D</a:t>
            </a:r>
            <a:r>
              <a:rPr lang="pt-BR" sz="24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sofrem transformação metabólica idêntica e possuem funções idênticas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9330" name="Picture 2" descr="http://www.medicinanet.com.br/imagens/20130422100534.jpg"/>
          <p:cNvPicPr>
            <a:picLocks noChangeAspect="1" noChangeArrowheads="1"/>
          </p:cNvPicPr>
          <p:nvPr/>
        </p:nvPicPr>
        <p:blipFill>
          <a:blip r:embed="rId2" cstate="print"/>
          <a:srcRect l="5491" t="2224" r="3900" b="2992"/>
          <a:stretch>
            <a:fillRect/>
          </a:stretch>
        </p:blipFill>
        <p:spPr bwMode="auto">
          <a:xfrm>
            <a:off x="4700095" y="3429000"/>
            <a:ext cx="3832345" cy="3212976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7004351" y="6611779"/>
            <a:ext cx="15167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</a:rPr>
              <a:t>www.medicinanet.com.br</a:t>
            </a:r>
            <a:endParaRPr lang="pt-BR" sz="1000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95300" y="1196752"/>
            <a:ext cx="494079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os efeitos da vitamina D no osso dependem dos níveis plasmáticos de Ca; na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hipoca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cemia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vitami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a D colabora com PTH na reabsorção do Ca e P do osso para manter níveis sanguíneos;</a:t>
            </a:r>
          </a:p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a vitamina D é requerida para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mineralização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normal da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cartilagem epifisária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e matriz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osteóide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(possível por ativação direta dos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osteoclastos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diferenciação dos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osteoclastos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 partir de seus precursores, os monócitos)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71682" name="Picture 2" descr="http://www.auladeanatomia.com/osteologia/periosteo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652120" y="846170"/>
            <a:ext cx="2664296" cy="5678564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6804248" y="6495147"/>
            <a:ext cx="15568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www.auladeanatomia.com</a:t>
            </a:r>
            <a:endParaRPr lang="pt-BR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3266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FUNÇÕES DA VITAMINA  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32000" y="1124744"/>
            <a:ext cx="8280000" cy="556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1000" indent="-381000" algn="just">
              <a:lnSpc>
                <a:spcPct val="15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acredita-se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que a maior força da vitamina D é manter o Ca e o P em níveis superativos no plasma.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81000" indent="-381000" algn="just">
              <a:lnSpc>
                <a:spcPct val="15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a vitamina D parece participar no aumento de síntese de proteínas ligadas ao cálcio (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osteoclacina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osteonectina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) na matriz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osteóide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81000" indent="-381000" algn="just">
              <a:lnSpc>
                <a:spcPct val="15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na reabsorção renal do Ca é necessário o PTH, mas também é possível a participação da vitamina D</a:t>
            </a:r>
          </a:p>
          <a:p>
            <a:pPr marL="381000" indent="-381000" algn="just">
              <a:lnSpc>
                <a:spcPct val="15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não há evidencias na participação da vitamina D na reabsorção renal de P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3266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FUNÇÕES DA VITAMINA  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Aula Tecido Ósseo"/>
          <p:cNvPicPr>
            <a:picLocks noChangeAspect="1" noChangeArrowheads="1"/>
          </p:cNvPicPr>
          <p:nvPr/>
        </p:nvPicPr>
        <p:blipFill>
          <a:blip r:embed="rId2" cstate="print"/>
          <a:srcRect l="4154" t="8308" r="7578"/>
          <a:stretch>
            <a:fillRect/>
          </a:stretch>
        </p:blipFill>
        <p:spPr bwMode="auto">
          <a:xfrm>
            <a:off x="1223628" y="1124744"/>
            <a:ext cx="6696744" cy="5217413"/>
          </a:xfrm>
          <a:prstGeom prst="rect">
            <a:avLst/>
          </a:prstGeom>
          <a:noFill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572000" y="6381328"/>
            <a:ext cx="34099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http://pt.slideshare.net/nursemila/aula-tecido-sseo-presentation</a:t>
            </a:r>
            <a:endParaRPr lang="pt-BR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95300" y="1340768"/>
            <a:ext cx="8153400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 algn="just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eficiência de vitamina D: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hipovitaminose D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Síntese inadequada ou deficiência de vitamina D na dieta:</a:t>
            </a:r>
          </a:p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exposição inadequada à luz solar</a:t>
            </a:r>
          </a:p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ingestão alimentar limitada de alimentos fortificados </a:t>
            </a:r>
          </a:p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nutrição materna deficiente</a:t>
            </a:r>
          </a:p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pigmentação escura da pele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1714500" y="4725144"/>
            <a:ext cx="5715000" cy="1905000"/>
            <a:chOff x="1714500" y="4725144"/>
            <a:chExt cx="5715000" cy="1905000"/>
          </a:xfrm>
        </p:grpSpPr>
        <p:pic>
          <p:nvPicPr>
            <p:cNvPr id="69634" name="Picture 2" descr="https://colectivogist.files.wordpress.com/2014/08/d2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4500" y="4725144"/>
              <a:ext cx="5715000" cy="1905000"/>
            </a:xfrm>
            <a:prstGeom prst="rect">
              <a:avLst/>
            </a:prstGeom>
            <a:noFill/>
          </p:spPr>
        </p:pic>
        <p:sp>
          <p:nvSpPr>
            <p:cNvPr id="9" name="Retângulo 8"/>
            <p:cNvSpPr/>
            <p:nvPr/>
          </p:nvSpPr>
          <p:spPr>
            <a:xfrm>
              <a:off x="3419872" y="4797152"/>
              <a:ext cx="338437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" name="Retângulo 9"/>
          <p:cNvSpPr/>
          <p:nvPr/>
        </p:nvSpPr>
        <p:spPr>
          <a:xfrm>
            <a:off x="5818956" y="6611779"/>
            <a:ext cx="16113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www.lookfordiagnosis.com</a:t>
            </a:r>
            <a:endParaRPr lang="pt-BR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79512" y="1268760"/>
            <a:ext cx="5328592" cy="494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363538" algn="just"/>
            <a:r>
              <a:rPr lang="pt-BR" sz="2200" b="1" dirty="0">
                <a:latin typeface="Times New Roman" pitchFamily="18" charset="0"/>
              </a:rPr>
              <a:t>As vitaminas são compostos orgânicos essenciais na participação de reações metabólicas responsáveis pelo funcionamento adequado do organismo. Elas atuam diretamente, ou associadas a minerais, como coenzimas ou como grupo prostético de enzimas responsáveis por reações químicas essenciais. Elas são obtidas pelos alimentos ou por medicamentos. Elas não contribuem para o aumento da massa corporal por não serem fontes de </a:t>
            </a:r>
            <a:r>
              <a:rPr lang="pt-BR" sz="2200" b="1" dirty="0" smtClean="0">
                <a:latin typeface="Times New Roman" pitchFamily="18" charset="0"/>
              </a:rPr>
              <a:t>calorias</a:t>
            </a:r>
            <a:endParaRPr lang="pt-BR" sz="2200" b="1" dirty="0">
              <a:latin typeface="Times New Roman" pitchFamily="18" charset="0"/>
            </a:endParaRPr>
          </a:p>
          <a:p>
            <a:pPr indent="363538" algn="r"/>
            <a:r>
              <a:rPr lang="pt-BR" sz="2400" b="1" dirty="0">
                <a:latin typeface="Times New Roman" pitchFamily="18" charset="0"/>
              </a:rPr>
              <a:t> </a:t>
            </a:r>
            <a:r>
              <a:rPr lang="pt-BR" sz="1400" dirty="0" err="1">
                <a:latin typeface="Times New Roman" pitchFamily="18" charset="0"/>
              </a:rPr>
              <a:t>Vannucchi</a:t>
            </a:r>
            <a:r>
              <a:rPr lang="pt-BR" sz="1400" dirty="0">
                <a:latin typeface="Times New Roman" pitchFamily="18" charset="0"/>
              </a:rPr>
              <a:t> H. Hipovitaminoses: Fisiopatologia e Tratamento. </a:t>
            </a:r>
            <a:r>
              <a:rPr lang="en-US" sz="1400" dirty="0">
                <a:latin typeface="Times New Roman" pitchFamily="18" charset="0"/>
              </a:rPr>
              <a:t>In: </a:t>
            </a:r>
            <a:r>
              <a:rPr lang="en-US" sz="1400" dirty="0" err="1">
                <a:latin typeface="Times New Roman" pitchFamily="18" charset="0"/>
              </a:rPr>
              <a:t>Vannucchi</a:t>
            </a:r>
            <a:r>
              <a:rPr lang="en-US" sz="1400" dirty="0">
                <a:latin typeface="Times New Roman" pitchFamily="18" charset="0"/>
              </a:rPr>
              <a:t> H, </a:t>
            </a:r>
            <a:r>
              <a:rPr lang="en-US" sz="1400" dirty="0" err="1">
                <a:latin typeface="Times New Roman" pitchFamily="18" charset="0"/>
              </a:rPr>
              <a:t>Marchini</a:t>
            </a:r>
            <a:r>
              <a:rPr lang="en-US" sz="1400" dirty="0">
                <a:latin typeface="Times New Roman" pitchFamily="18" charset="0"/>
              </a:rPr>
              <a:t> JS. </a:t>
            </a:r>
            <a:r>
              <a:rPr lang="pt-BR" sz="1400" dirty="0">
                <a:latin typeface="Times New Roman" pitchFamily="18" charset="0"/>
              </a:rPr>
              <a:t>Nutrição Clínica. Rio de Janeiro, Guanabara </a:t>
            </a:r>
            <a:r>
              <a:rPr lang="pt-BR" sz="1400" dirty="0" err="1">
                <a:latin typeface="Times New Roman" pitchFamily="18" charset="0"/>
              </a:rPr>
              <a:t>Koogan</a:t>
            </a:r>
            <a:r>
              <a:rPr lang="pt-BR" sz="1400" dirty="0">
                <a:latin typeface="Times New Roman" pitchFamily="18" charset="0"/>
              </a:rPr>
              <a:t>, 2007: p. 109-36</a:t>
            </a:r>
            <a:r>
              <a:rPr lang="pt-BR" sz="1200" dirty="0" smtClean="0">
                <a:latin typeface="Times New Roman" pitchFamily="18" charset="0"/>
              </a:rPr>
              <a:t>.</a:t>
            </a:r>
            <a:endParaRPr lang="pt-BR" sz="1200" b="1" dirty="0">
              <a:latin typeface="Times New Roman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3266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CONCEITO DE VITAMINAS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thumbs.dreamstime.com/z/tabela-das-vitaminas-31918991.jpg"/>
          <p:cNvPicPr>
            <a:picLocks noChangeAspect="1" noChangeArrowheads="1"/>
          </p:cNvPicPr>
          <p:nvPr/>
        </p:nvPicPr>
        <p:blipFill>
          <a:blip r:embed="rId2" cstate="print"/>
          <a:srcRect r="6989"/>
          <a:stretch>
            <a:fillRect/>
          </a:stretch>
        </p:blipFill>
        <p:spPr bwMode="auto">
          <a:xfrm>
            <a:off x="5580112" y="1778404"/>
            <a:ext cx="3273608" cy="3301192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7740352" y="5085184"/>
            <a:ext cx="11913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latin typeface="Times New Roman" pitchFamily="18" charset="0"/>
              </a:rPr>
              <a:t>pt</a:t>
            </a:r>
            <a:r>
              <a:rPr lang="pt-BR" sz="1000" dirty="0" smtClean="0">
                <a:latin typeface="Times New Roman" pitchFamily="18" charset="0"/>
              </a:rPr>
              <a:t>.dreamstime.com</a:t>
            </a:r>
            <a:endParaRPr lang="pt-BR" sz="1000" dirty="0">
              <a:latin typeface="Times New Roman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23528" y="6237312"/>
            <a:ext cx="604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err="1" smtClean="0">
                <a:latin typeface="Times New Roman" pitchFamily="18" charset="0"/>
              </a:rPr>
              <a:t>Casimir</a:t>
            </a:r>
            <a:r>
              <a:rPr lang="pt-BR" sz="2000" b="1" dirty="0" smtClean="0">
                <a:latin typeface="Times New Roman" pitchFamily="18" charset="0"/>
              </a:rPr>
              <a:t> </a:t>
            </a:r>
            <a:r>
              <a:rPr lang="pt-BR" sz="2000" b="1" dirty="0" err="1" smtClean="0">
                <a:latin typeface="Times New Roman" pitchFamily="18" charset="0"/>
              </a:rPr>
              <a:t>Funk</a:t>
            </a:r>
            <a:r>
              <a:rPr lang="pt-BR" sz="2000" b="1" dirty="0" smtClean="0">
                <a:latin typeface="Times New Roman" pitchFamily="18" charset="0"/>
              </a:rPr>
              <a:t> (1884-1967): vitaminas (aminas vitais)</a:t>
            </a:r>
            <a:endParaRPr lang="pt-BR" sz="20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67816" y="1556792"/>
            <a:ext cx="7344544" cy="271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Absorção diminuída de vitamina D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lipossolúvel 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doença hepática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colestática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insuficiência pancreática</a:t>
            </a:r>
          </a:p>
          <a:p>
            <a:pPr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obstrução do trato biliar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sprue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” celíaco – doença extensiva de intestino delgado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91344" y="1010816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eficiência de vitamina D: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hipovitaminose D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http://t1.uccdn.com/images/1/2/2/img_cuales_son_los_primeros_sintomas_del_cancer_de_pancreas_21221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365104"/>
            <a:ext cx="2808312" cy="2137096"/>
          </a:xfrm>
          <a:prstGeom prst="rect">
            <a:avLst/>
          </a:prstGeom>
          <a:noFill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915816" y="6457890"/>
            <a:ext cx="2880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http://salud.uncomo.com/articulo/como-tratar-la-insuficiencia-pancreatica-con-vitaminas-1518.html</a:t>
            </a:r>
            <a:endParaRPr lang="pt-BR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09600" y="1865784"/>
            <a:ext cx="7848600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Distúrbios no metabolismo da vitamina D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degradação aumentada de vitamina D e 25(OH)D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indução de enzimas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citocromo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P-450 (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fenitoina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fenobarbital,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rifampina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síntese bloqueada de 25(OH)D – doença hepática difusa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síntese diminuída de 1,25 (OH)</a:t>
            </a:r>
            <a:r>
              <a:rPr lang="pt-BR" sz="2400" baseline="-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D – doença  renal avançada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deficiência herdada de </a:t>
            </a:r>
            <a:r>
              <a:rPr lang="pt-BR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pt-BR" sz="2400" baseline="-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hidroxilase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renal (raquitismo tipo I vitamina D dependente)</a:t>
            </a:r>
            <a:endParaRPr lang="pt-BR" sz="2400" dirty="0">
              <a:latin typeface="Times New Roman" pitchFamily="18" charset="0"/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33400" y="1268760"/>
            <a:ext cx="61988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eficiência de vitamina D: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hipovitaminose D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092280" y="6611779"/>
            <a:ext cx="9621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latin typeface="Times New Roman" pitchFamily="18" charset="0"/>
                <a:cs typeface="Times New Roman" pitchFamily="18" charset="0"/>
              </a:rPr>
              <a:t>pdg</a:t>
            </a:r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.estiga.com</a:t>
            </a:r>
            <a:endParaRPr lang="pt-BR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4690" name="Picture 2" descr="http://pdg.estiga.com/img/i1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043608" y="1067163"/>
            <a:ext cx="7056784" cy="5598382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09600" y="1913384"/>
            <a:ext cx="78486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Resistência de órgãos terminais a 1,25 (OH)</a:t>
            </a:r>
            <a:r>
              <a:rPr lang="pt-BR" sz="2400" baseline="-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D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ausência herdada de receptores de vitamina D (raquitismo tipo II vitamina D dependente)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Depleção de fosfato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absorção pobre de P devido ao uso crônico de antiácidos – acoplamento pelo hidróxido de alumínio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excreção tubular renal excessiva de fosfato (raquitismo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hipofosfatêmico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ligado ao X) </a:t>
            </a:r>
            <a:endParaRPr lang="pt-BR" sz="2400" dirty="0">
              <a:latin typeface="Times New Roman" pitchFamily="18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33400" y="1340768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eficiência de vitamina D: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hipovitaminose D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796136" y="1052736"/>
            <a:ext cx="2971800" cy="538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pt-BR" sz="1600" b="1" smtClean="0">
                <a:latin typeface="Times New Roman" pitchFamily="18" charset="0"/>
              </a:rPr>
              <a:t>Há substrato inadequado de hidroxilase renal (1), produzindo deficiencia de 1,25OH</a:t>
            </a:r>
            <a:r>
              <a:rPr lang="pt-BR" sz="1600" b="1" baseline="-25000" smtClean="0">
                <a:latin typeface="Times New Roman" pitchFamily="18" charset="0"/>
              </a:rPr>
              <a:t>2</a:t>
            </a:r>
            <a:r>
              <a:rPr lang="pt-BR" sz="1600" b="1" smtClean="0">
                <a:latin typeface="Times New Roman" pitchFamily="18" charset="0"/>
              </a:rPr>
              <a:t>D (2) e absorção deficiente de Ca e P no intestino  (3), com consequente de pressão dos níveis séricos de ambos (4). A hipocalcemia ativa as paratireóides (5) causando mobilização do Ca e P do osso(6a). Simultaneamente  o PTH induz perda de P na urina (6b)  e retenção de Ca. Consequentemente os níveis  séricos de Ca são normais ou próximos do normal mas o P é baixo; dai, a mineralização é bloqueada (7)</a:t>
            </a:r>
            <a:endParaRPr lang="pt-BR" sz="1600" b="1">
              <a:latin typeface="Times New Roman" pitchFamily="18" charset="0"/>
            </a:endParaRPr>
          </a:p>
        </p:txBody>
      </p:sp>
      <p:grpSp>
        <p:nvGrpSpPr>
          <p:cNvPr id="30726" name="Group 7"/>
          <p:cNvGrpSpPr>
            <a:grpSpLocks/>
          </p:cNvGrpSpPr>
          <p:nvPr/>
        </p:nvGrpSpPr>
        <p:grpSpPr bwMode="auto">
          <a:xfrm>
            <a:off x="228600" y="1124744"/>
            <a:ext cx="5562600" cy="5067300"/>
            <a:chOff x="144" y="1008"/>
            <a:chExt cx="3504" cy="3192"/>
          </a:xfrm>
        </p:grpSpPr>
        <p:grpSp>
          <p:nvGrpSpPr>
            <p:cNvPr id="30728" name="Group 8"/>
            <p:cNvGrpSpPr>
              <a:grpSpLocks/>
            </p:cNvGrpSpPr>
            <p:nvPr/>
          </p:nvGrpSpPr>
          <p:grpSpPr bwMode="auto">
            <a:xfrm>
              <a:off x="144" y="1008"/>
              <a:ext cx="3504" cy="3191"/>
              <a:chOff x="336" y="1044"/>
              <a:chExt cx="3504" cy="3191"/>
            </a:xfrm>
          </p:grpSpPr>
          <p:pic>
            <p:nvPicPr>
              <p:cNvPr id="30730" name="Picture 9" descr="vit D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667" t="54050" r="9334" b="2867"/>
              <a:stretch>
                <a:fillRect/>
              </a:stretch>
            </p:blipFill>
            <p:spPr bwMode="auto">
              <a:xfrm>
                <a:off x="336" y="1044"/>
                <a:ext cx="3504" cy="3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31" name="Text Box 10"/>
              <p:cNvSpPr txBox="1">
                <a:spLocks noChangeArrowheads="1"/>
              </p:cNvSpPr>
              <p:nvPr/>
            </p:nvSpPr>
            <p:spPr bwMode="auto">
              <a:xfrm>
                <a:off x="1704" y="1824"/>
                <a:ext cx="816" cy="300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lnSpc>
                    <a:spcPct val="130000"/>
                  </a:lnSpc>
                  <a:spcBef>
                    <a:spcPct val="50000"/>
                  </a:spcBef>
                </a:pPr>
                <a:r>
                  <a:rPr lang="en-US" sz="1200">
                    <a:latin typeface="Times New Roman" pitchFamily="18" charset="0"/>
                  </a:rPr>
                  <a:t>Diminuição de produto sérico K x P</a:t>
                </a:r>
                <a:endParaRPr lang="pt-BR" sz="1200">
                  <a:latin typeface="Times New Roman" pitchFamily="18" charset="0"/>
                </a:endParaRPr>
              </a:p>
            </p:txBody>
          </p:sp>
          <p:sp>
            <p:nvSpPr>
              <p:cNvPr id="30732" name="Text Box 11"/>
              <p:cNvSpPr txBox="1">
                <a:spLocks noChangeArrowheads="1"/>
              </p:cNvSpPr>
              <p:nvPr/>
            </p:nvSpPr>
            <p:spPr bwMode="auto">
              <a:xfrm>
                <a:off x="1704" y="2268"/>
                <a:ext cx="816" cy="312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50000"/>
                  </a:spcBef>
                </a:pPr>
                <a:r>
                  <a:rPr lang="en-US" sz="1200">
                    <a:latin typeface="Times New Roman" pitchFamily="18" charset="0"/>
                  </a:rPr>
                  <a:t>Mineralização óssea pobre</a:t>
                </a:r>
                <a:endParaRPr lang="pt-BR" sz="1200">
                  <a:latin typeface="Times New Roman" pitchFamily="18" charset="0"/>
                </a:endParaRPr>
              </a:p>
            </p:txBody>
          </p:sp>
          <p:sp>
            <p:nvSpPr>
              <p:cNvPr id="30733" name="Text Box 12"/>
              <p:cNvSpPr txBox="1">
                <a:spLocks noChangeArrowheads="1"/>
              </p:cNvSpPr>
              <p:nvPr/>
            </p:nvSpPr>
            <p:spPr bwMode="auto">
              <a:xfrm>
                <a:off x="2640" y="1872"/>
                <a:ext cx="672" cy="32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400">
                    <a:latin typeface="Times New Roman" pitchFamily="18" charset="0"/>
                    <a:sym typeface="Symbol" pitchFamily="18" charset="2"/>
                  </a:rPr>
                  <a:t></a:t>
                </a:r>
                <a:r>
                  <a:rPr lang="en-US" sz="1400">
                    <a:latin typeface="Times New Roman" pitchFamily="18" charset="0"/>
                    <a:sym typeface="Symbol" pitchFamily="18" charset="2"/>
                  </a:rPr>
                  <a:t> Absorção de Ca e P</a:t>
                </a:r>
                <a:endParaRPr lang="pt-BR" sz="1400">
                  <a:latin typeface="Times New Roman" pitchFamily="18" charset="0"/>
                </a:endParaRPr>
              </a:p>
            </p:txBody>
          </p:sp>
          <p:sp>
            <p:nvSpPr>
              <p:cNvPr id="30734" name="Text Box 13"/>
              <p:cNvSpPr txBox="1">
                <a:spLocks noChangeArrowheads="1"/>
              </p:cNvSpPr>
              <p:nvPr/>
            </p:nvSpPr>
            <p:spPr bwMode="auto">
              <a:xfrm>
                <a:off x="2856" y="3334"/>
                <a:ext cx="480" cy="26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400">
                    <a:latin typeface="Times New Roman" pitchFamily="18" charset="0"/>
                    <a:sym typeface="Symbol" pitchFamily="18" charset="2"/>
                  </a:rPr>
                  <a:t></a:t>
                </a:r>
                <a:r>
                  <a:rPr lang="en-US" sz="1400">
                    <a:latin typeface="Times New Roman" pitchFamily="18" charset="0"/>
                    <a:sym typeface="Symbol" pitchFamily="18" charset="2"/>
                  </a:rPr>
                  <a:t>  Sérica  de Ca e P</a:t>
                </a:r>
                <a:endParaRPr lang="pt-BR" sz="1400">
                  <a:latin typeface="Times New Roman" pitchFamily="18" charset="0"/>
                </a:endParaRPr>
              </a:p>
            </p:txBody>
          </p:sp>
          <p:sp>
            <p:nvSpPr>
              <p:cNvPr id="30735" name="Text Box 14"/>
              <p:cNvSpPr txBox="1">
                <a:spLocks noChangeArrowheads="1"/>
              </p:cNvSpPr>
              <p:nvPr/>
            </p:nvSpPr>
            <p:spPr bwMode="auto">
              <a:xfrm>
                <a:off x="1440" y="2796"/>
                <a:ext cx="672" cy="26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Times New Roman" pitchFamily="18" charset="0"/>
                    <a:sym typeface="Symbol" pitchFamily="18" charset="2"/>
                  </a:rPr>
                  <a:t>|Mobilização de  Ca e P</a:t>
                </a:r>
                <a:endParaRPr lang="pt-BR" sz="1400">
                  <a:latin typeface="Times New Roman" pitchFamily="18" charset="0"/>
                </a:endParaRPr>
              </a:p>
            </p:txBody>
          </p:sp>
        </p:grpSp>
        <p:sp>
          <p:nvSpPr>
            <p:cNvPr id="30729" name="Rectangle 15"/>
            <p:cNvSpPr>
              <a:spLocks noChangeArrowheads="1"/>
            </p:cNvSpPr>
            <p:nvPr/>
          </p:nvSpPr>
          <p:spPr bwMode="auto">
            <a:xfrm>
              <a:off x="156" y="3912"/>
              <a:ext cx="43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3308350" y="6453188"/>
            <a:ext cx="2525713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60000"/>
              </a:lnSpc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Modificado de Kane e Kumar, 1999 </a:t>
            </a:r>
            <a:endParaRPr lang="pt-BR" sz="1200">
              <a:latin typeface="Times New Roman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3390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609600" y="2018184"/>
            <a:ext cx="7848600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raquitismo nas crianças em crescimento e osteomalácia em adultos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 paises em desenvolvimento -  raramente como deficiência na dieta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 ambas as formas de doença esquelética devem resultar de metabolismo ou absorção deficiente de vitamina D ou, menos comumente, de doenças que afetam a função de vitamina D ou perturbam a homeostase do Ca e P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 a deficiência de vitamina D tende a causar hipocalcemia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33400" y="1484784"/>
            <a:ext cx="58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uadro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geral da deficiência da vitamina D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303704" y="4437112"/>
            <a:ext cx="12682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latin typeface="Times New Roman" pitchFamily="18" charset="0"/>
                <a:cs typeface="Times New Roman" pitchFamily="18" charset="0"/>
              </a:rPr>
              <a:t>vukery</a:t>
            </a:r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.blogspot.com</a:t>
            </a:r>
            <a:endParaRPr lang="pt-BR" sz="1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314584" y="2313891"/>
            <a:ext cx="4186395" cy="2160240"/>
            <a:chOff x="251520" y="1275582"/>
            <a:chExt cx="4186395" cy="2160240"/>
          </a:xfrm>
        </p:grpSpPr>
        <p:pic>
          <p:nvPicPr>
            <p:cNvPr id="110594" name="Picture 2" descr="http://www.scielo.org.ar/img/revistas/medba/v70n6/a12fig1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1275582"/>
              <a:ext cx="4186395" cy="2160240"/>
            </a:xfrm>
            <a:prstGeom prst="rect">
              <a:avLst/>
            </a:prstGeom>
            <a:noFill/>
          </p:spPr>
        </p:pic>
        <p:sp>
          <p:nvSpPr>
            <p:cNvPr id="4" name="Retângulo 3"/>
            <p:cNvSpPr/>
            <p:nvPr/>
          </p:nvSpPr>
          <p:spPr>
            <a:xfrm>
              <a:off x="1956631" y="2100617"/>
              <a:ext cx="216024" cy="1200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2388679" y="1598077"/>
              <a:ext cx="216024" cy="1200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2820727" y="1540555"/>
              <a:ext cx="216024" cy="1200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3396791" y="1460546"/>
              <a:ext cx="216024" cy="1200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3936851" y="1620564"/>
              <a:ext cx="216024" cy="1200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" name="Retângulo 9"/>
          <p:cNvSpPr/>
          <p:nvPr/>
        </p:nvSpPr>
        <p:spPr>
          <a:xfrm>
            <a:off x="458600" y="1881843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Raquitismo</a:t>
            </a:r>
            <a:endParaRPr lang="pt-BR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0598" name="Picture 6" descr="http://thumb7.shutterstock.com/display_pic_with_logo/244768/121783255/stock-photo-rickets-and-osteomalacia-121783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348880"/>
            <a:ext cx="3528392" cy="4094678"/>
          </a:xfrm>
          <a:prstGeom prst="rect">
            <a:avLst/>
          </a:prstGeom>
          <a:noFill/>
        </p:spPr>
      </p:pic>
      <p:sp>
        <p:nvSpPr>
          <p:cNvPr id="16" name="Retângulo 15"/>
          <p:cNvSpPr/>
          <p:nvPr/>
        </p:nvSpPr>
        <p:spPr>
          <a:xfrm>
            <a:off x="7092280" y="6381328"/>
            <a:ext cx="13692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www.shutterstock.com</a:t>
            </a:r>
            <a:endParaRPr lang="pt-BR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4915463" y="1959223"/>
            <a:ext cx="1960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err="1" smtClean="0">
                <a:latin typeface="Times New Roman" pitchFamily="18" charset="0"/>
                <a:cs typeface="Times New Roman" pitchFamily="18" charset="0"/>
              </a:rPr>
              <a:t>Osteomalácia</a:t>
            </a:r>
            <a:endParaRPr lang="pt-B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32000" y="1916833"/>
            <a:ext cx="828000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o aumento de PTH causa: 1.) ativação de </a:t>
            </a:r>
            <a:r>
              <a:rPr lang="pt-BR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pt-BR" sz="2400" baseline="-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hidroxilase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aumentando a quantidade de vitamina D ativa e a absorção de Ca; 2.) mobilização de Ca ósseo; 3.) diminuição da excreção renal de Ca; 4.) aumento de excreção renal de fosfato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com a ação do PTH o nível sérico de Ca se aproxima do normal mas 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hipofosfatemia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persiste e 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mineralização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óssea é bloqueada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na ossificação intramembranosa dos ossos chatos, células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mesenquimais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se diferenciam em osteoblastos que sintetizam matriz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osteóide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colagenosa onde o Ca deposita 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533400" y="1340768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uadro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 geral da deficiência da vitamina D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38416" y="1365478"/>
            <a:ext cx="2407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Sinais de </a:t>
            </a:r>
            <a:r>
              <a:rPr lang="pt-BR" sz="2400" b="1" dirty="0" err="1" smtClean="0">
                <a:latin typeface="Times New Roman" pitchFamily="18" charset="0"/>
                <a:cs typeface="Times New Roman" pitchFamily="18" charset="0"/>
              </a:rPr>
              <a:t>Tetania</a:t>
            </a:r>
            <a:endParaRPr lang="pt-BR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://4.bp.blogspot.com/-TnLgoidAsbw/UMAY5SM6c_I/AAAAAAAAAGQ/z_j0h7mFEtk/s1600/Diapositiva3.JPG"/>
          <p:cNvPicPr>
            <a:picLocks noChangeAspect="1" noChangeArrowheads="1"/>
          </p:cNvPicPr>
          <p:nvPr/>
        </p:nvPicPr>
        <p:blipFill>
          <a:blip r:embed="rId2" cstate="print"/>
          <a:srcRect l="4325" t="16800" r="42913" b="9701"/>
          <a:stretch>
            <a:fillRect/>
          </a:stretch>
        </p:blipFill>
        <p:spPr bwMode="auto">
          <a:xfrm>
            <a:off x="2538802" y="1772816"/>
            <a:ext cx="4066395" cy="4248472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5272161" y="6021288"/>
            <a:ext cx="13612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www.datuopinion.com</a:t>
            </a:r>
            <a:endParaRPr lang="pt-BR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609600" y="1697360"/>
            <a:ext cx="78486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 na ossificação endocondral dos ossos longos o crescimento de cartilagem nas placas epifisárias é provisionalmente mineralizado e então progressivamente reabsorvido e substituído por matriz osteóide que sofre mineralização para criar osso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a falência persistente da mineralização em adultos leva eventualmente à perda de massa esquelética, referida como osteopenia 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é difícil diferenciar osteomalácia de outras osteopenias como a osteoporose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533400" y="1196752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uadro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 geral da deficiência da vitamina D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57200" y="1537543"/>
            <a:ext cx="82296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vitaminas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lipossolúveis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K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vitaminas 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hidrossolúveis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B1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pt-BR" sz="2400" i="1" dirty="0">
                <a:latin typeface="Times New Roman" pitchFamily="18" charset="0"/>
                <a:cs typeface="Times New Roman" pitchFamily="18" charset="0"/>
              </a:rPr>
              <a:t>tiamina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), 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B2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pt-BR" sz="2400" i="1" dirty="0">
                <a:latin typeface="Times New Roman" pitchFamily="18" charset="0"/>
                <a:cs typeface="Times New Roman" pitchFamily="18" charset="0"/>
              </a:rPr>
              <a:t>riboflavina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), 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niacina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B6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pt-BR" sz="2400" i="1" dirty="0">
                <a:latin typeface="Times New Roman" pitchFamily="18" charset="0"/>
                <a:cs typeface="Times New Roman" pitchFamily="18" charset="0"/>
              </a:rPr>
              <a:t>piridoxina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B12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2400" b="1" dirty="0" err="1">
                <a:latin typeface="Times New Roman" pitchFamily="18" charset="0"/>
                <a:cs typeface="Times New Roman" pitchFamily="18" charset="0"/>
              </a:rPr>
              <a:t>folato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ácido </a:t>
            </a:r>
            <a:r>
              <a:rPr lang="pt-BR" sz="2400" b="1" dirty="0" err="1">
                <a:latin typeface="Times New Roman" pitchFamily="18" charset="0"/>
                <a:cs typeface="Times New Roman" pitchFamily="18" charset="0"/>
              </a:rPr>
              <a:t>pantotênico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biotina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lipossolúveis: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mais facilmente estocadas no corpo; pobremente absorvidas nas doenças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malabsorção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síntese endógena: vitamina D por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esteroides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precursores; vitamina K e biotina pela microflora intestinal; niacina pelo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triptofano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marL="292100" indent="-29210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deficiência de vitaminas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2400" i="1" dirty="0">
                <a:latin typeface="Times New Roman" pitchFamily="18" charset="0"/>
                <a:cs typeface="Times New Roman" pitchFamily="18" charset="0"/>
              </a:rPr>
              <a:t>primária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: dieta pobre ou </a:t>
            </a:r>
            <a:r>
              <a:rPr lang="pt-BR" sz="2400" i="1" dirty="0">
                <a:latin typeface="Times New Roman" pitchFamily="18" charset="0"/>
                <a:cs typeface="Times New Roman" pitchFamily="18" charset="0"/>
              </a:rPr>
              <a:t>secundária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: distúrbios na absorção intestinal; transporte sanguíneo; reservas teciduais; conversão metabólica</a:t>
            </a:r>
            <a:r>
              <a:rPr lang="pt-BR" sz="2400" dirty="0">
                <a:latin typeface="Times New Roman" pitchFamily="18" charset="0"/>
              </a:rPr>
              <a:t> </a:t>
            </a:r>
          </a:p>
        </p:txBody>
      </p:sp>
      <p:pic>
        <p:nvPicPr>
          <p:cNvPr id="6" name="Picture 12" descr="http://blogdalu.magazineluiza.com.br/wp-content/uploads/2012/11/vitaminas.jpg"/>
          <p:cNvPicPr>
            <a:picLocks noChangeAspect="1" noChangeArrowheads="1"/>
          </p:cNvPicPr>
          <p:nvPr/>
        </p:nvPicPr>
        <p:blipFill>
          <a:blip r:embed="rId2" cstate="print"/>
          <a:srcRect l="3226" t="11152" r="4839" b="10781"/>
          <a:stretch>
            <a:fillRect/>
          </a:stretch>
        </p:blipFill>
        <p:spPr bwMode="auto">
          <a:xfrm>
            <a:off x="5436096" y="548680"/>
            <a:ext cx="3158397" cy="1193939"/>
          </a:xfrm>
          <a:prstGeom prst="roundRect">
            <a:avLst>
              <a:gd name="adj" fmla="val 4712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Retângulo 6"/>
          <p:cNvSpPr/>
          <p:nvPr/>
        </p:nvSpPr>
        <p:spPr>
          <a:xfrm>
            <a:off x="6660232" y="1742619"/>
            <a:ext cx="18020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latin typeface="Times New Roman" pitchFamily="18" charset="0"/>
              </a:rPr>
              <a:t>blogdalu</a:t>
            </a:r>
            <a:r>
              <a:rPr lang="pt-BR" sz="1000" dirty="0" smtClean="0">
                <a:latin typeface="Times New Roman" pitchFamily="18" charset="0"/>
              </a:rPr>
              <a:t>.magazineluiza.com.</a:t>
            </a:r>
            <a:r>
              <a:rPr lang="pt-BR" sz="1000" dirty="0" err="1" smtClean="0">
                <a:latin typeface="Times New Roman" pitchFamily="18" charset="0"/>
              </a:rPr>
              <a:t>br</a:t>
            </a:r>
            <a:endParaRPr lang="pt-BR" sz="1000" dirty="0">
              <a:latin typeface="Times New Roman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094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VITAMINAS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609600" y="2057400"/>
            <a:ext cx="78486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osteoporose, diferente da osteomalácia, resulta da produção reduzida de osteóide, a matriz protéica do osso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 vitamina D deve ser essencial para prevenir a desmineralização óssea em certas formas familiais de osteoporose, o defeito tem sido localizado no receptor de vitamina D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 parece que certas variantes geneticamente determinadas de receptores de vitamina D são associadas com perda acelerada de minerais ósseos com a idade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33400" y="1556792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uadro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 geral da deficiência da vitamina D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09600" y="2057400"/>
            <a:ext cx="7848600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desarranjo básico – excesso de matriz não mineralizada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 no crescimento ósseo de crianças há complicação por calcificação provisional inadequada da cartilagem epifisária deformando o crescimento ósseo endocondral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 há crescimento de cartilagem epifisária por calcificação provisional adequada e falência das células cartilaginosas para maduras e desintegradas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 há persistência de massas irregulares de cartilagem distorcida, muitas projetando na cavidade medular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533400" y="15240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Morfologia da hipovitaminose D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- Raquitismo</a:t>
            </a:r>
            <a:endParaRPr lang="pt-B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33400" y="2286000"/>
            <a:ext cx="78486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 há deposição de matriz osteóide e remanescentes cartilaginosos inadequadamente mineralizados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 há rotura da cartilagem reestruturada ordenadamente  pela matriz osteóide, com alargamento e expansão lateral da junção osteocondral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 há proliferação anormal de capilares e fibroblastos na zona desorganizada por causa de microfraturas e estresses de osso formado pobremente, fraco, inadequadamente mineralizado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533400" y="14478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Morfologia da hipovitaminose D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– Raquitismo</a:t>
            </a:r>
            <a:endParaRPr lang="pt-B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533400" y="1797968"/>
            <a:ext cx="78486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há deformação do esqueleto por perda da rigidez estrutural dos ossos em desenvolvimento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  a conformação das alterações esqueléticas macroscópicas depende da intensidade do processo raquítico, sua duração, e em particular do estresse ao qual os ossos individuais são submetidos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 antes de aprender a andar, a cabeça e o tronco sustentam os grandes estresses. A maciez do osso occipital pode torná-lo achatado e os ossos parietais podem ser curvados para dentro pela pressão; com a liberação da pressão há recolocação elástica brusca dos ossos para traz na sua posição original (</a:t>
            </a:r>
            <a:r>
              <a:rPr lang="pt-BR" sz="2400" b="1">
                <a:latin typeface="Times New Roman" pitchFamily="18" charset="0"/>
                <a:cs typeface="Times New Roman" pitchFamily="18" charset="0"/>
              </a:rPr>
              <a:t>craniotabes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533400" y="1340768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Morfologia da hipovitaminose D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Raquitismo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laminas vit 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76400"/>
            <a:ext cx="546417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600200" y="5392738"/>
            <a:ext cx="5562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b="1" dirty="0" smtClean="0">
                <a:latin typeface="Times New Roman" pitchFamily="18" charset="0"/>
              </a:rPr>
              <a:t>Raquitismo</a:t>
            </a:r>
            <a:r>
              <a:rPr lang="en-US" dirty="0" smtClean="0">
                <a:latin typeface="Times New Roman" pitchFamily="18" charset="0"/>
              </a:rPr>
              <a:t>: </a:t>
            </a:r>
            <a:r>
              <a:rPr lang="en-US" b="1" dirty="0">
                <a:latin typeface="Times New Roman" pitchFamily="18" charset="0"/>
              </a:rPr>
              <a:t>A</a:t>
            </a:r>
            <a:r>
              <a:rPr lang="en-US" dirty="0">
                <a:latin typeface="Times New Roman" pitchFamily="18" charset="0"/>
              </a:rPr>
              <a:t>. </a:t>
            </a:r>
            <a:r>
              <a:rPr lang="pt-BR" dirty="0" smtClean="0">
                <a:latin typeface="Times New Roman" pitchFamily="18" charset="0"/>
              </a:rPr>
              <a:t>Junção </a:t>
            </a:r>
            <a:r>
              <a:rPr lang="pt-BR" dirty="0" err="1" smtClean="0">
                <a:latin typeface="Times New Roman" pitchFamily="18" charset="0"/>
              </a:rPr>
              <a:t>osteocondral</a:t>
            </a:r>
            <a:r>
              <a:rPr lang="pt-BR" dirty="0" smtClean="0">
                <a:latin typeface="Times New Roman" pitchFamily="18" charset="0"/>
              </a:rPr>
              <a:t> raquítica; perda da cartilagem em paliçada; algumas trabéculas envelhecidas; osso bem formado porém com áreas de </a:t>
            </a:r>
            <a:r>
              <a:rPr lang="pt-BR" dirty="0" err="1" smtClean="0">
                <a:latin typeface="Times New Roman" pitchFamily="18" charset="0"/>
              </a:rPr>
              <a:t>osteóide</a:t>
            </a:r>
            <a:r>
              <a:rPr lang="pt-BR" dirty="0" smtClean="0">
                <a:latin typeface="Times New Roman" pitchFamily="18" charset="0"/>
              </a:rPr>
              <a:t>  descalcificado. </a:t>
            </a:r>
            <a:r>
              <a:rPr lang="pt-BR" b="1" dirty="0" smtClean="0">
                <a:latin typeface="Times New Roman" pitchFamily="18" charset="0"/>
              </a:rPr>
              <a:t>B </a:t>
            </a:r>
            <a:r>
              <a:rPr lang="pt-BR" dirty="0" smtClean="0">
                <a:latin typeface="Times New Roman" pitchFamily="18" charset="0"/>
              </a:rPr>
              <a:t>Junção </a:t>
            </a:r>
            <a:r>
              <a:rPr lang="pt-BR" dirty="0" err="1" smtClean="0">
                <a:latin typeface="Times New Roman" pitchFamily="18" charset="0"/>
              </a:rPr>
              <a:t>osteocondral</a:t>
            </a:r>
            <a:r>
              <a:rPr lang="pt-BR" dirty="0" smtClean="0">
                <a:latin typeface="Times New Roman" pitchFamily="18" charset="0"/>
              </a:rPr>
              <a:t> normal de criança</a:t>
            </a:r>
            <a:endParaRPr lang="pt-BR" dirty="0">
              <a:latin typeface="Times New Roman" pitchFamily="18" charset="0"/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029200" y="6510338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 Kane e Kumar, 1999 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3246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533400" y="1905000"/>
            <a:ext cx="78486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 um excesso de osteóide produz bossa frontal e aparência quadrada da cabeça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 a deformação do tórax resulta em maior crescimento de cartilagem ou tecido osteóide na junção costocondral produzindo o “</a:t>
            </a:r>
            <a:r>
              <a:rPr lang="pt-BR" sz="2400" b="1">
                <a:latin typeface="Times New Roman" pitchFamily="18" charset="0"/>
                <a:cs typeface="Times New Roman" pitchFamily="18" charset="0"/>
              </a:rPr>
              <a:t>rosário raquítico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o enfraquecimento de áreas metafisárias das costelas, pode causar saliência dos músculos respiratórios e então curvam para dentro, criando uma protusão anterior do esterno (</a:t>
            </a:r>
            <a:r>
              <a:rPr lang="pt-BR" sz="2400" b="1">
                <a:latin typeface="Times New Roman" pitchFamily="18" charset="0"/>
                <a:cs typeface="Times New Roman" pitchFamily="18" charset="0"/>
              </a:rPr>
              <a:t>deformidade em peito de pombo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533400" y="13716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Morfologia da hipovitaminose D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– Raquitismo</a:t>
            </a:r>
            <a:endParaRPr lang="pt-B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533400" y="2000250"/>
            <a:ext cx="7848600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a retração interna da margem do diafragma cria o sulco de Harrison, envolvendo a cavidade torácica na margem inferior do gradeado costal. A pelve pode tornar-se deformada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 quando já andam, as crianças desenvolvem deformidades que afetam a coluna, a pelve e ossos longos (ex.: tíbia) causando mais notavelmente, </a:t>
            </a:r>
            <a:r>
              <a:rPr lang="pt-BR" sz="2400" b="1">
                <a:latin typeface="Times New Roman" pitchFamily="18" charset="0"/>
                <a:cs typeface="Times New Roman" pitchFamily="18" charset="0"/>
              </a:rPr>
              <a:t>lordose lombar 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pt-BR" sz="2400" b="1">
                <a:latin typeface="Times New Roman" pitchFamily="18" charset="0"/>
                <a:cs typeface="Times New Roman" pitchFamily="18" charset="0"/>
              </a:rPr>
              <a:t> pernas tortas</a:t>
            </a:r>
            <a:endParaRPr lang="pt-B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33400" y="139065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Morfologia da hipovitaminose D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– Raquitismo</a:t>
            </a:r>
            <a:endParaRPr lang="pt-B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nene vit D"/>
          <p:cNvPicPr>
            <a:picLocks noChangeAspect="1" noChangeArrowheads="1"/>
          </p:cNvPicPr>
          <p:nvPr/>
        </p:nvPicPr>
        <p:blipFill>
          <a:blip r:embed="rId2" cstate="print"/>
          <a:srcRect l="1807" t="1843" r="4518" b="1228"/>
          <a:stretch>
            <a:fillRect/>
          </a:stretch>
        </p:blipFill>
        <p:spPr bwMode="auto">
          <a:xfrm>
            <a:off x="2857500" y="1600200"/>
            <a:ext cx="325278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096000" y="2514600"/>
            <a:ext cx="2667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Raquitismo: pernas tortas devido a mineralização óssea deficiente </a:t>
            </a:r>
            <a:endParaRPr lang="pt-BR" sz="2400">
              <a:latin typeface="Times New Roman" pitchFamily="18" charset="0"/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6076950" y="6229350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 Kane e Kumar, 2005 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3246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457200" y="2514600"/>
            <a:ext cx="784860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em adultos a deficiência de vitamina D desordena a modelação do osso normal desenvolvido durante a vida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a matriz osteóide recém formada depositada por osteoblastos é inadequadamente mineralizada, então produzindo o excesso de osteóide persistente característico da osteomalácia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533400" y="17526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Morfologia da hipovitaminose D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pt-BR" sz="2400" b="1">
                <a:latin typeface="Times New Roman" pitchFamily="18" charset="0"/>
                <a:cs typeface="Times New Roman" pitchFamily="18" charset="0"/>
              </a:rPr>
              <a:t>Osteomalácia</a:t>
            </a:r>
            <a:endParaRPr lang="pt-B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3246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33400" y="2427288"/>
            <a:ext cx="7848600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embora o contorno do osso não seja afetado, o osso é fraco e vulnerável a fraturas macro e microscópicas que são mais comuns nos corpos vertebrais e pescoços femurais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ao exame histológico, o osteóide não mineralizado pode ser visto como uma camada espessa de matriz (que cora em róseo nas preparações por HE) arranjada em torno da trabécula normalmente mineralizada, mais basofílica 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533400" y="1817688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Morfologia da hipovitaminose D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pt-BR" sz="2400" b="1">
                <a:latin typeface="Times New Roman" pitchFamily="18" charset="0"/>
                <a:cs typeface="Times New Roman" pitchFamily="18" charset="0"/>
              </a:rPr>
              <a:t>Osteomalácia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3246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D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57200" y="1124744"/>
            <a:ext cx="82296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transportada como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retinol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 estocada como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éster de retinol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; oxidada </a:t>
            </a:r>
            <a:r>
              <a:rPr lang="pt-BR" sz="2400" i="1" dirty="0">
                <a:latin typeface="Times New Roman" pitchFamily="18" charset="0"/>
                <a:cs typeface="Times New Roman" pitchFamily="18" charset="0"/>
              </a:rPr>
              <a:t>in vivo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para </a:t>
            </a:r>
            <a:r>
              <a:rPr lang="pt-BR" sz="2400" b="1" dirty="0" err="1">
                <a:latin typeface="Times New Roman" pitchFamily="18" charset="0"/>
                <a:cs typeface="Times New Roman" pitchFamily="18" charset="0"/>
              </a:rPr>
              <a:t>retinal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(aldeído usado no pigmento visual) e para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ácido </a:t>
            </a:r>
            <a:r>
              <a:rPr lang="pt-BR" sz="2400" b="1" dirty="0" err="1" smtClean="0">
                <a:latin typeface="Times New Roman" pitchFamily="18" charset="0"/>
                <a:cs typeface="Times New Roman" pitchFamily="18" charset="0"/>
              </a:rPr>
              <a:t>retinóico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 err="1">
                <a:latin typeface="Times New Roman" pitchFamily="18" charset="0"/>
                <a:cs typeface="Times New Roman" pitchFamily="18" charset="0"/>
              </a:rPr>
              <a:t>retinóides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: substâncias químicas naturais ou sintéticas estruturalmente relacionadas com a vitamina A mas não necessariamente com sua atividade</a:t>
            </a:r>
          </a:p>
        </p:txBody>
      </p:sp>
      <p:sp>
        <p:nvSpPr>
          <p:cNvPr id="7" name="Retângulo 6"/>
          <p:cNvSpPr/>
          <p:nvPr/>
        </p:nvSpPr>
        <p:spPr>
          <a:xfrm>
            <a:off x="7668344" y="6611779"/>
            <a:ext cx="8418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</a:rPr>
              <a:t>balao.zip.net</a:t>
            </a:r>
            <a:endParaRPr lang="pt-BR" sz="1000" dirty="0"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A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10" name="Picture 2" descr="http://balao.zip.net/images/figado-aze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645024"/>
            <a:ext cx="7920880" cy="2924781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116013" y="6380163"/>
            <a:ext cx="37449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000">
                <a:latin typeface="Times New Roman" pitchFamily="18" charset="0"/>
              </a:rPr>
              <a:t>http://www.scielo.br/img/fbpe/anp/v58n2a/n2a23f2.gif</a:t>
            </a:r>
          </a:p>
        </p:txBody>
      </p:sp>
      <p:pic>
        <p:nvPicPr>
          <p:cNvPr id="26632" name="Picture 8" descr="cow18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981075"/>
            <a:ext cx="3738562" cy="5362575"/>
          </a:xfrm>
          <a:prstGeom prst="rect">
            <a:avLst/>
          </a:prstGeom>
          <a:noFill/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50825" y="2060575"/>
            <a:ext cx="4779963" cy="4248150"/>
            <a:chOff x="240" y="602"/>
            <a:chExt cx="2883" cy="2392"/>
          </a:xfrm>
        </p:grpSpPr>
        <p:pic>
          <p:nvPicPr>
            <p:cNvPr id="26629" name="Picture 5" descr="n2a23f2"/>
            <p:cNvPicPr>
              <a:picLocks noChangeAspect="1" noChangeArrowheads="1"/>
            </p:cNvPicPr>
            <p:nvPr/>
          </p:nvPicPr>
          <p:blipFill>
            <a:blip r:embed="rId4" cstate="print"/>
            <a:srcRect r="75717" b="14293"/>
            <a:stretch>
              <a:fillRect/>
            </a:stretch>
          </p:blipFill>
          <p:spPr bwMode="auto">
            <a:xfrm>
              <a:off x="240" y="602"/>
              <a:ext cx="780" cy="2392"/>
            </a:xfrm>
            <a:prstGeom prst="rect">
              <a:avLst/>
            </a:prstGeom>
            <a:noFill/>
          </p:spPr>
        </p:pic>
        <p:pic>
          <p:nvPicPr>
            <p:cNvPr id="26633" name="Picture 9" descr="n2a23f2"/>
            <p:cNvPicPr>
              <a:picLocks noChangeAspect="1" noChangeArrowheads="1"/>
            </p:cNvPicPr>
            <p:nvPr/>
          </p:nvPicPr>
          <p:blipFill>
            <a:blip r:embed="rId4" cstate="print"/>
            <a:srcRect l="27434" r="49985" b="14293"/>
            <a:stretch>
              <a:fillRect/>
            </a:stretch>
          </p:blipFill>
          <p:spPr bwMode="auto">
            <a:xfrm>
              <a:off x="1021" y="604"/>
              <a:ext cx="725" cy="2390"/>
            </a:xfrm>
            <a:prstGeom prst="rect">
              <a:avLst/>
            </a:prstGeom>
            <a:noFill/>
          </p:spPr>
        </p:pic>
        <p:pic>
          <p:nvPicPr>
            <p:cNvPr id="26634" name="Picture 10" descr="n2a23f2"/>
            <p:cNvPicPr>
              <a:picLocks noChangeAspect="1" noChangeArrowheads="1"/>
            </p:cNvPicPr>
            <p:nvPr/>
          </p:nvPicPr>
          <p:blipFill>
            <a:blip r:embed="rId4" cstate="print"/>
            <a:srcRect l="56630" b="59901"/>
            <a:stretch>
              <a:fillRect/>
            </a:stretch>
          </p:blipFill>
          <p:spPr bwMode="auto">
            <a:xfrm>
              <a:off x="1746" y="608"/>
              <a:ext cx="1377" cy="1163"/>
            </a:xfrm>
            <a:prstGeom prst="rect">
              <a:avLst/>
            </a:prstGeom>
            <a:noFill/>
          </p:spPr>
        </p:pic>
        <p:pic>
          <p:nvPicPr>
            <p:cNvPr id="26635" name="Picture 11" descr="n2a23f2"/>
            <p:cNvPicPr>
              <a:picLocks noChangeAspect="1" noChangeArrowheads="1"/>
            </p:cNvPicPr>
            <p:nvPr/>
          </p:nvPicPr>
          <p:blipFill>
            <a:blip r:embed="rId4" cstate="print"/>
            <a:srcRect l="56630" t="43832" b="14293"/>
            <a:stretch>
              <a:fillRect/>
            </a:stretch>
          </p:blipFill>
          <p:spPr bwMode="auto">
            <a:xfrm>
              <a:off x="1741" y="1779"/>
              <a:ext cx="1377" cy="1215"/>
            </a:xfrm>
            <a:prstGeom prst="rect">
              <a:avLst/>
            </a:prstGeom>
            <a:noFill/>
          </p:spPr>
        </p:pic>
      </p:grp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5148263" y="6381750"/>
            <a:ext cx="3673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000">
                <a:latin typeface="Times New Roman" pitchFamily="18" charset="0"/>
              </a:rPr>
              <a:t>http://www.learningradiology.com/caseofweek/caseoftheweekpix2/cow181lg.jpg</a:t>
            </a: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395288" y="1341438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b="1" dirty="0">
                <a:latin typeface="Georgia" pitchFamily="18" charset="0"/>
                <a:cs typeface="Times New Roman" pitchFamily="18" charset="0"/>
              </a:rPr>
              <a:t>OSTEOMALACIA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VITAMINA 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endParaRPr lang="pt-BR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rob_gonsalves_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400" name="WordArt 24"/>
          <p:cNvSpPr>
            <a:spLocks noChangeArrowheads="1" noChangeShapeType="1" noTextEdit="1"/>
          </p:cNvSpPr>
          <p:nvPr/>
        </p:nvSpPr>
        <p:spPr bwMode="auto">
          <a:xfrm>
            <a:off x="6697663" y="6675438"/>
            <a:ext cx="1171575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kern="1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Rob Gonçalves</a:t>
            </a:r>
          </a:p>
        </p:txBody>
      </p:sp>
      <p:sp>
        <p:nvSpPr>
          <p:cNvPr id="2" name="WordArt 24"/>
          <p:cNvSpPr>
            <a:spLocks noChangeArrowheads="1" noChangeShapeType="1" noTextEdit="1"/>
          </p:cNvSpPr>
          <p:nvPr/>
        </p:nvSpPr>
        <p:spPr bwMode="auto">
          <a:xfrm>
            <a:off x="7937500" y="6675438"/>
            <a:ext cx="1171575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b="1" kern="1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Monotype Corsiva"/>
              </a:rPr>
              <a:t>Ladies of the Lake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00" grpId="0" animBg="1"/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495300" y="980728"/>
            <a:ext cx="81534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363538" algn="just" defTabSz="363538"/>
            <a:r>
              <a:rPr lang="pt-BR" sz="2400" dirty="0">
                <a:latin typeface="Times New Roman" pitchFamily="18" charset="0"/>
              </a:rPr>
              <a:t>	É uma vitamina lipossolúvel formada por um grupo de oito compostos inter-relacionados – quatro tocoferóis e quatro </a:t>
            </a:r>
            <a:r>
              <a:rPr lang="pt-BR" sz="2400" dirty="0" err="1">
                <a:latin typeface="Times New Roman" pitchFamily="18" charset="0"/>
              </a:rPr>
              <a:t>tocotrienóis</a:t>
            </a:r>
            <a:r>
              <a:rPr lang="pt-BR" sz="2400" dirty="0">
                <a:latin typeface="Times New Roman" pitchFamily="18" charset="0"/>
              </a:rPr>
              <a:t> – todos com atividade biológica de vitamina E. A forma mais ativa é o </a:t>
            </a:r>
            <a:r>
              <a:rPr lang="pt-BR" sz="2400" dirty="0">
                <a:latin typeface="Times New Roman" pitchFamily="18" charset="0"/>
                <a:sym typeface="Symbol" pitchFamily="18" charset="2"/>
              </a:rPr>
              <a:t></a:t>
            </a:r>
            <a:r>
              <a:rPr lang="pt-BR" sz="2400" dirty="0">
                <a:latin typeface="Times New Roman" pitchFamily="18" charset="0"/>
              </a:rPr>
              <a:t>-tocoferol que age como antioxidante, neutralizando radicais livres em ambiente lipofílico, particularmente em membranas celulares </a:t>
            </a:r>
          </a:p>
          <a:p>
            <a:pPr indent="363538" algn="just" defTabSz="363538"/>
            <a:r>
              <a:rPr lang="pt-BR" sz="2400" dirty="0">
                <a:latin typeface="Times New Roman" pitchFamily="18" charset="0"/>
              </a:rPr>
              <a:t>	São bem conhecidos os efeitos nocivos dos radicais livres que aparecem associados a doenças como câncer, artrite, catarata e doença de Alzheimer, entre outras. Indivíduos expostos à radiação, poluentes, herbicidas, pesticidas, etc., estão sujeitos a maior ação desses radicais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398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CONCEITO DA VITAMINA  E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73730" name="Picture 2" descr="http://www.tribunahoje.com/vgmidia/imagens/119123_ext_arquiv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4797152"/>
            <a:ext cx="2060848" cy="2060848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6084168" y="6611779"/>
            <a:ext cx="13340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</a:rPr>
              <a:t>www.tribunahoje.com</a:t>
            </a:r>
            <a:endParaRPr lang="pt-BR" sz="1000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495300" y="1277987"/>
            <a:ext cx="8153400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defTabSz="261938">
              <a:lnSpc>
                <a:spcPct val="120000"/>
              </a:lnSpc>
              <a:tabLst>
                <a:tab pos="363538" algn="l"/>
              </a:tabLst>
            </a:pPr>
            <a:r>
              <a:rPr lang="pt-BR" sz="2400" dirty="0">
                <a:latin typeface="Times New Roman" pitchFamily="18" charset="0"/>
              </a:rPr>
              <a:t>	Ela é encontrada em numerosos constituintes da dieta, entre os quais, cereais, como milho e soja – ricos em vitamina E –, ovos, fígado, grãos, castanhas, nozes, amêndoas, óleos vegetais, peixe e carnes em geral. Uma dieta suficiente para manter a vida dificilmente será insuficiente em vitamina E. Entretanto, processamentos como cozimento ou estoque afetam o conteúdo da vitamina E nos alimentos</a:t>
            </a:r>
          </a:p>
        </p:txBody>
      </p:sp>
      <p:pic>
        <p:nvPicPr>
          <p:cNvPr id="164866" name="Picture 2" descr="http://1.bp.blogspot.com/-79nmMaxsnMY/UqKQSyvgj_I/AAAAAAAAAVg/hZ3wD_zmyog/s1600/alimentos+fonte+de+vitamina+E.png"/>
          <p:cNvPicPr>
            <a:picLocks noChangeAspect="1" noChangeArrowheads="1"/>
          </p:cNvPicPr>
          <p:nvPr/>
        </p:nvPicPr>
        <p:blipFill>
          <a:blip r:embed="rId2" cstate="print"/>
          <a:srcRect l="3442" t="19798" r="8226" b="5517"/>
          <a:stretch>
            <a:fillRect/>
          </a:stretch>
        </p:blipFill>
        <p:spPr bwMode="auto">
          <a:xfrm>
            <a:off x="4211960" y="4005064"/>
            <a:ext cx="4320480" cy="2611926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6436995" y="6639163"/>
            <a:ext cx="20954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latin typeface="Times New Roman" pitchFamily="18" charset="0"/>
                <a:cs typeface="Times New Roman" pitchFamily="18" charset="0"/>
              </a:rPr>
              <a:t>envelhecimento-biobio</a:t>
            </a:r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.blogspot.com</a:t>
            </a:r>
            <a:endParaRPr lang="pt-BR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03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FONTES DE VITAMINA  E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432000" y="1268760"/>
            <a:ext cx="82800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363538" algn="just" defTabSz="363538">
              <a:tabLst>
                <a:tab pos="363538" algn="l"/>
              </a:tabLst>
            </a:pPr>
            <a:r>
              <a:rPr lang="pt-BR" sz="2400" dirty="0">
                <a:latin typeface="Times New Roman" pitchFamily="18" charset="0"/>
              </a:rPr>
              <a:t>	Nenhuma proteína carreadora específica no sangue tem sido identificada para a vitamina E. Após a absorção, a vitamina E é transportada no sangue sob a forma de </a:t>
            </a:r>
            <a:r>
              <a:rPr lang="pt-BR" sz="2400" dirty="0" err="1">
                <a:latin typeface="Times New Roman" pitchFamily="18" charset="0"/>
              </a:rPr>
              <a:t>quilomicrons</a:t>
            </a:r>
            <a:r>
              <a:rPr lang="pt-BR" sz="2400" dirty="0">
                <a:latin typeface="Times New Roman" pitchFamily="18" charset="0"/>
              </a:rPr>
              <a:t>, os quais rapidamente equilibram com as lipoproteínas plasmáticas, principalmente os lipídios de baixa densidade – </a:t>
            </a:r>
            <a:r>
              <a:rPr lang="pt-BR" sz="2400" dirty="0" err="1">
                <a:latin typeface="Times New Roman" pitchFamily="18" charset="0"/>
              </a:rPr>
              <a:t>LDLs</a:t>
            </a:r>
            <a:endParaRPr lang="pt-BR" sz="2400" dirty="0">
              <a:latin typeface="Times New Roman" pitchFamily="18" charset="0"/>
            </a:endParaRPr>
          </a:p>
          <a:p>
            <a:pPr indent="363538" algn="just" defTabSz="363538">
              <a:tabLst>
                <a:tab pos="363538" algn="l"/>
              </a:tabLst>
            </a:pPr>
            <a:r>
              <a:rPr lang="pt-BR" sz="2400" dirty="0">
                <a:latin typeface="Times New Roman" pitchFamily="18" charset="0"/>
              </a:rPr>
              <a:t>	A vitamina E não é estocada em nenhum órgão específico. 	Ela acumula através do corpo, principalmente em depósitos de gordura, mas também no fígado e músculo. A absorção da vitamina E requer função pancreática e do trato biliar normais. 	Ela necessita ser </a:t>
            </a:r>
            <a:r>
              <a:rPr lang="pt-BR" sz="2400" dirty="0" err="1">
                <a:latin typeface="Times New Roman" pitchFamily="18" charset="0"/>
              </a:rPr>
              <a:t>emulsificada</a:t>
            </a:r>
            <a:r>
              <a:rPr lang="pt-BR" sz="2400" dirty="0">
                <a:latin typeface="Times New Roman" pitchFamily="18" charset="0"/>
              </a:rPr>
              <a:t> pelos sais biliares e </a:t>
            </a:r>
            <a:r>
              <a:rPr lang="pt-BR" sz="2400" dirty="0" err="1">
                <a:latin typeface="Times New Roman" pitchFamily="18" charset="0"/>
              </a:rPr>
              <a:t>hidrolizada</a:t>
            </a:r>
            <a:r>
              <a:rPr lang="pt-BR" sz="2400" dirty="0">
                <a:latin typeface="Times New Roman" pitchFamily="18" charset="0"/>
              </a:rPr>
              <a:t> pela lípase pancreática para, então, ser absorvida passivamente no intestino delgado. Há absorção de menos de 40% do total ingerido, sendo a maior parte excretada nas fezes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1187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METABOLISMO DA VITAMINA  E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432000" y="1196752"/>
            <a:ext cx="8280000" cy="525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363538" algn="just" defTabSz="363538">
              <a:tabLst>
                <a:tab pos="363538" algn="l"/>
              </a:tabLst>
            </a:pPr>
            <a:r>
              <a:rPr lang="pt-BR" sz="2200" dirty="0">
                <a:latin typeface="Times New Roman" pitchFamily="18" charset="0"/>
              </a:rPr>
              <a:t>	Age como antioxidante que, experimentalmente pelo menos, protege fosfolipídios de membrana contra a </a:t>
            </a:r>
            <a:r>
              <a:rPr lang="pt-BR" sz="2200" dirty="0" err="1">
                <a:latin typeface="Times New Roman" pitchFamily="18" charset="0"/>
              </a:rPr>
              <a:t>peroxidação</a:t>
            </a:r>
            <a:r>
              <a:rPr lang="pt-BR" sz="2200" dirty="0">
                <a:latin typeface="Times New Roman" pitchFamily="18" charset="0"/>
              </a:rPr>
              <a:t> lipídica por radicais livres formados pelo metabolismo celular. A ação antioxidante reduz o estresse </a:t>
            </a:r>
            <a:r>
              <a:rPr lang="pt-BR" sz="2200" dirty="0" err="1">
                <a:latin typeface="Times New Roman" pitchFamily="18" charset="0"/>
              </a:rPr>
              <a:t>oxidativo</a:t>
            </a:r>
            <a:r>
              <a:rPr lang="pt-BR" sz="2200" dirty="0">
                <a:latin typeface="Times New Roman" pitchFamily="18" charset="0"/>
              </a:rPr>
              <a:t> provocado pelo aumento de radicais livres. Há trabalhos experimentais em animais mostrando essa ação. Entretanto, a suplementação de vitamina E em humanos terapeuticamente ou preventivamente não tem sido eficaz. É recomendada dieta rica em antioxidantes naturais como frutas e vegetais </a:t>
            </a:r>
            <a:r>
              <a:rPr lang="pt-BR" sz="2200" i="1" dirty="0">
                <a:latin typeface="Times New Roman" pitchFamily="18" charset="0"/>
              </a:rPr>
              <a:t>in natura,</a:t>
            </a:r>
            <a:r>
              <a:rPr lang="pt-BR" sz="2200" dirty="0">
                <a:latin typeface="Times New Roman" pitchFamily="18" charset="0"/>
              </a:rPr>
              <a:t> diminuindo o risco de câncer e da mortalidade por doenças cardiovasculares</a:t>
            </a:r>
          </a:p>
          <a:p>
            <a:pPr indent="363538" algn="just" defTabSz="363538">
              <a:tabLst>
                <a:tab pos="363538" algn="l"/>
              </a:tabLst>
            </a:pPr>
            <a:r>
              <a:rPr lang="pt-BR" sz="2200" dirty="0">
                <a:latin typeface="Times New Roman" pitchFamily="18" charset="0"/>
              </a:rPr>
              <a:t>	A vitamina E atua sinergicamente com outros antioxidantes como o selênio. Este é convertido em </a:t>
            </a:r>
            <a:r>
              <a:rPr lang="pt-BR" sz="2200" dirty="0" err="1">
                <a:latin typeface="Times New Roman" pitchFamily="18" charset="0"/>
              </a:rPr>
              <a:t>selênio-cisteína</a:t>
            </a:r>
            <a:r>
              <a:rPr lang="pt-BR" sz="2200" dirty="0">
                <a:latin typeface="Times New Roman" pitchFamily="18" charset="0"/>
              </a:rPr>
              <a:t> e é essencial para as atividades da </a:t>
            </a:r>
            <a:r>
              <a:rPr lang="pt-BR" sz="2200" dirty="0" err="1">
                <a:latin typeface="Times New Roman" pitchFamily="18" charset="0"/>
              </a:rPr>
              <a:t>glutationa-peroxidase</a:t>
            </a:r>
            <a:r>
              <a:rPr lang="pt-BR" sz="2200" dirty="0">
                <a:latin typeface="Times New Roman" pitchFamily="18" charset="0"/>
              </a:rPr>
              <a:t> e </a:t>
            </a:r>
            <a:r>
              <a:rPr lang="pt-BR" sz="2200" dirty="0" err="1">
                <a:latin typeface="Times New Roman" pitchFamily="18" charset="0"/>
              </a:rPr>
              <a:t>tiorredoxina-redutase</a:t>
            </a:r>
            <a:r>
              <a:rPr lang="pt-BR" sz="2200" dirty="0">
                <a:latin typeface="Times New Roman" pitchFamily="18" charset="0"/>
              </a:rPr>
              <a:t>. Estes antioxidantes metabolizam peróxidos antes que eles possam iniciar danos na membrana, mantendo o estado de </a:t>
            </a:r>
            <a:r>
              <a:rPr lang="pt-BR" sz="2200" dirty="0" err="1">
                <a:latin typeface="Times New Roman" pitchFamily="18" charset="0"/>
              </a:rPr>
              <a:t>oxiredução</a:t>
            </a:r>
            <a:r>
              <a:rPr lang="pt-BR" sz="2200" dirty="0">
                <a:latin typeface="Times New Roman" pitchFamily="18" charset="0"/>
              </a:rPr>
              <a:t> intracelular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2546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FUNÇÕES  DA VITAMINA  E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432000" y="1196752"/>
            <a:ext cx="8280000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363538" defTabSz="363538">
              <a:tabLst>
                <a:tab pos="363538" algn="l"/>
              </a:tabLst>
            </a:pPr>
            <a:r>
              <a:rPr lang="pt-BR" sz="2400" b="1" dirty="0">
                <a:latin typeface="Times New Roman" pitchFamily="18" charset="0"/>
              </a:rPr>
              <a:t>Quadros </a:t>
            </a:r>
            <a:r>
              <a:rPr lang="pt-BR" sz="2400" b="1" dirty="0" smtClean="0">
                <a:latin typeface="Times New Roman" pitchFamily="18" charset="0"/>
              </a:rPr>
              <a:t>Clínicos</a:t>
            </a:r>
            <a:endParaRPr lang="pt-BR" sz="2400" b="1" dirty="0">
              <a:latin typeface="Times New Roman" pitchFamily="18" charset="0"/>
            </a:endParaRPr>
          </a:p>
          <a:p>
            <a:pPr indent="363538" defTabSz="363538">
              <a:tabLst>
                <a:tab pos="363538" algn="l"/>
              </a:tabLst>
            </a:pPr>
            <a:r>
              <a:rPr lang="pt-BR" sz="2400" b="1" dirty="0">
                <a:latin typeface="Times New Roman" pitchFamily="18" charset="0"/>
              </a:rPr>
              <a:t>Aspectos gerais:</a:t>
            </a:r>
          </a:p>
          <a:p>
            <a:pPr indent="363538" algn="just" defTabSz="363538">
              <a:tabLst>
                <a:tab pos="363538" algn="l"/>
              </a:tabLst>
            </a:pPr>
            <a:r>
              <a:rPr lang="pt-BR" sz="2200" dirty="0">
                <a:latin typeface="Times New Roman" pitchFamily="18" charset="0"/>
              </a:rPr>
              <a:t>	A deficiência de vitamina E na dieta é rara. Não há síndrome claramente definida associada com a deficiência de vitamina E em adultos</a:t>
            </a:r>
          </a:p>
          <a:p>
            <a:pPr indent="363538" algn="just" defTabSz="363538">
              <a:tabLst>
                <a:tab pos="363538" algn="l"/>
              </a:tabLst>
            </a:pPr>
            <a:r>
              <a:rPr lang="pt-BR" sz="2200" dirty="0">
                <a:latin typeface="Times New Roman" pitchFamily="18" charset="0"/>
              </a:rPr>
              <a:t>	As duas principais alterações clínicas pela deficiência de vitamina E são: neuropatia e anemia</a:t>
            </a:r>
          </a:p>
          <a:p>
            <a:pPr indent="363538" algn="just" defTabSz="363538">
              <a:tabLst>
                <a:tab pos="363538" algn="l"/>
              </a:tabLst>
            </a:pPr>
            <a:r>
              <a:rPr lang="pt-BR" sz="2200" dirty="0">
                <a:latin typeface="Times New Roman" pitchFamily="18" charset="0"/>
              </a:rPr>
              <a:t>	A deficiência geralmente ocorre em pessoas com dieta pobre em vitamina E –pacientes que recebem nutrição parenteral total – , nos casos de síndrome de má absorção – estados de má absorção ou com obstrução biliar –, em pacientes com abetalipoproteinemia e em crianças prematuras – escassez de tecido adiposo e dificuldade da vitamina em atravessar a placenta</a:t>
            </a:r>
          </a:p>
          <a:p>
            <a:pPr indent="363538" algn="just" defTabSz="363538">
              <a:tabLst>
                <a:tab pos="363538" algn="l"/>
              </a:tabLst>
            </a:pPr>
            <a:r>
              <a:rPr lang="pt-BR" sz="2200" dirty="0">
                <a:latin typeface="Times New Roman" pitchFamily="18" charset="0"/>
              </a:rPr>
              <a:t>	Não há evidências que confirmem os efeitos </a:t>
            </a:r>
            <a:r>
              <a:rPr lang="pt-BR" sz="2200" dirty="0" err="1">
                <a:latin typeface="Times New Roman" pitchFamily="18" charset="0"/>
              </a:rPr>
              <a:t>anti-envelhecimento</a:t>
            </a:r>
            <a:r>
              <a:rPr lang="pt-BR" sz="2200" dirty="0">
                <a:latin typeface="Times New Roman" pitchFamily="18" charset="0"/>
              </a:rPr>
              <a:t> e afrodisíaco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33185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E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432000" y="1196752"/>
            <a:ext cx="8280000" cy="52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363538" defTabSz="363538">
              <a:lnSpc>
                <a:spcPct val="90000"/>
              </a:lnSpc>
              <a:tabLst>
                <a:tab pos="363538" algn="l"/>
              </a:tabLst>
            </a:pPr>
            <a:r>
              <a:rPr lang="pt-BR" sz="2400" b="1" dirty="0">
                <a:latin typeface="Times New Roman" pitchFamily="18" charset="0"/>
              </a:rPr>
              <a:t>Aspectos gerais </a:t>
            </a:r>
            <a:r>
              <a:rPr lang="pt-BR" sz="2000" dirty="0">
                <a:latin typeface="Times New Roman" pitchFamily="18" charset="0"/>
              </a:rPr>
              <a:t>(cont.)</a:t>
            </a:r>
            <a:r>
              <a:rPr lang="pt-BR" sz="2400" b="1" dirty="0">
                <a:latin typeface="Times New Roman" pitchFamily="18" charset="0"/>
              </a:rPr>
              <a:t>:</a:t>
            </a:r>
          </a:p>
          <a:p>
            <a:pPr indent="363538" algn="just" defTabSz="363538">
              <a:lnSpc>
                <a:spcPct val="90000"/>
              </a:lnSpc>
              <a:tabLst>
                <a:tab pos="363538" algn="l"/>
              </a:tabLst>
            </a:pPr>
            <a:r>
              <a:rPr lang="pt-BR" sz="2200" dirty="0">
                <a:latin typeface="Times New Roman" pitchFamily="18" charset="0"/>
              </a:rPr>
              <a:t>	E descrito o retardo do desenvolvimento de cirrose em crianças com </a:t>
            </a:r>
            <a:r>
              <a:rPr lang="pt-BR" sz="2200" dirty="0" err="1">
                <a:latin typeface="Times New Roman" pitchFamily="18" charset="0"/>
              </a:rPr>
              <a:t>atresia</a:t>
            </a:r>
            <a:r>
              <a:rPr lang="pt-BR" sz="2200" dirty="0">
                <a:latin typeface="Times New Roman" pitchFamily="18" charset="0"/>
              </a:rPr>
              <a:t> biliar congênita.</a:t>
            </a:r>
          </a:p>
          <a:p>
            <a:pPr indent="363538" algn="just" defTabSz="363538">
              <a:lnSpc>
                <a:spcPct val="90000"/>
              </a:lnSpc>
              <a:tabLst>
                <a:tab pos="363538" algn="l"/>
              </a:tabLst>
            </a:pPr>
            <a:r>
              <a:rPr lang="pt-BR" sz="2200" dirty="0">
                <a:latin typeface="Times New Roman" pitchFamily="18" charset="0"/>
              </a:rPr>
              <a:t>	A dieta deficiente em vitamina E nos países desenvolvidos é rara e ocorre quase exclusivamente em associação com: </a:t>
            </a:r>
            <a:r>
              <a:rPr lang="pt-BR" sz="2200" b="1" dirty="0">
                <a:latin typeface="Times New Roman" pitchFamily="18" charset="0"/>
              </a:rPr>
              <a:t>1.</a:t>
            </a:r>
            <a:r>
              <a:rPr lang="pt-BR" sz="2200" dirty="0">
                <a:latin typeface="Times New Roman" pitchFamily="18" charset="0"/>
              </a:rPr>
              <a:t> </a:t>
            </a:r>
            <a:r>
              <a:rPr lang="pt-BR" sz="2200" dirty="0" err="1">
                <a:latin typeface="Times New Roman" pitchFamily="18" charset="0"/>
              </a:rPr>
              <a:t>malabsorção</a:t>
            </a:r>
            <a:r>
              <a:rPr lang="pt-BR" sz="2200" dirty="0">
                <a:latin typeface="Times New Roman" pitchFamily="18" charset="0"/>
              </a:rPr>
              <a:t> adiposa que acompanha </a:t>
            </a:r>
            <a:r>
              <a:rPr lang="pt-BR" sz="2200" dirty="0" err="1">
                <a:latin typeface="Times New Roman" pitchFamily="18" charset="0"/>
              </a:rPr>
              <a:t>colestase</a:t>
            </a:r>
            <a:r>
              <a:rPr lang="pt-BR" sz="2200" dirty="0">
                <a:latin typeface="Times New Roman" pitchFamily="18" charset="0"/>
              </a:rPr>
              <a:t>, fibrose cística e doença primária do intestino delgado; </a:t>
            </a:r>
            <a:r>
              <a:rPr lang="pt-BR" sz="2200" b="1" dirty="0">
                <a:latin typeface="Times New Roman" pitchFamily="18" charset="0"/>
              </a:rPr>
              <a:t>2.</a:t>
            </a:r>
            <a:r>
              <a:rPr lang="pt-BR" sz="2200" dirty="0">
                <a:latin typeface="Times New Roman" pitchFamily="18" charset="0"/>
              </a:rPr>
              <a:t> neonato de baixo peso ao nascimento com imaturidade hepática e do trato gastrintestinal; </a:t>
            </a:r>
            <a:r>
              <a:rPr lang="pt-BR" sz="2200" b="1" dirty="0">
                <a:latin typeface="Times New Roman" pitchFamily="18" charset="0"/>
              </a:rPr>
              <a:t>3.</a:t>
            </a:r>
            <a:r>
              <a:rPr lang="pt-BR" sz="2200" dirty="0">
                <a:latin typeface="Times New Roman" pitchFamily="18" charset="0"/>
              </a:rPr>
              <a:t> abetalipoproteinemia, uma doença recessiva autossômica rara na qual o transporte de vitamina E é anormal por causa do componente </a:t>
            </a:r>
            <a:r>
              <a:rPr lang="pt-BR" sz="2200" dirty="0" err="1">
                <a:latin typeface="Times New Roman" pitchFamily="18" charset="0"/>
              </a:rPr>
              <a:t>apoproteína</a:t>
            </a:r>
            <a:r>
              <a:rPr lang="pt-BR" sz="2200" dirty="0">
                <a:latin typeface="Times New Roman" pitchFamily="18" charset="0"/>
              </a:rPr>
              <a:t> B dos </a:t>
            </a:r>
            <a:r>
              <a:rPr lang="pt-BR" sz="2200" dirty="0" err="1">
                <a:latin typeface="Times New Roman" pitchFamily="18" charset="0"/>
              </a:rPr>
              <a:t>quilomicrons</a:t>
            </a:r>
            <a:r>
              <a:rPr lang="pt-BR" sz="2200" dirty="0">
                <a:latin typeface="Times New Roman" pitchFamily="18" charset="0"/>
              </a:rPr>
              <a:t>, </a:t>
            </a:r>
            <a:r>
              <a:rPr lang="pt-BR" sz="2200" dirty="0" err="1">
                <a:latin typeface="Times New Roman" pitchFamily="18" charset="0"/>
              </a:rPr>
              <a:t>LDLs</a:t>
            </a:r>
            <a:r>
              <a:rPr lang="pt-BR" sz="2200" dirty="0">
                <a:latin typeface="Times New Roman" pitchFamily="18" charset="0"/>
              </a:rPr>
              <a:t> e proteínas de muito baixas densidades (</a:t>
            </a:r>
            <a:r>
              <a:rPr lang="pt-BR" sz="2200" dirty="0" err="1">
                <a:latin typeface="Times New Roman" pitchFamily="18" charset="0"/>
              </a:rPr>
              <a:t>VLDLs</a:t>
            </a:r>
            <a:r>
              <a:rPr lang="pt-BR" sz="2200" dirty="0">
                <a:latin typeface="Times New Roman" pitchFamily="18" charset="0"/>
              </a:rPr>
              <a:t>) não sintetizados; </a:t>
            </a:r>
            <a:r>
              <a:rPr lang="pt-BR" sz="2200" b="1" dirty="0">
                <a:latin typeface="Times New Roman" pitchFamily="18" charset="0"/>
              </a:rPr>
              <a:t>4.</a:t>
            </a:r>
            <a:r>
              <a:rPr lang="pt-BR" sz="2200" dirty="0">
                <a:latin typeface="Times New Roman" pitchFamily="18" charset="0"/>
              </a:rPr>
              <a:t> síndrome autossômica recessiva rara de bloqueio do metabolismo da vitamina E</a:t>
            </a:r>
          </a:p>
          <a:p>
            <a:pPr indent="363538" algn="just" defTabSz="363538">
              <a:lnSpc>
                <a:spcPct val="90000"/>
              </a:lnSpc>
              <a:tabLst>
                <a:tab pos="363538" algn="l"/>
              </a:tabLst>
            </a:pPr>
            <a:r>
              <a:rPr lang="pt-BR" sz="2200" dirty="0">
                <a:latin typeface="Times New Roman" pitchFamily="18" charset="0"/>
              </a:rPr>
              <a:t>Sugere-se que a vitamina E pode inibir a formação de ateromas pela redução de LDL, sem comprovação efetiva.</a:t>
            </a:r>
          </a:p>
          <a:p>
            <a:pPr indent="363538" algn="just" defTabSz="363538">
              <a:lnSpc>
                <a:spcPct val="90000"/>
              </a:lnSpc>
              <a:tabLst>
                <a:tab pos="363538" algn="l"/>
              </a:tabLst>
            </a:pPr>
            <a:r>
              <a:rPr lang="pt-BR" sz="2200" dirty="0">
                <a:latin typeface="Times New Roman" pitchFamily="18" charset="0"/>
              </a:rPr>
              <a:t>No câncer, os antioxidantes são postulados como limpadores dos radicais livres prevenindo a lesão do DNA e a </a:t>
            </a:r>
            <a:r>
              <a:rPr lang="pt-BR" sz="2200" dirty="0" err="1">
                <a:latin typeface="Times New Roman" pitchFamily="18" charset="0"/>
              </a:rPr>
              <a:t>mutagênese</a:t>
            </a:r>
            <a:endParaRPr lang="pt-BR" sz="2200" dirty="0"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33185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E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432000" y="1340768"/>
            <a:ext cx="82800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363538" algn="just" defTabSz="188913">
              <a:lnSpc>
                <a:spcPct val="90000"/>
              </a:lnSpc>
              <a:tabLst>
                <a:tab pos="363538" algn="l"/>
              </a:tabLst>
            </a:pPr>
            <a:r>
              <a:rPr lang="pt-BR" sz="2400" b="1" dirty="0">
                <a:latin typeface="Times New Roman" pitchFamily="18" charset="0"/>
              </a:rPr>
              <a:t>Quadros Clínicos:</a:t>
            </a:r>
          </a:p>
          <a:p>
            <a:pPr indent="363538" algn="just" defTabSz="188913">
              <a:lnSpc>
                <a:spcPct val="90000"/>
              </a:lnSpc>
              <a:tabLst>
                <a:tab pos="363538" algn="l"/>
              </a:tabLst>
            </a:pPr>
            <a:r>
              <a:rPr lang="pt-BR" sz="2400" b="1" dirty="0">
                <a:latin typeface="Times New Roman" pitchFamily="18" charset="0"/>
              </a:rPr>
              <a:t>Aspectos neurológicos:</a:t>
            </a:r>
          </a:p>
          <a:p>
            <a:pPr indent="363538" algn="just" defTabSz="188913">
              <a:lnSpc>
                <a:spcPct val="90000"/>
              </a:lnSpc>
              <a:tabLst>
                <a:tab pos="363538" algn="l"/>
              </a:tabLst>
            </a:pPr>
            <a:r>
              <a:rPr lang="pt-BR" sz="2200" dirty="0">
                <a:latin typeface="Times New Roman" pitchFamily="18" charset="0"/>
              </a:rPr>
              <a:t>	O sistema nervoso é um alvo particular da deficiência da vitamina E, de maneira não bem esclarecida. Os neurônios com grandes axônios são particularmente vulneráveis pela sua grande área superficial de membrana</a:t>
            </a:r>
          </a:p>
          <a:p>
            <a:pPr indent="363538" algn="just" defTabSz="188913">
              <a:lnSpc>
                <a:spcPct val="90000"/>
              </a:lnSpc>
              <a:tabLst>
                <a:tab pos="363538" algn="l"/>
              </a:tabLst>
            </a:pPr>
            <a:r>
              <a:rPr lang="pt-BR" sz="2200" dirty="0">
                <a:latin typeface="Times New Roman" pitchFamily="18" charset="0"/>
              </a:rPr>
              <a:t>	Têm sido descritos relatos inconsistentes de anormalidades nas colunas posteriores da medula espinhal, junto com distúrbios funcionais da marcha, </a:t>
            </a:r>
            <a:r>
              <a:rPr lang="pt-BR" sz="2200" dirty="0" err="1">
                <a:latin typeface="Times New Roman" pitchFamily="18" charset="0"/>
              </a:rPr>
              <a:t>propriocepção</a:t>
            </a:r>
            <a:r>
              <a:rPr lang="pt-BR" sz="2200" dirty="0">
                <a:latin typeface="Times New Roman" pitchFamily="18" charset="0"/>
              </a:rPr>
              <a:t> e vibração. É citada a possibilidade de degeneração </a:t>
            </a:r>
            <a:r>
              <a:rPr lang="pt-BR" sz="2200" dirty="0" err="1">
                <a:latin typeface="Times New Roman" pitchFamily="18" charset="0"/>
              </a:rPr>
              <a:t>espinocerebelar</a:t>
            </a:r>
            <a:r>
              <a:rPr lang="pt-BR" sz="2200" dirty="0">
                <a:latin typeface="Times New Roman" pitchFamily="18" charset="0"/>
              </a:rPr>
              <a:t> </a:t>
            </a:r>
          </a:p>
          <a:p>
            <a:pPr indent="363538" algn="just" defTabSz="188913">
              <a:lnSpc>
                <a:spcPct val="90000"/>
              </a:lnSpc>
              <a:tabLst>
                <a:tab pos="363538" algn="l"/>
              </a:tabLst>
            </a:pPr>
            <a:r>
              <a:rPr lang="pt-BR" sz="2200" dirty="0">
                <a:latin typeface="Times New Roman" pitchFamily="18" charset="0"/>
              </a:rPr>
              <a:t>	Pode haver fraqueza muscular com quadro importante de distrofia muscular. A degeneração neurológica provoca neuropatias periféricas, </a:t>
            </a:r>
            <a:r>
              <a:rPr lang="pt-BR" sz="2200" dirty="0" err="1">
                <a:latin typeface="Times New Roman" pitchFamily="18" charset="0"/>
              </a:rPr>
              <a:t>oftalmoplegias</a:t>
            </a:r>
            <a:r>
              <a:rPr lang="pt-BR" sz="2200" dirty="0">
                <a:latin typeface="Times New Roman" pitchFamily="18" charset="0"/>
              </a:rPr>
              <a:t> e destruição do cordão posterior da medula espinhal. 	Pode haver abolição dos reflexos </a:t>
            </a:r>
            <a:r>
              <a:rPr lang="pt-BR" sz="2200" dirty="0" err="1">
                <a:latin typeface="Times New Roman" pitchFamily="18" charset="0"/>
              </a:rPr>
              <a:t>tendinosos</a:t>
            </a:r>
            <a:r>
              <a:rPr lang="pt-BR" sz="2200" dirty="0">
                <a:latin typeface="Times New Roman" pitchFamily="18" charset="0"/>
              </a:rPr>
              <a:t>, </a:t>
            </a:r>
            <a:r>
              <a:rPr lang="pt-BR" sz="2200" dirty="0" err="1">
                <a:latin typeface="Times New Roman" pitchFamily="18" charset="0"/>
              </a:rPr>
              <a:t>ataxia</a:t>
            </a:r>
            <a:r>
              <a:rPr lang="pt-BR" sz="2200" dirty="0">
                <a:latin typeface="Times New Roman" pitchFamily="18" charset="0"/>
              </a:rPr>
              <a:t> e </a:t>
            </a:r>
            <a:r>
              <a:rPr lang="pt-BR" sz="2200" dirty="0" err="1">
                <a:latin typeface="Times New Roman" pitchFamily="18" charset="0"/>
              </a:rPr>
              <a:t>disartria</a:t>
            </a:r>
            <a:r>
              <a:rPr lang="pt-BR" sz="2200" dirty="0">
                <a:latin typeface="Times New Roman" pitchFamily="18" charset="0"/>
              </a:rPr>
              <a:t>. Se a deficiência não for tratada no período inicial podem ocorrer doenças neurológicas frequentemente irreversíveis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33185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E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495300" y="1412875"/>
            <a:ext cx="8153400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363538" algn="just" defTabSz="363538"/>
            <a:r>
              <a:rPr lang="pt-BR" sz="2400" b="1">
                <a:latin typeface="Times New Roman" pitchFamily="18" charset="0"/>
              </a:rPr>
              <a:t>Quadros Clínicos:</a:t>
            </a:r>
          </a:p>
          <a:p>
            <a:pPr indent="363538" algn="just" defTabSz="363538"/>
            <a:r>
              <a:rPr lang="pt-BR" sz="2400" b="1">
                <a:latin typeface="Times New Roman" pitchFamily="18" charset="0"/>
              </a:rPr>
              <a:t>Aspectos neurológicos </a:t>
            </a:r>
            <a:r>
              <a:rPr lang="pt-BR" sz="2400">
                <a:latin typeface="Times New Roman" pitchFamily="18" charset="0"/>
              </a:rPr>
              <a:t>(cont.)</a:t>
            </a:r>
            <a:r>
              <a:rPr lang="pt-BR" sz="2400" b="1">
                <a:latin typeface="Times New Roman" pitchFamily="18" charset="0"/>
              </a:rPr>
              <a:t>:</a:t>
            </a:r>
          </a:p>
          <a:p>
            <a:pPr indent="363538" algn="just" defTabSz="363538"/>
            <a:r>
              <a:rPr lang="pt-BR" sz="2200">
                <a:latin typeface="Times New Roman" pitchFamily="18" charset="0"/>
              </a:rPr>
              <a:t>No sistema nervoso há degeneração de axônios das colunas posteriores da medula espinhal com acúmulo de lipopigmento e perda de células nervosas no gânglio da raiz dorsal, atribuído a uma axoniopatia destrutiva. Pode estar presente a degeneração mielínica em axônios sensitivos dos nervos periféricos, e em casos mais intensos, alterações degenerativas nos tratos espinocerebelares. Em casos ocasionais pode haver desnervação no músculo esquelético</a:t>
            </a:r>
          </a:p>
          <a:p>
            <a:pPr indent="363538" algn="just" defTabSz="363538"/>
            <a:r>
              <a:rPr lang="pt-BR" sz="2200">
                <a:latin typeface="Times New Roman" pitchFamily="18" charset="0"/>
              </a:rPr>
              <a:t>Em relação às manifestações neurológicas, os reflexos tendinosos são deprimidos ou, mais freqüentemente, ausentes. Há ataxia; disartria; perda do senso vibratório e de posição. A fraqueza muscular é comum.</a:t>
            </a:r>
          </a:p>
          <a:p>
            <a:pPr indent="363538" algn="just" defTabSz="363538"/>
            <a:r>
              <a:rPr lang="pt-BR" sz="2200">
                <a:latin typeface="Times New Roman" pitchFamily="18" charset="0"/>
              </a:rPr>
              <a:t>Pode haver perturbação visual com dificuldades nos movimentos oculares, podendo progredir para oftalmoplegia total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33185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E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data:image/jpeg;base64,/9j/4AAQSkZJRgABAQAAAQABAAD/2wCEAAkGBxMTEhUSExQWFBUXFxcZGBgXFxcaGBwXGhgXFxcXFxoYHCggGhwlHBcUITEiJSkrLi4uGB8zODMsNygtLisBCgoKDg0OGxAQGywkICQsLDQsLCwsLCwtNCwsLCwsLCwsLCwsLCwsLCwsLCwsLCwsLCwsLCwsLCwsLCwsLCwsLP/AABEIALoBDgMBEQACEQEDEQH/xAAbAAEAAwEBAQEAAAAAAAAAAAAAAwQFAgYBB//EAD0QAAEDAgMFBgUCBQMEAwAAAAEAAhEDIQQSMQVBUWFxEyKBkaGxBjLB0fBCUhQVI2LhgpLxY3KishYzU//EABoBAQADAQEBAAAAAAAAAAAAAAACAwQBBQb/xAAyEQACAgEDAgMHBAIDAQEAAAAAAQIRAxIhMQRBE1FhFCJxgZGhsQUy0fDB4SNC8VJi/9oADAMBAAIRAxEAPwD9xQBAEAQBAEAQBAEAQBAEAQBAEAQBAEAQBAEAQBAEAQBAEAQBAEAQBAEAQBAEAQBAEAQBAEAQBAEBgfFm3n4Sn2jabaoEZhnhwF+9EG1lnzZnja4+pGbcVaRn4D44Dmh76Lg1zZBYcxm1oMc78lkX6jUnGcfp/UcjO0eowmLZUbmYQ4SRI4jVehjyRyLVF2iZOpgICOrXa35iB1K45JckowlLhEH8zo//AKM/3BR8SPmWezZf/l/Qnp12u+VwPQgqSknwVyhKPKokXSIQBAEAQBAEAQBAEAQBAEAQBAEAQBAEAQBAEAQHwlcboFN+0Bq0Zh+4kNZ/uOvgCsz6lNXFWvN7L69/kmdoov280GO0pT+1ueof/EBUe3K61K/JKUvwd0syPiLazHsLKlEva4FpPZkGCLwagEKrN1LkqcfnTX0tBx2PKP2vSPdgDKD3TDZibNvy8AVilFtWQik0/QuYX4rLaL20JpECe8AROh110haMWSeOOlbE4xqLfoTU/j17qcOJY+wLhBbfUgAW9VdPqcrhUefMhHqccttNP7Gr8ObYrVJ73aM0BDgTPFwmRN7EHwXemnmupO0a8cE+arzPRHEmCCCwkfMWyPRbrZ3w1dp36WZdVtdoyvh8mQ4Nm33NlW9a2e5ti8EnqhtXa6MyrWe02dUpwd0a8PlVdtG2MISVNJ/34nqNj7U7UQRDgL8Dz5dFpx5NWzPF6rpvCdrg01aZAgCAIAgCAIAgCAIAgCAIAgCAIAgCAIAgCA5c4DUrlnUm+DN2pimluUPA42LvCLSPFZOqi8sdKdee1/L4F+PBNvgx2YJjzNSoaz9zXksZ4Bv3WWPRQbvI3J+uy+iL/BlHtS9N2WKzq1BvdpsY3/ptFlrqWNVFJL0RZixdPlfLv1PK/E+Lqvpktl8aEAk5jpImCOKx5rnVl/VdNGOB0t1+DzprmnRNJ5a+oZNTKAGtzC7RBmbjWdVTV1XB5U1kWHU/2pmTScf0n88FNpdzzk3ex1h6bu9pYE3AOgmL28CozklRbgipZYuuO3/pYwvxC1oLHNcB3QCCKU8QXtEwrFF1yehDLqWlNJ/f6nsvhvF13kh+U2tkcCABxJM+fmrseq65N6hljG8tfb/2z1DqgjI+rIOoaXf+wFlpvs2QUXeuMfrX4OsQ2k5gay4B0e5/uSuvTWxGDyqblLn0SJtmtIuGNbGpYQQ4cDvXYea+xX1DT5bfxNdlUHQq5NMwuLXJ2unAgCAIAgCAIAgCAIAgCAIAgCAIDirVDRJMLjklySjFydIysXtmLNHiqJZn2NuPo73kyma9V9ySB5BRuT5L9GKGyO6tBrfncdJtMe6OKXJGM5S/YkKmNbGhPUlHIRwSvyITjjut0EKOpliwLudNqVXCQHR5D1SpM444Yum0cPqVxof/ADb91z3l3JKOB8/h/wAEYfWg5qdNwOsmlceaXLvX2OuGB7an9z84+IKtAvPYMc1skEGIzSZAINxwKyScb2Mubq8eXG8WX615cGO6gA6QXa6aT4zYblxSZ52HJ4W9Xapllr3GS4QdIkeBBBj/AIUHXYrzRWq8adFOtSBY5hMAyJHWx0PIqae9nFFwaZ7rZGCZhqYo0iTpmcdXu3uPLgNyuct9j6jpenUI78m5hnKyLO5EX8IS4w1ubjwHUqyNvgy5agrk6O3ljHSX5Xf2ST4xZddJ7/YilOcdla9S3h8YC8PaQSbOBBaeom3hyU4zV2UTwtR0y7cd/qbUq888+oAgCAIAgCAIAgCAIAgCAIAgIcViAwSVCU1Esx43N0jDqV3VXcvQKjeR6EYRxI5hrdBmPE6eAT4Evelzsjug0ucATqfTepRjbIzahBtH3btn30IXMn7h0e8NuUUcLSLzA8Tu8fsopWaMk1Bbl0dnT/udxOngF20uDP8A8mT0RHWxhO9RbbJxwqJSquJ3qLRoikjH2jUc4ESdPyFRO2bcUI18TyL8HUaYpse8kxma0mPIWKp0Nvg8nqOijgjpXvTle/ZL+X5/Gi1Q+GcbUcW9hUi8OcAwaEgS8i27zViwT8jy82BRyOKkmvP8E1b4LLacmvTZUPzM+Zu/9TBrpxU3jS/c9zb0/RzlFKn+CXY+xGUw7tOycXACYJAA6jU7+i5aqrPRh0OlVJWl2ZrZMpv4RoRxC7RtT2pGjg25oc6RTHm48By5qyPm+DNllW0f3fgvVMYSMrYYzgLD/Ks1PsURwpO5bvzOKdI66Di4geU3PglHXNcc/AkbUYNJeePyt8N59F20uCDjN87fd/x+SZ2Ke4Rmyjg2yNtkFihF3Vv1Axjmj5nHxTVQ8GMnwjvAbRqvflbJjWdAOJXYzk3SI5umxQhqka2IZUdYGOMWnxKtbkzDB447tfUzMZUNEgZrncDfqoSbibMUVn7F7Zm0GvOQOJcW5oPIgG/iFKGRN6b3M3UdPKC1VtdGmrjIEAQBAEAQBAEAQHnNs1CXkcCss/3Hq9JFKFkuxWhwew8iCNd4+ynjVpoh1bcXGaKm0ME+mZklvH6HgoSi4l+DPDKq4fkSfD781U3nK0nzIH3U8TtkeujpxL1Ze+IsKXsBb8wNhxldzRuqM3Q5VCbvgz8ZUFMCmzQWPM7yeKql5I1YY+I3Ofcol5XDTpQzEkNaCSdw1Sn2FJK5GlSwIYMz+879o0HXiVLSlzyY5Z3N1DZeZ8GOc2zQGjkAPoim1wd8CMt5b/EoYzEvNy4lQlb7mrFjhHhENDalamIZL53QXQoqc47InPpcOR3Lb7G5svFurAith3Ntq5ndPmFfCTltJHm9Tijhd4sifwe5W2zsSnkJpUC55IgMcG+JzECAozxKvdiXdL1uTXWTJS9Vf4Vnn3YGszuVaTspuCIcLHSWkwTp5rO4Sjyj0/Gw5PexzV/T80THFfpiIsBEdBC7qIrFW9lqmQ0Am7+B0b4bz7KadfEolc3tx+T60ZjLjKB+6qSJJA18l0huw2XCZyN3udYeG8nkE534Dai65fkuf9fMjpY3DtNxUqmeADfLMuKcE+GyUsHUSWzjH8/gtO+ICGxSpBhk6xEbtNTyU3mdbIpX6enK8kr/AL6mXS2xiG1M5eXj9kW/0xvVWud3Ztl0fTyhpUa9f5LuP2XiMRUFRrQxpaJDyQ4GNIAKslCeR2jNg6rp+mx+HJ203xui5snDdhU/qFma4mRIBvF9NynCOh7mfqsnjw9xOj0YfytxkLRZ5VHYK6cCAIAgCAIAgCAr16DH2cAfdVXGTafYshOcN4srYfZ/Z1M7Xd2CCD90jDS7Rdk6jxIaZLcsY6uGsJOilN0irDBzlSMt+F7Gq2s35XWe2Nxi/gY8JVTWiV9mbFl8bE8cuVw/h/Jr4n5Z4SfIK6fFmHHu68zxmIry6ZWRM+hxwqNHVN2chjRLzpHDn04qa32RGS0LVJ0jTw+WkC1t3/qd9ByTVWyMc9WV6nx2RC+sSbLhYoKiOm1zzlaL+kc0VvglJxhG29i/SwrKYl0Pcf8AaPupbRMs8k8rpbL7kdbaNQWbbhAC45yJw6bG92SjAV6glzsvUknyCl4cpckPaMOPaKsjGymNPfrnoLfUrnhxXLJe1TkvcxlyrjsOyGkh0CxILj5qbnBbFEcHUTtpV9jz2Pr1Cc1MNqNJsabO8OTrSCs0nJ/t3PUwwxpaclp+r2+XZmTisVVYYc3KeBF1S9Se56GPFimri7RPg8Y+e9pedFKLd7lWXDGvd5LtQsaJd3nftBsOsankrHS9WZo6puo7Lz7/ACPtFlfFkbmNtMQ0cgBqUSnlEpYekT7t/U2RsGjTbLyTxJMDyC0eFCPJ53t+bI6j9jMx2PwY7obnP9kgeLiVVKeLsjZhwdY/ebr4/wAEH84IH9Gkynz+Z3O6h4r/AOqot9jUn/yzcvsizgdt1WvBqOztOot6KUcsk92VZuhxSjUFTODhX1ajuzuCZzboOkn6aqVOT2O+NDFjWvZ+Xc1qOzalNhzVgG5SCIMe6tUGlyYZ9TjySVQ3subPxjMobnBItex9VKMlXJRmxT1OWk0VYZQgCAIAgCAIDN2i4tc1w4/gXnZ9WPJrRrwJSi0yRmNaSBMOjQ7+h3q+GeM3XDIPDJK+UV9s4jsmB2XM2e8OW8jmu5Z6FZb0mPxZ6U6fYl2vWApgyIlsHlx8lLM1RDpYt5K+JZp1mvLm6gAT4yrIyUrRTKDgkz8/23SNKo5hBEaHcRuWKXuumfU9HNZcakjX2Lh+zw/bG7qu/gybAddfJWpVG/M8/q8ni5/D7R/JBUfDt/GPsocMuiriWsHQdUPdsN5O5SSbKMuSONbl6rVFIFrN9yeP+FJutkZ4weV6pfQoB76jw1tyfyVFXJ0aahii5Pg0A9lHTvu3ud9BuU9SjwZNM8/Oy8l/kr4jHveDew4Ljm2XQwQgyiXkyoGmkiq7DVXH+mwuB/tt1BNgo6ZPguWXFFXOVfM6wWBx1Ko14pGNDDmmWzcESuxhli7ojmzdDmxuLn9nz9D1OKNMj+s1hgTBgkcY9FolX/Y8XGpp/wDE2eZ29QpBhNKk+8EuZJaADJBANpHJZpqLXuo9jo8mTUlkku+z5/H+TM2V/WfezBqdJ5Sq4K2as8vCj7vJ6fGbcp0AKbIc6LAaDgtMsqhsjycXQ5M71y2Xmedxdd9Yy9xJ4bo4BZ5ScuT1sWPHhVRRxRw8EAAknQC5K5W+xKWS1bdGzg9nCZqPawDdInpfRXRxru6PPy9Q6qEb+R3iv4Rtsz3mNG/eAPVdk8a9SOP2uXZL4/wVW7ZqMAZRY2mwHS7j1JOsqHiSSqOyLn0WOb1ZZOUvojUO0f4ikGFwZUBEg2aehVqy640+TF7P7Pk1VcfuV/5c8CXQAP1ZhC7odFvtEG6jfwo5ftCpQq0yXZ6eUgnUAAiYO894H/SYTU4tHV08M+KVKpXt/j8V8z1rHAgEXB0Wk8Rpp0zpDgQBAEAQEWIohwgqvJBSVMnCbi7Rj4mj+lwkLyc2LS6Zvxzv3omftV9Q0yzMCJsXCSOWvuoyzZNOl7/E1dNHGsmut/Qz3bTqdj2VQZonK5trHQQeGmq6uqk46ZGhdNBZfEh80VfhDbxp4gUKhOSp3WkjR/6RPA3EcSFf0mf3tL7j9UwQyY9cFuufh/J67beEbWaWObJFwtuSOpHldJmlhlqi/iH4PLhWNA+RjbcgElGoL0Ec2rqZSfdswMFlfUykSACfL2vCoi7Z6ea4Y7RrVsRlbAseWgHBWWYoY9TtmV2jnkCCZMD38tVXuzbphBXwbOFpMpsJF3GxPuByVqpR2PPyTllnT4XYz61SdVA1RjRBhg57srRfl9eC5Hd0W5HGEdTexsYLYl81Q+A+pV0cXmefl661pgvmbHatFpFlbaMGlvcqVdot3SouZfHp5dzE2hUZWs54byNj4FZ51PZs9HBGeHdRsxNv4Z7GjI8uZvIP6ucaWVM4aeOD0eiyQnJ61Uv8GVhMVUmCTfiVCLZuy4oVaRYbXkFrwJvB3qd+ZU4U7iQ7MqPqP7JgDiJk7gBqTwAXIpvZEc8oQWqWxsV8WKQLKJJcfmqaE8m8B7qTnp2j9TLDC8r1ZeOy/n1KVOmTcm/NVpGlyUdkXKbVYiiTO6p1E6H8sF1+RCPmVnOO6ygXJLuXdkY4tdkdJY4QROn9w6K3HKmZ+qwKUdceV/aNLZdfO8U8hyGdQbj28lZCVuqMXUY/Dhr1b+h6alTDQGgQAIA5LSlSo8iUnJ2+TtdOBAEAQBAEBXxWHDgqcuNTVMsx5HFmM5kEtcF5MoODpnoJ2tUTKx+EjTQqicaN2HLZiYnAB82hw3qtN/M2qa+R6v4Y2m6sOyqgl7BOb9zZiT/cJHVex0nUeKtMuUeH13TLC9cOH2PRVGgtIOhELa1tR50W1K0eL+H6JbiazTfK0+rhf0WHEqk7PoetmpdPBru/8FXaWKdnhskuMAcybDzST3pF2DFHRb7GrhcPkGX9ZHedwHAcvdWJdjFkya3q7LhFt2MZod2/eF3UihYZ8op1aRee6Rl/cTb7rj3L4zUOefI0dkdkwlrLuI7zoiTwBOg5KzG4rZGTqvFn70+Oy8jrFYxxOsDgjk2MeGKIWMc6MoJ48PNKvgm5Rj+50dP2bVIi19xPvC7oZxdTjTs89tf4Tqva4B9OSLAvIPqFVLAz08H6rjg09L+n+ytgPhivhy3NiWtfvDWFzSOBJInyUPCce5PL+pY+oTrHa9Wk/wDP5NTE7PYe86mJ/cJaD5EBdce7Rmx9RJe6pfLn/ZRrbMpiSco4gvPs1RcV3NUepyPZX9P5NXZNOlRZDaALX/M5hz5v+6bq6DSXB5/Ua8s9TnTXZ7Gg/ZOGqNkMDOBEgjw+6l4eOS4ozrq+oxy3d/c8ljcM+lULCeh4hZJxcXR7mHLDLBSSJsNU/LJFkMkS08tJnL6+qnaZStSVWV8Y3gutFuJ+Z1s6jGZ7tAHRzMGwKlFdyPUTuoR5tGx8L0T2rj+lrQORLr28lLCnr+Bg/UZrwku7f4PUrWeMEAQBAEAQBAEBUxuFDhz3LPmwqaouxZXBmNUGrXD84heTJOL0yPQj/wDUTIxtBzSCNFRKLTtG/DOMlTPmCrGlVbVG6zhxadR9R0VmDL4WRS+vwOZ8ay43B/L4m9R2l2lM5DMPg6gwbyQfHyXq4synH3X3PMl0/h5FqVWihRqZKjzF8jvGDIHmop6WzXKOuEV6owaT2Or0yHFri9vdI3yLTwVMWnJHpyjOOCSq1T3+RtY/F9m25u6/RXt0jzsOLxJbdjDoYg1HhoBLidZsOJPJVXbPSnjWOOp8f3Y9BRGbLTbOUanfzPqrI77I8qT03OXLLTXMptMGQNT5fVWWolLU8jV8lNm0mVMzoOVpj/udwF781FZFLcvfTTx1G939kWcNtsTBENjdyUlkKsnQ7WuSPG7UqO0s3gDfxXJZGyeHpcceeSgHk7yqzS0jr+b1KejpA1Drjz3I8konPZMeTlV6ok2zj87WObvBPjpHumTJaVEOkwaJST7HnHFznd2TPE/dZ92z11pjHc6pPDCJqjo2XH0t6rq27lc3rW0frsXnbWeSGyQBAjVx68FN5GZ10sEm63f0IMS4loJBnMYkyYi88tFzlE4pRlt5HeGBAzWP06rqTW4m1J0StcVJIi6JaNIvcBKsS7EJTUI2TujK8NvDYncGzceKk+GVK9ScvP7mzgqxoU6ds2eSekNA8VX4rxKPezz8sFnyS7V/s2sNiGvEtM/m9a8eSORXE8+eOUHUiZWEAgCAIAgCAIAVxgz9o4PMJGo0WXPgU16mnBm0unwYustdYrymmnTPR/8A1EoYmjl8FVPY0456jObinU39pT10c06OCpx9S8c9UTVLDHJDRL5PyPR0SyvSFRliTfyhzTw69CvdhOOWCnH++h5MteDI4T8v6zHxmAiq2poWuBI5i8qpwqdno4s7eJwfdEW2j/T3WJg/QLs37pLpNsnxOdhU3CgHMF3ude0wLQN8LiTrYl1kovPU+EkW8fjf4WmZIzv4fnP1Vkn4a9WZ8OH2nJa/aii0SJe8iRccjxlVfFmlunUY/MmbSa1uVug/5JVqW2xXqbdy5OsEyXgHQST0Gvii3ZzM6gXTR3rtGfWdNoBdSRxzZFicGCD0XHBE4ZtypRoM7N0uMtMt5yYg8pVajGty6c561S5W/wAijV2fJI7Qho1I38hu/wCE0qy1ZHSdbspYjEMp9xhyzEn5nTzI9lGvItSfM92R08Y82aBB1LmgknjGg9eq5wd03u9vgXsMyIkyidHJqy418TFpU7KXCz7TXUckaeHZlY5wImBbfE3McFbHgx5JappNFbDkuzAHKDciRoXAx1uU5LJJRp1f+kelwzqTqbQIIabSuZ9KgkeTkWSORt8suU38FRHI1+0okvMnpVJW3Dm17dyuUaJFeRCAIAgCAIAgPhC40DL2lgZ7zdR6rH1GDWrXJswZ9Oz4Mh0O7rl5bXZm9XH3kZuJwYG5Z5YYmzHms42RiDQe60td8w4Hc4cbKzpMssDa5T/tneqxLPFdmuP4NnOyriA0b6ZLSN/GfA+i9aMoznS8jz6niwan57+hnbZw5p0MxEw7fwM/4XMkXGNs19JkWTPpT7FLZdUGhTLYac7mnkCZPnKrT2TNHUQazyT3VJ/Yrbcg4qmTNiCL2MAu0XZtayzpU/ZnRSfULnSJN7AXVVts1qKjGmX6Tam8ho539FbuZZPGuNzSw1LKLzJ9lYlRkyS1PYvMAhTRmd2dUkRyVElRkhSIxdMyMQwyY6+EElUvnY2warcqY90NdFreunuuS4LsXmzz1DDRrc7yq7NNGpToxePRcI2iYIcO6ZkxqeSkiMtlZaw8AySABvMwDyjUqyNFGS3x9CRrsxLQZcOAGfhqNQuqXYg46Um1S+xLiKbmNa20tNxcTz9vJT3SIY5RnJvzPlPazKdQScoAuDcGTeTu0EQNyhNxex2XSTyQ23f97fk9bhqzXtDmEOadCNFBxp+h4c4Sg3GaplumFrxLuUM7V5wIAgCAIAgCAIDlzVFo6mY21MBPebqsPU9Pq96PJv6bPXuy4Mmo6RBXmvyN8VTtFMsMxoVXVMvUlRHhoZWZVuMpl0XsQQYHQq3BPRNSYyxeTG4LudbSxZrA97M3QdOi2vJ4i5O9NiWKqVMytly3tKJ3kOb7H2UI8OJu6ipacvyZDtOvFWkHfMZg9BvRvclgjeOTXByXZXW6rnDJ1qjuaYqWFlbexj07s2a1IZWvAgEW5clc1tZ50J7uL5QY5EzrRJlMyukL2olBXbI0U8ULEjh/yosux8pMzMURlvcaHcY49dCotbGvGm3SMnE0zTibtddrvWOR5KiScfgbcUlO0uVyv72JmVJANz7KKZxxp0WG3jj+XUyp7H2vXFKweM51IEkchuC63pOQg8vMdvU+4Jj3QQ0u5u0+wRWzmVwjs3XwLTcXUz9mbQR3gA0QbkjSwhWauxS8WPRrXlxuyrj8dTNRzhUe5xGUS4GnYgBwgTJPPeuOavktwYcixpOKrnjfft8jPxTW5SO0aTvGdtjw11UWa8Upar0v6MvfAeLqU6xp3dTfwIIBGhEFdjzRm/WsWPJiU+JI/TWhehFUqPjz6pAIAgCAIAgCAIAgI3tUGiSZg7YwH62+P3Xn9T09+9E9Lpeo/wCsim5geOBWCrNKbgyhVb4FQaNMWUMQwtOdv+pvH/KlGTjK0XRdqmWdm4MuqMq/o4n85LdiTb1diGfOljcFyUPjLDMzMIMgHdu4jy9kypKWxp/S5ycZJoU9nOdlaGlp5/53LmlvY7LqYxt3fwJ2GCWGJEgjpa3FTi62K2tSUlwzl2Me0jvSOG6NwIP4EcmFghJcFyhtIaOgf3DTrG8LqmuGUT6aXMfoy+2qBq5scSYHLVWJmZxb4TFGrmgcyETsSjpFeoGHvEyAbRIuNCV265OQi8i2Wxj4qsbFsW1kazwHqo3sb8cFwyh/HCk8OeC5hIlpiAdxEg+ajr08rY1eB4sGoumu5vU8HSqsDx3QYgiLkk6218lLRCatbHmSzZcU9HLXmYuMr5XlrSBltJB4XgRNlkllipVfB6OKOqGqS57IoUKrWmcr3njEDwlV+LFFuSUpKuC8dp1CIZRI9PW674+xleKKdt2VzTqx/wDWBIIJmXX4Wsq31CXCL4zV7su7P2G58ZmhoG+L6zI4LkZzk9irN1sYLZ2buE+DMOGkE1JdJ+c69N+q2405bHm5f1nqHJUlS9De2VsRlFsCY4aDjNt63Y8SieZ1PWzzStmsrzEEAQBAEAQBAEAQBAfCFygRVWSotE4swtoYTKcw0Xm9Tgr3ono4M1+6yhVaHjmFhe6NcW4P0M+q3z91A1RZWdiyym5pdAmwOg5ea0Y81Q0tk44YvJqoho1WYluVrhExPA7xpY39Qr/37FlvC3JI9fkZSp9m0RDYHIAWErZslR4dzyz1vuzxuIptzd50OdcRfXjwWXR3PoMcpaaitkTHAZhPaMnqfsuuDILPpdaWV6mzy25cPCft6LmhlkeoUtkiTsW595YYgm4A+kJW5HVLR6mlTeGiKbxEH5fcz+WVqdcGNxct5x+pBUe58wflIm+pOgJB/Ao22WpRhVrkpbWxbKVMvqEQ3VxMNnnFzcAACZkLvoTg9LtukebpYgVWh0/NOu7UgeH1VT3PZUdKtehtbMxr6TAHMDryDJGp4aTzUo7GHPghlm3GVfI9ds2tTxFMPAHA8iqMmOPLPDzwydPk0tlkYBnAKtQKfaJeZIMAOi74ZHx2S0sE0blNYoorlnkybIAYAU447dIr1Nrcv4enxXoYsaijNkkWVoKggCAIAgCAIAgCAIAgCA5cFFnUQ1qchQaJxZ57HYXIZGnsvL6jp9D1R4PUwZta0vkq1aeYT+r3WarL4y0uuxlYrDB2uvuqqs2wm0ZjMMGOzsETY/59VZCTRZqvZmhVL3tGerFPk6JHAb1rUpPl7EI6It6Ib/AysTRp0y0AlwLicwPr1hRbrubYTyTTtVXYhwtaiTkbUcDNg4DTlx90ukRlkle6OWv75a0gxb5mgxz9Vy2+C15Mde8zUoVmxlId9PQfRTTM04yvUmjRpbTYSGkA84B9CArY5ezMkumkt0/yiLajmOaO/kuQwMcWtnSco+q7KSaJ9PGcJva/O939TM2tiB/D1sOe899JzBa0uESIvzHMKvx1DklPB4sk1srPO7Pw2Sm1ga8uBkmItFt+oPuqvaInralBJJ2q+ZqYDBYt5dliHH9QmOij47b2RnydRhilqXHqe62Ds40acOMuN3HnyG4Kat8ngdZ1CzZLjx2NUP4BSvyMWnzBMXKcj4HTS52ggcVdHE3yQdLktYfDQtcIUVTyF1rYVyVFDZ9XTgQBAEAQBAEAQBAEAQBAFwHBC4yRWxFIEKuSLIyowsRhyw8l5efBodrg9LFl1qu5UxOHzfLr+XCztXwaMeTTzwVP5W4nMe7x3yuaGWvqY8Lc+4rZZywzyP5ZWbpUjuLqUpXI89V2NW0httIJ+yr1vyPT9rxtFdvw04m58lzVJmeWaLJB8MpqZB5InX/xk/uPmu65nFkgT0vhh0yCRPAD3IUlKbJz6xVRdo/DABlznOPNx/PJG5FHta7GjR2OwCAAqnDUVS6qXJdo7LpC8AnorY4orcon1WSXcvU2AaADorVsZ5Nvk+l4Gq6k3wiLO2BztBHM/ZaIYG+StySLlHBbzcrVDEkUyylxlIBXKJS5WSAKVEbPq6cCAIAgCAIAgCAIAgCAIAgCA+FcYIyFEmipiaAIgquUU1TLYyp2ZdGmWPg848l5s8Xhy9DY564epZqtG5RdLghFshc1q42iaciJ4aotosWohcGrmxYnI4aAdESR1tolDWjdK7aIXJnLsQoPIdWM+SSq22yVJEwhouVdGNFTtnwV5+UE+3mrlik+xBtLknpYWo7U5en3WiHT+ZVLKuxfw+zwL71pjjSM8srZdZSAVqiUuRIApURPq6AgCAIAgCAIAgCAIAgCAIAgCAIAgOS1co7ZG5qg0TTKuIoSq5xTVMsjKjOxEgGeX1Xm5YOJsxtPgq1HLOy9I4K6SIHuC4TR1RrtE3CnGL8iE2d/xE6AnoCp+DN9ivVFcs+No1Do2Ov+FKPSSfLDzxRZpbNedXR0V8ekiuSmXU+ReobJaLkSed1pjiS4M8szZoU8KBuVqiUubJmsU0iFnYC6RPq6AgCAIAgCAIAgCAIAgCAIAgCAIAgCAIAgOS1caOpnJYotHbK9bCB2qhKFlkcjRQqbHB4+ap9nj5Fy6hnH8lbz8yiwR8h7QzpuxmftCmsSOPMyensxo3BS8NEHlZO3CALugjrZM2iFLSR1M7DF2jlnYClRGz7C6LPqHAgCAIAgCAIAgCAIAgCAIAgCAIAgCAIAgCAIAgCA+QuA+QlHbGVKFjKlCxlShYypQs+5V05YhAfUAQBAEAQBAEAQBAEAQBAEAQBAEAQBAEAQBAEAQBAEAQBAEAQBAEAQBAEAQBAEAQBAEAQBAEAQBAEAQ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47" name="AutoShape 4" descr="data:image/jpeg;base64,/9j/4AAQSkZJRgABAQAAAQABAAD/2wCEAAkGBxMTEhUSExQWFBUXFxcZGBgXFxcaGBwXGhgXFxcXFxoYHCggGhwlHBcUITEiJSkrLi4uGB8zODMsNygtLisBCgoKDg0OGxAQGywkICQsLDQsLCwsLCwtNCwsLCwsLCwsLCwsLCwsLCwsLCwsLCwsLCwsLCwsLCwsLCwsLCwsLP/AABEIALoBDgMBEQACEQEDEQH/xAAbAAEAAwEBAQEAAAAAAAAAAAAAAwQFAgYBB//EAD0QAAEDAgMFBgUCBQMEAwAAAAEAAhEDIQQSMQVBUWFxEyKBkaGxBjLB0fBCUhQVI2LhgpLxY3KishYzU//EABoBAQADAQEBAAAAAAAAAAAAAAACAwQBBQb/xAAyEQACAgEDAgMHBAIDAQEAAAAAAQIRAxIhMQRBE1FhFCJxgZGhsQUy0fDB4SNC8VJi/9oADAMBAAIRAxEAPwD9xQBAEAQBAEAQBAEAQBAEAQBAEAQBAEAQBAEAQBAEAQBAEAQBAEAQBAEAQBAEAQBAEAQBAEAQBAEBgfFm3n4Sn2jabaoEZhnhwF+9EG1lnzZnja4+pGbcVaRn4D44Dmh76Lg1zZBYcxm1oMc78lkX6jUnGcfp/UcjO0eowmLZUbmYQ4SRI4jVehjyRyLVF2iZOpgICOrXa35iB1K45JckowlLhEH8zo//AKM/3BR8SPmWezZf/l/Qnp12u+VwPQgqSknwVyhKPKokXSIQBAEAQBAEAQBAEAQBAEAQBAEAQBAEAQBAEAQHwlcboFN+0Bq0Zh+4kNZ/uOvgCsz6lNXFWvN7L69/kmdoov280GO0pT+1ueof/EBUe3K61K/JKUvwd0syPiLazHsLKlEva4FpPZkGCLwagEKrN1LkqcfnTX0tBx2PKP2vSPdgDKD3TDZibNvy8AVilFtWQik0/QuYX4rLaL20JpECe8AROh110haMWSeOOlbE4xqLfoTU/j17qcOJY+wLhBbfUgAW9VdPqcrhUefMhHqccttNP7Gr8ObYrVJ73aM0BDgTPFwmRN7EHwXemnmupO0a8cE+arzPRHEmCCCwkfMWyPRbrZ3w1dp36WZdVtdoyvh8mQ4Nm33NlW9a2e5ti8EnqhtXa6MyrWe02dUpwd0a8PlVdtG2MISVNJ/34nqNj7U7UQRDgL8Dz5dFpx5NWzPF6rpvCdrg01aZAgCAIAgCAIAgCAIAgCAIAgCAIAgCAIAgCA5c4DUrlnUm+DN2pimluUPA42LvCLSPFZOqi8sdKdee1/L4F+PBNvgx2YJjzNSoaz9zXksZ4Bv3WWPRQbvI3J+uy+iL/BlHtS9N2WKzq1BvdpsY3/ptFlrqWNVFJL0RZixdPlfLv1PK/E+Lqvpktl8aEAk5jpImCOKx5rnVl/VdNGOB0t1+DzprmnRNJ5a+oZNTKAGtzC7RBmbjWdVTV1XB5U1kWHU/2pmTScf0n88FNpdzzk3ex1h6bu9pYE3AOgmL28CozklRbgipZYuuO3/pYwvxC1oLHNcB3QCCKU8QXtEwrFF1yehDLqWlNJ/f6nsvhvF13kh+U2tkcCABxJM+fmrseq65N6hljG8tfb/2z1DqgjI+rIOoaXf+wFlpvs2QUXeuMfrX4OsQ2k5gay4B0e5/uSuvTWxGDyqblLn0SJtmtIuGNbGpYQQ4cDvXYea+xX1DT5bfxNdlUHQq5NMwuLXJ2unAgCAIAgCAIAgCAIAgCAIAgCAIDirVDRJMLjklySjFydIysXtmLNHiqJZn2NuPo73kyma9V9ySB5BRuT5L9GKGyO6tBrfncdJtMe6OKXJGM5S/YkKmNbGhPUlHIRwSvyITjjut0EKOpliwLudNqVXCQHR5D1SpM444Yum0cPqVxof/ADb91z3l3JKOB8/h/wAEYfWg5qdNwOsmlceaXLvX2OuGB7an9z84+IKtAvPYMc1skEGIzSZAINxwKyScb2Mubq8eXG8WX615cGO6gA6QXa6aT4zYblxSZ52HJ4W9Xapllr3GS4QdIkeBBBj/AIUHXYrzRWq8adFOtSBY5hMAyJHWx0PIqae9nFFwaZ7rZGCZhqYo0iTpmcdXu3uPLgNyuct9j6jpenUI78m5hnKyLO5EX8IS4w1ubjwHUqyNvgy5agrk6O3ljHSX5Xf2ST4xZddJ7/YilOcdla9S3h8YC8PaQSbOBBaeom3hyU4zV2UTwtR0y7cd/qbUq888+oAgCAIAgCAIAgCAIAgCAIAgIcViAwSVCU1Esx43N0jDqV3VXcvQKjeR6EYRxI5hrdBmPE6eAT4Evelzsjug0ucATqfTepRjbIzahBtH3btn30IXMn7h0e8NuUUcLSLzA8Tu8fsopWaMk1Bbl0dnT/udxOngF20uDP8A8mT0RHWxhO9RbbJxwqJSquJ3qLRoikjH2jUc4ESdPyFRO2bcUI18TyL8HUaYpse8kxma0mPIWKp0Nvg8nqOijgjpXvTle/ZL+X5/Gi1Q+GcbUcW9hUi8OcAwaEgS8i27zViwT8jy82BRyOKkmvP8E1b4LLacmvTZUPzM+Zu/9TBrpxU3jS/c9zb0/RzlFKn+CXY+xGUw7tOycXACYJAA6jU7+i5aqrPRh0OlVJWl2ZrZMpv4RoRxC7RtT2pGjg25oc6RTHm48By5qyPm+DNllW0f3fgvVMYSMrYYzgLD/Ks1PsURwpO5bvzOKdI66Di4geU3PglHXNcc/AkbUYNJeePyt8N59F20uCDjN87fd/x+SZ2Ke4Rmyjg2yNtkFihF3Vv1Axjmj5nHxTVQ8GMnwjvAbRqvflbJjWdAOJXYzk3SI5umxQhqka2IZUdYGOMWnxKtbkzDB447tfUzMZUNEgZrncDfqoSbibMUVn7F7Zm0GvOQOJcW5oPIgG/iFKGRN6b3M3UdPKC1VtdGmrjIEAQBAEAQBAEAQHnNs1CXkcCss/3Hq9JFKFkuxWhwew8iCNd4+ynjVpoh1bcXGaKm0ME+mZklvH6HgoSi4l+DPDKq4fkSfD781U3nK0nzIH3U8TtkeujpxL1Ze+IsKXsBb8wNhxldzRuqM3Q5VCbvgz8ZUFMCmzQWPM7yeKql5I1YY+I3Ofcol5XDTpQzEkNaCSdw1Sn2FJK5GlSwIYMz+879o0HXiVLSlzyY5Z3N1DZeZ8GOc2zQGjkAPoim1wd8CMt5b/EoYzEvNy4lQlb7mrFjhHhENDalamIZL53QXQoqc47InPpcOR3Lb7G5svFurAith3Ntq5ndPmFfCTltJHm9Tijhd4sifwe5W2zsSnkJpUC55IgMcG+JzECAozxKvdiXdL1uTXWTJS9Vf4Vnn3YGszuVaTspuCIcLHSWkwTp5rO4Sjyj0/Gw5PexzV/T80THFfpiIsBEdBC7qIrFW9lqmQ0Am7+B0b4bz7KadfEolc3tx+T60ZjLjKB+6qSJJA18l0huw2XCZyN3udYeG8nkE534Dai65fkuf9fMjpY3DtNxUqmeADfLMuKcE+GyUsHUSWzjH8/gtO+ICGxSpBhk6xEbtNTyU3mdbIpX6enK8kr/AL6mXS2xiG1M5eXj9kW/0xvVWud3Ztl0fTyhpUa9f5LuP2XiMRUFRrQxpaJDyQ4GNIAKslCeR2jNg6rp+mx+HJ203xui5snDdhU/qFma4mRIBvF9NynCOh7mfqsnjw9xOj0YfytxkLRZ5VHYK6cCAIAgCAIAgCAr16DH2cAfdVXGTafYshOcN4srYfZ/Z1M7Xd2CCD90jDS7Rdk6jxIaZLcsY6uGsJOilN0irDBzlSMt+F7Gq2s35XWe2Nxi/gY8JVTWiV9mbFl8bE8cuVw/h/Jr4n5Z4SfIK6fFmHHu68zxmIry6ZWRM+hxwqNHVN2chjRLzpHDn04qa32RGS0LVJ0jTw+WkC1t3/qd9ByTVWyMc9WV6nx2RC+sSbLhYoKiOm1zzlaL+kc0VvglJxhG29i/SwrKYl0Pcf8AaPupbRMs8k8rpbL7kdbaNQWbbhAC45yJw6bG92SjAV6glzsvUknyCl4cpckPaMOPaKsjGymNPfrnoLfUrnhxXLJe1TkvcxlyrjsOyGkh0CxILj5qbnBbFEcHUTtpV9jz2Pr1Cc1MNqNJsabO8OTrSCs0nJ/t3PUwwxpaclp+r2+XZmTisVVYYc3KeBF1S9Se56GPFimri7RPg8Y+e9pedFKLd7lWXDGvd5LtQsaJd3nftBsOsankrHS9WZo6puo7Lz7/ACPtFlfFkbmNtMQ0cgBqUSnlEpYekT7t/U2RsGjTbLyTxJMDyC0eFCPJ53t+bI6j9jMx2PwY7obnP9kgeLiVVKeLsjZhwdY/ebr4/wAEH84IH9Gkynz+Z3O6h4r/AOqot9jUn/yzcvsizgdt1WvBqOztOot6KUcsk92VZuhxSjUFTODhX1ajuzuCZzboOkn6aqVOT2O+NDFjWvZ+Xc1qOzalNhzVgG5SCIMe6tUGlyYZ9TjySVQ3subPxjMobnBItex9VKMlXJRmxT1OWk0VYZQgCAIAgCAIDN2i4tc1w4/gXnZ9WPJrRrwJSi0yRmNaSBMOjQ7+h3q+GeM3XDIPDJK+UV9s4jsmB2XM2e8OW8jmu5Z6FZb0mPxZ6U6fYl2vWApgyIlsHlx8lLM1RDpYt5K+JZp1mvLm6gAT4yrIyUrRTKDgkz8/23SNKo5hBEaHcRuWKXuumfU9HNZcakjX2Lh+zw/bG7qu/gybAddfJWpVG/M8/q8ni5/D7R/JBUfDt/GPsocMuiriWsHQdUPdsN5O5SSbKMuSONbl6rVFIFrN9yeP+FJutkZ4weV6pfQoB76jw1tyfyVFXJ0aahii5Pg0A9lHTvu3ud9BuU9SjwZNM8/Oy8l/kr4jHveDew4Ljm2XQwQgyiXkyoGmkiq7DVXH+mwuB/tt1BNgo6ZPguWXFFXOVfM6wWBx1Ko14pGNDDmmWzcESuxhli7ojmzdDmxuLn9nz9D1OKNMj+s1hgTBgkcY9FolX/Y8XGpp/wDE2eZ29QpBhNKk+8EuZJaADJBANpHJZpqLXuo9jo8mTUlkku+z5/H+TM2V/WfezBqdJ5Sq4K2as8vCj7vJ6fGbcp0AKbIc6LAaDgtMsqhsjycXQ5M71y2Xmedxdd9Yy9xJ4bo4BZ5ScuT1sWPHhVRRxRw8EAAknQC5K5W+xKWS1bdGzg9nCZqPawDdInpfRXRxru6PPy9Q6qEb+R3iv4Rtsz3mNG/eAPVdk8a9SOP2uXZL4/wVW7ZqMAZRY2mwHS7j1JOsqHiSSqOyLn0WOb1ZZOUvojUO0f4ikGFwZUBEg2aehVqy640+TF7P7Pk1VcfuV/5c8CXQAP1ZhC7odFvtEG6jfwo5ftCpQq0yXZ6eUgnUAAiYO894H/SYTU4tHV08M+KVKpXt/j8V8z1rHAgEXB0Wk8Rpp0zpDgQBAEAQEWIohwgqvJBSVMnCbi7Rj4mj+lwkLyc2LS6Zvxzv3omftV9Q0yzMCJsXCSOWvuoyzZNOl7/E1dNHGsmut/Qz3bTqdj2VQZonK5trHQQeGmq6uqk46ZGhdNBZfEh80VfhDbxp4gUKhOSp3WkjR/6RPA3EcSFf0mf3tL7j9UwQyY9cFuufh/J67beEbWaWObJFwtuSOpHldJmlhlqi/iH4PLhWNA+RjbcgElGoL0Ec2rqZSfdswMFlfUykSACfL2vCoi7Z6ea4Y7RrVsRlbAseWgHBWWYoY9TtmV2jnkCCZMD38tVXuzbphBXwbOFpMpsJF3GxPuByVqpR2PPyTllnT4XYz61SdVA1RjRBhg57srRfl9eC5Hd0W5HGEdTexsYLYl81Q+A+pV0cXmefl661pgvmbHatFpFlbaMGlvcqVdot3SouZfHp5dzE2hUZWs54byNj4FZ51PZs9HBGeHdRsxNv4Z7GjI8uZvIP6ucaWVM4aeOD0eiyQnJ61Uv8GVhMVUmCTfiVCLZuy4oVaRYbXkFrwJvB3qd+ZU4U7iQ7MqPqP7JgDiJk7gBqTwAXIpvZEc8oQWqWxsV8WKQLKJJcfmqaE8m8B7qTnp2j9TLDC8r1ZeOy/n1KVOmTcm/NVpGlyUdkXKbVYiiTO6p1E6H8sF1+RCPmVnOO6ygXJLuXdkY4tdkdJY4QROn9w6K3HKmZ+qwKUdceV/aNLZdfO8U8hyGdQbj28lZCVuqMXUY/Dhr1b+h6alTDQGgQAIA5LSlSo8iUnJ2+TtdOBAEAQBAEBXxWHDgqcuNTVMsx5HFmM5kEtcF5MoODpnoJ2tUTKx+EjTQqicaN2HLZiYnAB82hw3qtN/M2qa+R6v4Y2m6sOyqgl7BOb9zZiT/cJHVex0nUeKtMuUeH13TLC9cOH2PRVGgtIOhELa1tR50W1K0eL+H6JbiazTfK0+rhf0WHEqk7PoetmpdPBru/8FXaWKdnhskuMAcybDzST3pF2DFHRb7GrhcPkGX9ZHedwHAcvdWJdjFkya3q7LhFt2MZod2/eF3UihYZ8op1aRee6Rl/cTb7rj3L4zUOefI0dkdkwlrLuI7zoiTwBOg5KzG4rZGTqvFn70+Oy8jrFYxxOsDgjk2MeGKIWMc6MoJ48PNKvgm5Rj+50dP2bVIi19xPvC7oZxdTjTs89tf4Tqva4B9OSLAvIPqFVLAz08H6rjg09L+n+ytgPhivhy3NiWtfvDWFzSOBJInyUPCce5PL+pY+oTrHa9Wk/wDP5NTE7PYe86mJ/cJaD5EBdce7Rmx9RJe6pfLn/ZRrbMpiSco4gvPs1RcV3NUepyPZX9P5NXZNOlRZDaALX/M5hz5v+6bq6DSXB5/Ua8s9TnTXZ7Gg/ZOGqNkMDOBEgjw+6l4eOS4ozrq+oxy3d/c8ljcM+lULCeh4hZJxcXR7mHLDLBSSJsNU/LJFkMkS08tJnL6+qnaZStSVWV8Y3gutFuJ+Z1s6jGZ7tAHRzMGwKlFdyPUTuoR5tGx8L0T2rj+lrQORLr28lLCnr+Bg/UZrwku7f4PUrWeMEAQBAEAQBAEBUxuFDhz3LPmwqaouxZXBmNUGrXD84heTJOL0yPQj/wDUTIxtBzSCNFRKLTtG/DOMlTPmCrGlVbVG6zhxadR9R0VmDL4WRS+vwOZ8ay43B/L4m9R2l2lM5DMPg6gwbyQfHyXq4synH3X3PMl0/h5FqVWihRqZKjzF8jvGDIHmop6WzXKOuEV6owaT2Or0yHFri9vdI3yLTwVMWnJHpyjOOCSq1T3+RtY/F9m25u6/RXt0jzsOLxJbdjDoYg1HhoBLidZsOJPJVXbPSnjWOOp8f3Y9BRGbLTbOUanfzPqrI77I8qT03OXLLTXMptMGQNT5fVWWolLU8jV8lNm0mVMzoOVpj/udwF781FZFLcvfTTx1G939kWcNtsTBENjdyUlkKsnQ7WuSPG7UqO0s3gDfxXJZGyeHpcceeSgHk7yqzS0jr+b1KejpA1Drjz3I8konPZMeTlV6ok2zj87WObvBPjpHumTJaVEOkwaJST7HnHFznd2TPE/dZ92z11pjHc6pPDCJqjo2XH0t6rq27lc3rW0frsXnbWeSGyQBAjVx68FN5GZ10sEm63f0IMS4loJBnMYkyYi88tFzlE4pRlt5HeGBAzWP06rqTW4m1J0StcVJIi6JaNIvcBKsS7EJTUI2TujK8NvDYncGzceKk+GVK9ScvP7mzgqxoU6ds2eSekNA8VX4rxKPezz8sFnyS7V/s2sNiGvEtM/m9a8eSORXE8+eOUHUiZWEAgCAIAgCAIAVxgz9o4PMJGo0WXPgU16mnBm0unwYustdYrymmnTPR/8A1EoYmjl8FVPY0456jObinU39pT10c06OCpx9S8c9UTVLDHJDRL5PyPR0SyvSFRliTfyhzTw69CvdhOOWCnH++h5MteDI4T8v6zHxmAiq2poWuBI5i8qpwqdno4s7eJwfdEW2j/T3WJg/QLs37pLpNsnxOdhU3CgHMF3ude0wLQN8LiTrYl1kovPU+EkW8fjf4WmZIzv4fnP1Vkn4a9WZ8OH2nJa/aii0SJe8iRccjxlVfFmlunUY/MmbSa1uVug/5JVqW2xXqbdy5OsEyXgHQST0Gvii3ZzM6gXTR3rtGfWdNoBdSRxzZFicGCD0XHBE4ZtypRoM7N0uMtMt5yYg8pVajGty6c561S5W/wAijV2fJI7Qho1I38hu/wCE0qy1ZHSdbspYjEMp9xhyzEn5nTzI9lGvItSfM92R08Y82aBB1LmgknjGg9eq5wd03u9vgXsMyIkyidHJqy418TFpU7KXCz7TXUckaeHZlY5wImBbfE3McFbHgx5JappNFbDkuzAHKDciRoXAx1uU5LJJRp1f+kelwzqTqbQIIabSuZ9KgkeTkWSORt8suU38FRHI1+0okvMnpVJW3Dm17dyuUaJFeRCAIAgCAIAgPhC40DL2lgZ7zdR6rH1GDWrXJswZ9Oz4Mh0O7rl5bXZm9XH3kZuJwYG5Z5YYmzHms42RiDQe60td8w4Hc4cbKzpMssDa5T/tneqxLPFdmuP4NnOyriA0b6ZLSN/GfA+i9aMoznS8jz6niwan57+hnbZw5p0MxEw7fwM/4XMkXGNs19JkWTPpT7FLZdUGhTLYac7mnkCZPnKrT2TNHUQazyT3VJ/Yrbcg4qmTNiCL2MAu0XZtayzpU/ZnRSfULnSJN7AXVVts1qKjGmX6Tam8ho539FbuZZPGuNzSw1LKLzJ9lYlRkyS1PYvMAhTRmd2dUkRyVElRkhSIxdMyMQwyY6+EElUvnY2warcqY90NdFreunuuS4LsXmzz1DDRrc7yq7NNGpToxePRcI2iYIcO6ZkxqeSkiMtlZaw8AySABvMwDyjUqyNFGS3x9CRrsxLQZcOAGfhqNQuqXYg46Um1S+xLiKbmNa20tNxcTz9vJT3SIY5RnJvzPlPazKdQScoAuDcGTeTu0EQNyhNxex2XSTyQ23f97fk9bhqzXtDmEOadCNFBxp+h4c4Sg3GaplumFrxLuUM7V5wIAgCAIAgCAIDlzVFo6mY21MBPebqsPU9Pq96PJv6bPXuy4Mmo6RBXmvyN8VTtFMsMxoVXVMvUlRHhoZWZVuMpl0XsQQYHQq3BPRNSYyxeTG4LudbSxZrA97M3QdOi2vJ4i5O9NiWKqVMytly3tKJ3kOb7H2UI8OJu6ipacvyZDtOvFWkHfMZg9BvRvclgjeOTXByXZXW6rnDJ1qjuaYqWFlbexj07s2a1IZWvAgEW5clc1tZ50J7uL5QY5EzrRJlMyukL2olBXbI0U8ULEjh/yosux8pMzMURlvcaHcY49dCotbGvGm3SMnE0zTibtddrvWOR5KiScfgbcUlO0uVyv72JmVJANz7KKZxxp0WG3jj+XUyp7H2vXFKweM51IEkchuC63pOQg8vMdvU+4Jj3QQ0u5u0+wRWzmVwjs3XwLTcXUz9mbQR3gA0QbkjSwhWauxS8WPRrXlxuyrj8dTNRzhUe5xGUS4GnYgBwgTJPPeuOavktwYcixpOKrnjfft8jPxTW5SO0aTvGdtjw11UWa8Upar0v6MvfAeLqU6xp3dTfwIIBGhEFdjzRm/WsWPJiU+JI/TWhehFUqPjz6pAIAgCAIAgCAIAgI3tUGiSZg7YwH62+P3Xn9T09+9E9Lpeo/wCsim5geOBWCrNKbgyhVb4FQaNMWUMQwtOdv+pvH/KlGTjK0XRdqmWdm4MuqMq/o4n85LdiTb1diGfOljcFyUPjLDMzMIMgHdu4jy9kypKWxp/S5ycZJoU9nOdlaGlp5/53LmlvY7LqYxt3fwJ2GCWGJEgjpa3FTi62K2tSUlwzl2Me0jvSOG6NwIP4EcmFghJcFyhtIaOgf3DTrG8LqmuGUT6aXMfoy+2qBq5scSYHLVWJmZxb4TFGrmgcyETsSjpFeoGHvEyAbRIuNCV265OQi8i2Wxj4qsbFsW1kazwHqo3sb8cFwyh/HCk8OeC5hIlpiAdxEg+ajr08rY1eB4sGoumu5vU8HSqsDx3QYgiLkk6218lLRCatbHmSzZcU9HLXmYuMr5XlrSBltJB4XgRNlkllipVfB6OKOqGqS57IoUKrWmcr3njEDwlV+LFFuSUpKuC8dp1CIZRI9PW674+xleKKdt2VzTqx/wDWBIIJmXX4Wsq31CXCL4zV7su7P2G58ZmhoG+L6zI4LkZzk9irN1sYLZ2buE+DMOGkE1JdJ+c69N+q2405bHm5f1nqHJUlS9De2VsRlFsCY4aDjNt63Y8SieZ1PWzzStmsrzEEAQBAEAQBAEAQBAfCFygRVWSotE4swtoYTKcw0Xm9Tgr3ono4M1+6yhVaHjmFhe6NcW4P0M+q3z91A1RZWdiyym5pdAmwOg5ea0Y81Q0tk44YvJqoho1WYluVrhExPA7xpY39Qr/37FlvC3JI9fkZSp9m0RDYHIAWErZslR4dzyz1vuzxuIptzd50OdcRfXjwWXR3PoMcpaaitkTHAZhPaMnqfsuuDILPpdaWV6mzy25cPCft6LmhlkeoUtkiTsW595YYgm4A+kJW5HVLR6mlTeGiKbxEH5fcz+WVqdcGNxct5x+pBUe58wflIm+pOgJB/Ao22WpRhVrkpbWxbKVMvqEQ3VxMNnnFzcAACZkLvoTg9LtukebpYgVWh0/NOu7UgeH1VT3PZUdKtehtbMxr6TAHMDryDJGp4aTzUo7GHPghlm3GVfI9ds2tTxFMPAHA8iqMmOPLPDzwydPk0tlkYBnAKtQKfaJeZIMAOi74ZHx2S0sE0blNYoorlnkybIAYAU447dIr1Nrcv4enxXoYsaijNkkWVoKggCAIAgCAIAgCAIAgCA5cFFnUQ1qchQaJxZ57HYXIZGnsvL6jp9D1R4PUwZta0vkq1aeYT+r3WarL4y0uuxlYrDB2uvuqqs2wm0ZjMMGOzsETY/59VZCTRZqvZmhVL3tGerFPk6JHAb1rUpPl7EI6It6Ib/AysTRp0y0AlwLicwPr1hRbrubYTyTTtVXYhwtaiTkbUcDNg4DTlx90ukRlkle6OWv75a0gxb5mgxz9Vy2+C15Mde8zUoVmxlId9PQfRTTM04yvUmjRpbTYSGkA84B9CArY5ezMkumkt0/yiLajmOaO/kuQwMcWtnSco+q7KSaJ9PGcJva/O939TM2tiB/D1sOe899JzBa0uESIvzHMKvx1DklPB4sk1srPO7Pw2Sm1ga8uBkmItFt+oPuqvaInralBJJ2q+ZqYDBYt5dliHH9QmOij47b2RnydRhilqXHqe62Ds40acOMuN3HnyG4Kat8ngdZ1CzZLjx2NUP4BSvyMWnzBMXKcj4HTS52ggcVdHE3yQdLktYfDQtcIUVTyF1rYVyVFDZ9XTgQBAEAQBAEAQBAEAQBAFwHBC4yRWxFIEKuSLIyowsRhyw8l5efBodrg9LFl1qu5UxOHzfLr+XCztXwaMeTTzwVP5W4nMe7x3yuaGWvqY8Lc+4rZZywzyP5ZWbpUjuLqUpXI89V2NW0httIJ+yr1vyPT9rxtFdvw04m58lzVJmeWaLJB8MpqZB5InX/xk/uPmu65nFkgT0vhh0yCRPAD3IUlKbJz6xVRdo/DABlznOPNx/PJG5FHta7GjR2OwCAAqnDUVS6qXJdo7LpC8AnorY4orcon1WSXcvU2AaADorVsZ5Nvk+l4Gq6k3wiLO2BztBHM/ZaIYG+StySLlHBbzcrVDEkUyylxlIBXKJS5WSAKVEbPq6cCAIAgCAIAgCAIAgCAIAgCA+FcYIyFEmipiaAIgquUU1TLYyp2ZdGmWPg848l5s8Xhy9DY564epZqtG5RdLghFshc1q42iaciJ4aotosWohcGrmxYnI4aAdESR1tolDWjdK7aIXJnLsQoPIdWM+SSq22yVJEwhouVdGNFTtnwV5+UE+3mrlik+xBtLknpYWo7U5en3WiHT+ZVLKuxfw+zwL71pjjSM8srZdZSAVqiUuRIApURPq6AgCAIAgCAIAgCAIAgCAIAgCAIAgOS1co7ZG5qg0TTKuIoSq5xTVMsjKjOxEgGeX1Xm5YOJsxtPgq1HLOy9I4K6SIHuC4TR1RrtE3CnGL8iE2d/xE6AnoCp+DN9ivVFcs+No1Do2Ov+FKPSSfLDzxRZpbNedXR0V8ekiuSmXU+ReobJaLkSed1pjiS4M8szZoU8KBuVqiUubJmsU0iFnYC6RPq6AgCAIAgCAIAgCAIAgCAIAgCAIAgCAIAgOS1caOpnJYotHbK9bCB2qhKFlkcjRQqbHB4+ap9nj5Fy6hnH8lbz8yiwR8h7QzpuxmftCmsSOPMyensxo3BS8NEHlZO3CALugjrZM2iFLSR1M7DF2jlnYClRGz7C6LPqHAgCAIAgCAIAgCAIAgCAIAgCAIAgCAIAgCAIAgCA+QuA+QlHbGVKFjKlCxlShYypQs+5V05YhAfUAQBAEAQBAEAQBAEAQBAEAQBAEAQBAEAQBAEAQBAEAQBAEAQBAEAQBAEAQBAEAQBAEAQBAEAQBAEAQ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4787900" y="6608763"/>
            <a:ext cx="25209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envelhecimento-biobio.blogspot.com</a:t>
            </a:r>
            <a:endParaRPr lang="pt-BR" sz="1200">
              <a:latin typeface="Times New Roman" pitchFamily="18" charset="0"/>
            </a:endParaRPr>
          </a:p>
        </p:txBody>
      </p:sp>
      <p:pic>
        <p:nvPicPr>
          <p:cNvPr id="6149" name="Picture 7" descr="http://3.bp.blogspot.com/-AxOWMiWZ_wI/UqKP7kbiNOI/AAAAAAAAAVQ/bVJGTEPAGCk/s1600/alimentos+fonte+de+vitamina+A.png"/>
          <p:cNvPicPr>
            <a:picLocks noChangeAspect="1" noChangeArrowheads="1"/>
          </p:cNvPicPr>
          <p:nvPr/>
        </p:nvPicPr>
        <p:blipFill>
          <a:blip r:embed="rId2" cstate="print"/>
          <a:srcRect l="5727" t="19299" r="6075" b="4939"/>
          <a:stretch>
            <a:fillRect/>
          </a:stretch>
        </p:blipFill>
        <p:spPr bwMode="auto">
          <a:xfrm>
            <a:off x="1871663" y="3152775"/>
            <a:ext cx="5400675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tângulo 8"/>
          <p:cNvSpPr>
            <a:spLocks noChangeArrowheads="1"/>
          </p:cNvSpPr>
          <p:nvPr/>
        </p:nvSpPr>
        <p:spPr bwMode="auto">
          <a:xfrm>
            <a:off x="468312" y="1124744"/>
            <a:ext cx="82073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indent="-179388" algn="just">
              <a:buClr>
                <a:srgbClr val="FF0000"/>
              </a:buClr>
              <a:buSzPct val="70000"/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fontes de vitamina A: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fontes animais (fígado, peixe, ovos, leite, manteiga) e vegetais (amarelos e de folhas verdes como cenoura, abóbora e espinafre – fontes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carotenóides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muitos dos quais são pré-vitamínicos que podem ser metabolizados em vitamina A, como o </a:t>
            </a:r>
            <a:r>
              <a:rPr lang="el-GR" sz="2400" b="1" dirty="0" smtClean="0">
                <a:latin typeface="Times New Roman" pitchFamily="18" charset="0"/>
              </a:rPr>
              <a:t>β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-caroteno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)</a:t>
            </a:r>
            <a:endParaRPr lang="pt-BR" sz="2400" dirty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A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495300" y="1700213"/>
            <a:ext cx="81534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363538" algn="just" defTabSz="363538">
              <a:tabLst>
                <a:tab pos="363538" algn="l"/>
              </a:tabLst>
            </a:pPr>
            <a:r>
              <a:rPr lang="pt-BR" sz="2400" b="1">
                <a:latin typeface="Times New Roman" pitchFamily="18" charset="0"/>
              </a:rPr>
              <a:t>Quadros Clínicos:</a:t>
            </a:r>
          </a:p>
          <a:p>
            <a:pPr indent="363538" algn="just" defTabSz="363538">
              <a:tabLst>
                <a:tab pos="363538" algn="l"/>
              </a:tabLst>
            </a:pPr>
            <a:r>
              <a:rPr lang="pt-BR" sz="2400" b="1">
                <a:latin typeface="Times New Roman" pitchFamily="18" charset="0"/>
              </a:rPr>
              <a:t>Aspectos hematológicos:</a:t>
            </a:r>
          </a:p>
          <a:p>
            <a:pPr indent="363538" algn="just" defTabSz="363538">
              <a:tabLst>
                <a:tab pos="363538" algn="l"/>
              </a:tabLst>
            </a:pPr>
            <a:r>
              <a:rPr lang="pt-BR" sz="2400">
                <a:latin typeface="Times New Roman" pitchFamily="18" charset="0"/>
              </a:rPr>
              <a:t>	A fragilidade dos eritrócitos causa anemia hemolítica. Embora a vida-média do eritrócito deva ser encurtada, a anemia clínica não é atribuída somente à deficiência de vitamina E. Em recém-nascidos prematuros, anemia hemolítica, trombocitose e edema têm sido associados com deficiência de vitamina E, assim como pode ocorrer taquipnéia e irritabilidade. A principal manifestação é a icterícia. Há evidências de melhora da anemia hemolítica em recém-nascidos prematuros e redução da gravidade com a terapia com vitamina E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33185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E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495300" y="1557338"/>
            <a:ext cx="8153400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363538" algn="just" defTabSz="363538">
              <a:tabLst>
                <a:tab pos="363538" algn="l"/>
              </a:tabLst>
            </a:pPr>
            <a:r>
              <a:rPr lang="pt-BR" sz="2400" b="1">
                <a:latin typeface="Times New Roman" pitchFamily="18" charset="0"/>
              </a:rPr>
              <a:t>Quadros Clínicos:</a:t>
            </a:r>
          </a:p>
          <a:p>
            <a:pPr indent="363538" algn="just" defTabSz="363538">
              <a:tabLst>
                <a:tab pos="363538" algn="l"/>
              </a:tabLst>
            </a:pPr>
            <a:r>
              <a:rPr lang="pt-BR" sz="2400" b="1">
                <a:latin typeface="Times New Roman" pitchFamily="18" charset="0"/>
              </a:rPr>
              <a:t>Aspectos hematológicos </a:t>
            </a:r>
            <a:r>
              <a:rPr lang="pt-BR" sz="2400">
                <a:latin typeface="Times New Roman" pitchFamily="18" charset="0"/>
              </a:rPr>
              <a:t>(cont.)</a:t>
            </a:r>
            <a:r>
              <a:rPr lang="pt-BR" sz="2400" b="1">
                <a:latin typeface="Times New Roman" pitchFamily="18" charset="0"/>
              </a:rPr>
              <a:t>:</a:t>
            </a:r>
          </a:p>
          <a:p>
            <a:pPr indent="363538" algn="just" defTabSz="363538">
              <a:tabLst>
                <a:tab pos="363538" algn="l"/>
              </a:tabLst>
            </a:pPr>
            <a:r>
              <a:rPr lang="pt-BR" sz="2400">
                <a:latin typeface="Times New Roman" pitchFamily="18" charset="0"/>
              </a:rPr>
              <a:t>	</a:t>
            </a:r>
            <a:r>
              <a:rPr lang="pt-BR" sz="2200">
                <a:latin typeface="Times New Roman" pitchFamily="18" charset="0"/>
              </a:rPr>
              <a:t>A vitamina E, experimentalmente, produz efeitos de inibição em: </a:t>
            </a:r>
            <a:r>
              <a:rPr lang="pt-BR" sz="2200" b="1">
                <a:latin typeface="Times New Roman" pitchFamily="18" charset="0"/>
              </a:rPr>
              <a:t>1.</a:t>
            </a:r>
            <a:r>
              <a:rPr lang="pt-BR" sz="2200">
                <a:latin typeface="Times New Roman" pitchFamily="18" charset="0"/>
              </a:rPr>
              <a:t> agregação plaquetária; </a:t>
            </a:r>
            <a:r>
              <a:rPr lang="pt-BR" sz="2200" b="1">
                <a:latin typeface="Times New Roman" pitchFamily="18" charset="0"/>
              </a:rPr>
              <a:t>2.</a:t>
            </a:r>
            <a:r>
              <a:rPr lang="pt-BR" sz="2200">
                <a:latin typeface="Times New Roman" pitchFamily="18" charset="0"/>
              </a:rPr>
              <a:t> conversão de nitritos da dieta para nitrosaminas carcinogênicas; </a:t>
            </a:r>
            <a:r>
              <a:rPr lang="pt-BR" sz="2200" b="1">
                <a:latin typeface="Times New Roman" pitchFamily="18" charset="0"/>
              </a:rPr>
              <a:t>3. </a:t>
            </a:r>
            <a:r>
              <a:rPr lang="pt-BR" sz="2200">
                <a:latin typeface="Times New Roman" pitchFamily="18" charset="0"/>
              </a:rPr>
              <a:t>síntese de prostaglandinas; também fornece proteção contra toxinas que exercem suas atividades através da produção de radicais livres de oxigênio</a:t>
            </a:r>
          </a:p>
          <a:p>
            <a:pPr indent="363538" algn="just" defTabSz="363538">
              <a:tabLst>
                <a:tab pos="363538" algn="l"/>
              </a:tabLst>
            </a:pPr>
            <a:r>
              <a:rPr lang="pt-BR" sz="2200">
                <a:latin typeface="Times New Roman" pitchFamily="18" charset="0"/>
              </a:rPr>
              <a:t>As hemácias maduras são vulneráveis à deficiência de vitamina E porque há o risco de lesão oxidativa imposta pela geração de radicais superóxidos durante a oxigenação da hemoglobina</a:t>
            </a:r>
          </a:p>
          <a:p>
            <a:pPr indent="363538" algn="just" defTabSz="363538">
              <a:tabLst>
                <a:tab pos="363538" algn="l"/>
              </a:tabLst>
            </a:pPr>
            <a:r>
              <a:rPr lang="pt-BR" sz="2200">
                <a:latin typeface="Times New Roman" pitchFamily="18" charset="0"/>
              </a:rPr>
              <a:t>Eritrócitos deficientes em vitamina E são mais suscetíveis ao estresse oxidativo e têm meia-vida mais curta no sangue circulante.</a:t>
            </a:r>
          </a:p>
          <a:p>
            <a:pPr indent="363538" algn="just" defTabSz="363538">
              <a:tabLst>
                <a:tab pos="363538" algn="l"/>
              </a:tabLst>
            </a:pPr>
            <a:r>
              <a:rPr lang="pt-BR" sz="2200">
                <a:latin typeface="Times New Roman" pitchFamily="18" charset="0"/>
              </a:rPr>
              <a:t>A anemia é mais comum em prematuros do que em adultos, provavelmente por causas multifatoriais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33185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E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 jardimdepoe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323850"/>
            <a:ext cx="8280400" cy="6210300"/>
          </a:xfrm>
          <a:prstGeom prst="rect">
            <a:avLst/>
          </a:prstGeom>
          <a:noFill/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4268788" y="6496050"/>
            <a:ext cx="424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400">
                <a:latin typeface="Times New Roman" pitchFamily="18" charset="0"/>
              </a:rPr>
              <a:t>http jardimdepoesia.blogs.sapo.ptarquivobosque.jpg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33388" y="1700213"/>
            <a:ext cx="8277225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 defTabSz="363538">
              <a:lnSpc>
                <a:spcPct val="110000"/>
              </a:lnSpc>
            </a:pPr>
            <a:r>
              <a:rPr lang="pt-BR" sz="2400">
                <a:latin typeface="Times New Roman" pitchFamily="18" charset="0"/>
              </a:rPr>
              <a:t>     Vitamina “K” –  </a:t>
            </a:r>
            <a:r>
              <a:rPr lang="pt-BR" sz="2400" i="1">
                <a:latin typeface="Times New Roman" pitchFamily="18" charset="0"/>
              </a:rPr>
              <a:t>“koagulation</a:t>
            </a:r>
            <a:r>
              <a:rPr lang="pt-BR" sz="2400">
                <a:latin typeface="Times New Roman" pitchFamily="18" charset="0"/>
              </a:rPr>
              <a:t>”</a:t>
            </a:r>
          </a:p>
          <a:p>
            <a:pPr algn="just" defTabSz="363538">
              <a:lnSpc>
                <a:spcPct val="110000"/>
              </a:lnSpc>
            </a:pPr>
            <a:r>
              <a:rPr lang="pt-BR" sz="2400">
                <a:latin typeface="Times New Roman" pitchFamily="18" charset="0"/>
              </a:rPr>
              <a:t>     Atua como coenzima durante a síntese de várias proteínas envolvidas na coagulação sanguínea e no metabolismo ósseo</a:t>
            </a:r>
          </a:p>
          <a:p>
            <a:pPr algn="just" defTabSz="363538">
              <a:lnSpc>
                <a:spcPct val="110000"/>
              </a:lnSpc>
            </a:pPr>
            <a:r>
              <a:rPr lang="pt-BR" sz="2400">
                <a:latin typeface="Times New Roman" pitchFamily="18" charset="0"/>
              </a:rPr>
              <a:t>     Co-fator na carboxilação hepática de pró-coagulantes – fatores II (protrombina), VII, IX e X –, assim como fatores anticoagulantes – proteína C e proteína S – dependentes da vitamina K</a:t>
            </a:r>
          </a:p>
          <a:p>
            <a:pPr algn="just" defTabSz="363538">
              <a:lnSpc>
                <a:spcPct val="110000"/>
              </a:lnSpc>
            </a:pPr>
            <a:r>
              <a:rPr lang="pt-BR" sz="2400">
                <a:latin typeface="Times New Roman" pitchFamily="18" charset="0"/>
              </a:rPr>
              <a:t>     1929 – Henrik Dam – hemorragias e coagulação lenta em pintinhos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4706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CONCEITO DE VITAMINA K 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495300" y="1700213"/>
            <a:ext cx="82772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363538" algn="just" defTabSz="363538"/>
            <a:r>
              <a:rPr lang="pt-BR" sz="2400">
                <a:latin typeface="Times New Roman" pitchFamily="18" charset="0"/>
              </a:rPr>
              <a:t>Grupo de moléculas lipossolúveis com o composto naftoquinona:</a:t>
            </a:r>
          </a:p>
          <a:p>
            <a:pPr indent="363538" algn="just" defTabSz="363538"/>
            <a:endParaRPr lang="pt-BR" sz="1200">
              <a:latin typeface="Times New Roman" pitchFamily="18" charset="0"/>
            </a:endParaRPr>
          </a:p>
          <a:p>
            <a:pPr indent="363538" algn="just" defTabSz="363538"/>
            <a:r>
              <a:rPr lang="pt-BR" sz="2400">
                <a:latin typeface="Times New Roman" pitchFamily="18" charset="0"/>
              </a:rPr>
              <a:t>Vitamina K</a:t>
            </a:r>
            <a:r>
              <a:rPr lang="pt-BR" sz="2400" baseline="-25000">
                <a:latin typeface="Times New Roman" pitchFamily="18" charset="0"/>
              </a:rPr>
              <a:t>1</a:t>
            </a:r>
            <a:r>
              <a:rPr lang="pt-BR" sz="2400">
                <a:latin typeface="Times New Roman" pitchFamily="18" charset="0"/>
              </a:rPr>
              <a:t> – filoquinona – forma natural presente em vegetais (principalmente de folhas verdes largas), e em menor proporção em leguminosas e fígado</a:t>
            </a:r>
          </a:p>
          <a:p>
            <a:pPr indent="363538" algn="just" defTabSz="363538"/>
            <a:endParaRPr lang="pt-BR" sz="1200">
              <a:latin typeface="Times New Roman" pitchFamily="18" charset="0"/>
            </a:endParaRPr>
          </a:p>
          <a:p>
            <a:pPr indent="363538" algn="just" defTabSz="363538"/>
            <a:r>
              <a:rPr lang="pt-BR" sz="2400">
                <a:latin typeface="Times New Roman" pitchFamily="18" charset="0"/>
              </a:rPr>
              <a:t>Vitamina K</a:t>
            </a:r>
            <a:r>
              <a:rPr lang="pt-BR" sz="2400" baseline="-25000">
                <a:latin typeface="Times New Roman" pitchFamily="18" charset="0"/>
              </a:rPr>
              <a:t>2</a:t>
            </a:r>
            <a:r>
              <a:rPr lang="pt-BR" sz="2400">
                <a:latin typeface="Times New Roman" pitchFamily="18" charset="0"/>
              </a:rPr>
              <a:t> – menaquinona – forma natural produzida por bactérias intestinais e presente em alimentos de origem animal (carnes em geral, peixes e produtos fermentados – laticínios) </a:t>
            </a:r>
          </a:p>
          <a:p>
            <a:pPr indent="363538" algn="just" defTabSz="363538"/>
            <a:endParaRPr lang="pt-BR" sz="1200">
              <a:latin typeface="Times New Roman" pitchFamily="18" charset="0"/>
            </a:endParaRPr>
          </a:p>
          <a:p>
            <a:pPr indent="363538" algn="just" defTabSz="363538"/>
            <a:r>
              <a:rPr lang="pt-BR" sz="2400">
                <a:latin typeface="Times New Roman" pitchFamily="18" charset="0"/>
              </a:rPr>
              <a:t>Vitamina K</a:t>
            </a:r>
            <a:r>
              <a:rPr lang="pt-BR" sz="2400" baseline="-25000">
                <a:latin typeface="Times New Roman" pitchFamily="18" charset="0"/>
              </a:rPr>
              <a:t>3</a:t>
            </a:r>
            <a:r>
              <a:rPr lang="pt-BR" sz="2400">
                <a:latin typeface="Times New Roman" pitchFamily="18" charset="0"/>
              </a:rPr>
              <a:t> – menadiona – não ocorre normalmente na natureza; ativa em vertebrados; convertida em menaquinona MK-4 por bactérias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03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FONTES DE VITAMINA K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433388" y="1700213"/>
            <a:ext cx="8277225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363538" algn="just" defTabSz="363538">
              <a:lnSpc>
                <a:spcPct val="120000"/>
              </a:lnSpc>
            </a:pPr>
            <a:r>
              <a:rPr lang="pt-BR" sz="2400">
                <a:latin typeface="Times New Roman" pitchFamily="18" charset="0"/>
              </a:rPr>
              <a:t>Cofator da carboxilase microssomal hepática na conversão de resíduos glutamil em precursores protéicos dos </a:t>
            </a:r>
            <a:r>
              <a:rPr lang="pt-BR" sz="2400">
                <a:latin typeface="Times New Roman" pitchFamily="18" charset="0"/>
                <a:sym typeface="Symbol" pitchFamily="18" charset="2"/>
              </a:rPr>
              <a:t></a:t>
            </a:r>
            <a:r>
              <a:rPr lang="pt-BR" sz="2400">
                <a:latin typeface="Times New Roman" pitchFamily="18" charset="0"/>
              </a:rPr>
              <a:t>-carboxiglutamatos</a:t>
            </a:r>
          </a:p>
          <a:p>
            <a:pPr indent="363538" algn="just" defTabSz="363538">
              <a:lnSpc>
                <a:spcPct val="120000"/>
              </a:lnSpc>
            </a:pPr>
            <a:r>
              <a:rPr lang="pt-BR" sz="2400">
                <a:latin typeface="Times New Roman" pitchFamily="18" charset="0"/>
              </a:rPr>
              <a:t>Os fatores de coagulação VII, IX, X e protrombina requerem carboxilação de resíduos glutamatos para sua atividade funcional</a:t>
            </a:r>
          </a:p>
          <a:p>
            <a:pPr indent="363538" algn="just" defTabSz="363538">
              <a:lnSpc>
                <a:spcPct val="120000"/>
              </a:lnSpc>
            </a:pPr>
            <a:r>
              <a:rPr lang="pt-BR" sz="2400">
                <a:latin typeface="Times New Roman" pitchFamily="18" charset="0"/>
              </a:rPr>
              <a:t>A carboxilase converte as porções de ácido glutâmico do fator de coagulação em ácido carboxiglutâmico, passando a ser denominadas porções glutamatos. Estas favorecem a interação das proteínas que as contém com o cálcio e fosfolípides da superfície das plaquetas, onde ocorrerá a formação de trombina 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046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METABOLISMO DA VITAMINA K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433388" y="1989138"/>
            <a:ext cx="827722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363538" algn="just" defTabSz="363538">
              <a:lnSpc>
                <a:spcPct val="110000"/>
              </a:lnSpc>
            </a:pPr>
            <a:r>
              <a:rPr lang="pt-BR" sz="2400">
                <a:latin typeface="Times New Roman" pitchFamily="18" charset="0"/>
              </a:rPr>
              <a:t>Na reação de carboxilação dos resíduos de ácido glutâmico, a vitamina K é reciclada por ação da enzima epóxido-redutase, tornando seus requerimentos diários não elevados. Atua como coenzima durante a síntese de várias proteínas envolvidas na coagulação sanguínea e no metabolismo ósseo</a:t>
            </a:r>
          </a:p>
          <a:p>
            <a:pPr indent="363538" algn="just" defTabSz="363538">
              <a:lnSpc>
                <a:spcPct val="110000"/>
              </a:lnSpc>
            </a:pPr>
            <a:r>
              <a:rPr lang="pt-BR" sz="2400">
                <a:latin typeface="Times New Roman" pitchFamily="18" charset="0"/>
              </a:rPr>
              <a:t>Co-fator na carboxilação hepática de pró-coagulantes – fatores II (protrombina), VII, IX e X –, assim como fatores anticoagulantes – proteína C e proteína S – dependentes da vitamina K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9828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METABOLISMO DA VITAMINA K (cont.) 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433387" y="1209675"/>
            <a:ext cx="82772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 defTabSz="188913">
              <a:lnSpc>
                <a:spcPct val="150000"/>
              </a:lnSpc>
            </a:pPr>
            <a:r>
              <a:rPr lang="pt-BR" sz="2400" dirty="0">
                <a:latin typeface="Times New Roman" pitchFamily="18" charset="0"/>
              </a:rPr>
              <a:t>      Envolvida na </a:t>
            </a:r>
            <a:r>
              <a:rPr lang="pt-BR" sz="2400" dirty="0" err="1">
                <a:latin typeface="Times New Roman" pitchFamily="18" charset="0"/>
              </a:rPr>
              <a:t>carboxilação</a:t>
            </a:r>
            <a:r>
              <a:rPr lang="pt-BR" sz="2400" dirty="0">
                <a:latin typeface="Times New Roman" pitchFamily="18" charset="0"/>
              </a:rPr>
              <a:t> de resíduos do ácido glutâmico, essencial para a síntese dos fatores II, VII, IX e X da coagulação sanguínea, conferindo propriedade de ligação ao cálcio para certas proteínas, importante para as atividades dos fatores citados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046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FUNÇÕES DA VITAMINA K 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55298" name="Picture 2" descr="http://www.ehu.es/biomoleculas/lipidos/jpg/vitaK2.gif"/>
          <p:cNvPicPr>
            <a:picLocks noChangeAspect="1" noChangeArrowheads="1"/>
          </p:cNvPicPr>
          <p:nvPr/>
        </p:nvPicPr>
        <p:blipFill>
          <a:blip r:embed="rId2" cstate="print"/>
          <a:srcRect l="3571" t="35281" r="30357" b="4379"/>
          <a:stretch>
            <a:fillRect/>
          </a:stretch>
        </p:blipFill>
        <p:spPr bwMode="auto">
          <a:xfrm>
            <a:off x="2195736" y="3429000"/>
            <a:ext cx="4752528" cy="3160241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5868144" y="6611779"/>
            <a:ext cx="10198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latin typeface="Times New Roman" pitchFamily="18" charset="0"/>
              </a:rPr>
              <a:t>pt</a:t>
            </a:r>
            <a:r>
              <a:rPr lang="pt-BR" sz="1000" dirty="0" smtClean="0">
                <a:latin typeface="Times New Roman" pitchFamily="18" charset="0"/>
              </a:rPr>
              <a:t>.</a:t>
            </a:r>
            <a:r>
              <a:rPr lang="pt-BR" sz="1000" dirty="0" err="1" smtClean="0">
                <a:latin typeface="Times New Roman" pitchFamily="18" charset="0"/>
              </a:rPr>
              <a:t>slideshare</a:t>
            </a:r>
            <a:r>
              <a:rPr lang="pt-BR" sz="1000" dirty="0" smtClean="0">
                <a:latin typeface="Times New Roman" pitchFamily="18" charset="0"/>
              </a:rPr>
              <a:t>.net</a:t>
            </a:r>
            <a:endParaRPr lang="pt-BR" sz="1000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433388" y="1484313"/>
            <a:ext cx="8277225" cy="502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363538" algn="just" defTabSz="188913">
              <a:lnSpc>
                <a:spcPct val="90000"/>
              </a:lnSpc>
            </a:pPr>
            <a:r>
              <a:rPr lang="pt-BR" sz="2400">
                <a:latin typeface="Times New Roman" pitchFamily="18" charset="0"/>
              </a:rPr>
              <a:t>Rara isoladamente</a:t>
            </a:r>
          </a:p>
          <a:p>
            <a:pPr indent="363538" algn="just" defTabSz="188913">
              <a:lnSpc>
                <a:spcPct val="90000"/>
              </a:lnSpc>
            </a:pPr>
            <a:r>
              <a:rPr lang="pt-BR" sz="2400">
                <a:latin typeface="Times New Roman" pitchFamily="18" charset="0"/>
              </a:rPr>
              <a:t>Ingestão dietética inadequada ocasional, ocorrendo junto com doenças crônicas associadas a anorexia</a:t>
            </a:r>
          </a:p>
          <a:p>
            <a:pPr indent="363538" algn="just" defTabSz="188913">
              <a:lnSpc>
                <a:spcPct val="90000"/>
              </a:lnSpc>
            </a:pPr>
            <a:r>
              <a:rPr lang="pt-BR" sz="2400">
                <a:latin typeface="Times New Roman" pitchFamily="18" charset="0"/>
              </a:rPr>
              <a:t>Comum na má absorção grave de lipídios, conforme visto no espru e na obstrução do trato biliar</a:t>
            </a:r>
          </a:p>
          <a:p>
            <a:pPr indent="363538" algn="just" defTabSz="188913">
              <a:lnSpc>
                <a:spcPct val="90000"/>
              </a:lnSpc>
            </a:pPr>
            <a:r>
              <a:rPr lang="pt-BR" sz="2400">
                <a:latin typeface="Times New Roman" pitchFamily="18" charset="0"/>
              </a:rPr>
              <a:t>Pode ocorrer na destruição da flora intestinal por antibióticos</a:t>
            </a:r>
          </a:p>
          <a:p>
            <a:pPr indent="363538" algn="just" defTabSz="188913">
              <a:lnSpc>
                <a:spcPct val="90000"/>
              </a:lnSpc>
            </a:pPr>
            <a:r>
              <a:rPr lang="pt-BR" sz="2400">
                <a:latin typeface="Times New Roman" pitchFamily="18" charset="0"/>
              </a:rPr>
              <a:t>Frequente em lactentes neonatos (não é bem transportada através da placenta e o intestino estéril do recém-nascido não tem bactérias para produzir a vitamina)</a:t>
            </a:r>
          </a:p>
          <a:p>
            <a:pPr indent="363538" algn="just" defTabSz="188913">
              <a:lnSpc>
                <a:spcPct val="90000"/>
              </a:lnSpc>
            </a:pPr>
            <a:r>
              <a:rPr lang="pt-BR" sz="2400">
                <a:latin typeface="Times New Roman" pitchFamily="18" charset="0"/>
              </a:rPr>
              <a:t>A situação mais comum de deficiência na dieta é encontrada em neonatos na deficiência de vitamina K no leite mamário</a:t>
            </a:r>
          </a:p>
          <a:p>
            <a:pPr indent="363538" algn="just" defTabSz="188913">
              <a:lnSpc>
                <a:spcPct val="90000"/>
              </a:lnSpc>
            </a:pPr>
            <a:r>
              <a:rPr lang="pt-BR" sz="2400">
                <a:latin typeface="Times New Roman" pitchFamily="18" charset="0"/>
              </a:rPr>
              <a:t>A deficiência pode ocorrer por falência hepática com comprometimento da síntese hepática de fatores de coagulação vitamina K-dependentes, a qual pode ser corrigida por altas doses de vitamina K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3462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495300" y="1484313"/>
            <a:ext cx="8277225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363538" algn="just" defTabSz="188913">
              <a:lnSpc>
                <a:spcPct val="80000"/>
              </a:lnSpc>
            </a:pPr>
            <a:r>
              <a:rPr lang="pt-BR" sz="2400">
                <a:latin typeface="Times New Roman" pitchFamily="18" charset="0"/>
              </a:rPr>
              <a:t>É necessário checar tempo de protrombina antes de uma biópsia hepática ou qualquer cirurgia em paciente com suspeita de doença hepática</a:t>
            </a:r>
          </a:p>
          <a:p>
            <a:pPr indent="363538" algn="just" defTabSz="188913">
              <a:lnSpc>
                <a:spcPct val="80000"/>
              </a:lnSpc>
            </a:pPr>
            <a:r>
              <a:rPr lang="pt-BR" sz="2400">
                <a:latin typeface="Times New Roman" pitchFamily="18" charset="0"/>
              </a:rPr>
              <a:t>Manifestações clínicas de tendência a sangramento anormal e equimoses. Pode ocasionar hemorragia intensa, com quadro clássico de diátese hemorrágica</a:t>
            </a:r>
          </a:p>
          <a:p>
            <a:pPr indent="363538" algn="just" defTabSz="188913">
              <a:lnSpc>
                <a:spcPct val="80000"/>
              </a:lnSpc>
            </a:pPr>
            <a:r>
              <a:rPr lang="pt-BR" sz="2400">
                <a:latin typeface="Times New Roman" pitchFamily="18" charset="0"/>
              </a:rPr>
              <a:t>Drogas que inibem a epóxido-redutase, como os cumarínicos, inibem a reciclagem de vitamina K, provocando sua expoliação, com aparecimento da diátese hemorrágica. </a:t>
            </a:r>
          </a:p>
          <a:p>
            <a:pPr indent="363538" algn="just" defTabSz="188913">
              <a:lnSpc>
                <a:spcPct val="80000"/>
              </a:lnSpc>
            </a:pPr>
            <a:r>
              <a:rPr lang="pt-BR" sz="2400">
                <a:latin typeface="Times New Roman" pitchFamily="18" charset="0"/>
              </a:rPr>
              <a:t>Há casos de hemorragia intracraniana no recém-nascido, particularmente em prematuros</a:t>
            </a:r>
          </a:p>
          <a:p>
            <a:pPr indent="363538" algn="just" defTabSz="188913">
              <a:lnSpc>
                <a:spcPct val="80000"/>
              </a:lnSpc>
            </a:pPr>
            <a:r>
              <a:rPr lang="pt-BR" sz="2400">
                <a:latin typeface="Times New Roman" pitchFamily="18" charset="0"/>
              </a:rPr>
              <a:t>A terapia parenteral costuma ser efetiva, geralmente rapidamente eficaz. Envolvida na carboxilação de resíduos do ácido glutâmico, essencial para a síntese dos fatores II, VII, IX e X da coagulação sanguínea, conferindo propriedade de ligação ao cálcio para certas proteínas, importante para as atividades dos fatores citados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3462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11302" y="908720"/>
            <a:ext cx="8280000" cy="33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como todas as gorduras, a digestão e absorção de caroteno 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retinóides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requer bile, enzimas pancreáticas e algum nível de atividade antioxidante no alimento</a:t>
            </a: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o retinol derivado de ésteres ingeridos ou de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-caroteno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(por passo intermediário de oxidação envolvendo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retinal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) é transportado em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quilomicrons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para o fígado para esterificação e estocagem </a:t>
            </a:r>
          </a:p>
        </p:txBody>
      </p:sp>
      <p:pic>
        <p:nvPicPr>
          <p:cNvPr id="89090" name="Picture 2" descr="http://2.bp.blogspot.com/-MeXQ121BWr8/UMes6YGwDmI/AAAAAAAAGdk/quyqcZRuZJY/s1600/Imagem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7752" y="4005065"/>
            <a:ext cx="2972400" cy="2630924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4508936" y="6611779"/>
            <a:ext cx="15103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latin typeface="Times New Roman" pitchFamily="18" charset="0"/>
              </a:rPr>
              <a:t>aromavera</a:t>
            </a:r>
            <a:r>
              <a:rPr lang="pt-BR" sz="1000" dirty="0" smtClean="0">
                <a:latin typeface="Times New Roman" pitchFamily="18" charset="0"/>
              </a:rPr>
              <a:t>.blogspot.com</a:t>
            </a:r>
            <a:endParaRPr lang="pt-BR" sz="1000" dirty="0"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A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433387" y="1340768"/>
            <a:ext cx="827722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363538" algn="just" defTabSz="188913">
              <a:lnSpc>
                <a:spcPct val="120000"/>
              </a:lnSpc>
            </a:pPr>
            <a:r>
              <a:rPr lang="pt-BR" sz="2400" dirty="0">
                <a:latin typeface="Times New Roman" pitchFamily="18" charset="0"/>
              </a:rPr>
              <a:t>      Não há descrição de hipervitaminose K em crianças ou adultos com o uso de doses até 500 vezes a quantidade diária recomendada, ocorrendo a toxicidade a partir desse valor </a:t>
            </a:r>
          </a:p>
          <a:p>
            <a:pPr indent="363538" algn="just" defTabSz="188913">
              <a:lnSpc>
                <a:spcPct val="120000"/>
              </a:lnSpc>
            </a:pPr>
            <a:r>
              <a:rPr lang="pt-BR" sz="2400" dirty="0">
                <a:latin typeface="Times New Roman" pitchFamily="18" charset="0"/>
              </a:rPr>
              <a:t>      É descrito que a administração de grandes quantidades durante a gravidez ou ao recém-nascido pode causar icterícia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3462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HIPERVITAMINOSE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355976" y="6611779"/>
            <a:ext cx="15776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</a:rPr>
              <a:t>www.mulheresgravidas.net</a:t>
            </a:r>
            <a:endParaRPr lang="pt-BR" sz="1000" dirty="0">
              <a:latin typeface="Times New Roman" pitchFamily="18" charset="0"/>
            </a:endParaRPr>
          </a:p>
        </p:txBody>
      </p:sp>
      <p:pic>
        <p:nvPicPr>
          <p:cNvPr id="54274" name="Picture 2" descr="http://www.mulheresgravidas.net/wp-content/uploads/2010/01/icter%C3%ADcia-fisiol%C3%B3gica-neonatal-260x2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717032"/>
            <a:ext cx="2880320" cy="2880321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ream of a woman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4112" y="274503"/>
            <a:ext cx="4906160" cy="616872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484409" y="6433248"/>
            <a:ext cx="4175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Albert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Desmangles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- Dream of a woman </a:t>
            </a:r>
            <a:endParaRPr lang="pt-BR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24656" y="1052736"/>
            <a:ext cx="8294688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3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 fontes da tiamina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: amplamente disponível na dieta, embora arroz polido, farinha branca e açúcar branco sejam pobres em tiamina. Os vegetais de folhas verdes e largas, leite e fígado são ricos em tiamina</a:t>
            </a:r>
          </a:p>
          <a:p>
            <a:pPr marL="285750" indent="-285750" algn="just">
              <a:lnSpc>
                <a:spcPct val="13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durante a absorção intestinal a tiamina sofre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fosforilação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para produzir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tiamina-pirofosfato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 forma coenzimática funcionalmente ativa da vitamina</a:t>
            </a:r>
          </a:p>
        </p:txBody>
      </p:sp>
      <p:pic>
        <p:nvPicPr>
          <p:cNvPr id="46086" name="Picture 7" descr="http://www.cpt.com.br/imagens/enviadas/materias/materia10320/2.alimentos-vitamina-b1-cursos-c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7245" y="4149080"/>
            <a:ext cx="3043768" cy="252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5580063" y="6615113"/>
            <a:ext cx="25923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100">
                <a:latin typeface="Times New Roman" pitchFamily="18" charset="0"/>
              </a:rPr>
              <a:t>http://www.cpt.com.br/saude/vitamina-b1</a:t>
            </a:r>
            <a:endParaRPr lang="pt-BR" sz="1100"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03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(TIAMINA)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33400" y="1600200"/>
            <a:ext cx="7848600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funções da tiamina-pirofosfato: 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1. regula a decarboxilação oxidativa de </a:t>
            </a:r>
            <a:r>
              <a:rPr lang="pt-BR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-cetoácidos promovendo a síntese de adenosina trifosfato; 2. age como cofator da transcetolase no caminho da pentose-fosfato; 3. mantém a condução nervosa normal e membranas neurais (principalmente de nervos periféricos) de maneira ainda não esclarecida</a:t>
            </a: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em países pouco desenvolvidos, onde a maior parte da dieta escassa consiste de arroz polido,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como ocorre em muitas regiões do sudeste asiático, a deficiência de tiamina algumas vezes se desenvolve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03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(TIAMINA)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514350" y="1524000"/>
            <a:ext cx="78486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em países desenvolvidos, a deficiência de tiamina clinicamente evidente, embora incomum em base estritamente dietética, afeta cerca de um quarto dos alcoólatras crônicos admitidos em hospitais gerais</a:t>
            </a:r>
          </a:p>
          <a:p>
            <a:pPr marL="285750" indent="-285750" algn="just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o estado de deficiência de tiamina pode também resultar do estado de vômito pernicioso da gravidez ou de doenças debilitantes que diminuem o apetite, predispõem ao vômito ou causam diarréia prolongada</a:t>
            </a:r>
          </a:p>
          <a:p>
            <a:pPr marL="285750" indent="-285750" algn="just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devido ao estado sub-clínico de deficiência poder ser convertido para doença evidente por terapia de glicose intravenosa prolongada ou realimentação de pessoas cronicamente desnutridas (particularmente alcoólatras), deve-se tomar cuidado com a administração concomitante de tiamina em quantidade adequada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03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(TIAMINA)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647700" y="1844675"/>
            <a:ext cx="7848600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deficiência de tiamina: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 os maiores alvos da deficiência de tiamina são os nervos periféricos, o coração e o cérebro</a:t>
            </a: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a deficiência persistente pode causar três síndromes distintas: uma polineuropatia (</a:t>
            </a:r>
            <a:r>
              <a:rPr lang="pt-BR" sz="2400" b="1">
                <a:latin typeface="Times New Roman" pitchFamily="18" charset="0"/>
                <a:cs typeface="Times New Roman" pitchFamily="18" charset="0"/>
              </a:rPr>
              <a:t>beribéri seco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), uma síndrome cardiovascular (</a:t>
            </a:r>
            <a:r>
              <a:rPr lang="pt-BR" sz="2400" b="1">
                <a:latin typeface="Times New Roman" pitchFamily="18" charset="0"/>
                <a:cs typeface="Times New Roman" pitchFamily="18" charset="0"/>
              </a:rPr>
              <a:t>beribéri úmido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) e a </a:t>
            </a:r>
            <a:r>
              <a:rPr lang="pt-BR" sz="2400" b="1">
                <a:latin typeface="Times New Roman" pitchFamily="18" charset="0"/>
                <a:cs typeface="Times New Roman" pitchFamily="18" charset="0"/>
              </a:rPr>
              <a:t>síndrome de Wernicke-Korsakoff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; as três síndromes geralmente aparecem nessa seqüência mas pode haver manifestação de apenas uma delas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03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(TIAMINA)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57200" y="1981200"/>
            <a:ext cx="7848600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beriréri seco: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 polineuropatia usualmente simétrica, se apresentando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geral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mente na forma de neuropatia periférica inespecífica com degeneração mielínica e rotura axonal envolvendo axônios motores, sensitivos e arcos reflexos;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costuma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 inicia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 nas pernas, mas pode estender para os braços, então, classicamente esses pacientes apresentam dedos dos pés caídos, pés caídos  e pulsos caídos; a perda sensorial progressiva é acompanhada por fraqueza muscular e hiporreflexia ou arreflexia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03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(TIAMINA)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533400" y="1600200"/>
            <a:ext cx="78486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beribéri úmido: 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associado com vasodilatação periférica levando a desvio (“</a:t>
            </a:r>
            <a:r>
              <a:rPr lang="pt-BR" sz="2400" i="1">
                <a:latin typeface="Times New Roman" pitchFamily="18" charset="0"/>
                <a:cs typeface="Times New Roman" pitchFamily="18" charset="0"/>
              </a:rPr>
              <a:t>shunting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”) sanguíneo arteriovenoso mais rápido, falência cardíaca de alta potência (“</a:t>
            </a:r>
            <a:r>
              <a:rPr lang="pt-BR" sz="2400" i="1">
                <a:latin typeface="Times New Roman" pitchFamily="18" charset="0"/>
                <a:cs typeface="Times New Roman" pitchFamily="18" charset="0"/>
              </a:rPr>
              <a:t>high output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” – canal de saída), e eventualmente edema periférico; o coração pode estar normal, ter alterações discretas ou estar marcadamente aumentado e globular (devido à dilatação das quatro câmeras), com miocárdio pálido, amolecido; a dilatação adelgaça as paredes ventriculares; trombos murais são freqüentemente presentes, particularmente nos átrios dilatados 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03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(TIAMINA)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7" name="Group 5"/>
          <p:cNvGrpSpPr>
            <a:grpSpLocks/>
          </p:cNvGrpSpPr>
          <p:nvPr/>
        </p:nvGrpSpPr>
        <p:grpSpPr bwMode="auto">
          <a:xfrm>
            <a:off x="2209800" y="1524000"/>
            <a:ext cx="4265613" cy="5029200"/>
            <a:chOff x="1392" y="960"/>
            <a:chExt cx="2687" cy="3168"/>
          </a:xfrm>
        </p:grpSpPr>
        <p:pic>
          <p:nvPicPr>
            <p:cNvPr id="54279" name="Picture 6" descr="tiamina"/>
            <p:cNvPicPr>
              <a:picLocks noChangeAspect="1" noChangeArrowheads="1"/>
            </p:cNvPicPr>
            <p:nvPr/>
          </p:nvPicPr>
          <p:blipFill>
            <a:blip r:embed="rId2" cstate="print"/>
            <a:srcRect b="6065"/>
            <a:stretch>
              <a:fillRect/>
            </a:stretch>
          </p:blipFill>
          <p:spPr bwMode="auto">
            <a:xfrm>
              <a:off x="1392" y="960"/>
              <a:ext cx="2687" cy="3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80" name="Text Box 7"/>
            <p:cNvSpPr txBox="1">
              <a:spLocks noChangeArrowheads="1"/>
            </p:cNvSpPr>
            <p:nvPr/>
          </p:nvSpPr>
          <p:spPr bwMode="auto">
            <a:xfrm>
              <a:off x="2304" y="960"/>
              <a:ext cx="1056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</a:rPr>
                <a:t>Beribéri úmido</a:t>
              </a:r>
              <a:endParaRPr lang="pt-BR">
                <a:latin typeface="Times New Roman" pitchFamily="18" charset="0"/>
              </a:endParaRPr>
            </a:p>
          </p:txBody>
        </p:sp>
        <p:sp>
          <p:nvSpPr>
            <p:cNvPr id="54281" name="Text Box 8"/>
            <p:cNvSpPr txBox="1">
              <a:spLocks noChangeArrowheads="1"/>
            </p:cNvSpPr>
            <p:nvPr/>
          </p:nvSpPr>
          <p:spPr bwMode="auto">
            <a:xfrm>
              <a:off x="2238" y="2541"/>
              <a:ext cx="800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</a:rPr>
                <a:t>Beribéri seco</a:t>
              </a:r>
              <a:endParaRPr lang="pt-BR">
                <a:latin typeface="Times New Roman" pitchFamily="18" charset="0"/>
              </a:endParaRPr>
            </a:p>
          </p:txBody>
        </p:sp>
        <p:sp>
          <p:nvSpPr>
            <p:cNvPr id="54282" name="Text Box 9"/>
            <p:cNvSpPr txBox="1">
              <a:spLocks noChangeArrowheads="1"/>
            </p:cNvSpPr>
            <p:nvPr/>
          </p:nvSpPr>
          <p:spPr bwMode="auto">
            <a:xfrm>
              <a:off x="3573" y="2736"/>
              <a:ext cx="384" cy="2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Quiasma óptico</a:t>
              </a:r>
              <a:endParaRPr lang="pt-BR" sz="1200">
                <a:latin typeface="Times New Roman" pitchFamily="18" charset="0"/>
              </a:endParaRPr>
            </a:p>
          </p:txBody>
        </p:sp>
        <p:sp>
          <p:nvSpPr>
            <p:cNvPr id="54283" name="Text Box 10"/>
            <p:cNvSpPr txBox="1">
              <a:spLocks noChangeArrowheads="1"/>
            </p:cNvSpPr>
            <p:nvPr/>
          </p:nvSpPr>
          <p:spPr bwMode="auto">
            <a:xfrm>
              <a:off x="3591" y="2976"/>
              <a:ext cx="434" cy="1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III Nervo</a:t>
              </a:r>
              <a:endParaRPr lang="pt-BR" sz="1200">
                <a:latin typeface="Times New Roman" pitchFamily="18" charset="0"/>
              </a:endParaRPr>
            </a:p>
          </p:txBody>
        </p:sp>
        <p:sp>
          <p:nvSpPr>
            <p:cNvPr id="54284" name="Text Box 11"/>
            <p:cNvSpPr txBox="1">
              <a:spLocks noChangeArrowheads="1"/>
            </p:cNvSpPr>
            <p:nvPr/>
          </p:nvSpPr>
          <p:spPr bwMode="auto">
            <a:xfrm>
              <a:off x="3582" y="3099"/>
              <a:ext cx="434" cy="2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Corpo mamilar</a:t>
              </a:r>
              <a:endParaRPr lang="pt-BR" sz="1200">
                <a:latin typeface="Times New Roman" pitchFamily="18" charset="0"/>
              </a:endParaRPr>
            </a:p>
          </p:txBody>
        </p:sp>
        <p:sp>
          <p:nvSpPr>
            <p:cNvPr id="54285" name="Text Box 12"/>
            <p:cNvSpPr txBox="1">
              <a:spLocks noChangeArrowheads="1"/>
            </p:cNvSpPr>
            <p:nvPr/>
          </p:nvSpPr>
          <p:spPr bwMode="auto">
            <a:xfrm>
              <a:off x="2784" y="3312"/>
              <a:ext cx="1008" cy="2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Sindrome de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 Wernicke-Korsakoff</a:t>
              </a:r>
              <a:endParaRPr lang="pt-BR" sz="1200">
                <a:latin typeface="Times New Roman" pitchFamily="18" charset="0"/>
              </a:endParaRPr>
            </a:p>
          </p:txBody>
        </p:sp>
      </p:grpSp>
      <p:sp>
        <p:nvSpPr>
          <p:cNvPr id="54278" name="Text Box 13"/>
          <p:cNvSpPr txBox="1">
            <a:spLocks noChangeArrowheads="1"/>
          </p:cNvSpPr>
          <p:nvPr/>
        </p:nvSpPr>
        <p:spPr bwMode="auto">
          <a:xfrm>
            <a:off x="4146550" y="6316663"/>
            <a:ext cx="2520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Modificado de  Kane e Kumar, 2005 </a:t>
            </a:r>
            <a:endParaRPr lang="pt-BR" sz="1200">
              <a:latin typeface="Times New Roman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03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(TIAMINA)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09600" y="1752600"/>
            <a:ext cx="78486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>
                <a:latin typeface="Times New Roman" pitchFamily="18" charset="0"/>
                <a:cs typeface="Times New Roman" pitchFamily="18" charset="0"/>
              </a:rPr>
              <a:t>síndrome de Wernicke–Korsakoff: 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pode aparecer em estados de deficiência grave prolongada, mais freqüentemente encontrada em alcoólatras crônicos do mundo ocidental; usualmente desenvolve associada a neuropatia periférica e insuficiência cardíaca, mas algumas vezes é a única manifestação da deficiência de tiamina; a </a:t>
            </a:r>
            <a:r>
              <a:rPr lang="pt-BR" sz="2400" b="1">
                <a:latin typeface="Times New Roman" pitchFamily="18" charset="0"/>
                <a:cs typeface="Times New Roman" pitchFamily="18" charset="0"/>
              </a:rPr>
              <a:t>encefalopatia de Wernicke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 é marcada por oftalmoplegia, nistagmo, ataxia da marcha, transtorno da função mental, caracterizado por confusão global, apatia, indiferença e desorientação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03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(TIAMINA)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32000" y="1196752"/>
            <a:ext cx="82800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o fígado contém mais de 90% das reservas de vitamina A corporal, principalmente nas células estreladas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perissinusoidais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(células de Ito)</a:t>
            </a: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com dieta adequada, as reservas garantem pelo menos 6 meses de </a:t>
            </a:r>
            <a:r>
              <a:rPr lang="pt-BR" sz="2400" dirty="0" err="1" smtClean="0">
                <a:latin typeface="Times New Roman" pitchFamily="18" charset="0"/>
                <a:cs typeface="Times New Roman" pitchFamily="18" charset="0"/>
              </a:rPr>
              <a:t>deprivação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5536" y="3789040"/>
            <a:ext cx="4176464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ácido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retinóico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representa uma pequena fração da vitamina A no sangue e é ativo na diferenciação e crescimento epitelial, mas não na manutenção da visão</a:t>
            </a:r>
            <a:endParaRPr lang="pt-BR" sz="2400" dirty="0">
              <a:latin typeface="Times New Roman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452320" y="6639163"/>
            <a:ext cx="12859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</a:rPr>
              <a:t>www.fotosearch.com</a:t>
            </a:r>
            <a:endParaRPr lang="pt-BR" sz="1000" dirty="0">
              <a:latin typeface="Times New Roman" pitchFamily="18" charset="0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5076056" y="3229298"/>
            <a:ext cx="3600400" cy="3464386"/>
            <a:chOff x="5076056" y="3229298"/>
            <a:chExt cx="3600400" cy="3464386"/>
          </a:xfrm>
        </p:grpSpPr>
        <p:pic>
          <p:nvPicPr>
            <p:cNvPr id="88066" name="Picture 2" descr="http://fscomps.fotosearch.com/compc/TBZ/TBZ207/liver01x01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76056" y="3229298"/>
              <a:ext cx="3600400" cy="3464386"/>
            </a:xfrm>
            <a:prstGeom prst="rect">
              <a:avLst/>
            </a:prstGeom>
            <a:noFill/>
          </p:spPr>
        </p:pic>
        <p:sp>
          <p:nvSpPr>
            <p:cNvPr id="10" name="WordArt 26"/>
            <p:cNvSpPr>
              <a:spLocks noChangeArrowheads="1" noChangeShapeType="1" noTextEdit="1"/>
            </p:cNvSpPr>
            <p:nvPr/>
          </p:nvSpPr>
          <p:spPr bwMode="auto">
            <a:xfrm rot="440106">
              <a:off x="6814486" y="3437312"/>
              <a:ext cx="1624243" cy="75843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pt-BR" sz="2800" b="1" dirty="0" smtClean="0">
                  <a:latin typeface="Times New Roman" pitchFamily="18" charset="0"/>
                  <a:cs typeface="Times New Roman" pitchFamily="18" charset="0"/>
                </a:rPr>
                <a:t>90% das reservas </a:t>
              </a:r>
            </a:p>
            <a:p>
              <a:pPr algn="ctr"/>
              <a:r>
                <a:rPr lang="pt-BR" sz="2800" b="1" dirty="0" smtClean="0">
                  <a:latin typeface="Times New Roman" pitchFamily="18" charset="0"/>
                  <a:cs typeface="Times New Roman" pitchFamily="18" charset="0"/>
                </a:rPr>
                <a:t>de vitamina A</a:t>
              </a:r>
              <a:endParaRPr lang="pt-BR" sz="2800" b="1" kern="1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A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276600" y="6583363"/>
            <a:ext cx="2774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>
                <a:latin typeface="Times New Roman" pitchFamily="18" charset="0"/>
              </a:rPr>
              <a:t>Modificado de Rubin e Farber, 1999</a:t>
            </a:r>
            <a:endParaRPr lang="pt-BR" sz="1200">
              <a:latin typeface="Times New Roman" pitchFamily="18" charset="0"/>
            </a:endParaRPr>
          </a:p>
        </p:txBody>
      </p:sp>
      <p:grpSp>
        <p:nvGrpSpPr>
          <p:cNvPr id="55302" name="Group 6"/>
          <p:cNvGrpSpPr>
            <a:grpSpLocks/>
          </p:cNvGrpSpPr>
          <p:nvPr/>
        </p:nvGrpSpPr>
        <p:grpSpPr bwMode="auto">
          <a:xfrm>
            <a:off x="2951163" y="1412776"/>
            <a:ext cx="3240087" cy="5113337"/>
            <a:chOff x="192" y="912"/>
            <a:chExt cx="1804" cy="3221"/>
          </a:xfrm>
        </p:grpSpPr>
        <p:pic>
          <p:nvPicPr>
            <p:cNvPr id="55303" name="Picture 7" descr="Beriberi"/>
            <p:cNvPicPr>
              <a:picLocks noChangeAspect="1" noChangeArrowheads="1"/>
            </p:cNvPicPr>
            <p:nvPr/>
          </p:nvPicPr>
          <p:blipFill>
            <a:blip r:embed="rId2" cstate="print">
              <a:lum contrast="24000"/>
            </a:blip>
            <a:srcRect b="5807"/>
            <a:stretch>
              <a:fillRect/>
            </a:stretch>
          </p:blipFill>
          <p:spPr bwMode="auto">
            <a:xfrm>
              <a:off x="192" y="912"/>
              <a:ext cx="1804" cy="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4" name="Text Box 8"/>
            <p:cNvSpPr txBox="1">
              <a:spLocks noChangeArrowheads="1"/>
            </p:cNvSpPr>
            <p:nvPr/>
          </p:nvSpPr>
          <p:spPr bwMode="auto">
            <a:xfrm>
              <a:off x="1296" y="1104"/>
              <a:ext cx="67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Encefalopatia de Wernicke</a:t>
              </a:r>
              <a:endParaRPr lang="pt-BR" sz="1200">
                <a:latin typeface="Times New Roman" pitchFamily="18" charset="0"/>
              </a:endParaRPr>
            </a:p>
          </p:txBody>
        </p:sp>
        <p:sp>
          <p:nvSpPr>
            <p:cNvPr id="55305" name="Text Box 9"/>
            <p:cNvSpPr txBox="1">
              <a:spLocks noChangeArrowheads="1"/>
            </p:cNvSpPr>
            <p:nvPr/>
          </p:nvSpPr>
          <p:spPr bwMode="auto">
            <a:xfrm>
              <a:off x="1317" y="1536"/>
              <a:ext cx="672" cy="4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Dilatação cardíaca com insuficiência cardíaca</a:t>
              </a:r>
              <a:endParaRPr lang="pt-BR" sz="1200">
                <a:latin typeface="Times New Roman" pitchFamily="18" charset="0"/>
              </a:endParaRPr>
            </a:p>
          </p:txBody>
        </p:sp>
        <p:sp>
          <p:nvSpPr>
            <p:cNvPr id="55306" name="Text Box 10"/>
            <p:cNvSpPr txBox="1">
              <a:spLocks noChangeArrowheads="1"/>
            </p:cNvSpPr>
            <p:nvPr/>
          </p:nvSpPr>
          <p:spPr bwMode="auto">
            <a:xfrm>
              <a:off x="1308" y="1995"/>
              <a:ext cx="665" cy="1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Perda de peso</a:t>
              </a:r>
              <a:endParaRPr lang="pt-BR" sz="1200">
                <a:latin typeface="Times New Roman" pitchFamily="18" charset="0"/>
              </a:endParaRPr>
            </a:p>
          </p:txBody>
        </p:sp>
        <p:sp>
          <p:nvSpPr>
            <p:cNvPr id="55307" name="Text Box 11"/>
            <p:cNvSpPr txBox="1">
              <a:spLocks noChangeArrowheads="1"/>
            </p:cNvSpPr>
            <p:nvPr/>
          </p:nvSpPr>
          <p:spPr bwMode="auto">
            <a:xfrm>
              <a:off x="1494" y="2733"/>
              <a:ext cx="489" cy="1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Neuropatia  periférica</a:t>
              </a:r>
              <a:endParaRPr lang="pt-BR" sz="1200">
                <a:latin typeface="Times New Roman" pitchFamily="18" charset="0"/>
              </a:endParaRPr>
            </a:p>
          </p:txBody>
        </p:sp>
        <p:sp>
          <p:nvSpPr>
            <p:cNvPr id="55308" name="Text Box 12"/>
            <p:cNvSpPr txBox="1">
              <a:spLocks noChangeArrowheads="1"/>
            </p:cNvSpPr>
            <p:nvPr/>
          </p:nvSpPr>
          <p:spPr bwMode="auto">
            <a:xfrm>
              <a:off x="1485" y="3072"/>
              <a:ext cx="496" cy="2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Fraquesa muscular</a:t>
              </a:r>
              <a:endParaRPr lang="pt-BR" sz="1200">
                <a:latin typeface="Times New Roman" pitchFamily="18" charset="0"/>
              </a:endParaRPr>
            </a:p>
          </p:txBody>
        </p:sp>
        <p:sp>
          <p:nvSpPr>
            <p:cNvPr id="55309" name="Text Box 13"/>
            <p:cNvSpPr txBox="1">
              <a:spLocks noChangeArrowheads="1"/>
            </p:cNvSpPr>
            <p:nvPr/>
          </p:nvSpPr>
          <p:spPr bwMode="auto">
            <a:xfrm>
              <a:off x="1440" y="3441"/>
              <a:ext cx="432" cy="1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Edema</a:t>
              </a:r>
              <a:endParaRPr lang="pt-BR" sz="1200">
                <a:latin typeface="Times New Roman" pitchFamily="18" charset="0"/>
              </a:endParaRPr>
            </a:p>
          </p:txBody>
        </p:sp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046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(TIAMINA)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33400" y="1600200"/>
            <a:ext cx="78486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psicose de </a:t>
            </a:r>
            <a:r>
              <a:rPr lang="pt-BR" sz="2400" b="1" dirty="0" err="1">
                <a:latin typeface="Times New Roman" pitchFamily="18" charset="0"/>
                <a:cs typeface="Times New Roman" pitchFamily="18" charset="0"/>
              </a:rPr>
              <a:t>Korsakoff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toma a forma de danos sérios na recordação remota (amnésia retrógrada), incapacidade de adquirir novas informações e confabulação; a encefalopatia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Wernicke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 a psicose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Korsakoff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não são síndromes distintas, mas estágios sucessivos de uma doença única do sistema nervoso central que tem o mesmo substrato fisiopatológico; as lesões no sistema nervoso central afetam os corpos mamilares, as regiões periventriculares do tálamo, o assoalho do quarto ventrículo e a região anterior do cerebelo; há hemorragias e alterações degenerativas nos neurônios 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03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(TIAMINA)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4876800" y="57912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latin typeface="Times New Roman" pitchFamily="18" charset="0"/>
              </a:rPr>
              <a:t>Okazaki e Scheithauer, 1988</a:t>
            </a:r>
            <a:endParaRPr lang="pt-BR">
              <a:latin typeface="Times New Roman" pitchFamily="18" charset="0"/>
            </a:endParaRPr>
          </a:p>
        </p:txBody>
      </p:sp>
      <p:pic>
        <p:nvPicPr>
          <p:cNvPr id="56326" name="Picture 6" descr="Wernicke-Korsakof 01f"/>
          <p:cNvPicPr>
            <a:picLocks noChangeAspect="1" noChangeArrowheads="1"/>
          </p:cNvPicPr>
          <p:nvPr/>
        </p:nvPicPr>
        <p:blipFill>
          <a:blip r:embed="rId2" cstate="print"/>
          <a:srcRect l="1422" t="2615" r="63527" b="4016"/>
          <a:stretch>
            <a:fillRect/>
          </a:stretch>
        </p:blipFill>
        <p:spPr bwMode="auto">
          <a:xfrm>
            <a:off x="461963" y="1524000"/>
            <a:ext cx="33559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7" descr="Wernicke-Korsakof 01f"/>
          <p:cNvPicPr>
            <a:picLocks noChangeAspect="1" noChangeArrowheads="1"/>
          </p:cNvPicPr>
          <p:nvPr/>
        </p:nvPicPr>
        <p:blipFill>
          <a:blip r:embed="rId2" cstate="print"/>
          <a:srcRect l="38828" t="3233" r="2956" b="21059"/>
          <a:stretch>
            <a:fillRect/>
          </a:stretch>
        </p:blipFill>
        <p:spPr bwMode="auto">
          <a:xfrm>
            <a:off x="4014788" y="2209800"/>
            <a:ext cx="480060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046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(TIAMINA)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914400" y="619125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latin typeface="Times New Roman" pitchFamily="18" charset="0"/>
              </a:rPr>
              <a:t>Okazaki e Scheithauer, 1988</a:t>
            </a:r>
            <a:endParaRPr lang="pt-BR">
              <a:latin typeface="Times New Roman" pitchFamily="18" charset="0"/>
            </a:endParaRPr>
          </a:p>
        </p:txBody>
      </p:sp>
      <p:pic>
        <p:nvPicPr>
          <p:cNvPr id="57350" name="Picture 6" descr="Wernicke-Korsakof 02"/>
          <p:cNvPicPr>
            <a:picLocks noChangeAspect="1" noChangeArrowheads="1"/>
          </p:cNvPicPr>
          <p:nvPr/>
        </p:nvPicPr>
        <p:blipFill>
          <a:blip r:embed="rId2" cstate="print"/>
          <a:srcRect l="2194" t="2257" r="50861" b="2196"/>
          <a:stretch>
            <a:fillRect/>
          </a:stretch>
        </p:blipFill>
        <p:spPr bwMode="auto">
          <a:xfrm>
            <a:off x="323850" y="1531938"/>
            <a:ext cx="4237038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7" descr="Wernicke-Korsakof 02"/>
          <p:cNvPicPr>
            <a:picLocks noChangeAspect="1" noChangeArrowheads="1"/>
          </p:cNvPicPr>
          <p:nvPr/>
        </p:nvPicPr>
        <p:blipFill>
          <a:blip r:embed="rId2" cstate="print"/>
          <a:srcRect l="52316" t="2257" r="552" b="3294"/>
          <a:stretch>
            <a:fillRect/>
          </a:stretch>
        </p:blipFill>
        <p:spPr bwMode="auto">
          <a:xfrm>
            <a:off x="4560888" y="3592513"/>
            <a:ext cx="425450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046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(TIAMINA)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990600" y="61722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latin typeface="Times New Roman" pitchFamily="18" charset="0"/>
              </a:rPr>
              <a:t>Okazaki e Scheithauer, 1988</a:t>
            </a:r>
            <a:endParaRPr lang="pt-BR">
              <a:latin typeface="Times New Roman" pitchFamily="18" charset="0"/>
            </a:endParaRPr>
          </a:p>
        </p:txBody>
      </p:sp>
      <p:pic>
        <p:nvPicPr>
          <p:cNvPr id="58374" name="Picture 6" descr="Wernicke-Korsakof 03"/>
          <p:cNvPicPr>
            <a:picLocks noChangeAspect="1" noChangeArrowheads="1"/>
          </p:cNvPicPr>
          <p:nvPr/>
        </p:nvPicPr>
        <p:blipFill>
          <a:blip r:embed="rId2" cstate="print"/>
          <a:srcRect l="1050" t="565" r="50984" b="1692"/>
          <a:stretch>
            <a:fillRect/>
          </a:stretch>
        </p:blipFill>
        <p:spPr bwMode="auto">
          <a:xfrm>
            <a:off x="517525" y="1739900"/>
            <a:ext cx="4054475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7" descr="Wernicke-Korsakof 03"/>
          <p:cNvPicPr>
            <a:picLocks noChangeAspect="1" noChangeArrowheads="1"/>
          </p:cNvPicPr>
          <p:nvPr/>
        </p:nvPicPr>
        <p:blipFill>
          <a:blip r:embed="rId2" cstate="print"/>
          <a:srcRect l="52266" b="2257"/>
          <a:stretch>
            <a:fillRect/>
          </a:stretch>
        </p:blipFill>
        <p:spPr bwMode="auto">
          <a:xfrm>
            <a:off x="4572000" y="3797300"/>
            <a:ext cx="4033838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5046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HIPOVITAMINOSE 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(TIAMINA)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536575" y="1124744"/>
            <a:ext cx="828357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definição: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é um componente crítico da coenzima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flavina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mononucleotídeo e da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flavina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adenina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dinucleotídeo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que participam de uma grande gama de reações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oxi-redução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; em adição,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aflavina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em ligação covalente é incorporada à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desidrogenase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succínica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monoamino-oxidase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bem como a outras enzimas mitocondriais</a:t>
            </a:r>
          </a:p>
        </p:txBody>
      </p:sp>
      <p:pic>
        <p:nvPicPr>
          <p:cNvPr id="59398" name="Picture 7" descr="Vitamina B2 - importância, fontes de alimentos, valores nutricionais, carência e exces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4149725"/>
            <a:ext cx="2592388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9" name="Text Box 5"/>
          <p:cNvSpPr txBox="1">
            <a:spLocks noChangeArrowheads="1"/>
          </p:cNvSpPr>
          <p:nvPr/>
        </p:nvSpPr>
        <p:spPr bwMode="auto">
          <a:xfrm>
            <a:off x="536575" y="3861594"/>
            <a:ext cx="56197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fontes da riboflavina: 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amplamente distribuída nas carnes, produtos lácteos e vegetais como riboflavina livre ou fosfato de riboflavina e é absorvida no trato gastrintestinal superior</a:t>
            </a:r>
          </a:p>
        </p:txBody>
      </p:sp>
      <p:sp>
        <p:nvSpPr>
          <p:cNvPr id="59400" name="Text Box 7"/>
          <p:cNvSpPr txBox="1">
            <a:spLocks noChangeArrowheads="1"/>
          </p:cNvSpPr>
          <p:nvPr/>
        </p:nvSpPr>
        <p:spPr bwMode="auto">
          <a:xfrm>
            <a:off x="6156325" y="6381750"/>
            <a:ext cx="25923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100">
                <a:latin typeface="Times New Roman" pitchFamily="18" charset="0"/>
              </a:rPr>
              <a:t>http://www.cpt.com.br/saude/vitamina-b2</a:t>
            </a:r>
            <a:endParaRPr lang="pt-BR" sz="1100">
              <a:latin typeface="Times New Roman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758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 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400" b="1" baseline="-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(RIBOFLAVINA)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32000" y="973137"/>
            <a:ext cx="82800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 err="1">
                <a:latin typeface="Times New Roman" pitchFamily="18" charset="0"/>
                <a:cs typeface="Times New Roman" pitchFamily="18" charset="0"/>
              </a:rPr>
              <a:t>arriboflavinose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ocorre como estado de deficiência primária entre pessoas de países em desenvolvimento e economicamente pobres; nesses casos ela é acompanhada por deficiência de outras vitaminas e proteínas; em países industrializados, a deficiência é mais comumente encontrada em alcoólatras e em pessoas que têm infecções crônicas, câncer avançado ou outras doenças debilitantes; também encontrada em indivíduos com alterações na ingestão como a anorexia nervosa e aqueles que evitam a ingestão de produtos lácteos, visto que o leite é uma boa fonte de riboflavina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758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 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400" b="1" baseline="-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(RIBOFLAVINA)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35842" name="Picture 2" descr="http://1.bp.blogspot.com/-WlTB-f14i-4/TZCa8CyZ8ZI/AAAAAAAABcA/lon7VKSELwA/s1600/1234.jpg"/>
          <p:cNvPicPr>
            <a:picLocks noChangeAspect="1" noChangeArrowheads="1"/>
          </p:cNvPicPr>
          <p:nvPr/>
        </p:nvPicPr>
        <p:blipFill>
          <a:blip r:embed="rId2" cstate="print"/>
          <a:srcRect t="7399" b="4823"/>
          <a:stretch>
            <a:fillRect/>
          </a:stretch>
        </p:blipFill>
        <p:spPr bwMode="auto">
          <a:xfrm>
            <a:off x="5292081" y="5013176"/>
            <a:ext cx="2919214" cy="1648966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5809856" y="6626067"/>
            <a:ext cx="24465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latin typeface="Times New Roman" pitchFamily="18" charset="0"/>
              </a:rPr>
              <a:t>remediosalternativosnaturales</a:t>
            </a:r>
            <a:r>
              <a:rPr lang="pt-BR" sz="1000" dirty="0" smtClean="0">
                <a:latin typeface="Times New Roman" pitchFamily="18" charset="0"/>
              </a:rPr>
              <a:t>.blogspot.com</a:t>
            </a:r>
            <a:endParaRPr lang="pt-BR" sz="1000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432000" y="836712"/>
            <a:ext cx="8280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morfologia da </a:t>
            </a:r>
            <a:r>
              <a:rPr lang="pt-BR" sz="2400" b="1" dirty="0" err="1">
                <a:latin typeface="Times New Roman" pitchFamily="18" charset="0"/>
                <a:cs typeface="Times New Roman" pitchFamily="18" charset="0"/>
              </a:rPr>
              <a:t>arriboflavinose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queilose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ou </a:t>
            </a:r>
            <a:r>
              <a:rPr lang="pt-BR" sz="2400" b="1" dirty="0" err="1">
                <a:latin typeface="Times New Roman" pitchFamily="18" charset="0"/>
                <a:cs typeface="Times New Roman" pitchFamily="18" charset="0"/>
              </a:rPr>
              <a:t>queilite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(lesões nos ângulos da boca) é usualmente o primeiro sinal de deficiência de riboflavina; começa como áreas de palidez dos ângulos da boca; mais tarde aparecem rachaduras ou fissuras que tendem a se tornar infectadas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secundariamente</a:t>
            </a: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glossite: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 língua torna-se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atrófica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tomando uma nuance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magenta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lembrando fortemente a cor vermelho-azulada da cianose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758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 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400" b="1" baseline="-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(RIBOFLAVINA)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444208" y="6611779"/>
            <a:ext cx="12955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.mystockphoto.com</a:t>
            </a:r>
            <a:endParaRPr lang="pt-BR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0" name="Picture 4" descr="http://www.imeds.com.br/public-img/user/1/26/26392/content/13483/1273995719M.jpg"/>
          <p:cNvPicPr>
            <a:picLocks noChangeAspect="1" noChangeArrowheads="1"/>
          </p:cNvPicPr>
          <p:nvPr/>
        </p:nvPicPr>
        <p:blipFill>
          <a:blip r:embed="rId2" cstate="print"/>
          <a:srcRect l="10077" t="22067" r="14324" b="13249"/>
          <a:stretch>
            <a:fillRect/>
          </a:stretch>
        </p:blipFill>
        <p:spPr bwMode="auto">
          <a:xfrm>
            <a:off x="4572000" y="3212976"/>
            <a:ext cx="2088232" cy="1336468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6660232" y="4293096"/>
            <a:ext cx="12458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latin typeface="Times New Roman" pitchFamily="18" charset="0"/>
                <a:cs typeface="Times New Roman" pitchFamily="18" charset="0"/>
              </a:rPr>
              <a:t>moblog</a:t>
            </a:r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1000" dirty="0" err="1" smtClean="0">
                <a:latin typeface="Times New Roman" pitchFamily="18" charset="0"/>
                <a:cs typeface="Times New Roman" pitchFamily="18" charset="0"/>
              </a:rPr>
              <a:t>whmsoft</a:t>
            </a:r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.net</a:t>
            </a:r>
            <a:endParaRPr lang="pt-BR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://images.mystockphoto.com/files/previews/35a/benign-migratory-glossitis-with-fissured-tongue-goswami-m-verma-a-verma-m-j-indian-soc-pedod-prev-dent-450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380736"/>
            <a:ext cx="1800200" cy="147726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432000" y="1196752"/>
            <a:ext cx="82800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alterações oculares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representadas por </a:t>
            </a:r>
            <a:r>
              <a:rPr lang="pt-BR" sz="2400" b="1" dirty="0" err="1">
                <a:latin typeface="Times New Roman" pitchFamily="18" charset="0"/>
                <a:cs typeface="Times New Roman" pitchFamily="18" charset="0"/>
              </a:rPr>
              <a:t>ceratite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intersticial superficial; nos estágios iniciais, as camadas superficiais da córnea são invadidas por capilares, seguindo infiltração e exsudação inflamatória intersticial, produzindo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opacificação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e, algumas vezes, ulceração da superfície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corneal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alterações dermatológicas: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uma dermatite escamosa e besuntada sobre a região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naso-labial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podendo se estender em distribuição como asas de borboleta para as bochechas e para a pele em torno das orelhas; lesões escrotais e vulvares são comuns; em casos bem definidos pode também desenvolver a atrofia da pele</a:t>
            </a:r>
          </a:p>
          <a:p>
            <a:pPr marL="285750" indent="-285750" algn="just"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 err="1">
                <a:latin typeface="Times New Roman" pitchFamily="18" charset="0"/>
                <a:cs typeface="Times New Roman" pitchFamily="18" charset="0"/>
              </a:rPr>
              <a:t>hipoplasia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 err="1">
                <a:latin typeface="Times New Roman" pitchFamily="18" charset="0"/>
                <a:cs typeface="Times New Roman" pitchFamily="18" charset="0"/>
              </a:rPr>
              <a:t>eritróide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na medula óssea está presente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freqüentemente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mas não é marcada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758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 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400" b="1" baseline="-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(RIBOFLAVINA)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 descr="Rivoflavina"/>
          <p:cNvPicPr>
            <a:picLocks noChangeAspect="1" noChangeArrowheads="1"/>
          </p:cNvPicPr>
          <p:nvPr/>
        </p:nvPicPr>
        <p:blipFill>
          <a:blip r:embed="rId2" cstate="print"/>
          <a:srcRect l="4839" b="12466"/>
          <a:stretch>
            <a:fillRect/>
          </a:stretch>
        </p:blipFill>
        <p:spPr bwMode="auto">
          <a:xfrm>
            <a:off x="2324100" y="1773238"/>
            <a:ext cx="4495800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2400300" y="2384425"/>
            <a:ext cx="1295400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Vascularização corneal</a:t>
            </a:r>
            <a:endParaRPr lang="pt-BR" sz="1400">
              <a:latin typeface="Times New Roman" pitchFamily="18" charset="0"/>
            </a:endParaRP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2400300" y="3279775"/>
            <a:ext cx="965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Dermatite</a:t>
            </a:r>
            <a:endParaRPr lang="pt-BR" sz="1400">
              <a:latin typeface="Times New Roman" pitchFamily="18" charset="0"/>
            </a:endParaRP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324100" y="4117975"/>
            <a:ext cx="965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Glossite</a:t>
            </a:r>
            <a:endParaRPr lang="pt-BR" sz="1400">
              <a:latin typeface="Times New Roman" pitchFamily="18" charset="0"/>
            </a:endParaRP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2324100" y="4803775"/>
            <a:ext cx="965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Quielose</a:t>
            </a:r>
            <a:endParaRPr lang="pt-BR" sz="1400">
              <a:latin typeface="Times New Roman" pitchFamily="18" charset="0"/>
            </a:endParaRP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2324100" y="5565775"/>
            <a:ext cx="1670050" cy="623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Anemia,</a:t>
            </a:r>
          </a:p>
          <a:p>
            <a:pPr algn="ctr"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 hipoplasia eritroide</a:t>
            </a:r>
            <a:endParaRPr lang="pt-BR" sz="1400">
              <a:latin typeface="Times New Roman" pitchFamily="18" charset="0"/>
            </a:endParaRP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4476750" y="6251575"/>
            <a:ext cx="2438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Modificado de Rubin e Farber, 1999</a:t>
            </a:r>
            <a:endParaRPr lang="pt-BR" sz="1200">
              <a:latin typeface="Times New Roman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758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 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400" b="1" baseline="-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(RIBOFLAVINA)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32000" y="980728"/>
            <a:ext cx="8280000" cy="345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3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funções da vitamina 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: componente do pigmento visual – manutenção da visão normal em luz reduzida; manutenção de epitélios especializados – potenciação da diferenciação de células epiteliais especializadas, principalmente células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muco-secretoras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; manutenção da resistência a infecções – ativação da imunidade, principalmente em crianças; agentes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fotoprotetores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retinóides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-caroteno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e alguns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carotenóides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) e antioxidantes</a:t>
            </a:r>
            <a:endParaRPr lang="pt-BR" sz="2400" dirty="0">
              <a:latin typeface="Times New Roman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22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VITAMINA  A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116740" name="Picture 4" descr="http://3.bp.blogspot.com/-8IhGXgYqiAg/US66H1BQetI/AAAAAAAAAW0/3Xjck6cSQ6U/s1600/imagesCAOH73H7.jpg"/>
          <p:cNvPicPr>
            <a:picLocks noChangeAspect="1" noChangeArrowheads="1"/>
          </p:cNvPicPr>
          <p:nvPr/>
        </p:nvPicPr>
        <p:blipFill>
          <a:blip r:embed="rId2" cstate="print"/>
          <a:srcRect b="7451"/>
          <a:stretch>
            <a:fillRect/>
          </a:stretch>
        </p:blipFill>
        <p:spPr bwMode="auto">
          <a:xfrm>
            <a:off x="3707903" y="4365104"/>
            <a:ext cx="2526433" cy="2307159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4759448" y="6626067"/>
            <a:ext cx="15151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latin typeface="Times New Roman" pitchFamily="18" charset="0"/>
              </a:rPr>
              <a:t>draaferreira</a:t>
            </a:r>
            <a:r>
              <a:rPr lang="pt-BR" sz="1000" dirty="0" smtClean="0">
                <a:latin typeface="Times New Roman" pitchFamily="18" charset="0"/>
              </a:rPr>
              <a:t>.blogspot.com</a:t>
            </a:r>
            <a:endParaRPr lang="pt-BR" sz="1000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32000" y="2276872"/>
            <a:ext cx="82800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definição: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é a designação genérica do ácido nicotínico e seus derivados funcionalmente ativos (ex.: nicotinamida); na forma da nicotinamida é um componente essencial de duas coenzimas, 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dinucleotídeo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adenina nicotinamida (NAD) e o fosfato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dinucleotídeo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adenina nicotinamida (NADP), ambos com papel central no metabolismo intermediário celular; NAD funciona como coenzima para uma variedade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desidrogenases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envolvidas no metabolismo das gorduras, carboidratos 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amino-ácidos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; NADP participa de uma variedade de reações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desidrogenação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particularmente no desvio (“shunt”) da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hexose-monofosfato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no metabolismo da glicose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83568" y="476672"/>
            <a:ext cx="1590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NIACINA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31748" name="Picture 4" descr="http://4.bp.blogspot.com/-qb1ntFyDvdU/UlSlXLseWHI/AAAAAAAAADs/OqLGEHKjdjI/s1600/images+(14).jpg"/>
          <p:cNvPicPr>
            <a:picLocks noChangeAspect="1" noChangeArrowheads="1"/>
          </p:cNvPicPr>
          <p:nvPr/>
        </p:nvPicPr>
        <p:blipFill>
          <a:blip r:embed="rId2" cstate="print"/>
          <a:srcRect t="6936" b="6368"/>
          <a:stretch>
            <a:fillRect/>
          </a:stretch>
        </p:blipFill>
        <p:spPr bwMode="auto">
          <a:xfrm>
            <a:off x="3559873" y="476672"/>
            <a:ext cx="2024253" cy="1656184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3895982" y="2103712"/>
            <a:ext cx="16738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latin typeface="Times New Roman" pitchFamily="18" charset="0"/>
              </a:rPr>
              <a:t>flavialimanutri</a:t>
            </a:r>
            <a:r>
              <a:rPr lang="pt-BR" sz="1000" dirty="0" smtClean="0">
                <a:latin typeface="Times New Roman" pitchFamily="18" charset="0"/>
              </a:rPr>
              <a:t>.blogspot.com</a:t>
            </a:r>
            <a:endParaRPr lang="pt-BR" sz="1000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428625" y="980728"/>
            <a:ext cx="828675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fontes de niacina: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derivada da dieta ou sintetizada endogenamente (a partir do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triptofano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); amplamente disponível em grãos, legumes e óleos de sementes e em menor quantidade nas carnes; em alguns grãos ela aparece na forma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não-livre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e, portanto, não absorvível; a niacina no milho, em particular, não é livre; então, a síndrome da deficiência de niacina, aparece frequentemente entre populações nativas que subsistem com consumo alto de milho</a:t>
            </a:r>
          </a:p>
        </p:txBody>
      </p:sp>
      <p:pic>
        <p:nvPicPr>
          <p:cNvPr id="65542" name="Picture 7" descr="Vitamina B3 - importância, fontes de alimentos, valores nutricionais, carência e exces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4509120"/>
            <a:ext cx="2676981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5580063" y="6543673"/>
            <a:ext cx="25923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100" dirty="0">
                <a:latin typeface="Times New Roman" pitchFamily="18" charset="0"/>
              </a:rPr>
              <a:t>http://www.cpt.com.br/saude/vitamina-b3</a:t>
            </a:r>
            <a:endParaRPr lang="pt-BR" sz="1100" dirty="0">
              <a:latin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83568" y="476672"/>
            <a:ext cx="1590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NIACINA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pic>
        <p:nvPicPr>
          <p:cNvPr id="10" name="Picture 2" descr="http://www.lersaude.com.br/wp-content/uploads/2013/04/niacina-vitamina-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509120"/>
            <a:ext cx="2640000" cy="1980000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2642072" y="6423139"/>
            <a:ext cx="13179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</a:rPr>
              <a:t>www.lersaude.com.br</a:t>
            </a:r>
            <a:endParaRPr lang="pt-BR" sz="1000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647700" y="1196752"/>
            <a:ext cx="7848600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deficiência de niacina: pelagra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– surge da deficiência de niacina ou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triptofano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; em países industrializados, a pelagra é encontrada esporadicamente, usualmente em combinação com outras deficiências vitamínicas, mais em alcoólatras e pessoas que sofrem de doenças crônicas debilitantes, incluindo infecção por HIV; também ocorre em estados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diarréicos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prolongados, com dietas amplamente deficientes em proteínas, e nas administrações prolongadas de drogas como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isoniazida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 6-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mercaptopurina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em doses farmacológicas, o acido nicotínico baixa níveis plasmáticos de LDL pela redução da síntese hepática de VLDL, e daí é usado no tratamento de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hipercolesterolemia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83568" y="476672"/>
            <a:ext cx="1590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NIACINA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395536" y="1052736"/>
            <a:ext cx="8280000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morfologia da pelagra: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estritamente falando significa pele rugosa; a síndrome clínica é identificada pelos três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Ds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: dermatite,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diarréia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 demência</a:t>
            </a: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dermatite: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usualmente simétrica e bilateral, encontrada principalmente em áreas expostas do corpo; inicialmente aparece vermelhidão, espessamento e enrugamento da pele, seguida de descamação extensa, produzindo fissuras e inflamação crônica; há lesões semelhantes nas mucosas da boca e vagina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83568" y="476672"/>
            <a:ext cx="1590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NIACINA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pic>
        <p:nvPicPr>
          <p:cNvPr id="28674" name="Picture 2" descr="http://www.moondragon.org/health/graphics/pellagraface.jpg"/>
          <p:cNvPicPr>
            <a:picLocks noChangeAspect="1" noChangeArrowheads="1"/>
          </p:cNvPicPr>
          <p:nvPr/>
        </p:nvPicPr>
        <p:blipFill>
          <a:blip r:embed="rId2" cstate="print"/>
          <a:srcRect l="2935" t="4307" r="2934" b="4487"/>
          <a:stretch>
            <a:fillRect/>
          </a:stretch>
        </p:blipFill>
        <p:spPr bwMode="auto">
          <a:xfrm>
            <a:off x="1979712" y="4797152"/>
            <a:ext cx="2121937" cy="1872000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2699792" y="6611779"/>
            <a:ext cx="13484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</a:rPr>
              <a:t>www.moondragon.org</a:t>
            </a:r>
            <a:endParaRPr lang="pt-BR" sz="1000" dirty="0">
              <a:latin typeface="Times New Roman" pitchFamily="18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802734" y="6639163"/>
            <a:ext cx="15856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</a:rPr>
              <a:t>www.mundoeducacao.com</a:t>
            </a:r>
            <a:endParaRPr lang="pt-BR" sz="1000" dirty="0">
              <a:latin typeface="Times New Roman" pitchFamily="18" charset="0"/>
            </a:endParaRPr>
          </a:p>
        </p:txBody>
      </p:sp>
      <p:pic>
        <p:nvPicPr>
          <p:cNvPr id="28676" name="Picture 4" descr="http://www.mundoeducacao.com/upload/conteudo_legenda/944e4c92c075fdfa0b732564251f84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797360"/>
            <a:ext cx="2831597" cy="1872000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5508104" y="6381328"/>
            <a:ext cx="7441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 smtClean="0">
                <a:latin typeface="Times New Roman" pitchFamily="18" charset="0"/>
              </a:rPr>
              <a:t>Dermatite</a:t>
            </a:r>
            <a:endParaRPr lang="pt-BR" sz="10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432000" y="836712"/>
            <a:ext cx="8280000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 err="1">
                <a:latin typeface="Times New Roman" pitchFamily="18" charset="0"/>
                <a:cs typeface="Times New Roman" pitchFamily="18" charset="0"/>
              </a:rPr>
              <a:t>diarréia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causada por atrofia do epitélio colunar da mucosa do trato gastrintestinal, seguida de inflamação; a atrofia pode ser seguida de ulceração</a:t>
            </a:r>
          </a:p>
          <a:p>
            <a:pPr marL="285750" indent="-285750" algn="just">
              <a:lnSpc>
                <a:spcPct val="12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demência: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resulta da degeneração de neurônios cerebrais, acompanhada por degeneração dos tratos correspondentes na medula espinhal; as lesões na medula espinhal parecem com as alterações da coluna posterior observadas na anemia perniciosa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83568" y="476672"/>
            <a:ext cx="1590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NIACINA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pic>
        <p:nvPicPr>
          <p:cNvPr id="27650" name="Picture 2" descr="http://www.draanaescobar.com.br/wp-content/uploads/2014/08/diarreia-vomito-virose.jpg"/>
          <p:cNvPicPr>
            <a:picLocks noChangeAspect="1" noChangeArrowheads="1"/>
          </p:cNvPicPr>
          <p:nvPr/>
        </p:nvPicPr>
        <p:blipFill>
          <a:blip r:embed="rId2" cstate="print"/>
          <a:srcRect l="16537" t="2520" r="14951"/>
          <a:stretch>
            <a:fillRect/>
          </a:stretch>
        </p:blipFill>
        <p:spPr bwMode="auto">
          <a:xfrm>
            <a:off x="2339752" y="4293096"/>
            <a:ext cx="1728192" cy="2305235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2483768" y="6611779"/>
            <a:ext cx="16273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</a:rPr>
              <a:t>www.draanaescobar.com.br</a:t>
            </a:r>
            <a:endParaRPr lang="pt-BR" sz="1000" dirty="0">
              <a:latin typeface="Times New Roman" pitchFamily="18" charset="0"/>
            </a:endParaRPr>
          </a:p>
        </p:txBody>
      </p:sp>
      <p:pic>
        <p:nvPicPr>
          <p:cNvPr id="27652" name="Picture 4" descr="http://thumbs.dreamstime.com/z/dementia-disease-dealing-alzheimer-illness-as-medical-icon-tree-shape-front-view-human-head-brain-32992482.jpg"/>
          <p:cNvPicPr>
            <a:picLocks noChangeAspect="1" noChangeArrowheads="1"/>
          </p:cNvPicPr>
          <p:nvPr/>
        </p:nvPicPr>
        <p:blipFill>
          <a:blip r:embed="rId3" cstate="print"/>
          <a:srcRect l="14095" b="6832"/>
          <a:stretch>
            <a:fillRect/>
          </a:stretch>
        </p:blipFill>
        <p:spPr bwMode="auto">
          <a:xfrm>
            <a:off x="5580112" y="4293096"/>
            <a:ext cx="2114632" cy="2304000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6372200" y="6611779"/>
            <a:ext cx="13484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</a:rPr>
              <a:t>www.dreamstime.com</a:t>
            </a:r>
            <a:endParaRPr lang="pt-BR" sz="1000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 descr="tiamina1"/>
          <p:cNvPicPr>
            <a:picLocks noChangeAspect="1" noChangeArrowheads="1"/>
          </p:cNvPicPr>
          <p:nvPr/>
        </p:nvPicPr>
        <p:blipFill>
          <a:blip r:embed="rId2" cstate="print"/>
          <a:srcRect l="2318" t="2586" r="4378" b="4190"/>
          <a:stretch>
            <a:fillRect/>
          </a:stretch>
        </p:blipFill>
        <p:spPr bwMode="auto">
          <a:xfrm>
            <a:off x="323528" y="2420888"/>
            <a:ext cx="401562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2771800" y="5157192"/>
            <a:ext cx="1594049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US" sz="1200" dirty="0">
                <a:latin typeface="Times New Roman" pitchFamily="18" charset="0"/>
              </a:rPr>
              <a:t> Kane e Kumar, 2005 </a:t>
            </a:r>
            <a:endParaRPr lang="pt-BR" sz="1200" dirty="0">
              <a:latin typeface="Times New Roman" pitchFamily="18" charset="0"/>
            </a:endParaRP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2628900" y="1700808"/>
            <a:ext cx="388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 err="1">
                <a:latin typeface="Times New Roman" pitchFamily="18" charset="0"/>
              </a:rPr>
              <a:t>Deficiencia</a:t>
            </a:r>
            <a:r>
              <a:rPr lang="en-US" dirty="0">
                <a:latin typeface="Times New Roman" pitchFamily="18" charset="0"/>
              </a:rPr>
              <a:t> de </a:t>
            </a:r>
            <a:r>
              <a:rPr lang="en-US" dirty="0" err="1">
                <a:latin typeface="Times New Roman" pitchFamily="18" charset="0"/>
              </a:rPr>
              <a:t>Niacina</a:t>
            </a:r>
            <a:r>
              <a:rPr lang="en-US" dirty="0">
                <a:latin typeface="Times New Roman" pitchFamily="18" charset="0"/>
              </a:rPr>
              <a:t> - PELAGRA</a:t>
            </a:r>
            <a:endParaRPr lang="pt-BR" dirty="0">
              <a:latin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83568" y="476672"/>
            <a:ext cx="1590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NIACINA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pic>
        <p:nvPicPr>
          <p:cNvPr id="26626" name="Picture 2" descr="https://escholarship.org/uc/item/5z50c578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420888"/>
            <a:ext cx="3372746" cy="2700000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7236296" y="5157192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</a:rPr>
              <a:t>escholarship.org</a:t>
            </a:r>
            <a:endParaRPr lang="pt-BR" sz="1000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Pelagra"/>
          <p:cNvPicPr>
            <a:picLocks noChangeAspect="1" noChangeArrowheads="1"/>
          </p:cNvPicPr>
          <p:nvPr/>
        </p:nvPicPr>
        <p:blipFill>
          <a:blip r:embed="rId2" cstate="print"/>
          <a:srcRect l="5440" t="7733" r="23067" b="12747"/>
          <a:stretch>
            <a:fillRect/>
          </a:stretch>
        </p:blipFill>
        <p:spPr bwMode="auto">
          <a:xfrm>
            <a:off x="2051050" y="1873250"/>
            <a:ext cx="40544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7"/>
          <p:cNvSpPr txBox="1">
            <a:spLocks noChangeArrowheads="1"/>
          </p:cNvSpPr>
          <p:nvPr/>
        </p:nvSpPr>
        <p:spPr bwMode="auto">
          <a:xfrm>
            <a:off x="2584450" y="1492250"/>
            <a:ext cx="388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latin typeface="Times New Roman" pitchFamily="18" charset="0"/>
              </a:rPr>
              <a:t>Deficiencia de Niacina - PELAGRA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70663" name="Rectangle 8"/>
          <p:cNvSpPr>
            <a:spLocks noChangeArrowheads="1"/>
          </p:cNvSpPr>
          <p:nvPr/>
        </p:nvSpPr>
        <p:spPr bwMode="auto">
          <a:xfrm>
            <a:off x="6089650" y="1873250"/>
            <a:ext cx="936625" cy="472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0664" name="Text Box 9"/>
          <p:cNvSpPr txBox="1">
            <a:spLocks noChangeArrowheads="1"/>
          </p:cNvSpPr>
          <p:nvPr/>
        </p:nvSpPr>
        <p:spPr bwMode="auto">
          <a:xfrm>
            <a:off x="5356225" y="5630863"/>
            <a:ext cx="762000" cy="1825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Dermatite</a:t>
            </a:r>
            <a:endParaRPr lang="pt-BR" sz="1200">
              <a:latin typeface="Times New Roman" pitchFamily="18" charset="0"/>
            </a:endParaRPr>
          </a:p>
        </p:txBody>
      </p:sp>
      <p:sp>
        <p:nvSpPr>
          <p:cNvPr id="70665" name="Text Box 10"/>
          <p:cNvSpPr txBox="1">
            <a:spLocks noChangeArrowheads="1"/>
          </p:cNvSpPr>
          <p:nvPr/>
        </p:nvSpPr>
        <p:spPr bwMode="auto">
          <a:xfrm>
            <a:off x="4622800" y="2178050"/>
            <a:ext cx="1905000" cy="182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Demencia (perda  neuronal)</a:t>
            </a:r>
            <a:endParaRPr lang="pt-BR" sz="1200">
              <a:latin typeface="Times New Roman" pitchFamily="18" charset="0"/>
            </a:endParaRPr>
          </a:p>
        </p:txBody>
      </p:sp>
      <p:sp>
        <p:nvSpPr>
          <p:cNvPr id="70666" name="Text Box 11"/>
          <p:cNvSpPr txBox="1">
            <a:spLocks noChangeArrowheads="1"/>
          </p:cNvSpPr>
          <p:nvPr/>
        </p:nvSpPr>
        <p:spPr bwMode="auto">
          <a:xfrm>
            <a:off x="6089650" y="3016250"/>
            <a:ext cx="914400" cy="730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Degeneração das colunas posterior e lateral</a:t>
            </a:r>
            <a:endParaRPr lang="pt-BR" sz="1200">
              <a:latin typeface="Times New Roman" pitchFamily="18" charset="0"/>
            </a:endParaRPr>
          </a:p>
        </p:txBody>
      </p:sp>
      <p:sp>
        <p:nvSpPr>
          <p:cNvPr id="70667" name="Text Box 12"/>
          <p:cNvSpPr txBox="1">
            <a:spLocks noChangeArrowheads="1"/>
          </p:cNvSpPr>
          <p:nvPr/>
        </p:nvSpPr>
        <p:spPr bwMode="auto">
          <a:xfrm>
            <a:off x="4589463" y="2638425"/>
            <a:ext cx="762000" cy="182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Glossite</a:t>
            </a:r>
            <a:endParaRPr lang="pt-BR" sz="1200">
              <a:latin typeface="Times New Roman" pitchFamily="18" charset="0"/>
            </a:endParaRPr>
          </a:p>
        </p:txBody>
      </p:sp>
      <p:sp>
        <p:nvSpPr>
          <p:cNvPr id="70668" name="Text Box 13"/>
          <p:cNvSpPr txBox="1">
            <a:spLocks noChangeArrowheads="1"/>
          </p:cNvSpPr>
          <p:nvPr/>
        </p:nvSpPr>
        <p:spPr bwMode="auto">
          <a:xfrm>
            <a:off x="5403850" y="4921250"/>
            <a:ext cx="762000" cy="182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Diarréia</a:t>
            </a:r>
            <a:endParaRPr lang="pt-BR" sz="1200">
              <a:latin typeface="Times New Roman" pitchFamily="18" charset="0"/>
            </a:endParaRPr>
          </a:p>
        </p:txBody>
      </p:sp>
      <p:sp>
        <p:nvSpPr>
          <p:cNvPr id="70669" name="Text Box 6"/>
          <p:cNvSpPr txBox="1">
            <a:spLocks noChangeArrowheads="1"/>
          </p:cNvSpPr>
          <p:nvPr/>
        </p:nvSpPr>
        <p:spPr bwMode="auto">
          <a:xfrm>
            <a:off x="4589463" y="6273800"/>
            <a:ext cx="2438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>
                <a:latin typeface="Times New Roman" pitchFamily="18" charset="0"/>
              </a:rPr>
              <a:t>Modificado de Rubin e Farber, 1999</a:t>
            </a:r>
            <a:endParaRPr lang="pt-BR" sz="1200">
              <a:latin typeface="Times New Roman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83568" y="476672"/>
            <a:ext cx="1590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NIACINA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432000" y="1340768"/>
            <a:ext cx="828000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a deficiência primária de vitamina B</a:t>
            </a:r>
            <a:r>
              <a:rPr lang="pt-BR" sz="2400" baseline="-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clinicamente evidente, é rara em humanos, mas os estados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sub-clínicos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de deficiência são comuns</a:t>
            </a:r>
          </a:p>
          <a:p>
            <a:pPr marL="285750" indent="-285750" algn="just">
              <a:lnSpc>
                <a:spcPct val="11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três substâncias que ocorrem naturalmente – piridoxina,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piridoxal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piridoxamina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– juntas com a forma fosfato de cada uma, possuem atividade de vitamina B</a:t>
            </a:r>
            <a:r>
              <a:rPr lang="pt-BR" sz="2400" baseline="-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 são genericamente referidas como piridoxina; todas são igualmente ativas metabolicamente e todas são convertidas nos tecidos para a forma da coenzima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piridoxal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5-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fosfatase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; esta coenzima participa como um cofator para um grande número de enzimas envolvidas nas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transaminações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carboxilações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deaminações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no metabolismo de lipídios e aminoácidos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398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B6 (PIRIDOXINA)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398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B6 (PIRIDOXINA)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380312" y="6309320"/>
            <a:ext cx="11416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latin typeface="Times New Roman" pitchFamily="18" charset="0"/>
              </a:rPr>
              <a:t>slideplayer.com.</a:t>
            </a:r>
            <a:r>
              <a:rPr lang="pt-BR" sz="1000" dirty="0" err="1" smtClean="0">
                <a:latin typeface="Times New Roman" pitchFamily="18" charset="0"/>
              </a:rPr>
              <a:t>br</a:t>
            </a:r>
            <a:endParaRPr lang="pt-BR" sz="1000" dirty="0">
              <a:latin typeface="Times New Roman" pitchFamily="18" charset="0"/>
            </a:endParaRPr>
          </a:p>
        </p:txBody>
      </p:sp>
      <p:pic>
        <p:nvPicPr>
          <p:cNvPr id="139268" name="Picture 4" descr="http://images.slideplayer.com.br/11/3128443/slides/slide_8.jpg"/>
          <p:cNvPicPr>
            <a:picLocks noChangeAspect="1" noChangeArrowheads="1"/>
          </p:cNvPicPr>
          <p:nvPr/>
        </p:nvPicPr>
        <p:blipFill>
          <a:blip r:embed="rId2" cstate="print"/>
          <a:srcRect l="4326" t="19551" r="7476" b="12200"/>
          <a:stretch>
            <a:fillRect/>
          </a:stretch>
        </p:blipFill>
        <p:spPr bwMode="auto">
          <a:xfrm>
            <a:off x="467544" y="1628800"/>
            <a:ext cx="8064896" cy="468052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95536" y="980728"/>
            <a:ext cx="8280000" cy="441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30000"/>
              </a:lnSpc>
              <a:spcBef>
                <a:spcPts val="0"/>
              </a:spcBef>
              <a:buClr>
                <a:srgbClr val="FF3300"/>
              </a:buClr>
              <a:buFont typeface="Wingdings" pitchFamily="2" charset="2"/>
              <a:buChar char="ü"/>
              <a:defRPr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fontes de piridoxina: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a vitamina B</a:t>
            </a:r>
            <a:r>
              <a:rPr lang="pt-BR" sz="2400" baseline="-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está presente em virtualmente todos os alimentos; entretanto, o processamento dos alimentos pode destruir a piridoxina e no passado isso foi responsável pela deficiência grave em crianças pobremente alimentadas com preparações de leite em pó; secundariamente, a hipovitaminose B</a:t>
            </a:r>
            <a:r>
              <a:rPr lang="pt-BR" sz="2400" baseline="-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é produzida mais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frequentemente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pelo uso prolongado de uma variedade de drogas que agem como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antagonistas da 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piridoxina  (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isoniazida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61950" indent="-93663" algn="just">
              <a:lnSpc>
                <a:spcPct val="130000"/>
              </a:lnSpc>
              <a:spcBef>
                <a:spcPts val="0"/>
              </a:spcBef>
              <a:buClr>
                <a:srgbClr val="FF3300"/>
              </a:buClr>
              <a:defRPr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estrogênios e </a:t>
            </a:r>
            <a:r>
              <a:rPr lang="pt-BR" sz="2400" dirty="0" err="1">
                <a:latin typeface="Times New Roman" pitchFamily="18" charset="0"/>
                <a:cs typeface="Times New Roman" pitchFamily="18" charset="0"/>
              </a:rPr>
              <a:t>penicilamina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, por exemplo) </a:t>
            </a:r>
          </a:p>
        </p:txBody>
      </p:sp>
      <p:pic>
        <p:nvPicPr>
          <p:cNvPr id="72710" name="Picture 7" descr="Vitamina B6: importância, fontes de alimentos, valores nutricionais, carência e exces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937" y="4437112"/>
            <a:ext cx="2654943" cy="21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5940152" y="6597650"/>
            <a:ext cx="25923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100" dirty="0">
                <a:latin typeface="Times New Roman" pitchFamily="18" charset="0"/>
              </a:rPr>
              <a:t>http://www.cpt.com.br/saude/vitamina-b6</a:t>
            </a:r>
            <a:endParaRPr lang="pt-BR" sz="1100" dirty="0"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476672"/>
            <a:ext cx="4398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VITAMINA B6 (PIRIDOXINA)</a:t>
            </a:r>
            <a:endParaRPr lang="pt-B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67000" y="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DES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VITAMINOSES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7604</Words>
  <Application>Microsoft Office PowerPoint</Application>
  <PresentationFormat>Apresentação na tela (4:3)</PresentationFormat>
  <Paragraphs>698</Paragraphs>
  <Slides>122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122</vt:i4>
      </vt:variant>
    </vt:vector>
  </HeadingPairs>
  <TitlesOfParts>
    <vt:vector size="123" baseType="lpstr">
      <vt:lpstr>Design padrão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</vt:vector>
  </TitlesOfParts>
  <Company>FMRP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EGS</cp:lastModifiedBy>
  <cp:revision>140</cp:revision>
  <dcterms:created xsi:type="dcterms:W3CDTF">2009-02-15T21:56:39Z</dcterms:created>
  <dcterms:modified xsi:type="dcterms:W3CDTF">2017-05-11T18:43:17Z</dcterms:modified>
</cp:coreProperties>
</file>