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32"/>
  </p:notesMasterIdLst>
  <p:sldIdLst>
    <p:sldId id="256" r:id="rId2"/>
    <p:sldId id="400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41" r:id="rId18"/>
    <p:sldId id="439" r:id="rId19"/>
    <p:sldId id="442" r:id="rId20"/>
    <p:sldId id="440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10A74-FE87-43EC-980C-975E8FDEDFED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21911-EA80-43F6-AE25-410DFCCFB2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83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43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06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69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22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796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08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61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848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21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58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44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88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10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43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47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06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11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06/05/2020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373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PTC3566-Tópicos de Controle Avançado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</a:t>
            </a:r>
            <a:r>
              <a:rPr lang="pt-BR" sz="3600">
                <a:latin typeface="Arial Black" panose="020B0A04020102020204" pitchFamily="34" charset="0"/>
              </a:rPr>
              <a:t>de 08/05/2020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36A5C-14D2-491A-97C0-531F045D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Aprendizagem em modelos probabilísticos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A6BE87-1ACA-4AFE-A1C3-988C8F57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47890"/>
            <a:ext cx="9613861" cy="3599316"/>
          </a:xfrm>
        </p:spPr>
        <p:txBody>
          <a:bodyPr/>
          <a:lstStyle/>
          <a:p>
            <a:r>
              <a:rPr lang="pt-BR" dirty="0"/>
              <a:t>Estimar os parâmetros do modelo a partir dos dados</a:t>
            </a:r>
          </a:p>
          <a:p>
            <a:endParaRPr lang="pt-BR" dirty="0"/>
          </a:p>
          <a:p>
            <a:r>
              <a:rPr lang="pt-BR" dirty="0"/>
              <a:t>Moeda “spam” da i-</a:t>
            </a:r>
            <a:r>
              <a:rPr lang="pt-BR" dirty="0" err="1"/>
              <a:t>ésima</a:t>
            </a:r>
            <a:r>
              <a:rPr lang="pt-BR" dirty="0"/>
              <a:t> palavra: cara</a:t>
            </a:r>
          </a:p>
          <a:p>
            <a:endParaRPr lang="pt-BR" dirty="0"/>
          </a:p>
          <a:p>
            <a:r>
              <a:rPr lang="pt-BR" dirty="0"/>
              <a:t>Moeda “</a:t>
            </a:r>
            <a:r>
              <a:rPr lang="pt-BR" dirty="0" err="1"/>
              <a:t>ham</a:t>
            </a:r>
            <a:r>
              <a:rPr lang="pt-BR" dirty="0"/>
              <a:t>” da i-</a:t>
            </a:r>
            <a:r>
              <a:rPr lang="pt-BR" dirty="0" err="1"/>
              <a:t>ésima</a:t>
            </a:r>
            <a:r>
              <a:rPr lang="pt-BR" dirty="0"/>
              <a:t> palavra: cara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E57470-E41F-44A1-8C64-E279938FD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374" y="3087432"/>
            <a:ext cx="1205534" cy="6831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6EB43FA-D08C-4DCF-BE03-CB35270B2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374" y="4123578"/>
            <a:ext cx="1490482" cy="6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26D49-86EF-4573-87A8-2B0F4A41E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Parâmetros a serem estimados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B65D246-6115-45A7-A3BF-6402781E5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516" y="2212462"/>
            <a:ext cx="7019323" cy="31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4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2AA57-925A-4C1E-A300-6AA52CEF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estimar os parâmetros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9807AB-A8A5-4247-B7B1-4B74F76C8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Por exemplo</a:t>
            </a:r>
          </a:p>
          <a:p>
            <a:endParaRPr lang="pt-BR" dirty="0"/>
          </a:p>
          <a:p>
            <a:r>
              <a:rPr lang="pt-BR" dirty="0"/>
              <a:t>Conjuntos de treinamentos rotulados como “</a:t>
            </a:r>
            <a:r>
              <a:rPr lang="pt-BR" dirty="0" err="1"/>
              <a:t>ham</a:t>
            </a:r>
            <a:r>
              <a:rPr lang="pt-BR" dirty="0"/>
              <a:t>” e “spam”</a:t>
            </a:r>
          </a:p>
          <a:p>
            <a:endParaRPr lang="pt-BR" dirty="0"/>
          </a:p>
          <a:p>
            <a:r>
              <a:rPr lang="pt-BR" dirty="0"/>
              <a:t>Contamos os “spams”(</a:t>
            </a:r>
            <a:r>
              <a:rPr lang="pt-BR" dirty="0" err="1"/>
              <a:t>ns</a:t>
            </a:r>
            <a:r>
              <a:rPr lang="pt-BR" dirty="0"/>
              <a:t>) e contamos quantos </a:t>
            </a:r>
            <a:r>
              <a:rPr lang="pt-BR" dirty="0" err="1"/>
              <a:t>wi</a:t>
            </a:r>
            <a:r>
              <a:rPr lang="pt-BR" dirty="0"/>
              <a:t> ocorrem(</a:t>
            </a:r>
            <a:r>
              <a:rPr lang="pt-BR" dirty="0" err="1"/>
              <a:t>ni</a:t>
            </a:r>
            <a:r>
              <a:rPr lang="pt-BR" dirty="0"/>
              <a:t>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031048A-9684-497B-B7ED-D00A4628A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909" y="2336873"/>
            <a:ext cx="1205534" cy="6831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E016D85-9DE1-40FA-9FAE-3095B8199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001" y="5066156"/>
            <a:ext cx="2092461" cy="10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45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C7F30-7774-4CA6-ABD4-0F89B3EC2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Naïve</a:t>
            </a:r>
            <a:r>
              <a:rPr lang="pt-BR" dirty="0"/>
              <a:t> </a:t>
            </a:r>
            <a:r>
              <a:rPr lang="pt-BR" dirty="0" err="1"/>
              <a:t>Bayes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363A01-14DA-44B9-846D-595453B02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Número de vezes que uma palavra ocorre.</a:t>
            </a:r>
          </a:p>
          <a:p>
            <a:endParaRPr lang="pt-BR" dirty="0"/>
          </a:p>
          <a:p>
            <a:r>
              <a:rPr lang="pt-BR" dirty="0"/>
              <a:t>Um parâmetro:</a:t>
            </a:r>
          </a:p>
          <a:p>
            <a:endParaRPr lang="pt-BR" dirty="0"/>
          </a:p>
          <a:p>
            <a:r>
              <a:rPr lang="pt-BR" dirty="0"/>
              <a:t>Para cada relação de verossimilhança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E549AAF-68E9-4462-9192-84C4752B0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461" y="3362445"/>
            <a:ext cx="775402" cy="4053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08808DC-178A-4643-AA23-C1D7DA6CF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454" y="4687376"/>
            <a:ext cx="4232801" cy="6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2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68C2B-4CE1-44A6-9667-3CE93AC8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Cachecol (classificador escocês)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D275AE4-ED1A-4431-9539-B5B35CE3C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97" y="2413919"/>
            <a:ext cx="6179355" cy="3957364"/>
          </a:xfrm>
        </p:spPr>
      </p:pic>
    </p:spTree>
    <p:extLst>
      <p:ext uri="{BB962C8B-B14F-4D97-AF65-F5344CB8AC3E}">
        <p14:creationId xmlns:p14="http://schemas.microsoft.com/office/powerpoint/2010/main" val="1767890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B0040-38A0-466D-9A98-82EFDB85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Modelos lógicos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1894A9-B0FF-4FA8-9A4F-7A81DFF99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Inspirados em engenharia da computação:</a:t>
            </a:r>
          </a:p>
          <a:p>
            <a:endParaRPr lang="pt-BR" dirty="0"/>
          </a:p>
          <a:p>
            <a:r>
              <a:rPr lang="pt-BR" dirty="0"/>
              <a:t>Regras organizáveis em árvores (“</a:t>
            </a:r>
            <a:r>
              <a:rPr lang="pt-BR" dirty="0" err="1"/>
              <a:t>feature</a:t>
            </a:r>
            <a:r>
              <a:rPr lang="pt-BR" dirty="0"/>
              <a:t> </a:t>
            </a:r>
            <a:r>
              <a:rPr lang="pt-BR" dirty="0" err="1"/>
              <a:t>trees</a:t>
            </a:r>
            <a:r>
              <a:rPr lang="pt-BR" dirty="0"/>
              <a:t>”)(árvores de funcionalidades)</a:t>
            </a:r>
          </a:p>
          <a:p>
            <a:endParaRPr lang="pt-BR" dirty="0"/>
          </a:p>
          <a:p>
            <a:r>
              <a:rPr lang="pt-BR" dirty="0"/>
              <a:t>Folhas das árvores: </a:t>
            </a:r>
            <a:r>
              <a:rPr lang="pt-BR" dirty="0" err="1"/>
              <a:t>hiper-retângulos</a:t>
            </a:r>
            <a:r>
              <a:rPr lang="pt-BR" dirty="0"/>
              <a:t>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199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38136-FA56-4D27-9375-D155A3CA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EA526C4-94AB-4D17-8A14-15AAD79F8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62040"/>
            <a:ext cx="7780633" cy="4013122"/>
          </a:xfrm>
        </p:spPr>
      </p:pic>
    </p:spTree>
    <p:extLst>
      <p:ext uri="{BB962C8B-B14F-4D97-AF65-F5344CB8AC3E}">
        <p14:creationId xmlns:p14="http://schemas.microsoft.com/office/powerpoint/2010/main" val="201736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22388-2BCD-4F5A-BC10-7DAD08A9D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Cachecol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E6ACAC2-8191-4B95-A542-9DCAA7AB6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42" y="2505909"/>
            <a:ext cx="4373217" cy="4126480"/>
          </a:xfrm>
        </p:spPr>
      </p:pic>
    </p:spTree>
    <p:extLst>
      <p:ext uri="{BB962C8B-B14F-4D97-AF65-F5344CB8AC3E}">
        <p14:creationId xmlns:p14="http://schemas.microsoft.com/office/powerpoint/2010/main" val="255644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3A2D3-7E9E-4FFA-A08A-CB9CBB77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Árvore mais completa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5C5D5E1-F674-42F0-9E6F-A38282518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383292"/>
            <a:ext cx="9613900" cy="3505879"/>
          </a:xfrm>
        </p:spPr>
      </p:pic>
    </p:spTree>
    <p:extLst>
      <p:ext uri="{BB962C8B-B14F-4D97-AF65-F5344CB8AC3E}">
        <p14:creationId xmlns:p14="http://schemas.microsoft.com/office/powerpoint/2010/main" val="1005413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995BE-D328-4786-9632-7F09F5E68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Cachecol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8EDF274-2C53-40AE-81EE-B4BCA4319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6" y="2336800"/>
            <a:ext cx="8976683" cy="3598863"/>
          </a:xfrm>
        </p:spPr>
      </p:pic>
    </p:spTree>
    <p:extLst>
      <p:ext uri="{BB962C8B-B14F-4D97-AF65-F5344CB8AC3E}">
        <p14:creationId xmlns:p14="http://schemas.microsoft.com/office/powerpoint/2010/main" val="837755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Aprendizagem de máquina (III)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 Modelos probabilísticos: </a:t>
            </a:r>
            <a:r>
              <a:rPr lang="pt-BR" dirty="0" err="1"/>
              <a:t>Bayes</a:t>
            </a:r>
            <a:r>
              <a:rPr lang="pt-BR" dirty="0"/>
              <a:t> (ótimo x </a:t>
            </a:r>
            <a:r>
              <a:rPr lang="pt-BR" dirty="0" err="1"/>
              <a:t>naïve</a:t>
            </a:r>
            <a:r>
              <a:rPr lang="pt-BR" dirty="0"/>
              <a:t>)</a:t>
            </a:r>
          </a:p>
          <a:p>
            <a:pPr marL="0" indent="0">
              <a:buNone/>
            </a:pPr>
            <a:r>
              <a:rPr lang="pt-BR" dirty="0"/>
              <a:t> Modelos probabilísticos: aprendizado </a:t>
            </a:r>
          </a:p>
          <a:p>
            <a:pPr marL="0" indent="0">
              <a:buNone/>
            </a:pPr>
            <a:r>
              <a:rPr lang="pt-BR" dirty="0"/>
              <a:t> Modelos lógicos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81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2DE549-C949-4DD4-A5BF-0C4ACFE6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If</a:t>
            </a:r>
            <a:r>
              <a:rPr lang="pt-BR" dirty="0"/>
              <a:t> </a:t>
            </a:r>
            <a:r>
              <a:rPr lang="pt-BR" dirty="0" err="1"/>
              <a:t>then</a:t>
            </a:r>
            <a:r>
              <a:rPr lang="pt-BR" dirty="0"/>
              <a:t>...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F6692F3-2F76-409B-A336-F33159EFB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89" y="2281716"/>
            <a:ext cx="7739351" cy="4056230"/>
          </a:xfrm>
        </p:spPr>
      </p:pic>
    </p:spTree>
    <p:extLst>
      <p:ext uri="{BB962C8B-B14F-4D97-AF65-F5344CB8AC3E}">
        <p14:creationId xmlns:p14="http://schemas.microsoft.com/office/powerpoint/2010/main" val="2275866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6C05F-B6FA-4ED1-817E-56A99B908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Incompletude e Inconsistência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D89E302-B777-421C-8A16-5C68C1D1E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10" y="2336800"/>
            <a:ext cx="9010356" cy="3598863"/>
          </a:xfrm>
        </p:spPr>
      </p:pic>
    </p:spTree>
    <p:extLst>
      <p:ext uri="{BB962C8B-B14F-4D97-AF65-F5344CB8AC3E}">
        <p14:creationId xmlns:p14="http://schemas.microsoft.com/office/powerpoint/2010/main" val="2430537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C65CF-C2B4-4998-B1FB-4A52FCB8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Cachecol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FD3F28D-92D1-4442-990E-05CCC2E0D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33" y="2171547"/>
            <a:ext cx="4787627" cy="3598863"/>
          </a:xfrm>
        </p:spPr>
      </p:pic>
    </p:spTree>
    <p:extLst>
      <p:ext uri="{BB962C8B-B14F-4D97-AF65-F5344CB8AC3E}">
        <p14:creationId xmlns:p14="http://schemas.microsoft.com/office/powerpoint/2010/main" val="2717014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47AD6-B47A-48CB-B522-77CCFEF7B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E14EA9-BCA2-4071-8779-6F2E04ED8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Incompletude: complementar com regras específicas.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Inconsistência: lógicas para consistentes (</a:t>
            </a:r>
            <a:r>
              <a:rPr lang="pt-BR" dirty="0" err="1"/>
              <a:t>Fuzzy</a:t>
            </a:r>
            <a:r>
              <a:rPr lang="pt-BR" dirty="0"/>
              <a:t>, por exemplo)</a:t>
            </a:r>
          </a:p>
        </p:txBody>
      </p:sp>
    </p:spTree>
    <p:extLst>
      <p:ext uri="{BB962C8B-B14F-4D97-AF65-F5344CB8AC3E}">
        <p14:creationId xmlns:p14="http://schemas.microsoft.com/office/powerpoint/2010/main" val="1833603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879BC-C908-4B16-9B9F-4FAF7A31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em árvore (Construção)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2A24D2-6B3B-4B34-8215-6475C8524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Estratégia “top-</a:t>
            </a:r>
            <a:r>
              <a:rPr lang="pt-BR" dirty="0" err="1"/>
              <a:t>down</a:t>
            </a:r>
            <a:r>
              <a:rPr lang="pt-BR" dirty="0"/>
              <a:t>”</a:t>
            </a:r>
          </a:p>
          <a:p>
            <a:r>
              <a:rPr lang="pt-BR" dirty="0"/>
              <a:t>1) Achar uma boa característica(“</a:t>
            </a:r>
            <a:r>
              <a:rPr lang="pt-BR" dirty="0" err="1"/>
              <a:t>feature</a:t>
            </a:r>
            <a:r>
              <a:rPr lang="pt-BR" dirty="0"/>
              <a:t>”) para ser o topo da árvore.</a:t>
            </a:r>
          </a:p>
          <a:p>
            <a:r>
              <a:rPr lang="pt-BR" dirty="0"/>
              <a:t>2) Divisão (“split”) com pureza dos nós na divisão seguinte.</a:t>
            </a:r>
          </a:p>
          <a:p>
            <a:r>
              <a:rPr lang="pt-BR" dirty="0"/>
              <a:t>Pureza do nó: exemplos de treinamento do nó devem pertencer à mesma classe.</a:t>
            </a:r>
          </a:p>
          <a:p>
            <a:r>
              <a:rPr lang="pt-BR" dirty="0"/>
              <a:t>3) O conjunto de treinamento pode ser dividido em </a:t>
            </a:r>
            <a:r>
              <a:rPr lang="pt-BR" dirty="0" err="1"/>
              <a:t>sub-conjuntos</a:t>
            </a:r>
            <a:r>
              <a:rPr lang="pt-BR" dirty="0"/>
              <a:t>, um para cada nó resultante da divisão.</a:t>
            </a:r>
          </a:p>
        </p:txBody>
      </p:sp>
    </p:spTree>
    <p:extLst>
      <p:ext uri="{BB962C8B-B14F-4D97-AF65-F5344CB8AC3E}">
        <p14:creationId xmlns:p14="http://schemas.microsoft.com/office/powerpoint/2010/main" val="357026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F59EA-AEED-45D0-9EEE-646E455F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Distinções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73DF74-8AE6-4ED2-8D79-3DA35975D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Algoritmos lógicos têm explanações mais claras para as predições.</a:t>
            </a:r>
          </a:p>
          <a:p>
            <a:endParaRPr lang="pt-BR" dirty="0"/>
          </a:p>
          <a:p>
            <a:r>
              <a:rPr lang="pt-BR" dirty="0"/>
              <a:t>Modelos podem ser inspecionados por “humanos”...são modelos declarativos.</a:t>
            </a:r>
          </a:p>
          <a:p>
            <a:endParaRPr lang="pt-BR" dirty="0"/>
          </a:p>
          <a:p>
            <a:r>
              <a:rPr lang="pt-BR" dirty="0"/>
              <a:t>Há outros tipos de modelos declarativos</a:t>
            </a:r>
          </a:p>
        </p:txBody>
      </p:sp>
    </p:spTree>
    <p:extLst>
      <p:ext uri="{BB962C8B-B14F-4D97-AF65-F5344CB8AC3E}">
        <p14:creationId xmlns:p14="http://schemas.microsoft.com/office/powerpoint/2010/main" val="1203942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A61AD1-C907-41A6-B6FC-60199AC9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Progol</a:t>
            </a:r>
            <a:r>
              <a:rPr lang="pt-BR" dirty="0"/>
              <a:t>: verificar se um componente é carcinogênico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C2AEAB-5E84-4947-9065-2936972B6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3" y="2071885"/>
            <a:ext cx="8571122" cy="47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04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F59EA-AEED-45D0-9EEE-646E455F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Espaço de exemplos (“</a:t>
            </a:r>
            <a:r>
              <a:rPr lang="pt-BR" dirty="0" err="1"/>
              <a:t>instances</a:t>
            </a:r>
            <a:r>
              <a:rPr lang="pt-BR" dirty="0"/>
              <a:t>”)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73DF74-8AE6-4ED2-8D79-3DA35975D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Agrupamento: divide o espaço de “</a:t>
            </a:r>
            <a:r>
              <a:rPr lang="pt-BR" dirty="0" err="1"/>
              <a:t>instances</a:t>
            </a:r>
            <a:r>
              <a:rPr lang="pt-BR" dirty="0"/>
              <a:t>” em grupos ou segmentos cujo número é determinado durante o treinamento.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Gradação: não emprega o conceito de segmento, encarando o espaço de “</a:t>
            </a:r>
            <a:r>
              <a:rPr lang="pt-BR" dirty="0" err="1"/>
              <a:t>instances</a:t>
            </a:r>
            <a:r>
              <a:rPr lang="pt-BR" dirty="0"/>
              <a:t>” globalmente.</a:t>
            </a:r>
          </a:p>
        </p:txBody>
      </p:sp>
    </p:spTree>
    <p:extLst>
      <p:ext uri="{BB962C8B-B14F-4D97-AF65-F5344CB8AC3E}">
        <p14:creationId xmlns:p14="http://schemas.microsoft.com/office/powerpoint/2010/main" val="3487775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F2F43-A207-4BE8-9A4F-F508D4D6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C354AE-4F3B-4D92-B344-162DD1BBC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Agrupamento: nível de resolução fixo e não há como distinguir indivíduos acima desse nível de resolução (exemplo: modelos baseados em árvores).</a:t>
            </a:r>
          </a:p>
          <a:p>
            <a:endParaRPr lang="pt-BR" dirty="0"/>
          </a:p>
          <a:p>
            <a:r>
              <a:rPr lang="pt-BR" dirty="0"/>
              <a:t>Gradação: pode distinguir indivíduos, mesmo que sejam bastante similares (exemplos: classificadores geométricos).</a:t>
            </a:r>
          </a:p>
        </p:txBody>
      </p:sp>
    </p:spTree>
    <p:extLst>
      <p:ext uri="{BB962C8B-B14F-4D97-AF65-F5344CB8AC3E}">
        <p14:creationId xmlns:p14="http://schemas.microsoft.com/office/powerpoint/2010/main" val="3966314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EBF011-7900-432B-A9F0-102121C8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Características dos modelos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F92173-AD48-4B3C-99EA-71DCB88AF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Horizontal: grupamento crescente; Vertical: gradação crescente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7EA233-2C50-41F4-B5DD-E7A9C7EBC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21" y="2727118"/>
            <a:ext cx="5656528" cy="407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4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0151D-93A5-49FC-9C35-1D2A2840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Bayes</a:t>
            </a:r>
            <a:r>
              <a:rPr lang="pt-BR" dirty="0"/>
              <a:t> ótimo (probabilidades a posteriori)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B2DF1BA-4AA2-4087-9AD8-3AED80C18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365879"/>
            <a:ext cx="9613900" cy="3540705"/>
          </a:xfrm>
        </p:spPr>
      </p:pic>
    </p:spTree>
    <p:extLst>
      <p:ext uri="{BB962C8B-B14F-4D97-AF65-F5344CB8AC3E}">
        <p14:creationId xmlns:p14="http://schemas.microsoft.com/office/powerpoint/2010/main" val="3638677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3FF49-1980-4C70-BC43-286B5287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Taxonomia dos modelos (</a:t>
            </a:r>
            <a:r>
              <a:rPr lang="pt-BR" dirty="0" err="1"/>
              <a:t>GMM:Gaussian</a:t>
            </a:r>
            <a:r>
              <a:rPr lang="pt-BR" dirty="0"/>
              <a:t> </a:t>
            </a:r>
            <a:r>
              <a:rPr lang="pt-BR" dirty="0" err="1"/>
              <a:t>mixture</a:t>
            </a:r>
            <a:r>
              <a:rPr lang="pt-BR" dirty="0"/>
              <a:t> </a:t>
            </a:r>
            <a:r>
              <a:rPr lang="pt-BR" dirty="0" err="1"/>
              <a:t>model</a:t>
            </a:r>
            <a:r>
              <a:rPr lang="pt-BR" dirty="0"/>
              <a:t>; SVM: </a:t>
            </a:r>
            <a:r>
              <a:rPr lang="pt-BR" dirty="0" err="1"/>
              <a:t>Support</a:t>
            </a:r>
            <a:r>
              <a:rPr lang="pt-BR" dirty="0"/>
              <a:t> Vector </a:t>
            </a:r>
            <a:r>
              <a:rPr lang="pt-BR" dirty="0" err="1"/>
              <a:t>Machines</a:t>
            </a:r>
            <a:r>
              <a:rPr lang="pt-BR"/>
              <a:t>).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17106EF-B9CA-47AB-9A0C-F2A77F448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79" y="2028328"/>
            <a:ext cx="5870163" cy="4588030"/>
          </a:xfrm>
        </p:spPr>
      </p:pic>
    </p:spTree>
    <p:extLst>
      <p:ext uri="{BB962C8B-B14F-4D97-AF65-F5344CB8AC3E}">
        <p14:creationId xmlns:p14="http://schemas.microsoft.com/office/powerpoint/2010/main" val="255518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8D5B8-488D-467A-990D-5D2E1D00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Uso da razão de verossimilhança (recordando)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AE684BC-A295-4ED0-9325-BCCFC46C6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094429"/>
            <a:ext cx="7145680" cy="3865696"/>
          </a:xfrm>
        </p:spPr>
      </p:pic>
    </p:spTree>
    <p:extLst>
      <p:ext uri="{BB962C8B-B14F-4D97-AF65-F5344CB8AC3E}">
        <p14:creationId xmlns:p14="http://schemas.microsoft.com/office/powerpoint/2010/main" val="376207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2661D-091B-457B-B97E-2605C7FB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mais simples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77973-79B0-4FDB-9B27-A0F6CE9B6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Caixa com dois botões: </a:t>
            </a:r>
            <a:r>
              <a:rPr lang="pt-BR" dirty="0" err="1"/>
              <a:t>ham</a:t>
            </a:r>
            <a:r>
              <a:rPr lang="pt-BR" dirty="0"/>
              <a:t> e spam</a:t>
            </a:r>
          </a:p>
          <a:p>
            <a:r>
              <a:rPr lang="pt-BR" dirty="0" err="1"/>
              <a:t>ham</a:t>
            </a:r>
            <a:r>
              <a:rPr lang="pt-BR" dirty="0"/>
              <a:t> gera P(X|Y=</a:t>
            </a:r>
            <a:r>
              <a:rPr lang="pt-BR" dirty="0" err="1"/>
              <a:t>ham</a:t>
            </a:r>
            <a:r>
              <a:rPr lang="pt-BR" dirty="0"/>
              <a:t>); spam gera P(X|Y=spam)</a:t>
            </a:r>
          </a:p>
          <a:p>
            <a:r>
              <a:rPr lang="pt-BR" dirty="0"/>
              <a:t>O que colocar no interior da caixa?</a:t>
            </a:r>
          </a:p>
          <a:p>
            <a:r>
              <a:rPr lang="pt-BR" dirty="0"/>
              <a:t>Vocabulário: 10 000 palavras ... Dois recipientes com 10 000 moedas que não precisam ser honestas.</a:t>
            </a:r>
          </a:p>
          <a:p>
            <a:r>
              <a:rPr lang="pt-BR" dirty="0"/>
              <a:t>Gerar uma mensagem...</a:t>
            </a:r>
            <a:r>
              <a:rPr lang="pt-BR" dirty="0" err="1"/>
              <a:t>ham</a:t>
            </a:r>
            <a:r>
              <a:rPr lang="pt-BR" dirty="0"/>
              <a:t> ou spam...escolher a caixa (apertando o botão) ... lançar cada moeda para decidir quais palavras vão. </a:t>
            </a:r>
          </a:p>
        </p:txBody>
      </p:sp>
    </p:spTree>
    <p:extLst>
      <p:ext uri="{BB962C8B-B14F-4D97-AF65-F5344CB8AC3E}">
        <p14:creationId xmlns:p14="http://schemas.microsoft.com/office/powerpoint/2010/main" val="40425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E8D7B-DAED-4DDE-8F47-7F764AEF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(continuação)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290B69-BCB3-4E29-85E8-04BFAB1E6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Cada moeda representa um parâmetro... 20 000 parâmetros</a:t>
            </a:r>
          </a:p>
          <a:p>
            <a:r>
              <a:rPr lang="pt-BR" dirty="0"/>
              <a:t>No exemplo: </a:t>
            </a:r>
          </a:p>
          <a:p>
            <a:r>
              <a:rPr lang="pt-BR" dirty="0"/>
              <a:t>Viagra no recipiente spam = P(</a:t>
            </a:r>
            <a:r>
              <a:rPr lang="pt-BR" dirty="0" err="1"/>
              <a:t>Viagra|Y</a:t>
            </a:r>
            <a:r>
              <a:rPr lang="pt-BR" dirty="0"/>
              <a:t>=spam); no recipiente </a:t>
            </a:r>
            <a:r>
              <a:rPr lang="pt-BR" dirty="0" err="1"/>
              <a:t>ham</a:t>
            </a:r>
            <a:r>
              <a:rPr lang="pt-BR" dirty="0"/>
              <a:t> = P(</a:t>
            </a:r>
            <a:r>
              <a:rPr lang="pt-BR" dirty="0" err="1"/>
              <a:t>Viagra|ham</a:t>
            </a:r>
            <a:r>
              <a:rPr lang="pt-BR" dirty="0"/>
              <a:t>).</a:t>
            </a:r>
          </a:p>
          <a:p>
            <a:endParaRPr lang="pt-BR" dirty="0"/>
          </a:p>
          <a:p>
            <a:r>
              <a:rPr lang="pt-BR" dirty="0"/>
              <a:t>Probabilidades dadas pela tabela (verossimilhanças marginais)</a:t>
            </a:r>
          </a:p>
        </p:txBody>
      </p:sp>
    </p:spTree>
    <p:extLst>
      <p:ext uri="{BB962C8B-B14F-4D97-AF65-F5344CB8AC3E}">
        <p14:creationId xmlns:p14="http://schemas.microsoft.com/office/powerpoint/2010/main" val="73295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BF7AC-9208-4717-B9A5-F1CF200E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verossimilhanças marginais</a:t>
            </a:r>
          </a:p>
        </p:txBody>
      </p:sp>
      <p:pic>
        <p:nvPicPr>
          <p:cNvPr id="9" name="Espaço Reservado para Conteúdo 8">
            <a:extLst>
              <a:ext uri="{FF2B5EF4-FFF2-40B4-BE49-F238E27FC236}">
                <a16:creationId xmlns:a16="http://schemas.microsoft.com/office/drawing/2014/main" id="{8C33A1B7-5071-45F6-B914-6A146F483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4" y="2116462"/>
            <a:ext cx="7704662" cy="3598863"/>
          </a:xfrm>
        </p:spPr>
      </p:pic>
    </p:spTree>
    <p:extLst>
      <p:ext uri="{BB962C8B-B14F-4D97-AF65-F5344CB8AC3E}">
        <p14:creationId xmlns:p14="http://schemas.microsoft.com/office/powerpoint/2010/main" val="407571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B69B8-DE2D-4945-BEF7-9BBC7185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Independência de verossimilhanças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9280D2-3322-4755-BCD8-6FD7BDB8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P(</a:t>
            </a:r>
            <a:r>
              <a:rPr lang="pt-BR" dirty="0" err="1"/>
              <a:t>Viagra,lottery|Y</a:t>
            </a:r>
            <a:r>
              <a:rPr lang="pt-BR" dirty="0"/>
              <a:t>) = P(</a:t>
            </a:r>
            <a:r>
              <a:rPr lang="pt-BR" dirty="0" err="1"/>
              <a:t>Viagra|Y</a:t>
            </a:r>
            <a:r>
              <a:rPr lang="pt-BR" dirty="0"/>
              <a:t>) . P(</a:t>
            </a:r>
            <a:r>
              <a:rPr lang="pt-BR" dirty="0" err="1"/>
              <a:t>lottery|Y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Verossimilhanças marginais pois assumem que:</a:t>
            </a:r>
          </a:p>
          <a:p>
            <a:endParaRPr lang="pt-BR" dirty="0"/>
          </a:p>
          <a:p>
            <a:r>
              <a:rPr lang="pt-BR" dirty="0"/>
              <a:t>P(</a:t>
            </a:r>
            <a:r>
              <a:rPr lang="pt-BR" dirty="0" err="1"/>
              <a:t>Viagra|Y</a:t>
            </a:r>
            <a:r>
              <a:rPr lang="pt-BR" dirty="0"/>
              <a:t>) = Σ(</a:t>
            </a:r>
            <a:r>
              <a:rPr lang="pt-BR" dirty="0" err="1"/>
              <a:t>lottery</a:t>
            </a:r>
            <a:r>
              <a:rPr lang="pt-BR" dirty="0"/>
              <a:t>)P(</a:t>
            </a:r>
            <a:r>
              <a:rPr lang="pt-BR" dirty="0" err="1"/>
              <a:t>Viagra,lottery|Y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Navalha de </a:t>
            </a:r>
            <a:r>
              <a:rPr lang="pt-BR" dirty="0" err="1"/>
              <a:t>Occam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05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FE603-67E7-4CF6-A5B1-C0DB26D5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Calculando as verossimilhanças marginais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C60A00B-7D7B-4A7D-8216-814857345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20" y="2336800"/>
            <a:ext cx="8310335" cy="3598863"/>
          </a:xfrm>
        </p:spPr>
      </p:pic>
    </p:spTree>
    <p:extLst>
      <p:ext uri="{BB962C8B-B14F-4D97-AF65-F5344CB8AC3E}">
        <p14:creationId xmlns:p14="http://schemas.microsoft.com/office/powerpoint/2010/main" val="353964039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Berlim</Template>
  <TotalTime>1605</TotalTime>
  <Words>627</Words>
  <Application>Microsoft Office PowerPoint</Application>
  <PresentationFormat>Widescreen</PresentationFormat>
  <Paragraphs>97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Trebuchet MS</vt:lpstr>
      <vt:lpstr>Berlim</vt:lpstr>
      <vt:lpstr>PTC3566-Tópicos de Controle Avançado Aula de 08/05/2020</vt:lpstr>
      <vt:lpstr>Aprendizagem de máquina (III)</vt:lpstr>
      <vt:lpstr>Bayes ótimo (probabilidades a posteriori)</vt:lpstr>
      <vt:lpstr>Uso da razão de verossimilhança (recordando)</vt:lpstr>
      <vt:lpstr>Modelo mais simples</vt:lpstr>
      <vt:lpstr>Modelo (continuação)</vt:lpstr>
      <vt:lpstr>Exemplo: verossimilhanças marginais</vt:lpstr>
      <vt:lpstr>Independência de verossimilhanças</vt:lpstr>
      <vt:lpstr>Calculando as verossimilhanças marginais</vt:lpstr>
      <vt:lpstr>Aprendizagem em modelos probabilísticos</vt:lpstr>
      <vt:lpstr>Parâmetros a serem estimados</vt:lpstr>
      <vt:lpstr>Como estimar os parâmetros</vt:lpstr>
      <vt:lpstr>Naïve Bayes</vt:lpstr>
      <vt:lpstr>Cachecol (classificador escocês)</vt:lpstr>
      <vt:lpstr>Modelos lógicos</vt:lpstr>
      <vt:lpstr>Exemplo</vt:lpstr>
      <vt:lpstr>Cachecol</vt:lpstr>
      <vt:lpstr>Árvore mais completa</vt:lpstr>
      <vt:lpstr>Cachecol</vt:lpstr>
      <vt:lpstr>If then...</vt:lpstr>
      <vt:lpstr>Incompletude e Inconsistência</vt:lpstr>
      <vt:lpstr>Cachecol</vt:lpstr>
      <vt:lpstr>Resolução</vt:lpstr>
      <vt:lpstr>Algoritmo em árvore (Construção)</vt:lpstr>
      <vt:lpstr>Distinções </vt:lpstr>
      <vt:lpstr>Progol: verificar se um componente é carcinogênico</vt:lpstr>
      <vt:lpstr>Espaço de exemplos (“instances”)</vt:lpstr>
      <vt:lpstr>Características</vt:lpstr>
      <vt:lpstr>Características dos modelos </vt:lpstr>
      <vt:lpstr>Taxonomia dos modelos (GMM:Gaussian mixture model; SVM: Support Vector Machines).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155</cp:revision>
  <dcterms:created xsi:type="dcterms:W3CDTF">2019-06-28T19:51:26Z</dcterms:created>
  <dcterms:modified xsi:type="dcterms:W3CDTF">2020-05-06T13:23:52Z</dcterms:modified>
</cp:coreProperties>
</file>