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7" r:id="rId2"/>
    <p:sldId id="259" r:id="rId3"/>
    <p:sldId id="262" r:id="rId4"/>
    <p:sldId id="263" r:id="rId5"/>
    <p:sldId id="264" r:id="rId6"/>
    <p:sldId id="260" r:id="rId7"/>
    <p:sldId id="261" r:id="rId8"/>
    <p:sldId id="270" r:id="rId9"/>
    <p:sldId id="265" r:id="rId10"/>
    <p:sldId id="266" r:id="rId11"/>
    <p:sldId id="282" r:id="rId12"/>
    <p:sldId id="283" r:id="rId13"/>
    <p:sldId id="267" r:id="rId14"/>
    <p:sldId id="256" r:id="rId15"/>
    <p:sldId id="275" r:id="rId16"/>
    <p:sldId id="268" r:id="rId17"/>
    <p:sldId id="269" r:id="rId18"/>
    <p:sldId id="271" r:id="rId19"/>
    <p:sldId id="28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1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12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61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7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23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12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9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79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80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39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2AC897-BF0A-4EDC-A6CB-FBC171EC57FD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83C5A0-DBA8-4EED-BC73-AED3C08F6D89}" type="slidenum">
              <a:rPr lang="fr-FR" smtClean="0"/>
              <a:t>‹nº›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0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3rWFpVt0NU" TargetMode="External"/><Relationship Id="rId2" Type="http://schemas.openxmlformats.org/officeDocument/2006/relationships/hyperlink" Target="https://www.fcm.unicamp.br/fcm/neuropediatria-conteudo-didatico/exame-neurologico/reflexos-primitivos#Busc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bm1ZqIVL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3985C0-E548-44D2-B30E-F3E42DADE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5D4E1F-5A65-438D-820B-F56ED213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fr-FR" sz="6800" b="1" dirty="0">
                <a:solidFill>
                  <a:srgbClr val="C00000"/>
                </a:solidFill>
              </a:rPr>
              <a:t>Características físicas e fisiológicas e avaliação da criança: sistema músculo-esquelético e nervoso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C480F4-6F34-49AB-8A04-7BFE1BAA9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 lnSpcReduction="10000"/>
          </a:bodyPr>
          <a:lstStyle/>
          <a:p>
            <a:pPr algn="r"/>
            <a:endParaRPr lang="fr-FR" sz="3200" dirty="0">
              <a:solidFill>
                <a:srgbClr val="FFFFFF"/>
              </a:solidFill>
            </a:endParaRPr>
          </a:p>
          <a:p>
            <a:pPr algn="r"/>
            <a:r>
              <a:rPr lang="fr-FR" sz="3200" dirty="0">
                <a:solidFill>
                  <a:srgbClr val="FFFFFF"/>
                </a:solidFill>
              </a:rPr>
              <a:t>Cecília helena de siqueira sigaud</a:t>
            </a:r>
          </a:p>
        </p:txBody>
      </p:sp>
    </p:spTree>
    <p:extLst>
      <p:ext uri="{BB962C8B-B14F-4D97-AF65-F5344CB8AC3E}">
        <p14:creationId xmlns:p14="http://schemas.microsoft.com/office/powerpoint/2010/main" val="16926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4F1CE3-F4F8-457A-A73F-6DF5A066CD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6131A8-4858-4C60-9250-1966A22D0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9686976-6858-4345-9044-1B45C7CFCD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4D18F18D-FE15-43CC-89F1-B7686C635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8338AFE-9E79-4963-AA5B-AD791C9E6D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90C9E4-0576-41E5-8F7A-F818953B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</a:rPr>
              <a:t>Contar o número de dedos. Achados: dedos extras (</a:t>
            </a:r>
            <a:r>
              <a:rPr lang="pt-BR" sz="3600" dirty="0" err="1">
                <a:solidFill>
                  <a:srgbClr val="FFFFFF"/>
                </a:solidFill>
              </a:rPr>
              <a:t>polidactilia</a:t>
            </a:r>
            <a:r>
              <a:rPr lang="pt-BR" sz="3600" dirty="0">
                <a:solidFill>
                  <a:srgbClr val="FFFFFF"/>
                </a:solidFill>
              </a:rPr>
              <a:t>), dedos fundidos (</a:t>
            </a:r>
            <a:r>
              <a:rPr lang="pt-BR" sz="3600" dirty="0" err="1">
                <a:solidFill>
                  <a:srgbClr val="FFFFFF"/>
                </a:solidFill>
              </a:rPr>
              <a:t>sindactilia</a:t>
            </a:r>
            <a:r>
              <a:rPr lang="pt-BR" sz="3600" dirty="0">
                <a:solidFill>
                  <a:srgbClr val="FFFFFF"/>
                </a:solidFill>
              </a:rPr>
              <a:t>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09C610F-65C6-418D-9756-2AD547183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150" b="-2"/>
          <a:stretch/>
        </p:blipFill>
        <p:spPr>
          <a:xfrm>
            <a:off x="21" y="283082"/>
            <a:ext cx="7501562" cy="446172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C55C547-B82B-4454-BA13-309B738B6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1" r="12926" b="-2"/>
          <a:stretch/>
        </p:blipFill>
        <p:spPr>
          <a:xfrm>
            <a:off x="8043132" y="370887"/>
            <a:ext cx="3662829" cy="42900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C74E0EA-A2B6-41B1-AF6F-91008D30E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342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Sistema nervoso</a:t>
            </a:r>
            <a:endParaRPr lang="pt-BR" sz="6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O cérebro cresce </a:t>
            </a:r>
            <a:r>
              <a:rPr lang="pt-BR" sz="2800" dirty="0" smtClean="0"/>
              <a:t>durante </a:t>
            </a:r>
            <a:r>
              <a:rPr lang="pt-BR" sz="2800" dirty="0"/>
              <a:t>os </a:t>
            </a:r>
            <a:r>
              <a:rPr lang="pt-BR" sz="2800" dirty="0" smtClean="0"/>
              <a:t>1º anos </a:t>
            </a:r>
            <a:r>
              <a:rPr lang="pt-BR" sz="2800" dirty="0"/>
              <a:t>de vida. Ao nascimento, </a:t>
            </a:r>
            <a:r>
              <a:rPr lang="pt-BR" sz="2800" dirty="0" smtClean="0"/>
              <a:t>o cérebro </a:t>
            </a:r>
            <a:r>
              <a:rPr lang="pt-BR" sz="2800" dirty="0"/>
              <a:t>possui a 4ª parte </a:t>
            </a:r>
            <a:r>
              <a:rPr lang="pt-BR" sz="2800" dirty="0" smtClean="0"/>
              <a:t>do tamanho </a:t>
            </a:r>
            <a:r>
              <a:rPr lang="pt-BR" sz="2800" dirty="0"/>
              <a:t>que </a:t>
            </a:r>
            <a:r>
              <a:rPr lang="pt-BR" sz="2800" dirty="0" smtClean="0"/>
              <a:t>terá </a:t>
            </a:r>
            <a:r>
              <a:rPr lang="pt-BR" sz="2800" dirty="0"/>
              <a:t>na </a:t>
            </a:r>
            <a:r>
              <a:rPr lang="pt-BR" sz="2800" dirty="0" smtClean="0"/>
              <a:t>vida adulta</a:t>
            </a:r>
            <a:r>
              <a:rPr lang="pt-BR" sz="2800" dirty="0"/>
              <a:t>. </a:t>
            </a:r>
            <a:r>
              <a:rPr lang="pt-BR" sz="2800" dirty="0"/>
              <a:t>Ao final do 1º ano, o cérebro aumenta </a:t>
            </a:r>
            <a:r>
              <a:rPr lang="pt-BR" sz="2800" dirty="0" smtClean="0"/>
              <a:t>2 vezes </a:t>
            </a:r>
            <a:r>
              <a:rPr lang="pt-BR" sz="2800" dirty="0"/>
              <a:t>e meia de </a:t>
            </a:r>
            <a:r>
              <a:rPr lang="pt-BR" sz="2800" dirty="0" smtClean="0"/>
              <a:t>tamanho e equivale </a:t>
            </a:r>
            <a:r>
              <a:rPr lang="pt-BR" sz="2800" dirty="0"/>
              <a:t>a 3/4 </a:t>
            </a:r>
            <a:r>
              <a:rPr lang="pt-BR" sz="2800" dirty="0" smtClean="0"/>
              <a:t>do cérebro adulto.</a:t>
            </a:r>
          </a:p>
          <a:p>
            <a:pPr marL="355600" indent="-3556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Ao nascimento, o sistema nervoso não está completamente integrado, é um sistema imaturo.</a:t>
            </a:r>
            <a:br>
              <a:rPr lang="pt-BR" sz="2800" dirty="0"/>
            </a:br>
            <a:r>
              <a:rPr lang="pt-BR" sz="2800" dirty="0"/>
              <a:t>O processo de mielinização avança na direção </a:t>
            </a:r>
            <a:r>
              <a:rPr lang="pt-BR" sz="2800" dirty="0" err="1"/>
              <a:t>cefalocaudal</a:t>
            </a:r>
            <a:r>
              <a:rPr lang="pt-BR" sz="2800" dirty="0"/>
              <a:t> e </a:t>
            </a:r>
            <a:r>
              <a:rPr lang="pt-BR" sz="2800" dirty="0" smtClean="0"/>
              <a:t>próximo-distal.</a:t>
            </a:r>
            <a:r>
              <a:rPr lang="pt-BR" sz="2800" dirty="0"/>
              <a:t> Os nervos cranianos estão presentes e mielinizados, exceto os nervos óptico e </a:t>
            </a:r>
            <a:r>
              <a:rPr lang="pt-BR" sz="2800" dirty="0" smtClean="0"/>
              <a:t>olfatório.</a:t>
            </a:r>
          </a:p>
        </p:txBody>
      </p:sp>
    </p:spTree>
    <p:extLst>
      <p:ext uri="{BB962C8B-B14F-4D97-AF65-F5344CB8AC3E}">
        <p14:creationId xmlns:p14="http://schemas.microsoft.com/office/powerpoint/2010/main" val="32164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Sistema nervoso</a:t>
            </a:r>
            <a:endParaRPr lang="pt-BR" sz="6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3200" dirty="0"/>
              <a:t>Sua maturação se expressa nas conquistas do desenvolvimento. Ao final da fase infante, há maior regularidade dos ciclos de </a:t>
            </a:r>
            <a:r>
              <a:rPr lang="pt-BR" sz="3200" dirty="0" err="1"/>
              <a:t>sonovigília</a:t>
            </a:r>
            <a:r>
              <a:rPr lang="pt-BR" sz="3200" dirty="0"/>
              <a:t>, diminuição do choro e da agitação sem motivo </a:t>
            </a:r>
            <a:r>
              <a:rPr lang="pt-BR" sz="3200" dirty="0" smtClean="0"/>
              <a:t>aparente.</a:t>
            </a:r>
          </a:p>
          <a:p>
            <a:pPr marL="355600" indent="-3556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3200" dirty="0" smtClean="0"/>
              <a:t>As </a:t>
            </a:r>
            <a:r>
              <a:rPr lang="pt-BR" sz="3200" dirty="0"/>
              <a:t>funções sensoriais do </a:t>
            </a:r>
            <a:r>
              <a:rPr lang="pt-BR" sz="3200" dirty="0" err="1" smtClean="0"/>
              <a:t>Rn</a:t>
            </a:r>
            <a:r>
              <a:rPr lang="pt-BR" sz="3200" dirty="0" smtClean="0"/>
              <a:t> estão </a:t>
            </a:r>
            <a:r>
              <a:rPr lang="pt-BR" sz="3200" dirty="0"/>
              <a:t>bem desenvolvidas</a:t>
            </a:r>
            <a:r>
              <a:rPr lang="pt-BR" sz="3200" dirty="0" smtClean="0"/>
              <a:t>, influindo </a:t>
            </a:r>
            <a:r>
              <a:rPr lang="pt-BR" sz="3200" dirty="0"/>
              <a:t>no desenvolvimento </a:t>
            </a:r>
            <a:r>
              <a:rPr lang="pt-BR" sz="3200" dirty="0" smtClean="0"/>
              <a:t>e formação </a:t>
            </a:r>
            <a:r>
              <a:rPr lang="pt-BR" sz="3200" dirty="0"/>
              <a:t>de </a:t>
            </a:r>
            <a:r>
              <a:rPr lang="pt-BR" sz="3200" dirty="0" smtClean="0"/>
              <a:t>vínculos. </a:t>
            </a:r>
            <a:r>
              <a:rPr lang="pt-BR" sz="3200" dirty="0"/>
              <a:t>Na fase infante, os sentidos da audição</a:t>
            </a:r>
            <a:r>
              <a:rPr lang="pt-BR" sz="3200" dirty="0" smtClean="0"/>
              <a:t>, olfato</a:t>
            </a:r>
            <a:r>
              <a:rPr lang="pt-BR" sz="3200" dirty="0"/>
              <a:t>, paladar e tato estão </a:t>
            </a:r>
            <a:r>
              <a:rPr lang="pt-BR" sz="3200" dirty="0" smtClean="0"/>
              <a:t>mais apurados </a:t>
            </a:r>
            <a:r>
              <a:rPr lang="pt-BR" sz="3200" dirty="0"/>
              <a:t>e coordenados entre si</a:t>
            </a:r>
            <a:r>
              <a:rPr lang="pt-BR" sz="3200" dirty="0"/>
              <a:t> </a:t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116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54989-E3F1-4030-94F2-6FDF105B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Sistema nervoso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6D2B91-7D1C-426D-BFB3-71023789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Avaliação </a:t>
            </a:r>
            <a:r>
              <a:rPr lang="fr-FR" sz="3200" dirty="0" smtClean="0"/>
              <a:t>do SN é ampla</a:t>
            </a:r>
            <a:r>
              <a:rPr lang="fr-FR" sz="3200" dirty="0"/>
              <a:t>, composta por procedimentos que avaliam comportamento, sentidos e habilidades motoras já apontados.</a:t>
            </a:r>
          </a:p>
          <a:p>
            <a:pPr marL="355600" indent="-355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Avaliação do desenvolvimento infantil fornece indicadores relevantes sobre o funcionamento do sistema nervoso. Anormalidade ou atraso no desenvolvimento deve ser informada e investigada.</a:t>
            </a:r>
          </a:p>
          <a:p>
            <a:pPr marL="355600" indent="-355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Outros focos da avaliação: função cerebelar, reflexos e nervos cranianos</a:t>
            </a:r>
          </a:p>
        </p:txBody>
      </p:sp>
    </p:spTree>
    <p:extLst>
      <p:ext uri="{BB962C8B-B14F-4D97-AF65-F5344CB8AC3E}">
        <p14:creationId xmlns:p14="http://schemas.microsoft.com/office/powerpoint/2010/main" val="127175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47874D9-D434-454A-A1BF-1B94335D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Reflexos primitivos do bebê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3090F1A3-C99E-439C-9F87-927DA73A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99" y="1845734"/>
            <a:ext cx="10557933" cy="4326466"/>
          </a:xfrm>
        </p:spPr>
        <p:txBody>
          <a:bodyPr>
            <a:normAutofit fontScale="92500" lnSpcReduction="20000"/>
          </a:bodyPr>
          <a:lstStyle/>
          <a:p>
            <a:pPr marL="355600" indent="-3556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000" dirty="0" smtClean="0"/>
              <a:t>Reflexos </a:t>
            </a:r>
            <a:r>
              <a:rPr lang="fr-FR" sz="3000" dirty="0"/>
              <a:t>primitivos são respostas automáticas ou estereotipadas a estímulos externos. </a:t>
            </a:r>
            <a:r>
              <a:rPr lang="pt-BR" sz="3000" dirty="0"/>
              <a:t>Podem não estar presentes em bebês prematuros. Em geral, desaparecem no primeiro ano de </a:t>
            </a:r>
            <a:r>
              <a:rPr lang="pt-BR" sz="3000" dirty="0" smtClean="0"/>
              <a:t>vida e</a:t>
            </a:r>
            <a:r>
              <a:rPr lang="fr-FR" sz="3000" dirty="0" smtClean="0"/>
              <a:t> </a:t>
            </a:r>
            <a:r>
              <a:rPr lang="fr-FR" sz="3000" dirty="0"/>
              <a:t>sua persistência é sinal de anormalidade. </a:t>
            </a:r>
          </a:p>
          <a:p>
            <a:pPr marL="355600" indent="-3556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000" dirty="0" smtClean="0"/>
              <a:t>O Rn e lactente </a:t>
            </a:r>
            <a:r>
              <a:rPr lang="fr-FR" sz="3000" dirty="0"/>
              <a:t>são testados quanto aos reflexos primitivos, verificados ao final do exame. </a:t>
            </a:r>
            <a:r>
              <a:rPr lang="fr-FR" sz="3000" dirty="0" smtClean="0"/>
              <a:t>São </a:t>
            </a:r>
            <a:r>
              <a:rPr lang="fr-FR" sz="3000" dirty="0"/>
              <a:t>eles: Moro, sucção, busca, Tônico-Cervical Assimétrico, preensão palmar, preensão plantar, apoio plantar, marcha, Galant e Placing.</a:t>
            </a:r>
          </a:p>
          <a:p>
            <a:r>
              <a:rPr lang="fr-FR" sz="2600" dirty="0"/>
              <a:t>Reflexos primitivos: Faculdade de Ciências Médicas. UNICAMP. Link: </a:t>
            </a:r>
            <a:r>
              <a:rPr lang="pt-BR" dirty="0">
                <a:hlinkClick r:id="rId2"/>
              </a:rPr>
              <a:t>https://www.fcm.unicamp.br/fcm/neuropediatria-conteudo-didatico/exame-neurologico/reflexos-primitivos#Busca</a:t>
            </a:r>
            <a:endParaRPr lang="fr-FR" dirty="0"/>
          </a:p>
          <a:p>
            <a:r>
              <a:rPr lang="fr-FR" sz="2600" dirty="0"/>
              <a:t>Vídeo do Youtube: reflexos primitivos do recém-nascido. UNASUS/UFMA, </a:t>
            </a:r>
            <a:r>
              <a:rPr lang="fr-FR" sz="2600" dirty="0" smtClean="0"/>
              <a:t>2014 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://www.youtube.com/watch?v=l3rWFpVt0NU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44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01C9FF-8CA6-413B-B162-3DCE1672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Reflexos tendinosos profundos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11AADBC-1992-4CE9-A146-0462FA529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São reflexos do estiramento de um músculo. Distraia a criança com brinquedos ou conversas enquanto testa os reflexos para evitar que contraia músculos que podem inibir os reflexos.</a:t>
            </a:r>
          </a:p>
          <a:p>
            <a:pPr marL="355600" indent="-355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São verificados por meio dos testes do reflexo do tríceps, bíceps, patela e Aquiles.</a:t>
            </a:r>
          </a:p>
          <a:p>
            <a:pPr marL="355600" indent="-355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Perda, diminuição, ou hiperatividade dos reflexos tendinosos profundos indicam dano cerebral.</a:t>
            </a:r>
          </a:p>
        </p:txBody>
      </p:sp>
    </p:spTree>
    <p:extLst>
      <p:ext uri="{BB962C8B-B14F-4D97-AF65-F5344CB8AC3E}">
        <p14:creationId xmlns:p14="http://schemas.microsoft.com/office/powerpoint/2010/main" val="353695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3EF2EF-C309-48F8-92AE-098B82F3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Função cerebelar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5BF02CD-A2F0-46F7-BF06-4EC68528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3" y="1845734"/>
            <a:ext cx="10432867" cy="4023360"/>
          </a:xfrm>
        </p:spPr>
        <p:txBody>
          <a:bodyPr>
            <a:normAutofit/>
          </a:bodyPr>
          <a:lstStyle/>
          <a:p>
            <a:r>
              <a:rPr lang="fr-FR" sz="2800" dirty="0"/>
              <a:t>Equilíbrio e coordenação - Envolve avaliação da postura, movimentação e desenvolvimento de habilidades motoras grossas e finas.</a:t>
            </a:r>
          </a:p>
          <a:p>
            <a:r>
              <a:rPr lang="fr-FR" sz="2800" u="sng" dirty="0"/>
              <a:t>Testes do equilíbrio</a:t>
            </a:r>
            <a:r>
              <a:rPr lang="fr-FR" sz="2800" dirty="0"/>
              <a:t>: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Ficar sobre um pé só e andar em linha colocando o calcanhar tocando o dedão do outro pé</a:t>
            </a:r>
          </a:p>
          <a:p>
            <a:r>
              <a:rPr lang="fr-FR" sz="2800" u="sng" dirty="0"/>
              <a:t>Testes da coordenação</a:t>
            </a:r>
            <a:r>
              <a:rPr lang="fr-FR" sz="2800" dirty="0"/>
              <a:t>: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Solicitar que a criança abotoe roupas, amarre sapato, desenho linha reta em papel em branco, ou realize sequência rápida de movimentos</a:t>
            </a:r>
          </a:p>
        </p:txBody>
      </p:sp>
    </p:spTree>
    <p:extLst>
      <p:ext uri="{BB962C8B-B14F-4D97-AF65-F5344CB8AC3E}">
        <p14:creationId xmlns:p14="http://schemas.microsoft.com/office/powerpoint/2010/main" val="236992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E73707-2CFC-4C92-9DB5-299F64B8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Função cerebelar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B1FDA1-47E5-42A1-96F9-AC29C7704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Testes aplicáveis a escolares: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Teste dedo-nariz – com o braço estendido, tocar o nariz com o dedo indicador com olhos abertos e depois fechados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Teste calcanhar-queixo – em pé, aproximar o pé até abaixo do queixo ou região anterior da tíbia da outra perna, com olhos abertos e depois fechados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Teste de Romberg – em pé com olhos fechados e calcanhares juntos, é anormal cair ou pender para um lado</a:t>
            </a:r>
          </a:p>
        </p:txBody>
      </p:sp>
    </p:spTree>
    <p:extLst>
      <p:ext uri="{BB962C8B-B14F-4D97-AF65-F5344CB8AC3E}">
        <p14:creationId xmlns:p14="http://schemas.microsoft.com/office/powerpoint/2010/main" val="336185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D3801-A1C8-4CB8-8B01-0176ADAC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smtClean="0">
                <a:solidFill>
                  <a:srgbClr val="C00000"/>
                </a:solidFill>
              </a:rPr>
              <a:t>Nervos </a:t>
            </a:r>
            <a:r>
              <a:rPr lang="fr-FR" sz="6000" b="1" dirty="0">
                <a:solidFill>
                  <a:srgbClr val="C00000"/>
                </a:solidFill>
              </a:rPr>
              <a:t>cranianos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E0AB443-DCF8-4D8C-8801-C3204BD3F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São testados 12 pares de nervos cranianos. Os testes são apresentados como jogos ou brincadeiras para as crianças.</a:t>
            </a:r>
          </a:p>
          <a:p>
            <a:pPr marL="355600" indent="-3556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Realize o teste do nervo craniano durante o exame dos sistemas ou segmentos corporais. Por exemplo, ao examinar a boca, avalie movimento da língua, reflexo de vômito, deglutição e posição da úlvula.</a:t>
            </a:r>
          </a:p>
          <a:p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871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56144" y="283818"/>
            <a:ext cx="7334989" cy="5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6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F12ED-9E75-4AB7-B1B6-9B1D833D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Coluna vertebral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FEE8CCD-F721-4892-8786-F1C7D094E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Rn tem costas arredondadas ou em forma de C 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O desenvolvimento da curvatura em S (cervical e lombar) está associado às aquisições de habilidades motoras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Alterações curvas acentuadas na postura:</a:t>
            </a:r>
          </a:p>
          <a:p>
            <a:pPr marL="749808" lvl="1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3000" dirty="0"/>
              <a:t>Escoliose: curvatura lateral da coluna</a:t>
            </a:r>
          </a:p>
          <a:p>
            <a:pPr marL="749808" lvl="1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3000" dirty="0"/>
              <a:t>Lordose: curvatura lombar convexa exagerada </a:t>
            </a:r>
          </a:p>
          <a:p>
            <a:pPr marL="749808" lvl="1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3000" dirty="0"/>
              <a:t>Cifose: curvatura dorsal cõncava exagerada</a:t>
            </a:r>
          </a:p>
        </p:txBody>
      </p:sp>
    </p:spTree>
    <p:extLst>
      <p:ext uri="{BB962C8B-B14F-4D97-AF65-F5344CB8AC3E}">
        <p14:creationId xmlns:p14="http://schemas.microsoft.com/office/powerpoint/2010/main" val="360413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15F791-03F6-4453-8F12-DFCFF9DA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D9D8D-CDFA-48B7-949E-442A2CAB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Hockenberry MJ, Wilson D. Wong Fundamentos de enfermagem pediátrica. 9a. Ed. Rio de Janeiro: Elsevier; 2014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Brêtas JRS. Manual de exame físico para a prática da enfermagem em pediatria. 3a. Ed. São Paulo: Iátria; 2012.</a:t>
            </a:r>
          </a:p>
        </p:txBody>
      </p:sp>
    </p:spTree>
    <p:extLst>
      <p:ext uri="{BB962C8B-B14F-4D97-AF65-F5344CB8AC3E}">
        <p14:creationId xmlns:p14="http://schemas.microsoft.com/office/powerpoint/2010/main" val="388733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1F7150-2231-47BD-81A3-6AA05264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Coluna vertebral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23D9931-D6B0-4848-9F6D-746FEC64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200" dirty="0"/>
              <a:t>Técnica de exame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Criança em posição ereta, pés juntos e peso igualmente distribuído entre eles, com braços relaxados ao lado do corpo, vestindo roupas íntimas, observar: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De frente - simetria de ombros e quadril, distância entre os braços e o corpo, comprimento dos braços. Achados normais: simetria de ombros e quadril, distância e comprimento igual dos braços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Por trás - alinhamento da cabeça em relação ào final da coluna, alinhamento das escápulas, prega na linha da cintura. Achados normais: cabeça alinhada à coluna, escápulas alinhadas e ausência de prega na cintura</a:t>
            </a:r>
          </a:p>
        </p:txBody>
      </p:sp>
    </p:spTree>
    <p:extLst>
      <p:ext uri="{BB962C8B-B14F-4D97-AF65-F5344CB8AC3E}">
        <p14:creationId xmlns:p14="http://schemas.microsoft.com/office/powerpoint/2010/main" val="326220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11CA14-E103-4F6A-B25E-480ACB62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Coluna vertebral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FEE0445-7A3F-4417-B3F1-C98FF864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Técnica de exame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Observar à distância (~1,5m) criança inclinada para frente, pés juntos e mãos apoiadas nos joehos, em posição paralela ao chão: simetria de contorno, existência de proeminências e ondulações, limitação de movimento. Achados normais: contornos simétricos das costas, ausência de proeminências e movimentação livre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60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87072E-B9B1-42D0-B86F-EACA1F65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Quadril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8A8BF5-F73D-4AF9-9367-0DEAA851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200" dirty="0"/>
              <a:t>Rn deve ser avaliado quanto à presença de luxação ou instabilidade do quadril.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Manobra de Ortolani: com MMII fletidos nos joelhos, realiza-se abdução e rotação externa dos joelhos. Em caso de deslocação, percebe-se um estalo com os dedos sobre o trocânter da criança no momento em que ocorre a redução da cabeça do fêmur ao rebordo do acetábulo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Vídeo Youtube de Prof. Edilson Forlin. Displasia do desenvolvimento do quadril (DDQ). UFPR; 2018. </a:t>
            </a:r>
            <a:r>
              <a:rPr lang="pt-BR" sz="3200" dirty="0">
                <a:hlinkClick r:id="rId2"/>
              </a:rPr>
              <a:t>https://www.youtube.com/watch?v=jbm1ZqIVLdU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494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537021-8F93-4983-96D6-14B286C8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Quadril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231BC76-2425-4A99-B235-E2E208302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Técnica do exame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fr-FR" sz="3200" dirty="0"/>
              <a:t>Criança em decíbito dorsal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Com pernas relaxadas e alinhadas, observar dobras das coxas e pregas glúteas e altura dos joelhos. Achados normais: simetria das pregas</a:t>
            </a:r>
          </a:p>
          <a:p>
            <a:pPr marL="361950" indent="-3619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Com joelhos fletidos, observar nivelamento da altura dos joelhos. Achados normais: joelhos nivelados</a:t>
            </a:r>
          </a:p>
        </p:txBody>
      </p:sp>
    </p:spTree>
    <p:extLst>
      <p:ext uri="{BB962C8B-B14F-4D97-AF65-F5344CB8AC3E}">
        <p14:creationId xmlns:p14="http://schemas.microsoft.com/office/powerpoint/2010/main" val="238228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60DA80-923B-49A4-A258-E8A137F6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z="6000" b="1" dirty="0">
                <a:solidFill>
                  <a:srgbClr val="C00000"/>
                </a:solidFill>
              </a:rPr>
              <a:t>Membros</a:t>
            </a:r>
            <a:r>
              <a:rPr lang="fr-F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6F75DD5-98FC-4B45-BC7E-9434D5CD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19637"/>
          </a:xfrm>
        </p:spPr>
        <p:txBody>
          <a:bodyPr>
            <a:normAutofit/>
          </a:bodyPr>
          <a:lstStyle/>
          <a:p>
            <a:r>
              <a:rPr lang="fr-FR" sz="3200" dirty="0"/>
              <a:t>Técnica de exame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Observar simetria do comprimento e tamanho dos MMII e MMSS. Achados normais: simétricos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3200" dirty="0"/>
              <a:t>Observar mobilidade dos membros solicitando que a criança realize vários movimentos,quanto à amplitude das articulações e simetria, desenvolvimento, força e tônus muscular. Informar presença de limitações e dificuldades à movimentação. </a:t>
            </a:r>
          </a:p>
        </p:txBody>
      </p:sp>
    </p:spTree>
    <p:extLst>
      <p:ext uri="{BB962C8B-B14F-4D97-AF65-F5344CB8AC3E}">
        <p14:creationId xmlns:p14="http://schemas.microsoft.com/office/powerpoint/2010/main" val="70097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CECF0FC6-D57B-48B6-9036-F4FFD91A4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6CF772-A897-453A-A89F-7888CB92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Membros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7EA3369-4FF4-4BE2-A43C-D1B18B8E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592765" cy="3845131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Observar forma dos ossos. 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3200" dirty="0"/>
              <a:t>Em lactentes e infantes em posição ereta, pernas arqueadas ou joelho varo. Anormalidade se &gt; 5cm.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3200" dirty="0"/>
              <a:t>Em crianças de 2 a 7 anos, joelhos valgos (joelhos próximos, mas com pés separados; distância dos maléolos até 7,5 cm) </a:t>
            </a:r>
          </a:p>
          <a:p>
            <a:endParaRPr lang="fr-FR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717A211C-5863-4303-AC3D-AEBFDF6D6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087519CD-2FFF-42E3-BB0C-FEAA828B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3A0AF6-ED8B-4131-A90F-C7188826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85" y="571500"/>
            <a:ext cx="2857500" cy="2857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7564A70-2509-4217-A9E8-4DB734A95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73" y="3782595"/>
            <a:ext cx="4288917" cy="28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ECF0FC6-D57B-48B6-9036-F4FFD91A4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ECE247-A3B2-46CB-9003-A04CEDB8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C00000"/>
                </a:solidFill>
              </a:rPr>
              <a:t>Membros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479933-C184-42EB-97B7-9EC0E565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2023962"/>
            <a:ext cx="7370444" cy="445303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fr-FR" sz="2800" dirty="0"/>
              <a:t>Técnica de exame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Palpar articulações, para verificar presença de edema, vermelhidão, calor e dor. 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Observar os pés, quanto ao desenvolvimento do arco. Achados normais: em lactentes e infantes, aparência de pés chatos devido a coxim de gordura na planta.</a:t>
            </a:r>
          </a:p>
          <a:p>
            <a:pPr marL="357188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2800" dirty="0"/>
              <a:t>Avaliar coloração e temperatura da pele, rede venosa e perfusão periférica </a:t>
            </a:r>
          </a:p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7A211C-5863-4303-AC3D-AEBFDF6D6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7519CD-2FFF-42E3-BB0C-FEAA828B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0CB9B07-1FA2-4629-B36C-06E314E2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96" y="480912"/>
            <a:ext cx="2962275" cy="1543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DB48964-06EB-4BC8-A94C-21E5DC26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4" y="3308776"/>
            <a:ext cx="2962275" cy="34520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D3AEFF4-3FF6-4914-B9D8-D0F018A95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135" y="97155"/>
            <a:ext cx="2752148" cy="32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078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1191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Retrospectiva</vt:lpstr>
      <vt:lpstr>Características físicas e fisiológicas e avaliação da criança: sistema músculo-esquelético e nervoso</vt:lpstr>
      <vt:lpstr>Coluna vertebral</vt:lpstr>
      <vt:lpstr>Coluna vertebral</vt:lpstr>
      <vt:lpstr>Coluna vertebral</vt:lpstr>
      <vt:lpstr>Quadril </vt:lpstr>
      <vt:lpstr>Quadril </vt:lpstr>
      <vt:lpstr>Membros </vt:lpstr>
      <vt:lpstr>Membros </vt:lpstr>
      <vt:lpstr>Membros </vt:lpstr>
      <vt:lpstr>Contar o número de dedos. Achados: dedos extras (polidactilia), dedos fundidos (sindactilia)</vt:lpstr>
      <vt:lpstr>Sistema nervoso</vt:lpstr>
      <vt:lpstr>Sistema nervoso</vt:lpstr>
      <vt:lpstr>Sistema nervoso</vt:lpstr>
      <vt:lpstr>Reflexos primitivos do bebê</vt:lpstr>
      <vt:lpstr>Reflexos tendinosos profundos</vt:lpstr>
      <vt:lpstr>Função cerebelar</vt:lpstr>
      <vt:lpstr>Função cerebelar</vt:lpstr>
      <vt:lpstr>Nervos cranianos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físicas e fisiológicas da crianças: sistema neurológico e músculo-esquelético</dc:title>
  <dc:creator>EDUARDO SIGAUD FRIZZO (sc128740)</dc:creator>
  <cp:lastModifiedBy>Cecilia Helena de Siqueira Sigaud Frizzo</cp:lastModifiedBy>
  <cp:revision>18</cp:revision>
  <dcterms:created xsi:type="dcterms:W3CDTF">2019-05-26T21:49:28Z</dcterms:created>
  <dcterms:modified xsi:type="dcterms:W3CDTF">2019-05-27T17:07:01Z</dcterms:modified>
</cp:coreProperties>
</file>