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7" r:id="rId2"/>
    <p:sldId id="281" r:id="rId3"/>
    <p:sldId id="282" r:id="rId4"/>
    <p:sldId id="270" r:id="rId5"/>
    <p:sldId id="271" r:id="rId6"/>
    <p:sldId id="293" r:id="rId7"/>
    <p:sldId id="294" r:id="rId8"/>
    <p:sldId id="284" r:id="rId9"/>
    <p:sldId id="295" r:id="rId10"/>
    <p:sldId id="274" r:id="rId11"/>
    <p:sldId id="283" r:id="rId12"/>
    <p:sldId id="276" r:id="rId13"/>
    <p:sldId id="296" r:id="rId14"/>
    <p:sldId id="297" r:id="rId15"/>
    <p:sldId id="285" r:id="rId16"/>
    <p:sldId id="272" r:id="rId17"/>
    <p:sldId id="287" r:id="rId18"/>
    <p:sldId id="286" r:id="rId19"/>
    <p:sldId id="288" r:id="rId20"/>
    <p:sldId id="291" r:id="rId21"/>
    <p:sldId id="290" r:id="rId22"/>
    <p:sldId id="289"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sabete José Vicente"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0432FF"/>
    <a:srgbClr val="C9F0CA"/>
    <a:srgbClr val="0096FF"/>
    <a:srgbClr val="FFFFD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17"/>
    <p:restoredTop sz="95652"/>
  </p:normalViewPr>
  <p:slideViewPr>
    <p:cSldViewPr snapToGrid="0" snapToObjects="1" showGuides="1">
      <p:cViewPr>
        <p:scale>
          <a:sx n="96" d="100"/>
          <a:sy n="96" d="100"/>
        </p:scale>
        <p:origin x="952" y="3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C4B714-9737-3342-8F52-F70329D7BCC5}" type="datetimeFigureOut">
              <a:rPr lang="pt-BR" smtClean="0"/>
              <a:t>25/04/2022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D4626-458E-A54E-B36F-D156AEF7D57A}" type="slidenum">
              <a:rPr lang="pt-BR" smtClean="0"/>
              <a:t>‹nº›</a:t>
            </a:fld>
            <a:endParaRPr lang="pt-BR"/>
          </a:p>
        </p:txBody>
      </p:sp>
    </p:spTree>
    <p:extLst>
      <p:ext uri="{BB962C8B-B14F-4D97-AF65-F5344CB8AC3E}">
        <p14:creationId xmlns:p14="http://schemas.microsoft.com/office/powerpoint/2010/main" val="3258824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4F5D4626-458E-A54E-B36F-D156AEF7D57A}" type="slidenum">
              <a:rPr lang="pt-BR" smtClean="0"/>
              <a:t>2</a:t>
            </a:fld>
            <a:endParaRPr lang="pt-BR"/>
          </a:p>
        </p:txBody>
      </p:sp>
    </p:spTree>
    <p:extLst>
      <p:ext uri="{BB962C8B-B14F-4D97-AF65-F5344CB8AC3E}">
        <p14:creationId xmlns:p14="http://schemas.microsoft.com/office/powerpoint/2010/main" val="953242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4F5D4626-458E-A54E-B36F-D156AEF7D57A}" type="slidenum">
              <a:rPr lang="pt-BR" smtClean="0"/>
              <a:t>13</a:t>
            </a:fld>
            <a:endParaRPr lang="pt-BR"/>
          </a:p>
        </p:txBody>
      </p:sp>
    </p:spTree>
    <p:extLst>
      <p:ext uri="{BB962C8B-B14F-4D97-AF65-F5344CB8AC3E}">
        <p14:creationId xmlns:p14="http://schemas.microsoft.com/office/powerpoint/2010/main" val="395930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Date Placeholder 3">
            <a:extLst>
              <a:ext uri="{FF2B5EF4-FFF2-40B4-BE49-F238E27FC236}">
                <a16:creationId xmlns:a16="http://schemas.microsoft.com/office/drawing/2014/main" id="{125CA0C7-D551-0165-2D7C-EA99D59702B0}"/>
              </a:ext>
            </a:extLst>
          </p:cNvPr>
          <p:cNvSpPr>
            <a:spLocks noGrp="1"/>
          </p:cNvSpPr>
          <p:nvPr>
            <p:ph type="dt" sz="half" idx="10"/>
          </p:nvPr>
        </p:nvSpPr>
        <p:spPr/>
        <p:txBody>
          <a:bodyPr/>
          <a:lstStyle>
            <a:lvl1pPr>
              <a:defRPr/>
            </a:lvl1pPr>
          </a:lstStyle>
          <a:p>
            <a:pPr>
              <a:defRPr/>
            </a:pPr>
            <a:fld id="{CE932005-6EE4-7F4F-AFF5-F4F42DFC4995}" type="datetimeFigureOut">
              <a:rPr lang="pt-BR"/>
              <a:pPr>
                <a:defRPr/>
              </a:pPr>
              <a:t>24/04/2022</a:t>
            </a:fld>
            <a:endParaRPr lang="pt-BR"/>
          </a:p>
        </p:txBody>
      </p:sp>
      <p:sp>
        <p:nvSpPr>
          <p:cNvPr id="5" name="Footer Placeholder 4">
            <a:extLst>
              <a:ext uri="{FF2B5EF4-FFF2-40B4-BE49-F238E27FC236}">
                <a16:creationId xmlns:a16="http://schemas.microsoft.com/office/drawing/2014/main" id="{CF83C5A8-A1B9-7450-1247-7222679B1D2E}"/>
              </a:ext>
            </a:extLst>
          </p:cNvPr>
          <p:cNvSpPr>
            <a:spLocks noGrp="1"/>
          </p:cNvSpPr>
          <p:nvPr>
            <p:ph type="ftr" sz="quarter" idx="11"/>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846EDB43-C137-35F8-EAD8-B176EBF481D0}"/>
              </a:ext>
            </a:extLst>
          </p:cNvPr>
          <p:cNvSpPr>
            <a:spLocks noGrp="1"/>
          </p:cNvSpPr>
          <p:nvPr>
            <p:ph type="sldNum" sz="quarter" idx="12"/>
          </p:nvPr>
        </p:nvSpPr>
        <p:spPr/>
        <p:txBody>
          <a:bodyPr/>
          <a:lstStyle>
            <a:lvl1pPr>
              <a:defRPr/>
            </a:lvl1pPr>
          </a:lstStyle>
          <a:p>
            <a:pPr>
              <a:defRPr/>
            </a:pPr>
            <a:fld id="{558082D7-DB2D-DE46-BD23-34574E97018D}" type="slidenum">
              <a:rPr lang="pt-BR"/>
              <a:pPr>
                <a:defRPr/>
              </a:pPr>
              <a:t>‹nº›</a:t>
            </a:fld>
            <a:endParaRPr lang="pt-BR"/>
          </a:p>
        </p:txBody>
      </p:sp>
    </p:spTree>
    <p:extLst>
      <p:ext uri="{BB962C8B-B14F-4D97-AF65-F5344CB8AC3E}">
        <p14:creationId xmlns:p14="http://schemas.microsoft.com/office/powerpoint/2010/main" val="1720309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Date Placeholder 3">
            <a:extLst>
              <a:ext uri="{FF2B5EF4-FFF2-40B4-BE49-F238E27FC236}">
                <a16:creationId xmlns:a16="http://schemas.microsoft.com/office/drawing/2014/main" id="{6409D2B1-A084-FFD2-ED5A-B9A6A3BB2FC1}"/>
              </a:ext>
            </a:extLst>
          </p:cNvPr>
          <p:cNvSpPr>
            <a:spLocks noGrp="1"/>
          </p:cNvSpPr>
          <p:nvPr>
            <p:ph type="dt" sz="half" idx="10"/>
          </p:nvPr>
        </p:nvSpPr>
        <p:spPr/>
        <p:txBody>
          <a:bodyPr/>
          <a:lstStyle>
            <a:lvl1pPr>
              <a:defRPr/>
            </a:lvl1pPr>
          </a:lstStyle>
          <a:p>
            <a:pPr>
              <a:defRPr/>
            </a:pPr>
            <a:fld id="{6C43D197-3AD6-5E4B-8186-79B3BA524B7F}" type="datetimeFigureOut">
              <a:rPr lang="pt-BR"/>
              <a:pPr>
                <a:defRPr/>
              </a:pPr>
              <a:t>24/04/2022</a:t>
            </a:fld>
            <a:endParaRPr lang="pt-BR"/>
          </a:p>
        </p:txBody>
      </p:sp>
      <p:sp>
        <p:nvSpPr>
          <p:cNvPr id="5" name="Footer Placeholder 4">
            <a:extLst>
              <a:ext uri="{FF2B5EF4-FFF2-40B4-BE49-F238E27FC236}">
                <a16:creationId xmlns:a16="http://schemas.microsoft.com/office/drawing/2014/main" id="{B4722F79-0757-7836-F1C1-596DE9FF0F94}"/>
              </a:ext>
            </a:extLst>
          </p:cNvPr>
          <p:cNvSpPr>
            <a:spLocks noGrp="1"/>
          </p:cNvSpPr>
          <p:nvPr>
            <p:ph type="ftr" sz="quarter" idx="11"/>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B461BA2A-DB5E-7131-99E9-360681E969D6}"/>
              </a:ext>
            </a:extLst>
          </p:cNvPr>
          <p:cNvSpPr>
            <a:spLocks noGrp="1"/>
          </p:cNvSpPr>
          <p:nvPr>
            <p:ph type="sldNum" sz="quarter" idx="12"/>
          </p:nvPr>
        </p:nvSpPr>
        <p:spPr/>
        <p:txBody>
          <a:bodyPr/>
          <a:lstStyle>
            <a:lvl1pPr>
              <a:defRPr/>
            </a:lvl1pPr>
          </a:lstStyle>
          <a:p>
            <a:pPr>
              <a:defRPr/>
            </a:pPr>
            <a:fld id="{24697493-1E93-514B-AF72-5EF25DC831BA}" type="slidenum">
              <a:rPr lang="pt-BR"/>
              <a:pPr>
                <a:defRPr/>
              </a:pPr>
              <a:t>‹nº›</a:t>
            </a:fld>
            <a:endParaRPr lang="pt-BR"/>
          </a:p>
        </p:txBody>
      </p:sp>
    </p:spTree>
    <p:extLst>
      <p:ext uri="{BB962C8B-B14F-4D97-AF65-F5344CB8AC3E}">
        <p14:creationId xmlns:p14="http://schemas.microsoft.com/office/powerpoint/2010/main" val="230776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Date Placeholder 3">
            <a:extLst>
              <a:ext uri="{FF2B5EF4-FFF2-40B4-BE49-F238E27FC236}">
                <a16:creationId xmlns:a16="http://schemas.microsoft.com/office/drawing/2014/main" id="{D83C341E-5AE7-3B82-3818-C4A7F2173BAD}"/>
              </a:ext>
            </a:extLst>
          </p:cNvPr>
          <p:cNvSpPr>
            <a:spLocks noGrp="1"/>
          </p:cNvSpPr>
          <p:nvPr>
            <p:ph type="dt" sz="half" idx="10"/>
          </p:nvPr>
        </p:nvSpPr>
        <p:spPr/>
        <p:txBody>
          <a:bodyPr/>
          <a:lstStyle>
            <a:lvl1pPr>
              <a:defRPr/>
            </a:lvl1pPr>
          </a:lstStyle>
          <a:p>
            <a:pPr>
              <a:defRPr/>
            </a:pPr>
            <a:fld id="{D8BF56B4-A432-E14D-B143-EE65A3B80130}" type="datetimeFigureOut">
              <a:rPr lang="pt-BR"/>
              <a:pPr>
                <a:defRPr/>
              </a:pPr>
              <a:t>24/04/2022</a:t>
            </a:fld>
            <a:endParaRPr lang="pt-BR"/>
          </a:p>
        </p:txBody>
      </p:sp>
      <p:sp>
        <p:nvSpPr>
          <p:cNvPr id="5" name="Footer Placeholder 4">
            <a:extLst>
              <a:ext uri="{FF2B5EF4-FFF2-40B4-BE49-F238E27FC236}">
                <a16:creationId xmlns:a16="http://schemas.microsoft.com/office/drawing/2014/main" id="{EFD52D4C-67B7-42B6-05AD-B24CDE67C420}"/>
              </a:ext>
            </a:extLst>
          </p:cNvPr>
          <p:cNvSpPr>
            <a:spLocks noGrp="1"/>
          </p:cNvSpPr>
          <p:nvPr>
            <p:ph type="ftr" sz="quarter" idx="11"/>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FD2D28BE-9412-FE49-4F53-5CB8E2EA30DE}"/>
              </a:ext>
            </a:extLst>
          </p:cNvPr>
          <p:cNvSpPr>
            <a:spLocks noGrp="1"/>
          </p:cNvSpPr>
          <p:nvPr>
            <p:ph type="sldNum" sz="quarter" idx="12"/>
          </p:nvPr>
        </p:nvSpPr>
        <p:spPr/>
        <p:txBody>
          <a:bodyPr/>
          <a:lstStyle>
            <a:lvl1pPr>
              <a:defRPr/>
            </a:lvl1pPr>
          </a:lstStyle>
          <a:p>
            <a:pPr>
              <a:defRPr/>
            </a:pPr>
            <a:fld id="{76545761-367E-D046-85FF-D338BDFAF35D}" type="slidenum">
              <a:rPr lang="pt-BR"/>
              <a:pPr>
                <a:defRPr/>
              </a:pPr>
              <a:t>‹nº›</a:t>
            </a:fld>
            <a:endParaRPr lang="pt-BR"/>
          </a:p>
        </p:txBody>
      </p:sp>
    </p:spTree>
    <p:extLst>
      <p:ext uri="{BB962C8B-B14F-4D97-AF65-F5344CB8AC3E}">
        <p14:creationId xmlns:p14="http://schemas.microsoft.com/office/powerpoint/2010/main" val="4294358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1190625" y="1151930"/>
            <a:ext cx="9810750" cy="2321719"/>
          </a:xfrm>
          <a:prstGeom prst="rect">
            <a:avLst/>
          </a:prstGeom>
        </p:spPr>
        <p:txBody>
          <a:bodyPr anchor="b"/>
          <a:lstStyle/>
          <a:p>
            <a:r>
              <a:rPr lang="pt-BR"/>
              <a:t>Clique para editar o título Mestre</a:t>
            </a:r>
            <a:endParaRPr/>
          </a:p>
        </p:txBody>
      </p:sp>
      <p:sp>
        <p:nvSpPr>
          <p:cNvPr id="118" name="Body Level One…"/>
          <p:cNvSpPr txBox="1">
            <a:spLocks noGrp="1"/>
          </p:cNvSpPr>
          <p:nvPr>
            <p:ph type="body" sz="quarter" idx="1"/>
          </p:nvPr>
        </p:nvSpPr>
        <p:spPr>
          <a:xfrm>
            <a:off x="1190625" y="3545086"/>
            <a:ext cx="9810750" cy="794742"/>
          </a:xfrm>
          <a:prstGeom prst="rect">
            <a:avLst/>
          </a:prstGeom>
        </p:spPr>
        <p:txBody>
          <a:bodyPr/>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a:p>
        </p:txBody>
      </p:sp>
      <p:sp>
        <p:nvSpPr>
          <p:cNvPr id="4" name="Slide Number">
            <a:extLst>
              <a:ext uri="{FF2B5EF4-FFF2-40B4-BE49-F238E27FC236}">
                <a16:creationId xmlns:a16="http://schemas.microsoft.com/office/drawing/2014/main" id="{C56E4DD6-4E35-D1DB-8F2A-8C69D9B8E168}"/>
              </a:ext>
            </a:extLst>
          </p:cNvPr>
          <p:cNvSpPr txBox="1">
            <a:spLocks noGrp="1"/>
          </p:cNvSpPr>
          <p:nvPr>
            <p:ph type="sldNum" sz="quarter" idx="10"/>
          </p:nvPr>
        </p:nvSpPr>
        <p:spPr/>
        <p:txBody>
          <a:bodyPr/>
          <a:lstStyle>
            <a:lvl1pPr>
              <a:defRPr>
                <a:latin typeface="Helvetica Neue Thin"/>
                <a:ea typeface="Helvetica Neue Thin"/>
                <a:cs typeface="Helvetica Neue Thin"/>
                <a:sym typeface="Helvetica Neue Thin"/>
              </a:defRPr>
            </a:lvl1pPr>
          </a:lstStyle>
          <a:p>
            <a:pPr>
              <a:defRPr/>
            </a:pPr>
            <a:fld id="{CF92DA78-9302-6843-B98A-D1D65D56D5DE}" type="slidenum">
              <a:rPr/>
              <a:pPr>
                <a:defRPr/>
              </a:pPr>
              <a:t>‹nº›</a:t>
            </a:fld>
            <a:endParaRPr/>
          </a:p>
        </p:txBody>
      </p:sp>
    </p:spTree>
    <p:extLst>
      <p:ext uri="{BB962C8B-B14F-4D97-AF65-F5344CB8AC3E}">
        <p14:creationId xmlns:p14="http://schemas.microsoft.com/office/powerpoint/2010/main" val="170208011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Date Placeholder 3">
            <a:extLst>
              <a:ext uri="{FF2B5EF4-FFF2-40B4-BE49-F238E27FC236}">
                <a16:creationId xmlns:a16="http://schemas.microsoft.com/office/drawing/2014/main" id="{EDF0A932-1DE6-86D5-82F8-0CBA83ACF63D}"/>
              </a:ext>
            </a:extLst>
          </p:cNvPr>
          <p:cNvSpPr>
            <a:spLocks noGrp="1"/>
          </p:cNvSpPr>
          <p:nvPr>
            <p:ph type="dt" sz="half" idx="10"/>
          </p:nvPr>
        </p:nvSpPr>
        <p:spPr/>
        <p:txBody>
          <a:bodyPr/>
          <a:lstStyle>
            <a:lvl1pPr>
              <a:defRPr/>
            </a:lvl1pPr>
          </a:lstStyle>
          <a:p>
            <a:pPr>
              <a:defRPr/>
            </a:pPr>
            <a:fld id="{6521D8E3-F913-934E-890C-9A10428FD674}" type="datetimeFigureOut">
              <a:rPr lang="pt-BR"/>
              <a:pPr>
                <a:defRPr/>
              </a:pPr>
              <a:t>24/04/2022</a:t>
            </a:fld>
            <a:endParaRPr lang="pt-BR"/>
          </a:p>
        </p:txBody>
      </p:sp>
      <p:sp>
        <p:nvSpPr>
          <p:cNvPr id="5" name="Footer Placeholder 4">
            <a:extLst>
              <a:ext uri="{FF2B5EF4-FFF2-40B4-BE49-F238E27FC236}">
                <a16:creationId xmlns:a16="http://schemas.microsoft.com/office/drawing/2014/main" id="{96B4EE9E-66BC-612B-737C-68AE9C51E379}"/>
              </a:ext>
            </a:extLst>
          </p:cNvPr>
          <p:cNvSpPr>
            <a:spLocks noGrp="1"/>
          </p:cNvSpPr>
          <p:nvPr>
            <p:ph type="ftr" sz="quarter" idx="11"/>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541C8694-0DD3-560D-968D-90EDC3BD1DFD}"/>
              </a:ext>
            </a:extLst>
          </p:cNvPr>
          <p:cNvSpPr>
            <a:spLocks noGrp="1"/>
          </p:cNvSpPr>
          <p:nvPr>
            <p:ph type="sldNum" sz="quarter" idx="12"/>
          </p:nvPr>
        </p:nvSpPr>
        <p:spPr/>
        <p:txBody>
          <a:bodyPr/>
          <a:lstStyle>
            <a:lvl1pPr>
              <a:defRPr/>
            </a:lvl1pPr>
          </a:lstStyle>
          <a:p>
            <a:pPr>
              <a:defRPr/>
            </a:pPr>
            <a:fld id="{AFEF58DE-8086-7445-986F-8EE85B4F0E6E}" type="slidenum">
              <a:rPr lang="pt-BR"/>
              <a:pPr>
                <a:defRPr/>
              </a:pPr>
              <a:t>‹nº›</a:t>
            </a:fld>
            <a:endParaRPr lang="pt-BR"/>
          </a:p>
        </p:txBody>
      </p:sp>
    </p:spTree>
    <p:extLst>
      <p:ext uri="{BB962C8B-B14F-4D97-AF65-F5344CB8AC3E}">
        <p14:creationId xmlns:p14="http://schemas.microsoft.com/office/powerpoint/2010/main" val="114052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a:extLst>
              <a:ext uri="{FF2B5EF4-FFF2-40B4-BE49-F238E27FC236}">
                <a16:creationId xmlns:a16="http://schemas.microsoft.com/office/drawing/2014/main" id="{3E4B05D5-BE1C-AE50-485C-B55412C1838D}"/>
              </a:ext>
            </a:extLst>
          </p:cNvPr>
          <p:cNvSpPr>
            <a:spLocks noGrp="1"/>
          </p:cNvSpPr>
          <p:nvPr>
            <p:ph type="dt" sz="half" idx="10"/>
          </p:nvPr>
        </p:nvSpPr>
        <p:spPr/>
        <p:txBody>
          <a:bodyPr/>
          <a:lstStyle>
            <a:lvl1pPr>
              <a:defRPr/>
            </a:lvl1pPr>
          </a:lstStyle>
          <a:p>
            <a:pPr>
              <a:defRPr/>
            </a:pPr>
            <a:fld id="{D483B69E-72CC-1E40-94EE-FA8FD845D585}" type="datetimeFigureOut">
              <a:rPr lang="pt-BR"/>
              <a:pPr>
                <a:defRPr/>
              </a:pPr>
              <a:t>24/04/2022</a:t>
            </a:fld>
            <a:endParaRPr lang="pt-BR"/>
          </a:p>
        </p:txBody>
      </p:sp>
      <p:sp>
        <p:nvSpPr>
          <p:cNvPr id="5" name="Footer Placeholder 4">
            <a:extLst>
              <a:ext uri="{FF2B5EF4-FFF2-40B4-BE49-F238E27FC236}">
                <a16:creationId xmlns:a16="http://schemas.microsoft.com/office/drawing/2014/main" id="{D8DFBA0D-EFBA-3D7E-65F9-6CB8D5195E8D}"/>
              </a:ext>
            </a:extLst>
          </p:cNvPr>
          <p:cNvSpPr>
            <a:spLocks noGrp="1"/>
          </p:cNvSpPr>
          <p:nvPr>
            <p:ph type="ftr" sz="quarter" idx="11"/>
          </p:nvPr>
        </p:nvSpPr>
        <p:spPr/>
        <p:txBody>
          <a:bodyPr/>
          <a:lstStyle>
            <a:lvl1pPr>
              <a:defRPr/>
            </a:lvl1pPr>
          </a:lstStyle>
          <a:p>
            <a:pPr>
              <a:defRPr/>
            </a:pPr>
            <a:endParaRPr lang="pt-BR"/>
          </a:p>
        </p:txBody>
      </p:sp>
      <p:sp>
        <p:nvSpPr>
          <p:cNvPr id="6" name="Slide Number Placeholder 5">
            <a:extLst>
              <a:ext uri="{FF2B5EF4-FFF2-40B4-BE49-F238E27FC236}">
                <a16:creationId xmlns:a16="http://schemas.microsoft.com/office/drawing/2014/main" id="{2BFDF2A6-8E4E-E98E-6CB0-E45C1661556F}"/>
              </a:ext>
            </a:extLst>
          </p:cNvPr>
          <p:cNvSpPr>
            <a:spLocks noGrp="1"/>
          </p:cNvSpPr>
          <p:nvPr>
            <p:ph type="sldNum" sz="quarter" idx="12"/>
          </p:nvPr>
        </p:nvSpPr>
        <p:spPr/>
        <p:txBody>
          <a:bodyPr/>
          <a:lstStyle>
            <a:lvl1pPr>
              <a:defRPr/>
            </a:lvl1pPr>
          </a:lstStyle>
          <a:p>
            <a:pPr>
              <a:defRPr/>
            </a:pPr>
            <a:fld id="{D7875B19-8B25-244F-AA7C-FBFF13098C2F}" type="slidenum">
              <a:rPr lang="pt-BR"/>
              <a:pPr>
                <a:defRPr/>
              </a:pPr>
              <a:t>‹nº›</a:t>
            </a:fld>
            <a:endParaRPr lang="pt-BR"/>
          </a:p>
        </p:txBody>
      </p:sp>
    </p:spTree>
    <p:extLst>
      <p:ext uri="{BB962C8B-B14F-4D97-AF65-F5344CB8AC3E}">
        <p14:creationId xmlns:p14="http://schemas.microsoft.com/office/powerpoint/2010/main" val="1036157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p>
        </p:txBody>
      </p:sp>
      <p:sp>
        <p:nvSpPr>
          <p:cNvPr id="3" name="Content Placeholder 2"/>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Content Placeholder 3"/>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Date Placeholder 3">
            <a:extLst>
              <a:ext uri="{FF2B5EF4-FFF2-40B4-BE49-F238E27FC236}">
                <a16:creationId xmlns:a16="http://schemas.microsoft.com/office/drawing/2014/main" id="{76EB96DF-6EDD-6346-32A3-876CA8C1EF1B}"/>
              </a:ext>
            </a:extLst>
          </p:cNvPr>
          <p:cNvSpPr>
            <a:spLocks noGrp="1"/>
          </p:cNvSpPr>
          <p:nvPr>
            <p:ph type="dt" sz="half" idx="10"/>
          </p:nvPr>
        </p:nvSpPr>
        <p:spPr/>
        <p:txBody>
          <a:bodyPr/>
          <a:lstStyle>
            <a:lvl1pPr>
              <a:defRPr/>
            </a:lvl1pPr>
          </a:lstStyle>
          <a:p>
            <a:pPr>
              <a:defRPr/>
            </a:pPr>
            <a:fld id="{A2B2F3DB-9218-B44E-A032-D1C2902FE504}" type="datetimeFigureOut">
              <a:rPr lang="pt-BR"/>
              <a:pPr>
                <a:defRPr/>
              </a:pPr>
              <a:t>24/04/2022</a:t>
            </a:fld>
            <a:endParaRPr lang="pt-BR"/>
          </a:p>
        </p:txBody>
      </p:sp>
      <p:sp>
        <p:nvSpPr>
          <p:cNvPr id="6" name="Footer Placeholder 4">
            <a:extLst>
              <a:ext uri="{FF2B5EF4-FFF2-40B4-BE49-F238E27FC236}">
                <a16:creationId xmlns:a16="http://schemas.microsoft.com/office/drawing/2014/main" id="{A97747F2-D3B5-2C96-E6A8-9E8E94D8BA81}"/>
              </a:ext>
            </a:extLst>
          </p:cNvPr>
          <p:cNvSpPr>
            <a:spLocks noGrp="1"/>
          </p:cNvSpPr>
          <p:nvPr>
            <p:ph type="ftr" sz="quarter" idx="11"/>
          </p:nvPr>
        </p:nvSpPr>
        <p:spPr/>
        <p:txBody>
          <a:bodyPr/>
          <a:lstStyle>
            <a:lvl1pPr>
              <a:defRPr/>
            </a:lvl1pPr>
          </a:lstStyle>
          <a:p>
            <a:pPr>
              <a:defRPr/>
            </a:pPr>
            <a:endParaRPr lang="pt-BR"/>
          </a:p>
        </p:txBody>
      </p:sp>
      <p:sp>
        <p:nvSpPr>
          <p:cNvPr id="7" name="Slide Number Placeholder 5">
            <a:extLst>
              <a:ext uri="{FF2B5EF4-FFF2-40B4-BE49-F238E27FC236}">
                <a16:creationId xmlns:a16="http://schemas.microsoft.com/office/drawing/2014/main" id="{41F1CC73-F5C7-B685-72BA-73D4B6EF9006}"/>
              </a:ext>
            </a:extLst>
          </p:cNvPr>
          <p:cNvSpPr>
            <a:spLocks noGrp="1"/>
          </p:cNvSpPr>
          <p:nvPr>
            <p:ph type="sldNum" sz="quarter" idx="12"/>
          </p:nvPr>
        </p:nvSpPr>
        <p:spPr/>
        <p:txBody>
          <a:bodyPr/>
          <a:lstStyle>
            <a:lvl1pPr>
              <a:defRPr/>
            </a:lvl1pPr>
          </a:lstStyle>
          <a:p>
            <a:pPr>
              <a:defRPr/>
            </a:pPr>
            <a:fld id="{2EA11940-89AC-AE47-B7CE-668784F357D8}" type="slidenum">
              <a:rPr lang="pt-BR"/>
              <a:pPr>
                <a:defRPr/>
              </a:pPr>
              <a:t>‹nº›</a:t>
            </a:fld>
            <a:endParaRPr lang="pt-BR"/>
          </a:p>
        </p:txBody>
      </p:sp>
    </p:spTree>
    <p:extLst>
      <p:ext uri="{BB962C8B-B14F-4D97-AF65-F5344CB8AC3E}">
        <p14:creationId xmlns:p14="http://schemas.microsoft.com/office/powerpoint/2010/main" val="1375737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BR"/>
              <a:t>Clique para editar o título Mestre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Date Placeholder 3">
            <a:extLst>
              <a:ext uri="{FF2B5EF4-FFF2-40B4-BE49-F238E27FC236}">
                <a16:creationId xmlns:a16="http://schemas.microsoft.com/office/drawing/2014/main" id="{53D81258-05AD-2148-F9DA-AB0EE62ED021}"/>
              </a:ext>
            </a:extLst>
          </p:cNvPr>
          <p:cNvSpPr>
            <a:spLocks noGrp="1"/>
          </p:cNvSpPr>
          <p:nvPr>
            <p:ph type="dt" sz="half" idx="10"/>
          </p:nvPr>
        </p:nvSpPr>
        <p:spPr/>
        <p:txBody>
          <a:bodyPr/>
          <a:lstStyle>
            <a:lvl1pPr>
              <a:defRPr/>
            </a:lvl1pPr>
          </a:lstStyle>
          <a:p>
            <a:pPr>
              <a:defRPr/>
            </a:pPr>
            <a:fld id="{B4D6B9EC-70C3-D94B-A686-41DA23242509}" type="datetimeFigureOut">
              <a:rPr lang="pt-BR"/>
              <a:pPr>
                <a:defRPr/>
              </a:pPr>
              <a:t>24/04/2022</a:t>
            </a:fld>
            <a:endParaRPr lang="pt-BR"/>
          </a:p>
        </p:txBody>
      </p:sp>
      <p:sp>
        <p:nvSpPr>
          <p:cNvPr id="8" name="Footer Placeholder 4">
            <a:extLst>
              <a:ext uri="{FF2B5EF4-FFF2-40B4-BE49-F238E27FC236}">
                <a16:creationId xmlns:a16="http://schemas.microsoft.com/office/drawing/2014/main" id="{0AAB4930-6866-2EA8-1458-62C0EC70381D}"/>
              </a:ext>
            </a:extLst>
          </p:cNvPr>
          <p:cNvSpPr>
            <a:spLocks noGrp="1"/>
          </p:cNvSpPr>
          <p:nvPr>
            <p:ph type="ftr" sz="quarter" idx="11"/>
          </p:nvPr>
        </p:nvSpPr>
        <p:spPr/>
        <p:txBody>
          <a:bodyPr/>
          <a:lstStyle>
            <a:lvl1pPr>
              <a:defRPr/>
            </a:lvl1pPr>
          </a:lstStyle>
          <a:p>
            <a:pPr>
              <a:defRPr/>
            </a:pPr>
            <a:endParaRPr lang="pt-BR"/>
          </a:p>
        </p:txBody>
      </p:sp>
      <p:sp>
        <p:nvSpPr>
          <p:cNvPr id="9" name="Slide Number Placeholder 5">
            <a:extLst>
              <a:ext uri="{FF2B5EF4-FFF2-40B4-BE49-F238E27FC236}">
                <a16:creationId xmlns:a16="http://schemas.microsoft.com/office/drawing/2014/main" id="{177930CF-086C-9FCA-0550-2EB6B2CF4298}"/>
              </a:ext>
            </a:extLst>
          </p:cNvPr>
          <p:cNvSpPr>
            <a:spLocks noGrp="1"/>
          </p:cNvSpPr>
          <p:nvPr>
            <p:ph type="sldNum" sz="quarter" idx="12"/>
          </p:nvPr>
        </p:nvSpPr>
        <p:spPr/>
        <p:txBody>
          <a:bodyPr/>
          <a:lstStyle>
            <a:lvl1pPr>
              <a:defRPr/>
            </a:lvl1pPr>
          </a:lstStyle>
          <a:p>
            <a:pPr>
              <a:defRPr/>
            </a:pPr>
            <a:fld id="{F907E2EA-D20A-6247-B639-527D4BD38900}" type="slidenum">
              <a:rPr lang="pt-BR"/>
              <a:pPr>
                <a:defRPr/>
              </a:pPr>
              <a:t>‹nº›</a:t>
            </a:fld>
            <a:endParaRPr lang="pt-BR"/>
          </a:p>
        </p:txBody>
      </p:sp>
    </p:spTree>
    <p:extLst>
      <p:ext uri="{BB962C8B-B14F-4D97-AF65-F5344CB8AC3E}">
        <p14:creationId xmlns:p14="http://schemas.microsoft.com/office/powerpoint/2010/main" val="1774278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p>
        </p:txBody>
      </p:sp>
      <p:sp>
        <p:nvSpPr>
          <p:cNvPr id="3" name="Date Placeholder 3">
            <a:extLst>
              <a:ext uri="{FF2B5EF4-FFF2-40B4-BE49-F238E27FC236}">
                <a16:creationId xmlns:a16="http://schemas.microsoft.com/office/drawing/2014/main" id="{D934A1DC-CFAC-EF15-6D65-7039EE8CD61E}"/>
              </a:ext>
            </a:extLst>
          </p:cNvPr>
          <p:cNvSpPr>
            <a:spLocks noGrp="1"/>
          </p:cNvSpPr>
          <p:nvPr>
            <p:ph type="dt" sz="half" idx="10"/>
          </p:nvPr>
        </p:nvSpPr>
        <p:spPr/>
        <p:txBody>
          <a:bodyPr/>
          <a:lstStyle>
            <a:lvl1pPr>
              <a:defRPr/>
            </a:lvl1pPr>
          </a:lstStyle>
          <a:p>
            <a:pPr>
              <a:defRPr/>
            </a:pPr>
            <a:fld id="{5027B2C4-D293-BB44-8123-DBC186438061}" type="datetimeFigureOut">
              <a:rPr lang="pt-BR"/>
              <a:pPr>
                <a:defRPr/>
              </a:pPr>
              <a:t>24/04/2022</a:t>
            </a:fld>
            <a:endParaRPr lang="pt-BR"/>
          </a:p>
        </p:txBody>
      </p:sp>
      <p:sp>
        <p:nvSpPr>
          <p:cNvPr id="4" name="Footer Placeholder 4">
            <a:extLst>
              <a:ext uri="{FF2B5EF4-FFF2-40B4-BE49-F238E27FC236}">
                <a16:creationId xmlns:a16="http://schemas.microsoft.com/office/drawing/2014/main" id="{E6BCF696-9F2F-192D-25D0-6E6A2CAF9085}"/>
              </a:ext>
            </a:extLst>
          </p:cNvPr>
          <p:cNvSpPr>
            <a:spLocks noGrp="1"/>
          </p:cNvSpPr>
          <p:nvPr>
            <p:ph type="ftr" sz="quarter" idx="11"/>
          </p:nvPr>
        </p:nvSpPr>
        <p:spPr/>
        <p:txBody>
          <a:bodyPr/>
          <a:lstStyle>
            <a:lvl1pPr>
              <a:defRPr/>
            </a:lvl1pPr>
          </a:lstStyle>
          <a:p>
            <a:pPr>
              <a:defRPr/>
            </a:pPr>
            <a:endParaRPr lang="pt-BR"/>
          </a:p>
        </p:txBody>
      </p:sp>
      <p:sp>
        <p:nvSpPr>
          <p:cNvPr id="5" name="Slide Number Placeholder 5">
            <a:extLst>
              <a:ext uri="{FF2B5EF4-FFF2-40B4-BE49-F238E27FC236}">
                <a16:creationId xmlns:a16="http://schemas.microsoft.com/office/drawing/2014/main" id="{C97AC855-4730-8EA4-2E2D-90B44AE2DC5D}"/>
              </a:ext>
            </a:extLst>
          </p:cNvPr>
          <p:cNvSpPr>
            <a:spLocks noGrp="1"/>
          </p:cNvSpPr>
          <p:nvPr>
            <p:ph type="sldNum" sz="quarter" idx="12"/>
          </p:nvPr>
        </p:nvSpPr>
        <p:spPr/>
        <p:txBody>
          <a:bodyPr/>
          <a:lstStyle>
            <a:lvl1pPr>
              <a:defRPr/>
            </a:lvl1pPr>
          </a:lstStyle>
          <a:p>
            <a:pPr>
              <a:defRPr/>
            </a:pPr>
            <a:fld id="{83F82A88-000D-7D4A-BB4F-047B1050E296}" type="slidenum">
              <a:rPr lang="pt-BR"/>
              <a:pPr>
                <a:defRPr/>
              </a:pPr>
              <a:t>‹nº›</a:t>
            </a:fld>
            <a:endParaRPr lang="pt-BR"/>
          </a:p>
        </p:txBody>
      </p:sp>
    </p:spTree>
    <p:extLst>
      <p:ext uri="{BB962C8B-B14F-4D97-AF65-F5344CB8AC3E}">
        <p14:creationId xmlns:p14="http://schemas.microsoft.com/office/powerpoint/2010/main" val="375739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CE2AAD2-4A86-1DDD-DB5A-6200040EF8D5}"/>
              </a:ext>
            </a:extLst>
          </p:cNvPr>
          <p:cNvSpPr>
            <a:spLocks noGrp="1"/>
          </p:cNvSpPr>
          <p:nvPr>
            <p:ph type="dt" sz="half" idx="10"/>
          </p:nvPr>
        </p:nvSpPr>
        <p:spPr/>
        <p:txBody>
          <a:bodyPr/>
          <a:lstStyle>
            <a:lvl1pPr>
              <a:defRPr/>
            </a:lvl1pPr>
          </a:lstStyle>
          <a:p>
            <a:pPr>
              <a:defRPr/>
            </a:pPr>
            <a:fld id="{1AEB41CF-DA04-9846-8F60-F70DC2B1A088}" type="datetimeFigureOut">
              <a:rPr lang="pt-BR"/>
              <a:pPr>
                <a:defRPr/>
              </a:pPr>
              <a:t>24/04/2022</a:t>
            </a:fld>
            <a:endParaRPr lang="pt-BR"/>
          </a:p>
        </p:txBody>
      </p:sp>
      <p:sp>
        <p:nvSpPr>
          <p:cNvPr id="3" name="Footer Placeholder 4">
            <a:extLst>
              <a:ext uri="{FF2B5EF4-FFF2-40B4-BE49-F238E27FC236}">
                <a16:creationId xmlns:a16="http://schemas.microsoft.com/office/drawing/2014/main" id="{A11F24E4-E7D1-B6BA-6DA9-3E5D9D1498B4}"/>
              </a:ext>
            </a:extLst>
          </p:cNvPr>
          <p:cNvSpPr>
            <a:spLocks noGrp="1"/>
          </p:cNvSpPr>
          <p:nvPr>
            <p:ph type="ftr" sz="quarter" idx="11"/>
          </p:nvPr>
        </p:nvSpPr>
        <p:spPr/>
        <p:txBody>
          <a:bodyPr/>
          <a:lstStyle>
            <a:lvl1pPr>
              <a:defRPr/>
            </a:lvl1pPr>
          </a:lstStyle>
          <a:p>
            <a:pPr>
              <a:defRPr/>
            </a:pPr>
            <a:endParaRPr lang="pt-BR"/>
          </a:p>
        </p:txBody>
      </p:sp>
      <p:sp>
        <p:nvSpPr>
          <p:cNvPr id="4" name="Slide Number Placeholder 5">
            <a:extLst>
              <a:ext uri="{FF2B5EF4-FFF2-40B4-BE49-F238E27FC236}">
                <a16:creationId xmlns:a16="http://schemas.microsoft.com/office/drawing/2014/main" id="{1563D759-4363-D265-CC1D-BF5FA117D9CC}"/>
              </a:ext>
            </a:extLst>
          </p:cNvPr>
          <p:cNvSpPr>
            <a:spLocks noGrp="1"/>
          </p:cNvSpPr>
          <p:nvPr>
            <p:ph type="sldNum" sz="quarter" idx="12"/>
          </p:nvPr>
        </p:nvSpPr>
        <p:spPr/>
        <p:txBody>
          <a:bodyPr/>
          <a:lstStyle>
            <a:lvl1pPr>
              <a:defRPr/>
            </a:lvl1pPr>
          </a:lstStyle>
          <a:p>
            <a:pPr>
              <a:defRPr/>
            </a:pPr>
            <a:fld id="{1E5EE643-9911-4443-A14B-B1C6BC9460BB}" type="slidenum">
              <a:rPr lang="pt-BR"/>
              <a:pPr>
                <a:defRPr/>
              </a:pPr>
              <a:t>‹nº›</a:t>
            </a:fld>
            <a:endParaRPr lang="pt-BR"/>
          </a:p>
        </p:txBody>
      </p:sp>
    </p:spTree>
    <p:extLst>
      <p:ext uri="{BB962C8B-B14F-4D97-AF65-F5344CB8AC3E}">
        <p14:creationId xmlns:p14="http://schemas.microsoft.com/office/powerpoint/2010/main" val="2367774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3">
            <a:extLst>
              <a:ext uri="{FF2B5EF4-FFF2-40B4-BE49-F238E27FC236}">
                <a16:creationId xmlns:a16="http://schemas.microsoft.com/office/drawing/2014/main" id="{424F5BC7-F67C-9956-A97A-384A737F7FE8}"/>
              </a:ext>
            </a:extLst>
          </p:cNvPr>
          <p:cNvSpPr>
            <a:spLocks noGrp="1"/>
          </p:cNvSpPr>
          <p:nvPr>
            <p:ph type="dt" sz="half" idx="10"/>
          </p:nvPr>
        </p:nvSpPr>
        <p:spPr/>
        <p:txBody>
          <a:bodyPr/>
          <a:lstStyle>
            <a:lvl1pPr>
              <a:defRPr/>
            </a:lvl1pPr>
          </a:lstStyle>
          <a:p>
            <a:pPr>
              <a:defRPr/>
            </a:pPr>
            <a:fld id="{38260D6A-8511-264C-B925-26725E445A86}" type="datetimeFigureOut">
              <a:rPr lang="pt-BR"/>
              <a:pPr>
                <a:defRPr/>
              </a:pPr>
              <a:t>24/04/2022</a:t>
            </a:fld>
            <a:endParaRPr lang="pt-BR"/>
          </a:p>
        </p:txBody>
      </p:sp>
      <p:sp>
        <p:nvSpPr>
          <p:cNvPr id="6" name="Footer Placeholder 4">
            <a:extLst>
              <a:ext uri="{FF2B5EF4-FFF2-40B4-BE49-F238E27FC236}">
                <a16:creationId xmlns:a16="http://schemas.microsoft.com/office/drawing/2014/main" id="{20588113-A2D7-7DC8-D012-DE7EE471848D}"/>
              </a:ext>
            </a:extLst>
          </p:cNvPr>
          <p:cNvSpPr>
            <a:spLocks noGrp="1"/>
          </p:cNvSpPr>
          <p:nvPr>
            <p:ph type="ftr" sz="quarter" idx="11"/>
          </p:nvPr>
        </p:nvSpPr>
        <p:spPr/>
        <p:txBody>
          <a:bodyPr/>
          <a:lstStyle>
            <a:lvl1pPr>
              <a:defRPr/>
            </a:lvl1pPr>
          </a:lstStyle>
          <a:p>
            <a:pPr>
              <a:defRPr/>
            </a:pPr>
            <a:endParaRPr lang="pt-BR"/>
          </a:p>
        </p:txBody>
      </p:sp>
      <p:sp>
        <p:nvSpPr>
          <p:cNvPr id="7" name="Slide Number Placeholder 5">
            <a:extLst>
              <a:ext uri="{FF2B5EF4-FFF2-40B4-BE49-F238E27FC236}">
                <a16:creationId xmlns:a16="http://schemas.microsoft.com/office/drawing/2014/main" id="{7D052510-6045-4147-BC61-9DE4FA52189D}"/>
              </a:ext>
            </a:extLst>
          </p:cNvPr>
          <p:cNvSpPr>
            <a:spLocks noGrp="1"/>
          </p:cNvSpPr>
          <p:nvPr>
            <p:ph type="sldNum" sz="quarter" idx="12"/>
          </p:nvPr>
        </p:nvSpPr>
        <p:spPr/>
        <p:txBody>
          <a:bodyPr/>
          <a:lstStyle>
            <a:lvl1pPr>
              <a:defRPr/>
            </a:lvl1pPr>
          </a:lstStyle>
          <a:p>
            <a:pPr>
              <a:defRPr/>
            </a:pPr>
            <a:fld id="{9F0B46A8-7D20-3045-A4A5-A81B0FFC1C80}" type="slidenum">
              <a:rPr lang="pt-BR"/>
              <a:pPr>
                <a:defRPr/>
              </a:pPr>
              <a:t>‹nº›</a:t>
            </a:fld>
            <a:endParaRPr lang="pt-BR"/>
          </a:p>
        </p:txBody>
      </p:sp>
    </p:spTree>
    <p:extLst>
      <p:ext uri="{BB962C8B-B14F-4D97-AF65-F5344CB8AC3E}">
        <p14:creationId xmlns:p14="http://schemas.microsoft.com/office/powerpoint/2010/main" val="1219935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a:t>Clique no ícone para adicionar uma imagem</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3">
            <a:extLst>
              <a:ext uri="{FF2B5EF4-FFF2-40B4-BE49-F238E27FC236}">
                <a16:creationId xmlns:a16="http://schemas.microsoft.com/office/drawing/2014/main" id="{C3FF9468-F8B4-AD90-BD98-CEC88BA2120C}"/>
              </a:ext>
            </a:extLst>
          </p:cNvPr>
          <p:cNvSpPr>
            <a:spLocks noGrp="1"/>
          </p:cNvSpPr>
          <p:nvPr>
            <p:ph type="dt" sz="half" idx="10"/>
          </p:nvPr>
        </p:nvSpPr>
        <p:spPr/>
        <p:txBody>
          <a:bodyPr/>
          <a:lstStyle>
            <a:lvl1pPr>
              <a:defRPr/>
            </a:lvl1pPr>
          </a:lstStyle>
          <a:p>
            <a:pPr>
              <a:defRPr/>
            </a:pPr>
            <a:fld id="{479C18E0-D38F-B64A-B23F-805402FFDB03}" type="datetimeFigureOut">
              <a:rPr lang="pt-BR"/>
              <a:pPr>
                <a:defRPr/>
              </a:pPr>
              <a:t>24/04/2022</a:t>
            </a:fld>
            <a:endParaRPr lang="pt-BR"/>
          </a:p>
        </p:txBody>
      </p:sp>
      <p:sp>
        <p:nvSpPr>
          <p:cNvPr id="6" name="Footer Placeholder 4">
            <a:extLst>
              <a:ext uri="{FF2B5EF4-FFF2-40B4-BE49-F238E27FC236}">
                <a16:creationId xmlns:a16="http://schemas.microsoft.com/office/drawing/2014/main" id="{98F1CBE9-0E20-D0C6-79CE-BE76E4CB650B}"/>
              </a:ext>
            </a:extLst>
          </p:cNvPr>
          <p:cNvSpPr>
            <a:spLocks noGrp="1"/>
          </p:cNvSpPr>
          <p:nvPr>
            <p:ph type="ftr" sz="quarter" idx="11"/>
          </p:nvPr>
        </p:nvSpPr>
        <p:spPr/>
        <p:txBody>
          <a:bodyPr/>
          <a:lstStyle>
            <a:lvl1pPr>
              <a:defRPr/>
            </a:lvl1pPr>
          </a:lstStyle>
          <a:p>
            <a:pPr>
              <a:defRPr/>
            </a:pPr>
            <a:endParaRPr lang="pt-BR"/>
          </a:p>
        </p:txBody>
      </p:sp>
      <p:sp>
        <p:nvSpPr>
          <p:cNvPr id="7" name="Slide Number Placeholder 5">
            <a:extLst>
              <a:ext uri="{FF2B5EF4-FFF2-40B4-BE49-F238E27FC236}">
                <a16:creationId xmlns:a16="http://schemas.microsoft.com/office/drawing/2014/main" id="{D0802055-E2F5-5419-EF06-9E40C2A0B804}"/>
              </a:ext>
            </a:extLst>
          </p:cNvPr>
          <p:cNvSpPr>
            <a:spLocks noGrp="1"/>
          </p:cNvSpPr>
          <p:nvPr>
            <p:ph type="sldNum" sz="quarter" idx="12"/>
          </p:nvPr>
        </p:nvSpPr>
        <p:spPr/>
        <p:txBody>
          <a:bodyPr/>
          <a:lstStyle>
            <a:lvl1pPr>
              <a:defRPr/>
            </a:lvl1pPr>
          </a:lstStyle>
          <a:p>
            <a:pPr>
              <a:defRPr/>
            </a:pPr>
            <a:fld id="{4EFD27A7-FEFB-C54D-9923-8D540D0D55D2}" type="slidenum">
              <a:rPr lang="pt-BR"/>
              <a:pPr>
                <a:defRPr/>
              </a:pPr>
              <a:t>‹nº›</a:t>
            </a:fld>
            <a:endParaRPr lang="pt-BR"/>
          </a:p>
        </p:txBody>
      </p:sp>
    </p:spTree>
    <p:extLst>
      <p:ext uri="{BB962C8B-B14F-4D97-AF65-F5344CB8AC3E}">
        <p14:creationId xmlns:p14="http://schemas.microsoft.com/office/powerpoint/2010/main" val="239697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39C2100-B4D5-8427-8A95-A8C7AB9CEC2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título Mestre</a:t>
            </a:r>
          </a:p>
        </p:txBody>
      </p:sp>
      <p:sp>
        <p:nvSpPr>
          <p:cNvPr id="1027" name="Text Placeholder 2">
            <a:extLst>
              <a:ext uri="{FF2B5EF4-FFF2-40B4-BE49-F238E27FC236}">
                <a16:creationId xmlns:a16="http://schemas.microsoft.com/office/drawing/2014/main" id="{8C14CA2F-D597-6A83-96F9-D24E6365B33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de texto Mestres</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 name="Date Placeholder 3">
            <a:extLst>
              <a:ext uri="{FF2B5EF4-FFF2-40B4-BE49-F238E27FC236}">
                <a16:creationId xmlns:a16="http://schemas.microsoft.com/office/drawing/2014/main" id="{F4D72135-6C94-B7FC-877F-A1B14E3824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29B9177C-5F13-5643-BD7E-2355C1C4BABF}" type="datetimeFigureOut">
              <a:rPr lang="pt-BR"/>
              <a:pPr>
                <a:defRPr/>
              </a:pPr>
              <a:t>24/04/2022</a:t>
            </a:fld>
            <a:endParaRPr lang="pt-BR"/>
          </a:p>
        </p:txBody>
      </p:sp>
      <p:sp>
        <p:nvSpPr>
          <p:cNvPr id="5" name="Footer Placeholder 4">
            <a:extLst>
              <a:ext uri="{FF2B5EF4-FFF2-40B4-BE49-F238E27FC236}">
                <a16:creationId xmlns:a16="http://schemas.microsoft.com/office/drawing/2014/main" id="{E6187A40-64DD-26D5-89B5-1356795213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pt-BR"/>
          </a:p>
        </p:txBody>
      </p:sp>
      <p:sp>
        <p:nvSpPr>
          <p:cNvPr id="6" name="Slide Number Placeholder 5">
            <a:extLst>
              <a:ext uri="{FF2B5EF4-FFF2-40B4-BE49-F238E27FC236}">
                <a16:creationId xmlns:a16="http://schemas.microsoft.com/office/drawing/2014/main" id="{374A3257-7FCF-F368-5BC5-CAC877472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480D809F-C5C4-8846-B72E-5D4FD4ABC871}"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jpeg"/><Relationship Id="rId7"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hyperlink" Target="https://microbiologia.icb.usp.br/cultura-e-extensao/textos-de-divulgacao/bacteriologia/bacteriologia-oral/biofilmes-bacterianos-vivendo-em-comunidade/" TargetMode="External"/><Relationship Id="rId4" Type="http://schemas.openxmlformats.org/officeDocument/2006/relationships/hyperlink" Target="http://pt.wikipedia.org/wiki/Transfer%C3%AAncia_horizontal_de_gen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quQ3noIIy4I&amp;ab_channel=GaiaM%C3%A3e-Terra" TargetMode="External"/><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s://www.youtube.com/redirect?event=video_description&amp;redir_token=QUFFLUhqbXBDaUxIcXdqVGQyVWo5WkRFTUgwRjJGQnRNZ3xBQ3Jtc0tsVXJrZlNzV2lwMzlNTFlJTGhSejJFcFY2Q28wZ1VxZnNZb0xMS2tsSzM0WWFyTkp4eE1kNmloNzB0N01OZnNjSThhSTFsczhiMjRtejUwVzBUd0w3WUpMUVpFMllEajdCd2ZIU0NRanYxRTdoVFVTZw&amp;q=https%3A%2F%2Fbit.ly%2F3axXL08&amp;v=gIgH4TACUI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46.jpe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ationalgeographic.com/animals/article/glowing-biofluorescent-oceans-animals" TargetMode="External"/><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48.jpeg"/><Relationship Id="rId5" Type="http://schemas.openxmlformats.org/officeDocument/2006/relationships/image" Target="../media/image3.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5.jpe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Instituto de Ciências Biomédicas USP">
            <a:extLst>
              <a:ext uri="{FF2B5EF4-FFF2-40B4-BE49-F238E27FC236}">
                <a16:creationId xmlns:a16="http://schemas.microsoft.com/office/drawing/2014/main" id="{092226CC-0B9C-2DF1-888D-F12A0EF29269}"/>
              </a:ext>
            </a:extLst>
          </p:cNvPr>
          <p:cNvSpPr>
            <a:spLocks noGrp="1" noChangeArrowheads="1"/>
          </p:cNvSpPr>
          <p:nvPr>
            <p:ph type="title"/>
          </p:nvPr>
        </p:nvSpPr>
        <p:spPr>
          <a:xfrm>
            <a:off x="0" y="4229100"/>
            <a:ext cx="1785938" cy="458788"/>
          </a:xfrm>
        </p:spPr>
        <p:txBody>
          <a:bodyPr/>
          <a:lstStyle/>
          <a:p>
            <a:r>
              <a:rPr lang="pt-BR" altLang="pt-BR" sz="1200" dirty="0">
                <a:solidFill>
                  <a:srgbClr val="0432FF"/>
                </a:solidFill>
              </a:rPr>
              <a:t>Profa. Elisabete Vicente</a:t>
            </a:r>
            <a:br>
              <a:rPr lang="pt-BR" altLang="pt-BR" sz="1200" dirty="0">
                <a:solidFill>
                  <a:srgbClr val="0432FF"/>
                </a:solidFill>
              </a:rPr>
            </a:br>
            <a:r>
              <a:rPr lang="pt-BR" altLang="pt-BR" sz="1200" dirty="0" err="1">
                <a:solidFill>
                  <a:srgbClr val="0432FF"/>
                </a:solidFill>
              </a:rPr>
              <a:t>bevicent@usp.br</a:t>
            </a:r>
            <a:endParaRPr lang="pt-BR" altLang="pt-BR" sz="1200" dirty="0">
              <a:solidFill>
                <a:srgbClr val="0432FF"/>
              </a:solidFill>
            </a:endParaRPr>
          </a:p>
        </p:txBody>
      </p:sp>
      <p:pic>
        <p:nvPicPr>
          <p:cNvPr id="3075" name="page1image19835664.jpg" descr="page1image19835664.jpg">
            <a:extLst>
              <a:ext uri="{FF2B5EF4-FFF2-40B4-BE49-F238E27FC236}">
                <a16:creationId xmlns:a16="http://schemas.microsoft.com/office/drawing/2014/main" id="{3C1FF450-8E5B-8457-C15D-C9F07A980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351" r="2" b="2"/>
          <a:stretch>
            <a:fillRect/>
          </a:stretch>
        </p:blipFill>
        <p:spPr bwMode="auto">
          <a:xfrm>
            <a:off x="47625" y="176213"/>
            <a:ext cx="4067175"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A person holding a cup of coffee&#10;&#10;Description automatically generated">
            <a:extLst>
              <a:ext uri="{FF2B5EF4-FFF2-40B4-BE49-F238E27FC236}">
                <a16:creationId xmlns:a16="http://schemas.microsoft.com/office/drawing/2014/main" id="{5F9FAE58-22B0-7206-EC37-D78B057E1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 b="2118"/>
          <a:stretch>
            <a:fillRect/>
          </a:stretch>
        </p:blipFill>
        <p:spPr bwMode="auto">
          <a:xfrm>
            <a:off x="47625" y="2690813"/>
            <a:ext cx="1590675"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 name="4.2. Indústria Química:…">
            <a:extLst>
              <a:ext uri="{FF2B5EF4-FFF2-40B4-BE49-F238E27FC236}">
                <a16:creationId xmlns:a16="http://schemas.microsoft.com/office/drawing/2014/main" id="{844D7C12-1B23-D556-652A-03554D591043}"/>
              </a:ext>
            </a:extLst>
          </p:cNvPr>
          <p:cNvSpPr txBox="1"/>
          <p:nvPr/>
        </p:nvSpPr>
        <p:spPr>
          <a:xfrm>
            <a:off x="4570413" y="1403350"/>
            <a:ext cx="7013575" cy="4348163"/>
          </a:xfrm>
          <a:prstGeom prst="rect">
            <a:avLst/>
          </a:prstGeom>
          <a:solidFill>
            <a:srgbClr val="FBE5D6"/>
          </a:solidFill>
        </p:spPr>
        <p:txBody>
          <a:bodyPr/>
          <a:lstStyle/>
          <a:p>
            <a:pPr marL="342900" indent="-342900" eaLnBrk="1" fontAlgn="auto" hangingPunct="1">
              <a:lnSpc>
                <a:spcPct val="90000"/>
              </a:lnSpc>
              <a:spcBef>
                <a:spcPts val="281"/>
              </a:spcBef>
              <a:spcAft>
                <a:spcPts val="0"/>
              </a:spcAft>
              <a:buFontTx/>
              <a:buAutoNum type="arabicPeriod"/>
              <a:defRPr sz="1800">
                <a:uFill>
                  <a:solidFill>
                    <a:srgbClr val="99403D"/>
                  </a:solidFill>
                </a:uFill>
                <a:latin typeface="Calibri"/>
                <a:ea typeface="Calibri"/>
                <a:cs typeface="Calibri"/>
                <a:sym typeface="Calibri"/>
              </a:defRPr>
            </a:pPr>
            <a:r>
              <a:rPr lang="pt-BR" sz="1600" b="1" dirty="0">
                <a:uFill>
                  <a:solidFill>
                    <a:srgbClr val="99403D"/>
                  </a:solidFill>
                </a:uFill>
                <a:latin typeface="Calibri"/>
                <a:ea typeface="Calibri"/>
                <a:cs typeface="Calibri"/>
                <a:sym typeface="Calibri"/>
              </a:rPr>
              <a:t>Sensor de Quórum</a:t>
            </a:r>
            <a:r>
              <a:rPr lang="pt-BR" sz="1600" dirty="0">
                <a:uFill>
                  <a:solidFill>
                    <a:srgbClr val="99403D"/>
                  </a:solidFill>
                </a:uFill>
                <a:latin typeface="Calibri"/>
                <a:ea typeface="Calibri"/>
                <a:cs typeface="Calibri"/>
                <a:sym typeface="Calibri"/>
              </a:rPr>
              <a:t>  (“</a:t>
            </a:r>
            <a:r>
              <a:rPr lang="pt-BR" sz="1600" b="1" dirty="0">
                <a:uFill>
                  <a:solidFill>
                    <a:srgbClr val="99403D"/>
                  </a:solidFill>
                </a:uFill>
                <a:latin typeface="Calibri"/>
                <a:ea typeface="Calibri"/>
                <a:cs typeface="Calibri"/>
                <a:sym typeface="Calibri"/>
              </a:rPr>
              <a:t>Quorum sensing</a:t>
            </a:r>
            <a:r>
              <a:rPr lang="pt-BR" sz="1600" dirty="0">
                <a:uFill>
                  <a:solidFill>
                    <a:srgbClr val="99403D"/>
                  </a:solidFill>
                </a:uFill>
                <a:latin typeface="Calibri"/>
                <a:ea typeface="Calibri"/>
                <a:cs typeface="Calibri"/>
                <a:sym typeface="Calibri"/>
              </a:rPr>
              <a:t>” )</a:t>
            </a:r>
          </a:p>
          <a:p>
            <a:pPr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sz="1400" dirty="0">
                <a:uFill>
                  <a:solidFill>
                    <a:srgbClr val="99403D"/>
                  </a:solidFill>
                </a:uFill>
                <a:latin typeface="Calibri"/>
                <a:ea typeface="Calibri"/>
                <a:cs typeface="Calibri"/>
                <a:sym typeface="Calibri"/>
              </a:rPr>
              <a:t>Um sistema regulador que está presente na maioria dos microrganismos </a:t>
            </a:r>
          </a:p>
          <a:p>
            <a:pPr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sz="1400" dirty="0">
                <a:uFill>
                  <a:solidFill>
                    <a:srgbClr val="99403D"/>
                  </a:solidFill>
                </a:uFill>
                <a:latin typeface="Calibri"/>
                <a:ea typeface="Calibri"/>
                <a:cs typeface="Calibri"/>
                <a:sym typeface="Calibri"/>
              </a:rPr>
              <a:t>que com base na densidade celular da população microbiana :</a:t>
            </a:r>
            <a:endParaRPr lang="pt-BR" sz="1400" b="1" dirty="0">
              <a:uFill>
                <a:solidFill>
                  <a:srgbClr val="99403D"/>
                </a:solidFill>
              </a:uFill>
              <a:latin typeface="Calibri"/>
              <a:ea typeface="Calibri"/>
              <a:cs typeface="Calibri"/>
              <a:sym typeface="Calibri"/>
            </a:endParaRPr>
          </a:p>
          <a:p>
            <a:pPr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sz="1400" dirty="0">
                <a:uFill>
                  <a:solidFill>
                    <a:srgbClr val="99403D"/>
                  </a:solidFill>
                </a:uFill>
                <a:latin typeface="Calibri"/>
                <a:ea typeface="Calibri"/>
                <a:cs typeface="Calibri"/>
                <a:sym typeface="Calibri"/>
              </a:rPr>
              <a:t>-  Monitora o tamanho da população</a:t>
            </a:r>
          </a:p>
          <a:p>
            <a:pPr eaLnBrk="1" fontAlgn="auto" hangingPunct="1">
              <a:lnSpc>
                <a:spcPct val="90000"/>
              </a:lnSpc>
              <a:spcBef>
                <a:spcPts val="0"/>
              </a:spcBef>
              <a:spcAft>
                <a:spcPts val="0"/>
              </a:spcAft>
              <a:defRPr sz="1800">
                <a:uFill>
                  <a:solidFill>
                    <a:srgbClr val="99403D"/>
                  </a:solidFill>
                </a:uFill>
                <a:latin typeface="Calibri"/>
                <a:ea typeface="Calibri"/>
                <a:cs typeface="Calibri"/>
                <a:sym typeface="Calibri"/>
              </a:defRPr>
            </a:pPr>
            <a:r>
              <a:rPr lang="pt-BR" sz="1400" dirty="0">
                <a:uFill>
                  <a:solidFill>
                    <a:srgbClr val="99403D"/>
                  </a:solidFill>
                </a:uFill>
                <a:latin typeface="Calibri"/>
                <a:ea typeface="Calibri"/>
                <a:cs typeface="Calibri"/>
                <a:sym typeface="Calibri"/>
              </a:rPr>
              <a:t>                      e </a:t>
            </a:r>
          </a:p>
          <a:p>
            <a:pPr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sz="1400" dirty="0">
                <a:uFill>
                  <a:solidFill>
                    <a:srgbClr val="99403D"/>
                  </a:solidFill>
                </a:uFill>
                <a:latin typeface="Calibri"/>
                <a:ea typeface="Calibri"/>
                <a:cs typeface="Calibri"/>
                <a:sym typeface="Calibri"/>
              </a:rPr>
              <a:t>- Garante a existência de número suficiente de bactérias antes de iniciar uma resposta, ou seja, permite o controle da expressão gênica.</a:t>
            </a:r>
          </a:p>
          <a:p>
            <a:pPr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endParaRPr lang="pt-BR" sz="1600" b="1" dirty="0">
              <a:uFill>
                <a:solidFill>
                  <a:srgbClr val="99403D"/>
                </a:solidFill>
              </a:uFill>
              <a:latin typeface="Calibri"/>
              <a:ea typeface="Calibri"/>
              <a:cs typeface="Calibri"/>
              <a:sym typeface="Calibri"/>
            </a:endParaRPr>
          </a:p>
          <a:p>
            <a:pPr eaLnBrk="1" fontAlgn="auto" hangingPunct="1">
              <a:spcBef>
                <a:spcPts val="600"/>
              </a:spcBef>
              <a:spcAft>
                <a:spcPts val="0"/>
              </a:spcAft>
              <a:defRPr sz="1800">
                <a:uFill>
                  <a:solidFill>
                    <a:srgbClr val="99403D"/>
                  </a:solidFill>
                </a:uFill>
                <a:latin typeface="Calibri"/>
                <a:ea typeface="Calibri"/>
                <a:cs typeface="Calibri"/>
                <a:sym typeface="Calibri"/>
              </a:defRPr>
            </a:pPr>
            <a:r>
              <a:rPr lang="pt-BR" sz="1600" b="1" dirty="0">
                <a:uFill>
                  <a:solidFill>
                    <a:srgbClr val="99403D"/>
                  </a:solidFill>
                </a:uFill>
                <a:latin typeface="Calibri"/>
                <a:ea typeface="Calibri"/>
                <a:cs typeface="Calibri"/>
                <a:sym typeface="Calibri"/>
              </a:rPr>
              <a:t>2. Classes de autoindutores</a:t>
            </a:r>
          </a:p>
          <a:p>
            <a:pPr eaLnBrk="1" fontAlgn="auto" hangingPunct="1">
              <a:spcBef>
                <a:spcPts val="600"/>
              </a:spcBef>
              <a:spcAft>
                <a:spcPts val="0"/>
              </a:spcAft>
              <a:defRPr sz="1800">
                <a:uFill>
                  <a:solidFill>
                    <a:srgbClr val="99403D"/>
                  </a:solidFill>
                </a:uFill>
                <a:latin typeface="Calibri"/>
                <a:ea typeface="Calibri"/>
                <a:cs typeface="Calibri"/>
                <a:sym typeface="Calibri"/>
              </a:defRPr>
            </a:pPr>
            <a:r>
              <a:rPr lang="pt-BR" sz="1600" b="1" dirty="0">
                <a:uFill>
                  <a:solidFill>
                    <a:srgbClr val="99403D"/>
                  </a:solidFill>
                </a:uFill>
                <a:latin typeface="Calibri"/>
                <a:ea typeface="Calibri"/>
                <a:cs typeface="Calibri"/>
                <a:sym typeface="Calibri"/>
              </a:rPr>
              <a:t>3. Como o “quorum sensing” foi descoberto</a:t>
            </a:r>
          </a:p>
          <a:p>
            <a:pPr eaLnBrk="1" fontAlgn="auto" hangingPunct="1">
              <a:spcBef>
                <a:spcPts val="600"/>
              </a:spcBef>
              <a:spcAft>
                <a:spcPts val="0"/>
              </a:spcAft>
              <a:defRPr sz="1800">
                <a:uFill>
                  <a:solidFill>
                    <a:srgbClr val="99403D"/>
                  </a:solidFill>
                </a:uFill>
                <a:latin typeface="Calibri"/>
                <a:ea typeface="Calibri"/>
                <a:cs typeface="Calibri"/>
                <a:sym typeface="Calibri"/>
              </a:defRPr>
            </a:pPr>
            <a:r>
              <a:rPr lang="pt-BR" sz="1600" b="1" dirty="0">
                <a:uFill>
                  <a:solidFill>
                    <a:srgbClr val="99403D"/>
                  </a:solidFill>
                </a:uFill>
                <a:latin typeface="Calibri"/>
                <a:ea typeface="Calibri"/>
                <a:cs typeface="Calibri"/>
                <a:sym typeface="Calibri"/>
              </a:rPr>
              <a:t>4. “Quorum sensing” em microrganismos eucarióticos</a:t>
            </a:r>
          </a:p>
          <a:p>
            <a:pPr eaLnBrk="1" fontAlgn="auto" hangingPunct="1">
              <a:spcBef>
                <a:spcPts val="600"/>
              </a:spcBef>
              <a:spcAft>
                <a:spcPts val="0"/>
              </a:spcAft>
              <a:defRPr sz="1800">
                <a:uFill>
                  <a:solidFill>
                    <a:srgbClr val="99403D"/>
                  </a:solidFill>
                </a:uFill>
                <a:latin typeface="Calibri"/>
                <a:ea typeface="Calibri"/>
                <a:cs typeface="Calibri"/>
                <a:sym typeface="Calibri"/>
              </a:defRPr>
            </a:pPr>
            <a:r>
              <a:rPr lang="pt-BR" sz="1600" b="1" dirty="0">
                <a:uFill>
                  <a:solidFill>
                    <a:srgbClr val="99403D"/>
                  </a:solidFill>
                </a:uFill>
                <a:latin typeface="Calibri"/>
                <a:ea typeface="Calibri"/>
                <a:cs typeface="Calibri"/>
                <a:sym typeface="Calibri"/>
              </a:rPr>
              <a:t>5. Fatores de virulência</a:t>
            </a:r>
          </a:p>
          <a:p>
            <a:pPr eaLnBrk="1" fontAlgn="auto" hangingPunct="1">
              <a:spcBef>
                <a:spcPts val="600"/>
              </a:spcBef>
              <a:spcAft>
                <a:spcPts val="0"/>
              </a:spcAft>
              <a:defRPr sz="1800">
                <a:uFill>
                  <a:solidFill>
                    <a:srgbClr val="99403D"/>
                  </a:solidFill>
                </a:uFill>
                <a:latin typeface="Calibri"/>
                <a:ea typeface="Calibri"/>
                <a:cs typeface="Calibri"/>
                <a:sym typeface="Calibri"/>
              </a:defRPr>
            </a:pPr>
            <a:r>
              <a:rPr lang="pt-BR" sz="1600" b="1" dirty="0">
                <a:uFill>
                  <a:solidFill>
                    <a:srgbClr val="99403D"/>
                  </a:solidFill>
                </a:uFill>
                <a:latin typeface="Calibri"/>
                <a:ea typeface="Calibri"/>
                <a:cs typeface="Calibri"/>
                <a:sym typeface="Calibri"/>
              </a:rPr>
              <a:t>6. Potencial de emprego como novo fármaco</a:t>
            </a:r>
          </a:p>
          <a:p>
            <a:pPr eaLnBrk="1" fontAlgn="auto" hangingPunct="1">
              <a:spcBef>
                <a:spcPts val="600"/>
              </a:spcBef>
              <a:spcAft>
                <a:spcPts val="0"/>
              </a:spcAft>
              <a:defRPr sz="1800">
                <a:uFill>
                  <a:solidFill>
                    <a:srgbClr val="99403D"/>
                  </a:solidFill>
                </a:uFill>
                <a:latin typeface="Calibri"/>
                <a:ea typeface="Calibri"/>
                <a:cs typeface="Calibri"/>
                <a:sym typeface="Calibri"/>
              </a:defRPr>
            </a:pPr>
            <a:r>
              <a:rPr lang="pt-BR" sz="1600" b="1" dirty="0">
                <a:uFill>
                  <a:solidFill>
                    <a:srgbClr val="99403D"/>
                  </a:solidFill>
                </a:uFill>
                <a:latin typeface="Calibri"/>
                <a:ea typeface="Calibri"/>
                <a:cs typeface="Calibri"/>
                <a:sym typeface="Calibri"/>
              </a:rPr>
              <a:t>7. “Competência natural”  de transformação </a:t>
            </a:r>
            <a:r>
              <a:rPr lang="pt-BR" sz="1600" b="1" i="1" dirty="0">
                <a:uFill>
                  <a:solidFill>
                    <a:srgbClr val="99403D"/>
                  </a:solidFill>
                </a:uFill>
                <a:latin typeface="Calibri"/>
                <a:ea typeface="Calibri"/>
                <a:cs typeface="Calibri"/>
                <a:sym typeface="Calibri"/>
              </a:rPr>
              <a:t> </a:t>
            </a:r>
            <a:r>
              <a:rPr lang="pt-BR" sz="1600" b="1" dirty="0">
                <a:uFill>
                  <a:solidFill>
                    <a:srgbClr val="99403D"/>
                  </a:solidFill>
                </a:uFill>
                <a:latin typeface="Calibri"/>
                <a:ea typeface="Calibri"/>
                <a:cs typeface="Calibri"/>
                <a:sym typeface="Calibri"/>
              </a:rPr>
              <a:t>genética</a:t>
            </a:r>
          </a:p>
          <a:p>
            <a:pPr eaLnBrk="1" fontAlgn="auto" hangingPunct="1">
              <a:spcBef>
                <a:spcPts val="600"/>
              </a:spcBef>
              <a:spcAft>
                <a:spcPts val="0"/>
              </a:spcAft>
              <a:defRPr sz="1800">
                <a:uFill>
                  <a:solidFill>
                    <a:srgbClr val="99403D"/>
                  </a:solidFill>
                </a:uFill>
                <a:latin typeface="Calibri"/>
                <a:ea typeface="Calibri"/>
                <a:cs typeface="Calibri"/>
                <a:sym typeface="Calibri"/>
              </a:defRPr>
            </a:pPr>
            <a:r>
              <a:rPr lang="pt-BR" sz="1600" b="1" dirty="0">
                <a:uFill>
                  <a:solidFill>
                    <a:srgbClr val="99403D"/>
                  </a:solidFill>
                </a:uFill>
                <a:latin typeface="Calibri"/>
                <a:ea typeface="Calibri"/>
                <a:cs typeface="Calibri"/>
                <a:sym typeface="Calibri"/>
              </a:rPr>
              <a:t>8. Biotecnologia - </a:t>
            </a:r>
            <a:r>
              <a:rPr lang="pt-BR" sz="1600" dirty="0">
                <a:uFill>
                  <a:solidFill>
                    <a:srgbClr val="99403D"/>
                  </a:solidFill>
                </a:uFill>
                <a:latin typeface="Calibri"/>
                <a:ea typeface="Calibri"/>
                <a:cs typeface="Calibri"/>
                <a:sym typeface="Calibri"/>
              </a:rPr>
              <a:t>Aplicações  práticas do controle da regulação por “Quorum Sensing”</a:t>
            </a:r>
          </a:p>
          <a:p>
            <a:pPr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endParaRPr lang="pt-BR" sz="1600" dirty="0">
              <a:uFill>
                <a:solidFill>
                  <a:srgbClr val="99403D"/>
                </a:solidFill>
              </a:uFill>
              <a:latin typeface="Calibri"/>
              <a:ea typeface="Calibri"/>
              <a:cs typeface="Calibri"/>
              <a:sym typeface="Calibri"/>
            </a:endParaRPr>
          </a:p>
        </p:txBody>
      </p:sp>
      <p:sp>
        <p:nvSpPr>
          <p:cNvPr id="10" name="4.1. Indústria de Alimentos">
            <a:extLst>
              <a:ext uri="{FF2B5EF4-FFF2-40B4-BE49-F238E27FC236}">
                <a16:creationId xmlns:a16="http://schemas.microsoft.com/office/drawing/2014/main" id="{CFB252D5-D9DE-99AD-00A6-033ED9FA10DC}"/>
              </a:ext>
            </a:extLst>
          </p:cNvPr>
          <p:cNvSpPr txBox="1"/>
          <p:nvPr/>
        </p:nvSpPr>
        <p:spPr>
          <a:xfrm>
            <a:off x="4639919" y="176795"/>
            <a:ext cx="5676418" cy="459934"/>
          </a:xfrm>
          <a:prstGeom prst="rect">
            <a:avLst/>
          </a:prstGeom>
          <a:gradFill>
            <a:gsLst>
              <a:gs pos="0">
                <a:schemeClr val="accent4"/>
              </a:gs>
              <a:gs pos="100000">
                <a:srgbClr val="FE9301"/>
              </a:gs>
            </a:gsLst>
            <a:lin ang="5400000"/>
          </a:gradFill>
          <a:ln w="12700">
            <a:miter lim="400000"/>
          </a:ln>
          <a:effectLst>
            <a:reflection stA="91988" endPos="40000" dir="5400000" sy="-100000" algn="bl" rotWithShape="0"/>
          </a:effectLst>
        </p:spPr>
        <p:txBody>
          <a:bodyPr lIns="35719" tIns="35719" rIns="35719" bIns="35719" anchor="ctr">
            <a:spAutoFit/>
          </a:bodyPr>
          <a:lstStyle>
            <a:lvl1pPr>
              <a:defRPr sz="2200">
                <a:latin typeface="Helvetica Neue Medium"/>
                <a:ea typeface="Helvetica Neue Medium"/>
                <a:cs typeface="Helvetica Neue Medium"/>
                <a:sym typeface="Helvetica Neue Medium"/>
              </a:defRPr>
            </a:lvl1pPr>
          </a:lstStyle>
          <a:p>
            <a:pPr marL="160729" defTabSz="642915"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sz="2800" b="1" i="1" dirty="0">
                <a:uFill>
                  <a:solidFill>
                    <a:srgbClr val="99403D"/>
                  </a:solidFill>
                </a:uFill>
                <a:latin typeface="Calibri"/>
                <a:ea typeface="Calibri"/>
                <a:cs typeface="Calibri"/>
                <a:sym typeface="Calibri"/>
              </a:rPr>
              <a:t>“</a:t>
            </a:r>
            <a:r>
              <a:rPr lang="pt-BR" sz="2800" b="1" dirty="0">
                <a:uFill>
                  <a:solidFill>
                    <a:srgbClr val="99403D"/>
                  </a:solidFill>
                </a:uFill>
                <a:latin typeface="Calibri"/>
                <a:ea typeface="Calibri"/>
                <a:cs typeface="Calibri"/>
                <a:sym typeface="Calibri"/>
              </a:rPr>
              <a:t>Quorum sensing</a:t>
            </a:r>
            <a:r>
              <a:rPr lang="pt-BR" sz="2800" b="1" i="1" dirty="0">
                <a:uFill>
                  <a:solidFill>
                    <a:srgbClr val="99403D"/>
                  </a:solidFill>
                </a:uFill>
                <a:latin typeface="Calibri"/>
                <a:ea typeface="Calibri"/>
                <a:cs typeface="Calibri"/>
                <a:sym typeface="Calibri"/>
              </a:rPr>
              <a:t>” </a:t>
            </a:r>
          </a:p>
        </p:txBody>
      </p:sp>
      <p:sp>
        <p:nvSpPr>
          <p:cNvPr id="6" name="Rectangle 5">
            <a:extLst>
              <a:ext uri="{FF2B5EF4-FFF2-40B4-BE49-F238E27FC236}">
                <a16:creationId xmlns:a16="http://schemas.microsoft.com/office/drawing/2014/main" id="{A8422359-CAE4-332C-9A97-56AE7BEDC5A2}"/>
              </a:ext>
            </a:extLst>
          </p:cNvPr>
          <p:cNvSpPr/>
          <p:nvPr/>
        </p:nvSpPr>
        <p:spPr>
          <a:xfrm>
            <a:off x="47625" y="2319338"/>
            <a:ext cx="3074988" cy="309562"/>
          </a:xfrm>
          <a:prstGeom prst="rect">
            <a:avLst/>
          </a:prstGeom>
        </p:spPr>
        <p:txBody>
          <a:bodyPr>
            <a:spAutoFit/>
          </a:bodyPr>
          <a:lstStyle/>
          <a:p>
            <a:pPr eaLnBrk="1" fontAlgn="auto" hangingPunct="1">
              <a:spcBef>
                <a:spcPts val="0"/>
              </a:spcBef>
              <a:spcAft>
                <a:spcPts val="600"/>
              </a:spcAft>
              <a:defRPr/>
            </a:pPr>
            <a:r>
              <a:rPr lang="pt-BR" sz="1406" dirty="0">
                <a:solidFill>
                  <a:schemeClr val="bg1"/>
                </a:solidFill>
                <a:latin typeface="+mn-lt"/>
              </a:rPr>
              <a:t>Instituto de Ciências Biomédicas / USP</a:t>
            </a:r>
            <a:endParaRPr lang="pt-BR" sz="1406" dirty="0">
              <a:latin typeface="+mn-lt"/>
            </a:endParaRPr>
          </a:p>
        </p:txBody>
      </p:sp>
      <p:sp>
        <p:nvSpPr>
          <p:cNvPr id="139" name="Text">
            <a:extLst>
              <a:ext uri="{FF2B5EF4-FFF2-40B4-BE49-F238E27FC236}">
                <a16:creationId xmlns:a16="http://schemas.microsoft.com/office/drawing/2014/main" id="{DB369169-B255-42A9-86D1-0513D47FA2F1}"/>
              </a:ext>
            </a:extLst>
          </p:cNvPr>
          <p:cNvSpPr txBox="1"/>
          <p:nvPr/>
        </p:nvSpPr>
        <p:spPr>
          <a:xfrm>
            <a:off x="5154613" y="-1789113"/>
            <a:ext cx="98425" cy="373063"/>
          </a:xfrm>
          <a:prstGeom prst="rect">
            <a:avLst/>
          </a:prstGeom>
          <a:ln w="12700">
            <a:miter lim="400000"/>
          </a:ln>
        </p:spPr>
        <p:txBody>
          <a:bodyPr wrap="none" lIns="35719" tIns="35719" rIns="35719" bIns="35719" anchor="ctr">
            <a:spAutoFit/>
          </a:bodyPr>
          <a:lstStyle>
            <a:lvl1pPr algn="l" defTabSz="457200">
              <a:lnSpc>
                <a:spcPts val="2800"/>
              </a:lnSpc>
              <a:defRPr sz="1200">
                <a:latin typeface="Times"/>
                <a:ea typeface="Times"/>
                <a:cs typeface="Times"/>
                <a:sym typeface="Times"/>
              </a:defRPr>
            </a:lvl1pPr>
          </a:lstStyle>
          <a:p>
            <a:pPr eaLnBrk="1" fontAlgn="auto" hangingPunct="1">
              <a:spcBef>
                <a:spcPts val="0"/>
              </a:spcBef>
              <a:spcAft>
                <a:spcPts val="422"/>
              </a:spcAft>
              <a:defRPr/>
            </a:pPr>
            <a:r>
              <a:rPr lang="pt-BR" sz="844"/>
              <a:t> </a:t>
            </a:r>
          </a:p>
        </p:txBody>
      </p:sp>
      <p:sp>
        <p:nvSpPr>
          <p:cNvPr id="3081" name="Instituto de Ciências Biomédicas USP">
            <a:extLst>
              <a:ext uri="{FF2B5EF4-FFF2-40B4-BE49-F238E27FC236}">
                <a16:creationId xmlns:a16="http://schemas.microsoft.com/office/drawing/2014/main" id="{0E39A6FE-33D1-61B1-2F23-4687D7CAB6E2}"/>
              </a:ext>
            </a:extLst>
          </p:cNvPr>
          <p:cNvSpPr txBox="1">
            <a:spLocks noChangeArrowheads="1"/>
          </p:cNvSpPr>
          <p:nvPr/>
        </p:nvSpPr>
        <p:spPr bwMode="auto">
          <a:xfrm>
            <a:off x="4570413" y="5908675"/>
            <a:ext cx="6440487" cy="609459"/>
          </a:xfrm>
          <a:prstGeom prst="rect">
            <a:avLst/>
          </a:prstGeom>
          <a:solidFill>
            <a:srgbClr val="FBEB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pt-BR" altLang="pt-BR" sz="1200" dirty="0">
                <a:latin typeface="Calibri Light" panose="020F0302020204030204" pitchFamily="34" charset="0"/>
              </a:rPr>
              <a:t>Referência Bibliográfica principal: Microbiologia de Brock, 14ª edição, 2016; e </a:t>
            </a:r>
          </a:p>
          <a:p>
            <a:pPr eaLnBrk="1" hangingPunct="1">
              <a:lnSpc>
                <a:spcPct val="90000"/>
              </a:lnSpc>
            </a:pPr>
            <a:r>
              <a:rPr lang="pt-BR" altLang="pt-BR" sz="1200" dirty="0">
                <a:latin typeface="Calibri Light" panose="020F0302020204030204" pitchFamily="34" charset="0"/>
              </a:rPr>
              <a:t> 		       Microbiologia de Brock Brock 16ª ed. 2022. </a:t>
            </a:r>
            <a:br>
              <a:rPr lang="pt-BR" altLang="pt-BR" sz="1200" dirty="0">
                <a:latin typeface="Calibri Light" panose="020F0302020204030204" pitchFamily="34" charset="0"/>
              </a:rPr>
            </a:br>
            <a:endParaRPr lang="pt-BR" altLang="pt-BR" sz="1200" dirty="0">
              <a:latin typeface="Calibri Light" panose="020F0302020204030204" pitchFamily="34" charset="0"/>
            </a:endParaRPr>
          </a:p>
        </p:txBody>
      </p:sp>
      <p:sp>
        <p:nvSpPr>
          <p:cNvPr id="3082" name="Rectangle 1">
            <a:extLst>
              <a:ext uri="{FF2B5EF4-FFF2-40B4-BE49-F238E27FC236}">
                <a16:creationId xmlns:a16="http://schemas.microsoft.com/office/drawing/2014/main" id="{E90E4E49-3DE4-1AC8-4094-F9FB0BB3EFF9}"/>
              </a:ext>
            </a:extLst>
          </p:cNvPr>
          <p:cNvSpPr>
            <a:spLocks noChangeArrowheads="1"/>
          </p:cNvSpPr>
          <p:nvPr/>
        </p:nvSpPr>
        <p:spPr bwMode="auto">
          <a:xfrm>
            <a:off x="4640263" y="876300"/>
            <a:ext cx="7015162" cy="369888"/>
          </a:xfrm>
          <a:prstGeom prst="rect">
            <a:avLst/>
          </a:prstGeom>
          <a:solidFill>
            <a:srgbClr val="FBE7C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pt-BR" altLang="pt-BR">
                <a:solidFill>
                  <a:srgbClr val="211E1E"/>
                </a:solidFill>
                <a:latin typeface="WarnockPro"/>
              </a:rPr>
              <a:t>ou </a:t>
            </a:r>
            <a:r>
              <a:rPr lang="pt-BR" altLang="pt-BR" b="1">
                <a:solidFill>
                  <a:srgbClr val="211E1E"/>
                </a:solidFill>
                <a:latin typeface="WarnockPro"/>
              </a:rPr>
              <a:t>sensor de quórum</a:t>
            </a:r>
            <a:r>
              <a:rPr lang="pt-BR" altLang="pt-BR" b="1" i="1">
                <a:solidFill>
                  <a:srgbClr val="211E1E"/>
                </a:solidFill>
                <a:latin typeface="WarnockPro"/>
              </a:rPr>
              <a:t> </a:t>
            </a:r>
            <a:r>
              <a:rPr lang="pt-BR" altLang="pt-BR">
                <a:solidFill>
                  <a:srgbClr val="211E1E"/>
                </a:solidFill>
                <a:latin typeface="WarnockPro"/>
              </a:rPr>
              <a:t>(o termo “</a:t>
            </a:r>
            <a:r>
              <a:rPr lang="pt-BR" altLang="pt-BR" i="1">
                <a:solidFill>
                  <a:srgbClr val="211E1E"/>
                </a:solidFill>
                <a:latin typeface="WarnockPro"/>
              </a:rPr>
              <a:t>quorum</a:t>
            </a:r>
            <a:r>
              <a:rPr lang="pt-BR" altLang="pt-BR">
                <a:solidFill>
                  <a:srgbClr val="211E1E"/>
                </a:solidFill>
                <a:latin typeface="WarnockPro"/>
              </a:rPr>
              <a:t>” significa “número suficiente”</a:t>
            </a:r>
            <a:endParaRPr lang="pt-BR" altLang="pt-B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Text">
            <a:extLst>
              <a:ext uri="{FF2B5EF4-FFF2-40B4-BE49-F238E27FC236}">
                <a16:creationId xmlns:a16="http://schemas.microsoft.com/office/drawing/2014/main" id="{348B0F0F-60B2-E038-A554-D0E536832696}"/>
              </a:ext>
            </a:extLst>
          </p:cNvPr>
          <p:cNvSpPr txBox="1"/>
          <p:nvPr/>
        </p:nvSpPr>
        <p:spPr>
          <a:xfrm>
            <a:off x="5154613" y="-1789113"/>
            <a:ext cx="98425" cy="373063"/>
          </a:xfrm>
          <a:prstGeom prst="rect">
            <a:avLst/>
          </a:prstGeom>
          <a:ln w="12700">
            <a:miter lim="400000"/>
          </a:ln>
        </p:spPr>
        <p:txBody>
          <a:bodyPr wrap="none" lIns="35719" tIns="35719" rIns="35719" bIns="35719" anchor="ctr">
            <a:spAutoFit/>
          </a:bodyPr>
          <a:lstStyle>
            <a:lvl1pPr algn="l" defTabSz="457200">
              <a:lnSpc>
                <a:spcPts val="2800"/>
              </a:lnSpc>
              <a:defRPr sz="1200">
                <a:latin typeface="Times"/>
                <a:ea typeface="Times"/>
                <a:cs typeface="Times"/>
                <a:sym typeface="Times"/>
              </a:defRPr>
            </a:lvl1pPr>
          </a:lstStyle>
          <a:p>
            <a:pPr eaLnBrk="1" fontAlgn="auto" hangingPunct="1">
              <a:spcBef>
                <a:spcPts val="0"/>
              </a:spcBef>
              <a:spcAft>
                <a:spcPts val="422"/>
              </a:spcAft>
              <a:defRPr/>
            </a:pPr>
            <a:r>
              <a:rPr lang="pt-BR" sz="844"/>
              <a:t> </a:t>
            </a:r>
          </a:p>
        </p:txBody>
      </p:sp>
      <p:sp>
        <p:nvSpPr>
          <p:cNvPr id="10243" name="Rectangle 8">
            <a:extLst>
              <a:ext uri="{FF2B5EF4-FFF2-40B4-BE49-F238E27FC236}">
                <a16:creationId xmlns:a16="http://schemas.microsoft.com/office/drawing/2014/main" id="{A66A5FD0-A00A-7D3E-D0ED-D52B9F8B14F9}"/>
              </a:ext>
            </a:extLst>
          </p:cNvPr>
          <p:cNvSpPr>
            <a:spLocks noChangeArrowheads="1"/>
          </p:cNvSpPr>
          <p:nvPr/>
        </p:nvSpPr>
        <p:spPr bwMode="auto">
          <a:xfrm>
            <a:off x="6188467" y="1328799"/>
            <a:ext cx="5486058" cy="5447645"/>
          </a:xfrm>
          <a:prstGeom prst="rect">
            <a:avLst/>
          </a:prstGeom>
          <a:solidFill>
            <a:srgbClr val="FBF0E7"/>
          </a:solidFill>
          <a:ln w="9525">
            <a:solidFill>
              <a:srgbClr val="FF0000"/>
            </a:solidFill>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endParaRPr lang="pt-BR" altLang="pt-BR" sz="1200" b="1" dirty="0">
              <a:solidFill>
                <a:srgbClr val="211E1E"/>
              </a:solidFill>
              <a:latin typeface="Helvetica" pitchFamily="2" charset="0"/>
            </a:endParaRPr>
          </a:p>
          <a:p>
            <a:pPr algn="just" eaLnBrk="1" hangingPunct="1"/>
            <a:endParaRPr lang="pt-BR" altLang="pt-BR" sz="1200" b="1" dirty="0">
              <a:solidFill>
                <a:srgbClr val="211E1E"/>
              </a:solidFill>
              <a:latin typeface="Helvetica" pitchFamily="2" charset="0"/>
            </a:endParaRPr>
          </a:p>
          <a:p>
            <a:pPr algn="just" eaLnBrk="1" hangingPunct="1"/>
            <a:endParaRPr lang="pt-BR" altLang="pt-BR" sz="1200" b="1" dirty="0">
              <a:solidFill>
                <a:srgbClr val="211E1E"/>
              </a:solidFill>
              <a:latin typeface="Helvetica" pitchFamily="2" charset="0"/>
            </a:endParaRPr>
          </a:p>
          <a:p>
            <a:pPr algn="just" eaLnBrk="1" hangingPunct="1"/>
            <a:endParaRPr lang="pt-BR" altLang="pt-BR" sz="1200" b="1" dirty="0">
              <a:solidFill>
                <a:srgbClr val="211E1E"/>
              </a:solidFill>
              <a:latin typeface="Helvetica" pitchFamily="2" charset="0"/>
            </a:endParaRPr>
          </a:p>
          <a:p>
            <a:pPr algn="just" eaLnBrk="1" hangingPunct="1"/>
            <a:endParaRPr lang="pt-BR" altLang="pt-BR" sz="1200" b="1" dirty="0">
              <a:solidFill>
                <a:srgbClr val="211E1E"/>
              </a:solidFill>
              <a:latin typeface="Helvetica" pitchFamily="2" charset="0"/>
            </a:endParaRPr>
          </a:p>
          <a:p>
            <a:pPr algn="just" eaLnBrk="1" hangingPunct="1"/>
            <a:endParaRPr lang="pt-BR" altLang="pt-BR" sz="1200" b="1" dirty="0">
              <a:solidFill>
                <a:srgbClr val="211E1E"/>
              </a:solidFill>
              <a:latin typeface="Helvetica" pitchFamily="2" charset="0"/>
            </a:endParaRPr>
          </a:p>
          <a:p>
            <a:pPr algn="just" eaLnBrk="1" hangingPunct="1"/>
            <a:endParaRPr lang="pt-BR" altLang="pt-BR" sz="1200" b="1" dirty="0">
              <a:solidFill>
                <a:srgbClr val="211E1E"/>
              </a:solidFill>
              <a:latin typeface="Helvetica" pitchFamily="2" charset="0"/>
            </a:endParaRPr>
          </a:p>
          <a:p>
            <a:pPr algn="just" eaLnBrk="1" hangingPunct="1"/>
            <a:endParaRPr lang="pt-BR" altLang="pt-BR" sz="1200" b="1" dirty="0">
              <a:solidFill>
                <a:srgbClr val="211E1E"/>
              </a:solidFill>
              <a:latin typeface="Helvetica" pitchFamily="2" charset="0"/>
            </a:endParaRPr>
          </a:p>
          <a:p>
            <a:pPr algn="just" eaLnBrk="1" hangingPunct="1"/>
            <a:endParaRPr lang="pt-BR" altLang="pt-BR" sz="1200" b="1" dirty="0">
              <a:solidFill>
                <a:srgbClr val="211E1E"/>
              </a:solidFill>
              <a:latin typeface="Helvetica" pitchFamily="2" charset="0"/>
            </a:endParaRPr>
          </a:p>
          <a:p>
            <a:pPr algn="just" eaLnBrk="1" hangingPunct="1"/>
            <a:endParaRPr lang="pt-BR" altLang="pt-BR" sz="1200" b="1" dirty="0">
              <a:solidFill>
                <a:srgbClr val="211E1E"/>
              </a:solidFill>
              <a:latin typeface="Helvetica" pitchFamily="2" charset="0"/>
            </a:endParaRPr>
          </a:p>
          <a:p>
            <a:pPr algn="just" eaLnBrk="1" hangingPunct="1"/>
            <a:endParaRPr lang="pt-BR" altLang="pt-BR" sz="1200" b="1" dirty="0">
              <a:solidFill>
                <a:srgbClr val="211E1E"/>
              </a:solidFill>
              <a:latin typeface="Helvetica" pitchFamily="2" charset="0"/>
            </a:endParaRPr>
          </a:p>
          <a:p>
            <a:pPr algn="just" eaLnBrk="1" hangingPunct="1"/>
            <a:endParaRPr lang="pt-BR" altLang="pt-BR" sz="1200" b="1" dirty="0">
              <a:solidFill>
                <a:srgbClr val="211E1E"/>
              </a:solidFill>
              <a:latin typeface="Helvetica" pitchFamily="2" charset="0"/>
            </a:endParaRPr>
          </a:p>
          <a:p>
            <a:pPr algn="just" eaLnBrk="1" hangingPunct="1"/>
            <a:endParaRPr lang="pt-BR" altLang="pt-BR" sz="1200" b="1" dirty="0">
              <a:solidFill>
                <a:srgbClr val="211E1E"/>
              </a:solidFill>
              <a:latin typeface="Helvetica" pitchFamily="2" charset="0"/>
            </a:endParaRPr>
          </a:p>
          <a:p>
            <a:pPr algn="just" eaLnBrk="1" hangingPunct="1"/>
            <a:endParaRPr lang="pt-BR" altLang="pt-BR" sz="1200" b="1" dirty="0">
              <a:solidFill>
                <a:srgbClr val="211E1E"/>
              </a:solidFill>
              <a:latin typeface="Helvetica" pitchFamily="2" charset="0"/>
            </a:endParaRPr>
          </a:p>
          <a:p>
            <a:pPr algn="just" eaLnBrk="1" hangingPunct="1"/>
            <a:endParaRPr lang="pt-BR" altLang="pt-BR" sz="1200" b="1" dirty="0">
              <a:solidFill>
                <a:srgbClr val="211E1E"/>
              </a:solidFill>
              <a:latin typeface="Helvetica" pitchFamily="2" charset="0"/>
            </a:endParaRPr>
          </a:p>
          <a:p>
            <a:pPr algn="just" eaLnBrk="1" hangingPunct="1"/>
            <a:endParaRPr lang="pt-BR" altLang="pt-BR" sz="1200" b="1" dirty="0">
              <a:solidFill>
                <a:srgbClr val="211E1E"/>
              </a:solidFill>
              <a:latin typeface="Helvetica" pitchFamily="2" charset="0"/>
            </a:endParaRPr>
          </a:p>
          <a:p>
            <a:pPr algn="just" eaLnBrk="1" hangingPunct="1"/>
            <a:endParaRPr lang="pt-BR" altLang="pt-BR" sz="1200" b="1" dirty="0">
              <a:solidFill>
                <a:srgbClr val="211E1E"/>
              </a:solidFill>
              <a:latin typeface="Helvetica" pitchFamily="2" charset="0"/>
            </a:endParaRPr>
          </a:p>
          <a:p>
            <a:pPr algn="just" eaLnBrk="1" hangingPunct="1"/>
            <a:endParaRPr lang="pt-BR" altLang="pt-BR" sz="1200" b="1" dirty="0">
              <a:solidFill>
                <a:srgbClr val="211E1E"/>
              </a:solidFill>
              <a:latin typeface="Helvetica" pitchFamily="2" charset="0"/>
            </a:endParaRPr>
          </a:p>
          <a:p>
            <a:pPr algn="just" eaLnBrk="1" hangingPunct="1"/>
            <a:endParaRPr lang="pt-BR" altLang="pt-BR" sz="1200" b="1" dirty="0">
              <a:solidFill>
                <a:srgbClr val="211E1E"/>
              </a:solidFill>
              <a:latin typeface="Helvetica" pitchFamily="2" charset="0"/>
            </a:endParaRPr>
          </a:p>
          <a:p>
            <a:pPr algn="just" eaLnBrk="1" hangingPunct="1"/>
            <a:endParaRPr lang="pt-BR" altLang="pt-BR" sz="1200" b="1" dirty="0">
              <a:solidFill>
                <a:srgbClr val="211E1E"/>
              </a:solidFill>
              <a:latin typeface="Helvetica" pitchFamily="2" charset="0"/>
            </a:endParaRPr>
          </a:p>
          <a:p>
            <a:pPr algn="just" eaLnBrk="1" hangingPunct="1"/>
            <a:endParaRPr lang="pt-BR" altLang="pt-BR" sz="1200" b="1" dirty="0">
              <a:solidFill>
                <a:srgbClr val="211E1E"/>
              </a:solidFill>
              <a:latin typeface="Helvetica" pitchFamily="2" charset="0"/>
            </a:endParaRPr>
          </a:p>
          <a:p>
            <a:pPr algn="just" eaLnBrk="1" hangingPunct="1"/>
            <a:endParaRPr lang="pt-BR" altLang="pt-BR" sz="1200" b="1" dirty="0">
              <a:solidFill>
                <a:srgbClr val="211E1E"/>
              </a:solidFill>
              <a:latin typeface="Helvetica" pitchFamily="2" charset="0"/>
            </a:endParaRPr>
          </a:p>
          <a:p>
            <a:pPr algn="just" eaLnBrk="1" hangingPunct="1"/>
            <a:endParaRPr lang="pt-BR" altLang="pt-BR" sz="1200" b="1" dirty="0">
              <a:solidFill>
                <a:srgbClr val="FF0000"/>
              </a:solidFill>
              <a:latin typeface="Helvetica" pitchFamily="2" charset="0"/>
            </a:endParaRPr>
          </a:p>
          <a:p>
            <a:pPr algn="just" eaLnBrk="1" hangingPunct="1"/>
            <a:r>
              <a:rPr lang="pt-BR" altLang="pt-BR" sz="1200" b="1" dirty="0" err="1">
                <a:solidFill>
                  <a:srgbClr val="FF0000"/>
                </a:solidFill>
                <a:latin typeface="Helvetica" pitchFamily="2" charset="0"/>
              </a:rPr>
              <a:t>Fig</a:t>
            </a:r>
            <a:r>
              <a:rPr lang="pt-BR" altLang="pt-BR" sz="1200" b="1" dirty="0">
                <a:solidFill>
                  <a:srgbClr val="FF0000"/>
                </a:solidFill>
                <a:latin typeface="Helvetica" pitchFamily="2" charset="0"/>
              </a:rPr>
              <a:t> 7.22</a:t>
            </a:r>
            <a:r>
              <a:rPr lang="pt-BR" altLang="pt-BR" sz="1200" b="1" dirty="0">
                <a:solidFill>
                  <a:srgbClr val="211E1E"/>
                </a:solidFill>
                <a:latin typeface="Helvetica" pitchFamily="2" charset="0"/>
              </a:rPr>
              <a:t>: </a:t>
            </a:r>
            <a:r>
              <a:rPr lang="pt-BR" altLang="pt-BR" sz="1200" dirty="0">
                <a:latin typeface="Helvetica" pitchFamily="2" charset="0"/>
              </a:rPr>
              <a:t>Regulação do quorum sensing dos fatores de virulência.</a:t>
            </a:r>
            <a:r>
              <a:rPr lang="pt-BR" altLang="pt-BR" sz="1200" b="1" dirty="0">
                <a:latin typeface="Helvetica" pitchFamily="2" charset="0"/>
              </a:rPr>
              <a:t> </a:t>
            </a:r>
            <a:r>
              <a:rPr lang="pt-BR" altLang="pt-BR" sz="1200" dirty="0">
                <a:latin typeface="Helvetica" pitchFamily="2" charset="0"/>
              </a:rPr>
              <a:t>À medida que a população bacteriana aumenta, AI-3 produzida, pela </a:t>
            </a:r>
            <a:r>
              <a:rPr lang="pt-BR" altLang="pt-BR" sz="1200" i="1" dirty="0">
                <a:latin typeface="Helvetica" pitchFamily="2" charset="0"/>
              </a:rPr>
              <a:t>E. coli</a:t>
            </a:r>
            <a:r>
              <a:rPr lang="pt-BR" altLang="pt-BR" sz="1200" dirty="0">
                <a:latin typeface="Helvetica" pitchFamily="2" charset="0"/>
              </a:rPr>
              <a:t>, e adrenalina e noradrenalina, produzidas pelas células intestinais, se acumulam e se ligam nas cinases sensoriais, iniciando a cascata de eventos necessários para a produção dos fatores de virulência (p. ex., enterotoxina). </a:t>
            </a:r>
          </a:p>
          <a:p>
            <a:pPr algn="just" eaLnBrk="1" hangingPunct="1"/>
            <a:endParaRPr lang="pt-BR" altLang="pt-BR" sz="1200" b="1" dirty="0">
              <a:solidFill>
                <a:srgbClr val="211E1E"/>
              </a:solidFill>
              <a:latin typeface="HelveticaNeueLTStd"/>
            </a:endParaRPr>
          </a:p>
        </p:txBody>
      </p:sp>
      <p:pic>
        <p:nvPicPr>
          <p:cNvPr id="10244" name="Picture 1" descr="page255image46502576">
            <a:extLst>
              <a:ext uri="{FF2B5EF4-FFF2-40B4-BE49-F238E27FC236}">
                <a16:creationId xmlns:a16="http://schemas.microsoft.com/office/drawing/2014/main" id="{66126A91-AC92-F497-D48A-9FBF0C924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0"/>
            <a:ext cx="2451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10">
            <a:extLst>
              <a:ext uri="{FF2B5EF4-FFF2-40B4-BE49-F238E27FC236}">
                <a16:creationId xmlns:a16="http://schemas.microsoft.com/office/drawing/2014/main" id="{25A03AA1-A49B-751B-9232-B177A3D3232C}"/>
              </a:ext>
            </a:extLst>
          </p:cNvPr>
          <p:cNvSpPr>
            <a:spLocks noChangeArrowheads="1"/>
          </p:cNvSpPr>
          <p:nvPr/>
        </p:nvSpPr>
        <p:spPr bwMode="auto">
          <a:xfrm>
            <a:off x="192088" y="2375894"/>
            <a:ext cx="5903912" cy="4400550"/>
          </a:xfrm>
          <a:prstGeom prst="rect">
            <a:avLst/>
          </a:prstGeom>
          <a:solidFill>
            <a:srgbClr val="FFFDB1"/>
          </a:solidFill>
          <a:ln w="9525">
            <a:solidFill>
              <a:srgbClr val="00B0F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pt-BR" altLang="pt-BR" sz="1400" dirty="0"/>
              <a:t>A</a:t>
            </a:r>
            <a:r>
              <a:rPr lang="pt-BR" altLang="pt-BR" sz="1400" b="1" dirty="0"/>
              <a:t> </a:t>
            </a:r>
            <a:r>
              <a:rPr lang="pt-BR" altLang="pt-BR" sz="1400" dirty="0"/>
              <a:t>ingestão de alimentos contaminados com bactéria </a:t>
            </a:r>
            <a:r>
              <a:rPr lang="pt-BR" altLang="pt-BR" sz="1400" b="1" i="1" dirty="0"/>
              <a:t>E. coli </a:t>
            </a:r>
            <a:r>
              <a:rPr lang="pt-BR" altLang="pt-BR" sz="1400" b="1" dirty="0"/>
              <a:t>do sorotipo enterohemorrágico - </a:t>
            </a:r>
            <a:r>
              <a:rPr lang="pt-BR" altLang="pt-BR" sz="1400" b="1" dirty="0" err="1"/>
              <a:t>EHEC</a:t>
            </a:r>
            <a:r>
              <a:rPr lang="pt-BR" altLang="pt-BR" sz="1400" b="1" dirty="0"/>
              <a:t> </a:t>
            </a:r>
            <a:r>
              <a:rPr lang="pt-BR" altLang="pt-BR" sz="1100" dirty="0"/>
              <a:t>(Ex. O157:H7) -  </a:t>
            </a:r>
            <a:r>
              <a:rPr lang="pt-BR" altLang="pt-BR" sz="1400" dirty="0"/>
              <a:t>causa um quadro grave de disenteria bacilar.</a:t>
            </a:r>
            <a:r>
              <a:rPr lang="pt-BR" altLang="pt-BR" sz="1400" b="1" dirty="0"/>
              <a:t> </a:t>
            </a:r>
            <a:r>
              <a:rPr lang="pt-BR" altLang="pt-BR" sz="1400" dirty="0"/>
              <a:t>Tem papel importante neste quadro uma toxina denominada “</a:t>
            </a:r>
            <a:r>
              <a:rPr lang="pt-BR" altLang="pt-BR" sz="1400" b="1" dirty="0"/>
              <a:t>Shiga like </a:t>
            </a:r>
            <a:r>
              <a:rPr lang="pt-BR" altLang="pt-BR" sz="1400" b="1" dirty="0" err="1"/>
              <a:t>toxin</a:t>
            </a:r>
            <a:r>
              <a:rPr lang="pt-BR" altLang="pt-BR" sz="1400" dirty="0"/>
              <a:t>” cuja produção é regulada por “</a:t>
            </a:r>
            <a:r>
              <a:rPr lang="pt-BR" altLang="pt-BR" sz="1400" b="1" dirty="0"/>
              <a:t>quorum sensing</a:t>
            </a:r>
            <a:r>
              <a:rPr lang="pt-BR" altLang="pt-BR" sz="1400" dirty="0"/>
              <a:t>”.</a:t>
            </a:r>
          </a:p>
          <a:p>
            <a:pPr algn="just" eaLnBrk="1" hangingPunct="1"/>
            <a:endParaRPr lang="pt-BR" altLang="pt-BR" sz="1400" dirty="0"/>
          </a:p>
          <a:p>
            <a:pPr algn="just" eaLnBrk="1" hangingPunct="1"/>
            <a:r>
              <a:rPr lang="pt-BR" altLang="pt-BR" sz="1400" u="sng" dirty="0"/>
              <a:t>A molécula </a:t>
            </a:r>
            <a:r>
              <a:rPr lang="pt-BR" altLang="pt-BR" sz="1400" u="sng" dirty="0" err="1"/>
              <a:t>AHL</a:t>
            </a:r>
            <a:r>
              <a:rPr lang="pt-BR" altLang="pt-BR" sz="1400" u="sng" dirty="0"/>
              <a:t> sinalizadora é denominada </a:t>
            </a:r>
            <a:r>
              <a:rPr lang="pt-BR" altLang="pt-BR" sz="1400" b="1" u="sng" dirty="0"/>
              <a:t>AI-3</a:t>
            </a:r>
            <a:r>
              <a:rPr lang="pt-BR" altLang="pt-BR" sz="1400" u="sng" dirty="0"/>
              <a:t> e esta induz a expressão dos genes de virulência:</a:t>
            </a:r>
            <a:endParaRPr lang="pt-BR" altLang="pt-BR" sz="1400" dirty="0"/>
          </a:p>
          <a:p>
            <a:pPr algn="just" eaLnBrk="1" hangingPunct="1"/>
            <a:r>
              <a:rPr lang="pt-BR" altLang="pt-BR" sz="1400" dirty="0"/>
              <a:t>À medida que a população de </a:t>
            </a:r>
            <a:r>
              <a:rPr lang="pt-BR" altLang="pt-BR" sz="1400" i="1" dirty="0"/>
              <a:t>E. coli </a:t>
            </a:r>
            <a:r>
              <a:rPr lang="pt-BR" altLang="pt-BR" sz="1400" dirty="0"/>
              <a:t>aumenta no intestino, as bactérias produzem </a:t>
            </a:r>
            <a:r>
              <a:rPr lang="pt-BR" altLang="pt-BR" sz="1400" b="1" dirty="0"/>
              <a:t>AI-3</a:t>
            </a:r>
            <a:r>
              <a:rPr lang="pt-BR" altLang="pt-BR" sz="1400" dirty="0"/>
              <a:t> enquanto as células intestinais do hospedeiro produzem os </a:t>
            </a:r>
            <a:r>
              <a:rPr lang="pt-BR" altLang="pt-BR" sz="1400" b="1" dirty="0"/>
              <a:t>hormônios do estresse: </a:t>
            </a:r>
            <a:r>
              <a:rPr lang="pt-BR" altLang="pt-BR" sz="1400" b="1" dirty="0">
                <a:solidFill>
                  <a:schemeClr val="accent2">
                    <a:lumMod val="75000"/>
                  </a:schemeClr>
                </a:solidFill>
              </a:rPr>
              <a:t>adrenalina</a:t>
            </a:r>
            <a:r>
              <a:rPr lang="pt-BR" altLang="pt-BR" sz="1400" b="1" dirty="0"/>
              <a:t> e </a:t>
            </a:r>
            <a:r>
              <a:rPr lang="pt-BR" altLang="pt-BR" sz="1400" b="1" dirty="0">
                <a:solidFill>
                  <a:schemeClr val="accent2">
                    <a:lumMod val="75000"/>
                  </a:schemeClr>
                </a:solidFill>
              </a:rPr>
              <a:t>noradrenalina</a:t>
            </a:r>
            <a:r>
              <a:rPr lang="pt-BR" altLang="pt-BR" sz="1400" dirty="0"/>
              <a:t>. </a:t>
            </a:r>
          </a:p>
          <a:p>
            <a:pPr algn="just" eaLnBrk="1" hangingPunct="1"/>
            <a:endParaRPr lang="pt-BR" altLang="pt-BR" sz="1400" dirty="0"/>
          </a:p>
          <a:p>
            <a:pPr algn="just" eaLnBrk="1" hangingPunct="1"/>
            <a:r>
              <a:rPr lang="pt-BR" altLang="pt-BR" sz="1400" dirty="0"/>
              <a:t>As </a:t>
            </a:r>
            <a:r>
              <a:rPr lang="pt-BR" altLang="pt-BR" sz="1400" b="1" u="sng" dirty="0"/>
              <a:t>três moléculas sinalizadoras</a:t>
            </a:r>
            <a:r>
              <a:rPr lang="pt-BR" altLang="pt-BR" sz="1400" b="1" dirty="0"/>
              <a:t> (AI-3 + adrenalina + noradrenalina) </a:t>
            </a:r>
            <a:r>
              <a:rPr lang="pt-BR" altLang="pt-BR" sz="1400" dirty="0"/>
              <a:t>se ligam às </a:t>
            </a:r>
            <a:r>
              <a:rPr lang="pt-BR" altLang="pt-BR" sz="1400" b="1" dirty="0"/>
              <a:t>duas cinases sensoriais</a:t>
            </a:r>
            <a:r>
              <a:rPr lang="pt-BR" altLang="pt-BR" sz="1400" dirty="0"/>
              <a:t> </a:t>
            </a:r>
            <a:r>
              <a:rPr lang="pt-BR" altLang="pt-BR" sz="1400" b="1" dirty="0"/>
              <a:t>diferentes</a:t>
            </a:r>
            <a:r>
              <a:rPr lang="pt-BR" altLang="pt-BR" sz="1400" dirty="0"/>
              <a:t> na membrana citoplasmática de </a:t>
            </a:r>
            <a:r>
              <a:rPr lang="pt-BR" altLang="pt-BR" sz="1400" i="1" dirty="0"/>
              <a:t>E. coli</a:t>
            </a:r>
            <a:r>
              <a:rPr lang="pt-BR" altLang="pt-BR" sz="1400" dirty="0"/>
              <a:t>, resultando </a:t>
            </a:r>
            <a:r>
              <a:rPr lang="pt-BR" altLang="pt-BR" sz="1400" b="1" dirty="0"/>
              <a:t>na fosforilação</a:t>
            </a:r>
            <a:r>
              <a:rPr lang="pt-BR" altLang="pt-BR" sz="1400" dirty="0"/>
              <a:t> </a:t>
            </a:r>
            <a:r>
              <a:rPr lang="pt-BR" altLang="pt-BR" sz="1400" b="1" u="sng" dirty="0"/>
              <a:t>e</a:t>
            </a:r>
            <a:r>
              <a:rPr lang="pt-BR" altLang="pt-BR" sz="1400" u="sng" dirty="0"/>
              <a:t> </a:t>
            </a:r>
            <a:r>
              <a:rPr lang="pt-BR" altLang="pt-BR" sz="1400" b="1" u="sng" dirty="0"/>
              <a:t>na</a:t>
            </a:r>
            <a:r>
              <a:rPr lang="pt-BR" altLang="pt-BR" sz="1400" b="1" dirty="0"/>
              <a:t> ativação de duas </a:t>
            </a:r>
            <a:r>
              <a:rPr lang="pt-BR" altLang="pt-BR" sz="1400" b="1" dirty="0">
                <a:solidFill>
                  <a:schemeClr val="accent2">
                    <a:lumMod val="75000"/>
                  </a:schemeClr>
                </a:solidFill>
              </a:rPr>
              <a:t>Proteínas Ativadoras de Transcrição</a:t>
            </a:r>
            <a:r>
              <a:rPr lang="pt-BR" altLang="pt-BR" sz="1400" dirty="0">
                <a:solidFill>
                  <a:schemeClr val="accent2">
                    <a:lumMod val="75000"/>
                  </a:schemeClr>
                </a:solidFill>
              </a:rPr>
              <a:t>.</a:t>
            </a:r>
            <a:r>
              <a:rPr lang="pt-BR" altLang="pt-BR" sz="1400" dirty="0"/>
              <a:t> Essas proteínas ativam a transcrição de genes que codificam: 1) funções motoras, 2) secreção de enterotoxinas, 3) proteínas formadoras de lesões na mucosa intestinal do hospedeiro. </a:t>
            </a:r>
          </a:p>
          <a:p>
            <a:pPr algn="just" eaLnBrk="1" hangingPunct="1"/>
            <a:endParaRPr lang="pt-BR" altLang="pt-BR" sz="1400" dirty="0"/>
          </a:p>
          <a:p>
            <a:pPr algn="just" eaLnBrk="1" hangingPunct="1"/>
            <a:r>
              <a:rPr lang="pt-BR" altLang="pt-BR" sz="1400" dirty="0">
                <a:solidFill>
                  <a:srgbClr val="0432FF"/>
                </a:solidFill>
              </a:rPr>
              <a:t>Esse é um </a:t>
            </a:r>
            <a:r>
              <a:rPr lang="pt-BR" altLang="pt-BR" sz="1400" b="1" dirty="0">
                <a:solidFill>
                  <a:srgbClr val="0432FF"/>
                </a:solidFill>
              </a:rPr>
              <a:t>raro exemplo </a:t>
            </a:r>
            <a:r>
              <a:rPr lang="pt-BR" altLang="pt-BR" sz="1400" dirty="0">
                <a:solidFill>
                  <a:srgbClr val="0432FF"/>
                </a:solidFill>
              </a:rPr>
              <a:t>de um sistema que consegue perceber tanto os sinais químicos </a:t>
            </a:r>
            <a:r>
              <a:rPr lang="pt-BR" altLang="pt-BR" sz="1400" b="1" dirty="0">
                <a:solidFill>
                  <a:srgbClr val="0432FF"/>
                </a:solidFill>
              </a:rPr>
              <a:t>bacterianos</a:t>
            </a:r>
            <a:r>
              <a:rPr lang="pt-BR" altLang="pt-BR" sz="1400" dirty="0">
                <a:solidFill>
                  <a:srgbClr val="0432FF"/>
                </a:solidFill>
              </a:rPr>
              <a:t> </a:t>
            </a:r>
            <a:r>
              <a:rPr lang="pt-BR" altLang="pt-BR" sz="1400" u="sng" dirty="0">
                <a:solidFill>
                  <a:srgbClr val="0432FF"/>
                </a:solidFill>
              </a:rPr>
              <a:t>e</a:t>
            </a:r>
            <a:r>
              <a:rPr lang="pt-BR" altLang="pt-BR" sz="1400" dirty="0">
                <a:solidFill>
                  <a:srgbClr val="0432FF"/>
                </a:solidFill>
              </a:rPr>
              <a:t> </a:t>
            </a:r>
            <a:r>
              <a:rPr lang="pt-BR" altLang="pt-BR" sz="1400" b="1" dirty="0">
                <a:solidFill>
                  <a:srgbClr val="0432FF"/>
                </a:solidFill>
              </a:rPr>
              <a:t>eucarióticos,</a:t>
            </a:r>
            <a:r>
              <a:rPr lang="pt-BR" altLang="pt-BR" sz="1400" dirty="0">
                <a:solidFill>
                  <a:srgbClr val="0432FF"/>
                </a:solidFill>
              </a:rPr>
              <a:t> para regular a expressão gênica. </a:t>
            </a:r>
          </a:p>
        </p:txBody>
      </p:sp>
      <p:sp>
        <p:nvSpPr>
          <p:cNvPr id="13" name="4.2. Indústria Química:…">
            <a:extLst>
              <a:ext uri="{FF2B5EF4-FFF2-40B4-BE49-F238E27FC236}">
                <a16:creationId xmlns:a16="http://schemas.microsoft.com/office/drawing/2014/main" id="{0B4E6713-1777-70C6-75CA-009A597FC0C5}"/>
              </a:ext>
            </a:extLst>
          </p:cNvPr>
          <p:cNvSpPr txBox="1"/>
          <p:nvPr/>
        </p:nvSpPr>
        <p:spPr>
          <a:xfrm>
            <a:off x="239713" y="800863"/>
            <a:ext cx="4957762" cy="374650"/>
          </a:xfrm>
          <a:prstGeom prst="rect">
            <a:avLst/>
          </a:prstGeom>
          <a:solidFill>
            <a:srgbClr val="DEEBF7"/>
          </a:solidFill>
          <a:ln>
            <a:noFill/>
          </a:ln>
        </p:spPr>
        <p:txBody>
          <a:bodyPr>
            <a:normAutofit/>
          </a:bodyPr>
          <a:lstStyle/>
          <a:p>
            <a:pPr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b="1" dirty="0">
                <a:uFill>
                  <a:solidFill>
                    <a:srgbClr val="99403D"/>
                  </a:solidFill>
                </a:uFill>
                <a:latin typeface="Calibri"/>
                <a:ea typeface="Calibri"/>
                <a:cs typeface="Calibri"/>
                <a:sym typeface="Calibri"/>
              </a:rPr>
              <a:t>Fatores</a:t>
            </a:r>
            <a:r>
              <a:rPr lang="pt-BR" dirty="0">
                <a:uFill>
                  <a:solidFill>
                    <a:srgbClr val="99403D"/>
                  </a:solidFill>
                </a:uFill>
                <a:latin typeface="Calibri"/>
                <a:ea typeface="Calibri"/>
                <a:cs typeface="Calibri"/>
                <a:sym typeface="Calibri"/>
              </a:rPr>
              <a:t> </a:t>
            </a:r>
            <a:r>
              <a:rPr lang="pt-BR" b="1" dirty="0">
                <a:uFill>
                  <a:solidFill>
                    <a:srgbClr val="99403D"/>
                  </a:solidFill>
                </a:uFill>
                <a:latin typeface="Calibri"/>
                <a:ea typeface="Calibri"/>
                <a:cs typeface="Calibri"/>
                <a:sym typeface="Calibri"/>
              </a:rPr>
              <a:t>de</a:t>
            </a:r>
            <a:r>
              <a:rPr lang="pt-BR" dirty="0">
                <a:uFill>
                  <a:solidFill>
                    <a:srgbClr val="99403D"/>
                  </a:solidFill>
                </a:uFill>
                <a:latin typeface="Calibri"/>
                <a:ea typeface="Calibri"/>
                <a:cs typeface="Calibri"/>
                <a:sym typeface="Calibri"/>
              </a:rPr>
              <a:t> </a:t>
            </a:r>
            <a:r>
              <a:rPr lang="pt-BR" b="1" dirty="0">
                <a:uFill>
                  <a:solidFill>
                    <a:srgbClr val="99403D"/>
                  </a:solidFill>
                </a:uFill>
                <a:latin typeface="Calibri"/>
                <a:ea typeface="Calibri"/>
                <a:cs typeface="Calibri"/>
                <a:sym typeface="Calibri"/>
              </a:rPr>
              <a:t>virulência</a:t>
            </a:r>
            <a:r>
              <a:rPr lang="pt-BR" dirty="0">
                <a:uFill>
                  <a:solidFill>
                    <a:srgbClr val="99403D"/>
                  </a:solidFill>
                </a:uFill>
                <a:latin typeface="Calibri"/>
                <a:ea typeface="Calibri"/>
                <a:cs typeface="Calibri"/>
                <a:sym typeface="Calibri"/>
              </a:rPr>
              <a:t>  </a:t>
            </a:r>
          </a:p>
        </p:txBody>
      </p:sp>
      <p:sp>
        <p:nvSpPr>
          <p:cNvPr id="14" name="4.2. Indústria Química:…">
            <a:extLst>
              <a:ext uri="{FF2B5EF4-FFF2-40B4-BE49-F238E27FC236}">
                <a16:creationId xmlns:a16="http://schemas.microsoft.com/office/drawing/2014/main" id="{5D5345FB-5F4B-6062-11EB-905BC5508373}"/>
              </a:ext>
            </a:extLst>
          </p:cNvPr>
          <p:cNvSpPr txBox="1"/>
          <p:nvPr/>
        </p:nvSpPr>
        <p:spPr>
          <a:xfrm>
            <a:off x="192088" y="2052637"/>
            <a:ext cx="4862512" cy="276225"/>
          </a:xfrm>
          <a:prstGeom prst="rect">
            <a:avLst/>
          </a:prstGeom>
          <a:solidFill>
            <a:schemeClr val="accent2">
              <a:lumMod val="20000"/>
              <a:lumOff val="80000"/>
            </a:schemeClr>
          </a:solidFill>
          <a:ln>
            <a:solidFill>
              <a:srgbClr val="FF0000"/>
            </a:solidFill>
          </a:ln>
        </p:spPr>
        <p:txBody>
          <a:bodyPr>
            <a:normAutofit fontScale="92500" lnSpcReduction="20000"/>
          </a:bodyPr>
          <a:lstStyle/>
          <a:p>
            <a:pPr marL="160729" indent="-228600" eaLnBrk="1" fontAlgn="auto" hangingPunct="1">
              <a:lnSpc>
                <a:spcPct val="90000"/>
              </a:lnSpc>
              <a:spcBef>
                <a:spcPts val="281"/>
              </a:spcBef>
              <a:spcAft>
                <a:spcPts val="0"/>
              </a:spcAft>
              <a:buFont typeface="Arial" panose="020B0604020202020204" pitchFamily="34" charset="0"/>
              <a:buChar char="•"/>
              <a:defRPr sz="1800">
                <a:uFill>
                  <a:solidFill>
                    <a:srgbClr val="99403D"/>
                  </a:solidFill>
                </a:uFill>
                <a:latin typeface="Calibri"/>
                <a:ea typeface="Calibri"/>
                <a:cs typeface="Calibri"/>
                <a:sym typeface="Calibri"/>
              </a:defRPr>
            </a:pPr>
            <a:r>
              <a:rPr lang="pt-BR" sz="1600" b="1" dirty="0">
                <a:uFill>
                  <a:solidFill>
                    <a:srgbClr val="99403D"/>
                  </a:solidFill>
                </a:uFill>
                <a:latin typeface="Calibri"/>
                <a:ea typeface="Calibri"/>
                <a:cs typeface="Calibri"/>
                <a:sym typeface="Calibri"/>
              </a:rPr>
              <a:t>Ex. 1:  Enterotoxinas em </a:t>
            </a:r>
            <a:r>
              <a:rPr lang="pt-BR" sz="1600" b="1" i="1" dirty="0">
                <a:uFill>
                  <a:solidFill>
                    <a:srgbClr val="99403D"/>
                  </a:solidFill>
                </a:uFill>
                <a:latin typeface="Calibri"/>
                <a:ea typeface="Calibri"/>
                <a:cs typeface="Calibri"/>
                <a:sym typeface="Calibri"/>
              </a:rPr>
              <a:t>Escherichia</a:t>
            </a:r>
            <a:r>
              <a:rPr lang="pt-BR" sz="1600" b="1" dirty="0">
                <a:uFill>
                  <a:solidFill>
                    <a:srgbClr val="99403D"/>
                  </a:solidFill>
                </a:uFill>
                <a:latin typeface="Calibri"/>
                <a:ea typeface="Calibri"/>
                <a:cs typeface="Calibri"/>
                <a:sym typeface="Calibri"/>
              </a:rPr>
              <a:t> </a:t>
            </a:r>
            <a:r>
              <a:rPr lang="pt-BR" sz="1600" b="1" i="1" dirty="0">
                <a:uFill>
                  <a:solidFill>
                    <a:srgbClr val="99403D"/>
                  </a:solidFill>
                </a:uFill>
                <a:latin typeface="Calibri"/>
                <a:ea typeface="Calibri"/>
                <a:cs typeface="Calibri"/>
                <a:sym typeface="Calibri"/>
              </a:rPr>
              <a:t>coli</a:t>
            </a:r>
            <a:endParaRPr lang="pt-BR" sz="1600" i="1" dirty="0">
              <a:uFill>
                <a:solidFill>
                  <a:srgbClr val="99403D"/>
                </a:solidFill>
              </a:uFill>
              <a:latin typeface="Calibri"/>
              <a:ea typeface="Calibri"/>
              <a:cs typeface="Calibri"/>
              <a:sym typeface="Calibri"/>
            </a:endParaRPr>
          </a:p>
        </p:txBody>
      </p:sp>
      <p:sp>
        <p:nvSpPr>
          <p:cNvPr id="10248" name="Rectangle 1">
            <a:extLst>
              <a:ext uri="{FF2B5EF4-FFF2-40B4-BE49-F238E27FC236}">
                <a16:creationId xmlns:a16="http://schemas.microsoft.com/office/drawing/2014/main" id="{BC0D0DFF-D643-9BCA-DA03-55F66FC36BFE}"/>
              </a:ext>
            </a:extLst>
          </p:cNvPr>
          <p:cNvSpPr>
            <a:spLocks noChangeArrowheads="1"/>
          </p:cNvSpPr>
          <p:nvPr/>
        </p:nvSpPr>
        <p:spPr bwMode="auto">
          <a:xfrm>
            <a:off x="192088" y="1184275"/>
            <a:ext cx="5803900" cy="585788"/>
          </a:xfrm>
          <a:prstGeom prst="rect">
            <a:avLst/>
          </a:prstGeom>
          <a:solidFill>
            <a:srgbClr val="FFF8D3"/>
          </a:solidFill>
          <a:ln w="9525">
            <a:solidFill>
              <a:srgbClr val="C0000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pt-BR" altLang="pt-BR" sz="1600" dirty="0"/>
              <a:t>Vários genes são controlados por sistemas de “</a:t>
            </a:r>
            <a:r>
              <a:rPr lang="pt-BR" altLang="pt-BR" sz="1600" b="1" dirty="0"/>
              <a:t>quorum sensing</a:t>
            </a:r>
            <a:r>
              <a:rPr lang="pt-BR" altLang="pt-BR" sz="1600" i="1" dirty="0"/>
              <a:t>”</a:t>
            </a:r>
            <a:r>
              <a:rPr lang="pt-BR" altLang="pt-BR" sz="1600" dirty="0"/>
              <a:t>, incluindo genes de algumas </a:t>
            </a:r>
            <a:r>
              <a:rPr lang="pt-BR" altLang="pt-BR" sz="1600" b="1" dirty="0">
                <a:solidFill>
                  <a:srgbClr val="FF0000"/>
                </a:solidFill>
              </a:rPr>
              <a:t>bactérias patogênicas</a:t>
            </a:r>
            <a:r>
              <a:rPr lang="pt-BR" altLang="pt-BR" sz="1600" dirty="0"/>
              <a:t>. </a:t>
            </a:r>
          </a:p>
        </p:txBody>
      </p:sp>
      <p:pic>
        <p:nvPicPr>
          <p:cNvPr id="10249" name="Picture 2">
            <a:extLst>
              <a:ext uri="{FF2B5EF4-FFF2-40B4-BE49-F238E27FC236}">
                <a16:creationId xmlns:a16="http://schemas.microsoft.com/office/drawing/2014/main" id="{8E44F50F-248C-6900-1F23-D7E4185C5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9950" b="24396"/>
          <a:stretch>
            <a:fillRect/>
          </a:stretch>
        </p:blipFill>
        <p:spPr bwMode="auto">
          <a:xfrm>
            <a:off x="6342277" y="1435551"/>
            <a:ext cx="5193527" cy="4056661"/>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6" name="4.1. Indústria de Alimentos">
            <a:extLst>
              <a:ext uri="{FF2B5EF4-FFF2-40B4-BE49-F238E27FC236}">
                <a16:creationId xmlns:a16="http://schemas.microsoft.com/office/drawing/2014/main" id="{35672E26-87C8-122D-B6F8-2426D5667BB5}"/>
              </a:ext>
            </a:extLst>
          </p:cNvPr>
          <p:cNvSpPr txBox="1"/>
          <p:nvPr/>
        </p:nvSpPr>
        <p:spPr>
          <a:xfrm>
            <a:off x="239199" y="192482"/>
            <a:ext cx="3181416" cy="404534"/>
          </a:xfrm>
          <a:prstGeom prst="rect">
            <a:avLst/>
          </a:prstGeom>
          <a:gradFill>
            <a:gsLst>
              <a:gs pos="0">
                <a:schemeClr val="accent4"/>
              </a:gs>
              <a:gs pos="100000">
                <a:srgbClr val="FE9301"/>
              </a:gs>
            </a:gsLst>
            <a:lin ang="5400000"/>
          </a:gradFill>
          <a:ln w="12700">
            <a:miter lim="400000"/>
          </a:ln>
          <a:effectLst>
            <a:reflection stA="91988" endPos="40000" dir="5400000" sy="-100000" algn="bl" rotWithShape="0"/>
          </a:effectLst>
        </p:spPr>
        <p:txBody>
          <a:bodyPr lIns="35719" tIns="35719" rIns="35719" bIns="35719" anchor="ctr">
            <a:spAutoFit/>
          </a:bodyPr>
          <a:lstStyle>
            <a:lvl1pPr>
              <a:defRPr sz="2200">
                <a:latin typeface="Helvetica Neue Medium"/>
                <a:ea typeface="Helvetica Neue Medium"/>
                <a:cs typeface="Helvetica Neue Medium"/>
                <a:sym typeface="Helvetica Neue Medium"/>
              </a:defRPr>
            </a:lvl1pPr>
          </a:lstStyle>
          <a:p>
            <a:pPr marL="160729" defTabSz="642915"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sz="2400" b="1" i="1" dirty="0">
                <a:uFill>
                  <a:solidFill>
                    <a:srgbClr val="99403D"/>
                  </a:solidFill>
                </a:uFill>
                <a:latin typeface="Calibri"/>
                <a:ea typeface="Calibri"/>
                <a:cs typeface="Calibri"/>
                <a:sym typeface="Calibri"/>
              </a:rPr>
              <a:t>“</a:t>
            </a:r>
            <a:r>
              <a:rPr lang="pt-BR" sz="2400" b="1" dirty="0">
                <a:uFill>
                  <a:solidFill>
                    <a:srgbClr val="99403D"/>
                  </a:solidFill>
                </a:uFill>
                <a:latin typeface="Calibri"/>
                <a:ea typeface="Calibri"/>
                <a:cs typeface="Calibri"/>
                <a:sym typeface="Calibri"/>
              </a:rPr>
              <a:t>Quorum sensing</a:t>
            </a:r>
            <a:r>
              <a:rPr lang="pt-BR" sz="2400" b="1" i="1" dirty="0">
                <a:uFill>
                  <a:solidFill>
                    <a:srgbClr val="99403D"/>
                  </a:solidFill>
                </a:uFill>
                <a:latin typeface="Calibri"/>
                <a:ea typeface="Calibri"/>
                <a:cs typeface="Calibri"/>
                <a:sym typeface="Calibri"/>
              </a:rPr>
              <a:t>” </a:t>
            </a:r>
          </a:p>
        </p:txBody>
      </p:sp>
      <p:sp>
        <p:nvSpPr>
          <p:cNvPr id="12" name="CaixaDeTexto 11">
            <a:extLst>
              <a:ext uri="{FF2B5EF4-FFF2-40B4-BE49-F238E27FC236}">
                <a16:creationId xmlns:a16="http://schemas.microsoft.com/office/drawing/2014/main" id="{05DBFDAC-60E4-9149-6BB3-FD2F7D5FA876}"/>
              </a:ext>
            </a:extLst>
          </p:cNvPr>
          <p:cNvSpPr txBox="1"/>
          <p:nvPr/>
        </p:nvSpPr>
        <p:spPr>
          <a:xfrm rot="20759989">
            <a:off x="8984617" y="472747"/>
            <a:ext cx="1192696" cy="523220"/>
          </a:xfrm>
          <a:prstGeom prst="rect">
            <a:avLst/>
          </a:prstGeom>
          <a:solidFill>
            <a:schemeClr val="accent4">
              <a:lumMod val="20000"/>
              <a:lumOff val="80000"/>
            </a:schemeClr>
          </a:solidFill>
        </p:spPr>
        <p:txBody>
          <a:bodyPr wrap="square">
            <a:spAutoFit/>
          </a:bodyPr>
          <a:lstStyle/>
          <a:p>
            <a:r>
              <a:rPr lang="pt-BR" altLang="pt-BR" sz="1400" b="1" dirty="0">
                <a:solidFill>
                  <a:schemeClr val="accent2">
                    <a:lumMod val="75000"/>
                  </a:schemeClr>
                </a:solidFill>
              </a:rPr>
              <a:t>adrenalina</a:t>
            </a:r>
            <a:r>
              <a:rPr lang="pt-BR" altLang="pt-BR" sz="1400" dirty="0"/>
              <a:t> </a:t>
            </a:r>
          </a:p>
          <a:p>
            <a:pPr algn="ctr"/>
            <a:r>
              <a:rPr lang="pt-BR" sz="1400" dirty="0"/>
              <a:t>+</a:t>
            </a:r>
          </a:p>
        </p:txBody>
      </p:sp>
      <p:sp>
        <p:nvSpPr>
          <p:cNvPr id="15" name="CaixaDeTexto 14">
            <a:extLst>
              <a:ext uri="{FF2B5EF4-FFF2-40B4-BE49-F238E27FC236}">
                <a16:creationId xmlns:a16="http://schemas.microsoft.com/office/drawing/2014/main" id="{56E40DEE-D6C7-C437-E800-037CFDCC1B7B}"/>
              </a:ext>
            </a:extLst>
          </p:cNvPr>
          <p:cNvSpPr txBox="1"/>
          <p:nvPr/>
        </p:nvSpPr>
        <p:spPr>
          <a:xfrm rot="20870950">
            <a:off x="9597411" y="834300"/>
            <a:ext cx="1423533" cy="307777"/>
          </a:xfrm>
          <a:prstGeom prst="rect">
            <a:avLst/>
          </a:prstGeom>
          <a:solidFill>
            <a:schemeClr val="accent2">
              <a:lumMod val="20000"/>
              <a:lumOff val="80000"/>
            </a:schemeClr>
          </a:solidFill>
        </p:spPr>
        <p:txBody>
          <a:bodyPr wrap="square">
            <a:spAutoFit/>
          </a:bodyPr>
          <a:lstStyle/>
          <a:p>
            <a:r>
              <a:rPr lang="pt-BR" altLang="pt-BR" sz="1400" b="1" dirty="0">
                <a:solidFill>
                  <a:schemeClr val="accent2">
                    <a:lumMod val="75000"/>
                  </a:schemeClr>
                </a:solidFill>
              </a:rPr>
              <a:t>noradrenalina</a:t>
            </a:r>
            <a:r>
              <a:rPr lang="pt-BR" altLang="pt-BR" sz="1400" dirty="0"/>
              <a:t> </a:t>
            </a:r>
            <a:endParaRPr lang="pt-BR" sz="1400" dirty="0"/>
          </a:p>
        </p:txBody>
      </p:sp>
      <p:sp>
        <p:nvSpPr>
          <p:cNvPr id="3" name="Seta Curva para a Direita 2">
            <a:extLst>
              <a:ext uri="{FF2B5EF4-FFF2-40B4-BE49-F238E27FC236}">
                <a16:creationId xmlns:a16="http://schemas.microsoft.com/office/drawing/2014/main" id="{212E1AF2-BDC5-4A9B-2DA4-CBE1A0E6CA6D}"/>
              </a:ext>
            </a:extLst>
          </p:cNvPr>
          <p:cNvSpPr/>
          <p:nvPr/>
        </p:nvSpPr>
        <p:spPr>
          <a:xfrm rot="1537140" flipH="1">
            <a:off x="9107415" y="996015"/>
            <a:ext cx="324039" cy="186993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7" name="CaixaDeTexto 16">
            <a:extLst>
              <a:ext uri="{FF2B5EF4-FFF2-40B4-BE49-F238E27FC236}">
                <a16:creationId xmlns:a16="http://schemas.microsoft.com/office/drawing/2014/main" id="{B7849365-64CF-C8B1-C70A-60215841B853}"/>
              </a:ext>
            </a:extLst>
          </p:cNvPr>
          <p:cNvSpPr txBox="1"/>
          <p:nvPr/>
        </p:nvSpPr>
        <p:spPr>
          <a:xfrm rot="20759989">
            <a:off x="7619548" y="708259"/>
            <a:ext cx="570052" cy="307777"/>
          </a:xfrm>
          <a:prstGeom prst="rect">
            <a:avLst/>
          </a:prstGeom>
          <a:solidFill>
            <a:schemeClr val="accent4">
              <a:lumMod val="20000"/>
              <a:lumOff val="80000"/>
            </a:schemeClr>
          </a:solidFill>
        </p:spPr>
        <p:txBody>
          <a:bodyPr wrap="square">
            <a:spAutoFit/>
          </a:bodyPr>
          <a:lstStyle/>
          <a:p>
            <a:r>
              <a:rPr lang="pt-BR" altLang="pt-BR" sz="1400" b="1" dirty="0">
                <a:solidFill>
                  <a:srgbClr val="FF0000"/>
                </a:solidFill>
              </a:rPr>
              <a:t>AI-3</a:t>
            </a:r>
            <a:endParaRPr lang="pt-BR" altLang="pt-BR" sz="1400" dirty="0">
              <a:solidFill>
                <a:srgbClr val="FF0000"/>
              </a:solidFill>
            </a:endParaRPr>
          </a:p>
        </p:txBody>
      </p:sp>
      <p:sp>
        <p:nvSpPr>
          <p:cNvPr id="18" name="Seta Curva para a Direita 17">
            <a:extLst>
              <a:ext uri="{FF2B5EF4-FFF2-40B4-BE49-F238E27FC236}">
                <a16:creationId xmlns:a16="http://schemas.microsoft.com/office/drawing/2014/main" id="{6CE0FF6F-2882-7701-0135-DEA045033263}"/>
              </a:ext>
            </a:extLst>
          </p:cNvPr>
          <p:cNvSpPr/>
          <p:nvPr/>
        </p:nvSpPr>
        <p:spPr>
          <a:xfrm rot="440256">
            <a:off x="7219508" y="945195"/>
            <a:ext cx="362000" cy="136219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9" name="CaixaDeTexto 18">
            <a:extLst>
              <a:ext uri="{FF2B5EF4-FFF2-40B4-BE49-F238E27FC236}">
                <a16:creationId xmlns:a16="http://schemas.microsoft.com/office/drawing/2014/main" id="{06AE8F0A-611A-094A-3E42-D182EDC73017}"/>
              </a:ext>
            </a:extLst>
          </p:cNvPr>
          <p:cNvSpPr txBox="1"/>
          <p:nvPr/>
        </p:nvSpPr>
        <p:spPr>
          <a:xfrm>
            <a:off x="8218363" y="527546"/>
            <a:ext cx="861889" cy="400110"/>
          </a:xfrm>
          <a:prstGeom prst="rect">
            <a:avLst/>
          </a:prstGeom>
          <a:solidFill>
            <a:schemeClr val="accent6">
              <a:lumMod val="20000"/>
              <a:lumOff val="80000"/>
            </a:schemeClr>
          </a:solidFill>
        </p:spPr>
        <p:txBody>
          <a:bodyPr wrap="square">
            <a:spAutoFit/>
          </a:bodyPr>
          <a:lstStyle/>
          <a:p>
            <a:pPr algn="ctr"/>
            <a:r>
              <a:rPr lang="pt-BR" sz="2000" dirty="0"/>
              <a:t>+</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Text">
            <a:extLst>
              <a:ext uri="{FF2B5EF4-FFF2-40B4-BE49-F238E27FC236}">
                <a16:creationId xmlns:a16="http://schemas.microsoft.com/office/drawing/2014/main" id="{AC36D5E5-31DA-069E-F10B-8CABC2F0233C}"/>
              </a:ext>
            </a:extLst>
          </p:cNvPr>
          <p:cNvSpPr txBox="1"/>
          <p:nvPr/>
        </p:nvSpPr>
        <p:spPr>
          <a:xfrm>
            <a:off x="5154613" y="-1789113"/>
            <a:ext cx="98425" cy="373063"/>
          </a:xfrm>
          <a:prstGeom prst="rect">
            <a:avLst/>
          </a:prstGeom>
          <a:ln w="12700">
            <a:miter lim="400000"/>
          </a:ln>
        </p:spPr>
        <p:txBody>
          <a:bodyPr wrap="none" lIns="35719" tIns="35719" rIns="35719" bIns="35719" anchor="ctr">
            <a:spAutoFit/>
          </a:bodyPr>
          <a:lstStyle>
            <a:lvl1pPr algn="l" defTabSz="457200">
              <a:lnSpc>
                <a:spcPts val="2800"/>
              </a:lnSpc>
              <a:defRPr sz="1200">
                <a:latin typeface="Times"/>
                <a:ea typeface="Times"/>
                <a:cs typeface="Times"/>
                <a:sym typeface="Times"/>
              </a:defRPr>
            </a:lvl1pPr>
          </a:lstStyle>
          <a:p>
            <a:pPr eaLnBrk="1" fontAlgn="auto" hangingPunct="1">
              <a:spcBef>
                <a:spcPts val="0"/>
              </a:spcBef>
              <a:spcAft>
                <a:spcPts val="422"/>
              </a:spcAft>
              <a:defRPr/>
            </a:pPr>
            <a:r>
              <a:rPr lang="pt-BR" sz="844"/>
              <a:t> </a:t>
            </a:r>
          </a:p>
        </p:txBody>
      </p:sp>
      <p:sp>
        <p:nvSpPr>
          <p:cNvPr id="11267" name="Rectangle 8">
            <a:extLst>
              <a:ext uri="{FF2B5EF4-FFF2-40B4-BE49-F238E27FC236}">
                <a16:creationId xmlns:a16="http://schemas.microsoft.com/office/drawing/2014/main" id="{AF206C0B-1017-6863-50AB-A6E70B34CB7C}"/>
              </a:ext>
            </a:extLst>
          </p:cNvPr>
          <p:cNvSpPr>
            <a:spLocks noChangeArrowheads="1"/>
          </p:cNvSpPr>
          <p:nvPr/>
        </p:nvSpPr>
        <p:spPr bwMode="auto">
          <a:xfrm>
            <a:off x="6386513" y="1738313"/>
            <a:ext cx="5387975" cy="5078412"/>
          </a:xfrm>
          <a:prstGeom prst="rect">
            <a:avLst/>
          </a:prstGeom>
          <a:solidFill>
            <a:srgbClr val="ECF5F7"/>
          </a:solidFill>
          <a:ln w="9525">
            <a:solidFill>
              <a:srgbClr val="0432FF"/>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endParaRPr lang="pt-BR" altLang="pt-BR" sz="1200" b="1">
              <a:solidFill>
                <a:srgbClr val="211E1E"/>
              </a:solidFill>
              <a:latin typeface="Helvetica" pitchFamily="2" charset="0"/>
            </a:endParaRPr>
          </a:p>
          <a:p>
            <a:pPr algn="just" eaLnBrk="1" hangingPunct="1"/>
            <a:endParaRPr lang="pt-BR" altLang="pt-BR" sz="1200" b="1">
              <a:solidFill>
                <a:srgbClr val="211E1E"/>
              </a:solidFill>
              <a:latin typeface="Helvetica" pitchFamily="2" charset="0"/>
            </a:endParaRPr>
          </a:p>
          <a:p>
            <a:pPr algn="just" eaLnBrk="1" hangingPunct="1"/>
            <a:endParaRPr lang="pt-BR" altLang="pt-BR" sz="1200" b="1">
              <a:solidFill>
                <a:srgbClr val="211E1E"/>
              </a:solidFill>
              <a:latin typeface="Helvetica" pitchFamily="2" charset="0"/>
            </a:endParaRPr>
          </a:p>
          <a:p>
            <a:pPr algn="just" eaLnBrk="1" hangingPunct="1"/>
            <a:endParaRPr lang="pt-BR" altLang="pt-BR" sz="1200" b="1">
              <a:solidFill>
                <a:srgbClr val="211E1E"/>
              </a:solidFill>
              <a:latin typeface="Helvetica" pitchFamily="2" charset="0"/>
            </a:endParaRPr>
          </a:p>
          <a:p>
            <a:pPr algn="just" eaLnBrk="1" hangingPunct="1"/>
            <a:endParaRPr lang="pt-BR" altLang="pt-BR" sz="1200" b="1">
              <a:solidFill>
                <a:srgbClr val="211E1E"/>
              </a:solidFill>
              <a:latin typeface="Helvetica" pitchFamily="2" charset="0"/>
            </a:endParaRPr>
          </a:p>
          <a:p>
            <a:pPr algn="just" eaLnBrk="1" hangingPunct="1"/>
            <a:endParaRPr lang="pt-BR" altLang="pt-BR" sz="1200" b="1">
              <a:solidFill>
                <a:srgbClr val="211E1E"/>
              </a:solidFill>
              <a:latin typeface="Helvetica" pitchFamily="2" charset="0"/>
            </a:endParaRPr>
          </a:p>
          <a:p>
            <a:pPr algn="just" eaLnBrk="1" hangingPunct="1"/>
            <a:endParaRPr lang="pt-BR" altLang="pt-BR" sz="1200" b="1">
              <a:solidFill>
                <a:srgbClr val="211E1E"/>
              </a:solidFill>
              <a:latin typeface="Helvetica" pitchFamily="2" charset="0"/>
            </a:endParaRPr>
          </a:p>
          <a:p>
            <a:pPr algn="just" eaLnBrk="1" hangingPunct="1"/>
            <a:endParaRPr lang="pt-BR" altLang="pt-BR" sz="1200" b="1">
              <a:solidFill>
                <a:srgbClr val="211E1E"/>
              </a:solidFill>
              <a:latin typeface="Helvetica" pitchFamily="2" charset="0"/>
            </a:endParaRPr>
          </a:p>
          <a:p>
            <a:pPr algn="just" eaLnBrk="1" hangingPunct="1"/>
            <a:endParaRPr lang="pt-BR" altLang="pt-BR" sz="1200" b="1">
              <a:solidFill>
                <a:srgbClr val="211E1E"/>
              </a:solidFill>
              <a:latin typeface="Helvetica" pitchFamily="2" charset="0"/>
            </a:endParaRPr>
          </a:p>
          <a:p>
            <a:pPr algn="just" eaLnBrk="1" hangingPunct="1"/>
            <a:endParaRPr lang="pt-BR" altLang="pt-BR" sz="1200" b="1">
              <a:solidFill>
                <a:srgbClr val="211E1E"/>
              </a:solidFill>
              <a:latin typeface="Helvetica" pitchFamily="2" charset="0"/>
            </a:endParaRPr>
          </a:p>
          <a:p>
            <a:pPr algn="just" eaLnBrk="1" hangingPunct="1"/>
            <a:endParaRPr lang="pt-BR" altLang="pt-BR" sz="1200" b="1">
              <a:solidFill>
                <a:srgbClr val="211E1E"/>
              </a:solidFill>
              <a:latin typeface="Helvetica" pitchFamily="2" charset="0"/>
            </a:endParaRPr>
          </a:p>
          <a:p>
            <a:pPr algn="just" eaLnBrk="1" hangingPunct="1"/>
            <a:endParaRPr lang="pt-BR" altLang="pt-BR" sz="1200" b="1">
              <a:solidFill>
                <a:srgbClr val="211E1E"/>
              </a:solidFill>
              <a:latin typeface="Helvetica" pitchFamily="2" charset="0"/>
            </a:endParaRPr>
          </a:p>
          <a:p>
            <a:pPr algn="just" eaLnBrk="1" hangingPunct="1"/>
            <a:endParaRPr lang="pt-BR" altLang="pt-BR" sz="1200" b="1">
              <a:solidFill>
                <a:srgbClr val="211E1E"/>
              </a:solidFill>
              <a:latin typeface="Helvetica" pitchFamily="2" charset="0"/>
            </a:endParaRPr>
          </a:p>
          <a:p>
            <a:pPr algn="just" eaLnBrk="1" hangingPunct="1"/>
            <a:endParaRPr lang="pt-BR" altLang="pt-BR" sz="1200" b="1">
              <a:solidFill>
                <a:srgbClr val="211E1E"/>
              </a:solidFill>
              <a:latin typeface="Helvetica" pitchFamily="2" charset="0"/>
            </a:endParaRPr>
          </a:p>
          <a:p>
            <a:pPr algn="just" eaLnBrk="1" hangingPunct="1"/>
            <a:endParaRPr lang="pt-BR" altLang="pt-BR" sz="1200" b="1">
              <a:solidFill>
                <a:srgbClr val="211E1E"/>
              </a:solidFill>
              <a:latin typeface="Helvetica" pitchFamily="2" charset="0"/>
            </a:endParaRPr>
          </a:p>
          <a:p>
            <a:pPr algn="just" eaLnBrk="1" hangingPunct="1"/>
            <a:endParaRPr lang="pt-BR" altLang="pt-BR" sz="1200" b="1">
              <a:solidFill>
                <a:srgbClr val="211E1E"/>
              </a:solidFill>
              <a:latin typeface="Helvetica" pitchFamily="2" charset="0"/>
            </a:endParaRPr>
          </a:p>
          <a:p>
            <a:pPr algn="just" eaLnBrk="1" hangingPunct="1"/>
            <a:endParaRPr lang="pt-BR" altLang="pt-BR" sz="1200" b="1">
              <a:solidFill>
                <a:srgbClr val="211E1E"/>
              </a:solidFill>
              <a:latin typeface="Helvetica" pitchFamily="2" charset="0"/>
            </a:endParaRPr>
          </a:p>
          <a:p>
            <a:pPr algn="just" eaLnBrk="1" hangingPunct="1"/>
            <a:endParaRPr lang="pt-BR" altLang="pt-BR" sz="1200" b="1">
              <a:solidFill>
                <a:srgbClr val="211E1E"/>
              </a:solidFill>
              <a:latin typeface="Helvetica" pitchFamily="2" charset="0"/>
            </a:endParaRPr>
          </a:p>
          <a:p>
            <a:pPr algn="just" eaLnBrk="1" hangingPunct="1"/>
            <a:endParaRPr lang="pt-BR" altLang="pt-BR" sz="1200" b="1">
              <a:solidFill>
                <a:srgbClr val="211E1E"/>
              </a:solidFill>
              <a:latin typeface="Helvetica" pitchFamily="2" charset="0"/>
            </a:endParaRPr>
          </a:p>
          <a:p>
            <a:pPr algn="just" eaLnBrk="1" hangingPunct="1"/>
            <a:endParaRPr lang="pt-BR" altLang="pt-BR" sz="1200" b="1">
              <a:solidFill>
                <a:srgbClr val="211E1E"/>
              </a:solidFill>
              <a:latin typeface="Helvetica" pitchFamily="2" charset="0"/>
            </a:endParaRPr>
          </a:p>
          <a:p>
            <a:pPr algn="just" eaLnBrk="1" hangingPunct="1"/>
            <a:endParaRPr lang="pt-BR" altLang="pt-BR" sz="1200" b="1">
              <a:solidFill>
                <a:srgbClr val="211E1E"/>
              </a:solidFill>
              <a:latin typeface="Helvetica" pitchFamily="2" charset="0"/>
            </a:endParaRPr>
          </a:p>
          <a:p>
            <a:pPr algn="just" eaLnBrk="1" hangingPunct="1"/>
            <a:endParaRPr lang="pt-BR" altLang="pt-BR" sz="1200" b="1">
              <a:solidFill>
                <a:srgbClr val="211E1E"/>
              </a:solidFill>
              <a:latin typeface="Helvetica" pitchFamily="2" charset="0"/>
            </a:endParaRPr>
          </a:p>
          <a:p>
            <a:pPr algn="just" eaLnBrk="1" hangingPunct="1"/>
            <a:endParaRPr lang="pt-BR" altLang="pt-BR" sz="1200" b="1">
              <a:solidFill>
                <a:srgbClr val="211E1E"/>
              </a:solidFill>
              <a:latin typeface="Helvetica" pitchFamily="2" charset="0"/>
            </a:endParaRPr>
          </a:p>
          <a:p>
            <a:pPr algn="just" eaLnBrk="1" hangingPunct="1"/>
            <a:endParaRPr lang="pt-BR" altLang="pt-BR" sz="1200" b="1">
              <a:solidFill>
                <a:srgbClr val="211E1E"/>
              </a:solidFill>
              <a:latin typeface="Helvetica" pitchFamily="2" charset="0"/>
            </a:endParaRPr>
          </a:p>
          <a:p>
            <a:pPr algn="just" eaLnBrk="1" hangingPunct="1"/>
            <a:endParaRPr lang="pt-BR" altLang="pt-BR" sz="1200" b="1">
              <a:solidFill>
                <a:srgbClr val="211E1E"/>
              </a:solidFill>
              <a:latin typeface="Helvetica" pitchFamily="2" charset="0"/>
            </a:endParaRPr>
          </a:p>
          <a:p>
            <a:pPr algn="just" eaLnBrk="1" hangingPunct="1"/>
            <a:endParaRPr lang="pt-BR" altLang="pt-BR" sz="1200">
              <a:latin typeface="Helvetica" pitchFamily="2" charset="0"/>
            </a:endParaRPr>
          </a:p>
          <a:p>
            <a:pPr algn="just" eaLnBrk="1" hangingPunct="1"/>
            <a:endParaRPr lang="pt-BR" altLang="pt-BR" sz="1200" b="1">
              <a:solidFill>
                <a:srgbClr val="211E1E"/>
              </a:solidFill>
              <a:latin typeface="HelveticaNeueLTStd"/>
            </a:endParaRPr>
          </a:p>
        </p:txBody>
      </p:sp>
      <p:pic>
        <p:nvPicPr>
          <p:cNvPr id="11268" name="Picture 1" descr="page255image46502576">
            <a:extLst>
              <a:ext uri="{FF2B5EF4-FFF2-40B4-BE49-F238E27FC236}">
                <a16:creationId xmlns:a16="http://schemas.microsoft.com/office/drawing/2014/main" id="{3BCA21BB-DE2C-293E-008C-EDE02B719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0"/>
            <a:ext cx="2451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4.2. Indústria Química:…">
            <a:extLst>
              <a:ext uri="{FF2B5EF4-FFF2-40B4-BE49-F238E27FC236}">
                <a16:creationId xmlns:a16="http://schemas.microsoft.com/office/drawing/2014/main" id="{C2C36D84-0AF9-00F0-3264-7DF1F8641C2F}"/>
              </a:ext>
            </a:extLst>
          </p:cNvPr>
          <p:cNvSpPr txBox="1"/>
          <p:nvPr/>
        </p:nvSpPr>
        <p:spPr>
          <a:xfrm>
            <a:off x="192088" y="644525"/>
            <a:ext cx="4959350" cy="373063"/>
          </a:xfrm>
          <a:prstGeom prst="rect">
            <a:avLst/>
          </a:prstGeom>
          <a:solidFill>
            <a:srgbClr val="DEEBF7"/>
          </a:solidFill>
          <a:ln>
            <a:noFill/>
          </a:ln>
        </p:spPr>
        <p:txBody>
          <a:bodyPr>
            <a:normAutofit/>
          </a:bodyPr>
          <a:lstStyle/>
          <a:p>
            <a:pPr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b="1" dirty="0">
                <a:uFill>
                  <a:solidFill>
                    <a:srgbClr val="99403D"/>
                  </a:solidFill>
                </a:uFill>
                <a:latin typeface="Calibri"/>
                <a:ea typeface="Calibri"/>
                <a:cs typeface="Calibri"/>
                <a:sym typeface="Calibri"/>
              </a:rPr>
              <a:t>Fatores</a:t>
            </a:r>
            <a:r>
              <a:rPr lang="pt-BR" dirty="0">
                <a:uFill>
                  <a:solidFill>
                    <a:srgbClr val="99403D"/>
                  </a:solidFill>
                </a:uFill>
                <a:latin typeface="Calibri"/>
                <a:ea typeface="Calibri"/>
                <a:cs typeface="Calibri"/>
                <a:sym typeface="Calibri"/>
              </a:rPr>
              <a:t> </a:t>
            </a:r>
            <a:r>
              <a:rPr lang="pt-BR" b="1" dirty="0">
                <a:uFill>
                  <a:solidFill>
                    <a:srgbClr val="99403D"/>
                  </a:solidFill>
                </a:uFill>
                <a:latin typeface="Calibri"/>
                <a:ea typeface="Calibri"/>
                <a:cs typeface="Calibri"/>
                <a:sym typeface="Calibri"/>
              </a:rPr>
              <a:t>de</a:t>
            </a:r>
            <a:r>
              <a:rPr lang="pt-BR" dirty="0">
                <a:uFill>
                  <a:solidFill>
                    <a:srgbClr val="99403D"/>
                  </a:solidFill>
                </a:uFill>
                <a:latin typeface="Calibri"/>
                <a:ea typeface="Calibri"/>
                <a:cs typeface="Calibri"/>
                <a:sym typeface="Calibri"/>
              </a:rPr>
              <a:t> </a:t>
            </a:r>
            <a:r>
              <a:rPr lang="pt-BR" b="1" dirty="0">
                <a:uFill>
                  <a:solidFill>
                    <a:srgbClr val="99403D"/>
                  </a:solidFill>
                </a:uFill>
                <a:latin typeface="Calibri"/>
                <a:ea typeface="Calibri"/>
                <a:cs typeface="Calibri"/>
                <a:sym typeface="Calibri"/>
              </a:rPr>
              <a:t>virulência</a:t>
            </a:r>
            <a:r>
              <a:rPr lang="pt-BR" dirty="0">
                <a:uFill>
                  <a:solidFill>
                    <a:srgbClr val="99403D"/>
                  </a:solidFill>
                </a:uFill>
                <a:latin typeface="Calibri"/>
                <a:ea typeface="Calibri"/>
                <a:cs typeface="Calibri"/>
                <a:sym typeface="Calibri"/>
              </a:rPr>
              <a:t>  </a:t>
            </a:r>
          </a:p>
        </p:txBody>
      </p:sp>
      <p:sp>
        <p:nvSpPr>
          <p:cNvPr id="14" name="4.2. Indústria Química:…">
            <a:extLst>
              <a:ext uri="{FF2B5EF4-FFF2-40B4-BE49-F238E27FC236}">
                <a16:creationId xmlns:a16="http://schemas.microsoft.com/office/drawing/2014/main" id="{7959CEB9-FA68-6E21-1960-EC1FD99A07C7}"/>
              </a:ext>
            </a:extLst>
          </p:cNvPr>
          <p:cNvSpPr txBox="1"/>
          <p:nvPr/>
        </p:nvSpPr>
        <p:spPr>
          <a:xfrm>
            <a:off x="192088" y="1805936"/>
            <a:ext cx="6015038" cy="361950"/>
          </a:xfrm>
          <a:prstGeom prst="rect">
            <a:avLst/>
          </a:prstGeom>
          <a:solidFill>
            <a:srgbClr val="ECF5F7"/>
          </a:solidFill>
          <a:ln>
            <a:solidFill>
              <a:srgbClr val="0432FF"/>
            </a:solidFill>
          </a:ln>
        </p:spPr>
        <p:txBody>
          <a:bodyPr>
            <a:normAutofit fontScale="92500"/>
          </a:bodyPr>
          <a:lstStyle/>
          <a:p>
            <a:pPr marL="160729" indent="-228600" eaLnBrk="1" fontAlgn="auto" hangingPunct="1">
              <a:lnSpc>
                <a:spcPct val="90000"/>
              </a:lnSpc>
              <a:spcBef>
                <a:spcPts val="281"/>
              </a:spcBef>
              <a:spcAft>
                <a:spcPts val="0"/>
              </a:spcAft>
              <a:buFont typeface="Arial" panose="020B0604020202020204" pitchFamily="34" charset="0"/>
              <a:buChar char="•"/>
              <a:defRPr sz="1800">
                <a:uFill>
                  <a:solidFill>
                    <a:srgbClr val="99403D"/>
                  </a:solidFill>
                </a:uFill>
                <a:latin typeface="Calibri"/>
                <a:ea typeface="Calibri"/>
                <a:cs typeface="Calibri"/>
                <a:sym typeface="Calibri"/>
              </a:defRPr>
            </a:pPr>
            <a:r>
              <a:rPr lang="pt-BR" sz="1600" b="1" dirty="0">
                <a:uFill>
                  <a:solidFill>
                    <a:srgbClr val="99403D"/>
                  </a:solidFill>
                </a:uFill>
                <a:latin typeface="Calibri"/>
                <a:ea typeface="Calibri"/>
                <a:cs typeface="Calibri"/>
                <a:sym typeface="Calibri"/>
              </a:rPr>
              <a:t>Ex. 2:  Proteínas de virulência (toxinas, </a:t>
            </a:r>
            <a:r>
              <a:rPr lang="pt-BR" sz="1600" b="1" dirty="0" err="1">
                <a:uFill>
                  <a:solidFill>
                    <a:srgbClr val="99403D"/>
                  </a:solidFill>
                </a:uFill>
                <a:latin typeface="Calibri"/>
                <a:ea typeface="Calibri"/>
                <a:cs typeface="Calibri"/>
                <a:sym typeface="Calibri"/>
              </a:rPr>
              <a:t>etc</a:t>
            </a:r>
            <a:r>
              <a:rPr lang="pt-BR" sz="1600" b="1" dirty="0">
                <a:uFill>
                  <a:solidFill>
                    <a:srgbClr val="99403D"/>
                  </a:solidFill>
                </a:uFill>
                <a:latin typeface="Calibri"/>
                <a:ea typeface="Calibri"/>
                <a:cs typeface="Calibri"/>
                <a:sym typeface="Calibri"/>
              </a:rPr>
              <a:t>) em </a:t>
            </a:r>
            <a:r>
              <a:rPr lang="pt-BR" sz="1600" b="1" i="1" dirty="0">
                <a:uFill>
                  <a:solidFill>
                    <a:srgbClr val="99403D"/>
                  </a:solidFill>
                </a:uFill>
                <a:latin typeface="Calibri"/>
                <a:ea typeface="Calibri"/>
                <a:cs typeface="Calibri"/>
                <a:sym typeface="Calibri"/>
              </a:rPr>
              <a:t>Staphylococcus aureus</a:t>
            </a:r>
            <a:endParaRPr lang="pt-BR" sz="1600" i="1" dirty="0">
              <a:uFill>
                <a:solidFill>
                  <a:srgbClr val="99403D"/>
                </a:solidFill>
              </a:uFill>
              <a:latin typeface="Calibri"/>
              <a:ea typeface="Calibri"/>
              <a:cs typeface="Calibri"/>
              <a:sym typeface="Calibri"/>
            </a:endParaRPr>
          </a:p>
        </p:txBody>
      </p:sp>
      <p:sp>
        <p:nvSpPr>
          <p:cNvPr id="11271" name="Rectangle 1">
            <a:extLst>
              <a:ext uri="{FF2B5EF4-FFF2-40B4-BE49-F238E27FC236}">
                <a16:creationId xmlns:a16="http://schemas.microsoft.com/office/drawing/2014/main" id="{40ADC681-B219-9CA4-5FB1-ED32E10EAB88}"/>
              </a:ext>
            </a:extLst>
          </p:cNvPr>
          <p:cNvSpPr>
            <a:spLocks noChangeArrowheads="1"/>
          </p:cNvSpPr>
          <p:nvPr/>
        </p:nvSpPr>
        <p:spPr bwMode="auto">
          <a:xfrm>
            <a:off x="192088" y="974725"/>
            <a:ext cx="6046787" cy="523875"/>
          </a:xfrm>
          <a:prstGeom prst="rect">
            <a:avLst/>
          </a:prstGeom>
          <a:solidFill>
            <a:srgbClr val="FFF8D3"/>
          </a:solidFill>
          <a:ln w="9525">
            <a:solidFill>
              <a:srgbClr val="C0000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pt-BR" altLang="pt-BR" sz="1400"/>
              <a:t>Vários genes são controlados por sistemas de </a:t>
            </a:r>
            <a:r>
              <a:rPr lang="pt-BR" altLang="pt-BR" sz="1400" i="1"/>
              <a:t>quorum sensing</a:t>
            </a:r>
            <a:r>
              <a:rPr lang="pt-BR" altLang="pt-BR" sz="1400"/>
              <a:t>, incluindo genes de algumas bactérias patogênicas também Gram-positivas.</a:t>
            </a:r>
          </a:p>
        </p:txBody>
      </p:sp>
      <p:sp>
        <p:nvSpPr>
          <p:cNvPr id="11272" name="Rectangle 15">
            <a:extLst>
              <a:ext uri="{FF2B5EF4-FFF2-40B4-BE49-F238E27FC236}">
                <a16:creationId xmlns:a16="http://schemas.microsoft.com/office/drawing/2014/main" id="{A47DF79A-B9A8-CD07-13C6-2204F84C237C}"/>
              </a:ext>
            </a:extLst>
          </p:cNvPr>
          <p:cNvSpPr>
            <a:spLocks noChangeArrowheads="1"/>
          </p:cNvSpPr>
          <p:nvPr/>
        </p:nvSpPr>
        <p:spPr bwMode="auto">
          <a:xfrm>
            <a:off x="192088" y="2244725"/>
            <a:ext cx="6046787" cy="4494213"/>
          </a:xfrm>
          <a:prstGeom prst="rect">
            <a:avLst/>
          </a:prstGeom>
          <a:solidFill>
            <a:srgbClr val="FFFDB1"/>
          </a:solidFill>
          <a:ln w="9525">
            <a:solidFill>
              <a:srgbClr val="00B0F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pt-BR" altLang="pt-BR" sz="1300" dirty="0"/>
              <a:t>A patogenia de </a:t>
            </a:r>
            <a:r>
              <a:rPr lang="pt-BR" altLang="pt-BR" sz="1300" b="1" i="1" dirty="0"/>
              <a:t>S. aureus </a:t>
            </a:r>
            <a:r>
              <a:rPr lang="pt-BR" altLang="pt-BR" sz="1300" dirty="0"/>
              <a:t>requer, entre outras coisas, a produção e a secreção de pequenos peptídeos extracelulares que danificam as células do hospedeiro ou que interferem com o seu sistema imune. </a:t>
            </a:r>
          </a:p>
          <a:p>
            <a:pPr algn="just" eaLnBrk="1" hangingPunct="1"/>
            <a:endParaRPr lang="pt-BR" altLang="pt-BR" sz="1300" dirty="0"/>
          </a:p>
          <a:p>
            <a:pPr algn="just" eaLnBrk="1" hangingPunct="1"/>
            <a:r>
              <a:rPr lang="pt-BR" altLang="pt-BR" sz="1300" u="sng" dirty="0"/>
              <a:t>O pequeno “</a:t>
            </a:r>
            <a:r>
              <a:rPr lang="pt-BR" altLang="pt-BR" sz="1300" b="1" u="sng" dirty="0">
                <a:solidFill>
                  <a:srgbClr val="FF0000"/>
                </a:solidFill>
              </a:rPr>
              <a:t>Peptídeo </a:t>
            </a:r>
            <a:r>
              <a:rPr lang="pt-BR" altLang="pt-BR" sz="1300" b="1" u="sng" dirty="0" err="1">
                <a:solidFill>
                  <a:srgbClr val="FF0000"/>
                </a:solidFill>
              </a:rPr>
              <a:t>AutoIndutor</a:t>
            </a:r>
            <a:r>
              <a:rPr lang="pt-BR" altLang="pt-BR" sz="1300" u="sng" dirty="0">
                <a:solidFill>
                  <a:schemeClr val="accent2">
                    <a:lumMod val="75000"/>
                  </a:schemeClr>
                </a:solidFill>
              </a:rPr>
              <a:t>”  (</a:t>
            </a:r>
            <a:r>
              <a:rPr lang="pt-BR" altLang="pt-BR" sz="1300" b="1" u="sng" dirty="0" err="1">
                <a:solidFill>
                  <a:srgbClr val="FF0000"/>
                </a:solidFill>
              </a:rPr>
              <a:t>AIP</a:t>
            </a:r>
            <a:r>
              <a:rPr lang="pt-BR" altLang="pt-BR" sz="1300" u="sng" dirty="0"/>
              <a:t>), codificado pelo gene </a:t>
            </a:r>
            <a:r>
              <a:rPr lang="pt-BR" altLang="pt-BR" sz="1300" b="1" i="1" u="sng" dirty="0" err="1"/>
              <a:t>argD</a:t>
            </a:r>
            <a:r>
              <a:rPr lang="pt-BR" altLang="pt-BR" sz="1300" u="sng" dirty="0"/>
              <a:t>:</a:t>
            </a:r>
            <a:endParaRPr lang="pt-BR" altLang="pt-BR" sz="1300" dirty="0"/>
          </a:p>
          <a:p>
            <a:pPr algn="just" eaLnBrk="1" hangingPunct="1"/>
            <a:r>
              <a:rPr lang="pt-BR" altLang="pt-BR" sz="1300" dirty="0"/>
              <a:t>Os genes que codificam esses fatores de virulência estão sob o controle de um sistema “</a:t>
            </a:r>
            <a:r>
              <a:rPr lang="pt-BR" altLang="pt-BR" sz="1300" b="1" dirty="0"/>
              <a:t>quorum</a:t>
            </a:r>
            <a:r>
              <a:rPr lang="pt-BR" altLang="pt-BR" sz="1300" b="1" i="1" dirty="0"/>
              <a:t> </a:t>
            </a:r>
            <a:r>
              <a:rPr lang="pt-BR" altLang="pt-BR" sz="1300" b="1" dirty="0"/>
              <a:t>sensing</a:t>
            </a:r>
            <a:r>
              <a:rPr lang="pt-BR" altLang="pt-BR" sz="1300" b="1" i="1" dirty="0"/>
              <a:t>” </a:t>
            </a:r>
            <a:r>
              <a:rPr lang="pt-BR" altLang="pt-BR" sz="1300" dirty="0"/>
              <a:t>que utiliza um </a:t>
            </a:r>
            <a:r>
              <a:rPr lang="pt-BR" altLang="pt-BR" sz="1300" b="1" dirty="0" err="1"/>
              <a:t>AIP</a:t>
            </a:r>
            <a:r>
              <a:rPr lang="pt-BR" altLang="pt-BR" sz="1300" b="1" dirty="0"/>
              <a:t> </a:t>
            </a:r>
            <a:r>
              <a:rPr lang="pt-BR" altLang="pt-BR" sz="1300" dirty="0"/>
              <a:t>e a expressão do óperon  </a:t>
            </a:r>
            <a:r>
              <a:rPr lang="pt-BR" altLang="pt-BR" sz="1300" b="1" i="1" dirty="0" err="1"/>
              <a:t>arg</a:t>
            </a:r>
            <a:r>
              <a:rPr lang="pt-BR" altLang="pt-BR" sz="1300" b="1" dirty="0"/>
              <a:t>:</a:t>
            </a:r>
            <a:endParaRPr lang="pt-BR" altLang="pt-BR" sz="1300" dirty="0"/>
          </a:p>
          <a:p>
            <a:pPr algn="just" eaLnBrk="1" hangingPunct="1"/>
            <a:endParaRPr lang="pt-BR" altLang="pt-BR" sz="1300" dirty="0"/>
          </a:p>
          <a:p>
            <a:pPr algn="just" eaLnBrk="1" hangingPunct="1"/>
            <a:r>
              <a:rPr lang="pt-BR" altLang="pt-BR" sz="1300" dirty="0"/>
              <a:t>Após a síntese do </a:t>
            </a:r>
            <a:r>
              <a:rPr lang="pt-BR" altLang="pt-BR" sz="1300" dirty="0" err="1"/>
              <a:t>peptideo</a:t>
            </a:r>
            <a:r>
              <a:rPr lang="pt-BR" altLang="pt-BR" sz="1300" dirty="0"/>
              <a:t> </a:t>
            </a:r>
            <a:r>
              <a:rPr lang="pt-BR" altLang="pt-BR" sz="1300" b="1" dirty="0" err="1"/>
              <a:t>ArgD</a:t>
            </a:r>
            <a:r>
              <a:rPr lang="pt-BR" altLang="pt-BR" sz="1300" dirty="0"/>
              <a:t> (</a:t>
            </a:r>
            <a:r>
              <a:rPr lang="pt-BR" altLang="pt-BR" sz="1300" b="1" dirty="0"/>
              <a:t>peptídeo</a:t>
            </a:r>
            <a:r>
              <a:rPr lang="pt-BR" altLang="pt-BR" sz="1300" dirty="0"/>
              <a:t> </a:t>
            </a:r>
            <a:r>
              <a:rPr lang="pt-BR" altLang="pt-BR" sz="1300" b="1" dirty="0" err="1"/>
              <a:t>pre</a:t>
            </a:r>
            <a:r>
              <a:rPr lang="pt-BR" altLang="pt-BR" sz="1300" b="1" dirty="0"/>
              <a:t>́-</a:t>
            </a:r>
            <a:r>
              <a:rPr lang="pt-BR" altLang="pt-BR" sz="1300" b="1" dirty="0" err="1"/>
              <a:t>AIP</a:t>
            </a:r>
            <a:r>
              <a:rPr lang="pt-BR" altLang="pt-BR" sz="1300" dirty="0"/>
              <a:t>), a proteína </a:t>
            </a:r>
            <a:r>
              <a:rPr lang="pt-BR" altLang="pt-BR" sz="1300" b="1" dirty="0" err="1"/>
              <a:t>ArgB</a:t>
            </a:r>
            <a:r>
              <a:rPr lang="pt-BR" altLang="pt-BR" sz="1300" dirty="0"/>
              <a:t> (que se encontra ligada à membrana) o converte em sua forma </a:t>
            </a:r>
            <a:r>
              <a:rPr lang="pt-BR" altLang="pt-BR" sz="1300" b="1" dirty="0" err="1"/>
              <a:t>AIP</a:t>
            </a:r>
            <a:r>
              <a:rPr lang="pt-BR" altLang="pt-BR" sz="1300" dirty="0"/>
              <a:t> </a:t>
            </a:r>
            <a:r>
              <a:rPr lang="pt-BR" altLang="pt-BR" sz="1300" b="1" dirty="0"/>
              <a:t>ativa</a:t>
            </a:r>
            <a:r>
              <a:rPr lang="pt-BR" altLang="pt-BR" sz="1300" dirty="0"/>
              <a:t> e o secreta para fora da célula</a:t>
            </a:r>
            <a:r>
              <a:rPr lang="pt-BR" altLang="pt-BR" sz="1300" i="1" dirty="0"/>
              <a:t>;</a:t>
            </a:r>
          </a:p>
          <a:p>
            <a:pPr algn="just" eaLnBrk="1" hangingPunct="1"/>
            <a:endParaRPr lang="pt-BR" altLang="pt-BR" sz="1300" i="1" dirty="0"/>
          </a:p>
          <a:p>
            <a:pPr algn="just" eaLnBrk="1" hangingPunct="1"/>
            <a:r>
              <a:rPr lang="pt-BR" altLang="pt-BR" sz="1300" dirty="0"/>
              <a:t>À medida que a concentração de </a:t>
            </a:r>
            <a:r>
              <a:rPr lang="pt-BR" altLang="pt-BR" sz="1300" i="1" dirty="0"/>
              <a:t>S. aureus </a:t>
            </a:r>
            <a:r>
              <a:rPr lang="pt-BR" altLang="pt-BR" sz="1300" dirty="0"/>
              <a:t>aumenta, a concentração de </a:t>
            </a:r>
            <a:r>
              <a:rPr lang="pt-BR" altLang="pt-BR" sz="1300" b="1" dirty="0" err="1"/>
              <a:t>AIP</a:t>
            </a:r>
            <a:r>
              <a:rPr lang="pt-BR" altLang="pt-BR" sz="1300" dirty="0"/>
              <a:t>. também aumenta; </a:t>
            </a:r>
          </a:p>
          <a:p>
            <a:pPr algn="just" eaLnBrk="1" hangingPunct="1"/>
            <a:endParaRPr lang="pt-BR" altLang="pt-BR" sz="1300" b="1" dirty="0"/>
          </a:p>
          <a:p>
            <a:pPr algn="just" eaLnBrk="1" hangingPunct="1"/>
            <a:r>
              <a:rPr lang="pt-BR" altLang="pt-BR" sz="1300" b="1" dirty="0" err="1"/>
              <a:t>AIP</a:t>
            </a:r>
            <a:r>
              <a:rPr lang="pt-BR" altLang="pt-BR" sz="1300" dirty="0"/>
              <a:t> se liga à proteína </a:t>
            </a:r>
            <a:r>
              <a:rPr lang="pt-BR" altLang="pt-BR" sz="1300" b="1" dirty="0" err="1"/>
              <a:t>ArgC</a:t>
            </a:r>
            <a:r>
              <a:rPr lang="pt-BR" altLang="pt-BR" sz="1300" dirty="0"/>
              <a:t> (uma cinase sensorial ligada à membrana) resultando em sua autofosforilação;</a:t>
            </a:r>
          </a:p>
          <a:p>
            <a:pPr algn="just" eaLnBrk="1" hangingPunct="1"/>
            <a:endParaRPr lang="pt-BR" altLang="pt-BR" sz="1300" b="1" dirty="0"/>
          </a:p>
          <a:p>
            <a:pPr algn="just" eaLnBrk="1" hangingPunct="1"/>
            <a:r>
              <a:rPr lang="pt-BR" altLang="pt-BR" sz="1300" b="1" dirty="0" err="1"/>
              <a:t>ArgC-P</a:t>
            </a:r>
            <a:r>
              <a:rPr lang="pt-BR" altLang="pt-BR" sz="1300" dirty="0"/>
              <a:t> transfere o seu fosfato para o ativador de transcrição </a:t>
            </a:r>
            <a:r>
              <a:rPr lang="pt-BR" altLang="pt-BR" sz="1300" b="1" dirty="0" err="1"/>
              <a:t>ArgA</a:t>
            </a:r>
            <a:r>
              <a:rPr lang="pt-BR" altLang="pt-BR" sz="1300" b="1" dirty="0"/>
              <a:t>;</a:t>
            </a:r>
            <a:endParaRPr lang="pt-BR" altLang="pt-BR" sz="1300" dirty="0"/>
          </a:p>
          <a:p>
            <a:pPr algn="just" eaLnBrk="1" hangingPunct="1"/>
            <a:endParaRPr lang="pt-BR" altLang="pt-BR" sz="1300" b="1" dirty="0"/>
          </a:p>
          <a:p>
            <a:pPr algn="just" eaLnBrk="1" hangingPunct="1"/>
            <a:r>
              <a:rPr lang="pt-BR" altLang="pt-BR" sz="1300" b="1" dirty="0" err="1"/>
              <a:t>ArgA-P</a:t>
            </a:r>
            <a:r>
              <a:rPr lang="pt-BR" altLang="pt-BR" sz="1300" dirty="0"/>
              <a:t> aumenta a transcrição óperon </a:t>
            </a:r>
            <a:r>
              <a:rPr lang="pt-BR" altLang="pt-BR" sz="1300" b="1" i="1" dirty="0"/>
              <a:t>argABCD</a:t>
            </a:r>
            <a:r>
              <a:rPr lang="pt-BR" altLang="pt-BR" sz="1300" dirty="0"/>
              <a:t>, cujos genes codificam o sistema de </a:t>
            </a:r>
            <a:r>
              <a:rPr lang="pt-BR" altLang="pt-BR" sz="1300" b="1" dirty="0"/>
              <a:t>transduc</a:t>
            </a:r>
            <a:r>
              <a:rPr lang="pt-BR" altLang="pt-BR" sz="1300" dirty="0"/>
              <a:t>̧</a:t>
            </a:r>
            <a:r>
              <a:rPr lang="pt-BR" altLang="pt-BR" sz="1300" b="1" dirty="0"/>
              <a:t>ão</a:t>
            </a:r>
            <a:r>
              <a:rPr lang="pt-BR" altLang="pt-BR" sz="1300" dirty="0"/>
              <a:t> </a:t>
            </a:r>
            <a:r>
              <a:rPr lang="pt-BR" altLang="pt-BR" sz="1300" b="1" dirty="0"/>
              <a:t>de sinal, </a:t>
            </a:r>
            <a:r>
              <a:rPr lang="pt-BR" altLang="pt-BR" sz="1300" dirty="0"/>
              <a:t>bem como uma </a:t>
            </a:r>
            <a:r>
              <a:rPr lang="pt-BR" altLang="pt-BR" sz="1300" b="1" dirty="0"/>
              <a:t>molécula</a:t>
            </a:r>
            <a:r>
              <a:rPr lang="pt-BR" altLang="pt-BR" sz="1300" dirty="0"/>
              <a:t> de RNA que controla a produção de uma gama de proteínas de virulência. </a:t>
            </a:r>
          </a:p>
        </p:txBody>
      </p:sp>
      <p:sp>
        <p:nvSpPr>
          <p:cNvPr id="11273" name="Rectangle 16">
            <a:extLst>
              <a:ext uri="{FF2B5EF4-FFF2-40B4-BE49-F238E27FC236}">
                <a16:creationId xmlns:a16="http://schemas.microsoft.com/office/drawing/2014/main" id="{C5CB294D-BCA1-DB0D-8596-455F29D710D9}"/>
              </a:ext>
            </a:extLst>
          </p:cNvPr>
          <p:cNvSpPr>
            <a:spLocks noChangeArrowheads="1"/>
          </p:cNvSpPr>
          <p:nvPr/>
        </p:nvSpPr>
        <p:spPr bwMode="auto">
          <a:xfrm>
            <a:off x="6508750" y="5430838"/>
            <a:ext cx="5248275" cy="1385887"/>
          </a:xfrm>
          <a:prstGeom prst="rect">
            <a:avLst/>
          </a:prstGeom>
          <a:solidFill>
            <a:srgbClr val="EBEBEB"/>
          </a:solidFill>
          <a:ln w="9525">
            <a:solidFill>
              <a:srgbClr val="00B0F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pt-BR" altLang="pt-BR" sz="1200" b="1">
                <a:solidFill>
                  <a:srgbClr val="FF0000"/>
                </a:solidFill>
              </a:rPr>
              <a:t>Fig 7.22</a:t>
            </a:r>
            <a:r>
              <a:rPr lang="pt-BR" altLang="pt-BR" sz="1200" b="1">
                <a:solidFill>
                  <a:srgbClr val="211E1E"/>
                </a:solidFill>
              </a:rPr>
              <a:t>: </a:t>
            </a:r>
            <a:r>
              <a:rPr lang="pt-BR" altLang="pt-BR" sz="1200"/>
              <a:t>O nível basal da transcrição do óperon </a:t>
            </a:r>
            <a:r>
              <a:rPr lang="pt-BR" altLang="pt-BR" sz="1200" b="1" i="1"/>
              <a:t>argABCD</a:t>
            </a:r>
            <a:r>
              <a:rPr lang="pt-BR" altLang="pt-BR" sz="1200"/>
              <a:t> em </a:t>
            </a:r>
            <a:r>
              <a:rPr lang="pt-BR" altLang="pt-BR" sz="1200" i="1"/>
              <a:t>Staphylococcus</a:t>
            </a:r>
            <a:r>
              <a:rPr lang="pt-BR" altLang="pt-BR" sz="1200"/>
              <a:t> leva à produção de </a:t>
            </a:r>
            <a:r>
              <a:rPr lang="pt-BR" altLang="pt-BR" sz="1200" b="1"/>
              <a:t>ArgD</a:t>
            </a:r>
            <a:r>
              <a:rPr lang="pt-BR" altLang="pt-BR" sz="1200"/>
              <a:t>, o </a:t>
            </a:r>
            <a:r>
              <a:rPr lang="pt-BR" altLang="pt-BR" sz="1200" b="1"/>
              <a:t>pré-AIP</a:t>
            </a:r>
            <a:r>
              <a:rPr lang="pt-BR" altLang="pt-BR" sz="1200"/>
              <a:t>.    </a:t>
            </a:r>
            <a:r>
              <a:rPr lang="pt-BR" altLang="pt-BR" sz="1200" b="1"/>
              <a:t>ArgB</a:t>
            </a:r>
            <a:r>
              <a:rPr lang="pt-BR" altLang="pt-BR" sz="1200"/>
              <a:t> converte </a:t>
            </a:r>
            <a:r>
              <a:rPr lang="pt-BR" altLang="pt-BR" sz="1200" b="1"/>
              <a:t>ArgD</a:t>
            </a:r>
            <a:r>
              <a:rPr lang="pt-BR" altLang="pt-BR" sz="1200"/>
              <a:t> em </a:t>
            </a:r>
            <a:r>
              <a:rPr lang="pt-BR" altLang="pt-BR" sz="1200" b="1"/>
              <a:t>AIP</a:t>
            </a:r>
            <a:r>
              <a:rPr lang="pt-BR" altLang="pt-BR" sz="1200"/>
              <a:t> </a:t>
            </a:r>
            <a:r>
              <a:rPr lang="pt-BR" altLang="pt-BR" sz="1200" b="1"/>
              <a:t>funcional</a:t>
            </a:r>
            <a:r>
              <a:rPr lang="pt-BR" altLang="pt-BR" sz="1200"/>
              <a:t> e exporta para fora da célula. À medida que a população celular aumenta a concentração de AIP também aumenta, e ele se liga a </a:t>
            </a:r>
            <a:r>
              <a:rPr lang="pt-BR" altLang="pt-BR" sz="1200" b="1"/>
              <a:t>ArgC</a:t>
            </a:r>
            <a:r>
              <a:rPr lang="pt-BR" altLang="pt-BR" sz="1200"/>
              <a:t>, que se autofosforila. Com isso, </a:t>
            </a:r>
            <a:r>
              <a:rPr lang="pt-BR" altLang="pt-BR" sz="1200" b="1"/>
              <a:t>ArgC-P</a:t>
            </a:r>
            <a:r>
              <a:rPr lang="pt-BR" altLang="pt-BR" sz="1200"/>
              <a:t> ativa o </a:t>
            </a:r>
            <a:r>
              <a:rPr lang="pt-BR" altLang="pt-BR" sz="1200" b="1"/>
              <a:t>ativador transcricional ArgA</a:t>
            </a:r>
            <a:r>
              <a:rPr lang="pt-BR" altLang="pt-BR" sz="1200"/>
              <a:t> pela transferência de um grupo fosfato. </a:t>
            </a:r>
            <a:r>
              <a:rPr lang="pt-BR" altLang="pt-BR" sz="1200" b="1"/>
              <a:t>ArgA-P</a:t>
            </a:r>
            <a:r>
              <a:rPr lang="pt-BR" altLang="pt-BR" sz="1200"/>
              <a:t> aumenta a transcrição do </a:t>
            </a:r>
            <a:r>
              <a:rPr lang="pt-BR" altLang="pt-BR" sz="1200" b="1"/>
              <a:t>óperon </a:t>
            </a:r>
            <a:r>
              <a:rPr lang="pt-BR" altLang="pt-BR" sz="1200" b="1" i="1"/>
              <a:t>argABCD</a:t>
            </a:r>
            <a:r>
              <a:rPr lang="pt-BR" altLang="pt-BR" sz="1200"/>
              <a:t>, bem como uma molécula de RNA que causa a produção de proteínas de virulência.</a:t>
            </a:r>
          </a:p>
        </p:txBody>
      </p:sp>
      <p:pic>
        <p:nvPicPr>
          <p:cNvPr id="11274" name="Picture 2">
            <a:extLst>
              <a:ext uri="{FF2B5EF4-FFF2-40B4-BE49-F238E27FC236}">
                <a16:creationId xmlns:a16="http://schemas.microsoft.com/office/drawing/2014/main" id="{EB6EB2D2-F4DB-D092-9FC1-322731949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835" b="26019"/>
          <a:stretch>
            <a:fillRect/>
          </a:stretch>
        </p:blipFill>
        <p:spPr bwMode="auto">
          <a:xfrm>
            <a:off x="6770688" y="2070100"/>
            <a:ext cx="4422775" cy="3360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75" name="Rectangle 2">
            <a:extLst>
              <a:ext uri="{FF2B5EF4-FFF2-40B4-BE49-F238E27FC236}">
                <a16:creationId xmlns:a16="http://schemas.microsoft.com/office/drawing/2014/main" id="{298B5E19-F801-8A38-4F97-E56C9F453E91}"/>
              </a:ext>
            </a:extLst>
          </p:cNvPr>
          <p:cNvSpPr>
            <a:spLocks noChangeArrowheads="1"/>
          </p:cNvSpPr>
          <p:nvPr/>
        </p:nvSpPr>
        <p:spPr bwMode="auto">
          <a:xfrm>
            <a:off x="6630988" y="1738313"/>
            <a:ext cx="5003800" cy="276225"/>
          </a:xfrm>
          <a:prstGeom prst="rect">
            <a:avLst/>
          </a:prstGeom>
          <a:noFill/>
          <a:ln w="9525">
            <a:solidFill>
              <a:srgbClr val="0432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pt-BR" altLang="pt-BR" sz="1200"/>
              <a:t>Regulação do “quorum sensing” dos fatores de virulência de </a:t>
            </a:r>
            <a:r>
              <a:rPr lang="pt-BR" altLang="pt-BR" sz="1200" i="1"/>
              <a:t>Staphylococcus</a:t>
            </a:r>
            <a:r>
              <a:rPr lang="pt-BR" altLang="pt-BR" sz="1200"/>
              <a:t>. </a:t>
            </a:r>
          </a:p>
        </p:txBody>
      </p:sp>
      <p:sp>
        <p:nvSpPr>
          <p:cNvPr id="15" name="4.1. Indústria de Alimentos">
            <a:extLst>
              <a:ext uri="{FF2B5EF4-FFF2-40B4-BE49-F238E27FC236}">
                <a16:creationId xmlns:a16="http://schemas.microsoft.com/office/drawing/2014/main" id="{7EF6D460-0F29-70DA-64D5-02D998711AE7}"/>
              </a:ext>
            </a:extLst>
          </p:cNvPr>
          <p:cNvSpPr txBox="1"/>
          <p:nvPr/>
        </p:nvSpPr>
        <p:spPr>
          <a:xfrm>
            <a:off x="192649" y="81698"/>
            <a:ext cx="3181416" cy="404534"/>
          </a:xfrm>
          <a:prstGeom prst="rect">
            <a:avLst/>
          </a:prstGeom>
          <a:gradFill>
            <a:gsLst>
              <a:gs pos="0">
                <a:schemeClr val="accent4"/>
              </a:gs>
              <a:gs pos="100000">
                <a:srgbClr val="FE9301"/>
              </a:gs>
            </a:gsLst>
            <a:lin ang="5400000"/>
          </a:gradFill>
          <a:ln w="12700">
            <a:miter lim="400000"/>
          </a:ln>
          <a:effectLst>
            <a:reflection stA="91988" endPos="40000" dir="5400000" sy="-100000" algn="bl" rotWithShape="0"/>
          </a:effectLst>
        </p:spPr>
        <p:txBody>
          <a:bodyPr lIns="35719" tIns="35719" rIns="35719" bIns="35719" anchor="ctr">
            <a:spAutoFit/>
          </a:bodyPr>
          <a:lstStyle>
            <a:lvl1pPr>
              <a:defRPr sz="2200">
                <a:latin typeface="Helvetica Neue Medium"/>
                <a:ea typeface="Helvetica Neue Medium"/>
                <a:cs typeface="Helvetica Neue Medium"/>
                <a:sym typeface="Helvetica Neue Medium"/>
              </a:defRPr>
            </a:lvl1pPr>
          </a:lstStyle>
          <a:p>
            <a:pPr marL="160729" defTabSz="642915"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sz="2400" b="1" i="1" dirty="0">
                <a:uFill>
                  <a:solidFill>
                    <a:srgbClr val="99403D"/>
                  </a:solidFill>
                </a:uFill>
                <a:latin typeface="Calibri"/>
                <a:ea typeface="Calibri"/>
                <a:cs typeface="Calibri"/>
                <a:sym typeface="Calibri"/>
              </a:rPr>
              <a:t>“</a:t>
            </a:r>
            <a:r>
              <a:rPr lang="pt-BR" sz="2400" b="1" dirty="0">
                <a:uFill>
                  <a:solidFill>
                    <a:srgbClr val="99403D"/>
                  </a:solidFill>
                </a:uFill>
                <a:latin typeface="Calibri"/>
                <a:ea typeface="Calibri"/>
                <a:cs typeface="Calibri"/>
                <a:sym typeface="Calibri"/>
              </a:rPr>
              <a:t>Quorum sensing</a:t>
            </a:r>
            <a:r>
              <a:rPr lang="pt-BR" sz="2400" b="1" i="1" dirty="0">
                <a:uFill>
                  <a:solidFill>
                    <a:srgbClr val="99403D"/>
                  </a:solidFill>
                </a:uFill>
                <a:latin typeface="Calibri"/>
                <a:ea typeface="Calibri"/>
                <a:cs typeface="Calibri"/>
                <a:sym typeface="Calibri"/>
              </a:rPr>
              <a:t>”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Text">
            <a:extLst>
              <a:ext uri="{FF2B5EF4-FFF2-40B4-BE49-F238E27FC236}">
                <a16:creationId xmlns:a16="http://schemas.microsoft.com/office/drawing/2014/main" id="{949DF91A-9B8C-D456-8641-953B75893FC4}"/>
              </a:ext>
            </a:extLst>
          </p:cNvPr>
          <p:cNvSpPr txBox="1"/>
          <p:nvPr/>
        </p:nvSpPr>
        <p:spPr>
          <a:xfrm>
            <a:off x="5154613" y="-1789113"/>
            <a:ext cx="98425" cy="373063"/>
          </a:xfrm>
          <a:prstGeom prst="rect">
            <a:avLst/>
          </a:prstGeom>
          <a:ln w="12700">
            <a:miter lim="400000"/>
          </a:ln>
        </p:spPr>
        <p:txBody>
          <a:bodyPr wrap="none" lIns="35719" tIns="35719" rIns="35719" bIns="35719" anchor="ctr">
            <a:spAutoFit/>
          </a:bodyPr>
          <a:lstStyle>
            <a:lvl1pPr algn="l" defTabSz="457200">
              <a:lnSpc>
                <a:spcPts val="2800"/>
              </a:lnSpc>
              <a:defRPr sz="1200">
                <a:latin typeface="Times"/>
                <a:ea typeface="Times"/>
                <a:cs typeface="Times"/>
                <a:sym typeface="Times"/>
              </a:defRPr>
            </a:lvl1pPr>
          </a:lstStyle>
          <a:p>
            <a:pPr eaLnBrk="1" fontAlgn="auto" hangingPunct="1">
              <a:spcBef>
                <a:spcPts val="0"/>
              </a:spcBef>
              <a:spcAft>
                <a:spcPts val="422"/>
              </a:spcAft>
              <a:defRPr/>
            </a:pPr>
            <a:r>
              <a:rPr lang="pt-BR" sz="844"/>
              <a:t> </a:t>
            </a:r>
          </a:p>
        </p:txBody>
      </p:sp>
      <p:pic>
        <p:nvPicPr>
          <p:cNvPr id="12292" name="Picture 1" descr="page255image46502576">
            <a:extLst>
              <a:ext uri="{FF2B5EF4-FFF2-40B4-BE49-F238E27FC236}">
                <a16:creationId xmlns:a16="http://schemas.microsoft.com/office/drawing/2014/main" id="{0918DFF3-5EE2-38CE-CE3C-90150E8DFB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1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4.2. Indústria Química:…">
            <a:extLst>
              <a:ext uri="{FF2B5EF4-FFF2-40B4-BE49-F238E27FC236}">
                <a16:creationId xmlns:a16="http://schemas.microsoft.com/office/drawing/2014/main" id="{94469FBF-F99F-0575-8492-9ACBA8D4E210}"/>
              </a:ext>
            </a:extLst>
          </p:cNvPr>
          <p:cNvSpPr txBox="1"/>
          <p:nvPr/>
        </p:nvSpPr>
        <p:spPr>
          <a:xfrm>
            <a:off x="4512167" y="982719"/>
            <a:ext cx="3751143" cy="826012"/>
          </a:xfrm>
          <a:prstGeom prst="rect">
            <a:avLst/>
          </a:prstGeom>
          <a:solidFill>
            <a:srgbClr val="FFFFD0"/>
          </a:solidFill>
          <a:ln>
            <a:solidFill>
              <a:schemeClr val="accent6">
                <a:lumMod val="60000"/>
                <a:lumOff val="40000"/>
              </a:schemeClr>
            </a:solidFill>
          </a:ln>
        </p:spPr>
        <p:txBody>
          <a:bodyPr>
            <a:noAutofit/>
          </a:bodyPr>
          <a:lstStyle/>
          <a:p>
            <a:pPr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sz="1400" b="1" dirty="0">
                <a:uFill>
                  <a:solidFill>
                    <a:srgbClr val="99403D"/>
                  </a:solidFill>
                </a:uFill>
                <a:latin typeface="Calibri"/>
                <a:ea typeface="Calibri"/>
                <a:cs typeface="Calibri"/>
                <a:sym typeface="Calibri"/>
              </a:rPr>
              <a:t>Bactérias podem crescer em:</a:t>
            </a:r>
          </a:p>
          <a:p>
            <a:pPr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sz="1400" b="1" dirty="0">
                <a:uFill>
                  <a:solidFill>
                    <a:srgbClr val="99403D"/>
                  </a:solidFill>
                </a:uFill>
                <a:latin typeface="Calibri"/>
                <a:ea typeface="Calibri"/>
                <a:cs typeface="Calibri"/>
                <a:sym typeface="Calibri"/>
              </a:rPr>
              <a:t> - A)  </a:t>
            </a:r>
            <a:r>
              <a:rPr lang="pt-BR" sz="1400" dirty="0">
                <a:uFill>
                  <a:solidFill>
                    <a:srgbClr val="99403D"/>
                  </a:solidFill>
                </a:uFill>
                <a:latin typeface="Calibri"/>
                <a:ea typeface="Calibri"/>
                <a:cs typeface="Calibri"/>
                <a:sym typeface="Calibri"/>
              </a:rPr>
              <a:t>Em suspensão = </a:t>
            </a:r>
            <a:r>
              <a:rPr lang="pt-BR" sz="1600" b="1" dirty="0">
                <a:solidFill>
                  <a:srgbClr val="7030A0"/>
                </a:solidFill>
                <a:uFill>
                  <a:solidFill>
                    <a:srgbClr val="99403D"/>
                  </a:solidFill>
                </a:uFill>
                <a:latin typeface="Calibri"/>
                <a:ea typeface="Calibri"/>
                <a:cs typeface="Calibri"/>
                <a:sym typeface="Calibri"/>
              </a:rPr>
              <a:t>Estado planctônico</a:t>
            </a:r>
            <a:r>
              <a:rPr lang="pt-BR" sz="1600" dirty="0">
                <a:solidFill>
                  <a:srgbClr val="7030A0"/>
                </a:solidFill>
                <a:uFill>
                  <a:solidFill>
                    <a:srgbClr val="99403D"/>
                  </a:solidFill>
                </a:uFill>
                <a:latin typeface="Calibri"/>
                <a:ea typeface="Calibri"/>
                <a:cs typeface="Calibri"/>
                <a:sym typeface="Calibri"/>
              </a:rPr>
              <a:t>, </a:t>
            </a:r>
            <a:r>
              <a:rPr lang="pt-BR" sz="1400" dirty="0">
                <a:uFill>
                  <a:solidFill>
                    <a:srgbClr val="99403D"/>
                  </a:solidFill>
                </a:uFill>
                <a:latin typeface="Calibri"/>
                <a:ea typeface="Calibri"/>
                <a:cs typeface="Calibri"/>
                <a:sym typeface="Calibri"/>
              </a:rPr>
              <a:t> </a:t>
            </a:r>
          </a:p>
          <a:p>
            <a:pPr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sz="1400" dirty="0">
                <a:uFill>
                  <a:solidFill>
                    <a:srgbClr val="99403D"/>
                  </a:solidFill>
                </a:uFill>
                <a:latin typeface="Calibri"/>
                <a:ea typeface="Calibri"/>
                <a:cs typeface="Calibri"/>
                <a:sym typeface="Calibri"/>
              </a:rPr>
              <a:t>-  </a:t>
            </a:r>
            <a:r>
              <a:rPr lang="pt-BR" sz="1400" b="1" dirty="0" err="1">
                <a:uFill>
                  <a:solidFill>
                    <a:srgbClr val="99403D"/>
                  </a:solidFill>
                </a:uFill>
                <a:latin typeface="Calibri"/>
                <a:ea typeface="Calibri"/>
                <a:cs typeface="Calibri"/>
                <a:sym typeface="Calibri"/>
              </a:rPr>
              <a:t>B</a:t>
            </a:r>
            <a:r>
              <a:rPr lang="pt-BR" sz="1400" dirty="0">
                <a:uFill>
                  <a:solidFill>
                    <a:srgbClr val="99403D"/>
                  </a:solidFill>
                </a:uFill>
                <a:latin typeface="Calibri"/>
                <a:ea typeface="Calibri"/>
                <a:cs typeface="Calibri"/>
                <a:sym typeface="Calibri"/>
              </a:rPr>
              <a:t>) Aderidas à uma superfície = </a:t>
            </a:r>
            <a:r>
              <a:rPr lang="pt-BR" sz="1600" b="1" dirty="0">
                <a:solidFill>
                  <a:srgbClr val="7030A0"/>
                </a:solidFill>
                <a:uFill>
                  <a:solidFill>
                    <a:srgbClr val="99403D"/>
                  </a:solidFill>
                </a:uFill>
                <a:latin typeface="Calibri"/>
                <a:ea typeface="Calibri"/>
                <a:cs typeface="Calibri"/>
                <a:sym typeface="Calibri"/>
              </a:rPr>
              <a:t>Biofilme</a:t>
            </a:r>
          </a:p>
        </p:txBody>
      </p:sp>
      <p:sp>
        <p:nvSpPr>
          <p:cNvPr id="3" name="Rectangle 2">
            <a:extLst>
              <a:ext uri="{FF2B5EF4-FFF2-40B4-BE49-F238E27FC236}">
                <a16:creationId xmlns:a16="http://schemas.microsoft.com/office/drawing/2014/main" id="{18B45762-E48D-32DE-D425-47DC0ECB05C4}"/>
              </a:ext>
            </a:extLst>
          </p:cNvPr>
          <p:cNvSpPr/>
          <p:nvPr/>
        </p:nvSpPr>
        <p:spPr>
          <a:xfrm>
            <a:off x="228413" y="1888380"/>
            <a:ext cx="5345907" cy="4893647"/>
          </a:xfrm>
          <a:prstGeom prst="rect">
            <a:avLst/>
          </a:prstGeom>
          <a:solidFill>
            <a:srgbClr val="FFFDB1"/>
          </a:solidFill>
          <a:ln>
            <a:solidFill>
              <a:schemeClr val="accent2">
                <a:lumMod val="60000"/>
                <a:lumOff val="40000"/>
              </a:schemeClr>
            </a:solidFill>
          </a:ln>
        </p:spPr>
        <p:txBody>
          <a:bodyPr wrap="square">
            <a:spAutoFit/>
          </a:bodyPr>
          <a:lstStyle/>
          <a:p>
            <a:pPr algn="just" eaLnBrk="1" fontAlgn="auto" hangingPunct="1">
              <a:spcBef>
                <a:spcPts val="0"/>
              </a:spcBef>
              <a:spcAft>
                <a:spcPts val="0"/>
              </a:spcAft>
              <a:defRPr/>
            </a:pPr>
            <a:endParaRPr lang="pt-BR" sz="1200" dirty="0">
              <a:latin typeface="+mn-lt"/>
            </a:endParaRPr>
          </a:p>
          <a:p>
            <a:pPr algn="just" eaLnBrk="1" fontAlgn="auto" hangingPunct="1">
              <a:spcBef>
                <a:spcPts val="0"/>
              </a:spcBef>
              <a:spcAft>
                <a:spcPts val="0"/>
              </a:spcAft>
              <a:defRPr/>
            </a:pPr>
            <a:r>
              <a:rPr lang="pt-BR" sz="1600" b="1" dirty="0">
                <a:uFill>
                  <a:solidFill>
                    <a:srgbClr val="99403D"/>
                  </a:solidFill>
                </a:uFill>
                <a:latin typeface="Calibri"/>
                <a:ea typeface="Calibri"/>
                <a:cs typeface="Calibri"/>
                <a:sym typeface="Calibri"/>
              </a:rPr>
              <a:t> A) </a:t>
            </a:r>
            <a:endParaRPr lang="pt-BR" sz="1600" dirty="0">
              <a:latin typeface="+mn-lt"/>
            </a:endParaRPr>
          </a:p>
          <a:p>
            <a:pPr algn="just" eaLnBrk="1" fontAlgn="auto" hangingPunct="1">
              <a:spcBef>
                <a:spcPts val="0"/>
              </a:spcBef>
              <a:spcAft>
                <a:spcPts val="0"/>
              </a:spcAft>
              <a:defRPr/>
            </a:pPr>
            <a:endParaRPr lang="pt-BR" sz="1200" dirty="0">
              <a:latin typeface="+mn-lt"/>
            </a:endParaRPr>
          </a:p>
          <a:p>
            <a:pPr algn="just" eaLnBrk="1" fontAlgn="auto" hangingPunct="1">
              <a:spcBef>
                <a:spcPts val="0"/>
              </a:spcBef>
              <a:spcAft>
                <a:spcPts val="0"/>
              </a:spcAft>
              <a:defRPr/>
            </a:pPr>
            <a:endParaRPr lang="pt-BR" sz="1200" dirty="0">
              <a:latin typeface="+mn-lt"/>
            </a:endParaRPr>
          </a:p>
          <a:p>
            <a:pPr algn="just" eaLnBrk="1" fontAlgn="auto" hangingPunct="1">
              <a:spcBef>
                <a:spcPts val="0"/>
              </a:spcBef>
              <a:spcAft>
                <a:spcPts val="0"/>
              </a:spcAft>
              <a:defRPr/>
            </a:pPr>
            <a:endParaRPr lang="pt-BR" sz="1200" dirty="0">
              <a:latin typeface="+mn-lt"/>
            </a:endParaRPr>
          </a:p>
          <a:p>
            <a:pPr algn="just" eaLnBrk="1" fontAlgn="auto" hangingPunct="1">
              <a:spcBef>
                <a:spcPts val="0"/>
              </a:spcBef>
              <a:spcAft>
                <a:spcPts val="0"/>
              </a:spcAft>
              <a:defRPr/>
            </a:pPr>
            <a:endParaRPr lang="pt-BR" sz="1200" dirty="0">
              <a:latin typeface="+mn-lt"/>
            </a:endParaRPr>
          </a:p>
          <a:p>
            <a:pPr algn="just" eaLnBrk="1" fontAlgn="auto" hangingPunct="1">
              <a:spcBef>
                <a:spcPts val="0"/>
              </a:spcBef>
              <a:spcAft>
                <a:spcPts val="0"/>
              </a:spcAft>
              <a:defRPr/>
            </a:pPr>
            <a:endParaRPr lang="pt-BR" sz="1200" dirty="0">
              <a:latin typeface="+mn-lt"/>
            </a:endParaRPr>
          </a:p>
          <a:p>
            <a:pPr algn="just" eaLnBrk="1" fontAlgn="auto" hangingPunct="1">
              <a:spcBef>
                <a:spcPts val="0"/>
              </a:spcBef>
              <a:spcAft>
                <a:spcPts val="0"/>
              </a:spcAft>
              <a:defRPr/>
            </a:pPr>
            <a:endParaRPr lang="pt-BR" sz="1200" dirty="0">
              <a:latin typeface="+mn-lt"/>
            </a:endParaRPr>
          </a:p>
          <a:p>
            <a:pPr algn="just" eaLnBrk="1" fontAlgn="auto" hangingPunct="1">
              <a:spcBef>
                <a:spcPts val="0"/>
              </a:spcBef>
              <a:spcAft>
                <a:spcPts val="0"/>
              </a:spcAft>
              <a:defRPr/>
            </a:pPr>
            <a:endParaRPr lang="pt-BR" sz="1200" dirty="0">
              <a:latin typeface="+mn-lt"/>
            </a:endParaRPr>
          </a:p>
          <a:p>
            <a:pPr algn="just" eaLnBrk="1" fontAlgn="auto" hangingPunct="1">
              <a:spcBef>
                <a:spcPts val="0"/>
              </a:spcBef>
              <a:spcAft>
                <a:spcPts val="0"/>
              </a:spcAft>
              <a:defRPr/>
            </a:pPr>
            <a:endParaRPr lang="pt-BR" sz="1200" dirty="0">
              <a:latin typeface="+mn-lt"/>
            </a:endParaRPr>
          </a:p>
          <a:p>
            <a:pPr algn="just" eaLnBrk="1" fontAlgn="auto" hangingPunct="1">
              <a:spcBef>
                <a:spcPts val="0"/>
              </a:spcBef>
              <a:spcAft>
                <a:spcPts val="0"/>
              </a:spcAft>
              <a:defRPr/>
            </a:pPr>
            <a:endParaRPr lang="pt-BR" sz="1200" dirty="0">
              <a:latin typeface="+mn-lt"/>
            </a:endParaRPr>
          </a:p>
          <a:p>
            <a:pPr algn="just" eaLnBrk="1" fontAlgn="auto" hangingPunct="1">
              <a:spcBef>
                <a:spcPts val="0"/>
              </a:spcBef>
              <a:spcAft>
                <a:spcPts val="0"/>
              </a:spcAft>
              <a:defRPr/>
            </a:pPr>
            <a:endParaRPr lang="pt-BR" sz="1200" dirty="0">
              <a:latin typeface="+mn-lt"/>
            </a:endParaRPr>
          </a:p>
          <a:p>
            <a:pPr algn="just" eaLnBrk="1" fontAlgn="auto" hangingPunct="1">
              <a:spcBef>
                <a:spcPts val="0"/>
              </a:spcBef>
              <a:spcAft>
                <a:spcPts val="0"/>
              </a:spcAft>
              <a:defRPr/>
            </a:pPr>
            <a:endParaRPr lang="pt-BR" sz="1200" dirty="0">
              <a:latin typeface="+mn-lt"/>
            </a:endParaRPr>
          </a:p>
          <a:p>
            <a:pPr algn="just" eaLnBrk="1" fontAlgn="auto" hangingPunct="1">
              <a:spcBef>
                <a:spcPts val="0"/>
              </a:spcBef>
              <a:spcAft>
                <a:spcPts val="0"/>
              </a:spcAft>
              <a:defRPr/>
            </a:pPr>
            <a:endParaRPr lang="pt-BR" sz="1200" dirty="0">
              <a:latin typeface="+mn-lt"/>
            </a:endParaRPr>
          </a:p>
          <a:p>
            <a:pPr algn="just" eaLnBrk="1" fontAlgn="auto" hangingPunct="1">
              <a:spcBef>
                <a:spcPts val="0"/>
              </a:spcBef>
              <a:spcAft>
                <a:spcPts val="0"/>
              </a:spcAft>
              <a:defRPr/>
            </a:pPr>
            <a:endParaRPr lang="pt-BR" sz="1200" dirty="0">
              <a:latin typeface="+mn-lt"/>
            </a:endParaRPr>
          </a:p>
          <a:p>
            <a:pPr algn="just" eaLnBrk="1" fontAlgn="auto" hangingPunct="1">
              <a:spcBef>
                <a:spcPts val="0"/>
              </a:spcBef>
              <a:spcAft>
                <a:spcPts val="0"/>
              </a:spcAft>
              <a:defRPr/>
            </a:pPr>
            <a:endParaRPr lang="pt-BR" sz="1200" dirty="0">
              <a:latin typeface="+mn-lt"/>
            </a:endParaRPr>
          </a:p>
          <a:p>
            <a:pPr algn="just" eaLnBrk="1" fontAlgn="auto" hangingPunct="1">
              <a:spcBef>
                <a:spcPts val="0"/>
              </a:spcBef>
              <a:spcAft>
                <a:spcPts val="0"/>
              </a:spcAft>
              <a:defRPr/>
            </a:pPr>
            <a:r>
              <a:rPr lang="pt-BR" sz="1200" b="1" dirty="0">
                <a:solidFill>
                  <a:srgbClr val="7030A0"/>
                </a:solidFill>
                <a:latin typeface="+mn-lt"/>
              </a:rPr>
              <a:t>Figura</a:t>
            </a:r>
            <a:r>
              <a:rPr lang="pt-BR" sz="1200" dirty="0">
                <a:solidFill>
                  <a:srgbClr val="7030A0"/>
                </a:solidFill>
                <a:latin typeface="+mn-lt"/>
              </a:rPr>
              <a:t> 1 (Brock 2016, Cap 5):  </a:t>
            </a:r>
            <a:r>
              <a:rPr lang="pt-BR" sz="1200" b="1" dirty="0">
                <a:latin typeface="+mn-lt"/>
              </a:rPr>
              <a:t>Culturas líquidas da bactéria  </a:t>
            </a:r>
            <a:r>
              <a:rPr lang="pt-BR" sz="1200" b="1" i="1" dirty="0">
                <a:latin typeface="+mn-lt"/>
              </a:rPr>
              <a:t>Escherichia coli</a:t>
            </a:r>
            <a:r>
              <a:rPr lang="pt-BR" sz="1200" b="1" dirty="0">
                <a:latin typeface="+mn-lt"/>
              </a:rPr>
              <a:t>. </a:t>
            </a:r>
          </a:p>
          <a:p>
            <a:pPr algn="just" eaLnBrk="1" fontAlgn="auto" hangingPunct="1">
              <a:spcBef>
                <a:spcPts val="0"/>
              </a:spcBef>
              <a:spcAft>
                <a:spcPts val="0"/>
              </a:spcAft>
              <a:defRPr/>
            </a:pPr>
            <a:r>
              <a:rPr lang="pt-BR" sz="1200" dirty="0">
                <a:latin typeface="+mn-lt"/>
              </a:rPr>
              <a:t>Nessas culturas as células se encontram em um </a:t>
            </a:r>
            <a:r>
              <a:rPr lang="pt-BR" sz="1200" dirty="0">
                <a:solidFill>
                  <a:srgbClr val="7030A0"/>
                </a:solidFill>
                <a:latin typeface="+mn-lt"/>
              </a:rPr>
              <a:t>estado</a:t>
            </a:r>
            <a:r>
              <a:rPr lang="pt-BR" sz="1200" dirty="0">
                <a:latin typeface="+mn-lt"/>
              </a:rPr>
              <a:t> </a:t>
            </a:r>
            <a:r>
              <a:rPr lang="pt-BR" sz="1200" b="1" dirty="0">
                <a:solidFill>
                  <a:srgbClr val="7030A0"/>
                </a:solidFill>
                <a:latin typeface="+mn-lt"/>
              </a:rPr>
              <a:t>planctônico</a:t>
            </a:r>
            <a:r>
              <a:rPr lang="pt-BR" sz="1200" dirty="0">
                <a:latin typeface="+mn-lt"/>
              </a:rPr>
              <a:t>, estando homogeneamente suspensas no meio. A </a:t>
            </a:r>
            <a:r>
              <a:rPr lang="pt-BR" sz="1200" b="1" dirty="0">
                <a:latin typeface="+mn-lt"/>
              </a:rPr>
              <a:t>densidade óptica </a:t>
            </a:r>
            <a:r>
              <a:rPr lang="pt-BR" sz="1200" dirty="0">
                <a:latin typeface="+mn-lt"/>
              </a:rPr>
              <a:t>crescente (da esquerda para a direita) está apresentada abaixo do tubo. A densidade óptica é uma medida de dispersão da luz e foi medida utilizando-se o comprimento de onda de 540 nm.. </a:t>
            </a:r>
          </a:p>
          <a:p>
            <a:pPr algn="just" eaLnBrk="1" fontAlgn="auto" hangingPunct="1">
              <a:spcBef>
                <a:spcPts val="0"/>
              </a:spcBef>
              <a:spcAft>
                <a:spcPts val="0"/>
              </a:spcAft>
              <a:defRPr/>
            </a:pPr>
            <a:endParaRPr lang="pt-BR" sz="1200" dirty="0">
              <a:latin typeface="+mn-lt"/>
            </a:endParaRPr>
          </a:p>
          <a:p>
            <a:pPr algn="just" eaLnBrk="1" fontAlgn="auto" hangingPunct="1">
              <a:spcBef>
                <a:spcPts val="0"/>
              </a:spcBef>
              <a:spcAft>
                <a:spcPts val="0"/>
              </a:spcAft>
              <a:defRPr/>
            </a:pPr>
            <a:r>
              <a:rPr lang="pt-BR" sz="1200" dirty="0">
                <a:latin typeface="+mn-lt"/>
              </a:rPr>
              <a:t>Embora o crescimento em suspensão seja mostrado aqui, a bactéria </a:t>
            </a:r>
            <a:r>
              <a:rPr lang="pt-BR" sz="1200" b="1" i="1" dirty="0">
                <a:latin typeface="+mn-lt"/>
              </a:rPr>
              <a:t>E. coli </a:t>
            </a:r>
            <a:r>
              <a:rPr lang="pt-BR" sz="1200" b="1" dirty="0">
                <a:latin typeface="+mn-lt"/>
              </a:rPr>
              <a:t>também forma biofilmes</a:t>
            </a:r>
            <a:r>
              <a:rPr lang="pt-BR" sz="1200" dirty="0">
                <a:latin typeface="+mn-lt"/>
              </a:rPr>
              <a:t>. A adesão das células da </a:t>
            </a:r>
            <a:r>
              <a:rPr lang="pt-BR" sz="1200" b="1" i="1" dirty="0">
                <a:latin typeface="+mn-lt"/>
              </a:rPr>
              <a:t>E. coli </a:t>
            </a:r>
            <a:r>
              <a:rPr lang="pt-BR" sz="1200" dirty="0">
                <a:latin typeface="+mn-lt"/>
              </a:rPr>
              <a:t>é facilitada pelos seus tipos de </a:t>
            </a:r>
            <a:r>
              <a:rPr lang="pt-BR" sz="1200" b="1" dirty="0">
                <a:solidFill>
                  <a:srgbClr val="FF0000"/>
                </a:solidFill>
                <a:latin typeface="+mn-lt"/>
              </a:rPr>
              <a:t>fímbria</a:t>
            </a:r>
            <a:r>
              <a:rPr lang="pt-BR" sz="1200" dirty="0">
                <a:latin typeface="+mn-lt"/>
              </a:rPr>
              <a:t> e </a:t>
            </a:r>
            <a:r>
              <a:rPr lang="pt-BR" sz="1200" b="1" dirty="0">
                <a:solidFill>
                  <a:srgbClr val="FF0000"/>
                </a:solidFill>
                <a:latin typeface="+mn-lt"/>
              </a:rPr>
              <a:t>pili </a:t>
            </a:r>
            <a:r>
              <a:rPr lang="pt-BR" sz="1200" dirty="0">
                <a:latin typeface="+mn-lt"/>
              </a:rPr>
              <a:t>conjugativos.</a:t>
            </a:r>
            <a:endParaRPr lang="pt-BR" sz="1200" b="1" dirty="0">
              <a:latin typeface="+mn-lt"/>
            </a:endParaRPr>
          </a:p>
        </p:txBody>
      </p:sp>
      <p:sp>
        <p:nvSpPr>
          <p:cNvPr id="12297" name="Rectangle 4">
            <a:extLst>
              <a:ext uri="{FF2B5EF4-FFF2-40B4-BE49-F238E27FC236}">
                <a16:creationId xmlns:a16="http://schemas.microsoft.com/office/drawing/2014/main" id="{38B77CC0-CE37-BD28-1E6B-95C208D52D24}"/>
              </a:ext>
            </a:extLst>
          </p:cNvPr>
          <p:cNvSpPr>
            <a:spLocks noChangeArrowheads="1"/>
          </p:cNvSpPr>
          <p:nvPr/>
        </p:nvSpPr>
        <p:spPr bwMode="auto">
          <a:xfrm>
            <a:off x="228413" y="749394"/>
            <a:ext cx="4055341" cy="646331"/>
          </a:xfrm>
          <a:prstGeom prst="rect">
            <a:avLst/>
          </a:prstGeom>
          <a:solidFill>
            <a:srgbClr val="FBE5D6"/>
          </a:solidFill>
          <a:ln w="38100">
            <a:solidFill>
              <a:srgbClr val="7030A0"/>
            </a:solid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pt-BR" altLang="pt-BR" b="1" dirty="0" err="1"/>
              <a:t>Ex</a:t>
            </a:r>
            <a:r>
              <a:rPr lang="pt-BR" altLang="pt-BR" b="1" dirty="0"/>
              <a:t> 3: Produção de Biofilmes microbianos</a:t>
            </a:r>
          </a:p>
          <a:p>
            <a:pPr algn="ctr" eaLnBrk="1" hangingPunct="1"/>
            <a:r>
              <a:rPr lang="pt-BR" altLang="pt-BR" dirty="0">
                <a:latin typeface="Futura Medium" panose="020B0602020204020303" pitchFamily="34" charset="-79"/>
                <a:cs typeface="Futura Medium" panose="020B0602020204020303" pitchFamily="34" charset="-79"/>
              </a:rPr>
              <a:t>Mas, o que são biofilmes?</a:t>
            </a:r>
            <a:r>
              <a:rPr lang="pt-BR" altLang="pt-BR" dirty="0">
                <a:latin typeface="Futura Medium" panose="020B0602020204020303" pitchFamily="34" charset="-79"/>
                <a:cs typeface="Futura Medium" panose="020B0602020204020303" pitchFamily="34" charset="-79"/>
              </a:rPr>
              <a:t> </a:t>
            </a:r>
            <a:endParaRPr lang="pt-BR" altLang="pt-BR" dirty="0">
              <a:latin typeface="Futura Medium" panose="020B0602020204020303" pitchFamily="34" charset="-79"/>
              <a:cs typeface="Futura Medium" panose="020B0602020204020303" pitchFamily="34" charset="-79"/>
            </a:endParaRPr>
          </a:p>
        </p:txBody>
      </p:sp>
      <p:sp>
        <p:nvSpPr>
          <p:cNvPr id="12298" name="Rectangle 16">
            <a:extLst>
              <a:ext uri="{FF2B5EF4-FFF2-40B4-BE49-F238E27FC236}">
                <a16:creationId xmlns:a16="http://schemas.microsoft.com/office/drawing/2014/main" id="{CB156367-E544-58E4-0C37-B60457F44E86}"/>
              </a:ext>
            </a:extLst>
          </p:cNvPr>
          <p:cNvSpPr>
            <a:spLocks noChangeArrowheads="1"/>
          </p:cNvSpPr>
          <p:nvPr/>
        </p:nvSpPr>
        <p:spPr bwMode="auto">
          <a:xfrm>
            <a:off x="6270171" y="2070502"/>
            <a:ext cx="5498275" cy="4678204"/>
          </a:xfrm>
          <a:prstGeom prst="rect">
            <a:avLst/>
          </a:prstGeom>
          <a:solidFill>
            <a:srgbClr val="E5ECF3"/>
          </a:solidFill>
          <a:ln w="9525">
            <a:solidFill>
              <a:srgbClr val="FF0000"/>
            </a:solidFill>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endParaRPr lang="pt-BR" sz="1600" dirty="0">
              <a:uFill>
                <a:solidFill>
                  <a:srgbClr val="99403D"/>
                </a:solidFill>
              </a:uFill>
              <a:latin typeface="Calibri"/>
              <a:ea typeface="Calibri"/>
              <a:cs typeface="Calibri"/>
              <a:sym typeface="Calibri"/>
            </a:endParaRPr>
          </a:p>
          <a:p>
            <a:pPr algn="just" eaLnBrk="1" hangingPunct="1"/>
            <a:r>
              <a:rPr lang="pt-BR" sz="1600" b="1" dirty="0" err="1">
                <a:uFill>
                  <a:solidFill>
                    <a:srgbClr val="99403D"/>
                  </a:solidFill>
                </a:uFill>
                <a:latin typeface="Calibri"/>
                <a:ea typeface="Calibri"/>
                <a:cs typeface="Calibri"/>
                <a:sym typeface="Calibri"/>
              </a:rPr>
              <a:t>B</a:t>
            </a:r>
            <a:r>
              <a:rPr lang="pt-BR" sz="1600" dirty="0">
                <a:uFill>
                  <a:solidFill>
                    <a:srgbClr val="99403D"/>
                  </a:solidFill>
                </a:uFill>
                <a:latin typeface="Calibri"/>
                <a:ea typeface="Calibri"/>
                <a:cs typeface="Calibri"/>
                <a:sym typeface="Calibri"/>
              </a:rPr>
              <a:t>) </a:t>
            </a:r>
            <a:endParaRPr lang="pt-BR" altLang="pt-BR" sz="16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r>
              <a:rPr lang="pt-BR" sz="1100" b="1" dirty="0">
                <a:solidFill>
                  <a:srgbClr val="7030A0"/>
                </a:solidFill>
              </a:rPr>
              <a:t>Figura</a:t>
            </a:r>
            <a:r>
              <a:rPr lang="pt-BR" sz="1100" dirty="0">
                <a:solidFill>
                  <a:srgbClr val="7030A0"/>
                </a:solidFill>
              </a:rPr>
              <a:t> 2(</a:t>
            </a:r>
            <a:r>
              <a:rPr lang="pt-BR" sz="1100" dirty="0"/>
              <a:t>Brock 2016, Cap 5):  </a:t>
            </a:r>
            <a:r>
              <a:rPr lang="pt-BR" sz="1200" b="1" dirty="0"/>
              <a:t>Células de Pseudomonas aeruginosa coradas por fluorescência</a:t>
            </a:r>
            <a:r>
              <a:rPr lang="pt-BR" sz="1100" b="1" dirty="0"/>
              <a:t> crescendo em um biofilme. </a:t>
            </a:r>
            <a:endParaRPr lang="pt-BR" sz="1100" dirty="0"/>
          </a:p>
          <a:p>
            <a:pPr algn="just" eaLnBrk="1" hangingPunct="1"/>
            <a:r>
              <a:rPr lang="pt-BR" sz="1100" dirty="0"/>
              <a:t>As células foram obtidas de uma amostra de escarro de um paciente com</a:t>
            </a:r>
            <a:r>
              <a:rPr lang="pt-BR" sz="1100" b="1" dirty="0">
                <a:solidFill>
                  <a:srgbClr val="FF0000"/>
                </a:solidFill>
              </a:rPr>
              <a:t> fibrose cística</a:t>
            </a:r>
            <a:r>
              <a:rPr lang="pt-BR" sz="1100" dirty="0"/>
              <a:t>. As células em vermelho correspondem à </a:t>
            </a:r>
            <a:r>
              <a:rPr lang="pt-BR" sz="1100" i="1" dirty="0">
                <a:solidFill>
                  <a:srgbClr val="FF0000"/>
                </a:solidFill>
              </a:rPr>
              <a:t>P. aeruginosa </a:t>
            </a:r>
            <a:r>
              <a:rPr lang="pt-BR" sz="1100" dirty="0"/>
              <a:t>e o material esbranquiçado corresponde ao alginato, um composto semelhante a polissacarídeos produzido pelas células da </a:t>
            </a:r>
            <a:r>
              <a:rPr lang="pt-BR" sz="1100" b="1" dirty="0">
                <a:solidFill>
                  <a:srgbClr val="FF0000"/>
                </a:solidFill>
              </a:rPr>
              <a:t>P. aeruginosa.</a:t>
            </a:r>
            <a:endParaRPr lang="pt-BR" altLang="pt-BR" sz="1000" b="1" dirty="0">
              <a:solidFill>
                <a:srgbClr val="FF0000"/>
              </a:solidFill>
            </a:endParaRPr>
          </a:p>
        </p:txBody>
      </p:sp>
      <p:sp>
        <p:nvSpPr>
          <p:cNvPr id="13" name="4.1. Indústria de Alimentos">
            <a:extLst>
              <a:ext uri="{FF2B5EF4-FFF2-40B4-BE49-F238E27FC236}">
                <a16:creationId xmlns:a16="http://schemas.microsoft.com/office/drawing/2014/main" id="{BEFB13FC-782D-0E98-4DC0-0E0B3A0C7BEA}"/>
              </a:ext>
            </a:extLst>
          </p:cNvPr>
          <p:cNvSpPr txBox="1"/>
          <p:nvPr/>
        </p:nvSpPr>
        <p:spPr>
          <a:xfrm>
            <a:off x="139237" y="86736"/>
            <a:ext cx="3181416" cy="404534"/>
          </a:xfrm>
          <a:prstGeom prst="rect">
            <a:avLst/>
          </a:prstGeom>
          <a:gradFill>
            <a:gsLst>
              <a:gs pos="0">
                <a:schemeClr val="accent4"/>
              </a:gs>
              <a:gs pos="100000">
                <a:srgbClr val="FE9301"/>
              </a:gs>
            </a:gsLst>
            <a:lin ang="5400000"/>
          </a:gradFill>
          <a:ln w="12700">
            <a:miter lim="400000"/>
          </a:ln>
          <a:effectLst>
            <a:reflection stA="91988" endPos="40000" dir="5400000" sy="-100000" algn="bl" rotWithShape="0"/>
          </a:effectLst>
        </p:spPr>
        <p:txBody>
          <a:bodyPr lIns="35719" tIns="35719" rIns="35719" bIns="35719" anchor="ctr">
            <a:spAutoFit/>
          </a:bodyPr>
          <a:lstStyle>
            <a:lvl1pPr>
              <a:defRPr sz="2200">
                <a:latin typeface="Helvetica Neue Medium"/>
                <a:ea typeface="Helvetica Neue Medium"/>
                <a:cs typeface="Helvetica Neue Medium"/>
                <a:sym typeface="Helvetica Neue Medium"/>
              </a:defRPr>
            </a:lvl1pPr>
          </a:lstStyle>
          <a:p>
            <a:pPr marL="160729" defTabSz="642915"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sz="2400" b="1" i="1" dirty="0">
                <a:uFill>
                  <a:solidFill>
                    <a:srgbClr val="99403D"/>
                  </a:solidFill>
                </a:uFill>
                <a:latin typeface="Calibri"/>
                <a:ea typeface="Calibri"/>
                <a:cs typeface="Calibri"/>
                <a:sym typeface="Calibri"/>
              </a:rPr>
              <a:t>“</a:t>
            </a:r>
            <a:r>
              <a:rPr lang="pt-BR" sz="2400" b="1" dirty="0">
                <a:uFill>
                  <a:solidFill>
                    <a:srgbClr val="99403D"/>
                  </a:solidFill>
                </a:uFill>
                <a:latin typeface="Calibri"/>
                <a:ea typeface="Calibri"/>
                <a:cs typeface="Calibri"/>
                <a:sym typeface="Calibri"/>
              </a:rPr>
              <a:t>Quorum sensing</a:t>
            </a:r>
            <a:r>
              <a:rPr lang="pt-BR" sz="2400" b="1" i="1" dirty="0">
                <a:uFill>
                  <a:solidFill>
                    <a:srgbClr val="99403D"/>
                  </a:solidFill>
                </a:uFill>
                <a:latin typeface="Calibri"/>
                <a:ea typeface="Calibri"/>
                <a:cs typeface="Calibri"/>
                <a:sym typeface="Calibri"/>
              </a:rPr>
              <a:t>” </a:t>
            </a:r>
          </a:p>
        </p:txBody>
      </p:sp>
      <p:pic>
        <p:nvPicPr>
          <p:cNvPr id="4" name="Imagem 3" descr="Garrafa de bebida&#10;&#10;Descrição gerada automaticamente">
            <a:extLst>
              <a:ext uri="{FF2B5EF4-FFF2-40B4-BE49-F238E27FC236}">
                <a16:creationId xmlns:a16="http://schemas.microsoft.com/office/drawing/2014/main" id="{0A866D4F-735D-6AE5-CA0C-99D1140DE3B5}"/>
              </a:ext>
            </a:extLst>
          </p:cNvPr>
          <p:cNvPicPr>
            <a:picLocks noChangeAspect="1"/>
          </p:cNvPicPr>
          <p:nvPr/>
        </p:nvPicPr>
        <p:blipFill>
          <a:blip r:embed="rId3"/>
          <a:stretch>
            <a:fillRect/>
          </a:stretch>
        </p:blipFill>
        <p:spPr>
          <a:xfrm>
            <a:off x="876366" y="2152666"/>
            <a:ext cx="4050000" cy="2418942"/>
          </a:xfrm>
          <a:prstGeom prst="rect">
            <a:avLst/>
          </a:prstGeom>
        </p:spPr>
      </p:pic>
      <p:pic>
        <p:nvPicPr>
          <p:cNvPr id="6" name="Imagem 5" descr="Fogos de artifício no céu&#10;&#10;Descrição gerada automaticamente com confiança média">
            <a:extLst>
              <a:ext uri="{FF2B5EF4-FFF2-40B4-BE49-F238E27FC236}">
                <a16:creationId xmlns:a16="http://schemas.microsoft.com/office/drawing/2014/main" id="{33C58D16-26FC-A66D-48E3-52052EF7C5D1}"/>
              </a:ext>
            </a:extLst>
          </p:cNvPr>
          <p:cNvPicPr>
            <a:picLocks noChangeAspect="1"/>
          </p:cNvPicPr>
          <p:nvPr/>
        </p:nvPicPr>
        <p:blipFill>
          <a:blip r:embed="rId4"/>
          <a:stretch>
            <a:fillRect/>
          </a:stretch>
        </p:blipFill>
        <p:spPr>
          <a:xfrm>
            <a:off x="7050809" y="2388145"/>
            <a:ext cx="3937000" cy="2730500"/>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Text">
            <a:extLst>
              <a:ext uri="{FF2B5EF4-FFF2-40B4-BE49-F238E27FC236}">
                <a16:creationId xmlns:a16="http://schemas.microsoft.com/office/drawing/2014/main" id="{949DF91A-9B8C-D456-8641-953B75893FC4}"/>
              </a:ext>
            </a:extLst>
          </p:cNvPr>
          <p:cNvSpPr txBox="1"/>
          <p:nvPr/>
        </p:nvSpPr>
        <p:spPr>
          <a:xfrm>
            <a:off x="5154613" y="-1789113"/>
            <a:ext cx="98425" cy="373063"/>
          </a:xfrm>
          <a:prstGeom prst="rect">
            <a:avLst/>
          </a:prstGeom>
          <a:ln w="12700">
            <a:miter lim="400000"/>
          </a:ln>
        </p:spPr>
        <p:txBody>
          <a:bodyPr wrap="none" lIns="35719" tIns="35719" rIns="35719" bIns="35719" anchor="ctr">
            <a:spAutoFit/>
          </a:bodyPr>
          <a:lstStyle>
            <a:lvl1pPr algn="l" defTabSz="457200">
              <a:lnSpc>
                <a:spcPts val="2800"/>
              </a:lnSpc>
              <a:defRPr sz="1200">
                <a:latin typeface="Times"/>
                <a:ea typeface="Times"/>
                <a:cs typeface="Times"/>
                <a:sym typeface="Times"/>
              </a:defRPr>
            </a:lvl1pPr>
          </a:lstStyle>
          <a:p>
            <a:pPr eaLnBrk="1" fontAlgn="auto" hangingPunct="1">
              <a:spcBef>
                <a:spcPts val="0"/>
              </a:spcBef>
              <a:spcAft>
                <a:spcPts val="422"/>
              </a:spcAft>
              <a:defRPr/>
            </a:pPr>
            <a:r>
              <a:rPr lang="pt-BR" sz="844"/>
              <a:t> </a:t>
            </a:r>
          </a:p>
        </p:txBody>
      </p:sp>
      <p:pic>
        <p:nvPicPr>
          <p:cNvPr id="12292" name="Picture 1" descr="page255image46502576">
            <a:extLst>
              <a:ext uri="{FF2B5EF4-FFF2-40B4-BE49-F238E27FC236}">
                <a16:creationId xmlns:a16="http://schemas.microsoft.com/office/drawing/2014/main" id="{0918DFF3-5EE2-38CE-CE3C-90150E8DF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51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descr="page255image46502576">
            <a:extLst>
              <a:ext uri="{FF2B5EF4-FFF2-40B4-BE49-F238E27FC236}">
                <a16:creationId xmlns:a16="http://schemas.microsoft.com/office/drawing/2014/main" id="{AE506670-ABFA-9289-0262-CD3F9AF019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51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Rectangle 16">
            <a:extLst>
              <a:ext uri="{FF2B5EF4-FFF2-40B4-BE49-F238E27FC236}">
                <a16:creationId xmlns:a16="http://schemas.microsoft.com/office/drawing/2014/main" id="{CB156367-E544-58E4-0C37-B60457F44E86}"/>
              </a:ext>
            </a:extLst>
          </p:cNvPr>
          <p:cNvSpPr>
            <a:spLocks noChangeArrowheads="1"/>
          </p:cNvSpPr>
          <p:nvPr/>
        </p:nvSpPr>
        <p:spPr bwMode="auto">
          <a:xfrm>
            <a:off x="6440557" y="661857"/>
            <a:ext cx="5247860" cy="6109365"/>
          </a:xfrm>
          <a:prstGeom prst="rect">
            <a:avLst/>
          </a:prstGeom>
          <a:solidFill>
            <a:srgbClr val="E5ECF3"/>
          </a:solidFill>
          <a:ln w="9525">
            <a:solidFill>
              <a:srgbClr val="0432FF"/>
            </a:solidFill>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pt-BR" altLang="pt-BR" sz="1100" dirty="0"/>
              <a:t>(a)</a:t>
            </a:r>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r>
              <a:rPr lang="pt-BR" sz="1000" dirty="0"/>
              <a:t>				Adaptado de Monroe </a:t>
            </a:r>
            <a:r>
              <a:rPr lang="pt-BR" sz="1000" dirty="0" err="1"/>
              <a:t>D</a:t>
            </a:r>
            <a:r>
              <a:rPr lang="pt-BR" sz="1000" dirty="0"/>
              <a:t> 				(2007) </a:t>
            </a:r>
            <a:r>
              <a:rPr lang="pt-BR" sz="1000" dirty="0" err="1"/>
              <a:t>Looking</a:t>
            </a:r>
            <a:r>
              <a:rPr lang="pt-BR" sz="1000" dirty="0"/>
              <a:t> for </a:t>
            </a:r>
            <a:r>
              <a:rPr lang="pt-BR" sz="1000" dirty="0" err="1"/>
              <a:t>Chinks</a:t>
            </a:r>
            <a:r>
              <a:rPr lang="pt-BR" sz="1000" dirty="0"/>
              <a:t> 				in </a:t>
            </a:r>
            <a:r>
              <a:rPr lang="pt-BR" sz="1000" dirty="0" err="1"/>
              <a:t>the</a:t>
            </a:r>
            <a:r>
              <a:rPr lang="pt-BR" sz="1000" dirty="0"/>
              <a:t> Armor </a:t>
            </a:r>
            <a:r>
              <a:rPr lang="pt-BR" sz="1000" dirty="0" err="1"/>
              <a:t>of</a:t>
            </a:r>
            <a:r>
              <a:rPr lang="pt-BR" sz="1000" dirty="0"/>
              <a:t> </a:t>
            </a:r>
            <a:r>
              <a:rPr lang="pt-BR" sz="1000" dirty="0" err="1"/>
              <a:t>Bacterial</a:t>
            </a:r>
            <a:r>
              <a:rPr lang="pt-BR" sz="1000" dirty="0"/>
              <a:t> 				</a:t>
            </a:r>
            <a:r>
              <a:rPr lang="pt-BR" sz="1000" dirty="0" err="1"/>
              <a:t>Biofilms</a:t>
            </a:r>
            <a:r>
              <a:rPr lang="pt-BR" sz="1000" dirty="0"/>
              <a:t>. </a:t>
            </a:r>
            <a:r>
              <a:rPr lang="pt-BR" sz="1000" dirty="0" err="1"/>
              <a:t>PLoS</a:t>
            </a:r>
            <a:r>
              <a:rPr lang="pt-BR" sz="1000" dirty="0"/>
              <a:t> </a:t>
            </a:r>
            <a:r>
              <a:rPr lang="pt-BR" sz="1000" dirty="0" err="1"/>
              <a:t>Biol</a:t>
            </a:r>
            <a:r>
              <a:rPr lang="pt-BR" sz="1000" dirty="0"/>
              <a:t> 5(11): 				e307.</a:t>
            </a:r>
          </a:p>
          <a:p>
            <a:pPr algn="just" eaLnBrk="1" hangingPunct="1"/>
            <a:r>
              <a:rPr lang="pt-BR" sz="1000" dirty="0"/>
              <a:t>			doi:10.1371/journal.pbio.0050307</a:t>
            </a:r>
            <a:endParaRPr lang="pt-BR" altLang="pt-BR" sz="1000" b="1" dirty="0">
              <a:solidFill>
                <a:srgbClr val="FF0000"/>
              </a:solidFill>
              <a:latin typeface="Helvetica" pitchFamily="2" charset="0"/>
            </a:endParaRPr>
          </a:p>
          <a:p>
            <a:pPr algn="just" eaLnBrk="1" hangingPunct="1"/>
            <a:endParaRPr lang="pt-BR" altLang="pt-BR" sz="1100" dirty="0"/>
          </a:p>
          <a:p>
            <a:pPr algn="just" eaLnBrk="1" hangingPunct="1"/>
            <a:endParaRPr lang="pt-BR" altLang="pt-BR" sz="1100" dirty="0"/>
          </a:p>
          <a:p>
            <a:pPr algn="just" eaLnBrk="1" hangingPunct="1"/>
            <a:endParaRPr lang="pt-BR" altLang="pt-BR" sz="1100" dirty="0"/>
          </a:p>
          <a:p>
            <a:pPr algn="just" eaLnBrk="1" hangingPunct="1"/>
            <a:r>
              <a:rPr lang="pt-BR" altLang="pt-BR" sz="1100" dirty="0"/>
              <a:t>(</a:t>
            </a:r>
            <a:r>
              <a:rPr lang="pt-BR" altLang="pt-BR" sz="1100" dirty="0" err="1"/>
              <a:t>b</a:t>
            </a:r>
            <a:r>
              <a:rPr lang="pt-BR" altLang="pt-BR" sz="1100" dirty="0"/>
              <a:t>)</a:t>
            </a:r>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r>
              <a:rPr lang="pt-BR" sz="1000" dirty="0"/>
              <a:t>				</a:t>
            </a:r>
          </a:p>
          <a:p>
            <a:pPr algn="just" eaLnBrk="1" hangingPunct="1"/>
            <a:endParaRPr lang="pt-BR" sz="1000" dirty="0"/>
          </a:p>
          <a:p>
            <a:pPr algn="just" eaLnBrk="1" hangingPunct="1"/>
            <a:r>
              <a:rPr lang="pt-BR" sz="1000" dirty="0"/>
              <a:t>				</a:t>
            </a:r>
          </a:p>
          <a:p>
            <a:pPr algn="just" eaLnBrk="1" hangingPunct="1"/>
            <a:endParaRPr lang="pt-BR" sz="1000" dirty="0"/>
          </a:p>
          <a:p>
            <a:pPr algn="just" eaLnBrk="1" hangingPunct="1"/>
            <a:endParaRPr lang="pt-BR" sz="1000" dirty="0"/>
          </a:p>
          <a:p>
            <a:pPr algn="just" eaLnBrk="1" hangingPunct="1"/>
            <a:endParaRPr lang="pt-BR" sz="1000" dirty="0"/>
          </a:p>
          <a:p>
            <a:pPr algn="just" eaLnBrk="1" hangingPunct="1"/>
            <a:endParaRPr lang="pt-BR" sz="1000" dirty="0"/>
          </a:p>
          <a:p>
            <a:pPr algn="just" eaLnBrk="1" hangingPunct="1"/>
            <a:r>
              <a:rPr lang="pt-BR" sz="1000" dirty="0"/>
              <a:t>				Fonte: Wikipedia 	(</a:t>
            </a:r>
            <a:r>
              <a:rPr lang="pt-BR" sz="1000" u="sng" dirty="0">
                <a:hlinkClick r:id="rId4"/>
              </a:rPr>
              <a:t>http://pt.wikipedia.org/wiki/Transfer%C3%AAncia_horizontal_de_genes</a:t>
            </a:r>
            <a:r>
              <a:rPr lang="pt-BR" sz="1000" dirty="0"/>
              <a:t>)</a:t>
            </a:r>
            <a:endParaRPr lang="pt-BR" altLang="pt-BR" sz="10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r>
              <a:rPr lang="pt-BR" altLang="pt-BR" sz="1100" b="1" dirty="0">
                <a:solidFill>
                  <a:srgbClr val="FF0000"/>
                </a:solidFill>
                <a:latin typeface="Helvetica" pitchFamily="2" charset="0"/>
              </a:rPr>
              <a:t>Fig.: </a:t>
            </a:r>
            <a:r>
              <a:rPr lang="pt-BR" altLang="pt-BR" sz="1100" b="1" dirty="0">
                <a:hlinkClick r:id="rId5"/>
              </a:rPr>
              <a:t>Biofilmes bacterianos </a:t>
            </a:r>
            <a:r>
              <a:rPr lang="pt-BR" altLang="pt-BR" sz="1100" b="1" dirty="0"/>
              <a:t>– modelo de estudo </a:t>
            </a:r>
            <a:r>
              <a:rPr lang="pt-BR" altLang="pt-BR" sz="1100" b="1" i="1" dirty="0"/>
              <a:t>Pseudomonas aeroginosa</a:t>
            </a:r>
            <a:r>
              <a:rPr lang="pt-BR" altLang="pt-BR" sz="1100" b="1" dirty="0"/>
              <a:t> </a:t>
            </a:r>
            <a:r>
              <a:rPr lang="pt-BR" altLang="pt-BR" sz="1100" dirty="0"/>
              <a:t>(a) Pequenos botões de células de </a:t>
            </a:r>
            <a:r>
              <a:rPr lang="pt-BR" altLang="pt-BR" sz="1100" i="1" dirty="0"/>
              <a:t>P. aeroginosa</a:t>
            </a:r>
            <a:r>
              <a:rPr lang="pt-BR" altLang="pt-BR" sz="1100" dirty="0"/>
              <a:t> aderidas a uma superfície em vários estágios iniciais de formação do biofilme. </a:t>
            </a:r>
          </a:p>
          <a:p>
            <a:pPr algn="just" eaLnBrk="1" hangingPunct="1"/>
            <a:r>
              <a:rPr lang="pt-BR" altLang="pt-BR" sz="1100" dirty="0"/>
              <a:t>(</a:t>
            </a:r>
            <a:r>
              <a:rPr lang="pt-BR" altLang="pt-BR" sz="1100" dirty="0" err="1"/>
              <a:t>b</a:t>
            </a:r>
            <a:r>
              <a:rPr lang="pt-BR" altLang="pt-BR" sz="1100" dirty="0"/>
              <a:t>) Um “</a:t>
            </a:r>
            <a:r>
              <a:rPr lang="pt-BR" altLang="pt-BR" sz="1100" b="1" dirty="0">
                <a:solidFill>
                  <a:srgbClr val="7030A0"/>
                </a:solidFill>
              </a:rPr>
              <a:t>cogumelo</a:t>
            </a:r>
            <a:r>
              <a:rPr lang="pt-BR" altLang="pt-BR" sz="1100" dirty="0"/>
              <a:t>” de biofilme maduro exibindo altura aproximada de 120 </a:t>
            </a:r>
            <a:r>
              <a:rPr lang="pt-BR" altLang="pt-BR" sz="1100" dirty="0">
                <a:latin typeface="Symbol" pitchFamily="2" charset="2"/>
              </a:rPr>
              <a:t>m</a:t>
            </a:r>
            <a:r>
              <a:rPr lang="pt-BR" altLang="pt-BR" sz="1100" dirty="0"/>
              <a:t>m (a bactéria e um bacilo de 1-2 </a:t>
            </a:r>
            <a:r>
              <a:rPr lang="pt-BR" altLang="pt-BR" sz="1100" dirty="0" err="1"/>
              <a:t>X</a:t>
            </a:r>
            <a:r>
              <a:rPr lang="pt-BR" altLang="pt-BR" sz="1100" dirty="0"/>
              <a:t> 10 </a:t>
            </a:r>
            <a:r>
              <a:rPr lang="pt-BR" altLang="pt-BR" sz="1100" dirty="0">
                <a:latin typeface="Symbol" pitchFamily="2" charset="2"/>
              </a:rPr>
              <a:t>m</a:t>
            </a:r>
            <a:r>
              <a:rPr lang="pt-BR" altLang="pt-BR" sz="1100" dirty="0"/>
              <a:t>m).</a:t>
            </a:r>
            <a:endParaRPr lang="pt-BR" altLang="pt-BR" sz="1000" dirty="0"/>
          </a:p>
        </p:txBody>
      </p:sp>
      <p:sp>
        <p:nvSpPr>
          <p:cNvPr id="13" name="4.1. Indústria de Alimentos">
            <a:extLst>
              <a:ext uri="{FF2B5EF4-FFF2-40B4-BE49-F238E27FC236}">
                <a16:creationId xmlns:a16="http://schemas.microsoft.com/office/drawing/2014/main" id="{BEFB13FC-782D-0E98-4DC0-0E0B3A0C7BEA}"/>
              </a:ext>
            </a:extLst>
          </p:cNvPr>
          <p:cNvSpPr txBox="1"/>
          <p:nvPr/>
        </p:nvSpPr>
        <p:spPr>
          <a:xfrm>
            <a:off x="192648" y="87708"/>
            <a:ext cx="3181416" cy="404534"/>
          </a:xfrm>
          <a:prstGeom prst="rect">
            <a:avLst/>
          </a:prstGeom>
          <a:gradFill>
            <a:gsLst>
              <a:gs pos="0">
                <a:schemeClr val="accent4"/>
              </a:gs>
              <a:gs pos="100000">
                <a:srgbClr val="FE9301"/>
              </a:gs>
            </a:gsLst>
            <a:lin ang="5400000"/>
          </a:gradFill>
          <a:ln w="12700">
            <a:miter lim="400000"/>
          </a:ln>
          <a:effectLst>
            <a:reflection stA="91988" endPos="40000" dir="5400000" sy="-100000" algn="bl" rotWithShape="0"/>
          </a:effectLst>
        </p:spPr>
        <p:txBody>
          <a:bodyPr lIns="35719" tIns="35719" rIns="35719" bIns="35719" anchor="ctr">
            <a:spAutoFit/>
          </a:bodyPr>
          <a:lstStyle>
            <a:lvl1pPr>
              <a:defRPr sz="2200">
                <a:latin typeface="Helvetica Neue Medium"/>
                <a:ea typeface="Helvetica Neue Medium"/>
                <a:cs typeface="Helvetica Neue Medium"/>
                <a:sym typeface="Helvetica Neue Medium"/>
              </a:defRPr>
            </a:lvl1pPr>
          </a:lstStyle>
          <a:p>
            <a:pPr marL="160729" defTabSz="642915"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sz="2400" b="1" i="1" dirty="0">
                <a:uFill>
                  <a:solidFill>
                    <a:srgbClr val="99403D"/>
                  </a:solidFill>
                </a:uFill>
                <a:latin typeface="Calibri"/>
                <a:ea typeface="Calibri"/>
                <a:cs typeface="Calibri"/>
                <a:sym typeface="Calibri"/>
              </a:rPr>
              <a:t>“</a:t>
            </a:r>
            <a:r>
              <a:rPr lang="pt-BR" sz="2400" b="1" dirty="0">
                <a:uFill>
                  <a:solidFill>
                    <a:srgbClr val="99403D"/>
                  </a:solidFill>
                </a:uFill>
                <a:latin typeface="Calibri"/>
                <a:ea typeface="Calibri"/>
                <a:cs typeface="Calibri"/>
                <a:sym typeface="Calibri"/>
              </a:rPr>
              <a:t>Quorum sensing</a:t>
            </a:r>
            <a:r>
              <a:rPr lang="pt-BR" sz="2400" b="1" i="1" dirty="0">
                <a:uFill>
                  <a:solidFill>
                    <a:srgbClr val="99403D"/>
                  </a:solidFill>
                </a:uFill>
                <a:latin typeface="Calibri"/>
                <a:ea typeface="Calibri"/>
                <a:cs typeface="Calibri"/>
                <a:sym typeface="Calibri"/>
              </a:rPr>
              <a:t>” </a:t>
            </a:r>
          </a:p>
        </p:txBody>
      </p:sp>
      <p:sp>
        <p:nvSpPr>
          <p:cNvPr id="14" name="Rectangle 16">
            <a:extLst>
              <a:ext uri="{FF2B5EF4-FFF2-40B4-BE49-F238E27FC236}">
                <a16:creationId xmlns:a16="http://schemas.microsoft.com/office/drawing/2014/main" id="{FB914EA4-1954-DA17-D9E2-B64C419C7AED}"/>
              </a:ext>
            </a:extLst>
          </p:cNvPr>
          <p:cNvSpPr>
            <a:spLocks noChangeArrowheads="1"/>
          </p:cNvSpPr>
          <p:nvPr/>
        </p:nvSpPr>
        <p:spPr bwMode="auto">
          <a:xfrm>
            <a:off x="192647" y="676908"/>
            <a:ext cx="5784083" cy="6047809"/>
          </a:xfrm>
          <a:prstGeom prst="rect">
            <a:avLst/>
          </a:prstGeom>
          <a:solidFill>
            <a:srgbClr val="E5ECF3"/>
          </a:solidFill>
          <a:ln w="9525">
            <a:solidFill>
              <a:schemeClr val="accent6">
                <a:lumMod val="75000"/>
              </a:schemeClr>
            </a:solidFill>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800" b="1" dirty="0">
              <a:solidFill>
                <a:srgbClr val="FF0000"/>
              </a:solidFill>
              <a:latin typeface="Helvetica" pitchFamily="2" charset="0"/>
            </a:endParaRPr>
          </a:p>
          <a:p>
            <a:pPr algn="just" eaLnBrk="1" hangingPunct="1"/>
            <a:endParaRPr lang="pt-BR" altLang="pt-BR" sz="800" b="1" dirty="0">
              <a:solidFill>
                <a:srgbClr val="FF0000"/>
              </a:solidFill>
              <a:latin typeface="+mn-lt"/>
            </a:endParaRPr>
          </a:p>
          <a:p>
            <a:pPr algn="just" eaLnBrk="1" hangingPunct="1"/>
            <a:r>
              <a:rPr lang="pt-BR" altLang="pt-BR" sz="1100" b="1" dirty="0" err="1">
                <a:solidFill>
                  <a:srgbClr val="FF0000"/>
                </a:solidFill>
                <a:latin typeface="+mn-lt"/>
              </a:rPr>
              <a:t>Fig</a:t>
            </a:r>
            <a:r>
              <a:rPr lang="pt-BR" altLang="pt-BR" sz="1100" b="1" dirty="0">
                <a:solidFill>
                  <a:srgbClr val="FF0000"/>
                </a:solidFill>
                <a:latin typeface="+mn-lt"/>
              </a:rPr>
              <a:t> 23.6 (</a:t>
            </a:r>
            <a:r>
              <a:rPr lang="pt-BR" altLang="pt-BR" sz="1100" b="1" dirty="0" err="1">
                <a:solidFill>
                  <a:srgbClr val="FF0000"/>
                </a:solidFill>
                <a:latin typeface="+mn-lt"/>
              </a:rPr>
              <a:t>BrocK</a:t>
            </a:r>
            <a:r>
              <a:rPr lang="pt-BR" altLang="pt-BR" sz="1100" b="1" dirty="0">
                <a:solidFill>
                  <a:srgbClr val="FF0000"/>
                </a:solidFill>
                <a:latin typeface="+mn-lt"/>
              </a:rPr>
              <a:t> </a:t>
            </a:r>
            <a:r>
              <a:rPr lang="pt-BR" altLang="pt-BR" sz="1100" b="1" i="1" dirty="0">
                <a:solidFill>
                  <a:srgbClr val="FF0000"/>
                </a:solidFill>
                <a:latin typeface="+mn-lt"/>
              </a:rPr>
              <a:t>2016, Fig. 8.22 (Brock 2022): </a:t>
            </a:r>
            <a:r>
              <a:rPr lang="pt-BR" altLang="pt-BR" sz="1100" b="1" dirty="0">
                <a:latin typeface="+mn-lt"/>
              </a:rPr>
              <a:t>Formação de um biofilme bacteriano  </a:t>
            </a:r>
            <a:r>
              <a:rPr lang="pt-BR" altLang="pt-BR" sz="1100" b="1" i="1" dirty="0">
                <a:latin typeface="+mn-lt"/>
              </a:rPr>
              <a:t>(Pseudomonas aeroginosa </a:t>
            </a:r>
            <a:r>
              <a:rPr lang="pt-BR" altLang="pt-BR" sz="1100" b="1" dirty="0">
                <a:latin typeface="+mn-lt"/>
              </a:rPr>
              <a:t>é uma bactéria modelo para estes estudos).</a:t>
            </a:r>
            <a:r>
              <a:rPr lang="pt-BR" altLang="pt-BR" sz="1100" b="1" dirty="0">
                <a:latin typeface="Helvetica" pitchFamily="2" charset="0"/>
              </a:rPr>
              <a:t> </a:t>
            </a:r>
          </a:p>
          <a:p>
            <a:pPr algn="just" eaLnBrk="1" hangingPunct="1"/>
            <a:r>
              <a:rPr lang="pt-BR" altLang="pt-BR" sz="1100" dirty="0">
                <a:latin typeface="Helvetica" pitchFamily="2" charset="0"/>
              </a:rPr>
              <a:t>a) Os biofilmes são iniciados pela adesão de um pequeno numero de células que crescem e passam a comunicar-se com outras células. Um biofilme é uma matriz de polissacarídeos aderidos contendo células bacterinas</a:t>
            </a:r>
          </a:p>
          <a:p>
            <a:pPr algn="just" eaLnBrk="1" hangingPunct="1"/>
            <a:r>
              <a:rPr lang="pt-BR" altLang="pt-BR" sz="1100" dirty="0">
                <a:latin typeface="Helvetica" pitchFamily="2" charset="0"/>
              </a:rPr>
              <a:t>embebidas nela. Os biofilmes se formam em estágios: </a:t>
            </a:r>
          </a:p>
          <a:p>
            <a:pPr marL="228600" indent="-228600" algn="just" eaLnBrk="1" hangingPunct="1">
              <a:buAutoNum type="arabicParenBoth"/>
            </a:pPr>
            <a:r>
              <a:rPr lang="pt-BR" altLang="pt-BR" sz="1100" dirty="0">
                <a:latin typeface="Helvetica" pitchFamily="2" charset="0"/>
              </a:rPr>
              <a:t>primeiramente ocorre a adesão reversível de células planctônicas, </a:t>
            </a:r>
          </a:p>
          <a:p>
            <a:pPr algn="just" eaLnBrk="1" hangingPunct="1"/>
            <a:r>
              <a:rPr lang="pt-BR" altLang="pt-BR" sz="1100" dirty="0">
                <a:latin typeface="Helvetica" pitchFamily="2" charset="0"/>
              </a:rPr>
              <a:t>(2) depois, ocorre a adesão irreversível dessas mesmas células, </a:t>
            </a:r>
          </a:p>
          <a:p>
            <a:pPr algn="just" eaLnBrk="1" hangingPunct="1"/>
            <a:r>
              <a:rPr lang="pt-BR" altLang="pt-BR" sz="1100" dirty="0">
                <a:latin typeface="Helvetica" pitchFamily="2" charset="0"/>
              </a:rPr>
              <a:t>(3) as quais, então, se multiplicam e produzem polissacarídeos e, </a:t>
            </a:r>
          </a:p>
          <a:p>
            <a:pPr algn="just" eaLnBrk="1" hangingPunct="1"/>
            <a:r>
              <a:rPr lang="pt-BR" altLang="pt-BR" sz="1100" dirty="0">
                <a:latin typeface="Helvetica" pitchFamily="2" charset="0"/>
              </a:rPr>
              <a:t>(4) o filme continua a se desenvolver até ficar maduro, tenaz e quase impenetrável. </a:t>
            </a:r>
          </a:p>
          <a:p>
            <a:pPr algn="just" eaLnBrk="1" hangingPunct="1"/>
            <a:endParaRPr lang="pt-BR" altLang="pt-BR" sz="800" dirty="0">
              <a:latin typeface="Helvetica" pitchFamily="2" charset="0"/>
            </a:endParaRPr>
          </a:p>
          <a:p>
            <a:pPr algn="just" eaLnBrk="1" hangingPunct="1"/>
            <a:r>
              <a:rPr lang="pt-BR" altLang="pt-BR" sz="1100" dirty="0">
                <a:latin typeface="Helvetica" pitchFamily="2" charset="0"/>
              </a:rPr>
              <a:t> </a:t>
            </a:r>
            <a:r>
              <a:rPr lang="pt-BR" altLang="pt-BR" sz="1100" dirty="0" err="1">
                <a:latin typeface="Helvetica" pitchFamily="2" charset="0"/>
              </a:rPr>
              <a:t>b</a:t>
            </a:r>
            <a:r>
              <a:rPr lang="pt-BR" altLang="pt-BR" sz="1100" dirty="0">
                <a:latin typeface="Helvetica" pitchFamily="2" charset="0"/>
              </a:rPr>
              <a:t>) Fotomicrografia de um biofilme corado com </a:t>
            </a:r>
            <a:r>
              <a:rPr lang="pt-BR" altLang="pt-BR" sz="1100" dirty="0" err="1">
                <a:latin typeface="Helvetica" pitchFamily="2" charset="0"/>
              </a:rPr>
              <a:t>DAPI</a:t>
            </a:r>
            <a:r>
              <a:rPr lang="pt-BR" altLang="pt-BR" sz="1100" dirty="0">
                <a:latin typeface="Helvetica" pitchFamily="2" charset="0"/>
              </a:rPr>
              <a:t> formado em uma tubulação de </a:t>
            </a:r>
            <a:r>
              <a:rPr lang="pt-BR" altLang="pt-BR" sz="1100" b="1" dirty="0">
                <a:solidFill>
                  <a:srgbClr val="0432FF"/>
                </a:solidFill>
                <a:latin typeface="Helvetica" pitchFamily="2" charset="0"/>
              </a:rPr>
              <a:t>aço inoxidável</a:t>
            </a:r>
            <a:r>
              <a:rPr lang="pt-BR" altLang="pt-BR" sz="1100" dirty="0">
                <a:latin typeface="Helvetica" pitchFamily="2" charset="0"/>
              </a:rPr>
              <a:t>. Observe os canais de água. </a:t>
            </a:r>
            <a:endParaRPr lang="pt-BR" altLang="pt-BR" sz="1100" dirty="0">
              <a:solidFill>
                <a:srgbClr val="FF0000"/>
              </a:solidFill>
              <a:latin typeface="Helvetica" pitchFamily="2" charset="0"/>
            </a:endParaRPr>
          </a:p>
        </p:txBody>
      </p:sp>
      <p:pic>
        <p:nvPicPr>
          <p:cNvPr id="4" name="Imagem 3" descr="Código QR&#10;&#10;Descrição gerada automaticamente">
            <a:extLst>
              <a:ext uri="{FF2B5EF4-FFF2-40B4-BE49-F238E27FC236}">
                <a16:creationId xmlns:a16="http://schemas.microsoft.com/office/drawing/2014/main" id="{79362D58-9919-30E1-1A5F-3858F3E7311F}"/>
              </a:ext>
            </a:extLst>
          </p:cNvPr>
          <p:cNvPicPr>
            <a:picLocks noChangeAspect="1"/>
          </p:cNvPicPr>
          <p:nvPr/>
        </p:nvPicPr>
        <p:blipFill>
          <a:blip r:embed="rId6"/>
          <a:stretch>
            <a:fillRect/>
          </a:stretch>
        </p:blipFill>
        <p:spPr>
          <a:xfrm>
            <a:off x="975090" y="743162"/>
            <a:ext cx="3729432" cy="3608285"/>
          </a:xfrm>
          <a:prstGeom prst="rect">
            <a:avLst/>
          </a:prstGeom>
        </p:spPr>
      </p:pic>
      <p:sp>
        <p:nvSpPr>
          <p:cNvPr id="17" name="Rectangle 4">
            <a:extLst>
              <a:ext uri="{FF2B5EF4-FFF2-40B4-BE49-F238E27FC236}">
                <a16:creationId xmlns:a16="http://schemas.microsoft.com/office/drawing/2014/main" id="{4DF95D62-86C6-50F3-74E6-D9A9A749259E}"/>
              </a:ext>
            </a:extLst>
          </p:cNvPr>
          <p:cNvSpPr>
            <a:spLocks noChangeArrowheads="1"/>
          </p:cNvSpPr>
          <p:nvPr/>
        </p:nvSpPr>
        <p:spPr bwMode="auto">
          <a:xfrm>
            <a:off x="3374064" y="189164"/>
            <a:ext cx="4811958" cy="369332"/>
          </a:xfrm>
          <a:prstGeom prst="rect">
            <a:avLst/>
          </a:prstGeom>
          <a:solidFill>
            <a:srgbClr val="FBE5D6"/>
          </a:solidFill>
          <a:ln w="38100">
            <a:solidFill>
              <a:srgbClr val="7030A0"/>
            </a:solid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pt-BR" altLang="pt-BR" b="1" dirty="0" err="1"/>
              <a:t>Ex</a:t>
            </a:r>
            <a:r>
              <a:rPr lang="pt-BR" altLang="pt-BR" b="1" dirty="0"/>
              <a:t> 3 </a:t>
            </a:r>
            <a:r>
              <a:rPr lang="pt-BR" altLang="pt-BR" sz="1000" b="1" dirty="0"/>
              <a:t>(continuação) </a:t>
            </a:r>
            <a:r>
              <a:rPr lang="pt-BR" altLang="pt-BR" b="1" dirty="0"/>
              <a:t>: Produção de Biofilmes bacterianos</a:t>
            </a:r>
            <a:endParaRPr lang="pt-BR" altLang="pt-BR" b="1" i="1" dirty="0"/>
          </a:p>
        </p:txBody>
      </p:sp>
      <p:pic>
        <p:nvPicPr>
          <p:cNvPr id="1026" name="Picture 2" descr="Biofilmes bacterianos: vivendo em comunidade - Departamento de Microbiologia">
            <a:extLst>
              <a:ext uri="{FF2B5EF4-FFF2-40B4-BE49-F238E27FC236}">
                <a16:creationId xmlns:a16="http://schemas.microsoft.com/office/drawing/2014/main" id="{ECBA2E65-E923-FF7C-5586-05BFCCD5A8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0212" y="3325456"/>
            <a:ext cx="2735975" cy="20519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ofilmes bacterianos: vivendo em comunidade - Departamento de Microbiologia">
            <a:extLst>
              <a:ext uri="{FF2B5EF4-FFF2-40B4-BE49-F238E27FC236}">
                <a16:creationId xmlns:a16="http://schemas.microsoft.com/office/drawing/2014/main" id="{68843448-4378-8651-CF17-D82C8007D7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2659" y="888759"/>
            <a:ext cx="3558785" cy="222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53253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Text">
            <a:extLst>
              <a:ext uri="{FF2B5EF4-FFF2-40B4-BE49-F238E27FC236}">
                <a16:creationId xmlns:a16="http://schemas.microsoft.com/office/drawing/2014/main" id="{949DF91A-9B8C-D456-8641-953B75893FC4}"/>
              </a:ext>
            </a:extLst>
          </p:cNvPr>
          <p:cNvSpPr txBox="1"/>
          <p:nvPr/>
        </p:nvSpPr>
        <p:spPr>
          <a:xfrm>
            <a:off x="5154613" y="-1789113"/>
            <a:ext cx="98425" cy="373063"/>
          </a:xfrm>
          <a:prstGeom prst="rect">
            <a:avLst/>
          </a:prstGeom>
          <a:ln w="12700">
            <a:miter lim="400000"/>
          </a:ln>
        </p:spPr>
        <p:txBody>
          <a:bodyPr wrap="none" lIns="35719" tIns="35719" rIns="35719" bIns="35719" anchor="ctr">
            <a:spAutoFit/>
          </a:bodyPr>
          <a:lstStyle>
            <a:lvl1pPr algn="l" defTabSz="457200">
              <a:lnSpc>
                <a:spcPts val="2800"/>
              </a:lnSpc>
              <a:defRPr sz="1200">
                <a:latin typeface="Times"/>
                <a:ea typeface="Times"/>
                <a:cs typeface="Times"/>
                <a:sym typeface="Times"/>
              </a:defRPr>
            </a:lvl1pPr>
          </a:lstStyle>
          <a:p>
            <a:pPr eaLnBrk="1" fontAlgn="auto" hangingPunct="1">
              <a:spcBef>
                <a:spcPts val="0"/>
              </a:spcBef>
              <a:spcAft>
                <a:spcPts val="422"/>
              </a:spcAft>
              <a:defRPr/>
            </a:pPr>
            <a:r>
              <a:rPr lang="pt-BR" sz="844"/>
              <a:t> </a:t>
            </a:r>
          </a:p>
        </p:txBody>
      </p:sp>
      <p:sp>
        <p:nvSpPr>
          <p:cNvPr id="12291" name="Rectangle 1">
            <a:extLst>
              <a:ext uri="{FF2B5EF4-FFF2-40B4-BE49-F238E27FC236}">
                <a16:creationId xmlns:a16="http://schemas.microsoft.com/office/drawing/2014/main" id="{763B1831-B9E9-E882-5D08-56DB71BACDDC}"/>
              </a:ext>
            </a:extLst>
          </p:cNvPr>
          <p:cNvSpPr>
            <a:spLocks noChangeArrowheads="1"/>
          </p:cNvSpPr>
          <p:nvPr/>
        </p:nvSpPr>
        <p:spPr bwMode="auto">
          <a:xfrm>
            <a:off x="170260" y="5562540"/>
            <a:ext cx="6300787" cy="1323975"/>
          </a:xfrm>
          <a:prstGeom prst="rect">
            <a:avLst/>
          </a:prstGeom>
          <a:solidFill>
            <a:srgbClr val="FFF8D3"/>
          </a:solidFill>
          <a:ln w="38100">
            <a:solidFill>
              <a:srgbClr val="FF000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pt-BR" altLang="pt-BR" sz="1000" dirty="0"/>
              <a:t>Obs.: Embora os nucleotídeos reguladores desempenham papeis importantes em todos os domínios da vida o </a:t>
            </a:r>
            <a:r>
              <a:rPr lang="pt-BR" altLang="pt-BR" sz="1000" b="1" dirty="0"/>
              <a:t>c-</a:t>
            </a:r>
            <a:r>
              <a:rPr lang="pt-BR" altLang="pt-BR" sz="1000" b="1" dirty="0" err="1"/>
              <a:t>di</a:t>
            </a:r>
            <a:r>
              <a:rPr lang="pt-BR" altLang="pt-BR" sz="1000" b="1" dirty="0"/>
              <a:t>-</a:t>
            </a:r>
            <a:r>
              <a:rPr lang="pt-BR" altLang="pt-BR" sz="1000" b="1" dirty="0" err="1"/>
              <a:t>GMP</a:t>
            </a:r>
            <a:r>
              <a:rPr lang="pt-BR" altLang="pt-BR" sz="1000" b="1" dirty="0"/>
              <a:t> </a:t>
            </a:r>
            <a:r>
              <a:rPr lang="pt-BR" altLang="pt-BR" sz="1000" dirty="0"/>
              <a:t>é pro</a:t>
            </a:r>
            <a:r>
              <a:rPr lang="pt-BR" altLang="pt-BR" sz="1000" dirty="0">
                <a:solidFill>
                  <a:srgbClr val="211E1E"/>
                </a:solidFill>
              </a:rPr>
              <a:t>duzido somente por procariotos. Os genomas dos procariotos codificam várias proteínas que não só́ sintetizam como catabolizam o c-</a:t>
            </a:r>
            <a:r>
              <a:rPr lang="pt-BR" altLang="pt-BR" sz="1000" dirty="0" err="1">
                <a:solidFill>
                  <a:srgbClr val="211E1E"/>
                </a:solidFill>
              </a:rPr>
              <a:t>di</a:t>
            </a:r>
            <a:r>
              <a:rPr lang="pt-BR" altLang="pt-BR" sz="1000" dirty="0">
                <a:solidFill>
                  <a:srgbClr val="211E1E"/>
                </a:solidFill>
              </a:rPr>
              <a:t>-</a:t>
            </a:r>
            <a:r>
              <a:rPr lang="pt-BR" altLang="pt-BR" sz="1000" dirty="0" err="1">
                <a:solidFill>
                  <a:srgbClr val="211E1E"/>
                </a:solidFill>
              </a:rPr>
              <a:t>GMP</a:t>
            </a:r>
            <a:r>
              <a:rPr lang="pt-BR" altLang="pt-BR" sz="1000" dirty="0">
                <a:solidFill>
                  <a:srgbClr val="211E1E"/>
                </a:solidFill>
              </a:rPr>
              <a:t>. </a:t>
            </a:r>
          </a:p>
          <a:p>
            <a:pPr algn="just" eaLnBrk="1" hangingPunct="1"/>
            <a:endParaRPr lang="pt-BR" altLang="pt-BR" sz="800" b="1" dirty="0">
              <a:solidFill>
                <a:srgbClr val="211E1E"/>
              </a:solidFill>
            </a:endParaRPr>
          </a:p>
          <a:p>
            <a:pPr algn="just" eaLnBrk="1" hangingPunct="1"/>
            <a:r>
              <a:rPr lang="pt-BR" altLang="pt-BR" sz="1000" b="1" dirty="0">
                <a:solidFill>
                  <a:srgbClr val="211E1E"/>
                </a:solidFill>
              </a:rPr>
              <a:t>A síntese ou degradação dessa molécula depende dos estímulos ambientais e celulares, e sua síntese causa numerosas mudanças fisiológicas </a:t>
            </a:r>
            <a:r>
              <a:rPr lang="pt-BR" altLang="pt-BR" sz="1000" b="1" u="sng" dirty="0">
                <a:solidFill>
                  <a:srgbClr val="211E1E"/>
                </a:solidFill>
              </a:rPr>
              <a:t>e</a:t>
            </a:r>
            <a:r>
              <a:rPr lang="pt-BR" altLang="pt-BR" sz="1000" dirty="0">
                <a:solidFill>
                  <a:srgbClr val="211E1E"/>
                </a:solidFill>
              </a:rPr>
              <a:t> a expressão de genes de virulência. Proteínas efetoras que se ligam ao c-</a:t>
            </a:r>
            <a:r>
              <a:rPr lang="pt-BR" altLang="pt-BR" sz="1000" dirty="0" err="1">
                <a:solidFill>
                  <a:srgbClr val="211E1E"/>
                </a:solidFill>
              </a:rPr>
              <a:t>di</a:t>
            </a:r>
            <a:r>
              <a:rPr lang="pt-BR" altLang="pt-BR" sz="1000" dirty="0">
                <a:solidFill>
                  <a:srgbClr val="211E1E"/>
                </a:solidFill>
              </a:rPr>
              <a:t>-</a:t>
            </a:r>
            <a:r>
              <a:rPr lang="pt-BR" altLang="pt-BR" sz="1000" dirty="0" err="1">
                <a:solidFill>
                  <a:srgbClr val="211E1E"/>
                </a:solidFill>
              </a:rPr>
              <a:t>GMP</a:t>
            </a:r>
            <a:r>
              <a:rPr lang="pt-BR" altLang="pt-BR" sz="1000" dirty="0">
                <a:solidFill>
                  <a:srgbClr val="211E1E"/>
                </a:solidFill>
              </a:rPr>
              <a:t> participam de diversas atividades, como: produção de </a:t>
            </a:r>
            <a:r>
              <a:rPr lang="pt-BR" altLang="pt-BR" sz="1000" b="1" dirty="0">
                <a:solidFill>
                  <a:srgbClr val="211E1E"/>
                </a:solidFill>
              </a:rPr>
              <a:t>exopolissacarídeos</a:t>
            </a:r>
            <a:r>
              <a:rPr lang="pt-BR" altLang="pt-BR" sz="1000" dirty="0">
                <a:solidFill>
                  <a:srgbClr val="211E1E"/>
                </a:solidFill>
              </a:rPr>
              <a:t>, </a:t>
            </a:r>
            <a:r>
              <a:rPr lang="pt-BR" altLang="pt-BR" sz="1000" b="1" dirty="0">
                <a:solidFill>
                  <a:srgbClr val="211E1E"/>
                </a:solidFill>
              </a:rPr>
              <a:t>motilidade</a:t>
            </a:r>
            <a:r>
              <a:rPr lang="pt-BR" altLang="pt-BR" sz="1000" dirty="0">
                <a:solidFill>
                  <a:srgbClr val="211E1E"/>
                </a:solidFill>
              </a:rPr>
              <a:t>, </a:t>
            </a:r>
            <a:r>
              <a:rPr lang="pt-BR" altLang="pt-BR" sz="1000" b="1" dirty="0">
                <a:solidFill>
                  <a:srgbClr val="211E1E"/>
                </a:solidFill>
              </a:rPr>
              <a:t>regulação transcricional </a:t>
            </a:r>
            <a:r>
              <a:rPr lang="pt-BR" altLang="pt-BR" sz="1000" dirty="0">
                <a:solidFill>
                  <a:srgbClr val="211E1E"/>
                </a:solidFill>
              </a:rPr>
              <a:t>e </a:t>
            </a:r>
            <a:r>
              <a:rPr lang="pt-BR" altLang="pt-BR" sz="1000" b="1" dirty="0">
                <a:solidFill>
                  <a:srgbClr val="211E1E"/>
                </a:solidFill>
              </a:rPr>
              <a:t>localização proteica,</a:t>
            </a:r>
            <a:r>
              <a:rPr lang="pt-BR" altLang="pt-BR" sz="1000" dirty="0">
                <a:solidFill>
                  <a:srgbClr val="211E1E"/>
                </a:solidFill>
              </a:rPr>
              <a:t> e também se ligam às pequenas moléculas de RNA reguladoras denominadas </a:t>
            </a:r>
            <a:r>
              <a:rPr lang="pt-BR" altLang="pt-BR" sz="1000" b="1" i="1" dirty="0" err="1">
                <a:solidFill>
                  <a:srgbClr val="211E1E"/>
                </a:solidFill>
              </a:rPr>
              <a:t>riboswitches</a:t>
            </a:r>
            <a:r>
              <a:rPr lang="pt-BR" altLang="pt-BR" sz="1000" i="1" dirty="0">
                <a:solidFill>
                  <a:srgbClr val="211E1E"/>
                </a:solidFill>
              </a:rPr>
              <a:t>.</a:t>
            </a:r>
          </a:p>
        </p:txBody>
      </p:sp>
      <p:pic>
        <p:nvPicPr>
          <p:cNvPr id="12292" name="Picture 1" descr="page255image46502576">
            <a:extLst>
              <a:ext uri="{FF2B5EF4-FFF2-40B4-BE49-F238E27FC236}">
                <a16:creationId xmlns:a16="http://schemas.microsoft.com/office/drawing/2014/main" id="{0918DFF3-5EE2-38CE-CE3C-90150E8DFB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1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descr="page255image46502576">
            <a:extLst>
              <a:ext uri="{FF2B5EF4-FFF2-40B4-BE49-F238E27FC236}">
                <a16:creationId xmlns:a16="http://schemas.microsoft.com/office/drawing/2014/main" id="{AE506670-ABFA-9289-0262-CD3F9AF019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1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10">
            <a:extLst>
              <a:ext uri="{FF2B5EF4-FFF2-40B4-BE49-F238E27FC236}">
                <a16:creationId xmlns:a16="http://schemas.microsoft.com/office/drawing/2014/main" id="{6F02D182-3E97-2AB1-D670-A1ED2BA778D3}"/>
              </a:ext>
            </a:extLst>
          </p:cNvPr>
          <p:cNvSpPr>
            <a:spLocks noChangeArrowheads="1"/>
          </p:cNvSpPr>
          <p:nvPr/>
        </p:nvSpPr>
        <p:spPr bwMode="auto">
          <a:xfrm>
            <a:off x="192088" y="1985963"/>
            <a:ext cx="6300787" cy="3538537"/>
          </a:xfrm>
          <a:prstGeom prst="rect">
            <a:avLst/>
          </a:prstGeom>
          <a:solidFill>
            <a:srgbClr val="FFFDB1"/>
          </a:solidFill>
          <a:ln w="38100">
            <a:solidFill>
              <a:srgbClr val="7030A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pt-BR" altLang="pt-BR" sz="1200" dirty="0"/>
              <a:t>Esta</a:t>
            </a:r>
            <a:r>
              <a:rPr lang="pt-BR" altLang="pt-BR" sz="1200" b="1" i="1" dirty="0"/>
              <a:t> </a:t>
            </a:r>
            <a:r>
              <a:rPr lang="pt-BR" altLang="pt-BR" sz="1200" dirty="0"/>
              <a:t>bactéria</a:t>
            </a:r>
            <a:r>
              <a:rPr lang="pt-BR" altLang="pt-BR" sz="1200" b="1" i="1" dirty="0"/>
              <a:t> </a:t>
            </a:r>
            <a:r>
              <a:rPr lang="pt-BR" altLang="pt-BR" sz="1200" dirty="0"/>
              <a:t>forma </a:t>
            </a:r>
            <a:r>
              <a:rPr lang="pt-BR" altLang="pt-BR" sz="1200" b="1" dirty="0"/>
              <a:t>biofilme</a:t>
            </a:r>
            <a:r>
              <a:rPr lang="pt-BR" altLang="pt-BR" sz="1200" dirty="0"/>
              <a:t> por meio da produção de </a:t>
            </a:r>
            <a:r>
              <a:rPr lang="pt-BR" altLang="pt-BR" sz="1200" b="1" dirty="0"/>
              <a:t>polissacarídeos</a:t>
            </a:r>
            <a:r>
              <a:rPr lang="pt-BR" altLang="pt-BR" sz="1200" dirty="0"/>
              <a:t> específicos que 1) aumentam sua patogenicidade e 2) inibem a penetração de antibióticos. </a:t>
            </a:r>
          </a:p>
          <a:p>
            <a:pPr algn="just" eaLnBrk="1" hangingPunct="1"/>
            <a:endParaRPr lang="pt-BR" altLang="pt-BR" sz="800" dirty="0"/>
          </a:p>
          <a:p>
            <a:pPr algn="just" eaLnBrk="1" hangingPunct="1"/>
            <a:r>
              <a:rPr lang="pt-BR" altLang="pt-BR" sz="1200" dirty="0"/>
              <a:t>O “</a:t>
            </a:r>
            <a:r>
              <a:rPr lang="pt-BR" altLang="pt-BR" sz="1200" b="1" dirty="0"/>
              <a:t>quorum sensing” </a:t>
            </a:r>
            <a:r>
              <a:rPr lang="pt-BR" altLang="pt-BR" sz="1200" dirty="0"/>
              <a:t>desencadeia a expressão de um subgrupo de genes necessários para a formação do biofilme.</a:t>
            </a:r>
          </a:p>
          <a:p>
            <a:pPr algn="just" eaLnBrk="1" hangingPunct="1"/>
            <a:endParaRPr lang="pt-BR" altLang="pt-BR" sz="800" dirty="0"/>
          </a:p>
          <a:p>
            <a:pPr algn="just" eaLnBrk="1" hangingPunct="1"/>
            <a:r>
              <a:rPr lang="pt-BR" altLang="pt-BR" sz="1200" dirty="0"/>
              <a:t>As células de </a:t>
            </a:r>
            <a:r>
              <a:rPr lang="pt-BR" altLang="pt-BR" sz="1200" i="1" dirty="0"/>
              <a:t>P. aeruginosa </a:t>
            </a:r>
            <a:r>
              <a:rPr lang="pt-BR" altLang="pt-BR" sz="1200" dirty="0"/>
              <a:t>possuem dois sistemas “</a:t>
            </a:r>
            <a:r>
              <a:rPr lang="pt-BR" altLang="pt-BR" sz="1200" b="1" dirty="0"/>
              <a:t>quorum sensing” </a:t>
            </a:r>
            <a:r>
              <a:rPr lang="pt-BR" altLang="pt-BR" sz="1200" dirty="0"/>
              <a:t>diferentes, </a:t>
            </a:r>
            <a:r>
              <a:rPr lang="pt-BR" altLang="pt-BR" sz="1200" b="1" dirty="0" err="1"/>
              <a:t>Las</a:t>
            </a:r>
            <a:r>
              <a:rPr lang="pt-BR" altLang="pt-BR" sz="1200" dirty="0"/>
              <a:t> e </a:t>
            </a:r>
            <a:r>
              <a:rPr lang="pt-BR" altLang="pt-BR" sz="1200" b="1" dirty="0" err="1"/>
              <a:t>Rhl</a:t>
            </a:r>
            <a:r>
              <a:rPr lang="pt-BR" altLang="pt-BR" sz="1200" dirty="0"/>
              <a:t>, que respondem a </a:t>
            </a:r>
            <a:r>
              <a:rPr lang="pt-BR" altLang="pt-BR" sz="1200" b="1" dirty="0">
                <a:solidFill>
                  <a:srgbClr val="7030A0"/>
                </a:solidFill>
              </a:rPr>
              <a:t>AHLs específicas e ativam a transcrição de genes que codificam exopolissacarídeos à medida que o número de células aumenta. </a:t>
            </a:r>
          </a:p>
          <a:p>
            <a:pPr algn="just" eaLnBrk="1" hangingPunct="1"/>
            <a:endParaRPr lang="pt-BR" altLang="pt-BR" sz="800" dirty="0"/>
          </a:p>
          <a:p>
            <a:pPr algn="just" eaLnBrk="1" hangingPunct="1"/>
            <a:r>
              <a:rPr lang="pt-BR" altLang="pt-BR" sz="1200" dirty="0"/>
              <a:t>Um segundo mensageiro importante na arquitetura do biofilme é o nucleotídeo regulador </a:t>
            </a:r>
            <a:r>
              <a:rPr lang="pt-BR" altLang="pt-BR" sz="1200" b="1" dirty="0"/>
              <a:t>c-</a:t>
            </a:r>
            <a:r>
              <a:rPr lang="pt-BR" altLang="pt-BR" sz="1200" b="1" dirty="0" err="1"/>
              <a:t>di</a:t>
            </a:r>
            <a:r>
              <a:rPr lang="pt-BR" altLang="pt-BR" sz="1200" b="1" dirty="0"/>
              <a:t>-</a:t>
            </a:r>
            <a:r>
              <a:rPr lang="pt-BR" altLang="pt-BR" sz="1200" b="1" dirty="0" err="1"/>
              <a:t>GMP</a:t>
            </a:r>
            <a:r>
              <a:rPr lang="pt-BR" altLang="pt-BR" sz="1200" b="1" dirty="0"/>
              <a:t> </a:t>
            </a:r>
            <a:r>
              <a:rPr lang="pt-BR" altLang="pt-BR" sz="1200" dirty="0"/>
              <a:t>(</a:t>
            </a:r>
            <a:r>
              <a:rPr lang="pt-BR" altLang="pt-BR" sz="1200" i="1" dirty="0" err="1"/>
              <a:t>di-guanosina</a:t>
            </a:r>
            <a:r>
              <a:rPr lang="pt-BR" altLang="pt-BR" sz="1200" i="1" dirty="0"/>
              <a:t> monofosfato </a:t>
            </a:r>
            <a:r>
              <a:rPr lang="pt-BR" altLang="pt-BR" sz="1200" i="1" dirty="0" err="1"/>
              <a:t>cíclico</a:t>
            </a:r>
            <a:r>
              <a:rPr lang="pt-BR" altLang="pt-BR" sz="1200" dirty="0"/>
              <a:t>). </a:t>
            </a:r>
          </a:p>
          <a:p>
            <a:pPr algn="just" eaLnBrk="1" hangingPunct="1"/>
            <a:endParaRPr lang="pt-BR" altLang="pt-BR" sz="1200" dirty="0"/>
          </a:p>
          <a:p>
            <a:pPr algn="just" eaLnBrk="1" hangingPunct="1"/>
            <a:r>
              <a:rPr lang="pt-BR" altLang="pt-BR" sz="1200" dirty="0">
                <a:solidFill>
                  <a:srgbClr val="211E1E"/>
                </a:solidFill>
                <a:latin typeface="WarnockPro"/>
              </a:rPr>
              <a:t>A formação do biofilme é assistida pela síntese de um exopolissacarídeo, chamado de </a:t>
            </a:r>
            <a:r>
              <a:rPr lang="pt-BR" altLang="pt-BR" sz="1200" b="1" dirty="0" err="1">
                <a:solidFill>
                  <a:srgbClr val="211E1E"/>
                </a:solidFill>
                <a:latin typeface="WarnockPro"/>
              </a:rPr>
              <a:t>Pel</a:t>
            </a:r>
            <a:r>
              <a:rPr lang="pt-BR" altLang="pt-BR" sz="1200" dirty="0">
                <a:solidFill>
                  <a:srgbClr val="211E1E"/>
                </a:solidFill>
                <a:latin typeface="WarnockPro"/>
              </a:rPr>
              <a:t> que é produzido pela </a:t>
            </a:r>
            <a:r>
              <a:rPr lang="pt-BR" altLang="pt-BR" sz="1200" b="1" dirty="0">
                <a:solidFill>
                  <a:srgbClr val="211E1E"/>
                </a:solidFill>
                <a:latin typeface="WarnockPro"/>
              </a:rPr>
              <a:t>proteína receptora de c-</a:t>
            </a:r>
            <a:r>
              <a:rPr lang="pt-BR" altLang="pt-BR" sz="1200" b="1" dirty="0" err="1">
                <a:solidFill>
                  <a:srgbClr val="211E1E"/>
                </a:solidFill>
                <a:latin typeface="WarnockPro"/>
              </a:rPr>
              <a:t>di</a:t>
            </a:r>
            <a:r>
              <a:rPr lang="pt-BR" altLang="pt-BR" sz="1200" b="1" dirty="0">
                <a:solidFill>
                  <a:srgbClr val="211E1E"/>
                </a:solidFill>
                <a:latin typeface="WarnockPro"/>
              </a:rPr>
              <a:t>-</a:t>
            </a:r>
            <a:r>
              <a:rPr lang="pt-BR" altLang="pt-BR" sz="1200" b="1" dirty="0" err="1">
                <a:solidFill>
                  <a:srgbClr val="211E1E"/>
                </a:solidFill>
                <a:latin typeface="WarnockPro"/>
              </a:rPr>
              <a:t>GMP</a:t>
            </a:r>
            <a:r>
              <a:rPr lang="pt-BR" altLang="pt-BR" sz="1200" b="1" dirty="0">
                <a:solidFill>
                  <a:srgbClr val="211E1E"/>
                </a:solidFill>
                <a:latin typeface="WarnockPro"/>
              </a:rPr>
              <a:t>, </a:t>
            </a:r>
            <a:r>
              <a:rPr lang="pt-BR" altLang="pt-BR" sz="1200" b="1" dirty="0" err="1">
                <a:solidFill>
                  <a:srgbClr val="211E1E"/>
                </a:solidFill>
                <a:latin typeface="WarnockPro"/>
              </a:rPr>
              <a:t>PelD</a:t>
            </a:r>
            <a:r>
              <a:rPr lang="pt-BR" altLang="pt-BR" sz="1200" b="1" dirty="0">
                <a:solidFill>
                  <a:srgbClr val="211E1E"/>
                </a:solidFill>
                <a:latin typeface="WarnockPro"/>
              </a:rPr>
              <a:t>.</a:t>
            </a:r>
            <a:r>
              <a:rPr lang="pt-BR" altLang="pt-BR" sz="1200" dirty="0">
                <a:solidFill>
                  <a:srgbClr val="211E1E"/>
                </a:solidFill>
                <a:latin typeface="WarnockPro"/>
              </a:rPr>
              <a:t> Em muitas bactérias a formação de biofilme é desencadeada pelo acúmulo do </a:t>
            </a:r>
            <a:r>
              <a:rPr lang="pt-BR" altLang="pt-BR" sz="1200" b="1" dirty="0">
                <a:solidFill>
                  <a:srgbClr val="211E1E"/>
                </a:solidFill>
                <a:latin typeface="WarnockPro"/>
              </a:rPr>
              <a:t>c-</a:t>
            </a:r>
            <a:r>
              <a:rPr lang="pt-BR" altLang="pt-BR" sz="1200" b="1" dirty="0" err="1">
                <a:solidFill>
                  <a:srgbClr val="211E1E"/>
                </a:solidFill>
                <a:latin typeface="WarnockPro"/>
              </a:rPr>
              <a:t>di</a:t>
            </a:r>
            <a:r>
              <a:rPr lang="pt-BR" altLang="pt-BR" sz="1200" b="1" dirty="0">
                <a:solidFill>
                  <a:srgbClr val="211E1E"/>
                </a:solidFill>
                <a:latin typeface="WarnockPro"/>
              </a:rPr>
              <a:t>-</a:t>
            </a:r>
            <a:r>
              <a:rPr lang="pt-BR" altLang="pt-BR" sz="1200" b="1" dirty="0" err="1">
                <a:solidFill>
                  <a:srgbClr val="211E1E"/>
                </a:solidFill>
                <a:latin typeface="WarnockPro"/>
              </a:rPr>
              <a:t>GMP</a:t>
            </a:r>
            <a:r>
              <a:rPr lang="pt-BR" altLang="pt-BR" sz="1200" dirty="0">
                <a:solidFill>
                  <a:srgbClr val="211E1E"/>
                </a:solidFill>
                <a:latin typeface="WarnockPro"/>
              </a:rPr>
              <a:t>. </a:t>
            </a:r>
          </a:p>
          <a:p>
            <a:pPr algn="just" eaLnBrk="1" hangingPunct="1"/>
            <a:endParaRPr lang="pt-BR" altLang="pt-BR" sz="800" b="1" dirty="0">
              <a:solidFill>
                <a:srgbClr val="211E1E"/>
              </a:solidFill>
              <a:latin typeface="WarnockPro"/>
            </a:endParaRPr>
          </a:p>
          <a:p>
            <a:pPr algn="just" eaLnBrk="1" hangingPunct="1"/>
            <a:r>
              <a:rPr lang="pt-BR" altLang="pt-BR" sz="1200" dirty="0">
                <a:solidFill>
                  <a:srgbClr val="211E1E"/>
                </a:solidFill>
                <a:latin typeface="WarnockPro"/>
              </a:rPr>
              <a:t>Da mesma forma, a expressão dos genes da </a:t>
            </a:r>
            <a:r>
              <a:rPr lang="pt-BR" altLang="pt-BR" sz="1200" b="1" dirty="0">
                <a:solidFill>
                  <a:srgbClr val="211E1E"/>
                </a:solidFill>
                <a:latin typeface="WarnockPro"/>
              </a:rPr>
              <a:t>biossíntese do flagelo</a:t>
            </a:r>
            <a:r>
              <a:rPr lang="pt-BR" altLang="pt-BR" sz="1200" i="1" dirty="0">
                <a:solidFill>
                  <a:srgbClr val="211E1E"/>
                </a:solidFill>
                <a:latin typeface="WarnockPro"/>
              </a:rPr>
              <a:t> </a:t>
            </a:r>
            <a:r>
              <a:rPr lang="pt-BR" altLang="pt-BR" sz="1200" dirty="0">
                <a:solidFill>
                  <a:srgbClr val="211E1E"/>
                </a:solidFill>
                <a:latin typeface="WarnockPro"/>
              </a:rPr>
              <a:t>está sob o controle positivo da proteína que se liga ao </a:t>
            </a:r>
            <a:r>
              <a:rPr lang="pt-BR" altLang="pt-BR" sz="1200" b="1" dirty="0">
                <a:solidFill>
                  <a:srgbClr val="211E1E"/>
                </a:solidFill>
                <a:latin typeface="WarnockPro"/>
              </a:rPr>
              <a:t>c-</a:t>
            </a:r>
            <a:r>
              <a:rPr lang="pt-BR" altLang="pt-BR" sz="1200" b="1" dirty="0" err="1">
                <a:solidFill>
                  <a:srgbClr val="211E1E"/>
                </a:solidFill>
                <a:latin typeface="WarnockPro"/>
              </a:rPr>
              <a:t>di</a:t>
            </a:r>
            <a:r>
              <a:rPr lang="pt-BR" altLang="pt-BR" sz="1200" b="1" dirty="0">
                <a:solidFill>
                  <a:srgbClr val="211E1E"/>
                </a:solidFill>
                <a:latin typeface="WarnockPro"/>
              </a:rPr>
              <a:t>-</a:t>
            </a:r>
            <a:r>
              <a:rPr lang="pt-BR" altLang="pt-BR" sz="1200" b="1" dirty="0" err="1">
                <a:solidFill>
                  <a:srgbClr val="211E1E"/>
                </a:solidFill>
                <a:latin typeface="WarnockPro"/>
              </a:rPr>
              <a:t>GMP</a:t>
            </a:r>
            <a:r>
              <a:rPr lang="pt-BR" altLang="pt-BR" sz="1200" dirty="0">
                <a:solidFill>
                  <a:srgbClr val="211E1E"/>
                </a:solidFill>
                <a:latin typeface="WarnockPro"/>
              </a:rPr>
              <a:t>, </a:t>
            </a:r>
            <a:r>
              <a:rPr lang="pt-BR" altLang="pt-BR" sz="1200" b="1" dirty="0" err="1">
                <a:solidFill>
                  <a:srgbClr val="211E1E"/>
                </a:solidFill>
                <a:latin typeface="WarnockPro"/>
              </a:rPr>
              <a:t>FleQ</a:t>
            </a:r>
            <a:r>
              <a:rPr lang="pt-BR" altLang="pt-BR" sz="1200" dirty="0">
                <a:solidFill>
                  <a:srgbClr val="211E1E"/>
                </a:solidFill>
                <a:latin typeface="WarnockPro"/>
              </a:rPr>
              <a:t>. O flagelo ajuda na fixação das células durante as fases iniciais da formação do biofilme. </a:t>
            </a:r>
            <a:endParaRPr lang="pt-BR" altLang="pt-BR" sz="1200" dirty="0"/>
          </a:p>
        </p:txBody>
      </p:sp>
      <p:sp>
        <p:nvSpPr>
          <p:cNvPr id="12" name="4.2. Indústria Química:…">
            <a:extLst>
              <a:ext uri="{FF2B5EF4-FFF2-40B4-BE49-F238E27FC236}">
                <a16:creationId xmlns:a16="http://schemas.microsoft.com/office/drawing/2014/main" id="{94469FBF-F99F-0575-8492-9ACBA8D4E210}"/>
              </a:ext>
            </a:extLst>
          </p:cNvPr>
          <p:cNvSpPr txBox="1"/>
          <p:nvPr/>
        </p:nvSpPr>
        <p:spPr>
          <a:xfrm>
            <a:off x="192088" y="601663"/>
            <a:ext cx="4962525" cy="319087"/>
          </a:xfrm>
          <a:prstGeom prst="rect">
            <a:avLst/>
          </a:prstGeom>
          <a:solidFill>
            <a:schemeClr val="accent2">
              <a:lumMod val="20000"/>
              <a:lumOff val="80000"/>
            </a:schemeClr>
          </a:solidFill>
        </p:spPr>
        <p:txBody>
          <a:bodyPr>
            <a:normAutofit/>
          </a:bodyPr>
          <a:lstStyle/>
          <a:p>
            <a:pPr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sz="1600" b="1" dirty="0">
                <a:uFill>
                  <a:solidFill>
                    <a:srgbClr val="99403D"/>
                  </a:solidFill>
                </a:uFill>
                <a:latin typeface="Calibri"/>
                <a:ea typeface="Calibri"/>
                <a:cs typeface="Calibri"/>
                <a:sym typeface="Calibri"/>
              </a:rPr>
              <a:t>Formação de Biofilme</a:t>
            </a:r>
            <a:endParaRPr lang="pt-BR" sz="1600" dirty="0">
              <a:uFill>
                <a:solidFill>
                  <a:srgbClr val="99403D"/>
                </a:solidFill>
              </a:uFill>
              <a:latin typeface="Calibri"/>
              <a:ea typeface="Calibri"/>
              <a:cs typeface="Calibri"/>
              <a:sym typeface="Calibri"/>
            </a:endParaRPr>
          </a:p>
        </p:txBody>
      </p:sp>
      <p:sp>
        <p:nvSpPr>
          <p:cNvPr id="3" name="Rectangle 2">
            <a:extLst>
              <a:ext uri="{FF2B5EF4-FFF2-40B4-BE49-F238E27FC236}">
                <a16:creationId xmlns:a16="http://schemas.microsoft.com/office/drawing/2014/main" id="{18B45762-E48D-32DE-D425-47DC0ECB05C4}"/>
              </a:ext>
            </a:extLst>
          </p:cNvPr>
          <p:cNvSpPr/>
          <p:nvPr/>
        </p:nvSpPr>
        <p:spPr>
          <a:xfrm>
            <a:off x="192088" y="903288"/>
            <a:ext cx="6096000" cy="646112"/>
          </a:xfrm>
          <a:prstGeom prst="rect">
            <a:avLst/>
          </a:prstGeom>
          <a:solidFill>
            <a:srgbClr val="FFFDB1"/>
          </a:solidFill>
          <a:ln>
            <a:solidFill>
              <a:schemeClr val="accent2">
                <a:lumMod val="60000"/>
                <a:lumOff val="40000"/>
              </a:schemeClr>
            </a:solidFill>
          </a:ln>
        </p:spPr>
        <p:txBody>
          <a:bodyPr>
            <a:spAutoFit/>
          </a:bodyPr>
          <a:lstStyle/>
          <a:p>
            <a:pPr algn="just" eaLnBrk="1" fontAlgn="auto" hangingPunct="1">
              <a:spcBef>
                <a:spcPts val="0"/>
              </a:spcBef>
              <a:spcAft>
                <a:spcPts val="0"/>
              </a:spcAft>
              <a:defRPr/>
            </a:pPr>
            <a:r>
              <a:rPr lang="pt-BR" sz="1200" dirty="0">
                <a:latin typeface="+mn-lt"/>
              </a:rPr>
              <a:t>Diversos sinais, incluindo a comunicação célula a célula, levam as bactérias a deixarem de viver livremente em suspensão no meio liquido (crescimento planctônico) para se multiplicarem em uma matriz semissólida, denominada </a:t>
            </a:r>
            <a:r>
              <a:rPr lang="pt-BR" sz="1200" b="1" dirty="0">
                <a:latin typeface="+mn-lt"/>
              </a:rPr>
              <a:t>biofilme</a:t>
            </a:r>
          </a:p>
        </p:txBody>
      </p:sp>
      <p:sp>
        <p:nvSpPr>
          <p:cNvPr id="12297" name="Rectangle 4">
            <a:extLst>
              <a:ext uri="{FF2B5EF4-FFF2-40B4-BE49-F238E27FC236}">
                <a16:creationId xmlns:a16="http://schemas.microsoft.com/office/drawing/2014/main" id="{38B77CC0-CE37-BD28-1E6B-95C208D52D24}"/>
              </a:ext>
            </a:extLst>
          </p:cNvPr>
          <p:cNvSpPr>
            <a:spLocks noChangeArrowheads="1"/>
          </p:cNvSpPr>
          <p:nvPr/>
        </p:nvSpPr>
        <p:spPr bwMode="auto">
          <a:xfrm>
            <a:off x="203994" y="1609369"/>
            <a:ext cx="3727302" cy="338554"/>
          </a:xfrm>
          <a:prstGeom prst="rect">
            <a:avLst/>
          </a:prstGeom>
          <a:solidFill>
            <a:srgbClr val="FBE5D6"/>
          </a:solidFill>
          <a:ln w="9525">
            <a:solidFill>
              <a:srgbClr val="7030A0"/>
            </a:solid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pt-BR" altLang="pt-BR" sz="1600" b="1" dirty="0" err="1"/>
              <a:t>Ex</a:t>
            </a:r>
            <a:r>
              <a:rPr lang="pt-BR" altLang="pt-BR" sz="1600" b="1" dirty="0"/>
              <a:t>: Biofilme de </a:t>
            </a:r>
            <a:r>
              <a:rPr lang="pt-BR" altLang="pt-BR" sz="1600" b="1" i="1" dirty="0"/>
              <a:t>Pseudomonas aeruginosa </a:t>
            </a:r>
          </a:p>
        </p:txBody>
      </p:sp>
      <p:sp>
        <p:nvSpPr>
          <p:cNvPr id="12298" name="Rectangle 16">
            <a:extLst>
              <a:ext uri="{FF2B5EF4-FFF2-40B4-BE49-F238E27FC236}">
                <a16:creationId xmlns:a16="http://schemas.microsoft.com/office/drawing/2014/main" id="{CB156367-E544-58E4-0C37-B60457F44E86}"/>
              </a:ext>
            </a:extLst>
          </p:cNvPr>
          <p:cNvSpPr>
            <a:spLocks noChangeArrowheads="1"/>
          </p:cNvSpPr>
          <p:nvPr/>
        </p:nvSpPr>
        <p:spPr bwMode="auto">
          <a:xfrm>
            <a:off x="6654006" y="1131093"/>
            <a:ext cx="5334000" cy="5755422"/>
          </a:xfrm>
          <a:prstGeom prst="rect">
            <a:avLst/>
          </a:prstGeom>
          <a:solidFill>
            <a:srgbClr val="E5ECF3"/>
          </a:solidFill>
          <a:ln w="9525">
            <a:solidFill>
              <a:srgbClr val="FF000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endParaRPr lang="pt-BR" altLang="pt-BR" sz="1100" b="1" dirty="0">
              <a:solidFill>
                <a:srgbClr val="FF0000"/>
              </a:solidFill>
              <a:latin typeface="Helvetica" pitchFamily="2" charset="0"/>
            </a:endParaRPr>
          </a:p>
          <a:p>
            <a:pPr algn="just" eaLnBrk="1" hangingPunct="1"/>
            <a:r>
              <a:rPr lang="pt-BR" altLang="pt-BR" sz="1100" b="1" dirty="0" err="1">
                <a:solidFill>
                  <a:srgbClr val="FF0000"/>
                </a:solidFill>
                <a:latin typeface="Helvetica" pitchFamily="2" charset="0"/>
              </a:rPr>
              <a:t>Fig</a:t>
            </a:r>
            <a:r>
              <a:rPr lang="pt-BR" altLang="pt-BR" sz="1100" b="1" dirty="0">
                <a:solidFill>
                  <a:srgbClr val="FF0000"/>
                </a:solidFill>
                <a:latin typeface="Helvetica" pitchFamily="2" charset="0"/>
              </a:rPr>
              <a:t> 7.23: </a:t>
            </a:r>
            <a:r>
              <a:rPr lang="pt-BR" altLang="pt-BR" sz="1100" b="1" dirty="0"/>
              <a:t>Formação do biofilme em </a:t>
            </a:r>
            <a:r>
              <a:rPr lang="pt-BR" altLang="pt-BR" sz="1100" b="1" i="1" dirty="0"/>
              <a:t>Pseudomonas</a:t>
            </a:r>
            <a:r>
              <a:rPr lang="pt-BR" altLang="pt-BR" sz="1100" b="1" dirty="0"/>
              <a:t>. </a:t>
            </a:r>
            <a:r>
              <a:rPr lang="pt-BR" altLang="pt-BR" sz="1100" dirty="0"/>
              <a:t>(a) Sequência de eventos da formação do biofilme em </a:t>
            </a:r>
            <a:r>
              <a:rPr lang="pt-BR" altLang="pt-BR" sz="1100" i="1" dirty="0"/>
              <a:t>P. aeruginosa</a:t>
            </a:r>
            <a:r>
              <a:rPr lang="pt-BR" altLang="pt-BR" sz="1100" dirty="0"/>
              <a:t>. À medida que a população celular aumenta, o mesmo acontece com a produção da molécula sinalizadora homosserinalactona, </a:t>
            </a:r>
            <a:r>
              <a:rPr lang="pt-BR" altLang="pt-BR" sz="1100" dirty="0" err="1"/>
              <a:t>AHL</a:t>
            </a:r>
            <a:r>
              <a:rPr lang="pt-BR" altLang="pt-BR" sz="1100" dirty="0"/>
              <a:t>. Essas moléculas sinalizadoras participam da ativação da síntese de </a:t>
            </a:r>
            <a:r>
              <a:rPr lang="pt-BR" altLang="pt-BR" sz="1100" b="1" dirty="0"/>
              <a:t>exopolissacarídeos</a:t>
            </a:r>
            <a:r>
              <a:rPr lang="pt-BR" altLang="pt-BR" sz="1100" dirty="0"/>
              <a:t> e do </a:t>
            </a:r>
            <a:r>
              <a:rPr lang="pt-BR" altLang="pt-BR" sz="1100" b="1" dirty="0"/>
              <a:t>flagelo</a:t>
            </a:r>
            <a:r>
              <a:rPr lang="pt-BR" altLang="pt-BR" sz="1100" dirty="0"/>
              <a:t>, necessária para a formação do biofilme. </a:t>
            </a:r>
          </a:p>
          <a:p>
            <a:pPr algn="just" eaLnBrk="1" hangingPunct="1"/>
            <a:r>
              <a:rPr lang="pt-BR" altLang="pt-BR" sz="1100" dirty="0"/>
              <a:t>(</a:t>
            </a:r>
            <a:r>
              <a:rPr lang="pt-BR" altLang="pt-BR" sz="1100" dirty="0" err="1"/>
              <a:t>b</a:t>
            </a:r>
            <a:r>
              <a:rPr lang="pt-BR" altLang="pt-BR" sz="1100" dirty="0"/>
              <a:t>) Microscopia confocal de varredura mostrando a progressão da formação do biofilme de </a:t>
            </a:r>
            <a:r>
              <a:rPr lang="pt-BR" altLang="pt-BR" sz="1100" i="1" dirty="0"/>
              <a:t>P. aeruginosa </a:t>
            </a:r>
            <a:r>
              <a:rPr lang="pt-BR" altLang="pt-BR" sz="1100" dirty="0"/>
              <a:t>no período de 144 horas. </a:t>
            </a:r>
          </a:p>
          <a:p>
            <a:pPr algn="just" eaLnBrk="1" hangingPunct="1"/>
            <a:endParaRPr lang="pt-BR" altLang="pt-BR" sz="800" dirty="0"/>
          </a:p>
          <a:p>
            <a:pPr algn="just" eaLnBrk="1" hangingPunct="1"/>
            <a:r>
              <a:rPr lang="pt-BR" altLang="pt-BR" sz="1000" dirty="0"/>
              <a:t>As células foram marcadas com o corante de viabilidade celular (LIVE/</a:t>
            </a:r>
            <a:r>
              <a:rPr lang="pt-BR" altLang="pt-BR" sz="1000" dirty="0" err="1"/>
              <a:t>DEAD</a:t>
            </a:r>
            <a:r>
              <a:rPr lang="pt-BR" altLang="pt-BR" sz="1000" dirty="0"/>
              <a:t>) que cora de verde as células viáveis.  Cada padrão retangular de células tem cerca de 0,2 mm de largura; o biofilme maduro tem cerca de 0,1 mm de largura e 60 mm de altura.</a:t>
            </a:r>
          </a:p>
        </p:txBody>
      </p:sp>
      <p:pic>
        <p:nvPicPr>
          <p:cNvPr id="12299" name="Picture 2">
            <a:extLst>
              <a:ext uri="{FF2B5EF4-FFF2-40B4-BE49-F238E27FC236}">
                <a16:creationId xmlns:a16="http://schemas.microsoft.com/office/drawing/2014/main" id="{948B7B4C-A35F-2940-9EE8-F02E298648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14" t="1365" r="5180" b="46637"/>
          <a:stretch/>
        </p:blipFill>
        <p:spPr bwMode="auto">
          <a:xfrm>
            <a:off x="6858793" y="1365662"/>
            <a:ext cx="5083483" cy="3503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4.1. Indústria de Alimentos">
            <a:extLst>
              <a:ext uri="{FF2B5EF4-FFF2-40B4-BE49-F238E27FC236}">
                <a16:creationId xmlns:a16="http://schemas.microsoft.com/office/drawing/2014/main" id="{BEFB13FC-782D-0E98-4DC0-0E0B3A0C7BEA}"/>
              </a:ext>
            </a:extLst>
          </p:cNvPr>
          <p:cNvSpPr txBox="1"/>
          <p:nvPr/>
        </p:nvSpPr>
        <p:spPr>
          <a:xfrm>
            <a:off x="192648" y="87708"/>
            <a:ext cx="3181416" cy="404534"/>
          </a:xfrm>
          <a:prstGeom prst="rect">
            <a:avLst/>
          </a:prstGeom>
          <a:gradFill>
            <a:gsLst>
              <a:gs pos="0">
                <a:schemeClr val="accent4"/>
              </a:gs>
              <a:gs pos="100000">
                <a:srgbClr val="FE9301"/>
              </a:gs>
            </a:gsLst>
            <a:lin ang="5400000"/>
          </a:gradFill>
          <a:ln w="12700">
            <a:miter lim="400000"/>
          </a:ln>
          <a:effectLst>
            <a:reflection stA="91988" endPos="40000" dir="5400000" sy="-100000" algn="bl" rotWithShape="0"/>
          </a:effectLst>
        </p:spPr>
        <p:txBody>
          <a:bodyPr lIns="35719" tIns="35719" rIns="35719" bIns="35719" anchor="ctr">
            <a:spAutoFit/>
          </a:bodyPr>
          <a:lstStyle>
            <a:lvl1pPr>
              <a:defRPr sz="2200">
                <a:latin typeface="Helvetica Neue Medium"/>
                <a:ea typeface="Helvetica Neue Medium"/>
                <a:cs typeface="Helvetica Neue Medium"/>
                <a:sym typeface="Helvetica Neue Medium"/>
              </a:defRPr>
            </a:lvl1pPr>
          </a:lstStyle>
          <a:p>
            <a:pPr marL="160729" defTabSz="642915"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sz="2400" b="1" i="1" dirty="0">
                <a:uFill>
                  <a:solidFill>
                    <a:srgbClr val="99403D"/>
                  </a:solidFill>
                </a:uFill>
                <a:latin typeface="Calibri"/>
                <a:ea typeface="Calibri"/>
                <a:cs typeface="Calibri"/>
                <a:sym typeface="Calibri"/>
              </a:rPr>
              <a:t>“</a:t>
            </a:r>
            <a:r>
              <a:rPr lang="pt-BR" sz="2400" b="1" dirty="0">
                <a:uFill>
                  <a:solidFill>
                    <a:srgbClr val="99403D"/>
                  </a:solidFill>
                </a:uFill>
                <a:latin typeface="Calibri"/>
                <a:ea typeface="Calibri"/>
                <a:cs typeface="Calibri"/>
                <a:sym typeface="Calibri"/>
              </a:rPr>
              <a:t>Quorum sensing</a:t>
            </a:r>
            <a:r>
              <a:rPr lang="pt-BR" sz="2400" b="1" i="1" dirty="0">
                <a:uFill>
                  <a:solidFill>
                    <a:srgbClr val="99403D"/>
                  </a:solidFill>
                </a:uFill>
                <a:latin typeface="Calibri"/>
                <a:ea typeface="Calibri"/>
                <a:cs typeface="Calibri"/>
                <a:sym typeface="Calibri"/>
              </a:rPr>
              <a:t>” </a:t>
            </a:r>
          </a:p>
        </p:txBody>
      </p:sp>
    </p:spTree>
    <p:extLst>
      <p:ext uri="{BB962C8B-B14F-4D97-AF65-F5344CB8AC3E}">
        <p14:creationId xmlns:p14="http://schemas.microsoft.com/office/powerpoint/2010/main" val="25986316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Text">
            <a:extLst>
              <a:ext uri="{FF2B5EF4-FFF2-40B4-BE49-F238E27FC236}">
                <a16:creationId xmlns:a16="http://schemas.microsoft.com/office/drawing/2014/main" id="{42E67325-698A-FE60-0913-37C8EEEA8A85}"/>
              </a:ext>
            </a:extLst>
          </p:cNvPr>
          <p:cNvSpPr txBox="1"/>
          <p:nvPr/>
        </p:nvSpPr>
        <p:spPr>
          <a:xfrm>
            <a:off x="5154613" y="-1789113"/>
            <a:ext cx="98425" cy="373063"/>
          </a:xfrm>
          <a:prstGeom prst="rect">
            <a:avLst/>
          </a:prstGeom>
          <a:ln w="12700">
            <a:miter lim="400000"/>
          </a:ln>
        </p:spPr>
        <p:txBody>
          <a:bodyPr wrap="none" lIns="35719" tIns="35719" rIns="35719" bIns="35719" anchor="ctr">
            <a:spAutoFit/>
          </a:bodyPr>
          <a:lstStyle>
            <a:lvl1pPr algn="l" defTabSz="457200">
              <a:lnSpc>
                <a:spcPts val="2800"/>
              </a:lnSpc>
              <a:defRPr sz="1200">
                <a:latin typeface="Times"/>
                <a:ea typeface="Times"/>
                <a:cs typeface="Times"/>
                <a:sym typeface="Times"/>
              </a:defRPr>
            </a:lvl1pPr>
          </a:lstStyle>
          <a:p>
            <a:pPr eaLnBrk="1" fontAlgn="auto" hangingPunct="1">
              <a:spcBef>
                <a:spcPts val="0"/>
              </a:spcBef>
              <a:spcAft>
                <a:spcPts val="422"/>
              </a:spcAft>
              <a:defRPr/>
            </a:pPr>
            <a:r>
              <a:rPr lang="pt-BR" sz="844"/>
              <a:t> </a:t>
            </a:r>
          </a:p>
        </p:txBody>
      </p:sp>
      <p:pic>
        <p:nvPicPr>
          <p:cNvPr id="13315" name="Picture 1" descr="page255image46502576">
            <a:extLst>
              <a:ext uri="{FF2B5EF4-FFF2-40B4-BE49-F238E27FC236}">
                <a16:creationId xmlns:a16="http://schemas.microsoft.com/office/drawing/2014/main" id="{5C4D3CAE-B7B1-F7B0-90A2-629EB5EAA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1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 descr="page255image46502576">
            <a:extLst>
              <a:ext uri="{FF2B5EF4-FFF2-40B4-BE49-F238E27FC236}">
                <a16:creationId xmlns:a16="http://schemas.microsoft.com/office/drawing/2014/main" id="{4B2089FF-9ADA-9F01-E20C-1FC96119A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1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55528C2F-F714-9D88-8468-2FA1B95B759C}"/>
              </a:ext>
            </a:extLst>
          </p:cNvPr>
          <p:cNvSpPr/>
          <p:nvPr/>
        </p:nvSpPr>
        <p:spPr>
          <a:xfrm>
            <a:off x="131763" y="1363663"/>
            <a:ext cx="5964237" cy="2630487"/>
          </a:xfrm>
          <a:prstGeom prst="rect">
            <a:avLst/>
          </a:prstGeom>
          <a:solidFill>
            <a:srgbClr val="FFFDB1"/>
          </a:solidFill>
          <a:ln>
            <a:solidFill>
              <a:srgbClr val="0432FF"/>
            </a:solidFill>
          </a:ln>
        </p:spPr>
        <p:txBody>
          <a:bodyPr>
            <a:spAutoFit/>
          </a:bodyPr>
          <a:lstStyle/>
          <a:p>
            <a:pPr algn="just" eaLnBrk="1" fontAlgn="auto" hangingPunct="1">
              <a:spcBef>
                <a:spcPts val="0"/>
              </a:spcBef>
              <a:spcAft>
                <a:spcPts val="600"/>
              </a:spcAft>
              <a:defRPr/>
            </a:pPr>
            <a:r>
              <a:rPr lang="pt-BR" sz="1400" dirty="0">
                <a:latin typeface="+mn-lt"/>
              </a:rPr>
              <a:t>A capacidade de uma bactéria </a:t>
            </a:r>
            <a:r>
              <a:rPr lang="pt-BR" sz="1400" b="1" dirty="0">
                <a:latin typeface="+mn-lt"/>
              </a:rPr>
              <a:t>captar uma molécula de DNA </a:t>
            </a:r>
            <a:r>
              <a:rPr lang="pt-BR" sz="1400" dirty="0">
                <a:latin typeface="+mn-lt"/>
              </a:rPr>
              <a:t>e ser transformada é chamada “</a:t>
            </a:r>
            <a:r>
              <a:rPr lang="pt-BR" sz="1400" b="1" dirty="0">
                <a:latin typeface="+mn-lt"/>
              </a:rPr>
              <a:t>Competência</a:t>
            </a:r>
            <a:r>
              <a:rPr lang="pt-BR" sz="1400" dirty="0">
                <a:latin typeface="+mn-lt"/>
              </a:rPr>
              <a:t>”, e essa capacidade é determinada geneticamente. </a:t>
            </a:r>
          </a:p>
          <a:p>
            <a:pPr algn="just" eaLnBrk="1" fontAlgn="auto" hangingPunct="1">
              <a:spcBef>
                <a:spcPts val="0"/>
              </a:spcBef>
              <a:spcAft>
                <a:spcPts val="600"/>
              </a:spcAft>
              <a:defRPr/>
            </a:pPr>
            <a:r>
              <a:rPr lang="pt-BR" sz="1400" dirty="0">
                <a:latin typeface="+mn-lt"/>
              </a:rPr>
              <a:t>Mesmo entre os gêneros transformáveis, apenas algumas linhagens ou espécies são, de fato, transformáveis. A competência é regulada na maioria das bactérias naturalmente transformáveis, havendo proteínas especiais que desempenham papéis na captação e no processamento do DNA. </a:t>
            </a:r>
          </a:p>
          <a:p>
            <a:pPr algn="just" eaLnBrk="1" fontAlgn="auto" hangingPunct="1">
              <a:spcBef>
                <a:spcPts val="0"/>
              </a:spcBef>
              <a:spcAft>
                <a:spcPts val="600"/>
              </a:spcAft>
              <a:defRPr/>
            </a:pPr>
            <a:r>
              <a:rPr lang="pt-BR" sz="1400" u="sng" dirty="0">
                <a:latin typeface="+mn-lt"/>
              </a:rPr>
              <a:t>As </a:t>
            </a:r>
            <a:r>
              <a:rPr lang="pt-BR" sz="1400" b="1" u="sng" dirty="0">
                <a:latin typeface="+mn-lt"/>
              </a:rPr>
              <a:t>proteínas específicas de competência </a:t>
            </a:r>
            <a:r>
              <a:rPr lang="pt-BR" sz="1400" u="sng" dirty="0">
                <a:latin typeface="+mn-lt"/>
              </a:rPr>
              <a:t>incluem</a:t>
            </a:r>
            <a:r>
              <a:rPr lang="pt-BR" sz="1400" dirty="0">
                <a:latin typeface="+mn-lt"/>
              </a:rPr>
              <a:t>:</a:t>
            </a:r>
          </a:p>
          <a:p>
            <a:pPr marL="285750" indent="-285750" algn="just" eaLnBrk="1" fontAlgn="auto" hangingPunct="1">
              <a:spcBef>
                <a:spcPts val="0"/>
              </a:spcBef>
              <a:spcAft>
                <a:spcPts val="600"/>
              </a:spcAft>
              <a:buFontTx/>
              <a:buChar char="-"/>
              <a:defRPr/>
            </a:pPr>
            <a:r>
              <a:rPr lang="pt-BR" sz="1400" dirty="0">
                <a:latin typeface="+mn-lt"/>
              </a:rPr>
              <a:t>uma </a:t>
            </a:r>
            <a:r>
              <a:rPr lang="pt-BR" sz="1400" b="1" dirty="0">
                <a:latin typeface="+mn-lt"/>
              </a:rPr>
              <a:t>proteína de ligação ao DNA</a:t>
            </a:r>
            <a:r>
              <a:rPr lang="pt-BR" sz="1400" dirty="0">
                <a:latin typeface="+mn-lt"/>
              </a:rPr>
              <a:t>, associada à membrana, </a:t>
            </a:r>
          </a:p>
          <a:p>
            <a:pPr marL="285750" indent="-285750" algn="just" eaLnBrk="1" fontAlgn="auto" hangingPunct="1">
              <a:spcBef>
                <a:spcPts val="0"/>
              </a:spcBef>
              <a:spcAft>
                <a:spcPts val="600"/>
              </a:spcAft>
              <a:buFontTx/>
              <a:buChar char="-"/>
              <a:defRPr/>
            </a:pPr>
            <a:r>
              <a:rPr lang="pt-BR" sz="1400" dirty="0">
                <a:latin typeface="+mn-lt"/>
              </a:rPr>
              <a:t>uma </a:t>
            </a:r>
            <a:r>
              <a:rPr lang="pt-BR" sz="1400" b="1" dirty="0">
                <a:latin typeface="+mn-lt"/>
              </a:rPr>
              <a:t>autolisina</a:t>
            </a:r>
            <a:r>
              <a:rPr lang="pt-BR" sz="1400" dirty="0">
                <a:latin typeface="+mn-lt"/>
              </a:rPr>
              <a:t> de parede celular, e </a:t>
            </a:r>
          </a:p>
          <a:p>
            <a:pPr marL="285750" indent="-285750" algn="just" eaLnBrk="1" fontAlgn="auto" hangingPunct="1">
              <a:spcBef>
                <a:spcPts val="0"/>
              </a:spcBef>
              <a:spcAft>
                <a:spcPts val="600"/>
              </a:spcAft>
              <a:buFontTx/>
              <a:buChar char="-"/>
              <a:defRPr/>
            </a:pPr>
            <a:r>
              <a:rPr lang="pt-BR" sz="1400" dirty="0">
                <a:latin typeface="+mn-lt"/>
              </a:rPr>
              <a:t>várias </a:t>
            </a:r>
            <a:r>
              <a:rPr lang="pt-BR" sz="1400" b="1" dirty="0">
                <a:latin typeface="+mn-lt"/>
              </a:rPr>
              <a:t>nucleasses</a:t>
            </a:r>
            <a:r>
              <a:rPr lang="pt-BR" sz="1400" dirty="0">
                <a:latin typeface="+mn-lt"/>
              </a:rPr>
              <a:t>. </a:t>
            </a:r>
          </a:p>
        </p:txBody>
      </p:sp>
      <p:sp>
        <p:nvSpPr>
          <p:cNvPr id="13319" name="Rectangle 13">
            <a:extLst>
              <a:ext uri="{FF2B5EF4-FFF2-40B4-BE49-F238E27FC236}">
                <a16:creationId xmlns:a16="http://schemas.microsoft.com/office/drawing/2014/main" id="{6223B34B-E6C8-7B5C-97C6-3AB1BBB31C18}"/>
              </a:ext>
            </a:extLst>
          </p:cNvPr>
          <p:cNvSpPr>
            <a:spLocks noChangeArrowheads="1"/>
          </p:cNvSpPr>
          <p:nvPr/>
        </p:nvSpPr>
        <p:spPr bwMode="auto">
          <a:xfrm>
            <a:off x="6227763" y="1390650"/>
            <a:ext cx="5648325" cy="4076700"/>
          </a:xfrm>
          <a:prstGeom prst="rect">
            <a:avLst/>
          </a:prstGeom>
          <a:solidFill>
            <a:srgbClr val="FFFDB1"/>
          </a:solidFill>
          <a:ln w="38100">
            <a:solidFill>
              <a:srgbClr val="FF000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Aft>
                <a:spcPts val="600"/>
              </a:spcAft>
            </a:pPr>
            <a:r>
              <a:rPr lang="pt-BR" altLang="pt-BR" sz="1400" b="1" u="sng" dirty="0"/>
              <a:t>Via de competência natural de transformação genética em </a:t>
            </a:r>
            <a:r>
              <a:rPr lang="pt-BR" altLang="pt-BR" sz="1400" b="1" i="1" u="sng" dirty="0">
                <a:solidFill>
                  <a:srgbClr val="7030A0"/>
                </a:solidFill>
              </a:rPr>
              <a:t>Bacillus subtilis </a:t>
            </a:r>
          </a:p>
          <a:p>
            <a:pPr algn="just" eaLnBrk="1" hangingPunct="1">
              <a:spcAft>
                <a:spcPts val="600"/>
              </a:spcAft>
            </a:pPr>
            <a:r>
              <a:rPr lang="pt-BR" altLang="pt-BR" sz="1400" dirty="0"/>
              <a:t>Esta bactéria é uma espécie facilmente transformável e sua competência é regulada por um sistema de “quorum sensing</a:t>
            </a:r>
            <a:r>
              <a:rPr lang="pt-BR" altLang="pt-BR" sz="1400" i="1" dirty="0"/>
              <a:t>”.</a:t>
            </a:r>
            <a:endParaRPr lang="pt-BR" altLang="pt-BR" sz="1400" dirty="0"/>
          </a:p>
          <a:p>
            <a:pPr algn="just" eaLnBrk="1" hangingPunct="1">
              <a:spcAft>
                <a:spcPts val="600"/>
              </a:spcAft>
            </a:pPr>
            <a:r>
              <a:rPr lang="pt-BR" altLang="pt-BR" sz="1400" dirty="0"/>
              <a:t>As células produzem e secretam um pequeno peptídeo durante o seu crescimento, o qual se acumula, atingindo concentrações elevadas, e induz as células a tornarem-se competentes. </a:t>
            </a:r>
          </a:p>
          <a:p>
            <a:pPr algn="just" eaLnBrk="1" hangingPunct="1">
              <a:spcAft>
                <a:spcPts val="600"/>
              </a:spcAft>
            </a:pPr>
            <a:r>
              <a:rPr lang="pt-BR" altLang="pt-BR" sz="1400" dirty="0"/>
              <a:t>Em </a:t>
            </a:r>
            <a:r>
              <a:rPr lang="pt-BR" altLang="pt-BR" sz="1400" b="1" i="1" dirty="0">
                <a:solidFill>
                  <a:srgbClr val="7030A0"/>
                </a:solidFill>
              </a:rPr>
              <a:t>Bacillus</a:t>
            </a:r>
            <a:r>
              <a:rPr lang="pt-BR" altLang="pt-BR" sz="1400" dirty="0"/>
              <a:t>, cerca de </a:t>
            </a:r>
            <a:r>
              <a:rPr lang="pt-BR" altLang="pt-BR" sz="1400" b="1" dirty="0"/>
              <a:t>20% das células </a:t>
            </a:r>
            <a:r>
              <a:rPr lang="pt-BR" altLang="pt-BR" sz="1400" dirty="0"/>
              <a:t>de uma cultura tornam-se competentes, permanecendo nesse estado por várias horas. </a:t>
            </a:r>
          </a:p>
          <a:p>
            <a:pPr algn="just" eaLnBrk="1" hangingPunct="1">
              <a:spcAft>
                <a:spcPts val="600"/>
              </a:spcAft>
            </a:pPr>
            <a:endParaRPr lang="pt-BR" altLang="pt-BR" sz="1400" b="1" u="sng" dirty="0"/>
          </a:p>
          <a:p>
            <a:pPr algn="just" eaLnBrk="1" hangingPunct="1">
              <a:spcAft>
                <a:spcPts val="600"/>
              </a:spcAft>
            </a:pPr>
            <a:r>
              <a:rPr lang="pt-BR" altLang="pt-BR" sz="1400" b="1" u="sng" dirty="0"/>
              <a:t>Competência em outras Bactérias: </a:t>
            </a:r>
          </a:p>
          <a:p>
            <a:pPr algn="just" eaLnBrk="1" hangingPunct="1">
              <a:spcAft>
                <a:spcPts val="600"/>
              </a:spcAft>
            </a:pPr>
            <a:r>
              <a:rPr lang="pt-BR" altLang="pt-BR" sz="1400" dirty="0"/>
              <a:t>No gênero </a:t>
            </a:r>
            <a:r>
              <a:rPr lang="pt-BR" altLang="pt-BR" sz="1400" b="1" i="1" dirty="0">
                <a:solidFill>
                  <a:srgbClr val="7030A0"/>
                </a:solidFill>
              </a:rPr>
              <a:t>Streptococcus</a:t>
            </a:r>
            <a:r>
              <a:rPr lang="pt-BR" altLang="pt-BR" sz="1400" dirty="0"/>
              <a:t>, </a:t>
            </a:r>
            <a:r>
              <a:rPr lang="pt-BR" altLang="pt-BR" sz="1400" b="1" dirty="0"/>
              <a:t>100% das células tornam-se competentes</a:t>
            </a:r>
            <a:r>
              <a:rPr lang="pt-BR" altLang="pt-BR" sz="1400" dirty="0"/>
              <a:t>, mas apenas por um </a:t>
            </a:r>
            <a:r>
              <a:rPr lang="pt-BR" altLang="pt-BR" sz="1400" b="1" dirty="0"/>
              <a:t>breve período</a:t>
            </a:r>
            <a:r>
              <a:rPr lang="pt-BR" altLang="pt-BR" sz="1400" dirty="0"/>
              <a:t>, durante o ciclo de crescimento. </a:t>
            </a:r>
          </a:p>
          <a:p>
            <a:pPr algn="just" eaLnBrk="1" hangingPunct="1">
              <a:spcAft>
                <a:spcPts val="600"/>
              </a:spcAft>
            </a:pPr>
            <a:r>
              <a:rPr lang="pt-BR" altLang="pt-BR" sz="1400" dirty="0"/>
              <a:t>A transformação natural com alta eficiência é conhecida apenas em algumas bactérias. Por exemplo: </a:t>
            </a:r>
            <a:r>
              <a:rPr lang="pt-BR" altLang="pt-BR" sz="1400" b="1" i="1" dirty="0">
                <a:solidFill>
                  <a:srgbClr val="7030A0"/>
                </a:solidFill>
              </a:rPr>
              <a:t>Bacillus</a:t>
            </a:r>
            <a:r>
              <a:rPr lang="pt-BR" altLang="pt-BR" sz="1400" dirty="0"/>
              <a:t>, </a:t>
            </a:r>
            <a:r>
              <a:rPr lang="pt-BR" altLang="pt-BR" sz="1400" b="1" i="1" dirty="0">
                <a:solidFill>
                  <a:srgbClr val="7030A0"/>
                </a:solidFill>
              </a:rPr>
              <a:t>Streptococcus</a:t>
            </a:r>
            <a:r>
              <a:rPr lang="pt-BR" altLang="pt-BR" sz="1400" dirty="0"/>
              <a:t>, </a:t>
            </a:r>
            <a:r>
              <a:rPr lang="pt-BR" altLang="pt-BR" sz="1400" b="1" i="1" dirty="0"/>
              <a:t>Acinetobacter</a:t>
            </a:r>
            <a:r>
              <a:rPr lang="pt-BR" altLang="pt-BR" sz="1400" dirty="0"/>
              <a:t>, </a:t>
            </a:r>
            <a:r>
              <a:rPr lang="pt-BR" altLang="pt-BR" sz="1400" b="1" i="1" dirty="0"/>
              <a:t>Haemophilus</a:t>
            </a:r>
            <a:r>
              <a:rPr lang="pt-BR" altLang="pt-BR" sz="1400" dirty="0"/>
              <a:t>, </a:t>
            </a:r>
            <a:r>
              <a:rPr lang="pt-BR" altLang="pt-BR" sz="1400" b="1" i="1" dirty="0"/>
              <a:t>Neisseria</a:t>
            </a:r>
            <a:r>
              <a:rPr lang="pt-BR" altLang="pt-BR" sz="1400" i="1" dirty="0"/>
              <a:t> </a:t>
            </a:r>
            <a:r>
              <a:rPr lang="pt-BR" altLang="pt-BR" sz="1400" dirty="0"/>
              <a:t>e </a:t>
            </a:r>
            <a:r>
              <a:rPr lang="pt-BR" altLang="pt-BR" sz="1400" b="1" i="1" dirty="0"/>
              <a:t>Thermus</a:t>
            </a:r>
            <a:r>
              <a:rPr lang="pt-BR" altLang="pt-BR" sz="1400" i="1" dirty="0"/>
              <a:t> </a:t>
            </a:r>
            <a:r>
              <a:rPr lang="pt-BR" altLang="pt-BR" sz="1400" dirty="0"/>
              <a:t>são naturalmente competentes e facilmente transformáveis. </a:t>
            </a:r>
          </a:p>
        </p:txBody>
      </p:sp>
      <p:sp>
        <p:nvSpPr>
          <p:cNvPr id="9" name="4.2. Indústria Química:…">
            <a:extLst>
              <a:ext uri="{FF2B5EF4-FFF2-40B4-BE49-F238E27FC236}">
                <a16:creationId xmlns:a16="http://schemas.microsoft.com/office/drawing/2014/main" id="{2C069654-504E-899E-5A74-47C1B75A2ACA}"/>
              </a:ext>
            </a:extLst>
          </p:cNvPr>
          <p:cNvSpPr txBox="1"/>
          <p:nvPr/>
        </p:nvSpPr>
        <p:spPr>
          <a:xfrm rot="21082387">
            <a:off x="8239125" y="5489575"/>
            <a:ext cx="2822575" cy="1163638"/>
          </a:xfrm>
          <a:prstGeom prst="rect">
            <a:avLst/>
          </a:prstGeom>
          <a:solidFill>
            <a:srgbClr val="FFC8F3"/>
          </a:solidFill>
          <a:ln>
            <a:solidFill>
              <a:srgbClr val="FF0000"/>
            </a:solidFill>
          </a:ln>
        </p:spPr>
        <p:txBody>
          <a:bodyPr/>
          <a:lstStyle/>
          <a:p>
            <a:pPr eaLnBrk="1" fontAlgn="auto" hangingPunct="1">
              <a:lnSpc>
                <a:spcPct val="120000"/>
              </a:lnSpc>
              <a:spcBef>
                <a:spcPts val="0"/>
              </a:spcBef>
              <a:spcAft>
                <a:spcPts val="600"/>
              </a:spcAft>
              <a:defRPr sz="1800">
                <a:uFill>
                  <a:solidFill>
                    <a:srgbClr val="99403D"/>
                  </a:solidFill>
                </a:uFill>
                <a:latin typeface="Calibri"/>
                <a:ea typeface="Calibri"/>
                <a:cs typeface="Calibri"/>
                <a:sym typeface="Calibri"/>
              </a:defRPr>
            </a:pPr>
            <a:r>
              <a:rPr lang="pt-BR" sz="1400" b="1" dirty="0">
                <a:uFill>
                  <a:solidFill>
                    <a:srgbClr val="99403D"/>
                  </a:solidFill>
                </a:uFill>
                <a:latin typeface="Cavolini" panose="03000502040302020204" pitchFamily="66" charset="0"/>
                <a:ea typeface="Calibri"/>
                <a:cs typeface="Cavolini" panose="03000502040302020204" pitchFamily="66" charset="0"/>
                <a:sym typeface="Calibri"/>
              </a:rPr>
              <a:t>Você pode imaginar que consequências práticas decorrem disto em nosso dia a dia?      Boas?  Más?</a:t>
            </a:r>
            <a:endParaRPr lang="pt-BR" sz="1400" i="1" dirty="0">
              <a:uFill>
                <a:solidFill>
                  <a:srgbClr val="99403D"/>
                </a:solidFill>
              </a:uFill>
              <a:latin typeface="Cavolini" panose="03000502040302020204" pitchFamily="66" charset="0"/>
              <a:ea typeface="Calibri"/>
              <a:cs typeface="Cavolini" panose="03000502040302020204" pitchFamily="66" charset="0"/>
              <a:sym typeface="Calibri"/>
            </a:endParaRPr>
          </a:p>
        </p:txBody>
      </p:sp>
      <p:pic>
        <p:nvPicPr>
          <p:cNvPr id="13321" name="Picture 2">
            <a:extLst>
              <a:ext uri="{FF2B5EF4-FFF2-40B4-BE49-F238E27FC236}">
                <a16:creationId xmlns:a16="http://schemas.microsoft.com/office/drawing/2014/main" id="{C4B38089-BCAB-ACF1-A697-F98EA58D7B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t="7225" r="1984"/>
          <a:stretch>
            <a:fillRect/>
          </a:stretch>
        </p:blipFill>
        <p:spPr bwMode="auto">
          <a:xfrm>
            <a:off x="7327900" y="5675313"/>
            <a:ext cx="82391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ch7f16.png" descr="ch7f16.png">
            <a:extLst>
              <a:ext uri="{FF2B5EF4-FFF2-40B4-BE49-F238E27FC236}">
                <a16:creationId xmlns:a16="http://schemas.microsoft.com/office/drawing/2014/main" id="{B6731F63-F949-5E0C-4CAD-8DC59BC35E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3538" y="4095750"/>
            <a:ext cx="3324225" cy="2655888"/>
          </a:xfrm>
          <a:prstGeom prst="rect">
            <a:avLst/>
          </a:prstGeom>
          <a:noFill/>
          <a:ln w="12700">
            <a:solidFill>
              <a:srgbClr val="0432FF"/>
            </a:solidFill>
            <a:miter lim="400000"/>
            <a:headEnd/>
            <a:tailEnd/>
          </a:ln>
          <a:extLst>
            <a:ext uri="{909E8E84-426E-40DD-AFC4-6F175D3DCCD1}">
              <a14:hiddenFill xmlns:a14="http://schemas.microsoft.com/office/drawing/2010/main">
                <a:solidFill>
                  <a:srgbClr val="FFFFFF"/>
                </a:solidFill>
              </a14:hiddenFill>
            </a:ext>
          </a:extLst>
        </p:spPr>
      </p:pic>
      <p:sp>
        <p:nvSpPr>
          <p:cNvPr id="16" name="4.1. Indústria de Alimentos">
            <a:extLst>
              <a:ext uri="{FF2B5EF4-FFF2-40B4-BE49-F238E27FC236}">
                <a16:creationId xmlns:a16="http://schemas.microsoft.com/office/drawing/2014/main" id="{363D8BF2-FA25-7AF1-08DB-959B5CC9BB98}"/>
              </a:ext>
            </a:extLst>
          </p:cNvPr>
          <p:cNvSpPr txBox="1"/>
          <p:nvPr/>
        </p:nvSpPr>
        <p:spPr>
          <a:xfrm>
            <a:off x="132395" y="262769"/>
            <a:ext cx="3181416" cy="404534"/>
          </a:xfrm>
          <a:prstGeom prst="rect">
            <a:avLst/>
          </a:prstGeom>
          <a:gradFill>
            <a:gsLst>
              <a:gs pos="0">
                <a:schemeClr val="accent4"/>
              </a:gs>
              <a:gs pos="100000">
                <a:srgbClr val="FE9301"/>
              </a:gs>
            </a:gsLst>
            <a:lin ang="5400000"/>
          </a:gradFill>
          <a:ln w="12700">
            <a:miter lim="400000"/>
          </a:ln>
          <a:effectLst>
            <a:reflection stA="91988" endPos="40000" dir="5400000" sy="-100000" algn="bl" rotWithShape="0"/>
          </a:effectLst>
        </p:spPr>
        <p:txBody>
          <a:bodyPr lIns="35719" tIns="35719" rIns="35719" bIns="35719" anchor="ctr">
            <a:spAutoFit/>
          </a:bodyPr>
          <a:lstStyle>
            <a:lvl1pPr>
              <a:defRPr sz="2200">
                <a:latin typeface="Helvetica Neue Medium"/>
                <a:ea typeface="Helvetica Neue Medium"/>
                <a:cs typeface="Helvetica Neue Medium"/>
                <a:sym typeface="Helvetica Neue Medium"/>
              </a:defRPr>
            </a:lvl1pPr>
          </a:lstStyle>
          <a:p>
            <a:pPr marL="160729" defTabSz="642915"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sz="2400" b="1" i="1" dirty="0">
                <a:uFill>
                  <a:solidFill>
                    <a:srgbClr val="99403D"/>
                  </a:solidFill>
                </a:uFill>
                <a:latin typeface="Calibri"/>
                <a:ea typeface="Calibri"/>
                <a:cs typeface="Calibri"/>
                <a:sym typeface="Calibri"/>
              </a:rPr>
              <a:t>“</a:t>
            </a:r>
            <a:r>
              <a:rPr lang="pt-BR" sz="2400" b="1" dirty="0">
                <a:uFill>
                  <a:solidFill>
                    <a:srgbClr val="99403D"/>
                  </a:solidFill>
                </a:uFill>
                <a:latin typeface="Calibri"/>
                <a:ea typeface="Calibri"/>
                <a:cs typeface="Calibri"/>
                <a:sym typeface="Calibri"/>
              </a:rPr>
              <a:t>Quorum sensing</a:t>
            </a:r>
            <a:r>
              <a:rPr lang="pt-BR" sz="2400" b="1" i="1" dirty="0">
                <a:uFill>
                  <a:solidFill>
                    <a:srgbClr val="99403D"/>
                  </a:solidFill>
                </a:uFill>
                <a:latin typeface="Calibri"/>
                <a:ea typeface="Calibri"/>
                <a:cs typeface="Calibri"/>
                <a:sym typeface="Calibri"/>
              </a:rPr>
              <a:t>” </a:t>
            </a:r>
          </a:p>
        </p:txBody>
      </p:sp>
      <p:sp>
        <p:nvSpPr>
          <p:cNvPr id="13" name="Rectangle 4">
            <a:extLst>
              <a:ext uri="{FF2B5EF4-FFF2-40B4-BE49-F238E27FC236}">
                <a16:creationId xmlns:a16="http://schemas.microsoft.com/office/drawing/2014/main" id="{4E8C14C4-D29E-6265-BC7C-A529B27E8C71}"/>
              </a:ext>
            </a:extLst>
          </p:cNvPr>
          <p:cNvSpPr>
            <a:spLocks noChangeArrowheads="1"/>
          </p:cNvSpPr>
          <p:nvPr/>
        </p:nvSpPr>
        <p:spPr bwMode="auto">
          <a:xfrm>
            <a:off x="143006" y="891347"/>
            <a:ext cx="5521063" cy="369332"/>
          </a:xfrm>
          <a:prstGeom prst="rect">
            <a:avLst/>
          </a:prstGeom>
          <a:solidFill>
            <a:srgbClr val="FBE5D6"/>
          </a:solidFill>
          <a:ln w="38100">
            <a:solidFill>
              <a:srgbClr val="7030A0"/>
            </a:solid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pt-BR" altLang="pt-BR" b="1" dirty="0" err="1"/>
              <a:t>Ex</a:t>
            </a:r>
            <a:r>
              <a:rPr lang="pt-BR" altLang="pt-BR" b="1" dirty="0"/>
              <a:t> 4: ”Competência natural” de transformação genética </a:t>
            </a:r>
            <a:endParaRPr lang="pt-BR" altLang="pt-BR" dirty="0">
              <a:latin typeface="Futura Medium" panose="020B0602020204020303" pitchFamily="34" charset="-79"/>
              <a:cs typeface="Futura Medium" panose="020B0602020204020303" pitchFamily="34" charset="-79"/>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Text">
            <a:extLst>
              <a:ext uri="{FF2B5EF4-FFF2-40B4-BE49-F238E27FC236}">
                <a16:creationId xmlns:a16="http://schemas.microsoft.com/office/drawing/2014/main" id="{8D9034B8-0678-1428-3B66-87C2802CC029}"/>
              </a:ext>
            </a:extLst>
          </p:cNvPr>
          <p:cNvSpPr txBox="1"/>
          <p:nvPr/>
        </p:nvSpPr>
        <p:spPr>
          <a:xfrm>
            <a:off x="5154613" y="-1789113"/>
            <a:ext cx="98425" cy="373063"/>
          </a:xfrm>
          <a:prstGeom prst="rect">
            <a:avLst/>
          </a:prstGeom>
          <a:ln w="12700">
            <a:miter lim="400000"/>
          </a:ln>
        </p:spPr>
        <p:txBody>
          <a:bodyPr wrap="none" lIns="35719" tIns="35719" rIns="35719" bIns="35719" anchor="ctr">
            <a:spAutoFit/>
          </a:bodyPr>
          <a:lstStyle>
            <a:lvl1pPr algn="l" defTabSz="457200">
              <a:lnSpc>
                <a:spcPts val="2800"/>
              </a:lnSpc>
              <a:defRPr sz="1200">
                <a:latin typeface="Times"/>
                <a:ea typeface="Times"/>
                <a:cs typeface="Times"/>
                <a:sym typeface="Times"/>
              </a:defRPr>
            </a:lvl1pPr>
          </a:lstStyle>
          <a:p>
            <a:pPr eaLnBrk="1" fontAlgn="auto" hangingPunct="1">
              <a:spcBef>
                <a:spcPts val="0"/>
              </a:spcBef>
              <a:spcAft>
                <a:spcPts val="422"/>
              </a:spcAft>
              <a:defRPr/>
            </a:pPr>
            <a:r>
              <a:rPr lang="pt-BR" sz="844"/>
              <a:t> </a:t>
            </a:r>
          </a:p>
        </p:txBody>
      </p:sp>
      <p:sp>
        <p:nvSpPr>
          <p:cNvPr id="9219" name="Rectangle 6">
            <a:extLst>
              <a:ext uri="{FF2B5EF4-FFF2-40B4-BE49-F238E27FC236}">
                <a16:creationId xmlns:a16="http://schemas.microsoft.com/office/drawing/2014/main" id="{0024AB10-BF85-1BC2-3DC3-AABE69AF4116}"/>
              </a:ext>
            </a:extLst>
          </p:cNvPr>
          <p:cNvSpPr>
            <a:spLocks noChangeArrowheads="1"/>
          </p:cNvSpPr>
          <p:nvPr/>
        </p:nvSpPr>
        <p:spPr bwMode="auto">
          <a:xfrm>
            <a:off x="1137689" y="2197894"/>
            <a:ext cx="5060950" cy="1231106"/>
          </a:xfrm>
          <a:prstGeom prst="rect">
            <a:avLst/>
          </a:prstGeom>
          <a:solidFill>
            <a:srgbClr val="FFFDB1"/>
          </a:solidFill>
          <a:ln w="9525">
            <a:solidFill>
              <a:srgbClr val="00B0F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85750" indent="-285750" algn="just" eaLnBrk="1" hangingPunct="1">
              <a:buFont typeface="Webdings" pitchFamily="2" charset="2"/>
              <a:buChar char="a"/>
            </a:pPr>
            <a:r>
              <a:rPr lang="pt-BR" altLang="pt-BR" sz="2000" b="1" i="1" dirty="0">
                <a:solidFill>
                  <a:srgbClr val="7030A0"/>
                </a:solidFill>
              </a:rPr>
              <a:t>Saccharomyces cerevisiae</a:t>
            </a:r>
            <a:r>
              <a:rPr lang="pt-BR" altLang="pt-BR" b="1" i="1" dirty="0"/>
              <a:t>: </a:t>
            </a:r>
            <a:r>
              <a:rPr lang="pt-BR" altLang="pt-BR" b="1" u="sng" dirty="0"/>
              <a:t>álcoois aromáticos </a:t>
            </a:r>
            <a:r>
              <a:rPr lang="pt-BR" altLang="pt-BR" dirty="0"/>
              <a:t>específicos são produzidos como autoindutores e controlam a transição do crescimento de </a:t>
            </a:r>
          </a:p>
          <a:p>
            <a:pPr algn="just" eaLnBrk="1" hangingPunct="1"/>
            <a:r>
              <a:rPr lang="pt-BR" altLang="pt-BR" dirty="0"/>
              <a:t>      </a:t>
            </a:r>
            <a:r>
              <a:rPr lang="pt-BR" altLang="pt-BR" dirty="0">
                <a:solidFill>
                  <a:schemeClr val="accent2">
                    <a:lumMod val="75000"/>
                  </a:schemeClr>
                </a:solidFill>
              </a:rPr>
              <a:t>unicelular </a:t>
            </a:r>
            <a:r>
              <a:rPr lang="pt-BR" altLang="pt-BR" dirty="0"/>
              <a:t>a </a:t>
            </a:r>
            <a:r>
              <a:rPr lang="pt-BR" altLang="pt-BR" dirty="0">
                <a:solidFill>
                  <a:srgbClr val="FF0000"/>
                </a:solidFill>
              </a:rPr>
              <a:t>filamentoso</a:t>
            </a:r>
            <a:r>
              <a:rPr lang="pt-BR" altLang="pt-BR" dirty="0"/>
              <a:t>;</a:t>
            </a:r>
          </a:p>
        </p:txBody>
      </p:sp>
      <p:pic>
        <p:nvPicPr>
          <p:cNvPr id="9220" name="Picture 1" descr="page255image46502576">
            <a:extLst>
              <a:ext uri="{FF2B5EF4-FFF2-40B4-BE49-F238E27FC236}">
                <a16:creationId xmlns:a16="http://schemas.microsoft.com/office/drawing/2014/main" id="{A6AC68B9-321F-5B9B-24E2-C4EC7FBEA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1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descr="page255image46502576">
            <a:extLst>
              <a:ext uri="{FF2B5EF4-FFF2-40B4-BE49-F238E27FC236}">
                <a16:creationId xmlns:a16="http://schemas.microsoft.com/office/drawing/2014/main" id="{E2C82741-2CD5-91D3-057F-046645CAD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1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4.2. Indústria Química:…">
            <a:extLst>
              <a:ext uri="{FF2B5EF4-FFF2-40B4-BE49-F238E27FC236}">
                <a16:creationId xmlns:a16="http://schemas.microsoft.com/office/drawing/2014/main" id="{28051B45-666A-97CF-3DBE-8D9EAC5C55F4}"/>
              </a:ext>
            </a:extLst>
          </p:cNvPr>
          <p:cNvSpPr txBox="1"/>
          <p:nvPr/>
        </p:nvSpPr>
        <p:spPr>
          <a:xfrm>
            <a:off x="486748" y="919304"/>
            <a:ext cx="5059362" cy="620712"/>
          </a:xfrm>
          <a:prstGeom prst="rect">
            <a:avLst/>
          </a:prstGeom>
          <a:solidFill>
            <a:srgbClr val="DEEBF7"/>
          </a:solidFill>
          <a:ln w="38100">
            <a:solidFill>
              <a:srgbClr val="0096FF"/>
            </a:solidFill>
          </a:ln>
        </p:spPr>
        <p:txBody>
          <a:bodyPr>
            <a:normAutofit/>
          </a:bodyPr>
          <a:lstStyle/>
          <a:p>
            <a:pPr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b="1" dirty="0">
                <a:uFill>
                  <a:solidFill>
                    <a:srgbClr val="99403D"/>
                  </a:solidFill>
                </a:uFill>
                <a:latin typeface="Calibri"/>
                <a:ea typeface="Calibri"/>
                <a:cs typeface="Calibri"/>
                <a:sym typeface="Calibri"/>
              </a:rPr>
              <a:t>Regulação por “Quorum sensing” também ocorre em eucariotos microbianos:</a:t>
            </a:r>
          </a:p>
        </p:txBody>
      </p:sp>
      <p:sp>
        <p:nvSpPr>
          <p:cNvPr id="8" name="4.1. Indústria de Alimentos">
            <a:extLst>
              <a:ext uri="{FF2B5EF4-FFF2-40B4-BE49-F238E27FC236}">
                <a16:creationId xmlns:a16="http://schemas.microsoft.com/office/drawing/2014/main" id="{12F77DEA-831E-ED0B-A9AF-627161B29B37}"/>
              </a:ext>
            </a:extLst>
          </p:cNvPr>
          <p:cNvSpPr txBox="1"/>
          <p:nvPr/>
        </p:nvSpPr>
        <p:spPr>
          <a:xfrm>
            <a:off x="486748" y="370166"/>
            <a:ext cx="3181416" cy="404534"/>
          </a:xfrm>
          <a:prstGeom prst="rect">
            <a:avLst/>
          </a:prstGeom>
          <a:gradFill>
            <a:gsLst>
              <a:gs pos="0">
                <a:schemeClr val="accent4"/>
              </a:gs>
              <a:gs pos="100000">
                <a:srgbClr val="FE9301"/>
              </a:gs>
            </a:gsLst>
            <a:lin ang="5400000"/>
          </a:gradFill>
          <a:ln w="12700">
            <a:miter lim="400000"/>
          </a:ln>
          <a:effectLst>
            <a:reflection stA="91988" endPos="40000" dir="5400000" sy="-100000" algn="bl" rotWithShape="0"/>
          </a:effectLst>
        </p:spPr>
        <p:txBody>
          <a:bodyPr lIns="35719" tIns="35719" rIns="35719" bIns="35719" anchor="ctr">
            <a:spAutoFit/>
          </a:bodyPr>
          <a:lstStyle>
            <a:lvl1pPr>
              <a:defRPr sz="2200">
                <a:latin typeface="Helvetica Neue Medium"/>
                <a:ea typeface="Helvetica Neue Medium"/>
                <a:cs typeface="Helvetica Neue Medium"/>
                <a:sym typeface="Helvetica Neue Medium"/>
              </a:defRPr>
            </a:lvl1pPr>
          </a:lstStyle>
          <a:p>
            <a:pPr marL="160729" defTabSz="642915"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sz="2400" b="1" i="1" dirty="0">
                <a:uFill>
                  <a:solidFill>
                    <a:srgbClr val="99403D"/>
                  </a:solidFill>
                </a:uFill>
                <a:latin typeface="Calibri"/>
                <a:ea typeface="Calibri"/>
                <a:cs typeface="Calibri"/>
                <a:sym typeface="Calibri"/>
              </a:rPr>
              <a:t>“</a:t>
            </a:r>
            <a:r>
              <a:rPr lang="pt-BR" sz="2400" b="1" dirty="0">
                <a:uFill>
                  <a:solidFill>
                    <a:srgbClr val="99403D"/>
                  </a:solidFill>
                </a:uFill>
                <a:latin typeface="Calibri"/>
                <a:ea typeface="Calibri"/>
                <a:cs typeface="Calibri"/>
                <a:sym typeface="Calibri"/>
              </a:rPr>
              <a:t>Quorum sensing</a:t>
            </a:r>
            <a:r>
              <a:rPr lang="pt-BR" sz="2400" b="1" i="1" dirty="0">
                <a:uFill>
                  <a:solidFill>
                    <a:srgbClr val="99403D"/>
                  </a:solidFill>
                </a:uFill>
                <a:latin typeface="Calibri"/>
                <a:ea typeface="Calibri"/>
                <a:cs typeface="Calibri"/>
                <a:sym typeface="Calibri"/>
              </a:rPr>
              <a:t>” </a:t>
            </a:r>
          </a:p>
        </p:txBody>
      </p:sp>
      <p:pic>
        <p:nvPicPr>
          <p:cNvPr id="9225" name="Picture 9" descr="Levedura – Wikipédia, a enciclopédia livre">
            <a:extLst>
              <a:ext uri="{FF2B5EF4-FFF2-40B4-BE49-F238E27FC236}">
                <a16:creationId xmlns:a16="http://schemas.microsoft.com/office/drawing/2014/main" id="{59EF4420-1D1C-EA4C-8F4F-48E5E3BFF1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700" y="1045369"/>
            <a:ext cx="2443162" cy="2443162"/>
          </a:xfrm>
          <a:prstGeom prst="rect">
            <a:avLst/>
          </a:prstGeom>
          <a:noFill/>
          <a:extLst>
            <a:ext uri="{909E8E84-426E-40DD-AFC4-6F175D3DCCD1}">
              <a14:hiddenFill xmlns:a14="http://schemas.microsoft.com/office/drawing/2010/main">
                <a:solidFill>
                  <a:srgbClr val="FFFFFF"/>
                </a:solidFill>
              </a14:hiddenFill>
            </a:ext>
          </a:extLst>
        </p:spPr>
      </p:pic>
      <p:pic>
        <p:nvPicPr>
          <p:cNvPr id="9227" name="Picture 11" descr="Caracterização das bases moleculares da suscetibilidade imunológica à  infecção por Candida albicans.">
            <a:extLst>
              <a:ext uri="{FF2B5EF4-FFF2-40B4-BE49-F238E27FC236}">
                <a16:creationId xmlns:a16="http://schemas.microsoft.com/office/drawing/2014/main" id="{5F84D615-7A99-E1D2-4CD0-D5D30CA6BB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9159" y="3975100"/>
            <a:ext cx="3673599" cy="2801655"/>
          </a:xfrm>
          <a:prstGeom prst="rect">
            <a:avLst/>
          </a:prstGeom>
          <a:noFill/>
          <a:ln w="38100">
            <a:solidFill>
              <a:srgbClr val="0096FF"/>
            </a:solidFill>
          </a:ln>
          <a:extLst>
            <a:ext uri="{909E8E84-426E-40DD-AFC4-6F175D3DCCD1}">
              <a14:hiddenFill xmlns:a14="http://schemas.microsoft.com/office/drawing/2010/main">
                <a:solidFill>
                  <a:srgbClr val="FFFFFF"/>
                </a:solidFill>
              </a14:hiddenFill>
            </a:ext>
          </a:extLst>
        </p:spPr>
      </p:pic>
      <p:sp>
        <p:nvSpPr>
          <p:cNvPr id="10" name="Rectangle 6">
            <a:extLst>
              <a:ext uri="{FF2B5EF4-FFF2-40B4-BE49-F238E27FC236}">
                <a16:creationId xmlns:a16="http://schemas.microsoft.com/office/drawing/2014/main" id="{461473B8-1D43-9496-66FF-78A78FCBD3A0}"/>
              </a:ext>
            </a:extLst>
          </p:cNvPr>
          <p:cNvSpPr>
            <a:spLocks noChangeArrowheads="1"/>
          </p:cNvSpPr>
          <p:nvPr/>
        </p:nvSpPr>
        <p:spPr bwMode="auto">
          <a:xfrm>
            <a:off x="689016" y="4449113"/>
            <a:ext cx="5060950" cy="2062103"/>
          </a:xfrm>
          <a:prstGeom prst="rect">
            <a:avLst/>
          </a:prstGeom>
          <a:solidFill>
            <a:srgbClr val="FFFDB1"/>
          </a:solidFill>
          <a:ln w="9525">
            <a:solidFill>
              <a:srgbClr val="00B0F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endParaRPr lang="pt-BR" altLang="pt-BR" dirty="0"/>
          </a:p>
          <a:p>
            <a:pPr marL="285750" indent="-285750" algn="just" eaLnBrk="1" hangingPunct="1">
              <a:buFont typeface="Webdings" pitchFamily="2" charset="2"/>
              <a:buChar char="a"/>
            </a:pPr>
            <a:r>
              <a:rPr lang="pt-BR" altLang="pt-BR" sz="2000" b="1" i="1" dirty="0">
                <a:solidFill>
                  <a:srgbClr val="7030A0"/>
                </a:solidFill>
              </a:rPr>
              <a:t>Candida</a:t>
            </a:r>
            <a:r>
              <a:rPr lang="pt-BR" altLang="pt-BR" dirty="0"/>
              <a:t>: À medida que a concentração de </a:t>
            </a:r>
            <a:r>
              <a:rPr lang="pt-BR" altLang="pt-BR" b="1" dirty="0"/>
              <a:t>farnesol, </a:t>
            </a:r>
            <a:r>
              <a:rPr lang="pt-BR" altLang="pt-BR" dirty="0"/>
              <a:t>um</a:t>
            </a:r>
            <a:r>
              <a:rPr lang="pt-BR" altLang="pt-BR" b="1" dirty="0"/>
              <a:t> </a:t>
            </a:r>
            <a:r>
              <a:rPr lang="pt-BR" altLang="pt-BR" b="1" u="sng" dirty="0"/>
              <a:t>álcool de cadeia longa</a:t>
            </a:r>
            <a:r>
              <a:rPr lang="pt-BR" altLang="pt-BR" dirty="0"/>
              <a:t>, aumenta nesse fungo </a:t>
            </a:r>
            <a:r>
              <a:rPr lang="pt-BR" altLang="pt-BR" b="1" dirty="0"/>
              <a:t>dimórfico</a:t>
            </a:r>
            <a:r>
              <a:rPr lang="pt-BR" altLang="pt-BR" dirty="0"/>
              <a:t>, a transição da morfologia - </a:t>
            </a:r>
            <a:r>
              <a:rPr lang="pt-BR" altLang="pt-BR" u="sng" dirty="0"/>
              <a:t>leveduriforme</a:t>
            </a:r>
            <a:r>
              <a:rPr lang="pt-BR" altLang="pt-BR" dirty="0"/>
              <a:t> (morfologia infectante) para </a:t>
            </a:r>
          </a:p>
          <a:p>
            <a:pPr algn="just" eaLnBrk="1" hangingPunct="1"/>
            <a:r>
              <a:rPr lang="pt-BR" altLang="pt-BR" dirty="0"/>
              <a:t>      -</a:t>
            </a:r>
            <a:r>
              <a:rPr lang="pt-BR" altLang="pt-BR" u="sng" dirty="0"/>
              <a:t>hifas alongadas</a:t>
            </a:r>
            <a:r>
              <a:rPr lang="pt-BR" altLang="pt-BR" dirty="0"/>
              <a:t> (morfologia que exerce           patogenicidade) é inibida.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Text">
            <a:extLst>
              <a:ext uri="{FF2B5EF4-FFF2-40B4-BE49-F238E27FC236}">
                <a16:creationId xmlns:a16="http://schemas.microsoft.com/office/drawing/2014/main" id="{69F3797F-0B4B-B725-951D-95C260E8C196}"/>
              </a:ext>
            </a:extLst>
          </p:cNvPr>
          <p:cNvSpPr txBox="1"/>
          <p:nvPr/>
        </p:nvSpPr>
        <p:spPr>
          <a:xfrm>
            <a:off x="5154613" y="-1789113"/>
            <a:ext cx="98425" cy="373063"/>
          </a:xfrm>
          <a:prstGeom prst="rect">
            <a:avLst/>
          </a:prstGeom>
          <a:ln w="12700">
            <a:miter lim="400000"/>
          </a:ln>
        </p:spPr>
        <p:txBody>
          <a:bodyPr wrap="none" lIns="35719" tIns="35719" rIns="35719" bIns="35719" anchor="ctr">
            <a:spAutoFit/>
          </a:bodyPr>
          <a:lstStyle>
            <a:lvl1pPr algn="l" defTabSz="457200">
              <a:lnSpc>
                <a:spcPts val="2800"/>
              </a:lnSpc>
              <a:defRPr sz="1200">
                <a:latin typeface="Times"/>
                <a:ea typeface="Times"/>
                <a:cs typeface="Times"/>
                <a:sym typeface="Times"/>
              </a:defRPr>
            </a:lvl1pPr>
          </a:lstStyle>
          <a:p>
            <a:pPr eaLnBrk="1" fontAlgn="auto" hangingPunct="1">
              <a:spcBef>
                <a:spcPts val="0"/>
              </a:spcBef>
              <a:spcAft>
                <a:spcPts val="422"/>
              </a:spcAft>
              <a:defRPr/>
            </a:pPr>
            <a:r>
              <a:rPr lang="pt-BR" sz="844"/>
              <a:t> </a:t>
            </a:r>
          </a:p>
        </p:txBody>
      </p:sp>
      <p:pic>
        <p:nvPicPr>
          <p:cNvPr id="14339" name="Picture 1" descr="page255image46502576">
            <a:extLst>
              <a:ext uri="{FF2B5EF4-FFF2-40B4-BE49-F238E27FC236}">
                <a16:creationId xmlns:a16="http://schemas.microsoft.com/office/drawing/2014/main" id="{774472AD-820B-924C-B978-6E4395FEDE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1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 descr="page255image46502576">
            <a:extLst>
              <a:ext uri="{FF2B5EF4-FFF2-40B4-BE49-F238E27FC236}">
                <a16:creationId xmlns:a16="http://schemas.microsoft.com/office/drawing/2014/main" id="{803B69A9-C5F9-9DCF-9298-9B5B0FB22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1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4.1. Indústria de Alimentos">
            <a:extLst>
              <a:ext uri="{FF2B5EF4-FFF2-40B4-BE49-F238E27FC236}">
                <a16:creationId xmlns:a16="http://schemas.microsoft.com/office/drawing/2014/main" id="{FCC30A28-BC49-C182-4225-C99CEA611C6A}"/>
              </a:ext>
            </a:extLst>
          </p:cNvPr>
          <p:cNvSpPr txBox="1"/>
          <p:nvPr/>
        </p:nvSpPr>
        <p:spPr>
          <a:xfrm>
            <a:off x="192649" y="146271"/>
            <a:ext cx="3181416" cy="404534"/>
          </a:xfrm>
          <a:prstGeom prst="rect">
            <a:avLst/>
          </a:prstGeom>
          <a:gradFill>
            <a:gsLst>
              <a:gs pos="0">
                <a:schemeClr val="accent4"/>
              </a:gs>
              <a:gs pos="100000">
                <a:srgbClr val="FE9301"/>
              </a:gs>
            </a:gsLst>
            <a:lin ang="5400000"/>
          </a:gradFill>
          <a:ln w="12700">
            <a:miter lim="400000"/>
          </a:ln>
          <a:effectLst>
            <a:reflection stA="91988" endPos="40000" dir="5400000" sy="-100000" algn="bl" rotWithShape="0"/>
          </a:effectLst>
        </p:spPr>
        <p:txBody>
          <a:bodyPr lIns="35719" tIns="35719" rIns="35719" bIns="35719" anchor="ctr">
            <a:spAutoFit/>
          </a:bodyPr>
          <a:lstStyle>
            <a:lvl1pPr>
              <a:defRPr sz="2200">
                <a:latin typeface="Helvetica Neue Medium"/>
                <a:ea typeface="Helvetica Neue Medium"/>
                <a:cs typeface="Helvetica Neue Medium"/>
                <a:sym typeface="Helvetica Neue Medium"/>
              </a:defRPr>
            </a:lvl1pPr>
          </a:lstStyle>
          <a:p>
            <a:pPr marL="160729" defTabSz="642915"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sz="2400" b="1" i="1" dirty="0">
                <a:uFill>
                  <a:solidFill>
                    <a:srgbClr val="99403D"/>
                  </a:solidFill>
                </a:uFill>
                <a:latin typeface="Calibri"/>
                <a:ea typeface="Calibri"/>
                <a:cs typeface="Calibri"/>
                <a:sym typeface="Calibri"/>
              </a:rPr>
              <a:t>“</a:t>
            </a:r>
            <a:r>
              <a:rPr lang="pt-BR" sz="2400" b="1" dirty="0">
                <a:uFill>
                  <a:solidFill>
                    <a:srgbClr val="99403D"/>
                  </a:solidFill>
                </a:uFill>
                <a:latin typeface="Calibri"/>
                <a:ea typeface="Calibri"/>
                <a:cs typeface="Calibri"/>
                <a:sym typeface="Calibri"/>
              </a:rPr>
              <a:t>Quorum sensing</a:t>
            </a:r>
            <a:r>
              <a:rPr lang="pt-BR" sz="2400" b="1" i="1" dirty="0">
                <a:uFill>
                  <a:solidFill>
                    <a:srgbClr val="99403D"/>
                  </a:solidFill>
                </a:uFill>
                <a:latin typeface="Calibri"/>
                <a:ea typeface="Calibri"/>
                <a:cs typeface="Calibri"/>
                <a:sym typeface="Calibri"/>
              </a:rPr>
              <a:t>” </a:t>
            </a:r>
          </a:p>
        </p:txBody>
      </p:sp>
      <p:sp>
        <p:nvSpPr>
          <p:cNvPr id="9" name="4.2. Indústria Química:…">
            <a:extLst>
              <a:ext uri="{FF2B5EF4-FFF2-40B4-BE49-F238E27FC236}">
                <a16:creationId xmlns:a16="http://schemas.microsoft.com/office/drawing/2014/main" id="{D02FB503-F2C9-ABFD-D090-0678B9240271}"/>
              </a:ext>
            </a:extLst>
          </p:cNvPr>
          <p:cNvSpPr txBox="1"/>
          <p:nvPr/>
        </p:nvSpPr>
        <p:spPr>
          <a:xfrm>
            <a:off x="9342438" y="2056296"/>
            <a:ext cx="2420938" cy="4114800"/>
          </a:xfrm>
          <a:prstGeom prst="rect">
            <a:avLst/>
          </a:prstGeom>
          <a:solidFill>
            <a:schemeClr val="accent5">
              <a:lumMod val="20000"/>
              <a:lumOff val="80000"/>
            </a:schemeClr>
          </a:solidFill>
          <a:ln w="38100">
            <a:solidFill>
              <a:srgbClr val="00FDFF"/>
            </a:solidFill>
          </a:ln>
        </p:spPr>
        <p:txBody>
          <a:bodyPr/>
          <a:lstStyle/>
          <a:p>
            <a:pPr algn="ctr" eaLnBrk="1" fontAlgn="auto" hangingPunct="1">
              <a:spcBef>
                <a:spcPts val="0"/>
              </a:spcBef>
              <a:spcAft>
                <a:spcPts val="0"/>
              </a:spcAft>
              <a:defRPr/>
            </a:pPr>
            <a:r>
              <a:rPr lang="pt-BR" sz="1200" b="1" dirty="0">
                <a:latin typeface="Cavolini" panose="03000502040302020204" pitchFamily="66" charset="0"/>
                <a:ea typeface="Ayuthaya" pitchFamily="2" charset="-34"/>
                <a:cs typeface="Cavolini" panose="03000502040302020204" pitchFamily="66" charset="0"/>
              </a:rPr>
              <a:t>Observe a paisagem ao lado.</a:t>
            </a:r>
          </a:p>
          <a:p>
            <a:pPr algn="just" eaLnBrk="1" fontAlgn="auto" hangingPunct="1">
              <a:spcBef>
                <a:spcPts val="0"/>
              </a:spcBef>
              <a:spcAft>
                <a:spcPts val="0"/>
              </a:spcAft>
              <a:defRPr/>
            </a:pPr>
            <a:endParaRPr lang="pt-BR" sz="1200" b="1" dirty="0">
              <a:latin typeface="Cavolini" panose="03000502040302020204" pitchFamily="66" charset="0"/>
              <a:ea typeface="Ayuthaya" pitchFamily="2" charset="-34"/>
              <a:cs typeface="Cavolini" panose="03000502040302020204" pitchFamily="66" charset="0"/>
            </a:endParaRPr>
          </a:p>
          <a:p>
            <a:pPr marL="285750" indent="-285750" algn="just" eaLnBrk="1" fontAlgn="auto" hangingPunct="1">
              <a:lnSpc>
                <a:spcPct val="110000"/>
              </a:lnSpc>
              <a:spcBef>
                <a:spcPts val="0"/>
              </a:spcBef>
              <a:spcAft>
                <a:spcPts val="1200"/>
              </a:spcAft>
              <a:buFontTx/>
              <a:buChar char="-"/>
              <a:defRPr/>
            </a:pPr>
            <a:r>
              <a:rPr lang="pt-BR" sz="1200" dirty="0">
                <a:latin typeface="Cavolini" panose="03000502040302020204" pitchFamily="66" charset="0"/>
                <a:ea typeface="Ayuthaya" pitchFamily="2" charset="-34"/>
                <a:cs typeface="Cavolini" panose="03000502040302020204" pitchFamily="66" charset="0"/>
              </a:rPr>
              <a:t>Você pode explicar  de onde vêm as luzes na água do mar?</a:t>
            </a:r>
          </a:p>
          <a:p>
            <a:pPr marL="285750" indent="-285750" algn="just" eaLnBrk="1" fontAlgn="auto" hangingPunct="1">
              <a:lnSpc>
                <a:spcPct val="110000"/>
              </a:lnSpc>
              <a:spcBef>
                <a:spcPts val="0"/>
              </a:spcBef>
              <a:spcAft>
                <a:spcPts val="1200"/>
              </a:spcAft>
              <a:buFontTx/>
              <a:buChar char="-"/>
              <a:defRPr/>
            </a:pPr>
            <a:r>
              <a:rPr lang="pt-BR" sz="1200" dirty="0">
                <a:latin typeface="Cavolini" panose="03000502040302020204" pitchFamily="66" charset="0"/>
                <a:ea typeface="Ayuthaya" pitchFamily="2" charset="-34"/>
                <a:cs typeface="Cavolini" panose="03000502040302020204" pitchFamily="66" charset="0"/>
              </a:rPr>
              <a:t>Caso você coletasse uma amostra desta água e levasse ao laboratório, seria possível obter luz em condições laboratoriais?  Se sim, como conseguir isto?</a:t>
            </a:r>
          </a:p>
          <a:p>
            <a:pPr marL="285750" indent="-285750" algn="just" eaLnBrk="1" fontAlgn="auto" hangingPunct="1">
              <a:lnSpc>
                <a:spcPct val="110000"/>
              </a:lnSpc>
              <a:spcBef>
                <a:spcPts val="0"/>
              </a:spcBef>
              <a:spcAft>
                <a:spcPts val="1200"/>
              </a:spcAft>
              <a:buFontTx/>
              <a:buChar char="-"/>
              <a:defRPr/>
            </a:pPr>
            <a:r>
              <a:rPr lang="pt-BR" sz="1200" dirty="0">
                <a:latin typeface="Cavolini" panose="03000502040302020204" pitchFamily="66" charset="0"/>
                <a:ea typeface="Ayuthaya" pitchFamily="2" charset="-34"/>
                <a:cs typeface="Cavolini" panose="03000502040302020204" pitchFamily="66" charset="0"/>
              </a:rPr>
              <a:t>Que vantagens este fenômeno de produção de luz pode conferir aos seus produtores? </a:t>
            </a:r>
          </a:p>
          <a:p>
            <a:pPr marL="285750" indent="-285750" algn="just" eaLnBrk="1" fontAlgn="auto" hangingPunct="1">
              <a:spcBef>
                <a:spcPts val="0"/>
              </a:spcBef>
              <a:spcAft>
                <a:spcPts val="0"/>
              </a:spcAft>
              <a:buFontTx/>
              <a:buChar char="-"/>
              <a:defRPr/>
            </a:pPr>
            <a:endParaRPr lang="pt-BR" sz="1200" dirty="0">
              <a:latin typeface="+mn-lt"/>
            </a:endParaRPr>
          </a:p>
          <a:p>
            <a:pPr marL="285750" indent="-285750" algn="just" eaLnBrk="1" fontAlgn="auto" hangingPunct="1">
              <a:spcBef>
                <a:spcPts val="0"/>
              </a:spcBef>
              <a:spcAft>
                <a:spcPts val="0"/>
              </a:spcAft>
              <a:buFontTx/>
              <a:buChar char="-"/>
              <a:defRPr/>
            </a:pPr>
            <a:endParaRPr lang="pt-BR" sz="1200" dirty="0">
              <a:latin typeface="+mn-lt"/>
            </a:endParaRPr>
          </a:p>
          <a:p>
            <a:pPr algn="just" eaLnBrk="1" fontAlgn="auto" hangingPunct="1">
              <a:spcBef>
                <a:spcPts val="0"/>
              </a:spcBef>
              <a:spcAft>
                <a:spcPts val="0"/>
              </a:spcAft>
              <a:defRPr/>
            </a:pPr>
            <a:endParaRPr lang="pt-BR" sz="1200" dirty="0">
              <a:latin typeface="+mn-lt"/>
            </a:endParaRPr>
          </a:p>
          <a:p>
            <a:pPr algn="just" eaLnBrk="1" fontAlgn="auto" hangingPunct="1">
              <a:spcBef>
                <a:spcPts val="0"/>
              </a:spcBef>
              <a:spcAft>
                <a:spcPts val="0"/>
              </a:spcAft>
              <a:defRPr/>
            </a:pPr>
            <a:endParaRPr lang="pt-BR" sz="1200" dirty="0">
              <a:latin typeface="+mn-lt"/>
            </a:endParaRPr>
          </a:p>
          <a:p>
            <a:pPr algn="just" eaLnBrk="1" fontAlgn="auto" hangingPunct="1">
              <a:spcBef>
                <a:spcPts val="0"/>
              </a:spcBef>
              <a:spcAft>
                <a:spcPts val="0"/>
              </a:spcAft>
              <a:defRPr/>
            </a:pPr>
            <a:endParaRPr lang="pt-BR" sz="1200" dirty="0">
              <a:latin typeface="+mn-lt"/>
            </a:endParaRPr>
          </a:p>
          <a:p>
            <a:pPr algn="just" eaLnBrk="1" fontAlgn="auto" hangingPunct="1">
              <a:spcBef>
                <a:spcPts val="0"/>
              </a:spcBef>
              <a:spcAft>
                <a:spcPts val="0"/>
              </a:spcAft>
              <a:defRPr/>
            </a:pPr>
            <a:endParaRPr lang="pt-BR" sz="1200" dirty="0">
              <a:latin typeface="+mn-lt"/>
            </a:endParaRPr>
          </a:p>
          <a:p>
            <a:pPr algn="just" eaLnBrk="1" fontAlgn="auto" hangingPunct="1">
              <a:spcBef>
                <a:spcPts val="0"/>
              </a:spcBef>
              <a:spcAft>
                <a:spcPts val="0"/>
              </a:spcAft>
              <a:defRPr/>
            </a:pPr>
            <a:endParaRPr lang="pt-BR" sz="1200" dirty="0">
              <a:latin typeface="+mn-lt"/>
            </a:endParaRPr>
          </a:p>
          <a:p>
            <a:pPr algn="just" eaLnBrk="1" fontAlgn="auto" hangingPunct="1">
              <a:spcBef>
                <a:spcPts val="0"/>
              </a:spcBef>
              <a:spcAft>
                <a:spcPts val="0"/>
              </a:spcAft>
              <a:defRPr/>
            </a:pPr>
            <a:endParaRPr lang="pt-BR" sz="1200" dirty="0">
              <a:latin typeface="+mn-lt"/>
            </a:endParaRPr>
          </a:p>
          <a:p>
            <a:pPr algn="ctr" eaLnBrk="1" fontAlgn="auto" hangingPunct="1">
              <a:spcBef>
                <a:spcPts val="0"/>
              </a:spcBef>
              <a:spcAft>
                <a:spcPts val="0"/>
              </a:spcAft>
              <a:defRPr/>
            </a:pPr>
            <a:endParaRPr lang="pt-BR" sz="1200" dirty="0">
              <a:latin typeface="+mn-lt"/>
            </a:endParaRPr>
          </a:p>
        </p:txBody>
      </p:sp>
      <p:sp>
        <p:nvSpPr>
          <p:cNvPr id="14343" name="Rectangle 1">
            <a:extLst>
              <a:ext uri="{FF2B5EF4-FFF2-40B4-BE49-F238E27FC236}">
                <a16:creationId xmlns:a16="http://schemas.microsoft.com/office/drawing/2014/main" id="{6BF1E054-E326-99A7-23D9-1F8DA5668606}"/>
              </a:ext>
            </a:extLst>
          </p:cNvPr>
          <p:cNvSpPr>
            <a:spLocks noChangeArrowheads="1"/>
          </p:cNvSpPr>
          <p:nvPr/>
        </p:nvSpPr>
        <p:spPr bwMode="auto">
          <a:xfrm>
            <a:off x="846138" y="5683250"/>
            <a:ext cx="6805612" cy="1015663"/>
          </a:xfrm>
          <a:prstGeom prst="rect">
            <a:avLst/>
          </a:prstGeom>
          <a:solidFill>
            <a:srgbClr val="BFFDFF"/>
          </a:solidFill>
          <a:ln w="38100">
            <a:solidFill>
              <a:srgbClr val="0432FF"/>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pt-BR" altLang="pt-BR" sz="1200" dirty="0">
                <a:solidFill>
                  <a:srgbClr val="030303"/>
                </a:solidFill>
                <a:latin typeface="Roboto" panose="02000000000000000000" pitchFamily="2" charset="0"/>
              </a:rPr>
              <a:t>Este lindo fenômeno é resultado de uma reação química chamada </a:t>
            </a:r>
            <a:r>
              <a:rPr lang="pt-BR" altLang="pt-BR" sz="1200" b="1" dirty="0">
                <a:solidFill>
                  <a:srgbClr val="030303"/>
                </a:solidFill>
                <a:latin typeface="Roboto" panose="02000000000000000000" pitchFamily="2" charset="0"/>
              </a:rPr>
              <a:t>bioluminescência</a:t>
            </a:r>
            <a:r>
              <a:rPr lang="pt-BR" altLang="pt-BR" sz="1200" dirty="0">
                <a:solidFill>
                  <a:srgbClr val="030303"/>
                </a:solidFill>
                <a:latin typeface="Roboto" panose="02000000000000000000" pitchFamily="2" charset="0"/>
              </a:rPr>
              <a:t>.   São criaturas marinhas microscópicas que geram luz como mecanismo de sobrevivência, já que tudo que brilha no mundo selvagem normalmente é perigoso ou venenoso.       </a:t>
            </a:r>
          </a:p>
          <a:p>
            <a:pPr eaLnBrk="1" hangingPunct="1"/>
            <a:r>
              <a:rPr lang="pt-BR" altLang="pt-BR" sz="1200" b="1" dirty="0">
                <a:solidFill>
                  <a:srgbClr val="030303"/>
                </a:solidFill>
                <a:latin typeface="Roboto" panose="02000000000000000000" pitchFamily="2" charset="0"/>
              </a:rPr>
              <a:t>Veja os vídeos</a:t>
            </a:r>
            <a:r>
              <a:rPr lang="pt-BR" altLang="pt-BR" sz="1200" dirty="0">
                <a:solidFill>
                  <a:srgbClr val="030303"/>
                </a:solidFill>
                <a:latin typeface="Roboto" panose="02000000000000000000" pitchFamily="2" charset="0"/>
              </a:rPr>
              <a:t>:  </a:t>
            </a:r>
            <a:r>
              <a:rPr lang="pt-BR" altLang="pt-BR" sz="1200" b="1" dirty="0">
                <a:solidFill>
                  <a:srgbClr val="030303"/>
                </a:solidFill>
                <a:latin typeface="Roboto" panose="02000000000000000000" pitchFamily="2" charset="0"/>
                <a:hlinkClick r:id="rId3"/>
              </a:rPr>
              <a:t>Praias que brilham, um mar cheio de estrelas</a:t>
            </a:r>
            <a:r>
              <a:rPr lang="pt-BR" altLang="pt-BR" sz="1200" b="1" dirty="0">
                <a:solidFill>
                  <a:srgbClr val="030303"/>
                </a:solidFill>
                <a:latin typeface="Roboto" panose="02000000000000000000" pitchFamily="2" charset="0"/>
              </a:rPr>
              <a:t>, </a:t>
            </a:r>
          </a:p>
          <a:p>
            <a:pPr eaLnBrk="1" hangingPunct="1"/>
            <a:r>
              <a:rPr lang="pt-BR" altLang="pt-BR" sz="1200" b="1" dirty="0"/>
              <a:t>                             : </a:t>
            </a:r>
            <a:r>
              <a:rPr lang="pt-BR" altLang="pt-BR" sz="1200" b="1" dirty="0">
                <a:hlinkClick r:id="rId4"/>
              </a:rPr>
              <a:t>Maldivas, praias que brilham a noite </a:t>
            </a:r>
            <a:endParaRPr lang="pt-BR" altLang="pt-BR" sz="1200" b="1" dirty="0"/>
          </a:p>
        </p:txBody>
      </p:sp>
      <p:pic>
        <p:nvPicPr>
          <p:cNvPr id="14344" name="Picture 3">
            <a:extLst>
              <a:ext uri="{FF2B5EF4-FFF2-40B4-BE49-F238E27FC236}">
                <a16:creationId xmlns:a16="http://schemas.microsoft.com/office/drawing/2014/main" id="{CD0FC679-D22B-F9EF-E95C-9344ADA772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138" y="1252538"/>
            <a:ext cx="836295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7">
            <a:extLst>
              <a:ext uri="{FF2B5EF4-FFF2-40B4-BE49-F238E27FC236}">
                <a16:creationId xmlns:a16="http://schemas.microsoft.com/office/drawing/2014/main" id="{5012FE5D-263E-CA6F-7952-4EE7B978FC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332" t="2" r="67227" b="30875"/>
          <a:stretch>
            <a:fillRect/>
          </a:stretch>
        </p:blipFill>
        <p:spPr bwMode="auto">
          <a:xfrm>
            <a:off x="7708900" y="5473700"/>
            <a:ext cx="15763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a:extLst>
              <a:ext uri="{FF2B5EF4-FFF2-40B4-BE49-F238E27FC236}">
                <a16:creationId xmlns:a16="http://schemas.microsoft.com/office/drawing/2014/main" id="{D9AD7111-A5F4-D033-A3F6-C3E65688E0ED}"/>
              </a:ext>
            </a:extLst>
          </p:cNvPr>
          <p:cNvSpPr>
            <a:spLocks noChangeArrowheads="1"/>
          </p:cNvSpPr>
          <p:nvPr/>
        </p:nvSpPr>
        <p:spPr bwMode="auto">
          <a:xfrm>
            <a:off x="846138" y="848431"/>
            <a:ext cx="5436104" cy="369332"/>
          </a:xfrm>
          <a:prstGeom prst="rect">
            <a:avLst/>
          </a:prstGeom>
          <a:solidFill>
            <a:srgbClr val="FBE5D6"/>
          </a:solidFill>
          <a:ln w="38100">
            <a:solidFill>
              <a:srgbClr val="7030A0"/>
            </a:solid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pt-BR" altLang="pt-BR" b="1" dirty="0">
                <a:solidFill>
                  <a:srgbClr val="7030A0"/>
                </a:solidFill>
              </a:rPr>
              <a:t>Relembrando como o “quorum sensing” foi descoberto</a:t>
            </a:r>
            <a:endParaRPr lang="pt-BR" altLang="pt-BR" dirty="0">
              <a:solidFill>
                <a:srgbClr val="7030A0"/>
              </a:solidFill>
              <a:latin typeface="Futura Medium" panose="020B0602020204020303" pitchFamily="34" charset="-79"/>
              <a:cs typeface="Futura Medium" panose="020B0602020204020303" pitchFamily="34" charset="-79"/>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Text">
            <a:extLst>
              <a:ext uri="{FF2B5EF4-FFF2-40B4-BE49-F238E27FC236}">
                <a16:creationId xmlns:a16="http://schemas.microsoft.com/office/drawing/2014/main" id="{04A0B5A9-9033-376D-2B19-BDCF1EBB36AE}"/>
              </a:ext>
            </a:extLst>
          </p:cNvPr>
          <p:cNvSpPr txBox="1"/>
          <p:nvPr/>
        </p:nvSpPr>
        <p:spPr>
          <a:xfrm>
            <a:off x="5154613" y="-1789113"/>
            <a:ext cx="98425" cy="373063"/>
          </a:xfrm>
          <a:prstGeom prst="rect">
            <a:avLst/>
          </a:prstGeom>
          <a:ln w="12700">
            <a:miter lim="400000"/>
          </a:ln>
        </p:spPr>
        <p:txBody>
          <a:bodyPr wrap="none" lIns="35719" tIns="35719" rIns="35719" bIns="35719" anchor="ctr">
            <a:spAutoFit/>
          </a:bodyPr>
          <a:lstStyle>
            <a:lvl1pPr algn="l" defTabSz="457200">
              <a:lnSpc>
                <a:spcPts val="2800"/>
              </a:lnSpc>
              <a:defRPr sz="1200">
                <a:latin typeface="Times"/>
                <a:ea typeface="Times"/>
                <a:cs typeface="Times"/>
                <a:sym typeface="Times"/>
              </a:defRPr>
            </a:lvl1pPr>
          </a:lstStyle>
          <a:p>
            <a:pPr eaLnBrk="1" fontAlgn="auto" hangingPunct="1">
              <a:spcBef>
                <a:spcPts val="0"/>
              </a:spcBef>
              <a:spcAft>
                <a:spcPts val="422"/>
              </a:spcAft>
              <a:defRPr/>
            </a:pPr>
            <a:r>
              <a:rPr lang="pt-BR" sz="844"/>
              <a:t> </a:t>
            </a:r>
          </a:p>
        </p:txBody>
      </p:sp>
      <p:pic>
        <p:nvPicPr>
          <p:cNvPr id="15363" name="Picture 1" descr="page255image46502576">
            <a:extLst>
              <a:ext uri="{FF2B5EF4-FFF2-40B4-BE49-F238E27FC236}">
                <a16:creationId xmlns:a16="http://schemas.microsoft.com/office/drawing/2014/main" id="{5BE1E3B7-6389-7E5A-B269-FDE7C858F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1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descr="page255image46502576">
            <a:extLst>
              <a:ext uri="{FF2B5EF4-FFF2-40B4-BE49-F238E27FC236}">
                <a16:creationId xmlns:a16="http://schemas.microsoft.com/office/drawing/2014/main" id="{998740C0-BF5F-BCF4-7BC3-5AD266A29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1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4.2. Indústria Química:…">
            <a:extLst>
              <a:ext uri="{FF2B5EF4-FFF2-40B4-BE49-F238E27FC236}">
                <a16:creationId xmlns:a16="http://schemas.microsoft.com/office/drawing/2014/main" id="{2B453C6B-FC47-BFF4-B02E-18D934C53DEA}"/>
              </a:ext>
            </a:extLst>
          </p:cNvPr>
          <p:cNvSpPr txBox="1"/>
          <p:nvPr/>
        </p:nvSpPr>
        <p:spPr>
          <a:xfrm>
            <a:off x="1487488" y="1714500"/>
            <a:ext cx="5249862" cy="2989263"/>
          </a:xfrm>
          <a:prstGeom prst="rect">
            <a:avLst/>
          </a:prstGeom>
          <a:solidFill>
            <a:schemeClr val="accent5">
              <a:lumMod val="20000"/>
              <a:lumOff val="80000"/>
            </a:schemeClr>
          </a:solidFill>
          <a:ln w="38100">
            <a:solidFill>
              <a:srgbClr val="00FDFF"/>
            </a:solidFill>
          </a:ln>
        </p:spPr>
        <p:txBody>
          <a:bodyPr>
            <a:normAutofit lnSpcReduction="10000"/>
          </a:bodyPr>
          <a:lstStyle/>
          <a:p>
            <a:pPr algn="ctr" eaLnBrk="1" fontAlgn="auto" hangingPunct="1">
              <a:spcBef>
                <a:spcPts val="0"/>
              </a:spcBef>
              <a:spcAft>
                <a:spcPts val="0"/>
              </a:spcAft>
              <a:defRPr/>
            </a:pPr>
            <a:r>
              <a:rPr lang="pt-BR" dirty="0">
                <a:latin typeface="+mn-lt"/>
              </a:rPr>
              <a:t>Agora que já entendemos o que é  “</a:t>
            </a:r>
            <a:r>
              <a:rPr lang="pt-BR" b="1" dirty="0">
                <a:latin typeface="+mn-lt"/>
              </a:rPr>
              <a:t>Quorum Sensing”,</a:t>
            </a:r>
          </a:p>
          <a:p>
            <a:pPr algn="ctr" eaLnBrk="1" fontAlgn="auto" hangingPunct="1">
              <a:spcBef>
                <a:spcPts val="0"/>
              </a:spcBef>
              <a:spcAft>
                <a:spcPts val="0"/>
              </a:spcAft>
              <a:defRPr/>
            </a:pPr>
            <a:endParaRPr lang="pt-BR" dirty="0">
              <a:latin typeface="+mn-lt"/>
            </a:endParaRPr>
          </a:p>
          <a:p>
            <a:pPr algn="ctr" eaLnBrk="1" fontAlgn="auto" hangingPunct="1">
              <a:spcBef>
                <a:spcPts val="0"/>
              </a:spcBef>
              <a:spcAft>
                <a:spcPts val="0"/>
              </a:spcAft>
              <a:defRPr/>
            </a:pPr>
            <a:r>
              <a:rPr lang="pt-BR" dirty="0">
                <a:latin typeface="+mn-lt"/>
              </a:rPr>
              <a:t>vamos discutir algumas ideias de como podemos utilizar este mecanismo de </a:t>
            </a:r>
            <a:r>
              <a:rPr lang="pt-BR" b="1" dirty="0">
                <a:latin typeface="+mn-lt"/>
              </a:rPr>
              <a:t>regulação gênica microbiano </a:t>
            </a:r>
          </a:p>
          <a:p>
            <a:pPr algn="ctr" eaLnBrk="1" fontAlgn="auto" hangingPunct="1">
              <a:spcBef>
                <a:spcPts val="0"/>
              </a:spcBef>
              <a:spcAft>
                <a:spcPts val="0"/>
              </a:spcAft>
              <a:defRPr/>
            </a:pPr>
            <a:r>
              <a:rPr lang="pt-BR" dirty="0">
                <a:latin typeface="+mn-lt"/>
              </a:rPr>
              <a:t>para </a:t>
            </a:r>
          </a:p>
          <a:p>
            <a:pPr algn="ctr" eaLnBrk="1" fontAlgn="auto" hangingPunct="1">
              <a:spcBef>
                <a:spcPts val="0"/>
              </a:spcBef>
              <a:spcAft>
                <a:spcPts val="0"/>
              </a:spcAft>
              <a:defRPr/>
            </a:pPr>
            <a:r>
              <a:rPr lang="pt-BR" dirty="0">
                <a:latin typeface="+mn-lt"/>
              </a:rPr>
              <a:t>emprego em Biotecnologia? </a:t>
            </a:r>
          </a:p>
          <a:p>
            <a:pPr algn="ctr" eaLnBrk="1" fontAlgn="auto" hangingPunct="1">
              <a:spcBef>
                <a:spcPts val="0"/>
              </a:spcBef>
              <a:spcAft>
                <a:spcPts val="0"/>
              </a:spcAft>
              <a:defRPr/>
            </a:pPr>
            <a:endParaRPr lang="pt-BR" dirty="0">
              <a:latin typeface="+mn-lt"/>
            </a:endParaRPr>
          </a:p>
          <a:p>
            <a:pPr algn="ctr" eaLnBrk="1" fontAlgn="auto" hangingPunct="1">
              <a:spcBef>
                <a:spcPts val="0"/>
              </a:spcBef>
              <a:spcAft>
                <a:spcPts val="0"/>
              </a:spcAft>
              <a:defRPr/>
            </a:pPr>
            <a:endParaRPr lang="pt-BR" dirty="0">
              <a:latin typeface="+mn-lt"/>
            </a:endParaRPr>
          </a:p>
          <a:p>
            <a:pPr algn="ctr" eaLnBrk="1" fontAlgn="auto" hangingPunct="1">
              <a:spcBef>
                <a:spcPts val="0"/>
              </a:spcBef>
              <a:spcAft>
                <a:spcPts val="0"/>
              </a:spcAft>
              <a:defRPr/>
            </a:pPr>
            <a:endParaRPr lang="pt-BR" dirty="0">
              <a:latin typeface="+mn-lt"/>
            </a:endParaRPr>
          </a:p>
          <a:p>
            <a:pPr algn="ctr" eaLnBrk="1" fontAlgn="auto" hangingPunct="1">
              <a:spcBef>
                <a:spcPts val="0"/>
              </a:spcBef>
              <a:spcAft>
                <a:spcPts val="0"/>
              </a:spcAft>
              <a:defRPr/>
            </a:pPr>
            <a:r>
              <a:rPr lang="pt-BR" dirty="0">
                <a:solidFill>
                  <a:srgbClr val="0432FF"/>
                </a:solidFill>
                <a:latin typeface="+mn-lt"/>
              </a:rPr>
              <a:t>Você já consegue pensar em algumas propostas ? </a:t>
            </a:r>
          </a:p>
          <a:p>
            <a:pPr algn="ctr" eaLnBrk="1" fontAlgn="auto" hangingPunct="1">
              <a:spcBef>
                <a:spcPts val="0"/>
              </a:spcBef>
              <a:spcAft>
                <a:spcPts val="0"/>
              </a:spcAft>
              <a:defRPr/>
            </a:pPr>
            <a:endParaRPr lang="pt-BR" dirty="0">
              <a:latin typeface="+mn-lt"/>
            </a:endParaRPr>
          </a:p>
          <a:p>
            <a:pPr algn="ctr" eaLnBrk="1" fontAlgn="auto" hangingPunct="1">
              <a:spcBef>
                <a:spcPts val="0"/>
              </a:spcBef>
              <a:spcAft>
                <a:spcPts val="0"/>
              </a:spcAft>
              <a:defRPr/>
            </a:pPr>
            <a:endParaRPr lang="pt-BR" dirty="0">
              <a:latin typeface="+mn-lt"/>
            </a:endParaRPr>
          </a:p>
          <a:p>
            <a:pPr algn="ctr" eaLnBrk="1" fontAlgn="auto" hangingPunct="1">
              <a:spcBef>
                <a:spcPts val="0"/>
              </a:spcBef>
              <a:spcAft>
                <a:spcPts val="0"/>
              </a:spcAft>
              <a:defRPr/>
            </a:pPr>
            <a:endParaRPr lang="pt-BR" dirty="0">
              <a:latin typeface="+mn-lt"/>
            </a:endParaRPr>
          </a:p>
          <a:p>
            <a:pPr algn="ctr" eaLnBrk="1" fontAlgn="auto" hangingPunct="1">
              <a:spcBef>
                <a:spcPts val="0"/>
              </a:spcBef>
              <a:spcAft>
                <a:spcPts val="0"/>
              </a:spcAft>
              <a:defRPr/>
            </a:pPr>
            <a:endParaRPr lang="pt-BR" dirty="0">
              <a:latin typeface="+mn-lt"/>
            </a:endParaRPr>
          </a:p>
          <a:p>
            <a:pPr algn="ctr" eaLnBrk="1" fontAlgn="auto" hangingPunct="1">
              <a:spcBef>
                <a:spcPts val="0"/>
              </a:spcBef>
              <a:spcAft>
                <a:spcPts val="0"/>
              </a:spcAft>
              <a:defRPr/>
            </a:pPr>
            <a:endParaRPr lang="pt-BR" dirty="0">
              <a:latin typeface="+mn-lt"/>
            </a:endParaRPr>
          </a:p>
        </p:txBody>
      </p:sp>
      <p:sp>
        <p:nvSpPr>
          <p:cNvPr id="7" name="4.1. Indústria de Alimentos">
            <a:extLst>
              <a:ext uri="{FF2B5EF4-FFF2-40B4-BE49-F238E27FC236}">
                <a16:creationId xmlns:a16="http://schemas.microsoft.com/office/drawing/2014/main" id="{173E07CB-C98B-8F6D-2F2D-5920CB42DC46}"/>
              </a:ext>
            </a:extLst>
          </p:cNvPr>
          <p:cNvSpPr txBox="1"/>
          <p:nvPr/>
        </p:nvSpPr>
        <p:spPr>
          <a:xfrm>
            <a:off x="276826" y="370166"/>
            <a:ext cx="3181416" cy="404534"/>
          </a:xfrm>
          <a:prstGeom prst="rect">
            <a:avLst/>
          </a:prstGeom>
          <a:gradFill>
            <a:gsLst>
              <a:gs pos="0">
                <a:schemeClr val="accent4"/>
              </a:gs>
              <a:gs pos="100000">
                <a:srgbClr val="FE9301"/>
              </a:gs>
            </a:gsLst>
            <a:lin ang="5400000"/>
          </a:gradFill>
          <a:ln w="12700">
            <a:miter lim="400000"/>
          </a:ln>
          <a:effectLst>
            <a:reflection stA="91988" endPos="40000" dir="5400000" sy="-100000" algn="bl" rotWithShape="0"/>
          </a:effectLst>
        </p:spPr>
        <p:txBody>
          <a:bodyPr lIns="35719" tIns="35719" rIns="35719" bIns="35719" anchor="ctr">
            <a:spAutoFit/>
          </a:bodyPr>
          <a:lstStyle>
            <a:lvl1pPr>
              <a:defRPr sz="2200">
                <a:latin typeface="Helvetica Neue Medium"/>
                <a:ea typeface="Helvetica Neue Medium"/>
                <a:cs typeface="Helvetica Neue Medium"/>
                <a:sym typeface="Helvetica Neue Medium"/>
              </a:defRPr>
            </a:lvl1pPr>
          </a:lstStyle>
          <a:p>
            <a:pPr marL="160729" defTabSz="642915"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sz="2400" b="1" i="1" dirty="0">
                <a:uFill>
                  <a:solidFill>
                    <a:srgbClr val="99403D"/>
                  </a:solidFill>
                </a:uFill>
                <a:latin typeface="Calibri"/>
                <a:ea typeface="Calibri"/>
                <a:cs typeface="Calibri"/>
                <a:sym typeface="Calibri"/>
              </a:rPr>
              <a:t>“</a:t>
            </a:r>
            <a:r>
              <a:rPr lang="pt-BR" sz="2400" b="1" dirty="0">
                <a:uFill>
                  <a:solidFill>
                    <a:srgbClr val="99403D"/>
                  </a:solidFill>
                </a:uFill>
                <a:latin typeface="Calibri"/>
                <a:ea typeface="Calibri"/>
                <a:cs typeface="Calibri"/>
                <a:sym typeface="Calibri"/>
              </a:rPr>
              <a:t>Quorum sensing</a:t>
            </a:r>
            <a:r>
              <a:rPr lang="pt-BR" sz="2400" b="1" i="1" dirty="0">
                <a:uFill>
                  <a:solidFill>
                    <a:srgbClr val="99403D"/>
                  </a:solidFill>
                </a:uFill>
                <a:latin typeface="Calibri"/>
                <a:ea typeface="Calibri"/>
                <a:cs typeface="Calibri"/>
                <a:sym typeface="Calibri"/>
              </a:rPr>
              <a:t>”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Text">
            <a:extLst>
              <a:ext uri="{FF2B5EF4-FFF2-40B4-BE49-F238E27FC236}">
                <a16:creationId xmlns:a16="http://schemas.microsoft.com/office/drawing/2014/main" id="{903646FA-30D3-219E-80A9-D4AFEA84BECD}"/>
              </a:ext>
            </a:extLst>
          </p:cNvPr>
          <p:cNvSpPr txBox="1"/>
          <p:nvPr/>
        </p:nvSpPr>
        <p:spPr>
          <a:xfrm>
            <a:off x="5154613" y="-1789113"/>
            <a:ext cx="98425" cy="373063"/>
          </a:xfrm>
          <a:prstGeom prst="rect">
            <a:avLst/>
          </a:prstGeom>
          <a:ln w="12700">
            <a:miter lim="400000"/>
          </a:ln>
        </p:spPr>
        <p:txBody>
          <a:bodyPr wrap="none" lIns="35719" tIns="35719" rIns="35719" bIns="35719" anchor="ctr">
            <a:spAutoFit/>
          </a:bodyPr>
          <a:lstStyle>
            <a:lvl1pPr algn="l" defTabSz="457200">
              <a:lnSpc>
                <a:spcPts val="2800"/>
              </a:lnSpc>
              <a:defRPr sz="1200">
                <a:latin typeface="Times"/>
                <a:ea typeface="Times"/>
                <a:cs typeface="Times"/>
                <a:sym typeface="Times"/>
              </a:defRPr>
            </a:lvl1pPr>
          </a:lstStyle>
          <a:p>
            <a:pPr eaLnBrk="1" fontAlgn="auto" hangingPunct="1">
              <a:spcBef>
                <a:spcPts val="0"/>
              </a:spcBef>
              <a:spcAft>
                <a:spcPts val="422"/>
              </a:spcAft>
              <a:defRPr/>
            </a:pPr>
            <a:r>
              <a:rPr lang="pt-BR" sz="844"/>
              <a:t> </a:t>
            </a:r>
          </a:p>
        </p:txBody>
      </p:sp>
      <p:pic>
        <p:nvPicPr>
          <p:cNvPr id="16387" name="Picture 1" descr="page255image46502576">
            <a:extLst>
              <a:ext uri="{FF2B5EF4-FFF2-40B4-BE49-F238E27FC236}">
                <a16:creationId xmlns:a16="http://schemas.microsoft.com/office/drawing/2014/main" id="{9820A9C0-65F7-0852-5D80-7BC9AE6F6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1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 descr="page255image46502576">
            <a:extLst>
              <a:ext uri="{FF2B5EF4-FFF2-40B4-BE49-F238E27FC236}">
                <a16:creationId xmlns:a16="http://schemas.microsoft.com/office/drawing/2014/main" id="{1495FD6D-2A8B-EBD2-1F2F-108203291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1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4.2. Indústria Química:…">
            <a:extLst>
              <a:ext uri="{FF2B5EF4-FFF2-40B4-BE49-F238E27FC236}">
                <a16:creationId xmlns:a16="http://schemas.microsoft.com/office/drawing/2014/main" id="{FD9EE1BF-FC59-8186-3A06-947EDCB105A8}"/>
              </a:ext>
            </a:extLst>
          </p:cNvPr>
          <p:cNvSpPr txBox="1"/>
          <p:nvPr/>
        </p:nvSpPr>
        <p:spPr>
          <a:xfrm>
            <a:off x="264794" y="852646"/>
            <a:ext cx="5741987" cy="500062"/>
          </a:xfrm>
          <a:prstGeom prst="rect">
            <a:avLst/>
          </a:prstGeom>
          <a:solidFill>
            <a:schemeClr val="accent5">
              <a:lumMod val="20000"/>
              <a:lumOff val="80000"/>
            </a:schemeClr>
          </a:solidFill>
          <a:ln w="38100">
            <a:solidFill>
              <a:srgbClr val="00FDFF"/>
            </a:solidFill>
          </a:ln>
        </p:spPr>
        <p:txBody>
          <a:bodyPr>
            <a:normAutofit fontScale="77500" lnSpcReduction="20000"/>
          </a:bodyPr>
          <a:lstStyle/>
          <a:p>
            <a:pPr eaLnBrk="1" fontAlgn="auto" hangingPunct="1">
              <a:spcBef>
                <a:spcPts val="0"/>
              </a:spcBef>
              <a:spcAft>
                <a:spcPts val="0"/>
              </a:spcAft>
              <a:defRPr/>
            </a:pPr>
            <a:r>
              <a:rPr lang="pt-BR" sz="2100" b="1" dirty="0">
                <a:latin typeface="+mn-lt"/>
              </a:rPr>
              <a:t>Biotecnologia</a:t>
            </a:r>
            <a:r>
              <a:rPr lang="pt-BR" dirty="0">
                <a:latin typeface="+mn-lt"/>
              </a:rPr>
              <a:t> – </a:t>
            </a:r>
          </a:p>
          <a:p>
            <a:pPr eaLnBrk="1" fontAlgn="auto" hangingPunct="1">
              <a:spcBef>
                <a:spcPts val="0"/>
              </a:spcBef>
              <a:spcAft>
                <a:spcPts val="0"/>
              </a:spcAft>
              <a:defRPr/>
            </a:pPr>
            <a:r>
              <a:rPr lang="pt-BR" dirty="0">
                <a:latin typeface="+mn-lt"/>
              </a:rPr>
              <a:t>Aplicações  </a:t>
            </a:r>
            <a:r>
              <a:rPr lang="pt-BR" sz="1900" dirty="0">
                <a:latin typeface="+mn-lt"/>
              </a:rPr>
              <a:t>práticas</a:t>
            </a:r>
            <a:r>
              <a:rPr lang="pt-BR" dirty="0">
                <a:latin typeface="+mn-lt"/>
              </a:rPr>
              <a:t> do controle da regulação por “Quorum Sensing”</a:t>
            </a:r>
          </a:p>
          <a:p>
            <a:pPr algn="ctr" eaLnBrk="1" fontAlgn="auto" hangingPunct="1">
              <a:spcBef>
                <a:spcPts val="0"/>
              </a:spcBef>
              <a:spcAft>
                <a:spcPts val="0"/>
              </a:spcAft>
              <a:defRPr/>
            </a:pPr>
            <a:endParaRPr lang="pt-BR" dirty="0">
              <a:latin typeface="+mn-lt"/>
            </a:endParaRPr>
          </a:p>
          <a:p>
            <a:pPr algn="ctr" eaLnBrk="1" fontAlgn="auto" hangingPunct="1">
              <a:spcBef>
                <a:spcPts val="0"/>
              </a:spcBef>
              <a:spcAft>
                <a:spcPts val="0"/>
              </a:spcAft>
              <a:defRPr/>
            </a:pPr>
            <a:endParaRPr lang="pt-BR" dirty="0">
              <a:latin typeface="+mn-lt"/>
            </a:endParaRPr>
          </a:p>
          <a:p>
            <a:pPr algn="ctr" eaLnBrk="1" fontAlgn="auto" hangingPunct="1">
              <a:spcBef>
                <a:spcPts val="0"/>
              </a:spcBef>
              <a:spcAft>
                <a:spcPts val="0"/>
              </a:spcAft>
              <a:defRPr/>
            </a:pPr>
            <a:endParaRPr lang="pt-BR" dirty="0">
              <a:latin typeface="+mn-lt"/>
            </a:endParaRPr>
          </a:p>
          <a:p>
            <a:pPr algn="ctr" eaLnBrk="1" fontAlgn="auto" hangingPunct="1">
              <a:spcBef>
                <a:spcPts val="0"/>
              </a:spcBef>
              <a:spcAft>
                <a:spcPts val="0"/>
              </a:spcAft>
              <a:defRPr/>
            </a:pPr>
            <a:endParaRPr lang="pt-BR" dirty="0">
              <a:latin typeface="+mn-lt"/>
            </a:endParaRPr>
          </a:p>
          <a:p>
            <a:pPr algn="ctr" eaLnBrk="1" fontAlgn="auto" hangingPunct="1">
              <a:spcBef>
                <a:spcPts val="0"/>
              </a:spcBef>
              <a:spcAft>
                <a:spcPts val="0"/>
              </a:spcAft>
              <a:defRPr/>
            </a:pPr>
            <a:endParaRPr lang="pt-BR" dirty="0">
              <a:latin typeface="+mn-lt"/>
            </a:endParaRPr>
          </a:p>
        </p:txBody>
      </p:sp>
      <p:sp>
        <p:nvSpPr>
          <p:cNvPr id="14" name="Rectangle 13">
            <a:extLst>
              <a:ext uri="{FF2B5EF4-FFF2-40B4-BE49-F238E27FC236}">
                <a16:creationId xmlns:a16="http://schemas.microsoft.com/office/drawing/2014/main" id="{C2676131-5DA9-A89B-C6EB-1A984CDF75C8}"/>
              </a:ext>
            </a:extLst>
          </p:cNvPr>
          <p:cNvSpPr/>
          <p:nvPr/>
        </p:nvSpPr>
        <p:spPr>
          <a:xfrm>
            <a:off x="265113" y="1549400"/>
            <a:ext cx="5646737" cy="4478149"/>
          </a:xfrm>
          <a:prstGeom prst="rect">
            <a:avLst/>
          </a:prstGeom>
          <a:solidFill>
            <a:srgbClr val="C3FFF8"/>
          </a:solidFill>
          <a:ln>
            <a:solidFill>
              <a:srgbClr val="00B0F0"/>
            </a:solidFill>
          </a:ln>
        </p:spPr>
        <p:txBody>
          <a:bodyPr>
            <a:spAutoFit/>
          </a:bodyPr>
          <a:lstStyle/>
          <a:p>
            <a:pPr algn="just" eaLnBrk="1" fontAlgn="auto" hangingPunct="1">
              <a:spcBef>
                <a:spcPts val="0"/>
              </a:spcBef>
              <a:spcAft>
                <a:spcPts val="600"/>
              </a:spcAft>
              <a:defRPr/>
            </a:pPr>
            <a:r>
              <a:rPr lang="pt-BR" sz="1400" b="1" dirty="0">
                <a:solidFill>
                  <a:srgbClr val="0432FF"/>
                </a:solidFill>
                <a:latin typeface="+mn-lt"/>
              </a:rPr>
              <a:t>Para que</a:t>
            </a:r>
          </a:p>
          <a:p>
            <a:pPr algn="just" eaLnBrk="1" fontAlgn="auto" hangingPunct="1">
              <a:spcBef>
                <a:spcPts val="0"/>
              </a:spcBef>
              <a:spcAft>
                <a:spcPts val="600"/>
              </a:spcAft>
              <a:defRPr/>
            </a:pPr>
            <a:r>
              <a:rPr lang="pt-BR" sz="1400" b="1" dirty="0">
                <a:solidFill>
                  <a:srgbClr val="0432FF"/>
                </a:solidFill>
                <a:latin typeface="+mn-lt"/>
              </a:rPr>
              <a:t>         seria útil </a:t>
            </a:r>
            <a:r>
              <a:rPr lang="pt-BR" sz="1400" b="1" u="sng" dirty="0">
                <a:solidFill>
                  <a:srgbClr val="0432FF"/>
                </a:solidFill>
                <a:latin typeface="+mn-lt"/>
              </a:rPr>
              <a:t>impedir</a:t>
            </a:r>
            <a:r>
              <a:rPr lang="pt-BR" sz="1400" b="1" dirty="0">
                <a:solidFill>
                  <a:srgbClr val="0432FF"/>
                </a:solidFill>
                <a:latin typeface="+mn-lt"/>
              </a:rPr>
              <a:t>/</a:t>
            </a:r>
            <a:r>
              <a:rPr lang="pt-BR" sz="1400" b="1" u="sng" dirty="0">
                <a:solidFill>
                  <a:srgbClr val="0432FF"/>
                </a:solidFill>
                <a:latin typeface="+mn-lt"/>
              </a:rPr>
              <a:t>controlar</a:t>
            </a:r>
            <a:r>
              <a:rPr lang="pt-BR" sz="1400" b="1" dirty="0">
                <a:solidFill>
                  <a:srgbClr val="0432FF"/>
                </a:solidFill>
                <a:latin typeface="+mn-lt"/>
              </a:rPr>
              <a:t> a regulação por “Quorum Sensing” ?</a:t>
            </a:r>
          </a:p>
          <a:p>
            <a:pPr algn="just" eaLnBrk="1" fontAlgn="auto" hangingPunct="1">
              <a:spcBef>
                <a:spcPts val="0"/>
              </a:spcBef>
              <a:spcAft>
                <a:spcPts val="600"/>
              </a:spcAft>
              <a:defRPr/>
            </a:pPr>
            <a:endParaRPr lang="pt-BR" sz="1400" b="1" dirty="0">
              <a:solidFill>
                <a:srgbClr val="0432FF"/>
              </a:solidFill>
              <a:latin typeface="+mn-lt"/>
            </a:endParaRPr>
          </a:p>
          <a:p>
            <a:pPr algn="just" eaLnBrk="1" fontAlgn="auto" hangingPunct="1">
              <a:spcBef>
                <a:spcPts val="0"/>
              </a:spcBef>
              <a:spcAft>
                <a:spcPts val="0"/>
              </a:spcAft>
              <a:defRPr/>
            </a:pPr>
            <a:r>
              <a:rPr lang="pt-BR" sz="1400" dirty="0">
                <a:latin typeface="+mn-lt"/>
              </a:rPr>
              <a:t>Para confundir o contato célula-célula microbiana e, assim, “</a:t>
            </a:r>
            <a:r>
              <a:rPr lang="pt-BR" sz="1400" b="1" dirty="0">
                <a:solidFill>
                  <a:schemeClr val="accent6">
                    <a:lumMod val="75000"/>
                  </a:schemeClr>
                </a:solidFill>
                <a:latin typeface="+mn-lt"/>
              </a:rPr>
              <a:t>enganar</a:t>
            </a:r>
            <a:r>
              <a:rPr lang="pt-BR" sz="1400" dirty="0">
                <a:latin typeface="+mn-lt"/>
              </a:rPr>
              <a:t>” os microrganismos promovendo:</a:t>
            </a:r>
          </a:p>
          <a:p>
            <a:pPr algn="just" eaLnBrk="1" fontAlgn="auto" hangingPunct="1">
              <a:spcBef>
                <a:spcPts val="0"/>
              </a:spcBef>
              <a:spcAft>
                <a:spcPts val="0"/>
              </a:spcAft>
              <a:defRPr/>
            </a:pPr>
            <a:endParaRPr lang="pt-BR" sz="1400" dirty="0">
              <a:latin typeface="+mn-lt"/>
            </a:endParaRPr>
          </a:p>
          <a:p>
            <a:pPr algn="just" eaLnBrk="1" fontAlgn="auto" hangingPunct="1">
              <a:spcBef>
                <a:spcPts val="0"/>
              </a:spcBef>
              <a:spcAft>
                <a:spcPts val="0"/>
              </a:spcAft>
              <a:defRPr/>
            </a:pPr>
            <a:r>
              <a:rPr lang="pt-BR" sz="1600" b="1" dirty="0">
                <a:latin typeface="+mn-lt"/>
              </a:rPr>
              <a:t>Finalidades Medicinais: </a:t>
            </a:r>
          </a:p>
          <a:p>
            <a:pPr marL="285750" indent="-285750" algn="just" eaLnBrk="1" fontAlgn="auto" hangingPunct="1">
              <a:spcBef>
                <a:spcPts val="0"/>
              </a:spcBef>
              <a:spcAft>
                <a:spcPts val="0"/>
              </a:spcAft>
              <a:buFontTx/>
              <a:buChar char="-"/>
              <a:defRPr/>
            </a:pPr>
            <a:r>
              <a:rPr lang="pt-BR" sz="1400" dirty="0">
                <a:latin typeface="+mn-lt"/>
              </a:rPr>
              <a:t>Evitar a produção de uma toxina;</a:t>
            </a:r>
          </a:p>
          <a:p>
            <a:pPr marL="285750" indent="-285750" algn="just" eaLnBrk="1" fontAlgn="auto" hangingPunct="1">
              <a:spcBef>
                <a:spcPts val="0"/>
              </a:spcBef>
              <a:spcAft>
                <a:spcPts val="0"/>
              </a:spcAft>
              <a:buFontTx/>
              <a:buChar char="-"/>
              <a:defRPr/>
            </a:pPr>
            <a:r>
              <a:rPr lang="pt-BR" sz="1400" dirty="0">
                <a:latin typeface="+mn-lt"/>
              </a:rPr>
              <a:t>Evitar a produção de biofilme, visando antibioticoterapia;</a:t>
            </a:r>
          </a:p>
          <a:p>
            <a:pPr marL="285750" indent="-285750" algn="just" eaLnBrk="1" fontAlgn="auto" hangingPunct="1">
              <a:spcBef>
                <a:spcPts val="0"/>
              </a:spcBef>
              <a:spcAft>
                <a:spcPts val="0"/>
              </a:spcAft>
              <a:buFontTx/>
              <a:buChar char="-"/>
              <a:defRPr/>
            </a:pPr>
            <a:r>
              <a:rPr lang="pt-BR" sz="1400" dirty="0">
                <a:latin typeface="+mn-lt"/>
              </a:rPr>
              <a:t>Evitar a  expressão de um fator de virulência;</a:t>
            </a:r>
          </a:p>
          <a:p>
            <a:pPr marL="285750" indent="-285750" algn="just" eaLnBrk="1" fontAlgn="auto" hangingPunct="1">
              <a:spcBef>
                <a:spcPts val="0"/>
              </a:spcBef>
              <a:spcAft>
                <a:spcPts val="0"/>
              </a:spcAft>
              <a:buFontTx/>
              <a:buChar char="-"/>
              <a:defRPr/>
            </a:pPr>
            <a:r>
              <a:rPr lang="pt-BR" sz="1400" dirty="0">
                <a:latin typeface="+mn-lt"/>
              </a:rPr>
              <a:t>Promover a interrupção do crescimento microbiano.</a:t>
            </a:r>
          </a:p>
          <a:p>
            <a:pPr algn="just" eaLnBrk="1" fontAlgn="auto" hangingPunct="1">
              <a:spcBef>
                <a:spcPts val="0"/>
              </a:spcBef>
              <a:spcAft>
                <a:spcPts val="0"/>
              </a:spcAft>
              <a:defRPr/>
            </a:pPr>
            <a:endParaRPr lang="pt-BR" sz="1400" dirty="0">
              <a:latin typeface="+mn-lt"/>
            </a:endParaRPr>
          </a:p>
          <a:p>
            <a:pPr algn="just" eaLnBrk="1" fontAlgn="auto" hangingPunct="1">
              <a:spcBef>
                <a:spcPts val="0"/>
              </a:spcBef>
              <a:spcAft>
                <a:spcPts val="0"/>
              </a:spcAft>
              <a:defRPr/>
            </a:pPr>
            <a:endParaRPr lang="pt-BR" sz="1400" dirty="0">
              <a:latin typeface="+mn-lt"/>
            </a:endParaRPr>
          </a:p>
          <a:p>
            <a:pPr algn="just" eaLnBrk="1" fontAlgn="auto" hangingPunct="1">
              <a:spcBef>
                <a:spcPts val="0"/>
              </a:spcBef>
              <a:spcAft>
                <a:spcPts val="0"/>
              </a:spcAft>
              <a:defRPr/>
            </a:pPr>
            <a:r>
              <a:rPr lang="pt-BR" sz="1600" b="1" dirty="0">
                <a:latin typeface="+mn-lt"/>
              </a:rPr>
              <a:t>Finalidades Biotecnológicas:</a:t>
            </a:r>
            <a:r>
              <a:rPr lang="pt-BR" sz="1400" b="1" dirty="0">
                <a:latin typeface="+mn-lt"/>
              </a:rPr>
              <a:t> </a:t>
            </a:r>
          </a:p>
          <a:p>
            <a:pPr marL="285750" indent="-285750" algn="just" eaLnBrk="1" fontAlgn="auto" hangingPunct="1">
              <a:spcBef>
                <a:spcPts val="0"/>
              </a:spcBef>
              <a:spcAft>
                <a:spcPts val="0"/>
              </a:spcAft>
              <a:buFontTx/>
              <a:buChar char="-"/>
              <a:defRPr/>
            </a:pPr>
            <a:r>
              <a:rPr lang="pt-BR" sz="1400" dirty="0">
                <a:latin typeface="+mn-lt"/>
              </a:rPr>
              <a:t>Obtenção de  alta </a:t>
            </a:r>
            <a:r>
              <a:rPr lang="pt-BR" sz="1400" b="1" dirty="0">
                <a:latin typeface="+mn-lt"/>
              </a:rPr>
              <a:t>densidade celular </a:t>
            </a:r>
            <a:r>
              <a:rPr lang="pt-BR" sz="1400" dirty="0">
                <a:latin typeface="+mn-lt"/>
              </a:rPr>
              <a:t>em cultivo microbiano - </a:t>
            </a:r>
            <a:r>
              <a:rPr lang="pt-BR" sz="1400" u="sng" dirty="0">
                <a:latin typeface="+mn-lt"/>
              </a:rPr>
              <a:t>Não</a:t>
            </a:r>
            <a:r>
              <a:rPr lang="pt-BR" sz="1400" dirty="0">
                <a:latin typeface="+mn-lt"/>
              </a:rPr>
              <a:t> interrupção do crescimento  da cultura;</a:t>
            </a:r>
          </a:p>
          <a:p>
            <a:pPr algn="just" eaLnBrk="1" fontAlgn="auto" hangingPunct="1">
              <a:spcBef>
                <a:spcPts val="0"/>
              </a:spcBef>
              <a:spcAft>
                <a:spcPts val="0"/>
              </a:spcAft>
              <a:defRPr/>
            </a:pPr>
            <a:r>
              <a:rPr lang="pt-BR" sz="1400" dirty="0">
                <a:latin typeface="+mn-lt"/>
              </a:rPr>
              <a:t>	- Produção de antibióticos</a:t>
            </a:r>
          </a:p>
          <a:p>
            <a:pPr algn="just" eaLnBrk="1" fontAlgn="auto" hangingPunct="1">
              <a:spcBef>
                <a:spcPts val="0"/>
              </a:spcBef>
              <a:spcAft>
                <a:spcPts val="0"/>
              </a:spcAft>
              <a:defRPr/>
            </a:pPr>
            <a:r>
              <a:rPr lang="pt-BR" sz="1400" dirty="0">
                <a:latin typeface="+mn-lt"/>
              </a:rPr>
              <a:t>	- Fixação de Nitrogênio; </a:t>
            </a:r>
          </a:p>
          <a:p>
            <a:pPr algn="just" eaLnBrk="1" fontAlgn="auto" hangingPunct="1">
              <a:spcBef>
                <a:spcPts val="0"/>
              </a:spcBef>
              <a:spcAft>
                <a:spcPts val="0"/>
              </a:spcAft>
              <a:defRPr/>
            </a:pPr>
            <a:r>
              <a:rPr lang="pt-BR" sz="1400" dirty="0">
                <a:latin typeface="+mn-lt"/>
              </a:rPr>
              <a:t>	- produção de vários bioprodutos.</a:t>
            </a:r>
          </a:p>
        </p:txBody>
      </p:sp>
      <p:sp>
        <p:nvSpPr>
          <p:cNvPr id="3" name="Rectangle 2">
            <a:extLst>
              <a:ext uri="{FF2B5EF4-FFF2-40B4-BE49-F238E27FC236}">
                <a16:creationId xmlns:a16="http://schemas.microsoft.com/office/drawing/2014/main" id="{389E8036-2FA1-0687-9CA3-15D7C50052B3}"/>
              </a:ext>
            </a:extLst>
          </p:cNvPr>
          <p:cNvSpPr/>
          <p:nvPr/>
        </p:nvSpPr>
        <p:spPr>
          <a:xfrm>
            <a:off x="6176963" y="1251201"/>
            <a:ext cx="5830888" cy="4524315"/>
          </a:xfrm>
          <a:prstGeom prst="rect">
            <a:avLst/>
          </a:prstGeom>
          <a:solidFill>
            <a:schemeClr val="accent4">
              <a:lumMod val="20000"/>
              <a:lumOff val="80000"/>
            </a:schemeClr>
          </a:solidFill>
          <a:ln w="38100">
            <a:solidFill>
              <a:srgbClr val="0432FF"/>
            </a:solidFill>
          </a:ln>
        </p:spPr>
        <p:txBody>
          <a:bodyPr>
            <a:spAutoFit/>
          </a:bodyPr>
          <a:lstStyle/>
          <a:p>
            <a:pPr eaLnBrk="1" fontAlgn="auto" hangingPunct="1">
              <a:spcBef>
                <a:spcPts val="0"/>
              </a:spcBef>
              <a:spcAft>
                <a:spcPts val="0"/>
              </a:spcAft>
              <a:defRPr/>
            </a:pPr>
            <a:r>
              <a:rPr lang="pt-BR" sz="1200" b="1" dirty="0">
                <a:solidFill>
                  <a:srgbClr val="000000"/>
                </a:solidFill>
                <a:latin typeface="Webdings" pitchFamily="2" charset="2"/>
              </a:rPr>
              <a:t>a</a:t>
            </a:r>
            <a:r>
              <a:rPr lang="pt-BR" sz="1200" b="1" dirty="0">
                <a:solidFill>
                  <a:srgbClr val="000000"/>
                </a:solidFill>
                <a:latin typeface="+mn-lt"/>
              </a:rPr>
              <a:t> </a:t>
            </a:r>
            <a:r>
              <a:rPr lang="pt-BR" sz="1400" b="1" u="sng" dirty="0">
                <a:solidFill>
                  <a:srgbClr val="000000"/>
                </a:solidFill>
                <a:latin typeface="+mn-lt"/>
              </a:rPr>
              <a:t>Mimetização</a:t>
            </a:r>
            <a:r>
              <a:rPr lang="pt-BR" sz="1400" b="1" dirty="0">
                <a:solidFill>
                  <a:srgbClr val="000000"/>
                </a:solidFill>
                <a:latin typeface="+mn-lt"/>
              </a:rPr>
              <a:t> das moléculas autoindutores sinalizadoras de “Quorum Sensing</a:t>
            </a:r>
            <a:r>
              <a:rPr lang="pt-BR" sz="1200" b="1" dirty="0">
                <a:solidFill>
                  <a:srgbClr val="000000"/>
                </a:solidFill>
                <a:latin typeface="+mn-lt"/>
              </a:rPr>
              <a:t>”:</a:t>
            </a:r>
          </a:p>
          <a:p>
            <a:pPr eaLnBrk="1" fontAlgn="auto" hangingPunct="1">
              <a:spcBef>
                <a:spcPts val="0"/>
              </a:spcBef>
              <a:spcAft>
                <a:spcPts val="0"/>
              </a:spcAft>
              <a:defRPr/>
            </a:pPr>
            <a:r>
              <a:rPr lang="pt-BR" sz="1200" dirty="0">
                <a:solidFill>
                  <a:srgbClr val="202122"/>
                </a:solidFill>
                <a:latin typeface="+mn-lt"/>
              </a:rPr>
              <a:t>São conhecidos dois grandes grupos de moléculas que </a:t>
            </a:r>
            <a:r>
              <a:rPr lang="pt-BR" sz="1200" b="1" dirty="0">
                <a:latin typeface="+mn-lt"/>
              </a:rPr>
              <a:t>mimetizam:</a:t>
            </a:r>
          </a:p>
          <a:p>
            <a:pPr eaLnBrk="1" fontAlgn="auto" hangingPunct="1">
              <a:spcBef>
                <a:spcPts val="0"/>
              </a:spcBef>
              <a:spcAft>
                <a:spcPts val="0"/>
              </a:spcAft>
              <a:defRPr/>
            </a:pPr>
            <a:r>
              <a:rPr lang="pt-BR" sz="1200" b="1" dirty="0">
                <a:solidFill>
                  <a:srgbClr val="202122"/>
                </a:solidFill>
                <a:latin typeface="+mn-lt"/>
              </a:rPr>
              <a:t> - </a:t>
            </a:r>
            <a:r>
              <a:rPr lang="pt-BR" sz="1200" dirty="0">
                <a:solidFill>
                  <a:srgbClr val="202122"/>
                </a:solidFill>
                <a:latin typeface="+mn-lt"/>
              </a:rPr>
              <a:t>  </a:t>
            </a:r>
            <a:r>
              <a:rPr lang="pt-BR" sz="1200" b="1" dirty="0" err="1">
                <a:solidFill>
                  <a:srgbClr val="0432FF"/>
                </a:solidFill>
                <a:latin typeface="+mn-lt"/>
              </a:rPr>
              <a:t>AHL</a:t>
            </a:r>
            <a:endParaRPr lang="pt-BR" sz="1200" b="1" dirty="0">
              <a:solidFill>
                <a:srgbClr val="0096FF"/>
              </a:solidFill>
              <a:latin typeface="+mn-lt"/>
            </a:endParaRPr>
          </a:p>
          <a:p>
            <a:pPr marL="171450" indent="-171450" eaLnBrk="1" fontAlgn="auto" hangingPunct="1">
              <a:spcBef>
                <a:spcPts val="0"/>
              </a:spcBef>
              <a:spcAft>
                <a:spcPts val="0"/>
              </a:spcAft>
              <a:buFontTx/>
              <a:buChar char="-"/>
              <a:defRPr/>
            </a:pPr>
            <a:r>
              <a:rPr lang="pt-BR" sz="1200" b="1" dirty="0">
                <a:solidFill>
                  <a:srgbClr val="0432FF"/>
                </a:solidFill>
                <a:latin typeface="+mn-lt"/>
              </a:rPr>
              <a:t>Furanonas</a:t>
            </a:r>
            <a:r>
              <a:rPr lang="pt-BR" sz="1200" dirty="0">
                <a:solidFill>
                  <a:srgbClr val="0432FF"/>
                </a:solidFill>
                <a:latin typeface="+mn-lt"/>
              </a:rPr>
              <a:t> </a:t>
            </a:r>
            <a:r>
              <a:rPr lang="pt-BR" sz="1200" b="1" dirty="0">
                <a:solidFill>
                  <a:srgbClr val="0432FF"/>
                </a:solidFill>
                <a:latin typeface="+mn-lt"/>
              </a:rPr>
              <a:t>halogenadas </a:t>
            </a:r>
            <a:r>
              <a:rPr lang="pt-BR" sz="1200" dirty="0">
                <a:solidFill>
                  <a:srgbClr val="202122"/>
                </a:solidFill>
                <a:latin typeface="+mn-lt"/>
              </a:rPr>
              <a:t>(Ex. autoindutor </a:t>
            </a:r>
            <a:r>
              <a:rPr lang="pt-BR" sz="1200" b="1" dirty="0">
                <a:solidFill>
                  <a:srgbClr val="202122"/>
                </a:solidFill>
                <a:latin typeface="+mn-lt"/>
              </a:rPr>
              <a:t>LuxR</a:t>
            </a:r>
            <a:r>
              <a:rPr lang="pt-BR" sz="1200" dirty="0">
                <a:solidFill>
                  <a:srgbClr val="202122"/>
                </a:solidFill>
                <a:latin typeface="+mn-lt"/>
              </a:rPr>
              <a:t> - diminuindo significativamente o tempo de atuação)</a:t>
            </a:r>
          </a:p>
          <a:p>
            <a:pPr marL="171450" indent="-171450" eaLnBrk="1" fontAlgn="auto" hangingPunct="1">
              <a:spcBef>
                <a:spcPts val="0"/>
              </a:spcBef>
              <a:spcAft>
                <a:spcPts val="0"/>
              </a:spcAft>
              <a:buFontTx/>
              <a:buChar char="-"/>
              <a:defRPr/>
            </a:pPr>
            <a:r>
              <a:rPr lang="pt-BR" sz="1200" dirty="0">
                <a:solidFill>
                  <a:srgbClr val="202122"/>
                </a:solidFill>
                <a:latin typeface="+mn-lt"/>
              </a:rPr>
              <a:t> </a:t>
            </a:r>
            <a:r>
              <a:rPr lang="pt-BR" sz="1200" b="1" dirty="0">
                <a:solidFill>
                  <a:srgbClr val="0432FF"/>
                </a:solidFill>
                <a:latin typeface="+mn-lt"/>
              </a:rPr>
              <a:t>Peptídeos</a:t>
            </a:r>
            <a:r>
              <a:rPr lang="pt-BR" sz="1200" dirty="0">
                <a:solidFill>
                  <a:srgbClr val="0432FF"/>
                </a:solidFill>
                <a:latin typeface="+mn-lt"/>
              </a:rPr>
              <a:t> autoindutores </a:t>
            </a:r>
          </a:p>
          <a:p>
            <a:pPr eaLnBrk="1" fontAlgn="auto" hangingPunct="1">
              <a:spcBef>
                <a:spcPts val="0"/>
              </a:spcBef>
              <a:spcAft>
                <a:spcPts val="0"/>
              </a:spcAft>
              <a:defRPr/>
            </a:pPr>
            <a:endParaRPr lang="pt-BR" sz="1200" b="1" dirty="0">
              <a:solidFill>
                <a:srgbClr val="000000"/>
              </a:solidFill>
              <a:latin typeface="+mn-lt"/>
            </a:endParaRPr>
          </a:p>
          <a:p>
            <a:pPr eaLnBrk="1" fontAlgn="auto" hangingPunct="1">
              <a:spcBef>
                <a:spcPts val="0"/>
              </a:spcBef>
              <a:spcAft>
                <a:spcPts val="0"/>
              </a:spcAft>
              <a:defRPr/>
            </a:pPr>
            <a:r>
              <a:rPr lang="pt-BR" sz="1400" b="1" u="sng" dirty="0">
                <a:solidFill>
                  <a:srgbClr val="000000"/>
                </a:solidFill>
                <a:latin typeface="Webdings" pitchFamily="2" charset="2"/>
              </a:rPr>
              <a:t>a</a:t>
            </a:r>
            <a:r>
              <a:rPr lang="pt-BR" sz="1400" b="1" u="sng" dirty="0">
                <a:solidFill>
                  <a:srgbClr val="000000"/>
                </a:solidFill>
                <a:latin typeface="+mn-lt"/>
              </a:rPr>
              <a:t>Degradação</a:t>
            </a:r>
            <a:r>
              <a:rPr lang="pt-BR" sz="1400" b="1" dirty="0">
                <a:solidFill>
                  <a:srgbClr val="000000"/>
                </a:solidFill>
                <a:latin typeface="+mn-lt"/>
              </a:rPr>
              <a:t> de moléculas sinalizadoras </a:t>
            </a:r>
            <a:r>
              <a:rPr lang="pt-BR" sz="1200" b="1" dirty="0">
                <a:solidFill>
                  <a:srgbClr val="000000"/>
                </a:solidFill>
                <a:latin typeface="+mn-lt"/>
              </a:rPr>
              <a:t>- </a:t>
            </a:r>
            <a:r>
              <a:rPr lang="pt-BR" sz="1200" dirty="0">
                <a:solidFill>
                  <a:srgbClr val="202122"/>
                </a:solidFill>
                <a:latin typeface="+mn-lt"/>
              </a:rPr>
              <a:t>“</a:t>
            </a:r>
            <a:r>
              <a:rPr lang="pt-BR" sz="1400" b="1" dirty="0">
                <a:solidFill>
                  <a:srgbClr val="202122"/>
                </a:solidFill>
                <a:latin typeface="+mn-lt"/>
              </a:rPr>
              <a:t>quorum quenching</a:t>
            </a:r>
            <a:r>
              <a:rPr lang="pt-BR" sz="1200" dirty="0">
                <a:solidFill>
                  <a:srgbClr val="202122"/>
                </a:solidFill>
                <a:latin typeface="+mn-lt"/>
              </a:rPr>
              <a:t>” </a:t>
            </a:r>
            <a:endParaRPr lang="pt-BR" sz="1200" b="1" dirty="0">
              <a:solidFill>
                <a:srgbClr val="000000"/>
              </a:solidFill>
              <a:latin typeface="+mn-lt"/>
            </a:endParaRPr>
          </a:p>
          <a:p>
            <a:pPr eaLnBrk="1" fontAlgn="auto" hangingPunct="1">
              <a:spcBef>
                <a:spcPts val="0"/>
              </a:spcBef>
              <a:spcAft>
                <a:spcPts val="0"/>
              </a:spcAft>
              <a:defRPr/>
            </a:pPr>
            <a:r>
              <a:rPr lang="pt-BR" sz="1200" b="1" i="1" dirty="0">
                <a:solidFill>
                  <a:srgbClr val="202122"/>
                </a:solidFill>
                <a:latin typeface="+mn-lt"/>
              </a:rPr>
              <a:t>Bacillus cereus</a:t>
            </a:r>
            <a:r>
              <a:rPr lang="pt-BR" sz="1200" b="1" dirty="0">
                <a:solidFill>
                  <a:srgbClr val="202122"/>
                </a:solidFill>
                <a:latin typeface="+mn-lt"/>
              </a:rPr>
              <a:t> </a:t>
            </a:r>
            <a:r>
              <a:rPr lang="pt-BR" sz="1200" dirty="0">
                <a:solidFill>
                  <a:srgbClr val="202122"/>
                </a:solidFill>
                <a:latin typeface="+mn-lt"/>
              </a:rPr>
              <a:t>KM1S, isolada no solo da floresta tropical da Malásia, tem uma enzima que seletivamente </a:t>
            </a:r>
            <a:r>
              <a:rPr lang="pt-BR" sz="1200" b="1" dirty="0">
                <a:solidFill>
                  <a:srgbClr val="0432FF"/>
                </a:solidFill>
                <a:latin typeface="+mn-lt"/>
              </a:rPr>
              <a:t>degrada as moléculas de AHL, </a:t>
            </a:r>
            <a:r>
              <a:rPr lang="pt-BR" sz="1200" dirty="0">
                <a:solidFill>
                  <a:srgbClr val="202122"/>
                </a:solidFill>
                <a:latin typeface="+mn-lt"/>
              </a:rPr>
              <a:t>com potencial para ser usada como agente de controle para doenças infeciosas dependentes de </a:t>
            </a:r>
            <a:r>
              <a:rPr lang="pt-BR" sz="1200" b="1" dirty="0">
                <a:solidFill>
                  <a:srgbClr val="000000"/>
                </a:solidFill>
                <a:latin typeface="+mn-lt"/>
              </a:rPr>
              <a:t>“Quorum Sensing”.</a:t>
            </a:r>
            <a:endParaRPr lang="pt-BR" sz="1200" dirty="0">
              <a:solidFill>
                <a:srgbClr val="202122"/>
              </a:solidFill>
              <a:latin typeface="+mn-lt"/>
            </a:endParaRPr>
          </a:p>
          <a:p>
            <a:pPr eaLnBrk="1" fontAlgn="auto" hangingPunct="1">
              <a:spcBef>
                <a:spcPts val="0"/>
              </a:spcBef>
              <a:spcAft>
                <a:spcPts val="0"/>
              </a:spcAft>
              <a:defRPr/>
            </a:pPr>
            <a:endParaRPr lang="pt-BR" sz="1200" b="1" dirty="0">
              <a:solidFill>
                <a:srgbClr val="000000"/>
              </a:solidFill>
              <a:latin typeface="+mn-lt"/>
            </a:endParaRPr>
          </a:p>
          <a:p>
            <a:pPr eaLnBrk="1" fontAlgn="auto" hangingPunct="1">
              <a:spcBef>
                <a:spcPts val="0"/>
              </a:spcBef>
              <a:spcAft>
                <a:spcPts val="0"/>
              </a:spcAft>
              <a:defRPr/>
            </a:pPr>
            <a:r>
              <a:rPr lang="pt-BR" sz="1200" b="1" dirty="0">
                <a:solidFill>
                  <a:srgbClr val="000000"/>
                </a:solidFill>
                <a:latin typeface="Webdings" pitchFamily="2" charset="2"/>
              </a:rPr>
              <a:t>a</a:t>
            </a:r>
            <a:r>
              <a:rPr lang="pt-BR" sz="1200" b="1" dirty="0">
                <a:solidFill>
                  <a:srgbClr val="000000"/>
                </a:solidFill>
                <a:latin typeface="+mn-lt"/>
              </a:rPr>
              <a:t> </a:t>
            </a:r>
            <a:r>
              <a:rPr lang="pt-BR" sz="1400" b="1" u="sng" dirty="0">
                <a:solidFill>
                  <a:srgbClr val="000000"/>
                </a:solidFill>
                <a:latin typeface="+mn-lt"/>
              </a:rPr>
              <a:t>Modificação</a:t>
            </a:r>
            <a:r>
              <a:rPr lang="pt-BR" sz="1400" b="1" dirty="0">
                <a:solidFill>
                  <a:srgbClr val="000000"/>
                </a:solidFill>
                <a:latin typeface="+mn-lt"/>
              </a:rPr>
              <a:t> de moléculas sinalizador</a:t>
            </a:r>
            <a:r>
              <a:rPr lang="pt-BR" sz="1200" b="1" dirty="0">
                <a:solidFill>
                  <a:srgbClr val="000000"/>
                </a:solidFill>
                <a:latin typeface="+mn-lt"/>
              </a:rPr>
              <a:t>as – Emprego de Enzimas conversoras: </a:t>
            </a:r>
          </a:p>
          <a:p>
            <a:pPr eaLnBrk="1" fontAlgn="auto" hangingPunct="1">
              <a:spcBef>
                <a:spcPts val="0"/>
              </a:spcBef>
              <a:spcAft>
                <a:spcPts val="0"/>
              </a:spcAft>
              <a:defRPr/>
            </a:pPr>
            <a:r>
              <a:rPr lang="pt-BR" sz="1200" dirty="0">
                <a:solidFill>
                  <a:srgbClr val="202122"/>
                </a:solidFill>
                <a:latin typeface="+mn-lt"/>
              </a:rPr>
              <a:t>Há uma  </a:t>
            </a:r>
            <a:r>
              <a:rPr lang="pt-BR" sz="1200" b="1" dirty="0">
                <a:solidFill>
                  <a:srgbClr val="0432FF"/>
                </a:solidFill>
                <a:latin typeface="+mn-lt"/>
              </a:rPr>
              <a:t>grande diversidade de AHLs</a:t>
            </a:r>
            <a:r>
              <a:rPr lang="pt-BR" sz="1200" b="1" dirty="0">
                <a:solidFill>
                  <a:srgbClr val="202122"/>
                </a:solidFill>
                <a:latin typeface="+mn-lt"/>
              </a:rPr>
              <a:t> </a:t>
            </a:r>
            <a:r>
              <a:rPr lang="pt-BR" sz="1200" dirty="0">
                <a:solidFill>
                  <a:srgbClr val="202122"/>
                </a:solidFill>
                <a:latin typeface="+mn-lt"/>
              </a:rPr>
              <a:t>produzidas pela bactérias Gram-negativas. Isto  se apresenta como uma possibilidade para que sejam realizadas modificações que resultem na inativação da molécula sinalizadora de “Quorum sensing”.</a:t>
            </a:r>
          </a:p>
          <a:p>
            <a:pPr eaLnBrk="1" fontAlgn="auto" hangingPunct="1">
              <a:spcBef>
                <a:spcPts val="0"/>
              </a:spcBef>
              <a:spcAft>
                <a:spcPts val="0"/>
              </a:spcAft>
              <a:defRPr/>
            </a:pPr>
            <a:endParaRPr lang="pt-BR" sz="600" dirty="0">
              <a:solidFill>
                <a:srgbClr val="202122"/>
              </a:solidFill>
              <a:latin typeface="+mn-lt"/>
            </a:endParaRPr>
          </a:p>
          <a:p>
            <a:pPr algn="just" eaLnBrk="1" fontAlgn="auto" hangingPunct="1">
              <a:spcBef>
                <a:spcPts val="0"/>
              </a:spcBef>
              <a:spcAft>
                <a:spcPts val="0"/>
              </a:spcAft>
              <a:defRPr/>
            </a:pPr>
            <a:r>
              <a:rPr lang="pt-BR" sz="1200" dirty="0">
                <a:solidFill>
                  <a:srgbClr val="202122"/>
                </a:solidFill>
                <a:latin typeface="+mn-lt"/>
              </a:rPr>
              <a:t>Ex.: As bactérias </a:t>
            </a:r>
            <a:r>
              <a:rPr lang="pt-BR" sz="1200" b="1" i="1" dirty="0" err="1">
                <a:solidFill>
                  <a:srgbClr val="202122"/>
                </a:solidFill>
                <a:latin typeface="+mn-lt"/>
              </a:rPr>
              <a:t>Curvibacter</a:t>
            </a:r>
            <a:r>
              <a:rPr lang="pt-BR" sz="1200" b="1" dirty="0">
                <a:solidFill>
                  <a:srgbClr val="202122"/>
                </a:solidFill>
                <a:latin typeface="+mn-lt"/>
              </a:rPr>
              <a:t> sp., </a:t>
            </a:r>
            <a:r>
              <a:rPr lang="pt-BR" sz="1200" dirty="0">
                <a:solidFill>
                  <a:srgbClr val="202122"/>
                </a:solidFill>
                <a:latin typeface="+mn-lt"/>
              </a:rPr>
              <a:t> colonizadoras de </a:t>
            </a:r>
            <a:r>
              <a:rPr lang="pt-BR" sz="1200" i="1" dirty="0" err="1">
                <a:solidFill>
                  <a:srgbClr val="202122"/>
                </a:solidFill>
                <a:latin typeface="+mn-lt"/>
              </a:rPr>
              <a:t>Hydra</a:t>
            </a:r>
            <a:r>
              <a:rPr lang="pt-BR" sz="1200" i="1" dirty="0">
                <a:solidFill>
                  <a:srgbClr val="202122"/>
                </a:solidFill>
                <a:latin typeface="+mn-lt"/>
              </a:rPr>
              <a:t> vulgaris</a:t>
            </a:r>
            <a:r>
              <a:rPr lang="pt-BR" sz="1200" dirty="0">
                <a:solidFill>
                  <a:srgbClr val="202122"/>
                </a:solidFill>
                <a:latin typeface="+mn-lt"/>
              </a:rPr>
              <a:t>,  </a:t>
            </a:r>
          </a:p>
          <a:p>
            <a:pPr algn="just" eaLnBrk="1" fontAlgn="auto" hangingPunct="1">
              <a:spcBef>
                <a:spcPts val="0"/>
              </a:spcBef>
              <a:spcAft>
                <a:spcPts val="0"/>
              </a:spcAft>
              <a:defRPr/>
            </a:pPr>
            <a:r>
              <a:rPr lang="pt-BR" sz="1200" dirty="0">
                <a:solidFill>
                  <a:srgbClr val="202122"/>
                </a:solidFill>
                <a:latin typeface="+mn-lt"/>
              </a:rPr>
              <a:t>produzem  </a:t>
            </a:r>
            <a:r>
              <a:rPr lang="pt-BR" sz="1200" b="1" u="sng" dirty="0">
                <a:solidFill>
                  <a:srgbClr val="FF0000"/>
                </a:solidFill>
                <a:latin typeface="+mn-lt"/>
              </a:rPr>
              <a:t>3-oxo-HSL</a:t>
            </a:r>
            <a:r>
              <a:rPr lang="pt-BR" sz="1200" u="sng" dirty="0">
                <a:solidFill>
                  <a:srgbClr val="FF0000"/>
                </a:solidFill>
                <a:latin typeface="+mn-lt"/>
              </a:rPr>
              <a:t> </a:t>
            </a:r>
            <a:r>
              <a:rPr lang="pt-BR" sz="1200" dirty="0">
                <a:solidFill>
                  <a:srgbClr val="202122"/>
                </a:solidFill>
                <a:latin typeface="+mn-lt"/>
              </a:rPr>
              <a:t>(molécula sinalizadora). </a:t>
            </a:r>
          </a:p>
          <a:p>
            <a:pPr algn="just" eaLnBrk="1" fontAlgn="auto" hangingPunct="1">
              <a:spcBef>
                <a:spcPts val="0"/>
              </a:spcBef>
              <a:spcAft>
                <a:spcPts val="0"/>
              </a:spcAft>
              <a:defRPr/>
            </a:pPr>
            <a:r>
              <a:rPr lang="pt-BR" sz="1200" dirty="0">
                <a:solidFill>
                  <a:srgbClr val="202122"/>
                </a:solidFill>
                <a:latin typeface="+mn-lt"/>
              </a:rPr>
              <a:t>Acontece que o hospedeiro possui a enzima oxidoreductase </a:t>
            </a:r>
          </a:p>
          <a:p>
            <a:pPr algn="just" eaLnBrk="1" fontAlgn="auto" hangingPunct="1">
              <a:spcBef>
                <a:spcPts val="0"/>
              </a:spcBef>
              <a:spcAft>
                <a:spcPts val="0"/>
              </a:spcAft>
              <a:defRPr/>
            </a:pPr>
            <a:r>
              <a:rPr lang="pt-BR" sz="1200" dirty="0">
                <a:solidFill>
                  <a:srgbClr val="202122"/>
                </a:solidFill>
                <a:latin typeface="+mn-lt"/>
              </a:rPr>
              <a:t>que converte este sinalizador em </a:t>
            </a:r>
            <a:r>
              <a:rPr lang="pt-BR" sz="1200" b="1" u="sng" dirty="0">
                <a:solidFill>
                  <a:schemeClr val="accent6">
                    <a:lumMod val="50000"/>
                  </a:schemeClr>
                </a:solidFill>
                <a:latin typeface="+mn-lt"/>
              </a:rPr>
              <a:t>3-hidroxi-HSL</a:t>
            </a:r>
            <a:r>
              <a:rPr lang="pt-BR" sz="1200" dirty="0">
                <a:solidFill>
                  <a:srgbClr val="202122"/>
                </a:solidFill>
                <a:latin typeface="+mn-lt"/>
              </a:rPr>
              <a:t> promovendo </a:t>
            </a:r>
          </a:p>
          <a:p>
            <a:pPr algn="just" eaLnBrk="1" fontAlgn="auto" hangingPunct="1">
              <a:spcBef>
                <a:spcPts val="0"/>
              </a:spcBef>
              <a:spcAft>
                <a:spcPts val="0"/>
              </a:spcAft>
              <a:defRPr/>
            </a:pPr>
            <a:r>
              <a:rPr lang="pt-BR" sz="1200" dirty="0">
                <a:solidFill>
                  <a:srgbClr val="202122"/>
                </a:solidFill>
                <a:latin typeface="+mn-lt"/>
              </a:rPr>
              <a:t>sua inativação. </a:t>
            </a:r>
          </a:p>
        </p:txBody>
      </p:sp>
      <p:sp>
        <p:nvSpPr>
          <p:cNvPr id="16392" name="Rectangle 3">
            <a:extLst>
              <a:ext uri="{FF2B5EF4-FFF2-40B4-BE49-F238E27FC236}">
                <a16:creationId xmlns:a16="http://schemas.microsoft.com/office/drawing/2014/main" id="{8BE91EB6-CC40-12A2-7553-FACD87D4B288}"/>
              </a:ext>
            </a:extLst>
          </p:cNvPr>
          <p:cNvSpPr>
            <a:spLocks noChangeArrowheads="1"/>
          </p:cNvSpPr>
          <p:nvPr/>
        </p:nvSpPr>
        <p:spPr bwMode="auto">
          <a:xfrm>
            <a:off x="6184902" y="894523"/>
            <a:ext cx="3184729" cy="307975"/>
          </a:xfrm>
          <a:prstGeom prst="rect">
            <a:avLst/>
          </a:prstGeom>
          <a:solidFill>
            <a:srgbClr val="C3FFF8"/>
          </a:solidFill>
          <a:ln w="9525">
            <a:solidFill>
              <a:srgbClr val="0432FF"/>
            </a:solidFill>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Aft>
                <a:spcPts val="600"/>
              </a:spcAft>
            </a:pPr>
            <a:r>
              <a:rPr lang="pt-BR" altLang="pt-BR" sz="1400" b="1" dirty="0">
                <a:solidFill>
                  <a:srgbClr val="0432FF"/>
                </a:solidFill>
              </a:rPr>
              <a:t>            Como isto poderia ser feito? </a:t>
            </a:r>
          </a:p>
        </p:txBody>
      </p:sp>
      <p:sp>
        <p:nvSpPr>
          <p:cNvPr id="12" name="4.2. Indústria Química:…">
            <a:extLst>
              <a:ext uri="{FF2B5EF4-FFF2-40B4-BE49-F238E27FC236}">
                <a16:creationId xmlns:a16="http://schemas.microsoft.com/office/drawing/2014/main" id="{FFE16635-9FA8-7B63-50F4-E268C5524855}"/>
              </a:ext>
            </a:extLst>
          </p:cNvPr>
          <p:cNvSpPr txBox="1"/>
          <p:nvPr/>
        </p:nvSpPr>
        <p:spPr>
          <a:xfrm rot="21282208">
            <a:off x="8863012" y="5558806"/>
            <a:ext cx="3260725" cy="1163638"/>
          </a:xfrm>
          <a:prstGeom prst="rect">
            <a:avLst/>
          </a:prstGeom>
          <a:solidFill>
            <a:srgbClr val="FFC8F3"/>
          </a:solidFill>
          <a:ln>
            <a:solidFill>
              <a:srgbClr val="FF0000"/>
            </a:solidFill>
          </a:ln>
        </p:spPr>
        <p:txBody>
          <a:bodyPr/>
          <a:lstStyle/>
          <a:p>
            <a:pPr eaLnBrk="1" fontAlgn="auto" hangingPunct="1">
              <a:lnSpc>
                <a:spcPct val="120000"/>
              </a:lnSpc>
              <a:spcBef>
                <a:spcPts val="0"/>
              </a:spcBef>
              <a:spcAft>
                <a:spcPts val="600"/>
              </a:spcAft>
              <a:defRPr sz="1800">
                <a:uFill>
                  <a:solidFill>
                    <a:srgbClr val="99403D"/>
                  </a:solidFill>
                </a:uFill>
                <a:latin typeface="Calibri"/>
                <a:ea typeface="Calibri"/>
                <a:cs typeface="Calibri"/>
                <a:sym typeface="Calibri"/>
              </a:defRPr>
            </a:pPr>
            <a:r>
              <a:rPr lang="pt-BR" sz="1100" b="1" dirty="0">
                <a:uFill>
                  <a:solidFill>
                    <a:srgbClr val="99403D"/>
                  </a:solidFill>
                </a:uFill>
                <a:latin typeface="Cavolini" panose="03000502040302020204" pitchFamily="66" charset="0"/>
                <a:ea typeface="Calibri"/>
                <a:cs typeface="Cavolini" panose="03000502040302020204" pitchFamily="66" charset="0"/>
                <a:sym typeface="Calibri"/>
              </a:rPr>
              <a:t>É fácil? ....    Não é !</a:t>
            </a:r>
          </a:p>
          <a:p>
            <a:pPr eaLnBrk="1" fontAlgn="auto" hangingPunct="1">
              <a:lnSpc>
                <a:spcPct val="120000"/>
              </a:lnSpc>
              <a:spcBef>
                <a:spcPts val="0"/>
              </a:spcBef>
              <a:spcAft>
                <a:spcPts val="600"/>
              </a:spcAft>
              <a:defRPr sz="1800">
                <a:uFill>
                  <a:solidFill>
                    <a:srgbClr val="99403D"/>
                  </a:solidFill>
                </a:uFill>
                <a:latin typeface="Calibri"/>
                <a:ea typeface="Calibri"/>
                <a:cs typeface="Calibri"/>
                <a:sym typeface="Calibri"/>
              </a:defRPr>
            </a:pPr>
            <a:r>
              <a:rPr lang="pt-BR" sz="1100" b="1" dirty="0">
                <a:uFill>
                  <a:solidFill>
                    <a:srgbClr val="99403D"/>
                  </a:solidFill>
                </a:uFill>
                <a:latin typeface="Cavolini" panose="03000502040302020204" pitchFamily="66" charset="0"/>
                <a:ea typeface="Calibri"/>
                <a:cs typeface="Cavolini" panose="03000502040302020204" pitchFamily="66" charset="0"/>
                <a:sym typeface="Calibri"/>
              </a:rPr>
              <a:t>Trata-se de um campo de pesquisa em desenvolvimento. Para se obter sucesso, </a:t>
            </a:r>
            <a:r>
              <a:rPr lang="pt-BR" sz="1100" b="1" u="sng" dirty="0">
                <a:uFill>
                  <a:solidFill>
                    <a:srgbClr val="99403D"/>
                  </a:solidFill>
                </a:uFill>
                <a:latin typeface="Cavolini" panose="03000502040302020204" pitchFamily="66" charset="0"/>
                <a:ea typeface="Calibri"/>
                <a:cs typeface="Cavolini" panose="03000502040302020204" pitchFamily="66" charset="0"/>
                <a:sym typeface="Calibri"/>
              </a:rPr>
              <a:t>caso a caso </a:t>
            </a:r>
            <a:r>
              <a:rPr lang="pt-BR" sz="1100" b="1" dirty="0">
                <a:uFill>
                  <a:solidFill>
                    <a:srgbClr val="99403D"/>
                  </a:solidFill>
                </a:uFill>
                <a:latin typeface="Cavolini" panose="03000502040302020204" pitchFamily="66" charset="0"/>
                <a:ea typeface="Calibri"/>
                <a:cs typeface="Cavolini" panose="03000502040302020204" pitchFamily="66" charset="0"/>
                <a:sym typeface="Calibri"/>
              </a:rPr>
              <a:t>precisa ser estudado. </a:t>
            </a:r>
            <a:endParaRPr lang="pt-BR" sz="1100" i="1" dirty="0">
              <a:uFill>
                <a:solidFill>
                  <a:srgbClr val="99403D"/>
                </a:solidFill>
              </a:uFill>
              <a:latin typeface="Cavolini" panose="03000502040302020204" pitchFamily="66" charset="0"/>
              <a:ea typeface="Calibri"/>
              <a:cs typeface="Cavolini" panose="03000502040302020204" pitchFamily="66" charset="0"/>
              <a:sym typeface="Calibri"/>
            </a:endParaRPr>
          </a:p>
        </p:txBody>
      </p:sp>
      <p:pic>
        <p:nvPicPr>
          <p:cNvPr id="16394" name="Picture 14">
            <a:extLst>
              <a:ext uri="{FF2B5EF4-FFF2-40B4-BE49-F238E27FC236}">
                <a16:creationId xmlns:a16="http://schemas.microsoft.com/office/drawing/2014/main" id="{04E61431-E768-BCCF-7F14-9170752862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t="7225" r="1984"/>
          <a:stretch>
            <a:fillRect/>
          </a:stretch>
        </p:blipFill>
        <p:spPr bwMode="auto">
          <a:xfrm rot="-539020">
            <a:off x="8066088" y="5908675"/>
            <a:ext cx="687387"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6">
            <a:extLst>
              <a:ext uri="{FF2B5EF4-FFF2-40B4-BE49-F238E27FC236}">
                <a16:creationId xmlns:a16="http://schemas.microsoft.com/office/drawing/2014/main" id="{22400706-A805-3103-9C6F-66C29A54CB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905" t="5826" r="13431" b="5000"/>
          <a:stretch>
            <a:fillRect/>
          </a:stretch>
        </p:blipFill>
        <p:spPr bwMode="auto">
          <a:xfrm>
            <a:off x="10720388" y="4360767"/>
            <a:ext cx="6921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ircular Arrow 7">
            <a:extLst>
              <a:ext uri="{FF2B5EF4-FFF2-40B4-BE49-F238E27FC236}">
                <a16:creationId xmlns:a16="http://schemas.microsoft.com/office/drawing/2014/main" id="{F9256167-A846-F5AC-4979-98F882550E02}"/>
              </a:ext>
            </a:extLst>
          </p:cNvPr>
          <p:cNvSpPr/>
          <p:nvPr/>
        </p:nvSpPr>
        <p:spPr>
          <a:xfrm>
            <a:off x="10228262" y="4501261"/>
            <a:ext cx="454025" cy="230187"/>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schemeClr val="tx1"/>
              </a:solidFill>
            </a:endParaRPr>
          </a:p>
        </p:txBody>
      </p:sp>
      <p:sp>
        <p:nvSpPr>
          <p:cNvPr id="18" name="Rectangle 17">
            <a:extLst>
              <a:ext uri="{FF2B5EF4-FFF2-40B4-BE49-F238E27FC236}">
                <a16:creationId xmlns:a16="http://schemas.microsoft.com/office/drawing/2014/main" id="{16615980-5CA0-00C8-19A2-F76DB0BA5542}"/>
              </a:ext>
            </a:extLst>
          </p:cNvPr>
          <p:cNvSpPr/>
          <p:nvPr/>
        </p:nvSpPr>
        <p:spPr>
          <a:xfrm>
            <a:off x="10601657" y="5120267"/>
            <a:ext cx="1322223" cy="369332"/>
          </a:xfrm>
          <a:prstGeom prst="rect">
            <a:avLst/>
          </a:prstGeom>
          <a:solidFill>
            <a:schemeClr val="bg1">
              <a:lumMod val="95000"/>
            </a:schemeClr>
          </a:solidFill>
          <a:ln>
            <a:solidFill>
              <a:schemeClr val="tx1">
                <a:lumMod val="65000"/>
                <a:lumOff val="35000"/>
              </a:schemeClr>
            </a:solidFill>
          </a:ln>
        </p:spPr>
        <p:txBody>
          <a:bodyPr wrap="square">
            <a:spAutoFit/>
          </a:bodyPr>
          <a:lstStyle/>
          <a:p>
            <a:pPr algn="just" eaLnBrk="1" fontAlgn="auto" hangingPunct="1">
              <a:spcBef>
                <a:spcPts val="0"/>
              </a:spcBef>
              <a:spcAft>
                <a:spcPts val="0"/>
              </a:spcAft>
              <a:defRPr/>
            </a:pPr>
            <a:r>
              <a:rPr lang="pt-BR" sz="900" i="1" dirty="0">
                <a:latin typeface="+mn-lt"/>
              </a:rPr>
              <a:t>H. vulgaris, </a:t>
            </a:r>
            <a:r>
              <a:rPr lang="pt-BR" sz="900" dirty="0">
                <a:latin typeface="+mn-lt"/>
              </a:rPr>
              <a:t>um pequeno pólipo de água doce</a:t>
            </a:r>
          </a:p>
        </p:txBody>
      </p:sp>
      <p:sp>
        <p:nvSpPr>
          <p:cNvPr id="16" name="4.1. Indústria de Alimentos">
            <a:extLst>
              <a:ext uri="{FF2B5EF4-FFF2-40B4-BE49-F238E27FC236}">
                <a16:creationId xmlns:a16="http://schemas.microsoft.com/office/drawing/2014/main" id="{83AE99BB-3A02-D2F1-0114-64398ABC313A}"/>
              </a:ext>
            </a:extLst>
          </p:cNvPr>
          <p:cNvSpPr txBox="1"/>
          <p:nvPr/>
        </p:nvSpPr>
        <p:spPr>
          <a:xfrm>
            <a:off x="264794" y="260032"/>
            <a:ext cx="3181416" cy="404534"/>
          </a:xfrm>
          <a:prstGeom prst="rect">
            <a:avLst/>
          </a:prstGeom>
          <a:gradFill>
            <a:gsLst>
              <a:gs pos="0">
                <a:schemeClr val="accent4"/>
              </a:gs>
              <a:gs pos="100000">
                <a:srgbClr val="FE9301"/>
              </a:gs>
            </a:gsLst>
            <a:lin ang="5400000"/>
          </a:gradFill>
          <a:ln w="12700">
            <a:miter lim="400000"/>
          </a:ln>
          <a:effectLst>
            <a:reflection stA="91988" endPos="40000" dir="5400000" sy="-100000" algn="bl" rotWithShape="0"/>
          </a:effectLst>
        </p:spPr>
        <p:txBody>
          <a:bodyPr lIns="35719" tIns="35719" rIns="35719" bIns="35719" anchor="ctr">
            <a:spAutoFit/>
          </a:bodyPr>
          <a:lstStyle>
            <a:lvl1pPr>
              <a:defRPr sz="2200">
                <a:latin typeface="Helvetica Neue Medium"/>
                <a:ea typeface="Helvetica Neue Medium"/>
                <a:cs typeface="Helvetica Neue Medium"/>
                <a:sym typeface="Helvetica Neue Medium"/>
              </a:defRPr>
            </a:lvl1pPr>
          </a:lstStyle>
          <a:p>
            <a:pPr marL="160729" defTabSz="642915"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sz="2400" b="1" i="1" dirty="0">
                <a:uFill>
                  <a:solidFill>
                    <a:srgbClr val="99403D"/>
                  </a:solidFill>
                </a:uFill>
                <a:latin typeface="Calibri"/>
                <a:ea typeface="Calibri"/>
                <a:cs typeface="Calibri"/>
                <a:sym typeface="Calibri"/>
              </a:rPr>
              <a:t>“</a:t>
            </a:r>
            <a:r>
              <a:rPr lang="pt-BR" sz="2400" b="1" dirty="0">
                <a:uFill>
                  <a:solidFill>
                    <a:srgbClr val="99403D"/>
                  </a:solidFill>
                </a:uFill>
                <a:latin typeface="Calibri"/>
                <a:ea typeface="Calibri"/>
                <a:cs typeface="Calibri"/>
                <a:sym typeface="Calibri"/>
              </a:rPr>
              <a:t>Quorum sensing</a:t>
            </a:r>
            <a:r>
              <a:rPr lang="pt-BR" sz="2400" b="1" i="1" dirty="0">
                <a:uFill>
                  <a:solidFill>
                    <a:srgbClr val="99403D"/>
                  </a:solidFill>
                </a:uFill>
                <a:latin typeface="Calibri"/>
                <a:ea typeface="Calibri"/>
                <a:cs typeface="Calibri"/>
                <a:sym typeface="Calibri"/>
              </a:rPr>
              <a:t>” </a:t>
            </a:r>
          </a:p>
        </p:txBody>
      </p:sp>
      <p:pic>
        <p:nvPicPr>
          <p:cNvPr id="16400" name="Picture 16" descr="Resultado de imagem para lampada estilizada">
            <a:extLst>
              <a:ext uri="{FF2B5EF4-FFF2-40B4-BE49-F238E27FC236}">
                <a16:creationId xmlns:a16="http://schemas.microsoft.com/office/drawing/2014/main" id="{D603EE21-5052-44F1-4BF2-CFE024A122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4902" y="705161"/>
            <a:ext cx="453404" cy="453404"/>
          </a:xfrm>
          <a:prstGeom prst="rect">
            <a:avLst/>
          </a:prstGeom>
          <a:noFill/>
          <a:ln>
            <a:solidFill>
              <a:srgbClr val="0096FF"/>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Text">
            <a:extLst>
              <a:ext uri="{FF2B5EF4-FFF2-40B4-BE49-F238E27FC236}">
                <a16:creationId xmlns:a16="http://schemas.microsoft.com/office/drawing/2014/main" id="{DD854C7F-EBE6-2694-E20A-723A39CBA54D}"/>
              </a:ext>
            </a:extLst>
          </p:cNvPr>
          <p:cNvSpPr txBox="1"/>
          <p:nvPr/>
        </p:nvSpPr>
        <p:spPr>
          <a:xfrm>
            <a:off x="5154613" y="-1789113"/>
            <a:ext cx="98425" cy="373063"/>
          </a:xfrm>
          <a:prstGeom prst="rect">
            <a:avLst/>
          </a:prstGeom>
          <a:ln w="12700">
            <a:miter lim="400000"/>
          </a:ln>
        </p:spPr>
        <p:txBody>
          <a:bodyPr wrap="none" lIns="35719" tIns="35719" rIns="35719" bIns="35719" anchor="ctr">
            <a:spAutoFit/>
          </a:bodyPr>
          <a:lstStyle>
            <a:lvl1pPr algn="l" defTabSz="457200">
              <a:lnSpc>
                <a:spcPts val="2800"/>
              </a:lnSpc>
              <a:defRPr sz="1200">
                <a:latin typeface="Times"/>
                <a:ea typeface="Times"/>
                <a:cs typeface="Times"/>
                <a:sym typeface="Times"/>
              </a:defRPr>
            </a:lvl1pPr>
          </a:lstStyle>
          <a:p>
            <a:pPr eaLnBrk="1" fontAlgn="auto" hangingPunct="1">
              <a:spcBef>
                <a:spcPts val="0"/>
              </a:spcBef>
              <a:spcAft>
                <a:spcPts val="422"/>
              </a:spcAft>
              <a:defRPr/>
            </a:pPr>
            <a:r>
              <a:rPr lang="pt-BR" sz="844"/>
              <a:t> </a:t>
            </a:r>
          </a:p>
        </p:txBody>
      </p:sp>
      <p:pic>
        <p:nvPicPr>
          <p:cNvPr id="4099" name="Picture 7" descr="A picture containing drawing&#10;&#10;Description automatically generated">
            <a:extLst>
              <a:ext uri="{FF2B5EF4-FFF2-40B4-BE49-F238E27FC236}">
                <a16:creationId xmlns:a16="http://schemas.microsoft.com/office/drawing/2014/main" id="{CC5E5FFF-3488-D518-820E-9E954AB16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807"/>
          <a:stretch>
            <a:fillRect/>
          </a:stretch>
        </p:blipFill>
        <p:spPr bwMode="auto">
          <a:xfrm>
            <a:off x="388938" y="1679575"/>
            <a:ext cx="2341562"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a:extLst>
              <a:ext uri="{FF2B5EF4-FFF2-40B4-BE49-F238E27FC236}">
                <a16:creationId xmlns:a16="http://schemas.microsoft.com/office/drawing/2014/main" id="{302BD901-E3C7-03DA-BD0B-1406E9AAC03B}"/>
              </a:ext>
            </a:extLst>
          </p:cNvPr>
          <p:cNvSpPr/>
          <p:nvPr/>
        </p:nvSpPr>
        <p:spPr>
          <a:xfrm rot="21417215">
            <a:off x="8655050" y="1409700"/>
            <a:ext cx="3170238" cy="906463"/>
          </a:xfrm>
          <a:prstGeom prst="ellipse">
            <a:avLst/>
          </a:prstGeom>
          <a:solidFill>
            <a:srgbClr val="76D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dirty="0">
                <a:solidFill>
                  <a:schemeClr val="tx1"/>
                </a:solidFill>
                <a:uFill>
                  <a:solidFill>
                    <a:srgbClr val="99403D"/>
                  </a:solidFill>
                </a:uFill>
                <a:ea typeface="Calibri"/>
                <a:cs typeface="Calibri"/>
                <a:sym typeface="Calibri"/>
              </a:rPr>
              <a:t>OK......então juntos vamos começar ..</a:t>
            </a:r>
          </a:p>
        </p:txBody>
      </p:sp>
      <p:pic>
        <p:nvPicPr>
          <p:cNvPr id="4101" name="Picture 19" descr="A picture containing drawing&#10;&#10;Description automatically generated">
            <a:extLst>
              <a:ext uri="{FF2B5EF4-FFF2-40B4-BE49-F238E27FC236}">
                <a16:creationId xmlns:a16="http://schemas.microsoft.com/office/drawing/2014/main" id="{FC92D2FB-2BD1-AE74-7E08-276FDAF32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807"/>
          <a:stretch>
            <a:fillRect/>
          </a:stretch>
        </p:blipFill>
        <p:spPr bwMode="auto">
          <a:xfrm>
            <a:off x="4743450" y="4451350"/>
            <a:ext cx="5857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0" descr="A picture containing drawing&#10;&#10;Description automatically generated">
            <a:extLst>
              <a:ext uri="{FF2B5EF4-FFF2-40B4-BE49-F238E27FC236}">
                <a16:creationId xmlns:a16="http://schemas.microsoft.com/office/drawing/2014/main" id="{E64F2D6F-BC53-8A99-4E3B-09DEFFAB1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807"/>
          <a:stretch>
            <a:fillRect/>
          </a:stretch>
        </p:blipFill>
        <p:spPr bwMode="auto">
          <a:xfrm rot="-1234795">
            <a:off x="5329238" y="4110038"/>
            <a:ext cx="5857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21" descr="A picture containing drawing&#10;&#10;Description automatically generated">
            <a:extLst>
              <a:ext uri="{FF2B5EF4-FFF2-40B4-BE49-F238E27FC236}">
                <a16:creationId xmlns:a16="http://schemas.microsoft.com/office/drawing/2014/main" id="{C16C4708-0334-F583-511B-929F89BAC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807"/>
          <a:stretch>
            <a:fillRect/>
          </a:stretch>
        </p:blipFill>
        <p:spPr bwMode="auto">
          <a:xfrm>
            <a:off x="5421313" y="4919663"/>
            <a:ext cx="58578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22" descr="A picture containing drawing&#10;&#10;Description automatically generated">
            <a:extLst>
              <a:ext uri="{FF2B5EF4-FFF2-40B4-BE49-F238E27FC236}">
                <a16:creationId xmlns:a16="http://schemas.microsoft.com/office/drawing/2014/main" id="{877EC9EB-217C-9198-84C0-B599A478F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807"/>
          <a:stretch>
            <a:fillRect/>
          </a:stretch>
        </p:blipFill>
        <p:spPr bwMode="auto">
          <a:xfrm>
            <a:off x="6184900" y="4919663"/>
            <a:ext cx="585788"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23" descr="A picture containing drawing&#10;&#10;Description automatically generated">
            <a:extLst>
              <a:ext uri="{FF2B5EF4-FFF2-40B4-BE49-F238E27FC236}">
                <a16:creationId xmlns:a16="http://schemas.microsoft.com/office/drawing/2014/main" id="{AE7E817A-6018-A370-FD48-ADDA6D2B42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807"/>
          <a:stretch>
            <a:fillRect/>
          </a:stretch>
        </p:blipFill>
        <p:spPr bwMode="auto">
          <a:xfrm rot="1323154">
            <a:off x="6059488" y="3940175"/>
            <a:ext cx="5857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24" descr="A picture containing drawing&#10;&#10;Description automatically generated">
            <a:extLst>
              <a:ext uri="{FF2B5EF4-FFF2-40B4-BE49-F238E27FC236}">
                <a16:creationId xmlns:a16="http://schemas.microsoft.com/office/drawing/2014/main" id="{89CA323A-C1F7-DBDA-B3FE-3D6D66A0A7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807"/>
          <a:stretch>
            <a:fillRect/>
          </a:stretch>
        </p:blipFill>
        <p:spPr bwMode="auto">
          <a:xfrm rot="-1359411">
            <a:off x="3975100" y="4217988"/>
            <a:ext cx="585788"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25" descr="A picture containing drawing&#10;&#10;Description automatically generated">
            <a:extLst>
              <a:ext uri="{FF2B5EF4-FFF2-40B4-BE49-F238E27FC236}">
                <a16:creationId xmlns:a16="http://schemas.microsoft.com/office/drawing/2014/main" id="{12917F1E-3172-69B5-11C2-2AD382630AEA}"/>
              </a:ext>
            </a:extLst>
          </p:cNvPr>
          <p:cNvPicPr>
            <a:picLocks noChangeAspect="1"/>
          </p:cNvPicPr>
          <p:nvPr/>
        </p:nvPicPr>
        <p:blipFill>
          <a:blip r:embed="rId3">
            <a:extLst>
              <a:ext uri="{28A0092B-C50C-407E-A947-70E740481C1C}">
                <a14:useLocalDpi xmlns:a14="http://schemas.microsoft.com/office/drawing/2010/main" val="0"/>
              </a:ext>
            </a:extLst>
          </a:blip>
          <a:srcRect r="1807"/>
          <a:stretch>
            <a:fillRect/>
          </a:stretch>
        </p:blipFill>
        <p:spPr bwMode="auto">
          <a:xfrm rot="-1906875">
            <a:off x="8950325" y="3732213"/>
            <a:ext cx="585788" cy="744537"/>
          </a:xfrm>
          <a:prstGeom prst="rect">
            <a:avLst/>
          </a:prstGeom>
          <a:noFill/>
          <a:ln w="76200">
            <a:solidFill>
              <a:srgbClr val="73FEFF"/>
            </a:solidFill>
            <a:miter lim="800000"/>
            <a:headEnd/>
            <a:tailEnd/>
          </a:ln>
          <a:extLst>
            <a:ext uri="{909E8E84-426E-40DD-AFC4-6F175D3DCCD1}">
              <a14:hiddenFill xmlns:a14="http://schemas.microsoft.com/office/drawing/2010/main">
                <a:solidFill>
                  <a:srgbClr val="FFFFFF"/>
                </a:solidFill>
              </a14:hiddenFill>
            </a:ext>
          </a:extLst>
        </p:spPr>
      </p:pic>
      <p:pic>
        <p:nvPicPr>
          <p:cNvPr id="4108" name="Picture 26" descr="A picture containing drawing&#10;&#10;Description automatically generated">
            <a:extLst>
              <a:ext uri="{FF2B5EF4-FFF2-40B4-BE49-F238E27FC236}">
                <a16:creationId xmlns:a16="http://schemas.microsoft.com/office/drawing/2014/main" id="{C2BBD7F8-A2B3-F911-488C-DAFCD117435D}"/>
              </a:ext>
            </a:extLst>
          </p:cNvPr>
          <p:cNvPicPr>
            <a:picLocks noChangeAspect="1"/>
          </p:cNvPicPr>
          <p:nvPr/>
        </p:nvPicPr>
        <p:blipFill>
          <a:blip r:embed="rId3">
            <a:extLst>
              <a:ext uri="{28A0092B-C50C-407E-A947-70E740481C1C}">
                <a14:useLocalDpi xmlns:a14="http://schemas.microsoft.com/office/drawing/2010/main" val="0"/>
              </a:ext>
            </a:extLst>
          </a:blip>
          <a:srcRect r="1807"/>
          <a:stretch>
            <a:fillRect/>
          </a:stretch>
        </p:blipFill>
        <p:spPr bwMode="auto">
          <a:xfrm rot="1268036">
            <a:off x="9947275" y="3416300"/>
            <a:ext cx="585788" cy="744538"/>
          </a:xfrm>
          <a:prstGeom prst="rect">
            <a:avLst/>
          </a:prstGeom>
          <a:noFill/>
          <a:ln w="76200">
            <a:solidFill>
              <a:srgbClr val="73FEFF"/>
            </a:solidFill>
            <a:miter lim="800000"/>
            <a:headEnd/>
            <a:tailEnd/>
          </a:ln>
          <a:extLst>
            <a:ext uri="{909E8E84-426E-40DD-AFC4-6F175D3DCCD1}">
              <a14:hiddenFill xmlns:a14="http://schemas.microsoft.com/office/drawing/2010/main">
                <a:solidFill>
                  <a:srgbClr val="FFFFFF"/>
                </a:solidFill>
              </a14:hiddenFill>
            </a:ext>
          </a:extLst>
        </p:spPr>
      </p:pic>
      <p:pic>
        <p:nvPicPr>
          <p:cNvPr id="4109" name="Picture 27" descr="A picture containing drawing&#10;&#10;Description automatically generated">
            <a:extLst>
              <a:ext uri="{FF2B5EF4-FFF2-40B4-BE49-F238E27FC236}">
                <a16:creationId xmlns:a16="http://schemas.microsoft.com/office/drawing/2014/main" id="{303678A7-4770-24A6-89A0-B858695D9847}"/>
              </a:ext>
            </a:extLst>
          </p:cNvPr>
          <p:cNvPicPr>
            <a:picLocks noChangeAspect="1"/>
          </p:cNvPicPr>
          <p:nvPr/>
        </p:nvPicPr>
        <p:blipFill>
          <a:blip r:embed="rId3">
            <a:extLst>
              <a:ext uri="{28A0092B-C50C-407E-A947-70E740481C1C}">
                <a14:useLocalDpi xmlns:a14="http://schemas.microsoft.com/office/drawing/2010/main" val="0"/>
              </a:ext>
            </a:extLst>
          </a:blip>
          <a:srcRect r="1807"/>
          <a:stretch>
            <a:fillRect/>
          </a:stretch>
        </p:blipFill>
        <p:spPr bwMode="auto">
          <a:xfrm rot="-802091">
            <a:off x="10656888" y="4905375"/>
            <a:ext cx="585787" cy="744538"/>
          </a:xfrm>
          <a:prstGeom prst="rect">
            <a:avLst/>
          </a:prstGeom>
          <a:noFill/>
          <a:ln w="76200">
            <a:solidFill>
              <a:srgbClr val="73FEFF"/>
            </a:solidFill>
            <a:miter lim="800000"/>
            <a:headEnd/>
            <a:tailEnd/>
          </a:ln>
          <a:extLst>
            <a:ext uri="{909E8E84-426E-40DD-AFC4-6F175D3DCCD1}">
              <a14:hiddenFill xmlns:a14="http://schemas.microsoft.com/office/drawing/2010/main">
                <a:solidFill>
                  <a:srgbClr val="FFFFFF"/>
                </a:solidFill>
              </a14:hiddenFill>
            </a:ext>
          </a:extLst>
        </p:spPr>
      </p:pic>
      <p:pic>
        <p:nvPicPr>
          <p:cNvPr id="4110" name="Picture 28" descr="A picture containing drawing&#10;&#10;Description automatically generated">
            <a:extLst>
              <a:ext uri="{FF2B5EF4-FFF2-40B4-BE49-F238E27FC236}">
                <a16:creationId xmlns:a16="http://schemas.microsoft.com/office/drawing/2014/main" id="{D3F71CA4-6DD0-4D73-6A74-B360A4278EE0}"/>
              </a:ext>
            </a:extLst>
          </p:cNvPr>
          <p:cNvPicPr>
            <a:picLocks noChangeAspect="1"/>
          </p:cNvPicPr>
          <p:nvPr/>
        </p:nvPicPr>
        <p:blipFill>
          <a:blip r:embed="rId3">
            <a:extLst>
              <a:ext uri="{28A0092B-C50C-407E-A947-70E740481C1C}">
                <a14:useLocalDpi xmlns:a14="http://schemas.microsoft.com/office/drawing/2010/main" val="0"/>
              </a:ext>
            </a:extLst>
          </a:blip>
          <a:srcRect r="1807"/>
          <a:stretch>
            <a:fillRect/>
          </a:stretch>
        </p:blipFill>
        <p:spPr bwMode="auto">
          <a:xfrm>
            <a:off x="9771063" y="4329113"/>
            <a:ext cx="585787" cy="744537"/>
          </a:xfrm>
          <a:prstGeom prst="rect">
            <a:avLst/>
          </a:prstGeom>
          <a:noFill/>
          <a:ln w="76200">
            <a:solidFill>
              <a:srgbClr val="73FEFF"/>
            </a:solidFill>
            <a:miter lim="800000"/>
            <a:headEnd/>
            <a:tailEnd/>
          </a:ln>
          <a:extLst>
            <a:ext uri="{909E8E84-426E-40DD-AFC4-6F175D3DCCD1}">
              <a14:hiddenFill xmlns:a14="http://schemas.microsoft.com/office/drawing/2010/main">
                <a:solidFill>
                  <a:srgbClr val="FFFFFF"/>
                </a:solidFill>
              </a14:hiddenFill>
            </a:ext>
          </a:extLst>
        </p:spPr>
      </p:pic>
      <p:pic>
        <p:nvPicPr>
          <p:cNvPr id="4111" name="Picture 29" descr="A picture containing drawing&#10;&#10;Description automatically generated">
            <a:extLst>
              <a:ext uri="{FF2B5EF4-FFF2-40B4-BE49-F238E27FC236}">
                <a16:creationId xmlns:a16="http://schemas.microsoft.com/office/drawing/2014/main" id="{B980FC51-0563-6068-FC91-1AFCD9299BDF}"/>
              </a:ext>
            </a:extLst>
          </p:cNvPr>
          <p:cNvPicPr>
            <a:picLocks noChangeAspect="1"/>
          </p:cNvPicPr>
          <p:nvPr/>
        </p:nvPicPr>
        <p:blipFill>
          <a:blip r:embed="rId3">
            <a:extLst>
              <a:ext uri="{28A0092B-C50C-407E-A947-70E740481C1C}">
                <a14:useLocalDpi xmlns:a14="http://schemas.microsoft.com/office/drawing/2010/main" val="0"/>
              </a:ext>
            </a:extLst>
          </a:blip>
          <a:srcRect r="1807"/>
          <a:stretch>
            <a:fillRect/>
          </a:stretch>
        </p:blipFill>
        <p:spPr bwMode="auto">
          <a:xfrm rot="-899608">
            <a:off x="10948988" y="3732213"/>
            <a:ext cx="585787" cy="744537"/>
          </a:xfrm>
          <a:prstGeom prst="rect">
            <a:avLst/>
          </a:prstGeom>
          <a:noFill/>
          <a:ln w="76200">
            <a:solidFill>
              <a:srgbClr val="73FEFF"/>
            </a:solidFill>
            <a:miter lim="800000"/>
            <a:headEnd/>
            <a:tailEnd/>
          </a:ln>
          <a:extLst>
            <a:ext uri="{909E8E84-426E-40DD-AFC4-6F175D3DCCD1}">
              <a14:hiddenFill xmlns:a14="http://schemas.microsoft.com/office/drawing/2010/main">
                <a:solidFill>
                  <a:srgbClr val="FFFFFF"/>
                </a:solidFill>
              </a14:hiddenFill>
            </a:ext>
          </a:extLst>
        </p:spPr>
      </p:pic>
      <p:pic>
        <p:nvPicPr>
          <p:cNvPr id="4112" name="Picture 30" descr="A picture containing drawing&#10;&#10;Description automatically generated">
            <a:extLst>
              <a:ext uri="{FF2B5EF4-FFF2-40B4-BE49-F238E27FC236}">
                <a16:creationId xmlns:a16="http://schemas.microsoft.com/office/drawing/2014/main" id="{D3516FAE-90B7-854F-7C99-530437DFD118}"/>
              </a:ext>
            </a:extLst>
          </p:cNvPr>
          <p:cNvPicPr>
            <a:picLocks noChangeAspect="1"/>
          </p:cNvPicPr>
          <p:nvPr/>
        </p:nvPicPr>
        <p:blipFill>
          <a:blip r:embed="rId3">
            <a:extLst>
              <a:ext uri="{28A0092B-C50C-407E-A947-70E740481C1C}">
                <a14:useLocalDpi xmlns:a14="http://schemas.microsoft.com/office/drawing/2010/main" val="0"/>
              </a:ext>
            </a:extLst>
          </a:blip>
          <a:srcRect r="1807"/>
          <a:stretch>
            <a:fillRect/>
          </a:stretch>
        </p:blipFill>
        <p:spPr bwMode="auto">
          <a:xfrm rot="-604945">
            <a:off x="9015413" y="4860925"/>
            <a:ext cx="584200" cy="744538"/>
          </a:xfrm>
          <a:prstGeom prst="rect">
            <a:avLst/>
          </a:prstGeom>
          <a:noFill/>
          <a:ln w="76200">
            <a:solidFill>
              <a:srgbClr val="73FEFF"/>
            </a:solidFill>
            <a:miter lim="800000"/>
            <a:headEnd/>
            <a:tailEnd/>
          </a:ln>
          <a:extLst>
            <a:ext uri="{909E8E84-426E-40DD-AFC4-6F175D3DCCD1}">
              <a14:hiddenFill xmlns:a14="http://schemas.microsoft.com/office/drawing/2010/main">
                <a:solidFill>
                  <a:srgbClr val="FFFFFF"/>
                </a:solidFill>
              </a14:hiddenFill>
            </a:ext>
          </a:extLst>
        </p:spPr>
      </p:pic>
      <p:pic>
        <p:nvPicPr>
          <p:cNvPr id="4113" name="Picture 31" descr="A picture containing drawing&#10;&#10;Description automatically generated">
            <a:extLst>
              <a:ext uri="{FF2B5EF4-FFF2-40B4-BE49-F238E27FC236}">
                <a16:creationId xmlns:a16="http://schemas.microsoft.com/office/drawing/2014/main" id="{27BAC23D-8AAC-1AE0-A0E4-E8C47C13B7AD}"/>
              </a:ext>
            </a:extLst>
          </p:cNvPr>
          <p:cNvPicPr>
            <a:picLocks noChangeAspect="1"/>
          </p:cNvPicPr>
          <p:nvPr/>
        </p:nvPicPr>
        <p:blipFill>
          <a:blip r:embed="rId3">
            <a:extLst>
              <a:ext uri="{28A0092B-C50C-407E-A947-70E740481C1C}">
                <a14:useLocalDpi xmlns:a14="http://schemas.microsoft.com/office/drawing/2010/main" val="0"/>
              </a:ext>
            </a:extLst>
          </a:blip>
          <a:srcRect r="1807"/>
          <a:stretch>
            <a:fillRect/>
          </a:stretch>
        </p:blipFill>
        <p:spPr bwMode="auto">
          <a:xfrm rot="-325921">
            <a:off x="9271000" y="2844800"/>
            <a:ext cx="585788" cy="744538"/>
          </a:xfrm>
          <a:prstGeom prst="rect">
            <a:avLst/>
          </a:prstGeom>
          <a:noFill/>
          <a:ln w="76200">
            <a:solidFill>
              <a:srgbClr val="73FEFF"/>
            </a:solidFill>
            <a:miter lim="800000"/>
            <a:headEnd/>
            <a:tailEnd/>
          </a:ln>
          <a:extLst>
            <a:ext uri="{909E8E84-426E-40DD-AFC4-6F175D3DCCD1}">
              <a14:hiddenFill xmlns:a14="http://schemas.microsoft.com/office/drawing/2010/main">
                <a:solidFill>
                  <a:srgbClr val="FFFFFF"/>
                </a:solidFill>
              </a14:hiddenFill>
            </a:ext>
          </a:extLst>
        </p:spPr>
      </p:pic>
      <p:sp>
        <p:nvSpPr>
          <p:cNvPr id="33" name="Oval 32">
            <a:extLst>
              <a:ext uri="{FF2B5EF4-FFF2-40B4-BE49-F238E27FC236}">
                <a16:creationId xmlns:a16="http://schemas.microsoft.com/office/drawing/2014/main" id="{260337AD-4148-B0FA-5A9B-ECE1D1B42F65}"/>
              </a:ext>
            </a:extLst>
          </p:cNvPr>
          <p:cNvSpPr/>
          <p:nvPr/>
        </p:nvSpPr>
        <p:spPr>
          <a:xfrm rot="21417215">
            <a:off x="3830638" y="3452813"/>
            <a:ext cx="2828925" cy="668337"/>
          </a:xfrm>
          <a:prstGeom prst="ellipse">
            <a:avLst/>
          </a:prstGeom>
          <a:solidFill>
            <a:srgbClr val="76D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dirty="0" err="1">
                <a:solidFill>
                  <a:schemeClr val="tx1"/>
                </a:solidFill>
                <a:uFill>
                  <a:solidFill>
                    <a:srgbClr val="99403D"/>
                  </a:solidFill>
                </a:uFill>
                <a:ea typeface="Calibri"/>
                <a:cs typeface="Calibri"/>
                <a:sym typeface="Calibri"/>
              </a:rPr>
              <a:t>S</a:t>
            </a:r>
            <a:r>
              <a:rPr lang="pt-BR" dirty="0">
                <a:solidFill>
                  <a:schemeClr val="tx1"/>
                </a:solidFill>
                <a:uFill>
                  <a:solidFill>
                    <a:srgbClr val="99403D"/>
                  </a:solidFill>
                </a:uFill>
                <a:ea typeface="Calibri"/>
                <a:cs typeface="Calibri"/>
                <a:sym typeface="Calibri"/>
              </a:rPr>
              <a:t> </a:t>
            </a:r>
            <a:r>
              <a:rPr lang="pt-BR" dirty="0" err="1">
                <a:solidFill>
                  <a:schemeClr val="tx1"/>
                </a:solidFill>
                <a:uFill>
                  <a:solidFill>
                    <a:srgbClr val="99403D"/>
                  </a:solidFill>
                </a:uFill>
                <a:ea typeface="Calibri"/>
                <a:cs typeface="Calibri"/>
                <a:sym typeface="Calibri"/>
              </a:rPr>
              <a:t>i</a:t>
            </a:r>
            <a:r>
              <a:rPr lang="pt-BR" dirty="0">
                <a:solidFill>
                  <a:schemeClr val="tx1"/>
                </a:solidFill>
                <a:uFill>
                  <a:solidFill>
                    <a:srgbClr val="99403D"/>
                  </a:solidFill>
                </a:uFill>
                <a:ea typeface="Calibri"/>
                <a:cs typeface="Calibri"/>
                <a:sym typeface="Calibri"/>
              </a:rPr>
              <a:t> m !        Já temos</a:t>
            </a:r>
          </a:p>
        </p:txBody>
      </p:sp>
      <p:sp>
        <p:nvSpPr>
          <p:cNvPr id="34" name="Oval 33">
            <a:extLst>
              <a:ext uri="{FF2B5EF4-FFF2-40B4-BE49-F238E27FC236}">
                <a16:creationId xmlns:a16="http://schemas.microsoft.com/office/drawing/2014/main" id="{9AC6C13E-4FC4-C43A-A2C8-2D356110F23F}"/>
              </a:ext>
            </a:extLst>
          </p:cNvPr>
          <p:cNvSpPr/>
          <p:nvPr/>
        </p:nvSpPr>
        <p:spPr>
          <a:xfrm>
            <a:off x="2682875" y="1436688"/>
            <a:ext cx="3170238" cy="904875"/>
          </a:xfrm>
          <a:prstGeom prst="ellipse">
            <a:avLst/>
          </a:prstGeom>
          <a:solidFill>
            <a:srgbClr val="76D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dirty="0">
                <a:solidFill>
                  <a:schemeClr val="tx1"/>
                </a:solidFill>
                <a:uFill>
                  <a:solidFill>
                    <a:srgbClr val="99403D"/>
                  </a:solidFill>
                </a:uFill>
                <a:ea typeface="Calibri"/>
                <a:cs typeface="Calibri"/>
                <a:sym typeface="Calibri"/>
              </a:rPr>
              <a:t>Hei pessoal,</a:t>
            </a:r>
          </a:p>
          <a:p>
            <a:pPr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dirty="0">
                <a:solidFill>
                  <a:schemeClr val="tx1"/>
                </a:solidFill>
                <a:uFill>
                  <a:solidFill>
                    <a:srgbClr val="99403D"/>
                  </a:solidFill>
                </a:uFill>
                <a:ea typeface="Calibri"/>
                <a:cs typeface="Calibri"/>
                <a:sym typeface="Calibri"/>
              </a:rPr>
              <a:t>Já temos quórum ? </a:t>
            </a:r>
          </a:p>
        </p:txBody>
      </p:sp>
      <p:sp>
        <p:nvSpPr>
          <p:cNvPr id="35" name="4.1. Indústria de Alimentos">
            <a:extLst>
              <a:ext uri="{FF2B5EF4-FFF2-40B4-BE49-F238E27FC236}">
                <a16:creationId xmlns:a16="http://schemas.microsoft.com/office/drawing/2014/main" id="{6D73BDDE-AB41-AAE8-73B6-FB1F038C2EC3}"/>
              </a:ext>
            </a:extLst>
          </p:cNvPr>
          <p:cNvSpPr txBox="1"/>
          <p:nvPr/>
        </p:nvSpPr>
        <p:spPr>
          <a:xfrm>
            <a:off x="216711" y="197703"/>
            <a:ext cx="3874025" cy="404534"/>
          </a:xfrm>
          <a:prstGeom prst="rect">
            <a:avLst/>
          </a:prstGeom>
          <a:gradFill>
            <a:gsLst>
              <a:gs pos="0">
                <a:schemeClr val="accent4"/>
              </a:gs>
              <a:gs pos="100000">
                <a:srgbClr val="FE9301"/>
              </a:gs>
            </a:gsLst>
            <a:lin ang="5400000"/>
          </a:gradFill>
          <a:ln w="12700">
            <a:miter lim="400000"/>
          </a:ln>
          <a:effectLst>
            <a:reflection stA="91988" endPos="40000" dir="5400000" sy="-100000" algn="bl" rotWithShape="0"/>
          </a:effectLst>
        </p:spPr>
        <p:txBody>
          <a:bodyPr lIns="35719" tIns="35719" rIns="35719" bIns="35719" anchor="ctr">
            <a:spAutoFit/>
          </a:bodyPr>
          <a:lstStyle>
            <a:lvl1pPr>
              <a:defRPr sz="2200">
                <a:latin typeface="Helvetica Neue Medium"/>
                <a:ea typeface="Helvetica Neue Medium"/>
                <a:cs typeface="Helvetica Neue Medium"/>
                <a:sym typeface="Helvetica Neue Medium"/>
              </a:defRPr>
            </a:lvl1pPr>
          </a:lstStyle>
          <a:p>
            <a:pPr marL="160729" defTabSz="642915"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sz="2400" b="1" i="1" dirty="0">
                <a:uFill>
                  <a:solidFill>
                    <a:srgbClr val="99403D"/>
                  </a:solidFill>
                </a:uFill>
                <a:latin typeface="Calibri"/>
                <a:ea typeface="Calibri"/>
                <a:cs typeface="Calibri"/>
                <a:sym typeface="Calibri"/>
              </a:rPr>
              <a:t>“</a:t>
            </a:r>
            <a:r>
              <a:rPr lang="pt-BR" sz="2400" b="1" dirty="0">
                <a:uFill>
                  <a:solidFill>
                    <a:srgbClr val="99403D"/>
                  </a:solidFill>
                </a:uFill>
                <a:latin typeface="Calibri"/>
                <a:ea typeface="Calibri"/>
                <a:cs typeface="Calibri"/>
                <a:sym typeface="Calibri"/>
              </a:rPr>
              <a:t>Quorum sensing</a:t>
            </a:r>
            <a:r>
              <a:rPr lang="pt-BR" sz="2400" b="1" i="1" dirty="0">
                <a:uFill>
                  <a:solidFill>
                    <a:srgbClr val="99403D"/>
                  </a:solidFill>
                </a:uFill>
                <a:latin typeface="Calibri"/>
                <a:ea typeface="Calibri"/>
                <a:cs typeface="Calibri"/>
                <a:sym typeface="Calibri"/>
              </a:rPr>
              <a:t>”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Text">
            <a:extLst>
              <a:ext uri="{FF2B5EF4-FFF2-40B4-BE49-F238E27FC236}">
                <a16:creationId xmlns:a16="http://schemas.microsoft.com/office/drawing/2014/main" id="{AEFF24A0-B9F5-21AB-12DD-1F4D4BCF35BF}"/>
              </a:ext>
            </a:extLst>
          </p:cNvPr>
          <p:cNvSpPr txBox="1"/>
          <p:nvPr/>
        </p:nvSpPr>
        <p:spPr>
          <a:xfrm>
            <a:off x="5154613" y="-1789113"/>
            <a:ext cx="98425" cy="373063"/>
          </a:xfrm>
          <a:prstGeom prst="rect">
            <a:avLst/>
          </a:prstGeom>
          <a:ln w="12700">
            <a:miter lim="400000"/>
          </a:ln>
        </p:spPr>
        <p:txBody>
          <a:bodyPr wrap="none" lIns="35719" tIns="35719" rIns="35719" bIns="35719" anchor="ctr">
            <a:spAutoFit/>
          </a:bodyPr>
          <a:lstStyle>
            <a:lvl1pPr algn="l" defTabSz="457200">
              <a:lnSpc>
                <a:spcPts val="2800"/>
              </a:lnSpc>
              <a:defRPr sz="1200">
                <a:latin typeface="Times"/>
                <a:ea typeface="Times"/>
                <a:cs typeface="Times"/>
                <a:sym typeface="Times"/>
              </a:defRPr>
            </a:lvl1pPr>
          </a:lstStyle>
          <a:p>
            <a:pPr eaLnBrk="1" fontAlgn="auto" hangingPunct="1">
              <a:spcBef>
                <a:spcPts val="0"/>
              </a:spcBef>
              <a:spcAft>
                <a:spcPts val="422"/>
              </a:spcAft>
              <a:defRPr/>
            </a:pPr>
            <a:r>
              <a:rPr lang="pt-BR" sz="844"/>
              <a:t> </a:t>
            </a:r>
          </a:p>
        </p:txBody>
      </p:sp>
      <p:pic>
        <p:nvPicPr>
          <p:cNvPr id="17411" name="Picture 1" descr="page255image46502576">
            <a:extLst>
              <a:ext uri="{FF2B5EF4-FFF2-40B4-BE49-F238E27FC236}">
                <a16:creationId xmlns:a16="http://schemas.microsoft.com/office/drawing/2014/main" id="{5134F969-53D6-6D09-CEE1-D37AABD20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1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descr="page255image46502576">
            <a:extLst>
              <a:ext uri="{FF2B5EF4-FFF2-40B4-BE49-F238E27FC236}">
                <a16:creationId xmlns:a16="http://schemas.microsoft.com/office/drawing/2014/main" id="{ED07FCF3-ACC0-1A50-DAFE-BA5FE333A9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1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4.2. Indústria Química:…">
            <a:extLst>
              <a:ext uri="{FF2B5EF4-FFF2-40B4-BE49-F238E27FC236}">
                <a16:creationId xmlns:a16="http://schemas.microsoft.com/office/drawing/2014/main" id="{171665AD-B7D1-C42F-07FA-B41F704BCC19}"/>
              </a:ext>
            </a:extLst>
          </p:cNvPr>
          <p:cNvSpPr txBox="1"/>
          <p:nvPr/>
        </p:nvSpPr>
        <p:spPr>
          <a:xfrm>
            <a:off x="285750" y="800100"/>
            <a:ext cx="5743575" cy="500063"/>
          </a:xfrm>
          <a:prstGeom prst="rect">
            <a:avLst/>
          </a:prstGeom>
          <a:solidFill>
            <a:schemeClr val="accent5">
              <a:lumMod val="20000"/>
              <a:lumOff val="80000"/>
            </a:schemeClr>
          </a:solidFill>
          <a:ln w="38100">
            <a:solidFill>
              <a:srgbClr val="00FDFF"/>
            </a:solidFill>
          </a:ln>
        </p:spPr>
        <p:txBody>
          <a:bodyPr>
            <a:normAutofit fontScale="85000" lnSpcReduction="20000"/>
          </a:bodyPr>
          <a:lstStyle/>
          <a:p>
            <a:pPr eaLnBrk="1" fontAlgn="auto" hangingPunct="1">
              <a:spcBef>
                <a:spcPts val="0"/>
              </a:spcBef>
              <a:spcAft>
                <a:spcPts val="0"/>
              </a:spcAft>
              <a:defRPr/>
            </a:pPr>
            <a:r>
              <a:rPr lang="pt-BR" sz="1900" b="1" dirty="0">
                <a:latin typeface="+mn-lt"/>
              </a:rPr>
              <a:t>Biotecnologia</a:t>
            </a:r>
            <a:r>
              <a:rPr lang="pt-BR" dirty="0">
                <a:latin typeface="+mn-lt"/>
              </a:rPr>
              <a:t> – </a:t>
            </a:r>
          </a:p>
          <a:p>
            <a:pPr eaLnBrk="1" fontAlgn="auto" hangingPunct="1">
              <a:spcBef>
                <a:spcPts val="0"/>
              </a:spcBef>
              <a:spcAft>
                <a:spcPts val="0"/>
              </a:spcAft>
              <a:defRPr/>
            </a:pPr>
            <a:r>
              <a:rPr lang="pt-BR" dirty="0">
                <a:latin typeface="+mn-lt"/>
              </a:rPr>
              <a:t>Aplicações  </a:t>
            </a:r>
            <a:r>
              <a:rPr lang="pt-BR" sz="1900" dirty="0">
                <a:latin typeface="+mn-lt"/>
              </a:rPr>
              <a:t>práticas</a:t>
            </a:r>
            <a:r>
              <a:rPr lang="pt-BR" dirty="0">
                <a:latin typeface="+mn-lt"/>
              </a:rPr>
              <a:t> do controle da regulação por “Quorum Sensing”</a:t>
            </a:r>
          </a:p>
          <a:p>
            <a:pPr algn="ctr" eaLnBrk="1" fontAlgn="auto" hangingPunct="1">
              <a:spcBef>
                <a:spcPts val="0"/>
              </a:spcBef>
              <a:spcAft>
                <a:spcPts val="0"/>
              </a:spcAft>
              <a:defRPr/>
            </a:pPr>
            <a:endParaRPr lang="pt-BR" dirty="0">
              <a:latin typeface="+mn-lt"/>
            </a:endParaRPr>
          </a:p>
          <a:p>
            <a:pPr algn="ctr" eaLnBrk="1" fontAlgn="auto" hangingPunct="1">
              <a:spcBef>
                <a:spcPts val="0"/>
              </a:spcBef>
              <a:spcAft>
                <a:spcPts val="0"/>
              </a:spcAft>
              <a:defRPr/>
            </a:pPr>
            <a:endParaRPr lang="pt-BR" dirty="0">
              <a:latin typeface="+mn-lt"/>
            </a:endParaRPr>
          </a:p>
          <a:p>
            <a:pPr algn="ctr" eaLnBrk="1" fontAlgn="auto" hangingPunct="1">
              <a:spcBef>
                <a:spcPts val="0"/>
              </a:spcBef>
              <a:spcAft>
                <a:spcPts val="0"/>
              </a:spcAft>
              <a:defRPr/>
            </a:pPr>
            <a:endParaRPr lang="pt-BR" dirty="0">
              <a:latin typeface="+mn-lt"/>
            </a:endParaRPr>
          </a:p>
          <a:p>
            <a:pPr algn="ctr" eaLnBrk="1" fontAlgn="auto" hangingPunct="1">
              <a:spcBef>
                <a:spcPts val="0"/>
              </a:spcBef>
              <a:spcAft>
                <a:spcPts val="0"/>
              </a:spcAft>
              <a:defRPr/>
            </a:pPr>
            <a:endParaRPr lang="pt-BR" dirty="0">
              <a:latin typeface="+mn-lt"/>
            </a:endParaRPr>
          </a:p>
          <a:p>
            <a:pPr algn="ctr" eaLnBrk="1" fontAlgn="auto" hangingPunct="1">
              <a:spcBef>
                <a:spcPts val="0"/>
              </a:spcBef>
              <a:spcAft>
                <a:spcPts val="0"/>
              </a:spcAft>
              <a:defRPr/>
            </a:pPr>
            <a:endParaRPr lang="pt-BR" dirty="0">
              <a:latin typeface="+mn-lt"/>
            </a:endParaRPr>
          </a:p>
        </p:txBody>
      </p:sp>
      <p:sp>
        <p:nvSpPr>
          <p:cNvPr id="17414" name="Rectangle 13">
            <a:extLst>
              <a:ext uri="{FF2B5EF4-FFF2-40B4-BE49-F238E27FC236}">
                <a16:creationId xmlns:a16="http://schemas.microsoft.com/office/drawing/2014/main" id="{D68F3726-E48B-D96D-49A7-F79DA0A562D8}"/>
              </a:ext>
            </a:extLst>
          </p:cNvPr>
          <p:cNvSpPr>
            <a:spLocks noChangeArrowheads="1"/>
          </p:cNvSpPr>
          <p:nvPr/>
        </p:nvSpPr>
        <p:spPr bwMode="auto">
          <a:xfrm>
            <a:off x="306388" y="1625600"/>
            <a:ext cx="4551362" cy="4493538"/>
          </a:xfrm>
          <a:prstGeom prst="rect">
            <a:avLst/>
          </a:prstGeom>
          <a:solidFill>
            <a:srgbClr val="C3FFF8"/>
          </a:solidFill>
          <a:ln w="9525">
            <a:solidFill>
              <a:srgbClr val="00B0F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Aft>
                <a:spcPts val="600"/>
              </a:spcAft>
            </a:pPr>
            <a:r>
              <a:rPr lang="pt-BR" altLang="pt-BR" sz="1400" b="1" dirty="0">
                <a:solidFill>
                  <a:srgbClr val="7030A0"/>
                </a:solidFill>
              </a:rPr>
              <a:t>Exemplo 1: </a:t>
            </a:r>
          </a:p>
          <a:p>
            <a:pPr algn="just" eaLnBrk="1" hangingPunct="1">
              <a:spcAft>
                <a:spcPts val="600"/>
              </a:spcAft>
            </a:pPr>
            <a:r>
              <a:rPr lang="pt-BR" altLang="pt-BR" sz="1400" dirty="0"/>
              <a:t>Cada vez mais está se tornando claro o papel ecológico desempenhado pelo “quorum sensing”. </a:t>
            </a:r>
          </a:p>
          <a:p>
            <a:pPr algn="just" eaLnBrk="1" hangingPunct="1">
              <a:spcAft>
                <a:spcPts val="600"/>
              </a:spcAft>
            </a:pPr>
            <a:r>
              <a:rPr lang="pt-BR" altLang="pt-BR" sz="1400" dirty="0"/>
              <a:t>Sabe-se que os microrganismos sintetizam autoindutores bastante específicos, reconhecidos apenas por membros da mesma espécie. </a:t>
            </a:r>
          </a:p>
          <a:p>
            <a:pPr algn="just" eaLnBrk="1" hangingPunct="1">
              <a:spcAft>
                <a:spcPts val="600"/>
              </a:spcAft>
            </a:pPr>
            <a:r>
              <a:rPr lang="pt-BR" altLang="pt-BR" sz="1400" dirty="0">
                <a:solidFill>
                  <a:srgbClr val="7030A0"/>
                </a:solidFill>
              </a:rPr>
              <a:t>No entanto, pesquisas revelam que </a:t>
            </a:r>
            <a:r>
              <a:rPr lang="pt-BR" altLang="pt-BR" sz="1400" b="1" dirty="0">
                <a:solidFill>
                  <a:srgbClr val="0432FF"/>
                </a:solidFill>
              </a:rPr>
              <a:t>organismos de espécies próximas</a:t>
            </a:r>
            <a:r>
              <a:rPr lang="pt-BR" altLang="pt-BR" sz="1400" dirty="0">
                <a:solidFill>
                  <a:srgbClr val="7030A0"/>
                </a:solidFill>
              </a:rPr>
              <a:t> </a:t>
            </a:r>
            <a:r>
              <a:rPr lang="pt-BR" altLang="pt-BR" sz="1400" u="sng" dirty="0">
                <a:solidFill>
                  <a:srgbClr val="7030A0"/>
                </a:solidFill>
              </a:rPr>
              <a:t>podem</a:t>
            </a:r>
            <a:r>
              <a:rPr lang="pt-BR" altLang="pt-BR" sz="1400" dirty="0">
                <a:solidFill>
                  <a:srgbClr val="7030A0"/>
                </a:solidFill>
              </a:rPr>
              <a:t> sintetizar </a:t>
            </a:r>
            <a:r>
              <a:rPr lang="pt-BR" altLang="pt-BR" sz="1400" b="1" dirty="0">
                <a:solidFill>
                  <a:srgbClr val="0432FF"/>
                </a:solidFill>
              </a:rPr>
              <a:t>autoindutores semelhantes</a:t>
            </a:r>
            <a:r>
              <a:rPr lang="pt-BR" altLang="pt-BR" sz="1400" dirty="0">
                <a:solidFill>
                  <a:srgbClr val="7030A0"/>
                </a:solidFill>
              </a:rPr>
              <a:t>, capazes de interferir no quorum sensing de outros organismos</a:t>
            </a:r>
            <a:r>
              <a:rPr lang="pt-BR" altLang="pt-BR" sz="1400" dirty="0"/>
              <a:t>. </a:t>
            </a:r>
            <a:endParaRPr lang="pt-BR" altLang="pt-BR" sz="800" dirty="0"/>
          </a:p>
          <a:p>
            <a:pPr algn="just" eaLnBrk="1" hangingPunct="1">
              <a:spcAft>
                <a:spcPts val="600"/>
              </a:spcAft>
            </a:pPr>
            <a:r>
              <a:rPr lang="pt-BR" altLang="pt-BR" sz="1400" dirty="0"/>
              <a:t>Por exemplo, </a:t>
            </a:r>
            <a:r>
              <a:rPr lang="pt-BR" altLang="pt-BR" sz="1600" b="1" i="1" dirty="0">
                <a:solidFill>
                  <a:srgbClr val="7030A0"/>
                </a:solidFill>
              </a:rPr>
              <a:t>Staphylococcus epidermidis</a:t>
            </a:r>
            <a:r>
              <a:rPr lang="pt-BR" altLang="pt-BR" sz="1400" dirty="0"/>
              <a:t>, um habitante da microbiota normal, sintetiza autoindutores que interferem no “</a:t>
            </a:r>
            <a:r>
              <a:rPr lang="pt-BR" altLang="pt-BR" sz="1400" b="1" dirty="0"/>
              <a:t>quorum sensing</a:t>
            </a:r>
            <a:r>
              <a:rPr lang="pt-BR" altLang="pt-BR" sz="1400" dirty="0"/>
              <a:t>” de </a:t>
            </a:r>
            <a:r>
              <a:rPr lang="pt-BR" altLang="pt-BR" sz="1600" b="1" i="1" dirty="0">
                <a:solidFill>
                  <a:srgbClr val="FF0000"/>
                </a:solidFill>
              </a:rPr>
              <a:t>S. aureus</a:t>
            </a:r>
            <a:r>
              <a:rPr lang="pt-BR" altLang="pt-BR" sz="1400" dirty="0"/>
              <a:t>, um microrganismo potencialmente patogênico. </a:t>
            </a:r>
          </a:p>
          <a:p>
            <a:pPr algn="just" eaLnBrk="1" hangingPunct="1">
              <a:spcAft>
                <a:spcPts val="600"/>
              </a:spcAft>
            </a:pPr>
            <a:endParaRPr lang="pt-BR" altLang="pt-BR" sz="1400" dirty="0"/>
          </a:p>
          <a:p>
            <a:pPr algn="just" eaLnBrk="1" hangingPunct="1">
              <a:spcAft>
                <a:spcPts val="600"/>
              </a:spcAft>
            </a:pPr>
            <a:r>
              <a:rPr lang="pt-BR" altLang="pt-BR" sz="1400" dirty="0"/>
              <a:t>Acredita-se que, na natureza, este tipo de interferência tenha como principal função impedir ou dificultar a colonização do hospedeiro por organismos invasores.</a:t>
            </a:r>
          </a:p>
        </p:txBody>
      </p:sp>
      <p:sp>
        <p:nvSpPr>
          <p:cNvPr id="16" name="4.1. Indústria de Alimentos">
            <a:extLst>
              <a:ext uri="{FF2B5EF4-FFF2-40B4-BE49-F238E27FC236}">
                <a16:creationId xmlns:a16="http://schemas.microsoft.com/office/drawing/2014/main" id="{1EFFB7FF-DD9A-9191-0041-0B861A32C4A4}"/>
              </a:ext>
            </a:extLst>
          </p:cNvPr>
          <p:cNvSpPr txBox="1"/>
          <p:nvPr/>
        </p:nvSpPr>
        <p:spPr>
          <a:xfrm>
            <a:off x="264794" y="260032"/>
            <a:ext cx="3181416" cy="404534"/>
          </a:xfrm>
          <a:prstGeom prst="rect">
            <a:avLst/>
          </a:prstGeom>
          <a:gradFill>
            <a:gsLst>
              <a:gs pos="0">
                <a:schemeClr val="accent4"/>
              </a:gs>
              <a:gs pos="100000">
                <a:srgbClr val="FE9301"/>
              </a:gs>
            </a:gsLst>
            <a:lin ang="5400000"/>
          </a:gradFill>
          <a:ln w="12700">
            <a:miter lim="400000"/>
          </a:ln>
          <a:effectLst>
            <a:reflection stA="91988" endPos="40000" dir="5400000" sy="-100000" algn="bl" rotWithShape="0"/>
          </a:effectLst>
        </p:spPr>
        <p:txBody>
          <a:bodyPr lIns="35719" tIns="35719" rIns="35719" bIns="35719" anchor="ctr">
            <a:spAutoFit/>
          </a:bodyPr>
          <a:lstStyle>
            <a:lvl1pPr>
              <a:defRPr sz="2200">
                <a:latin typeface="Helvetica Neue Medium"/>
                <a:ea typeface="Helvetica Neue Medium"/>
                <a:cs typeface="Helvetica Neue Medium"/>
                <a:sym typeface="Helvetica Neue Medium"/>
              </a:defRPr>
            </a:lvl1pPr>
          </a:lstStyle>
          <a:p>
            <a:pPr marL="160729" defTabSz="642915"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sz="2400" b="1" i="1" dirty="0">
                <a:uFill>
                  <a:solidFill>
                    <a:srgbClr val="99403D"/>
                  </a:solidFill>
                </a:uFill>
                <a:latin typeface="Calibri"/>
                <a:ea typeface="Calibri"/>
                <a:cs typeface="Calibri"/>
                <a:sym typeface="Calibri"/>
              </a:rPr>
              <a:t>“</a:t>
            </a:r>
            <a:r>
              <a:rPr lang="pt-BR" sz="2400" b="1" dirty="0">
                <a:uFill>
                  <a:solidFill>
                    <a:srgbClr val="99403D"/>
                  </a:solidFill>
                </a:uFill>
                <a:latin typeface="Calibri"/>
                <a:ea typeface="Calibri"/>
                <a:cs typeface="Calibri"/>
                <a:sym typeface="Calibri"/>
              </a:rPr>
              <a:t>Quorum sensing</a:t>
            </a:r>
            <a:r>
              <a:rPr lang="pt-BR" sz="2400" b="1" i="1" dirty="0">
                <a:uFill>
                  <a:solidFill>
                    <a:srgbClr val="99403D"/>
                  </a:solidFill>
                </a:uFill>
                <a:latin typeface="Calibri"/>
                <a:ea typeface="Calibri"/>
                <a:cs typeface="Calibri"/>
                <a:sym typeface="Calibri"/>
              </a:rPr>
              <a:t>” </a:t>
            </a:r>
          </a:p>
        </p:txBody>
      </p:sp>
      <p:sp>
        <p:nvSpPr>
          <p:cNvPr id="17416" name="Rectangle 1">
            <a:extLst>
              <a:ext uri="{FF2B5EF4-FFF2-40B4-BE49-F238E27FC236}">
                <a16:creationId xmlns:a16="http://schemas.microsoft.com/office/drawing/2014/main" id="{D55F8D47-BF5D-7E01-33CB-7DD3781006EA}"/>
              </a:ext>
            </a:extLst>
          </p:cNvPr>
          <p:cNvSpPr>
            <a:spLocks noChangeArrowheads="1"/>
          </p:cNvSpPr>
          <p:nvPr/>
        </p:nvSpPr>
        <p:spPr bwMode="auto">
          <a:xfrm rot="-193221">
            <a:off x="5617540" y="1459671"/>
            <a:ext cx="5741988" cy="2246769"/>
          </a:xfrm>
          <a:prstGeom prst="rect">
            <a:avLst/>
          </a:prstGeom>
          <a:solidFill>
            <a:srgbClr val="BFFDFF"/>
          </a:solidFill>
          <a:ln w="9525">
            <a:solidFill>
              <a:srgbClr val="0432FF"/>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pt-BR" altLang="pt-BR" sz="1400" b="1" dirty="0">
                <a:solidFill>
                  <a:srgbClr val="7030A0"/>
                </a:solidFill>
              </a:rPr>
              <a:t>Exemplo 2: </a:t>
            </a:r>
            <a:endParaRPr lang="pt-BR" altLang="pt-BR" sz="1400" b="1" dirty="0">
              <a:solidFill>
                <a:srgbClr val="0432FF"/>
              </a:solidFill>
            </a:endParaRPr>
          </a:p>
          <a:p>
            <a:pPr eaLnBrk="1" hangingPunct="1"/>
            <a:r>
              <a:rPr lang="pt-BR" altLang="pt-BR" sz="1400" dirty="0">
                <a:solidFill>
                  <a:srgbClr val="0432FF"/>
                </a:solidFill>
              </a:rPr>
              <a:t>Pesquisa para futuro</a:t>
            </a:r>
            <a:r>
              <a:rPr lang="pt-BR" altLang="pt-BR" sz="1400" dirty="0">
                <a:solidFill>
                  <a:srgbClr val="333333"/>
                </a:solidFill>
              </a:rPr>
              <a:t>: </a:t>
            </a:r>
          </a:p>
          <a:p>
            <a:pPr eaLnBrk="1" hangingPunct="1"/>
            <a:r>
              <a:rPr lang="pt-BR" altLang="pt-BR" sz="1400" dirty="0">
                <a:solidFill>
                  <a:srgbClr val="333333"/>
                </a:solidFill>
              </a:rPr>
              <a:t>O  autoindutor denominado </a:t>
            </a:r>
            <a:r>
              <a:rPr lang="pt-BR" altLang="pt-BR" sz="1400" b="1" dirty="0">
                <a:solidFill>
                  <a:srgbClr val="0432FF"/>
                </a:solidFill>
              </a:rPr>
              <a:t>AI-2, </a:t>
            </a:r>
            <a:r>
              <a:rPr lang="pt-BR" altLang="pt-BR" sz="1400" dirty="0">
                <a:solidFill>
                  <a:srgbClr val="333333"/>
                </a:solidFill>
              </a:rPr>
              <a:t>que foi descoberto mais recentemente,  parece estar envolvido em um </a:t>
            </a:r>
            <a:r>
              <a:rPr lang="pt-BR" altLang="pt-BR" sz="1400" b="1" dirty="0">
                <a:solidFill>
                  <a:srgbClr val="0432FF"/>
                </a:solidFill>
              </a:rPr>
              <a:t>processo mais “geral” de comunicação </a:t>
            </a:r>
            <a:r>
              <a:rPr lang="pt-BR" altLang="pt-BR" sz="1400" dirty="0">
                <a:solidFill>
                  <a:srgbClr val="333333"/>
                </a:solidFill>
              </a:rPr>
              <a:t>microbiana. </a:t>
            </a:r>
          </a:p>
          <a:p>
            <a:pPr eaLnBrk="1" hangingPunct="1"/>
            <a:endParaRPr lang="pt-BR" altLang="pt-BR" sz="1400" dirty="0">
              <a:solidFill>
                <a:srgbClr val="333333"/>
              </a:solidFill>
            </a:endParaRPr>
          </a:p>
          <a:p>
            <a:pPr eaLnBrk="1" hangingPunct="1"/>
            <a:r>
              <a:rPr lang="pt-BR" altLang="pt-BR" sz="1400" dirty="0">
                <a:solidFill>
                  <a:srgbClr val="333333"/>
                </a:solidFill>
              </a:rPr>
              <a:t>O </a:t>
            </a:r>
            <a:r>
              <a:rPr lang="pt-BR" altLang="pt-BR" sz="1400" b="1" dirty="0">
                <a:solidFill>
                  <a:srgbClr val="333333"/>
                </a:solidFill>
              </a:rPr>
              <a:t>AI-2</a:t>
            </a:r>
            <a:r>
              <a:rPr lang="pt-BR" altLang="pt-BR" sz="1400" dirty="0">
                <a:solidFill>
                  <a:srgbClr val="333333"/>
                </a:solidFill>
              </a:rPr>
              <a:t> seria reconhecido por um </a:t>
            </a:r>
            <a:r>
              <a:rPr lang="pt-BR" altLang="pt-BR" sz="1400" b="1" dirty="0">
                <a:solidFill>
                  <a:srgbClr val="333333"/>
                </a:solidFill>
              </a:rPr>
              <a:t>grande número de espécies</a:t>
            </a:r>
            <a:r>
              <a:rPr lang="pt-BR" altLang="pt-BR" sz="1400" dirty="0">
                <a:solidFill>
                  <a:srgbClr val="333333"/>
                </a:solidFill>
              </a:rPr>
              <a:t>, talvez atuando como uma molécula que sinaliza aos diferentes organismos a presença de outros microrganismos. Talvez este autoindutor ou um seu derivado possa vir a ser um tipo de molécula que realize um “</a:t>
            </a:r>
            <a:r>
              <a:rPr lang="pt-BR" altLang="pt-BR" sz="1400" b="1" dirty="0">
                <a:solidFill>
                  <a:srgbClr val="7030A0"/>
                </a:solidFill>
              </a:rPr>
              <a:t>senso</a:t>
            </a:r>
            <a:r>
              <a:rPr lang="pt-BR" altLang="pt-BR" sz="1400" b="1" dirty="0">
                <a:solidFill>
                  <a:srgbClr val="333333"/>
                </a:solidFill>
              </a:rPr>
              <a:t>” </a:t>
            </a:r>
            <a:r>
              <a:rPr lang="pt-BR" altLang="pt-BR" sz="1400" b="1" dirty="0">
                <a:solidFill>
                  <a:srgbClr val="7030A0"/>
                </a:solidFill>
              </a:rPr>
              <a:t>geral</a:t>
            </a:r>
            <a:r>
              <a:rPr lang="pt-BR" altLang="pt-BR" sz="1400" b="1" dirty="0">
                <a:solidFill>
                  <a:srgbClr val="333333"/>
                </a:solidFill>
              </a:rPr>
              <a:t> </a:t>
            </a:r>
            <a:r>
              <a:rPr lang="pt-BR" altLang="pt-BR" sz="1400" dirty="0">
                <a:solidFill>
                  <a:srgbClr val="333333"/>
                </a:solidFill>
              </a:rPr>
              <a:t>da população.</a:t>
            </a:r>
          </a:p>
        </p:txBody>
      </p:sp>
      <p:sp>
        <p:nvSpPr>
          <p:cNvPr id="17417" name="Rectangle 16">
            <a:extLst>
              <a:ext uri="{FF2B5EF4-FFF2-40B4-BE49-F238E27FC236}">
                <a16:creationId xmlns:a16="http://schemas.microsoft.com/office/drawing/2014/main" id="{16008593-2F93-285A-CC55-546FA117C096}"/>
              </a:ext>
            </a:extLst>
          </p:cNvPr>
          <p:cNvSpPr>
            <a:spLocks noChangeArrowheads="1"/>
          </p:cNvSpPr>
          <p:nvPr/>
        </p:nvSpPr>
        <p:spPr bwMode="auto">
          <a:xfrm rot="285184">
            <a:off x="7329488" y="4549775"/>
            <a:ext cx="4421187" cy="1462088"/>
          </a:xfrm>
          <a:custGeom>
            <a:avLst/>
            <a:gdLst>
              <a:gd name="connsiteX0" fmla="*/ 0 w 4421187"/>
              <a:gd name="connsiteY0" fmla="*/ 0 h 1462088"/>
              <a:gd name="connsiteX1" fmla="*/ 596860 w 4421187"/>
              <a:gd name="connsiteY1" fmla="*/ 0 h 1462088"/>
              <a:gd name="connsiteX2" fmla="*/ 1193720 w 4421187"/>
              <a:gd name="connsiteY2" fmla="*/ 0 h 1462088"/>
              <a:gd name="connsiteX3" fmla="*/ 1657945 w 4421187"/>
              <a:gd name="connsiteY3" fmla="*/ 0 h 1462088"/>
              <a:gd name="connsiteX4" fmla="*/ 2166382 w 4421187"/>
              <a:gd name="connsiteY4" fmla="*/ 0 h 1462088"/>
              <a:gd name="connsiteX5" fmla="*/ 2586394 w 4421187"/>
              <a:gd name="connsiteY5" fmla="*/ 0 h 1462088"/>
              <a:gd name="connsiteX6" fmla="*/ 3006407 w 4421187"/>
              <a:gd name="connsiteY6" fmla="*/ 0 h 1462088"/>
              <a:gd name="connsiteX7" fmla="*/ 3603267 w 4421187"/>
              <a:gd name="connsiteY7" fmla="*/ 0 h 1462088"/>
              <a:gd name="connsiteX8" fmla="*/ 4421187 w 4421187"/>
              <a:gd name="connsiteY8" fmla="*/ 0 h 1462088"/>
              <a:gd name="connsiteX9" fmla="*/ 4421187 w 4421187"/>
              <a:gd name="connsiteY9" fmla="*/ 516604 h 1462088"/>
              <a:gd name="connsiteX10" fmla="*/ 4421187 w 4421187"/>
              <a:gd name="connsiteY10" fmla="*/ 1003967 h 1462088"/>
              <a:gd name="connsiteX11" fmla="*/ 4421187 w 4421187"/>
              <a:gd name="connsiteY11" fmla="*/ 1462088 h 1462088"/>
              <a:gd name="connsiteX12" fmla="*/ 4001174 w 4421187"/>
              <a:gd name="connsiteY12" fmla="*/ 1462088 h 1462088"/>
              <a:gd name="connsiteX13" fmla="*/ 3581161 w 4421187"/>
              <a:gd name="connsiteY13" fmla="*/ 1462088 h 1462088"/>
              <a:gd name="connsiteX14" fmla="*/ 3161149 w 4421187"/>
              <a:gd name="connsiteY14" fmla="*/ 1462088 h 1462088"/>
              <a:gd name="connsiteX15" fmla="*/ 2608500 w 4421187"/>
              <a:gd name="connsiteY15" fmla="*/ 1462088 h 1462088"/>
              <a:gd name="connsiteX16" fmla="*/ 2011640 w 4421187"/>
              <a:gd name="connsiteY16" fmla="*/ 1462088 h 1462088"/>
              <a:gd name="connsiteX17" fmla="*/ 1414780 w 4421187"/>
              <a:gd name="connsiteY17" fmla="*/ 1462088 h 1462088"/>
              <a:gd name="connsiteX18" fmla="*/ 862131 w 4421187"/>
              <a:gd name="connsiteY18" fmla="*/ 1462088 h 1462088"/>
              <a:gd name="connsiteX19" fmla="*/ 0 w 4421187"/>
              <a:gd name="connsiteY19" fmla="*/ 1462088 h 1462088"/>
              <a:gd name="connsiteX20" fmla="*/ 0 w 4421187"/>
              <a:gd name="connsiteY20" fmla="*/ 960104 h 1462088"/>
              <a:gd name="connsiteX21" fmla="*/ 0 w 4421187"/>
              <a:gd name="connsiteY21" fmla="*/ 443500 h 1462088"/>
              <a:gd name="connsiteX22" fmla="*/ 0 w 4421187"/>
              <a:gd name="connsiteY22" fmla="*/ 0 h 14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21187" h="1462088" fill="none" extrusionOk="0">
                <a:moveTo>
                  <a:pt x="0" y="0"/>
                </a:moveTo>
                <a:cubicBezTo>
                  <a:pt x="242379" y="-34949"/>
                  <a:pt x="419434" y="53022"/>
                  <a:pt x="596860" y="0"/>
                </a:cubicBezTo>
                <a:cubicBezTo>
                  <a:pt x="774286" y="-53022"/>
                  <a:pt x="1031573" y="23825"/>
                  <a:pt x="1193720" y="0"/>
                </a:cubicBezTo>
                <a:cubicBezTo>
                  <a:pt x="1355867" y="-23825"/>
                  <a:pt x="1451329" y="36220"/>
                  <a:pt x="1657945" y="0"/>
                </a:cubicBezTo>
                <a:cubicBezTo>
                  <a:pt x="1864562" y="-36220"/>
                  <a:pt x="1948352" y="39113"/>
                  <a:pt x="2166382" y="0"/>
                </a:cubicBezTo>
                <a:cubicBezTo>
                  <a:pt x="2384412" y="-39113"/>
                  <a:pt x="2445119" y="1858"/>
                  <a:pt x="2586394" y="0"/>
                </a:cubicBezTo>
                <a:cubicBezTo>
                  <a:pt x="2727669" y="-1858"/>
                  <a:pt x="2904960" y="2347"/>
                  <a:pt x="3006407" y="0"/>
                </a:cubicBezTo>
                <a:cubicBezTo>
                  <a:pt x="3107854" y="-2347"/>
                  <a:pt x="3383066" y="33818"/>
                  <a:pt x="3603267" y="0"/>
                </a:cubicBezTo>
                <a:cubicBezTo>
                  <a:pt x="3823468" y="-33818"/>
                  <a:pt x="4172890" y="84802"/>
                  <a:pt x="4421187" y="0"/>
                </a:cubicBezTo>
                <a:cubicBezTo>
                  <a:pt x="4424423" y="246900"/>
                  <a:pt x="4411583" y="374012"/>
                  <a:pt x="4421187" y="516604"/>
                </a:cubicBezTo>
                <a:cubicBezTo>
                  <a:pt x="4430791" y="659196"/>
                  <a:pt x="4407383" y="805189"/>
                  <a:pt x="4421187" y="1003967"/>
                </a:cubicBezTo>
                <a:cubicBezTo>
                  <a:pt x="4434991" y="1202745"/>
                  <a:pt x="4413982" y="1347506"/>
                  <a:pt x="4421187" y="1462088"/>
                </a:cubicBezTo>
                <a:cubicBezTo>
                  <a:pt x="4332412" y="1509199"/>
                  <a:pt x="4201104" y="1453727"/>
                  <a:pt x="4001174" y="1462088"/>
                </a:cubicBezTo>
                <a:cubicBezTo>
                  <a:pt x="3801244" y="1470449"/>
                  <a:pt x="3783328" y="1460749"/>
                  <a:pt x="3581161" y="1462088"/>
                </a:cubicBezTo>
                <a:cubicBezTo>
                  <a:pt x="3378994" y="1463427"/>
                  <a:pt x="3265318" y="1441317"/>
                  <a:pt x="3161149" y="1462088"/>
                </a:cubicBezTo>
                <a:cubicBezTo>
                  <a:pt x="3056980" y="1482859"/>
                  <a:pt x="2781415" y="1435684"/>
                  <a:pt x="2608500" y="1462088"/>
                </a:cubicBezTo>
                <a:cubicBezTo>
                  <a:pt x="2435585" y="1488492"/>
                  <a:pt x="2213030" y="1441291"/>
                  <a:pt x="2011640" y="1462088"/>
                </a:cubicBezTo>
                <a:cubicBezTo>
                  <a:pt x="1810250" y="1482885"/>
                  <a:pt x="1614742" y="1405900"/>
                  <a:pt x="1414780" y="1462088"/>
                </a:cubicBezTo>
                <a:cubicBezTo>
                  <a:pt x="1214818" y="1518276"/>
                  <a:pt x="1028017" y="1453661"/>
                  <a:pt x="862131" y="1462088"/>
                </a:cubicBezTo>
                <a:cubicBezTo>
                  <a:pt x="696245" y="1470515"/>
                  <a:pt x="361685" y="1420785"/>
                  <a:pt x="0" y="1462088"/>
                </a:cubicBezTo>
                <a:cubicBezTo>
                  <a:pt x="-29846" y="1335559"/>
                  <a:pt x="41997" y="1118190"/>
                  <a:pt x="0" y="960104"/>
                </a:cubicBezTo>
                <a:cubicBezTo>
                  <a:pt x="-41997" y="802018"/>
                  <a:pt x="27089" y="656074"/>
                  <a:pt x="0" y="443500"/>
                </a:cubicBezTo>
                <a:cubicBezTo>
                  <a:pt x="-27089" y="230926"/>
                  <a:pt x="42312" y="167096"/>
                  <a:pt x="0" y="0"/>
                </a:cubicBezTo>
                <a:close/>
              </a:path>
              <a:path w="4421187" h="1462088" stroke="0" extrusionOk="0">
                <a:moveTo>
                  <a:pt x="0" y="0"/>
                </a:moveTo>
                <a:cubicBezTo>
                  <a:pt x="128518" y="-15049"/>
                  <a:pt x="244132" y="23528"/>
                  <a:pt x="464225" y="0"/>
                </a:cubicBezTo>
                <a:cubicBezTo>
                  <a:pt x="684319" y="-23528"/>
                  <a:pt x="838239" y="36688"/>
                  <a:pt x="1061085" y="0"/>
                </a:cubicBezTo>
                <a:cubicBezTo>
                  <a:pt x="1283931" y="-36688"/>
                  <a:pt x="1394817" y="68871"/>
                  <a:pt x="1657945" y="0"/>
                </a:cubicBezTo>
                <a:cubicBezTo>
                  <a:pt x="1921073" y="-68871"/>
                  <a:pt x="2125906" y="31652"/>
                  <a:pt x="2299017" y="0"/>
                </a:cubicBezTo>
                <a:cubicBezTo>
                  <a:pt x="2472128" y="-31652"/>
                  <a:pt x="2569449" y="22601"/>
                  <a:pt x="2763242" y="0"/>
                </a:cubicBezTo>
                <a:cubicBezTo>
                  <a:pt x="2957035" y="-22601"/>
                  <a:pt x="3060298" y="22872"/>
                  <a:pt x="3227467" y="0"/>
                </a:cubicBezTo>
                <a:cubicBezTo>
                  <a:pt x="3394637" y="-22872"/>
                  <a:pt x="3532942" y="14460"/>
                  <a:pt x="3780115" y="0"/>
                </a:cubicBezTo>
                <a:cubicBezTo>
                  <a:pt x="4027288" y="-14460"/>
                  <a:pt x="4138736" y="65418"/>
                  <a:pt x="4421187" y="0"/>
                </a:cubicBezTo>
                <a:cubicBezTo>
                  <a:pt x="4432081" y="90315"/>
                  <a:pt x="4377808" y="345744"/>
                  <a:pt x="4421187" y="443500"/>
                </a:cubicBezTo>
                <a:cubicBezTo>
                  <a:pt x="4464566" y="541256"/>
                  <a:pt x="4384858" y="737011"/>
                  <a:pt x="4421187" y="945484"/>
                </a:cubicBezTo>
                <a:cubicBezTo>
                  <a:pt x="4457516" y="1153957"/>
                  <a:pt x="4361340" y="1283342"/>
                  <a:pt x="4421187" y="1462088"/>
                </a:cubicBezTo>
                <a:cubicBezTo>
                  <a:pt x="4185681" y="1485448"/>
                  <a:pt x="4070805" y="1412173"/>
                  <a:pt x="3868539" y="1462088"/>
                </a:cubicBezTo>
                <a:cubicBezTo>
                  <a:pt x="3666273" y="1512003"/>
                  <a:pt x="3506319" y="1422003"/>
                  <a:pt x="3360102" y="1462088"/>
                </a:cubicBezTo>
                <a:cubicBezTo>
                  <a:pt x="3213885" y="1502173"/>
                  <a:pt x="2899411" y="1428135"/>
                  <a:pt x="2763242" y="1462088"/>
                </a:cubicBezTo>
                <a:cubicBezTo>
                  <a:pt x="2627073" y="1496041"/>
                  <a:pt x="2452978" y="1412714"/>
                  <a:pt x="2210594" y="1462088"/>
                </a:cubicBezTo>
                <a:cubicBezTo>
                  <a:pt x="1968210" y="1511462"/>
                  <a:pt x="1835903" y="1445760"/>
                  <a:pt x="1657945" y="1462088"/>
                </a:cubicBezTo>
                <a:cubicBezTo>
                  <a:pt x="1479987" y="1478416"/>
                  <a:pt x="1234779" y="1438265"/>
                  <a:pt x="1061085" y="1462088"/>
                </a:cubicBezTo>
                <a:cubicBezTo>
                  <a:pt x="887391" y="1485911"/>
                  <a:pt x="716685" y="1434502"/>
                  <a:pt x="508437" y="1462088"/>
                </a:cubicBezTo>
                <a:cubicBezTo>
                  <a:pt x="300189" y="1489674"/>
                  <a:pt x="189507" y="1451415"/>
                  <a:pt x="0" y="1462088"/>
                </a:cubicBezTo>
                <a:cubicBezTo>
                  <a:pt x="-2488" y="1251129"/>
                  <a:pt x="28836" y="1206438"/>
                  <a:pt x="0" y="1018588"/>
                </a:cubicBezTo>
                <a:cubicBezTo>
                  <a:pt x="-28836" y="830738"/>
                  <a:pt x="24820" y="608729"/>
                  <a:pt x="0" y="501984"/>
                </a:cubicBezTo>
                <a:cubicBezTo>
                  <a:pt x="-24820" y="395239"/>
                  <a:pt x="11424" y="112875"/>
                  <a:pt x="0" y="0"/>
                </a:cubicBezTo>
                <a:close/>
              </a:path>
            </a:pathLst>
          </a:custGeom>
          <a:solidFill>
            <a:srgbClr val="C9F0CA"/>
          </a:solidFill>
          <a:ln w="38100">
            <a:solidFill>
              <a:srgbClr val="00B050"/>
            </a:solidFill>
            <a:prstDash val="sysDot"/>
            <a:miter lim="800000"/>
            <a:headEnd/>
            <a:tailEnd/>
            <a:extLst>
              <a:ext uri="{C807C97D-BFC1-408E-A445-0C87EB9F89A2}">
                <ask:lineSketchStyleProps xmlns:ask="http://schemas.microsoft.com/office/drawing/2018/sketchyshapes" sd="852854689">
                  <a:prstGeom prst="rect">
                    <a:avLst/>
                  </a:prstGeom>
                  <ask:type>
                    <ask:lineSketchScribble/>
                  </ask:type>
                </ask:lineSketchStyleProps>
              </a:ext>
            </a:extLst>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pPr>
            <a:r>
              <a:rPr lang="pt-BR" altLang="pt-BR" sz="1400" dirty="0">
                <a:solidFill>
                  <a:srgbClr val="333333"/>
                </a:solidFill>
              </a:rPr>
              <a:t>Pesquisas com “</a:t>
            </a:r>
            <a:r>
              <a:rPr lang="pt-BR" altLang="pt-BR" sz="1400" b="1" dirty="0">
                <a:solidFill>
                  <a:srgbClr val="333333"/>
                </a:solidFill>
              </a:rPr>
              <a:t>quorum sensing</a:t>
            </a:r>
            <a:r>
              <a:rPr lang="pt-BR" altLang="pt-BR" sz="1400" dirty="0">
                <a:solidFill>
                  <a:srgbClr val="333333"/>
                </a:solidFill>
              </a:rPr>
              <a:t>” permitem  novas e interessantes perspectivas </a:t>
            </a:r>
            <a:r>
              <a:rPr lang="pt-BR" altLang="pt-BR" sz="1400" b="1" u="sng" dirty="0">
                <a:solidFill>
                  <a:srgbClr val="333333"/>
                </a:solidFill>
              </a:rPr>
              <a:t>para</a:t>
            </a:r>
            <a:r>
              <a:rPr lang="pt-BR" altLang="pt-BR" sz="1400" dirty="0">
                <a:solidFill>
                  <a:srgbClr val="333333"/>
                </a:solidFill>
              </a:rPr>
              <a:t> o </a:t>
            </a:r>
            <a:r>
              <a:rPr lang="pt-BR" altLang="pt-BR" sz="1400" b="1" dirty="0">
                <a:solidFill>
                  <a:srgbClr val="333333"/>
                </a:solidFill>
              </a:rPr>
              <a:t>controle do crescimento </a:t>
            </a:r>
            <a:r>
              <a:rPr lang="pt-BR" altLang="pt-BR" sz="1400" dirty="0">
                <a:solidFill>
                  <a:srgbClr val="333333"/>
                </a:solidFill>
              </a:rPr>
              <a:t>e da </a:t>
            </a:r>
            <a:r>
              <a:rPr lang="pt-BR" altLang="pt-BR" sz="1400" b="1" dirty="0">
                <a:solidFill>
                  <a:srgbClr val="333333"/>
                </a:solidFill>
              </a:rPr>
              <a:t>expressão gênica de microrgan</a:t>
            </a:r>
            <a:r>
              <a:rPr lang="pt-BR" altLang="pt-BR" sz="1400" dirty="0">
                <a:solidFill>
                  <a:srgbClr val="333333"/>
                </a:solidFill>
              </a:rPr>
              <a:t>ismos, especialmente no que se refere ao </a:t>
            </a:r>
            <a:r>
              <a:rPr lang="pt-BR" altLang="pt-BR" sz="1400" b="1" dirty="0">
                <a:solidFill>
                  <a:srgbClr val="0432FF"/>
                </a:solidFill>
              </a:rPr>
              <a:t>tratamento de doenças infecciosas</a:t>
            </a:r>
            <a:r>
              <a:rPr lang="pt-BR" altLang="pt-BR" sz="1400" dirty="0">
                <a:solidFill>
                  <a:srgbClr val="333333"/>
                </a:solidFill>
              </a:rPr>
              <a:t>.</a:t>
            </a:r>
          </a:p>
          <a:p>
            <a:pPr eaLnBrk="1" hangingPunct="1">
              <a:spcAft>
                <a:spcPts val="600"/>
              </a:spcAft>
            </a:pPr>
            <a:r>
              <a:rPr lang="pt-BR" altLang="pt-BR" sz="1400" dirty="0">
                <a:solidFill>
                  <a:srgbClr val="333333"/>
                </a:solidFill>
              </a:rPr>
              <a:t>Oferece também perspectivas para</a:t>
            </a:r>
            <a:r>
              <a:rPr lang="pt-BR" altLang="pt-BR" sz="1400" b="1" dirty="0">
                <a:solidFill>
                  <a:srgbClr val="333333"/>
                </a:solidFill>
              </a:rPr>
              <a:t> </a:t>
            </a:r>
            <a:r>
              <a:rPr lang="pt-BR" altLang="pt-BR" sz="1400" dirty="0">
                <a:solidFill>
                  <a:srgbClr val="333333"/>
                </a:solidFill>
              </a:rPr>
              <a:t>emprego em várias abordagens ligadas à </a:t>
            </a:r>
            <a:r>
              <a:rPr lang="pt-BR" altLang="pt-BR" sz="1400" b="1" dirty="0">
                <a:solidFill>
                  <a:srgbClr val="0432FF"/>
                </a:solidFill>
              </a:rPr>
              <a:t>Biotecnologia</a:t>
            </a:r>
            <a:r>
              <a:rPr lang="pt-BR" altLang="pt-BR" sz="1400" b="1" dirty="0">
                <a:solidFill>
                  <a:srgbClr val="333333"/>
                </a:solidFill>
              </a:rPr>
              <a:t>.</a:t>
            </a:r>
          </a:p>
        </p:txBody>
      </p:sp>
      <p:pic>
        <p:nvPicPr>
          <p:cNvPr id="17418" name="Picture 18">
            <a:extLst>
              <a:ext uri="{FF2B5EF4-FFF2-40B4-BE49-F238E27FC236}">
                <a16:creationId xmlns:a16="http://schemas.microsoft.com/office/drawing/2014/main" id="{835FB454-98D2-204A-1787-2B6351D83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t="7225" r="1984"/>
          <a:stretch>
            <a:fillRect/>
          </a:stretch>
        </p:blipFill>
        <p:spPr bwMode="auto">
          <a:xfrm>
            <a:off x="6454775" y="4792663"/>
            <a:ext cx="8255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
            <a:extLst>
              <a:ext uri="{FF2B5EF4-FFF2-40B4-BE49-F238E27FC236}">
                <a16:creationId xmlns:a16="http://schemas.microsoft.com/office/drawing/2014/main" id="{A29B041C-2C8D-6FDF-C91D-FFC4883534B1}"/>
              </a:ext>
            </a:extLst>
          </p:cNvPr>
          <p:cNvSpPr txBox="1"/>
          <p:nvPr/>
        </p:nvSpPr>
        <p:spPr>
          <a:xfrm>
            <a:off x="5154613" y="-1789113"/>
            <a:ext cx="98425" cy="373063"/>
          </a:xfrm>
          <a:prstGeom prst="rect">
            <a:avLst/>
          </a:prstGeom>
          <a:ln w="12700">
            <a:miter lim="400000"/>
          </a:ln>
        </p:spPr>
        <p:txBody>
          <a:bodyPr wrap="none" lIns="35719" tIns="35719" rIns="35719" bIns="35719" anchor="ctr">
            <a:spAutoFit/>
          </a:bodyPr>
          <a:lstStyle>
            <a:lvl1pPr algn="l" defTabSz="457200">
              <a:lnSpc>
                <a:spcPts val="2800"/>
              </a:lnSpc>
              <a:defRPr sz="1200">
                <a:latin typeface="Times"/>
                <a:ea typeface="Times"/>
                <a:cs typeface="Times"/>
                <a:sym typeface="Times"/>
              </a:defRPr>
            </a:lvl1pPr>
          </a:lstStyle>
          <a:p>
            <a:pPr eaLnBrk="1" fontAlgn="auto" hangingPunct="1">
              <a:spcBef>
                <a:spcPts val="0"/>
              </a:spcBef>
              <a:spcAft>
                <a:spcPts val="422"/>
              </a:spcAft>
              <a:defRPr/>
            </a:pPr>
            <a:r>
              <a:rPr lang="pt-BR" sz="844"/>
              <a:t> </a:t>
            </a:r>
          </a:p>
        </p:txBody>
      </p:sp>
      <p:pic>
        <p:nvPicPr>
          <p:cNvPr id="18434" name="Picture 1" descr="page255image46502576">
            <a:extLst>
              <a:ext uri="{FF2B5EF4-FFF2-40B4-BE49-F238E27FC236}">
                <a16:creationId xmlns:a16="http://schemas.microsoft.com/office/drawing/2014/main" id="{5D29FCE8-0DB8-E76D-0099-4B77AA017F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1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descr="page255image46502576">
            <a:extLst>
              <a:ext uri="{FF2B5EF4-FFF2-40B4-BE49-F238E27FC236}">
                <a16:creationId xmlns:a16="http://schemas.microsoft.com/office/drawing/2014/main" id="{28A45C1B-FCBA-462B-BBA1-7FA688208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1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4.2. Indústria Química:…">
            <a:extLst>
              <a:ext uri="{FF2B5EF4-FFF2-40B4-BE49-F238E27FC236}">
                <a16:creationId xmlns:a16="http://schemas.microsoft.com/office/drawing/2014/main" id="{4649E542-67DF-763D-33DF-98E942E09883}"/>
              </a:ext>
            </a:extLst>
          </p:cNvPr>
          <p:cNvSpPr txBox="1"/>
          <p:nvPr/>
        </p:nvSpPr>
        <p:spPr>
          <a:xfrm>
            <a:off x="704850" y="1725613"/>
            <a:ext cx="3492500" cy="2732087"/>
          </a:xfrm>
          <a:prstGeom prst="rect">
            <a:avLst/>
          </a:prstGeom>
          <a:solidFill>
            <a:schemeClr val="accent5">
              <a:lumMod val="20000"/>
              <a:lumOff val="80000"/>
            </a:schemeClr>
          </a:solidFill>
          <a:ln w="38100">
            <a:solidFill>
              <a:srgbClr val="00FDFF"/>
            </a:solidFill>
          </a:ln>
        </p:spPr>
        <p:txBody>
          <a:bodyPr>
            <a:normAutofit/>
          </a:bodyPr>
          <a:lstStyle/>
          <a:p>
            <a:pPr algn="ctr" eaLnBrk="1" fontAlgn="auto" hangingPunct="1">
              <a:spcBef>
                <a:spcPts val="0"/>
              </a:spcBef>
              <a:spcAft>
                <a:spcPts val="0"/>
              </a:spcAft>
              <a:defRPr/>
            </a:pPr>
            <a:endParaRPr lang="pt-BR" dirty="0">
              <a:latin typeface="+mn-lt"/>
            </a:endParaRPr>
          </a:p>
          <a:p>
            <a:pPr algn="ctr" eaLnBrk="1" fontAlgn="auto" hangingPunct="1">
              <a:spcBef>
                <a:spcPts val="0"/>
              </a:spcBef>
              <a:spcAft>
                <a:spcPts val="0"/>
              </a:spcAft>
              <a:defRPr/>
            </a:pPr>
            <a:r>
              <a:rPr lang="pt-BR" dirty="0">
                <a:latin typeface="+mn-lt"/>
              </a:rPr>
              <a:t>Agora, </a:t>
            </a:r>
          </a:p>
          <a:p>
            <a:pPr algn="ctr" eaLnBrk="1" fontAlgn="auto" hangingPunct="1">
              <a:spcBef>
                <a:spcPts val="0"/>
              </a:spcBef>
              <a:spcAft>
                <a:spcPts val="0"/>
              </a:spcAft>
              <a:defRPr/>
            </a:pPr>
            <a:endParaRPr lang="pt-BR" dirty="0">
              <a:latin typeface="+mn-lt"/>
            </a:endParaRPr>
          </a:p>
          <a:p>
            <a:pPr algn="ctr" eaLnBrk="1" fontAlgn="auto" hangingPunct="1">
              <a:spcBef>
                <a:spcPts val="0"/>
              </a:spcBef>
              <a:spcAft>
                <a:spcPts val="0"/>
              </a:spcAft>
              <a:defRPr/>
            </a:pPr>
            <a:r>
              <a:rPr lang="pt-BR" dirty="0">
                <a:latin typeface="+mn-lt"/>
              </a:rPr>
              <a:t>vamos revisar tudo </a:t>
            </a:r>
          </a:p>
          <a:p>
            <a:pPr algn="ctr" eaLnBrk="1" fontAlgn="auto" hangingPunct="1">
              <a:spcBef>
                <a:spcPts val="0"/>
              </a:spcBef>
              <a:spcAft>
                <a:spcPts val="0"/>
              </a:spcAft>
              <a:defRPr/>
            </a:pPr>
            <a:endParaRPr lang="pt-BR" dirty="0">
              <a:latin typeface="+mn-lt"/>
            </a:endParaRPr>
          </a:p>
          <a:p>
            <a:pPr algn="ctr" eaLnBrk="1" fontAlgn="auto" hangingPunct="1">
              <a:spcBef>
                <a:spcPts val="0"/>
              </a:spcBef>
              <a:spcAft>
                <a:spcPts val="0"/>
              </a:spcAft>
              <a:defRPr/>
            </a:pPr>
            <a:r>
              <a:rPr lang="pt-BR" dirty="0">
                <a:latin typeface="+mn-lt"/>
              </a:rPr>
              <a:t>assistindo lindos vídeos:</a:t>
            </a:r>
          </a:p>
          <a:p>
            <a:pPr algn="ctr" eaLnBrk="1" fontAlgn="auto" hangingPunct="1">
              <a:spcBef>
                <a:spcPts val="0"/>
              </a:spcBef>
              <a:spcAft>
                <a:spcPts val="0"/>
              </a:spcAft>
              <a:defRPr/>
            </a:pPr>
            <a:endParaRPr lang="pt-BR" dirty="0">
              <a:latin typeface="+mn-lt"/>
            </a:endParaRPr>
          </a:p>
          <a:p>
            <a:pPr algn="ctr" eaLnBrk="1" fontAlgn="auto" hangingPunct="1">
              <a:spcBef>
                <a:spcPts val="0"/>
              </a:spcBef>
              <a:spcAft>
                <a:spcPts val="0"/>
              </a:spcAft>
              <a:defRPr/>
            </a:pPr>
            <a:endParaRPr lang="pt-BR" dirty="0">
              <a:latin typeface="+mn-lt"/>
            </a:endParaRPr>
          </a:p>
          <a:p>
            <a:pPr algn="ctr" eaLnBrk="1" fontAlgn="auto" hangingPunct="1">
              <a:spcBef>
                <a:spcPts val="0"/>
              </a:spcBef>
              <a:spcAft>
                <a:spcPts val="0"/>
              </a:spcAft>
              <a:defRPr/>
            </a:pPr>
            <a:endParaRPr lang="pt-BR" dirty="0">
              <a:latin typeface="+mn-lt"/>
            </a:endParaRPr>
          </a:p>
          <a:p>
            <a:pPr algn="ctr" eaLnBrk="1" fontAlgn="auto" hangingPunct="1">
              <a:spcBef>
                <a:spcPts val="0"/>
              </a:spcBef>
              <a:spcAft>
                <a:spcPts val="0"/>
              </a:spcAft>
              <a:defRPr/>
            </a:pPr>
            <a:endParaRPr lang="pt-BR" dirty="0">
              <a:latin typeface="+mn-lt"/>
            </a:endParaRPr>
          </a:p>
          <a:p>
            <a:pPr algn="ctr" eaLnBrk="1" fontAlgn="auto" hangingPunct="1">
              <a:spcBef>
                <a:spcPts val="0"/>
              </a:spcBef>
              <a:spcAft>
                <a:spcPts val="0"/>
              </a:spcAft>
              <a:defRPr/>
            </a:pPr>
            <a:endParaRPr lang="pt-BR" dirty="0">
              <a:latin typeface="+mn-lt"/>
            </a:endParaRPr>
          </a:p>
          <a:p>
            <a:pPr algn="ctr" eaLnBrk="1" fontAlgn="auto" hangingPunct="1">
              <a:spcBef>
                <a:spcPts val="0"/>
              </a:spcBef>
              <a:spcAft>
                <a:spcPts val="0"/>
              </a:spcAft>
              <a:defRPr/>
            </a:pPr>
            <a:endParaRPr lang="pt-BR" dirty="0">
              <a:latin typeface="+mn-lt"/>
            </a:endParaRPr>
          </a:p>
        </p:txBody>
      </p:sp>
      <p:sp>
        <p:nvSpPr>
          <p:cNvPr id="7" name="4.1. Indústria de Alimentos">
            <a:extLst>
              <a:ext uri="{FF2B5EF4-FFF2-40B4-BE49-F238E27FC236}">
                <a16:creationId xmlns:a16="http://schemas.microsoft.com/office/drawing/2014/main" id="{F1BA9996-8CD6-52AA-A36F-A2947763A946}"/>
              </a:ext>
            </a:extLst>
          </p:cNvPr>
          <p:cNvSpPr txBox="1"/>
          <p:nvPr/>
        </p:nvSpPr>
        <p:spPr>
          <a:xfrm>
            <a:off x="276826" y="370166"/>
            <a:ext cx="3181416" cy="404534"/>
          </a:xfrm>
          <a:prstGeom prst="rect">
            <a:avLst/>
          </a:prstGeom>
          <a:gradFill>
            <a:gsLst>
              <a:gs pos="0">
                <a:schemeClr val="accent4"/>
              </a:gs>
              <a:gs pos="100000">
                <a:srgbClr val="FE9301"/>
              </a:gs>
            </a:gsLst>
            <a:lin ang="5400000"/>
          </a:gradFill>
          <a:ln w="12700">
            <a:miter lim="400000"/>
          </a:ln>
          <a:effectLst>
            <a:reflection stA="91988" endPos="40000" dir="5400000" sy="-100000" algn="bl" rotWithShape="0"/>
          </a:effectLst>
        </p:spPr>
        <p:txBody>
          <a:bodyPr lIns="35719" tIns="35719" rIns="35719" bIns="35719" anchor="ctr">
            <a:spAutoFit/>
          </a:bodyPr>
          <a:lstStyle>
            <a:lvl1pPr>
              <a:defRPr sz="2200">
                <a:latin typeface="Helvetica Neue Medium"/>
                <a:ea typeface="Helvetica Neue Medium"/>
                <a:cs typeface="Helvetica Neue Medium"/>
                <a:sym typeface="Helvetica Neue Medium"/>
              </a:defRPr>
            </a:lvl1pPr>
          </a:lstStyle>
          <a:p>
            <a:pPr marL="160729" defTabSz="642915"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sz="2400" b="1" i="1" dirty="0">
                <a:uFill>
                  <a:solidFill>
                    <a:srgbClr val="99403D"/>
                  </a:solidFill>
                </a:uFill>
                <a:latin typeface="Calibri"/>
                <a:ea typeface="Calibri"/>
                <a:cs typeface="Calibri"/>
                <a:sym typeface="Calibri"/>
              </a:rPr>
              <a:t>“</a:t>
            </a:r>
            <a:r>
              <a:rPr lang="pt-BR" sz="2400" b="1" dirty="0">
                <a:uFill>
                  <a:solidFill>
                    <a:srgbClr val="99403D"/>
                  </a:solidFill>
                </a:uFill>
                <a:latin typeface="Calibri"/>
                <a:ea typeface="Calibri"/>
                <a:cs typeface="Calibri"/>
                <a:sym typeface="Calibri"/>
              </a:rPr>
              <a:t>Quorum sensing</a:t>
            </a:r>
            <a:r>
              <a:rPr lang="pt-BR" sz="2400" b="1" i="1" dirty="0">
                <a:uFill>
                  <a:solidFill>
                    <a:srgbClr val="99403D"/>
                  </a:solidFill>
                </a:uFill>
                <a:latin typeface="Calibri"/>
                <a:ea typeface="Calibri"/>
                <a:cs typeface="Calibri"/>
                <a:sym typeface="Calibri"/>
              </a:rPr>
              <a:t>” </a:t>
            </a:r>
          </a:p>
        </p:txBody>
      </p:sp>
      <p:sp>
        <p:nvSpPr>
          <p:cNvPr id="18438" name="Rectangle 1">
            <a:extLst>
              <a:ext uri="{FF2B5EF4-FFF2-40B4-BE49-F238E27FC236}">
                <a16:creationId xmlns:a16="http://schemas.microsoft.com/office/drawing/2014/main" id="{777A48FB-C82E-69A3-55C2-85A3E9B197E2}"/>
              </a:ext>
            </a:extLst>
          </p:cNvPr>
          <p:cNvSpPr>
            <a:spLocks noChangeArrowheads="1"/>
          </p:cNvSpPr>
          <p:nvPr/>
        </p:nvSpPr>
        <p:spPr bwMode="auto">
          <a:xfrm>
            <a:off x="4329113" y="4943475"/>
            <a:ext cx="7069137" cy="1569660"/>
          </a:xfrm>
          <a:prstGeom prst="rect">
            <a:avLst/>
          </a:prstGeom>
          <a:solidFill>
            <a:srgbClr val="BFFDFF"/>
          </a:solidFill>
          <a:ln w="9525">
            <a:solidFill>
              <a:srgbClr val="0432FF"/>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pt-BR" altLang="pt-BR" sz="1600" dirty="0">
                <a:solidFill>
                  <a:srgbClr val="7030A0"/>
                </a:solidFill>
              </a:rPr>
              <a:t>Você sabia ?</a:t>
            </a:r>
          </a:p>
          <a:p>
            <a:pPr algn="ctr" eaLnBrk="1" hangingPunct="1"/>
            <a:r>
              <a:rPr lang="pt-BR" altLang="pt-BR" sz="1600" dirty="0">
                <a:solidFill>
                  <a:srgbClr val="7030A0"/>
                </a:solidFill>
              </a:rPr>
              <a:t>Bactérias contam em quantas estão antes de atacarem.</a:t>
            </a:r>
          </a:p>
          <a:p>
            <a:pPr algn="ctr" eaLnBrk="1" hangingPunct="1"/>
            <a:r>
              <a:rPr lang="pt-BR" altLang="pt-BR" sz="1600" dirty="0"/>
              <a:t>Copie e cole os links dos Vídeos:</a:t>
            </a:r>
            <a:endParaRPr lang="pt-BR" altLang="pt-BR" sz="1600" dirty="0">
              <a:solidFill>
                <a:srgbClr val="7030A0"/>
              </a:solidFill>
            </a:endParaRPr>
          </a:p>
          <a:p>
            <a:pPr algn="ctr" eaLnBrk="1" hangingPunct="1"/>
            <a:r>
              <a:rPr lang="pt-BR" altLang="pt-BR" sz="1600" dirty="0">
                <a:solidFill>
                  <a:srgbClr val="7030A0"/>
                </a:solidFill>
              </a:rPr>
              <a:t>- Fluorescent shining sea</a:t>
            </a:r>
          </a:p>
          <a:p>
            <a:pPr algn="ctr" eaLnBrk="1" hangingPunct="1"/>
            <a:r>
              <a:rPr lang="pt-BR" sz="1600" dirty="0"/>
              <a:t>- </a:t>
            </a:r>
            <a:r>
              <a:rPr lang="pt-BR" sz="1600" dirty="0">
                <a:hlinkClick r:id="rId3"/>
              </a:rPr>
              <a:t>See Amazing Ocean Creatures That ‘Glow’</a:t>
            </a:r>
            <a:endParaRPr lang="pt-BR" sz="1600" dirty="0"/>
          </a:p>
          <a:p>
            <a:pPr algn="ctr" eaLnBrk="1" hangingPunct="1"/>
            <a:endParaRPr lang="pt-BR" altLang="pt-BR" sz="1600" dirty="0">
              <a:solidFill>
                <a:srgbClr val="7030A0"/>
              </a:solidFill>
            </a:endParaRPr>
          </a:p>
        </p:txBody>
      </p:sp>
      <p:pic>
        <p:nvPicPr>
          <p:cNvPr id="18439" name="Picture 3" descr="A picture containing indoor, sitting, table, computer&#10;&#10;Description automatically generated">
            <a:extLst>
              <a:ext uri="{FF2B5EF4-FFF2-40B4-BE49-F238E27FC236}">
                <a16:creationId xmlns:a16="http://schemas.microsoft.com/office/drawing/2014/main" id="{4FB27917-A942-15B4-6CA6-168A671BE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4895" y="2240766"/>
            <a:ext cx="5783355" cy="270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8">
            <a:extLst>
              <a:ext uri="{FF2B5EF4-FFF2-40B4-BE49-F238E27FC236}">
                <a16:creationId xmlns:a16="http://schemas.microsoft.com/office/drawing/2014/main" id="{90ADABEC-FEC5-C300-2FC0-265301C943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 t="7225" r="1984"/>
          <a:stretch>
            <a:fillRect/>
          </a:stretch>
        </p:blipFill>
        <p:spPr bwMode="auto">
          <a:xfrm rot="380926">
            <a:off x="525463" y="1536700"/>
            <a:ext cx="8255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0">
            <a:extLst>
              <a:ext uri="{FF2B5EF4-FFF2-40B4-BE49-F238E27FC236}">
                <a16:creationId xmlns:a16="http://schemas.microsoft.com/office/drawing/2014/main" id="{2AAA0B97-9BE1-C133-C8FC-713783CDC6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2342" y="169944"/>
            <a:ext cx="3245967" cy="22814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Text">
            <a:extLst>
              <a:ext uri="{FF2B5EF4-FFF2-40B4-BE49-F238E27FC236}">
                <a16:creationId xmlns:a16="http://schemas.microsoft.com/office/drawing/2014/main" id="{E1771790-B845-CFD5-FAEF-9122CF6B3CAF}"/>
              </a:ext>
            </a:extLst>
          </p:cNvPr>
          <p:cNvSpPr txBox="1"/>
          <p:nvPr/>
        </p:nvSpPr>
        <p:spPr>
          <a:xfrm>
            <a:off x="5154613" y="-1789113"/>
            <a:ext cx="98425" cy="373063"/>
          </a:xfrm>
          <a:prstGeom prst="rect">
            <a:avLst/>
          </a:prstGeom>
          <a:ln w="12700">
            <a:miter lim="400000"/>
          </a:ln>
        </p:spPr>
        <p:txBody>
          <a:bodyPr wrap="none" lIns="35719" tIns="35719" rIns="35719" bIns="35719" anchor="ctr">
            <a:spAutoFit/>
          </a:bodyPr>
          <a:lstStyle>
            <a:lvl1pPr algn="l" defTabSz="457200">
              <a:lnSpc>
                <a:spcPts val="2800"/>
              </a:lnSpc>
              <a:defRPr sz="1200">
                <a:latin typeface="Times"/>
                <a:ea typeface="Times"/>
                <a:cs typeface="Times"/>
                <a:sym typeface="Times"/>
              </a:defRPr>
            </a:lvl1pPr>
          </a:lstStyle>
          <a:p>
            <a:pPr eaLnBrk="1" fontAlgn="auto" hangingPunct="1">
              <a:spcBef>
                <a:spcPts val="0"/>
              </a:spcBef>
              <a:spcAft>
                <a:spcPts val="422"/>
              </a:spcAft>
              <a:defRPr/>
            </a:pPr>
            <a:r>
              <a:rPr lang="pt-BR" sz="844"/>
              <a:t> </a:t>
            </a:r>
          </a:p>
        </p:txBody>
      </p:sp>
      <p:pic>
        <p:nvPicPr>
          <p:cNvPr id="19459" name="Picture 1" descr="page255image46502576">
            <a:extLst>
              <a:ext uri="{FF2B5EF4-FFF2-40B4-BE49-F238E27FC236}">
                <a16:creationId xmlns:a16="http://schemas.microsoft.com/office/drawing/2014/main" id="{9D8CD83D-7112-419B-D5AD-17FC62A9C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1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descr="page255image46502576">
            <a:extLst>
              <a:ext uri="{FF2B5EF4-FFF2-40B4-BE49-F238E27FC236}">
                <a16:creationId xmlns:a16="http://schemas.microsoft.com/office/drawing/2014/main" id="{437B0E78-2803-84BF-EB42-EFF9272569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1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4.2. Indústria Química:…">
            <a:extLst>
              <a:ext uri="{FF2B5EF4-FFF2-40B4-BE49-F238E27FC236}">
                <a16:creationId xmlns:a16="http://schemas.microsoft.com/office/drawing/2014/main" id="{F7E1A379-56DA-BA8C-5B0C-B407D5615E66}"/>
              </a:ext>
            </a:extLst>
          </p:cNvPr>
          <p:cNvSpPr txBox="1"/>
          <p:nvPr/>
        </p:nvSpPr>
        <p:spPr>
          <a:xfrm>
            <a:off x="3595688" y="282421"/>
            <a:ext cx="7100887" cy="684212"/>
          </a:xfrm>
          <a:prstGeom prst="rect">
            <a:avLst/>
          </a:prstGeom>
          <a:solidFill>
            <a:schemeClr val="accent5">
              <a:lumMod val="20000"/>
              <a:lumOff val="80000"/>
            </a:schemeClr>
          </a:solidFill>
          <a:ln w="38100">
            <a:solidFill>
              <a:srgbClr val="00FDFF"/>
            </a:solidFill>
          </a:ln>
        </p:spPr>
        <p:txBody>
          <a:bodyPr>
            <a:normAutofit fontScale="77500" lnSpcReduction="20000"/>
          </a:bodyPr>
          <a:lstStyle/>
          <a:p>
            <a:pPr algn="ctr" eaLnBrk="1" fontAlgn="auto" hangingPunct="1">
              <a:spcBef>
                <a:spcPts val="0"/>
              </a:spcBef>
              <a:spcAft>
                <a:spcPts val="0"/>
              </a:spcAft>
              <a:defRPr/>
            </a:pPr>
            <a:r>
              <a:rPr lang="pt-BR" sz="2100" dirty="0">
                <a:solidFill>
                  <a:srgbClr val="0432FF"/>
                </a:solidFill>
                <a:latin typeface="+mn-lt"/>
              </a:rPr>
              <a:t>Agora que já estudamos e revisamos o que é  “Quorum Sensing”,..... está com você.</a:t>
            </a:r>
          </a:p>
          <a:p>
            <a:pPr algn="ctr" eaLnBrk="1" fontAlgn="auto" hangingPunct="1">
              <a:spcBef>
                <a:spcPts val="0"/>
              </a:spcBef>
              <a:spcAft>
                <a:spcPts val="0"/>
              </a:spcAft>
              <a:defRPr/>
            </a:pPr>
            <a:endParaRPr lang="pt-BR" sz="2100" dirty="0">
              <a:solidFill>
                <a:srgbClr val="0432FF"/>
              </a:solidFill>
              <a:latin typeface="+mn-lt"/>
            </a:endParaRPr>
          </a:p>
          <a:p>
            <a:pPr algn="ctr" eaLnBrk="1" fontAlgn="auto" hangingPunct="1">
              <a:spcBef>
                <a:spcPts val="0"/>
              </a:spcBef>
              <a:spcAft>
                <a:spcPts val="0"/>
              </a:spcAft>
              <a:defRPr/>
            </a:pPr>
            <a:r>
              <a:rPr lang="pt-BR" sz="2100" dirty="0">
                <a:solidFill>
                  <a:srgbClr val="0432FF"/>
                </a:solidFill>
                <a:latin typeface="+mn-lt"/>
              </a:rPr>
              <a:t>Confira abaixo o seu entendimento do que apresentamos. </a:t>
            </a:r>
            <a:endParaRPr lang="pt-BR" sz="2100" dirty="0">
              <a:latin typeface="+mn-lt"/>
            </a:endParaRPr>
          </a:p>
          <a:p>
            <a:pPr algn="ctr" eaLnBrk="1" fontAlgn="auto" hangingPunct="1">
              <a:spcBef>
                <a:spcPts val="0"/>
              </a:spcBef>
              <a:spcAft>
                <a:spcPts val="0"/>
              </a:spcAft>
              <a:defRPr/>
            </a:pPr>
            <a:endParaRPr lang="pt-BR" dirty="0">
              <a:latin typeface="+mn-lt"/>
            </a:endParaRPr>
          </a:p>
        </p:txBody>
      </p:sp>
      <p:graphicFrame>
        <p:nvGraphicFramePr>
          <p:cNvPr id="2" name="Table 1">
            <a:extLst>
              <a:ext uri="{FF2B5EF4-FFF2-40B4-BE49-F238E27FC236}">
                <a16:creationId xmlns:a16="http://schemas.microsoft.com/office/drawing/2014/main" id="{B2E5734B-87B6-7EDF-87FF-CEC9AB60AE8F}"/>
              </a:ext>
            </a:extLst>
          </p:cNvPr>
          <p:cNvGraphicFramePr>
            <a:graphicFrameLocks noGrp="1"/>
          </p:cNvGraphicFramePr>
          <p:nvPr>
            <p:extLst>
              <p:ext uri="{D42A27DB-BD31-4B8C-83A1-F6EECF244321}">
                <p14:modId xmlns:p14="http://schemas.microsoft.com/office/powerpoint/2010/main" val="1814837741"/>
              </p:ext>
            </p:extLst>
          </p:nvPr>
        </p:nvGraphicFramePr>
        <p:xfrm>
          <a:off x="3595688" y="1074738"/>
          <a:ext cx="7100887" cy="5499393"/>
        </p:xfrm>
        <a:graphic>
          <a:graphicData uri="http://schemas.openxmlformats.org/drawingml/2006/table">
            <a:tbl>
              <a:tblPr firstRow="1" bandRow="1">
                <a:tableStyleId>{5C22544A-7EE6-4342-B048-85BDC9FD1C3A}</a:tableStyleId>
              </a:tblPr>
              <a:tblGrid>
                <a:gridCol w="374897">
                  <a:extLst>
                    <a:ext uri="{9D8B030D-6E8A-4147-A177-3AD203B41FA5}">
                      <a16:colId xmlns:a16="http://schemas.microsoft.com/office/drawing/2014/main" val="20000"/>
                    </a:ext>
                  </a:extLst>
                </a:gridCol>
                <a:gridCol w="626415">
                  <a:extLst>
                    <a:ext uri="{9D8B030D-6E8A-4147-A177-3AD203B41FA5}">
                      <a16:colId xmlns:a16="http://schemas.microsoft.com/office/drawing/2014/main" val="20001"/>
                    </a:ext>
                  </a:extLst>
                </a:gridCol>
                <a:gridCol w="6099575">
                  <a:extLst>
                    <a:ext uri="{9D8B030D-6E8A-4147-A177-3AD203B41FA5}">
                      <a16:colId xmlns:a16="http://schemas.microsoft.com/office/drawing/2014/main" val="20002"/>
                    </a:ext>
                  </a:extLst>
                </a:gridCol>
              </a:tblGrid>
              <a:tr h="518124">
                <a:tc gridSpan="3">
                  <a:txBody>
                    <a:bodyPr/>
                    <a:lstStyle/>
                    <a:p>
                      <a:pPr algn="just"/>
                      <a:r>
                        <a:rPr lang="pt-BR" sz="1400" b="0" noProof="0" dirty="0">
                          <a:solidFill>
                            <a:schemeClr val="tx1"/>
                          </a:solidFill>
                          <a:latin typeface="Arial" panose="020B0604020202020204" pitchFamily="34" charset="0"/>
                          <a:cs typeface="Arial" panose="020B0604020202020204" pitchFamily="34" charset="0"/>
                        </a:rPr>
                        <a:t>Nas seguintes afirmativas assinale </a:t>
                      </a:r>
                      <a:r>
                        <a:rPr lang="pt-BR" sz="1400" b="1" noProof="0" dirty="0">
                          <a:solidFill>
                            <a:schemeClr val="tx1"/>
                          </a:solidFill>
                          <a:latin typeface="Arial" panose="020B0604020202020204" pitchFamily="34" charset="0"/>
                          <a:cs typeface="Arial" panose="020B0604020202020204" pitchFamily="34" charset="0"/>
                        </a:rPr>
                        <a:t>V</a:t>
                      </a:r>
                      <a:r>
                        <a:rPr lang="pt-BR" sz="1400" b="0" noProof="0" dirty="0">
                          <a:solidFill>
                            <a:schemeClr val="tx1"/>
                          </a:solidFill>
                          <a:latin typeface="Arial" panose="020B0604020202020204" pitchFamily="34" charset="0"/>
                          <a:cs typeface="Arial" panose="020B0604020202020204" pitchFamily="34" charset="0"/>
                        </a:rPr>
                        <a:t>, para verdadeiro, ou </a:t>
                      </a:r>
                      <a:r>
                        <a:rPr lang="pt-BR" sz="1400" b="1" noProof="0" dirty="0" err="1">
                          <a:solidFill>
                            <a:schemeClr val="tx1"/>
                          </a:solidFill>
                          <a:latin typeface="Arial" panose="020B0604020202020204" pitchFamily="34" charset="0"/>
                          <a:cs typeface="Arial" panose="020B0604020202020204" pitchFamily="34" charset="0"/>
                        </a:rPr>
                        <a:t>F</a:t>
                      </a:r>
                      <a:r>
                        <a:rPr lang="pt-BR" sz="1400" b="1" noProof="0" dirty="0">
                          <a:solidFill>
                            <a:schemeClr val="tx1"/>
                          </a:solidFill>
                          <a:latin typeface="Arial" panose="020B0604020202020204" pitchFamily="34" charset="0"/>
                          <a:cs typeface="Arial" panose="020B0604020202020204" pitchFamily="34" charset="0"/>
                        </a:rPr>
                        <a:t>,</a:t>
                      </a:r>
                      <a:r>
                        <a:rPr lang="pt-BR" sz="1400" b="0" noProof="0" dirty="0">
                          <a:solidFill>
                            <a:schemeClr val="tx1"/>
                          </a:solidFill>
                          <a:latin typeface="Arial" panose="020B0604020202020204" pitchFamily="34" charset="0"/>
                          <a:cs typeface="Arial" panose="020B0604020202020204" pitchFamily="34" charset="0"/>
                        </a:rPr>
                        <a:t> para falso:</a:t>
                      </a:r>
                    </a:p>
                    <a:p>
                      <a:pPr algn="ctr"/>
                      <a:endParaRPr lang="pt-BR" sz="1400" noProof="0" dirty="0">
                        <a:latin typeface="Arial" panose="020B0604020202020204" pitchFamily="34" charset="0"/>
                        <a:cs typeface="Arial" panose="020B0604020202020204" pitchFamily="34" charset="0"/>
                      </a:endParaRPr>
                    </a:p>
                  </a:txBody>
                  <a:tcPr marL="91423" marR="91423" marT="45717" marB="45717">
                    <a:solidFill>
                      <a:srgbClr val="D5FC79"/>
                    </a:solidFill>
                  </a:tcPr>
                </a:tc>
                <a:tc hMerge="1">
                  <a:txBody>
                    <a:bodyPr/>
                    <a:lstStyle/>
                    <a:p>
                      <a:endParaRPr lang="pt-BR" sz="1200" b="0" dirty="0">
                        <a:solidFill>
                          <a:schemeClr val="tx1"/>
                        </a:solidFill>
                        <a:latin typeface="Arial" panose="020B0604020202020204" pitchFamily="34" charset="0"/>
                        <a:cs typeface="Arial" panose="020B0604020202020204" pitchFamily="34" charset="0"/>
                      </a:endParaRPr>
                    </a:p>
                  </a:txBody>
                  <a:tcPr>
                    <a:solidFill>
                      <a:srgbClr val="F7FFD6"/>
                    </a:solidFill>
                  </a:tcPr>
                </a:tc>
                <a:tc hMerge="1">
                  <a:txBody>
                    <a:bodyPr/>
                    <a:lstStyle/>
                    <a:p>
                      <a:endParaRPr lang="pt-BR" sz="1200" b="0" dirty="0">
                        <a:solidFill>
                          <a:schemeClr val="tx1"/>
                        </a:solidFill>
                        <a:latin typeface="Arial" panose="020B0604020202020204" pitchFamily="34" charset="0"/>
                        <a:cs typeface="Arial" panose="020B0604020202020204" pitchFamily="34" charset="0"/>
                      </a:endParaRPr>
                    </a:p>
                  </a:txBody>
                  <a:tcPr>
                    <a:solidFill>
                      <a:srgbClr val="F7FFD6"/>
                    </a:solidFill>
                  </a:tcPr>
                </a:tc>
                <a:extLst>
                  <a:ext uri="{0D108BD9-81ED-4DB2-BD59-A6C34878D82A}">
                    <a16:rowId xmlns:a16="http://schemas.microsoft.com/office/drawing/2014/main" val="10000"/>
                  </a:ext>
                </a:extLst>
              </a:tr>
              <a:tr h="426690">
                <a:tc>
                  <a:txBody>
                    <a:bodyPr/>
                    <a:lstStyle/>
                    <a:p>
                      <a:r>
                        <a:rPr lang="pt-BR" sz="1100" b="0" noProof="0">
                          <a:solidFill>
                            <a:schemeClr val="tx1"/>
                          </a:solidFill>
                          <a:latin typeface="Arial" panose="020B0604020202020204" pitchFamily="34" charset="0"/>
                          <a:cs typeface="Arial" panose="020B0604020202020204" pitchFamily="34" charset="0"/>
                        </a:rPr>
                        <a:t>1.</a:t>
                      </a:r>
                    </a:p>
                  </a:txBody>
                  <a:tcPr marL="91423" marR="91423" marT="45717" marB="45717">
                    <a:solidFill>
                      <a:srgbClr val="F4FFB8"/>
                    </a:solidFill>
                  </a:tcPr>
                </a:tc>
                <a:tc>
                  <a:txBody>
                    <a:bodyPr/>
                    <a:lstStyle/>
                    <a:p>
                      <a:r>
                        <a:rPr lang="pt-BR" sz="1100" b="0" noProof="0">
                          <a:solidFill>
                            <a:schemeClr val="tx1"/>
                          </a:solidFill>
                          <a:latin typeface="Arial" panose="020B0604020202020204" pitchFamily="34" charset="0"/>
                          <a:cs typeface="Arial" panose="020B0604020202020204" pitchFamily="34" charset="0"/>
                        </a:rPr>
                        <a:t>(        )</a:t>
                      </a:r>
                    </a:p>
                  </a:txBody>
                  <a:tcPr marL="91423" marR="91423" marT="45717" marB="45717">
                    <a:solidFill>
                      <a:srgbClr val="F4FFB8"/>
                    </a:solidFill>
                  </a:tcPr>
                </a:tc>
                <a:tc>
                  <a:txBody>
                    <a:bodyPr/>
                    <a:lstStyle/>
                    <a:p>
                      <a:r>
                        <a:rPr lang="pt-BR" sz="1100" b="0" noProof="0" dirty="0">
                          <a:solidFill>
                            <a:schemeClr val="tx1"/>
                          </a:solidFill>
                          <a:latin typeface="Arial" panose="020B0604020202020204" pitchFamily="34" charset="0"/>
                          <a:cs typeface="Arial" panose="020B0604020202020204" pitchFamily="34" charset="0"/>
                        </a:rPr>
                        <a:t>O “</a:t>
                      </a:r>
                      <a:r>
                        <a:rPr lang="pt-BR" sz="1100" b="1" i="0" noProof="0" dirty="0">
                          <a:solidFill>
                            <a:schemeClr val="tx1"/>
                          </a:solidFill>
                          <a:latin typeface="Arial" panose="020B0604020202020204" pitchFamily="34" charset="0"/>
                          <a:cs typeface="Arial" panose="020B0604020202020204" pitchFamily="34" charset="0"/>
                        </a:rPr>
                        <a:t>quorum sensin</a:t>
                      </a:r>
                      <a:r>
                        <a:rPr lang="pt-BR" sz="1100" b="0" i="0" noProof="0" dirty="0">
                          <a:solidFill>
                            <a:schemeClr val="tx1"/>
                          </a:solidFill>
                          <a:latin typeface="Arial" panose="020B0604020202020204" pitchFamily="34" charset="0"/>
                          <a:cs typeface="Arial" panose="020B0604020202020204" pitchFamily="34" charset="0"/>
                        </a:rPr>
                        <a:t>g</a:t>
                      </a:r>
                      <a:r>
                        <a:rPr lang="pt-BR" sz="1100" b="0" i="1" noProof="0" dirty="0">
                          <a:solidFill>
                            <a:schemeClr val="tx1"/>
                          </a:solidFill>
                          <a:latin typeface="Arial" panose="020B0604020202020204" pitchFamily="34" charset="0"/>
                          <a:cs typeface="Arial" panose="020B0604020202020204" pitchFamily="34" charset="0"/>
                        </a:rPr>
                        <a:t>” </a:t>
                      </a:r>
                      <a:r>
                        <a:rPr lang="pt-BR" sz="1100" b="0" i="0" noProof="0" dirty="0">
                          <a:solidFill>
                            <a:schemeClr val="tx1"/>
                          </a:solidFill>
                          <a:latin typeface="Arial" panose="020B0604020202020204" pitchFamily="34" charset="0"/>
                          <a:cs typeface="Arial" panose="020B0604020202020204" pitchFamily="34" charset="0"/>
                        </a:rPr>
                        <a:t>é um sistema de regulação gênica microbiano que </a:t>
                      </a:r>
                      <a:r>
                        <a:rPr lang="pt-BR" sz="1100" b="0" noProof="0" dirty="0">
                          <a:solidFill>
                            <a:schemeClr val="tx1"/>
                          </a:solidFill>
                          <a:latin typeface="Arial" panose="020B0604020202020204" pitchFamily="34" charset="0"/>
                          <a:cs typeface="Arial" panose="020B0604020202020204" pitchFamily="34" charset="0"/>
                        </a:rPr>
                        <a:t>permite a célula monitorar o ambiente, percebendo as demais células da sua própria espécie.</a:t>
                      </a:r>
                    </a:p>
                  </a:txBody>
                  <a:tcPr marL="91423" marR="91423" marT="45717" marB="45717">
                    <a:solidFill>
                      <a:srgbClr val="F4FFB8"/>
                    </a:solidFill>
                  </a:tcPr>
                </a:tc>
                <a:extLst>
                  <a:ext uri="{0D108BD9-81ED-4DB2-BD59-A6C34878D82A}">
                    <a16:rowId xmlns:a16="http://schemas.microsoft.com/office/drawing/2014/main" val="10001"/>
                  </a:ext>
                </a:extLst>
              </a:tr>
              <a:tr h="426690">
                <a:tc>
                  <a:txBody>
                    <a:bodyPr/>
                    <a:lstStyle/>
                    <a:p>
                      <a:r>
                        <a:rPr lang="pt-BR" sz="1100" b="0" noProof="0">
                          <a:solidFill>
                            <a:schemeClr val="tx1"/>
                          </a:solidFill>
                          <a:latin typeface="Arial" panose="020B0604020202020204" pitchFamily="34" charset="0"/>
                          <a:cs typeface="Arial" panose="020B0604020202020204" pitchFamily="34" charset="0"/>
                        </a:rPr>
                        <a:t>2. </a:t>
                      </a:r>
                    </a:p>
                  </a:txBody>
                  <a:tcPr marL="91423" marR="91423" marT="45717" marB="45717">
                    <a:solidFill>
                      <a:srgbClr val="F7FF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100" b="0" noProof="0">
                          <a:solidFill>
                            <a:schemeClr val="tx1"/>
                          </a:solidFill>
                          <a:latin typeface="Arial" panose="020B0604020202020204" pitchFamily="34" charset="0"/>
                          <a:cs typeface="Arial" panose="020B0604020202020204" pitchFamily="34" charset="0"/>
                        </a:rPr>
                        <a:t>(        )</a:t>
                      </a:r>
                    </a:p>
                    <a:p>
                      <a:endParaRPr lang="pt-BR" sz="1100" b="0" noProof="0">
                        <a:solidFill>
                          <a:schemeClr val="tx1"/>
                        </a:solidFill>
                        <a:latin typeface="Arial" panose="020B0604020202020204" pitchFamily="34" charset="0"/>
                        <a:cs typeface="Arial" panose="020B0604020202020204" pitchFamily="34" charset="0"/>
                      </a:endParaRPr>
                    </a:p>
                  </a:txBody>
                  <a:tcPr marL="91423" marR="91423" marT="45717" marB="45717">
                    <a:solidFill>
                      <a:srgbClr val="F7FFD6"/>
                    </a:solidFill>
                  </a:tcPr>
                </a:tc>
                <a:tc>
                  <a:txBody>
                    <a:bodyPr/>
                    <a:lstStyle/>
                    <a:p>
                      <a:r>
                        <a:rPr lang="pt-BR" sz="1100" noProof="0" dirty="0">
                          <a:solidFill>
                            <a:schemeClr val="tx1"/>
                          </a:solidFill>
                          <a:latin typeface="Arial" panose="020B0604020202020204" pitchFamily="34" charset="0"/>
                          <a:cs typeface="Arial" panose="020B0604020202020204" pitchFamily="34" charset="0"/>
                        </a:rPr>
                        <a:t>O “</a:t>
                      </a:r>
                      <a:r>
                        <a:rPr lang="pt-BR" sz="1100" b="1" i="0" noProof="0" dirty="0">
                          <a:solidFill>
                            <a:schemeClr val="tx1"/>
                          </a:solidFill>
                          <a:latin typeface="Arial" panose="020B0604020202020204" pitchFamily="34" charset="0"/>
                          <a:cs typeface="Arial" panose="020B0604020202020204" pitchFamily="34" charset="0"/>
                        </a:rPr>
                        <a:t>quorum sensing</a:t>
                      </a:r>
                      <a:r>
                        <a:rPr lang="pt-BR" sz="1100" i="1" noProof="0" dirty="0">
                          <a:solidFill>
                            <a:schemeClr val="tx1"/>
                          </a:solidFill>
                          <a:latin typeface="Arial" panose="020B0604020202020204" pitchFamily="34" charset="0"/>
                          <a:cs typeface="Arial" panose="020B0604020202020204" pitchFamily="34" charset="0"/>
                        </a:rPr>
                        <a:t>” </a:t>
                      </a:r>
                      <a:r>
                        <a:rPr lang="pt-BR" sz="1100" noProof="0" dirty="0">
                          <a:latin typeface="Arial" panose="020B0604020202020204" pitchFamily="34" charset="0"/>
                          <a:cs typeface="Arial" panose="020B0604020202020204" pitchFamily="34" charset="0"/>
                        </a:rPr>
                        <a:t> depende do compartilhamento de pequenas moléculas especificas, chamadas de </a:t>
                      </a:r>
                      <a:r>
                        <a:rPr lang="pt-BR" sz="1100" b="1" noProof="0" dirty="0">
                          <a:latin typeface="Arial" panose="020B0604020202020204" pitchFamily="34" charset="0"/>
                          <a:cs typeface="Arial" panose="020B0604020202020204" pitchFamily="34" charset="0"/>
                        </a:rPr>
                        <a:t>autoindutores</a:t>
                      </a:r>
                      <a:r>
                        <a:rPr lang="pt-BR" sz="1100" noProof="0" dirty="0">
                          <a:latin typeface="Arial" panose="020B0604020202020204" pitchFamily="34" charset="0"/>
                          <a:cs typeface="Arial" panose="020B0604020202020204" pitchFamily="34" charset="0"/>
                        </a:rPr>
                        <a:t>.</a:t>
                      </a:r>
                      <a:endParaRPr lang="pt-BR" sz="1100" b="0" noProof="0" dirty="0">
                        <a:solidFill>
                          <a:schemeClr val="tx1"/>
                        </a:solidFill>
                        <a:latin typeface="Arial" panose="020B0604020202020204" pitchFamily="34" charset="0"/>
                        <a:cs typeface="Arial" panose="020B0604020202020204" pitchFamily="34" charset="0"/>
                      </a:endParaRPr>
                    </a:p>
                  </a:txBody>
                  <a:tcPr marL="91423" marR="91423" marT="45717" marB="45717">
                    <a:solidFill>
                      <a:srgbClr val="F7FFD6"/>
                    </a:solidFill>
                  </a:tcPr>
                </a:tc>
                <a:extLst>
                  <a:ext uri="{0D108BD9-81ED-4DB2-BD59-A6C34878D82A}">
                    <a16:rowId xmlns:a16="http://schemas.microsoft.com/office/drawing/2014/main" val="10002"/>
                  </a:ext>
                </a:extLst>
              </a:tr>
              <a:tr h="426690">
                <a:tc>
                  <a:txBody>
                    <a:bodyPr/>
                    <a:lstStyle/>
                    <a:p>
                      <a:r>
                        <a:rPr lang="pt-BR" sz="1100" b="0" noProof="0">
                          <a:solidFill>
                            <a:schemeClr val="tx1"/>
                          </a:solidFill>
                          <a:latin typeface="Arial" panose="020B0604020202020204" pitchFamily="34" charset="0"/>
                          <a:cs typeface="Arial" panose="020B0604020202020204" pitchFamily="34" charset="0"/>
                        </a:rPr>
                        <a:t>3.</a:t>
                      </a:r>
                    </a:p>
                  </a:txBody>
                  <a:tcPr marL="91423" marR="91423" marT="45717" marB="45717">
                    <a:solidFill>
                      <a:srgbClr val="FBE5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100" b="0" noProof="0">
                          <a:solidFill>
                            <a:schemeClr val="tx1"/>
                          </a:solidFill>
                          <a:latin typeface="Arial" panose="020B0604020202020204" pitchFamily="34" charset="0"/>
                          <a:cs typeface="Arial" panose="020B0604020202020204" pitchFamily="34" charset="0"/>
                        </a:rPr>
                        <a:t>(        )</a:t>
                      </a:r>
                    </a:p>
                    <a:p>
                      <a:endParaRPr lang="pt-BR" sz="1100" b="0" noProof="0">
                        <a:solidFill>
                          <a:schemeClr val="tx1"/>
                        </a:solidFill>
                        <a:latin typeface="Arial" panose="020B0604020202020204" pitchFamily="34" charset="0"/>
                        <a:cs typeface="Arial" panose="020B0604020202020204" pitchFamily="34" charset="0"/>
                      </a:endParaRPr>
                    </a:p>
                  </a:txBody>
                  <a:tcPr marL="91423" marR="91423" marT="45717" marB="45717">
                    <a:solidFill>
                      <a:srgbClr val="FBE5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100" noProof="0" dirty="0">
                          <a:latin typeface="Arial" panose="020B0604020202020204" pitchFamily="34" charset="0"/>
                          <a:cs typeface="Arial" panose="020B0604020202020204" pitchFamily="34" charset="0"/>
                        </a:rPr>
                        <a:t>Uma vez que o </a:t>
                      </a:r>
                      <a:r>
                        <a:rPr lang="pt-BR" sz="1100" b="1" noProof="0" dirty="0">
                          <a:latin typeface="Arial" panose="020B0604020202020204" pitchFamily="34" charset="0"/>
                          <a:cs typeface="Arial" panose="020B0604020202020204" pitchFamily="34" charset="0"/>
                        </a:rPr>
                        <a:t>autoindutor</a:t>
                      </a:r>
                      <a:r>
                        <a:rPr lang="pt-BR" sz="1100" noProof="0" dirty="0">
                          <a:latin typeface="Arial" panose="020B0604020202020204" pitchFamily="34" charset="0"/>
                          <a:cs typeface="Arial" panose="020B0604020202020204" pitchFamily="34" charset="0"/>
                        </a:rPr>
                        <a:t> esteja presente em concentrações suficientes, a expressão de genes específicos é desencadeada, como por exemplo, a produção de biofilme. </a:t>
                      </a:r>
                    </a:p>
                  </a:txBody>
                  <a:tcPr marL="91423" marR="91423" marT="45717" marB="45717">
                    <a:solidFill>
                      <a:srgbClr val="FBE5D6"/>
                    </a:solidFill>
                  </a:tcPr>
                </a:tc>
                <a:extLst>
                  <a:ext uri="{0D108BD9-81ED-4DB2-BD59-A6C34878D82A}">
                    <a16:rowId xmlns:a16="http://schemas.microsoft.com/office/drawing/2014/main" val="10003"/>
                  </a:ext>
                </a:extLst>
              </a:tr>
              <a:tr h="594318">
                <a:tc>
                  <a:txBody>
                    <a:bodyPr/>
                    <a:lstStyle/>
                    <a:p>
                      <a:r>
                        <a:rPr lang="pt-BR" sz="1100" b="0" noProof="0">
                          <a:solidFill>
                            <a:schemeClr val="tx1"/>
                          </a:solidFill>
                          <a:latin typeface="Arial" panose="020B0604020202020204" pitchFamily="34" charset="0"/>
                          <a:cs typeface="Arial" panose="020B0604020202020204" pitchFamily="34" charset="0"/>
                        </a:rPr>
                        <a:t>4.</a:t>
                      </a:r>
                    </a:p>
                  </a:txBody>
                  <a:tcPr marL="91423" marR="91423" marT="45717" marB="45717">
                    <a:solidFill>
                      <a:srgbClr val="F7FF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100" b="0" noProof="0" dirty="0">
                          <a:solidFill>
                            <a:schemeClr val="tx1"/>
                          </a:solidFill>
                          <a:latin typeface="Arial" panose="020B0604020202020204" pitchFamily="34" charset="0"/>
                          <a:cs typeface="Arial" panose="020B0604020202020204" pitchFamily="34" charset="0"/>
                        </a:rPr>
                        <a:t>(        )</a:t>
                      </a:r>
                    </a:p>
                  </a:txBody>
                  <a:tcPr marL="91423" marR="91423" marT="45717" marB="45717">
                    <a:solidFill>
                      <a:srgbClr val="F7FF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100" b="1" kern="1200" noProof="0" dirty="0">
                          <a:solidFill>
                            <a:schemeClr val="dk1"/>
                          </a:solidFill>
                          <a:effectLst/>
                          <a:latin typeface="Arial" panose="020B0604020202020204" pitchFamily="34" charset="0"/>
                          <a:ea typeface="+mn-ea"/>
                          <a:cs typeface="Arial" panose="020B0604020202020204" pitchFamily="34" charset="0"/>
                        </a:rPr>
                        <a:t>Autoindutor é uma </a:t>
                      </a:r>
                      <a:r>
                        <a:rPr lang="pt-BR" sz="1100" kern="1200" noProof="0" dirty="0">
                          <a:solidFill>
                            <a:schemeClr val="dk1"/>
                          </a:solidFill>
                          <a:effectLst/>
                          <a:latin typeface="Arial" panose="020B0604020202020204" pitchFamily="34" charset="0"/>
                          <a:ea typeface="+mn-ea"/>
                          <a:cs typeface="Arial" panose="020B0604020202020204" pitchFamily="34" charset="0"/>
                        </a:rPr>
                        <a:t>pequena molécula sinalizadora que participa do “</a:t>
                      </a:r>
                      <a:r>
                        <a:rPr lang="pt-BR" sz="1100" b="1" i="0" kern="1200" noProof="0" dirty="0">
                          <a:solidFill>
                            <a:schemeClr val="dk1"/>
                          </a:solidFill>
                          <a:effectLst/>
                          <a:latin typeface="Arial" panose="020B0604020202020204" pitchFamily="34" charset="0"/>
                          <a:ea typeface="+mn-ea"/>
                          <a:cs typeface="Arial" panose="020B0604020202020204" pitchFamily="34" charset="0"/>
                        </a:rPr>
                        <a:t>quorum sensing</a:t>
                      </a:r>
                      <a:r>
                        <a:rPr lang="pt-BR" sz="1100" i="0" kern="1200" noProof="0" dirty="0">
                          <a:solidFill>
                            <a:schemeClr val="dk1"/>
                          </a:solidFill>
                          <a:effectLst/>
                          <a:latin typeface="Arial" panose="020B0604020202020204" pitchFamily="34" charset="0"/>
                          <a:ea typeface="+mn-ea"/>
                          <a:cs typeface="Arial" panose="020B0604020202020204" pitchFamily="34" charset="0"/>
                        </a:rPr>
                        <a:t>”</a:t>
                      </a:r>
                      <a:r>
                        <a:rPr lang="pt-BR" sz="1100" i="1" kern="1200" noProof="0" dirty="0">
                          <a:solidFill>
                            <a:schemeClr val="dk1"/>
                          </a:solidFill>
                          <a:effectLst/>
                          <a:latin typeface="Arial" panose="020B0604020202020204" pitchFamily="34" charset="0"/>
                          <a:ea typeface="+mn-ea"/>
                          <a:cs typeface="Arial" panose="020B0604020202020204" pitchFamily="34" charset="0"/>
                        </a:rPr>
                        <a:t>. </a:t>
                      </a:r>
                      <a:r>
                        <a:rPr lang="pt-BR" sz="1100" i="0" kern="1200" noProof="0" dirty="0">
                          <a:solidFill>
                            <a:schemeClr val="dk1"/>
                          </a:solidFill>
                          <a:effectLst/>
                          <a:latin typeface="Arial" panose="020B0604020202020204" pitchFamily="34" charset="0"/>
                          <a:ea typeface="+mn-ea"/>
                          <a:cs typeface="Arial" panose="020B0604020202020204" pitchFamily="34" charset="0"/>
                        </a:rPr>
                        <a:t>Em bactérias Gram-negativas geralmente são acil-homoserina lactonas (</a:t>
                      </a:r>
                      <a:r>
                        <a:rPr lang="pt-BR" sz="1100" b="1" i="0" kern="1200" noProof="0" dirty="0">
                          <a:solidFill>
                            <a:schemeClr val="dk1"/>
                          </a:solidFill>
                          <a:effectLst/>
                          <a:latin typeface="Arial" panose="020B0604020202020204" pitchFamily="34" charset="0"/>
                          <a:ea typeface="+mn-ea"/>
                          <a:cs typeface="Arial" panose="020B0604020202020204" pitchFamily="34" charset="0"/>
                        </a:rPr>
                        <a:t>AHLs</a:t>
                      </a:r>
                      <a:r>
                        <a:rPr lang="pt-BR" sz="1100" i="0" kern="1200" noProof="0" dirty="0">
                          <a:solidFill>
                            <a:schemeClr val="dk1"/>
                          </a:solidFill>
                          <a:effectLst/>
                          <a:latin typeface="Arial" panose="020B0604020202020204" pitchFamily="34" charset="0"/>
                          <a:ea typeface="+mn-ea"/>
                          <a:cs typeface="Arial" panose="020B0604020202020204" pitchFamily="34" charset="0"/>
                        </a:rPr>
                        <a:t>) e, em bactérias Gram-positivas  geralmente são </a:t>
                      </a:r>
                      <a:r>
                        <a:rPr lang="pt-BR" sz="1100" b="1" i="0" kern="1200" noProof="0" dirty="0">
                          <a:solidFill>
                            <a:schemeClr val="dk1"/>
                          </a:solidFill>
                          <a:effectLst/>
                          <a:latin typeface="Arial" panose="020B0604020202020204" pitchFamily="34" charset="0"/>
                          <a:ea typeface="+mn-ea"/>
                          <a:cs typeface="Arial" panose="020B0604020202020204" pitchFamily="34" charset="0"/>
                        </a:rPr>
                        <a:t>pequenos peptídeos</a:t>
                      </a:r>
                      <a:r>
                        <a:rPr lang="pt-BR" sz="1100" i="0" kern="1200" noProof="0" dirty="0">
                          <a:solidFill>
                            <a:schemeClr val="dk1"/>
                          </a:solidFill>
                          <a:effectLst/>
                          <a:latin typeface="Arial" panose="020B0604020202020204" pitchFamily="34" charset="0"/>
                          <a:ea typeface="+mn-ea"/>
                          <a:cs typeface="Arial" panose="020B0604020202020204" pitchFamily="34" charset="0"/>
                        </a:rPr>
                        <a:t>.</a:t>
                      </a:r>
                      <a:endParaRPr lang="pt-BR" sz="1100" i="0" noProof="0" dirty="0">
                        <a:latin typeface="Arial" panose="020B0604020202020204" pitchFamily="34" charset="0"/>
                        <a:cs typeface="Arial" panose="020B0604020202020204" pitchFamily="34" charset="0"/>
                      </a:endParaRPr>
                    </a:p>
                  </a:txBody>
                  <a:tcPr marL="91423" marR="91423" marT="45717" marB="45717">
                    <a:solidFill>
                      <a:srgbClr val="F7FFD6"/>
                    </a:solidFill>
                  </a:tcPr>
                </a:tc>
                <a:extLst>
                  <a:ext uri="{0D108BD9-81ED-4DB2-BD59-A6C34878D82A}">
                    <a16:rowId xmlns:a16="http://schemas.microsoft.com/office/drawing/2014/main" val="10004"/>
                  </a:ext>
                </a:extLst>
              </a:tr>
              <a:tr h="470253">
                <a:tc>
                  <a:txBody>
                    <a:bodyPr/>
                    <a:lstStyle/>
                    <a:p>
                      <a:r>
                        <a:rPr lang="pt-BR" sz="1100" b="0" noProof="0">
                          <a:solidFill>
                            <a:schemeClr val="tx1"/>
                          </a:solidFill>
                          <a:latin typeface="Arial" panose="020B0604020202020204" pitchFamily="34" charset="0"/>
                          <a:cs typeface="Arial" panose="020B0604020202020204" pitchFamily="34" charset="0"/>
                        </a:rPr>
                        <a:t>5.</a:t>
                      </a:r>
                    </a:p>
                  </a:txBody>
                  <a:tcPr marL="91423" marR="91423" marT="45717" marB="45717">
                    <a:solidFill>
                      <a:srgbClr val="FBE5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100" b="0" noProof="0">
                          <a:solidFill>
                            <a:schemeClr val="tx1"/>
                          </a:solidFill>
                          <a:latin typeface="Arial" panose="020B0604020202020204" pitchFamily="34" charset="0"/>
                          <a:cs typeface="Arial" panose="020B0604020202020204" pitchFamily="34" charset="0"/>
                        </a:rPr>
                        <a:t>(        )</a:t>
                      </a:r>
                    </a:p>
                    <a:p>
                      <a:endParaRPr lang="pt-BR" sz="1100" b="0" noProof="0">
                        <a:solidFill>
                          <a:schemeClr val="tx1"/>
                        </a:solidFill>
                        <a:latin typeface="Arial" panose="020B0604020202020204" pitchFamily="34" charset="0"/>
                        <a:cs typeface="Arial" panose="020B0604020202020204" pitchFamily="34" charset="0"/>
                      </a:endParaRPr>
                    </a:p>
                  </a:txBody>
                  <a:tcPr marL="91423" marR="91423" marT="45717" marB="45717">
                    <a:solidFill>
                      <a:srgbClr val="FBE5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100" noProof="0" dirty="0">
                          <a:latin typeface="Arial" panose="020B0604020202020204" pitchFamily="34" charset="0"/>
                          <a:cs typeface="Arial" panose="020B0604020202020204" pitchFamily="34" charset="0"/>
                        </a:rPr>
                        <a:t>Sistemas de regulação de </a:t>
                      </a:r>
                      <a:r>
                        <a:rPr lang="pt-BR" sz="1100" kern="1200" noProof="0" dirty="0">
                          <a:solidFill>
                            <a:schemeClr val="dk1"/>
                          </a:solidFill>
                          <a:effectLst/>
                          <a:latin typeface="Arial" panose="020B0604020202020204" pitchFamily="34" charset="0"/>
                          <a:ea typeface="+mn-ea"/>
                          <a:cs typeface="Arial" panose="020B0604020202020204" pitchFamily="34" charset="0"/>
                        </a:rPr>
                        <a:t>“</a:t>
                      </a:r>
                      <a:r>
                        <a:rPr lang="pt-BR" sz="1100" b="1" i="0" kern="1200" noProof="0" dirty="0">
                          <a:solidFill>
                            <a:schemeClr val="dk1"/>
                          </a:solidFill>
                          <a:effectLst/>
                          <a:latin typeface="Arial" panose="020B0604020202020204" pitchFamily="34" charset="0"/>
                          <a:ea typeface="+mn-ea"/>
                          <a:cs typeface="Arial" panose="020B0604020202020204" pitchFamily="34" charset="0"/>
                        </a:rPr>
                        <a:t>quorum sensing</a:t>
                      </a:r>
                      <a:r>
                        <a:rPr lang="pt-BR" sz="1100" i="0" kern="1200" noProof="0" dirty="0">
                          <a:solidFill>
                            <a:schemeClr val="dk1"/>
                          </a:solidFill>
                          <a:effectLst/>
                          <a:latin typeface="Arial" panose="020B0604020202020204" pitchFamily="34" charset="0"/>
                          <a:ea typeface="+mn-ea"/>
                          <a:cs typeface="Arial" panose="020B0604020202020204" pitchFamily="34" charset="0"/>
                        </a:rPr>
                        <a:t>”</a:t>
                      </a:r>
                      <a:r>
                        <a:rPr lang="pt-BR" sz="1100" i="1" kern="1200" noProof="0" dirty="0">
                          <a:solidFill>
                            <a:schemeClr val="dk1"/>
                          </a:solidFill>
                          <a:effectLst/>
                          <a:latin typeface="Arial" panose="020B0604020202020204" pitchFamily="34" charset="0"/>
                          <a:ea typeface="+mn-ea"/>
                          <a:cs typeface="Arial" panose="020B0604020202020204" pitchFamily="34" charset="0"/>
                        </a:rPr>
                        <a:t> </a:t>
                      </a:r>
                      <a:r>
                        <a:rPr lang="pt-BR" sz="1100" i="0" kern="1200" noProof="0" dirty="0">
                          <a:solidFill>
                            <a:schemeClr val="dk1"/>
                          </a:solidFill>
                          <a:effectLst/>
                          <a:latin typeface="Arial" panose="020B0604020202020204" pitchFamily="34" charset="0"/>
                          <a:ea typeface="+mn-ea"/>
                          <a:cs typeface="Arial" panose="020B0604020202020204" pitchFamily="34" charset="0"/>
                        </a:rPr>
                        <a:t>estão frequentemente presentes em bactérias Gram-negativas, mas não existem em bactérias Gram-positivas. </a:t>
                      </a:r>
                      <a:endParaRPr lang="pt-BR" sz="1100" i="0" noProof="0" dirty="0">
                        <a:latin typeface="Arial" panose="020B0604020202020204" pitchFamily="34" charset="0"/>
                        <a:cs typeface="Arial" panose="020B0604020202020204" pitchFamily="34" charset="0"/>
                      </a:endParaRPr>
                    </a:p>
                  </a:txBody>
                  <a:tcPr marL="91423" marR="91423" marT="45717" marB="45717">
                    <a:solidFill>
                      <a:srgbClr val="FBE5D6"/>
                    </a:solidFill>
                  </a:tcPr>
                </a:tc>
                <a:extLst>
                  <a:ext uri="{0D108BD9-81ED-4DB2-BD59-A6C34878D82A}">
                    <a16:rowId xmlns:a16="http://schemas.microsoft.com/office/drawing/2014/main" val="10005"/>
                  </a:ext>
                </a:extLst>
              </a:tr>
              <a:tr h="594318">
                <a:tc>
                  <a:txBody>
                    <a:bodyPr/>
                    <a:lstStyle/>
                    <a:p>
                      <a:r>
                        <a:rPr lang="pt-BR" sz="1100" b="0" noProof="0">
                          <a:solidFill>
                            <a:schemeClr val="tx1"/>
                          </a:solidFill>
                          <a:latin typeface="Arial" panose="020B0604020202020204" pitchFamily="34" charset="0"/>
                          <a:cs typeface="Arial" panose="020B0604020202020204" pitchFamily="34" charset="0"/>
                        </a:rPr>
                        <a:t>6.</a:t>
                      </a:r>
                    </a:p>
                  </a:txBody>
                  <a:tcPr marL="91423" marR="91423" marT="45717" marB="45717">
                    <a:solidFill>
                      <a:srgbClr val="F7FF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100" b="0" noProof="0">
                          <a:solidFill>
                            <a:schemeClr val="tx1"/>
                          </a:solidFill>
                          <a:latin typeface="Arial" panose="020B0604020202020204" pitchFamily="34" charset="0"/>
                          <a:cs typeface="Arial" panose="020B0604020202020204" pitchFamily="34" charset="0"/>
                        </a:rPr>
                        <a:t>(        )</a:t>
                      </a:r>
                    </a:p>
                    <a:p>
                      <a:endParaRPr lang="pt-BR" sz="1100" b="0" noProof="0">
                        <a:solidFill>
                          <a:schemeClr val="tx1"/>
                        </a:solidFill>
                        <a:latin typeface="Arial" panose="020B0604020202020204" pitchFamily="34" charset="0"/>
                        <a:cs typeface="Arial" panose="020B0604020202020204" pitchFamily="34" charset="0"/>
                      </a:endParaRPr>
                    </a:p>
                  </a:txBody>
                  <a:tcPr marL="91423" marR="91423" marT="45717" marB="45717">
                    <a:solidFill>
                      <a:srgbClr val="F7FF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100" noProof="0" dirty="0">
                          <a:latin typeface="Arial" panose="020B0604020202020204" pitchFamily="34" charset="0"/>
                          <a:cs typeface="Arial" panose="020B0604020202020204" pitchFamily="34" charset="0"/>
                        </a:rPr>
                        <a:t>A produção de uma toxina de bactéria patogênica pode somente ocorrer quando a concentração deste patógeno alcançar uma densidade celular alta, pois esta expressão pode ser controlada por “</a:t>
                      </a:r>
                      <a:r>
                        <a:rPr lang="pt-BR" sz="1100" b="1" noProof="0" dirty="0">
                          <a:latin typeface="Arial" panose="020B0604020202020204" pitchFamily="34" charset="0"/>
                          <a:cs typeface="Arial" panose="020B0604020202020204" pitchFamily="34" charset="0"/>
                        </a:rPr>
                        <a:t>quorum sensing</a:t>
                      </a:r>
                      <a:r>
                        <a:rPr lang="pt-BR" sz="1100" noProof="0" dirty="0">
                          <a:latin typeface="Arial" panose="020B0604020202020204" pitchFamily="34" charset="0"/>
                          <a:cs typeface="Arial" panose="020B0604020202020204" pitchFamily="34" charset="0"/>
                        </a:rPr>
                        <a:t>” .</a:t>
                      </a:r>
                    </a:p>
                  </a:txBody>
                  <a:tcPr marL="91423" marR="91423" marT="45717" marB="45717">
                    <a:solidFill>
                      <a:srgbClr val="F7FFD6"/>
                    </a:solidFill>
                  </a:tcPr>
                </a:tc>
                <a:extLst>
                  <a:ext uri="{0D108BD9-81ED-4DB2-BD59-A6C34878D82A}">
                    <a16:rowId xmlns:a16="http://schemas.microsoft.com/office/drawing/2014/main" val="10006"/>
                  </a:ext>
                </a:extLst>
              </a:tr>
              <a:tr h="594318">
                <a:tc>
                  <a:txBody>
                    <a:bodyPr/>
                    <a:lstStyle/>
                    <a:p>
                      <a:r>
                        <a:rPr lang="pt-BR" sz="1100" b="0" noProof="0">
                          <a:solidFill>
                            <a:schemeClr val="tx1"/>
                          </a:solidFill>
                          <a:latin typeface="Arial" panose="020B0604020202020204" pitchFamily="34" charset="0"/>
                          <a:cs typeface="Arial" panose="020B0604020202020204" pitchFamily="34" charset="0"/>
                        </a:rPr>
                        <a:t>7.</a:t>
                      </a:r>
                    </a:p>
                  </a:txBody>
                  <a:tcPr marL="91423" marR="91423" marT="45717" marB="45717">
                    <a:solidFill>
                      <a:srgbClr val="FBE5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100" b="0" noProof="0">
                          <a:solidFill>
                            <a:schemeClr val="tx1"/>
                          </a:solidFill>
                          <a:latin typeface="Arial" panose="020B0604020202020204" pitchFamily="34" charset="0"/>
                          <a:cs typeface="Arial" panose="020B0604020202020204" pitchFamily="34" charset="0"/>
                        </a:rPr>
                        <a:t>(        )</a:t>
                      </a:r>
                    </a:p>
                    <a:p>
                      <a:endParaRPr lang="pt-BR" sz="1100" b="0" noProof="0">
                        <a:solidFill>
                          <a:schemeClr val="tx1"/>
                        </a:solidFill>
                        <a:latin typeface="Arial" panose="020B0604020202020204" pitchFamily="34" charset="0"/>
                        <a:cs typeface="Arial" panose="020B0604020202020204" pitchFamily="34" charset="0"/>
                      </a:endParaRPr>
                    </a:p>
                  </a:txBody>
                  <a:tcPr marL="91423" marR="91423" marT="45717" marB="45717">
                    <a:solidFill>
                      <a:srgbClr val="FBE5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100" noProof="0" dirty="0">
                          <a:latin typeface="Arial" panose="020B0604020202020204" pitchFamily="34" charset="0"/>
                          <a:cs typeface="Arial" panose="020B0604020202020204" pitchFamily="34" charset="0"/>
                        </a:rPr>
                        <a:t>Não somente a expressão de toxinas e fatores de virulência podem ser regulados por  “</a:t>
                      </a:r>
                      <a:r>
                        <a:rPr lang="pt-BR" sz="1100" b="1" noProof="0" dirty="0">
                          <a:latin typeface="Arial" panose="020B0604020202020204" pitchFamily="34" charset="0"/>
                          <a:cs typeface="Arial" panose="020B0604020202020204" pitchFamily="34" charset="0"/>
                        </a:rPr>
                        <a:t>quorum sensing</a:t>
                      </a:r>
                      <a:r>
                        <a:rPr lang="pt-BR" sz="1100" noProof="0" dirty="0">
                          <a:latin typeface="Arial" panose="020B0604020202020204" pitchFamily="34" charset="0"/>
                          <a:cs typeface="Arial" panose="020B0604020202020204" pitchFamily="34" charset="0"/>
                        </a:rPr>
                        <a:t>”, mas também a  fluorescência de bactérias marinhas também é regulada por este mecanismo.</a:t>
                      </a:r>
                    </a:p>
                  </a:txBody>
                  <a:tcPr marL="91423" marR="91423" marT="45717" marB="45717">
                    <a:solidFill>
                      <a:srgbClr val="FBE5D6"/>
                    </a:solidFill>
                  </a:tcPr>
                </a:tc>
                <a:extLst>
                  <a:ext uri="{0D108BD9-81ED-4DB2-BD59-A6C34878D82A}">
                    <a16:rowId xmlns:a16="http://schemas.microsoft.com/office/drawing/2014/main" val="10007"/>
                  </a:ext>
                </a:extLst>
              </a:tr>
              <a:tr h="426690">
                <a:tc>
                  <a:txBody>
                    <a:bodyPr/>
                    <a:lstStyle/>
                    <a:p>
                      <a:r>
                        <a:rPr lang="pt-BR" sz="1100" b="0" noProof="0">
                          <a:solidFill>
                            <a:schemeClr val="tx1"/>
                          </a:solidFill>
                          <a:latin typeface="Arial" panose="020B0604020202020204" pitchFamily="34" charset="0"/>
                          <a:cs typeface="Arial" panose="020B0604020202020204" pitchFamily="34" charset="0"/>
                        </a:rPr>
                        <a:t>8.</a:t>
                      </a:r>
                    </a:p>
                  </a:txBody>
                  <a:tcPr marL="91423" marR="91423" marT="45717" marB="45717">
                    <a:solidFill>
                      <a:srgbClr val="F7FF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100" b="0" noProof="0">
                          <a:solidFill>
                            <a:schemeClr val="tx1"/>
                          </a:solidFill>
                          <a:latin typeface="Arial" panose="020B0604020202020204" pitchFamily="34" charset="0"/>
                          <a:cs typeface="Arial" panose="020B0604020202020204" pitchFamily="34" charset="0"/>
                        </a:rPr>
                        <a:t>(        )</a:t>
                      </a:r>
                    </a:p>
                    <a:p>
                      <a:endParaRPr lang="pt-BR" sz="1100" b="0" noProof="0">
                        <a:solidFill>
                          <a:schemeClr val="tx1"/>
                        </a:solidFill>
                        <a:latin typeface="Arial" panose="020B0604020202020204" pitchFamily="34" charset="0"/>
                        <a:cs typeface="Arial" panose="020B0604020202020204" pitchFamily="34" charset="0"/>
                      </a:endParaRPr>
                    </a:p>
                  </a:txBody>
                  <a:tcPr marL="91423" marR="91423" marT="45717" marB="45717">
                    <a:solidFill>
                      <a:srgbClr val="F7FF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100" noProof="0" dirty="0">
                          <a:latin typeface="Arial" panose="020B0604020202020204" pitchFamily="34" charset="0"/>
                          <a:cs typeface="Arial" panose="020B0604020202020204" pitchFamily="34" charset="0"/>
                        </a:rPr>
                        <a:t>Microrganismos eucarióticos, como leveduras, também podem regular a expressão de genes por “</a:t>
                      </a:r>
                      <a:r>
                        <a:rPr lang="pt-BR" sz="1100" b="1" noProof="0" dirty="0">
                          <a:latin typeface="Arial" panose="020B0604020202020204" pitchFamily="34" charset="0"/>
                          <a:cs typeface="Arial" panose="020B0604020202020204" pitchFamily="34" charset="0"/>
                        </a:rPr>
                        <a:t>quorum sensing</a:t>
                      </a:r>
                      <a:r>
                        <a:rPr lang="pt-BR" sz="1100" noProof="0" dirty="0">
                          <a:latin typeface="Arial" panose="020B0604020202020204" pitchFamily="34" charset="0"/>
                          <a:cs typeface="Arial" panose="020B0604020202020204" pitchFamily="34" charset="0"/>
                        </a:rPr>
                        <a:t>”. </a:t>
                      </a:r>
                    </a:p>
                  </a:txBody>
                  <a:tcPr marL="91423" marR="91423" marT="45717" marB="45717">
                    <a:solidFill>
                      <a:srgbClr val="F7FFD6"/>
                    </a:solidFill>
                  </a:tcPr>
                </a:tc>
                <a:extLst>
                  <a:ext uri="{0D108BD9-81ED-4DB2-BD59-A6C34878D82A}">
                    <a16:rowId xmlns:a16="http://schemas.microsoft.com/office/drawing/2014/main" val="10008"/>
                  </a:ext>
                </a:extLst>
              </a:tr>
              <a:tr h="594318">
                <a:tc>
                  <a:txBody>
                    <a:bodyPr/>
                    <a:lstStyle/>
                    <a:p>
                      <a:r>
                        <a:rPr lang="pt-BR" sz="1100" b="0" noProof="0">
                          <a:solidFill>
                            <a:schemeClr val="tx1"/>
                          </a:solidFill>
                          <a:latin typeface="Arial" panose="020B0604020202020204" pitchFamily="34" charset="0"/>
                          <a:cs typeface="Arial" panose="020B0604020202020204" pitchFamily="34" charset="0"/>
                        </a:rPr>
                        <a:t>9.</a:t>
                      </a:r>
                    </a:p>
                  </a:txBody>
                  <a:tcPr marL="91423" marR="91423" marT="45717" marB="45717">
                    <a:solidFill>
                      <a:srgbClr val="FBE5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100" b="0" noProof="0">
                          <a:solidFill>
                            <a:schemeClr val="tx1"/>
                          </a:solidFill>
                          <a:latin typeface="Arial" panose="020B0604020202020204" pitchFamily="34" charset="0"/>
                          <a:cs typeface="Arial" panose="020B0604020202020204" pitchFamily="34" charset="0"/>
                        </a:rPr>
                        <a:t>(        )</a:t>
                      </a:r>
                    </a:p>
                    <a:p>
                      <a:endParaRPr lang="pt-BR" sz="1100" b="0" noProof="0">
                        <a:solidFill>
                          <a:schemeClr val="tx1"/>
                        </a:solidFill>
                        <a:latin typeface="Arial" panose="020B0604020202020204" pitchFamily="34" charset="0"/>
                        <a:cs typeface="Arial" panose="020B0604020202020204" pitchFamily="34" charset="0"/>
                      </a:endParaRPr>
                    </a:p>
                  </a:txBody>
                  <a:tcPr marL="91423" marR="91423" marT="45717" marB="45717">
                    <a:solidFill>
                      <a:srgbClr val="FBE5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100" noProof="0" dirty="0">
                          <a:latin typeface="Arial" panose="020B0604020202020204" pitchFamily="34" charset="0"/>
                          <a:cs typeface="Arial" panose="020B0604020202020204" pitchFamily="34" charset="0"/>
                        </a:rPr>
                        <a:t>Os microrganismos fazem o controle da expressão de suas proteínas empregando vários mecanismos que incluem a “Regulação Transcricional, a “Regulação Pós-transcricional’, e também o “</a:t>
                      </a:r>
                      <a:r>
                        <a:rPr lang="pt-BR" sz="1100" b="1" noProof="0" dirty="0">
                          <a:latin typeface="Arial" panose="020B0604020202020204" pitchFamily="34" charset="0"/>
                          <a:cs typeface="Arial" panose="020B0604020202020204" pitchFamily="34" charset="0"/>
                        </a:rPr>
                        <a:t>quorum sensing</a:t>
                      </a:r>
                      <a:r>
                        <a:rPr lang="pt-BR" sz="1100" noProof="0" dirty="0">
                          <a:latin typeface="Arial" panose="020B0604020202020204" pitchFamily="34" charset="0"/>
                          <a:cs typeface="Arial" panose="020B0604020202020204" pitchFamily="34" charset="0"/>
                        </a:rPr>
                        <a:t>” .</a:t>
                      </a:r>
                    </a:p>
                  </a:txBody>
                  <a:tcPr marL="91423" marR="91423" marT="45717" marB="45717">
                    <a:solidFill>
                      <a:srgbClr val="FBE5D6"/>
                    </a:solidFill>
                  </a:tcPr>
                </a:tc>
                <a:extLst>
                  <a:ext uri="{0D108BD9-81ED-4DB2-BD59-A6C34878D82A}">
                    <a16:rowId xmlns:a16="http://schemas.microsoft.com/office/drawing/2014/main" val="10009"/>
                  </a:ext>
                </a:extLst>
              </a:tr>
              <a:tr h="426690">
                <a:tc>
                  <a:txBody>
                    <a:bodyPr/>
                    <a:lstStyle/>
                    <a:p>
                      <a:r>
                        <a:rPr lang="pt-BR" sz="1100" b="0" noProof="0">
                          <a:solidFill>
                            <a:schemeClr val="tx1"/>
                          </a:solidFill>
                          <a:latin typeface="Arial" panose="020B0604020202020204" pitchFamily="34" charset="0"/>
                          <a:cs typeface="Arial" panose="020B0604020202020204" pitchFamily="34" charset="0"/>
                        </a:rPr>
                        <a:t>10</a:t>
                      </a:r>
                    </a:p>
                  </a:txBody>
                  <a:tcPr marL="91423" marR="91423" marT="45717" marB="45717">
                    <a:solidFill>
                      <a:srgbClr val="F7FF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100" b="0" noProof="0" dirty="0">
                          <a:solidFill>
                            <a:schemeClr val="tx1"/>
                          </a:solidFill>
                          <a:latin typeface="Arial" panose="020B0604020202020204" pitchFamily="34" charset="0"/>
                          <a:cs typeface="Arial" panose="020B0604020202020204" pitchFamily="34" charset="0"/>
                        </a:rPr>
                        <a:t>(        )</a:t>
                      </a:r>
                    </a:p>
                    <a:p>
                      <a:endParaRPr lang="pt-BR" sz="1100" b="0" noProof="0" dirty="0">
                        <a:solidFill>
                          <a:schemeClr val="tx1"/>
                        </a:solidFill>
                        <a:latin typeface="Arial" panose="020B0604020202020204" pitchFamily="34" charset="0"/>
                        <a:cs typeface="Arial" panose="020B0604020202020204" pitchFamily="34" charset="0"/>
                      </a:endParaRPr>
                    </a:p>
                  </a:txBody>
                  <a:tcPr marL="91423" marR="91423" marT="45717" marB="45717">
                    <a:solidFill>
                      <a:srgbClr val="F7FF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100" noProof="0" dirty="0">
                          <a:latin typeface="Arial" panose="020B0604020202020204" pitchFamily="34" charset="0"/>
                          <a:cs typeface="Arial" panose="020B0604020202020204" pitchFamily="34" charset="0"/>
                        </a:rPr>
                        <a:t>O “</a:t>
                      </a:r>
                      <a:r>
                        <a:rPr lang="pt-BR" sz="1100" b="1" noProof="0" dirty="0">
                          <a:latin typeface="Arial" panose="020B0604020202020204" pitchFamily="34" charset="0"/>
                          <a:cs typeface="Arial" panose="020B0604020202020204" pitchFamily="34" charset="0"/>
                        </a:rPr>
                        <a:t>quorum sensing</a:t>
                      </a:r>
                      <a:r>
                        <a:rPr lang="pt-BR" sz="1100" noProof="0" dirty="0">
                          <a:latin typeface="Arial" panose="020B0604020202020204" pitchFamily="34" charset="0"/>
                          <a:cs typeface="Arial" panose="020B0604020202020204" pitchFamily="34" charset="0"/>
                        </a:rPr>
                        <a:t>” é um mecanismo de regulação gênica de microrganismos que não se consegue aproveitar para finalidades Biotecnológicas. </a:t>
                      </a:r>
                    </a:p>
                  </a:txBody>
                  <a:tcPr marL="91423" marR="91423" marT="45717" marB="45717">
                    <a:solidFill>
                      <a:srgbClr val="F7FFD6"/>
                    </a:solidFill>
                  </a:tcPr>
                </a:tc>
                <a:extLst>
                  <a:ext uri="{0D108BD9-81ED-4DB2-BD59-A6C34878D82A}">
                    <a16:rowId xmlns:a16="http://schemas.microsoft.com/office/drawing/2014/main" val="10010"/>
                  </a:ext>
                </a:extLst>
              </a:tr>
            </a:tbl>
          </a:graphicData>
        </a:graphic>
      </p:graphicFrame>
      <p:sp>
        <p:nvSpPr>
          <p:cNvPr id="8" name="4.1. Indústria de Alimentos">
            <a:extLst>
              <a:ext uri="{FF2B5EF4-FFF2-40B4-BE49-F238E27FC236}">
                <a16:creationId xmlns:a16="http://schemas.microsoft.com/office/drawing/2014/main" id="{1A10F8C0-FC43-FB8A-B437-F7D05840B8E6}"/>
              </a:ext>
            </a:extLst>
          </p:cNvPr>
          <p:cNvSpPr txBox="1"/>
          <p:nvPr/>
        </p:nvSpPr>
        <p:spPr>
          <a:xfrm>
            <a:off x="144379" y="145383"/>
            <a:ext cx="3181416" cy="404534"/>
          </a:xfrm>
          <a:prstGeom prst="rect">
            <a:avLst/>
          </a:prstGeom>
          <a:gradFill>
            <a:gsLst>
              <a:gs pos="0">
                <a:schemeClr val="accent4"/>
              </a:gs>
              <a:gs pos="100000">
                <a:srgbClr val="FE9301"/>
              </a:gs>
            </a:gsLst>
            <a:lin ang="5400000"/>
          </a:gradFill>
          <a:ln w="12700">
            <a:miter lim="400000"/>
          </a:ln>
          <a:effectLst>
            <a:reflection stA="91988" endPos="40000" dir="5400000" sy="-100000" algn="bl" rotWithShape="0"/>
          </a:effectLst>
        </p:spPr>
        <p:txBody>
          <a:bodyPr lIns="35719" tIns="35719" rIns="35719" bIns="35719" anchor="ctr">
            <a:spAutoFit/>
          </a:bodyPr>
          <a:lstStyle>
            <a:lvl1pPr>
              <a:defRPr sz="2200">
                <a:latin typeface="Helvetica Neue Medium"/>
                <a:ea typeface="Helvetica Neue Medium"/>
                <a:cs typeface="Helvetica Neue Medium"/>
                <a:sym typeface="Helvetica Neue Medium"/>
              </a:defRPr>
            </a:lvl1pPr>
          </a:lstStyle>
          <a:p>
            <a:pPr marL="160729" defTabSz="642915"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sz="2400" b="1" i="1" dirty="0">
                <a:uFill>
                  <a:solidFill>
                    <a:srgbClr val="99403D"/>
                  </a:solidFill>
                </a:uFill>
                <a:latin typeface="Calibri"/>
                <a:ea typeface="Calibri"/>
                <a:cs typeface="Calibri"/>
                <a:sym typeface="Calibri"/>
              </a:rPr>
              <a:t>“</a:t>
            </a:r>
            <a:r>
              <a:rPr lang="pt-BR" sz="2400" b="1" dirty="0">
                <a:uFill>
                  <a:solidFill>
                    <a:srgbClr val="99403D"/>
                  </a:solidFill>
                </a:uFill>
                <a:latin typeface="Calibri"/>
                <a:ea typeface="Calibri"/>
                <a:cs typeface="Calibri"/>
                <a:sym typeface="Calibri"/>
              </a:rPr>
              <a:t>Quorum sensing</a:t>
            </a:r>
            <a:r>
              <a:rPr lang="pt-BR" sz="2400" b="1" i="1" dirty="0">
                <a:uFill>
                  <a:solidFill>
                    <a:srgbClr val="99403D"/>
                  </a:solidFill>
                </a:uFill>
                <a:latin typeface="Calibri"/>
                <a:ea typeface="Calibri"/>
                <a:cs typeface="Calibri"/>
                <a:sym typeface="Calibri"/>
              </a:rPr>
              <a:t>” </a:t>
            </a:r>
          </a:p>
        </p:txBody>
      </p:sp>
      <p:pic>
        <p:nvPicPr>
          <p:cNvPr id="19511" name="Picture 8">
            <a:extLst>
              <a:ext uri="{FF2B5EF4-FFF2-40B4-BE49-F238E27FC236}">
                <a16:creationId xmlns:a16="http://schemas.microsoft.com/office/drawing/2014/main" id="{1DA0DA72-D20D-BAB7-076F-9470D1ADD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t="7225" r="1984"/>
          <a:stretch>
            <a:fillRect/>
          </a:stretch>
        </p:blipFill>
        <p:spPr bwMode="auto">
          <a:xfrm rot="380926">
            <a:off x="2372509" y="833095"/>
            <a:ext cx="11303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6">
            <a:extLst>
              <a:ext uri="{FF2B5EF4-FFF2-40B4-BE49-F238E27FC236}">
                <a16:creationId xmlns:a16="http://schemas.microsoft.com/office/drawing/2014/main" id="{8E392DFB-2A43-4A9C-5148-5B4314CBF0C3}"/>
              </a:ext>
            </a:extLst>
          </p:cNvPr>
          <p:cNvSpPr>
            <a:spLocks noChangeArrowheads="1"/>
          </p:cNvSpPr>
          <p:nvPr/>
        </p:nvSpPr>
        <p:spPr bwMode="auto">
          <a:xfrm rot="20765499">
            <a:off x="10590516" y="5870914"/>
            <a:ext cx="1561491" cy="523220"/>
          </a:xfrm>
          <a:custGeom>
            <a:avLst/>
            <a:gdLst>
              <a:gd name="connsiteX0" fmla="*/ 0 w 1561491"/>
              <a:gd name="connsiteY0" fmla="*/ 0 h 523220"/>
              <a:gd name="connsiteX1" fmla="*/ 536112 w 1561491"/>
              <a:gd name="connsiteY1" fmla="*/ 0 h 523220"/>
              <a:gd name="connsiteX2" fmla="*/ 1056609 w 1561491"/>
              <a:gd name="connsiteY2" fmla="*/ 0 h 523220"/>
              <a:gd name="connsiteX3" fmla="*/ 1561491 w 1561491"/>
              <a:gd name="connsiteY3" fmla="*/ 0 h 523220"/>
              <a:gd name="connsiteX4" fmla="*/ 1561491 w 1561491"/>
              <a:gd name="connsiteY4" fmla="*/ 523220 h 523220"/>
              <a:gd name="connsiteX5" fmla="*/ 1040994 w 1561491"/>
              <a:gd name="connsiteY5" fmla="*/ 523220 h 523220"/>
              <a:gd name="connsiteX6" fmla="*/ 551727 w 1561491"/>
              <a:gd name="connsiteY6" fmla="*/ 523220 h 523220"/>
              <a:gd name="connsiteX7" fmla="*/ 0 w 1561491"/>
              <a:gd name="connsiteY7" fmla="*/ 523220 h 523220"/>
              <a:gd name="connsiteX8" fmla="*/ 0 w 1561491"/>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91" h="523220" fill="none" extrusionOk="0">
                <a:moveTo>
                  <a:pt x="0" y="0"/>
                </a:moveTo>
                <a:cubicBezTo>
                  <a:pt x="218592" y="-62763"/>
                  <a:pt x="317080" y="44511"/>
                  <a:pt x="536112" y="0"/>
                </a:cubicBezTo>
                <a:cubicBezTo>
                  <a:pt x="755144" y="-44511"/>
                  <a:pt x="899398" y="57920"/>
                  <a:pt x="1056609" y="0"/>
                </a:cubicBezTo>
                <a:cubicBezTo>
                  <a:pt x="1213820" y="-57920"/>
                  <a:pt x="1309744" y="3148"/>
                  <a:pt x="1561491" y="0"/>
                </a:cubicBezTo>
                <a:cubicBezTo>
                  <a:pt x="1579247" y="251067"/>
                  <a:pt x="1526969" y="354735"/>
                  <a:pt x="1561491" y="523220"/>
                </a:cubicBezTo>
                <a:cubicBezTo>
                  <a:pt x="1451211" y="570554"/>
                  <a:pt x="1225878" y="496774"/>
                  <a:pt x="1040994" y="523220"/>
                </a:cubicBezTo>
                <a:cubicBezTo>
                  <a:pt x="856110" y="549666"/>
                  <a:pt x="719369" y="496348"/>
                  <a:pt x="551727" y="523220"/>
                </a:cubicBezTo>
                <a:cubicBezTo>
                  <a:pt x="384085" y="550092"/>
                  <a:pt x="166724" y="483712"/>
                  <a:pt x="0" y="523220"/>
                </a:cubicBezTo>
                <a:cubicBezTo>
                  <a:pt x="-42888" y="289757"/>
                  <a:pt x="43062" y="230352"/>
                  <a:pt x="0" y="0"/>
                </a:cubicBezTo>
                <a:close/>
              </a:path>
              <a:path w="1561491" h="523220" stroke="0" extrusionOk="0">
                <a:moveTo>
                  <a:pt x="0" y="0"/>
                </a:moveTo>
                <a:cubicBezTo>
                  <a:pt x="180196" y="-29847"/>
                  <a:pt x="284157" y="34795"/>
                  <a:pt x="489267" y="0"/>
                </a:cubicBezTo>
                <a:cubicBezTo>
                  <a:pt x="694377" y="-34795"/>
                  <a:pt x="862432" y="25703"/>
                  <a:pt x="1025379" y="0"/>
                </a:cubicBezTo>
                <a:cubicBezTo>
                  <a:pt x="1188326" y="-25703"/>
                  <a:pt x="1308732" y="17946"/>
                  <a:pt x="1561491" y="0"/>
                </a:cubicBezTo>
                <a:cubicBezTo>
                  <a:pt x="1565295" y="256268"/>
                  <a:pt x="1525766" y="298493"/>
                  <a:pt x="1561491" y="523220"/>
                </a:cubicBezTo>
                <a:cubicBezTo>
                  <a:pt x="1358323" y="536874"/>
                  <a:pt x="1244232" y="491911"/>
                  <a:pt x="1056609" y="523220"/>
                </a:cubicBezTo>
                <a:cubicBezTo>
                  <a:pt x="868986" y="554529"/>
                  <a:pt x="651210" y="474936"/>
                  <a:pt x="504882" y="523220"/>
                </a:cubicBezTo>
                <a:cubicBezTo>
                  <a:pt x="358554" y="571504"/>
                  <a:pt x="111467" y="476626"/>
                  <a:pt x="0" y="523220"/>
                </a:cubicBezTo>
                <a:cubicBezTo>
                  <a:pt x="-47315" y="326895"/>
                  <a:pt x="46092" y="128001"/>
                  <a:pt x="0" y="0"/>
                </a:cubicBezTo>
                <a:close/>
              </a:path>
            </a:pathLst>
          </a:custGeom>
          <a:solidFill>
            <a:srgbClr val="C9F0CA"/>
          </a:solidFill>
          <a:ln w="38100">
            <a:solidFill>
              <a:srgbClr val="FF9300"/>
            </a:solidFill>
            <a:prstDash val="sysDot"/>
            <a:miter lim="800000"/>
            <a:headEnd/>
            <a:tailEnd/>
            <a:extLst>
              <a:ext uri="{C807C97D-BFC1-408E-A445-0C87EB9F89A2}">
                <ask:lineSketchStyleProps xmlns:ask="http://schemas.microsoft.com/office/drawing/2018/sketchyshapes" sd="852854689">
                  <a:prstGeom prst="rect">
                    <a:avLst/>
                  </a:prstGeom>
                  <ask:type>
                    <ask:lineSketchScribble/>
                  </ask:type>
                </ask:lineSketchStyleProps>
              </a:ext>
            </a:extLst>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pPr>
            <a:r>
              <a:rPr lang="pt-BR" altLang="pt-BR" sz="1400" dirty="0">
                <a:solidFill>
                  <a:srgbClr val="333333"/>
                </a:solidFill>
              </a:rPr>
              <a:t>Até o nosso próximo encontro!</a:t>
            </a:r>
            <a:endParaRPr lang="pt-BR" altLang="pt-BR" sz="1400" b="1" dirty="0">
              <a:solidFill>
                <a:srgbClr val="333333"/>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4.2. Indústria Química:…">
            <a:extLst>
              <a:ext uri="{FF2B5EF4-FFF2-40B4-BE49-F238E27FC236}">
                <a16:creationId xmlns:a16="http://schemas.microsoft.com/office/drawing/2014/main" id="{B5324B19-E7CB-E78E-29FB-02B3205D43E5}"/>
              </a:ext>
            </a:extLst>
          </p:cNvPr>
          <p:cNvSpPr txBox="1"/>
          <p:nvPr/>
        </p:nvSpPr>
        <p:spPr>
          <a:xfrm>
            <a:off x="266700" y="4252913"/>
            <a:ext cx="6626225" cy="2327275"/>
          </a:xfrm>
          <a:prstGeom prst="rect">
            <a:avLst/>
          </a:prstGeom>
          <a:solidFill>
            <a:srgbClr val="FBE5D6"/>
          </a:solidFill>
          <a:ln>
            <a:solidFill>
              <a:srgbClr val="C00000"/>
            </a:solidFill>
          </a:ln>
        </p:spPr>
        <p:txBody>
          <a:bodyPr>
            <a:normAutofit lnSpcReduction="10000"/>
          </a:bodyPr>
          <a:lstStyle/>
          <a:p>
            <a:pPr eaLnBrk="1" fontAlgn="auto" hangingPunct="1">
              <a:lnSpc>
                <a:spcPct val="90000"/>
              </a:lnSpc>
              <a:spcBef>
                <a:spcPts val="0"/>
              </a:spcBef>
              <a:spcAft>
                <a:spcPts val="0"/>
              </a:spcAft>
              <a:defRPr sz="1800">
                <a:uFill>
                  <a:solidFill>
                    <a:srgbClr val="99403D"/>
                  </a:solidFill>
                </a:uFill>
                <a:latin typeface="Calibri"/>
                <a:ea typeface="Calibri"/>
                <a:cs typeface="Calibri"/>
                <a:sym typeface="Calibri"/>
              </a:defRPr>
            </a:pPr>
            <a:r>
              <a:rPr lang="pt-BR" sz="1400" b="1" dirty="0">
                <a:uFill>
                  <a:solidFill>
                    <a:srgbClr val="99403D"/>
                  </a:solidFill>
                </a:uFill>
                <a:latin typeface="Calibri"/>
                <a:ea typeface="Calibri"/>
                <a:cs typeface="Calibri"/>
                <a:sym typeface="Calibri"/>
              </a:rPr>
              <a:t>Como funciona?</a:t>
            </a:r>
          </a:p>
          <a:p>
            <a:pPr eaLnBrk="1" fontAlgn="auto" hangingPunct="1">
              <a:lnSpc>
                <a:spcPct val="90000"/>
              </a:lnSpc>
              <a:spcBef>
                <a:spcPts val="0"/>
              </a:spcBef>
              <a:spcAft>
                <a:spcPts val="0"/>
              </a:spcAft>
              <a:defRPr sz="1800">
                <a:uFill>
                  <a:solidFill>
                    <a:srgbClr val="99403D"/>
                  </a:solidFill>
                </a:uFill>
                <a:latin typeface="Calibri"/>
                <a:ea typeface="Calibri"/>
                <a:cs typeface="Calibri"/>
                <a:sym typeface="Calibri"/>
              </a:defRPr>
            </a:pPr>
            <a:r>
              <a:rPr lang="pt-BR" sz="1400" dirty="0">
                <a:uFill>
                  <a:solidFill>
                    <a:srgbClr val="99403D"/>
                  </a:solidFill>
                </a:uFill>
                <a:latin typeface="Calibri"/>
                <a:ea typeface="Calibri"/>
                <a:cs typeface="Calibri"/>
                <a:sym typeface="Calibri"/>
              </a:rPr>
              <a:t>Cada espécie que realiza o “</a:t>
            </a:r>
            <a:r>
              <a:rPr lang="pt-BR" sz="1400" b="1" dirty="0">
                <a:uFill>
                  <a:solidFill>
                    <a:srgbClr val="99403D"/>
                  </a:solidFill>
                </a:uFill>
                <a:latin typeface="Calibri"/>
                <a:ea typeface="Calibri"/>
                <a:cs typeface="Calibri"/>
                <a:sym typeface="Calibri"/>
              </a:rPr>
              <a:t>Quorum sensing</a:t>
            </a:r>
            <a:r>
              <a:rPr lang="pt-BR" sz="1400" dirty="0">
                <a:uFill>
                  <a:solidFill>
                    <a:srgbClr val="99403D"/>
                  </a:solidFill>
                </a:uFill>
                <a:latin typeface="Calibri"/>
                <a:ea typeface="Calibri"/>
                <a:cs typeface="Calibri"/>
                <a:sym typeface="Calibri"/>
              </a:rPr>
              <a:t>” sintetiza uma molécula sinalizadora específica chamada ”</a:t>
            </a:r>
            <a:r>
              <a:rPr lang="pt-BR" sz="1400" b="1" dirty="0">
                <a:uFill>
                  <a:solidFill>
                    <a:srgbClr val="99403D"/>
                  </a:solidFill>
                </a:uFill>
                <a:latin typeface="Calibri"/>
                <a:ea typeface="Calibri"/>
                <a:cs typeface="Calibri"/>
                <a:sym typeface="Calibri"/>
              </a:rPr>
              <a:t>autoindutor</a:t>
            </a:r>
            <a:r>
              <a:rPr lang="pt-BR" sz="1400" dirty="0">
                <a:uFill>
                  <a:solidFill>
                    <a:srgbClr val="99403D"/>
                  </a:solidFill>
                </a:uFill>
                <a:latin typeface="Calibri"/>
                <a:ea typeface="Calibri"/>
                <a:cs typeface="Calibri"/>
                <a:sym typeface="Calibri"/>
              </a:rPr>
              <a:t>”.</a:t>
            </a:r>
          </a:p>
          <a:p>
            <a:pPr eaLnBrk="1" fontAlgn="auto" hangingPunct="1">
              <a:lnSpc>
                <a:spcPct val="90000"/>
              </a:lnSpc>
              <a:spcBef>
                <a:spcPts val="0"/>
              </a:spcBef>
              <a:spcAft>
                <a:spcPts val="0"/>
              </a:spcAft>
              <a:defRPr sz="1800">
                <a:uFill>
                  <a:solidFill>
                    <a:srgbClr val="99403D"/>
                  </a:solidFill>
                </a:uFill>
                <a:latin typeface="Calibri"/>
                <a:ea typeface="Calibri"/>
                <a:cs typeface="Calibri"/>
                <a:sym typeface="Calibri"/>
              </a:defRPr>
            </a:pPr>
            <a:r>
              <a:rPr lang="pt-BR" sz="1400" dirty="0">
                <a:uFill>
                  <a:solidFill>
                    <a:srgbClr val="99403D"/>
                  </a:solidFill>
                </a:uFill>
                <a:latin typeface="Calibri"/>
                <a:ea typeface="Calibri"/>
                <a:cs typeface="Calibri"/>
                <a:sym typeface="Calibri"/>
              </a:rPr>
              <a:t> 	</a:t>
            </a:r>
          </a:p>
          <a:p>
            <a:pPr algn="ctr" eaLnBrk="1" fontAlgn="auto" hangingPunct="1">
              <a:lnSpc>
                <a:spcPct val="90000"/>
              </a:lnSpc>
              <a:spcBef>
                <a:spcPts val="0"/>
              </a:spcBef>
              <a:spcAft>
                <a:spcPts val="0"/>
              </a:spcAft>
              <a:defRPr sz="1800">
                <a:uFill>
                  <a:solidFill>
                    <a:srgbClr val="99403D"/>
                  </a:solidFill>
                </a:uFill>
                <a:latin typeface="Calibri"/>
                <a:ea typeface="Calibri"/>
                <a:cs typeface="Calibri"/>
                <a:sym typeface="Calibri"/>
              </a:defRPr>
            </a:pPr>
            <a:r>
              <a:rPr lang="pt-BR" sz="1200" dirty="0">
                <a:uFill>
                  <a:solidFill>
                    <a:srgbClr val="99403D"/>
                  </a:solidFill>
                </a:uFill>
                <a:latin typeface="Calibri"/>
                <a:ea typeface="Calibri"/>
                <a:cs typeface="Calibri"/>
                <a:sym typeface="Calibri"/>
              </a:rPr>
              <a:t>O </a:t>
            </a:r>
            <a:r>
              <a:rPr lang="pt-BR" sz="1200" b="1" dirty="0">
                <a:uFill>
                  <a:solidFill>
                    <a:srgbClr val="99403D"/>
                  </a:solidFill>
                </a:uFill>
                <a:latin typeface="Calibri"/>
                <a:ea typeface="Calibri"/>
                <a:cs typeface="Calibri"/>
                <a:sym typeface="Calibri"/>
              </a:rPr>
              <a:t>autoindutor</a:t>
            </a:r>
            <a:r>
              <a:rPr lang="pt-BR" sz="1200" dirty="0">
                <a:uFill>
                  <a:solidFill>
                    <a:srgbClr val="99403D"/>
                  </a:solidFill>
                </a:uFill>
                <a:latin typeface="Calibri"/>
                <a:ea typeface="Calibri"/>
                <a:cs typeface="Calibri"/>
                <a:sym typeface="Calibri"/>
              </a:rPr>
              <a:t> se difunde através do envoltório celular</a:t>
            </a:r>
          </a:p>
          <a:p>
            <a:pPr algn="ctr" eaLnBrk="1" fontAlgn="auto" hangingPunct="1">
              <a:lnSpc>
                <a:spcPct val="90000"/>
              </a:lnSpc>
              <a:spcBef>
                <a:spcPts val="0"/>
              </a:spcBef>
              <a:spcAft>
                <a:spcPts val="0"/>
              </a:spcAft>
              <a:defRPr sz="1800">
                <a:uFill>
                  <a:solidFill>
                    <a:srgbClr val="99403D"/>
                  </a:solidFill>
                </a:uFill>
                <a:latin typeface="Calibri"/>
                <a:ea typeface="Calibri"/>
                <a:cs typeface="Calibri"/>
                <a:sym typeface="Calibri"/>
              </a:defRPr>
            </a:pPr>
            <a:r>
              <a:rPr lang="pt-BR" sz="1200" dirty="0">
                <a:uFill>
                  <a:solidFill>
                    <a:srgbClr val="99403D"/>
                  </a:solidFill>
                </a:uFill>
                <a:latin typeface="Calibri"/>
                <a:ea typeface="Calibri"/>
                <a:cs typeface="Calibri"/>
                <a:sym typeface="Calibri"/>
              </a:rPr>
              <a:t>(para fora e para dentro da célula).</a:t>
            </a:r>
          </a:p>
          <a:p>
            <a:pPr algn="ctr" eaLnBrk="1" fontAlgn="auto" hangingPunct="1">
              <a:lnSpc>
                <a:spcPct val="90000"/>
              </a:lnSpc>
              <a:spcBef>
                <a:spcPts val="0"/>
              </a:spcBef>
              <a:spcAft>
                <a:spcPts val="0"/>
              </a:spcAft>
              <a:defRPr sz="1800">
                <a:uFill>
                  <a:solidFill>
                    <a:srgbClr val="99403D"/>
                  </a:solidFill>
                </a:uFill>
                <a:latin typeface="Calibri"/>
                <a:ea typeface="Calibri"/>
                <a:cs typeface="Calibri"/>
                <a:sym typeface="Calibri"/>
              </a:defRPr>
            </a:pPr>
            <a:r>
              <a:rPr lang="pt-BR" sz="1200" dirty="0">
                <a:uFill>
                  <a:solidFill>
                    <a:srgbClr val="99403D"/>
                  </a:solidFill>
                </a:uFill>
                <a:latin typeface="Calibri"/>
                <a:ea typeface="Calibri"/>
                <a:cs typeface="Calibri"/>
                <a:sym typeface="Calibri"/>
              </a:rPr>
              <a:t>Altas concentrações do  </a:t>
            </a:r>
            <a:r>
              <a:rPr lang="pt-BR" sz="1200" b="1" dirty="0">
                <a:uFill>
                  <a:solidFill>
                    <a:srgbClr val="99403D"/>
                  </a:solidFill>
                </a:uFill>
                <a:latin typeface="Calibri"/>
                <a:ea typeface="Calibri"/>
                <a:cs typeface="Calibri"/>
                <a:sym typeface="Calibri"/>
              </a:rPr>
              <a:t>autoindutor</a:t>
            </a:r>
            <a:r>
              <a:rPr lang="pt-BR" sz="1200" dirty="0">
                <a:uFill>
                  <a:solidFill>
                    <a:srgbClr val="99403D"/>
                  </a:solidFill>
                </a:uFill>
                <a:latin typeface="Calibri"/>
                <a:ea typeface="Calibri"/>
                <a:cs typeface="Calibri"/>
                <a:sym typeface="Calibri"/>
              </a:rPr>
              <a:t> somente são atingidas quando </a:t>
            </a:r>
          </a:p>
          <a:p>
            <a:pPr algn="ctr" eaLnBrk="1" fontAlgn="auto" hangingPunct="1">
              <a:lnSpc>
                <a:spcPct val="90000"/>
              </a:lnSpc>
              <a:spcBef>
                <a:spcPts val="0"/>
              </a:spcBef>
              <a:spcAft>
                <a:spcPts val="0"/>
              </a:spcAft>
              <a:defRPr sz="1800">
                <a:uFill>
                  <a:solidFill>
                    <a:srgbClr val="99403D"/>
                  </a:solidFill>
                </a:uFill>
                <a:latin typeface="Calibri"/>
                <a:ea typeface="Calibri"/>
                <a:cs typeface="Calibri"/>
                <a:sym typeface="Calibri"/>
              </a:defRPr>
            </a:pPr>
            <a:r>
              <a:rPr lang="pt-BR" sz="1200" dirty="0">
                <a:uFill>
                  <a:solidFill>
                    <a:srgbClr val="99403D"/>
                  </a:solidFill>
                </a:uFill>
                <a:latin typeface="Calibri"/>
                <a:ea typeface="Calibri"/>
                <a:cs typeface="Calibri"/>
                <a:sym typeface="Calibri"/>
              </a:rPr>
              <a:t>existem muitas células nas proximidades realizando sua síntese</a:t>
            </a:r>
          </a:p>
          <a:p>
            <a:pPr eaLnBrk="1" fontAlgn="auto" hangingPunct="1">
              <a:lnSpc>
                <a:spcPct val="90000"/>
              </a:lnSpc>
              <a:spcBef>
                <a:spcPts val="0"/>
              </a:spcBef>
              <a:spcAft>
                <a:spcPts val="0"/>
              </a:spcAft>
              <a:defRPr sz="1800">
                <a:uFill>
                  <a:solidFill>
                    <a:srgbClr val="99403D"/>
                  </a:solidFill>
                </a:uFill>
                <a:latin typeface="Calibri"/>
                <a:ea typeface="Calibri"/>
                <a:cs typeface="Calibri"/>
                <a:sym typeface="Calibri"/>
              </a:defRPr>
            </a:pPr>
            <a:endParaRPr lang="pt-BR" sz="1200" dirty="0">
              <a:uFill>
                <a:solidFill>
                  <a:srgbClr val="99403D"/>
                </a:solidFill>
              </a:uFill>
              <a:latin typeface="Calibri"/>
              <a:ea typeface="Calibri"/>
              <a:cs typeface="Calibri"/>
              <a:sym typeface="Calibri"/>
            </a:endParaRPr>
          </a:p>
          <a:p>
            <a:pPr eaLnBrk="1" fontAlgn="auto" hangingPunct="1">
              <a:lnSpc>
                <a:spcPct val="90000"/>
              </a:lnSpc>
              <a:spcBef>
                <a:spcPts val="0"/>
              </a:spcBef>
              <a:spcAft>
                <a:spcPts val="0"/>
              </a:spcAft>
              <a:defRPr sz="1800">
                <a:uFill>
                  <a:solidFill>
                    <a:srgbClr val="99403D"/>
                  </a:solidFill>
                </a:uFill>
                <a:latin typeface="Calibri"/>
                <a:ea typeface="Calibri"/>
                <a:cs typeface="Calibri"/>
                <a:sym typeface="Calibri"/>
              </a:defRPr>
            </a:pPr>
            <a:endParaRPr lang="pt-BR" sz="1200" dirty="0">
              <a:uFill>
                <a:solidFill>
                  <a:srgbClr val="99403D"/>
                </a:solidFill>
              </a:uFill>
              <a:latin typeface="Calibri"/>
              <a:ea typeface="Calibri"/>
              <a:cs typeface="Calibri"/>
              <a:sym typeface="Calibri"/>
            </a:endParaRPr>
          </a:p>
          <a:p>
            <a:pPr algn="ctr" eaLnBrk="1" fontAlgn="auto" hangingPunct="1">
              <a:lnSpc>
                <a:spcPct val="90000"/>
              </a:lnSpc>
              <a:spcBef>
                <a:spcPts val="0"/>
              </a:spcBef>
              <a:spcAft>
                <a:spcPts val="0"/>
              </a:spcAft>
              <a:defRPr sz="1800">
                <a:uFill>
                  <a:solidFill>
                    <a:srgbClr val="99403D"/>
                  </a:solidFill>
                </a:uFill>
                <a:latin typeface="Calibri"/>
                <a:ea typeface="Calibri"/>
                <a:cs typeface="Calibri"/>
                <a:sym typeface="Calibri"/>
              </a:defRPr>
            </a:pPr>
            <a:r>
              <a:rPr lang="pt-BR" sz="1200" dirty="0">
                <a:uFill>
                  <a:solidFill>
                    <a:srgbClr val="99403D"/>
                  </a:solidFill>
                </a:uFill>
                <a:latin typeface="Calibri"/>
                <a:ea typeface="Calibri"/>
                <a:cs typeface="Calibri"/>
                <a:sym typeface="Calibri"/>
              </a:rPr>
              <a:t>Dentro da célula, o </a:t>
            </a:r>
            <a:r>
              <a:rPr lang="pt-BR" sz="1200" b="1" dirty="0">
                <a:uFill>
                  <a:solidFill>
                    <a:srgbClr val="99403D"/>
                  </a:solidFill>
                </a:uFill>
                <a:latin typeface="Calibri"/>
                <a:ea typeface="Calibri"/>
                <a:cs typeface="Calibri"/>
                <a:sym typeface="Calibri"/>
              </a:rPr>
              <a:t>autoindutor</a:t>
            </a:r>
            <a:r>
              <a:rPr lang="pt-BR" sz="1200" dirty="0">
                <a:uFill>
                  <a:solidFill>
                    <a:srgbClr val="99403D"/>
                  </a:solidFill>
                </a:uFill>
                <a:latin typeface="Calibri"/>
                <a:ea typeface="Calibri"/>
                <a:cs typeface="Calibri"/>
                <a:sym typeface="Calibri"/>
              </a:rPr>
              <a:t> se liga à uma</a:t>
            </a:r>
          </a:p>
          <a:p>
            <a:pPr algn="ctr" eaLnBrk="1" fontAlgn="auto" hangingPunct="1">
              <a:lnSpc>
                <a:spcPct val="90000"/>
              </a:lnSpc>
              <a:spcBef>
                <a:spcPts val="0"/>
              </a:spcBef>
              <a:spcAft>
                <a:spcPts val="0"/>
              </a:spcAft>
              <a:defRPr sz="1800">
                <a:uFill>
                  <a:solidFill>
                    <a:srgbClr val="99403D"/>
                  </a:solidFill>
                </a:uFill>
                <a:latin typeface="Calibri"/>
                <a:ea typeface="Calibri"/>
                <a:cs typeface="Calibri"/>
                <a:sym typeface="Calibri"/>
              </a:defRPr>
            </a:pPr>
            <a:r>
              <a:rPr lang="pt-BR" sz="1200" dirty="0">
                <a:uFill>
                  <a:solidFill>
                    <a:srgbClr val="99403D"/>
                  </a:solidFill>
                </a:uFill>
                <a:latin typeface="Calibri"/>
                <a:ea typeface="Calibri"/>
                <a:cs typeface="Calibri"/>
                <a:sym typeface="Calibri"/>
              </a:rPr>
              <a:t>proteína ativadora especifica  (ou a uma cinase sensorial)</a:t>
            </a:r>
          </a:p>
          <a:p>
            <a:pPr eaLnBrk="1" fontAlgn="auto" hangingPunct="1">
              <a:lnSpc>
                <a:spcPct val="90000"/>
              </a:lnSpc>
              <a:spcBef>
                <a:spcPts val="0"/>
              </a:spcBef>
              <a:spcAft>
                <a:spcPts val="0"/>
              </a:spcAft>
              <a:defRPr sz="1800">
                <a:uFill>
                  <a:solidFill>
                    <a:srgbClr val="99403D"/>
                  </a:solidFill>
                </a:uFill>
                <a:latin typeface="Calibri"/>
                <a:ea typeface="Calibri"/>
                <a:cs typeface="Calibri"/>
                <a:sym typeface="Calibri"/>
              </a:defRPr>
            </a:pPr>
            <a:endParaRPr lang="pt-BR" sz="1200" dirty="0">
              <a:uFill>
                <a:solidFill>
                  <a:srgbClr val="99403D"/>
                </a:solidFill>
              </a:uFill>
              <a:latin typeface="Calibri"/>
              <a:ea typeface="Calibri"/>
              <a:cs typeface="Calibri"/>
              <a:sym typeface="Calibri"/>
            </a:endParaRPr>
          </a:p>
          <a:p>
            <a:pPr algn="ctr" eaLnBrk="1" fontAlgn="auto" hangingPunct="1">
              <a:lnSpc>
                <a:spcPct val="90000"/>
              </a:lnSpc>
              <a:spcBef>
                <a:spcPts val="0"/>
              </a:spcBef>
              <a:spcAft>
                <a:spcPts val="0"/>
              </a:spcAft>
              <a:defRPr sz="1800">
                <a:uFill>
                  <a:solidFill>
                    <a:srgbClr val="99403D"/>
                  </a:solidFill>
                </a:uFill>
                <a:latin typeface="Calibri"/>
                <a:ea typeface="Calibri"/>
                <a:cs typeface="Calibri"/>
                <a:sym typeface="Calibri"/>
              </a:defRPr>
            </a:pPr>
            <a:r>
              <a:rPr lang="pt-BR" sz="1200" b="1" dirty="0">
                <a:uFill>
                  <a:solidFill>
                    <a:srgbClr val="99403D"/>
                  </a:solidFill>
                </a:uFill>
                <a:latin typeface="Calibri"/>
                <a:ea typeface="Calibri"/>
                <a:cs typeface="Calibri"/>
                <a:sym typeface="Calibri"/>
              </a:rPr>
              <a:t>Proteína</a:t>
            </a:r>
            <a:r>
              <a:rPr lang="pt-BR" sz="1200" dirty="0">
                <a:uFill>
                  <a:solidFill>
                    <a:srgbClr val="99403D"/>
                  </a:solidFill>
                </a:uFill>
                <a:latin typeface="Calibri"/>
                <a:ea typeface="Calibri"/>
                <a:cs typeface="Calibri"/>
                <a:sym typeface="Calibri"/>
              </a:rPr>
              <a:t> </a:t>
            </a:r>
            <a:r>
              <a:rPr lang="pt-BR" sz="1200" b="1" dirty="0">
                <a:uFill>
                  <a:solidFill>
                    <a:srgbClr val="99403D"/>
                  </a:solidFill>
                </a:uFill>
                <a:latin typeface="Calibri"/>
                <a:ea typeface="Calibri"/>
                <a:cs typeface="Calibri"/>
                <a:sym typeface="Calibri"/>
              </a:rPr>
              <a:t>ativadora-Autoindutor</a:t>
            </a:r>
            <a:r>
              <a:rPr lang="pt-BR" sz="1200" dirty="0">
                <a:uFill>
                  <a:solidFill>
                    <a:srgbClr val="99403D"/>
                  </a:solidFill>
                </a:uFill>
                <a:latin typeface="Calibri"/>
                <a:ea typeface="Calibri"/>
                <a:cs typeface="Calibri"/>
                <a:sym typeface="Calibri"/>
              </a:rPr>
              <a:t>                                Transcrição de genes específicos</a:t>
            </a:r>
            <a:endParaRPr lang="pt-BR" sz="1400" dirty="0">
              <a:uFill>
                <a:solidFill>
                  <a:srgbClr val="99403D"/>
                </a:solidFill>
              </a:uFill>
              <a:latin typeface="Calibri"/>
              <a:ea typeface="Calibri"/>
              <a:cs typeface="Calibri"/>
              <a:sym typeface="Calibri"/>
            </a:endParaRPr>
          </a:p>
          <a:p>
            <a:pPr eaLnBrk="1" fontAlgn="auto" hangingPunct="1">
              <a:lnSpc>
                <a:spcPct val="90000"/>
              </a:lnSpc>
              <a:spcBef>
                <a:spcPts val="0"/>
              </a:spcBef>
              <a:spcAft>
                <a:spcPts val="0"/>
              </a:spcAft>
              <a:defRPr sz="1800">
                <a:uFill>
                  <a:solidFill>
                    <a:srgbClr val="99403D"/>
                  </a:solidFill>
                </a:uFill>
                <a:latin typeface="Calibri"/>
                <a:ea typeface="Calibri"/>
                <a:cs typeface="Calibri"/>
                <a:sym typeface="Calibri"/>
              </a:defRPr>
            </a:pPr>
            <a:endParaRPr lang="pt-BR" sz="1400" dirty="0">
              <a:uFill>
                <a:solidFill>
                  <a:srgbClr val="99403D"/>
                </a:solidFill>
              </a:uFill>
              <a:latin typeface="Calibri"/>
              <a:ea typeface="Calibri"/>
              <a:cs typeface="Calibri"/>
              <a:sym typeface="Calibri"/>
            </a:endParaRPr>
          </a:p>
          <a:p>
            <a:pPr eaLnBrk="1" fontAlgn="auto" hangingPunct="1">
              <a:lnSpc>
                <a:spcPct val="90000"/>
              </a:lnSpc>
              <a:spcBef>
                <a:spcPts val="0"/>
              </a:spcBef>
              <a:spcAft>
                <a:spcPts val="0"/>
              </a:spcAft>
              <a:defRPr sz="1800">
                <a:uFill>
                  <a:solidFill>
                    <a:srgbClr val="99403D"/>
                  </a:solidFill>
                </a:uFill>
                <a:latin typeface="Calibri"/>
                <a:ea typeface="Calibri"/>
                <a:cs typeface="Calibri"/>
                <a:sym typeface="Calibri"/>
              </a:defRPr>
            </a:pPr>
            <a:endParaRPr lang="pt-BR" sz="1400" dirty="0">
              <a:uFill>
                <a:solidFill>
                  <a:srgbClr val="99403D"/>
                </a:solidFill>
              </a:uFill>
              <a:latin typeface="Calibri"/>
              <a:ea typeface="Calibri"/>
              <a:cs typeface="Calibri"/>
              <a:sym typeface="Calibri"/>
            </a:endParaRPr>
          </a:p>
          <a:p>
            <a:pPr eaLnBrk="1" fontAlgn="auto" hangingPunct="1">
              <a:lnSpc>
                <a:spcPct val="90000"/>
              </a:lnSpc>
              <a:spcBef>
                <a:spcPts val="0"/>
              </a:spcBef>
              <a:spcAft>
                <a:spcPts val="0"/>
              </a:spcAft>
              <a:defRPr sz="1800">
                <a:uFill>
                  <a:solidFill>
                    <a:srgbClr val="99403D"/>
                  </a:solidFill>
                </a:uFill>
                <a:latin typeface="Calibri"/>
                <a:ea typeface="Calibri"/>
                <a:cs typeface="Calibri"/>
                <a:sym typeface="Calibri"/>
              </a:defRPr>
            </a:pPr>
            <a:endParaRPr lang="pt-BR" sz="1400" b="1" dirty="0">
              <a:uFill>
                <a:solidFill>
                  <a:srgbClr val="99403D"/>
                </a:solidFill>
              </a:uFill>
              <a:latin typeface="Calibri"/>
              <a:ea typeface="Calibri"/>
              <a:cs typeface="Calibri"/>
              <a:sym typeface="Calibri"/>
            </a:endParaRPr>
          </a:p>
          <a:p>
            <a:pPr eaLnBrk="1" fontAlgn="auto" hangingPunct="1">
              <a:lnSpc>
                <a:spcPct val="90000"/>
              </a:lnSpc>
              <a:spcBef>
                <a:spcPts val="0"/>
              </a:spcBef>
              <a:spcAft>
                <a:spcPts val="0"/>
              </a:spcAft>
              <a:defRPr sz="1800">
                <a:uFill>
                  <a:solidFill>
                    <a:srgbClr val="99403D"/>
                  </a:solidFill>
                </a:uFill>
                <a:latin typeface="Calibri"/>
                <a:ea typeface="Calibri"/>
                <a:cs typeface="Calibri"/>
                <a:sym typeface="Calibri"/>
              </a:defRPr>
            </a:pPr>
            <a:endParaRPr lang="pt-BR" sz="1400" b="1" dirty="0">
              <a:uFill>
                <a:solidFill>
                  <a:srgbClr val="99403D"/>
                </a:solidFill>
              </a:uFill>
              <a:latin typeface="Calibri"/>
              <a:ea typeface="Calibri"/>
              <a:cs typeface="Calibri"/>
              <a:sym typeface="Calibri"/>
            </a:endParaRPr>
          </a:p>
          <a:p>
            <a:pPr eaLnBrk="1" fontAlgn="auto" hangingPunct="1">
              <a:lnSpc>
                <a:spcPct val="90000"/>
              </a:lnSpc>
              <a:spcBef>
                <a:spcPts val="0"/>
              </a:spcBef>
              <a:spcAft>
                <a:spcPts val="0"/>
              </a:spcAft>
              <a:defRPr sz="1800">
                <a:uFill>
                  <a:solidFill>
                    <a:srgbClr val="99403D"/>
                  </a:solidFill>
                </a:uFill>
                <a:latin typeface="Calibri"/>
                <a:ea typeface="Calibri"/>
                <a:cs typeface="Calibri"/>
                <a:sym typeface="Calibri"/>
              </a:defRPr>
            </a:pPr>
            <a:endParaRPr lang="pt-BR" sz="1400" b="1" dirty="0">
              <a:uFill>
                <a:solidFill>
                  <a:srgbClr val="99403D"/>
                </a:solidFill>
              </a:uFill>
              <a:latin typeface="Calibri"/>
              <a:ea typeface="Calibri"/>
              <a:cs typeface="Calibri"/>
              <a:sym typeface="Calibri"/>
            </a:endParaRPr>
          </a:p>
          <a:p>
            <a:pPr eaLnBrk="1" fontAlgn="auto" hangingPunct="1">
              <a:lnSpc>
                <a:spcPct val="90000"/>
              </a:lnSpc>
              <a:spcBef>
                <a:spcPts val="0"/>
              </a:spcBef>
              <a:spcAft>
                <a:spcPts val="0"/>
              </a:spcAft>
              <a:defRPr sz="1800">
                <a:uFill>
                  <a:solidFill>
                    <a:srgbClr val="99403D"/>
                  </a:solidFill>
                </a:uFill>
                <a:latin typeface="Calibri"/>
                <a:ea typeface="Calibri"/>
                <a:cs typeface="Calibri"/>
                <a:sym typeface="Calibri"/>
              </a:defRPr>
            </a:pPr>
            <a:endParaRPr lang="pt-BR" sz="1400" b="1" dirty="0">
              <a:uFill>
                <a:solidFill>
                  <a:srgbClr val="99403D"/>
                </a:solidFill>
              </a:uFill>
              <a:latin typeface="Calibri"/>
              <a:ea typeface="Calibri"/>
              <a:cs typeface="Calibri"/>
              <a:sym typeface="Calibri"/>
            </a:endParaRPr>
          </a:p>
          <a:p>
            <a:pPr eaLnBrk="1" fontAlgn="auto" hangingPunct="1">
              <a:lnSpc>
                <a:spcPct val="90000"/>
              </a:lnSpc>
              <a:spcBef>
                <a:spcPts val="0"/>
              </a:spcBef>
              <a:spcAft>
                <a:spcPts val="0"/>
              </a:spcAft>
              <a:defRPr sz="1800">
                <a:uFill>
                  <a:solidFill>
                    <a:srgbClr val="99403D"/>
                  </a:solidFill>
                </a:uFill>
                <a:latin typeface="Calibri"/>
                <a:ea typeface="Calibri"/>
                <a:cs typeface="Calibri"/>
                <a:sym typeface="Calibri"/>
              </a:defRPr>
            </a:pPr>
            <a:endParaRPr lang="pt-BR" sz="1400" b="1" dirty="0">
              <a:uFill>
                <a:solidFill>
                  <a:srgbClr val="99403D"/>
                </a:solidFill>
              </a:uFill>
              <a:latin typeface="Calibri"/>
              <a:ea typeface="Calibri"/>
              <a:cs typeface="Calibri"/>
              <a:sym typeface="Calibri"/>
            </a:endParaRPr>
          </a:p>
          <a:p>
            <a:pPr eaLnBrk="1" fontAlgn="auto" hangingPunct="1">
              <a:lnSpc>
                <a:spcPct val="90000"/>
              </a:lnSpc>
              <a:spcBef>
                <a:spcPts val="0"/>
              </a:spcBef>
              <a:spcAft>
                <a:spcPts val="0"/>
              </a:spcAft>
              <a:defRPr sz="1800">
                <a:uFill>
                  <a:solidFill>
                    <a:srgbClr val="99403D"/>
                  </a:solidFill>
                </a:uFill>
                <a:latin typeface="Calibri"/>
                <a:ea typeface="Calibri"/>
                <a:cs typeface="Calibri"/>
                <a:sym typeface="Calibri"/>
              </a:defRPr>
            </a:pPr>
            <a:endParaRPr lang="pt-BR" sz="1400" b="1" dirty="0">
              <a:uFill>
                <a:solidFill>
                  <a:srgbClr val="99403D"/>
                </a:solidFill>
              </a:uFill>
              <a:latin typeface="Calibri"/>
              <a:ea typeface="Calibri"/>
              <a:cs typeface="Calibri"/>
              <a:sym typeface="Calibri"/>
            </a:endParaRPr>
          </a:p>
          <a:p>
            <a:pPr marL="160729" indent="-228600" eaLnBrk="1" fontAlgn="auto" hangingPunct="1">
              <a:lnSpc>
                <a:spcPct val="90000"/>
              </a:lnSpc>
              <a:spcBef>
                <a:spcPts val="0"/>
              </a:spcBef>
              <a:spcAft>
                <a:spcPts val="0"/>
              </a:spcAft>
              <a:buFont typeface="Arial" panose="020B0604020202020204" pitchFamily="34" charset="0"/>
              <a:buChar char="•"/>
              <a:defRPr sz="1800">
                <a:uFill>
                  <a:solidFill>
                    <a:srgbClr val="99403D"/>
                  </a:solidFill>
                </a:uFill>
                <a:latin typeface="Calibri"/>
                <a:ea typeface="Calibri"/>
                <a:cs typeface="Calibri"/>
                <a:sym typeface="Calibri"/>
              </a:defRPr>
            </a:pPr>
            <a:endParaRPr lang="pt-BR" sz="1400" dirty="0">
              <a:uFill>
                <a:solidFill>
                  <a:srgbClr val="99403D"/>
                </a:solidFill>
              </a:uFill>
              <a:latin typeface="Calibri"/>
              <a:ea typeface="Calibri"/>
              <a:cs typeface="Calibri"/>
              <a:sym typeface="Calibri"/>
            </a:endParaRPr>
          </a:p>
          <a:p>
            <a:pPr marL="160729" indent="-228600" eaLnBrk="1" fontAlgn="auto" hangingPunct="1">
              <a:lnSpc>
                <a:spcPct val="90000"/>
              </a:lnSpc>
              <a:spcBef>
                <a:spcPts val="0"/>
              </a:spcBef>
              <a:spcAft>
                <a:spcPts val="0"/>
              </a:spcAft>
              <a:buFont typeface="Arial" panose="020B0604020202020204" pitchFamily="34" charset="0"/>
              <a:buChar char="•"/>
              <a:defRPr sz="1800">
                <a:uFill>
                  <a:solidFill>
                    <a:srgbClr val="99403D"/>
                  </a:solidFill>
                </a:uFill>
                <a:latin typeface="Calibri"/>
                <a:ea typeface="Calibri"/>
                <a:cs typeface="Calibri"/>
                <a:sym typeface="Calibri"/>
              </a:defRPr>
            </a:pPr>
            <a:endParaRPr lang="pt-BR" sz="1400" dirty="0">
              <a:uFill>
                <a:solidFill>
                  <a:srgbClr val="99403D"/>
                </a:solidFill>
              </a:uFill>
              <a:latin typeface="Calibri"/>
              <a:ea typeface="Calibri"/>
              <a:cs typeface="Calibri"/>
              <a:sym typeface="Calibri"/>
            </a:endParaRPr>
          </a:p>
          <a:p>
            <a:pPr eaLnBrk="1" fontAlgn="auto" hangingPunct="1">
              <a:lnSpc>
                <a:spcPct val="90000"/>
              </a:lnSpc>
              <a:spcBef>
                <a:spcPts val="0"/>
              </a:spcBef>
              <a:spcAft>
                <a:spcPts val="0"/>
              </a:spcAft>
              <a:defRPr sz="1800">
                <a:uFill>
                  <a:solidFill>
                    <a:srgbClr val="99403D"/>
                  </a:solidFill>
                </a:uFill>
                <a:latin typeface="Calibri"/>
                <a:ea typeface="Calibri"/>
                <a:cs typeface="Calibri"/>
                <a:sym typeface="Calibri"/>
              </a:defRPr>
            </a:pPr>
            <a:endParaRPr lang="pt-BR" sz="1400" dirty="0">
              <a:uFill>
                <a:solidFill>
                  <a:srgbClr val="99403D"/>
                </a:solidFill>
              </a:uFill>
              <a:latin typeface="Calibri"/>
              <a:ea typeface="Calibri"/>
              <a:cs typeface="Calibri"/>
              <a:sym typeface="Calibri"/>
            </a:endParaRPr>
          </a:p>
        </p:txBody>
      </p:sp>
      <p:sp>
        <p:nvSpPr>
          <p:cNvPr id="10" name="4.1. Indústria de Alimentos">
            <a:extLst>
              <a:ext uri="{FF2B5EF4-FFF2-40B4-BE49-F238E27FC236}">
                <a16:creationId xmlns:a16="http://schemas.microsoft.com/office/drawing/2014/main" id="{D158A4E5-317E-85AD-D9DA-784B1B5A68DE}"/>
              </a:ext>
            </a:extLst>
          </p:cNvPr>
          <p:cNvSpPr txBox="1"/>
          <p:nvPr/>
        </p:nvSpPr>
        <p:spPr>
          <a:xfrm>
            <a:off x="288802" y="116885"/>
            <a:ext cx="5676418" cy="459934"/>
          </a:xfrm>
          <a:prstGeom prst="rect">
            <a:avLst/>
          </a:prstGeom>
          <a:gradFill>
            <a:gsLst>
              <a:gs pos="0">
                <a:schemeClr val="accent4"/>
              </a:gs>
              <a:gs pos="100000">
                <a:srgbClr val="FE9301"/>
              </a:gs>
            </a:gsLst>
            <a:lin ang="5400000"/>
          </a:gradFill>
          <a:ln w="12700">
            <a:miter lim="400000"/>
          </a:ln>
          <a:effectLst>
            <a:reflection stA="91988" endPos="40000" dir="5400000" sy="-100000" algn="bl" rotWithShape="0"/>
          </a:effectLst>
        </p:spPr>
        <p:txBody>
          <a:bodyPr lIns="35719" tIns="35719" rIns="35719" bIns="35719" anchor="ctr">
            <a:spAutoFit/>
          </a:bodyPr>
          <a:lstStyle>
            <a:lvl1pPr>
              <a:defRPr sz="2200">
                <a:latin typeface="Helvetica Neue Medium"/>
                <a:ea typeface="Helvetica Neue Medium"/>
                <a:cs typeface="Helvetica Neue Medium"/>
                <a:sym typeface="Helvetica Neue Medium"/>
              </a:defRPr>
            </a:lvl1pPr>
          </a:lstStyle>
          <a:p>
            <a:pPr marL="160729" defTabSz="642915"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sz="2800" b="1" i="1" dirty="0">
                <a:uFill>
                  <a:solidFill>
                    <a:srgbClr val="99403D"/>
                  </a:solidFill>
                </a:uFill>
                <a:latin typeface="Calibri"/>
                <a:ea typeface="Calibri"/>
                <a:cs typeface="Calibri"/>
                <a:sym typeface="Calibri"/>
              </a:rPr>
              <a:t>“</a:t>
            </a:r>
            <a:r>
              <a:rPr lang="pt-BR" sz="2800" b="1" dirty="0">
                <a:uFill>
                  <a:solidFill>
                    <a:srgbClr val="99403D"/>
                  </a:solidFill>
                </a:uFill>
                <a:latin typeface="Calibri"/>
                <a:ea typeface="Calibri"/>
                <a:cs typeface="Calibri"/>
                <a:sym typeface="Calibri"/>
              </a:rPr>
              <a:t>Quorum sensing</a:t>
            </a:r>
            <a:r>
              <a:rPr lang="pt-BR" sz="2800" b="1" i="1" dirty="0">
                <a:uFill>
                  <a:solidFill>
                    <a:srgbClr val="99403D"/>
                  </a:solidFill>
                </a:uFill>
                <a:latin typeface="Calibri"/>
                <a:ea typeface="Calibri"/>
                <a:cs typeface="Calibri"/>
                <a:sym typeface="Calibri"/>
              </a:rPr>
              <a:t>” </a:t>
            </a:r>
          </a:p>
        </p:txBody>
      </p:sp>
      <p:sp>
        <p:nvSpPr>
          <p:cNvPr id="139" name="Text">
            <a:extLst>
              <a:ext uri="{FF2B5EF4-FFF2-40B4-BE49-F238E27FC236}">
                <a16:creationId xmlns:a16="http://schemas.microsoft.com/office/drawing/2014/main" id="{254FD9D2-F34C-D4D6-95D0-6D2528C6A132}"/>
              </a:ext>
            </a:extLst>
          </p:cNvPr>
          <p:cNvSpPr txBox="1"/>
          <p:nvPr/>
        </p:nvSpPr>
        <p:spPr>
          <a:xfrm>
            <a:off x="5154613" y="-1789113"/>
            <a:ext cx="98425" cy="373063"/>
          </a:xfrm>
          <a:prstGeom prst="rect">
            <a:avLst/>
          </a:prstGeom>
          <a:ln w="12700">
            <a:miter lim="400000"/>
          </a:ln>
        </p:spPr>
        <p:txBody>
          <a:bodyPr wrap="none" lIns="35719" tIns="35719" rIns="35719" bIns="35719" anchor="ctr">
            <a:spAutoFit/>
          </a:bodyPr>
          <a:lstStyle>
            <a:lvl1pPr algn="l" defTabSz="457200">
              <a:lnSpc>
                <a:spcPts val="2800"/>
              </a:lnSpc>
              <a:defRPr sz="1200">
                <a:latin typeface="Times"/>
                <a:ea typeface="Times"/>
                <a:cs typeface="Times"/>
                <a:sym typeface="Times"/>
              </a:defRPr>
            </a:lvl1pPr>
          </a:lstStyle>
          <a:p>
            <a:pPr eaLnBrk="1" fontAlgn="auto" hangingPunct="1">
              <a:spcBef>
                <a:spcPts val="0"/>
              </a:spcBef>
              <a:spcAft>
                <a:spcPts val="422"/>
              </a:spcAft>
              <a:defRPr/>
            </a:pPr>
            <a:r>
              <a:rPr lang="pt-BR" sz="844"/>
              <a:t> </a:t>
            </a:r>
          </a:p>
        </p:txBody>
      </p:sp>
      <p:sp>
        <p:nvSpPr>
          <p:cNvPr id="5125" name="Rectangle 1">
            <a:extLst>
              <a:ext uri="{FF2B5EF4-FFF2-40B4-BE49-F238E27FC236}">
                <a16:creationId xmlns:a16="http://schemas.microsoft.com/office/drawing/2014/main" id="{9808B1FC-7378-C3EB-A327-68FB128B1A82}"/>
              </a:ext>
            </a:extLst>
          </p:cNvPr>
          <p:cNvSpPr>
            <a:spLocks noChangeArrowheads="1"/>
          </p:cNvSpPr>
          <p:nvPr/>
        </p:nvSpPr>
        <p:spPr bwMode="auto">
          <a:xfrm>
            <a:off x="266700" y="705406"/>
            <a:ext cx="6475413" cy="350838"/>
          </a:xfrm>
          <a:prstGeom prst="rect">
            <a:avLst/>
          </a:prstGeom>
          <a:solidFill>
            <a:srgbClr val="FBE7C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pt-BR" altLang="pt-BR" sz="1600">
                <a:solidFill>
                  <a:srgbClr val="211E1E"/>
                </a:solidFill>
                <a:latin typeface="WarnockPro"/>
              </a:rPr>
              <a:t>ou </a:t>
            </a:r>
            <a:r>
              <a:rPr lang="pt-BR" altLang="pt-BR" sz="1600" b="1">
                <a:solidFill>
                  <a:srgbClr val="211E1E"/>
                </a:solidFill>
                <a:latin typeface="WarnockPro"/>
              </a:rPr>
              <a:t>sensor de quórum</a:t>
            </a:r>
            <a:r>
              <a:rPr lang="pt-BR" altLang="pt-BR" sz="1600" b="1" i="1">
                <a:solidFill>
                  <a:srgbClr val="211E1E"/>
                </a:solidFill>
                <a:latin typeface="WarnockPro"/>
              </a:rPr>
              <a:t> </a:t>
            </a:r>
            <a:r>
              <a:rPr lang="pt-BR" altLang="pt-BR" sz="1600">
                <a:solidFill>
                  <a:srgbClr val="211E1E"/>
                </a:solidFill>
                <a:latin typeface="WarnockPro"/>
              </a:rPr>
              <a:t>(o termo “</a:t>
            </a:r>
            <a:r>
              <a:rPr lang="pt-BR" altLang="pt-BR" sz="1600" i="1">
                <a:solidFill>
                  <a:srgbClr val="211E1E"/>
                </a:solidFill>
                <a:latin typeface="WarnockPro"/>
              </a:rPr>
              <a:t>quorum</a:t>
            </a:r>
            <a:r>
              <a:rPr lang="pt-BR" altLang="pt-BR" sz="1600">
                <a:solidFill>
                  <a:srgbClr val="211E1E"/>
                </a:solidFill>
                <a:latin typeface="WarnockPro"/>
              </a:rPr>
              <a:t>” significa “número suficiente”</a:t>
            </a:r>
            <a:endParaRPr lang="pt-BR" altLang="pt-BR" sz="1600"/>
          </a:p>
        </p:txBody>
      </p:sp>
      <p:pic>
        <p:nvPicPr>
          <p:cNvPr id="5126" name="Picture 2">
            <a:extLst>
              <a:ext uri="{FF2B5EF4-FFF2-40B4-BE49-F238E27FC236}">
                <a16:creationId xmlns:a16="http://schemas.microsoft.com/office/drawing/2014/main" id="{E50CF105-E3AA-2945-CBF2-D4251C35F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0263" y="1068388"/>
            <a:ext cx="4535487" cy="5511800"/>
          </a:xfrm>
          <a:prstGeom prst="rect">
            <a:avLst/>
          </a:prstGeom>
          <a:noFill/>
          <a:ln w="38100">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16" name="4.2. Indústria Química:…">
            <a:extLst>
              <a:ext uri="{FF2B5EF4-FFF2-40B4-BE49-F238E27FC236}">
                <a16:creationId xmlns:a16="http://schemas.microsoft.com/office/drawing/2014/main" id="{2098BE80-DA69-3926-624B-B6A7B77D7AAE}"/>
              </a:ext>
            </a:extLst>
          </p:cNvPr>
          <p:cNvSpPr txBox="1"/>
          <p:nvPr/>
        </p:nvSpPr>
        <p:spPr>
          <a:xfrm>
            <a:off x="266700" y="1179326"/>
            <a:ext cx="6475413" cy="1866900"/>
          </a:xfrm>
          <a:prstGeom prst="rect">
            <a:avLst/>
          </a:prstGeom>
          <a:solidFill>
            <a:srgbClr val="FBE5D6"/>
          </a:solidFill>
          <a:ln>
            <a:solidFill>
              <a:srgbClr val="C00000"/>
            </a:solid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600"/>
              </a:spcBef>
            </a:pPr>
            <a:r>
              <a:rPr lang="pt-BR" altLang="pt-BR" sz="1400" b="1" dirty="0">
                <a:ea typeface="Calibri" panose="020F0502020204030204" pitchFamily="34" charset="0"/>
                <a:cs typeface="Arial" panose="020B0604020202020204" pitchFamily="34" charset="0"/>
                <a:sym typeface="Calibri" panose="020F0502020204030204" pitchFamily="34" charset="0"/>
              </a:rPr>
              <a:t>O que é “Quorum sensing”? </a:t>
            </a:r>
          </a:p>
          <a:p>
            <a:pPr eaLnBrk="1" hangingPunct="1">
              <a:lnSpc>
                <a:spcPct val="90000"/>
              </a:lnSpc>
              <a:spcBef>
                <a:spcPts val="600"/>
              </a:spcBef>
            </a:pPr>
            <a:r>
              <a:rPr lang="pt-BR" altLang="pt-BR" sz="1400" dirty="0">
                <a:ea typeface="Calibri" panose="020F0502020204030204" pitchFamily="34" charset="0"/>
                <a:cs typeface="Arial" panose="020B0604020202020204" pitchFamily="34" charset="0"/>
                <a:sym typeface="Calibri" panose="020F0502020204030204" pitchFamily="34" charset="0"/>
              </a:rPr>
              <a:t>É um sistema regulador que está presente na maioria dos microrganismos que com base na densidade celular da população microbiana:</a:t>
            </a:r>
            <a:endParaRPr lang="pt-BR" altLang="pt-BR" sz="1400" b="1" dirty="0">
              <a:ea typeface="Calibri" panose="020F0502020204030204" pitchFamily="34" charset="0"/>
              <a:cs typeface="Arial" panose="020B0604020202020204" pitchFamily="34" charset="0"/>
              <a:sym typeface="Calibri" panose="020F0502020204030204" pitchFamily="34" charset="0"/>
            </a:endParaRPr>
          </a:p>
          <a:p>
            <a:pPr eaLnBrk="1" hangingPunct="1">
              <a:lnSpc>
                <a:spcPct val="90000"/>
              </a:lnSpc>
              <a:spcBef>
                <a:spcPts val="600"/>
              </a:spcBef>
              <a:buFontTx/>
              <a:buChar char="-"/>
            </a:pPr>
            <a:r>
              <a:rPr lang="pt-BR" altLang="pt-BR" sz="1400" dirty="0">
                <a:solidFill>
                  <a:srgbClr val="0432FF"/>
                </a:solidFill>
                <a:ea typeface="Calibri" panose="020F0502020204030204" pitchFamily="34" charset="0"/>
                <a:cs typeface="Arial" panose="020B0604020202020204" pitchFamily="34" charset="0"/>
                <a:sym typeface="Calibri" panose="020F0502020204030204" pitchFamily="34" charset="0"/>
              </a:rPr>
              <a:t>Monitora o tamanho da população</a:t>
            </a:r>
            <a:r>
              <a:rPr lang="pt-BR" altLang="pt-BR" sz="1400" dirty="0">
                <a:ea typeface="Calibri" panose="020F0502020204030204" pitchFamily="34" charset="0"/>
                <a:cs typeface="Arial" panose="020B0604020202020204" pitchFamily="34" charset="0"/>
                <a:sym typeface="Calibri" panose="020F0502020204030204" pitchFamily="34" charset="0"/>
              </a:rPr>
              <a:t>, e </a:t>
            </a:r>
          </a:p>
          <a:p>
            <a:pPr eaLnBrk="1" hangingPunct="1">
              <a:lnSpc>
                <a:spcPct val="90000"/>
              </a:lnSpc>
              <a:spcBef>
                <a:spcPts val="600"/>
              </a:spcBef>
              <a:buFontTx/>
              <a:buChar char="-"/>
            </a:pPr>
            <a:endParaRPr lang="pt-BR" altLang="pt-BR" sz="800" dirty="0">
              <a:ea typeface="Calibri" panose="020F0502020204030204" pitchFamily="34" charset="0"/>
              <a:cs typeface="Arial" panose="020B0604020202020204" pitchFamily="34" charset="0"/>
              <a:sym typeface="Calibri" panose="020F0502020204030204" pitchFamily="34" charset="0"/>
            </a:endParaRPr>
          </a:p>
          <a:p>
            <a:pPr eaLnBrk="1" hangingPunct="1">
              <a:lnSpc>
                <a:spcPct val="90000"/>
              </a:lnSpc>
              <a:buFontTx/>
              <a:buChar char="-"/>
            </a:pPr>
            <a:r>
              <a:rPr lang="pt-BR" altLang="pt-BR" sz="1400" dirty="0">
                <a:ea typeface="Calibri" panose="020F0502020204030204" pitchFamily="34" charset="0"/>
                <a:cs typeface="Arial" panose="020B0604020202020204" pitchFamily="34" charset="0"/>
                <a:sym typeface="Calibri" panose="020F0502020204030204" pitchFamily="34" charset="0"/>
              </a:rPr>
              <a:t>Garante a existência de número suficiente de bactérias antes de iniciar uma resposta, ou seja,  </a:t>
            </a:r>
          </a:p>
          <a:p>
            <a:pPr eaLnBrk="1" hangingPunct="1">
              <a:lnSpc>
                <a:spcPct val="90000"/>
              </a:lnSpc>
            </a:pPr>
            <a:r>
              <a:rPr lang="pt-BR" altLang="pt-BR" sz="1400" dirty="0">
                <a:ea typeface="Calibri" panose="020F0502020204030204" pitchFamily="34" charset="0"/>
                <a:cs typeface="Arial" panose="020B0604020202020204" pitchFamily="34" charset="0"/>
                <a:sym typeface="Calibri" panose="020F0502020204030204" pitchFamily="34" charset="0"/>
              </a:rPr>
              <a:t>       </a:t>
            </a:r>
            <a:r>
              <a:rPr lang="pt-BR" altLang="pt-BR" sz="1400" dirty="0">
                <a:solidFill>
                  <a:srgbClr val="0432FF"/>
                </a:solidFill>
                <a:ea typeface="Calibri" panose="020F0502020204030204" pitchFamily="34" charset="0"/>
                <a:cs typeface="Arial" panose="020B0604020202020204" pitchFamily="34" charset="0"/>
                <a:sym typeface="Calibri" panose="020F0502020204030204" pitchFamily="34" charset="0"/>
              </a:rPr>
              <a:t>permite o </a:t>
            </a:r>
            <a:r>
              <a:rPr lang="pt-BR" altLang="pt-BR" sz="1400" dirty="0">
                <a:ea typeface="Calibri" panose="020F0502020204030204" pitchFamily="34" charset="0"/>
                <a:cs typeface="Arial" panose="020B0604020202020204" pitchFamily="34" charset="0"/>
                <a:sym typeface="Calibri" panose="020F0502020204030204" pitchFamily="34" charset="0"/>
              </a:rPr>
              <a:t>“</a:t>
            </a:r>
            <a:r>
              <a:rPr lang="pt-BR" altLang="pt-BR" sz="1400" dirty="0">
                <a:solidFill>
                  <a:srgbClr val="0432FF"/>
                </a:solidFill>
                <a:ea typeface="Calibri" panose="020F0502020204030204" pitchFamily="34" charset="0"/>
                <a:cs typeface="Arial" panose="020B0604020202020204" pitchFamily="34" charset="0"/>
                <a:sym typeface="Calibri" panose="020F0502020204030204" pitchFamily="34" charset="0"/>
              </a:rPr>
              <a:t>Controle da expressão gênica</a:t>
            </a:r>
            <a:r>
              <a:rPr lang="pt-BR" altLang="pt-BR" sz="1400" dirty="0">
                <a:ea typeface="Calibri" panose="020F0502020204030204" pitchFamily="34" charset="0"/>
                <a:cs typeface="Arial" panose="020B0604020202020204" pitchFamily="34" charset="0"/>
                <a:sym typeface="Calibri" panose="020F0502020204030204" pitchFamily="34" charset="0"/>
              </a:rPr>
              <a:t>”.</a:t>
            </a:r>
          </a:p>
          <a:p>
            <a:pPr eaLnBrk="1" hangingPunct="1">
              <a:lnSpc>
                <a:spcPct val="90000"/>
              </a:lnSpc>
              <a:spcBef>
                <a:spcPts val="275"/>
              </a:spcBef>
            </a:pPr>
            <a:endParaRPr lang="pt-BR" altLang="pt-BR" sz="1400" dirty="0">
              <a:ea typeface="Calibri" panose="020F0502020204030204" pitchFamily="34" charset="0"/>
              <a:cs typeface="Arial" panose="020B0604020202020204" pitchFamily="34" charset="0"/>
              <a:sym typeface="Calibri" panose="020F0502020204030204" pitchFamily="34" charset="0"/>
            </a:endParaRPr>
          </a:p>
          <a:p>
            <a:pPr eaLnBrk="1" hangingPunct="1">
              <a:lnSpc>
                <a:spcPct val="90000"/>
              </a:lnSpc>
              <a:spcBef>
                <a:spcPts val="275"/>
              </a:spcBef>
            </a:pPr>
            <a:endParaRPr lang="pt-BR" altLang="pt-BR" sz="1400" dirty="0">
              <a:ea typeface="Calibri" panose="020F0502020204030204" pitchFamily="34" charset="0"/>
              <a:cs typeface="Arial" panose="020B0604020202020204" pitchFamily="34" charset="0"/>
              <a:sym typeface="Calibri" panose="020F0502020204030204" pitchFamily="34" charset="0"/>
            </a:endParaRPr>
          </a:p>
          <a:p>
            <a:pPr eaLnBrk="1" hangingPunct="1">
              <a:lnSpc>
                <a:spcPct val="90000"/>
              </a:lnSpc>
              <a:spcBef>
                <a:spcPts val="275"/>
              </a:spcBef>
            </a:pPr>
            <a:endParaRPr lang="pt-BR" altLang="pt-BR" sz="1400" dirty="0">
              <a:ea typeface="Calibri" panose="020F0502020204030204" pitchFamily="34" charset="0"/>
              <a:cs typeface="Arial" panose="020B0604020202020204" pitchFamily="34" charset="0"/>
              <a:sym typeface="Calibri" panose="020F0502020204030204" pitchFamily="34" charset="0"/>
            </a:endParaRPr>
          </a:p>
          <a:p>
            <a:pPr eaLnBrk="1" hangingPunct="1">
              <a:lnSpc>
                <a:spcPct val="90000"/>
              </a:lnSpc>
              <a:spcBef>
                <a:spcPts val="275"/>
              </a:spcBef>
            </a:pPr>
            <a:endParaRPr lang="pt-BR" altLang="pt-BR" sz="1400" dirty="0">
              <a:ea typeface="Calibri" panose="020F0502020204030204" pitchFamily="34" charset="0"/>
              <a:cs typeface="Arial" panose="020B0604020202020204" pitchFamily="34" charset="0"/>
              <a:sym typeface="Calibri" panose="020F0502020204030204" pitchFamily="34" charset="0"/>
            </a:endParaRPr>
          </a:p>
        </p:txBody>
      </p:sp>
      <p:sp>
        <p:nvSpPr>
          <p:cNvPr id="8" name="Right Arrow 7">
            <a:extLst>
              <a:ext uri="{FF2B5EF4-FFF2-40B4-BE49-F238E27FC236}">
                <a16:creationId xmlns:a16="http://schemas.microsoft.com/office/drawing/2014/main" id="{8F308CDC-7952-25F9-15ED-9E477FF1ECCC}"/>
              </a:ext>
            </a:extLst>
          </p:cNvPr>
          <p:cNvSpPr/>
          <p:nvPr/>
        </p:nvSpPr>
        <p:spPr>
          <a:xfrm>
            <a:off x="3124200" y="6246813"/>
            <a:ext cx="912813" cy="1698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18" name="Down Arrow 17">
            <a:extLst>
              <a:ext uri="{FF2B5EF4-FFF2-40B4-BE49-F238E27FC236}">
                <a16:creationId xmlns:a16="http://schemas.microsoft.com/office/drawing/2014/main" id="{EB88FB65-3BEA-5332-E9AB-C342B3D2DA26}"/>
              </a:ext>
            </a:extLst>
          </p:cNvPr>
          <p:cNvSpPr/>
          <p:nvPr/>
        </p:nvSpPr>
        <p:spPr>
          <a:xfrm>
            <a:off x="3579813" y="5595938"/>
            <a:ext cx="158750" cy="171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11" name="4.2. Indústria Química:…">
            <a:extLst>
              <a:ext uri="{FF2B5EF4-FFF2-40B4-BE49-F238E27FC236}">
                <a16:creationId xmlns:a16="http://schemas.microsoft.com/office/drawing/2014/main" id="{488EB11F-6173-05E4-1662-1EC4AB8BA86F}"/>
              </a:ext>
            </a:extLst>
          </p:cNvPr>
          <p:cNvSpPr txBox="1"/>
          <p:nvPr/>
        </p:nvSpPr>
        <p:spPr>
          <a:xfrm>
            <a:off x="288802" y="3156753"/>
            <a:ext cx="5807198" cy="1035050"/>
          </a:xfrm>
          <a:prstGeom prst="rect">
            <a:avLst/>
          </a:prstGeom>
          <a:solidFill>
            <a:srgbClr val="FFF8D3"/>
          </a:solidFill>
          <a:ln>
            <a:solidFill>
              <a:srgbClr val="C00000"/>
            </a:solidFill>
          </a:ln>
        </p:spPr>
        <p:txBody>
          <a:bodyPr/>
          <a:lstStyle/>
          <a:p>
            <a:pPr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sz="1400" b="1" dirty="0">
                <a:uFill>
                  <a:solidFill>
                    <a:srgbClr val="99403D"/>
                  </a:solidFill>
                </a:uFill>
                <a:latin typeface="Calibri"/>
                <a:ea typeface="Calibri"/>
                <a:cs typeface="Calibri"/>
                <a:sym typeface="Calibri"/>
              </a:rPr>
              <a:t>Aonde está presente?</a:t>
            </a:r>
          </a:p>
          <a:p>
            <a:pPr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sz="1400" dirty="0">
                <a:uFill>
                  <a:solidFill>
                    <a:srgbClr val="99403D"/>
                  </a:solidFill>
                </a:uFill>
                <a:latin typeface="Calibri"/>
                <a:ea typeface="Calibri"/>
                <a:cs typeface="Calibri"/>
                <a:sym typeface="Calibri"/>
              </a:rPr>
              <a:t>Encontra-se presente em muitos microrganismos: </a:t>
            </a:r>
          </a:p>
          <a:p>
            <a:pPr marL="342900" indent="-342900" eaLnBrk="1" fontAlgn="auto" hangingPunct="1">
              <a:lnSpc>
                <a:spcPct val="90000"/>
              </a:lnSpc>
              <a:spcBef>
                <a:spcPts val="281"/>
              </a:spcBef>
              <a:spcAft>
                <a:spcPts val="0"/>
              </a:spcAft>
              <a:buFontTx/>
              <a:buChar char="-"/>
              <a:defRPr sz="1800">
                <a:uFill>
                  <a:solidFill>
                    <a:srgbClr val="99403D"/>
                  </a:solidFill>
                </a:uFill>
                <a:latin typeface="Calibri"/>
                <a:ea typeface="Calibri"/>
                <a:cs typeface="Calibri"/>
                <a:sym typeface="Calibri"/>
              </a:defRPr>
            </a:pPr>
            <a:r>
              <a:rPr lang="pt-BR" sz="1400" dirty="0">
                <a:uFill>
                  <a:solidFill>
                    <a:srgbClr val="99403D"/>
                  </a:solidFill>
                </a:uFill>
                <a:latin typeface="Calibri"/>
                <a:ea typeface="Calibri"/>
                <a:cs typeface="Calibri"/>
                <a:sym typeface="Calibri"/>
              </a:rPr>
              <a:t>Bactérias Gram-negativas, Bactérias Gram-positivas;    Arqueias;</a:t>
            </a:r>
          </a:p>
          <a:p>
            <a:pPr marL="342900" indent="-342900" eaLnBrk="1" fontAlgn="auto" hangingPunct="1">
              <a:lnSpc>
                <a:spcPct val="90000"/>
              </a:lnSpc>
              <a:spcBef>
                <a:spcPts val="281"/>
              </a:spcBef>
              <a:spcAft>
                <a:spcPts val="0"/>
              </a:spcAft>
              <a:buFontTx/>
              <a:buChar char="-"/>
              <a:defRPr sz="1800">
                <a:uFill>
                  <a:solidFill>
                    <a:srgbClr val="99403D"/>
                  </a:solidFill>
                </a:uFill>
                <a:latin typeface="Calibri"/>
                <a:ea typeface="Calibri"/>
                <a:cs typeface="Calibri"/>
                <a:sym typeface="Calibri"/>
              </a:defRPr>
            </a:pPr>
            <a:r>
              <a:rPr lang="pt-BR" sz="1400" dirty="0">
                <a:uFill>
                  <a:solidFill>
                    <a:srgbClr val="99403D"/>
                  </a:solidFill>
                </a:uFill>
                <a:latin typeface="Calibri"/>
                <a:ea typeface="Calibri"/>
                <a:cs typeface="Calibri"/>
                <a:sym typeface="Calibri"/>
              </a:rPr>
              <a:t>Microrganismos eucarióticos: Leveduras</a:t>
            </a:r>
          </a:p>
          <a:p>
            <a:pPr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endParaRPr lang="pt-BR" sz="1400" dirty="0">
              <a:uFill>
                <a:solidFill>
                  <a:srgbClr val="99403D"/>
                </a:solidFill>
              </a:uFill>
              <a:latin typeface="Calibri"/>
              <a:ea typeface="Calibri"/>
              <a:cs typeface="Calibri"/>
              <a:sym typeface="Calibri"/>
            </a:endParaRPr>
          </a:p>
          <a:p>
            <a:pPr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endParaRPr lang="pt-BR" sz="1400" dirty="0">
              <a:uFill>
                <a:solidFill>
                  <a:srgbClr val="99403D"/>
                </a:solidFill>
              </a:uFill>
              <a:latin typeface="Calibri"/>
              <a:ea typeface="Calibri"/>
              <a:cs typeface="Calibri"/>
              <a:sym typeface="Calibri"/>
            </a:endParaRPr>
          </a:p>
          <a:p>
            <a:pPr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endParaRPr lang="pt-BR" sz="1400" dirty="0">
              <a:uFill>
                <a:solidFill>
                  <a:srgbClr val="99403D"/>
                </a:solidFill>
              </a:uFill>
              <a:latin typeface="Calibri"/>
              <a:ea typeface="Calibri"/>
              <a:cs typeface="Calibri"/>
              <a:sym typeface="Calibri"/>
            </a:endParaRPr>
          </a:p>
          <a:p>
            <a:pPr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endParaRPr lang="pt-BR" sz="1400" dirty="0">
              <a:uFill>
                <a:solidFill>
                  <a:srgbClr val="99403D"/>
                </a:solidFill>
              </a:uFill>
              <a:latin typeface="Calibri"/>
              <a:ea typeface="Calibri"/>
              <a:cs typeface="Calibri"/>
              <a:sym typeface="Calibri"/>
            </a:endParaRPr>
          </a:p>
          <a:p>
            <a:pPr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endParaRPr lang="pt-BR" sz="1400" dirty="0">
              <a:uFill>
                <a:solidFill>
                  <a:srgbClr val="99403D"/>
                </a:solidFill>
              </a:uFill>
              <a:latin typeface="Calibri"/>
              <a:ea typeface="Calibri"/>
              <a:cs typeface="Calibri"/>
              <a:sym typeface="Calibri"/>
            </a:endParaRPr>
          </a:p>
          <a:p>
            <a:pPr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endParaRPr lang="pt-BR" sz="1400" b="1" dirty="0">
              <a:uFill>
                <a:solidFill>
                  <a:srgbClr val="99403D"/>
                </a:solidFill>
              </a:uFill>
              <a:latin typeface="Calibri"/>
              <a:ea typeface="Calibri"/>
              <a:cs typeface="Calibri"/>
              <a:sym typeface="Calibri"/>
            </a:endParaRPr>
          </a:p>
          <a:p>
            <a:pPr eaLnBrk="1" fontAlgn="auto" hangingPunct="1">
              <a:lnSpc>
                <a:spcPct val="90000"/>
              </a:lnSpc>
              <a:spcBef>
                <a:spcPts val="0"/>
              </a:spcBef>
              <a:spcAft>
                <a:spcPts val="0"/>
              </a:spcAft>
              <a:defRPr sz="1800">
                <a:uFill>
                  <a:solidFill>
                    <a:srgbClr val="99403D"/>
                  </a:solidFill>
                </a:uFill>
                <a:latin typeface="Calibri"/>
                <a:ea typeface="Calibri"/>
                <a:cs typeface="Calibri"/>
                <a:sym typeface="Calibri"/>
              </a:defRPr>
            </a:pPr>
            <a:endParaRPr lang="pt-BR" sz="1400" b="1" dirty="0">
              <a:uFill>
                <a:solidFill>
                  <a:srgbClr val="99403D"/>
                </a:solidFill>
              </a:uFill>
              <a:latin typeface="Calibri"/>
              <a:ea typeface="Calibri"/>
              <a:cs typeface="Calibri"/>
              <a:sym typeface="Calibri"/>
            </a:endParaRPr>
          </a:p>
          <a:p>
            <a:pPr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endParaRPr lang="pt-BR" sz="800" b="1" dirty="0">
              <a:uFill>
                <a:solidFill>
                  <a:srgbClr val="99403D"/>
                </a:solidFill>
              </a:uFill>
              <a:latin typeface="Calibri"/>
              <a:ea typeface="Calibri"/>
              <a:cs typeface="Calibri"/>
              <a:sym typeface="Calibri"/>
            </a:endParaRPr>
          </a:p>
          <a:p>
            <a:pPr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endParaRPr lang="pt-BR" sz="1400" b="1" dirty="0">
              <a:uFill>
                <a:solidFill>
                  <a:srgbClr val="99403D"/>
                </a:solidFill>
              </a:uFill>
              <a:latin typeface="Calibri"/>
              <a:ea typeface="Calibri"/>
              <a:cs typeface="Calibri"/>
              <a:sym typeface="Calibri"/>
            </a:endParaRPr>
          </a:p>
          <a:p>
            <a:pPr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endParaRPr lang="pt-BR" sz="1400" dirty="0">
              <a:uFill>
                <a:solidFill>
                  <a:srgbClr val="99403D"/>
                </a:solidFill>
              </a:uFill>
              <a:latin typeface="Calibri"/>
              <a:ea typeface="Calibri"/>
              <a:cs typeface="Calibri"/>
              <a:sym typeface="Calibri"/>
            </a:endParaRPr>
          </a:p>
        </p:txBody>
      </p:sp>
      <p:sp>
        <p:nvSpPr>
          <p:cNvPr id="12" name="Rectangle 1">
            <a:extLst>
              <a:ext uri="{FF2B5EF4-FFF2-40B4-BE49-F238E27FC236}">
                <a16:creationId xmlns:a16="http://schemas.microsoft.com/office/drawing/2014/main" id="{58EBDAD1-ECC7-8DA5-4389-22D99492ED02}"/>
              </a:ext>
            </a:extLst>
          </p:cNvPr>
          <p:cNvSpPr>
            <a:spLocks noChangeArrowheads="1"/>
          </p:cNvSpPr>
          <p:nvPr/>
        </p:nvSpPr>
        <p:spPr bwMode="auto">
          <a:xfrm rot="20563944">
            <a:off x="10915991" y="1243386"/>
            <a:ext cx="1215043" cy="338554"/>
          </a:xfrm>
          <a:custGeom>
            <a:avLst/>
            <a:gdLst>
              <a:gd name="connsiteX0" fmla="*/ 0 w 1215043"/>
              <a:gd name="connsiteY0" fmla="*/ 0 h 338554"/>
              <a:gd name="connsiteX1" fmla="*/ 429315 w 1215043"/>
              <a:gd name="connsiteY1" fmla="*/ 0 h 338554"/>
              <a:gd name="connsiteX2" fmla="*/ 846480 w 1215043"/>
              <a:gd name="connsiteY2" fmla="*/ 0 h 338554"/>
              <a:gd name="connsiteX3" fmla="*/ 1215043 w 1215043"/>
              <a:gd name="connsiteY3" fmla="*/ 0 h 338554"/>
              <a:gd name="connsiteX4" fmla="*/ 1215043 w 1215043"/>
              <a:gd name="connsiteY4" fmla="*/ 338554 h 338554"/>
              <a:gd name="connsiteX5" fmla="*/ 834330 w 1215043"/>
              <a:gd name="connsiteY5" fmla="*/ 338554 h 338554"/>
              <a:gd name="connsiteX6" fmla="*/ 429315 w 1215043"/>
              <a:gd name="connsiteY6" fmla="*/ 338554 h 338554"/>
              <a:gd name="connsiteX7" fmla="*/ 0 w 1215043"/>
              <a:gd name="connsiteY7" fmla="*/ 338554 h 338554"/>
              <a:gd name="connsiteX8" fmla="*/ 0 w 1215043"/>
              <a:gd name="connsiteY8"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043" h="338554" fill="none" extrusionOk="0">
                <a:moveTo>
                  <a:pt x="0" y="0"/>
                </a:moveTo>
                <a:cubicBezTo>
                  <a:pt x="142601" y="-47360"/>
                  <a:pt x="255883" y="37832"/>
                  <a:pt x="429315" y="0"/>
                </a:cubicBezTo>
                <a:cubicBezTo>
                  <a:pt x="602747" y="-37832"/>
                  <a:pt x="692470" y="33577"/>
                  <a:pt x="846480" y="0"/>
                </a:cubicBezTo>
                <a:cubicBezTo>
                  <a:pt x="1000491" y="-33577"/>
                  <a:pt x="1053196" y="12080"/>
                  <a:pt x="1215043" y="0"/>
                </a:cubicBezTo>
                <a:cubicBezTo>
                  <a:pt x="1238797" y="115344"/>
                  <a:pt x="1211418" y="246378"/>
                  <a:pt x="1215043" y="338554"/>
                </a:cubicBezTo>
                <a:cubicBezTo>
                  <a:pt x="1049817" y="355004"/>
                  <a:pt x="919369" y="300253"/>
                  <a:pt x="834330" y="338554"/>
                </a:cubicBezTo>
                <a:cubicBezTo>
                  <a:pt x="749291" y="376855"/>
                  <a:pt x="551315" y="290392"/>
                  <a:pt x="429315" y="338554"/>
                </a:cubicBezTo>
                <a:cubicBezTo>
                  <a:pt x="307316" y="386716"/>
                  <a:pt x="146749" y="319902"/>
                  <a:pt x="0" y="338554"/>
                </a:cubicBezTo>
                <a:cubicBezTo>
                  <a:pt x="-10732" y="255260"/>
                  <a:pt x="38809" y="159055"/>
                  <a:pt x="0" y="0"/>
                </a:cubicBezTo>
                <a:close/>
              </a:path>
              <a:path w="1215043" h="338554" stroke="0" extrusionOk="0">
                <a:moveTo>
                  <a:pt x="0" y="0"/>
                </a:moveTo>
                <a:cubicBezTo>
                  <a:pt x="159141" y="-28055"/>
                  <a:pt x="204038" y="2673"/>
                  <a:pt x="392864" y="0"/>
                </a:cubicBezTo>
                <a:cubicBezTo>
                  <a:pt x="581690" y="-2673"/>
                  <a:pt x="663223" y="4764"/>
                  <a:pt x="761427" y="0"/>
                </a:cubicBezTo>
                <a:cubicBezTo>
                  <a:pt x="859631" y="-4764"/>
                  <a:pt x="1010557" y="25698"/>
                  <a:pt x="1215043" y="0"/>
                </a:cubicBezTo>
                <a:cubicBezTo>
                  <a:pt x="1250621" y="98340"/>
                  <a:pt x="1187230" y="172793"/>
                  <a:pt x="1215043" y="338554"/>
                </a:cubicBezTo>
                <a:cubicBezTo>
                  <a:pt x="1095688" y="376685"/>
                  <a:pt x="911597" y="298319"/>
                  <a:pt x="834330" y="338554"/>
                </a:cubicBezTo>
                <a:cubicBezTo>
                  <a:pt x="757063" y="378789"/>
                  <a:pt x="526058" y="295818"/>
                  <a:pt x="405014" y="338554"/>
                </a:cubicBezTo>
                <a:cubicBezTo>
                  <a:pt x="283970" y="381290"/>
                  <a:pt x="104867" y="308020"/>
                  <a:pt x="0" y="338554"/>
                </a:cubicBezTo>
                <a:cubicBezTo>
                  <a:pt x="-3130" y="256353"/>
                  <a:pt x="8384" y="77906"/>
                  <a:pt x="0" y="0"/>
                </a:cubicBezTo>
                <a:close/>
              </a:path>
            </a:pathLst>
          </a:custGeom>
          <a:solidFill>
            <a:srgbClr val="FFFF00"/>
          </a:solidFill>
          <a:ln>
            <a:solidFill>
              <a:srgbClr val="0432FF"/>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pt-BR" altLang="pt-BR" sz="1400" b="1" dirty="0">
                <a:solidFill>
                  <a:srgbClr val="7030A0"/>
                </a:solidFill>
                <a:latin typeface="FUTURA MEDIUM" panose="020B0602020204020303" pitchFamily="34" charset="-79"/>
                <a:cs typeface="FUTURA MEDIUM" panose="020B0602020204020303" pitchFamily="34" charset="-79"/>
              </a:rPr>
              <a:t>Autoindutor</a:t>
            </a:r>
            <a:r>
              <a:rPr lang="pt-BR" altLang="pt-BR" sz="1600" dirty="0">
                <a:solidFill>
                  <a:srgbClr val="211E1E"/>
                </a:solidFill>
                <a:latin typeface="WarnockPro"/>
              </a:rPr>
              <a:t> </a:t>
            </a:r>
            <a:endParaRPr lang="pt-BR" altLang="pt-BR" sz="1600" dirty="0"/>
          </a:p>
        </p:txBody>
      </p:sp>
      <p:cxnSp>
        <p:nvCxnSpPr>
          <p:cNvPr id="3" name="Conector de Seta Reta 2">
            <a:extLst>
              <a:ext uri="{FF2B5EF4-FFF2-40B4-BE49-F238E27FC236}">
                <a16:creationId xmlns:a16="http://schemas.microsoft.com/office/drawing/2014/main" id="{DFAFC0F9-E413-FE90-31B9-EEA5CEDEB713}"/>
              </a:ext>
            </a:extLst>
          </p:cNvPr>
          <p:cNvCxnSpPr>
            <a:cxnSpLocks/>
          </p:cNvCxnSpPr>
          <p:nvPr/>
        </p:nvCxnSpPr>
        <p:spPr>
          <a:xfrm flipH="1">
            <a:off x="11025809" y="1661879"/>
            <a:ext cx="185531" cy="56448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Text">
            <a:extLst>
              <a:ext uri="{FF2B5EF4-FFF2-40B4-BE49-F238E27FC236}">
                <a16:creationId xmlns:a16="http://schemas.microsoft.com/office/drawing/2014/main" id="{51778C89-068B-56C1-5D36-5D73ADD2F420}"/>
              </a:ext>
            </a:extLst>
          </p:cNvPr>
          <p:cNvSpPr txBox="1"/>
          <p:nvPr/>
        </p:nvSpPr>
        <p:spPr>
          <a:xfrm>
            <a:off x="5154613" y="-1789113"/>
            <a:ext cx="98425" cy="373063"/>
          </a:xfrm>
          <a:prstGeom prst="rect">
            <a:avLst/>
          </a:prstGeom>
          <a:ln w="12700">
            <a:miter lim="400000"/>
          </a:ln>
        </p:spPr>
        <p:txBody>
          <a:bodyPr wrap="none" lIns="35719" tIns="35719" rIns="35719" bIns="35719" anchor="ctr">
            <a:spAutoFit/>
          </a:bodyPr>
          <a:lstStyle>
            <a:lvl1pPr algn="l" defTabSz="457200">
              <a:lnSpc>
                <a:spcPts val="2800"/>
              </a:lnSpc>
              <a:defRPr sz="1200">
                <a:latin typeface="Times"/>
                <a:ea typeface="Times"/>
                <a:cs typeface="Times"/>
                <a:sym typeface="Times"/>
              </a:defRPr>
            </a:lvl1pPr>
          </a:lstStyle>
          <a:p>
            <a:pPr eaLnBrk="1" fontAlgn="auto" hangingPunct="1">
              <a:spcBef>
                <a:spcPts val="0"/>
              </a:spcBef>
              <a:spcAft>
                <a:spcPts val="422"/>
              </a:spcAft>
              <a:defRPr/>
            </a:pPr>
            <a:r>
              <a:rPr lang="pt-BR" sz="844"/>
              <a:t> </a:t>
            </a:r>
          </a:p>
        </p:txBody>
      </p:sp>
      <p:sp>
        <p:nvSpPr>
          <p:cNvPr id="9" name="Rectangle 8">
            <a:extLst>
              <a:ext uri="{FF2B5EF4-FFF2-40B4-BE49-F238E27FC236}">
                <a16:creationId xmlns:a16="http://schemas.microsoft.com/office/drawing/2014/main" id="{6E1A4189-7C8D-5258-C589-E99654E844D7}"/>
              </a:ext>
            </a:extLst>
          </p:cNvPr>
          <p:cNvSpPr/>
          <p:nvPr/>
        </p:nvSpPr>
        <p:spPr>
          <a:xfrm>
            <a:off x="6665913" y="5043488"/>
            <a:ext cx="5405437" cy="831850"/>
          </a:xfrm>
          <a:prstGeom prst="rect">
            <a:avLst/>
          </a:prstGeom>
          <a:solidFill>
            <a:schemeClr val="bg1">
              <a:lumMod val="85000"/>
            </a:schemeClr>
          </a:solidFill>
          <a:ln>
            <a:solidFill>
              <a:srgbClr val="00B0F0"/>
            </a:solidFill>
          </a:ln>
        </p:spPr>
        <p:txBody>
          <a:bodyPr>
            <a:spAutoFit/>
          </a:bodyPr>
          <a:lstStyle/>
          <a:p>
            <a:pPr eaLnBrk="1" fontAlgn="auto" hangingPunct="1">
              <a:spcBef>
                <a:spcPts val="0"/>
              </a:spcBef>
              <a:spcAft>
                <a:spcPts val="0"/>
              </a:spcAft>
              <a:defRPr/>
            </a:pPr>
            <a:r>
              <a:rPr lang="pt-BR" sz="1200" b="1" dirty="0">
                <a:solidFill>
                  <a:srgbClr val="211E1E"/>
                </a:solidFill>
                <a:latin typeface="HelveticaNeueLTStd"/>
              </a:rPr>
              <a:t>Autoindutores </a:t>
            </a:r>
            <a:r>
              <a:rPr lang="pt-BR" sz="1200" dirty="0">
                <a:solidFill>
                  <a:srgbClr val="211E1E"/>
                </a:solidFill>
                <a:latin typeface="HelveticaNeueLTStd"/>
              </a:rPr>
              <a:t>(a) Estrutura geral de uma acil-</a:t>
            </a:r>
            <a:r>
              <a:rPr lang="pt-BR" sz="1200" dirty="0" err="1">
                <a:solidFill>
                  <a:srgbClr val="211E1E"/>
                </a:solidFill>
                <a:latin typeface="HelveticaNeueLTStd"/>
              </a:rPr>
              <a:t>homosserina</a:t>
            </a:r>
            <a:r>
              <a:rPr lang="pt-BR" sz="1200" dirty="0">
                <a:solidFill>
                  <a:srgbClr val="211E1E"/>
                </a:solidFill>
                <a:latin typeface="HelveticaNeueLTStd"/>
              </a:rPr>
              <a:t> lactona (AHL). Diferentes AHLs </a:t>
            </a:r>
            <a:r>
              <a:rPr lang="pt-BR" sz="1200" dirty="0" err="1">
                <a:solidFill>
                  <a:srgbClr val="211E1E"/>
                </a:solidFill>
                <a:latin typeface="HelveticaNeueLTStd"/>
              </a:rPr>
              <a:t>são</a:t>
            </a:r>
            <a:r>
              <a:rPr lang="pt-BR" sz="1200" dirty="0">
                <a:solidFill>
                  <a:srgbClr val="211E1E"/>
                </a:solidFill>
                <a:latin typeface="HelveticaNeueLTStd"/>
              </a:rPr>
              <a:t> variantes dessa estrutura parental. </a:t>
            </a:r>
            <a:r>
              <a:rPr lang="pt-BR" sz="1200" dirty="0" err="1">
                <a:solidFill>
                  <a:srgbClr val="211E1E"/>
                </a:solidFill>
                <a:latin typeface="HelveticaNeueLTStd"/>
              </a:rPr>
              <a:t>R</a:t>
            </a:r>
            <a:r>
              <a:rPr lang="pt-BR" sz="1200" dirty="0">
                <a:solidFill>
                  <a:srgbClr val="211E1E"/>
                </a:solidFill>
                <a:latin typeface="HelveticaNeueLTStd"/>
              </a:rPr>
              <a:t> = grupo </a:t>
            </a:r>
            <a:r>
              <a:rPr lang="pt-BR" sz="1200" dirty="0" err="1">
                <a:solidFill>
                  <a:srgbClr val="211E1E"/>
                </a:solidFill>
                <a:latin typeface="HelveticaNeueLTStd"/>
              </a:rPr>
              <a:t>alquil</a:t>
            </a:r>
            <a:r>
              <a:rPr lang="pt-BR" sz="1200" dirty="0">
                <a:solidFill>
                  <a:srgbClr val="211E1E"/>
                </a:solidFill>
                <a:latin typeface="HelveticaNeueLTStd"/>
              </a:rPr>
              <a:t> (C1-C17); o carbono adjacente ao grupo </a:t>
            </a:r>
            <a:r>
              <a:rPr lang="pt-BR" sz="1200" dirty="0" err="1">
                <a:solidFill>
                  <a:srgbClr val="211E1E"/>
                </a:solidFill>
                <a:latin typeface="HelveticaNeueLTStd"/>
              </a:rPr>
              <a:t>R</a:t>
            </a:r>
            <a:r>
              <a:rPr lang="pt-BR" sz="1200" dirty="0">
                <a:solidFill>
                  <a:srgbClr val="211E1E"/>
                </a:solidFill>
                <a:latin typeface="HelveticaNeueLTStd"/>
              </a:rPr>
              <a:t> é frequentemente modificado em um grupamento </a:t>
            </a:r>
            <a:r>
              <a:rPr lang="pt-BR" sz="1200" dirty="0" err="1">
                <a:solidFill>
                  <a:srgbClr val="211E1E"/>
                </a:solidFill>
                <a:latin typeface="HelveticaNeueLTStd"/>
              </a:rPr>
              <a:t>ceto</a:t>
            </a:r>
            <a:r>
              <a:rPr lang="pt-BR" sz="1200" dirty="0">
                <a:solidFill>
                  <a:srgbClr val="211E1E"/>
                </a:solidFill>
                <a:latin typeface="HelveticaNeueLTStd"/>
              </a:rPr>
              <a:t> (C=O). (</a:t>
            </a:r>
            <a:r>
              <a:rPr lang="pt-BR" sz="1200" dirty="0" err="1">
                <a:solidFill>
                  <a:srgbClr val="211E1E"/>
                </a:solidFill>
                <a:latin typeface="HelveticaNeueLTStd"/>
              </a:rPr>
              <a:t>b</a:t>
            </a:r>
            <a:r>
              <a:rPr lang="pt-BR" sz="1200" dirty="0">
                <a:solidFill>
                  <a:srgbClr val="211E1E"/>
                </a:solidFill>
                <a:latin typeface="HelveticaNeueLTStd"/>
              </a:rPr>
              <a:t>)</a:t>
            </a:r>
          </a:p>
        </p:txBody>
      </p:sp>
      <p:sp>
        <p:nvSpPr>
          <p:cNvPr id="2" name="Rectangle 1">
            <a:extLst>
              <a:ext uri="{FF2B5EF4-FFF2-40B4-BE49-F238E27FC236}">
                <a16:creationId xmlns:a16="http://schemas.microsoft.com/office/drawing/2014/main" id="{E51CB9C6-A322-B9AB-7953-A65E4FC4271F}"/>
              </a:ext>
            </a:extLst>
          </p:cNvPr>
          <p:cNvSpPr/>
          <p:nvPr/>
        </p:nvSpPr>
        <p:spPr>
          <a:xfrm>
            <a:off x="325438" y="5032375"/>
            <a:ext cx="6096000" cy="769938"/>
          </a:xfrm>
          <a:prstGeom prst="rect">
            <a:avLst/>
          </a:prstGeom>
          <a:solidFill>
            <a:schemeClr val="accent5">
              <a:lumMod val="20000"/>
              <a:lumOff val="80000"/>
            </a:schemeClr>
          </a:solidFill>
          <a:ln>
            <a:solidFill>
              <a:srgbClr val="00B0F0"/>
            </a:solidFill>
          </a:ln>
        </p:spPr>
        <p:txBody>
          <a:bodyPr>
            <a:spAutoFit/>
          </a:bodyPr>
          <a:lstStyle/>
          <a:p>
            <a:pPr eaLnBrk="1" fontAlgn="auto" hangingPunct="1">
              <a:spcBef>
                <a:spcPts val="0"/>
              </a:spcBef>
              <a:spcAft>
                <a:spcPts val="0"/>
              </a:spcAft>
              <a:defRPr/>
            </a:pPr>
            <a:r>
              <a:rPr lang="pt-BR" u="sng" dirty="0">
                <a:latin typeface="+mn-lt"/>
              </a:rPr>
              <a:t>Classes de autoindutores em </a:t>
            </a:r>
            <a:r>
              <a:rPr lang="pt-BR" b="1" u="sng" dirty="0">
                <a:latin typeface="+mn-lt"/>
              </a:rPr>
              <a:t>bactérias </a:t>
            </a:r>
            <a:r>
              <a:rPr lang="pt-BR" b="1" u="sng" dirty="0">
                <a:highlight>
                  <a:srgbClr val="FFFF00"/>
                </a:highlight>
                <a:latin typeface="+mn-lt"/>
              </a:rPr>
              <a:t>Gram-positivas</a:t>
            </a:r>
            <a:r>
              <a:rPr lang="pt-BR" dirty="0">
                <a:latin typeface="+mn-lt"/>
              </a:rPr>
              <a:t>:</a:t>
            </a:r>
          </a:p>
          <a:p>
            <a:pPr eaLnBrk="1" fontAlgn="auto" hangingPunct="1">
              <a:spcBef>
                <a:spcPts val="0"/>
              </a:spcBef>
              <a:spcAft>
                <a:spcPts val="0"/>
              </a:spcAft>
              <a:defRPr/>
            </a:pPr>
            <a:endParaRPr lang="pt-BR" sz="800" dirty="0">
              <a:latin typeface="+mn-lt"/>
            </a:endParaRPr>
          </a:p>
          <a:p>
            <a:pPr eaLnBrk="1" fontAlgn="auto" hangingPunct="1">
              <a:spcBef>
                <a:spcPts val="0"/>
              </a:spcBef>
              <a:spcAft>
                <a:spcPts val="0"/>
              </a:spcAft>
              <a:defRPr/>
            </a:pPr>
            <a:r>
              <a:rPr lang="pt-BR" dirty="0">
                <a:latin typeface="+mn-lt"/>
              </a:rPr>
              <a:t>Determinados </a:t>
            </a:r>
            <a:r>
              <a:rPr lang="pt-BR" b="1" dirty="0">
                <a:solidFill>
                  <a:srgbClr val="0432FF"/>
                </a:solidFill>
                <a:latin typeface="+mn-lt"/>
              </a:rPr>
              <a:t>peptídeos curtos </a:t>
            </a:r>
            <a:r>
              <a:rPr lang="pt-BR" dirty="0">
                <a:latin typeface="+mn-lt"/>
              </a:rPr>
              <a:t>atuam como autoindutores. </a:t>
            </a:r>
          </a:p>
        </p:txBody>
      </p:sp>
      <p:pic>
        <p:nvPicPr>
          <p:cNvPr id="6149" name="Picture 1" descr="page255image46502576">
            <a:extLst>
              <a:ext uri="{FF2B5EF4-FFF2-40B4-BE49-F238E27FC236}">
                <a16:creationId xmlns:a16="http://schemas.microsoft.com/office/drawing/2014/main" id="{40996997-A819-4F6A-4266-3B81CA7A3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1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 descr="page255image46502576">
            <a:extLst>
              <a:ext uri="{FF2B5EF4-FFF2-40B4-BE49-F238E27FC236}">
                <a16:creationId xmlns:a16="http://schemas.microsoft.com/office/drawing/2014/main" id="{A7BB99D4-0230-76DD-334B-098717AB1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1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10">
            <a:extLst>
              <a:ext uri="{FF2B5EF4-FFF2-40B4-BE49-F238E27FC236}">
                <a16:creationId xmlns:a16="http://schemas.microsoft.com/office/drawing/2014/main" id="{6DC9B142-E4D5-B672-44F7-C7F82A16A29B}"/>
              </a:ext>
            </a:extLst>
          </p:cNvPr>
          <p:cNvSpPr>
            <a:spLocks noChangeArrowheads="1"/>
          </p:cNvSpPr>
          <p:nvPr/>
        </p:nvSpPr>
        <p:spPr bwMode="auto">
          <a:xfrm>
            <a:off x="317500" y="1400175"/>
            <a:ext cx="6096000" cy="2986088"/>
          </a:xfrm>
          <a:prstGeom prst="rect">
            <a:avLst/>
          </a:prstGeom>
          <a:solidFill>
            <a:srgbClr val="FBEBE5"/>
          </a:solidFill>
          <a:ln w="9525">
            <a:solidFill>
              <a:srgbClr val="00B0F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pt-BR" altLang="pt-BR" u="sng" dirty="0"/>
              <a:t>Classes de autoindutores em </a:t>
            </a:r>
            <a:r>
              <a:rPr lang="pt-BR" altLang="pt-BR" b="1" u="sng" dirty="0"/>
              <a:t>bactérias </a:t>
            </a:r>
            <a:r>
              <a:rPr lang="pt-BR" altLang="pt-BR" b="1" u="sng" dirty="0">
                <a:highlight>
                  <a:srgbClr val="FFFF00"/>
                </a:highlight>
              </a:rPr>
              <a:t>Gram-negativas</a:t>
            </a:r>
            <a:r>
              <a:rPr lang="pt-BR" altLang="pt-BR" dirty="0"/>
              <a:t>:</a:t>
            </a:r>
          </a:p>
          <a:p>
            <a:pPr eaLnBrk="1" hangingPunct="1"/>
            <a:endParaRPr lang="pt-BR" altLang="pt-BR" sz="800" dirty="0"/>
          </a:p>
          <a:p>
            <a:pPr algn="just" eaLnBrk="1" hangingPunct="1"/>
            <a:r>
              <a:rPr lang="pt-BR" altLang="pt-BR" dirty="0">
                <a:latin typeface="Webdings" pitchFamily="2" charset="2"/>
              </a:rPr>
              <a:t>a</a:t>
            </a:r>
            <a:r>
              <a:rPr lang="pt-BR" altLang="pt-BR" dirty="0"/>
              <a:t> </a:t>
            </a:r>
            <a:r>
              <a:rPr lang="pt-BR" altLang="pt-BR" dirty="0">
                <a:solidFill>
                  <a:srgbClr val="0432FF"/>
                </a:solidFill>
              </a:rPr>
              <a:t>1ª.  classe identificada: </a:t>
            </a:r>
            <a:r>
              <a:rPr lang="pt-BR" altLang="pt-BR" b="1" dirty="0">
                <a:solidFill>
                  <a:srgbClr val="0432FF"/>
                </a:solidFill>
              </a:rPr>
              <a:t>AHLs</a:t>
            </a:r>
            <a:r>
              <a:rPr lang="pt-BR" altLang="pt-BR" dirty="0">
                <a:solidFill>
                  <a:srgbClr val="0432FF"/>
                </a:solidFill>
              </a:rPr>
              <a:t> </a:t>
            </a:r>
            <a:r>
              <a:rPr lang="pt-BR" altLang="pt-BR" dirty="0"/>
              <a:t>(</a:t>
            </a:r>
            <a:r>
              <a:rPr lang="pt-BR" altLang="pt-BR" dirty="0">
                <a:solidFill>
                  <a:srgbClr val="7030A0"/>
                </a:solidFill>
              </a:rPr>
              <a:t>acil-</a:t>
            </a:r>
            <a:r>
              <a:rPr lang="pt-BR" altLang="pt-BR" dirty="0" err="1">
                <a:solidFill>
                  <a:srgbClr val="7030A0"/>
                </a:solidFill>
              </a:rPr>
              <a:t>homosserinas</a:t>
            </a:r>
            <a:r>
              <a:rPr lang="pt-BR" altLang="pt-BR" dirty="0">
                <a:solidFill>
                  <a:srgbClr val="7030A0"/>
                </a:solidFill>
              </a:rPr>
              <a:t> lactonas</a:t>
            </a:r>
            <a:r>
              <a:rPr lang="pt-BR" altLang="pt-BR" dirty="0"/>
              <a:t>). Várias  AHLs distintas, com grupamentos acil de diversos tamanhos, são encontradas em diferentes espécies de bactérias;</a:t>
            </a:r>
          </a:p>
          <a:p>
            <a:pPr eaLnBrk="1" hangingPunct="1"/>
            <a:endParaRPr lang="pt-BR" altLang="pt-BR" dirty="0"/>
          </a:p>
          <a:p>
            <a:pPr eaLnBrk="1" hangingPunct="1"/>
            <a:endParaRPr lang="pt-BR" altLang="pt-BR" dirty="0"/>
          </a:p>
          <a:p>
            <a:pPr algn="just" eaLnBrk="1" hangingPunct="1"/>
            <a:r>
              <a:rPr lang="pt-BR" altLang="pt-BR" dirty="0">
                <a:latin typeface="Webdings" pitchFamily="2" charset="2"/>
              </a:rPr>
              <a:t>a </a:t>
            </a:r>
            <a:r>
              <a:rPr lang="pt-BR" altLang="pt-BR" b="1" dirty="0">
                <a:solidFill>
                  <a:srgbClr val="0432FF"/>
                </a:solidFill>
              </a:rPr>
              <a:t>AI-2 </a:t>
            </a:r>
            <a:r>
              <a:rPr lang="pt-BR" altLang="pt-BR" dirty="0">
                <a:solidFill>
                  <a:srgbClr val="0432FF"/>
                </a:solidFill>
              </a:rPr>
              <a:t>(autoindutor 2</a:t>
            </a:r>
            <a:r>
              <a:rPr lang="pt-BR" altLang="pt-BR" dirty="0">
                <a:solidFill>
                  <a:srgbClr val="7030A0"/>
                </a:solidFill>
              </a:rPr>
              <a:t>): </a:t>
            </a:r>
            <a:r>
              <a:rPr lang="pt-BR" altLang="pt-BR" dirty="0"/>
              <a:t>É um derivado cíclico de </a:t>
            </a:r>
            <a:r>
              <a:rPr lang="pt-BR" altLang="pt-BR" b="1" dirty="0">
                <a:solidFill>
                  <a:srgbClr val="7030A0"/>
                </a:solidFill>
              </a:rPr>
              <a:t>furano</a:t>
            </a:r>
            <a:r>
              <a:rPr lang="pt-BR" altLang="pt-BR" dirty="0"/>
              <a:t>. Supõe-se que ele e seja utilizado como um autoindutor comum a muitas espécies bacterianas bactérias Gram-negativas.</a:t>
            </a:r>
          </a:p>
        </p:txBody>
      </p:sp>
      <p:sp>
        <p:nvSpPr>
          <p:cNvPr id="13" name="Rectangle 12">
            <a:extLst>
              <a:ext uri="{FF2B5EF4-FFF2-40B4-BE49-F238E27FC236}">
                <a16:creationId xmlns:a16="http://schemas.microsoft.com/office/drawing/2014/main" id="{8884563C-3DFC-DEEC-827E-F61F952394BC}"/>
              </a:ext>
            </a:extLst>
          </p:cNvPr>
          <p:cNvSpPr/>
          <p:nvPr/>
        </p:nvSpPr>
        <p:spPr>
          <a:xfrm>
            <a:off x="363538" y="896938"/>
            <a:ext cx="4827587" cy="369887"/>
          </a:xfrm>
          <a:prstGeom prst="rect">
            <a:avLst/>
          </a:prstGeom>
          <a:solidFill>
            <a:schemeClr val="accent5">
              <a:lumMod val="20000"/>
              <a:lumOff val="80000"/>
            </a:schemeClr>
          </a:solidFill>
          <a:ln>
            <a:solidFill>
              <a:srgbClr val="00B0F0"/>
            </a:solidFill>
          </a:ln>
        </p:spPr>
        <p:txBody>
          <a:bodyPr>
            <a:spAutoFit/>
          </a:bodyPr>
          <a:lstStyle/>
          <a:p>
            <a:pPr eaLnBrk="1" fontAlgn="auto" hangingPunct="1">
              <a:spcBef>
                <a:spcPts val="0"/>
              </a:spcBef>
              <a:spcAft>
                <a:spcPts val="0"/>
              </a:spcAft>
              <a:defRPr/>
            </a:pPr>
            <a:r>
              <a:rPr lang="pt-BR" b="1" dirty="0">
                <a:latin typeface="+mn-lt"/>
              </a:rPr>
              <a:t>Classes de autoindutores</a:t>
            </a:r>
          </a:p>
        </p:txBody>
      </p:sp>
      <p:sp>
        <p:nvSpPr>
          <p:cNvPr id="14" name="4.2. Indústria Química:…">
            <a:extLst>
              <a:ext uri="{FF2B5EF4-FFF2-40B4-BE49-F238E27FC236}">
                <a16:creationId xmlns:a16="http://schemas.microsoft.com/office/drawing/2014/main" id="{5D944AAD-D184-655B-E66C-1C38AD92FC37}"/>
              </a:ext>
            </a:extLst>
          </p:cNvPr>
          <p:cNvSpPr txBox="1"/>
          <p:nvPr/>
        </p:nvSpPr>
        <p:spPr>
          <a:xfrm>
            <a:off x="6559550" y="6094413"/>
            <a:ext cx="5616575" cy="534987"/>
          </a:xfrm>
          <a:prstGeom prst="rect">
            <a:avLst/>
          </a:prstGeom>
          <a:solidFill>
            <a:schemeClr val="accent2">
              <a:lumMod val="20000"/>
              <a:lumOff val="80000"/>
            </a:schemeClr>
          </a:solidFill>
        </p:spPr>
        <p:txBody>
          <a:bodyP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275"/>
              </a:spcBef>
            </a:pPr>
            <a:r>
              <a:rPr lang="pt-BR" altLang="pt-BR" sz="1200" dirty="0">
                <a:cs typeface="Calibri" panose="020F0502020204030204" pitchFamily="34" charset="0"/>
                <a:sym typeface="Calibri" panose="020F0502020204030204" pitchFamily="34" charset="0"/>
              </a:rPr>
              <a:t>OBS: O Micronutriente elemento Boro (</a:t>
            </a:r>
            <a:r>
              <a:rPr lang="pt-BR" altLang="pt-BR" sz="1200" dirty="0" err="1">
                <a:cs typeface="Calibri" panose="020F0502020204030204" pitchFamily="34" charset="0"/>
                <a:sym typeface="Calibri" panose="020F0502020204030204" pitchFamily="34" charset="0"/>
              </a:rPr>
              <a:t>B</a:t>
            </a:r>
            <a:r>
              <a:rPr lang="pt-BR" altLang="pt-BR" sz="1200" dirty="0">
                <a:cs typeface="Calibri" panose="020F0502020204030204" pitchFamily="34" charset="0"/>
                <a:sym typeface="Calibri" panose="020F0502020204030204" pitchFamily="34" charset="0"/>
              </a:rPr>
              <a:t>) atua como um Autoindutor de </a:t>
            </a:r>
            <a:r>
              <a:rPr lang="pt-BR" altLang="pt-BR" sz="1200" i="1" dirty="0">
                <a:cs typeface="Calibri" panose="020F0502020204030204" pitchFamily="34" charset="0"/>
                <a:sym typeface="Calibri" panose="020F0502020204030204" pitchFamily="34" charset="0"/>
              </a:rPr>
              <a:t>quorum sensing </a:t>
            </a:r>
            <a:r>
              <a:rPr lang="pt-BR" altLang="pt-BR" sz="1200" dirty="0">
                <a:cs typeface="Calibri" panose="020F0502020204030204" pitchFamily="34" charset="0"/>
                <a:sym typeface="Calibri" panose="020F0502020204030204" pitchFamily="34" charset="0"/>
              </a:rPr>
              <a:t>(</a:t>
            </a:r>
            <a:r>
              <a:rPr lang="pt-BR" altLang="pt-BR" sz="1200" dirty="0" err="1">
                <a:cs typeface="Calibri" panose="020F0502020204030204" pitchFamily="34" charset="0"/>
                <a:sym typeface="Calibri" panose="020F0502020204030204" pitchFamily="34" charset="0"/>
              </a:rPr>
              <a:t>comunicação</a:t>
            </a:r>
            <a:r>
              <a:rPr lang="pt-BR" altLang="pt-BR" sz="1200" dirty="0">
                <a:cs typeface="Calibri" panose="020F0502020204030204" pitchFamily="34" charset="0"/>
                <a:sym typeface="Calibri" panose="020F0502020204030204" pitchFamily="34" charset="0"/>
              </a:rPr>
              <a:t> </a:t>
            </a:r>
            <a:r>
              <a:rPr lang="pt-BR" altLang="pt-BR" sz="1200" dirty="0" err="1">
                <a:cs typeface="Calibri" panose="020F0502020204030204" pitchFamily="34" charset="0"/>
                <a:sym typeface="Calibri" panose="020F0502020204030204" pitchFamily="34" charset="0"/>
              </a:rPr>
              <a:t>célula-célula</a:t>
            </a:r>
            <a:r>
              <a:rPr lang="pt-BR" altLang="pt-BR" sz="1200" dirty="0">
                <a:cs typeface="Calibri" panose="020F0502020204030204" pitchFamily="34" charset="0"/>
                <a:sym typeface="Calibri" panose="020F0502020204030204" pitchFamily="34" charset="0"/>
              </a:rPr>
              <a:t>) em algumas bactérias</a:t>
            </a:r>
          </a:p>
        </p:txBody>
      </p:sp>
      <p:pic>
        <p:nvPicPr>
          <p:cNvPr id="6154" name="Picture 2">
            <a:extLst>
              <a:ext uri="{FF2B5EF4-FFF2-40B4-BE49-F238E27FC236}">
                <a16:creationId xmlns:a16="http://schemas.microsoft.com/office/drawing/2014/main" id="{A3FACA07-B310-5F72-9DF6-C39D2EBDA0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9550" y="1549400"/>
            <a:ext cx="5511800" cy="2836863"/>
          </a:xfrm>
          <a:prstGeom prst="rect">
            <a:avLst/>
          </a:prstGeom>
          <a:noFill/>
          <a:ln w="38100">
            <a:solidFill>
              <a:srgbClr val="FFFC00"/>
            </a:solidFill>
            <a:miter lim="800000"/>
            <a:headEnd/>
            <a:tailEnd/>
          </a:ln>
          <a:extLst>
            <a:ext uri="{909E8E84-426E-40DD-AFC4-6F175D3DCCD1}">
              <a14:hiddenFill xmlns:a14="http://schemas.microsoft.com/office/drawing/2010/main">
                <a:solidFill>
                  <a:srgbClr val="FFFFFF"/>
                </a:solidFill>
              </a14:hiddenFill>
            </a:ext>
          </a:extLst>
        </p:spPr>
      </p:pic>
      <p:sp>
        <p:nvSpPr>
          <p:cNvPr id="15" name="4.1. Indústria de Alimentos">
            <a:extLst>
              <a:ext uri="{FF2B5EF4-FFF2-40B4-BE49-F238E27FC236}">
                <a16:creationId xmlns:a16="http://schemas.microsoft.com/office/drawing/2014/main" id="{F439E752-65AD-128C-A7C1-7475329C4F94}"/>
              </a:ext>
            </a:extLst>
          </p:cNvPr>
          <p:cNvSpPr txBox="1"/>
          <p:nvPr/>
        </p:nvSpPr>
        <p:spPr>
          <a:xfrm>
            <a:off x="326065" y="167899"/>
            <a:ext cx="3181416" cy="404534"/>
          </a:xfrm>
          <a:prstGeom prst="rect">
            <a:avLst/>
          </a:prstGeom>
          <a:gradFill>
            <a:gsLst>
              <a:gs pos="0">
                <a:schemeClr val="accent4"/>
              </a:gs>
              <a:gs pos="100000">
                <a:srgbClr val="FE9301"/>
              </a:gs>
            </a:gsLst>
            <a:lin ang="5400000"/>
          </a:gradFill>
          <a:ln w="12700">
            <a:miter lim="400000"/>
          </a:ln>
          <a:effectLst>
            <a:reflection stA="91988" endPos="40000" dir="5400000" sy="-100000" algn="bl" rotWithShape="0"/>
          </a:effectLst>
        </p:spPr>
        <p:txBody>
          <a:bodyPr lIns="35719" tIns="35719" rIns="35719" bIns="35719" anchor="ctr">
            <a:spAutoFit/>
          </a:bodyPr>
          <a:lstStyle>
            <a:lvl1pPr>
              <a:defRPr sz="2200">
                <a:latin typeface="Helvetica Neue Medium"/>
                <a:ea typeface="Helvetica Neue Medium"/>
                <a:cs typeface="Helvetica Neue Medium"/>
                <a:sym typeface="Helvetica Neue Medium"/>
              </a:defRPr>
            </a:lvl1pPr>
          </a:lstStyle>
          <a:p>
            <a:pPr marL="160729" defTabSz="642915"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sz="2400" b="1" i="1" dirty="0">
                <a:uFill>
                  <a:solidFill>
                    <a:srgbClr val="99403D"/>
                  </a:solidFill>
                </a:uFill>
                <a:latin typeface="Calibri"/>
                <a:ea typeface="Calibri"/>
                <a:cs typeface="Calibri"/>
                <a:sym typeface="Calibri"/>
              </a:rPr>
              <a:t>“</a:t>
            </a:r>
            <a:r>
              <a:rPr lang="pt-BR" sz="2400" b="1" dirty="0">
                <a:uFill>
                  <a:solidFill>
                    <a:srgbClr val="99403D"/>
                  </a:solidFill>
                </a:uFill>
                <a:latin typeface="Calibri"/>
                <a:ea typeface="Calibri"/>
                <a:cs typeface="Calibri"/>
                <a:sym typeface="Calibri"/>
              </a:rPr>
              <a:t>Quorum sensing</a:t>
            </a:r>
            <a:r>
              <a:rPr lang="pt-BR" sz="2400" b="1" i="1" dirty="0">
                <a:uFill>
                  <a:solidFill>
                    <a:srgbClr val="99403D"/>
                  </a:solidFill>
                </a:uFill>
                <a:latin typeface="Calibri"/>
                <a:ea typeface="Calibri"/>
                <a:cs typeface="Calibri"/>
                <a:sym typeface="Calibri"/>
              </a:rPr>
              <a:t>”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Text">
            <a:extLst>
              <a:ext uri="{FF2B5EF4-FFF2-40B4-BE49-F238E27FC236}">
                <a16:creationId xmlns:a16="http://schemas.microsoft.com/office/drawing/2014/main" id="{A82FFF76-99BC-6533-0038-8699031F0D26}"/>
              </a:ext>
            </a:extLst>
          </p:cNvPr>
          <p:cNvSpPr txBox="1"/>
          <p:nvPr/>
        </p:nvSpPr>
        <p:spPr>
          <a:xfrm>
            <a:off x="5154613" y="-1789113"/>
            <a:ext cx="98425" cy="373063"/>
          </a:xfrm>
          <a:prstGeom prst="rect">
            <a:avLst/>
          </a:prstGeom>
          <a:ln w="12700">
            <a:miter lim="400000"/>
          </a:ln>
        </p:spPr>
        <p:txBody>
          <a:bodyPr wrap="none" lIns="35719" tIns="35719" rIns="35719" bIns="35719" anchor="ctr">
            <a:spAutoFit/>
          </a:bodyPr>
          <a:lstStyle>
            <a:lvl1pPr algn="l" defTabSz="457200">
              <a:lnSpc>
                <a:spcPts val="2800"/>
              </a:lnSpc>
              <a:defRPr sz="1200">
                <a:latin typeface="Times"/>
                <a:ea typeface="Times"/>
                <a:cs typeface="Times"/>
                <a:sym typeface="Times"/>
              </a:defRPr>
            </a:lvl1pPr>
          </a:lstStyle>
          <a:p>
            <a:pPr eaLnBrk="1" fontAlgn="auto" hangingPunct="1">
              <a:spcBef>
                <a:spcPts val="0"/>
              </a:spcBef>
              <a:spcAft>
                <a:spcPts val="422"/>
              </a:spcAft>
              <a:defRPr/>
            </a:pPr>
            <a:r>
              <a:rPr lang="pt-BR" sz="844"/>
              <a:t> </a:t>
            </a:r>
          </a:p>
        </p:txBody>
      </p:sp>
      <p:sp>
        <p:nvSpPr>
          <p:cNvPr id="7171" name="Rectangle 8">
            <a:extLst>
              <a:ext uri="{FF2B5EF4-FFF2-40B4-BE49-F238E27FC236}">
                <a16:creationId xmlns:a16="http://schemas.microsoft.com/office/drawing/2014/main" id="{12F51AE9-3F6F-D029-38DA-E561621F991A}"/>
              </a:ext>
            </a:extLst>
          </p:cNvPr>
          <p:cNvSpPr>
            <a:spLocks noChangeArrowheads="1"/>
          </p:cNvSpPr>
          <p:nvPr/>
        </p:nvSpPr>
        <p:spPr bwMode="auto">
          <a:xfrm>
            <a:off x="6118225" y="5381625"/>
            <a:ext cx="4827588" cy="1200150"/>
          </a:xfrm>
          <a:prstGeom prst="rect">
            <a:avLst/>
          </a:prstGeom>
          <a:solidFill>
            <a:srgbClr val="FBEBE5"/>
          </a:solidFill>
          <a:ln w="9525">
            <a:solidFill>
              <a:srgbClr val="00B0F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pt-BR" altLang="pt-BR" sz="1200" b="1">
                <a:solidFill>
                  <a:srgbClr val="FF0000"/>
                </a:solidFill>
                <a:latin typeface="Arial" panose="020B0604020202020204" pitchFamily="34" charset="0"/>
                <a:cs typeface="Arial" panose="020B0604020202020204" pitchFamily="34" charset="0"/>
              </a:rPr>
              <a:t>Fig. 7.21</a:t>
            </a:r>
            <a:r>
              <a:rPr lang="pt-BR" altLang="pt-BR" sz="1200" b="1">
                <a:latin typeface="Arial" panose="020B0604020202020204" pitchFamily="34" charset="0"/>
                <a:cs typeface="Arial" panose="020B0604020202020204" pitchFamily="34" charset="0"/>
              </a:rPr>
              <a:t>: </a:t>
            </a:r>
            <a:r>
              <a:rPr lang="pt-BR" altLang="pt-BR" sz="1200">
                <a:latin typeface="Arial" panose="020B0604020202020204" pitchFamily="34" charset="0"/>
                <a:cs typeface="Arial" panose="020B0604020202020204" pitchFamily="34" charset="0"/>
              </a:rPr>
              <a:t>Colônias da bactéria</a:t>
            </a:r>
            <a:r>
              <a:rPr lang="pt-BR" altLang="pt-BR" sz="1200" b="1">
                <a:latin typeface="Arial" panose="020B0604020202020204" pitchFamily="34" charset="0"/>
                <a:cs typeface="Arial" panose="020B0604020202020204" pitchFamily="34" charset="0"/>
              </a:rPr>
              <a:t> bioluminescente </a:t>
            </a:r>
            <a:r>
              <a:rPr lang="pt-BR" altLang="pt-BR" sz="1200" b="1" i="1">
                <a:latin typeface="Arial" panose="020B0604020202020204" pitchFamily="34" charset="0"/>
                <a:cs typeface="Arial" panose="020B0604020202020204" pitchFamily="34" charset="0"/>
              </a:rPr>
              <a:t>Aliivibrio fischeri</a:t>
            </a:r>
            <a:r>
              <a:rPr lang="pt-BR" altLang="pt-BR" sz="1200" b="1">
                <a:latin typeface="Arial" panose="020B0604020202020204" pitchFamily="34" charset="0"/>
                <a:cs typeface="Arial" panose="020B0604020202020204" pitchFamily="34" charset="0"/>
              </a:rPr>
              <a:t> produzindo a enzima luciferase. </a:t>
            </a:r>
            <a:r>
              <a:rPr lang="pt-BR" altLang="pt-BR" sz="1200">
                <a:latin typeface="Arial" panose="020B0604020202020204" pitchFamily="34" charset="0"/>
                <a:cs typeface="Arial" panose="020B0604020202020204" pitchFamily="34" charset="0"/>
              </a:rPr>
              <a:t>Células da bactéria foram semeadas em uma placa de Petri contendo ágar nutriente e cultivadas por um período de uma noite. Esta fotografia foi tirada em um recinto escuro, utilizando-se apenas a luz gerada pelas bactérias. </a:t>
            </a:r>
            <a:endParaRPr lang="pt-BR" altLang="pt-BR" sz="1200" b="1">
              <a:solidFill>
                <a:srgbClr val="211E1E"/>
              </a:solidFill>
              <a:latin typeface="Arial" panose="020B0604020202020204" pitchFamily="34" charset="0"/>
              <a:cs typeface="Arial" panose="020B0604020202020204" pitchFamily="34" charset="0"/>
            </a:endParaRPr>
          </a:p>
        </p:txBody>
      </p:sp>
      <p:pic>
        <p:nvPicPr>
          <p:cNvPr id="7172" name="Picture 1" descr="page255image46502576">
            <a:extLst>
              <a:ext uri="{FF2B5EF4-FFF2-40B4-BE49-F238E27FC236}">
                <a16:creationId xmlns:a16="http://schemas.microsoft.com/office/drawing/2014/main" id="{1F58D1BA-8B7E-F1C0-15FE-7F465FCCE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1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page255image46502576">
            <a:extLst>
              <a:ext uri="{FF2B5EF4-FFF2-40B4-BE49-F238E27FC236}">
                <a16:creationId xmlns:a16="http://schemas.microsoft.com/office/drawing/2014/main" id="{B8E9FDAC-15B0-B2CD-EF45-5AD95CA82A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1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11">
            <a:extLst>
              <a:ext uri="{FF2B5EF4-FFF2-40B4-BE49-F238E27FC236}">
                <a16:creationId xmlns:a16="http://schemas.microsoft.com/office/drawing/2014/main" id="{EC37A200-A880-68D7-9894-9A05B6756BCD}"/>
              </a:ext>
            </a:extLst>
          </p:cNvPr>
          <p:cNvSpPr>
            <a:spLocks noChangeArrowheads="1"/>
          </p:cNvSpPr>
          <p:nvPr/>
        </p:nvSpPr>
        <p:spPr bwMode="auto">
          <a:xfrm>
            <a:off x="425450" y="1365250"/>
            <a:ext cx="4827588" cy="368300"/>
          </a:xfrm>
          <a:prstGeom prst="rect">
            <a:avLst/>
          </a:prstGeom>
          <a:solidFill>
            <a:srgbClr val="DEEBF7"/>
          </a:solidFill>
          <a:ln w="9525">
            <a:solidFill>
              <a:srgbClr val="00B0F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pt-BR" altLang="pt-BR" b="1"/>
              <a:t>Como o “Quorum sensing” foi descoberto</a:t>
            </a:r>
          </a:p>
        </p:txBody>
      </p:sp>
      <p:sp>
        <p:nvSpPr>
          <p:cNvPr id="7175" name="Rectangle 12">
            <a:extLst>
              <a:ext uri="{FF2B5EF4-FFF2-40B4-BE49-F238E27FC236}">
                <a16:creationId xmlns:a16="http://schemas.microsoft.com/office/drawing/2014/main" id="{4EBF55BB-772D-E402-7860-B0BF58A96FA2}"/>
              </a:ext>
            </a:extLst>
          </p:cNvPr>
          <p:cNvSpPr>
            <a:spLocks noChangeArrowheads="1"/>
          </p:cNvSpPr>
          <p:nvPr/>
        </p:nvSpPr>
        <p:spPr bwMode="auto">
          <a:xfrm>
            <a:off x="441325" y="1965325"/>
            <a:ext cx="5440363" cy="4246563"/>
          </a:xfrm>
          <a:prstGeom prst="rect">
            <a:avLst/>
          </a:prstGeom>
          <a:solidFill>
            <a:srgbClr val="FFFDB1"/>
          </a:solidFill>
          <a:ln w="9525">
            <a:solidFill>
              <a:srgbClr val="00B0F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pt-BR" altLang="pt-BR"/>
              <a:t>O </a:t>
            </a:r>
            <a:r>
              <a:rPr lang="pt-BR" altLang="pt-BR" i="1"/>
              <a:t>quorum sensing </a:t>
            </a:r>
            <a:r>
              <a:rPr lang="pt-BR" altLang="pt-BR"/>
              <a:t>foi descoberto como o mecanismo regulador da emissão de luz por bactérias bioluminescentes. Várias espécies bacterianas emitem luz, incluindo a bactéria marinha </a:t>
            </a:r>
            <a:r>
              <a:rPr lang="pt-BR" altLang="pt-BR" b="1" i="1"/>
              <a:t>Aliivibrio fischeri</a:t>
            </a:r>
            <a:r>
              <a:rPr lang="pt-BR" altLang="pt-BR"/>
              <a:t>. </a:t>
            </a:r>
          </a:p>
          <a:p>
            <a:pPr algn="just" eaLnBrk="1" hangingPunct="1"/>
            <a:endParaRPr lang="pt-BR" altLang="pt-BR"/>
          </a:p>
          <a:p>
            <a:pPr algn="just" eaLnBrk="1" hangingPunct="1"/>
            <a:r>
              <a:rPr lang="pt-BR" altLang="pt-BR"/>
              <a:t>A luz emitida por esta bactéria decorre da atividade de uma enzima denominada </a:t>
            </a:r>
            <a:r>
              <a:rPr lang="pt-BR" altLang="pt-BR" b="1"/>
              <a:t>luciferase</a:t>
            </a:r>
            <a:r>
              <a:rPr lang="pt-BR" altLang="pt-BR"/>
              <a:t>. </a:t>
            </a:r>
          </a:p>
          <a:p>
            <a:pPr algn="just" eaLnBrk="1" hangingPunct="1"/>
            <a:endParaRPr lang="pt-BR" altLang="pt-BR"/>
          </a:p>
          <a:p>
            <a:pPr algn="just" eaLnBrk="1" hangingPunct="1"/>
            <a:r>
              <a:rPr lang="pt-BR" altLang="pt-BR"/>
              <a:t>Quando </a:t>
            </a:r>
            <a:r>
              <a:rPr lang="pt-BR" altLang="pt-BR" b="1"/>
              <a:t>AHL</a:t>
            </a:r>
            <a:r>
              <a:rPr lang="pt-BR" altLang="pt-BR"/>
              <a:t> </a:t>
            </a:r>
            <a:r>
              <a:rPr lang="pt-BR" altLang="pt-BR" b="1"/>
              <a:t>específica de </a:t>
            </a:r>
            <a:r>
              <a:rPr lang="pt-BR" altLang="pt-BR" b="1" i="1"/>
              <a:t>A. fischeri</a:t>
            </a:r>
            <a:r>
              <a:rPr lang="pt-BR" altLang="pt-BR" b="1"/>
              <a:t>, </a:t>
            </a:r>
            <a:r>
              <a:rPr lang="pt-BR" altLang="pt-BR" i="1"/>
              <a:t>N</a:t>
            </a:r>
            <a:r>
              <a:rPr lang="pt-BR" altLang="pt-BR"/>
              <a:t>-3-oxo-hexanoil-homosserina lactona, se encontra em concentrações elevadas, estas moléculas se ligam à proteína ativadora </a:t>
            </a:r>
            <a:r>
              <a:rPr lang="pt-BR" altLang="pt-BR" b="1"/>
              <a:t>LuxR</a:t>
            </a:r>
            <a:r>
              <a:rPr lang="pt-BR" altLang="pt-BR"/>
              <a:t>, permitindo a transcrição do óperon </a:t>
            </a:r>
            <a:r>
              <a:rPr lang="pt-BR" altLang="pt-BR" i="1"/>
              <a:t>lux</a:t>
            </a:r>
            <a:r>
              <a:rPr lang="pt-BR" altLang="pt-BR"/>
              <a:t>. </a:t>
            </a:r>
          </a:p>
          <a:p>
            <a:pPr algn="just" eaLnBrk="1" hangingPunct="1"/>
            <a:endParaRPr lang="pt-BR" altLang="pt-BR"/>
          </a:p>
          <a:p>
            <a:pPr algn="just" eaLnBrk="1" hangingPunct="1"/>
            <a:r>
              <a:rPr lang="pt-BR" altLang="pt-BR"/>
              <a:t>A AHL requerida é sintetizada pela proteína codificada pelo gene </a:t>
            </a:r>
            <a:r>
              <a:rPr lang="pt-BR" altLang="pt-BR" b="1" i="1"/>
              <a:t>luxI</a:t>
            </a:r>
            <a:r>
              <a:rPr lang="pt-BR" altLang="pt-BR"/>
              <a:t>. </a:t>
            </a:r>
          </a:p>
        </p:txBody>
      </p:sp>
      <p:pic>
        <p:nvPicPr>
          <p:cNvPr id="7176" name="Picture 2">
            <a:extLst>
              <a:ext uri="{FF2B5EF4-FFF2-40B4-BE49-F238E27FC236}">
                <a16:creationId xmlns:a16="http://schemas.microsoft.com/office/drawing/2014/main" id="{CA8F2FC7-E0E5-837A-E5DF-2BDA42B05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430" r="7761" b="24037"/>
          <a:stretch>
            <a:fillRect/>
          </a:stretch>
        </p:blipFill>
        <p:spPr bwMode="auto">
          <a:xfrm>
            <a:off x="6118225" y="1144588"/>
            <a:ext cx="4827588"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4.1. Indústria de Alimentos">
            <a:extLst>
              <a:ext uri="{FF2B5EF4-FFF2-40B4-BE49-F238E27FC236}">
                <a16:creationId xmlns:a16="http://schemas.microsoft.com/office/drawing/2014/main" id="{41EB51C2-13A0-4F25-B5CC-0197608740FE}"/>
              </a:ext>
            </a:extLst>
          </p:cNvPr>
          <p:cNvSpPr txBox="1"/>
          <p:nvPr/>
        </p:nvSpPr>
        <p:spPr>
          <a:xfrm>
            <a:off x="425452" y="370166"/>
            <a:ext cx="3181416" cy="404534"/>
          </a:xfrm>
          <a:prstGeom prst="rect">
            <a:avLst/>
          </a:prstGeom>
          <a:gradFill>
            <a:gsLst>
              <a:gs pos="0">
                <a:schemeClr val="accent4"/>
              </a:gs>
              <a:gs pos="100000">
                <a:srgbClr val="FE9301"/>
              </a:gs>
            </a:gsLst>
            <a:lin ang="5400000"/>
          </a:gradFill>
          <a:ln w="12700">
            <a:miter lim="400000"/>
          </a:ln>
          <a:effectLst>
            <a:reflection stA="91988" endPos="40000" dir="5400000" sy="-100000" algn="bl" rotWithShape="0"/>
          </a:effectLst>
        </p:spPr>
        <p:txBody>
          <a:bodyPr lIns="35719" tIns="35719" rIns="35719" bIns="35719" anchor="ctr">
            <a:spAutoFit/>
          </a:bodyPr>
          <a:lstStyle>
            <a:lvl1pPr>
              <a:defRPr sz="2200">
                <a:latin typeface="Helvetica Neue Medium"/>
                <a:ea typeface="Helvetica Neue Medium"/>
                <a:cs typeface="Helvetica Neue Medium"/>
                <a:sym typeface="Helvetica Neue Medium"/>
              </a:defRPr>
            </a:lvl1pPr>
          </a:lstStyle>
          <a:p>
            <a:pPr marL="160729" defTabSz="642915"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sz="2400" b="1" i="1" dirty="0">
                <a:uFill>
                  <a:solidFill>
                    <a:srgbClr val="99403D"/>
                  </a:solidFill>
                </a:uFill>
                <a:latin typeface="Calibri"/>
                <a:ea typeface="Calibri"/>
                <a:cs typeface="Calibri"/>
                <a:sym typeface="Calibri"/>
              </a:rPr>
              <a:t>“</a:t>
            </a:r>
            <a:r>
              <a:rPr lang="pt-BR" sz="2400" b="1" dirty="0">
                <a:uFill>
                  <a:solidFill>
                    <a:srgbClr val="99403D"/>
                  </a:solidFill>
                </a:uFill>
                <a:latin typeface="Calibri"/>
                <a:ea typeface="Calibri"/>
                <a:cs typeface="Calibri"/>
                <a:sym typeface="Calibri"/>
              </a:rPr>
              <a:t>Quorum sensing</a:t>
            </a:r>
            <a:r>
              <a:rPr lang="pt-BR" sz="2400" b="1" i="1" dirty="0">
                <a:uFill>
                  <a:solidFill>
                    <a:srgbClr val="99403D"/>
                  </a:solidFill>
                </a:uFill>
                <a:latin typeface="Calibri"/>
                <a:ea typeface="Calibri"/>
                <a:cs typeface="Calibri"/>
                <a:sym typeface="Calibri"/>
              </a:rPr>
              <a:t>”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5BA59A8-47F7-EC64-CEA1-EC2F118B9688}"/>
              </a:ext>
            </a:extLst>
          </p:cNvPr>
          <p:cNvSpPr/>
          <p:nvPr/>
        </p:nvSpPr>
        <p:spPr>
          <a:xfrm>
            <a:off x="5803553" y="1258784"/>
            <a:ext cx="6203134" cy="54197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Picture 2" descr="Diagram of the lux operon and its regulation. Direction of transcription is indicated by arrowheads, and the promoter region is indicated by the lighter green color. luxI encodes an acyl-homoserine lactone (AHL) synthase, which converts S-adenosyl methionine (SAM) into AHLs (blue circles). These AHLs can diffuse out of the cell, and AHLs from the surrounding environment can diffuse inward. AHLs bind to and activate luxR, which upregulates lux operon transcription.  ">
            <a:extLst>
              <a:ext uri="{FF2B5EF4-FFF2-40B4-BE49-F238E27FC236}">
                <a16:creationId xmlns:a16="http://schemas.microsoft.com/office/drawing/2014/main" id="{A8B31F17-CB35-9795-1439-ADB9EA3DDD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4963" y="1584382"/>
            <a:ext cx="5660314" cy="4768527"/>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3A50CAD6-A1EA-A371-0D38-E0B1F2BF3D9D}"/>
              </a:ext>
            </a:extLst>
          </p:cNvPr>
          <p:cNvSpPr txBox="1"/>
          <p:nvPr/>
        </p:nvSpPr>
        <p:spPr>
          <a:xfrm>
            <a:off x="319260" y="2936098"/>
            <a:ext cx="5348588" cy="3539430"/>
          </a:xfrm>
          <a:prstGeom prst="rect">
            <a:avLst/>
          </a:prstGeom>
          <a:solidFill>
            <a:schemeClr val="accent4">
              <a:lumMod val="20000"/>
              <a:lumOff val="80000"/>
            </a:schemeClr>
          </a:solidFill>
        </p:spPr>
        <p:txBody>
          <a:bodyPr wrap="square">
            <a:spAutoFit/>
          </a:bodyPr>
          <a:lstStyle/>
          <a:p>
            <a:r>
              <a:rPr lang="pt-BR" b="1" dirty="0" err="1">
                <a:solidFill>
                  <a:srgbClr val="7030A0"/>
                </a:solidFill>
              </a:rPr>
              <a:t>Fig</a:t>
            </a:r>
            <a:r>
              <a:rPr lang="pt-BR" dirty="0"/>
              <a:t>: A direção da transcrição do óperon </a:t>
            </a:r>
            <a:r>
              <a:rPr lang="pt-BR" b="1" i="1" dirty="0"/>
              <a:t>lux</a:t>
            </a:r>
            <a:r>
              <a:rPr lang="pt-BR" dirty="0"/>
              <a:t> é indicada por setas e a </a:t>
            </a:r>
            <a:r>
              <a:rPr lang="pt-BR" b="1" dirty="0"/>
              <a:t>região promotora </a:t>
            </a:r>
            <a:r>
              <a:rPr lang="pt-BR" dirty="0"/>
              <a:t>é indicada pela </a:t>
            </a:r>
            <a:r>
              <a:rPr lang="pt-BR" b="1" dirty="0">
                <a:solidFill>
                  <a:schemeClr val="accent6">
                    <a:lumMod val="75000"/>
                  </a:schemeClr>
                </a:solidFill>
              </a:rPr>
              <a:t>cor verde</a:t>
            </a:r>
            <a:r>
              <a:rPr lang="pt-BR" dirty="0">
                <a:solidFill>
                  <a:schemeClr val="accent6">
                    <a:lumMod val="75000"/>
                  </a:schemeClr>
                </a:solidFill>
              </a:rPr>
              <a:t> </a:t>
            </a:r>
            <a:r>
              <a:rPr lang="pt-BR" b="1" dirty="0">
                <a:solidFill>
                  <a:schemeClr val="accent6">
                    <a:lumMod val="75000"/>
                  </a:schemeClr>
                </a:solidFill>
              </a:rPr>
              <a:t>mais clara</a:t>
            </a:r>
            <a:r>
              <a:rPr lang="pt-BR" dirty="0"/>
              <a:t>. </a:t>
            </a:r>
          </a:p>
          <a:p>
            <a:pPr marL="285750" indent="-285750">
              <a:buFontTx/>
              <a:buChar char="-"/>
            </a:pPr>
            <a:r>
              <a:rPr lang="pt-BR" b="1" i="1" dirty="0"/>
              <a:t>luxI</a:t>
            </a:r>
            <a:r>
              <a:rPr lang="pt-BR" dirty="0"/>
              <a:t> codifica uma sintase de acil-homoserina lactona (</a:t>
            </a:r>
            <a:r>
              <a:rPr lang="pt-BR" b="1" dirty="0" err="1"/>
              <a:t>AHL</a:t>
            </a:r>
            <a:r>
              <a:rPr lang="pt-BR" dirty="0"/>
              <a:t>), que converte </a:t>
            </a:r>
            <a:r>
              <a:rPr lang="pt-BR" dirty="0" err="1"/>
              <a:t>S-adenosil</a:t>
            </a:r>
            <a:r>
              <a:rPr lang="pt-BR" dirty="0"/>
              <a:t> metionina (SAM) em AHLs (círculos azuis). Esses AHLs podem se difundir        	- para fora da célula e </a:t>
            </a:r>
          </a:p>
          <a:p>
            <a:r>
              <a:rPr lang="pt-BR" dirty="0"/>
              <a:t>	- do ambiente para dentro da célula.</a:t>
            </a:r>
          </a:p>
          <a:p>
            <a:endParaRPr lang="pt-BR" sz="800" dirty="0"/>
          </a:p>
          <a:p>
            <a:pPr marL="285750" indent="-285750">
              <a:buFontTx/>
              <a:buChar char="-"/>
            </a:pPr>
            <a:r>
              <a:rPr lang="pt-BR" b="1" dirty="0"/>
              <a:t>AHLs</a:t>
            </a:r>
            <a:r>
              <a:rPr lang="pt-BR" dirty="0"/>
              <a:t> se liga à </a:t>
            </a:r>
            <a:r>
              <a:rPr lang="pt-BR" b="1" dirty="0"/>
              <a:t>proteína LuxR;</a:t>
            </a:r>
          </a:p>
          <a:p>
            <a:r>
              <a:rPr lang="pt-BR" b="1" i="1" dirty="0"/>
              <a:t>      </a:t>
            </a:r>
            <a:r>
              <a:rPr lang="pt-BR" b="1" dirty="0" err="1"/>
              <a:t>LuxR+AHL</a:t>
            </a:r>
            <a:r>
              <a:rPr lang="pt-BR" b="1" dirty="0"/>
              <a:t> </a:t>
            </a:r>
            <a:r>
              <a:rPr lang="pt-BR" dirty="0"/>
              <a:t>se liga à região operadora do óperon </a:t>
            </a:r>
            <a:r>
              <a:rPr lang="pt-BR" b="1" i="1" dirty="0"/>
              <a:t>lux</a:t>
            </a:r>
            <a:r>
              <a:rPr lang="pt-BR" b="1" dirty="0"/>
              <a:t> </a:t>
            </a:r>
            <a:r>
              <a:rPr lang="pt-BR" dirty="0"/>
              <a:t>e regula positivamente (ativa) a transcrição do gene </a:t>
            </a:r>
            <a:r>
              <a:rPr lang="pt-BR" b="1" i="1" dirty="0" err="1"/>
              <a:t>luxR</a:t>
            </a:r>
            <a:r>
              <a:rPr lang="pt-BR" dirty="0"/>
              <a:t>  e dos genes estruturais </a:t>
            </a:r>
            <a:r>
              <a:rPr lang="pt-BR" b="1" i="1" dirty="0" err="1"/>
              <a:t>luxICDABE</a:t>
            </a:r>
            <a:r>
              <a:rPr lang="pt-BR" b="1" i="1" dirty="0"/>
              <a:t>. </a:t>
            </a:r>
            <a:endParaRPr lang="pt-BR" dirty="0"/>
          </a:p>
        </p:txBody>
      </p:sp>
      <p:sp>
        <p:nvSpPr>
          <p:cNvPr id="10" name="CaixaDeTexto 9">
            <a:extLst>
              <a:ext uri="{FF2B5EF4-FFF2-40B4-BE49-F238E27FC236}">
                <a16:creationId xmlns:a16="http://schemas.microsoft.com/office/drawing/2014/main" id="{6488E150-3664-56D9-E7BA-1ACC3E21967F}"/>
              </a:ext>
            </a:extLst>
          </p:cNvPr>
          <p:cNvSpPr txBox="1"/>
          <p:nvPr/>
        </p:nvSpPr>
        <p:spPr>
          <a:xfrm>
            <a:off x="319260" y="906175"/>
            <a:ext cx="5348588" cy="400110"/>
          </a:xfrm>
          <a:prstGeom prst="rect">
            <a:avLst/>
          </a:prstGeom>
          <a:solidFill>
            <a:schemeClr val="accent5">
              <a:lumMod val="20000"/>
              <a:lumOff val="80000"/>
            </a:schemeClr>
          </a:solidFill>
        </p:spPr>
        <p:txBody>
          <a:bodyPr wrap="square">
            <a:spAutoFit/>
          </a:bodyPr>
          <a:lstStyle/>
          <a:p>
            <a:r>
              <a:rPr lang="pt-BR" sz="2000" dirty="0"/>
              <a:t>Diagrama do óperon </a:t>
            </a:r>
            <a:r>
              <a:rPr lang="pt-BR" sz="2000" b="1" i="1" dirty="0"/>
              <a:t>lux</a:t>
            </a:r>
            <a:r>
              <a:rPr lang="pt-BR" sz="2000" dirty="0"/>
              <a:t> e sua regulação. </a:t>
            </a:r>
          </a:p>
        </p:txBody>
      </p:sp>
      <p:sp>
        <p:nvSpPr>
          <p:cNvPr id="7" name="Rectangle 1">
            <a:extLst>
              <a:ext uri="{FF2B5EF4-FFF2-40B4-BE49-F238E27FC236}">
                <a16:creationId xmlns:a16="http://schemas.microsoft.com/office/drawing/2014/main" id="{7FEA8A2F-8B84-F633-78DB-41A38E5C8434}"/>
              </a:ext>
            </a:extLst>
          </p:cNvPr>
          <p:cNvSpPr>
            <a:spLocks noChangeArrowheads="1"/>
          </p:cNvSpPr>
          <p:nvPr/>
        </p:nvSpPr>
        <p:spPr bwMode="auto">
          <a:xfrm rot="20563944">
            <a:off x="9604024" y="486818"/>
            <a:ext cx="1215043" cy="338554"/>
          </a:xfrm>
          <a:custGeom>
            <a:avLst/>
            <a:gdLst>
              <a:gd name="connsiteX0" fmla="*/ 0 w 1215043"/>
              <a:gd name="connsiteY0" fmla="*/ 0 h 338554"/>
              <a:gd name="connsiteX1" fmla="*/ 429315 w 1215043"/>
              <a:gd name="connsiteY1" fmla="*/ 0 h 338554"/>
              <a:gd name="connsiteX2" fmla="*/ 846480 w 1215043"/>
              <a:gd name="connsiteY2" fmla="*/ 0 h 338554"/>
              <a:gd name="connsiteX3" fmla="*/ 1215043 w 1215043"/>
              <a:gd name="connsiteY3" fmla="*/ 0 h 338554"/>
              <a:gd name="connsiteX4" fmla="*/ 1215043 w 1215043"/>
              <a:gd name="connsiteY4" fmla="*/ 338554 h 338554"/>
              <a:gd name="connsiteX5" fmla="*/ 834330 w 1215043"/>
              <a:gd name="connsiteY5" fmla="*/ 338554 h 338554"/>
              <a:gd name="connsiteX6" fmla="*/ 429315 w 1215043"/>
              <a:gd name="connsiteY6" fmla="*/ 338554 h 338554"/>
              <a:gd name="connsiteX7" fmla="*/ 0 w 1215043"/>
              <a:gd name="connsiteY7" fmla="*/ 338554 h 338554"/>
              <a:gd name="connsiteX8" fmla="*/ 0 w 1215043"/>
              <a:gd name="connsiteY8"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043" h="338554" fill="none" extrusionOk="0">
                <a:moveTo>
                  <a:pt x="0" y="0"/>
                </a:moveTo>
                <a:cubicBezTo>
                  <a:pt x="142601" y="-47360"/>
                  <a:pt x="255883" y="37832"/>
                  <a:pt x="429315" y="0"/>
                </a:cubicBezTo>
                <a:cubicBezTo>
                  <a:pt x="602747" y="-37832"/>
                  <a:pt x="692470" y="33577"/>
                  <a:pt x="846480" y="0"/>
                </a:cubicBezTo>
                <a:cubicBezTo>
                  <a:pt x="1000491" y="-33577"/>
                  <a:pt x="1053196" y="12080"/>
                  <a:pt x="1215043" y="0"/>
                </a:cubicBezTo>
                <a:cubicBezTo>
                  <a:pt x="1238797" y="115344"/>
                  <a:pt x="1211418" y="246378"/>
                  <a:pt x="1215043" y="338554"/>
                </a:cubicBezTo>
                <a:cubicBezTo>
                  <a:pt x="1049817" y="355004"/>
                  <a:pt x="919369" y="300253"/>
                  <a:pt x="834330" y="338554"/>
                </a:cubicBezTo>
                <a:cubicBezTo>
                  <a:pt x="749291" y="376855"/>
                  <a:pt x="551315" y="290392"/>
                  <a:pt x="429315" y="338554"/>
                </a:cubicBezTo>
                <a:cubicBezTo>
                  <a:pt x="307316" y="386716"/>
                  <a:pt x="146749" y="319902"/>
                  <a:pt x="0" y="338554"/>
                </a:cubicBezTo>
                <a:cubicBezTo>
                  <a:pt x="-10732" y="255260"/>
                  <a:pt x="38809" y="159055"/>
                  <a:pt x="0" y="0"/>
                </a:cubicBezTo>
                <a:close/>
              </a:path>
              <a:path w="1215043" h="338554" stroke="0" extrusionOk="0">
                <a:moveTo>
                  <a:pt x="0" y="0"/>
                </a:moveTo>
                <a:cubicBezTo>
                  <a:pt x="159141" y="-28055"/>
                  <a:pt x="204038" y="2673"/>
                  <a:pt x="392864" y="0"/>
                </a:cubicBezTo>
                <a:cubicBezTo>
                  <a:pt x="581690" y="-2673"/>
                  <a:pt x="663223" y="4764"/>
                  <a:pt x="761427" y="0"/>
                </a:cubicBezTo>
                <a:cubicBezTo>
                  <a:pt x="859631" y="-4764"/>
                  <a:pt x="1010557" y="25698"/>
                  <a:pt x="1215043" y="0"/>
                </a:cubicBezTo>
                <a:cubicBezTo>
                  <a:pt x="1250621" y="98340"/>
                  <a:pt x="1187230" y="172793"/>
                  <a:pt x="1215043" y="338554"/>
                </a:cubicBezTo>
                <a:cubicBezTo>
                  <a:pt x="1095688" y="376685"/>
                  <a:pt x="911597" y="298319"/>
                  <a:pt x="834330" y="338554"/>
                </a:cubicBezTo>
                <a:cubicBezTo>
                  <a:pt x="757063" y="378789"/>
                  <a:pt x="526058" y="295818"/>
                  <a:pt x="405014" y="338554"/>
                </a:cubicBezTo>
                <a:cubicBezTo>
                  <a:pt x="283970" y="381290"/>
                  <a:pt x="104867" y="308020"/>
                  <a:pt x="0" y="338554"/>
                </a:cubicBezTo>
                <a:cubicBezTo>
                  <a:pt x="-3130" y="256353"/>
                  <a:pt x="8384" y="77906"/>
                  <a:pt x="0" y="0"/>
                </a:cubicBezTo>
                <a:close/>
              </a:path>
            </a:pathLst>
          </a:custGeom>
          <a:solidFill>
            <a:srgbClr val="FFFF00"/>
          </a:solidFill>
          <a:ln>
            <a:solidFill>
              <a:srgbClr val="0432FF"/>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pt-BR" altLang="pt-BR" sz="1400" b="1" dirty="0">
                <a:solidFill>
                  <a:srgbClr val="7030A0"/>
                </a:solidFill>
                <a:latin typeface="FUTURA MEDIUM" panose="020B0602020204020303" pitchFamily="34" charset="-79"/>
                <a:cs typeface="FUTURA MEDIUM" panose="020B0602020204020303" pitchFamily="34" charset="-79"/>
              </a:rPr>
              <a:t>Autoindutor</a:t>
            </a:r>
            <a:r>
              <a:rPr lang="pt-BR" altLang="pt-BR" sz="1600" dirty="0">
                <a:solidFill>
                  <a:srgbClr val="211E1E"/>
                </a:solidFill>
                <a:latin typeface="WarnockPro"/>
              </a:rPr>
              <a:t> </a:t>
            </a:r>
            <a:endParaRPr lang="pt-BR" altLang="pt-BR" sz="1600" dirty="0"/>
          </a:p>
        </p:txBody>
      </p:sp>
      <p:cxnSp>
        <p:nvCxnSpPr>
          <p:cNvPr id="9" name="Conector de Seta Reta 8">
            <a:extLst>
              <a:ext uri="{FF2B5EF4-FFF2-40B4-BE49-F238E27FC236}">
                <a16:creationId xmlns:a16="http://schemas.microsoft.com/office/drawing/2014/main" id="{95332970-F05D-4D8C-D5C7-2F969FE00902}"/>
              </a:ext>
            </a:extLst>
          </p:cNvPr>
          <p:cNvCxnSpPr>
            <a:cxnSpLocks/>
          </p:cNvCxnSpPr>
          <p:nvPr/>
        </p:nvCxnSpPr>
        <p:spPr>
          <a:xfrm flipH="1">
            <a:off x="9581158" y="998077"/>
            <a:ext cx="185531" cy="89698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811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D01172F0-C958-6B4C-7AB6-A4293BED1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33" y="1111170"/>
            <a:ext cx="7851515" cy="5535318"/>
          </a:xfrm>
          <a:prstGeom prst="rect">
            <a:avLst/>
          </a:prstGeom>
          <a:noFill/>
          <a:ln>
            <a:solidFill>
              <a:srgbClr val="0096FF"/>
            </a:solidFill>
          </a:ln>
          <a:extLst>
            <a:ext uri="{909E8E84-426E-40DD-AFC4-6F175D3DCCD1}">
              <a14:hiddenFill xmlns:a14="http://schemas.microsoft.com/office/drawing/2010/main">
                <a:solidFill>
                  <a:srgbClr val="FFFFFF"/>
                </a:solidFill>
              </a14:hiddenFill>
            </a:ext>
          </a:extLst>
        </p:spPr>
      </p:pic>
      <p:sp>
        <p:nvSpPr>
          <p:cNvPr id="17" name="CaixaDeTexto 16">
            <a:extLst>
              <a:ext uri="{FF2B5EF4-FFF2-40B4-BE49-F238E27FC236}">
                <a16:creationId xmlns:a16="http://schemas.microsoft.com/office/drawing/2014/main" id="{9AEDAF93-C0B0-5A43-1D94-DACA2CF871F0}"/>
              </a:ext>
            </a:extLst>
          </p:cNvPr>
          <p:cNvSpPr txBox="1"/>
          <p:nvPr/>
        </p:nvSpPr>
        <p:spPr>
          <a:xfrm>
            <a:off x="377684" y="414179"/>
            <a:ext cx="6236871" cy="400110"/>
          </a:xfrm>
          <a:prstGeom prst="rect">
            <a:avLst/>
          </a:prstGeom>
          <a:solidFill>
            <a:schemeClr val="accent5">
              <a:lumMod val="20000"/>
              <a:lumOff val="80000"/>
            </a:schemeClr>
          </a:solidFill>
        </p:spPr>
        <p:txBody>
          <a:bodyPr wrap="square">
            <a:spAutoFit/>
          </a:bodyPr>
          <a:lstStyle/>
          <a:p>
            <a:r>
              <a:rPr lang="pt-BR" sz="2000" dirty="0"/>
              <a:t>Óperon </a:t>
            </a:r>
            <a:r>
              <a:rPr lang="pt-BR" sz="2000" b="1" i="1" dirty="0"/>
              <a:t>lux</a:t>
            </a:r>
            <a:r>
              <a:rPr lang="pt-BR" sz="2000" dirty="0"/>
              <a:t> e sua regulação pelo “Quorum sensing”. </a:t>
            </a:r>
          </a:p>
        </p:txBody>
      </p:sp>
      <p:pic>
        <p:nvPicPr>
          <p:cNvPr id="4" name="Picture 4" descr="BIOLUMINESCENT BACTERIA – Glow Plant">
            <a:extLst>
              <a:ext uri="{FF2B5EF4-FFF2-40B4-BE49-F238E27FC236}">
                <a16:creationId xmlns:a16="http://schemas.microsoft.com/office/drawing/2014/main" id="{F3478D1B-FDCD-1131-4EEE-71BC30D4D4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92" t="10750" r="11296" b="25946"/>
          <a:stretch/>
        </p:blipFill>
        <p:spPr bwMode="auto">
          <a:xfrm>
            <a:off x="8538358" y="1965780"/>
            <a:ext cx="3384468" cy="2926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40827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Text">
            <a:extLst>
              <a:ext uri="{FF2B5EF4-FFF2-40B4-BE49-F238E27FC236}">
                <a16:creationId xmlns:a16="http://schemas.microsoft.com/office/drawing/2014/main" id="{02D236C4-FE8A-2BA4-D630-416DA14B5D6F}"/>
              </a:ext>
            </a:extLst>
          </p:cNvPr>
          <p:cNvSpPr txBox="1"/>
          <p:nvPr/>
        </p:nvSpPr>
        <p:spPr>
          <a:xfrm>
            <a:off x="5154613" y="-1789113"/>
            <a:ext cx="98425" cy="373063"/>
          </a:xfrm>
          <a:prstGeom prst="rect">
            <a:avLst/>
          </a:prstGeom>
          <a:ln w="12700">
            <a:miter lim="400000"/>
          </a:ln>
        </p:spPr>
        <p:txBody>
          <a:bodyPr wrap="none" lIns="35719" tIns="35719" rIns="35719" bIns="35719" anchor="ctr">
            <a:spAutoFit/>
          </a:bodyPr>
          <a:lstStyle>
            <a:lvl1pPr algn="l" defTabSz="457200">
              <a:lnSpc>
                <a:spcPts val="2800"/>
              </a:lnSpc>
              <a:defRPr sz="1200">
                <a:latin typeface="Times"/>
                <a:ea typeface="Times"/>
                <a:cs typeface="Times"/>
                <a:sym typeface="Times"/>
              </a:defRPr>
            </a:lvl1pPr>
          </a:lstStyle>
          <a:p>
            <a:pPr eaLnBrk="1" fontAlgn="auto" hangingPunct="1">
              <a:spcBef>
                <a:spcPts val="0"/>
              </a:spcBef>
              <a:spcAft>
                <a:spcPts val="422"/>
              </a:spcAft>
              <a:defRPr/>
            </a:pPr>
            <a:r>
              <a:rPr lang="pt-BR" sz="844"/>
              <a:t> </a:t>
            </a:r>
          </a:p>
        </p:txBody>
      </p:sp>
      <p:pic>
        <p:nvPicPr>
          <p:cNvPr id="8195" name="Picture 1" descr="page255image46502576">
            <a:extLst>
              <a:ext uri="{FF2B5EF4-FFF2-40B4-BE49-F238E27FC236}">
                <a16:creationId xmlns:a16="http://schemas.microsoft.com/office/drawing/2014/main" id="{B1D93D2C-9DAB-327E-3545-E259B4244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1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 descr="page255image46502576">
            <a:extLst>
              <a:ext uri="{FF2B5EF4-FFF2-40B4-BE49-F238E27FC236}">
                <a16:creationId xmlns:a16="http://schemas.microsoft.com/office/drawing/2014/main" id="{470A2B47-04A3-EC33-9510-CAA0265FD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1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1">
            <a:extLst>
              <a:ext uri="{FF2B5EF4-FFF2-40B4-BE49-F238E27FC236}">
                <a16:creationId xmlns:a16="http://schemas.microsoft.com/office/drawing/2014/main" id="{D456516D-0456-AF84-C979-C3119336DC3E}"/>
              </a:ext>
            </a:extLst>
          </p:cNvPr>
          <p:cNvSpPr>
            <a:spLocks noChangeArrowheads="1"/>
          </p:cNvSpPr>
          <p:nvPr/>
        </p:nvSpPr>
        <p:spPr bwMode="auto">
          <a:xfrm>
            <a:off x="188913" y="652463"/>
            <a:ext cx="4354512" cy="369887"/>
          </a:xfrm>
          <a:prstGeom prst="rect">
            <a:avLst/>
          </a:prstGeom>
          <a:solidFill>
            <a:srgbClr val="DEEBF7"/>
          </a:solidFill>
          <a:ln w="9525">
            <a:solidFill>
              <a:srgbClr val="00B0F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pt-BR" altLang="pt-BR" b="1"/>
              <a:t>Bactérias bioluminescentes </a:t>
            </a:r>
          </a:p>
        </p:txBody>
      </p:sp>
      <p:sp>
        <p:nvSpPr>
          <p:cNvPr id="8198" name="Rectangle 1">
            <a:extLst>
              <a:ext uri="{FF2B5EF4-FFF2-40B4-BE49-F238E27FC236}">
                <a16:creationId xmlns:a16="http://schemas.microsoft.com/office/drawing/2014/main" id="{5EA47D4C-3F33-1930-60E2-0B6946457468}"/>
              </a:ext>
            </a:extLst>
          </p:cNvPr>
          <p:cNvSpPr>
            <a:spLocks noChangeArrowheads="1"/>
          </p:cNvSpPr>
          <p:nvPr/>
        </p:nvSpPr>
        <p:spPr bwMode="auto">
          <a:xfrm>
            <a:off x="152400" y="1074738"/>
            <a:ext cx="5286375" cy="3048000"/>
          </a:xfrm>
          <a:prstGeom prst="rect">
            <a:avLst/>
          </a:prstGeom>
          <a:solidFill>
            <a:srgbClr val="FFFDB1"/>
          </a:solidFill>
          <a:ln w="9525">
            <a:solidFill>
              <a:srgbClr val="FF0000"/>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pt-BR" altLang="en-US" sz="1200" b="1" dirty="0">
                <a:solidFill>
                  <a:srgbClr val="0432FF"/>
                </a:solidFill>
              </a:rPr>
              <a:t>Gêneros principais: </a:t>
            </a:r>
            <a:r>
              <a:rPr lang="pt-BR" altLang="en-US" sz="1200" b="1" i="1" dirty="0">
                <a:solidFill>
                  <a:srgbClr val="0432FF"/>
                </a:solidFill>
              </a:rPr>
              <a:t>Vibrio</a:t>
            </a:r>
            <a:r>
              <a:rPr lang="pt-BR" altLang="en-US" sz="1200" dirty="0">
                <a:solidFill>
                  <a:srgbClr val="0432FF"/>
                </a:solidFill>
              </a:rPr>
              <a:t>, </a:t>
            </a:r>
            <a:r>
              <a:rPr lang="pt-BR" altLang="en-US" sz="1200" b="1" i="1" dirty="0">
                <a:solidFill>
                  <a:srgbClr val="0432FF"/>
                </a:solidFill>
              </a:rPr>
              <a:t>Aliivibrio</a:t>
            </a:r>
            <a:r>
              <a:rPr lang="pt-BR" altLang="en-US" sz="1200" dirty="0">
                <a:solidFill>
                  <a:srgbClr val="0432FF"/>
                </a:solidFill>
              </a:rPr>
              <a:t>, </a:t>
            </a:r>
            <a:r>
              <a:rPr lang="pt-BR" altLang="en-US" sz="1200" b="1" i="1" dirty="0">
                <a:solidFill>
                  <a:srgbClr val="0432FF"/>
                </a:solidFill>
              </a:rPr>
              <a:t>Photobacterium</a:t>
            </a:r>
            <a:br>
              <a:rPr lang="pt-BR" altLang="en-US" sz="1200" dirty="0">
                <a:solidFill>
                  <a:srgbClr val="8C0051"/>
                </a:solidFill>
              </a:rPr>
            </a:br>
            <a:r>
              <a:rPr lang="pt-BR" altLang="en-US" sz="1200" dirty="0">
                <a:solidFill>
                  <a:srgbClr val="211E1E"/>
                </a:solidFill>
              </a:rPr>
              <a:t>Várias espécies de bactérias são capazes de emitir luz, um processo denominado </a:t>
            </a:r>
            <a:r>
              <a:rPr lang="pt-BR" altLang="en-US" sz="1200" b="1" dirty="0">
                <a:solidFill>
                  <a:srgbClr val="211E1E"/>
                </a:solidFill>
              </a:rPr>
              <a:t>bioluminescência </a:t>
            </a:r>
            <a:r>
              <a:rPr lang="pt-BR" altLang="en-US" sz="1200" dirty="0">
                <a:solidFill>
                  <a:srgbClr val="211E1E"/>
                </a:solidFill>
              </a:rPr>
              <a:t>. A maioria dessas bactérias é classificada nos gêneros </a:t>
            </a:r>
            <a:r>
              <a:rPr lang="pt-BR" altLang="en-US" sz="1200" i="1" dirty="0">
                <a:solidFill>
                  <a:srgbClr val="211E1E"/>
                </a:solidFill>
              </a:rPr>
              <a:t>Photobacterium</a:t>
            </a:r>
            <a:r>
              <a:rPr lang="pt-BR" altLang="en-US" sz="1200" dirty="0">
                <a:solidFill>
                  <a:srgbClr val="211E1E"/>
                </a:solidFill>
              </a:rPr>
              <a:t>, </a:t>
            </a:r>
            <a:r>
              <a:rPr lang="pt-BR" altLang="en-US" sz="1200" i="1" dirty="0">
                <a:solidFill>
                  <a:srgbClr val="211E1E"/>
                </a:solidFill>
              </a:rPr>
              <a:t>Aliivibrio </a:t>
            </a:r>
            <a:r>
              <a:rPr lang="pt-BR" altLang="en-US" sz="1200" dirty="0">
                <a:solidFill>
                  <a:srgbClr val="211E1E"/>
                </a:solidFill>
              </a:rPr>
              <a:t>e </a:t>
            </a:r>
            <a:r>
              <a:rPr lang="pt-BR" altLang="en-US" sz="1200" i="1" dirty="0">
                <a:solidFill>
                  <a:srgbClr val="211E1E"/>
                </a:solidFill>
              </a:rPr>
              <a:t>Vibrio</a:t>
            </a:r>
            <a:r>
              <a:rPr lang="pt-BR" altLang="en-US" sz="1200" dirty="0">
                <a:solidFill>
                  <a:srgbClr val="211E1E"/>
                </a:solidFill>
              </a:rPr>
              <a:t>, porém algumas poucas espécies luminosas são também encontradas em </a:t>
            </a:r>
            <a:r>
              <a:rPr lang="pt-BR" altLang="en-US" sz="1200" i="1" dirty="0">
                <a:solidFill>
                  <a:srgbClr val="211E1E"/>
                </a:solidFill>
              </a:rPr>
              <a:t>Shewanella</a:t>
            </a:r>
            <a:r>
              <a:rPr lang="pt-BR" altLang="en-US" sz="1200" dirty="0">
                <a:solidFill>
                  <a:srgbClr val="211E1E"/>
                </a:solidFill>
              </a:rPr>
              <a:t>, um gênero de bactérias principalmente marinhas, assim como em </a:t>
            </a:r>
            <a:r>
              <a:rPr lang="pt-BR" altLang="en-US" sz="1200" i="1" dirty="0">
                <a:solidFill>
                  <a:srgbClr val="211E1E"/>
                </a:solidFill>
              </a:rPr>
              <a:t>Photorhabdus</a:t>
            </a:r>
            <a:r>
              <a:rPr lang="pt-BR" altLang="en-US" sz="1200" dirty="0">
                <a:solidFill>
                  <a:srgbClr val="211E1E"/>
                </a:solidFill>
              </a:rPr>
              <a:t>, um gênero de bactérias terrestres (todas de Gammaproteobacteria). </a:t>
            </a:r>
            <a:endParaRPr lang="pt-BR" altLang="en-US" sz="1200" dirty="0"/>
          </a:p>
          <a:p>
            <a:r>
              <a:rPr lang="pt-BR" altLang="en-US" sz="1200" dirty="0">
                <a:solidFill>
                  <a:srgbClr val="211E1E"/>
                </a:solidFill>
              </a:rPr>
              <a:t>A maioria das bactérias bioluminescentes vive no </a:t>
            </a:r>
            <a:r>
              <a:rPr lang="pt-BR" altLang="en-US" sz="1200" b="1" dirty="0">
                <a:solidFill>
                  <a:schemeClr val="accent5">
                    <a:lumMod val="75000"/>
                  </a:schemeClr>
                </a:solidFill>
              </a:rPr>
              <a:t>ambiente marinho</a:t>
            </a:r>
            <a:r>
              <a:rPr lang="pt-BR" altLang="en-US" sz="1200" dirty="0">
                <a:solidFill>
                  <a:srgbClr val="211E1E"/>
                </a:solidFill>
              </a:rPr>
              <a:t>, e algumas espécies colonizam órgãos especiais de determinados </a:t>
            </a:r>
            <a:r>
              <a:rPr lang="pt-BR" altLang="en-US" sz="1200" dirty="0">
                <a:solidFill>
                  <a:schemeClr val="accent5">
                    <a:lumMod val="75000"/>
                  </a:schemeClr>
                </a:solidFill>
              </a:rPr>
              <a:t>peixes marinhos e lulas</a:t>
            </a:r>
            <a:r>
              <a:rPr lang="pt-BR" altLang="en-US" sz="1200" dirty="0">
                <a:solidFill>
                  <a:srgbClr val="211E1E"/>
                </a:solidFill>
              </a:rPr>
              <a:t>, denominados </a:t>
            </a:r>
            <a:r>
              <a:rPr lang="pt-BR" altLang="en-US" sz="1400" u="sng" dirty="0">
                <a:solidFill>
                  <a:srgbClr val="0432FF"/>
                </a:solidFill>
              </a:rPr>
              <a:t>órgãos de luz</a:t>
            </a:r>
            <a:r>
              <a:rPr lang="pt-BR" altLang="en-US" sz="1200" dirty="0">
                <a:solidFill>
                  <a:srgbClr val="211E1E"/>
                </a:solidFill>
              </a:rPr>
              <a:t>, produzindo a luz utilizada pelo animal para sinalização, </a:t>
            </a:r>
            <a:r>
              <a:rPr lang="pt-BR" altLang="en-US" sz="1200" b="1" dirty="0">
                <a:solidFill>
                  <a:srgbClr val="211E1E"/>
                </a:solidFill>
              </a:rPr>
              <a:t>evitar predadores </a:t>
            </a:r>
            <a:r>
              <a:rPr lang="pt-BR" altLang="en-US" sz="1200" dirty="0">
                <a:solidFill>
                  <a:srgbClr val="211E1E"/>
                </a:solidFill>
              </a:rPr>
              <a:t>e atrair a </a:t>
            </a:r>
            <a:r>
              <a:rPr lang="pt-BR" altLang="en-US" sz="1200" b="1" dirty="0">
                <a:solidFill>
                  <a:srgbClr val="211E1E"/>
                </a:solidFill>
              </a:rPr>
              <a:t>presa.</a:t>
            </a:r>
            <a:endParaRPr lang="pt-BR" altLang="en-US" sz="1200" b="1" dirty="0"/>
          </a:p>
          <a:p>
            <a:endParaRPr lang="pt-BR" altLang="en-US" sz="800" dirty="0">
              <a:solidFill>
                <a:srgbClr val="211E1E"/>
              </a:solidFill>
            </a:endParaRPr>
          </a:p>
          <a:p>
            <a:r>
              <a:rPr lang="pt-BR" altLang="en-US" sz="1200" dirty="0">
                <a:solidFill>
                  <a:srgbClr val="211E1E"/>
                </a:solidFill>
              </a:rPr>
              <a:t>Quando vivem </a:t>
            </a:r>
            <a:r>
              <a:rPr lang="pt-BR" altLang="en-US" sz="1200" b="1" dirty="0">
                <a:solidFill>
                  <a:srgbClr val="211E1E"/>
                </a:solidFill>
              </a:rPr>
              <a:t>simbioticamente </a:t>
            </a:r>
            <a:r>
              <a:rPr lang="pt-BR" altLang="en-US" sz="1200" dirty="0">
                <a:solidFill>
                  <a:srgbClr val="211E1E"/>
                </a:solidFill>
              </a:rPr>
              <a:t>nos órgãos de luz de peixes e lulas, ou </a:t>
            </a:r>
            <a:r>
              <a:rPr lang="pt-BR" altLang="en-US" sz="1200" b="1" dirty="0">
                <a:solidFill>
                  <a:srgbClr val="211E1E"/>
                </a:solidFill>
              </a:rPr>
              <a:t>saprofiticamente</a:t>
            </a:r>
            <a:r>
              <a:rPr lang="pt-BR" altLang="en-US" sz="1200" dirty="0">
                <a:solidFill>
                  <a:srgbClr val="211E1E"/>
                </a:solidFill>
              </a:rPr>
              <a:t>, como, por exemplo, sobre a pele de peixes mortos, ou como </a:t>
            </a:r>
            <a:r>
              <a:rPr lang="pt-BR" altLang="en-US" sz="1200" b="1" dirty="0">
                <a:solidFill>
                  <a:srgbClr val="211E1E"/>
                </a:solidFill>
              </a:rPr>
              <a:t>parasitas</a:t>
            </a:r>
            <a:r>
              <a:rPr lang="pt-BR" altLang="en-US" sz="1200" dirty="0">
                <a:solidFill>
                  <a:srgbClr val="211E1E"/>
                </a:solidFill>
              </a:rPr>
              <a:t> no corpo de um crustáceo, as bactérias luminescentes podem ser reconhecidas em virtude da luz que produzem. </a:t>
            </a:r>
            <a:endParaRPr lang="pt-BR" altLang="en-US" sz="1200" dirty="0"/>
          </a:p>
        </p:txBody>
      </p:sp>
      <p:pic>
        <p:nvPicPr>
          <p:cNvPr id="8199" name="Picture 2" descr="page501image46986176">
            <a:extLst>
              <a:ext uri="{FF2B5EF4-FFF2-40B4-BE49-F238E27FC236}">
                <a16:creationId xmlns:a16="http://schemas.microsoft.com/office/drawing/2014/main" id="{A4BBE5D6-4773-95FC-B9D4-EB69EA430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6413" y="1098550"/>
            <a:ext cx="46037"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3" descr="page501image46985600">
            <a:extLst>
              <a:ext uri="{FF2B5EF4-FFF2-40B4-BE49-F238E27FC236}">
                <a16:creationId xmlns:a16="http://schemas.microsoft.com/office/drawing/2014/main" id="{70EF9562-841A-F1F4-F954-5290799AC7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96113" y="1098550"/>
            <a:ext cx="46037"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4" descr="page501image46986560">
            <a:extLst>
              <a:ext uri="{FF2B5EF4-FFF2-40B4-BE49-F238E27FC236}">
                <a16:creationId xmlns:a16="http://schemas.microsoft.com/office/drawing/2014/main" id="{86F3CCFE-D534-9FB5-3AB0-88234D0741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04063" y="1098550"/>
            <a:ext cx="46037"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5" descr="page501image46986368">
            <a:extLst>
              <a:ext uri="{FF2B5EF4-FFF2-40B4-BE49-F238E27FC236}">
                <a16:creationId xmlns:a16="http://schemas.microsoft.com/office/drawing/2014/main" id="{914C82AE-289D-282A-A801-79F620D9DC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12013" y="1098550"/>
            <a:ext cx="46037"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Rectangle 6">
            <a:extLst>
              <a:ext uri="{FF2B5EF4-FFF2-40B4-BE49-F238E27FC236}">
                <a16:creationId xmlns:a16="http://schemas.microsoft.com/office/drawing/2014/main" id="{50F0A0E9-D3F6-F64C-A0C4-6C151AB659A0}"/>
              </a:ext>
            </a:extLst>
          </p:cNvPr>
          <p:cNvSpPr>
            <a:spLocks noChangeArrowheads="1"/>
          </p:cNvSpPr>
          <p:nvPr/>
        </p:nvSpPr>
        <p:spPr bwMode="auto">
          <a:xfrm>
            <a:off x="5502275" y="266700"/>
            <a:ext cx="6240463" cy="1016000"/>
          </a:xfrm>
          <a:prstGeom prst="rect">
            <a:avLst/>
          </a:prstGeom>
          <a:solidFill>
            <a:srgbClr val="FFFDB1"/>
          </a:solidFill>
          <a:ln w="9525">
            <a:solidFill>
              <a:srgbClr val="FF0000"/>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pt-BR" altLang="en-US" sz="1200" dirty="0">
                <a:solidFill>
                  <a:srgbClr val="211E1E"/>
                </a:solidFill>
              </a:rPr>
              <a:t>Embora os isolados de </a:t>
            </a:r>
            <a:r>
              <a:rPr lang="pt-BR" altLang="en-US" sz="1200" i="1" dirty="0">
                <a:solidFill>
                  <a:srgbClr val="211E1E"/>
                </a:solidFill>
              </a:rPr>
              <a:t>Photobacterium</a:t>
            </a:r>
            <a:r>
              <a:rPr lang="pt-BR" altLang="en-US" sz="1200" dirty="0">
                <a:solidFill>
                  <a:srgbClr val="211E1E"/>
                </a:solidFill>
              </a:rPr>
              <a:t>, </a:t>
            </a:r>
            <a:r>
              <a:rPr lang="pt-BR" altLang="en-US" sz="1200" i="1" dirty="0">
                <a:solidFill>
                  <a:srgbClr val="211E1E"/>
                </a:solidFill>
              </a:rPr>
              <a:t>Aliivibrio </a:t>
            </a:r>
            <a:r>
              <a:rPr lang="pt-BR" altLang="en-US" sz="1200" dirty="0">
                <a:solidFill>
                  <a:srgbClr val="211E1E"/>
                </a:solidFill>
              </a:rPr>
              <a:t>e </a:t>
            </a:r>
            <a:r>
              <a:rPr lang="pt-BR" altLang="en-US" sz="1200" i="1" dirty="0">
                <a:solidFill>
                  <a:srgbClr val="211E1E"/>
                </a:solidFill>
              </a:rPr>
              <a:t>Vibrio </a:t>
            </a:r>
            <a:r>
              <a:rPr lang="pt-BR" altLang="en-US" sz="1200" dirty="0">
                <a:solidFill>
                  <a:srgbClr val="211E1E"/>
                </a:solidFill>
              </a:rPr>
              <a:t>sejam anaeróbios facultativos, eles são bioluminescentes </a:t>
            </a:r>
            <a:r>
              <a:rPr lang="pt-BR" altLang="en-US" sz="1200" b="1" dirty="0">
                <a:solidFill>
                  <a:srgbClr val="211E1E"/>
                </a:solidFill>
              </a:rPr>
              <a:t>apenas na presença de O</a:t>
            </a:r>
            <a:r>
              <a:rPr lang="pt-BR" altLang="en-US" sz="1200" b="1" baseline="-25000" dirty="0">
                <a:solidFill>
                  <a:srgbClr val="211E1E"/>
                </a:solidFill>
              </a:rPr>
              <a:t>2</a:t>
            </a:r>
            <a:r>
              <a:rPr lang="pt-BR" altLang="en-US" sz="1200" b="1" dirty="0">
                <a:solidFill>
                  <a:srgbClr val="211E1E"/>
                </a:solidFill>
              </a:rPr>
              <a:t>. </a:t>
            </a:r>
            <a:r>
              <a:rPr lang="pt-BR" altLang="en-US" sz="1200" dirty="0">
                <a:solidFill>
                  <a:srgbClr val="211E1E"/>
                </a:solidFill>
              </a:rPr>
              <a:t>A luminescência nas bactérias requer os </a:t>
            </a:r>
            <a:br>
              <a:rPr lang="pt-BR" altLang="en-US" sz="1200" dirty="0">
                <a:solidFill>
                  <a:srgbClr val="211E1E"/>
                </a:solidFill>
              </a:rPr>
            </a:br>
            <a:r>
              <a:rPr lang="pt-BR" altLang="en-US" sz="1200" dirty="0">
                <a:solidFill>
                  <a:srgbClr val="211E1E"/>
                </a:solidFill>
              </a:rPr>
              <a:t>genes </a:t>
            </a:r>
            <a:r>
              <a:rPr lang="pt-BR" altLang="en-US" sz="1200" i="1" dirty="0">
                <a:solidFill>
                  <a:srgbClr val="211E1E"/>
                </a:solidFill>
              </a:rPr>
              <a:t>l</a:t>
            </a:r>
            <a:r>
              <a:rPr lang="pt-BR" altLang="en-US" sz="1200" b="1" i="1" dirty="0">
                <a:solidFill>
                  <a:srgbClr val="211E1E"/>
                </a:solidFill>
              </a:rPr>
              <a:t>uxCDABE</a:t>
            </a:r>
            <a:r>
              <a:rPr lang="pt-BR" altLang="en-US" sz="1200" dirty="0">
                <a:solidFill>
                  <a:srgbClr val="211E1E"/>
                </a:solidFill>
              </a:rPr>
              <a:t>, e é catalisada pela enzima </a:t>
            </a:r>
            <a:r>
              <a:rPr lang="pt-BR" altLang="en-US" sz="1200" dirty="0"/>
              <a:t>l</a:t>
            </a:r>
            <a:r>
              <a:rPr lang="pt-BR" altLang="en-US" sz="1200" dirty="0">
                <a:solidFill>
                  <a:srgbClr val="211E1E"/>
                </a:solidFill>
              </a:rPr>
              <a:t>uciferase, que de O</a:t>
            </a:r>
            <a:r>
              <a:rPr lang="pt-BR" altLang="en-US" sz="1200" baseline="-25000" dirty="0">
                <a:solidFill>
                  <a:srgbClr val="211E1E"/>
                </a:solidFill>
              </a:rPr>
              <a:t>2</a:t>
            </a:r>
            <a:r>
              <a:rPr lang="pt-BR" altLang="en-US" sz="1200" dirty="0">
                <a:solidFill>
                  <a:srgbClr val="211E1E"/>
                </a:solidFill>
              </a:rPr>
              <a:t>, um aldeído alifático de cadeia longa (</a:t>
            </a:r>
            <a:r>
              <a:rPr lang="pt-BR" altLang="en-US" sz="1200" dirty="0" err="1">
                <a:solidFill>
                  <a:srgbClr val="211E1E"/>
                </a:solidFill>
              </a:rPr>
              <a:t>RCHO</a:t>
            </a:r>
            <a:r>
              <a:rPr lang="pt-BR" altLang="en-US" sz="1200" dirty="0">
                <a:solidFill>
                  <a:srgbClr val="211E1E"/>
                </a:solidFill>
              </a:rPr>
              <a:t>), como o tetradecanal, e flavina mononucleotídeo reduzida (FMNH2) como substratos:</a:t>
            </a:r>
            <a:endParaRPr lang="pt-BR" altLang="en-US" sz="1200" dirty="0"/>
          </a:p>
        </p:txBody>
      </p:sp>
      <p:pic>
        <p:nvPicPr>
          <p:cNvPr id="8204" name="Picture 7" descr="page501image53299504">
            <a:extLst>
              <a:ext uri="{FF2B5EF4-FFF2-40B4-BE49-F238E27FC236}">
                <a16:creationId xmlns:a16="http://schemas.microsoft.com/office/drawing/2014/main" id="{6F1A244F-854C-1ECD-B24D-8C5C7A3000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5688" y="4430713"/>
            <a:ext cx="730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8" descr="page501image53300176">
            <a:extLst>
              <a:ext uri="{FF2B5EF4-FFF2-40B4-BE49-F238E27FC236}">
                <a16:creationId xmlns:a16="http://schemas.microsoft.com/office/drawing/2014/main" id="{5B8A7B27-2483-5B26-C55D-BA09B2F050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4900" y="4818063"/>
            <a:ext cx="46037"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9" descr="page501image47022272">
            <a:extLst>
              <a:ext uri="{FF2B5EF4-FFF2-40B4-BE49-F238E27FC236}">
                <a16:creationId xmlns:a16="http://schemas.microsoft.com/office/drawing/2014/main" id="{3E574B3A-655F-5EBD-2E8F-44B7567385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5663" y="4806950"/>
            <a:ext cx="46038"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0" descr="page501image47022464">
            <a:extLst>
              <a:ext uri="{FF2B5EF4-FFF2-40B4-BE49-F238E27FC236}">
                <a16:creationId xmlns:a16="http://schemas.microsoft.com/office/drawing/2014/main" id="{8139FF29-D7D0-1C29-E977-4168B79F989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73413" y="4749800"/>
            <a:ext cx="46038"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1" descr="page501image47022656">
            <a:extLst>
              <a:ext uri="{FF2B5EF4-FFF2-40B4-BE49-F238E27FC236}">
                <a16:creationId xmlns:a16="http://schemas.microsoft.com/office/drawing/2014/main" id="{CFB5938F-C9BC-4E1D-32FA-44CE2E82C5B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54338" y="4768850"/>
            <a:ext cx="46038"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12" descr="page501image47022848">
            <a:extLst>
              <a:ext uri="{FF2B5EF4-FFF2-40B4-BE49-F238E27FC236}">
                <a16:creationId xmlns:a16="http://schemas.microsoft.com/office/drawing/2014/main" id="{5FC08F48-799C-104F-C296-5ECA8DDC8F3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25738" y="4792663"/>
            <a:ext cx="4603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13" descr="page501image47023040">
            <a:extLst>
              <a:ext uri="{FF2B5EF4-FFF2-40B4-BE49-F238E27FC236}">
                <a16:creationId xmlns:a16="http://schemas.microsoft.com/office/drawing/2014/main" id="{DF64531C-006C-DAD3-0D08-6E3DB3778AB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9838" y="4768850"/>
            <a:ext cx="46038"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14" descr="page501image47023232">
            <a:extLst>
              <a:ext uri="{FF2B5EF4-FFF2-40B4-BE49-F238E27FC236}">
                <a16:creationId xmlns:a16="http://schemas.microsoft.com/office/drawing/2014/main" id="{6898872F-6C64-B263-8699-21855D2C812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1238" y="4792663"/>
            <a:ext cx="4603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15" descr="page501image47023424">
            <a:extLst>
              <a:ext uri="{FF2B5EF4-FFF2-40B4-BE49-F238E27FC236}">
                <a16:creationId xmlns:a16="http://schemas.microsoft.com/office/drawing/2014/main" id="{1A62C62A-C771-B984-2B57-8A5B999296B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52638" y="4792663"/>
            <a:ext cx="4603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Picture 16" descr="page501image47023616">
            <a:extLst>
              <a:ext uri="{FF2B5EF4-FFF2-40B4-BE49-F238E27FC236}">
                <a16:creationId xmlns:a16="http://schemas.microsoft.com/office/drawing/2014/main" id="{285BE7D5-F05E-59B4-B44F-2AC96B4E1F4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27213" y="4792663"/>
            <a:ext cx="61913"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Picture 17" descr="page501image47023808">
            <a:extLst>
              <a:ext uri="{FF2B5EF4-FFF2-40B4-BE49-F238E27FC236}">
                <a16:creationId xmlns:a16="http://schemas.microsoft.com/office/drawing/2014/main" id="{CB886238-1007-7D75-747E-44ABA0D3E0A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95438" y="4738688"/>
            <a:ext cx="46038"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18" descr="page501image47024000">
            <a:extLst>
              <a:ext uri="{FF2B5EF4-FFF2-40B4-BE49-F238E27FC236}">
                <a16:creationId xmlns:a16="http://schemas.microsoft.com/office/drawing/2014/main" id="{C6F3AA06-0667-3C25-5FEB-5DA805B2838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25563" y="4830763"/>
            <a:ext cx="4603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Picture 19" descr="page501image47024192">
            <a:extLst>
              <a:ext uri="{FF2B5EF4-FFF2-40B4-BE49-F238E27FC236}">
                <a16:creationId xmlns:a16="http://schemas.microsoft.com/office/drawing/2014/main" id="{24C708AC-EE43-5713-2669-B62AAA9402A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62038" y="4821238"/>
            <a:ext cx="46038"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Picture 20" descr="page501image47024384">
            <a:extLst>
              <a:ext uri="{FF2B5EF4-FFF2-40B4-BE49-F238E27FC236}">
                <a16:creationId xmlns:a16="http://schemas.microsoft.com/office/drawing/2014/main" id="{F008F7A4-6BA5-2DE8-5849-BCFDE71B6E9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7400" y="4830763"/>
            <a:ext cx="46037"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Picture 21" descr="page501image47024576">
            <a:extLst>
              <a:ext uri="{FF2B5EF4-FFF2-40B4-BE49-F238E27FC236}">
                <a16:creationId xmlns:a16="http://schemas.microsoft.com/office/drawing/2014/main" id="{CFE240A9-E8F6-5C6C-9A59-0775C3DCF76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3875" y="4821238"/>
            <a:ext cx="46037"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Picture 22" descr="page501image47024768">
            <a:extLst>
              <a:ext uri="{FF2B5EF4-FFF2-40B4-BE49-F238E27FC236}">
                <a16:creationId xmlns:a16="http://schemas.microsoft.com/office/drawing/2014/main" id="{050192AC-C822-B76A-9337-E9D09A403F3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9238" y="4830763"/>
            <a:ext cx="4603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0" name="Picture 23" descr="page501image47024960">
            <a:extLst>
              <a:ext uri="{FF2B5EF4-FFF2-40B4-BE49-F238E27FC236}">
                <a16:creationId xmlns:a16="http://schemas.microsoft.com/office/drawing/2014/main" id="{F706934E-4394-29F4-3C6D-61493A01639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988" y="4830763"/>
            <a:ext cx="46037"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1" name="Rectangle 61">
            <a:extLst>
              <a:ext uri="{FF2B5EF4-FFF2-40B4-BE49-F238E27FC236}">
                <a16:creationId xmlns:a16="http://schemas.microsoft.com/office/drawing/2014/main" id="{E4EF1C15-B839-BA26-FFB8-6EC195B0A32F}"/>
              </a:ext>
            </a:extLst>
          </p:cNvPr>
          <p:cNvSpPr>
            <a:spLocks noChangeArrowheads="1"/>
          </p:cNvSpPr>
          <p:nvPr/>
        </p:nvSpPr>
        <p:spPr bwMode="auto">
          <a:xfrm>
            <a:off x="182563" y="4179888"/>
            <a:ext cx="5118100" cy="2678112"/>
          </a:xfrm>
          <a:prstGeom prst="rect">
            <a:avLst/>
          </a:prstGeom>
          <a:solidFill>
            <a:srgbClr val="FFFDB1"/>
          </a:solidFill>
          <a:ln w="9525">
            <a:solidFill>
              <a:srgbClr val="FF0000"/>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pt-BR" altLang="en-US" sz="1200" dirty="0">
                <a:solidFill>
                  <a:srgbClr val="211E1E"/>
                </a:solidFill>
                <a:latin typeface="WarnockPro"/>
              </a:rPr>
              <a:t>Em várias bactérias luminosas, a luminescência só́ ocorre quando as células estão em altas densidades populacionais. A </a:t>
            </a:r>
            <a:r>
              <a:rPr lang="pt-BR" altLang="en-US" sz="1200" b="1" dirty="0">
                <a:solidFill>
                  <a:srgbClr val="0096FF"/>
                </a:solidFill>
                <a:latin typeface="WarnockPro"/>
              </a:rPr>
              <a:t>enzima luciferase </a:t>
            </a:r>
            <a:r>
              <a:rPr lang="pt-BR" altLang="en-US" sz="1200" dirty="0">
                <a:solidFill>
                  <a:srgbClr val="211E1E"/>
                </a:solidFill>
                <a:latin typeface="WarnockPro"/>
              </a:rPr>
              <a:t>e outras proteínas do sistema de luminescência bacteriana apresentam uma indução responsiva à densidade populacional, denominada </a:t>
            </a:r>
            <a:r>
              <a:rPr lang="pt-BR" altLang="en-US" sz="1200" b="1" dirty="0">
                <a:solidFill>
                  <a:srgbClr val="211E1E"/>
                </a:solidFill>
                <a:latin typeface="WarnockPro"/>
              </a:rPr>
              <a:t>autoindução</a:t>
            </a:r>
            <a:r>
              <a:rPr lang="pt-BR" altLang="en-US" sz="1200" dirty="0">
                <a:solidFill>
                  <a:srgbClr val="211E1E"/>
                </a:solidFill>
                <a:latin typeface="WarnockPro"/>
              </a:rPr>
              <a:t>, na qual a transcrição dos genes </a:t>
            </a:r>
            <a:r>
              <a:rPr lang="pt-BR" altLang="en-US" sz="1200" b="1" i="1" dirty="0">
                <a:solidFill>
                  <a:srgbClr val="211E1E"/>
                </a:solidFill>
                <a:latin typeface="WarnockPro"/>
              </a:rPr>
              <a:t>luxCDABE </a:t>
            </a:r>
            <a:r>
              <a:rPr lang="pt-BR" altLang="en-US" sz="1200" dirty="0">
                <a:solidFill>
                  <a:srgbClr val="211E1E"/>
                </a:solidFill>
                <a:latin typeface="WarnockPro"/>
              </a:rPr>
              <a:t>é controlada por uma proteína reguladora, </a:t>
            </a:r>
            <a:r>
              <a:rPr lang="pt-BR" altLang="en-US" sz="1200" b="1" dirty="0">
                <a:solidFill>
                  <a:srgbClr val="211E1E"/>
                </a:solidFill>
                <a:latin typeface="WarnockPro"/>
              </a:rPr>
              <a:t>LuxR</a:t>
            </a:r>
            <a:r>
              <a:rPr lang="pt-BR" altLang="en-US" sz="1200" dirty="0">
                <a:solidFill>
                  <a:srgbClr val="211E1E"/>
                </a:solidFill>
                <a:latin typeface="WarnockPro"/>
              </a:rPr>
              <a:t>, e uma molécula indutora, acil-</a:t>
            </a:r>
            <a:r>
              <a:rPr lang="pt-BR" altLang="en-US" sz="1200" dirty="0" err="1">
                <a:solidFill>
                  <a:srgbClr val="211E1E"/>
                </a:solidFill>
                <a:latin typeface="WarnockPro"/>
              </a:rPr>
              <a:t>homosserina</a:t>
            </a:r>
            <a:r>
              <a:rPr lang="pt-BR" altLang="en-US" sz="1200" dirty="0">
                <a:solidFill>
                  <a:srgbClr val="211E1E"/>
                </a:solidFill>
                <a:latin typeface="WarnockPro"/>
              </a:rPr>
              <a:t> lactona. Durante o crescimento, as células produzem </a:t>
            </a:r>
            <a:r>
              <a:rPr lang="pt-BR" altLang="en-US" sz="1200" dirty="0" err="1">
                <a:solidFill>
                  <a:srgbClr val="211E1E"/>
                </a:solidFill>
                <a:latin typeface="WarnockPro"/>
              </a:rPr>
              <a:t>AHL</a:t>
            </a:r>
            <a:r>
              <a:rPr lang="pt-BR" altLang="en-US" sz="1200" dirty="0">
                <a:solidFill>
                  <a:srgbClr val="211E1E"/>
                </a:solidFill>
                <a:latin typeface="WarnockPro"/>
              </a:rPr>
              <a:t>, que pode rapidamente atravessar a membrana citoplasmática em qualquer sentido, difundindo- -se para dentro e para fora das células. Em condições de alta densidade populacional de uma determinada espécie, como em um tubo de ensaio, uma colônia em uma placa ou no órgão de luz de um peixe ou lula, ocorre o acúmulo de </a:t>
            </a:r>
            <a:r>
              <a:rPr lang="pt-BR" altLang="en-US" sz="1200" dirty="0" err="1">
                <a:solidFill>
                  <a:srgbClr val="211E1E"/>
                </a:solidFill>
                <a:latin typeface="WarnockPro"/>
              </a:rPr>
              <a:t>AHL</a:t>
            </a:r>
            <a:r>
              <a:rPr lang="pt-BR" altLang="en-US" sz="1200" dirty="0">
                <a:solidFill>
                  <a:srgbClr val="211E1E"/>
                </a:solidFill>
                <a:latin typeface="WarnockPro"/>
              </a:rPr>
              <a:t>. Somente quando sua concentração atinge determinado nível nas células, este indutor interage com LuxR, formando um complexo que ativa a transcrição de </a:t>
            </a:r>
            <a:r>
              <a:rPr lang="pt-BR" altLang="en-US" sz="1200" i="1" dirty="0">
                <a:solidFill>
                  <a:srgbClr val="211E1E"/>
                </a:solidFill>
                <a:latin typeface="WarnockPro"/>
              </a:rPr>
              <a:t>luxCDABE; </a:t>
            </a:r>
            <a:r>
              <a:rPr lang="pt-BR" altLang="en-US" sz="1200" dirty="0">
                <a:solidFill>
                  <a:srgbClr val="211E1E"/>
                </a:solidFill>
                <a:latin typeface="WarnockPro"/>
              </a:rPr>
              <a:t>as células então se tornam luminosas.</a:t>
            </a:r>
            <a:endParaRPr lang="pt-BR" altLang="en-US" sz="1200" dirty="0">
              <a:latin typeface="Arial" panose="020B0604020202020204" pitchFamily="34" charset="0"/>
            </a:endParaRPr>
          </a:p>
        </p:txBody>
      </p:sp>
      <p:pic>
        <p:nvPicPr>
          <p:cNvPr id="8222" name="Picture 62" descr="page501image46986752">
            <a:extLst>
              <a:ext uri="{FF2B5EF4-FFF2-40B4-BE49-F238E27FC236}">
                <a16:creationId xmlns:a16="http://schemas.microsoft.com/office/drawing/2014/main" id="{866DAE21-C43D-383E-C80C-8F7D763452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12888" y="5851525"/>
            <a:ext cx="46037" cy="58738"/>
          </a:xfrm>
          <a:prstGeom prst="rect">
            <a:avLst/>
          </a:prstGeom>
          <a:solidFill>
            <a:srgbClr val="FFFDB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23" name="Picture 63" descr="page501image46986944">
            <a:extLst>
              <a:ext uri="{FF2B5EF4-FFF2-40B4-BE49-F238E27FC236}">
                <a16:creationId xmlns:a16="http://schemas.microsoft.com/office/drawing/2014/main" id="{2EB86D35-BF50-07D6-1EC3-DEA381C245B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752588" y="5851525"/>
            <a:ext cx="46037" cy="90488"/>
          </a:xfrm>
          <a:prstGeom prst="rect">
            <a:avLst/>
          </a:prstGeom>
          <a:solidFill>
            <a:srgbClr val="FFFDB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24" name="Picture 64" descr="page501image46987136">
            <a:extLst>
              <a:ext uri="{FF2B5EF4-FFF2-40B4-BE49-F238E27FC236}">
                <a16:creationId xmlns:a16="http://schemas.microsoft.com/office/drawing/2014/main" id="{2DCFE344-81D6-34A1-E79C-42DCDBA964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60538" y="5851525"/>
            <a:ext cx="46037" cy="90488"/>
          </a:xfrm>
          <a:prstGeom prst="rect">
            <a:avLst/>
          </a:prstGeom>
          <a:solidFill>
            <a:srgbClr val="FFFDB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25" name="Picture 65" descr="page501image46987328">
            <a:extLst>
              <a:ext uri="{FF2B5EF4-FFF2-40B4-BE49-F238E27FC236}">
                <a16:creationId xmlns:a16="http://schemas.microsoft.com/office/drawing/2014/main" id="{025C0B1F-7BAB-9362-26BE-A5F93C1B47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68488" y="5851525"/>
            <a:ext cx="50800" cy="58738"/>
          </a:xfrm>
          <a:prstGeom prst="rect">
            <a:avLst/>
          </a:prstGeom>
          <a:solidFill>
            <a:srgbClr val="FFFDB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26" name="Picture 66" descr="page501image46987520">
            <a:extLst>
              <a:ext uri="{FF2B5EF4-FFF2-40B4-BE49-F238E27FC236}">
                <a16:creationId xmlns:a16="http://schemas.microsoft.com/office/drawing/2014/main" id="{34FF4BAD-7104-6D4B-26E1-CE9F6A52C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20250" y="5851525"/>
            <a:ext cx="46038" cy="58738"/>
          </a:xfrm>
          <a:prstGeom prst="rect">
            <a:avLst/>
          </a:prstGeom>
          <a:solidFill>
            <a:srgbClr val="FFFDB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27" name="Picture 67" descr="page501image46987712">
            <a:extLst>
              <a:ext uri="{FF2B5EF4-FFF2-40B4-BE49-F238E27FC236}">
                <a16:creationId xmlns:a16="http://schemas.microsoft.com/office/drawing/2014/main" id="{7ED863F3-9ABC-8CCB-C22A-A3E75F60332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559950" y="5851525"/>
            <a:ext cx="46038" cy="90488"/>
          </a:xfrm>
          <a:prstGeom prst="rect">
            <a:avLst/>
          </a:prstGeom>
          <a:solidFill>
            <a:srgbClr val="FFFDB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28" name="Picture 68" descr="page501image46987904">
            <a:extLst>
              <a:ext uri="{FF2B5EF4-FFF2-40B4-BE49-F238E27FC236}">
                <a16:creationId xmlns:a16="http://schemas.microsoft.com/office/drawing/2014/main" id="{CF8267F6-7379-C703-14AB-EE860300BF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67900" y="5851525"/>
            <a:ext cx="46038" cy="90488"/>
          </a:xfrm>
          <a:prstGeom prst="rect">
            <a:avLst/>
          </a:prstGeom>
          <a:solidFill>
            <a:srgbClr val="FFFDB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29" name="Picture 69" descr="page501image46988096">
            <a:extLst>
              <a:ext uri="{FF2B5EF4-FFF2-40B4-BE49-F238E27FC236}">
                <a16:creationId xmlns:a16="http://schemas.microsoft.com/office/drawing/2014/main" id="{FEE6EB8C-ED5C-A76B-C1C5-8FD5682098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75850" y="5851525"/>
            <a:ext cx="50800" cy="58738"/>
          </a:xfrm>
          <a:prstGeom prst="rect">
            <a:avLst/>
          </a:prstGeom>
          <a:solidFill>
            <a:srgbClr val="FFFDB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230" name="Rectangle 9">
            <a:extLst>
              <a:ext uri="{FF2B5EF4-FFF2-40B4-BE49-F238E27FC236}">
                <a16:creationId xmlns:a16="http://schemas.microsoft.com/office/drawing/2014/main" id="{81874CC6-D1EC-21CC-F121-B65783785121}"/>
              </a:ext>
            </a:extLst>
          </p:cNvPr>
          <p:cNvSpPr>
            <a:spLocks noChangeArrowheads="1"/>
          </p:cNvSpPr>
          <p:nvPr/>
        </p:nvSpPr>
        <p:spPr bwMode="auto">
          <a:xfrm>
            <a:off x="5502275" y="1436688"/>
            <a:ext cx="6284913" cy="1016000"/>
          </a:xfrm>
          <a:prstGeom prst="rect">
            <a:avLst/>
          </a:prstGeom>
          <a:solidFill>
            <a:srgbClr val="FFFDB1"/>
          </a:solidFill>
          <a:ln w="9525">
            <a:solidFill>
              <a:srgbClr val="FF000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pt-BR" altLang="pt-BR" sz="1200">
                <a:solidFill>
                  <a:srgbClr val="211E1E"/>
                </a:solidFill>
                <a:latin typeface="WarnockPro"/>
              </a:rPr>
              <a:t>Em habitats </a:t>
            </a:r>
            <a:r>
              <a:rPr lang="pt-BR" altLang="pt-BR" sz="1200">
                <a:solidFill>
                  <a:srgbClr val="211E1E"/>
                </a:solidFill>
              </a:rPr>
              <a:t>saprófitas</a:t>
            </a:r>
            <a:r>
              <a:rPr lang="pt-BR" altLang="pt-BR" sz="1200">
                <a:solidFill>
                  <a:srgbClr val="211E1E"/>
                </a:solidFill>
                <a:latin typeface="WarnockPro"/>
              </a:rPr>
              <a:t>, parasitas e simbióticos, a estratégia para a indução responsiva à densidade populacional da luminescência é garantir que a luminescência só́ irá se desenvolver quando forem alcançadas densidades populacionais altas o suficiente para tornar a luz produzida visível aos outros animais. A luz bacteriana pode então atrair animais que se alimentem do material luminoso, consequentemente </a:t>
            </a:r>
            <a:endParaRPr lang="pt-BR" altLang="pt-BR" sz="1200"/>
          </a:p>
        </p:txBody>
      </p:sp>
      <p:sp>
        <p:nvSpPr>
          <p:cNvPr id="8231" name="Rectangle 14">
            <a:extLst>
              <a:ext uri="{FF2B5EF4-FFF2-40B4-BE49-F238E27FC236}">
                <a16:creationId xmlns:a16="http://schemas.microsoft.com/office/drawing/2014/main" id="{96A1006E-080B-EEFB-670A-ADC18B4ACF65}"/>
              </a:ext>
            </a:extLst>
          </p:cNvPr>
          <p:cNvSpPr>
            <a:spLocks noChangeArrowheads="1"/>
          </p:cNvSpPr>
          <p:nvPr/>
        </p:nvSpPr>
        <p:spPr bwMode="auto">
          <a:xfrm>
            <a:off x="5502275" y="2573338"/>
            <a:ext cx="6284913" cy="646112"/>
          </a:xfrm>
          <a:prstGeom prst="rect">
            <a:avLst/>
          </a:prstGeom>
          <a:solidFill>
            <a:srgbClr val="FFFDB1"/>
          </a:solidFill>
          <a:ln w="9525">
            <a:solidFill>
              <a:srgbClr val="FF000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pt-BR" altLang="pt-BR" sz="1200">
                <a:solidFill>
                  <a:srgbClr val="211E1E"/>
                </a:solidFill>
              </a:rPr>
              <a:t>conduzindo as bactérias ao trato intestinal do animal, rico em nutrientes, onde elas irão crescer. De forma alternativa, o material luminoso pode atuar com fonte de luz em associações simbióticas com o órgão de luz. </a:t>
            </a:r>
            <a:endParaRPr lang="pt-BR" altLang="pt-BR" sz="1200"/>
          </a:p>
        </p:txBody>
      </p:sp>
      <p:pic>
        <p:nvPicPr>
          <p:cNvPr id="8232" name="Picture 2">
            <a:extLst>
              <a:ext uri="{FF2B5EF4-FFF2-40B4-BE49-F238E27FC236}">
                <a16:creationId xmlns:a16="http://schemas.microsoft.com/office/drawing/2014/main" id="{B226F17F-95B7-C9D3-3FE5-CDE2ED31607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69000" y="3355975"/>
            <a:ext cx="5934075" cy="3463925"/>
          </a:xfrm>
          <a:prstGeom prst="rect">
            <a:avLst/>
          </a:prstGeom>
          <a:noFill/>
          <a:ln w="381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2" name="4.1. Indústria de Alimentos">
            <a:extLst>
              <a:ext uri="{FF2B5EF4-FFF2-40B4-BE49-F238E27FC236}">
                <a16:creationId xmlns:a16="http://schemas.microsoft.com/office/drawing/2014/main" id="{7FB17E1C-7093-B892-B37F-8034245DB764}"/>
              </a:ext>
            </a:extLst>
          </p:cNvPr>
          <p:cNvSpPr txBox="1"/>
          <p:nvPr/>
        </p:nvSpPr>
        <p:spPr>
          <a:xfrm>
            <a:off x="189102" y="124223"/>
            <a:ext cx="3181416" cy="404534"/>
          </a:xfrm>
          <a:prstGeom prst="rect">
            <a:avLst/>
          </a:prstGeom>
          <a:gradFill>
            <a:gsLst>
              <a:gs pos="0">
                <a:schemeClr val="accent4"/>
              </a:gs>
              <a:gs pos="100000">
                <a:srgbClr val="FE9301"/>
              </a:gs>
            </a:gsLst>
            <a:lin ang="5400000"/>
          </a:gradFill>
          <a:ln w="12700">
            <a:miter lim="400000"/>
          </a:ln>
          <a:effectLst>
            <a:reflection stA="91988" endPos="40000" dir="5400000" sy="-100000" algn="bl" rotWithShape="0"/>
          </a:effectLst>
        </p:spPr>
        <p:txBody>
          <a:bodyPr lIns="35719" tIns="35719" rIns="35719" bIns="35719" anchor="ctr">
            <a:spAutoFit/>
          </a:bodyPr>
          <a:lstStyle>
            <a:lvl1pPr>
              <a:defRPr sz="2200">
                <a:latin typeface="Helvetica Neue Medium"/>
                <a:ea typeface="Helvetica Neue Medium"/>
                <a:cs typeface="Helvetica Neue Medium"/>
                <a:sym typeface="Helvetica Neue Medium"/>
              </a:defRPr>
            </a:lvl1pPr>
          </a:lstStyle>
          <a:p>
            <a:pPr marL="160729" defTabSz="642915" eaLnBrk="1" fontAlgn="auto" hangingPunct="1">
              <a:lnSpc>
                <a:spcPct val="90000"/>
              </a:lnSpc>
              <a:spcBef>
                <a:spcPts val="281"/>
              </a:spcBef>
              <a:spcAft>
                <a:spcPts val="0"/>
              </a:spcAft>
              <a:defRPr sz="1800">
                <a:uFill>
                  <a:solidFill>
                    <a:srgbClr val="99403D"/>
                  </a:solidFill>
                </a:uFill>
                <a:latin typeface="Calibri"/>
                <a:ea typeface="Calibri"/>
                <a:cs typeface="Calibri"/>
                <a:sym typeface="Calibri"/>
              </a:defRPr>
            </a:pPr>
            <a:r>
              <a:rPr lang="pt-BR" sz="2400" b="1" i="1" dirty="0">
                <a:uFill>
                  <a:solidFill>
                    <a:srgbClr val="99403D"/>
                  </a:solidFill>
                </a:uFill>
                <a:latin typeface="Calibri"/>
                <a:ea typeface="Calibri"/>
                <a:cs typeface="Calibri"/>
                <a:sym typeface="Calibri"/>
              </a:rPr>
              <a:t>“</a:t>
            </a:r>
            <a:r>
              <a:rPr lang="pt-BR" sz="2400" b="1" dirty="0">
                <a:uFill>
                  <a:solidFill>
                    <a:srgbClr val="99403D"/>
                  </a:solidFill>
                </a:uFill>
                <a:latin typeface="Calibri"/>
                <a:ea typeface="Calibri"/>
                <a:cs typeface="Calibri"/>
                <a:sym typeface="Calibri"/>
              </a:rPr>
              <a:t>Quorum sensing</a:t>
            </a:r>
            <a:r>
              <a:rPr lang="pt-BR" sz="2400" b="1" i="1" dirty="0">
                <a:uFill>
                  <a:solidFill>
                    <a:srgbClr val="99403D"/>
                  </a:solidFill>
                </a:uFill>
                <a:latin typeface="Calibri"/>
                <a:ea typeface="Calibri"/>
                <a:cs typeface="Calibri"/>
                <a:sym typeface="Calibri"/>
              </a:rPr>
              <a:t>”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FEEB86D-A288-B101-28EF-1CA695681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4" y="2435638"/>
            <a:ext cx="5302369" cy="3531643"/>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B5693227-C5D8-0839-B45D-98A2D44CEA95}"/>
              </a:ext>
            </a:extLst>
          </p:cNvPr>
          <p:cNvSpPr txBox="1"/>
          <p:nvPr/>
        </p:nvSpPr>
        <p:spPr>
          <a:xfrm>
            <a:off x="1434627" y="6132339"/>
            <a:ext cx="8742526" cy="646331"/>
          </a:xfrm>
          <a:prstGeom prst="rect">
            <a:avLst/>
          </a:prstGeom>
          <a:solidFill>
            <a:schemeClr val="accent5">
              <a:lumMod val="20000"/>
              <a:lumOff val="80000"/>
            </a:schemeClr>
          </a:solidFill>
          <a:ln>
            <a:solidFill>
              <a:schemeClr val="tx1"/>
            </a:solidFill>
          </a:ln>
        </p:spPr>
        <p:txBody>
          <a:bodyPr wrap="square">
            <a:spAutoFit/>
          </a:bodyPr>
          <a:lstStyle/>
          <a:p>
            <a:r>
              <a:rPr lang="pt-BR" b="0" i="1" dirty="0" err="1">
                <a:effectLst/>
                <a:latin typeface="Calibri" panose="020F0502020204030204" pitchFamily="34" charset="0"/>
              </a:rPr>
              <a:t>Euprymna</a:t>
            </a:r>
            <a:r>
              <a:rPr lang="pt-BR" b="0" i="1" dirty="0">
                <a:effectLst/>
                <a:latin typeface="Calibri" panose="020F0502020204030204" pitchFamily="34" charset="0"/>
              </a:rPr>
              <a:t> </a:t>
            </a:r>
            <a:r>
              <a:rPr lang="pt-BR" b="0" i="1" dirty="0" err="1">
                <a:effectLst/>
                <a:latin typeface="Calibri" panose="020F0502020204030204" pitchFamily="34" charset="0"/>
              </a:rPr>
              <a:t>scolopes</a:t>
            </a:r>
            <a:r>
              <a:rPr lang="pt-BR" b="0" i="1" dirty="0">
                <a:effectLst/>
                <a:latin typeface="Calibri" panose="020F0502020204030204" pitchFamily="34" charset="0"/>
              </a:rPr>
              <a:t> </a:t>
            </a:r>
            <a:r>
              <a:rPr lang="pt-BR" b="0" i="0" dirty="0">
                <a:effectLst/>
                <a:latin typeface="Calibri" panose="020F0502020204030204" pitchFamily="34" charset="0"/>
              </a:rPr>
              <a:t>uma lula de cauda </a:t>
            </a:r>
            <a:r>
              <a:rPr lang="pt-BR" dirty="0"/>
              <a:t>ondulada havaiana </a:t>
            </a:r>
            <a:r>
              <a:rPr lang="pt-BR" b="0" i="0" dirty="0">
                <a:effectLst/>
                <a:latin typeface="Calibri" panose="020F0502020204030204" pitchFamily="34" charset="0"/>
              </a:rPr>
              <a:t>de 4 cm exibindo órgãos de luz</a:t>
            </a:r>
          </a:p>
          <a:p>
            <a:r>
              <a:rPr lang="pt-BR" dirty="0"/>
              <a:t>r</a:t>
            </a:r>
            <a:r>
              <a:rPr lang="pt-BR" b="0" i="0" dirty="0">
                <a:effectLst/>
                <a:latin typeface="Calibri" panose="020F0502020204030204" pitchFamily="34" charset="0"/>
              </a:rPr>
              <a:t>esultante de sua</a:t>
            </a:r>
            <a:r>
              <a:rPr lang="pt-BR" dirty="0"/>
              <a:t> interação </a:t>
            </a:r>
            <a:r>
              <a:rPr lang="pt-BR" b="1" dirty="0"/>
              <a:t>simbiótica-</a:t>
            </a:r>
            <a:r>
              <a:rPr lang="pt-BR" b="1" dirty="0" err="1"/>
              <a:t>sinergistica</a:t>
            </a:r>
            <a:r>
              <a:rPr lang="pt-BR" dirty="0"/>
              <a:t> com a bactéria </a:t>
            </a:r>
            <a:r>
              <a:rPr lang="pt-BR" b="1" i="1" dirty="0"/>
              <a:t>Aliivibrio</a:t>
            </a:r>
            <a:r>
              <a:rPr lang="pt-BR" b="0" i="0" dirty="0">
                <a:effectLst/>
                <a:latin typeface="Calibri" panose="020F0502020204030204" pitchFamily="34" charset="0"/>
              </a:rPr>
              <a:t>. </a:t>
            </a:r>
            <a:r>
              <a:rPr lang="pt-BR" sz="1000" b="0" i="0" dirty="0">
                <a:solidFill>
                  <a:schemeClr val="accent6">
                    <a:lumMod val="75000"/>
                  </a:schemeClr>
                </a:solidFill>
                <a:effectLst/>
                <a:latin typeface="Calibri" panose="020F0502020204030204" pitchFamily="34" charset="0"/>
              </a:rPr>
              <a:t>Cap24.</a:t>
            </a:r>
            <a:endParaRPr lang="pt-BR" sz="1000" dirty="0">
              <a:solidFill>
                <a:schemeClr val="accent6">
                  <a:lumMod val="75000"/>
                </a:schemeClr>
              </a:solidFill>
            </a:endParaRPr>
          </a:p>
        </p:txBody>
      </p:sp>
      <p:pic>
        <p:nvPicPr>
          <p:cNvPr id="36866" name="Picture 2" descr="Euprymna scolopes Kahi Kai Images Euprymna scolopes Hawaiian Bobtail squid">
            <a:extLst>
              <a:ext uri="{FF2B5EF4-FFF2-40B4-BE49-F238E27FC236}">
                <a16:creationId xmlns:a16="http://schemas.microsoft.com/office/drawing/2014/main" id="{58F52525-4FC5-D868-DB49-1BF6B3CC51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74" r="3919"/>
          <a:stretch/>
        </p:blipFill>
        <p:spPr bwMode="auto">
          <a:xfrm>
            <a:off x="5473343" y="1136533"/>
            <a:ext cx="6718657" cy="48307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1">
            <a:extLst>
              <a:ext uri="{FF2B5EF4-FFF2-40B4-BE49-F238E27FC236}">
                <a16:creationId xmlns:a16="http://schemas.microsoft.com/office/drawing/2014/main" id="{167DBCA2-5CB8-5BC8-6881-D8C70F0A5FD2}"/>
              </a:ext>
            </a:extLst>
          </p:cNvPr>
          <p:cNvSpPr>
            <a:spLocks noChangeArrowheads="1"/>
          </p:cNvSpPr>
          <p:nvPr/>
        </p:nvSpPr>
        <p:spPr bwMode="auto">
          <a:xfrm>
            <a:off x="268425" y="766646"/>
            <a:ext cx="4992687" cy="369332"/>
          </a:xfrm>
          <a:prstGeom prst="rect">
            <a:avLst/>
          </a:prstGeom>
          <a:solidFill>
            <a:srgbClr val="DEEBF7"/>
          </a:solidFill>
          <a:ln w="9525">
            <a:solidFill>
              <a:srgbClr val="00B0F0"/>
            </a:solidFill>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pt-BR" altLang="pt-BR" b="1" dirty="0"/>
              <a:t>Bactérias bioluminescentes em órgãos de luz  </a:t>
            </a:r>
          </a:p>
        </p:txBody>
      </p:sp>
    </p:spTree>
    <p:extLst>
      <p:ext uri="{BB962C8B-B14F-4D97-AF65-F5344CB8AC3E}">
        <p14:creationId xmlns:p14="http://schemas.microsoft.com/office/powerpoint/2010/main" val="2974876949"/>
      </p:ext>
    </p:extLst>
  </p:cSld>
  <p:clrMapOvr>
    <a:masterClrMapping/>
  </p:clrMapOvr>
  <p:transition spd="med"/>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uorum Sensing.2022" id="{603CBDA7-15F3-804D-BD67-7A26D8555F77}" vid="{0741CC31-E46C-CA43-BF35-8DB709CEF295}"/>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do Office</Template>
  <TotalTime>1529</TotalTime>
  <Words>4638</Words>
  <Application>Microsoft Macintosh PowerPoint</Application>
  <PresentationFormat>Widescreen</PresentationFormat>
  <Paragraphs>547</Paragraphs>
  <Slides>22</Slides>
  <Notes>2</Notes>
  <HiddenSlides>0</HiddenSlides>
  <MMClips>0</MMClips>
  <ScaleCrop>false</ScaleCrop>
  <HeadingPairs>
    <vt:vector size="6" baseType="variant">
      <vt:variant>
        <vt:lpstr>Fontes usadas</vt:lpstr>
      </vt:variant>
      <vt:variant>
        <vt:i4>14</vt:i4>
      </vt:variant>
      <vt:variant>
        <vt:lpstr>Tema</vt:lpstr>
      </vt:variant>
      <vt:variant>
        <vt:i4>1</vt:i4>
      </vt:variant>
      <vt:variant>
        <vt:lpstr>Títulos de slides</vt:lpstr>
      </vt:variant>
      <vt:variant>
        <vt:i4>22</vt:i4>
      </vt:variant>
    </vt:vector>
  </HeadingPairs>
  <TitlesOfParts>
    <vt:vector size="37" baseType="lpstr">
      <vt:lpstr>Arial</vt:lpstr>
      <vt:lpstr>Calibri</vt:lpstr>
      <vt:lpstr>Calibri Light</vt:lpstr>
      <vt:lpstr>Cavolini</vt:lpstr>
      <vt:lpstr>Futura Medium</vt:lpstr>
      <vt:lpstr>Futura Medium</vt:lpstr>
      <vt:lpstr>Helvetica</vt:lpstr>
      <vt:lpstr>Helvetica Neue Thin</vt:lpstr>
      <vt:lpstr>HelveticaNeueLTStd</vt:lpstr>
      <vt:lpstr>Roboto</vt:lpstr>
      <vt:lpstr>Symbol</vt:lpstr>
      <vt:lpstr>Times</vt:lpstr>
      <vt:lpstr>WarnockPro</vt:lpstr>
      <vt:lpstr>Webdings</vt:lpstr>
      <vt:lpstr>Tema do Office</vt:lpstr>
      <vt:lpstr>Profa. Elisabete Vicente bevicent@usp.br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Profa. Elisabete Vicente bevicent@usp.br</dc:title>
  <dc:creator>Felipe Vicente Brandt</dc:creator>
  <cp:lastModifiedBy>Felipe Vicente Brandt</cp:lastModifiedBy>
  <cp:revision>13</cp:revision>
  <dcterms:created xsi:type="dcterms:W3CDTF">2022-04-22T22:36:30Z</dcterms:created>
  <dcterms:modified xsi:type="dcterms:W3CDTF">2022-04-25T19:57:28Z</dcterms:modified>
</cp:coreProperties>
</file>