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7"/>
  </p:notesMasterIdLst>
  <p:handoutMasterIdLst>
    <p:handoutMasterId r:id="rId48"/>
  </p:handoutMasterIdLst>
  <p:sldIdLst>
    <p:sldId id="333" r:id="rId2"/>
    <p:sldId id="33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327" r:id="rId15"/>
    <p:sldId id="297" r:id="rId16"/>
    <p:sldId id="298" r:id="rId17"/>
    <p:sldId id="299" r:id="rId18"/>
    <p:sldId id="300" r:id="rId19"/>
    <p:sldId id="301" r:id="rId20"/>
    <p:sldId id="328" r:id="rId21"/>
    <p:sldId id="303" r:id="rId22"/>
    <p:sldId id="329" r:id="rId23"/>
    <p:sldId id="330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31" r:id="rId42"/>
    <p:sldId id="324" r:id="rId43"/>
    <p:sldId id="325" r:id="rId44"/>
    <p:sldId id="403" r:id="rId45"/>
    <p:sldId id="404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9900"/>
    <a:srgbClr val="66FF66"/>
    <a:srgbClr val="D8EEC0"/>
    <a:srgbClr val="04683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233" autoAdjust="0"/>
  </p:normalViewPr>
  <p:slideViewPr>
    <p:cSldViewPr showGuides="1">
      <p:cViewPr varScale="1">
        <p:scale>
          <a:sx n="69" d="100"/>
          <a:sy n="69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9901248"/>
        <c:axId val="1379902336"/>
      </c:scatterChart>
      <c:valAx>
        <c:axId val="1379901248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902336"/>
        <c:crosses val="autoZero"/>
        <c:crossBetween val="midCat"/>
        <c:majorUnit val="0.02"/>
      </c:valAx>
      <c:valAx>
        <c:axId val="1379902336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901248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9905056"/>
        <c:axId val="1379907776"/>
      </c:scatterChart>
      <c:valAx>
        <c:axId val="1379905056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907776"/>
        <c:crosses val="autoZero"/>
        <c:crossBetween val="midCat"/>
        <c:majorUnit val="0.02"/>
      </c:valAx>
      <c:valAx>
        <c:axId val="1379907776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905056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9909952"/>
        <c:axId val="1379911040"/>
      </c:scatterChart>
      <c:valAx>
        <c:axId val="1379909952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911040"/>
        <c:crosses val="autoZero"/>
        <c:crossBetween val="midCat"/>
        <c:majorUnit val="0.02"/>
      </c:valAx>
      <c:valAx>
        <c:axId val="1379911040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909952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57142857142856"/>
          <c:y val="7.6555023923444973E-2"/>
          <c:w val="0.81428571428571428"/>
          <c:h val="0.76076555023923442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38219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Sheet1!$A$2:$A$743</c:f>
              <c:numCache>
                <c:formatCode>General</c:formatCode>
                <c:ptCount val="742"/>
                <c:pt idx="0">
                  <c:v>9.0999999999999998E-2</c:v>
                </c:pt>
                <c:pt idx="1">
                  <c:v>7.3700000000000002E-2</c:v>
                </c:pt>
                <c:pt idx="2">
                  <c:v>5.57E-2</c:v>
                </c:pt>
                <c:pt idx="3">
                  <c:v>4.7300000000000002E-2</c:v>
                </c:pt>
              </c:numCache>
            </c:numRef>
          </c:xVal>
          <c:yVal>
            <c:numRef>
              <c:f>Sheet1!$B$2:$B$743</c:f>
              <c:numCache>
                <c:formatCode>General</c:formatCode>
                <c:ptCount val="742"/>
                <c:pt idx="0">
                  <c:v>0.35</c:v>
                </c:pt>
                <c:pt idx="1">
                  <c:v>0.29909999999999998</c:v>
                </c:pt>
                <c:pt idx="2">
                  <c:v>0.23749999999999999</c:v>
                </c:pt>
                <c:pt idx="3">
                  <c:v>0.17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9912672"/>
        <c:axId val="1379897440"/>
      </c:scatterChart>
      <c:valAx>
        <c:axId val="1379912672"/>
        <c:scaling>
          <c:orientation val="minMax"/>
          <c:max val="0.16"/>
          <c:min val="0"/>
        </c:scaling>
        <c:delete val="0"/>
        <c:axPos val="b"/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897440"/>
        <c:crosses val="autoZero"/>
        <c:crossBetween val="midCat"/>
        <c:majorUnit val="0.02"/>
      </c:valAx>
      <c:valAx>
        <c:axId val="1379897440"/>
        <c:scaling>
          <c:orientation val="minMax"/>
        </c:scaling>
        <c:delete val="0"/>
        <c:axPos val="l"/>
        <c:majorGridlines>
          <c:spPr>
            <a:ln w="16986">
              <a:solidFill>
                <a:srgbClr val="C0C0C0"/>
              </a:solidFill>
              <a:prstDash val="lgDash"/>
            </a:ln>
          </c:spPr>
        </c:majorGridlines>
        <c:numFmt formatCode="0.00" sourceLinked="0"/>
        <c:majorTickMark val="out"/>
        <c:minorTickMark val="none"/>
        <c:tickLblPos val="nextTo"/>
        <c:spPr>
          <a:ln w="169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79912672"/>
        <c:crosses val="autoZero"/>
        <c:crossBetween val="midCat"/>
      </c:valAx>
      <c:spPr>
        <a:noFill/>
        <a:ln w="16986">
          <a:solidFill>
            <a:srgbClr val="C0C0C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FA3C-2E55-4D73-BEEE-16F6F9B0005D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8CC7C-500B-4F59-81B4-FA8A81740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91603-C203-4424-AECB-9DF9C4E441BB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60355-F7AE-478B-959B-FD3C79B1B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0CEC96-C34C-4839-A1DE-C5E84ED51A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188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45841-39DB-4A33-8014-674A3AE04D86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6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7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9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5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15516" y="3212976"/>
            <a:ext cx="8712968" cy="1368152"/>
          </a:xfrm>
        </p:spPr>
        <p:txBody>
          <a:bodyPr>
            <a:noAutofit/>
          </a:bodyPr>
          <a:lstStyle/>
          <a:p>
            <a:r>
              <a:rPr lang="pt-BR" altLang="pt-BR" sz="4000" dirty="0"/>
              <a:t>Decisões em Condições de Risco</a:t>
            </a:r>
          </a:p>
          <a:p>
            <a:r>
              <a:rPr lang="pt-BR" altLang="pt-BR" sz="4000" dirty="0"/>
              <a:t>Os Modelos de Markowitz e Sharpe, o CAPM</a:t>
            </a:r>
          </a:p>
          <a:p>
            <a:r>
              <a:rPr lang="pt-BR" sz="3200" dirty="0">
                <a:solidFill>
                  <a:schemeClr val="accent1"/>
                </a:solidFill>
              </a:rPr>
              <a:t>Parte </a:t>
            </a:r>
            <a:r>
              <a:rPr lang="pt-BR" sz="3200" dirty="0" smtClean="0">
                <a:solidFill>
                  <a:schemeClr val="accent1"/>
                </a:solidFill>
              </a:rPr>
              <a:t>2</a:t>
            </a:r>
            <a:endParaRPr lang="pt-BR" sz="3200" dirty="0">
              <a:solidFill>
                <a:schemeClr val="accent1"/>
              </a:solidFill>
            </a:endParaRPr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r>
              <a:rPr lang="pt-BR" sz="3200" dirty="0"/>
              <a:t>2017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ADM4007 Finanças Corporativas</a:t>
            </a:r>
            <a:endParaRPr lang="pt-BR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8296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524000" indent="-1524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603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7828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96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1416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98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56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51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70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Baseado em </a:t>
            </a:r>
            <a:r>
              <a:rPr lang="pt-BR" altLang="pt-BR" sz="2000" dirty="0"/>
              <a:t>SECURATO, J. R. </a:t>
            </a:r>
            <a:r>
              <a:rPr lang="pt-BR" altLang="pt-BR" sz="2000" dirty="0">
                <a:latin typeface="Arial" charset="0"/>
              </a:rPr>
              <a:t>Decisões financeiras em condições de risco. São Paulo: Atlas, 1996.</a:t>
            </a:r>
          </a:p>
        </p:txBody>
      </p:sp>
    </p:spTree>
    <p:extLst>
      <p:ext uri="{BB962C8B-B14F-4D97-AF65-F5344CB8AC3E}">
        <p14:creationId xmlns:p14="http://schemas.microsoft.com/office/powerpoint/2010/main" val="13919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2681" name="Rectangle 9"/>
          <p:cNvSpPr>
            <a:spLocks noChangeArrowheads="1"/>
          </p:cNvSpPr>
          <p:nvPr/>
        </p:nvSpPr>
        <p:spPr bwMode="auto">
          <a:xfrm>
            <a:off x="327025" y="20812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Deve-se resolver o sistema:</a:t>
            </a:r>
          </a:p>
        </p:txBody>
      </p:sp>
      <p:graphicFrame>
        <p:nvGraphicFramePr>
          <p:cNvPr id="4126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401437"/>
              </p:ext>
            </p:extLst>
          </p:nvPr>
        </p:nvGraphicFramePr>
        <p:xfrm>
          <a:off x="836613" y="1204913"/>
          <a:ext cx="7442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4" name="Equação" r:id="rId3" imgW="2895480" imgH="228600" progId="Equation.3">
                  <p:embed/>
                </p:oleObj>
              </mc:Choice>
              <mc:Fallback>
                <p:oleObj name="Equação" r:id="rId3" imgW="289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204913"/>
                        <a:ext cx="74422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5717"/>
              </p:ext>
            </p:extLst>
          </p:nvPr>
        </p:nvGraphicFramePr>
        <p:xfrm>
          <a:off x="2405063" y="2794000"/>
          <a:ext cx="13366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5" name="Equação" r:id="rId5" imgW="520560" imgH="431640" progId="Equation.3">
                  <p:embed/>
                </p:oleObj>
              </mc:Choice>
              <mc:Fallback>
                <p:oleObj name="Equação" r:id="rId5" imgW="52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2794000"/>
                        <a:ext cx="13366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58105"/>
              </p:ext>
            </p:extLst>
          </p:nvPr>
        </p:nvGraphicFramePr>
        <p:xfrm>
          <a:off x="2301875" y="4076700"/>
          <a:ext cx="14049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6" name="Equação" r:id="rId7" imgW="545760" imgH="431640" progId="Equation.3">
                  <p:embed/>
                </p:oleObj>
              </mc:Choice>
              <mc:Fallback>
                <p:oleObj name="Equação" r:id="rId7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4076700"/>
                        <a:ext cx="140493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945635"/>
              </p:ext>
            </p:extLst>
          </p:nvPr>
        </p:nvGraphicFramePr>
        <p:xfrm>
          <a:off x="5403850" y="2800350"/>
          <a:ext cx="137001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7" name="Equação" r:id="rId9" imgW="533160" imgH="431640" progId="Equation.3">
                  <p:embed/>
                </p:oleObj>
              </mc:Choice>
              <mc:Fallback>
                <p:oleObj name="Equação" r:id="rId9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2800350"/>
                        <a:ext cx="1370013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23025"/>
              </p:ext>
            </p:extLst>
          </p:nvPr>
        </p:nvGraphicFramePr>
        <p:xfrm>
          <a:off x="5399088" y="4132263"/>
          <a:ext cx="12414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8" name="Equação" r:id="rId11" imgW="482400" imgH="393480" progId="Equation.3">
                  <p:embed/>
                </p:oleObj>
              </mc:Choice>
              <mc:Fallback>
                <p:oleObj name="Equação" r:id="rId11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4132263"/>
                        <a:ext cx="12414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94" name="Rectangle 22"/>
          <p:cNvSpPr>
            <a:spLocks noChangeArrowheads="1"/>
          </p:cNvSpPr>
          <p:nvPr/>
        </p:nvSpPr>
        <p:spPr bwMode="auto">
          <a:xfrm>
            <a:off x="333375" y="54213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Deve-se resolver o sistema:</a:t>
            </a:r>
          </a:p>
        </p:txBody>
      </p:sp>
      <p:graphicFrame>
        <p:nvGraphicFramePr>
          <p:cNvPr id="41269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52408"/>
              </p:ext>
            </p:extLst>
          </p:nvPr>
        </p:nvGraphicFramePr>
        <p:xfrm>
          <a:off x="744538" y="6034088"/>
          <a:ext cx="76374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9" name="Equação" r:id="rId13" imgW="2971800" imgH="241200" progId="Equation.3">
                  <p:embed/>
                </p:oleObj>
              </mc:Choice>
              <mc:Fallback>
                <p:oleObj name="Equação" r:id="rId13" imgW="2971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6034088"/>
                        <a:ext cx="763746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7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1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1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1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81" grpId="0"/>
      <p:bldP spid="4126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327025" y="23098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Substituindo os valores de</a:t>
            </a:r>
          </a:p>
        </p:txBody>
      </p:sp>
      <p:graphicFrame>
        <p:nvGraphicFramePr>
          <p:cNvPr id="413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90227"/>
              </p:ext>
            </p:extLst>
          </p:nvPr>
        </p:nvGraphicFramePr>
        <p:xfrm>
          <a:off x="4535488" y="2279650"/>
          <a:ext cx="26765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ção" r:id="rId3" imgW="1041120" imgH="253800" progId="Equation.3">
                  <p:embed/>
                </p:oleObj>
              </mc:Choice>
              <mc:Fallback>
                <p:oleObj name="Equação" r:id="rId3" imgW="10411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488" y="2279650"/>
                        <a:ext cx="26765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581621"/>
              </p:ext>
            </p:extLst>
          </p:nvPr>
        </p:nvGraphicFramePr>
        <p:xfrm>
          <a:off x="744538" y="1271588"/>
          <a:ext cx="76374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ção" r:id="rId5" imgW="2971800" imgH="241200" progId="Equation.3">
                  <p:embed/>
                </p:oleObj>
              </mc:Choice>
              <mc:Fallback>
                <p:oleObj name="Equação" r:id="rId5" imgW="2971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271588"/>
                        <a:ext cx="763746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15" name="Rectangle 19"/>
          <p:cNvSpPr>
            <a:spLocks noChangeArrowheads="1"/>
          </p:cNvSpPr>
          <p:nvPr/>
        </p:nvSpPr>
        <p:spPr bwMode="auto">
          <a:xfrm>
            <a:off x="333375" y="33067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tem-se:</a:t>
            </a:r>
          </a:p>
          <a:p>
            <a:pPr algn="ctr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(PAG.195)</a:t>
            </a:r>
          </a:p>
        </p:txBody>
      </p:sp>
    </p:spTree>
    <p:extLst>
      <p:ext uri="{BB962C8B-B14F-4D97-AF65-F5344CB8AC3E}">
        <p14:creationId xmlns:p14="http://schemas.microsoft.com/office/powerpoint/2010/main" val="41877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/>
      <p:bldP spid="4137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327025" y="10906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Reescrevendo o sistema:</a:t>
            </a:r>
          </a:p>
        </p:txBody>
      </p:sp>
      <p:graphicFrame>
        <p:nvGraphicFramePr>
          <p:cNvPr id="4147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696935"/>
              </p:ext>
            </p:extLst>
          </p:nvPr>
        </p:nvGraphicFramePr>
        <p:xfrm>
          <a:off x="600075" y="1820863"/>
          <a:ext cx="78660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Equação" r:id="rId3" imgW="3060360" imgH="419040" progId="Equation.3">
                  <p:embed/>
                </p:oleObj>
              </mc:Choice>
              <mc:Fallback>
                <p:oleObj name="Equação" r:id="rId3" imgW="3060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820863"/>
                        <a:ext cx="786606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804406"/>
              </p:ext>
            </p:extLst>
          </p:nvPr>
        </p:nvGraphicFramePr>
        <p:xfrm>
          <a:off x="592138" y="2779713"/>
          <a:ext cx="79978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Equação" r:id="rId5" imgW="3111480" imgH="419040" progId="Equation.3">
                  <p:embed/>
                </p:oleObj>
              </mc:Choice>
              <mc:Fallback>
                <p:oleObj name="Equação" r:id="rId5" imgW="3111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2779713"/>
                        <a:ext cx="79978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132794"/>
              </p:ext>
            </p:extLst>
          </p:nvPr>
        </p:nvGraphicFramePr>
        <p:xfrm>
          <a:off x="590550" y="3814763"/>
          <a:ext cx="79644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ção" r:id="rId7" imgW="3098520" imgH="419040" progId="Equation.3">
                  <p:embed/>
                </p:oleObj>
              </mc:Choice>
              <mc:Fallback>
                <p:oleObj name="Equação" r:id="rId7" imgW="309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814763"/>
                        <a:ext cx="796448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688535"/>
              </p:ext>
            </p:extLst>
          </p:nvPr>
        </p:nvGraphicFramePr>
        <p:xfrm>
          <a:off x="2824163" y="4899025"/>
          <a:ext cx="3490912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ção" r:id="rId9" imgW="1358640" imgH="393480" progId="Equation.3">
                  <p:embed/>
                </p:oleObj>
              </mc:Choice>
              <mc:Fallback>
                <p:oleObj name="Equação" r:id="rId9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899025"/>
                        <a:ext cx="3490912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00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14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1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327025" y="10906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 escrito na forma matricial:</a:t>
            </a:r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343892"/>
              </p:ext>
            </p:extLst>
          </p:nvPr>
        </p:nvGraphicFramePr>
        <p:xfrm>
          <a:off x="35496" y="1480005"/>
          <a:ext cx="9001386" cy="338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ção" r:id="rId3" imgW="3619440" imgH="1371600" progId="Equation.3">
                  <p:embed/>
                </p:oleObj>
              </mc:Choice>
              <mc:Fallback>
                <p:oleObj name="Equação" r:id="rId3" imgW="36194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480005"/>
                        <a:ext cx="9001386" cy="338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2" name="Rectangle 8"/>
          <p:cNvSpPr>
            <a:spLocks noChangeArrowheads="1"/>
          </p:cNvSpPr>
          <p:nvPr/>
        </p:nvSpPr>
        <p:spPr bwMode="auto">
          <a:xfrm>
            <a:off x="542925" y="4906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Que pode ser indicado por:      M.W = U</a:t>
            </a:r>
          </a:p>
        </p:txBody>
      </p:sp>
      <p:sp>
        <p:nvSpPr>
          <p:cNvPr id="415754" name="Rectangle 10"/>
          <p:cNvSpPr>
            <a:spLocks noChangeArrowheads="1"/>
          </p:cNvSpPr>
          <p:nvPr/>
        </p:nvSpPr>
        <p:spPr bwMode="auto">
          <a:xfrm>
            <a:off x="530225" y="54657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 obtém-se:      W =M</a:t>
            </a:r>
            <a:r>
              <a:rPr lang="pt-BR" altLang="pt-BR" sz="2400" b="1" baseline="30000" dirty="0">
                <a:latin typeface="Arial" charset="0"/>
              </a:rPr>
              <a:t>-1</a:t>
            </a:r>
            <a:r>
              <a:rPr lang="pt-BR" altLang="pt-BR" sz="2400" b="1" dirty="0">
                <a:latin typeface="Arial" charset="0"/>
              </a:rPr>
              <a:t> U</a:t>
            </a:r>
          </a:p>
        </p:txBody>
      </p:sp>
      <p:sp>
        <p:nvSpPr>
          <p:cNvPr id="415755" name="Rectangle 11"/>
          <p:cNvSpPr>
            <a:spLocks noChangeArrowheads="1"/>
          </p:cNvSpPr>
          <p:nvPr/>
        </p:nvSpPr>
        <p:spPr bwMode="auto">
          <a:xfrm>
            <a:off x="536575" y="59102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 que possibilita obter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/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em função do coeficiente b.</a:t>
            </a:r>
          </a:p>
        </p:txBody>
      </p:sp>
    </p:spTree>
    <p:extLst>
      <p:ext uri="{BB962C8B-B14F-4D97-AF65-F5344CB8AC3E}">
        <p14:creationId xmlns:p14="http://schemas.microsoft.com/office/powerpoint/2010/main" val="287325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/>
      <p:bldP spid="415752" grpId="0"/>
      <p:bldP spid="415754" grpId="0"/>
      <p:bldP spid="4157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327025" y="10906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 escrito na forma matricial:</a:t>
            </a:r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870646"/>
              </p:ext>
            </p:extLst>
          </p:nvPr>
        </p:nvGraphicFramePr>
        <p:xfrm>
          <a:off x="35496" y="1480005"/>
          <a:ext cx="9001386" cy="338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ção" r:id="rId3" imgW="3619440" imgH="1371600" progId="Equation.3">
                  <p:embed/>
                </p:oleObj>
              </mc:Choice>
              <mc:Fallback>
                <p:oleObj name="Equação" r:id="rId3" imgW="36194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480005"/>
                        <a:ext cx="9001386" cy="3389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2" name="Rectangle 8"/>
          <p:cNvSpPr>
            <a:spLocks noChangeArrowheads="1"/>
          </p:cNvSpPr>
          <p:nvPr/>
        </p:nvSpPr>
        <p:spPr bwMode="auto">
          <a:xfrm>
            <a:off x="542925" y="4906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Que pode ser indicado por:      M.W = U</a:t>
            </a:r>
          </a:p>
        </p:txBody>
      </p:sp>
      <p:sp>
        <p:nvSpPr>
          <p:cNvPr id="415754" name="Rectangle 10"/>
          <p:cNvSpPr>
            <a:spLocks noChangeArrowheads="1"/>
          </p:cNvSpPr>
          <p:nvPr/>
        </p:nvSpPr>
        <p:spPr bwMode="auto">
          <a:xfrm>
            <a:off x="530225" y="54657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 obtém-se:      W =M</a:t>
            </a:r>
            <a:r>
              <a:rPr lang="pt-BR" altLang="pt-BR" sz="2400" b="1" baseline="30000" dirty="0">
                <a:latin typeface="Arial" charset="0"/>
              </a:rPr>
              <a:t>-1</a:t>
            </a:r>
            <a:r>
              <a:rPr lang="pt-BR" altLang="pt-BR" sz="2400" b="1" dirty="0">
                <a:latin typeface="Arial" charset="0"/>
              </a:rPr>
              <a:t> U</a:t>
            </a:r>
          </a:p>
        </p:txBody>
      </p:sp>
      <p:sp>
        <p:nvSpPr>
          <p:cNvPr id="415755" name="Rectangle 11"/>
          <p:cNvSpPr>
            <a:spLocks noChangeArrowheads="1"/>
          </p:cNvSpPr>
          <p:nvPr/>
        </p:nvSpPr>
        <p:spPr bwMode="auto">
          <a:xfrm>
            <a:off x="536575" y="59102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 que possibilita obter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/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em função do coeficiente b.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68300" y="2449513"/>
            <a:ext cx="8337550" cy="1279581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Deve-se verificar se a condição 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</a:rPr>
              <a:t>0 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≤ </a:t>
            </a:r>
            <a:r>
              <a:rPr lang="pt-BR" altLang="pt-BR" sz="2400" b="1" dirty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t-BR" altLang="pt-BR" sz="2400" b="1" baseline="-25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pt-BR" altLang="pt-BR" sz="2400" b="1" dirty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t-BR" altLang="pt-BR" sz="2400" b="1" baseline="-25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pt-BR" altLang="pt-BR" sz="2400" b="1" dirty="0">
                <a:solidFill>
                  <a:schemeClr val="bg1"/>
                </a:solidFill>
              </a:rPr>
              <a:t>, </a:t>
            </a:r>
            <a:r>
              <a:rPr lang="pt-BR" altLang="pt-BR" sz="2400" b="1" dirty="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pt-BR" altLang="pt-BR" sz="2400" b="1" baseline="-25000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pt-BR" altLang="pt-BR" sz="2400" b="1" dirty="0">
                <a:solidFill>
                  <a:schemeClr val="bg1"/>
                </a:solidFill>
              </a:rPr>
              <a:t> </a:t>
            </a:r>
            <a:r>
              <a:rPr lang="pt-BR" altLang="pt-BR" sz="2400" b="1" dirty="0">
                <a:solidFill>
                  <a:schemeClr val="bg1"/>
                </a:solidFill>
                <a:cs typeface="Times New Roman" pitchFamily="18" charset="0"/>
              </a:rPr>
              <a:t>≤ 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pt-BR" altLang="pt-BR" sz="2400" b="1" dirty="0">
                <a:solidFill>
                  <a:schemeClr val="bg1"/>
                </a:solidFill>
                <a:latin typeface="Arial" charset="0"/>
              </a:rPr>
              <a:t>)</a:t>
            </a: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 está satisfeita. (o método não capta se ocorre </a:t>
            </a:r>
            <a:r>
              <a:rPr lang="pt-BR" altLang="pt-BR" sz="2400" b="1" dirty="0" smtClean="0">
                <a:solidFill>
                  <a:srgbClr val="FFFF00"/>
                </a:solidFill>
                <a:latin typeface="Arial" charset="0"/>
              </a:rPr>
              <a:t>ou </a:t>
            </a: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não esta condição).</a:t>
            </a:r>
            <a:endParaRPr lang="pt-BR" altLang="pt-BR" sz="24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4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graphicFrame>
        <p:nvGraphicFramePr>
          <p:cNvPr id="417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238271"/>
              </p:ext>
            </p:extLst>
          </p:nvPr>
        </p:nvGraphicFramePr>
        <p:xfrm>
          <a:off x="114253" y="1644241"/>
          <a:ext cx="8850236" cy="336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ção" r:id="rId3" imgW="3911400" imgH="1498320" progId="Equation.3">
                  <p:embed/>
                </p:oleObj>
              </mc:Choice>
              <mc:Fallback>
                <p:oleObj name="Equação" r:id="rId3" imgW="391140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53" y="1644241"/>
                        <a:ext cx="8850236" cy="3368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97" name="Rectangle 5"/>
          <p:cNvSpPr>
            <a:spLocks noChangeArrowheads="1"/>
          </p:cNvSpPr>
          <p:nvPr/>
        </p:nvSpPr>
        <p:spPr bwMode="auto">
          <a:xfrm>
            <a:off x="542925" y="4906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 pode ser indicado por:      M.W = U</a:t>
            </a:r>
          </a:p>
        </p:txBody>
      </p:sp>
      <p:sp>
        <p:nvSpPr>
          <p:cNvPr id="417798" name="Rectangle 6"/>
          <p:cNvSpPr>
            <a:spLocks noChangeArrowheads="1"/>
          </p:cNvSpPr>
          <p:nvPr/>
        </p:nvSpPr>
        <p:spPr bwMode="auto">
          <a:xfrm>
            <a:off x="530225" y="54657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 obtém-se:      W =M</a:t>
            </a:r>
            <a:r>
              <a:rPr lang="pt-BR" altLang="pt-BR" sz="2400" b="1" baseline="30000" dirty="0">
                <a:latin typeface="Arial" charset="0"/>
              </a:rPr>
              <a:t>-1</a:t>
            </a:r>
            <a:r>
              <a:rPr lang="pt-BR" altLang="pt-BR" sz="2400" b="1" dirty="0">
                <a:latin typeface="Arial" charset="0"/>
              </a:rPr>
              <a:t> U</a:t>
            </a:r>
          </a:p>
        </p:txBody>
      </p:sp>
      <p:sp>
        <p:nvSpPr>
          <p:cNvPr id="417799" name="Rectangle 7"/>
          <p:cNvSpPr>
            <a:spLocks noChangeArrowheads="1"/>
          </p:cNvSpPr>
          <p:nvPr/>
        </p:nvSpPr>
        <p:spPr bwMode="auto">
          <a:xfrm>
            <a:off x="536575" y="591026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 que possibilita obter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/>
              <a:t>, ..., </a:t>
            </a:r>
            <a:r>
              <a:rPr lang="pt-BR" altLang="pt-BR" sz="2400" b="1" dirty="0" err="1">
                <a:latin typeface="Symbol" pitchFamily="18" charset="2"/>
              </a:rPr>
              <a:t>w</a:t>
            </a:r>
            <a:r>
              <a:rPr lang="pt-BR" altLang="pt-BR" sz="2400" b="1" baseline="-25000" dirty="0" err="1">
                <a:latin typeface="Arial" charset="0"/>
              </a:rPr>
              <a:t>n</a:t>
            </a:r>
            <a:r>
              <a:rPr lang="pt-BR" altLang="pt-BR" sz="2400" b="1" dirty="0">
                <a:latin typeface="Arial" charset="0"/>
              </a:rPr>
              <a:t>) em função do coeficiente b.</a:t>
            </a:r>
          </a:p>
        </p:txBody>
      </p:sp>
    </p:spTree>
    <p:extLst>
      <p:ext uri="{BB962C8B-B14F-4D97-AF65-F5344CB8AC3E}">
        <p14:creationId xmlns:p14="http://schemas.microsoft.com/office/powerpoint/2010/main" val="1436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7" grpId="0"/>
      <p:bldP spid="417798" grpId="0"/>
      <p:bldP spid="4177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501650" y="1211263"/>
            <a:ext cx="78994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Exemplo:</a:t>
            </a:r>
          </a:p>
        </p:txBody>
      </p:sp>
      <p:sp>
        <p:nvSpPr>
          <p:cNvPr id="419845" name="Rectangle 5"/>
          <p:cNvSpPr>
            <a:spLocks noChangeArrowheads="1"/>
          </p:cNvSpPr>
          <p:nvPr/>
        </p:nvSpPr>
        <p:spPr bwMode="auto">
          <a:xfrm>
            <a:off x="1320800" y="1827213"/>
            <a:ext cx="6451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Symbol" pitchFamily="18" charset="2"/>
              </a:rPr>
              <a:t>m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 = 0,15;     I</a:t>
            </a:r>
            <a:r>
              <a:rPr lang="pt-BR" altLang="pt-BR" sz="2400" b="1" baseline="-25000" dirty="0">
                <a:latin typeface="Arial" charset="0"/>
              </a:rPr>
              <a:t>S1</a:t>
            </a:r>
            <a:r>
              <a:rPr lang="pt-BR" altLang="pt-BR" sz="2400" b="1" dirty="0">
                <a:latin typeface="Arial" charset="0"/>
              </a:rPr>
              <a:t> = 0,05      </a:t>
            </a:r>
            <a:r>
              <a:rPr lang="pt-BR" altLang="pt-BR" sz="2400" b="1" dirty="0" err="1">
                <a:latin typeface="Arial" charset="0"/>
              </a:rPr>
              <a:t>cov</a:t>
            </a:r>
            <a:r>
              <a:rPr lang="pt-BR" altLang="pt-BR" sz="2400" b="1" dirty="0">
                <a:latin typeface="Arial" charset="0"/>
              </a:rPr>
              <a:t>(I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,I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>
                <a:latin typeface="Arial" charset="0"/>
              </a:rPr>
              <a:t>) = 0,00245</a:t>
            </a:r>
          </a:p>
        </p:txBody>
      </p:sp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1327150" y="2424113"/>
            <a:ext cx="6451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Symbol" pitchFamily="18" charset="2"/>
              </a:rPr>
              <a:t>m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>
                <a:latin typeface="Arial" charset="0"/>
              </a:rPr>
              <a:t> = 0,25;     I</a:t>
            </a:r>
            <a:r>
              <a:rPr lang="pt-BR" altLang="pt-BR" sz="2400" b="1" baseline="-25000" dirty="0">
                <a:latin typeface="Arial" charset="0"/>
              </a:rPr>
              <a:t>S2</a:t>
            </a:r>
            <a:r>
              <a:rPr lang="pt-BR" altLang="pt-BR" sz="2400" b="1" dirty="0">
                <a:latin typeface="Arial" charset="0"/>
              </a:rPr>
              <a:t> = 0,07      </a:t>
            </a:r>
            <a:r>
              <a:rPr lang="pt-BR" altLang="pt-BR" sz="2400" b="1" dirty="0" err="1">
                <a:latin typeface="Arial" charset="0"/>
              </a:rPr>
              <a:t>cov</a:t>
            </a:r>
            <a:r>
              <a:rPr lang="pt-BR" altLang="pt-BR" sz="2400" b="1" dirty="0">
                <a:latin typeface="Arial" charset="0"/>
              </a:rPr>
              <a:t>(I</a:t>
            </a:r>
            <a:r>
              <a:rPr lang="pt-BR" altLang="pt-BR" sz="2400" b="1" baseline="-25000" dirty="0">
                <a:latin typeface="Arial" charset="0"/>
              </a:rPr>
              <a:t>1</a:t>
            </a:r>
            <a:r>
              <a:rPr lang="pt-BR" altLang="pt-BR" sz="2400" b="1" dirty="0">
                <a:latin typeface="Arial" charset="0"/>
              </a:rPr>
              <a:t>,I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= 0,00100</a:t>
            </a:r>
          </a:p>
        </p:txBody>
      </p:sp>
      <p:sp>
        <p:nvSpPr>
          <p:cNvPr id="419847" name="Rectangle 7"/>
          <p:cNvSpPr>
            <a:spLocks noChangeArrowheads="1"/>
          </p:cNvSpPr>
          <p:nvPr/>
        </p:nvSpPr>
        <p:spPr bwMode="auto">
          <a:xfrm>
            <a:off x="1327150" y="3033713"/>
            <a:ext cx="6451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Symbol" pitchFamily="18" charset="2"/>
              </a:rPr>
              <a:t>m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 = 0,35;     I</a:t>
            </a:r>
            <a:r>
              <a:rPr lang="pt-BR" altLang="pt-BR" sz="2400" b="1" baseline="-25000" dirty="0">
                <a:latin typeface="Arial" charset="0"/>
              </a:rPr>
              <a:t>S3</a:t>
            </a:r>
            <a:r>
              <a:rPr lang="pt-BR" altLang="pt-BR" sz="2400" b="1" dirty="0">
                <a:latin typeface="Arial" charset="0"/>
              </a:rPr>
              <a:t> = 0,10      </a:t>
            </a:r>
            <a:r>
              <a:rPr lang="pt-BR" altLang="pt-BR" sz="2400" b="1" dirty="0" err="1">
                <a:latin typeface="Arial" charset="0"/>
              </a:rPr>
              <a:t>cov</a:t>
            </a:r>
            <a:r>
              <a:rPr lang="pt-BR" altLang="pt-BR" sz="2400" b="1" dirty="0">
                <a:latin typeface="Arial" charset="0"/>
              </a:rPr>
              <a:t>(I</a:t>
            </a:r>
            <a:r>
              <a:rPr lang="pt-BR" altLang="pt-BR" sz="2400" b="1" baseline="-25000" dirty="0">
                <a:latin typeface="Arial" charset="0"/>
              </a:rPr>
              <a:t>2</a:t>
            </a:r>
            <a:r>
              <a:rPr lang="pt-BR" altLang="pt-BR" sz="2400" b="1" dirty="0">
                <a:latin typeface="Arial" charset="0"/>
              </a:rPr>
              <a:t>,I</a:t>
            </a:r>
            <a:r>
              <a:rPr lang="pt-BR" altLang="pt-BR" sz="2400" b="1" baseline="-25000" dirty="0">
                <a:latin typeface="Arial" charset="0"/>
              </a:rPr>
              <a:t>3</a:t>
            </a:r>
            <a:r>
              <a:rPr lang="pt-BR" altLang="pt-BR" sz="2400" b="1" dirty="0">
                <a:latin typeface="Arial" charset="0"/>
              </a:rPr>
              <a:t>) = 0,00350</a:t>
            </a:r>
          </a:p>
        </p:txBody>
      </p:sp>
      <p:graphicFrame>
        <p:nvGraphicFramePr>
          <p:cNvPr id="419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092209"/>
              </p:ext>
            </p:extLst>
          </p:nvPr>
        </p:nvGraphicFramePr>
        <p:xfrm>
          <a:off x="234950" y="3622675"/>
          <a:ext cx="86725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ção" r:id="rId3" imgW="3733560" imgH="1320480" progId="Equation.3">
                  <p:embed/>
                </p:oleObj>
              </mc:Choice>
              <mc:Fallback>
                <p:oleObj name="Equação" r:id="rId3" imgW="37335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3622675"/>
                        <a:ext cx="867251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8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/>
      <p:bldP spid="419845" grpId="0"/>
      <p:bldP spid="419846" grpId="0"/>
      <p:bldP spid="4198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501650" y="1287463"/>
            <a:ext cx="78994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Resolvendo:</a:t>
            </a:r>
          </a:p>
        </p:txBody>
      </p:sp>
      <p:graphicFrame>
        <p:nvGraphicFramePr>
          <p:cNvPr id="420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96683"/>
              </p:ext>
            </p:extLst>
          </p:nvPr>
        </p:nvGraphicFramePr>
        <p:xfrm>
          <a:off x="2943225" y="1814513"/>
          <a:ext cx="32162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ção" r:id="rId3" imgW="1384200" imgH="393480" progId="Equation.3">
                  <p:embed/>
                </p:oleObj>
              </mc:Choice>
              <mc:Fallback>
                <p:oleObj name="Equação" r:id="rId3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1814513"/>
                        <a:ext cx="3216275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640659"/>
              </p:ext>
            </p:extLst>
          </p:nvPr>
        </p:nvGraphicFramePr>
        <p:xfrm>
          <a:off x="2841625" y="3059113"/>
          <a:ext cx="33940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" name="Equação" r:id="rId5" imgW="1460160" imgH="393480" progId="Equation.3">
                  <p:embed/>
                </p:oleObj>
              </mc:Choice>
              <mc:Fallback>
                <p:oleObj name="Equação" r:id="rId5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3059113"/>
                        <a:ext cx="3394075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87278"/>
              </p:ext>
            </p:extLst>
          </p:nvPr>
        </p:nvGraphicFramePr>
        <p:xfrm>
          <a:off x="2995613" y="4265613"/>
          <a:ext cx="3097212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" name="Equação" r:id="rId7" imgW="1333440" imgH="393480" progId="Equation.3">
                  <p:embed/>
                </p:oleObj>
              </mc:Choice>
              <mc:Fallback>
                <p:oleObj name="Equação" r:id="rId7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265613"/>
                        <a:ext cx="3097212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93343"/>
              </p:ext>
            </p:extLst>
          </p:nvPr>
        </p:nvGraphicFramePr>
        <p:xfrm>
          <a:off x="2943225" y="5605463"/>
          <a:ext cx="32162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Equação" r:id="rId9" imgW="1384200" imgH="393480" progId="Equation.3">
                  <p:embed/>
                </p:oleObj>
              </mc:Choice>
              <mc:Fallback>
                <p:oleObj name="Equação" r:id="rId9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605463"/>
                        <a:ext cx="3216275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778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501650" y="1058863"/>
            <a:ext cx="78994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Questões:</a:t>
            </a:r>
          </a:p>
        </p:txBody>
      </p:sp>
      <p:sp>
        <p:nvSpPr>
          <p:cNvPr id="421896" name="Rectangle 8"/>
          <p:cNvSpPr>
            <a:spLocks noChangeArrowheads="1"/>
          </p:cNvSpPr>
          <p:nvPr/>
        </p:nvSpPr>
        <p:spPr bwMode="auto">
          <a:xfrm>
            <a:off x="1003300" y="1579563"/>
            <a:ext cx="7670800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Verifique se </a:t>
            </a:r>
            <a:r>
              <a:rPr lang="pt-BR" altLang="pt-BR" b="1" dirty="0">
                <a:latin typeface="Symbol" pitchFamily="18" charset="2"/>
              </a:rPr>
              <a:t>w</a:t>
            </a:r>
            <a:r>
              <a:rPr lang="pt-BR" altLang="pt-BR" b="1" baseline="-25000" dirty="0">
                <a:latin typeface="Arial" charset="0"/>
              </a:rPr>
              <a:t>1</a:t>
            </a:r>
            <a:r>
              <a:rPr lang="pt-BR" altLang="pt-BR" b="1" dirty="0">
                <a:latin typeface="Arial" charset="0"/>
              </a:rPr>
              <a:t> + </a:t>
            </a:r>
            <a:r>
              <a:rPr lang="pt-BR" altLang="pt-BR" b="1" dirty="0">
                <a:latin typeface="Symbol" pitchFamily="18" charset="2"/>
              </a:rPr>
              <a:t>w</a:t>
            </a:r>
            <a:r>
              <a:rPr lang="pt-BR" altLang="pt-BR" b="1" baseline="-25000" dirty="0">
                <a:latin typeface="Arial" charset="0"/>
              </a:rPr>
              <a:t>2</a:t>
            </a:r>
            <a:r>
              <a:rPr lang="pt-BR" altLang="pt-BR" b="1" dirty="0"/>
              <a:t> + </a:t>
            </a:r>
            <a:r>
              <a:rPr lang="pt-BR" altLang="pt-BR" b="1" dirty="0">
                <a:latin typeface="Symbol" pitchFamily="18" charset="2"/>
              </a:rPr>
              <a:t>w</a:t>
            </a:r>
            <a:r>
              <a:rPr lang="pt-BR" altLang="pt-BR" b="1" baseline="-25000" dirty="0">
                <a:latin typeface="Arial" charset="0"/>
              </a:rPr>
              <a:t>3</a:t>
            </a:r>
            <a:r>
              <a:rPr lang="pt-BR" altLang="pt-BR" b="1" dirty="0"/>
              <a:t> </a:t>
            </a:r>
            <a:r>
              <a:rPr lang="pt-BR" altLang="pt-BR" b="1" dirty="0">
                <a:latin typeface="Arial" charset="0"/>
              </a:rPr>
              <a:t>= 1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a equação do retorno médio da carteira?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a equação do risco da carteira?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o retorno no ponto de mínimo risco? </a:t>
            </a:r>
            <a:r>
              <a:rPr lang="pt-BR" altLang="pt-BR" dirty="0">
                <a:latin typeface="Arial" charset="0"/>
              </a:rPr>
              <a:t>(dica: pense em </a:t>
            </a:r>
            <a:r>
              <a:rPr lang="pt-BR" altLang="pt-BR" dirty="0" smtClean="0">
                <a:latin typeface="Arial" charset="0"/>
              </a:rPr>
              <a:t>qual deve </a:t>
            </a:r>
            <a:r>
              <a:rPr lang="pt-BR" altLang="pt-BR" dirty="0">
                <a:latin typeface="Arial" charset="0"/>
              </a:rPr>
              <a:t>ser o valor de b no vértice da parábola)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o valor do desvio no ponto de risco mínimo? 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Qual é a composição da carteira no ponto de risco mínimo?</a:t>
            </a:r>
          </a:p>
          <a:p>
            <a:pPr eaLnBrk="1" hangingPunct="1">
              <a:lnSpc>
                <a:spcPct val="110000"/>
              </a:lnSpc>
              <a:buFontTx/>
              <a:buAutoNum type="arabicParenR"/>
            </a:pPr>
            <a:r>
              <a:rPr lang="pt-BR" altLang="pt-BR" b="1" dirty="0">
                <a:latin typeface="Arial" charset="0"/>
              </a:rPr>
              <a:t>Para quais valores de b são obtidos os pontos da fronteira eficiente?</a:t>
            </a:r>
          </a:p>
        </p:txBody>
      </p:sp>
      <p:graphicFrame>
        <p:nvGraphicFramePr>
          <p:cNvPr id="4218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495845"/>
              </p:ext>
            </p:extLst>
          </p:nvPr>
        </p:nvGraphicFramePr>
        <p:xfrm>
          <a:off x="1765300" y="6381329"/>
          <a:ext cx="5626129" cy="4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ção" r:id="rId3" imgW="2844720" imgH="228600" progId="Equation.3">
                  <p:embed/>
                </p:oleObj>
              </mc:Choice>
              <mc:Fallback>
                <p:oleObj name="Equação" r:id="rId3" imgW="2844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6381329"/>
                        <a:ext cx="5626129" cy="451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9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/>
      <p:bldP spid="4218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712475234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2934" name="Text Box 22"/>
          <p:cNvSpPr txBox="1">
            <a:spLocks noChangeArrowheads="1"/>
          </p:cNvSpPr>
          <p:nvPr/>
        </p:nvSpPr>
        <p:spPr bwMode="auto">
          <a:xfrm>
            <a:off x="5429250" y="2000250"/>
            <a:ext cx="519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A</a:t>
            </a:r>
            <a:r>
              <a:rPr lang="pt-BR" altLang="pt-BR" sz="2400" baseline="-25000" dirty="0">
                <a:latin typeface="Arial" charset="0"/>
              </a:rPr>
              <a:t>3</a:t>
            </a:r>
          </a:p>
        </p:txBody>
      </p:sp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 flipV="1">
            <a:off x="5492750" y="2095500"/>
            <a:ext cx="0" cy="3530600"/>
          </a:xfrm>
          <a:prstGeom prst="line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3" name="Oval 21"/>
          <p:cNvSpPr>
            <a:spLocks noChangeArrowheads="1"/>
          </p:cNvSpPr>
          <p:nvPr/>
        </p:nvSpPr>
        <p:spPr bwMode="auto">
          <a:xfrm>
            <a:off x="5429250" y="2032000"/>
            <a:ext cx="123825" cy="109538"/>
          </a:xfrm>
          <a:prstGeom prst="ellipse">
            <a:avLst/>
          </a:prstGeom>
          <a:solidFill>
            <a:srgbClr val="00B050"/>
          </a:solidFill>
          <a:ln w="9525">
            <a:solidFill>
              <a:srgbClr val="99FF33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2935" name="Text Box 23"/>
          <p:cNvSpPr txBox="1">
            <a:spLocks noChangeArrowheads="1"/>
          </p:cNvSpPr>
          <p:nvPr/>
        </p:nvSpPr>
        <p:spPr bwMode="auto">
          <a:xfrm>
            <a:off x="5346700" y="2755900"/>
            <a:ext cx="269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A Hipérbole nos dá uma carteira alavancada.</a:t>
            </a:r>
          </a:p>
        </p:txBody>
      </p:sp>
      <p:sp>
        <p:nvSpPr>
          <p:cNvPr id="422936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</p:spTree>
    <p:extLst>
      <p:ext uri="{BB962C8B-B14F-4D97-AF65-F5344CB8AC3E}">
        <p14:creationId xmlns:p14="http://schemas.microsoft.com/office/powerpoint/2010/main" val="14232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2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2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2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  <p:bldP spid="422934" grpId="0"/>
      <p:bldP spid="422928" grpId="0"/>
      <p:bldP spid="422929" grpId="0"/>
      <p:bldP spid="422930" grpId="0" animBg="1"/>
      <p:bldP spid="422931" grpId="0" animBg="1"/>
      <p:bldP spid="422932" grpId="0" animBg="1"/>
      <p:bldP spid="422933" grpId="0" animBg="1"/>
      <p:bldP spid="422935" grpId="0"/>
      <p:bldP spid="4229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295275" y="1331913"/>
            <a:ext cx="85153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Considere uma carteira de investimentos composta dos ativos A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sz="2800" b="1">
                <a:latin typeface="Arial" charset="0"/>
              </a:rPr>
              <a:t>, A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 sz="2800" b="1">
                <a:latin typeface="Arial" charset="0"/>
              </a:rPr>
              <a:t> e A</a:t>
            </a:r>
            <a:r>
              <a:rPr lang="pt-BR" altLang="pt-BR" sz="2800" b="1" baseline="-25000">
                <a:latin typeface="Arial" charset="0"/>
              </a:rPr>
              <a:t>3</a:t>
            </a:r>
            <a:r>
              <a:rPr lang="pt-BR" altLang="pt-BR" sz="2800" b="1">
                <a:latin typeface="Arial" charset="0"/>
              </a:rPr>
              <a:t>, nas proporções </a:t>
            </a:r>
            <a:r>
              <a:rPr lang="pt-BR" altLang="pt-BR" sz="2800" b="1">
                <a:latin typeface="Symbol" pitchFamily="18" charset="2"/>
              </a:rPr>
              <a:t>w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b="1"/>
              <a:t>, </a:t>
            </a:r>
            <a:r>
              <a:rPr lang="pt-BR" altLang="pt-BR" sz="2800" b="1">
                <a:latin typeface="Symbol" pitchFamily="18" charset="2"/>
              </a:rPr>
              <a:t>w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/>
              <a:t> </a:t>
            </a:r>
            <a:r>
              <a:rPr lang="pt-BR" altLang="pt-BR" sz="2800" b="1">
                <a:latin typeface="Arial" charset="0"/>
              </a:rPr>
              <a:t>e</a:t>
            </a:r>
            <a:r>
              <a:rPr lang="pt-BR" altLang="pt-BR" b="1"/>
              <a:t> </a:t>
            </a:r>
            <a:r>
              <a:rPr lang="pt-BR" altLang="pt-BR" sz="2800" b="1">
                <a:latin typeface="Symbol" pitchFamily="18" charset="2"/>
              </a:rPr>
              <a:t>w</a:t>
            </a:r>
            <a:r>
              <a:rPr lang="pt-BR" altLang="pt-BR" b="1"/>
              <a:t>3,</a:t>
            </a:r>
            <a:r>
              <a:rPr lang="pt-BR" altLang="pt-BR" sz="2800" b="1">
                <a:latin typeface="Arial" charset="0"/>
              </a:rPr>
              <a:t> respectivamente.</a:t>
            </a:r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295275" y="2970213"/>
            <a:ext cx="85153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São conhecidos os retornos médios I</a:t>
            </a:r>
            <a:r>
              <a:rPr lang="pt-BR" altLang="pt-BR" sz="2800" b="1">
                <a:latin typeface="Symbol" pitchFamily="18" charset="2"/>
              </a:rPr>
              <a:t>m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b="1"/>
              <a:t>, </a:t>
            </a:r>
            <a:r>
              <a:rPr lang="pt-BR" altLang="pt-BR" sz="2800" b="1">
                <a:latin typeface="Arial" charset="0"/>
              </a:rPr>
              <a:t>I</a:t>
            </a:r>
            <a:r>
              <a:rPr lang="pt-BR" altLang="pt-BR" sz="2800" b="1">
                <a:latin typeface="Symbol" pitchFamily="18" charset="2"/>
              </a:rPr>
              <a:t>m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/>
              <a:t> </a:t>
            </a:r>
            <a:r>
              <a:rPr lang="pt-BR" altLang="pt-BR" sz="2800" b="1">
                <a:latin typeface="Arial" charset="0"/>
              </a:rPr>
              <a:t>e I</a:t>
            </a:r>
            <a:r>
              <a:rPr lang="pt-BR" altLang="pt-BR" sz="2800" b="1">
                <a:latin typeface="Symbol" pitchFamily="18" charset="2"/>
              </a:rPr>
              <a:t>m</a:t>
            </a:r>
            <a:r>
              <a:rPr lang="pt-BR" altLang="pt-BR" sz="2800" b="1" baseline="-25000">
                <a:latin typeface="Arial" charset="0"/>
              </a:rPr>
              <a:t>3</a:t>
            </a:r>
            <a:r>
              <a:rPr lang="pt-BR" altLang="pt-BR" sz="2800" b="1">
                <a:latin typeface="Arial" charset="0"/>
              </a:rPr>
              <a:t>, bem como os desvios I</a:t>
            </a:r>
            <a:r>
              <a:rPr lang="pt-BR" altLang="pt-BR" sz="2800" b="1" baseline="-25000">
                <a:latin typeface="Arial" charset="0"/>
              </a:rPr>
              <a:t>S1</a:t>
            </a:r>
            <a:r>
              <a:rPr lang="pt-BR" altLang="pt-BR" sz="2800" b="1">
                <a:latin typeface="Arial" charset="0"/>
              </a:rPr>
              <a:t>, I</a:t>
            </a:r>
            <a:r>
              <a:rPr lang="pt-BR" altLang="pt-BR" sz="2800" b="1" baseline="-25000">
                <a:latin typeface="Arial" charset="0"/>
              </a:rPr>
              <a:t>S2</a:t>
            </a:r>
            <a:r>
              <a:rPr lang="pt-BR" altLang="pt-BR" sz="2800" b="1">
                <a:latin typeface="Arial" charset="0"/>
              </a:rPr>
              <a:t> e I</a:t>
            </a:r>
            <a:r>
              <a:rPr lang="pt-BR" altLang="pt-BR" sz="2800" b="1" baseline="-25000">
                <a:latin typeface="Arial" charset="0"/>
              </a:rPr>
              <a:t>S3</a:t>
            </a:r>
            <a:r>
              <a:rPr lang="pt-BR" altLang="pt-BR" sz="2800" b="1">
                <a:latin typeface="Arial" charset="0"/>
              </a:rPr>
              <a:t>, respectivamente.</a:t>
            </a:r>
          </a:p>
        </p:txBody>
      </p:sp>
      <p:sp>
        <p:nvSpPr>
          <p:cNvPr id="377866" name="Rectangle 10"/>
          <p:cNvSpPr>
            <a:spLocks noChangeArrowheads="1"/>
          </p:cNvSpPr>
          <p:nvPr/>
        </p:nvSpPr>
        <p:spPr bwMode="auto">
          <a:xfrm>
            <a:off x="295275" y="4672013"/>
            <a:ext cx="851535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As covariâncias dos retornos dos ativos são dadas por: cov(I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b="1"/>
              <a:t>, </a:t>
            </a:r>
            <a:r>
              <a:rPr lang="pt-BR" altLang="pt-BR" sz="2800" b="1">
                <a:latin typeface="Arial" charset="0"/>
              </a:rPr>
              <a:t>I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/>
              <a:t> </a:t>
            </a:r>
            <a:r>
              <a:rPr lang="pt-BR" altLang="pt-BR" sz="2800" b="1">
                <a:latin typeface="Arial" charset="0"/>
              </a:rPr>
              <a:t>), cov(I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sz="2800" b="1">
                <a:latin typeface="Arial" charset="0"/>
              </a:rPr>
              <a:t>, I</a:t>
            </a:r>
            <a:r>
              <a:rPr lang="pt-BR" altLang="pt-BR" sz="2800" b="1" baseline="-25000">
                <a:latin typeface="Arial" charset="0"/>
              </a:rPr>
              <a:t>3</a:t>
            </a:r>
            <a:r>
              <a:rPr lang="pt-BR" altLang="pt-BR" sz="2800" b="1">
                <a:latin typeface="Arial" charset="0"/>
              </a:rPr>
              <a:t>) e cov(I</a:t>
            </a:r>
            <a:r>
              <a:rPr lang="pt-BR" altLang="pt-BR" sz="2800" b="1" baseline="-25000">
                <a:latin typeface="Arial" charset="0"/>
              </a:rPr>
              <a:t>S2</a:t>
            </a:r>
            <a:r>
              <a:rPr lang="pt-BR" altLang="pt-BR" sz="2800" b="1">
                <a:latin typeface="Arial" charset="0"/>
              </a:rPr>
              <a:t>, I</a:t>
            </a:r>
            <a:r>
              <a:rPr lang="pt-BR" altLang="pt-BR" sz="2800" b="1" baseline="-25000">
                <a:latin typeface="Arial" charset="0"/>
              </a:rPr>
              <a:t>S3</a:t>
            </a:r>
            <a:r>
              <a:rPr lang="pt-BR" altLang="pt-BR" sz="2800" b="1">
                <a:latin typeface="Arial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7604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/>
      <p:bldP spid="377865" grpId="0"/>
      <p:bldP spid="3778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60551309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627784" y="980728"/>
            <a:ext cx="6181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Fronteira Eficiente Geral de Investimento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390650" y="1514475"/>
            <a:ext cx="4324350" cy="33813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62000" y="4660900"/>
            <a:ext cx="863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200" dirty="0">
                <a:solidFill>
                  <a:srgbClr val="0070C0"/>
                </a:solidFill>
                <a:latin typeface="Arial" charset="0"/>
              </a:rPr>
              <a:t>0,07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222750" y="2587625"/>
            <a:ext cx="123825" cy="109538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71925" y="22320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solidFill>
                  <a:srgbClr val="0070C0"/>
                </a:solidFill>
                <a:latin typeface="Arial" charset="0"/>
              </a:rPr>
              <a:t>C*</a:t>
            </a:r>
            <a:endParaRPr lang="pt-BR" altLang="pt-BR" sz="2400" b="1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003800" y="2552700"/>
            <a:ext cx="28575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Considerando que o investimento livre de risco tenha retorno I</a:t>
            </a:r>
            <a:r>
              <a:rPr lang="pt-BR" altLang="pt-BR" sz="2400" baseline="-25000" dirty="0">
                <a:solidFill>
                  <a:srgbClr val="0070C0"/>
                </a:solidFill>
                <a:latin typeface="Arial" charset="0"/>
              </a:rPr>
              <a:t>F</a:t>
            </a: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 = 0,07</a:t>
            </a:r>
          </a:p>
        </p:txBody>
      </p:sp>
    </p:spTree>
    <p:extLst>
      <p:ext uri="{BB962C8B-B14F-4D97-AF65-F5344CB8AC3E}">
        <p14:creationId xmlns:p14="http://schemas.microsoft.com/office/powerpoint/2010/main" val="304389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 animBg="1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Carteira de Máxima Razão Recompensa-Variabilidade</a:t>
            </a: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Conforme a definição de Sharpe, a razão recompensa-variabilidade de um ativo A, indicada por RV</a:t>
            </a:r>
            <a:r>
              <a:rPr lang="pt-BR" altLang="pt-BR" sz="2800" b="1" baseline="-25000">
                <a:latin typeface="Arial" charset="0"/>
              </a:rPr>
              <a:t>A</a:t>
            </a:r>
            <a:r>
              <a:rPr lang="pt-BR" altLang="pt-BR" sz="2800" b="1">
                <a:latin typeface="Arial" charset="0"/>
              </a:rPr>
              <a:t>, é dada por:</a:t>
            </a:r>
          </a:p>
        </p:txBody>
      </p:sp>
      <p:graphicFrame>
        <p:nvGraphicFramePr>
          <p:cNvPr id="3819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379313"/>
              </p:ext>
            </p:extLst>
          </p:nvPr>
        </p:nvGraphicFramePr>
        <p:xfrm>
          <a:off x="3035354" y="2887662"/>
          <a:ext cx="3120822" cy="1477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ção" r:id="rId3" imgW="965160" imgH="457200" progId="Equation.3">
                  <p:embed/>
                </p:oleObj>
              </mc:Choice>
              <mc:Fallback>
                <p:oleObj name="Equação" r:id="rId3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54" y="2887662"/>
                        <a:ext cx="3120822" cy="1477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62" name="Rectangle 10"/>
          <p:cNvSpPr>
            <a:spLocks noChangeArrowheads="1"/>
          </p:cNvSpPr>
          <p:nvPr/>
        </p:nvSpPr>
        <p:spPr bwMode="auto">
          <a:xfrm>
            <a:off x="320675" y="4468813"/>
            <a:ext cx="845185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Estendendo o conceito para uma carteira C, tem-se:</a:t>
            </a:r>
          </a:p>
        </p:txBody>
      </p:sp>
      <p:graphicFrame>
        <p:nvGraphicFramePr>
          <p:cNvPr id="3819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426978"/>
              </p:ext>
            </p:extLst>
          </p:nvPr>
        </p:nvGraphicFramePr>
        <p:xfrm>
          <a:off x="2843808" y="5085184"/>
          <a:ext cx="3315073" cy="1549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ção" r:id="rId5" imgW="977760" imgH="457200" progId="Equation.3">
                  <p:embed/>
                </p:oleObj>
              </mc:Choice>
              <mc:Fallback>
                <p:oleObj name="Equação" r:id="rId5" imgW="977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085184"/>
                        <a:ext cx="3315073" cy="1549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90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/>
      <p:bldP spid="3819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01852763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627784" y="980728"/>
            <a:ext cx="6181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Fronteira Eficiente Geral de Investimento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390650" y="1514475"/>
            <a:ext cx="4324350" cy="33813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62000" y="4660900"/>
            <a:ext cx="863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200" dirty="0" smtClean="0">
                <a:solidFill>
                  <a:srgbClr val="0070C0"/>
                </a:solidFill>
                <a:latin typeface="Arial" charset="0"/>
              </a:rPr>
              <a:t>I</a:t>
            </a:r>
            <a:r>
              <a:rPr lang="pt-BR" altLang="pt-BR" sz="2200" baseline="-25000" dirty="0" smtClean="0">
                <a:solidFill>
                  <a:srgbClr val="0070C0"/>
                </a:solidFill>
                <a:latin typeface="Arial" charset="0"/>
              </a:rPr>
              <a:t>F</a:t>
            </a:r>
            <a:endParaRPr lang="pt-BR" altLang="pt-BR" sz="2200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222750" y="2587625"/>
            <a:ext cx="123825" cy="109538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71925" y="22320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solidFill>
                  <a:srgbClr val="0070C0"/>
                </a:solidFill>
                <a:latin typeface="Arial" charset="0"/>
              </a:rPr>
              <a:t>C*</a:t>
            </a:r>
            <a:endParaRPr lang="pt-BR" altLang="pt-BR" sz="2400" b="1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409700" y="2651125"/>
            <a:ext cx="3252788" cy="2238375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 w="57150">
                <a:solidFill>
                  <a:srgbClr val="046831"/>
                </a:solidFill>
              </a:ln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1404938" y="3505200"/>
            <a:ext cx="2019300" cy="0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>
              <a:ln>
                <a:solidFill>
                  <a:srgbClr val="00B050"/>
                </a:solidFill>
              </a:ln>
              <a:solidFill>
                <a:srgbClr val="046831"/>
              </a:solidFill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378200" y="3441700"/>
            <a:ext cx="123825" cy="109538"/>
          </a:xfrm>
          <a:prstGeom prst="ellipse">
            <a:avLst/>
          </a:prstGeom>
          <a:solidFill>
            <a:srgbClr val="00B050"/>
          </a:solidFill>
          <a:ln w="9525">
            <a:solidFill>
              <a:srgbClr val="04683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46831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476625" y="32607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solidFill>
                  <a:srgbClr val="046831"/>
                </a:solidFill>
                <a:latin typeface="Arial" charset="0"/>
              </a:rPr>
              <a:t>C</a:t>
            </a:r>
            <a:endParaRPr lang="pt-BR" altLang="pt-BR" sz="2400" baseline="-25000">
              <a:solidFill>
                <a:srgbClr val="046831"/>
              </a:solidFill>
              <a:latin typeface="Arial" charset="0"/>
            </a:endParaRP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3419872" y="3541935"/>
            <a:ext cx="0" cy="2119313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solidFill>
                <a:srgbClr val="046831"/>
              </a:solidFill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035300" y="55784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SC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800100" y="31400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Symbol" pitchFamily="18" charset="2"/>
              </a:rPr>
              <a:t>m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C</a:t>
            </a:r>
          </a:p>
        </p:txBody>
      </p:sp>
      <p:graphicFrame>
        <p:nvGraphicFramePr>
          <p:cNvPr id="2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172211"/>
              </p:ext>
            </p:extLst>
          </p:nvPr>
        </p:nvGraphicFramePr>
        <p:xfrm>
          <a:off x="4541838" y="2490788"/>
          <a:ext cx="24638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Equação" r:id="rId4" imgW="1396800" imgH="457200" progId="Equation.3">
                  <p:embed/>
                </p:oleObj>
              </mc:Choice>
              <mc:Fallback>
                <p:oleObj name="Equação" r:id="rId4" imgW="1396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2490788"/>
                        <a:ext cx="24638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5600700" y="2413000"/>
            <a:ext cx="1041400" cy="889000"/>
          </a:xfrm>
          <a:prstGeom prst="ellips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rgbClr val="046831"/>
              </a:solidFill>
            </a:endParaRPr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5613400" y="3238500"/>
            <a:ext cx="419100" cy="457200"/>
          </a:xfrm>
          <a:custGeom>
            <a:avLst/>
            <a:gdLst>
              <a:gd name="T0" fmla="*/ 168 w 264"/>
              <a:gd name="T1" fmla="*/ 0 h 288"/>
              <a:gd name="T2" fmla="*/ 16 w 264"/>
              <a:gd name="T3" fmla="*/ 120 h 288"/>
              <a:gd name="T4" fmla="*/ 264 w 264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8">
                <a:moveTo>
                  <a:pt x="168" y="0"/>
                </a:moveTo>
                <a:cubicBezTo>
                  <a:pt x="84" y="36"/>
                  <a:pt x="0" y="72"/>
                  <a:pt x="16" y="120"/>
                </a:cubicBezTo>
                <a:cubicBezTo>
                  <a:pt x="32" y="168"/>
                  <a:pt x="148" y="228"/>
                  <a:pt x="264" y="288"/>
                </a:cubicBezTo>
              </a:path>
            </a:pathLst>
          </a:custGeom>
          <a:noFill/>
          <a:ln w="28575" cmpd="sng">
            <a:solidFill>
              <a:srgbClr val="80008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solidFill>
                <a:srgbClr val="046831"/>
              </a:solidFill>
            </a:endParaRPr>
          </a:p>
        </p:txBody>
      </p:sp>
      <p:graphicFrame>
        <p:nvGraphicFramePr>
          <p:cNvPr id="3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965787"/>
              </p:ext>
            </p:extLst>
          </p:nvPr>
        </p:nvGraphicFramePr>
        <p:xfrm>
          <a:off x="5873750" y="3435350"/>
          <a:ext cx="20732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1" name="Equação" r:id="rId6" imgW="977760" imgH="457200" progId="Equation.3">
                  <p:embed/>
                </p:oleObj>
              </mc:Choice>
              <mc:Fallback>
                <p:oleObj name="Equação" r:id="rId6" imgW="977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3435350"/>
                        <a:ext cx="207327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64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 animBg="1"/>
      <p:bldP spid="26" grpId="0"/>
      <p:bldP spid="27" grpId="0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32022099"/>
              </p:ext>
            </p:extLst>
          </p:nvPr>
        </p:nvGraphicFramePr>
        <p:xfrm>
          <a:off x="373063" y="1171575"/>
          <a:ext cx="80518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Markowitz – caso geral</a:t>
            </a:r>
          </a:p>
        </p:txBody>
      </p:sp>
      <p:sp>
        <p:nvSpPr>
          <p:cNvPr id="422928" name="Text Box 16"/>
          <p:cNvSpPr txBox="1">
            <a:spLocks noChangeArrowheads="1"/>
          </p:cNvSpPr>
          <p:nvPr/>
        </p:nvSpPr>
        <p:spPr bwMode="auto">
          <a:xfrm>
            <a:off x="3581400" y="626110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Risco: I</a:t>
            </a:r>
            <a:r>
              <a:rPr lang="pt-BR" altLang="pt-BR" sz="2400" baseline="-25000">
                <a:latin typeface="Arial" charset="0"/>
              </a:rPr>
              <a:t>S</a:t>
            </a:r>
          </a:p>
        </p:txBody>
      </p:sp>
      <p:sp>
        <p:nvSpPr>
          <p:cNvPr id="422929" name="Text Box 17"/>
          <p:cNvSpPr txBox="1">
            <a:spLocks noChangeArrowheads="1"/>
          </p:cNvSpPr>
          <p:nvPr/>
        </p:nvSpPr>
        <p:spPr bwMode="auto">
          <a:xfrm rot="-5400000">
            <a:off x="-685800" y="3401368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Retorno: I</a:t>
            </a:r>
            <a:r>
              <a:rPr lang="pt-BR" altLang="pt-BR" sz="2400" baseline="-25000">
                <a:latin typeface="Symbol" pitchFamily="18" charset="2"/>
              </a:rPr>
              <a:t>m</a:t>
            </a:r>
          </a:p>
        </p:txBody>
      </p:sp>
      <p:sp>
        <p:nvSpPr>
          <p:cNvPr id="422930" name="Freeform 18"/>
          <p:cNvSpPr>
            <a:spLocks/>
          </p:cNvSpPr>
          <p:nvPr/>
        </p:nvSpPr>
        <p:spPr bwMode="auto">
          <a:xfrm>
            <a:off x="3676650" y="2584450"/>
            <a:ext cx="736600" cy="628650"/>
          </a:xfrm>
          <a:custGeom>
            <a:avLst/>
            <a:gdLst>
              <a:gd name="T0" fmla="*/ 0 w 462"/>
              <a:gd name="T1" fmla="*/ 398 h 398"/>
              <a:gd name="T2" fmla="*/ 214 w 462"/>
              <a:gd name="T3" fmla="*/ 200 h 398"/>
              <a:gd name="T4" fmla="*/ 462 w 462"/>
              <a:gd name="T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2" h="398">
                <a:moveTo>
                  <a:pt x="0" y="398"/>
                </a:moveTo>
                <a:cubicBezTo>
                  <a:pt x="68" y="332"/>
                  <a:pt x="137" y="266"/>
                  <a:pt x="214" y="200"/>
                </a:cubicBezTo>
                <a:cubicBezTo>
                  <a:pt x="291" y="134"/>
                  <a:pt x="376" y="67"/>
                  <a:pt x="46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2931" name="Freeform 19"/>
          <p:cNvSpPr>
            <a:spLocks/>
          </p:cNvSpPr>
          <p:nvPr/>
        </p:nvSpPr>
        <p:spPr bwMode="auto">
          <a:xfrm>
            <a:off x="3333750" y="1752600"/>
            <a:ext cx="3576638" cy="2147888"/>
          </a:xfrm>
          <a:custGeom>
            <a:avLst/>
            <a:gdLst>
              <a:gd name="T0" fmla="*/ 0 w 2253"/>
              <a:gd name="T1" fmla="*/ 1353 h 1353"/>
              <a:gd name="T2" fmla="*/ 165 w 2253"/>
              <a:gd name="T3" fmla="*/ 969 h 1353"/>
              <a:gd name="T4" fmla="*/ 984 w 2253"/>
              <a:gd name="T5" fmla="*/ 294 h 1353"/>
              <a:gd name="T6" fmla="*/ 1605 w 2253"/>
              <a:gd name="T7" fmla="*/ 60 h 1353"/>
              <a:gd name="T8" fmla="*/ 2253 w 2253"/>
              <a:gd name="T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3" h="1353">
                <a:moveTo>
                  <a:pt x="0" y="1353"/>
                </a:moveTo>
                <a:cubicBezTo>
                  <a:pt x="0" y="1249"/>
                  <a:pt x="1" y="1145"/>
                  <a:pt x="165" y="969"/>
                </a:cubicBezTo>
                <a:cubicBezTo>
                  <a:pt x="329" y="793"/>
                  <a:pt x="744" y="445"/>
                  <a:pt x="984" y="294"/>
                </a:cubicBezTo>
                <a:cubicBezTo>
                  <a:pt x="1224" y="143"/>
                  <a:pt x="1394" y="109"/>
                  <a:pt x="1605" y="60"/>
                </a:cubicBezTo>
                <a:cubicBezTo>
                  <a:pt x="1816" y="11"/>
                  <a:pt x="2034" y="5"/>
                  <a:pt x="2253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633516" y="1340768"/>
            <a:ext cx="3546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Fronteira Eficiente de Investimento Com Risco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627784" y="980728"/>
            <a:ext cx="6181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>
                <a:solidFill>
                  <a:srgbClr val="0070C0"/>
                </a:solidFill>
                <a:latin typeface="Arial" charset="0"/>
              </a:rPr>
              <a:t>Fronteira Eficiente Geral de Investimento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390650" y="1514475"/>
            <a:ext cx="4324350" cy="33813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62000" y="4660900"/>
            <a:ext cx="863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200" dirty="0" smtClean="0">
                <a:solidFill>
                  <a:srgbClr val="0070C0"/>
                </a:solidFill>
                <a:latin typeface="Arial" charset="0"/>
              </a:rPr>
              <a:t>I</a:t>
            </a:r>
            <a:r>
              <a:rPr lang="pt-BR" altLang="pt-BR" sz="2200" baseline="-25000" dirty="0" smtClean="0">
                <a:solidFill>
                  <a:srgbClr val="0070C0"/>
                </a:solidFill>
                <a:latin typeface="Arial" charset="0"/>
              </a:rPr>
              <a:t>F</a:t>
            </a:r>
            <a:endParaRPr lang="pt-BR" altLang="pt-BR" sz="2200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222750" y="2587625"/>
            <a:ext cx="123825" cy="109538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71925" y="22320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solidFill>
                  <a:srgbClr val="0070C0"/>
                </a:solidFill>
                <a:latin typeface="Arial" charset="0"/>
              </a:rPr>
              <a:t>C*</a:t>
            </a:r>
            <a:endParaRPr lang="pt-BR" altLang="pt-BR" sz="2400" b="1" baseline="-25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409700" y="2651125"/>
            <a:ext cx="3252788" cy="2238375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 w="57150">
                <a:solidFill>
                  <a:srgbClr val="046831"/>
                </a:solidFill>
              </a:ln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1404938" y="3505200"/>
            <a:ext cx="2019300" cy="0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>
              <a:ln>
                <a:solidFill>
                  <a:srgbClr val="00B050"/>
                </a:solidFill>
              </a:ln>
              <a:solidFill>
                <a:srgbClr val="046831"/>
              </a:solidFill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378200" y="3441700"/>
            <a:ext cx="123825" cy="109538"/>
          </a:xfrm>
          <a:prstGeom prst="ellipse">
            <a:avLst/>
          </a:prstGeom>
          <a:solidFill>
            <a:srgbClr val="00B050"/>
          </a:solidFill>
          <a:ln w="9525">
            <a:solidFill>
              <a:srgbClr val="04683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2400">
              <a:solidFill>
                <a:srgbClr val="046831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476625" y="3260725"/>
            <a:ext cx="60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solidFill>
                  <a:srgbClr val="046831"/>
                </a:solidFill>
                <a:latin typeface="Arial" charset="0"/>
              </a:rPr>
              <a:t>C</a:t>
            </a:r>
            <a:endParaRPr lang="pt-BR" altLang="pt-BR" sz="2400" baseline="-25000">
              <a:solidFill>
                <a:srgbClr val="046831"/>
              </a:solidFill>
              <a:latin typeface="Arial" charset="0"/>
            </a:endParaRP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3419872" y="3541935"/>
            <a:ext cx="0" cy="2119313"/>
          </a:xfrm>
          <a:prstGeom prst="lin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solidFill>
                <a:srgbClr val="046831"/>
              </a:solidFill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035300" y="55784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SC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800100" y="3140075"/>
            <a:ext cx="86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046831"/>
                </a:solidFill>
                <a:latin typeface="Arial" charset="0"/>
              </a:rPr>
              <a:t>I</a:t>
            </a:r>
            <a:r>
              <a:rPr lang="pt-BR" altLang="pt-BR" sz="2400" b="1" baseline="-25000">
                <a:solidFill>
                  <a:srgbClr val="046831"/>
                </a:solidFill>
                <a:latin typeface="Symbol" pitchFamily="18" charset="2"/>
              </a:rPr>
              <a:t>m</a:t>
            </a:r>
            <a:r>
              <a:rPr lang="pt-BR" altLang="pt-BR" sz="2400" b="1" baseline="-25000">
                <a:solidFill>
                  <a:srgbClr val="046831"/>
                </a:solidFill>
                <a:latin typeface="Arial" charset="0"/>
              </a:rPr>
              <a:t>C</a:t>
            </a: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572000" y="2599060"/>
            <a:ext cx="520700" cy="469900"/>
          </a:xfrm>
          <a:custGeom>
            <a:avLst/>
            <a:gdLst>
              <a:gd name="T0" fmla="*/ 0 w 328"/>
              <a:gd name="T1" fmla="*/ 0 h 296"/>
              <a:gd name="T2" fmla="*/ 272 w 328"/>
              <a:gd name="T3" fmla="*/ 112 h 296"/>
              <a:gd name="T4" fmla="*/ 64 w 328"/>
              <a:gd name="T5" fmla="*/ 216 h 296"/>
              <a:gd name="T6" fmla="*/ 328 w 328"/>
              <a:gd name="T7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" h="296">
                <a:moveTo>
                  <a:pt x="0" y="0"/>
                </a:moveTo>
                <a:cubicBezTo>
                  <a:pt x="130" y="38"/>
                  <a:pt x="261" y="76"/>
                  <a:pt x="272" y="112"/>
                </a:cubicBezTo>
                <a:cubicBezTo>
                  <a:pt x="283" y="148"/>
                  <a:pt x="55" y="185"/>
                  <a:pt x="64" y="216"/>
                </a:cubicBezTo>
                <a:cubicBezTo>
                  <a:pt x="73" y="247"/>
                  <a:pt x="200" y="271"/>
                  <a:pt x="328" y="296"/>
                </a:cubicBezTo>
              </a:path>
            </a:pathLst>
          </a:custGeom>
          <a:noFill/>
          <a:ln w="28575" cmpd="sng">
            <a:solidFill>
              <a:srgbClr val="CC99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119894"/>
              </p:ext>
            </p:extLst>
          </p:nvPr>
        </p:nvGraphicFramePr>
        <p:xfrm>
          <a:off x="5148064" y="2604641"/>
          <a:ext cx="24241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4" imgW="1511640" imgH="596880" progId="Equation.3">
                  <p:embed/>
                </p:oleObj>
              </mc:Choice>
              <mc:Fallback>
                <p:oleObj name="Equation" r:id="rId4" imgW="1511640" imgH="5968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604641"/>
                        <a:ext cx="2424112" cy="968375"/>
                      </a:xfrm>
                      <a:prstGeom prst="rect">
                        <a:avLst/>
                      </a:prstGeom>
                      <a:solidFill>
                        <a:srgbClr val="002060">
                          <a:alpha val="63921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3563888" y="3650248"/>
            <a:ext cx="5400600" cy="1938992"/>
          </a:xfrm>
          <a:prstGeom prst="rect">
            <a:avLst/>
          </a:prstGeom>
          <a:solidFill>
            <a:srgbClr val="002060">
              <a:alpha val="67999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Quando se obtém a reta tangente à fronteira eficiente de investimentos com risco, passando por I</a:t>
            </a:r>
            <a:r>
              <a:rPr lang="pt-BR" altLang="pt-BR" sz="2400" b="1" baseline="-25000" dirty="0">
                <a:solidFill>
                  <a:srgbClr val="FFFF00"/>
                </a:solidFill>
                <a:latin typeface="Arial" charset="0"/>
              </a:rPr>
              <a:t>F</a:t>
            </a:r>
            <a:r>
              <a:rPr lang="pt-BR" altLang="pt-BR" sz="2400" b="1" dirty="0">
                <a:solidFill>
                  <a:srgbClr val="FFFF00"/>
                </a:solidFill>
                <a:latin typeface="Arial" charset="0"/>
              </a:rPr>
              <a:t>, obtém-se a carteira C* que dá a máxima razão recompensa-variabilidade</a:t>
            </a:r>
          </a:p>
        </p:txBody>
      </p:sp>
    </p:spTree>
    <p:extLst>
      <p:ext uri="{BB962C8B-B14F-4D97-AF65-F5344CB8AC3E}">
        <p14:creationId xmlns:p14="http://schemas.microsoft.com/office/powerpoint/2010/main" val="1978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Carteira de Risco Mínimo para um Retorno Fixado</a:t>
            </a:r>
          </a:p>
        </p:txBody>
      </p:sp>
      <p:sp>
        <p:nvSpPr>
          <p:cNvPr id="431128" name="Text Box 24"/>
          <p:cNvSpPr txBox="1">
            <a:spLocks noChangeArrowheads="1"/>
          </p:cNvSpPr>
          <p:nvPr/>
        </p:nvSpPr>
        <p:spPr bwMode="auto">
          <a:xfrm>
            <a:off x="1384300" y="2527300"/>
            <a:ext cx="63373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Ver item 6.4 (p.207) de SECURATO, J. R. Decisões financeiras em condições de risco. São Paulo: Atlas, 1996.</a:t>
            </a:r>
          </a:p>
          <a:p>
            <a:pPr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31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863600" y="1498600"/>
            <a:ext cx="7391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 dirty="0">
                <a:latin typeface="Arial" charset="0"/>
              </a:rPr>
              <a:t>Dificuldade no modelo de </a:t>
            </a:r>
            <a:r>
              <a:rPr lang="pt-BR" altLang="pt-BR" b="1" dirty="0" err="1">
                <a:latin typeface="Arial" charset="0"/>
              </a:rPr>
              <a:t>Markovitz</a:t>
            </a:r>
            <a:r>
              <a:rPr lang="pt-BR" altLang="pt-BR" b="1" dirty="0">
                <a:latin typeface="Arial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altLang="pt-BR" b="1" dirty="0">
                <a:latin typeface="Arial" charset="0"/>
              </a:rPr>
              <a:t>Estabelecer as covariâncias entre os retornos dos ativos que iriam compor as várias carteiras que seriam analisadas (grande número de cálculos).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622300" y="3860800"/>
            <a:ext cx="787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01800" indent="-1701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8811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60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399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41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876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33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79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248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 dirty="0" smtClean="0">
                <a:latin typeface="Arial" charset="0"/>
              </a:rPr>
              <a:t>Ideia </a:t>
            </a:r>
            <a:r>
              <a:rPr lang="pt-BR" altLang="pt-BR" b="1" dirty="0">
                <a:latin typeface="Arial" charset="0"/>
              </a:rPr>
              <a:t>inicial: substituir as covariâncias pelos coeficientes de correlação linear, visto que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pt-BR" altLang="pt-BR" b="1" dirty="0">
              <a:latin typeface="Arial" charset="0"/>
            </a:endParaRPr>
          </a:p>
        </p:txBody>
      </p:sp>
      <p:graphicFrame>
        <p:nvGraphicFramePr>
          <p:cNvPr id="432136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981523644"/>
              </p:ext>
            </p:extLst>
          </p:nvPr>
        </p:nvGraphicFramePr>
        <p:xfrm>
          <a:off x="3468688" y="4851525"/>
          <a:ext cx="2543472" cy="1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ção" r:id="rId3" imgW="952200" imgH="444240" progId="Equation.3">
                  <p:embed/>
                </p:oleObj>
              </mc:Choice>
              <mc:Fallback>
                <p:oleObj name="Equação" r:id="rId3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4851525"/>
                        <a:ext cx="2543472" cy="118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52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/>
      <p:bldP spid="4321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850900" y="3403600"/>
            <a:ext cx="73914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Até aqui, poucas vantagens, apenas trocou o cálculo das covariâncias pelo cálculo dos coeficientes de correlação...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Seria possível calcular o coeficiente de correlação linear dos retornos dos ativos A</a:t>
            </a:r>
            <a:r>
              <a:rPr lang="pt-BR" altLang="pt-BR" b="1" baseline="-25000" dirty="0">
                <a:latin typeface="Arial" charset="0"/>
              </a:rPr>
              <a:t>1</a:t>
            </a:r>
            <a:r>
              <a:rPr lang="pt-BR" altLang="pt-BR" b="1" dirty="0">
                <a:latin typeface="Arial" charset="0"/>
              </a:rPr>
              <a:t>, A</a:t>
            </a:r>
            <a:r>
              <a:rPr lang="pt-BR" altLang="pt-BR" b="1" baseline="-25000" dirty="0">
                <a:latin typeface="Arial" charset="0"/>
              </a:rPr>
              <a:t>2</a:t>
            </a:r>
            <a:r>
              <a:rPr lang="pt-BR" altLang="pt-BR" b="1" dirty="0">
                <a:latin typeface="Arial" charset="0"/>
              </a:rPr>
              <a:t>, ..., </a:t>
            </a:r>
            <a:r>
              <a:rPr lang="pt-BR" altLang="pt-BR" b="1" dirty="0" err="1">
                <a:latin typeface="Arial" charset="0"/>
              </a:rPr>
              <a:t>A</a:t>
            </a:r>
            <a:r>
              <a:rPr lang="pt-BR" altLang="pt-BR" b="1" baseline="-25000" dirty="0" err="1">
                <a:latin typeface="Arial" charset="0"/>
              </a:rPr>
              <a:t>n</a:t>
            </a:r>
            <a:r>
              <a:rPr lang="pt-BR" altLang="pt-BR" b="1" dirty="0">
                <a:latin typeface="Arial" charset="0"/>
              </a:rPr>
              <a:t>, em relação a um único ativo, que atuaria como uma espécie de padrão para as comparações?</a:t>
            </a: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622300" y="1130300"/>
            <a:ext cx="787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01800" indent="-1701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8811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605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399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41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876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33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7909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248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 dirty="0" err="1">
                <a:latin typeface="Arial" charset="0"/>
              </a:rPr>
              <a:t>Idéia</a:t>
            </a:r>
            <a:r>
              <a:rPr lang="pt-BR" altLang="pt-BR" b="1" dirty="0">
                <a:latin typeface="Arial" charset="0"/>
              </a:rPr>
              <a:t> inicial: substituir as covariâncias pelos coeficientes de correlação linear, visto que: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pt-BR" altLang="pt-BR" b="1" dirty="0">
              <a:latin typeface="Arial" charset="0"/>
            </a:endParaRPr>
          </a:p>
        </p:txBody>
      </p:sp>
      <p:graphicFrame>
        <p:nvGraphicFramePr>
          <p:cNvPr id="433157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77893626"/>
              </p:ext>
            </p:extLst>
          </p:nvPr>
        </p:nvGraphicFramePr>
        <p:xfrm>
          <a:off x="3567113" y="1988840"/>
          <a:ext cx="2426428" cy="1132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ção" r:id="rId3" imgW="952200" imgH="444240" progId="Equation.3">
                  <p:embed/>
                </p:oleObj>
              </mc:Choice>
              <mc:Fallback>
                <p:oleObj name="Equação" r:id="rId3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1988840"/>
                        <a:ext cx="2426428" cy="1132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353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863600" y="1155700"/>
            <a:ext cx="73914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Seria possível calcular o coeficiente de correlação linear dos retornos dos ativos A</a:t>
            </a:r>
            <a:r>
              <a:rPr lang="pt-BR" altLang="pt-BR" b="1" baseline="-25000" dirty="0">
                <a:latin typeface="Arial" charset="0"/>
              </a:rPr>
              <a:t>1</a:t>
            </a:r>
            <a:r>
              <a:rPr lang="pt-BR" altLang="pt-BR" b="1" dirty="0">
                <a:latin typeface="Arial" charset="0"/>
              </a:rPr>
              <a:t>, A</a:t>
            </a:r>
            <a:r>
              <a:rPr lang="pt-BR" altLang="pt-BR" b="1" baseline="-25000" dirty="0">
                <a:latin typeface="Arial" charset="0"/>
              </a:rPr>
              <a:t>2</a:t>
            </a:r>
            <a:r>
              <a:rPr lang="pt-BR" altLang="pt-BR" b="1" dirty="0">
                <a:latin typeface="Arial" charset="0"/>
              </a:rPr>
              <a:t>, ..., </a:t>
            </a:r>
            <a:r>
              <a:rPr lang="pt-BR" altLang="pt-BR" b="1" dirty="0" err="1">
                <a:latin typeface="Arial" charset="0"/>
              </a:rPr>
              <a:t>A</a:t>
            </a:r>
            <a:r>
              <a:rPr lang="pt-BR" altLang="pt-BR" b="1" baseline="-25000" dirty="0" err="1">
                <a:latin typeface="Arial" charset="0"/>
              </a:rPr>
              <a:t>n</a:t>
            </a:r>
            <a:r>
              <a:rPr lang="pt-BR" altLang="pt-BR" b="1" dirty="0">
                <a:latin typeface="Arial" charset="0"/>
              </a:rPr>
              <a:t>, em relação a um único ativo, que atuaria como uma espécie de padrão para as comparações?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b="1" dirty="0">
                <a:latin typeface="Arial" charset="0"/>
              </a:rPr>
              <a:t>Se tivéssemos este ativo padrão poderíamos comparar o retorno de cada ativo com o retorno desse ativo padrão e examinar o grau de correlação linear.</a:t>
            </a: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3873500" y="5168900"/>
            <a:ext cx="3873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FF0000"/>
                </a:solidFill>
                <a:latin typeface="Arial" charset="0"/>
              </a:rPr>
              <a:t>IBOVESPA, por exemplo.</a:t>
            </a:r>
          </a:p>
        </p:txBody>
      </p:sp>
      <p:sp>
        <p:nvSpPr>
          <p:cNvPr id="434184" name="Oval 8"/>
          <p:cNvSpPr>
            <a:spLocks noChangeArrowheads="1"/>
          </p:cNvSpPr>
          <p:nvPr/>
        </p:nvSpPr>
        <p:spPr bwMode="auto">
          <a:xfrm>
            <a:off x="4025900" y="3168650"/>
            <a:ext cx="1955800" cy="508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4185" name="Freeform 9"/>
          <p:cNvSpPr>
            <a:spLocks/>
          </p:cNvSpPr>
          <p:nvPr/>
        </p:nvSpPr>
        <p:spPr bwMode="auto">
          <a:xfrm>
            <a:off x="3021013" y="3521075"/>
            <a:ext cx="1071562" cy="1863725"/>
          </a:xfrm>
          <a:custGeom>
            <a:avLst/>
            <a:gdLst>
              <a:gd name="T0" fmla="*/ 633 w 633"/>
              <a:gd name="T1" fmla="*/ 0 h 1384"/>
              <a:gd name="T2" fmla="*/ 17 w 633"/>
              <a:gd name="T3" fmla="*/ 960 h 1384"/>
              <a:gd name="T4" fmla="*/ 529 w 633"/>
              <a:gd name="T5" fmla="*/ 1384 h 1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3" h="1384">
                <a:moveTo>
                  <a:pt x="633" y="0"/>
                </a:moveTo>
                <a:cubicBezTo>
                  <a:pt x="333" y="364"/>
                  <a:pt x="34" y="729"/>
                  <a:pt x="17" y="960"/>
                </a:cubicBezTo>
                <a:cubicBezTo>
                  <a:pt x="0" y="1191"/>
                  <a:pt x="264" y="1287"/>
                  <a:pt x="529" y="138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8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3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3" grpId="0"/>
      <p:bldP spid="434184" grpId="0" animBg="1"/>
      <p:bldP spid="43418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Modelo de SHARPE</a:t>
            </a:r>
          </a:p>
        </p:txBody>
      </p:sp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1384300" y="2527300"/>
            <a:ext cx="63373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Ver itens 6.5 e 6.6 de SECURATO, J. R. Decisões financeiras em condições de risco. São Paulo: Atlas, 1996.</a:t>
            </a:r>
          </a:p>
          <a:p>
            <a:pPr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9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863600" y="15367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>
                <a:latin typeface="Arial" charset="0"/>
              </a:rPr>
              <a:t>O desenvolvimento do CAPM baseia-se em algumas hipóteses:</a:t>
            </a: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863600" y="2603500"/>
            <a:ext cx="73914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preocupam-se apenas com o valor esperado e com a variância (ou o desvio padrão) da taxa de retorno.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têm preferências por retorno maior e risco menor.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desejam ter carteiras </a:t>
            </a:r>
            <a:r>
              <a:rPr lang="pt-BR" altLang="pt-BR" sz="2000" dirty="0" smtClean="0">
                <a:latin typeface="Arial" charset="0"/>
              </a:rPr>
              <a:t>eficientes: aquelas </a:t>
            </a:r>
            <a:r>
              <a:rPr lang="pt-BR" altLang="pt-BR" sz="2000" dirty="0">
                <a:latin typeface="Arial" charset="0"/>
              </a:rPr>
              <a:t>que dão o máximo retorno esperado, dado o risco, ou mínimo risco, dado o retorno esperado.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t-BR" altLang="pt-BR" sz="2000" dirty="0">
                <a:latin typeface="Arial" charset="0"/>
              </a:rPr>
              <a:t>Os investidores estão de acordo quanto à distribuição de probabilidades das taxas de retorno dos ativos, o que assegura a existência de um único conjunto de carteiras eficientes.</a:t>
            </a:r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 rot="-5400000">
            <a:off x="6130057" y="4039057"/>
            <a:ext cx="4978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200" dirty="0">
                <a:solidFill>
                  <a:srgbClr val="FF0000"/>
                </a:solidFill>
                <a:latin typeface="Arial" charset="0"/>
              </a:rPr>
              <a:t>Aceitação da relação risco-retorno</a:t>
            </a:r>
          </a:p>
        </p:txBody>
      </p:sp>
      <p:sp>
        <p:nvSpPr>
          <p:cNvPr id="436233" name="AutoShape 9"/>
          <p:cNvSpPr>
            <a:spLocks/>
          </p:cNvSpPr>
          <p:nvPr/>
        </p:nvSpPr>
        <p:spPr bwMode="auto">
          <a:xfrm>
            <a:off x="7975600" y="2641600"/>
            <a:ext cx="254000" cy="4051300"/>
          </a:xfrm>
          <a:prstGeom prst="rightBrace">
            <a:avLst>
              <a:gd name="adj1" fmla="val 13291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03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3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6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6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36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/>
      <p:bldP spid="436231" grpId="0" build="p"/>
      <p:bldP spid="436232" grpId="0"/>
      <p:bldP spid="4362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38100" y="1535113"/>
            <a:ext cx="20510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Retorno: </a:t>
            </a:r>
            <a:r>
              <a:rPr lang="pt-BR" altLang="pt-BR" sz="2400" b="1" dirty="0" err="1">
                <a:latin typeface="Arial" charset="0"/>
              </a:rPr>
              <a:t>I</a:t>
            </a:r>
            <a:r>
              <a:rPr lang="pt-BR" altLang="pt-BR" sz="2400" b="1" dirty="0" err="1">
                <a:latin typeface="Symbol" pitchFamily="18" charset="2"/>
              </a:rPr>
              <a:t>m</a:t>
            </a:r>
            <a:r>
              <a:rPr lang="pt-BR" altLang="pt-BR" sz="2400" b="1" baseline="-25000" dirty="0" err="1">
                <a:latin typeface="Arial" charset="0"/>
              </a:rPr>
              <a:t>C</a:t>
            </a:r>
            <a:endParaRPr lang="pt-BR" altLang="pt-BR" sz="2400" b="1" dirty="0">
              <a:latin typeface="Arial" charset="0"/>
            </a:endParaRPr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6391275" y="5689600"/>
            <a:ext cx="16827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I</a:t>
            </a:r>
            <a:r>
              <a:rPr lang="pt-BR" altLang="pt-BR" sz="2400" b="1" baseline="-25000" dirty="0">
                <a:latin typeface="Arial" charset="0"/>
              </a:rPr>
              <a:t>SC</a:t>
            </a:r>
            <a:r>
              <a:rPr lang="pt-BR" altLang="pt-BR" sz="2400" b="1" dirty="0">
                <a:latin typeface="Arial" charset="0"/>
              </a:rPr>
              <a:t>: Risco</a:t>
            </a:r>
          </a:p>
        </p:txBody>
      </p:sp>
      <p:sp>
        <p:nvSpPr>
          <p:cNvPr id="403463" name="Line 7"/>
          <p:cNvSpPr>
            <a:spLocks noChangeShapeType="1"/>
          </p:cNvSpPr>
          <p:nvPr/>
        </p:nvSpPr>
        <p:spPr bwMode="auto">
          <a:xfrm flipV="1">
            <a:off x="2044700" y="1562100"/>
            <a:ext cx="0" cy="4064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>
            <a:off x="2032000" y="5613400"/>
            <a:ext cx="5765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3467" name="Rectangle 11"/>
          <p:cNvSpPr>
            <a:spLocks noChangeArrowheads="1"/>
          </p:cNvSpPr>
          <p:nvPr/>
        </p:nvSpPr>
        <p:spPr bwMode="auto">
          <a:xfrm>
            <a:off x="5994400" y="1793875"/>
            <a:ext cx="309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4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3473" name="Freeform 17"/>
          <p:cNvSpPr>
            <a:spLocks/>
          </p:cNvSpPr>
          <p:nvPr/>
        </p:nvSpPr>
        <p:spPr bwMode="auto">
          <a:xfrm>
            <a:off x="3114675" y="2133600"/>
            <a:ext cx="3724275" cy="2314575"/>
          </a:xfrm>
          <a:custGeom>
            <a:avLst/>
            <a:gdLst>
              <a:gd name="T0" fmla="*/ 2346 w 2346"/>
              <a:gd name="T1" fmla="*/ 0 h 1458"/>
              <a:gd name="T2" fmla="*/ 501 w 2346"/>
              <a:gd name="T3" fmla="*/ 495 h 1458"/>
              <a:gd name="T4" fmla="*/ 0 w 2346"/>
              <a:gd name="T5" fmla="*/ 1458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6" h="1458">
                <a:moveTo>
                  <a:pt x="2346" y="0"/>
                </a:moveTo>
                <a:cubicBezTo>
                  <a:pt x="1619" y="126"/>
                  <a:pt x="892" y="252"/>
                  <a:pt x="501" y="495"/>
                </a:cubicBezTo>
                <a:cubicBezTo>
                  <a:pt x="110" y="738"/>
                  <a:pt x="55" y="1098"/>
                  <a:pt x="0" y="145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7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4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/>
      <p:bldP spid="403462" grpId="0"/>
      <p:bldP spid="403463" grpId="0" animBg="1"/>
      <p:bldP spid="403464" grpId="0" animBg="1"/>
      <p:bldP spid="403467" grpId="0"/>
      <p:bldP spid="40347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863600" y="153670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dirty="0">
                <a:latin typeface="Arial" charset="0"/>
              </a:rPr>
              <a:t>O desenvolvimento do CAPM baseia-se em algumas hipóteses: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863600" y="2603500"/>
            <a:ext cx="7391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Os ativos são perfeitamente divisíveis.</a:t>
            </a:r>
          </a:p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Há um ativo sem risco, e os investidores podem comprá-lo e vendê-lo em qualquer quantidade.</a:t>
            </a:r>
          </a:p>
          <a:p>
            <a:pPr>
              <a:spcBef>
                <a:spcPct val="50000"/>
              </a:spcBef>
              <a:buFontTx/>
              <a:buAutoNum type="arabicPeriod" startAt="5"/>
            </a:pPr>
            <a:r>
              <a:rPr lang="pt-BR" altLang="pt-BR" dirty="0">
                <a:latin typeface="Arial" charset="0"/>
              </a:rPr>
              <a:t>Não há custo de transação ou impostos, ou, alternativamente, eles são idênticos para todos os indivíduos.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5703639"/>
            <a:ext cx="8191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rgbClr val="FF0000"/>
                </a:solidFill>
                <a:latin typeface="Arial" charset="0"/>
              </a:rPr>
              <a:t>As hipóteses implicam em condições de mercado perfeito.</a:t>
            </a:r>
          </a:p>
        </p:txBody>
      </p:sp>
    </p:spTree>
    <p:extLst>
      <p:ext uri="{BB962C8B-B14F-4D97-AF65-F5344CB8AC3E}">
        <p14:creationId xmlns:p14="http://schemas.microsoft.com/office/powerpoint/2010/main" val="138735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7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 build="p"/>
      <p:bldP spid="4372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863600" y="1651000"/>
            <a:ext cx="739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Seja M a carteira de mercado (todos ativos do mercado), em que seu retorno R</a:t>
            </a:r>
            <a:r>
              <a:rPr lang="pt-BR" altLang="pt-BR" b="1" baseline="-25000">
                <a:latin typeface="Arial" charset="0"/>
              </a:rPr>
              <a:t>M</a:t>
            </a:r>
            <a:r>
              <a:rPr lang="pt-BR" altLang="pt-BR" b="1">
                <a:latin typeface="Arial" charset="0"/>
              </a:rPr>
              <a:t> apresenta média R</a:t>
            </a:r>
            <a:r>
              <a:rPr lang="pt-BR" altLang="pt-BR" b="1" baseline="-25000">
                <a:latin typeface="Symbol" pitchFamily="18" charset="2"/>
              </a:rPr>
              <a:t>m</a:t>
            </a:r>
            <a:r>
              <a:rPr lang="pt-BR" altLang="pt-BR" b="1" baseline="-25000">
                <a:latin typeface="Arial" charset="0"/>
              </a:rPr>
              <a:t>M</a:t>
            </a:r>
            <a:r>
              <a:rPr lang="pt-BR" altLang="pt-BR" b="1">
                <a:latin typeface="Arial" charset="0"/>
              </a:rPr>
              <a:t> e risco/desvio R</a:t>
            </a:r>
            <a:r>
              <a:rPr lang="pt-BR" altLang="pt-BR" b="1" baseline="-25000">
                <a:latin typeface="Arial" charset="0"/>
              </a:rPr>
              <a:t>SM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850900" y="314325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Considere um ativo de risco A com retorno I</a:t>
            </a:r>
            <a:r>
              <a:rPr lang="pt-BR" altLang="pt-BR" b="1" baseline="-25000">
                <a:latin typeface="Arial" charset="0"/>
              </a:rPr>
              <a:t>A</a:t>
            </a:r>
            <a:r>
              <a:rPr lang="pt-BR" altLang="pt-BR" b="1">
                <a:latin typeface="Arial" charset="0"/>
              </a:rPr>
              <a:t>, de média R</a:t>
            </a:r>
            <a:r>
              <a:rPr lang="pt-BR" altLang="pt-BR" b="1" baseline="-25000">
                <a:latin typeface="Symbol" pitchFamily="18" charset="2"/>
              </a:rPr>
              <a:t>m</a:t>
            </a:r>
            <a:r>
              <a:rPr lang="pt-BR" altLang="pt-BR" b="1" baseline="-25000">
                <a:latin typeface="Arial" charset="0"/>
              </a:rPr>
              <a:t>A</a:t>
            </a:r>
            <a:r>
              <a:rPr lang="pt-BR" altLang="pt-BR" b="1">
                <a:latin typeface="Arial" charset="0"/>
              </a:rPr>
              <a:t> e risco/desvio R</a:t>
            </a:r>
            <a:r>
              <a:rPr lang="pt-BR" altLang="pt-BR" b="1" baseline="-25000">
                <a:latin typeface="Arial" charset="0"/>
              </a:rPr>
              <a:t>SA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857250" y="42926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F é um ativo livre de risco com retorno I</a:t>
            </a:r>
            <a:r>
              <a:rPr lang="pt-BR" altLang="pt-BR" b="1" baseline="-25000">
                <a:latin typeface="Arial" charset="0"/>
              </a:rPr>
              <a:t>F</a:t>
            </a:r>
            <a:r>
              <a:rPr lang="pt-BR" altLang="pt-BR" b="1">
                <a:latin typeface="Arial" charset="0"/>
              </a:rPr>
              <a:t>.</a:t>
            </a: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863600" y="5060950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Deseja-se montar uma carteira C composta pelo ativo A e por M.</a:t>
            </a:r>
          </a:p>
        </p:txBody>
      </p:sp>
    </p:spTree>
    <p:extLst>
      <p:ext uri="{BB962C8B-B14F-4D97-AF65-F5344CB8AC3E}">
        <p14:creationId xmlns:p14="http://schemas.microsoft.com/office/powerpoint/2010/main" val="42683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8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8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6" grpId="0" build="p"/>
      <p:bldP spid="438278" grpId="0" build="p"/>
      <p:bldP spid="438279" grpId="0" build="p"/>
      <p:bldP spid="43828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231775" y="3922713"/>
            <a:ext cx="8642350" cy="12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Pode-se examinar o que ocorre com o risco e o retorno à medida que variamos a proporção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do ativo A na carteira, calculando:</a:t>
            </a:r>
          </a:p>
        </p:txBody>
      </p:sp>
      <p:graphicFrame>
        <p:nvGraphicFramePr>
          <p:cNvPr id="439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04041"/>
              </p:ext>
            </p:extLst>
          </p:nvPr>
        </p:nvGraphicFramePr>
        <p:xfrm>
          <a:off x="2716213" y="1601788"/>
          <a:ext cx="36861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ção" r:id="rId3" imgW="1434960" imgH="241200" progId="Equation.3">
                  <p:embed/>
                </p:oleObj>
              </mc:Choice>
              <mc:Fallback>
                <p:oleObj name="Equação" r:id="rId3" imgW="1434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1601788"/>
                        <a:ext cx="36861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295275" y="2024063"/>
            <a:ext cx="5524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</a:t>
            </a:r>
          </a:p>
        </p:txBody>
      </p:sp>
      <p:graphicFrame>
        <p:nvGraphicFramePr>
          <p:cNvPr id="4393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16509"/>
              </p:ext>
            </p:extLst>
          </p:nvPr>
        </p:nvGraphicFramePr>
        <p:xfrm>
          <a:off x="711200" y="2522538"/>
          <a:ext cx="76962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ção" r:id="rId5" imgW="2997000" imgH="266400" progId="Equation.3">
                  <p:embed/>
                </p:oleObj>
              </mc:Choice>
              <mc:Fallback>
                <p:oleObj name="Equação" r:id="rId5" imgW="29970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522538"/>
                        <a:ext cx="76962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646304"/>
              </p:ext>
            </p:extLst>
          </p:nvPr>
        </p:nvGraphicFramePr>
        <p:xfrm>
          <a:off x="3303588" y="5381625"/>
          <a:ext cx="25114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ção" r:id="rId7" imgW="977760" imgH="419040" progId="Equation.3">
                  <p:embed/>
                </p:oleObj>
              </mc:Choice>
              <mc:Fallback>
                <p:oleObj name="Equação" r:id="rId7" imgW="977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5381625"/>
                        <a:ext cx="251142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59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3" grpId="0"/>
      <p:bldP spid="43930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231775" y="42275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Coeficiente angular das retas tangentes à hipérbole:</a:t>
            </a:r>
          </a:p>
        </p:txBody>
      </p:sp>
      <p:graphicFrame>
        <p:nvGraphicFramePr>
          <p:cNvPr id="440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470584"/>
              </p:ext>
            </p:extLst>
          </p:nvPr>
        </p:nvGraphicFramePr>
        <p:xfrm>
          <a:off x="3205163" y="1373188"/>
          <a:ext cx="27066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name="Equação" r:id="rId3" imgW="1054080" imgH="419040" progId="Equation.3">
                  <p:embed/>
                </p:oleObj>
              </mc:Choice>
              <mc:Fallback>
                <p:oleObj name="Equação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73188"/>
                        <a:ext cx="27066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958107"/>
              </p:ext>
            </p:extLst>
          </p:nvPr>
        </p:nvGraphicFramePr>
        <p:xfrm>
          <a:off x="322263" y="2619375"/>
          <a:ext cx="84772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Equação" r:id="rId5" imgW="3301920" imgH="533160" progId="Equation.3">
                  <p:embed/>
                </p:oleObj>
              </mc:Choice>
              <mc:Fallback>
                <p:oleObj name="Equação" r:id="rId5" imgW="3301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619375"/>
                        <a:ext cx="84772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727542"/>
              </p:ext>
            </p:extLst>
          </p:nvPr>
        </p:nvGraphicFramePr>
        <p:xfrm>
          <a:off x="3419475" y="4670425"/>
          <a:ext cx="2282825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name="Equação" r:id="rId7" imgW="888840" imgH="825480" progId="Equation.3">
                  <p:embed/>
                </p:oleObj>
              </mc:Choice>
              <mc:Fallback>
                <p:oleObj name="Equação" r:id="rId7" imgW="8888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670425"/>
                        <a:ext cx="2282825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49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898525" y="1922463"/>
            <a:ext cx="7308850" cy="209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Se </a:t>
            </a:r>
            <a:r>
              <a:rPr lang="pt-BR" altLang="pt-BR" sz="2400" b="1" dirty="0">
                <a:latin typeface="Symbol" pitchFamily="18" charset="2"/>
              </a:rPr>
              <a:t>w 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 0, a composição de M é alterada. Assim, a condição de equilíbrio de mercado ocorre para  </a:t>
            </a:r>
            <a:r>
              <a:rPr lang="pt-BR" altLang="pt-BR" sz="2400" b="1" dirty="0">
                <a:latin typeface="Symbol" pitchFamily="18" charset="2"/>
                <a:sym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 = 0, ou seja, quando não há procura do ativo A em proporções maiores do que sua participação na carteira de mercado M.</a:t>
            </a:r>
            <a:endParaRPr lang="pt-BR" altLang="pt-BR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231775" y="4227513"/>
            <a:ext cx="86423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Para 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= 0:</a:t>
            </a:r>
          </a:p>
        </p:txBody>
      </p:sp>
      <p:graphicFrame>
        <p:nvGraphicFramePr>
          <p:cNvPr id="441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84106"/>
              </p:ext>
            </p:extLst>
          </p:nvPr>
        </p:nvGraphicFramePr>
        <p:xfrm>
          <a:off x="3205163" y="1373188"/>
          <a:ext cx="27066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ção" r:id="rId3" imgW="1054080" imgH="419040" progId="Equation.3">
                  <p:embed/>
                </p:oleObj>
              </mc:Choice>
              <mc:Fallback>
                <p:oleObj name="Equação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73188"/>
                        <a:ext cx="27066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9423"/>
              </p:ext>
            </p:extLst>
          </p:nvPr>
        </p:nvGraphicFramePr>
        <p:xfrm>
          <a:off x="322263" y="2619375"/>
          <a:ext cx="84772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ção" r:id="rId5" imgW="3301920" imgH="533160" progId="Equation.3">
                  <p:embed/>
                </p:oleObj>
              </mc:Choice>
              <mc:Fallback>
                <p:oleObj name="Equação" r:id="rId5" imgW="33019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619375"/>
                        <a:ext cx="847725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139599"/>
              </p:ext>
            </p:extLst>
          </p:nvPr>
        </p:nvGraphicFramePr>
        <p:xfrm>
          <a:off x="1593850" y="4597400"/>
          <a:ext cx="5934075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Equação" r:id="rId7" imgW="2311200" imgH="838080" progId="Equation.3">
                  <p:embed/>
                </p:oleObj>
              </mc:Choice>
              <mc:Fallback>
                <p:oleObj name="Equação" r:id="rId7" imgW="23112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597400"/>
                        <a:ext cx="5934075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231775" y="1674813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Para as carteiras C, formadas pelos ativos A e M (</a:t>
            </a:r>
            <a:r>
              <a:rPr lang="pt-BR" altLang="pt-BR" sz="2400" b="1" dirty="0">
                <a:latin typeface="Symbol" pitchFamily="18" charset="2"/>
              </a:rPr>
              <a:t>w</a:t>
            </a:r>
            <a:r>
              <a:rPr lang="pt-BR" altLang="pt-BR" sz="2400" b="1" dirty="0">
                <a:latin typeface="Arial" charset="0"/>
              </a:rPr>
              <a:t> </a:t>
            </a:r>
            <a:r>
              <a:rPr lang="pt-BR" altLang="pt-BR" sz="2400" b="1" dirty="0">
                <a:latin typeface="Arial" charset="0"/>
                <a:sym typeface="Symbol" pitchFamily="18" charset="2"/>
              </a:rPr>
              <a:t></a:t>
            </a:r>
            <a:r>
              <a:rPr lang="pt-BR" altLang="pt-BR" sz="2400" b="1" dirty="0">
                <a:latin typeface="Arial" charset="0"/>
              </a:rPr>
              <a:t> 0), a razão recompensa-variabilidade é:</a:t>
            </a:r>
          </a:p>
        </p:txBody>
      </p:sp>
      <p:graphicFrame>
        <p:nvGraphicFramePr>
          <p:cNvPr id="443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4642"/>
              </p:ext>
            </p:extLst>
          </p:nvPr>
        </p:nvGraphicFramePr>
        <p:xfrm>
          <a:off x="3316288" y="2571750"/>
          <a:ext cx="25114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ção" r:id="rId3" imgW="977760" imgH="457200" progId="Equation.3">
                  <p:embed/>
                </p:oleObj>
              </mc:Choice>
              <mc:Fallback>
                <p:oleObj name="Equação" r:id="rId3" imgW="977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2571750"/>
                        <a:ext cx="25114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238125" y="40243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Condição de máxima razão recompensa-variabilidade:</a:t>
            </a:r>
          </a:p>
        </p:txBody>
      </p:sp>
      <p:graphicFrame>
        <p:nvGraphicFramePr>
          <p:cNvPr id="443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41933"/>
              </p:ext>
            </p:extLst>
          </p:nvPr>
        </p:nvGraphicFramePr>
        <p:xfrm>
          <a:off x="744538" y="4651375"/>
          <a:ext cx="762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Equação" r:id="rId5" imgW="2971800" imgH="622080" progId="Equation.3">
                  <p:embed/>
                </p:oleObj>
              </mc:Choice>
              <mc:Fallback>
                <p:oleObj name="Equação" r:id="rId5" imgW="2971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651375"/>
                        <a:ext cx="7629525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66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/>
      <p:bldP spid="44339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238125" y="15097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Condição de máxima razão recompensa-variabilidade:</a:t>
            </a:r>
          </a:p>
        </p:txBody>
      </p:sp>
      <p:graphicFrame>
        <p:nvGraphicFramePr>
          <p:cNvPr id="444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36850"/>
              </p:ext>
            </p:extLst>
          </p:nvPr>
        </p:nvGraphicFramePr>
        <p:xfrm>
          <a:off x="744538" y="2136775"/>
          <a:ext cx="762952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Equação" r:id="rId3" imgW="2971800" imgH="622080" progId="Equation.3">
                  <p:embed/>
                </p:oleObj>
              </mc:Choice>
              <mc:Fallback>
                <p:oleObj name="Equação" r:id="rId3" imgW="2971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136775"/>
                        <a:ext cx="7629525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86840"/>
              </p:ext>
            </p:extLst>
          </p:nvPr>
        </p:nvGraphicFramePr>
        <p:xfrm>
          <a:off x="346075" y="4518025"/>
          <a:ext cx="45640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ção" r:id="rId5" imgW="1777680" imgH="419040" progId="Equation.3">
                  <p:embed/>
                </p:oleObj>
              </mc:Choice>
              <mc:Fallback>
                <p:oleObj name="Equação" r:id="rId5" imgW="1777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4518025"/>
                        <a:ext cx="45640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5395"/>
              </p:ext>
            </p:extLst>
          </p:nvPr>
        </p:nvGraphicFramePr>
        <p:xfrm>
          <a:off x="5776913" y="4084638"/>
          <a:ext cx="2640012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ção" r:id="rId7" imgW="1028520" imgH="774360" progId="Equation.3">
                  <p:embed/>
                </p:oleObj>
              </mc:Choice>
              <mc:Fallback>
                <p:oleObj name="Equação" r:id="rId7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4084638"/>
                        <a:ext cx="2640012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7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454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663482"/>
              </p:ext>
            </p:extLst>
          </p:nvPr>
        </p:nvGraphicFramePr>
        <p:xfrm>
          <a:off x="3213100" y="1531938"/>
          <a:ext cx="2641600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ção" r:id="rId3" imgW="1028520" imgH="774360" progId="Equation.3">
                  <p:embed/>
                </p:oleObj>
              </mc:Choice>
              <mc:Fallback>
                <p:oleObj name="Equação" r:id="rId3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31938"/>
                        <a:ext cx="2641600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381000" y="4933950"/>
            <a:ext cx="37909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002060"/>
                </a:solidFill>
                <a:latin typeface="Arial" charset="0"/>
              </a:rPr>
              <a:t>Coeficiente angular das retas tangentes à hipérbole definida pelas carteiras do tipo C</a:t>
            </a:r>
            <a:endParaRPr lang="pt-BR" altLang="pt-BR" sz="24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45448" name="AutoShape 8"/>
          <p:cNvSpPr>
            <a:spLocks/>
          </p:cNvSpPr>
          <p:nvPr/>
        </p:nvSpPr>
        <p:spPr bwMode="auto">
          <a:xfrm rot="5400000">
            <a:off x="3409950" y="3295650"/>
            <a:ext cx="438150" cy="1085850"/>
          </a:xfrm>
          <a:prstGeom prst="rightBrace">
            <a:avLst>
              <a:gd name="adj1" fmla="val 20652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5449" name="AutoShape 9"/>
          <p:cNvSpPr>
            <a:spLocks/>
          </p:cNvSpPr>
          <p:nvPr/>
        </p:nvSpPr>
        <p:spPr bwMode="auto">
          <a:xfrm rot="5400000">
            <a:off x="4921250" y="3149600"/>
            <a:ext cx="438150" cy="1352550"/>
          </a:xfrm>
          <a:prstGeom prst="rightBrace">
            <a:avLst>
              <a:gd name="adj1" fmla="val 25725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5450" name="Text Box 10"/>
          <p:cNvSpPr txBox="1">
            <a:spLocks noChangeArrowheads="1"/>
          </p:cNvSpPr>
          <p:nvPr/>
        </p:nvSpPr>
        <p:spPr bwMode="auto">
          <a:xfrm>
            <a:off x="5892800" y="4797152"/>
            <a:ext cx="2667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b="1" dirty="0">
                <a:solidFill>
                  <a:srgbClr val="FF0000"/>
                </a:solidFill>
                <a:latin typeface="Arial" charset="0"/>
              </a:rPr>
              <a:t>Máxima razão recompensa-variabilidade da carteiras C</a:t>
            </a:r>
            <a:endParaRPr lang="pt-BR" altLang="pt-BR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5451" name="Freeform 11"/>
          <p:cNvSpPr>
            <a:spLocks/>
          </p:cNvSpPr>
          <p:nvPr/>
        </p:nvSpPr>
        <p:spPr bwMode="auto">
          <a:xfrm>
            <a:off x="1419225" y="4025900"/>
            <a:ext cx="2219325" cy="698500"/>
          </a:xfrm>
          <a:custGeom>
            <a:avLst/>
            <a:gdLst>
              <a:gd name="T0" fmla="*/ 1398 w 1398"/>
              <a:gd name="T1" fmla="*/ 116 h 440"/>
              <a:gd name="T2" fmla="*/ 1146 w 1398"/>
              <a:gd name="T3" fmla="*/ 320 h 440"/>
              <a:gd name="T4" fmla="*/ 186 w 1398"/>
              <a:gd name="T5" fmla="*/ 20 h 440"/>
              <a:gd name="T6" fmla="*/ 30 w 1398"/>
              <a:gd name="T7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8" h="440">
                <a:moveTo>
                  <a:pt x="1398" y="116"/>
                </a:moveTo>
                <a:cubicBezTo>
                  <a:pt x="1373" y="226"/>
                  <a:pt x="1348" y="336"/>
                  <a:pt x="1146" y="320"/>
                </a:cubicBezTo>
                <a:cubicBezTo>
                  <a:pt x="944" y="304"/>
                  <a:pt x="372" y="0"/>
                  <a:pt x="186" y="20"/>
                </a:cubicBezTo>
                <a:cubicBezTo>
                  <a:pt x="0" y="40"/>
                  <a:pt x="15" y="240"/>
                  <a:pt x="30" y="440"/>
                </a:cubicBezTo>
              </a:path>
            </a:pathLst>
          </a:custGeom>
          <a:noFill/>
          <a:ln w="28575" cmpd="sng">
            <a:solidFill>
              <a:srgbClr val="0070C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5452" name="Freeform 12"/>
          <p:cNvSpPr>
            <a:spLocks/>
          </p:cNvSpPr>
          <p:nvPr/>
        </p:nvSpPr>
        <p:spPr bwMode="auto">
          <a:xfrm flipH="1">
            <a:off x="5159375" y="4032250"/>
            <a:ext cx="1457325" cy="698500"/>
          </a:xfrm>
          <a:custGeom>
            <a:avLst/>
            <a:gdLst>
              <a:gd name="T0" fmla="*/ 1398 w 1398"/>
              <a:gd name="T1" fmla="*/ 116 h 440"/>
              <a:gd name="T2" fmla="*/ 1146 w 1398"/>
              <a:gd name="T3" fmla="*/ 320 h 440"/>
              <a:gd name="T4" fmla="*/ 186 w 1398"/>
              <a:gd name="T5" fmla="*/ 20 h 440"/>
              <a:gd name="T6" fmla="*/ 30 w 1398"/>
              <a:gd name="T7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8" h="440">
                <a:moveTo>
                  <a:pt x="1398" y="116"/>
                </a:moveTo>
                <a:cubicBezTo>
                  <a:pt x="1373" y="226"/>
                  <a:pt x="1348" y="336"/>
                  <a:pt x="1146" y="320"/>
                </a:cubicBezTo>
                <a:cubicBezTo>
                  <a:pt x="944" y="304"/>
                  <a:pt x="372" y="0"/>
                  <a:pt x="186" y="20"/>
                </a:cubicBezTo>
                <a:cubicBezTo>
                  <a:pt x="0" y="40"/>
                  <a:pt x="15" y="240"/>
                  <a:pt x="30" y="44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78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7" grpId="0"/>
      <p:bldP spid="445448" grpId="0" animBg="1"/>
      <p:bldP spid="445449" grpId="0" animBg="1"/>
      <p:bldP spid="445450" grpId="0"/>
      <p:bldP spid="445451" grpId="0" animBg="1"/>
      <p:bldP spid="4454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474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683242"/>
              </p:ext>
            </p:extLst>
          </p:nvPr>
        </p:nvGraphicFramePr>
        <p:xfrm>
          <a:off x="3213100" y="1531938"/>
          <a:ext cx="2641600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8" name="Equação" r:id="rId3" imgW="1028520" imgH="774360" progId="Equation.3">
                  <p:embed/>
                </p:oleObj>
              </mc:Choice>
              <mc:Fallback>
                <p:oleObj name="Equação" r:id="rId3" imgW="10285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531938"/>
                        <a:ext cx="2641600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498" name="Rectangle 10"/>
          <p:cNvSpPr>
            <a:spLocks noChangeArrowheads="1"/>
          </p:cNvSpPr>
          <p:nvPr/>
        </p:nvSpPr>
        <p:spPr bwMode="auto">
          <a:xfrm>
            <a:off x="231775" y="3808413"/>
            <a:ext cx="86423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Em condição de equilíbrio,  </a:t>
            </a:r>
            <a:r>
              <a:rPr lang="pt-BR" altLang="pt-BR" sz="2400" b="1">
                <a:latin typeface="Symbol" pitchFamily="18" charset="2"/>
              </a:rPr>
              <a:t>w</a:t>
            </a:r>
            <a:r>
              <a:rPr lang="pt-BR" altLang="pt-BR" sz="2400" b="1">
                <a:latin typeface="Arial" charset="0"/>
              </a:rPr>
              <a:t> = 0, ou seja, C = M:</a:t>
            </a:r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081643"/>
              </p:ext>
            </p:extLst>
          </p:nvPr>
        </p:nvGraphicFramePr>
        <p:xfrm>
          <a:off x="2913063" y="4498975"/>
          <a:ext cx="3294062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9" name="Equação" r:id="rId5" imgW="1282680" imgH="825480" progId="Equation.3">
                  <p:embed/>
                </p:oleObj>
              </mc:Choice>
              <mc:Fallback>
                <p:oleObj name="Equação" r:id="rId5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4498975"/>
                        <a:ext cx="3294062" cy="211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60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dirty="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38100" y="1535113"/>
            <a:ext cx="20510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Retorno: </a:t>
            </a:r>
            <a:r>
              <a:rPr lang="pt-BR" altLang="pt-BR" sz="2400" b="1" dirty="0" err="1">
                <a:latin typeface="Arial" charset="0"/>
              </a:rPr>
              <a:t>I</a:t>
            </a:r>
            <a:r>
              <a:rPr lang="pt-BR" altLang="pt-BR" sz="2400" b="1" dirty="0" err="1">
                <a:latin typeface="Symbol" pitchFamily="18" charset="2"/>
              </a:rPr>
              <a:t>m</a:t>
            </a:r>
            <a:r>
              <a:rPr lang="pt-BR" altLang="pt-BR" sz="2400" b="1" baseline="-25000" dirty="0" err="1">
                <a:latin typeface="Arial" charset="0"/>
              </a:rPr>
              <a:t>C</a:t>
            </a:r>
            <a:endParaRPr lang="pt-BR" altLang="pt-BR" sz="2400" b="1" dirty="0">
              <a:latin typeface="Arial" charset="0"/>
            </a:endParaRP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6391275" y="5689600"/>
            <a:ext cx="1682750" cy="3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b="1" dirty="0">
                <a:latin typeface="Arial" charset="0"/>
              </a:rPr>
              <a:t>I</a:t>
            </a:r>
            <a:r>
              <a:rPr lang="pt-BR" altLang="pt-BR" b="1" baseline="-25000" dirty="0">
                <a:latin typeface="Arial" charset="0"/>
              </a:rPr>
              <a:t>SC</a:t>
            </a:r>
            <a:r>
              <a:rPr lang="pt-BR" altLang="pt-BR" b="1" dirty="0">
                <a:latin typeface="Arial" charset="0"/>
              </a:rPr>
              <a:t>: Risco</a:t>
            </a:r>
          </a:p>
        </p:txBody>
      </p:sp>
      <p:sp>
        <p:nvSpPr>
          <p:cNvPr id="407557" name="Line 5"/>
          <p:cNvSpPr>
            <a:spLocks noChangeShapeType="1"/>
          </p:cNvSpPr>
          <p:nvPr/>
        </p:nvSpPr>
        <p:spPr bwMode="auto">
          <a:xfrm flipV="1">
            <a:off x="2044700" y="1562100"/>
            <a:ext cx="0" cy="4064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7558" name="Line 6"/>
          <p:cNvSpPr>
            <a:spLocks noChangeShapeType="1"/>
          </p:cNvSpPr>
          <p:nvPr/>
        </p:nvSpPr>
        <p:spPr bwMode="auto">
          <a:xfrm>
            <a:off x="2032000" y="5613400"/>
            <a:ext cx="5765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7560" name="Freeform 8"/>
          <p:cNvSpPr>
            <a:spLocks/>
          </p:cNvSpPr>
          <p:nvPr/>
        </p:nvSpPr>
        <p:spPr bwMode="auto">
          <a:xfrm>
            <a:off x="3114675" y="2133600"/>
            <a:ext cx="3724275" cy="2314575"/>
          </a:xfrm>
          <a:custGeom>
            <a:avLst/>
            <a:gdLst>
              <a:gd name="T0" fmla="*/ 2346 w 2346"/>
              <a:gd name="T1" fmla="*/ 0 h 1458"/>
              <a:gd name="T2" fmla="*/ 501 w 2346"/>
              <a:gd name="T3" fmla="*/ 495 h 1458"/>
              <a:gd name="T4" fmla="*/ 0 w 2346"/>
              <a:gd name="T5" fmla="*/ 1458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6" h="1458">
                <a:moveTo>
                  <a:pt x="2346" y="0"/>
                </a:moveTo>
                <a:cubicBezTo>
                  <a:pt x="1619" y="126"/>
                  <a:pt x="892" y="252"/>
                  <a:pt x="501" y="495"/>
                </a:cubicBezTo>
                <a:cubicBezTo>
                  <a:pt x="110" y="738"/>
                  <a:pt x="55" y="1098"/>
                  <a:pt x="0" y="145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7562" name="Rectangle 10"/>
          <p:cNvSpPr>
            <a:spLocks noChangeArrowheads="1"/>
          </p:cNvSpPr>
          <p:nvPr/>
        </p:nvSpPr>
        <p:spPr bwMode="auto">
          <a:xfrm>
            <a:off x="2590800" y="857250"/>
            <a:ext cx="4076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400">
                <a:solidFill>
                  <a:schemeClr val="tx1"/>
                </a:solidFill>
                <a:latin typeface="Arial" charset="0"/>
              </a:rPr>
              <a:t>No plano variância-retorno:</a:t>
            </a:r>
          </a:p>
        </p:txBody>
      </p:sp>
      <p:graphicFrame>
        <p:nvGraphicFramePr>
          <p:cNvPr id="407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492648"/>
              </p:ext>
            </p:extLst>
          </p:nvPr>
        </p:nvGraphicFramePr>
        <p:xfrm>
          <a:off x="5399188" y="5589240"/>
          <a:ext cx="2898676" cy="611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ção" r:id="rId3" imgW="1143000" imgH="241200" progId="Equation.3">
                  <p:embed/>
                </p:oleObj>
              </mc:Choice>
              <mc:Fallback>
                <p:oleObj name="Equação" r:id="rId3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188" y="5589240"/>
                        <a:ext cx="2898676" cy="611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58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/>
      <p:bldP spid="40756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58800" y="1471613"/>
            <a:ext cx="13208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Retorno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073529"/>
              </p:ext>
            </p:extLst>
          </p:nvPr>
        </p:nvGraphicFramePr>
        <p:xfrm>
          <a:off x="6516688" y="1203325"/>
          <a:ext cx="24685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Equação" r:id="rId3" imgW="1282680" imgH="825480" progId="Equation.3">
                  <p:embed/>
                </p:oleObj>
              </mc:Choice>
              <mc:Fallback>
                <p:oleObj name="Equação" r:id="rId3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203325"/>
                        <a:ext cx="2468562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8" name="Line 6"/>
          <p:cNvSpPr>
            <a:spLocks noChangeShapeType="1"/>
          </p:cNvSpPr>
          <p:nvPr/>
        </p:nvSpPr>
        <p:spPr bwMode="auto">
          <a:xfrm flipV="1">
            <a:off x="1069975" y="1974850"/>
            <a:ext cx="0" cy="39179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1069975" y="5892800"/>
            <a:ext cx="3352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2" name="Freeform 10"/>
          <p:cNvSpPr>
            <a:spLocks/>
          </p:cNvSpPr>
          <p:nvPr/>
        </p:nvSpPr>
        <p:spPr bwMode="auto">
          <a:xfrm>
            <a:off x="2120900" y="2527300"/>
            <a:ext cx="1876425" cy="2400300"/>
          </a:xfrm>
          <a:custGeom>
            <a:avLst/>
            <a:gdLst>
              <a:gd name="T0" fmla="*/ 1158 w 1182"/>
              <a:gd name="T1" fmla="*/ 0 h 1512"/>
              <a:gd name="T2" fmla="*/ 210 w 1182"/>
              <a:gd name="T3" fmla="*/ 408 h 1512"/>
              <a:gd name="T4" fmla="*/ 162 w 1182"/>
              <a:gd name="T5" fmla="*/ 1164 h 1512"/>
              <a:gd name="T6" fmla="*/ 1182 w 1182"/>
              <a:gd name="T7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2" h="1512">
                <a:moveTo>
                  <a:pt x="1158" y="0"/>
                </a:moveTo>
                <a:cubicBezTo>
                  <a:pt x="767" y="107"/>
                  <a:pt x="376" y="214"/>
                  <a:pt x="210" y="408"/>
                </a:cubicBezTo>
                <a:cubicBezTo>
                  <a:pt x="44" y="602"/>
                  <a:pt x="0" y="980"/>
                  <a:pt x="162" y="1164"/>
                </a:cubicBezTo>
                <a:cubicBezTo>
                  <a:pt x="324" y="1348"/>
                  <a:pt x="753" y="1430"/>
                  <a:pt x="1182" y="151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3" name="Line 11"/>
          <p:cNvSpPr>
            <a:spLocks noChangeShapeType="1"/>
          </p:cNvSpPr>
          <p:nvPr/>
        </p:nvSpPr>
        <p:spPr bwMode="auto">
          <a:xfrm flipV="1">
            <a:off x="1069975" y="2127250"/>
            <a:ext cx="2552700" cy="219075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3491880" y="5924550"/>
            <a:ext cx="108012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dirty="0">
                <a:latin typeface="Arial" charset="0"/>
              </a:rPr>
              <a:t>Risco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730250" y="408146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F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2123728" y="270351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M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2195737" y="1435423"/>
            <a:ext cx="4176464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dirty="0">
                <a:solidFill>
                  <a:srgbClr val="046831"/>
                </a:solidFill>
                <a:latin typeface="Arial" charset="0"/>
              </a:rPr>
              <a:t>Carteiras do tipo C’, formadas pelos ativos F e M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2824484" y="2698750"/>
            <a:ext cx="412378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>
                <a:solidFill>
                  <a:srgbClr val="FF0000"/>
                </a:solidFill>
                <a:latin typeface="Arial" charset="0"/>
              </a:rPr>
              <a:t>Carteiras do tipo C, formadas pelos ativos A e M</a:t>
            </a:r>
          </a:p>
        </p:txBody>
      </p:sp>
      <p:graphicFrame>
        <p:nvGraphicFramePr>
          <p:cNvPr id="448529" name="Object 1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76049376"/>
              </p:ext>
            </p:extLst>
          </p:nvPr>
        </p:nvGraphicFramePr>
        <p:xfrm>
          <a:off x="4970463" y="3957638"/>
          <a:ext cx="374173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Equação" r:id="rId5" imgW="1460160" imgH="457200" progId="Equation.3">
                  <p:embed/>
                </p:oleObj>
              </mc:Choice>
              <mc:Fallback>
                <p:oleObj name="Equação" r:id="rId5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3957638"/>
                        <a:ext cx="374173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06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  <p:bldP spid="448518" grpId="0" animBg="1"/>
      <p:bldP spid="448519" grpId="0" animBg="1"/>
      <p:bldP spid="448522" grpId="0" animBg="1"/>
      <p:bldP spid="448523" grpId="0" animBg="1"/>
      <p:bldP spid="448524" grpId="0"/>
      <p:bldP spid="448525" grpId="0"/>
      <p:bldP spid="448526" grpId="0"/>
      <p:bldP spid="448527" grpId="0"/>
      <p:bldP spid="44852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58800" y="1471613"/>
            <a:ext cx="13208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Retorno</a:t>
            </a:r>
          </a:p>
        </p:txBody>
      </p:sp>
      <p:graphicFrame>
        <p:nvGraphicFramePr>
          <p:cNvPr id="448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160250"/>
              </p:ext>
            </p:extLst>
          </p:nvPr>
        </p:nvGraphicFramePr>
        <p:xfrm>
          <a:off x="6516688" y="1203325"/>
          <a:ext cx="24685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ção" r:id="rId3" imgW="1282680" imgH="825480" progId="Equation.3">
                  <p:embed/>
                </p:oleObj>
              </mc:Choice>
              <mc:Fallback>
                <p:oleObj name="Equação" r:id="rId3" imgW="128268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203325"/>
                        <a:ext cx="2468562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18" name="Line 6"/>
          <p:cNvSpPr>
            <a:spLocks noChangeShapeType="1"/>
          </p:cNvSpPr>
          <p:nvPr/>
        </p:nvSpPr>
        <p:spPr bwMode="auto">
          <a:xfrm flipV="1">
            <a:off x="1069975" y="1974850"/>
            <a:ext cx="0" cy="39179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1069975" y="5892800"/>
            <a:ext cx="3352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2" name="Freeform 10"/>
          <p:cNvSpPr>
            <a:spLocks/>
          </p:cNvSpPr>
          <p:nvPr/>
        </p:nvSpPr>
        <p:spPr bwMode="auto">
          <a:xfrm>
            <a:off x="2120900" y="2527300"/>
            <a:ext cx="1876425" cy="2400300"/>
          </a:xfrm>
          <a:custGeom>
            <a:avLst/>
            <a:gdLst>
              <a:gd name="T0" fmla="*/ 1158 w 1182"/>
              <a:gd name="T1" fmla="*/ 0 h 1512"/>
              <a:gd name="T2" fmla="*/ 210 w 1182"/>
              <a:gd name="T3" fmla="*/ 408 h 1512"/>
              <a:gd name="T4" fmla="*/ 162 w 1182"/>
              <a:gd name="T5" fmla="*/ 1164 h 1512"/>
              <a:gd name="T6" fmla="*/ 1182 w 1182"/>
              <a:gd name="T7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2" h="1512">
                <a:moveTo>
                  <a:pt x="1158" y="0"/>
                </a:moveTo>
                <a:cubicBezTo>
                  <a:pt x="767" y="107"/>
                  <a:pt x="376" y="214"/>
                  <a:pt x="210" y="408"/>
                </a:cubicBezTo>
                <a:cubicBezTo>
                  <a:pt x="44" y="602"/>
                  <a:pt x="0" y="980"/>
                  <a:pt x="162" y="1164"/>
                </a:cubicBezTo>
                <a:cubicBezTo>
                  <a:pt x="324" y="1348"/>
                  <a:pt x="753" y="1430"/>
                  <a:pt x="1182" y="1512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3" name="Line 11"/>
          <p:cNvSpPr>
            <a:spLocks noChangeShapeType="1"/>
          </p:cNvSpPr>
          <p:nvPr/>
        </p:nvSpPr>
        <p:spPr bwMode="auto">
          <a:xfrm flipV="1">
            <a:off x="1069975" y="2127250"/>
            <a:ext cx="2552700" cy="219075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3491880" y="5924550"/>
            <a:ext cx="1080120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dirty="0">
                <a:latin typeface="Arial" charset="0"/>
              </a:rPr>
              <a:t>Risco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730250" y="408146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F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2123728" y="2703513"/>
            <a:ext cx="35560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>
                <a:latin typeface="Arial" charset="0"/>
              </a:rPr>
              <a:t>M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2195737" y="1435423"/>
            <a:ext cx="4176464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 dirty="0">
                <a:solidFill>
                  <a:srgbClr val="046831"/>
                </a:solidFill>
                <a:latin typeface="Arial" charset="0"/>
              </a:rPr>
              <a:t>Carteiras do tipo C’, formadas pelos ativos F e M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2824484" y="2698750"/>
            <a:ext cx="412378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pt-BR" altLang="pt-BR" sz="2400">
                <a:solidFill>
                  <a:srgbClr val="FF0000"/>
                </a:solidFill>
                <a:latin typeface="Arial" charset="0"/>
              </a:rPr>
              <a:t>Carteiras do tipo C, formadas pelos ativos A e M</a:t>
            </a:r>
          </a:p>
        </p:txBody>
      </p:sp>
      <p:graphicFrame>
        <p:nvGraphicFramePr>
          <p:cNvPr id="16" name="Object 1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67414634"/>
              </p:ext>
            </p:extLst>
          </p:nvPr>
        </p:nvGraphicFramePr>
        <p:xfrm>
          <a:off x="4495800" y="4902200"/>
          <a:ext cx="45720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ção" r:id="rId5" imgW="1904760" imgH="660240" progId="Equation.3">
                  <p:embed/>
                </p:oleObj>
              </mc:Choice>
              <mc:Fallback>
                <p:oleObj name="Equação" r:id="rId5" imgW="1904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02200"/>
                        <a:ext cx="4572000" cy="1584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43400" y="3676650"/>
            <a:ext cx="4629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>
                <a:latin typeface="Arial" charset="0"/>
              </a:rPr>
              <a:t>Igualando as expressões que nos dão o coeficiente angular da reta tangente à hipérbole:</a:t>
            </a:r>
          </a:p>
        </p:txBody>
      </p:sp>
    </p:spTree>
    <p:extLst>
      <p:ext uri="{BB962C8B-B14F-4D97-AF65-F5344CB8AC3E}">
        <p14:creationId xmlns:p14="http://schemas.microsoft.com/office/powerpoint/2010/main" val="11178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51598" name="Object 1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10403795"/>
              </p:ext>
            </p:extLst>
          </p:nvPr>
        </p:nvGraphicFramePr>
        <p:xfrm>
          <a:off x="4572000" y="1377950"/>
          <a:ext cx="45720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" name="Equação" r:id="rId3" imgW="1904760" imgH="660240" progId="Equation.3">
                  <p:embed/>
                </p:oleObj>
              </mc:Choice>
              <mc:Fallback>
                <p:oleObj name="Equação" r:id="rId3" imgW="1904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7950"/>
                        <a:ext cx="45720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60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06571"/>
              </p:ext>
            </p:extLst>
          </p:nvPr>
        </p:nvGraphicFramePr>
        <p:xfrm>
          <a:off x="398463" y="1557338"/>
          <a:ext cx="3592512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3" name="Equação" r:id="rId5" imgW="1460160" imgH="457200" progId="Equation.3">
                  <p:embed/>
                </p:oleObj>
              </mc:Choice>
              <mc:Fallback>
                <p:oleObj name="Equação" r:id="rId5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557338"/>
                        <a:ext cx="3592512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605" name="AutoShape 21"/>
          <p:cNvSpPr>
            <a:spLocks/>
          </p:cNvSpPr>
          <p:nvPr/>
        </p:nvSpPr>
        <p:spPr bwMode="auto">
          <a:xfrm rot="5400000">
            <a:off x="4410075" y="-1171575"/>
            <a:ext cx="323850" cy="8324850"/>
          </a:xfrm>
          <a:prstGeom prst="rightBrace">
            <a:avLst>
              <a:gd name="adj1" fmla="val 21421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5160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10464"/>
              </p:ext>
            </p:extLst>
          </p:nvPr>
        </p:nvGraphicFramePr>
        <p:xfrm>
          <a:off x="1500188" y="3205163"/>
          <a:ext cx="610552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4" name="Equação" r:id="rId7" imgW="2527200" imgH="457200" progId="Equation.3">
                  <p:embed/>
                </p:oleObj>
              </mc:Choice>
              <mc:Fallback>
                <p:oleObj name="Equação" r:id="rId7" imgW="252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205163"/>
                        <a:ext cx="6105525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60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87383"/>
              </p:ext>
            </p:extLst>
          </p:nvPr>
        </p:nvGraphicFramePr>
        <p:xfrm>
          <a:off x="725488" y="4964113"/>
          <a:ext cx="7669212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5" name="Equação" r:id="rId9" imgW="3174840" imgH="457200" progId="Equation.3">
                  <p:embed/>
                </p:oleObj>
              </mc:Choice>
              <mc:Fallback>
                <p:oleObj name="Equação" r:id="rId9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964113"/>
                        <a:ext cx="7669212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CAPM – Capital Asset Pricing Model</a:t>
            </a:r>
            <a:br>
              <a:rPr lang="pt-BR" altLang="pt-BR" sz="3600">
                <a:solidFill>
                  <a:schemeClr val="tx1"/>
                </a:solidFill>
                <a:latin typeface="Arial" charset="0"/>
              </a:rPr>
            </a:br>
            <a:r>
              <a:rPr lang="pt-BR" altLang="pt-BR" sz="3200">
                <a:solidFill>
                  <a:schemeClr val="tx1"/>
                </a:solidFill>
                <a:latin typeface="Arial" charset="0"/>
              </a:rPr>
              <a:t>Modelo de Precificação de Ativos Financeiros</a:t>
            </a:r>
          </a:p>
        </p:txBody>
      </p:sp>
      <p:graphicFrame>
        <p:nvGraphicFramePr>
          <p:cNvPr id="453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309802"/>
              </p:ext>
            </p:extLst>
          </p:nvPr>
        </p:nvGraphicFramePr>
        <p:xfrm>
          <a:off x="736600" y="1497013"/>
          <a:ext cx="76708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ção" r:id="rId3" imgW="3174840" imgH="457200" progId="Equation.3">
                  <p:embed/>
                </p:oleObj>
              </mc:Choice>
              <mc:Fallback>
                <p:oleObj name="Equação" r:id="rId3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497013"/>
                        <a:ext cx="76708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41" name="Text Box 9"/>
          <p:cNvSpPr txBox="1">
            <a:spLocks noChangeArrowheads="1"/>
          </p:cNvSpPr>
          <p:nvPr/>
        </p:nvSpPr>
        <p:spPr bwMode="auto">
          <a:xfrm>
            <a:off x="419100" y="4648200"/>
            <a:ext cx="8248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800" b="1" dirty="0">
                <a:latin typeface="Arial" charset="0"/>
              </a:rPr>
              <a:t>Esta expressão, obtida por Sharpe, é a equação fundamental do CAPM, caracterizando que o preço de um ativo A, ou seja, seu retorno médio </a:t>
            </a:r>
            <a:r>
              <a:rPr lang="pt-BR" altLang="pt-BR" sz="2800" b="1" dirty="0" err="1">
                <a:latin typeface="Arial" charset="0"/>
              </a:rPr>
              <a:t>I</a:t>
            </a:r>
            <a:r>
              <a:rPr lang="pt-BR" altLang="pt-BR" sz="2800" b="1" baseline="-25000" dirty="0" err="1">
                <a:latin typeface="Symbol" pitchFamily="18" charset="2"/>
              </a:rPr>
              <a:t>m</a:t>
            </a:r>
            <a:r>
              <a:rPr lang="pt-BR" altLang="pt-BR" sz="2800" b="1" baseline="-25000" dirty="0" err="1">
                <a:latin typeface="Arial" charset="0"/>
              </a:rPr>
              <a:t>A</a:t>
            </a:r>
            <a:r>
              <a:rPr lang="pt-BR" altLang="pt-BR" sz="2800" b="1" dirty="0">
                <a:latin typeface="Arial" charset="0"/>
              </a:rPr>
              <a:t>, é formado por duas parcelas:</a:t>
            </a:r>
          </a:p>
        </p:txBody>
      </p:sp>
      <p:graphicFrame>
        <p:nvGraphicFramePr>
          <p:cNvPr id="4536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44873"/>
              </p:ext>
            </p:extLst>
          </p:nvPr>
        </p:nvGraphicFramePr>
        <p:xfrm>
          <a:off x="1279525" y="2847975"/>
          <a:ext cx="65738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ção" r:id="rId5" imgW="2095200" imgH="431640" progId="Equation.3">
                  <p:embed/>
                </p:oleObj>
              </mc:Choice>
              <mc:Fallback>
                <p:oleObj name="Equação" r:id="rId5" imgW="2095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847975"/>
                        <a:ext cx="6573838" cy="1289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5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4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6250" y="1493838"/>
            <a:ext cx="8180388" cy="4516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pt-BR" sz="2500" dirty="0" smtClean="0">
                <a:latin typeface="Arial" charset="0"/>
              </a:rPr>
              <a:t>GITMAN, Lawrence J. Princípios de administração financeira. São Paulo: </a:t>
            </a:r>
            <a:r>
              <a:rPr lang="pt-BR" sz="2500" dirty="0" err="1" smtClean="0">
                <a:latin typeface="Arial" charset="0"/>
              </a:rPr>
              <a:t>Harbra</a:t>
            </a:r>
            <a:r>
              <a:rPr lang="pt-BR" sz="2500" dirty="0" smtClean="0">
                <a:latin typeface="Arial" charset="0"/>
              </a:rPr>
              <a:t>, 1984, p. 131, 144.</a:t>
            </a:r>
          </a:p>
          <a:p>
            <a:pPr marL="0" indent="0" algn="just">
              <a:spcBef>
                <a:spcPct val="50000"/>
              </a:spcBef>
            </a:pPr>
            <a:r>
              <a:rPr lang="en-US" altLang="es-ES" sz="2500" dirty="0">
                <a:latin typeface="Arial" charset="0"/>
              </a:rPr>
              <a:t>JORION, P. (2003). Value at risk: a nova </a:t>
            </a:r>
            <a:r>
              <a:rPr lang="en-US" altLang="es-ES" sz="2500" dirty="0" err="1">
                <a:latin typeface="Arial" charset="0"/>
              </a:rPr>
              <a:t>fonte</a:t>
            </a:r>
            <a:r>
              <a:rPr lang="en-US" altLang="es-ES" sz="2500" dirty="0">
                <a:latin typeface="Arial" charset="0"/>
              </a:rPr>
              <a:t> de </a:t>
            </a:r>
            <a:r>
              <a:rPr lang="en-US" altLang="es-ES" sz="2500" dirty="0" err="1">
                <a:latin typeface="Arial" charset="0"/>
              </a:rPr>
              <a:t>referência</a:t>
            </a:r>
            <a:r>
              <a:rPr lang="en-US" altLang="es-ES" sz="2500" dirty="0">
                <a:latin typeface="Arial" charset="0"/>
              </a:rPr>
              <a:t> </a:t>
            </a:r>
            <a:r>
              <a:rPr lang="en-US" altLang="es-ES" sz="2500" dirty="0" err="1">
                <a:latin typeface="Arial" charset="0"/>
              </a:rPr>
              <a:t>para</a:t>
            </a:r>
            <a:r>
              <a:rPr lang="en-US" altLang="es-ES" sz="2500" dirty="0">
                <a:latin typeface="Arial" charset="0"/>
              </a:rPr>
              <a:t> a </a:t>
            </a:r>
            <a:r>
              <a:rPr lang="en-US" altLang="es-ES" sz="2500" dirty="0" err="1">
                <a:latin typeface="Arial" charset="0"/>
              </a:rPr>
              <a:t>gestão</a:t>
            </a:r>
            <a:r>
              <a:rPr lang="en-US" altLang="es-ES" sz="2500" dirty="0">
                <a:latin typeface="Arial" charset="0"/>
              </a:rPr>
              <a:t> do </a:t>
            </a:r>
            <a:r>
              <a:rPr lang="en-US" altLang="es-ES" sz="2500" dirty="0" err="1">
                <a:latin typeface="Arial" charset="0"/>
              </a:rPr>
              <a:t>risco</a:t>
            </a:r>
            <a:r>
              <a:rPr lang="en-US" altLang="es-ES" sz="2500" dirty="0">
                <a:latin typeface="Arial" charset="0"/>
              </a:rPr>
              <a:t>. </a:t>
            </a:r>
            <a:r>
              <a:rPr lang="en-US" altLang="es-ES" sz="2500" dirty="0" err="1">
                <a:latin typeface="Arial" charset="0"/>
              </a:rPr>
              <a:t>Segunda</a:t>
            </a:r>
            <a:r>
              <a:rPr lang="en-US" altLang="es-ES" sz="2500" dirty="0">
                <a:latin typeface="Arial" charset="0"/>
              </a:rPr>
              <a:t> </a:t>
            </a:r>
            <a:r>
              <a:rPr lang="en-US" altLang="es-ES" sz="2500" dirty="0" err="1">
                <a:latin typeface="Arial" charset="0"/>
              </a:rPr>
              <a:t>edição</a:t>
            </a:r>
            <a:r>
              <a:rPr lang="en-US" altLang="es-ES" sz="2500" dirty="0">
                <a:latin typeface="Arial" charset="0"/>
              </a:rPr>
              <a:t>. </a:t>
            </a:r>
            <a:r>
              <a:rPr lang="en-US" altLang="es-ES" sz="2500" dirty="0" err="1">
                <a:latin typeface="Arial" charset="0"/>
              </a:rPr>
              <a:t>Bolsa</a:t>
            </a:r>
            <a:r>
              <a:rPr lang="en-US" altLang="es-ES" sz="2500" dirty="0">
                <a:latin typeface="Arial" charset="0"/>
              </a:rPr>
              <a:t> de </a:t>
            </a:r>
            <a:r>
              <a:rPr lang="en-US" altLang="es-ES" sz="2500" dirty="0" err="1">
                <a:latin typeface="Arial" charset="0"/>
              </a:rPr>
              <a:t>Mercadorias</a:t>
            </a:r>
            <a:r>
              <a:rPr lang="en-US" altLang="es-ES" sz="2500" dirty="0">
                <a:latin typeface="Arial" charset="0"/>
              </a:rPr>
              <a:t> &amp; </a:t>
            </a:r>
            <a:r>
              <a:rPr lang="en-US" altLang="es-ES" sz="2500" dirty="0" err="1">
                <a:latin typeface="Arial" charset="0"/>
              </a:rPr>
              <a:t>Futuros</a:t>
            </a:r>
            <a:r>
              <a:rPr lang="en-US" altLang="es-ES" sz="2500" dirty="0">
                <a:latin typeface="Arial" charset="0"/>
              </a:rPr>
              <a:t>. São Paulo.</a:t>
            </a:r>
          </a:p>
          <a:p>
            <a:pPr marL="0" indent="0" algn="just">
              <a:spcBef>
                <a:spcPct val="50000"/>
              </a:spcBef>
            </a:pPr>
            <a:r>
              <a:rPr lang="en-US" altLang="es-ES" sz="2500" dirty="0">
                <a:latin typeface="Arial" charset="0"/>
              </a:rPr>
              <a:t>LINSMEIER, T. &amp; PEARSON, N. (2000). Value at Risk. Financial Analyst Journal. </a:t>
            </a:r>
            <a:r>
              <a:rPr lang="en-US" altLang="es-ES" sz="2500" dirty="0" err="1">
                <a:latin typeface="Arial" charset="0"/>
              </a:rPr>
              <a:t>pp</a:t>
            </a:r>
            <a:r>
              <a:rPr lang="en-US" altLang="es-ES" sz="2500" dirty="0">
                <a:latin typeface="Arial" charset="0"/>
              </a:rPr>
              <a:t>: 47,67.</a:t>
            </a:r>
          </a:p>
          <a:p>
            <a:pPr marL="0" indent="0" algn="just">
              <a:spcBef>
                <a:spcPct val="50000"/>
              </a:spcBef>
              <a:spcAft>
                <a:spcPts val="600"/>
              </a:spcAft>
            </a:pPr>
            <a:r>
              <a:rPr lang="en-US" altLang="es-ES" sz="2500" dirty="0" smtClean="0">
                <a:latin typeface="Arial" charset="0"/>
              </a:rPr>
              <a:t>SADEGHI, M. &amp; SHAVVALPOUR, S. (2006). Energy risk management and value at risk modeling. Energy Policy (34). </a:t>
            </a:r>
            <a:r>
              <a:rPr lang="en-US" altLang="es-ES" sz="2500" dirty="0" err="1" smtClean="0">
                <a:latin typeface="Arial" charset="0"/>
              </a:rPr>
              <a:t>pp</a:t>
            </a:r>
            <a:r>
              <a:rPr lang="en-US" altLang="es-ES" sz="2500" dirty="0" smtClean="0">
                <a:latin typeface="Arial" charset="0"/>
              </a:rPr>
              <a:t>: 3367-3373.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85800" y="685800"/>
            <a:ext cx="7772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3200" b="1" dirty="0" smtClean="0">
                <a:latin typeface="Arial" charset="0"/>
              </a:rPr>
              <a:t>Bibliografia</a:t>
            </a:r>
            <a:endParaRPr lang="pt-BR" sz="3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76250" y="1493838"/>
            <a:ext cx="8180388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pt-BR" sz="2500" dirty="0" smtClean="0">
                <a:latin typeface="Arial" charset="0"/>
              </a:rPr>
              <a:t>SECURATO, J, R. Decisões Financeiras em condições de risco. São Paulo: Saint Paul Editora, 2007.</a:t>
            </a:r>
          </a:p>
          <a:p>
            <a:pPr marL="0" indent="0" algn="just">
              <a:spcBef>
                <a:spcPct val="50000"/>
              </a:spcBef>
            </a:pPr>
            <a:r>
              <a:rPr lang="pt-BR" sz="2500" dirty="0" smtClean="0">
                <a:latin typeface="Arial" charset="0"/>
              </a:rPr>
              <a:t>SOLOMON, Ezra, PRINGLE, John. Introdução à administração financeira. São Paulo: Atlas, 1981.</a:t>
            </a:r>
          </a:p>
          <a:p>
            <a:pPr marL="0" indent="0" algn="just">
              <a:spcBef>
                <a:spcPct val="50000"/>
              </a:spcBef>
              <a:spcAft>
                <a:spcPts val="600"/>
              </a:spcAft>
            </a:pPr>
            <a:endParaRPr lang="en-US" altLang="es-ES" sz="2500" dirty="0">
              <a:latin typeface="Arial" charset="0"/>
            </a:endParaRPr>
          </a:p>
          <a:p>
            <a:pPr marL="0" indent="0" algn="just">
              <a:spcBef>
                <a:spcPct val="50000"/>
              </a:spcBef>
            </a:pPr>
            <a:endParaRPr lang="pt-BR" sz="2500" dirty="0" smtClean="0">
              <a:latin typeface="Arial" charset="0"/>
            </a:endParaRPr>
          </a:p>
          <a:p>
            <a:pPr marL="0" indent="0" algn="just">
              <a:spcBef>
                <a:spcPct val="50000"/>
              </a:spcBef>
            </a:pPr>
            <a:endParaRPr lang="pt-BR" sz="2500" dirty="0" smtClean="0">
              <a:latin typeface="Arial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85800" y="685800"/>
            <a:ext cx="7772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3200" b="1" dirty="0" smtClean="0">
                <a:latin typeface="Arial" charset="0"/>
              </a:rPr>
              <a:t>Bibliografia</a:t>
            </a:r>
            <a:endParaRPr lang="pt-BR" sz="3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Fronteira Eficiente de Ativos com  Risco</a:t>
            </a:r>
          </a:p>
        </p:txBody>
      </p:sp>
      <p:sp>
        <p:nvSpPr>
          <p:cNvPr id="408579" name="Rectangle 3"/>
          <p:cNvSpPr>
            <a:spLocks noChangeArrowheads="1"/>
          </p:cNvSpPr>
          <p:nvPr/>
        </p:nvSpPr>
        <p:spPr bwMode="auto">
          <a:xfrm>
            <a:off x="38100" y="1535113"/>
            <a:ext cx="2051050" cy="46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Retorno: </a:t>
            </a:r>
            <a:r>
              <a:rPr lang="pt-BR" altLang="pt-BR" sz="2400" b="1" dirty="0" err="1">
                <a:latin typeface="Arial" charset="0"/>
              </a:rPr>
              <a:t>I</a:t>
            </a:r>
            <a:r>
              <a:rPr lang="pt-BR" altLang="pt-BR" sz="2400" b="1" dirty="0" err="1">
                <a:latin typeface="Symbol" pitchFamily="18" charset="2"/>
              </a:rPr>
              <a:t>m</a:t>
            </a:r>
            <a:r>
              <a:rPr lang="pt-BR" altLang="pt-BR" sz="2400" b="1" baseline="-25000" dirty="0" err="1">
                <a:latin typeface="Arial" charset="0"/>
              </a:rPr>
              <a:t>C</a:t>
            </a:r>
            <a:endParaRPr lang="pt-BR" altLang="pt-BR" sz="2400" b="1" dirty="0">
              <a:latin typeface="Arial" charset="0"/>
            </a:endParaRPr>
          </a:p>
        </p:txBody>
      </p:sp>
      <p:sp>
        <p:nvSpPr>
          <p:cNvPr id="408581" name="Line 5"/>
          <p:cNvSpPr>
            <a:spLocks noChangeShapeType="1"/>
          </p:cNvSpPr>
          <p:nvPr/>
        </p:nvSpPr>
        <p:spPr bwMode="auto">
          <a:xfrm flipV="1">
            <a:off x="2044700" y="1562100"/>
            <a:ext cx="0" cy="4064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82" name="Line 6"/>
          <p:cNvSpPr>
            <a:spLocks noChangeShapeType="1"/>
          </p:cNvSpPr>
          <p:nvPr/>
        </p:nvSpPr>
        <p:spPr bwMode="auto">
          <a:xfrm>
            <a:off x="2032000" y="5613400"/>
            <a:ext cx="5765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84" name="Freeform 8"/>
          <p:cNvSpPr>
            <a:spLocks/>
          </p:cNvSpPr>
          <p:nvPr/>
        </p:nvSpPr>
        <p:spPr bwMode="auto">
          <a:xfrm>
            <a:off x="3114675" y="2133600"/>
            <a:ext cx="3724275" cy="2314575"/>
          </a:xfrm>
          <a:custGeom>
            <a:avLst/>
            <a:gdLst>
              <a:gd name="T0" fmla="*/ 2346 w 2346"/>
              <a:gd name="T1" fmla="*/ 0 h 1458"/>
              <a:gd name="T2" fmla="*/ 501 w 2346"/>
              <a:gd name="T3" fmla="*/ 495 h 1458"/>
              <a:gd name="T4" fmla="*/ 0 w 2346"/>
              <a:gd name="T5" fmla="*/ 1458 h 1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6" h="1458">
                <a:moveTo>
                  <a:pt x="2346" y="0"/>
                </a:moveTo>
                <a:cubicBezTo>
                  <a:pt x="1619" y="126"/>
                  <a:pt x="892" y="252"/>
                  <a:pt x="501" y="495"/>
                </a:cubicBezTo>
                <a:cubicBezTo>
                  <a:pt x="110" y="738"/>
                  <a:pt x="55" y="1098"/>
                  <a:pt x="0" y="145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08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25461"/>
              </p:ext>
            </p:extLst>
          </p:nvPr>
        </p:nvGraphicFramePr>
        <p:xfrm>
          <a:off x="5525936" y="5724524"/>
          <a:ext cx="2771928" cy="58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ção" r:id="rId3" imgW="1143000" imgH="241200" progId="Equation.3">
                  <p:embed/>
                </p:oleObj>
              </mc:Choice>
              <mc:Fallback>
                <p:oleObj name="Equação" r:id="rId3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5936" y="5724524"/>
                        <a:ext cx="2771928" cy="584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7" name="Line 11"/>
          <p:cNvSpPr>
            <a:spLocks noChangeShapeType="1"/>
          </p:cNvSpPr>
          <p:nvPr/>
        </p:nvSpPr>
        <p:spPr bwMode="auto">
          <a:xfrm flipV="1">
            <a:off x="2044700" y="2413000"/>
            <a:ext cx="4533900" cy="952500"/>
          </a:xfrm>
          <a:prstGeom prst="line">
            <a:avLst/>
          </a:prstGeom>
          <a:noFill/>
          <a:ln w="57150">
            <a:solidFill>
              <a:srgbClr val="046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88" name="Oval 12"/>
          <p:cNvSpPr>
            <a:spLocks noChangeArrowheads="1"/>
          </p:cNvSpPr>
          <p:nvPr/>
        </p:nvSpPr>
        <p:spPr bwMode="auto">
          <a:xfrm>
            <a:off x="3721100" y="2960688"/>
            <a:ext cx="88900" cy="889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8589" name="Text Box 13"/>
          <p:cNvSpPr txBox="1">
            <a:spLocks noChangeArrowheads="1"/>
          </p:cNvSpPr>
          <p:nvPr/>
        </p:nvSpPr>
        <p:spPr bwMode="auto">
          <a:xfrm>
            <a:off x="3540125" y="2576513"/>
            <a:ext cx="357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P</a:t>
            </a:r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6527800" y="21590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r</a:t>
            </a:r>
            <a:r>
              <a:rPr lang="pt-BR" altLang="pt-BR" sz="2400" baseline="-25000">
                <a:latin typeface="Arial" charset="0"/>
              </a:rPr>
              <a:t>1</a:t>
            </a:r>
          </a:p>
        </p:txBody>
      </p:sp>
      <p:sp>
        <p:nvSpPr>
          <p:cNvPr id="408591" name="Text Box 15"/>
          <p:cNvSpPr txBox="1">
            <a:spLocks noChangeArrowheads="1"/>
          </p:cNvSpPr>
          <p:nvPr/>
        </p:nvSpPr>
        <p:spPr bwMode="auto">
          <a:xfrm>
            <a:off x="1524000" y="31115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a</a:t>
            </a:r>
            <a:r>
              <a:rPr lang="pt-BR" altLang="pt-BR" sz="2400" baseline="-25000">
                <a:latin typeface="Arial" charset="0"/>
              </a:rPr>
              <a:t>1</a:t>
            </a:r>
          </a:p>
        </p:txBody>
      </p:sp>
      <p:graphicFrame>
        <p:nvGraphicFramePr>
          <p:cNvPr id="40859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858459361"/>
              </p:ext>
            </p:extLst>
          </p:nvPr>
        </p:nvGraphicFramePr>
        <p:xfrm>
          <a:off x="6139905" y="2624138"/>
          <a:ext cx="2572295" cy="58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ção" r:id="rId5" imgW="1054080" imgH="241200" progId="Equation.3">
                  <p:embed/>
                </p:oleObj>
              </mc:Choice>
              <mc:Fallback>
                <p:oleObj name="Equação" r:id="rId5" imgW="105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905" y="2624138"/>
                        <a:ext cx="2572295" cy="58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94" name="Line 18"/>
          <p:cNvSpPr>
            <a:spLocks noChangeShapeType="1"/>
          </p:cNvSpPr>
          <p:nvPr/>
        </p:nvSpPr>
        <p:spPr bwMode="auto">
          <a:xfrm flipV="1">
            <a:off x="2044700" y="1562100"/>
            <a:ext cx="3568700" cy="27559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8595" name="Text Box 19"/>
          <p:cNvSpPr txBox="1">
            <a:spLocks noChangeArrowheads="1"/>
          </p:cNvSpPr>
          <p:nvPr/>
        </p:nvSpPr>
        <p:spPr bwMode="auto">
          <a:xfrm>
            <a:off x="5613400" y="12954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>
                <a:latin typeface="Arial" charset="0"/>
              </a:rPr>
              <a:t>r</a:t>
            </a:r>
            <a:endParaRPr lang="pt-BR" altLang="pt-BR" sz="2400" baseline="-25000" dirty="0">
              <a:latin typeface="Arial" charset="0"/>
            </a:endParaRPr>
          </a:p>
        </p:txBody>
      </p:sp>
      <p:sp>
        <p:nvSpPr>
          <p:cNvPr id="408596" name="Text Box 20"/>
          <p:cNvSpPr txBox="1">
            <a:spLocks noChangeArrowheads="1"/>
          </p:cNvSpPr>
          <p:nvPr/>
        </p:nvSpPr>
        <p:spPr bwMode="auto">
          <a:xfrm>
            <a:off x="1638300" y="4102100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>
                <a:latin typeface="Arial" charset="0"/>
              </a:rPr>
              <a:t>a</a:t>
            </a:r>
            <a:endParaRPr lang="pt-BR" altLang="pt-BR" sz="2400" baseline="-25000">
              <a:latin typeface="Arial" charset="0"/>
            </a:endParaRPr>
          </a:p>
        </p:txBody>
      </p:sp>
      <p:sp>
        <p:nvSpPr>
          <p:cNvPr id="408597" name="Text Box 21"/>
          <p:cNvSpPr txBox="1">
            <a:spLocks noChangeArrowheads="1"/>
          </p:cNvSpPr>
          <p:nvPr/>
        </p:nvSpPr>
        <p:spPr bwMode="auto">
          <a:xfrm>
            <a:off x="3416300" y="3365500"/>
            <a:ext cx="5638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Dentre todas as retas que têm um único ponto em comum com a curva, a equação da reta tangente deverá ter o mínimo valor para o termo independente </a:t>
            </a:r>
            <a:r>
              <a:rPr lang="pt-BR" altLang="pt-BR" sz="2800" i="1" dirty="0">
                <a:latin typeface="Arial" charset="0"/>
              </a:rPr>
              <a:t>a</a:t>
            </a:r>
            <a:r>
              <a:rPr lang="pt-BR" altLang="pt-BR" sz="28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27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7" grpId="0" animBg="1"/>
      <p:bldP spid="408588" grpId="0" animBg="1"/>
      <p:bldP spid="408589" grpId="0"/>
      <p:bldP spid="408590" grpId="0"/>
      <p:bldP spid="408591" grpId="0"/>
      <p:bldP spid="408594" grpId="0" animBg="1"/>
      <p:bldP spid="408595" grpId="0"/>
      <p:bldP spid="408596" grpId="0"/>
      <p:bldP spid="4085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Equações das retas que passam por P:</a:t>
            </a:r>
          </a:p>
        </p:txBody>
      </p:sp>
      <p:graphicFrame>
        <p:nvGraphicFramePr>
          <p:cNvPr id="3788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94817"/>
              </p:ext>
            </p:extLst>
          </p:nvPr>
        </p:nvGraphicFramePr>
        <p:xfrm>
          <a:off x="3402013" y="2135188"/>
          <a:ext cx="23145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ção" r:id="rId3" imgW="901440" imgH="241200" progId="Equation.3">
                  <p:embed/>
                </p:oleObj>
              </mc:Choice>
              <mc:Fallback>
                <p:oleObj name="Equação" r:id="rId3" imgW="901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2135188"/>
                        <a:ext cx="23145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99" name="Rectangle 19"/>
          <p:cNvSpPr>
            <a:spLocks noChangeArrowheads="1"/>
          </p:cNvSpPr>
          <p:nvPr/>
        </p:nvSpPr>
        <p:spPr bwMode="auto">
          <a:xfrm>
            <a:off x="320675" y="30337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Condição para que seja tangente à curva:</a:t>
            </a:r>
          </a:p>
        </p:txBody>
      </p:sp>
      <p:graphicFrame>
        <p:nvGraphicFramePr>
          <p:cNvPr id="3789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412389"/>
              </p:ext>
            </p:extLst>
          </p:nvPr>
        </p:nvGraphicFramePr>
        <p:xfrm>
          <a:off x="2047875" y="3836988"/>
          <a:ext cx="50212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ção" r:id="rId5" imgW="1955520" imgH="241200" progId="Equation.3">
                  <p:embed/>
                </p:oleObj>
              </mc:Choice>
              <mc:Fallback>
                <p:oleObj name="Equação" r:id="rId5" imgW="1955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3836988"/>
                        <a:ext cx="50212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1" name="Rectangle 21"/>
          <p:cNvSpPr>
            <a:spLocks noChangeArrowheads="1"/>
          </p:cNvSpPr>
          <p:nvPr/>
        </p:nvSpPr>
        <p:spPr bwMode="auto">
          <a:xfrm>
            <a:off x="320675" y="45323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Ponto P:</a:t>
            </a:r>
          </a:p>
        </p:txBody>
      </p:sp>
      <p:graphicFrame>
        <p:nvGraphicFramePr>
          <p:cNvPr id="3789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441932"/>
              </p:ext>
            </p:extLst>
          </p:nvPr>
        </p:nvGraphicFramePr>
        <p:xfrm>
          <a:off x="5414963" y="4987925"/>
          <a:ext cx="20224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ção" r:id="rId7" imgW="787320" imgH="241200" progId="Equation.3">
                  <p:embed/>
                </p:oleObj>
              </mc:Choice>
              <mc:Fallback>
                <p:oleObj name="Equação" r:id="rId7" imgW="787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4987925"/>
                        <a:ext cx="20224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3" name="Rectangle 23"/>
          <p:cNvSpPr>
            <a:spLocks noChangeArrowheads="1"/>
          </p:cNvSpPr>
          <p:nvPr/>
        </p:nvSpPr>
        <p:spPr bwMode="auto">
          <a:xfrm>
            <a:off x="536575" y="5014913"/>
            <a:ext cx="84518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Em termos de variância retorno</a:t>
            </a:r>
          </a:p>
        </p:txBody>
      </p:sp>
      <p:graphicFrame>
        <p:nvGraphicFramePr>
          <p:cNvPr id="37890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139"/>
              </p:ext>
            </p:extLst>
          </p:nvPr>
        </p:nvGraphicFramePr>
        <p:xfrm>
          <a:off x="6354763" y="5613400"/>
          <a:ext cx="24796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ção" r:id="rId9" imgW="965160" imgH="228600" progId="Equation.3">
                  <p:embed/>
                </p:oleObj>
              </mc:Choice>
              <mc:Fallback>
                <p:oleObj name="Equação" r:id="rId9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613400"/>
                        <a:ext cx="24796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5" name="Rectangle 25"/>
          <p:cNvSpPr>
            <a:spLocks noChangeArrowheads="1"/>
          </p:cNvSpPr>
          <p:nvPr/>
        </p:nvSpPr>
        <p:spPr bwMode="auto">
          <a:xfrm>
            <a:off x="536575" y="5637213"/>
            <a:ext cx="84518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Em termos de composição da carteira</a:t>
            </a:r>
          </a:p>
        </p:txBody>
      </p:sp>
    </p:spTree>
    <p:extLst>
      <p:ext uri="{BB962C8B-B14F-4D97-AF65-F5344CB8AC3E}">
        <p14:creationId xmlns:p14="http://schemas.microsoft.com/office/powerpoint/2010/main" val="4820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/>
      <p:bldP spid="378899" grpId="0"/>
      <p:bldP spid="378901" grpId="0"/>
      <p:bldP spid="378903" grpId="0"/>
      <p:bldP spid="3789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320675" y="13319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Assim, o ponto P deve satisfazer às seguintes condições:</a:t>
            </a:r>
          </a:p>
        </p:txBody>
      </p:sp>
      <p:graphicFrame>
        <p:nvGraphicFramePr>
          <p:cNvPr id="409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55745"/>
              </p:ext>
            </p:extLst>
          </p:nvPr>
        </p:nvGraphicFramePr>
        <p:xfrm>
          <a:off x="2439988" y="2039938"/>
          <a:ext cx="42386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ção" r:id="rId3" imgW="1650960" imgH="241200" progId="Equation.3">
                  <p:embed/>
                </p:oleObj>
              </mc:Choice>
              <mc:Fallback>
                <p:oleObj name="Equação" r:id="rId3" imgW="1650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039938"/>
                        <a:ext cx="42386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652053"/>
              </p:ext>
            </p:extLst>
          </p:nvPr>
        </p:nvGraphicFramePr>
        <p:xfrm>
          <a:off x="2028825" y="5430838"/>
          <a:ext cx="50212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ção" r:id="rId5" imgW="1955520" imgH="241200" progId="Equation.3">
                  <p:embed/>
                </p:oleObj>
              </mc:Choice>
              <mc:Fallback>
                <p:oleObj name="Equação" r:id="rId5" imgW="1955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5430838"/>
                        <a:ext cx="50212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03098"/>
              </p:ext>
            </p:extLst>
          </p:nvPr>
        </p:nvGraphicFramePr>
        <p:xfrm>
          <a:off x="2173288" y="4768850"/>
          <a:ext cx="62325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ção" r:id="rId7" imgW="2425680" imgH="228600" progId="Equation.3">
                  <p:embed/>
                </p:oleObj>
              </mc:Choice>
              <mc:Fallback>
                <p:oleObj name="Equação" r:id="rId7" imgW="2425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4768850"/>
                        <a:ext cx="623252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11" name="Rectangle 11"/>
          <p:cNvSpPr>
            <a:spLocks noChangeArrowheads="1"/>
          </p:cNvSpPr>
          <p:nvPr/>
        </p:nvSpPr>
        <p:spPr bwMode="auto">
          <a:xfrm>
            <a:off x="479425" y="4792663"/>
            <a:ext cx="15176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Em que</a:t>
            </a:r>
          </a:p>
        </p:txBody>
      </p:sp>
      <p:sp>
        <p:nvSpPr>
          <p:cNvPr id="409612" name="Rectangle 12"/>
          <p:cNvSpPr>
            <a:spLocks noChangeArrowheads="1"/>
          </p:cNvSpPr>
          <p:nvPr/>
        </p:nvSpPr>
        <p:spPr bwMode="auto">
          <a:xfrm>
            <a:off x="466725" y="2519363"/>
            <a:ext cx="5524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e</a:t>
            </a:r>
          </a:p>
        </p:txBody>
      </p:sp>
      <p:graphicFrame>
        <p:nvGraphicFramePr>
          <p:cNvPr id="4096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209351"/>
              </p:ext>
            </p:extLst>
          </p:nvPr>
        </p:nvGraphicFramePr>
        <p:xfrm>
          <a:off x="966788" y="2992438"/>
          <a:ext cx="82169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ção" r:id="rId9" imgW="3200400" imgH="241200" progId="Equation.3">
                  <p:embed/>
                </p:oleObj>
              </mc:Choice>
              <mc:Fallback>
                <p:oleObj name="Equação" r:id="rId9" imgW="3200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992438"/>
                        <a:ext cx="82169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49185"/>
              </p:ext>
            </p:extLst>
          </p:nvPr>
        </p:nvGraphicFramePr>
        <p:xfrm>
          <a:off x="2492375" y="3700463"/>
          <a:ext cx="59007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ção" r:id="rId11" imgW="2298600" imgH="228600" progId="Equation.3">
                  <p:embed/>
                </p:oleObj>
              </mc:Choice>
              <mc:Fallback>
                <p:oleObj name="Equação" r:id="rId11" imgW="229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3700463"/>
                        <a:ext cx="59007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19" name="Rectangle 19"/>
          <p:cNvSpPr>
            <a:spLocks noChangeArrowheads="1"/>
          </p:cNvSpPr>
          <p:nvPr/>
        </p:nvSpPr>
        <p:spPr bwMode="auto">
          <a:xfrm>
            <a:off x="434975" y="5440363"/>
            <a:ext cx="5524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3639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/>
      <p:bldP spid="409611" grpId="0"/>
      <p:bldP spid="409612" grpId="0"/>
      <p:bldP spid="4096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44" name="Rectangle 20"/>
          <p:cNvSpPr>
            <a:spLocks noChangeArrowheads="1"/>
          </p:cNvSpPr>
          <p:nvPr/>
        </p:nvSpPr>
        <p:spPr bwMode="auto">
          <a:xfrm>
            <a:off x="327025" y="1992313"/>
            <a:ext cx="8642350" cy="12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                                                                        que serão pontos da fronteira eficiente de investimentos dos ativos com risco, ambos definidos pela mesma composição </a:t>
            </a:r>
          </a:p>
        </p:txBody>
      </p:sp>
      <p:sp>
        <p:nvSpPr>
          <p:cNvPr id="410626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0627" name="Rectangle 3"/>
          <p:cNvSpPr>
            <a:spLocks noChangeArrowheads="1"/>
          </p:cNvSpPr>
          <p:nvPr/>
        </p:nvSpPr>
        <p:spPr bwMode="auto">
          <a:xfrm>
            <a:off x="320675" y="13319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Obtidos os pontos</a:t>
            </a:r>
          </a:p>
        </p:txBody>
      </p:sp>
      <p:graphicFrame>
        <p:nvGraphicFramePr>
          <p:cNvPr id="410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10428"/>
              </p:ext>
            </p:extLst>
          </p:nvPr>
        </p:nvGraphicFramePr>
        <p:xfrm>
          <a:off x="3292475" y="1295400"/>
          <a:ext cx="29019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ção" r:id="rId3" imgW="1130040" imgH="253800" progId="Equation.3">
                  <p:embed/>
                </p:oleObj>
              </mc:Choice>
              <mc:Fallback>
                <p:oleObj name="Equação" r:id="rId3" imgW="1130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1295400"/>
                        <a:ext cx="290195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927022"/>
              </p:ext>
            </p:extLst>
          </p:nvPr>
        </p:nvGraphicFramePr>
        <p:xfrm>
          <a:off x="376238" y="3270250"/>
          <a:ext cx="18272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ção" r:id="rId5" imgW="711000" imgH="228600" progId="Equation.3">
                  <p:embed/>
                </p:oleObj>
              </mc:Choice>
              <mc:Fallback>
                <p:oleObj name="Equação" r:id="rId5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270250"/>
                        <a:ext cx="18272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42" name="Rectangle 18"/>
          <p:cNvSpPr>
            <a:spLocks noChangeArrowheads="1"/>
          </p:cNvSpPr>
          <p:nvPr/>
        </p:nvSpPr>
        <p:spPr bwMode="auto">
          <a:xfrm>
            <a:off x="327025" y="1985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Pode-se obter os pontos</a:t>
            </a:r>
          </a:p>
        </p:txBody>
      </p:sp>
      <p:graphicFrame>
        <p:nvGraphicFramePr>
          <p:cNvPr id="4106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391185"/>
              </p:ext>
            </p:extLst>
          </p:nvPr>
        </p:nvGraphicFramePr>
        <p:xfrm>
          <a:off x="4186238" y="1949450"/>
          <a:ext cx="2120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ção" r:id="rId7" imgW="825480" imgH="253800" progId="Equation.3">
                  <p:embed/>
                </p:oleObj>
              </mc:Choice>
              <mc:Fallback>
                <p:oleObj name="Equação" r:id="rId7" imgW="825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1949450"/>
                        <a:ext cx="21209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45" name="Rectangle 21"/>
          <p:cNvSpPr>
            <a:spLocks noChangeArrowheads="1"/>
          </p:cNvSpPr>
          <p:nvPr/>
        </p:nvSpPr>
        <p:spPr bwMode="auto">
          <a:xfrm>
            <a:off x="276225" y="33321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                       das carteiras.</a:t>
            </a:r>
          </a:p>
        </p:txBody>
      </p:sp>
      <p:sp>
        <p:nvSpPr>
          <p:cNvPr id="410646" name="Rectangle 22"/>
          <p:cNvSpPr>
            <a:spLocks noChangeArrowheads="1"/>
          </p:cNvSpPr>
          <p:nvPr/>
        </p:nvSpPr>
        <p:spPr bwMode="auto">
          <a:xfrm>
            <a:off x="333375" y="4931948"/>
            <a:ext cx="86423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Próximo passo: obter a composição da carteira que dá os pontos tipo P.</a:t>
            </a:r>
          </a:p>
        </p:txBody>
      </p:sp>
    </p:spTree>
    <p:extLst>
      <p:ext uri="{BB962C8B-B14F-4D97-AF65-F5344CB8AC3E}">
        <p14:creationId xmlns:p14="http://schemas.microsoft.com/office/powerpoint/2010/main" val="89936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44" grpId="0"/>
      <p:bldP spid="410627" grpId="0"/>
      <p:bldP spid="410642" grpId="0"/>
      <p:bldP spid="410645" grpId="0"/>
      <p:bldP spid="4106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>
                <a:solidFill>
                  <a:schemeClr val="tx1"/>
                </a:solidFill>
                <a:latin typeface="Arial" charset="0"/>
              </a:rPr>
              <a:t>Diversificação do Risco de uma Carteira</a:t>
            </a:r>
          </a:p>
        </p:txBody>
      </p:sp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320675" y="133191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>
                <a:latin typeface="Arial" charset="0"/>
              </a:rPr>
              <a:t>Obter</a:t>
            </a:r>
          </a:p>
        </p:txBody>
      </p:sp>
      <p:graphicFrame>
        <p:nvGraphicFramePr>
          <p:cNvPr id="411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720079"/>
              </p:ext>
            </p:extLst>
          </p:nvPr>
        </p:nvGraphicFramePr>
        <p:xfrm>
          <a:off x="3235325" y="1846263"/>
          <a:ext cx="2647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ção" r:id="rId3" imgW="1130040" imgH="241200" progId="Equation.3">
                  <p:embed/>
                </p:oleObj>
              </mc:Choice>
              <mc:Fallback>
                <p:oleObj name="Equação" r:id="rId3" imgW="1130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1846263"/>
                        <a:ext cx="26479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710114"/>
              </p:ext>
            </p:extLst>
          </p:nvPr>
        </p:nvGraphicFramePr>
        <p:xfrm>
          <a:off x="2405063" y="2425700"/>
          <a:ext cx="58420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ção" r:id="rId5" imgW="2273040" imgH="228600" progId="Equation.3">
                  <p:embed/>
                </p:oleObj>
              </mc:Choice>
              <mc:Fallback>
                <p:oleObj name="Equação" r:id="rId5" imgW="227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2425700"/>
                        <a:ext cx="58420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5" name="Rectangle 7"/>
          <p:cNvSpPr>
            <a:spLocks noChangeArrowheads="1"/>
          </p:cNvSpPr>
          <p:nvPr/>
        </p:nvSpPr>
        <p:spPr bwMode="auto">
          <a:xfrm>
            <a:off x="1374775" y="2449513"/>
            <a:ext cx="15176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com</a:t>
            </a:r>
          </a:p>
        </p:txBody>
      </p:sp>
      <p:graphicFrame>
        <p:nvGraphicFramePr>
          <p:cNvPr id="411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376908"/>
              </p:ext>
            </p:extLst>
          </p:nvPr>
        </p:nvGraphicFramePr>
        <p:xfrm>
          <a:off x="1290638" y="1270000"/>
          <a:ext cx="18272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ção" r:id="rId7" imgW="711000" imgH="228600" progId="Equation.3">
                  <p:embed/>
                </p:oleObj>
              </mc:Choice>
              <mc:Fallback>
                <p:oleObj name="Equação" r:id="rId7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1270000"/>
                        <a:ext cx="18272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61" name="Rectangle 13"/>
          <p:cNvSpPr>
            <a:spLocks noChangeArrowheads="1"/>
          </p:cNvSpPr>
          <p:nvPr/>
        </p:nvSpPr>
        <p:spPr bwMode="auto">
          <a:xfrm>
            <a:off x="1190625" y="1331913"/>
            <a:ext cx="38417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                       tais que:</a:t>
            </a:r>
          </a:p>
        </p:txBody>
      </p:sp>
      <p:sp>
        <p:nvSpPr>
          <p:cNvPr id="411662" name="Rectangle 14"/>
          <p:cNvSpPr>
            <a:spLocks noChangeArrowheads="1"/>
          </p:cNvSpPr>
          <p:nvPr/>
        </p:nvSpPr>
        <p:spPr bwMode="auto">
          <a:xfrm>
            <a:off x="327025" y="3128963"/>
            <a:ext cx="86423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Ou seja</a:t>
            </a:r>
          </a:p>
        </p:txBody>
      </p:sp>
      <p:graphicFrame>
        <p:nvGraphicFramePr>
          <p:cNvPr id="4116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747076"/>
              </p:ext>
            </p:extLst>
          </p:nvPr>
        </p:nvGraphicFramePr>
        <p:xfrm>
          <a:off x="3722688" y="4375150"/>
          <a:ext cx="53530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ção" r:id="rId9" imgW="2082600" imgH="228600" progId="Equation.3">
                  <p:embed/>
                </p:oleObj>
              </mc:Choice>
              <mc:Fallback>
                <p:oleObj name="Equação" r:id="rId9" imgW="208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4375150"/>
                        <a:ext cx="53530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19762"/>
              </p:ext>
            </p:extLst>
          </p:nvPr>
        </p:nvGraphicFramePr>
        <p:xfrm>
          <a:off x="4394200" y="3794125"/>
          <a:ext cx="44354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ção" r:id="rId11" imgW="1726920" imgH="241200" progId="Equation.3">
                  <p:embed/>
                </p:oleObj>
              </mc:Choice>
              <mc:Fallback>
                <p:oleObj name="Equação" r:id="rId11" imgW="1726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3794125"/>
                        <a:ext cx="44354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67" name="Rectangle 19"/>
          <p:cNvSpPr>
            <a:spLocks noChangeArrowheads="1"/>
          </p:cNvSpPr>
          <p:nvPr/>
        </p:nvSpPr>
        <p:spPr bwMode="auto">
          <a:xfrm>
            <a:off x="320675" y="3776663"/>
            <a:ext cx="46799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Função a ser minimizada:</a:t>
            </a:r>
          </a:p>
        </p:txBody>
      </p:sp>
      <p:sp>
        <p:nvSpPr>
          <p:cNvPr id="411668" name="Rectangle 20"/>
          <p:cNvSpPr>
            <a:spLocks noChangeArrowheads="1"/>
          </p:cNvSpPr>
          <p:nvPr/>
        </p:nvSpPr>
        <p:spPr bwMode="auto">
          <a:xfrm>
            <a:off x="327025" y="4411663"/>
            <a:ext cx="4679950" cy="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submetida à restrição</a:t>
            </a:r>
          </a:p>
        </p:txBody>
      </p:sp>
      <p:graphicFrame>
        <p:nvGraphicFramePr>
          <p:cNvPr id="41166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61395"/>
              </p:ext>
            </p:extLst>
          </p:nvPr>
        </p:nvGraphicFramePr>
        <p:xfrm>
          <a:off x="836613" y="6062663"/>
          <a:ext cx="7442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ção" r:id="rId13" imgW="2895480" imgH="228600" progId="Equation.3">
                  <p:embed/>
                </p:oleObj>
              </mc:Choice>
              <mc:Fallback>
                <p:oleObj name="Equação" r:id="rId13" imgW="289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6062663"/>
                        <a:ext cx="74422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70" name="Rectangle 22"/>
          <p:cNvSpPr>
            <a:spLocks noChangeArrowheads="1"/>
          </p:cNvSpPr>
          <p:nvPr/>
        </p:nvSpPr>
        <p:spPr bwMode="auto">
          <a:xfrm>
            <a:off x="295275" y="5160963"/>
            <a:ext cx="8413750" cy="87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b="1" dirty="0">
                <a:latin typeface="Arial" charset="0"/>
              </a:rPr>
              <a:t>Pelo método do multiplicador de </a:t>
            </a:r>
            <a:r>
              <a:rPr lang="pt-BR" altLang="pt-BR" sz="2400" b="1" dirty="0" err="1">
                <a:latin typeface="Arial" charset="0"/>
              </a:rPr>
              <a:t>Lagrange</a:t>
            </a:r>
            <a:r>
              <a:rPr lang="pt-BR" altLang="pt-BR" sz="2400" b="1" dirty="0">
                <a:latin typeface="Arial" charset="0"/>
              </a:rPr>
              <a:t>, tem-se a </a:t>
            </a:r>
            <a:r>
              <a:rPr lang="pt-BR" alt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função objetivo</a:t>
            </a:r>
            <a:r>
              <a:rPr lang="pt-BR" altLang="pt-BR" sz="2400" b="1" dirty="0">
                <a:latin typeface="Arial" charset="0"/>
              </a:rPr>
              <a:t> dada por:</a:t>
            </a:r>
          </a:p>
        </p:txBody>
      </p:sp>
    </p:spTree>
    <p:extLst>
      <p:ext uri="{BB962C8B-B14F-4D97-AF65-F5344CB8AC3E}">
        <p14:creationId xmlns:p14="http://schemas.microsoft.com/office/powerpoint/2010/main" val="352658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1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1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1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1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/>
      <p:bldP spid="411655" grpId="0"/>
      <p:bldP spid="411661" grpId="0"/>
      <p:bldP spid="411662" grpId="0"/>
      <p:bldP spid="411667" grpId="0"/>
      <p:bldP spid="411668" grpId="0"/>
      <p:bldP spid="41167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17951</TotalTime>
  <Words>1873</Words>
  <Application>Microsoft Office PowerPoint</Application>
  <PresentationFormat>Apresentação na tela (4:3)</PresentationFormat>
  <Paragraphs>214</Paragraphs>
  <Slides>45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45</vt:i4>
      </vt:variant>
    </vt:vector>
  </HeadingPairs>
  <TitlesOfParts>
    <vt:vector size="55" baseType="lpstr">
      <vt:lpstr>Arial</vt:lpstr>
      <vt:lpstr>Calibri</vt:lpstr>
      <vt:lpstr>Franklin Gothic Book</vt:lpstr>
      <vt:lpstr>Perpetua</vt:lpstr>
      <vt:lpstr>Symbol</vt:lpstr>
      <vt:lpstr>Times New Roman</vt:lpstr>
      <vt:lpstr>Wingdings 2</vt:lpstr>
      <vt:lpstr>Capital Próprio</vt:lpstr>
      <vt:lpstr>Equação</vt:lpstr>
      <vt:lpstr>Equation</vt:lpstr>
      <vt:lpstr>ADM4007 Finanças Corporativas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USP</cp:lastModifiedBy>
  <cp:revision>49</cp:revision>
  <cp:lastPrinted>2017-01-12T20:06:18Z</cp:lastPrinted>
  <dcterms:created xsi:type="dcterms:W3CDTF">2017-01-03T10:36:52Z</dcterms:created>
  <dcterms:modified xsi:type="dcterms:W3CDTF">2017-04-24T14:51:43Z</dcterms:modified>
</cp:coreProperties>
</file>