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0" r:id="rId4"/>
    <p:sldId id="344" r:id="rId5"/>
    <p:sldId id="345" r:id="rId6"/>
    <p:sldId id="346" r:id="rId7"/>
    <p:sldId id="347" r:id="rId8"/>
    <p:sldId id="269" r:id="rId9"/>
    <p:sldId id="324" r:id="rId10"/>
    <p:sldId id="343" r:id="rId11"/>
    <p:sldId id="266" r:id="rId12"/>
    <p:sldId id="323" r:id="rId13"/>
    <p:sldId id="325" r:id="rId14"/>
    <p:sldId id="259" r:id="rId15"/>
    <p:sldId id="331" r:id="rId16"/>
    <p:sldId id="326" r:id="rId17"/>
    <p:sldId id="287" r:id="rId18"/>
    <p:sldId id="332" r:id="rId19"/>
    <p:sldId id="333" r:id="rId20"/>
    <p:sldId id="328" r:id="rId21"/>
    <p:sldId id="334" r:id="rId22"/>
    <p:sldId id="335" r:id="rId23"/>
    <p:sldId id="336" r:id="rId24"/>
    <p:sldId id="337" r:id="rId25"/>
    <p:sldId id="327" r:id="rId26"/>
    <p:sldId id="329" r:id="rId27"/>
    <p:sldId id="330" r:id="rId28"/>
    <p:sldId id="292" r:id="rId2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AF606853-7671-496A-8E4F-DF71F8EC918B}" styleName="Estilo Escuro 1 - Ênfas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0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E3195-D402-4C73-9948-ECEAE7AF8284}" type="datetimeFigureOut">
              <a:rPr lang="pt-BR" smtClean="0"/>
              <a:t>06/04/2020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F77877-2568-4F7C-B2D7-90CA03E6EE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6359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5BA8D2-E25D-4BF1-B4A8-BFE213949FA0}" type="slidenum">
              <a:rPr lang="en-US"/>
              <a:pPr/>
              <a:t>4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88" tIns="44345" rIns="88688" bIns="44345" anchor="b"/>
          <a:lstStyle>
            <a:lvl1pPr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83554E0-EA47-4C63-AC93-C9A597E554E1}" type="slidenum">
              <a:rPr kumimoji="0" lang="pt-BR" sz="1100"/>
              <a:pPr algn="r" eaLnBrk="1" hangingPunct="1"/>
              <a:t>20</a:t>
            </a:fld>
            <a:endParaRPr kumimoji="0" lang="pt-BR" sz="110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88" tIns="44345" rIns="88688" bIns="44345" anchor="b"/>
          <a:lstStyle>
            <a:lvl1pPr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D5A5998A-133F-44F2-9043-BEFCC37F0919}" type="slidenum">
              <a:rPr kumimoji="0" lang="pt-BR" sz="1100"/>
              <a:pPr algn="r" eaLnBrk="1" hangingPunct="1"/>
              <a:t>25</a:t>
            </a:fld>
            <a:endParaRPr kumimoji="0" lang="pt-BR" sz="110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 txBox="1">
            <a:spLocks noGrp="1" noChangeArrowheads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88" tIns="44345" rIns="88688" bIns="44345" anchor="b"/>
          <a:lstStyle>
            <a:lvl1pPr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FB33CC99-01FD-4F7F-80B7-AC936A7B75AA}" type="slidenum">
              <a:rPr kumimoji="0" lang="pt-BR" sz="1100"/>
              <a:pPr algn="r" eaLnBrk="1" hangingPunct="1"/>
              <a:t>26</a:t>
            </a:fld>
            <a:endParaRPr kumimoji="0" lang="pt-BR" sz="110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 txBox="1">
            <a:spLocks noGrp="1" noChangeArrowheads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88" tIns="44345" rIns="88688" bIns="44345" anchor="b"/>
          <a:lstStyle>
            <a:lvl1pPr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7ACB2F4-636A-449E-B1F6-58580721B470}" type="slidenum">
              <a:rPr kumimoji="0" lang="pt-BR" sz="1100"/>
              <a:pPr algn="r" eaLnBrk="1" hangingPunct="1"/>
              <a:t>27</a:t>
            </a:fld>
            <a:endParaRPr kumimoji="0" lang="pt-BR" sz="110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3E7780-0EF7-40F3-857D-18AAA90AFB9D}" type="slidenum">
              <a:rPr lang="en-US"/>
              <a:pPr/>
              <a:t>5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C538D2-49BE-45B3-8ECD-EBD1BE214ECC}" type="slidenum">
              <a:rPr lang="en-US"/>
              <a:pPr/>
              <a:t>6</a:t>
            </a:fld>
            <a:endParaRPr lang="en-US"/>
          </a:p>
        </p:txBody>
      </p:sp>
      <p:sp>
        <p:nvSpPr>
          <p:cNvPr id="972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65700F-A339-4990-9B98-07EFCD858C8E}" type="slidenum">
              <a:rPr lang="en-US"/>
              <a:pPr/>
              <a:t>7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77877-2568-4F7C-B2D7-90CA03E6EE8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5769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 txBox="1">
            <a:spLocks noGrp="1" noChangeArrowheads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88" tIns="44345" rIns="88688" bIns="44345" anchor="b"/>
          <a:lstStyle>
            <a:lvl1pPr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1BB14F6-A16F-4C30-8264-2772949FD4E0}" type="slidenum">
              <a:rPr kumimoji="0" lang="pt-BR" sz="1100"/>
              <a:pPr algn="r" eaLnBrk="1" hangingPunct="1"/>
              <a:t>9</a:t>
            </a:fld>
            <a:endParaRPr kumimoji="0" lang="pt-BR" sz="11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88" tIns="44345" rIns="88688" bIns="44345" anchor="b"/>
          <a:lstStyle>
            <a:lvl1pPr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EFC017E-9A6F-4F8F-8617-DC33CC1E778B}" type="slidenum">
              <a:rPr kumimoji="0" lang="pt-BR" sz="1100"/>
              <a:pPr algn="r" eaLnBrk="1" hangingPunct="1"/>
              <a:t>12</a:t>
            </a:fld>
            <a:endParaRPr kumimoji="0" lang="pt-BR" sz="11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 txBox="1">
            <a:spLocks noGrp="1" noChangeArrowheads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88" tIns="44345" rIns="88688" bIns="44345" anchor="b"/>
          <a:lstStyle>
            <a:lvl1pPr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D619AFFF-A02A-4E6A-81CD-722547724B04}" type="slidenum">
              <a:rPr kumimoji="0" lang="pt-BR" sz="1100"/>
              <a:pPr algn="r" eaLnBrk="1" hangingPunct="1"/>
              <a:t>13</a:t>
            </a:fld>
            <a:endParaRPr kumimoji="0" lang="pt-BR" sz="110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88" tIns="44345" rIns="88688" bIns="44345" anchor="b"/>
          <a:lstStyle>
            <a:lvl1pPr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0438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24E4A96-0446-4C28-996F-A766CFF8701B}" type="slidenum">
              <a:rPr kumimoji="0" lang="pt-BR" sz="1100"/>
              <a:pPr algn="r" eaLnBrk="1" hangingPunct="1"/>
              <a:t>16</a:t>
            </a:fld>
            <a:endParaRPr kumimoji="0" lang="pt-BR" sz="11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547664" y="116632"/>
            <a:ext cx="5760640" cy="476250"/>
          </a:xfrm>
        </p:spPr>
        <p:txBody>
          <a:bodyPr/>
          <a:lstStyle>
            <a:lvl1pPr>
              <a:defRPr sz="1600" b="1">
                <a:solidFill>
                  <a:srgbClr val="00B050"/>
                </a:solidFill>
              </a:defRPr>
            </a:lvl1pPr>
          </a:lstStyle>
          <a:p>
            <a:r>
              <a:rPr lang="pt-BR" smtClean="0"/>
              <a:t>II Seminário/Workshop do Projeto FLORESTAM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35D34F-6676-4225-876E-1E5224B8070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6AFDEB-ADFC-410F-86A7-C67AE152579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54878C-864F-4E4C-A238-23DD6C37F46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4D0D8-E94B-456D-96E7-1131153F198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913274-3F60-4A19-A2C5-B54C121BFF10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EFE27-FFCC-45E1-A130-AC73A4F5C11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D35F5-B394-441F-B832-624234ECB777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674C4-FDB4-43A2-8E16-41A09C09043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97F3C8-8A44-4AEA-B76E-4725EDE3005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50918-0591-4202-A130-E8280935875B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EC7E2-4BE3-48F3-B687-73706FB8F25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47CD26A-A39C-4EC3-8AB6-73EADBE58078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hyperlink" Target="mailto:romanelli@usp.b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.png"/><Relationship Id="rId2" Type="http://schemas.microsoft.com/office/2007/relationships/media" Target="../media/media12.m4a"/><Relationship Id="rId1" Type="http://schemas.openxmlformats.org/officeDocument/2006/relationships/tags" Target="../tags/tag2.xml"/><Relationship Id="rId6" Type="http://schemas.openxmlformats.org/officeDocument/2006/relationships/image" Target="../media/image7.emf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hyperlink" Target="http://upload.wikimedia.org/wikipedia/en/2/2c/Energy_Systems_Symbols_H.gi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1.png"/><Relationship Id="rId2" Type="http://schemas.microsoft.com/office/2007/relationships/media" Target="../media/media20.m4a"/><Relationship Id="rId1" Type="http://schemas.openxmlformats.org/officeDocument/2006/relationships/tags" Target="../tags/tag3.xml"/><Relationship Id="rId6" Type="http://schemas.openxmlformats.org/officeDocument/2006/relationships/image" Target="../media/image13.emf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1.m4a"/><Relationship Id="rId7" Type="http://schemas.openxmlformats.org/officeDocument/2006/relationships/image" Target="../media/image16.emf"/><Relationship Id="rId2" Type="http://schemas.microsoft.com/office/2007/relationships/media" Target="../media/media21.m4a"/><Relationship Id="rId1" Type="http://schemas.openxmlformats.org/officeDocument/2006/relationships/tags" Target="../tags/tag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14.emf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15.emf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16.emf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18.emf"/><Relationship Id="rId4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7.m4a"/><Relationship Id="rId7" Type="http://schemas.openxmlformats.org/officeDocument/2006/relationships/image" Target="../media/image20.emf"/><Relationship Id="rId2" Type="http://schemas.microsoft.com/office/2007/relationships/media" Target="../media/media27.m4a"/><Relationship Id="rId1" Type="http://schemas.openxmlformats.org/officeDocument/2006/relationships/tags" Target="../tags/tag8.xml"/><Relationship Id="rId6" Type="http://schemas.openxmlformats.org/officeDocument/2006/relationships/image" Target="../media/image19.emf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hyperlink" Target="http://upload.wikimedia.org/wikipedia/en/7/76/Scienceman.gi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5.emf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2060848"/>
            <a:ext cx="7772400" cy="1470025"/>
          </a:xfrm>
        </p:spPr>
        <p:txBody>
          <a:bodyPr/>
          <a:lstStyle/>
          <a:p>
            <a:r>
              <a:rPr lang="pt-BR" b="1" dirty="0" smtClean="0"/>
              <a:t>Introdução à e</a:t>
            </a:r>
            <a:r>
              <a:rPr lang="pt-BR" b="1" u="sng" dirty="0" smtClean="0"/>
              <a:t>m</a:t>
            </a:r>
            <a:r>
              <a:rPr lang="pt-BR" b="1" dirty="0" smtClean="0"/>
              <a:t>ergia</a:t>
            </a:r>
            <a:endParaRPr lang="pt-BR" sz="3200" i="1" dirty="0">
              <a:solidFill>
                <a:srgbClr val="969696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4077072"/>
            <a:ext cx="7559675" cy="2592288"/>
          </a:xfrm>
        </p:spPr>
        <p:txBody>
          <a:bodyPr/>
          <a:lstStyle/>
          <a:p>
            <a:pPr algn="l">
              <a:lnSpc>
                <a:spcPct val="90000"/>
              </a:lnSpc>
            </a:pPr>
            <a:endParaRPr lang="pt-BR" sz="2400" dirty="0"/>
          </a:p>
          <a:p>
            <a:pPr>
              <a:lnSpc>
                <a:spcPct val="90000"/>
              </a:lnSpc>
            </a:pPr>
            <a:r>
              <a:rPr lang="pt-BR" sz="2400" dirty="0" smtClean="0"/>
              <a:t>Prof. Thiago </a:t>
            </a:r>
            <a:r>
              <a:rPr lang="pt-BR" sz="2400" dirty="0"/>
              <a:t>L. </a:t>
            </a:r>
            <a:r>
              <a:rPr lang="pt-BR" sz="2400" dirty="0" err="1" smtClean="0"/>
              <a:t>Romanelli</a:t>
            </a:r>
            <a:endParaRPr lang="pt-BR" sz="2400" dirty="0" smtClean="0"/>
          </a:p>
          <a:p>
            <a:pPr>
              <a:lnSpc>
                <a:spcPct val="90000"/>
              </a:lnSpc>
            </a:pPr>
            <a:r>
              <a:rPr lang="pt-BR" sz="2400" dirty="0" smtClean="0">
                <a:hlinkClick r:id="rId4"/>
              </a:rPr>
              <a:t>romanelli@usp.br</a:t>
            </a:r>
            <a:endParaRPr lang="pt-BR" sz="2400" dirty="0" smtClean="0"/>
          </a:p>
          <a:p>
            <a:pPr>
              <a:lnSpc>
                <a:spcPct val="90000"/>
              </a:lnSpc>
            </a:pPr>
            <a:r>
              <a:rPr lang="pt-BR" sz="2400" dirty="0" smtClean="0"/>
              <a:t>Depto de Engenharia de Biossistemas</a:t>
            </a:r>
            <a:endParaRPr lang="pt-BR" sz="2400" dirty="0"/>
          </a:p>
          <a:p>
            <a:pPr algn="l">
              <a:lnSpc>
                <a:spcPct val="90000"/>
              </a:lnSpc>
            </a:pPr>
            <a:endParaRPr lang="pt-BR" sz="2400" dirty="0"/>
          </a:p>
          <a:p>
            <a:pPr>
              <a:lnSpc>
                <a:spcPct val="90000"/>
              </a:lnSpc>
            </a:pPr>
            <a:r>
              <a:rPr lang="pt-BR" sz="2400" dirty="0" smtClean="0"/>
              <a:t>1ª parte</a:t>
            </a:r>
            <a:endParaRPr lang="pt-BR" sz="2400" dirty="0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79512" y="207057"/>
            <a:ext cx="8712968" cy="57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pt-BR" sz="2400" b="1" dirty="0" smtClean="0">
                <a:solidFill>
                  <a:srgbClr val="00B050"/>
                </a:solidFill>
              </a:rPr>
              <a:t>LEB 244</a:t>
            </a:r>
            <a:endParaRPr lang="pt-BR" sz="2400" b="1" dirty="0">
              <a:solidFill>
                <a:srgbClr val="00B050"/>
              </a:solidFill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28"/>
    </mc:Choice>
    <mc:Fallback>
      <p:transition spd="slow" advTm="62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Quais as fontes de energia que regem o planeta?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Sol</a:t>
            </a:r>
          </a:p>
          <a:p>
            <a:r>
              <a:rPr lang="pt-BR" dirty="0"/>
              <a:t>Geotérmica</a:t>
            </a:r>
          </a:p>
          <a:p>
            <a:r>
              <a:rPr lang="pt-BR" dirty="0"/>
              <a:t>Marés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04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08"/>
    </mc:Choice>
    <mc:Fallback>
      <p:transition spd="slow" advTm="71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Processos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557338"/>
            <a:ext cx="8532812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52"/>
    </mc:Choice>
    <mc:Fallback>
      <p:transition spd="slow" advTm="16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64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5843" name="Text Box 25"/>
          <p:cNvSpPr txBox="1">
            <a:spLocks noChangeArrowheads="1"/>
          </p:cNvSpPr>
          <p:nvPr/>
        </p:nvSpPr>
        <p:spPr bwMode="auto">
          <a:xfrm>
            <a:off x="323850" y="87313"/>
            <a:ext cx="43195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125"/>
              </a:spcAft>
            </a:pPr>
            <a:r>
              <a:rPr kumimoji="0" lang="pt-BR" sz="2400" b="1">
                <a:solidFill>
                  <a:srgbClr val="002060"/>
                </a:solidFill>
                <a:latin typeface="Arial" charset="0"/>
                <a:cs typeface="Arial" charset="0"/>
              </a:rPr>
              <a:t>Metodologia</a:t>
            </a:r>
            <a:endParaRPr kumimoji="0" lang="pt-BR" sz="160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36869" name="Text Box 25"/>
          <p:cNvSpPr txBox="1">
            <a:spLocks noChangeArrowheads="1"/>
          </p:cNvSpPr>
          <p:nvPr/>
        </p:nvSpPr>
        <p:spPr bwMode="auto">
          <a:xfrm>
            <a:off x="179388" y="908720"/>
            <a:ext cx="4608512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marL="355600" indent="-355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</a:pPr>
            <a:endParaRPr kumimoji="0" lang="pt-BR" sz="20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</a:pPr>
            <a:r>
              <a:rPr kumimoji="0" lang="pt-BR" sz="2000" dirty="0">
                <a:latin typeface="Arial" charset="0"/>
                <a:cs typeface="Arial" charset="0"/>
              </a:rPr>
              <a:t>O trabalho da natureza e da sociedade são transformações de energia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</a:pPr>
            <a:r>
              <a:rPr kumimoji="0" lang="pt-BR" sz="2000" dirty="0">
                <a:latin typeface="Arial" charset="0"/>
                <a:cs typeface="Arial" charset="0"/>
              </a:rPr>
              <a:t>A energia da </a:t>
            </a:r>
            <a:r>
              <a:rPr kumimoji="0" lang="pt-BR" sz="2000" dirty="0" err="1">
                <a:latin typeface="Arial" charset="0"/>
                <a:cs typeface="Arial" charset="0"/>
              </a:rPr>
              <a:t>geobiosfera</a:t>
            </a:r>
            <a:r>
              <a:rPr kumimoji="0" lang="pt-BR" sz="2000" dirty="0">
                <a:latin typeface="Arial" charset="0"/>
                <a:cs typeface="Arial" charset="0"/>
              </a:rPr>
              <a:t> pode ser organizada (hierarquia de energia)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</a:pPr>
            <a:r>
              <a:rPr kumimoji="0" lang="pt-BR" sz="2000" dirty="0">
                <a:latin typeface="Arial" charset="0"/>
                <a:cs typeface="Arial" charset="0"/>
              </a:rPr>
              <a:t>Muitos joules de raios solar são necessários para produzir um joule de matéria orgânica, muitos joules de matéria orgânica são necessários para produzir um joule de combustível, e assim por diante. </a:t>
            </a:r>
          </a:p>
        </p:txBody>
      </p:sp>
      <p:pic>
        <p:nvPicPr>
          <p:cNvPr id="368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3"/>
          <a:stretch>
            <a:fillRect/>
          </a:stretch>
        </p:blipFill>
        <p:spPr bwMode="auto">
          <a:xfrm>
            <a:off x="4944436" y="-25204"/>
            <a:ext cx="4176712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25"/>
          <p:cNvSpPr txBox="1">
            <a:spLocks noChangeArrowheads="1"/>
          </p:cNvSpPr>
          <p:nvPr/>
        </p:nvSpPr>
        <p:spPr bwMode="auto">
          <a:xfrm>
            <a:off x="179388" y="6089650"/>
            <a:ext cx="8281987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marL="355600" indent="-355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itchFamily="2" charset="2"/>
              <a:buChar char="§"/>
            </a:pPr>
            <a:r>
              <a:rPr kumimoji="0" lang="pt-BR" sz="2000">
                <a:solidFill>
                  <a:srgbClr val="C00000"/>
                </a:solidFill>
                <a:latin typeface="Arial" charset="0"/>
                <a:cs typeface="Arial" charset="0"/>
              </a:rPr>
              <a:t>A energia vai passando de uma forma dispersa e de menor “qualidade” para uma forma concentrada e de maior “qualidade”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4726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871"/>
    </mc:Choice>
    <mc:Fallback>
      <p:transition spd="slow" advTm="89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64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891" name="Text Box 25"/>
          <p:cNvSpPr txBox="1">
            <a:spLocks noChangeArrowheads="1"/>
          </p:cNvSpPr>
          <p:nvPr/>
        </p:nvSpPr>
        <p:spPr bwMode="auto">
          <a:xfrm>
            <a:off x="323850" y="87313"/>
            <a:ext cx="43195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125"/>
              </a:spcAft>
            </a:pPr>
            <a:r>
              <a:rPr kumimoji="0" lang="pt-BR" sz="2400" b="1">
                <a:solidFill>
                  <a:srgbClr val="002060"/>
                </a:solidFill>
                <a:latin typeface="Arial" charset="0"/>
                <a:cs typeface="Arial" charset="0"/>
              </a:rPr>
              <a:t>Metodologia</a:t>
            </a:r>
            <a:endParaRPr kumimoji="0" lang="pt-BR" sz="160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38917" name="Text Box 25"/>
          <p:cNvSpPr txBox="1">
            <a:spLocks noChangeArrowheads="1"/>
          </p:cNvSpPr>
          <p:nvPr/>
        </p:nvSpPr>
        <p:spPr bwMode="auto">
          <a:xfrm>
            <a:off x="646906" y="2276872"/>
            <a:ext cx="7561263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marL="355600" indent="-355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Font typeface="Tahoma" pitchFamily="34" charset="0"/>
              <a:buAutoNum type="alphaLcParenR"/>
            </a:pPr>
            <a:r>
              <a:rPr kumimoji="0" lang="pt-BR" sz="2400" dirty="0">
                <a:latin typeface="Arial" charset="0"/>
                <a:cs typeface="Arial" charset="0"/>
              </a:rPr>
              <a:t>Elaboração do Diagrama Sistêmico;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Font typeface="Tahoma" pitchFamily="34" charset="0"/>
              <a:buAutoNum type="alphaLcParenR"/>
            </a:pPr>
            <a:r>
              <a:rPr kumimoji="0" lang="pt-BR" sz="2400" dirty="0">
                <a:latin typeface="Arial" charset="0"/>
                <a:cs typeface="Arial" charset="0"/>
              </a:rPr>
              <a:t>Montagem da Tabela de Avaliação </a:t>
            </a:r>
            <a:r>
              <a:rPr kumimoji="0" lang="pt-BR" sz="2400" dirty="0" err="1">
                <a:latin typeface="Arial" charset="0"/>
                <a:cs typeface="Arial" charset="0"/>
              </a:rPr>
              <a:t>Emergética</a:t>
            </a:r>
            <a:r>
              <a:rPr kumimoji="0" lang="pt-BR" sz="2400" dirty="0">
                <a:latin typeface="Arial" charset="0"/>
                <a:cs typeface="Arial" charset="0"/>
              </a:rPr>
              <a:t>;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Font typeface="Tahoma" pitchFamily="34" charset="0"/>
              <a:buAutoNum type="alphaLcParenR"/>
            </a:pPr>
            <a:r>
              <a:rPr kumimoji="0" lang="pt-BR" sz="2400" dirty="0" smtClean="0">
                <a:latin typeface="Arial" charset="0"/>
                <a:cs typeface="Arial" charset="0"/>
              </a:rPr>
              <a:t>Uso dos indicadores </a:t>
            </a:r>
            <a:r>
              <a:rPr kumimoji="0" lang="pt-BR" sz="2400" dirty="0" err="1" smtClean="0">
                <a:latin typeface="Arial" charset="0"/>
                <a:cs typeface="Arial" charset="0"/>
              </a:rPr>
              <a:t>Emergéticos</a:t>
            </a:r>
            <a:r>
              <a:rPr kumimoji="0" lang="pt-BR" sz="2400" dirty="0">
                <a:latin typeface="Arial" charset="0"/>
                <a:cs typeface="Arial" charset="0"/>
              </a:rPr>
              <a:t>;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Font typeface="Tahoma" pitchFamily="34" charset="0"/>
              <a:buAutoNum type="alphaLcParenR"/>
            </a:pPr>
            <a:r>
              <a:rPr kumimoji="0" lang="pt-BR" sz="2400" dirty="0">
                <a:latin typeface="Arial" charset="0"/>
                <a:cs typeface="Arial" charset="0"/>
              </a:rPr>
              <a:t>Interpretação dos resultados.</a:t>
            </a:r>
          </a:p>
        </p:txBody>
      </p:sp>
      <p:sp>
        <p:nvSpPr>
          <p:cNvPr id="38918" name="Text Box 25"/>
          <p:cNvSpPr txBox="1">
            <a:spLocks noChangeArrowheads="1"/>
          </p:cNvSpPr>
          <p:nvPr/>
        </p:nvSpPr>
        <p:spPr bwMode="auto">
          <a:xfrm>
            <a:off x="323850" y="1412776"/>
            <a:ext cx="41036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kumimoji="0" lang="pt-BR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Etapas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58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10"/>
    </mc:Choice>
    <mc:Fallback>
      <p:transition spd="slow" advTm="55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Linguagem energética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5" name="Picture 5" descr="File:Energy Systems Symbols H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28775"/>
            <a:ext cx="8750300" cy="4471988"/>
          </a:xfrm>
          <a:prstGeom prst="rect">
            <a:avLst/>
          </a:prstGeom>
          <a:noFill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72"/>
    </mc:Choice>
    <mc:Fallback>
      <p:transition spd="slow" advTm="9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Diagrama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1412875"/>
            <a:ext cx="6646863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6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52"/>
    </mc:Choice>
    <mc:Fallback>
      <p:transition spd="slow" advTm="29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64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8915" name="Text Box 25"/>
          <p:cNvSpPr txBox="1">
            <a:spLocks noChangeArrowheads="1"/>
          </p:cNvSpPr>
          <p:nvPr/>
        </p:nvSpPr>
        <p:spPr bwMode="auto">
          <a:xfrm>
            <a:off x="323850" y="87313"/>
            <a:ext cx="43195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125"/>
              </a:spcAft>
            </a:pPr>
            <a:r>
              <a:rPr kumimoji="0" lang="pt-BR" sz="2400" b="1">
                <a:solidFill>
                  <a:srgbClr val="002060"/>
                </a:solidFill>
                <a:latin typeface="Arial" charset="0"/>
                <a:cs typeface="Arial" charset="0"/>
              </a:rPr>
              <a:t>Metodologia</a:t>
            </a:r>
            <a:endParaRPr kumimoji="0" lang="pt-BR" sz="160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8763" y="2339975"/>
            <a:ext cx="5181600" cy="34290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9388" y="1196975"/>
            <a:ext cx="1882775" cy="2362200"/>
            <a:chOff x="113" y="754"/>
            <a:chExt cx="1186" cy="1488"/>
          </a:xfrm>
        </p:grpSpPr>
        <p:sp>
          <p:nvSpPr>
            <p:cNvPr id="38980" name="AutoShape 5"/>
            <p:cNvSpPr>
              <a:spLocks noChangeArrowheads="1"/>
            </p:cNvSpPr>
            <p:nvPr/>
          </p:nvSpPr>
          <p:spPr bwMode="auto">
            <a:xfrm>
              <a:off x="627" y="754"/>
              <a:ext cx="672" cy="672"/>
            </a:xfrm>
            <a:prstGeom prst="flowChartConnector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Nitrogênio</a:t>
              </a:r>
            </a:p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da</a:t>
              </a:r>
            </a:p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Atmosfera</a:t>
              </a:r>
            </a:p>
          </p:txBody>
        </p:sp>
        <p:sp>
          <p:nvSpPr>
            <p:cNvPr id="38981" name="AutoShape 6"/>
            <p:cNvSpPr>
              <a:spLocks noChangeArrowheads="1"/>
            </p:cNvSpPr>
            <p:nvPr/>
          </p:nvSpPr>
          <p:spPr bwMode="auto">
            <a:xfrm>
              <a:off x="147" y="1138"/>
              <a:ext cx="624" cy="624"/>
            </a:xfrm>
            <a:prstGeom prst="flowChartConnector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060300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Nutrientes</a:t>
              </a:r>
            </a:p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Rocha</a:t>
              </a:r>
            </a:p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Subsolo</a:t>
              </a:r>
            </a:p>
          </p:txBody>
        </p:sp>
        <p:grpSp>
          <p:nvGrpSpPr>
            <p:cNvPr id="38982" name="Group 7"/>
            <p:cNvGrpSpPr>
              <a:grpSpLocks/>
            </p:cNvGrpSpPr>
            <p:nvPr/>
          </p:nvGrpSpPr>
          <p:grpSpPr bwMode="auto">
            <a:xfrm>
              <a:off x="113" y="1666"/>
              <a:ext cx="767" cy="576"/>
              <a:chOff x="192" y="1296"/>
              <a:chExt cx="767" cy="576"/>
            </a:xfrm>
          </p:grpSpPr>
          <p:sp>
            <p:nvSpPr>
              <p:cNvPr id="38983" name="Freeform 8"/>
              <p:cNvSpPr>
                <a:spLocks/>
              </p:cNvSpPr>
              <p:nvPr/>
            </p:nvSpPr>
            <p:spPr bwMode="auto">
              <a:xfrm>
                <a:off x="226" y="1296"/>
                <a:ext cx="672" cy="576"/>
              </a:xfrm>
              <a:custGeom>
                <a:avLst/>
                <a:gdLst>
                  <a:gd name="T0" fmla="*/ 129 w 1014"/>
                  <a:gd name="T1" fmla="*/ 16 h 1026"/>
                  <a:gd name="T2" fmla="*/ 130 w 1014"/>
                  <a:gd name="T3" fmla="*/ 24 h 1026"/>
                  <a:gd name="T4" fmla="*/ 129 w 1014"/>
                  <a:gd name="T5" fmla="*/ 33 h 1026"/>
                  <a:gd name="T6" fmla="*/ 123 w 1014"/>
                  <a:gd name="T7" fmla="*/ 40 h 1026"/>
                  <a:gd name="T8" fmla="*/ 113 w 1014"/>
                  <a:gd name="T9" fmla="*/ 47 h 1026"/>
                  <a:gd name="T10" fmla="*/ 101 w 1014"/>
                  <a:gd name="T11" fmla="*/ 52 h 1026"/>
                  <a:gd name="T12" fmla="*/ 88 w 1014"/>
                  <a:gd name="T13" fmla="*/ 56 h 1026"/>
                  <a:gd name="T14" fmla="*/ 73 w 1014"/>
                  <a:gd name="T15" fmla="*/ 57 h 1026"/>
                  <a:gd name="T16" fmla="*/ 56 w 1014"/>
                  <a:gd name="T17" fmla="*/ 57 h 1026"/>
                  <a:gd name="T18" fmla="*/ 41 w 1014"/>
                  <a:gd name="T19" fmla="*/ 56 h 1026"/>
                  <a:gd name="T20" fmla="*/ 28 w 1014"/>
                  <a:gd name="T21" fmla="*/ 52 h 1026"/>
                  <a:gd name="T22" fmla="*/ 17 w 1014"/>
                  <a:gd name="T23" fmla="*/ 47 h 1026"/>
                  <a:gd name="T24" fmla="*/ 7 w 1014"/>
                  <a:gd name="T25" fmla="*/ 40 h 1026"/>
                  <a:gd name="T26" fmla="*/ 1 w 1014"/>
                  <a:gd name="T27" fmla="*/ 33 h 1026"/>
                  <a:gd name="T28" fmla="*/ 0 w 1014"/>
                  <a:gd name="T29" fmla="*/ 24 h 1026"/>
                  <a:gd name="T30" fmla="*/ 1 w 1014"/>
                  <a:gd name="T31" fmla="*/ 16 h 1026"/>
                  <a:gd name="T32" fmla="*/ 65 w 1014"/>
                  <a:gd name="T33" fmla="*/ 0 h 1026"/>
                  <a:gd name="T34" fmla="*/ 129 w 1014"/>
                  <a:gd name="T35" fmla="*/ 16 h 102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4"/>
                  <a:gd name="T55" fmla="*/ 0 h 1026"/>
                  <a:gd name="T56" fmla="*/ 1014 w 1014"/>
                  <a:gd name="T57" fmla="*/ 1026 h 102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4" h="1026">
                    <a:moveTo>
                      <a:pt x="1005" y="294"/>
                    </a:moveTo>
                    <a:lnTo>
                      <a:pt x="1014" y="437"/>
                    </a:lnTo>
                    <a:lnTo>
                      <a:pt x="1005" y="580"/>
                    </a:lnTo>
                    <a:lnTo>
                      <a:pt x="958" y="714"/>
                    </a:lnTo>
                    <a:lnTo>
                      <a:pt x="885" y="830"/>
                    </a:lnTo>
                    <a:lnTo>
                      <a:pt x="793" y="928"/>
                    </a:lnTo>
                    <a:lnTo>
                      <a:pt x="691" y="1000"/>
                    </a:lnTo>
                    <a:lnTo>
                      <a:pt x="571" y="1026"/>
                    </a:lnTo>
                    <a:lnTo>
                      <a:pt x="442" y="1026"/>
                    </a:lnTo>
                    <a:lnTo>
                      <a:pt x="323" y="1000"/>
                    </a:lnTo>
                    <a:lnTo>
                      <a:pt x="221" y="928"/>
                    </a:lnTo>
                    <a:lnTo>
                      <a:pt x="129" y="830"/>
                    </a:lnTo>
                    <a:lnTo>
                      <a:pt x="55" y="714"/>
                    </a:lnTo>
                    <a:lnTo>
                      <a:pt x="9" y="580"/>
                    </a:lnTo>
                    <a:lnTo>
                      <a:pt x="0" y="437"/>
                    </a:lnTo>
                    <a:lnTo>
                      <a:pt x="9" y="294"/>
                    </a:lnTo>
                    <a:lnTo>
                      <a:pt x="507" y="0"/>
                    </a:lnTo>
                    <a:lnTo>
                      <a:pt x="1005" y="29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7600"/>
                  </a:gs>
                  <a:gs pos="100000">
                    <a:srgbClr val="000000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984" name="Text Box 9"/>
              <p:cNvSpPr txBox="1">
                <a:spLocks noChangeArrowheads="1"/>
              </p:cNvSpPr>
              <p:nvPr/>
            </p:nvSpPr>
            <p:spPr bwMode="auto">
              <a:xfrm>
                <a:off x="192" y="1444"/>
                <a:ext cx="767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pt-BR" sz="1100" b="1">
                    <a:solidFill>
                      <a:schemeClr val="bg1"/>
                    </a:solidFill>
                    <a:latin typeface="Tahoma" pitchFamily="34" charset="0"/>
                  </a:rPr>
                  <a:t>Biodiversidade</a:t>
                </a:r>
              </a:p>
              <a:p>
                <a:pPr algn="ctr" eaLnBrk="1" hangingPunct="1"/>
                <a:r>
                  <a:rPr lang="pt-BR" sz="1100" b="1">
                    <a:solidFill>
                      <a:schemeClr val="bg1"/>
                    </a:solidFill>
                    <a:latin typeface="Tahoma" pitchFamily="34" charset="0"/>
                  </a:rPr>
                  <a:t>Regional</a:t>
                </a:r>
              </a:p>
            </p:txBody>
          </p:sp>
        </p:grp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85763" y="3635375"/>
            <a:ext cx="838200" cy="1905000"/>
            <a:chOff x="322" y="1920"/>
            <a:chExt cx="528" cy="1200"/>
          </a:xfrm>
        </p:grpSpPr>
        <p:sp>
          <p:nvSpPr>
            <p:cNvPr id="38977" name="Oval 11"/>
            <p:cNvSpPr>
              <a:spLocks noChangeArrowheads="1"/>
            </p:cNvSpPr>
            <p:nvPr/>
          </p:nvSpPr>
          <p:spPr bwMode="auto">
            <a:xfrm>
              <a:off x="322" y="1920"/>
              <a:ext cx="480" cy="480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Chuva</a:t>
              </a:r>
            </a:p>
          </p:txBody>
        </p:sp>
        <p:sp>
          <p:nvSpPr>
            <p:cNvPr id="38978" name="Oval 12"/>
            <p:cNvSpPr>
              <a:spLocks noChangeArrowheads="1"/>
            </p:cNvSpPr>
            <p:nvPr/>
          </p:nvSpPr>
          <p:spPr bwMode="auto">
            <a:xfrm>
              <a:off x="322" y="2256"/>
              <a:ext cx="480" cy="480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Vento</a:t>
              </a:r>
            </a:p>
          </p:txBody>
        </p:sp>
        <p:sp>
          <p:nvSpPr>
            <p:cNvPr id="38979" name="Oval 13"/>
            <p:cNvSpPr>
              <a:spLocks noChangeArrowheads="1"/>
            </p:cNvSpPr>
            <p:nvPr/>
          </p:nvSpPr>
          <p:spPr bwMode="auto">
            <a:xfrm>
              <a:off x="322" y="2592"/>
              <a:ext cx="528" cy="5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200" b="1">
                  <a:solidFill>
                    <a:srgbClr val="000000"/>
                  </a:solidFill>
                  <a:latin typeface="Tahoma" pitchFamily="34" charset="0"/>
                </a:rPr>
                <a:t>Sol</a:t>
              </a:r>
            </a:p>
          </p:txBody>
        </p:sp>
      </p:grpSp>
      <p:sp>
        <p:nvSpPr>
          <p:cNvPr id="21" name="Line 14"/>
          <p:cNvSpPr>
            <a:spLocks noChangeShapeType="1"/>
          </p:cNvSpPr>
          <p:nvPr/>
        </p:nvSpPr>
        <p:spPr bwMode="auto">
          <a:xfrm>
            <a:off x="1147763" y="4549775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2" name="Freeform 15"/>
          <p:cNvSpPr>
            <a:spLocks/>
          </p:cNvSpPr>
          <p:nvPr/>
        </p:nvSpPr>
        <p:spPr bwMode="auto">
          <a:xfrm>
            <a:off x="1681163" y="3406775"/>
            <a:ext cx="609600" cy="1143000"/>
          </a:xfrm>
          <a:custGeom>
            <a:avLst/>
            <a:gdLst>
              <a:gd name="T0" fmla="*/ 0 w 384"/>
              <a:gd name="T1" fmla="*/ 2147483647 h 720"/>
              <a:gd name="T2" fmla="*/ 2147483647 w 384"/>
              <a:gd name="T3" fmla="*/ 2147483647 h 720"/>
              <a:gd name="T4" fmla="*/ 2147483647 w 384"/>
              <a:gd name="T5" fmla="*/ 2147483647 h 720"/>
              <a:gd name="T6" fmla="*/ 2147483647 w 384"/>
              <a:gd name="T7" fmla="*/ 2147483647 h 720"/>
              <a:gd name="T8" fmla="*/ 2147483647 w 384"/>
              <a:gd name="T9" fmla="*/ 0 h 7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4"/>
              <a:gd name="T16" fmla="*/ 0 h 720"/>
              <a:gd name="T17" fmla="*/ 384 w 384"/>
              <a:gd name="T18" fmla="*/ 720 h 7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4" h="720">
                <a:moveTo>
                  <a:pt x="0" y="720"/>
                </a:moveTo>
                <a:cubicBezTo>
                  <a:pt x="96" y="716"/>
                  <a:pt x="192" y="712"/>
                  <a:pt x="240" y="624"/>
                </a:cubicBezTo>
                <a:cubicBezTo>
                  <a:pt x="288" y="536"/>
                  <a:pt x="280" y="288"/>
                  <a:pt x="288" y="192"/>
                </a:cubicBezTo>
                <a:cubicBezTo>
                  <a:pt x="296" y="96"/>
                  <a:pt x="272" y="80"/>
                  <a:pt x="288" y="48"/>
                </a:cubicBezTo>
                <a:cubicBezTo>
                  <a:pt x="304" y="16"/>
                  <a:pt x="344" y="8"/>
                  <a:pt x="384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3967163" y="45497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" name="Freeform 17"/>
          <p:cNvSpPr>
            <a:spLocks/>
          </p:cNvSpPr>
          <p:nvPr/>
        </p:nvSpPr>
        <p:spPr bwMode="auto">
          <a:xfrm>
            <a:off x="3332163" y="4854575"/>
            <a:ext cx="787400" cy="1143000"/>
          </a:xfrm>
          <a:custGeom>
            <a:avLst/>
            <a:gdLst>
              <a:gd name="T0" fmla="*/ 2147483647 w 496"/>
              <a:gd name="T1" fmla="*/ 0 h 720"/>
              <a:gd name="T2" fmla="*/ 2147483647 w 496"/>
              <a:gd name="T3" fmla="*/ 2147483647 h 720"/>
              <a:gd name="T4" fmla="*/ 2147483647 w 496"/>
              <a:gd name="T5" fmla="*/ 2147483647 h 720"/>
              <a:gd name="T6" fmla="*/ 2147483647 w 496"/>
              <a:gd name="T7" fmla="*/ 2147483647 h 720"/>
              <a:gd name="T8" fmla="*/ 0 60000 65536"/>
              <a:gd name="T9" fmla="*/ 0 60000 65536"/>
              <a:gd name="T10" fmla="*/ 0 60000 65536"/>
              <a:gd name="T11" fmla="*/ 0 60000 65536"/>
              <a:gd name="T12" fmla="*/ 0 w 496"/>
              <a:gd name="T13" fmla="*/ 0 h 720"/>
              <a:gd name="T14" fmla="*/ 496 w 496"/>
              <a:gd name="T15" fmla="*/ 720 h 7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6" h="720">
                <a:moveTo>
                  <a:pt x="16" y="0"/>
                </a:moveTo>
                <a:cubicBezTo>
                  <a:pt x="8" y="136"/>
                  <a:pt x="0" y="272"/>
                  <a:pt x="64" y="336"/>
                </a:cubicBezTo>
                <a:cubicBezTo>
                  <a:pt x="128" y="400"/>
                  <a:pt x="328" y="320"/>
                  <a:pt x="400" y="384"/>
                </a:cubicBezTo>
                <a:cubicBezTo>
                  <a:pt x="472" y="448"/>
                  <a:pt x="480" y="664"/>
                  <a:pt x="496" y="72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dash"/>
            <a:round/>
            <a:headEnd type="none" w="med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" name="Freeform 18"/>
          <p:cNvSpPr>
            <a:spLocks/>
          </p:cNvSpPr>
          <p:nvPr/>
        </p:nvSpPr>
        <p:spPr bwMode="auto">
          <a:xfrm>
            <a:off x="4119563" y="4854575"/>
            <a:ext cx="787400" cy="1143000"/>
          </a:xfrm>
          <a:custGeom>
            <a:avLst/>
            <a:gdLst>
              <a:gd name="T0" fmla="*/ 2147483647 w 496"/>
              <a:gd name="T1" fmla="*/ 0 h 720"/>
              <a:gd name="T2" fmla="*/ 2147483647 w 496"/>
              <a:gd name="T3" fmla="*/ 2147483647 h 720"/>
              <a:gd name="T4" fmla="*/ 2147483647 w 496"/>
              <a:gd name="T5" fmla="*/ 2147483647 h 720"/>
              <a:gd name="T6" fmla="*/ 0 w 496"/>
              <a:gd name="T7" fmla="*/ 2147483647 h 720"/>
              <a:gd name="T8" fmla="*/ 0 60000 65536"/>
              <a:gd name="T9" fmla="*/ 0 60000 65536"/>
              <a:gd name="T10" fmla="*/ 0 60000 65536"/>
              <a:gd name="T11" fmla="*/ 0 60000 65536"/>
              <a:gd name="T12" fmla="*/ 0 w 496"/>
              <a:gd name="T13" fmla="*/ 0 h 720"/>
              <a:gd name="T14" fmla="*/ 496 w 496"/>
              <a:gd name="T15" fmla="*/ 720 h 7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6" h="720">
                <a:moveTo>
                  <a:pt x="480" y="0"/>
                </a:moveTo>
                <a:cubicBezTo>
                  <a:pt x="488" y="136"/>
                  <a:pt x="496" y="272"/>
                  <a:pt x="432" y="336"/>
                </a:cubicBezTo>
                <a:cubicBezTo>
                  <a:pt x="368" y="400"/>
                  <a:pt x="168" y="320"/>
                  <a:pt x="96" y="384"/>
                </a:cubicBezTo>
                <a:cubicBezTo>
                  <a:pt x="24" y="448"/>
                  <a:pt x="12" y="584"/>
                  <a:pt x="0" y="72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5" name="Freeform 28"/>
          <p:cNvSpPr>
            <a:spLocks/>
          </p:cNvSpPr>
          <p:nvPr/>
        </p:nvSpPr>
        <p:spPr bwMode="auto">
          <a:xfrm>
            <a:off x="1223963" y="2479675"/>
            <a:ext cx="1524000" cy="622300"/>
          </a:xfrm>
          <a:custGeom>
            <a:avLst/>
            <a:gdLst>
              <a:gd name="T0" fmla="*/ 0 w 960"/>
              <a:gd name="T1" fmla="*/ 2147483647 h 392"/>
              <a:gd name="T2" fmla="*/ 2147483647 w 960"/>
              <a:gd name="T3" fmla="*/ 2147483647 h 392"/>
              <a:gd name="T4" fmla="*/ 2147483647 w 960"/>
              <a:gd name="T5" fmla="*/ 2147483647 h 392"/>
              <a:gd name="T6" fmla="*/ 2147483647 w 960"/>
              <a:gd name="T7" fmla="*/ 2147483647 h 392"/>
              <a:gd name="T8" fmla="*/ 2147483647 w 960"/>
              <a:gd name="T9" fmla="*/ 2147483647 h 3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0"/>
              <a:gd name="T16" fmla="*/ 0 h 392"/>
              <a:gd name="T17" fmla="*/ 960 w 960"/>
              <a:gd name="T18" fmla="*/ 392 h 3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0" h="392">
                <a:moveTo>
                  <a:pt x="0" y="8"/>
                </a:moveTo>
                <a:cubicBezTo>
                  <a:pt x="12" y="4"/>
                  <a:pt x="24" y="0"/>
                  <a:pt x="144" y="8"/>
                </a:cubicBezTo>
                <a:cubicBezTo>
                  <a:pt x="264" y="16"/>
                  <a:pt x="592" y="24"/>
                  <a:pt x="720" y="56"/>
                </a:cubicBezTo>
                <a:cubicBezTo>
                  <a:pt x="848" y="88"/>
                  <a:pt x="872" y="144"/>
                  <a:pt x="912" y="200"/>
                </a:cubicBezTo>
                <a:cubicBezTo>
                  <a:pt x="952" y="256"/>
                  <a:pt x="956" y="324"/>
                  <a:pt x="960" y="392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6" name="Freeform 29"/>
          <p:cNvSpPr>
            <a:spLocks/>
          </p:cNvSpPr>
          <p:nvPr/>
        </p:nvSpPr>
        <p:spPr bwMode="auto">
          <a:xfrm>
            <a:off x="1223963" y="2352675"/>
            <a:ext cx="2124075" cy="1868488"/>
          </a:xfrm>
          <a:custGeom>
            <a:avLst/>
            <a:gdLst>
              <a:gd name="T0" fmla="*/ 0 w 1440"/>
              <a:gd name="T1" fmla="*/ 2147483647 h 1192"/>
              <a:gd name="T2" fmla="*/ 2147483647 w 1440"/>
              <a:gd name="T3" fmla="*/ 2147483647 h 1192"/>
              <a:gd name="T4" fmla="*/ 2147483647 w 1440"/>
              <a:gd name="T5" fmla="*/ 2147483647 h 1192"/>
              <a:gd name="T6" fmla="*/ 0 60000 65536"/>
              <a:gd name="T7" fmla="*/ 0 60000 65536"/>
              <a:gd name="T8" fmla="*/ 0 60000 65536"/>
              <a:gd name="T9" fmla="*/ 0 w 1440"/>
              <a:gd name="T10" fmla="*/ 0 h 1192"/>
              <a:gd name="T11" fmla="*/ 1440 w 1440"/>
              <a:gd name="T12" fmla="*/ 1192 h 1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192">
                <a:moveTo>
                  <a:pt x="0" y="88"/>
                </a:moveTo>
                <a:cubicBezTo>
                  <a:pt x="480" y="44"/>
                  <a:pt x="960" y="0"/>
                  <a:pt x="1200" y="184"/>
                </a:cubicBezTo>
                <a:cubicBezTo>
                  <a:pt x="1440" y="368"/>
                  <a:pt x="1440" y="780"/>
                  <a:pt x="1440" y="1192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" name="Text Box 30"/>
          <p:cNvSpPr txBox="1">
            <a:spLocks noChangeArrowheads="1"/>
          </p:cNvSpPr>
          <p:nvPr/>
        </p:nvSpPr>
        <p:spPr bwMode="auto">
          <a:xfrm>
            <a:off x="2138363" y="3684588"/>
            <a:ext cx="9620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100" b="1">
                <a:latin typeface="Tahoma" pitchFamily="34" charset="0"/>
              </a:rPr>
              <a:t>Serviços</a:t>
            </a:r>
          </a:p>
          <a:p>
            <a:pPr eaLnBrk="1" hangingPunct="1"/>
            <a:r>
              <a:rPr lang="pt-BR" sz="1100" b="1">
                <a:latin typeface="Tahoma" pitchFamily="34" charset="0"/>
              </a:rPr>
              <a:t>ambientais</a:t>
            </a:r>
          </a:p>
          <a:p>
            <a:pPr eaLnBrk="1" hangingPunct="1"/>
            <a:r>
              <a:rPr lang="pt-BR" sz="1100" b="1">
                <a:latin typeface="Tahoma" pitchFamily="34" charset="0"/>
              </a:rPr>
              <a:t>locais</a:t>
            </a:r>
          </a:p>
        </p:txBody>
      </p:sp>
      <p:sp>
        <p:nvSpPr>
          <p:cNvPr id="38" name="Freeform 31"/>
          <p:cNvSpPr>
            <a:spLocks/>
          </p:cNvSpPr>
          <p:nvPr/>
        </p:nvSpPr>
        <p:spPr bwMode="auto">
          <a:xfrm>
            <a:off x="3492500" y="2339975"/>
            <a:ext cx="3675063" cy="1881188"/>
          </a:xfrm>
          <a:custGeom>
            <a:avLst/>
            <a:gdLst>
              <a:gd name="T0" fmla="*/ 2147483647 w 2208"/>
              <a:gd name="T1" fmla="*/ 2147483647 h 1200"/>
              <a:gd name="T2" fmla="*/ 2147483647 w 2208"/>
              <a:gd name="T3" fmla="*/ 2147483647 h 1200"/>
              <a:gd name="T4" fmla="*/ 0 w 2208"/>
              <a:gd name="T5" fmla="*/ 2147483647 h 1200"/>
              <a:gd name="T6" fmla="*/ 0 60000 65536"/>
              <a:gd name="T7" fmla="*/ 0 60000 65536"/>
              <a:gd name="T8" fmla="*/ 0 60000 65536"/>
              <a:gd name="T9" fmla="*/ 0 w 2208"/>
              <a:gd name="T10" fmla="*/ 0 h 1200"/>
              <a:gd name="T11" fmla="*/ 2208 w 2208"/>
              <a:gd name="T12" fmla="*/ 1200 h 1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8" h="1200">
                <a:moveTo>
                  <a:pt x="2208" y="48"/>
                </a:moveTo>
                <a:cubicBezTo>
                  <a:pt x="1504" y="24"/>
                  <a:pt x="800" y="0"/>
                  <a:pt x="432" y="192"/>
                </a:cubicBezTo>
                <a:cubicBezTo>
                  <a:pt x="64" y="384"/>
                  <a:pt x="32" y="792"/>
                  <a:pt x="0" y="120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7243763" y="1882775"/>
            <a:ext cx="990600" cy="1371600"/>
            <a:chOff x="4642" y="816"/>
            <a:chExt cx="624" cy="864"/>
          </a:xfrm>
        </p:grpSpPr>
        <p:sp>
          <p:nvSpPr>
            <p:cNvPr id="38975" name="AutoShape 33"/>
            <p:cNvSpPr>
              <a:spLocks noChangeArrowheads="1"/>
            </p:cNvSpPr>
            <p:nvPr/>
          </p:nvSpPr>
          <p:spPr bwMode="auto">
            <a:xfrm>
              <a:off x="4642" y="816"/>
              <a:ext cx="624" cy="624"/>
            </a:xfrm>
            <a:prstGeom prst="flowChartConnector">
              <a:avLst/>
            </a:prstGeom>
            <a:gradFill rotWithShape="0">
              <a:gsLst>
                <a:gs pos="0">
                  <a:srgbClr val="3366CC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Materiais </a:t>
              </a:r>
            </a:p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e Serviços</a:t>
              </a:r>
            </a:p>
          </p:txBody>
        </p:sp>
        <p:sp>
          <p:nvSpPr>
            <p:cNvPr id="38976" name="AutoShape 34"/>
            <p:cNvSpPr>
              <a:spLocks noChangeArrowheads="1"/>
            </p:cNvSpPr>
            <p:nvPr/>
          </p:nvSpPr>
          <p:spPr bwMode="auto">
            <a:xfrm>
              <a:off x="4786" y="1296"/>
              <a:ext cx="384" cy="384"/>
            </a:xfrm>
            <a:prstGeom prst="flowChartConnector">
              <a:avLst/>
            </a:prstGeom>
            <a:gradFill rotWithShape="0">
              <a:gsLst>
                <a:gs pos="0">
                  <a:srgbClr val="00808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Taxas</a:t>
              </a:r>
            </a:p>
          </p:txBody>
        </p:sp>
      </p:grpSp>
      <p:sp>
        <p:nvSpPr>
          <p:cNvPr id="42" name="Freeform 35"/>
          <p:cNvSpPr>
            <a:spLocks/>
          </p:cNvSpPr>
          <p:nvPr/>
        </p:nvSpPr>
        <p:spPr bwMode="auto">
          <a:xfrm>
            <a:off x="4043363" y="4549775"/>
            <a:ext cx="3657600" cy="1079500"/>
          </a:xfrm>
          <a:custGeom>
            <a:avLst/>
            <a:gdLst>
              <a:gd name="T0" fmla="*/ 0 w 2496"/>
              <a:gd name="T1" fmla="*/ 0 h 680"/>
              <a:gd name="T2" fmla="*/ 2147483647 w 2496"/>
              <a:gd name="T3" fmla="*/ 2147483647 h 680"/>
              <a:gd name="T4" fmla="*/ 2147483647 w 2496"/>
              <a:gd name="T5" fmla="*/ 2147483647 h 680"/>
              <a:gd name="T6" fmla="*/ 2147483647 w 2496"/>
              <a:gd name="T7" fmla="*/ 2147483647 h 680"/>
              <a:gd name="T8" fmla="*/ 2147483647 w 2496"/>
              <a:gd name="T9" fmla="*/ 2147483647 h 680"/>
              <a:gd name="T10" fmla="*/ 2147483647 w 2496"/>
              <a:gd name="T11" fmla="*/ 2147483647 h 6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96"/>
              <a:gd name="T19" fmla="*/ 0 h 680"/>
              <a:gd name="T20" fmla="*/ 2496 w 2496"/>
              <a:gd name="T21" fmla="*/ 680 h 6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96" h="680">
                <a:moveTo>
                  <a:pt x="0" y="0"/>
                </a:moveTo>
                <a:cubicBezTo>
                  <a:pt x="36" y="32"/>
                  <a:pt x="72" y="64"/>
                  <a:pt x="96" y="144"/>
                </a:cubicBezTo>
                <a:cubicBezTo>
                  <a:pt x="120" y="224"/>
                  <a:pt x="104" y="400"/>
                  <a:pt x="144" y="480"/>
                </a:cubicBezTo>
                <a:cubicBezTo>
                  <a:pt x="184" y="560"/>
                  <a:pt x="248" y="592"/>
                  <a:pt x="336" y="624"/>
                </a:cubicBezTo>
                <a:cubicBezTo>
                  <a:pt x="424" y="656"/>
                  <a:pt x="312" y="664"/>
                  <a:pt x="672" y="672"/>
                </a:cubicBezTo>
                <a:cubicBezTo>
                  <a:pt x="1032" y="680"/>
                  <a:pt x="2192" y="672"/>
                  <a:pt x="2496" y="672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7243763" y="3711575"/>
            <a:ext cx="685800" cy="1524000"/>
            <a:chOff x="4642" y="1968"/>
            <a:chExt cx="432" cy="960"/>
          </a:xfrm>
        </p:grpSpPr>
        <p:sp>
          <p:nvSpPr>
            <p:cNvPr id="38973" name="AutoShape 37"/>
            <p:cNvSpPr>
              <a:spLocks noChangeArrowheads="1"/>
            </p:cNvSpPr>
            <p:nvPr/>
          </p:nvSpPr>
          <p:spPr bwMode="auto">
            <a:xfrm>
              <a:off x="4690" y="1968"/>
              <a:ext cx="384" cy="336"/>
            </a:xfrm>
            <a:prstGeom prst="flowChartConnector">
              <a:avLst/>
            </a:prstGeom>
            <a:gradFill rotWithShape="0">
              <a:gsLst>
                <a:gs pos="0">
                  <a:srgbClr val="00808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Preço</a:t>
              </a:r>
            </a:p>
          </p:txBody>
        </p:sp>
        <p:sp>
          <p:nvSpPr>
            <p:cNvPr id="38974" name="AutoShape 38"/>
            <p:cNvSpPr>
              <a:spLocks noChangeArrowheads="1"/>
            </p:cNvSpPr>
            <p:nvPr/>
          </p:nvSpPr>
          <p:spPr bwMode="auto">
            <a:xfrm>
              <a:off x="4642" y="2592"/>
              <a:ext cx="384" cy="336"/>
            </a:xfrm>
            <a:prstGeom prst="flowChartConnector">
              <a:avLst/>
            </a:prstGeom>
            <a:gradFill rotWithShape="0">
              <a:gsLst>
                <a:gs pos="0">
                  <a:srgbClr val="00808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sz="1200" b="1">
                  <a:solidFill>
                    <a:schemeClr val="bg1"/>
                  </a:solidFill>
                  <a:latin typeface="Tahoma" pitchFamily="34" charset="0"/>
                </a:rPr>
                <a:t>Taxas</a:t>
              </a:r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6786563" y="2263775"/>
            <a:ext cx="685800" cy="3429000"/>
            <a:chOff x="4354" y="1056"/>
            <a:chExt cx="432" cy="2160"/>
          </a:xfrm>
        </p:grpSpPr>
        <p:sp>
          <p:nvSpPr>
            <p:cNvPr id="47" name="AutoShape 40"/>
            <p:cNvSpPr>
              <a:spLocks noChangeArrowheads="1"/>
            </p:cNvSpPr>
            <p:nvPr/>
          </p:nvSpPr>
          <p:spPr bwMode="auto">
            <a:xfrm>
              <a:off x="4354" y="1056"/>
              <a:ext cx="192" cy="288"/>
            </a:xfrm>
            <a:prstGeom prst="flowChartDecision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16078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8" name="AutoShape 41"/>
            <p:cNvSpPr>
              <a:spLocks noChangeArrowheads="1"/>
            </p:cNvSpPr>
            <p:nvPr/>
          </p:nvSpPr>
          <p:spPr bwMode="auto">
            <a:xfrm>
              <a:off x="4402" y="2928"/>
              <a:ext cx="192" cy="288"/>
            </a:xfrm>
            <a:prstGeom prst="flowChartDecision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16078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8969" name="Freeform 42"/>
            <p:cNvSpPr>
              <a:spLocks/>
            </p:cNvSpPr>
            <p:nvPr/>
          </p:nvSpPr>
          <p:spPr bwMode="auto">
            <a:xfrm>
              <a:off x="4498" y="2784"/>
              <a:ext cx="144" cy="144"/>
            </a:xfrm>
            <a:custGeom>
              <a:avLst/>
              <a:gdLst>
                <a:gd name="T0" fmla="*/ 19 w 240"/>
                <a:gd name="T1" fmla="*/ 0 h 144"/>
                <a:gd name="T2" fmla="*/ 4 w 240"/>
                <a:gd name="T3" fmla="*/ 48 h 144"/>
                <a:gd name="T4" fmla="*/ 0 w 240"/>
                <a:gd name="T5" fmla="*/ 144 h 144"/>
                <a:gd name="T6" fmla="*/ 0 60000 65536"/>
                <a:gd name="T7" fmla="*/ 0 60000 65536"/>
                <a:gd name="T8" fmla="*/ 0 60000 65536"/>
                <a:gd name="T9" fmla="*/ 0 w 240"/>
                <a:gd name="T10" fmla="*/ 0 h 144"/>
                <a:gd name="T11" fmla="*/ 240 w 240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144">
                  <a:moveTo>
                    <a:pt x="240" y="0"/>
                  </a:moveTo>
                  <a:cubicBezTo>
                    <a:pt x="164" y="12"/>
                    <a:pt x="88" y="24"/>
                    <a:pt x="48" y="48"/>
                  </a:cubicBezTo>
                  <a:cubicBezTo>
                    <a:pt x="8" y="72"/>
                    <a:pt x="4" y="108"/>
                    <a:pt x="0" y="1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8970" name="Freeform 43"/>
            <p:cNvSpPr>
              <a:spLocks/>
            </p:cNvSpPr>
            <p:nvPr/>
          </p:nvSpPr>
          <p:spPr bwMode="auto">
            <a:xfrm>
              <a:off x="4450" y="2112"/>
              <a:ext cx="240" cy="144"/>
            </a:xfrm>
            <a:custGeom>
              <a:avLst/>
              <a:gdLst>
                <a:gd name="T0" fmla="*/ 240 w 240"/>
                <a:gd name="T1" fmla="*/ 0 h 144"/>
                <a:gd name="T2" fmla="*/ 48 w 240"/>
                <a:gd name="T3" fmla="*/ 48 h 144"/>
                <a:gd name="T4" fmla="*/ 0 w 240"/>
                <a:gd name="T5" fmla="*/ 144 h 144"/>
                <a:gd name="T6" fmla="*/ 0 60000 65536"/>
                <a:gd name="T7" fmla="*/ 0 60000 65536"/>
                <a:gd name="T8" fmla="*/ 0 60000 65536"/>
                <a:gd name="T9" fmla="*/ 0 w 240"/>
                <a:gd name="T10" fmla="*/ 0 h 144"/>
                <a:gd name="T11" fmla="*/ 240 w 240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144">
                  <a:moveTo>
                    <a:pt x="240" y="0"/>
                  </a:moveTo>
                  <a:cubicBezTo>
                    <a:pt x="164" y="12"/>
                    <a:pt x="88" y="24"/>
                    <a:pt x="48" y="48"/>
                  </a:cubicBezTo>
                  <a:cubicBezTo>
                    <a:pt x="8" y="72"/>
                    <a:pt x="4" y="108"/>
                    <a:pt x="0" y="1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" name="AutoShape 44"/>
            <p:cNvSpPr>
              <a:spLocks noChangeArrowheads="1"/>
            </p:cNvSpPr>
            <p:nvPr/>
          </p:nvSpPr>
          <p:spPr bwMode="auto">
            <a:xfrm>
              <a:off x="4354" y="2256"/>
              <a:ext cx="192" cy="288"/>
            </a:xfrm>
            <a:prstGeom prst="flowChartDecision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16078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52" name="AutoShape 45"/>
            <p:cNvSpPr>
              <a:spLocks noChangeArrowheads="1"/>
            </p:cNvSpPr>
            <p:nvPr/>
          </p:nvSpPr>
          <p:spPr bwMode="auto">
            <a:xfrm>
              <a:off x="4594" y="1680"/>
              <a:ext cx="192" cy="288"/>
            </a:xfrm>
            <a:prstGeom prst="flowChartDecision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16078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6100763" y="3635375"/>
            <a:ext cx="457200" cy="457200"/>
            <a:chOff x="3922" y="1920"/>
            <a:chExt cx="288" cy="288"/>
          </a:xfrm>
        </p:grpSpPr>
        <p:sp>
          <p:nvSpPr>
            <p:cNvPr id="38965" name="Freeform 47"/>
            <p:cNvSpPr>
              <a:spLocks/>
            </p:cNvSpPr>
            <p:nvPr/>
          </p:nvSpPr>
          <p:spPr bwMode="auto">
            <a:xfrm>
              <a:off x="3922" y="1920"/>
              <a:ext cx="288" cy="288"/>
            </a:xfrm>
            <a:custGeom>
              <a:avLst/>
              <a:gdLst>
                <a:gd name="T0" fmla="*/ 2 w 1014"/>
                <a:gd name="T1" fmla="*/ 1 h 1026"/>
                <a:gd name="T2" fmla="*/ 2 w 1014"/>
                <a:gd name="T3" fmla="*/ 1 h 1026"/>
                <a:gd name="T4" fmla="*/ 2 w 1014"/>
                <a:gd name="T5" fmla="*/ 1 h 1026"/>
                <a:gd name="T6" fmla="*/ 2 w 1014"/>
                <a:gd name="T7" fmla="*/ 1 h 1026"/>
                <a:gd name="T8" fmla="*/ 2 w 1014"/>
                <a:gd name="T9" fmla="*/ 1 h 1026"/>
                <a:gd name="T10" fmla="*/ 1 w 1014"/>
                <a:gd name="T11" fmla="*/ 2 h 1026"/>
                <a:gd name="T12" fmla="*/ 1 w 1014"/>
                <a:gd name="T13" fmla="*/ 2 h 1026"/>
                <a:gd name="T14" fmla="*/ 1 w 1014"/>
                <a:gd name="T15" fmla="*/ 2 h 1026"/>
                <a:gd name="T16" fmla="*/ 1 w 1014"/>
                <a:gd name="T17" fmla="*/ 2 h 1026"/>
                <a:gd name="T18" fmla="*/ 1 w 1014"/>
                <a:gd name="T19" fmla="*/ 2 h 1026"/>
                <a:gd name="T20" fmla="*/ 0 w 1014"/>
                <a:gd name="T21" fmla="*/ 2 h 1026"/>
                <a:gd name="T22" fmla="*/ 0 w 1014"/>
                <a:gd name="T23" fmla="*/ 1 h 1026"/>
                <a:gd name="T24" fmla="*/ 0 w 1014"/>
                <a:gd name="T25" fmla="*/ 1 h 1026"/>
                <a:gd name="T26" fmla="*/ 0 w 1014"/>
                <a:gd name="T27" fmla="*/ 1 h 1026"/>
                <a:gd name="T28" fmla="*/ 0 w 1014"/>
                <a:gd name="T29" fmla="*/ 1 h 1026"/>
                <a:gd name="T30" fmla="*/ 0 w 1014"/>
                <a:gd name="T31" fmla="*/ 1 h 1026"/>
                <a:gd name="T32" fmla="*/ 1 w 1014"/>
                <a:gd name="T33" fmla="*/ 0 h 1026"/>
                <a:gd name="T34" fmla="*/ 2 w 1014"/>
                <a:gd name="T35" fmla="*/ 1 h 102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14"/>
                <a:gd name="T55" fmla="*/ 0 h 1026"/>
                <a:gd name="T56" fmla="*/ 1014 w 1014"/>
                <a:gd name="T57" fmla="*/ 1026 h 102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14" h="1026">
                  <a:moveTo>
                    <a:pt x="1005" y="294"/>
                  </a:moveTo>
                  <a:lnTo>
                    <a:pt x="1014" y="437"/>
                  </a:lnTo>
                  <a:lnTo>
                    <a:pt x="1005" y="580"/>
                  </a:lnTo>
                  <a:lnTo>
                    <a:pt x="958" y="714"/>
                  </a:lnTo>
                  <a:lnTo>
                    <a:pt x="885" y="830"/>
                  </a:lnTo>
                  <a:lnTo>
                    <a:pt x="793" y="928"/>
                  </a:lnTo>
                  <a:lnTo>
                    <a:pt x="691" y="1000"/>
                  </a:lnTo>
                  <a:lnTo>
                    <a:pt x="571" y="1026"/>
                  </a:lnTo>
                  <a:lnTo>
                    <a:pt x="442" y="1026"/>
                  </a:lnTo>
                  <a:lnTo>
                    <a:pt x="323" y="1000"/>
                  </a:lnTo>
                  <a:lnTo>
                    <a:pt x="221" y="928"/>
                  </a:lnTo>
                  <a:lnTo>
                    <a:pt x="129" y="830"/>
                  </a:lnTo>
                  <a:lnTo>
                    <a:pt x="55" y="714"/>
                  </a:lnTo>
                  <a:lnTo>
                    <a:pt x="9" y="580"/>
                  </a:lnTo>
                  <a:lnTo>
                    <a:pt x="0" y="437"/>
                  </a:lnTo>
                  <a:lnTo>
                    <a:pt x="9" y="294"/>
                  </a:lnTo>
                  <a:lnTo>
                    <a:pt x="507" y="0"/>
                  </a:lnTo>
                  <a:lnTo>
                    <a:pt x="1005" y="294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00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8966" name="Text Box 48"/>
            <p:cNvSpPr txBox="1">
              <a:spLocks noChangeArrowheads="1"/>
            </p:cNvSpPr>
            <p:nvPr/>
          </p:nvSpPr>
          <p:spPr bwMode="auto">
            <a:xfrm>
              <a:off x="3970" y="1968"/>
              <a:ext cx="1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pt-BR" sz="1400">
                  <a:solidFill>
                    <a:schemeClr val="bg1"/>
                  </a:solidFill>
                  <a:latin typeface="Tahoma" pitchFamily="34" charset="0"/>
                </a:rPr>
                <a:t>$</a:t>
              </a:r>
            </a:p>
          </p:txBody>
        </p:sp>
      </p:grpSp>
      <p:sp>
        <p:nvSpPr>
          <p:cNvPr id="56" name="Freeform 49"/>
          <p:cNvSpPr>
            <a:spLocks/>
          </p:cNvSpPr>
          <p:nvPr/>
        </p:nvSpPr>
        <p:spPr bwMode="auto">
          <a:xfrm>
            <a:off x="1300163" y="4549775"/>
            <a:ext cx="838200" cy="533400"/>
          </a:xfrm>
          <a:custGeom>
            <a:avLst/>
            <a:gdLst>
              <a:gd name="T0" fmla="*/ 2147483647 w 528"/>
              <a:gd name="T1" fmla="*/ 0 h 336"/>
              <a:gd name="T2" fmla="*/ 2147483647 w 528"/>
              <a:gd name="T3" fmla="*/ 2147483647 h 336"/>
              <a:gd name="T4" fmla="*/ 0 w 528"/>
              <a:gd name="T5" fmla="*/ 2147483647 h 336"/>
              <a:gd name="T6" fmla="*/ 0 60000 65536"/>
              <a:gd name="T7" fmla="*/ 0 60000 65536"/>
              <a:gd name="T8" fmla="*/ 0 60000 65536"/>
              <a:gd name="T9" fmla="*/ 0 w 528"/>
              <a:gd name="T10" fmla="*/ 0 h 336"/>
              <a:gd name="T11" fmla="*/ 528 w 528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8" h="336">
                <a:moveTo>
                  <a:pt x="288" y="0"/>
                </a:moveTo>
                <a:cubicBezTo>
                  <a:pt x="408" y="68"/>
                  <a:pt x="528" y="136"/>
                  <a:pt x="480" y="192"/>
                </a:cubicBezTo>
                <a:cubicBezTo>
                  <a:pt x="432" y="248"/>
                  <a:pt x="216" y="292"/>
                  <a:pt x="0" y="336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 type="none" w="med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3890963" y="6073775"/>
            <a:ext cx="457200" cy="152400"/>
            <a:chOff x="2736" y="3456"/>
            <a:chExt cx="288" cy="96"/>
          </a:xfrm>
        </p:grpSpPr>
        <p:sp>
          <p:nvSpPr>
            <p:cNvPr id="38962" name="Line 51"/>
            <p:cNvSpPr>
              <a:spLocks noChangeShapeType="1"/>
            </p:cNvSpPr>
            <p:nvPr/>
          </p:nvSpPr>
          <p:spPr bwMode="auto">
            <a:xfrm>
              <a:off x="2736" y="345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8963" name="Line 52"/>
            <p:cNvSpPr>
              <a:spLocks noChangeShapeType="1"/>
            </p:cNvSpPr>
            <p:nvPr/>
          </p:nvSpPr>
          <p:spPr bwMode="auto">
            <a:xfrm>
              <a:off x="2784" y="350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8964" name="Line 53"/>
            <p:cNvSpPr>
              <a:spLocks noChangeShapeType="1"/>
            </p:cNvSpPr>
            <p:nvPr/>
          </p:nvSpPr>
          <p:spPr bwMode="auto">
            <a:xfrm>
              <a:off x="2832" y="3552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1" name="Freeform 54"/>
          <p:cNvSpPr>
            <a:spLocks/>
          </p:cNvSpPr>
          <p:nvPr/>
        </p:nvSpPr>
        <p:spPr bwMode="auto">
          <a:xfrm>
            <a:off x="6329363" y="4092575"/>
            <a:ext cx="1371600" cy="1257300"/>
          </a:xfrm>
          <a:custGeom>
            <a:avLst/>
            <a:gdLst>
              <a:gd name="T0" fmla="*/ 2147483647 w 1112"/>
              <a:gd name="T1" fmla="*/ 0 h 744"/>
              <a:gd name="T2" fmla="*/ 2147483647 w 1112"/>
              <a:gd name="T3" fmla="*/ 2147483647 h 744"/>
              <a:gd name="T4" fmla="*/ 2147483647 w 1112"/>
              <a:gd name="T5" fmla="*/ 2147483647 h 744"/>
              <a:gd name="T6" fmla="*/ 2147483647 w 1112"/>
              <a:gd name="T7" fmla="*/ 2147483647 h 744"/>
              <a:gd name="T8" fmla="*/ 2147483647 w 1112"/>
              <a:gd name="T9" fmla="*/ 2147483647 h 7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12"/>
              <a:gd name="T16" fmla="*/ 0 h 744"/>
              <a:gd name="T17" fmla="*/ 1112 w 1112"/>
              <a:gd name="T18" fmla="*/ 744 h 7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12" h="744">
                <a:moveTo>
                  <a:pt x="8" y="0"/>
                </a:moveTo>
                <a:cubicBezTo>
                  <a:pt x="4" y="228"/>
                  <a:pt x="0" y="456"/>
                  <a:pt x="56" y="576"/>
                </a:cubicBezTo>
                <a:cubicBezTo>
                  <a:pt x="112" y="696"/>
                  <a:pt x="256" y="696"/>
                  <a:pt x="344" y="720"/>
                </a:cubicBezTo>
                <a:cubicBezTo>
                  <a:pt x="432" y="744"/>
                  <a:pt x="456" y="720"/>
                  <a:pt x="584" y="720"/>
                </a:cubicBezTo>
                <a:cubicBezTo>
                  <a:pt x="712" y="720"/>
                  <a:pt x="912" y="720"/>
                  <a:pt x="1112" y="72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2" name="Freeform 55"/>
          <p:cNvSpPr>
            <a:spLocks/>
          </p:cNvSpPr>
          <p:nvPr/>
        </p:nvSpPr>
        <p:spPr bwMode="auto">
          <a:xfrm>
            <a:off x="5414963" y="4549775"/>
            <a:ext cx="2286000" cy="1066800"/>
          </a:xfrm>
          <a:custGeom>
            <a:avLst/>
            <a:gdLst>
              <a:gd name="T0" fmla="*/ 0 w 1584"/>
              <a:gd name="T1" fmla="*/ 0 h 672"/>
              <a:gd name="T2" fmla="*/ 2147483647 w 1584"/>
              <a:gd name="T3" fmla="*/ 2147483647 h 672"/>
              <a:gd name="T4" fmla="*/ 2147483647 w 1584"/>
              <a:gd name="T5" fmla="*/ 2147483647 h 672"/>
              <a:gd name="T6" fmla="*/ 2147483647 w 1584"/>
              <a:gd name="T7" fmla="*/ 2147483647 h 672"/>
              <a:gd name="T8" fmla="*/ 0 60000 65536"/>
              <a:gd name="T9" fmla="*/ 0 60000 65536"/>
              <a:gd name="T10" fmla="*/ 0 60000 65536"/>
              <a:gd name="T11" fmla="*/ 0 60000 65536"/>
              <a:gd name="T12" fmla="*/ 0 w 1584"/>
              <a:gd name="T13" fmla="*/ 0 h 672"/>
              <a:gd name="T14" fmla="*/ 1584 w 1584"/>
              <a:gd name="T15" fmla="*/ 672 h 6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4" h="672">
                <a:moveTo>
                  <a:pt x="0" y="0"/>
                </a:moveTo>
                <a:cubicBezTo>
                  <a:pt x="108" y="24"/>
                  <a:pt x="216" y="48"/>
                  <a:pt x="288" y="144"/>
                </a:cubicBezTo>
                <a:cubicBezTo>
                  <a:pt x="360" y="240"/>
                  <a:pt x="216" y="488"/>
                  <a:pt x="432" y="576"/>
                </a:cubicBezTo>
                <a:cubicBezTo>
                  <a:pt x="648" y="664"/>
                  <a:pt x="1392" y="656"/>
                  <a:pt x="1584" y="672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3" name="Line 56"/>
          <p:cNvSpPr>
            <a:spLocks noChangeShapeType="1"/>
          </p:cNvSpPr>
          <p:nvPr/>
        </p:nvSpPr>
        <p:spPr bwMode="auto">
          <a:xfrm>
            <a:off x="5414963" y="4549775"/>
            <a:ext cx="2514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4" name="Line 57"/>
          <p:cNvSpPr>
            <a:spLocks noChangeShapeType="1"/>
          </p:cNvSpPr>
          <p:nvPr/>
        </p:nvSpPr>
        <p:spPr bwMode="auto">
          <a:xfrm>
            <a:off x="3281363" y="3406775"/>
            <a:ext cx="464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5" name="Freeform 58"/>
          <p:cNvSpPr>
            <a:spLocks/>
          </p:cNvSpPr>
          <p:nvPr/>
        </p:nvSpPr>
        <p:spPr bwMode="auto">
          <a:xfrm>
            <a:off x="6405563" y="4092575"/>
            <a:ext cx="1524000" cy="241300"/>
          </a:xfrm>
          <a:custGeom>
            <a:avLst/>
            <a:gdLst>
              <a:gd name="T0" fmla="*/ 0 w 1056"/>
              <a:gd name="T1" fmla="*/ 0 h 152"/>
              <a:gd name="T2" fmla="*/ 2147483647 w 1056"/>
              <a:gd name="T3" fmla="*/ 2147483647 h 152"/>
              <a:gd name="T4" fmla="*/ 2147483647 w 1056"/>
              <a:gd name="T5" fmla="*/ 2147483647 h 152"/>
              <a:gd name="T6" fmla="*/ 2147483647 w 1056"/>
              <a:gd name="T7" fmla="*/ 2147483647 h 152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152"/>
              <a:gd name="T14" fmla="*/ 1056 w 1056"/>
              <a:gd name="T15" fmla="*/ 152 h 1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152">
                <a:moveTo>
                  <a:pt x="0" y="0"/>
                </a:moveTo>
                <a:cubicBezTo>
                  <a:pt x="44" y="36"/>
                  <a:pt x="88" y="72"/>
                  <a:pt x="144" y="96"/>
                </a:cubicBezTo>
                <a:cubicBezTo>
                  <a:pt x="200" y="120"/>
                  <a:pt x="184" y="136"/>
                  <a:pt x="336" y="144"/>
                </a:cubicBezTo>
                <a:cubicBezTo>
                  <a:pt x="488" y="152"/>
                  <a:pt x="772" y="148"/>
                  <a:pt x="1056" y="14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6" name="Freeform 59"/>
          <p:cNvSpPr>
            <a:spLocks/>
          </p:cNvSpPr>
          <p:nvPr/>
        </p:nvSpPr>
        <p:spPr bwMode="auto">
          <a:xfrm>
            <a:off x="6557963" y="3635375"/>
            <a:ext cx="1371600" cy="76200"/>
          </a:xfrm>
          <a:custGeom>
            <a:avLst/>
            <a:gdLst>
              <a:gd name="T0" fmla="*/ 0 w 1056"/>
              <a:gd name="T1" fmla="*/ 2147483647 h 56"/>
              <a:gd name="T2" fmla="*/ 2147483647 w 1056"/>
              <a:gd name="T3" fmla="*/ 2147483647 h 56"/>
              <a:gd name="T4" fmla="*/ 2147483647 w 1056"/>
              <a:gd name="T5" fmla="*/ 2147483647 h 56"/>
              <a:gd name="T6" fmla="*/ 2147483647 w 1056"/>
              <a:gd name="T7" fmla="*/ 2147483647 h 56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56"/>
              <a:gd name="T14" fmla="*/ 1056 w 1056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56">
                <a:moveTo>
                  <a:pt x="0" y="56"/>
                </a:moveTo>
                <a:cubicBezTo>
                  <a:pt x="40" y="36"/>
                  <a:pt x="80" y="16"/>
                  <a:pt x="144" y="8"/>
                </a:cubicBezTo>
                <a:cubicBezTo>
                  <a:pt x="208" y="0"/>
                  <a:pt x="232" y="8"/>
                  <a:pt x="384" y="8"/>
                </a:cubicBezTo>
                <a:cubicBezTo>
                  <a:pt x="536" y="8"/>
                  <a:pt x="796" y="8"/>
                  <a:pt x="1056" y="8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7" name="Freeform 60"/>
          <p:cNvSpPr>
            <a:spLocks/>
          </p:cNvSpPr>
          <p:nvPr/>
        </p:nvSpPr>
        <p:spPr bwMode="auto">
          <a:xfrm>
            <a:off x="4868863" y="2403475"/>
            <a:ext cx="2298700" cy="1841500"/>
          </a:xfrm>
          <a:custGeom>
            <a:avLst/>
            <a:gdLst>
              <a:gd name="T0" fmla="*/ 2147483647 w 1448"/>
              <a:gd name="T1" fmla="*/ 2147483647 h 1160"/>
              <a:gd name="T2" fmla="*/ 2147483647 w 1448"/>
              <a:gd name="T3" fmla="*/ 2147483647 h 1160"/>
              <a:gd name="T4" fmla="*/ 2147483647 w 1448"/>
              <a:gd name="T5" fmla="*/ 2147483647 h 1160"/>
              <a:gd name="T6" fmla="*/ 2147483647 w 1448"/>
              <a:gd name="T7" fmla="*/ 2147483647 h 1160"/>
              <a:gd name="T8" fmla="*/ 2147483647 w 1448"/>
              <a:gd name="T9" fmla="*/ 2147483647 h 1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8"/>
              <a:gd name="T16" fmla="*/ 0 h 1160"/>
              <a:gd name="T17" fmla="*/ 1448 w 1448"/>
              <a:gd name="T18" fmla="*/ 1160 h 11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8" h="1160">
                <a:moveTo>
                  <a:pt x="1448" y="8"/>
                </a:moveTo>
                <a:cubicBezTo>
                  <a:pt x="1252" y="4"/>
                  <a:pt x="1056" y="0"/>
                  <a:pt x="872" y="8"/>
                </a:cubicBezTo>
                <a:cubicBezTo>
                  <a:pt x="688" y="16"/>
                  <a:pt x="480" y="0"/>
                  <a:pt x="344" y="56"/>
                </a:cubicBezTo>
                <a:cubicBezTo>
                  <a:pt x="208" y="112"/>
                  <a:pt x="112" y="160"/>
                  <a:pt x="56" y="344"/>
                </a:cubicBezTo>
                <a:cubicBezTo>
                  <a:pt x="0" y="528"/>
                  <a:pt x="16" y="1024"/>
                  <a:pt x="8" y="116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8" name="Freeform 61"/>
          <p:cNvSpPr>
            <a:spLocks/>
          </p:cNvSpPr>
          <p:nvPr/>
        </p:nvSpPr>
        <p:spPr bwMode="auto">
          <a:xfrm>
            <a:off x="6329363" y="2606675"/>
            <a:ext cx="914400" cy="1028700"/>
          </a:xfrm>
          <a:custGeom>
            <a:avLst/>
            <a:gdLst>
              <a:gd name="T0" fmla="*/ 0 w 576"/>
              <a:gd name="T1" fmla="*/ 2147483647 h 648"/>
              <a:gd name="T2" fmla="*/ 2147483647 w 576"/>
              <a:gd name="T3" fmla="*/ 2147483647 h 648"/>
              <a:gd name="T4" fmla="*/ 2147483647 w 576"/>
              <a:gd name="T5" fmla="*/ 2147483647 h 648"/>
              <a:gd name="T6" fmla="*/ 2147483647 w 576"/>
              <a:gd name="T7" fmla="*/ 2147483647 h 648"/>
              <a:gd name="T8" fmla="*/ 0 60000 65536"/>
              <a:gd name="T9" fmla="*/ 0 60000 65536"/>
              <a:gd name="T10" fmla="*/ 0 60000 65536"/>
              <a:gd name="T11" fmla="*/ 0 60000 65536"/>
              <a:gd name="T12" fmla="*/ 0 w 576"/>
              <a:gd name="T13" fmla="*/ 0 h 648"/>
              <a:gd name="T14" fmla="*/ 576 w 576"/>
              <a:gd name="T15" fmla="*/ 648 h 6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" h="648">
                <a:moveTo>
                  <a:pt x="0" y="648"/>
                </a:moveTo>
                <a:cubicBezTo>
                  <a:pt x="4" y="460"/>
                  <a:pt x="8" y="272"/>
                  <a:pt x="48" y="168"/>
                </a:cubicBezTo>
                <a:cubicBezTo>
                  <a:pt x="88" y="64"/>
                  <a:pt x="152" y="48"/>
                  <a:pt x="240" y="24"/>
                </a:cubicBezTo>
                <a:cubicBezTo>
                  <a:pt x="328" y="0"/>
                  <a:pt x="452" y="12"/>
                  <a:pt x="576" y="2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9" name="Text Box 62"/>
          <p:cNvSpPr txBox="1">
            <a:spLocks noChangeArrowheads="1"/>
          </p:cNvSpPr>
          <p:nvPr/>
        </p:nvSpPr>
        <p:spPr bwMode="auto">
          <a:xfrm>
            <a:off x="7969250" y="4267200"/>
            <a:ext cx="793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sz="1200" b="1">
                <a:latin typeface="Tahoma" pitchFamily="34" charset="0"/>
              </a:rPr>
              <a:t>Produto</a:t>
            </a:r>
          </a:p>
        </p:txBody>
      </p:sp>
      <p:sp>
        <p:nvSpPr>
          <p:cNvPr id="70" name="Text Box 63"/>
          <p:cNvSpPr txBox="1">
            <a:spLocks noChangeArrowheads="1"/>
          </p:cNvSpPr>
          <p:nvPr/>
        </p:nvSpPr>
        <p:spPr bwMode="auto">
          <a:xfrm>
            <a:off x="7820025" y="3178175"/>
            <a:ext cx="1028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200" b="1">
                <a:latin typeface="Tahoma" pitchFamily="34" charset="0"/>
              </a:rPr>
              <a:t>Serviços </a:t>
            </a:r>
          </a:p>
          <a:p>
            <a:pPr eaLnBrk="1" hangingPunct="1"/>
            <a:r>
              <a:rPr lang="pt-BR" sz="1200" b="1">
                <a:latin typeface="Tahoma" pitchFamily="34" charset="0"/>
              </a:rPr>
              <a:t>ambientais</a:t>
            </a:r>
          </a:p>
        </p:txBody>
      </p:sp>
      <p:sp>
        <p:nvSpPr>
          <p:cNvPr id="71" name="Text Box 64"/>
          <p:cNvSpPr txBox="1">
            <a:spLocks noChangeArrowheads="1"/>
          </p:cNvSpPr>
          <p:nvPr/>
        </p:nvSpPr>
        <p:spPr bwMode="auto">
          <a:xfrm>
            <a:off x="7886700" y="3533775"/>
            <a:ext cx="6953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sz="1200" b="1">
                <a:latin typeface="Tahoma" pitchFamily="34" charset="0"/>
              </a:rPr>
              <a:t>Multas</a:t>
            </a:r>
          </a:p>
        </p:txBody>
      </p:sp>
      <p:sp>
        <p:nvSpPr>
          <p:cNvPr id="72" name="Text Box 65"/>
          <p:cNvSpPr txBox="1">
            <a:spLocks noChangeArrowheads="1"/>
          </p:cNvSpPr>
          <p:nvPr/>
        </p:nvSpPr>
        <p:spPr bwMode="auto">
          <a:xfrm>
            <a:off x="7696200" y="5178425"/>
            <a:ext cx="125095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100" b="1">
                <a:latin typeface="Tahoma" pitchFamily="34" charset="0"/>
              </a:rPr>
              <a:t>Perdas</a:t>
            </a:r>
          </a:p>
          <a:p>
            <a:pPr eaLnBrk="1" hangingPunct="1"/>
            <a:r>
              <a:rPr lang="pt-BR" sz="1100" b="1">
                <a:latin typeface="Tahoma" pitchFamily="34" charset="0"/>
              </a:rPr>
              <a:t>(erosão,</a:t>
            </a:r>
          </a:p>
          <a:p>
            <a:pPr eaLnBrk="1" hangingPunct="1"/>
            <a:r>
              <a:rPr lang="pt-BR" sz="1100" b="1">
                <a:latin typeface="Tahoma" pitchFamily="34" charset="0"/>
              </a:rPr>
              <a:t>Nutrientes,</a:t>
            </a:r>
          </a:p>
          <a:p>
            <a:pPr eaLnBrk="1" hangingPunct="1"/>
            <a:r>
              <a:rPr lang="pt-BR" sz="1100" b="1">
                <a:latin typeface="Tahoma" pitchFamily="34" charset="0"/>
              </a:rPr>
              <a:t>Contaminação)</a:t>
            </a:r>
          </a:p>
        </p:txBody>
      </p:sp>
      <p:grpSp>
        <p:nvGrpSpPr>
          <p:cNvPr id="12" name="Grupo 80"/>
          <p:cNvGrpSpPr>
            <a:grpSpLocks/>
          </p:cNvGrpSpPr>
          <p:nvPr/>
        </p:nvGrpSpPr>
        <p:grpSpPr bwMode="auto">
          <a:xfrm>
            <a:off x="2290763" y="2492375"/>
            <a:ext cx="3721100" cy="2514600"/>
            <a:chOff x="2290763" y="2492896"/>
            <a:chExt cx="3721399" cy="2514079"/>
          </a:xfrm>
        </p:grpSpPr>
        <p:grpSp>
          <p:nvGrpSpPr>
            <p:cNvPr id="38952" name="Group 19"/>
            <p:cNvGrpSpPr>
              <a:grpSpLocks/>
            </p:cNvGrpSpPr>
            <p:nvPr/>
          </p:nvGrpSpPr>
          <p:grpSpPr bwMode="auto">
            <a:xfrm>
              <a:off x="2290763" y="3101975"/>
              <a:ext cx="3352800" cy="1905000"/>
              <a:chOff x="1443" y="1954"/>
              <a:chExt cx="2112" cy="1200"/>
            </a:xfrm>
          </p:grpSpPr>
          <p:grpSp>
            <p:nvGrpSpPr>
              <p:cNvPr id="38954" name="Group 20"/>
              <p:cNvGrpSpPr>
                <a:grpSpLocks/>
              </p:cNvGrpSpPr>
              <p:nvPr/>
            </p:nvGrpSpPr>
            <p:grpSpPr bwMode="auto">
              <a:xfrm>
                <a:off x="1443" y="1954"/>
                <a:ext cx="2112" cy="1200"/>
                <a:chOff x="1443" y="1954"/>
                <a:chExt cx="2112" cy="1200"/>
              </a:xfrm>
            </p:grpSpPr>
            <p:sp>
              <p:nvSpPr>
                <p:cNvPr id="38956" name="Freeform 21"/>
                <p:cNvSpPr>
                  <a:spLocks/>
                </p:cNvSpPr>
                <p:nvPr/>
              </p:nvSpPr>
              <p:spPr bwMode="auto">
                <a:xfrm>
                  <a:off x="1875" y="2674"/>
                  <a:ext cx="624" cy="384"/>
                </a:xfrm>
                <a:custGeom>
                  <a:avLst/>
                  <a:gdLst>
                    <a:gd name="T0" fmla="*/ 0 w 1431"/>
                    <a:gd name="T1" fmla="*/ 0 h 1036"/>
                    <a:gd name="T2" fmla="*/ 0 w 1431"/>
                    <a:gd name="T3" fmla="*/ 7 h 1036"/>
                    <a:gd name="T4" fmla="*/ 14 w 1431"/>
                    <a:gd name="T5" fmla="*/ 7 h 1036"/>
                    <a:gd name="T6" fmla="*/ 16 w 1431"/>
                    <a:gd name="T7" fmla="*/ 7 h 1036"/>
                    <a:gd name="T8" fmla="*/ 18 w 1431"/>
                    <a:gd name="T9" fmla="*/ 7 h 1036"/>
                    <a:gd name="T10" fmla="*/ 20 w 1431"/>
                    <a:gd name="T11" fmla="*/ 6 h 1036"/>
                    <a:gd name="T12" fmla="*/ 21 w 1431"/>
                    <a:gd name="T13" fmla="*/ 6 h 1036"/>
                    <a:gd name="T14" fmla="*/ 22 w 1431"/>
                    <a:gd name="T15" fmla="*/ 5 h 1036"/>
                    <a:gd name="T16" fmla="*/ 23 w 1431"/>
                    <a:gd name="T17" fmla="*/ 4 h 1036"/>
                    <a:gd name="T18" fmla="*/ 23 w 1431"/>
                    <a:gd name="T19" fmla="*/ 3 h 1036"/>
                    <a:gd name="T20" fmla="*/ 22 w 1431"/>
                    <a:gd name="T21" fmla="*/ 2 h 1036"/>
                    <a:gd name="T22" fmla="*/ 21 w 1431"/>
                    <a:gd name="T23" fmla="*/ 1 h 1036"/>
                    <a:gd name="T24" fmla="*/ 20 w 1431"/>
                    <a:gd name="T25" fmla="*/ 1 h 1036"/>
                    <a:gd name="T26" fmla="*/ 18 w 1431"/>
                    <a:gd name="T27" fmla="*/ 0 h 1036"/>
                    <a:gd name="T28" fmla="*/ 16 w 1431"/>
                    <a:gd name="T29" fmla="*/ 0 h 1036"/>
                    <a:gd name="T30" fmla="*/ 14 w 1431"/>
                    <a:gd name="T31" fmla="*/ 0 h 1036"/>
                    <a:gd name="T32" fmla="*/ 0 w 1431"/>
                    <a:gd name="T33" fmla="*/ 0 h 10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31"/>
                    <a:gd name="T52" fmla="*/ 0 h 1036"/>
                    <a:gd name="T53" fmla="*/ 1431 w 1431"/>
                    <a:gd name="T54" fmla="*/ 1036 h 10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31" h="1036">
                      <a:moveTo>
                        <a:pt x="0" y="0"/>
                      </a:moveTo>
                      <a:lnTo>
                        <a:pt x="0" y="1036"/>
                      </a:lnTo>
                      <a:lnTo>
                        <a:pt x="860" y="1036"/>
                      </a:lnTo>
                      <a:lnTo>
                        <a:pt x="1001" y="1027"/>
                      </a:lnTo>
                      <a:lnTo>
                        <a:pt x="1131" y="981"/>
                      </a:lnTo>
                      <a:lnTo>
                        <a:pt x="1244" y="908"/>
                      </a:lnTo>
                      <a:lnTo>
                        <a:pt x="1337" y="818"/>
                      </a:lnTo>
                      <a:lnTo>
                        <a:pt x="1403" y="700"/>
                      </a:lnTo>
                      <a:lnTo>
                        <a:pt x="1431" y="582"/>
                      </a:lnTo>
                      <a:lnTo>
                        <a:pt x="1431" y="454"/>
                      </a:lnTo>
                      <a:lnTo>
                        <a:pt x="1403" y="336"/>
                      </a:lnTo>
                      <a:lnTo>
                        <a:pt x="1337" y="218"/>
                      </a:lnTo>
                      <a:lnTo>
                        <a:pt x="1244" y="127"/>
                      </a:lnTo>
                      <a:lnTo>
                        <a:pt x="1131" y="55"/>
                      </a:lnTo>
                      <a:lnTo>
                        <a:pt x="1001" y="9"/>
                      </a:lnTo>
                      <a:lnTo>
                        <a:pt x="86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3366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23876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8957" name="Rectangle 22"/>
                <p:cNvSpPr>
                  <a:spLocks noChangeArrowheads="1"/>
                </p:cNvSpPr>
                <p:nvPr/>
              </p:nvSpPr>
              <p:spPr bwMode="auto">
                <a:xfrm>
                  <a:off x="2739" y="2674"/>
                  <a:ext cx="672" cy="38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CC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pt-BR" sz="1200" b="1">
                      <a:solidFill>
                        <a:schemeClr val="bg1"/>
                      </a:solidFill>
                      <a:latin typeface="Tahoma" pitchFamily="34" charset="0"/>
                    </a:rPr>
                    <a:t>Pré-pro-</a:t>
                  </a:r>
                </a:p>
                <a:p>
                  <a:pPr algn="ctr"/>
                  <a:r>
                    <a:rPr lang="pt-BR" sz="1200" b="1">
                      <a:solidFill>
                        <a:schemeClr val="bg1"/>
                      </a:solidFill>
                      <a:latin typeface="Tahoma" pitchFamily="34" charset="0"/>
                    </a:rPr>
                    <a:t>cessamento</a:t>
                  </a:r>
                </a:p>
              </p:txBody>
            </p:sp>
            <p:sp>
              <p:nvSpPr>
                <p:cNvPr id="38958" name="Rectangle 23"/>
                <p:cNvSpPr>
                  <a:spLocks noChangeArrowheads="1"/>
                </p:cNvSpPr>
                <p:nvPr/>
              </p:nvSpPr>
              <p:spPr bwMode="auto">
                <a:xfrm>
                  <a:off x="1731" y="2578"/>
                  <a:ext cx="1824" cy="576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grpSp>
              <p:nvGrpSpPr>
                <p:cNvPr id="38959" name="Group 24"/>
                <p:cNvGrpSpPr>
                  <a:grpSpLocks/>
                </p:cNvGrpSpPr>
                <p:nvPr/>
              </p:nvGrpSpPr>
              <p:grpSpPr bwMode="auto">
                <a:xfrm>
                  <a:off x="1443" y="1954"/>
                  <a:ext cx="624" cy="384"/>
                  <a:chOff x="1522" y="1584"/>
                  <a:chExt cx="624" cy="384"/>
                </a:xfrm>
              </p:grpSpPr>
              <p:sp>
                <p:nvSpPr>
                  <p:cNvPr id="38960" name="Freeform 25"/>
                  <p:cNvSpPr>
                    <a:spLocks/>
                  </p:cNvSpPr>
                  <p:nvPr/>
                </p:nvSpPr>
                <p:spPr bwMode="auto">
                  <a:xfrm>
                    <a:off x="1522" y="1584"/>
                    <a:ext cx="624" cy="384"/>
                  </a:xfrm>
                  <a:custGeom>
                    <a:avLst/>
                    <a:gdLst>
                      <a:gd name="T0" fmla="*/ 0 w 1431"/>
                      <a:gd name="T1" fmla="*/ 0 h 1036"/>
                      <a:gd name="T2" fmla="*/ 0 w 1431"/>
                      <a:gd name="T3" fmla="*/ 7 h 1036"/>
                      <a:gd name="T4" fmla="*/ 14 w 1431"/>
                      <a:gd name="T5" fmla="*/ 7 h 1036"/>
                      <a:gd name="T6" fmla="*/ 16 w 1431"/>
                      <a:gd name="T7" fmla="*/ 7 h 1036"/>
                      <a:gd name="T8" fmla="*/ 18 w 1431"/>
                      <a:gd name="T9" fmla="*/ 7 h 1036"/>
                      <a:gd name="T10" fmla="*/ 20 w 1431"/>
                      <a:gd name="T11" fmla="*/ 6 h 1036"/>
                      <a:gd name="T12" fmla="*/ 21 w 1431"/>
                      <a:gd name="T13" fmla="*/ 6 h 1036"/>
                      <a:gd name="T14" fmla="*/ 22 w 1431"/>
                      <a:gd name="T15" fmla="*/ 5 h 1036"/>
                      <a:gd name="T16" fmla="*/ 23 w 1431"/>
                      <a:gd name="T17" fmla="*/ 4 h 1036"/>
                      <a:gd name="T18" fmla="*/ 23 w 1431"/>
                      <a:gd name="T19" fmla="*/ 3 h 1036"/>
                      <a:gd name="T20" fmla="*/ 22 w 1431"/>
                      <a:gd name="T21" fmla="*/ 2 h 1036"/>
                      <a:gd name="T22" fmla="*/ 21 w 1431"/>
                      <a:gd name="T23" fmla="*/ 1 h 1036"/>
                      <a:gd name="T24" fmla="*/ 20 w 1431"/>
                      <a:gd name="T25" fmla="*/ 1 h 1036"/>
                      <a:gd name="T26" fmla="*/ 18 w 1431"/>
                      <a:gd name="T27" fmla="*/ 0 h 1036"/>
                      <a:gd name="T28" fmla="*/ 16 w 1431"/>
                      <a:gd name="T29" fmla="*/ 0 h 1036"/>
                      <a:gd name="T30" fmla="*/ 14 w 1431"/>
                      <a:gd name="T31" fmla="*/ 0 h 1036"/>
                      <a:gd name="T32" fmla="*/ 0 w 1431"/>
                      <a:gd name="T33" fmla="*/ 0 h 10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431"/>
                      <a:gd name="T52" fmla="*/ 0 h 1036"/>
                      <a:gd name="T53" fmla="*/ 1431 w 1431"/>
                      <a:gd name="T54" fmla="*/ 1036 h 10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431" h="1036">
                        <a:moveTo>
                          <a:pt x="0" y="0"/>
                        </a:moveTo>
                        <a:lnTo>
                          <a:pt x="0" y="1036"/>
                        </a:lnTo>
                        <a:lnTo>
                          <a:pt x="860" y="1036"/>
                        </a:lnTo>
                        <a:lnTo>
                          <a:pt x="1001" y="1027"/>
                        </a:lnTo>
                        <a:lnTo>
                          <a:pt x="1131" y="981"/>
                        </a:lnTo>
                        <a:lnTo>
                          <a:pt x="1244" y="908"/>
                        </a:lnTo>
                        <a:lnTo>
                          <a:pt x="1337" y="818"/>
                        </a:lnTo>
                        <a:lnTo>
                          <a:pt x="1403" y="700"/>
                        </a:lnTo>
                        <a:lnTo>
                          <a:pt x="1431" y="582"/>
                        </a:lnTo>
                        <a:lnTo>
                          <a:pt x="1431" y="454"/>
                        </a:lnTo>
                        <a:lnTo>
                          <a:pt x="1403" y="336"/>
                        </a:lnTo>
                        <a:lnTo>
                          <a:pt x="1337" y="218"/>
                        </a:lnTo>
                        <a:lnTo>
                          <a:pt x="1244" y="127"/>
                        </a:lnTo>
                        <a:lnTo>
                          <a:pt x="1131" y="55"/>
                        </a:lnTo>
                        <a:lnTo>
                          <a:pt x="1001" y="9"/>
                        </a:lnTo>
                        <a:lnTo>
                          <a:pt x="86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6600"/>
                      </a:gs>
                      <a:gs pos="100000">
                        <a:srgbClr val="000000"/>
                      </a:gs>
                    </a:gsLst>
                    <a:path path="rect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3876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8961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30" y="1629"/>
                    <a:ext cx="534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kumimoji="1" sz="2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kumimoji="1" sz="2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kumimoji="1" sz="2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kumimoji="1" sz="2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kumimoji="1" sz="2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2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algn="ctr" eaLnBrk="1" hangingPunct="1"/>
                    <a:r>
                      <a:rPr lang="pt-BR" sz="1200" b="1">
                        <a:solidFill>
                          <a:schemeClr val="bg1"/>
                        </a:solidFill>
                        <a:latin typeface="Tahoma" pitchFamily="34" charset="0"/>
                      </a:rPr>
                      <a:t>Reserva</a:t>
                    </a:r>
                    <a:r>
                      <a:rPr lang="pt-BR" sz="1200">
                        <a:solidFill>
                          <a:schemeClr val="bg1"/>
                        </a:solidFill>
                        <a:latin typeface="Tahoma" pitchFamily="34" charset="0"/>
                      </a:rPr>
                      <a:t> </a:t>
                    </a:r>
                  </a:p>
                  <a:p>
                    <a:pPr algn="ctr" eaLnBrk="1" hangingPunct="1"/>
                    <a:r>
                      <a:rPr lang="pt-BR" sz="1200" b="1">
                        <a:solidFill>
                          <a:schemeClr val="bg1"/>
                        </a:solidFill>
                        <a:latin typeface="Tahoma" pitchFamily="34" charset="0"/>
                      </a:rPr>
                      <a:t>Florestal</a:t>
                    </a:r>
                  </a:p>
                </p:txBody>
              </p:sp>
            </p:grpSp>
          </p:grpSp>
          <p:sp>
            <p:nvSpPr>
              <p:cNvPr id="38955" name="Text Box 27"/>
              <p:cNvSpPr txBox="1">
                <a:spLocks noChangeArrowheads="1"/>
              </p:cNvSpPr>
              <p:nvPr/>
            </p:nvSpPr>
            <p:spPr bwMode="auto">
              <a:xfrm>
                <a:off x="1923" y="2767"/>
                <a:ext cx="59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pt-BR" sz="1200" b="1">
                    <a:solidFill>
                      <a:schemeClr val="bg1"/>
                    </a:solidFill>
                    <a:latin typeface="Tahoma" pitchFamily="34" charset="0"/>
                  </a:rPr>
                  <a:t>Plantação</a:t>
                </a:r>
              </a:p>
            </p:txBody>
          </p:sp>
        </p:grpSp>
        <p:sp>
          <p:nvSpPr>
            <p:cNvPr id="73" name="Hexágono 72"/>
            <p:cNvSpPr/>
            <p:nvPr/>
          </p:nvSpPr>
          <p:spPr bwMode="auto">
            <a:xfrm rot="16200000">
              <a:off x="5220061" y="2564215"/>
              <a:ext cx="863421" cy="720783"/>
            </a:xfrm>
            <a:prstGeom prst="hexagon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000000"/>
                </a:gs>
              </a:gsLst>
              <a:path path="rect">
                <a:fillToRect l="50000" t="50000" r="50000" b="50000"/>
              </a:path>
            </a:gradFill>
            <a:ln w="25400">
              <a:noFill/>
              <a:prstDash val="solid"/>
              <a:round/>
              <a:headEnd/>
              <a:tailEnd/>
            </a:ln>
          </p:spPr>
          <p:txBody>
            <a:bodyPr vert="vert" lIns="0" tIns="0" rIns="0" bIns="0" anchor="ctr"/>
            <a:lstStyle/>
            <a:p>
              <a:pPr defTabSz="863600">
                <a:defRPr/>
              </a:pPr>
              <a:r>
                <a:rPr lang="pt-BR" sz="11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Família</a:t>
              </a:r>
              <a:endParaRPr lang="pt-BR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8" name="Forma livre 77"/>
          <p:cNvSpPr>
            <a:spLocks/>
          </p:cNvSpPr>
          <p:nvPr/>
        </p:nvSpPr>
        <p:spPr bwMode="auto">
          <a:xfrm>
            <a:off x="4381500" y="2924175"/>
            <a:ext cx="927100" cy="503238"/>
          </a:xfrm>
          <a:custGeom>
            <a:avLst/>
            <a:gdLst>
              <a:gd name="T0" fmla="*/ 0 w 928048"/>
              <a:gd name="T1" fmla="*/ 432400 h 570455"/>
              <a:gd name="T2" fmla="*/ 262808 w 928048"/>
              <a:gd name="T3" fmla="*/ 381140 h 570455"/>
              <a:gd name="T4" fmla="*/ 550546 w 928048"/>
              <a:gd name="T5" fmla="*/ 63523 h 570455"/>
              <a:gd name="T6" fmla="*/ 927100 w 928048"/>
              <a:gd name="T7" fmla="*/ 8824 h 570455"/>
              <a:gd name="T8" fmla="*/ 0 60000 65536"/>
              <a:gd name="T9" fmla="*/ 0 60000 65536"/>
              <a:gd name="T10" fmla="*/ 0 60000 65536"/>
              <a:gd name="T11" fmla="*/ 0 60000 65536"/>
              <a:gd name="T12" fmla="*/ 0 w 928048"/>
              <a:gd name="T13" fmla="*/ 0 h 570455"/>
              <a:gd name="T14" fmla="*/ 928048 w 928048"/>
              <a:gd name="T15" fmla="*/ 570455 h 57045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8048" h="570455">
                <a:moveTo>
                  <a:pt x="0" y="557283"/>
                </a:moveTo>
                <a:cubicBezTo>
                  <a:pt x="20625" y="535583"/>
                  <a:pt x="171226" y="570455"/>
                  <a:pt x="263077" y="491219"/>
                </a:cubicBezTo>
                <a:cubicBezTo>
                  <a:pt x="354929" y="411984"/>
                  <a:pt x="417060" y="151155"/>
                  <a:pt x="551109" y="81870"/>
                </a:cubicBezTo>
                <a:cubicBezTo>
                  <a:pt x="649936" y="12044"/>
                  <a:pt x="676702" y="0"/>
                  <a:pt x="928048" y="11373"/>
                </a:cubicBezTo>
              </a:path>
            </a:pathLst>
          </a:cu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grpSp>
        <p:nvGrpSpPr>
          <p:cNvPr id="16" name="Grupo 81"/>
          <p:cNvGrpSpPr>
            <a:grpSpLocks/>
          </p:cNvGrpSpPr>
          <p:nvPr/>
        </p:nvGrpSpPr>
        <p:grpSpPr bwMode="auto">
          <a:xfrm>
            <a:off x="3635375" y="2897188"/>
            <a:ext cx="2611438" cy="1328737"/>
            <a:chOff x="3635896" y="2897937"/>
            <a:chExt cx="2611382" cy="1327222"/>
          </a:xfrm>
        </p:grpSpPr>
        <p:sp>
          <p:nvSpPr>
            <p:cNvPr id="38950" name="Forma livre 78"/>
            <p:cNvSpPr>
              <a:spLocks/>
            </p:cNvSpPr>
            <p:nvPr/>
          </p:nvSpPr>
          <p:spPr bwMode="auto">
            <a:xfrm>
              <a:off x="3635896" y="2897937"/>
              <a:ext cx="2611382" cy="1323151"/>
            </a:xfrm>
            <a:custGeom>
              <a:avLst/>
              <a:gdLst>
                <a:gd name="T0" fmla="*/ 2496529 w 2462936"/>
                <a:gd name="T1" fmla="*/ 44331 h 1365523"/>
                <a:gd name="T2" fmla="*/ 2748528 w 2462936"/>
                <a:gd name="T3" fmla="*/ 235490 h 1365523"/>
                <a:gd name="T4" fmla="*/ 2258227 w 2462936"/>
                <a:gd name="T5" fmla="*/ 769051 h 1365523"/>
                <a:gd name="T6" fmla="*/ 381740 w 2462936"/>
                <a:gd name="T7" fmla="*/ 863452 h 1365523"/>
                <a:gd name="T8" fmla="*/ 0 w 2462936"/>
                <a:gd name="T9" fmla="*/ 1282094 h 13655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2936"/>
                <a:gd name="T16" fmla="*/ 0 h 1365523"/>
                <a:gd name="T17" fmla="*/ 2462936 w 2462936"/>
                <a:gd name="T18" fmla="*/ 1365523 h 13655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2936" h="1365523">
                  <a:moveTo>
                    <a:pt x="2220762" y="47216"/>
                  </a:moveTo>
                  <a:cubicBezTo>
                    <a:pt x="2295092" y="0"/>
                    <a:pt x="2413202" y="49040"/>
                    <a:pt x="2444926" y="250814"/>
                  </a:cubicBezTo>
                  <a:cubicBezTo>
                    <a:pt x="2462936" y="467348"/>
                    <a:pt x="2359676" y="707624"/>
                    <a:pt x="2008784" y="819095"/>
                  </a:cubicBezTo>
                  <a:cubicBezTo>
                    <a:pt x="1657892" y="930566"/>
                    <a:pt x="674370" y="828568"/>
                    <a:pt x="339573" y="919639"/>
                  </a:cubicBezTo>
                  <a:cubicBezTo>
                    <a:pt x="4776" y="1010710"/>
                    <a:pt x="19093" y="1163344"/>
                    <a:pt x="0" y="1365523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8951" name="Forma livre 79"/>
            <p:cNvSpPr>
              <a:spLocks/>
            </p:cNvSpPr>
            <p:nvPr/>
          </p:nvSpPr>
          <p:spPr bwMode="auto">
            <a:xfrm>
              <a:off x="5108028" y="3752193"/>
              <a:ext cx="268013" cy="472966"/>
            </a:xfrm>
            <a:custGeom>
              <a:avLst/>
              <a:gdLst>
                <a:gd name="T0" fmla="*/ 268013 w 268013"/>
                <a:gd name="T1" fmla="*/ 0 h 472966"/>
                <a:gd name="T2" fmla="*/ 47296 w 268013"/>
                <a:gd name="T3" fmla="*/ 78828 h 472966"/>
                <a:gd name="T4" fmla="*/ 0 w 268013"/>
                <a:gd name="T5" fmla="*/ 472966 h 472966"/>
                <a:gd name="T6" fmla="*/ 0 60000 65536"/>
                <a:gd name="T7" fmla="*/ 0 60000 65536"/>
                <a:gd name="T8" fmla="*/ 0 60000 65536"/>
                <a:gd name="T9" fmla="*/ 0 w 268013"/>
                <a:gd name="T10" fmla="*/ 0 h 472966"/>
                <a:gd name="T11" fmla="*/ 268013 w 268013"/>
                <a:gd name="T12" fmla="*/ 472966 h 4729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8013" h="472966">
                  <a:moveTo>
                    <a:pt x="268013" y="0"/>
                  </a:moveTo>
                  <a:cubicBezTo>
                    <a:pt x="179989" y="0"/>
                    <a:pt x="91965" y="0"/>
                    <a:pt x="47296" y="78828"/>
                  </a:cubicBezTo>
                  <a:cubicBezTo>
                    <a:pt x="2627" y="157656"/>
                    <a:pt x="1313" y="315311"/>
                    <a:pt x="0" y="472966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30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04"/>
    </mc:Choice>
    <mc:Fallback>
      <p:transition spd="slow" advTm="40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Tipos de fluxos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050" y="1039813"/>
            <a:ext cx="8997950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895"/>
    </mc:Choice>
    <mc:Fallback>
      <p:transition spd="slow" advTm="87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Tabela</a:t>
            </a: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138" y="1844675"/>
            <a:ext cx="8424862" cy="3119438"/>
          </a:xfrm>
          <a:prstGeom prst="rect">
            <a:avLst/>
          </a:prstGeom>
          <a:noFill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3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681"/>
    </mc:Choice>
    <mc:Fallback>
      <p:transition spd="slow" advTm="116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Tabela</a:t>
            </a:r>
            <a:endParaRPr lang="pt-BR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52413" y="4797425"/>
            <a:ext cx="9577388" cy="20605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BR" sz="1600" dirty="0"/>
              <a:t>1. UEV para </a:t>
            </a:r>
            <a:r>
              <a:rPr lang="pt-BR" sz="1600" dirty="0" err="1"/>
              <a:t>evapotranspiração</a:t>
            </a:r>
            <a:r>
              <a:rPr lang="pt-BR" sz="1600" dirty="0"/>
              <a:t> = 2,91E4 </a:t>
            </a:r>
            <a:r>
              <a:rPr lang="pt-BR" sz="1600" dirty="0" err="1"/>
              <a:t>sej</a:t>
            </a:r>
            <a:r>
              <a:rPr lang="pt-BR" sz="1600" dirty="0"/>
              <a:t> J</a:t>
            </a:r>
            <a:r>
              <a:rPr lang="pt-BR" sz="1600" baseline="30000" dirty="0"/>
              <a:t>-1</a:t>
            </a:r>
            <a:r>
              <a:rPr lang="pt-BR" sz="1600" dirty="0"/>
              <a:t> Brown e </a:t>
            </a:r>
            <a:r>
              <a:rPr lang="pt-BR" sz="1600" dirty="0" err="1"/>
              <a:t>Bardi</a:t>
            </a:r>
            <a:r>
              <a:rPr lang="pt-BR" sz="1600" dirty="0"/>
              <a:t> (2001) citando Doherty (1995), </a:t>
            </a:r>
            <a:r>
              <a:rPr lang="pt-BR" sz="1600" dirty="0" err="1"/>
              <a:t>Evapotranspiração</a:t>
            </a:r>
            <a:r>
              <a:rPr lang="pt-BR" sz="1600" dirty="0"/>
              <a:t> = (7796 mm ha</a:t>
            </a:r>
            <a:r>
              <a:rPr lang="pt-BR" sz="1600" baseline="30000" dirty="0"/>
              <a:t>-1</a:t>
            </a:r>
            <a:r>
              <a:rPr lang="pt-BR" sz="1600" dirty="0"/>
              <a:t>) * (1E4 L mm</a:t>
            </a:r>
            <a:r>
              <a:rPr lang="pt-BR" sz="1600" baseline="30000" dirty="0"/>
              <a:t>-1</a:t>
            </a:r>
            <a:r>
              <a:rPr lang="pt-BR" sz="1600" dirty="0"/>
              <a:t> ha) * (1 kg L</a:t>
            </a:r>
            <a:r>
              <a:rPr lang="pt-BR" sz="1600" baseline="30000" dirty="0"/>
              <a:t>-1</a:t>
            </a:r>
            <a:r>
              <a:rPr lang="pt-BR" sz="1600" dirty="0"/>
              <a:t>) * (4,94E3 J kg</a:t>
            </a:r>
            <a:r>
              <a:rPr lang="pt-BR" sz="1600" baseline="30000" dirty="0"/>
              <a:t>-1</a:t>
            </a:r>
            <a:r>
              <a:rPr lang="pt-BR" sz="1600" dirty="0"/>
              <a:t>).</a:t>
            </a:r>
          </a:p>
          <a:p>
            <a:pPr>
              <a:lnSpc>
                <a:spcPct val="80000"/>
              </a:lnSpc>
            </a:pPr>
            <a:r>
              <a:rPr lang="pt-BR" sz="1600" dirty="0"/>
              <a:t>3. UEV para combustível (ODUM, 1996) = (1,32E8 J galão</a:t>
            </a:r>
            <a:r>
              <a:rPr lang="pt-BR" sz="1600" baseline="30000" dirty="0"/>
              <a:t>-1</a:t>
            </a:r>
            <a:r>
              <a:rPr lang="pt-BR" sz="1600" dirty="0"/>
              <a:t>) * (1 galão 3,8 L</a:t>
            </a:r>
            <a:r>
              <a:rPr lang="pt-BR" sz="1600" baseline="30000" dirty="0"/>
              <a:t>-1</a:t>
            </a:r>
            <a:r>
              <a:rPr lang="pt-BR" sz="1600" dirty="0"/>
              <a:t>) * (1,1E5 </a:t>
            </a:r>
            <a:r>
              <a:rPr lang="pt-BR" sz="1600" dirty="0" err="1"/>
              <a:t>sej</a:t>
            </a:r>
            <a:r>
              <a:rPr lang="pt-BR" sz="1600" dirty="0"/>
              <a:t> J</a:t>
            </a:r>
            <a:r>
              <a:rPr lang="pt-BR" sz="1600" baseline="30000" dirty="0"/>
              <a:t>-1</a:t>
            </a:r>
            <a:r>
              <a:rPr lang="pt-BR" sz="1600" dirty="0"/>
              <a:t>) = 3,85E7 </a:t>
            </a:r>
            <a:r>
              <a:rPr lang="pt-BR" sz="1600" dirty="0" err="1"/>
              <a:t>sej</a:t>
            </a:r>
            <a:r>
              <a:rPr lang="pt-BR" sz="1600" dirty="0"/>
              <a:t> L</a:t>
            </a:r>
            <a:r>
              <a:rPr lang="pt-BR" sz="1600" baseline="30000" dirty="0"/>
              <a:t>-1</a:t>
            </a:r>
            <a:r>
              <a:rPr lang="pt-BR" sz="1600" dirty="0"/>
              <a:t>.</a:t>
            </a:r>
          </a:p>
          <a:p>
            <a:pPr>
              <a:lnSpc>
                <a:spcPct val="80000"/>
              </a:lnSpc>
            </a:pPr>
            <a:r>
              <a:rPr lang="pt-BR" sz="1600" dirty="0"/>
              <a:t>4. UEV para depreciação </a:t>
            </a:r>
            <a:r>
              <a:rPr lang="pt-BR" sz="1600" dirty="0" err="1"/>
              <a:t>emergética</a:t>
            </a:r>
            <a:r>
              <a:rPr lang="pt-BR" sz="1600" dirty="0"/>
              <a:t> de maquinário = (6,7E9 </a:t>
            </a:r>
            <a:r>
              <a:rPr lang="pt-BR" sz="1600" dirty="0" err="1"/>
              <a:t>sej</a:t>
            </a:r>
            <a:r>
              <a:rPr lang="pt-BR" sz="1600" dirty="0"/>
              <a:t> g</a:t>
            </a:r>
            <a:r>
              <a:rPr lang="pt-BR" sz="1600" baseline="30000" dirty="0"/>
              <a:t>-1</a:t>
            </a:r>
            <a:r>
              <a:rPr lang="pt-BR" sz="1600" dirty="0"/>
              <a:t>), Brown e </a:t>
            </a:r>
            <a:r>
              <a:rPr lang="pt-BR" sz="1600" dirty="0" err="1"/>
              <a:t>Bardi</a:t>
            </a:r>
            <a:r>
              <a:rPr lang="pt-BR" sz="1600" dirty="0"/>
              <a:t> (2001) citando Doherty (1995), Por kg = (6,7E9 </a:t>
            </a:r>
            <a:r>
              <a:rPr lang="pt-BR" sz="1600" dirty="0" err="1"/>
              <a:t>sej</a:t>
            </a:r>
            <a:r>
              <a:rPr lang="pt-BR" sz="1600" dirty="0"/>
              <a:t> g</a:t>
            </a:r>
            <a:r>
              <a:rPr lang="pt-BR" sz="1600" baseline="30000" dirty="0"/>
              <a:t>-1</a:t>
            </a:r>
            <a:r>
              <a:rPr lang="pt-BR" sz="1600" dirty="0"/>
              <a:t>) * (1000 g kg</a:t>
            </a:r>
            <a:r>
              <a:rPr lang="pt-BR" sz="1600" baseline="30000" dirty="0"/>
              <a:t>-1</a:t>
            </a:r>
            <a:r>
              <a:rPr lang="pt-BR" sz="1600" dirty="0"/>
              <a:t>) = 6,70E12 </a:t>
            </a:r>
            <a:r>
              <a:rPr lang="pt-BR" sz="1600" dirty="0" err="1"/>
              <a:t>sej</a:t>
            </a:r>
            <a:r>
              <a:rPr lang="pt-BR" sz="1600" dirty="0"/>
              <a:t> kg</a:t>
            </a:r>
            <a:r>
              <a:rPr lang="pt-BR" sz="1600" baseline="30000" dirty="0"/>
              <a:t>-1</a:t>
            </a:r>
            <a:r>
              <a:rPr lang="pt-BR" sz="1600" dirty="0"/>
              <a:t>.</a:t>
            </a:r>
          </a:p>
          <a:p>
            <a:pPr>
              <a:lnSpc>
                <a:spcPct val="80000"/>
              </a:lnSpc>
            </a:pPr>
            <a:r>
              <a:rPr lang="pt-BR" sz="1600" dirty="0"/>
              <a:t>6. </a:t>
            </a:r>
            <a:r>
              <a:rPr lang="pt-BR" sz="1600" dirty="0" err="1"/>
              <a:t>UEVs</a:t>
            </a:r>
            <a:r>
              <a:rPr lang="pt-BR" sz="1600" dirty="0"/>
              <a:t>: K</a:t>
            </a:r>
            <a:r>
              <a:rPr lang="pt-BR" sz="1600" baseline="-25000" dirty="0"/>
              <a:t>2</a:t>
            </a:r>
            <a:r>
              <a:rPr lang="pt-BR" sz="1600" dirty="0"/>
              <a:t>O = 2,92E9 </a:t>
            </a:r>
            <a:r>
              <a:rPr lang="pt-BR" sz="1600" dirty="0" err="1"/>
              <a:t>sej</a:t>
            </a:r>
            <a:r>
              <a:rPr lang="pt-BR" sz="1600" dirty="0"/>
              <a:t> g</a:t>
            </a:r>
            <a:r>
              <a:rPr lang="pt-BR" sz="1600" baseline="30000" dirty="0"/>
              <a:t>-1</a:t>
            </a:r>
            <a:r>
              <a:rPr lang="pt-BR" sz="1600" dirty="0"/>
              <a:t> K (ODUM, 1996) * 83%K K</a:t>
            </a:r>
            <a:r>
              <a:rPr lang="pt-BR" sz="1600" baseline="-25000" dirty="0"/>
              <a:t>2</a:t>
            </a:r>
            <a:r>
              <a:rPr lang="pt-BR" sz="1600" dirty="0"/>
              <a:t>O</a:t>
            </a:r>
            <a:r>
              <a:rPr lang="pt-BR" sz="1600" baseline="30000" dirty="0"/>
              <a:t>-1</a:t>
            </a:r>
            <a:r>
              <a:rPr lang="pt-BR" sz="1600" dirty="0"/>
              <a:t>, P</a:t>
            </a:r>
            <a:r>
              <a:rPr lang="pt-BR" sz="1600" baseline="-25000" dirty="0"/>
              <a:t>2</a:t>
            </a:r>
            <a:r>
              <a:rPr lang="pt-BR" sz="1600" dirty="0"/>
              <a:t>O</a:t>
            </a:r>
            <a:r>
              <a:rPr lang="pt-BR" sz="1600" baseline="-25000" dirty="0"/>
              <a:t>5</a:t>
            </a:r>
            <a:r>
              <a:rPr lang="pt-BR" sz="1600" dirty="0"/>
              <a:t> = 2,99E10 </a:t>
            </a:r>
            <a:r>
              <a:rPr lang="pt-BR" sz="1600" dirty="0" err="1"/>
              <a:t>sej</a:t>
            </a:r>
            <a:r>
              <a:rPr lang="pt-BR" sz="1600" dirty="0"/>
              <a:t> g</a:t>
            </a:r>
            <a:r>
              <a:rPr lang="pt-BR" sz="1600" baseline="30000" dirty="0"/>
              <a:t>-1</a:t>
            </a:r>
            <a:r>
              <a:rPr lang="pt-BR" sz="1600" dirty="0"/>
              <a:t> P (ODUM, 1996) * 43,7% P P</a:t>
            </a:r>
            <a:r>
              <a:rPr lang="pt-BR" sz="1600" baseline="-25000" dirty="0"/>
              <a:t>2</a:t>
            </a:r>
            <a:r>
              <a:rPr lang="pt-BR" sz="1600" dirty="0"/>
              <a:t>O</a:t>
            </a:r>
            <a:r>
              <a:rPr lang="pt-BR" sz="1600" baseline="-25000" dirty="0"/>
              <a:t>5</a:t>
            </a:r>
            <a:r>
              <a:rPr lang="pt-BR" sz="1600" baseline="30000" dirty="0"/>
              <a:t>-1</a:t>
            </a:r>
            <a:r>
              <a:rPr lang="pt-BR" sz="1600" dirty="0"/>
              <a:t>, N = 7,7E9 </a:t>
            </a:r>
            <a:r>
              <a:rPr lang="pt-BR" sz="1600" dirty="0" err="1"/>
              <a:t>sej</a:t>
            </a:r>
            <a:r>
              <a:rPr lang="pt-BR" sz="1600" dirty="0"/>
              <a:t> g</a:t>
            </a:r>
            <a:r>
              <a:rPr lang="pt-BR" sz="1600" baseline="30000" dirty="0"/>
              <a:t>-1</a:t>
            </a:r>
            <a:r>
              <a:rPr lang="pt-BR" sz="1600" dirty="0"/>
              <a:t> N (ODUM, 1996), 06-30-10 tem 6% N, 30% P</a:t>
            </a:r>
            <a:r>
              <a:rPr lang="pt-BR" sz="1600" baseline="-25000" dirty="0"/>
              <a:t>2</a:t>
            </a:r>
            <a:r>
              <a:rPr lang="pt-BR" sz="1600" dirty="0"/>
              <a:t>O</a:t>
            </a:r>
            <a:r>
              <a:rPr lang="pt-BR" sz="1600" baseline="-25000" dirty="0"/>
              <a:t>5</a:t>
            </a:r>
            <a:r>
              <a:rPr lang="pt-BR" sz="1600" dirty="0"/>
              <a:t> e 10% K</a:t>
            </a:r>
            <a:r>
              <a:rPr lang="pt-BR" sz="1600" baseline="-25000" dirty="0"/>
              <a:t>2</a:t>
            </a:r>
            <a:r>
              <a:rPr lang="pt-BR" sz="1600" dirty="0"/>
              <a:t>O; e 14-00-15 tem 14% N e 15% K</a:t>
            </a:r>
            <a:r>
              <a:rPr lang="pt-BR" sz="1600" baseline="-25000" dirty="0"/>
              <a:t>2</a:t>
            </a:r>
            <a:r>
              <a:rPr lang="pt-BR" sz="1600" dirty="0"/>
              <a:t>O.</a:t>
            </a:r>
          </a:p>
          <a:p>
            <a:pPr>
              <a:lnSpc>
                <a:spcPct val="80000"/>
              </a:lnSpc>
            </a:pPr>
            <a:endParaRPr lang="pt-BR" sz="1600" dirty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25" y="1412875"/>
            <a:ext cx="8820150" cy="3182938"/>
          </a:xfrm>
          <a:prstGeom prst="rect">
            <a:avLst/>
          </a:prstGeom>
          <a:noFill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4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354"/>
    </mc:Choice>
    <mc:Fallback>
      <p:transition spd="slow" advTm="134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Howard T. Odum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4663" y="1600200"/>
            <a:ext cx="4402137" cy="4525963"/>
          </a:xfrm>
        </p:spPr>
        <p:txBody>
          <a:bodyPr/>
          <a:lstStyle/>
          <a:p>
            <a:pPr>
              <a:buFontTx/>
              <a:buNone/>
            </a:pPr>
            <a:r>
              <a:rPr lang="pt-BR"/>
              <a:t>1924-2002</a:t>
            </a:r>
          </a:p>
          <a:p>
            <a:pPr>
              <a:buFontTx/>
              <a:buNone/>
            </a:pPr>
            <a:endParaRPr lang="pt-BR"/>
          </a:p>
          <a:p>
            <a:r>
              <a:rPr lang="pt-BR" sz="2400"/>
              <a:t>Ecological modeling </a:t>
            </a:r>
          </a:p>
          <a:p>
            <a:r>
              <a:rPr lang="pt-BR" sz="2400"/>
              <a:t>Ecological engineering</a:t>
            </a:r>
          </a:p>
          <a:p>
            <a:r>
              <a:rPr lang="pt-BR" sz="2400"/>
              <a:t>Ecological economics</a:t>
            </a:r>
          </a:p>
          <a:p>
            <a:r>
              <a:rPr lang="pt-BR" sz="2400"/>
              <a:t>General systems theory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1628775"/>
            <a:ext cx="330835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89"/>
    </mc:Choice>
    <mc:Fallback>
      <p:transition spd="slow" advTm="68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6"/>
          <a:stretch>
            <a:fillRect/>
          </a:stretch>
        </p:blipFill>
        <p:spPr bwMode="auto">
          <a:xfrm>
            <a:off x="179388" y="1339850"/>
            <a:ext cx="8824912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64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ext Box 25"/>
          <p:cNvSpPr txBox="1">
            <a:spLocks noChangeArrowheads="1"/>
          </p:cNvSpPr>
          <p:nvPr/>
        </p:nvSpPr>
        <p:spPr bwMode="auto">
          <a:xfrm>
            <a:off x="323850" y="87313"/>
            <a:ext cx="43195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125"/>
              </a:spcAft>
            </a:pPr>
            <a:r>
              <a:rPr kumimoji="0" lang="pt-BR" sz="2400" b="1">
                <a:solidFill>
                  <a:srgbClr val="002060"/>
                </a:solidFill>
                <a:latin typeface="Arial" charset="0"/>
                <a:cs typeface="Arial" charset="0"/>
              </a:rPr>
              <a:t>Metodologia</a:t>
            </a:r>
            <a:endParaRPr kumimoji="0" lang="pt-BR" sz="160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tângulo de cantos arredondados 2"/>
          <p:cNvSpPr/>
          <p:nvPr/>
        </p:nvSpPr>
        <p:spPr>
          <a:xfrm>
            <a:off x="72008" y="2636614"/>
            <a:ext cx="2843808" cy="936402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493912" y="443711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F</a:t>
            </a:r>
            <a:endParaRPr lang="pt-BR" sz="2400" dirty="0"/>
          </a:p>
        </p:txBody>
      </p:sp>
      <p:cxnSp>
        <p:nvCxnSpPr>
          <p:cNvPr id="7" name="Conector de seta reta 6"/>
          <p:cNvCxnSpPr>
            <a:stCxn id="3" idx="2"/>
            <a:endCxn id="4" idx="0"/>
          </p:cNvCxnSpPr>
          <p:nvPr/>
        </p:nvCxnSpPr>
        <p:spPr>
          <a:xfrm>
            <a:off x="1493912" y="3573016"/>
            <a:ext cx="186109" cy="86409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8909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88"/>
    </mc:Choice>
    <mc:Fallback>
      <p:transition spd="slow" advTm="28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Indicadores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r="87351" b="-1740"/>
          <a:stretch/>
        </p:blipFill>
        <p:spPr bwMode="auto">
          <a:xfrm>
            <a:off x="1043608" y="2082799"/>
            <a:ext cx="1656184" cy="91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 rotWithShape="1">
          <a:blip r:embed="rId6" cstate="print"/>
          <a:srcRect t="-1" r="82819" b="-8235"/>
          <a:stretch/>
        </p:blipFill>
        <p:spPr bwMode="auto">
          <a:xfrm>
            <a:off x="1043608" y="3280827"/>
            <a:ext cx="2166168" cy="93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 rotWithShape="1">
          <a:blip r:embed="rId7" cstate="print"/>
          <a:srcRect r="82272" b="-7321"/>
          <a:stretch/>
        </p:blipFill>
        <p:spPr bwMode="auto">
          <a:xfrm>
            <a:off x="1000744" y="4504789"/>
            <a:ext cx="2281039" cy="100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2699792" y="2087958"/>
            <a:ext cx="1920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>
                <a:latin typeface="Times New Roman" pitchFamily="18" charset="0"/>
              </a:rPr>
              <a:t>= F + N + R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3563392" y="2534045"/>
            <a:ext cx="3825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>
                <a:latin typeface="Times New Roman" pitchFamily="18" charset="0"/>
              </a:rPr>
              <a:t>F</a:t>
            </a: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>
            <a:off x="2987129" y="2578495"/>
            <a:ext cx="165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755945"/>
              </p:ext>
            </p:extLst>
          </p:nvPr>
        </p:nvGraphicFramePr>
        <p:xfrm>
          <a:off x="3944019" y="5085184"/>
          <a:ext cx="4688227" cy="1483360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1728153">
                  <a:extLst>
                    <a:ext uri="{9D8B030D-6E8A-4147-A177-3AD203B41FA5}">
                      <a16:colId xmlns:a16="http://schemas.microsoft.com/office/drawing/2014/main" val="115037539"/>
                    </a:ext>
                  </a:extLst>
                </a:gridCol>
                <a:gridCol w="1529080">
                  <a:extLst>
                    <a:ext uri="{9D8B030D-6E8A-4147-A177-3AD203B41FA5}">
                      <a16:colId xmlns:a16="http://schemas.microsoft.com/office/drawing/2014/main" val="3587996231"/>
                    </a:ext>
                  </a:extLst>
                </a:gridCol>
                <a:gridCol w="1430994">
                  <a:extLst>
                    <a:ext uri="{9D8B030D-6E8A-4147-A177-3AD203B41FA5}">
                      <a16:colId xmlns:a16="http://schemas.microsoft.com/office/drawing/2014/main" val="19707765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Tipo de Fluxo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Renovável?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Local?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519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Sim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Sim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110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N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Não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Sim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473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F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Não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Não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651561"/>
                  </a:ext>
                </a:extLst>
              </a:tr>
            </a:tbl>
          </a:graphicData>
        </a:graphic>
      </p:graphicFrame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1372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394"/>
    </mc:Choice>
    <mc:Fallback>
      <p:transition spd="slow" advTm="119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/>
              <a:t>Razão de rendimento emergético (EYR)</a:t>
            </a:r>
            <a:br>
              <a:rPr lang="pt-BR" sz="3200"/>
            </a:br>
            <a:r>
              <a:rPr lang="pt-BR" sz="2800" i="1"/>
              <a:t>emergy yield ratio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852738"/>
            <a:ext cx="8229600" cy="3344862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pt-BR" sz="2000" dirty="0"/>
              <a:t>Expressa a emergia total contida no produto (Y ) em relação aos recursos adquiridos no mercado (F), externos aos limites do sistema.</a:t>
            </a:r>
          </a:p>
          <a:p>
            <a:pPr>
              <a:lnSpc>
                <a:spcPct val="80000"/>
              </a:lnSpc>
              <a:buFontTx/>
              <a:buNone/>
            </a:pPr>
            <a:endParaRPr lang="pt-BR" sz="20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pt-BR" sz="2000" dirty="0" smtClean="0"/>
              <a:t>Mede a agregação </a:t>
            </a:r>
            <a:r>
              <a:rPr lang="pt-BR" sz="2000" dirty="0"/>
              <a:t>de recursos em um produto </a:t>
            </a:r>
            <a:r>
              <a:rPr lang="pt-BR" sz="2000" dirty="0" smtClean="0"/>
              <a:t>face </a:t>
            </a:r>
            <a:r>
              <a:rPr lang="pt-BR" sz="2000" dirty="0"/>
              <a:t>à contribuição da economia, através dos recursos obtidos no mercado. </a:t>
            </a:r>
          </a:p>
          <a:p>
            <a:pPr>
              <a:lnSpc>
                <a:spcPct val="80000"/>
              </a:lnSpc>
              <a:buFontTx/>
              <a:buNone/>
            </a:pPr>
            <a:endParaRPr lang="pt-BR" sz="20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pt-BR" sz="2000" dirty="0" smtClean="0"/>
              <a:t>É </a:t>
            </a:r>
            <a:r>
              <a:rPr lang="pt-BR" sz="2000" dirty="0"/>
              <a:t>um indicador de retorno de energia sobre investimento (EROI). </a:t>
            </a:r>
          </a:p>
          <a:p>
            <a:pPr>
              <a:lnSpc>
                <a:spcPct val="80000"/>
              </a:lnSpc>
              <a:buFontTx/>
              <a:buNone/>
            </a:pPr>
            <a:endParaRPr lang="pt-BR" sz="20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pt-BR" sz="2000" dirty="0" smtClean="0"/>
              <a:t>Quanto </a:t>
            </a:r>
            <a:r>
              <a:rPr lang="pt-BR" sz="2000" dirty="0"/>
              <a:t>maior o valor do índice, melhor é o sistema de produção.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t="1" r="87356" b="-4249"/>
          <a:stretch/>
        </p:blipFill>
        <p:spPr bwMode="auto">
          <a:xfrm>
            <a:off x="827584" y="1632914"/>
            <a:ext cx="1655564" cy="93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ixaDeTexto 1"/>
          <p:cNvSpPr txBox="1"/>
          <p:nvPr/>
        </p:nvSpPr>
        <p:spPr>
          <a:xfrm>
            <a:off x="2915196" y="1696225"/>
            <a:ext cx="1463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(R + N + F)</a:t>
            </a:r>
            <a:endParaRPr lang="pt-BR" sz="20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3419252" y="2137565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F</a:t>
            </a:r>
            <a:endParaRPr lang="pt-BR" sz="2000" dirty="0"/>
          </a:p>
        </p:txBody>
      </p:sp>
      <p:cxnSp>
        <p:nvCxnSpPr>
          <p:cNvPr id="4" name="Conector reto 3"/>
          <p:cNvCxnSpPr/>
          <p:nvPr/>
        </p:nvCxnSpPr>
        <p:spPr>
          <a:xfrm flipH="1">
            <a:off x="3059212" y="2137565"/>
            <a:ext cx="121228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4788024" y="1700808"/>
            <a:ext cx="1449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(R + </a:t>
            </a:r>
            <a:r>
              <a:rPr lang="pt-BR" sz="2000" dirty="0" smtClean="0"/>
              <a:t>N) </a:t>
            </a:r>
            <a:r>
              <a:rPr lang="pt-BR" sz="2000" dirty="0" smtClean="0"/>
              <a:t>+ </a:t>
            </a:r>
            <a:r>
              <a:rPr lang="pt-BR" sz="2000" dirty="0" smtClean="0"/>
              <a:t>1</a:t>
            </a:r>
            <a:endParaRPr lang="pt-BR" sz="20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5166344" y="2132856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F</a:t>
            </a:r>
            <a:endParaRPr lang="pt-BR" sz="2000" dirty="0"/>
          </a:p>
        </p:txBody>
      </p:sp>
      <p:cxnSp>
        <p:nvCxnSpPr>
          <p:cNvPr id="10" name="Conector reto 9"/>
          <p:cNvCxnSpPr/>
          <p:nvPr/>
        </p:nvCxnSpPr>
        <p:spPr>
          <a:xfrm flipH="1">
            <a:off x="4943893" y="2130542"/>
            <a:ext cx="780235" cy="1160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2431821" y="1874372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=</a:t>
            </a:r>
            <a:endParaRPr lang="pt-BR" sz="20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4427984" y="1876762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=</a:t>
            </a:r>
            <a:endParaRPr lang="pt-BR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6796539" y="1705095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Local x Exógeno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3" name="Á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973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290"/>
    </mc:Choice>
    <mc:Fallback>
      <p:transition spd="slow" advTm="81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/>
              <a:t>Razão de carga ambiental (ELR)</a:t>
            </a:r>
            <a:br>
              <a:rPr lang="pt-BR" sz="3200"/>
            </a:br>
            <a:r>
              <a:rPr lang="pt-BR" sz="2800" i="1"/>
              <a:t>environmental loading ratio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781300"/>
            <a:ext cx="8229600" cy="38052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000" dirty="0"/>
              <a:t>A indica o uso de recursos locais não-renováveis (N) somados aos recursos adquiridos (F) em relação ao uso de recursos renováveis (R</a:t>
            </a:r>
            <a:r>
              <a:rPr lang="pt-BR" sz="2000" dirty="0" smtClean="0"/>
              <a:t>).</a:t>
            </a:r>
          </a:p>
          <a:p>
            <a:pPr>
              <a:lnSpc>
                <a:spcPct val="90000"/>
              </a:lnSpc>
            </a:pPr>
            <a:endParaRPr lang="pt-BR" sz="2000" dirty="0"/>
          </a:p>
          <a:p>
            <a:pPr>
              <a:lnSpc>
                <a:spcPct val="90000"/>
              </a:lnSpc>
            </a:pPr>
            <a:r>
              <a:rPr lang="pt-BR" sz="2000" dirty="0"/>
              <a:t>É um indicador do impacto esperado no ecossistema devido à atividade produtiva analisada quantificando a </a:t>
            </a:r>
            <a:r>
              <a:rPr lang="pt-BR" sz="2000" dirty="0" err="1"/>
              <a:t>renovabilidade</a:t>
            </a:r>
            <a:r>
              <a:rPr lang="pt-BR" sz="2000" dirty="0"/>
              <a:t> do processo, presente nos fluxos envolvidos. </a:t>
            </a:r>
          </a:p>
          <a:p>
            <a:pPr>
              <a:lnSpc>
                <a:spcPct val="90000"/>
              </a:lnSpc>
            </a:pPr>
            <a:endParaRPr lang="pt-BR" sz="2000" dirty="0"/>
          </a:p>
          <a:p>
            <a:pPr>
              <a:lnSpc>
                <a:spcPct val="90000"/>
              </a:lnSpc>
            </a:pPr>
            <a:r>
              <a:rPr lang="pt-BR" sz="2000" dirty="0"/>
              <a:t>Quanto menor o valor desse índice mais ambientalmente sustentável será o sistema de produção.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1700213"/>
            <a:ext cx="115570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5956057" y="1912422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Renovável x Não renovável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2403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65"/>
    </mc:Choice>
    <mc:Fallback>
      <p:transition spd="slow" advTm="68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/>
              <a:t>Razão de emergia investida (EIR)</a:t>
            </a:r>
            <a:br>
              <a:rPr lang="pt-BR" sz="3200"/>
            </a:br>
            <a:r>
              <a:rPr lang="pt-BR" sz="2800" i="1"/>
              <a:t>emergy investment ratio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2680592"/>
            <a:ext cx="8963818" cy="5068888"/>
          </a:xfrm>
        </p:spPr>
        <p:txBody>
          <a:bodyPr/>
          <a:lstStyle/>
          <a:p>
            <a:r>
              <a:rPr lang="pt-BR" sz="1900" dirty="0"/>
              <a:t>Expressa a razão entre os insumos </a:t>
            </a:r>
            <a:r>
              <a:rPr lang="pt-BR" sz="1900" dirty="0" smtClean="0"/>
              <a:t>externos adquiridos </a:t>
            </a:r>
            <a:r>
              <a:rPr lang="pt-BR" sz="1900" dirty="0"/>
              <a:t>(F) e os insumos endógenos ao sistema, ambos renováveis e não-renováveis (R+N</a:t>
            </a:r>
            <a:r>
              <a:rPr lang="pt-BR" sz="1900" dirty="0" smtClean="0"/>
              <a:t>).</a:t>
            </a:r>
          </a:p>
          <a:p>
            <a:endParaRPr lang="pt-BR" sz="1900" dirty="0"/>
          </a:p>
          <a:p>
            <a:r>
              <a:rPr lang="pt-BR" sz="1900" dirty="0"/>
              <a:t> Estabelece o grau em que o processo está ajustado à economia regional ou a viabilidade de ser uma opção adequada dentre as alternativas</a:t>
            </a:r>
            <a:r>
              <a:rPr lang="pt-BR" sz="1900" dirty="0" smtClean="0"/>
              <a:t>.</a:t>
            </a:r>
          </a:p>
          <a:p>
            <a:pPr marL="0" indent="0">
              <a:buNone/>
            </a:pPr>
            <a:r>
              <a:rPr lang="pt-BR" sz="1900" dirty="0" smtClean="0"/>
              <a:t> </a:t>
            </a:r>
            <a:endParaRPr lang="pt-BR" sz="1900" dirty="0"/>
          </a:p>
          <a:p>
            <a:r>
              <a:rPr lang="pt-BR" sz="1900" dirty="0" smtClean="0"/>
              <a:t>Indica </a:t>
            </a:r>
            <a:r>
              <a:rPr lang="pt-BR" sz="1900" dirty="0"/>
              <a:t>também a eficiência com que os recursos exógenos investidos são utilizados. </a:t>
            </a:r>
            <a:endParaRPr lang="pt-BR" sz="1900" dirty="0" smtClean="0"/>
          </a:p>
          <a:p>
            <a:endParaRPr lang="pt-BR" sz="1900" dirty="0"/>
          </a:p>
          <a:p>
            <a:r>
              <a:rPr lang="pt-BR" sz="1900" dirty="0" smtClean="0"/>
              <a:t>Quanto </a:t>
            </a:r>
            <a:r>
              <a:rPr lang="pt-BR" sz="1900" dirty="0"/>
              <a:t>menor o valor desse índice mais ambientalmente sustentável será o sistema de produção.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r="82876" b="-9323"/>
          <a:stretch/>
        </p:blipFill>
        <p:spPr bwMode="auto">
          <a:xfrm>
            <a:off x="1632543" y="1606414"/>
            <a:ext cx="2005955" cy="93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5714852" y="1700808"/>
            <a:ext cx="1449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(R + </a:t>
            </a:r>
            <a:r>
              <a:rPr lang="pt-BR" sz="2000" dirty="0" smtClean="0"/>
              <a:t>N) </a:t>
            </a:r>
            <a:r>
              <a:rPr lang="pt-BR" sz="2000" dirty="0" smtClean="0"/>
              <a:t>+ </a:t>
            </a:r>
            <a:r>
              <a:rPr lang="pt-BR" sz="2000" dirty="0" smtClean="0"/>
              <a:t>1</a:t>
            </a:r>
            <a:endParaRPr lang="pt-BR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6093172" y="2132856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F</a:t>
            </a:r>
            <a:endParaRPr lang="pt-BR" sz="2000" dirty="0"/>
          </a:p>
        </p:txBody>
      </p:sp>
      <p:cxnSp>
        <p:nvCxnSpPr>
          <p:cNvPr id="8" name="Conector reto 7"/>
          <p:cNvCxnSpPr/>
          <p:nvPr/>
        </p:nvCxnSpPr>
        <p:spPr>
          <a:xfrm flipH="1">
            <a:off x="5870721" y="2130542"/>
            <a:ext cx="780235" cy="1160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4969711" y="1932801"/>
            <a:ext cx="862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EYR=</a:t>
            </a:r>
            <a:endParaRPr lang="pt-BR" sz="20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956379" y="2135306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Local x Exógeno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432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93"/>
    </mc:Choice>
    <mc:Fallback>
      <p:transition spd="slow" advTm="61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08050"/>
            <a:ext cx="779303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64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9940" name="Text Box 25"/>
          <p:cNvSpPr txBox="1">
            <a:spLocks noChangeArrowheads="1"/>
          </p:cNvSpPr>
          <p:nvPr/>
        </p:nvSpPr>
        <p:spPr bwMode="auto">
          <a:xfrm>
            <a:off x="323850" y="87313"/>
            <a:ext cx="43195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125"/>
              </a:spcAft>
            </a:pPr>
            <a:r>
              <a:rPr kumimoji="0" lang="pt-BR" sz="2400" b="1">
                <a:solidFill>
                  <a:srgbClr val="002060"/>
                </a:solidFill>
                <a:latin typeface="Arial" charset="0"/>
                <a:cs typeface="Arial" charset="0"/>
              </a:rPr>
              <a:t>Metodologia</a:t>
            </a:r>
            <a:endParaRPr kumimoji="0" lang="pt-BR" sz="160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83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49"/>
    </mc:Choice>
    <mc:Fallback>
      <p:transition spd="slow" advTm="31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64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87" name="Text Box 25"/>
          <p:cNvSpPr txBox="1">
            <a:spLocks noChangeArrowheads="1"/>
          </p:cNvSpPr>
          <p:nvPr/>
        </p:nvSpPr>
        <p:spPr bwMode="auto">
          <a:xfrm>
            <a:off x="323850" y="87313"/>
            <a:ext cx="43195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125"/>
              </a:spcAft>
            </a:pPr>
            <a:r>
              <a:rPr kumimoji="0" lang="pt-BR" sz="2400" b="1">
                <a:solidFill>
                  <a:srgbClr val="002060"/>
                </a:solidFill>
                <a:latin typeface="Arial" charset="0"/>
                <a:cs typeface="Arial" charset="0"/>
              </a:rPr>
              <a:t>Metodologia</a:t>
            </a:r>
            <a:endParaRPr kumimoji="0" lang="pt-BR" sz="160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41988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8685212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79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04"/>
    </mc:Choice>
    <mc:Fallback>
      <p:transition spd="slow" advTm="57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64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3011" name="Text Box 25"/>
          <p:cNvSpPr txBox="1">
            <a:spLocks noChangeArrowheads="1"/>
          </p:cNvSpPr>
          <p:nvPr/>
        </p:nvSpPr>
        <p:spPr bwMode="auto">
          <a:xfrm>
            <a:off x="323850" y="87313"/>
            <a:ext cx="43195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125"/>
              </a:spcAft>
            </a:pPr>
            <a:r>
              <a:rPr kumimoji="0" lang="pt-BR" sz="2400" b="1">
                <a:solidFill>
                  <a:srgbClr val="002060"/>
                </a:solidFill>
                <a:latin typeface="Arial" charset="0"/>
                <a:cs typeface="Arial" charset="0"/>
              </a:rPr>
              <a:t>Metodologia</a:t>
            </a:r>
            <a:endParaRPr kumimoji="0" lang="pt-BR" sz="160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20713"/>
            <a:ext cx="70580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1" r="15463" b="13248"/>
          <a:stretch>
            <a:fillRect/>
          </a:stretch>
        </p:blipFill>
        <p:spPr bwMode="auto">
          <a:xfrm>
            <a:off x="3419872" y="5212845"/>
            <a:ext cx="53752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2044" y="4335682"/>
            <a:ext cx="3367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Considerando </a:t>
            </a:r>
            <a:r>
              <a:rPr lang="pt-BR" dirty="0"/>
              <a:t>as </a:t>
            </a:r>
            <a:r>
              <a:rPr lang="pt-BR" dirty="0" err="1"/>
              <a:t>renovabilidades</a:t>
            </a:r>
            <a:r>
              <a:rPr lang="pt-BR" dirty="0"/>
              <a:t> parciais dos fluxos da economia, alterações propostas e aplicadas por Ortega et al (2002). </a:t>
            </a:r>
          </a:p>
          <a:p>
            <a:endParaRPr lang="pt-BR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252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811"/>
    </mc:Choice>
    <mc:Fallback>
      <p:transition spd="slow" advTm="157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Àlgebra emergética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988" y="1922463"/>
            <a:ext cx="8834437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673"/>
    </mc:Choice>
    <mc:Fallback>
      <p:transition spd="slow" advTm="197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David Scienceman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00338" y="1600200"/>
            <a:ext cx="5986462" cy="4525963"/>
          </a:xfrm>
        </p:spPr>
        <p:txBody>
          <a:bodyPr/>
          <a:lstStyle/>
          <a:p>
            <a:pPr>
              <a:buFontTx/>
              <a:buNone/>
            </a:pPr>
            <a:r>
              <a:rPr lang="pt-BR"/>
              <a:t>Criador do termos emergia</a:t>
            </a:r>
          </a:p>
          <a:p>
            <a:pPr>
              <a:buFontTx/>
              <a:buNone/>
            </a:pPr>
            <a:r>
              <a:rPr lang="pt-BR"/>
              <a:t>David Slade até 1972</a:t>
            </a:r>
          </a:p>
          <a:p>
            <a:pPr>
              <a:buFontTx/>
              <a:buNone/>
            </a:pPr>
            <a:endParaRPr lang="pt-BR" sz="2800"/>
          </a:p>
          <a:p>
            <a:pPr>
              <a:buFontTx/>
              <a:buNone/>
            </a:pPr>
            <a:r>
              <a:rPr lang="pt-BR" sz="2800"/>
              <a:t>Troca de nome foi experimento para criar um movimento de políticos cientificamente conscientes</a:t>
            </a:r>
          </a:p>
          <a:p>
            <a:pPr>
              <a:buFontTx/>
              <a:buNone/>
            </a:pPr>
            <a:endParaRPr lang="pt-BR" sz="2800"/>
          </a:p>
          <a:p>
            <a:pPr>
              <a:buFontTx/>
              <a:buNone/>
            </a:pPr>
            <a:r>
              <a:rPr lang="pt-BR" sz="2800"/>
              <a:t>Título a quem pertencente ao Scientific party seria Sciencemate</a:t>
            </a:r>
          </a:p>
        </p:txBody>
      </p:sp>
      <p:pic>
        <p:nvPicPr>
          <p:cNvPr id="6149" name="Picture 5" descr="File:Scienceman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1773238"/>
            <a:ext cx="2149475" cy="4400550"/>
          </a:xfrm>
          <a:prstGeom prst="rect">
            <a:avLst/>
          </a:prstGeom>
          <a:noFill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22"/>
    </mc:Choice>
    <mc:Fallback>
      <p:transition spd="slow" advTm="52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457200" y="1524000"/>
            <a:ext cx="815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800" dirty="0" err="1" smtClean="0"/>
              <a:t>Há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muitas</a:t>
            </a:r>
            <a:r>
              <a:rPr lang="en-US" altLang="en-US" sz="2800" dirty="0" smtClean="0"/>
              <a:t> “</a:t>
            </a:r>
            <a:r>
              <a:rPr lang="en-US" altLang="en-US" sz="2800" dirty="0" err="1" smtClean="0"/>
              <a:t>formas</a:t>
            </a:r>
            <a:r>
              <a:rPr lang="en-US" altLang="en-US" sz="2800" dirty="0"/>
              <a:t>” </a:t>
            </a:r>
            <a:r>
              <a:rPr lang="en-US" altLang="en-US" sz="2800" dirty="0" smtClean="0"/>
              <a:t>de </a:t>
            </a:r>
            <a:r>
              <a:rPr lang="en-US" altLang="en-US" sz="2800" dirty="0" err="1" smtClean="0"/>
              <a:t>energia</a:t>
            </a:r>
            <a:r>
              <a:rPr lang="en-US" altLang="en-US" sz="2800" dirty="0" smtClean="0"/>
              <a:t>….</a:t>
            </a:r>
            <a:endParaRPr lang="en-US" altLang="en-US" sz="2800" dirty="0"/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209800" y="2438400"/>
            <a:ext cx="609600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dirty="0" smtClean="0"/>
              <a:t>Solar…</a:t>
            </a:r>
            <a:endParaRPr lang="en-US" altLang="en-US" sz="2400" dirty="0"/>
          </a:p>
          <a:p>
            <a:pPr algn="l">
              <a:spcBef>
                <a:spcPct val="50000"/>
              </a:spcBef>
            </a:pPr>
            <a:r>
              <a:rPr lang="en-US" altLang="en-US" sz="2400" dirty="0" err="1" smtClean="0"/>
              <a:t>Eólica</a:t>
            </a:r>
            <a:r>
              <a:rPr lang="en-US" altLang="en-US" sz="2400" dirty="0" smtClean="0"/>
              <a:t>…</a:t>
            </a:r>
            <a:endParaRPr lang="en-US" altLang="en-US" sz="2400" dirty="0"/>
          </a:p>
          <a:p>
            <a:pPr algn="l">
              <a:spcBef>
                <a:spcPct val="50000"/>
              </a:spcBef>
            </a:pPr>
            <a:r>
              <a:rPr lang="en-US" altLang="en-US" sz="2400" dirty="0" err="1" smtClean="0"/>
              <a:t>Geopotencial</a:t>
            </a:r>
            <a:r>
              <a:rPr lang="en-US" altLang="en-US" sz="2400" dirty="0" smtClean="0"/>
              <a:t>…</a:t>
            </a:r>
            <a:endParaRPr lang="en-US" altLang="en-US" sz="2400" dirty="0"/>
          </a:p>
          <a:p>
            <a:pPr algn="l">
              <a:spcBef>
                <a:spcPct val="50000"/>
              </a:spcBef>
            </a:pPr>
            <a:r>
              <a:rPr lang="en-US" altLang="en-US" sz="2400" dirty="0" err="1" smtClean="0"/>
              <a:t>Combustíveis</a:t>
            </a:r>
            <a:r>
              <a:rPr lang="en-US" altLang="en-US" sz="2400" dirty="0" smtClean="0"/>
              <a:t>…</a:t>
            </a:r>
            <a:endParaRPr lang="en-US" altLang="en-US" sz="2400" dirty="0"/>
          </a:p>
          <a:p>
            <a:pPr algn="l">
              <a:spcBef>
                <a:spcPct val="50000"/>
              </a:spcBef>
            </a:pPr>
            <a:r>
              <a:rPr lang="en-US" altLang="en-US" sz="2400" dirty="0" err="1" smtClean="0"/>
              <a:t>Eletricidade</a:t>
            </a:r>
            <a:r>
              <a:rPr lang="en-US" altLang="en-US" sz="2400" dirty="0" smtClean="0"/>
              <a:t>…</a:t>
            </a:r>
            <a:endParaRPr lang="en-US" altLang="en-US" sz="2400" dirty="0"/>
          </a:p>
          <a:p>
            <a:pPr algn="l">
              <a:spcBef>
                <a:spcPct val="50000"/>
              </a:spcBef>
            </a:pPr>
            <a:r>
              <a:rPr lang="en-US" altLang="en-US" sz="2400" dirty="0" err="1" smtClean="0"/>
              <a:t>Informação</a:t>
            </a:r>
            <a:r>
              <a:rPr lang="en-US" altLang="en-US" sz="2400" dirty="0" smtClean="0"/>
              <a:t>...</a:t>
            </a:r>
            <a:endParaRPr lang="en-US" altLang="en-US" sz="2400" dirty="0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>
            <a:off x="762000" y="914400"/>
            <a:ext cx="7010400" cy="0"/>
          </a:xfrm>
          <a:prstGeom prst="line">
            <a:avLst/>
          </a:prstGeom>
          <a:noFill/>
          <a:ln w="38100" cmpd="dbl">
            <a:solidFill>
              <a:srgbClr val="B402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" name="Text Box 1036"/>
          <p:cNvSpPr txBox="1">
            <a:spLocks noChangeArrowheads="1"/>
          </p:cNvSpPr>
          <p:nvPr/>
        </p:nvSpPr>
        <p:spPr bwMode="auto">
          <a:xfrm>
            <a:off x="609600" y="228600"/>
            <a:ext cx="5702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B40204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 err="1" smtClean="0"/>
              <a:t>Conceitos</a:t>
            </a:r>
            <a:r>
              <a:rPr lang="en-US" sz="2800" dirty="0" smtClean="0"/>
              <a:t> e </a:t>
            </a:r>
            <a:r>
              <a:rPr lang="en-US" sz="2800" dirty="0" err="1" smtClean="0"/>
              <a:t>Princípios</a:t>
            </a:r>
            <a:r>
              <a:rPr lang="en-US" sz="2800" dirty="0" smtClean="0"/>
              <a:t> de </a:t>
            </a:r>
            <a:r>
              <a:rPr lang="en-US" sz="2800" dirty="0" err="1" smtClean="0"/>
              <a:t>Emergia</a:t>
            </a:r>
            <a:endParaRPr lang="en-US" sz="2800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19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18"/>
    </mc:Choice>
    <mc:Fallback>
      <p:transition spd="slow" advTm="53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026"/>
          <p:cNvSpPr txBox="1">
            <a:spLocks noChangeArrowheads="1"/>
          </p:cNvSpPr>
          <p:nvPr/>
        </p:nvSpPr>
        <p:spPr bwMode="auto">
          <a:xfrm>
            <a:off x="457200" y="1350963"/>
            <a:ext cx="70054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 err="1" smtClean="0">
                <a:solidFill>
                  <a:schemeClr val="bg2"/>
                </a:solidFill>
              </a:rPr>
              <a:t>Formas</a:t>
            </a:r>
            <a:r>
              <a:rPr lang="en-US" sz="2800" dirty="0" smtClean="0">
                <a:solidFill>
                  <a:schemeClr val="bg2"/>
                </a:solidFill>
              </a:rPr>
              <a:t> de </a:t>
            </a:r>
            <a:r>
              <a:rPr lang="en-US" sz="2800" dirty="0" err="1" smtClean="0">
                <a:solidFill>
                  <a:schemeClr val="bg2"/>
                </a:solidFill>
              </a:rPr>
              <a:t>energia</a:t>
            </a:r>
            <a:r>
              <a:rPr lang="en-US" sz="2800" dirty="0" smtClean="0">
                <a:solidFill>
                  <a:schemeClr val="bg2"/>
                </a:solidFill>
              </a:rPr>
              <a:t> </a:t>
            </a:r>
            <a:r>
              <a:rPr lang="en-US" sz="2800" dirty="0" err="1" smtClean="0">
                <a:solidFill>
                  <a:schemeClr val="bg2"/>
                </a:solidFill>
              </a:rPr>
              <a:t>não</a:t>
            </a:r>
            <a:r>
              <a:rPr lang="en-US" sz="2800" dirty="0" smtClean="0">
                <a:solidFill>
                  <a:schemeClr val="bg2"/>
                </a:solidFill>
              </a:rPr>
              <a:t> </a:t>
            </a:r>
            <a:r>
              <a:rPr lang="en-US" sz="2800" dirty="0" err="1" smtClean="0">
                <a:solidFill>
                  <a:schemeClr val="bg2"/>
                </a:solidFill>
              </a:rPr>
              <a:t>são</a:t>
            </a:r>
            <a:r>
              <a:rPr lang="en-US" sz="2800" dirty="0" smtClean="0">
                <a:solidFill>
                  <a:schemeClr val="bg2"/>
                </a:solidFill>
              </a:rPr>
              <a:t> </a:t>
            </a:r>
            <a:r>
              <a:rPr lang="en-US" sz="2800" dirty="0" err="1" smtClean="0">
                <a:solidFill>
                  <a:schemeClr val="bg2"/>
                </a:solidFill>
              </a:rPr>
              <a:t>equivalentes</a:t>
            </a:r>
            <a:r>
              <a:rPr lang="en-US" sz="2800" dirty="0" smtClean="0">
                <a:solidFill>
                  <a:schemeClr val="bg2"/>
                </a:solidFill>
              </a:rPr>
              <a:t>...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41987" name="Text Box 1027"/>
          <p:cNvSpPr txBox="1">
            <a:spLocks noChangeArrowheads="1"/>
          </p:cNvSpPr>
          <p:nvPr/>
        </p:nvSpPr>
        <p:spPr bwMode="auto">
          <a:xfrm>
            <a:off x="971600" y="2700338"/>
            <a:ext cx="79018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solar  </a:t>
            </a:r>
            <a:r>
              <a:rPr lang="en-US" sz="3600" dirty="0">
                <a:solidFill>
                  <a:srgbClr val="FF0000"/>
                </a:solidFill>
              </a:rPr>
              <a:t>=</a:t>
            </a:r>
            <a:r>
              <a:rPr lang="en-US" sz="2800" dirty="0">
                <a:solidFill>
                  <a:srgbClr val="FF0000"/>
                </a:solidFill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</a:rPr>
              <a:t>eólica</a:t>
            </a:r>
            <a:r>
              <a:rPr lang="en-US" sz="2800" dirty="0" smtClean="0">
                <a:solidFill>
                  <a:srgbClr val="FF0000"/>
                </a:solidFill>
              </a:rPr>
              <a:t>  </a:t>
            </a:r>
            <a:r>
              <a:rPr lang="en-US" sz="3600" dirty="0">
                <a:solidFill>
                  <a:srgbClr val="FF0000"/>
                </a:solidFill>
              </a:rPr>
              <a:t>=</a:t>
            </a:r>
            <a:r>
              <a:rPr lang="en-US" sz="2800" dirty="0">
                <a:solidFill>
                  <a:srgbClr val="FF0000"/>
                </a:solidFill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</a:rPr>
              <a:t>combustíveis</a:t>
            </a:r>
            <a:r>
              <a:rPr lang="en-US" sz="2800" dirty="0" smtClean="0">
                <a:solidFill>
                  <a:srgbClr val="FF0000"/>
                </a:solidFill>
              </a:rPr>
              <a:t>  </a:t>
            </a:r>
            <a:r>
              <a:rPr lang="en-US" sz="3600" dirty="0">
                <a:solidFill>
                  <a:srgbClr val="FF0000"/>
                </a:solidFill>
              </a:rPr>
              <a:t>=</a:t>
            </a:r>
            <a:r>
              <a:rPr lang="en-US" sz="2800" dirty="0">
                <a:solidFill>
                  <a:srgbClr val="FF0000"/>
                </a:solidFill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</a:rPr>
              <a:t>eletricidade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1988" name="Line 1028"/>
          <p:cNvSpPr>
            <a:spLocks noChangeShapeType="1"/>
          </p:cNvSpPr>
          <p:nvPr/>
        </p:nvSpPr>
        <p:spPr bwMode="auto">
          <a:xfrm flipH="1">
            <a:off x="2030760" y="2780928"/>
            <a:ext cx="381000" cy="4572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>
              <a:solidFill>
                <a:srgbClr val="FF0000"/>
              </a:solidFill>
            </a:endParaRPr>
          </a:p>
        </p:txBody>
      </p:sp>
      <p:sp>
        <p:nvSpPr>
          <p:cNvPr id="41989" name="Line 1029"/>
          <p:cNvSpPr>
            <a:spLocks noChangeShapeType="1"/>
          </p:cNvSpPr>
          <p:nvPr/>
        </p:nvSpPr>
        <p:spPr bwMode="auto">
          <a:xfrm>
            <a:off x="1978372" y="2815853"/>
            <a:ext cx="433388" cy="422275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>
              <a:solidFill>
                <a:srgbClr val="FF0000"/>
              </a:solidFill>
            </a:endParaRPr>
          </a:p>
        </p:txBody>
      </p:sp>
      <p:sp>
        <p:nvSpPr>
          <p:cNvPr id="41990" name="Line 1030"/>
          <p:cNvSpPr>
            <a:spLocks noChangeShapeType="1"/>
          </p:cNvSpPr>
          <p:nvPr/>
        </p:nvSpPr>
        <p:spPr bwMode="auto">
          <a:xfrm flipH="1">
            <a:off x="3614936" y="2780928"/>
            <a:ext cx="381000" cy="4572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>
              <a:solidFill>
                <a:srgbClr val="FF0000"/>
              </a:solidFill>
            </a:endParaRPr>
          </a:p>
        </p:txBody>
      </p:sp>
      <p:sp>
        <p:nvSpPr>
          <p:cNvPr id="41991" name="Line 1031"/>
          <p:cNvSpPr>
            <a:spLocks noChangeShapeType="1"/>
          </p:cNvSpPr>
          <p:nvPr/>
        </p:nvSpPr>
        <p:spPr bwMode="auto">
          <a:xfrm>
            <a:off x="3553024" y="2815853"/>
            <a:ext cx="433387" cy="422275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>
              <a:solidFill>
                <a:srgbClr val="FF0000"/>
              </a:solidFill>
            </a:endParaRPr>
          </a:p>
        </p:txBody>
      </p:sp>
      <p:sp>
        <p:nvSpPr>
          <p:cNvPr id="41992" name="Line 1032"/>
          <p:cNvSpPr>
            <a:spLocks noChangeShapeType="1"/>
          </p:cNvSpPr>
          <p:nvPr/>
        </p:nvSpPr>
        <p:spPr bwMode="auto">
          <a:xfrm flipH="1">
            <a:off x="6280571" y="2780928"/>
            <a:ext cx="381000" cy="4572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>
              <a:solidFill>
                <a:srgbClr val="FF0000"/>
              </a:solidFill>
            </a:endParaRPr>
          </a:p>
        </p:txBody>
      </p:sp>
      <p:sp>
        <p:nvSpPr>
          <p:cNvPr id="41993" name="Line 1033"/>
          <p:cNvSpPr>
            <a:spLocks noChangeShapeType="1"/>
          </p:cNvSpPr>
          <p:nvPr/>
        </p:nvSpPr>
        <p:spPr bwMode="auto">
          <a:xfrm>
            <a:off x="6228184" y="2815853"/>
            <a:ext cx="433387" cy="422275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>
              <a:solidFill>
                <a:srgbClr val="FF0000"/>
              </a:solidFill>
            </a:endParaRPr>
          </a:p>
        </p:txBody>
      </p:sp>
      <p:sp>
        <p:nvSpPr>
          <p:cNvPr id="41994" name="Text Box 1034"/>
          <p:cNvSpPr txBox="1">
            <a:spLocks noChangeArrowheads="1"/>
          </p:cNvSpPr>
          <p:nvPr/>
        </p:nvSpPr>
        <p:spPr bwMode="auto">
          <a:xfrm>
            <a:off x="3414464" y="4388911"/>
            <a:ext cx="533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dirty="0" err="1" smtClean="0"/>
              <a:t>Embora</a:t>
            </a:r>
            <a:r>
              <a:rPr lang="en-US" sz="1800" dirty="0" smtClean="0"/>
              <a:t> </a:t>
            </a:r>
            <a:r>
              <a:rPr lang="en-US" sz="1800" dirty="0" err="1" smtClean="0"/>
              <a:t>elas</a:t>
            </a:r>
            <a:r>
              <a:rPr lang="en-US" sz="1800" dirty="0" smtClean="0"/>
              <a:t> </a:t>
            </a:r>
            <a:r>
              <a:rPr lang="en-US" sz="1800" dirty="0" err="1" smtClean="0"/>
              <a:t>possam</a:t>
            </a:r>
            <a:r>
              <a:rPr lang="en-US" sz="1800" dirty="0" smtClean="0"/>
              <a:t> </a:t>
            </a:r>
            <a:r>
              <a:rPr lang="en-US" sz="1800" dirty="0" err="1" smtClean="0"/>
              <a:t>ser</a:t>
            </a:r>
            <a:r>
              <a:rPr lang="en-US" sz="1800" dirty="0" smtClean="0"/>
              <a:t> </a:t>
            </a:r>
            <a:r>
              <a:rPr lang="en-US" sz="1800" dirty="0" err="1" smtClean="0"/>
              <a:t>convertidas</a:t>
            </a:r>
            <a:r>
              <a:rPr lang="en-US" sz="1800" dirty="0" smtClean="0"/>
              <a:t> em </a:t>
            </a:r>
            <a:r>
              <a:rPr lang="en-US" sz="1800" dirty="0" err="1" smtClean="0"/>
              <a:t>calor</a:t>
            </a:r>
            <a:r>
              <a:rPr lang="en-US" sz="1800" dirty="0" smtClean="0"/>
              <a:t>… </a:t>
            </a:r>
            <a:r>
              <a:rPr lang="en-US" sz="1800" dirty="0" err="1" smtClean="0"/>
              <a:t>não</a:t>
            </a:r>
            <a:r>
              <a:rPr lang="en-US" sz="1800" dirty="0" smtClean="0"/>
              <a:t> se </a:t>
            </a:r>
            <a:r>
              <a:rPr lang="en-US" sz="1800" dirty="0" err="1" smtClean="0"/>
              <a:t>pode</a:t>
            </a:r>
            <a:r>
              <a:rPr lang="en-US" sz="1800" dirty="0" smtClean="0"/>
              <a:t> </a:t>
            </a:r>
            <a:r>
              <a:rPr lang="en-US" dirty="0" err="1" smtClean="0"/>
              <a:t>dizer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as </a:t>
            </a:r>
            <a:r>
              <a:rPr lang="en-US" dirty="0" err="1" smtClean="0"/>
              <a:t>calorias</a:t>
            </a:r>
            <a:r>
              <a:rPr lang="en-US" dirty="0" smtClean="0"/>
              <a:t> de </a:t>
            </a:r>
            <a:r>
              <a:rPr lang="en-US" dirty="0" err="1" smtClean="0"/>
              <a:t>uma</a:t>
            </a:r>
            <a:r>
              <a:rPr lang="en-US" dirty="0" smtClean="0"/>
              <a:t> forma de </a:t>
            </a:r>
            <a:r>
              <a:rPr lang="en-US" dirty="0" err="1" smtClean="0"/>
              <a:t>energia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iguais</a:t>
            </a:r>
            <a:r>
              <a:rPr lang="en-US" dirty="0" smtClean="0"/>
              <a:t> </a:t>
            </a:r>
            <a:r>
              <a:rPr lang="en-US" dirty="0" err="1" smtClean="0"/>
              <a:t>às</a:t>
            </a:r>
            <a:r>
              <a:rPr lang="en-US" dirty="0" smtClean="0"/>
              <a:t> </a:t>
            </a:r>
            <a:r>
              <a:rPr lang="en-US" dirty="0" err="1" smtClean="0"/>
              <a:t>calorias</a:t>
            </a:r>
            <a:r>
              <a:rPr lang="en-US" dirty="0" smtClean="0"/>
              <a:t> de </a:t>
            </a:r>
            <a:r>
              <a:rPr lang="en-US" dirty="0" err="1" smtClean="0"/>
              <a:t>outra</a:t>
            </a:r>
            <a:r>
              <a:rPr lang="en-US" dirty="0" smtClean="0"/>
              <a:t> forma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habilidade</a:t>
            </a:r>
            <a:r>
              <a:rPr lang="en-US" dirty="0" smtClean="0"/>
              <a:t> em </a:t>
            </a:r>
            <a:r>
              <a:rPr lang="en-US" dirty="0" err="1" smtClean="0"/>
              <a:t>realizar</a:t>
            </a:r>
            <a:r>
              <a:rPr lang="en-US" dirty="0" smtClean="0"/>
              <a:t> </a:t>
            </a:r>
            <a:r>
              <a:rPr lang="en-US" dirty="0" err="1" smtClean="0"/>
              <a:t>trabalho</a:t>
            </a:r>
            <a:r>
              <a:rPr lang="en-US" sz="1800" dirty="0" smtClean="0"/>
              <a:t>...</a:t>
            </a:r>
            <a:endParaRPr lang="en-US" sz="1800" dirty="0"/>
          </a:p>
        </p:txBody>
      </p:sp>
      <p:sp>
        <p:nvSpPr>
          <p:cNvPr id="41996" name="Text Box 1036"/>
          <p:cNvSpPr txBox="1">
            <a:spLocks noChangeArrowheads="1"/>
          </p:cNvSpPr>
          <p:nvPr/>
        </p:nvSpPr>
        <p:spPr bwMode="auto">
          <a:xfrm>
            <a:off x="609600" y="228600"/>
            <a:ext cx="5702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B40204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 err="1" smtClean="0"/>
              <a:t>Conceitos</a:t>
            </a:r>
            <a:r>
              <a:rPr lang="en-US" sz="2800" dirty="0" smtClean="0"/>
              <a:t> e </a:t>
            </a:r>
            <a:r>
              <a:rPr lang="en-US" sz="2800" dirty="0" err="1" smtClean="0"/>
              <a:t>Princípios</a:t>
            </a:r>
            <a:r>
              <a:rPr lang="en-US" sz="2800" dirty="0" smtClean="0"/>
              <a:t> de </a:t>
            </a:r>
            <a:r>
              <a:rPr lang="en-US" sz="2800" dirty="0" err="1" smtClean="0"/>
              <a:t>Emergia</a:t>
            </a:r>
            <a:endParaRPr lang="en-US" sz="2800" dirty="0"/>
          </a:p>
        </p:txBody>
      </p:sp>
      <p:sp>
        <p:nvSpPr>
          <p:cNvPr id="41997" name="Line 1037"/>
          <p:cNvSpPr>
            <a:spLocks noChangeShapeType="1"/>
          </p:cNvSpPr>
          <p:nvPr/>
        </p:nvSpPr>
        <p:spPr bwMode="auto">
          <a:xfrm>
            <a:off x="762000" y="914400"/>
            <a:ext cx="7010400" cy="0"/>
          </a:xfrm>
          <a:prstGeom prst="line">
            <a:avLst/>
          </a:prstGeom>
          <a:noFill/>
          <a:ln w="38100" cmpd="dbl">
            <a:solidFill>
              <a:srgbClr val="B402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3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31"/>
    </mc:Choice>
    <mc:Fallback>
      <p:transition spd="slow" advTm="54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AutoShape 5"/>
          <p:cNvSpPr>
            <a:spLocks noChangeArrowheads="1"/>
          </p:cNvSpPr>
          <p:nvPr/>
        </p:nvSpPr>
        <p:spPr bwMode="auto">
          <a:xfrm>
            <a:off x="838200" y="1124744"/>
            <a:ext cx="7467600" cy="48006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57150" cmpd="thinThick">
            <a:solidFill>
              <a:srgbClr val="B40204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81944"/>
            <a:ext cx="6680200" cy="3775075"/>
          </a:xfrm>
          <a:prstGeom prst="rect">
            <a:avLst/>
          </a:prstGeom>
          <a:noFill/>
          <a:effectLst>
            <a:outerShdw dist="76199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901700" y="104490"/>
            <a:ext cx="7162800" cy="1323439"/>
          </a:xfrm>
          <a:prstGeom prst="rect">
            <a:avLst/>
          </a:prstGeom>
          <a:solidFill>
            <a:srgbClr val="FBAD29"/>
          </a:solidFill>
          <a:ln w="57150" cmpd="thickThin">
            <a:solidFill>
              <a:srgbClr val="B40204"/>
            </a:solidFill>
            <a:miter lim="800000"/>
            <a:headEnd/>
            <a:tailEnd/>
          </a:ln>
          <a:effectLst>
            <a:outerShdw dist="76199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 u="sng" dirty="0" err="1" smtClean="0"/>
              <a:t>Trabalho</a:t>
            </a:r>
            <a:r>
              <a:rPr lang="en-US" sz="2000" b="1" u="sng" dirty="0" smtClean="0"/>
              <a:t> </a:t>
            </a:r>
            <a:r>
              <a:rPr lang="en-US" sz="2000" b="1" u="sng" dirty="0" err="1" smtClean="0"/>
              <a:t>pode</a:t>
            </a:r>
            <a:r>
              <a:rPr lang="en-US" sz="2000" b="1" u="sng" dirty="0" smtClean="0"/>
              <a:t> </a:t>
            </a:r>
            <a:r>
              <a:rPr lang="en-US" sz="2000" b="1" u="sng" dirty="0" err="1" smtClean="0"/>
              <a:t>ser</a:t>
            </a:r>
            <a:r>
              <a:rPr lang="en-US" sz="2000" b="1" u="sng" dirty="0" smtClean="0"/>
              <a:t> </a:t>
            </a:r>
            <a:r>
              <a:rPr lang="en-US" sz="2000" b="1" u="sng" dirty="0" err="1" smtClean="0"/>
              <a:t>pensado</a:t>
            </a:r>
            <a:r>
              <a:rPr lang="en-US" sz="2000" b="1" u="sng" dirty="0" smtClean="0"/>
              <a:t> com a </a:t>
            </a:r>
            <a:r>
              <a:rPr lang="en-US" sz="2000" b="1" u="sng" dirty="0" err="1" smtClean="0"/>
              <a:t>energia</a:t>
            </a:r>
            <a:r>
              <a:rPr lang="en-US" sz="2000" b="1" u="sng" dirty="0" smtClean="0"/>
              <a:t> de um </a:t>
            </a:r>
            <a:r>
              <a:rPr lang="en-US" sz="2000" b="1" u="sng" dirty="0" err="1" smtClean="0"/>
              <a:t>processo</a:t>
            </a:r>
            <a:r>
              <a:rPr lang="en-US" sz="2000" b="1" u="sng" dirty="0" smtClean="0"/>
              <a:t> de </a:t>
            </a:r>
            <a:r>
              <a:rPr lang="en-US" sz="2000" b="1" u="sng" dirty="0" err="1" smtClean="0"/>
              <a:t>transformação</a:t>
            </a:r>
            <a:r>
              <a:rPr lang="en-US" sz="2000" dirty="0" smtClean="0"/>
              <a:t>… </a:t>
            </a:r>
            <a:r>
              <a:rPr lang="en-US" sz="2000" dirty="0" err="1" smtClean="0"/>
              <a:t>duas</a:t>
            </a:r>
            <a:r>
              <a:rPr lang="en-US" sz="2000" dirty="0" smtClean="0"/>
              <a:t> </a:t>
            </a:r>
            <a:r>
              <a:rPr lang="en-US" sz="2000" dirty="0" err="1" smtClean="0"/>
              <a:t>ou</a:t>
            </a:r>
            <a:r>
              <a:rPr lang="en-US" sz="2000" dirty="0" smtClean="0"/>
              <a:t> </a:t>
            </a:r>
            <a:r>
              <a:rPr lang="en-US" sz="2000" dirty="0" err="1" smtClean="0"/>
              <a:t>mais</a:t>
            </a:r>
            <a:r>
              <a:rPr lang="en-US" sz="2000" dirty="0" smtClean="0"/>
              <a:t> </a:t>
            </a:r>
            <a:r>
              <a:rPr lang="en-US" sz="2000" dirty="0" err="1" smtClean="0"/>
              <a:t>formas</a:t>
            </a:r>
            <a:r>
              <a:rPr lang="en-US" sz="2000" dirty="0" smtClean="0"/>
              <a:t>/</a:t>
            </a:r>
            <a:r>
              <a:rPr lang="en-US" sz="2000" dirty="0" err="1" smtClean="0"/>
              <a:t>fontes</a:t>
            </a:r>
            <a:r>
              <a:rPr lang="en-US" sz="2000" dirty="0" smtClean="0"/>
              <a:t> de </a:t>
            </a:r>
            <a:r>
              <a:rPr lang="en-US" sz="2000" dirty="0" err="1" smtClean="0"/>
              <a:t>energia</a:t>
            </a:r>
            <a:r>
              <a:rPr lang="en-US" sz="2000" dirty="0" smtClean="0"/>
              <a:t> </a:t>
            </a:r>
            <a:r>
              <a:rPr lang="en-US" sz="2000" dirty="0" err="1" smtClean="0"/>
              <a:t>são</a:t>
            </a:r>
            <a:r>
              <a:rPr lang="en-US" sz="2000" dirty="0" smtClean="0"/>
              <a:t> “</a:t>
            </a:r>
            <a:r>
              <a:rPr lang="en-US" sz="2000" dirty="0" err="1" smtClean="0"/>
              <a:t>processadas</a:t>
            </a:r>
            <a:r>
              <a:rPr lang="en-US" sz="2000" dirty="0" smtClean="0"/>
              <a:t>” </a:t>
            </a:r>
            <a:r>
              <a:rPr lang="en-US" sz="2000" dirty="0" err="1" smtClean="0"/>
              <a:t>para</a:t>
            </a:r>
            <a:r>
              <a:rPr lang="en-US" sz="2000" dirty="0" smtClean="0"/>
              <a:t> </a:t>
            </a:r>
            <a:r>
              <a:rPr lang="en-US" sz="2000" dirty="0" err="1" smtClean="0"/>
              <a:t>disponibilizar</a:t>
            </a:r>
            <a:r>
              <a:rPr lang="en-US" sz="2000" dirty="0" smtClean="0"/>
              <a:t> um outro </a:t>
            </a:r>
            <a:r>
              <a:rPr lang="en-US" sz="2000" dirty="0" err="1" smtClean="0"/>
              <a:t>tipo</a:t>
            </a:r>
            <a:r>
              <a:rPr lang="en-US" sz="2000" dirty="0" smtClean="0"/>
              <a:t> de </a:t>
            </a:r>
            <a:r>
              <a:rPr lang="en-US" sz="2000" dirty="0" err="1" smtClean="0"/>
              <a:t>energia</a:t>
            </a:r>
            <a:endParaRPr lang="en-US" sz="2000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2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058"/>
    </mc:Choice>
    <mc:Fallback>
      <p:transition spd="slow" advTm="106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057400" y="2133600"/>
            <a:ext cx="5867400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dirty="0" err="1" smtClean="0"/>
              <a:t>Qualidade</a:t>
            </a:r>
            <a:r>
              <a:rPr lang="en-US" sz="4000" dirty="0" smtClean="0"/>
              <a:t> de Energia …</a:t>
            </a:r>
            <a:endParaRPr lang="en-US" sz="2000" dirty="0"/>
          </a:p>
          <a:p>
            <a:pPr lvl="2" algn="l">
              <a:spcBef>
                <a:spcPct val="50000"/>
              </a:spcBef>
              <a:buClr>
                <a:srgbClr val="B90604"/>
              </a:buClr>
              <a:buFont typeface="Wingdings" charset="2"/>
              <a:buChar char="§"/>
            </a:pPr>
            <a:r>
              <a:rPr lang="en-US" sz="2400" dirty="0"/>
              <a:t>  </a:t>
            </a:r>
            <a:r>
              <a:rPr lang="en-US" sz="2400" dirty="0" err="1" smtClean="0"/>
              <a:t>relacionada</a:t>
            </a:r>
            <a:r>
              <a:rPr lang="en-US" sz="2400" dirty="0" smtClean="0"/>
              <a:t> à </a:t>
            </a:r>
            <a:r>
              <a:rPr lang="en-US" sz="2400" dirty="0" err="1" smtClean="0"/>
              <a:t>concentração</a:t>
            </a:r>
            <a:endParaRPr lang="en-US" sz="2400" dirty="0"/>
          </a:p>
          <a:p>
            <a:pPr lvl="2" algn="l">
              <a:spcBef>
                <a:spcPct val="50000"/>
              </a:spcBef>
              <a:buClr>
                <a:srgbClr val="B90604"/>
              </a:buClr>
              <a:buFont typeface="Wingdings" charset="2"/>
              <a:buChar char="§"/>
            </a:pPr>
            <a:r>
              <a:rPr lang="en-US" sz="2400" dirty="0"/>
              <a:t>  </a:t>
            </a:r>
            <a:r>
              <a:rPr lang="en-US" sz="2400" dirty="0" err="1" smtClean="0"/>
              <a:t>flexibilidade</a:t>
            </a:r>
            <a:endParaRPr lang="en-US" sz="2400" dirty="0"/>
          </a:p>
          <a:p>
            <a:pPr lvl="2" algn="l">
              <a:spcBef>
                <a:spcPct val="50000"/>
              </a:spcBef>
              <a:buClr>
                <a:srgbClr val="B90604"/>
              </a:buClr>
              <a:buFont typeface="Wingdings" charset="2"/>
              <a:buChar char="§"/>
            </a:pPr>
            <a:r>
              <a:rPr lang="en-US" sz="2400" dirty="0"/>
              <a:t>  </a:t>
            </a:r>
            <a:r>
              <a:rPr lang="en-US" sz="2400" dirty="0" err="1" smtClean="0"/>
              <a:t>facilidade</a:t>
            </a:r>
            <a:r>
              <a:rPr lang="en-US" sz="2400" dirty="0" smtClean="0"/>
              <a:t> de </a:t>
            </a:r>
            <a:r>
              <a:rPr lang="en-US" sz="2400" dirty="0" err="1" smtClean="0"/>
              <a:t>transporte</a:t>
            </a:r>
            <a:endParaRPr lang="en-US" sz="2400" dirty="0"/>
          </a:p>
          <a:p>
            <a:pPr lvl="2" algn="l">
              <a:spcBef>
                <a:spcPct val="50000"/>
              </a:spcBef>
              <a:buClr>
                <a:srgbClr val="B90604"/>
              </a:buClr>
              <a:buFont typeface="Wingdings" charset="2"/>
              <a:buChar char="§"/>
            </a:pPr>
            <a:r>
              <a:rPr lang="en-US" sz="2400" dirty="0"/>
              <a:t>  </a:t>
            </a:r>
            <a:r>
              <a:rPr lang="en-US" sz="2400" dirty="0" err="1" smtClean="0"/>
              <a:t>conversão</a:t>
            </a:r>
            <a:endParaRPr lang="en-US" sz="2400" dirty="0"/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762000" y="914400"/>
            <a:ext cx="7010400" cy="0"/>
          </a:xfrm>
          <a:prstGeom prst="line">
            <a:avLst/>
          </a:prstGeom>
          <a:noFill/>
          <a:ln w="38100" cmpd="dbl">
            <a:solidFill>
              <a:srgbClr val="B402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" name="Text Box 1036"/>
          <p:cNvSpPr txBox="1">
            <a:spLocks noChangeArrowheads="1"/>
          </p:cNvSpPr>
          <p:nvPr/>
        </p:nvSpPr>
        <p:spPr bwMode="auto">
          <a:xfrm>
            <a:off x="609600" y="228600"/>
            <a:ext cx="5702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B40204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dirty="0" err="1" smtClean="0"/>
              <a:t>Conceitos</a:t>
            </a:r>
            <a:r>
              <a:rPr lang="en-US" sz="2800" dirty="0" smtClean="0"/>
              <a:t> e </a:t>
            </a:r>
            <a:r>
              <a:rPr lang="en-US" sz="2800" dirty="0" err="1" smtClean="0"/>
              <a:t>Princípios</a:t>
            </a:r>
            <a:r>
              <a:rPr lang="en-US" sz="2800" dirty="0" smtClean="0"/>
              <a:t> de </a:t>
            </a:r>
            <a:r>
              <a:rPr lang="en-US" sz="2800" dirty="0" err="1" smtClean="0"/>
              <a:t>Emergia</a:t>
            </a:r>
            <a:endParaRPr lang="en-US" sz="2800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8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704"/>
    </mc:Choice>
    <mc:Fallback>
      <p:transition spd="slow" advTm="70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Processos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836276"/>
            <a:ext cx="9144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1907704" y="562307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Pasto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3779912" y="562307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Herbívoro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5626472" y="5621201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Carnívoro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0" y="5992405"/>
            <a:ext cx="13388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err="1" smtClean="0"/>
              <a:t>Transf</a:t>
            </a:r>
            <a:r>
              <a:rPr lang="pt-BR" sz="1400" dirty="0" smtClean="0"/>
              <a:t>. Sol</a:t>
            </a:r>
          </a:p>
          <a:p>
            <a:pPr algn="ctr"/>
            <a:r>
              <a:rPr lang="pt-BR" sz="1400" dirty="0" smtClean="0"/>
              <a:t>10</a:t>
            </a:r>
            <a:r>
              <a:rPr lang="pt-BR" sz="1400" baseline="30000" dirty="0" smtClean="0"/>
              <a:t>6</a:t>
            </a:r>
            <a:r>
              <a:rPr lang="pt-BR" sz="1400" dirty="0" smtClean="0"/>
              <a:t> </a:t>
            </a:r>
            <a:r>
              <a:rPr lang="pt-BR" sz="1400" dirty="0" err="1" smtClean="0"/>
              <a:t>sej</a:t>
            </a:r>
            <a:r>
              <a:rPr lang="pt-BR" sz="1400" dirty="0" smtClean="0"/>
              <a:t>/10</a:t>
            </a:r>
            <a:r>
              <a:rPr lang="pt-BR" sz="1400" baseline="30000" dirty="0"/>
              <a:t>6</a:t>
            </a:r>
            <a:r>
              <a:rPr lang="pt-BR" sz="1400" dirty="0" smtClean="0"/>
              <a:t> J =</a:t>
            </a:r>
          </a:p>
          <a:p>
            <a:pPr algn="ctr"/>
            <a:r>
              <a:rPr lang="pt-BR" sz="1400" dirty="0" smtClean="0"/>
              <a:t>1 </a:t>
            </a:r>
            <a:r>
              <a:rPr lang="pt-BR" sz="1400" dirty="0" err="1" smtClean="0"/>
              <a:t>sej</a:t>
            </a:r>
            <a:r>
              <a:rPr lang="pt-BR" sz="1400" dirty="0" smtClean="0"/>
              <a:t>/J</a:t>
            </a:r>
            <a:endParaRPr lang="pt-BR" sz="1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1745661" y="5992405"/>
            <a:ext cx="13388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err="1" smtClean="0"/>
              <a:t>Transf</a:t>
            </a:r>
            <a:r>
              <a:rPr lang="pt-BR" sz="1400" dirty="0" smtClean="0"/>
              <a:t>. Pasto</a:t>
            </a:r>
          </a:p>
          <a:p>
            <a:pPr algn="ctr"/>
            <a:r>
              <a:rPr lang="pt-BR" sz="1400" dirty="0" smtClean="0"/>
              <a:t>10</a:t>
            </a:r>
            <a:r>
              <a:rPr lang="pt-BR" sz="1400" baseline="30000" dirty="0" smtClean="0"/>
              <a:t>6</a:t>
            </a:r>
            <a:r>
              <a:rPr lang="pt-BR" sz="1400" dirty="0" smtClean="0"/>
              <a:t> </a:t>
            </a:r>
            <a:r>
              <a:rPr lang="pt-BR" sz="1400" dirty="0" err="1" smtClean="0"/>
              <a:t>sej</a:t>
            </a:r>
            <a:r>
              <a:rPr lang="pt-BR" sz="1400" dirty="0" smtClean="0"/>
              <a:t>/10</a:t>
            </a:r>
            <a:r>
              <a:rPr lang="pt-BR" sz="1400" baseline="30000" dirty="0" smtClean="0"/>
              <a:t>3</a:t>
            </a:r>
            <a:r>
              <a:rPr lang="pt-BR" sz="1400" dirty="0" smtClean="0"/>
              <a:t> J =</a:t>
            </a:r>
          </a:p>
          <a:p>
            <a:pPr algn="ctr"/>
            <a:r>
              <a:rPr lang="pt-BR" sz="1400" dirty="0" smtClean="0"/>
              <a:t>1000 </a:t>
            </a:r>
            <a:r>
              <a:rPr lang="pt-BR" sz="1400" dirty="0" err="1" smtClean="0"/>
              <a:t>sej</a:t>
            </a:r>
            <a:r>
              <a:rPr lang="pt-BR" sz="1400" dirty="0" smtClean="0"/>
              <a:t>/J</a:t>
            </a:r>
            <a:endParaRPr lang="pt-BR" sz="1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506651" y="5992405"/>
            <a:ext cx="15694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err="1" smtClean="0"/>
              <a:t>Transf</a:t>
            </a:r>
            <a:r>
              <a:rPr lang="pt-BR" sz="1400" dirty="0" smtClean="0"/>
              <a:t>. Herbívoro</a:t>
            </a:r>
          </a:p>
          <a:p>
            <a:pPr algn="ctr"/>
            <a:r>
              <a:rPr lang="pt-BR" sz="1400" dirty="0" smtClean="0"/>
              <a:t>10</a:t>
            </a:r>
            <a:r>
              <a:rPr lang="pt-BR" sz="1400" baseline="30000" dirty="0" smtClean="0"/>
              <a:t>6</a:t>
            </a:r>
            <a:r>
              <a:rPr lang="pt-BR" sz="1400" dirty="0" smtClean="0"/>
              <a:t> </a:t>
            </a:r>
            <a:r>
              <a:rPr lang="pt-BR" sz="1400" dirty="0" err="1" smtClean="0"/>
              <a:t>sej</a:t>
            </a:r>
            <a:r>
              <a:rPr lang="pt-BR" sz="1400" dirty="0" smtClean="0"/>
              <a:t>/10</a:t>
            </a:r>
            <a:r>
              <a:rPr lang="pt-BR" sz="1400" baseline="30000" dirty="0" smtClean="0"/>
              <a:t>2</a:t>
            </a:r>
            <a:r>
              <a:rPr lang="pt-BR" sz="1400" dirty="0" smtClean="0"/>
              <a:t> J =</a:t>
            </a:r>
          </a:p>
          <a:p>
            <a:pPr algn="ctr"/>
            <a:r>
              <a:rPr lang="pt-BR" sz="1400" dirty="0" smtClean="0"/>
              <a:t>10.000 </a:t>
            </a:r>
            <a:r>
              <a:rPr lang="pt-BR" sz="1400" dirty="0" err="1" smtClean="0"/>
              <a:t>sej</a:t>
            </a:r>
            <a:r>
              <a:rPr lang="pt-BR" sz="1400" dirty="0" smtClean="0"/>
              <a:t>/J</a:t>
            </a:r>
            <a:endParaRPr lang="pt-BR" sz="14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5626472" y="5990533"/>
            <a:ext cx="27781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 smtClean="0"/>
              <a:t>Transf</a:t>
            </a:r>
            <a:r>
              <a:rPr lang="pt-BR" sz="1400" dirty="0" smtClean="0"/>
              <a:t>. Carnívoro</a:t>
            </a:r>
          </a:p>
          <a:p>
            <a:r>
              <a:rPr lang="pt-BR" sz="1400" dirty="0" smtClean="0"/>
              <a:t>10</a:t>
            </a:r>
            <a:r>
              <a:rPr lang="pt-BR" sz="1400" baseline="30000" dirty="0" smtClean="0"/>
              <a:t>6</a:t>
            </a:r>
            <a:r>
              <a:rPr lang="pt-BR" sz="1400" dirty="0" smtClean="0"/>
              <a:t> </a:t>
            </a:r>
            <a:r>
              <a:rPr lang="pt-BR" sz="1400" dirty="0" err="1" smtClean="0"/>
              <a:t>sej</a:t>
            </a:r>
            <a:r>
              <a:rPr lang="pt-BR" sz="1400" dirty="0" smtClean="0"/>
              <a:t>/10</a:t>
            </a:r>
            <a:r>
              <a:rPr lang="pt-BR" sz="1400" baseline="30000" dirty="0" smtClean="0"/>
              <a:t>1</a:t>
            </a:r>
            <a:r>
              <a:rPr lang="pt-BR" sz="1400" dirty="0" smtClean="0"/>
              <a:t> J =</a:t>
            </a:r>
          </a:p>
          <a:p>
            <a:r>
              <a:rPr lang="pt-BR" sz="1400" dirty="0" smtClean="0"/>
              <a:t>100.000 </a:t>
            </a:r>
            <a:r>
              <a:rPr lang="pt-BR" sz="1400" dirty="0" err="1" smtClean="0"/>
              <a:t>sej</a:t>
            </a:r>
            <a:r>
              <a:rPr lang="pt-BR" sz="1400" dirty="0" smtClean="0"/>
              <a:t>/J = 1E5 </a:t>
            </a:r>
            <a:r>
              <a:rPr lang="pt-BR" sz="1400" dirty="0" err="1" smtClean="0"/>
              <a:t>sej</a:t>
            </a:r>
            <a:r>
              <a:rPr lang="pt-BR" sz="1400" dirty="0" smtClean="0"/>
              <a:t>/J</a:t>
            </a:r>
            <a:endParaRPr lang="pt-BR" sz="1400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464"/>
    </mc:Choice>
    <mc:Fallback>
      <p:transition spd="slow" advTm="499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64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6867" name="Text Box 25"/>
          <p:cNvSpPr txBox="1">
            <a:spLocks noChangeArrowheads="1"/>
          </p:cNvSpPr>
          <p:nvPr/>
        </p:nvSpPr>
        <p:spPr bwMode="auto">
          <a:xfrm>
            <a:off x="323850" y="87313"/>
            <a:ext cx="43195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125"/>
              </a:spcAft>
            </a:pPr>
            <a:r>
              <a:rPr kumimoji="0" lang="pt-BR" sz="2400" b="1">
                <a:solidFill>
                  <a:srgbClr val="002060"/>
                </a:solidFill>
                <a:latin typeface="Arial" charset="0"/>
                <a:cs typeface="Arial" charset="0"/>
              </a:rPr>
              <a:t>Metodologia</a:t>
            </a:r>
            <a:endParaRPr kumimoji="0" lang="pt-BR" sz="160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36868" name="Text Box 25"/>
          <p:cNvSpPr txBox="1">
            <a:spLocks noChangeArrowheads="1"/>
          </p:cNvSpPr>
          <p:nvPr/>
        </p:nvSpPr>
        <p:spPr bwMode="auto">
          <a:xfrm>
            <a:off x="971550" y="1547813"/>
            <a:ext cx="7488238" cy="405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5" tIns="9142" rIns="18285" bIns="9142">
            <a:spAutoFit/>
          </a:bodyPr>
          <a:lstStyle>
            <a:lvl1pPr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3675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125"/>
              </a:spcAft>
              <a:buClr>
                <a:srgbClr val="002060"/>
              </a:buClr>
            </a:pPr>
            <a:r>
              <a:rPr kumimoji="0" lang="pt-BR" sz="2400" dirty="0">
                <a:latin typeface="Arial" charset="0"/>
                <a:cs typeface="Arial" charset="0"/>
              </a:rPr>
              <a:t>Emergia, escrita com “m”, é definida como a energia disponível (</a:t>
            </a:r>
            <a:r>
              <a:rPr kumimoji="0" lang="pt-BR" sz="2400" dirty="0" err="1">
                <a:latin typeface="Arial" charset="0"/>
                <a:cs typeface="Arial" charset="0"/>
              </a:rPr>
              <a:t>exergia</a:t>
            </a:r>
            <a:r>
              <a:rPr kumimoji="0" lang="pt-BR" sz="2400" dirty="0">
                <a:latin typeface="Arial" charset="0"/>
                <a:cs typeface="Arial" charset="0"/>
              </a:rPr>
              <a:t>), de um mesmo tipo, necessária para a elaboração de um produto ou serviço. </a:t>
            </a:r>
          </a:p>
          <a:p>
            <a:pPr eaLnBrk="1" hangingPunct="1">
              <a:lnSpc>
                <a:spcPct val="120000"/>
              </a:lnSpc>
              <a:spcAft>
                <a:spcPts val="125"/>
              </a:spcAft>
              <a:buClr>
                <a:srgbClr val="002060"/>
              </a:buClr>
            </a:pPr>
            <a:endParaRPr kumimoji="0" lang="pt-BR" sz="24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120000"/>
              </a:lnSpc>
              <a:spcAft>
                <a:spcPts val="125"/>
              </a:spcAft>
              <a:buClr>
                <a:srgbClr val="002060"/>
              </a:buClr>
            </a:pPr>
            <a:r>
              <a:rPr kumimoji="0" lang="pt-BR" sz="2400" dirty="0" smtClean="0">
                <a:latin typeface="Arial" charset="0"/>
                <a:cs typeface="Arial" charset="0"/>
              </a:rPr>
              <a:t>Algumas </a:t>
            </a:r>
            <a:r>
              <a:rPr kumimoji="0" lang="pt-BR" sz="2400" dirty="0">
                <a:latin typeface="Arial" charset="0"/>
                <a:cs typeface="Arial" charset="0"/>
              </a:rPr>
              <a:t>vezes refere-se a emergia como “memória energética”. </a:t>
            </a:r>
          </a:p>
          <a:p>
            <a:pPr eaLnBrk="1" hangingPunct="1">
              <a:lnSpc>
                <a:spcPct val="120000"/>
              </a:lnSpc>
              <a:spcAft>
                <a:spcPts val="125"/>
              </a:spcAft>
              <a:buClr>
                <a:srgbClr val="002060"/>
              </a:buClr>
            </a:pPr>
            <a:endParaRPr kumimoji="0" lang="pt-BR" sz="24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120000"/>
              </a:lnSpc>
              <a:spcAft>
                <a:spcPts val="125"/>
              </a:spcAft>
              <a:buClr>
                <a:srgbClr val="002060"/>
              </a:buClr>
            </a:pPr>
            <a:r>
              <a:rPr kumimoji="0" lang="pt-BR" sz="2400" dirty="0" smtClean="0">
                <a:latin typeface="Arial" charset="0"/>
                <a:cs typeface="Arial" charset="0"/>
              </a:rPr>
              <a:t>A </a:t>
            </a:r>
            <a:r>
              <a:rPr kumimoji="0" lang="pt-BR" sz="2400" dirty="0">
                <a:latin typeface="Arial" charset="0"/>
                <a:cs typeface="Arial" charset="0"/>
              </a:rPr>
              <a:t>unidade de emergia </a:t>
            </a:r>
            <a:r>
              <a:rPr kumimoji="0" lang="pt-BR" sz="2400" dirty="0" smtClean="0">
                <a:latin typeface="Arial" charset="0"/>
                <a:cs typeface="Arial" charset="0"/>
              </a:rPr>
              <a:t>é </a:t>
            </a:r>
            <a:r>
              <a:rPr kumimoji="0" lang="pt-BR" sz="2400" dirty="0">
                <a:latin typeface="Arial" charset="0"/>
                <a:cs typeface="Arial" charset="0"/>
              </a:rPr>
              <a:t>expressa em joules de emergia solar, </a:t>
            </a:r>
            <a:r>
              <a:rPr kumimoji="0" lang="pt-BR" sz="2400" dirty="0" err="1" smtClean="0">
                <a:latin typeface="Arial" charset="0"/>
                <a:cs typeface="Arial" charset="0"/>
              </a:rPr>
              <a:t>sej</a:t>
            </a:r>
            <a:r>
              <a:rPr kumimoji="0" lang="pt-BR" sz="2400" dirty="0" smtClean="0">
                <a:latin typeface="Arial" charset="0"/>
                <a:cs typeface="Arial" charset="0"/>
              </a:rPr>
              <a:t> (</a:t>
            </a:r>
            <a:r>
              <a:rPr kumimoji="0" lang="pt-BR" sz="2400" dirty="0">
                <a:latin typeface="Arial" charset="0"/>
                <a:cs typeface="Arial" charset="0"/>
              </a:rPr>
              <a:t>ODUM, 1996)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981"/>
    </mc:Choice>
    <mc:Fallback>
      <p:transition spd="slow" advTm="85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2|55.8|43|221.4|40.8|39.2|1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0.6"/>
</p:tagLst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607</TotalTime>
  <Words>1002</Words>
  <Application>Microsoft Office PowerPoint</Application>
  <PresentationFormat>Apresentação na tela (4:3)</PresentationFormat>
  <Paragraphs>194</Paragraphs>
  <Slides>28</Slides>
  <Notes>13</Notes>
  <HiddenSlides>0</HiddenSlides>
  <MMClips>28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4" baseType="lpstr">
      <vt:lpstr>Arial</vt:lpstr>
      <vt:lpstr>Calibri</vt:lpstr>
      <vt:lpstr>Tahoma</vt:lpstr>
      <vt:lpstr>Times New Roman</vt:lpstr>
      <vt:lpstr>Wingdings</vt:lpstr>
      <vt:lpstr>Default Design</vt:lpstr>
      <vt:lpstr>Introdução à emergia</vt:lpstr>
      <vt:lpstr>Howard T. Odum</vt:lpstr>
      <vt:lpstr>David Scienceman</vt:lpstr>
      <vt:lpstr>Apresentação do PowerPoint</vt:lpstr>
      <vt:lpstr>Apresentação do PowerPoint</vt:lpstr>
      <vt:lpstr>Apresentação do PowerPoint</vt:lpstr>
      <vt:lpstr>Apresentação do PowerPoint</vt:lpstr>
      <vt:lpstr>Processos</vt:lpstr>
      <vt:lpstr>Apresentação do PowerPoint</vt:lpstr>
      <vt:lpstr>Quais as fontes de energia que regem o planeta?</vt:lpstr>
      <vt:lpstr>Processos</vt:lpstr>
      <vt:lpstr>Apresentação do PowerPoint</vt:lpstr>
      <vt:lpstr>Apresentação do PowerPoint</vt:lpstr>
      <vt:lpstr>Linguagem energética</vt:lpstr>
      <vt:lpstr>Diagrama</vt:lpstr>
      <vt:lpstr>Apresentação do PowerPoint</vt:lpstr>
      <vt:lpstr>Tipos de fluxos</vt:lpstr>
      <vt:lpstr>Tabela</vt:lpstr>
      <vt:lpstr>Tabela</vt:lpstr>
      <vt:lpstr>Apresentação do PowerPoint</vt:lpstr>
      <vt:lpstr>Indicadores</vt:lpstr>
      <vt:lpstr>Razão de rendimento emergético (EYR) emergy yield ratio</vt:lpstr>
      <vt:lpstr>Razão de carga ambiental (ELR) environmental loading ratio</vt:lpstr>
      <vt:lpstr>Razão de emergia investida (EIR) emergy investment ratio</vt:lpstr>
      <vt:lpstr>Apresentação do PowerPoint</vt:lpstr>
      <vt:lpstr>Apresentação do PowerPoint</vt:lpstr>
      <vt:lpstr>Apresentação do PowerPoint</vt:lpstr>
      <vt:lpstr>Àlgebra emergética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Emergia  (com “m” mesmo)</dc:title>
  <dc:creator>TLR</dc:creator>
  <cp:lastModifiedBy>aureo.oliveira@gmail.com</cp:lastModifiedBy>
  <cp:revision>34</cp:revision>
  <dcterms:created xsi:type="dcterms:W3CDTF">2009-05-27T22:06:02Z</dcterms:created>
  <dcterms:modified xsi:type="dcterms:W3CDTF">2020-04-06T15:01:15Z</dcterms:modified>
</cp:coreProperties>
</file>