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1" r:id="rId16"/>
    <p:sldId id="272" r:id="rId17"/>
    <p:sldId id="270" r:id="rId18"/>
    <p:sldId id="273" r:id="rId19"/>
    <p:sldId id="284" r:id="rId20"/>
    <p:sldId id="274" r:id="rId21"/>
    <p:sldId id="276" r:id="rId22"/>
    <p:sldId id="275" r:id="rId23"/>
    <p:sldId id="277" r:id="rId24"/>
    <p:sldId id="278" r:id="rId25"/>
    <p:sldId id="280" r:id="rId26"/>
    <p:sldId id="281" r:id="rId27"/>
    <p:sldId id="285" r:id="rId28"/>
    <p:sldId id="282"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175531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145399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71782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81045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393650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8FD954A-0F73-4A78-BDB8-08092906E572}"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174169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8FD954A-0F73-4A78-BDB8-08092906E572}" type="datetimeFigureOut">
              <a:rPr lang="pt-BR" smtClean="0"/>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233816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8FD954A-0F73-4A78-BDB8-08092906E572}" type="datetimeFigureOut">
              <a:rPr lang="pt-BR" smtClean="0"/>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360929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FD954A-0F73-4A78-BDB8-08092906E572}" type="datetimeFigureOut">
              <a:rPr lang="pt-BR" smtClean="0"/>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353992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FD954A-0F73-4A78-BDB8-08092906E572}"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356881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FD954A-0F73-4A78-BDB8-08092906E572}"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C285331-D52C-4A25-897F-AC267824040B}" type="slidenum">
              <a:rPr lang="pt-BR" smtClean="0"/>
              <a:t>‹nº›</a:t>
            </a:fld>
            <a:endParaRPr lang="pt-BR"/>
          </a:p>
        </p:txBody>
      </p:sp>
    </p:spTree>
    <p:extLst>
      <p:ext uri="{BB962C8B-B14F-4D97-AF65-F5344CB8AC3E}">
        <p14:creationId xmlns:p14="http://schemas.microsoft.com/office/powerpoint/2010/main" val="241517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D954A-0F73-4A78-BDB8-08092906E572}" type="datetimeFigureOut">
              <a:rPr lang="pt-BR" smtClean="0"/>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85331-D52C-4A25-897F-AC267824040B}" type="slidenum">
              <a:rPr lang="pt-BR" smtClean="0"/>
              <a:t>‹nº›</a:t>
            </a:fld>
            <a:endParaRPr lang="pt-BR"/>
          </a:p>
        </p:txBody>
      </p:sp>
    </p:spTree>
    <p:extLst>
      <p:ext uri="{BB962C8B-B14F-4D97-AF65-F5344CB8AC3E}">
        <p14:creationId xmlns:p14="http://schemas.microsoft.com/office/powerpoint/2010/main" val="2298223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836712"/>
            <a:ext cx="7772400" cy="2016224"/>
          </a:xfrm>
        </p:spPr>
        <p:txBody>
          <a:bodyPr>
            <a:normAutofit/>
          </a:bodyPr>
          <a:lstStyle/>
          <a:p>
            <a:r>
              <a:rPr lang="pt-BR" sz="9600" b="1" u="sng" dirty="0" smtClean="0">
                <a:effectLst>
                  <a:outerShdw blurRad="38100" dist="38100" dir="2700000" algn="tl">
                    <a:srgbClr val="000000">
                      <a:alpha val="43137"/>
                    </a:srgbClr>
                  </a:outerShdw>
                </a:effectLst>
              </a:rPr>
              <a:t>TRIBUTAÇÃO</a:t>
            </a:r>
            <a:endParaRPr lang="pt-BR" sz="9600" b="1" u="sng"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0" y="3356992"/>
            <a:ext cx="9180512" cy="2423120"/>
          </a:xfrm>
        </p:spPr>
        <p:txBody>
          <a:bodyPr>
            <a:normAutofit/>
          </a:bodyPr>
          <a:lstStyle/>
          <a:p>
            <a:r>
              <a:rPr lang="pt-BR" b="1" dirty="0" smtClean="0">
                <a:solidFill>
                  <a:schemeClr val="tx1"/>
                </a:solidFill>
                <a:effectLst>
                  <a:outerShdw blurRad="38100" dist="38100" dir="2700000" algn="tl">
                    <a:srgbClr val="000000">
                      <a:alpha val="43137"/>
                    </a:srgbClr>
                  </a:outerShdw>
                </a:effectLst>
              </a:rPr>
              <a:t>NOÇÕES DE HISTÓRIA DE TRIBUTAÇÃO </a:t>
            </a:r>
          </a:p>
          <a:p>
            <a:r>
              <a:rPr lang="pt-BR" b="1" dirty="0" smtClean="0">
                <a:solidFill>
                  <a:schemeClr val="tx1"/>
                </a:solidFill>
                <a:effectLst>
                  <a:outerShdw blurRad="38100" dist="38100" dir="2700000" algn="tl">
                    <a:srgbClr val="000000">
                      <a:alpha val="43137"/>
                    </a:srgbClr>
                  </a:outerShdw>
                </a:effectLst>
              </a:rPr>
              <a:t>E </a:t>
            </a:r>
          </a:p>
          <a:p>
            <a:r>
              <a:rPr lang="pt-BR" b="1" dirty="0" smtClean="0">
                <a:solidFill>
                  <a:schemeClr val="tx1"/>
                </a:solidFill>
                <a:effectLst>
                  <a:outerShdw blurRad="38100" dist="38100" dir="2700000" algn="tl">
                    <a:srgbClr val="000000">
                      <a:alpha val="43137"/>
                    </a:srgbClr>
                  </a:outerShdw>
                </a:effectLst>
              </a:rPr>
              <a:t>ESTATÍSTICAS BÁSICAS E TENDÊNCIAS EM SISTEMAS TRIBUTÁRIOS DE PAÍSES DA OCDE</a:t>
            </a:r>
            <a:endParaRPr lang="pt-BR"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207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04664"/>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616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5212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04664"/>
            <a:ext cx="9144000"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305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pPr algn="just"/>
            <a:r>
              <a:rPr lang="pt-BR" sz="2000" b="1" dirty="0" smtClean="0">
                <a:effectLst>
                  <a:outerShdw blurRad="38100" dist="38100" dir="2700000" algn="tl">
                    <a:srgbClr val="000000">
                      <a:alpha val="43137"/>
                    </a:srgbClr>
                  </a:outerShdw>
                </a:effectLst>
              </a:rPr>
              <a:t>A ANÁLISE DAS TABELAS 2, 3 E 4 NOS INFORMA QUE EXISTEM DIFERENÇAS SUBSTANCIAIS ENTRE PAÍSES DA OCDE EM RELAÇÃO A AMBAS RAZÕES: (DISPÊNDIO PÚBLICO TOTAL/PIB) E (RECEITA TRIBUTÁRIA TOTAL/PIB).</a:t>
            </a:r>
          </a:p>
          <a:p>
            <a:pPr algn="just"/>
            <a:endParaRPr lang="pt-BR" sz="2000" dirty="0"/>
          </a:p>
          <a:p>
            <a:pPr algn="just"/>
            <a:r>
              <a:rPr lang="pt-BR" sz="2000" dirty="0" smtClean="0"/>
              <a:t>              EM GERAL, RAZÕES MAIORES ESTÃO ASSOCIADOS A PAÍSES COM ORIENTAÇÃO A MAIORES</a:t>
            </a:r>
          </a:p>
          <a:p>
            <a:pPr marL="0" indent="0" algn="just">
              <a:buNone/>
            </a:pPr>
            <a:r>
              <a:rPr lang="pt-BR" sz="2000" dirty="0" smtClean="0"/>
              <a:t>                      GASTOS SOCIAIS E MAIOR TAMANHO DO GOVERNO; O QUE É O CASO DA MAIORIA DOS PAÍSES</a:t>
            </a:r>
          </a:p>
          <a:p>
            <a:pPr marL="0" indent="0" algn="just">
              <a:buNone/>
            </a:pPr>
            <a:r>
              <a:rPr lang="pt-BR" sz="2000" dirty="0"/>
              <a:t> </a:t>
            </a:r>
            <a:r>
              <a:rPr lang="pt-BR" sz="2000" dirty="0" smtClean="0"/>
              <a:t>                     NA EUROPA OCIDENTAL. RAZÕES MENORES ESTÃO, EM GERAL, ASSOCIADOS A PAÍSES MAIS LIBERAIS (OU DE</a:t>
            </a:r>
          </a:p>
          <a:p>
            <a:pPr marL="0" indent="0" algn="just">
              <a:buNone/>
            </a:pPr>
            <a:r>
              <a:rPr lang="pt-BR" sz="2000" dirty="0"/>
              <a:t> </a:t>
            </a:r>
            <a:r>
              <a:rPr lang="pt-BR" sz="2000" dirty="0" smtClean="0"/>
              <a:t>                     ORIENTAÇÃO MAIS PRÓ-CAPITALISTA) COM MENOR TAMANHO DE GOVERNO, COMO OCORRE NOS EUA. </a:t>
            </a:r>
            <a:endParaRPr lang="pt-BR" sz="2000" dirty="0"/>
          </a:p>
          <a:p>
            <a:pPr marL="0" indent="0" algn="just">
              <a:buNone/>
            </a:pPr>
            <a:r>
              <a:rPr lang="pt-BR" sz="2000" dirty="0" smtClean="0"/>
              <a:t>                      POR EXEMPLO, A TABELA 2 MOSTRA QUE NA SUÉCIA MAIS DE 50% DO PIB É ALOCADA NO GOVERNO, ENQUANTO QUE</a:t>
            </a:r>
          </a:p>
          <a:p>
            <a:pPr marL="0" indent="0" algn="just">
              <a:buNone/>
            </a:pPr>
            <a:r>
              <a:rPr lang="pt-BR" sz="2000" dirty="0"/>
              <a:t> </a:t>
            </a:r>
            <a:r>
              <a:rPr lang="pt-BR" sz="2000" dirty="0" smtClean="0"/>
              <a:t>                     NOS EUA ISSO É APROXIMADAMENTE 25% DO PIB.</a:t>
            </a:r>
          </a:p>
          <a:p>
            <a:pPr algn="just"/>
            <a:endParaRPr lang="pt-BR" sz="2000" dirty="0"/>
          </a:p>
          <a:p>
            <a:pPr algn="just"/>
            <a:r>
              <a:rPr lang="pt-BR" sz="2000" dirty="0" smtClean="0"/>
              <a:t>            UMA TENDÊNCIA MARCANTE É DO AUMENTO DO DISPÊNDIO GOVERNAMENTAL COMO PROPORÇÃO DO PIB </a:t>
            </a:r>
          </a:p>
          <a:p>
            <a:pPr algn="just"/>
            <a:r>
              <a:rPr lang="pt-BR" sz="2000" dirty="0"/>
              <a:t> </a:t>
            </a:r>
            <a:r>
              <a:rPr lang="pt-BR" sz="2000" dirty="0" smtClean="0"/>
              <a:t>           (DA MÉDIA DE APROXIMADAMENTE 11% DO PIB EM 1870 ALCANÇA 42% DO PIB EM 2007, COM PICO DE 45%</a:t>
            </a:r>
          </a:p>
          <a:p>
            <a:pPr algn="just"/>
            <a:r>
              <a:rPr lang="pt-BR" sz="2000" dirty="0"/>
              <a:t> </a:t>
            </a:r>
            <a:r>
              <a:rPr lang="pt-BR" sz="2000" dirty="0" smtClean="0"/>
              <a:t>           DO PIB EM 1996). A PRINCIPAL RAZÃO DESTA TENDÊNCIA RESULTA DO CRESCENTE GASTO SOCIAL QUE OCORRE</a:t>
            </a:r>
          </a:p>
          <a:p>
            <a:pPr algn="just"/>
            <a:r>
              <a:rPr lang="pt-BR" sz="2000" dirty="0"/>
              <a:t> </a:t>
            </a:r>
            <a:r>
              <a:rPr lang="pt-BR" sz="2000" dirty="0" smtClean="0"/>
              <a:t>           EM TODOS OS PAÍSES APÓS A CRISE DOS ANOS 1930 (O ANO 1937 REGISTRA SIGNIFICATIVO AUMENTO DA</a:t>
            </a:r>
          </a:p>
          <a:p>
            <a:pPr algn="just"/>
            <a:r>
              <a:rPr lang="pt-BR" sz="2000" dirty="0"/>
              <a:t> </a:t>
            </a:r>
            <a:r>
              <a:rPr lang="pt-BR" sz="2000" dirty="0" smtClean="0"/>
              <a:t>           DESPESA PÚBLICA)  E SE INTENSIFICA APÓS A IIGM ATÉ MEADOS DOS ANOS 1990, COMO NOS MOSTRA A</a:t>
            </a:r>
          </a:p>
          <a:p>
            <a:pPr algn="just"/>
            <a:r>
              <a:rPr lang="pt-BR" sz="2000" dirty="0"/>
              <a:t> </a:t>
            </a:r>
            <a:r>
              <a:rPr lang="pt-BR" sz="2000" dirty="0" smtClean="0"/>
              <a:t>          TABELA 4 DE TRANSFERÊNCIAS SOSCIAIS. MAS TAMBÉM HÁ OUTRAS RAZÕES IMPORTANTES, COMO O PRÓPRIO</a:t>
            </a:r>
          </a:p>
          <a:p>
            <a:pPr algn="just"/>
            <a:r>
              <a:rPr lang="pt-BR" sz="2000" dirty="0"/>
              <a:t> </a:t>
            </a:r>
            <a:r>
              <a:rPr lang="pt-BR" sz="2000" dirty="0" smtClean="0"/>
              <a:t>          CRESCIMENTO E O DESENVOLVIMENTO DESSAS  ECONOMIAS.</a:t>
            </a:r>
          </a:p>
          <a:p>
            <a:pPr algn="just"/>
            <a:endParaRPr lang="pt-BR" sz="2000" dirty="0"/>
          </a:p>
          <a:p>
            <a:pPr algn="just"/>
            <a:r>
              <a:rPr lang="pt-BR" sz="2000" dirty="0" smtClean="0"/>
              <a:t>            EM CORRESPONDÊNCIA AO AUMENTO DOS GASTOS PÚBLICOS, A TABELA 3 NOS MOSTRA  QUE HÁ TAMBÉM UM </a:t>
            </a:r>
          </a:p>
          <a:p>
            <a:pPr algn="just"/>
            <a:r>
              <a:rPr lang="pt-BR" sz="2000" dirty="0"/>
              <a:t> </a:t>
            </a:r>
            <a:r>
              <a:rPr lang="pt-BR" sz="2000" dirty="0" smtClean="0"/>
              <a:t>          CONSTANTE E SIGNIFICATIVO AUMENTO DA RECEITA PÚBLICA (COMO PROPORÇÃO DO PIB), SENDO QUE ESTE </a:t>
            </a:r>
          </a:p>
          <a:p>
            <a:pPr algn="just"/>
            <a:r>
              <a:rPr lang="pt-BR" sz="2000" dirty="0"/>
              <a:t> </a:t>
            </a:r>
            <a:r>
              <a:rPr lang="pt-BR" sz="2000" dirty="0" smtClean="0"/>
              <a:t>          AUMENTO DA RECEITA OCORRE NA DÉCADA DE 1930 E NO PERÍODO APÓS  II GM. OU SEJA, OS AUMENTOS (E A</a:t>
            </a:r>
          </a:p>
          <a:p>
            <a:pPr algn="just"/>
            <a:r>
              <a:rPr lang="pt-BR" sz="2000" dirty="0"/>
              <a:t> </a:t>
            </a:r>
            <a:r>
              <a:rPr lang="pt-BR" sz="2000" dirty="0" smtClean="0"/>
              <a:t>          DIVERSIFICAÇÃO) DOS GASTOS PÚBLICOS LEVOU A SISTEMÁTICO AUMENTO DAS RECEITAS PÚBLICAS, COM UM PRIMEIRO </a:t>
            </a:r>
          </a:p>
          <a:p>
            <a:pPr algn="just"/>
            <a:r>
              <a:rPr lang="pt-BR" sz="2000" dirty="0"/>
              <a:t> </a:t>
            </a:r>
            <a:r>
              <a:rPr lang="pt-BR" sz="2000" dirty="0" smtClean="0"/>
              <a:t>          SALTO OCORRENDO NOS ANOS 1920 E 1930 (MÉDIA DA OCDE) PARA EM TORNO DE 20 % DO </a:t>
            </a:r>
            <a:r>
              <a:rPr lang="pt-BR" sz="2000" dirty="0" smtClean="0"/>
              <a:t>PIB, E </a:t>
            </a:r>
            <a:r>
              <a:rPr lang="pt-BR" sz="2000" dirty="0" smtClean="0"/>
              <a:t>MESMO COM O FINAL </a:t>
            </a:r>
          </a:p>
          <a:p>
            <a:pPr algn="just"/>
            <a:r>
              <a:rPr lang="pt-BR" sz="2000" dirty="0"/>
              <a:t> </a:t>
            </a:r>
            <a:r>
              <a:rPr lang="pt-BR" sz="2000" dirty="0" smtClean="0"/>
              <a:t>         DA IIGM, CONTINUA O AUMENTO SISTEMÁTICO DA RECEITA TRIBUTÁRIA TOTAL (QUE SIGNIFICA UMA MEDIDA DE CARGA</a:t>
            </a:r>
          </a:p>
          <a:p>
            <a:pPr algn="just"/>
            <a:r>
              <a:rPr lang="pt-BR" sz="2000" dirty="0"/>
              <a:t> </a:t>
            </a:r>
            <a:r>
              <a:rPr lang="pt-BR" sz="2000" dirty="0" smtClean="0"/>
              <a:t>         TRIBUTÁRIA TOTAL) DOS ANOS 1960 ATÉ 2000-05 (EM TORNO DE 36% DO PIB), COM PICO NO PERÍODO 1990-95 EM</a:t>
            </a:r>
          </a:p>
          <a:p>
            <a:pPr algn="just"/>
            <a:r>
              <a:rPr lang="pt-BR" sz="2000" dirty="0"/>
              <a:t> </a:t>
            </a:r>
            <a:r>
              <a:rPr lang="pt-BR" sz="2000" dirty="0" smtClean="0"/>
              <a:t>         TORNO DE 39% DO PIB. </a:t>
            </a:r>
          </a:p>
          <a:p>
            <a:pPr algn="just"/>
            <a:endParaRPr lang="pt-BR" sz="2000" dirty="0"/>
          </a:p>
          <a:p>
            <a:pPr algn="just"/>
            <a:r>
              <a:rPr lang="pt-BR" sz="2000" dirty="0" smtClean="0"/>
              <a:t>           A TABELA 2 NOS MOSTRA QUE OS PAÍSES COM RELATIVO E SISTEMÁTICO TAMANHO “PEQUENO” DO GOVERNO </a:t>
            </a:r>
          </a:p>
          <a:p>
            <a:pPr algn="just"/>
            <a:r>
              <a:rPr lang="pt-BR" sz="2000" dirty="0"/>
              <a:t> </a:t>
            </a:r>
            <a:r>
              <a:rPr lang="pt-BR" sz="2000" dirty="0" smtClean="0"/>
              <a:t>         (I.E., SISTEMÁTICA RAZÃO DISPÊNDIO PÚBLICO/PIB MENOR DO QUE A MÉDIA DA OCDE) SÃO OS SEGUINTES: </a:t>
            </a:r>
          </a:p>
          <a:p>
            <a:pPr algn="just"/>
            <a:r>
              <a:rPr lang="pt-BR" sz="2000" dirty="0"/>
              <a:t> </a:t>
            </a:r>
            <a:r>
              <a:rPr lang="pt-BR" sz="2000" dirty="0" smtClean="0"/>
              <a:t>         </a:t>
            </a:r>
            <a:r>
              <a:rPr lang="pt-BR" sz="2000" b="1" dirty="0" smtClean="0"/>
              <a:t>AUSTRÁLIA, CANADÁ, EUA, IRLANDA E JAPÃO</a:t>
            </a:r>
            <a:r>
              <a:rPr lang="pt-BR" sz="2000" dirty="0" smtClean="0"/>
              <a:t>.</a:t>
            </a:r>
          </a:p>
          <a:p>
            <a:pPr algn="just"/>
            <a:endParaRPr lang="pt-BR" sz="2000" dirty="0"/>
          </a:p>
          <a:p>
            <a:pPr algn="just"/>
            <a:r>
              <a:rPr lang="pt-BR" sz="2000" dirty="0" smtClean="0"/>
              <a:t>          A TABELA 3 NOS MOSTRA QUE OS PAÍSES COM RELATIVO E SISTEMÁTICA  “BAIXA”  CARGA TRIBUTÁRIA TOTAL </a:t>
            </a:r>
          </a:p>
          <a:p>
            <a:pPr algn="just"/>
            <a:r>
              <a:rPr lang="pt-BR" sz="2000" dirty="0"/>
              <a:t> </a:t>
            </a:r>
            <a:r>
              <a:rPr lang="pt-BR" sz="2000" dirty="0" smtClean="0"/>
              <a:t>       (I.E., SISTEMÁTICA RAZÃO RECEITA TRIBUTÁRIA TOTAL/PIB MENOR DO QUE A MÉDIA DA OCDE) SÃO OS</a:t>
            </a:r>
          </a:p>
          <a:p>
            <a:pPr algn="just"/>
            <a:r>
              <a:rPr lang="pt-BR" sz="2000" dirty="0"/>
              <a:t> </a:t>
            </a:r>
            <a:r>
              <a:rPr lang="pt-BR" sz="2000" dirty="0" smtClean="0"/>
              <a:t>        SEGUINTES:  </a:t>
            </a:r>
            <a:r>
              <a:rPr lang="pt-BR" sz="2000" b="1" dirty="0" smtClean="0"/>
              <a:t>AUSTRÁLIA, CANADÁ, EUA, IRLANDA E JAPÃO</a:t>
            </a:r>
            <a:r>
              <a:rPr lang="pt-BR" sz="2000" dirty="0" smtClean="0"/>
              <a:t>.</a:t>
            </a:r>
          </a:p>
          <a:p>
            <a:endParaRPr lang="pt-BR" sz="2000" dirty="0"/>
          </a:p>
          <a:p>
            <a:endParaRPr lang="pt-BR" sz="2000" dirty="0" smtClean="0"/>
          </a:p>
          <a:p>
            <a:endParaRPr lang="pt-BR" sz="2000" dirty="0"/>
          </a:p>
        </p:txBody>
      </p:sp>
    </p:spTree>
    <p:extLst>
      <p:ext uri="{BB962C8B-B14F-4D97-AF65-F5344CB8AC3E}">
        <p14:creationId xmlns:p14="http://schemas.microsoft.com/office/powerpoint/2010/main" val="227581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r>
              <a:rPr lang="pt-BR" sz="2900" b="1" u="sng" dirty="0" smtClean="0">
                <a:effectLst>
                  <a:outerShdw blurRad="38100" dist="38100" dir="2700000" algn="tl">
                    <a:srgbClr val="000000">
                      <a:alpha val="43137"/>
                    </a:srgbClr>
                  </a:outerShdw>
                </a:effectLst>
              </a:rPr>
              <a:t>TAMANHO ÓTIMO DO GOVERNO</a:t>
            </a:r>
          </a:p>
          <a:p>
            <a:r>
              <a:rPr lang="pt-BR" sz="2000" dirty="0" smtClean="0"/>
              <a:t>A QUESTÃO COM RELAÇÃO AO TAMANHO ÓTIMO DO GOVERNO, ASSIM COMO A ALOCAÇÃO ÓTIMA DO DISPÊNDIO PÚBLICO, PARECE NÃO TER UMA RESPOSTA SIMPLES. BARRO (1990) ARGUMENTA QUE NO CASO DO TAMANHO DO GOVERNO HÁ DOIS EFEITOS EM OPERAÇÃO:</a:t>
            </a:r>
          </a:p>
          <a:p>
            <a:endParaRPr lang="pt-BR" sz="2000" dirty="0" smtClean="0"/>
          </a:p>
          <a:p>
            <a:r>
              <a:rPr lang="pt-BR" sz="2000" dirty="0"/>
              <a:t> </a:t>
            </a:r>
            <a:r>
              <a:rPr lang="pt-BR" sz="2000" dirty="0" smtClean="0"/>
              <a:t>       PRIMEIRO, UM AUMENTO NO TAMANHO DO DISPÊNDIO DO GOVERNO (“DISPÊNDIOS </a:t>
            </a:r>
          </a:p>
          <a:p>
            <a:r>
              <a:rPr lang="pt-BR" sz="2000" dirty="0"/>
              <a:t> </a:t>
            </a:r>
            <a:r>
              <a:rPr lang="pt-BR" sz="2000" dirty="0" smtClean="0"/>
              <a:t>       PRODUTIVOS”) BENEFICIA A ECONOMIA AO ELEVAR A PRODUTIVIDADE MARGINAL DO </a:t>
            </a:r>
          </a:p>
          <a:p>
            <a:r>
              <a:rPr lang="pt-BR" sz="2000" dirty="0"/>
              <a:t> </a:t>
            </a:r>
            <a:r>
              <a:rPr lang="pt-BR" sz="2000" dirty="0" smtClean="0"/>
              <a:t>       CAPITAL E, POR ESTE MEIO, DINAMIZA O CRESCIMENTO ECONÔMICO.</a:t>
            </a:r>
          </a:p>
          <a:p>
            <a:endParaRPr lang="pt-BR" sz="2000" dirty="0"/>
          </a:p>
          <a:p>
            <a:r>
              <a:rPr lang="pt-BR" sz="2000" dirty="0" smtClean="0"/>
              <a:t>        SEGUNDO, COMO O AUMENTO DO DISPÊNDIO DEVE SER FINANCIADO POR TRIBUTAÇÃO </a:t>
            </a:r>
          </a:p>
          <a:p>
            <a:r>
              <a:rPr lang="pt-BR" sz="2000" dirty="0"/>
              <a:t> </a:t>
            </a:r>
            <a:r>
              <a:rPr lang="pt-BR" sz="2000" dirty="0" smtClean="0"/>
              <a:t>       DISTORCIVA, UM GOVERNO MAIOR AO MESMO TEMPO AUMENTA A INEFICIÊNCIA NA </a:t>
            </a:r>
          </a:p>
          <a:p>
            <a:r>
              <a:rPr lang="pt-BR" sz="2000" dirty="0"/>
              <a:t> </a:t>
            </a:r>
            <a:r>
              <a:rPr lang="pt-BR" sz="2000" dirty="0" smtClean="0"/>
              <a:t>       ALOCAÇÃO DE RECURSOS NA ECONOMIA E, POR ISSO, PREJUDICA O CRESCIMENTO ECONÔMICO.</a:t>
            </a:r>
          </a:p>
          <a:p>
            <a:endParaRPr lang="pt-BR" sz="2000" dirty="0"/>
          </a:p>
          <a:p>
            <a:r>
              <a:rPr lang="pt-BR" sz="2000" dirty="0" smtClean="0"/>
              <a:t>        EM SUMA, O MODELO DE BARRO MOSTRA QUE SE A ECONOMIA FOR “PEQUENA” O </a:t>
            </a:r>
          </a:p>
          <a:p>
            <a:r>
              <a:rPr lang="pt-BR" sz="2000" dirty="0"/>
              <a:t> </a:t>
            </a:r>
            <a:r>
              <a:rPr lang="pt-BR" sz="2000" dirty="0" smtClean="0"/>
              <a:t>      PRIMEIRO EFEITO PREDOMINA, ENQUANTO QUE O SEGUNDO EFEITO DOMINA QUANDO O </a:t>
            </a:r>
          </a:p>
          <a:p>
            <a:r>
              <a:rPr lang="pt-BR" sz="2000" dirty="0"/>
              <a:t> </a:t>
            </a:r>
            <a:r>
              <a:rPr lang="pt-BR" sz="2000" dirty="0" smtClean="0"/>
              <a:t>      GOVERNO SE TORNA “GRANDE”. OU SEJA, HÁ UM TAMANHO ÓTIMO DE GOVERNO NO QUAL</a:t>
            </a:r>
          </a:p>
          <a:p>
            <a:r>
              <a:rPr lang="pt-BR" sz="2000" dirty="0"/>
              <a:t> </a:t>
            </a:r>
            <a:r>
              <a:rPr lang="pt-BR" sz="2000" dirty="0" smtClean="0"/>
              <a:t>      PREDOMINA O EFEITO LÍQUIDO DE IMPULSIONAR O CRESCIMENTO ECONÔMICO.</a:t>
            </a:r>
          </a:p>
          <a:p>
            <a:endParaRPr lang="pt-BR" sz="2000" dirty="0" smtClean="0"/>
          </a:p>
          <a:p>
            <a:endParaRPr lang="pt-BR" sz="2000" dirty="0"/>
          </a:p>
          <a:p>
            <a:r>
              <a:rPr lang="pt-BR" sz="2000" u="sng" dirty="0" smtClean="0"/>
              <a:t>DIFERENTEMENTE DA ABORDAGEM DE BARRO, O </a:t>
            </a:r>
            <a:r>
              <a:rPr lang="pt-BR" sz="2000" u="sng" dirty="0" smtClean="0"/>
              <a:t>TAMANHO ÓTIMO DO GOVERNO TEM SIDO ESTIMADO MEDIANTE A ASSIM CHAMADA “CURVA DE ARMEY”</a:t>
            </a:r>
            <a:r>
              <a:rPr lang="pt-BR" sz="2000" dirty="0" smtClean="0"/>
              <a:t>:</a:t>
            </a:r>
          </a:p>
          <a:p>
            <a:r>
              <a:rPr lang="pt-BR" sz="2000" dirty="0"/>
              <a:t> </a:t>
            </a:r>
            <a:r>
              <a:rPr lang="pt-BR" sz="2000" dirty="0" smtClean="0"/>
              <a:t>        ESSA CURVA ESTÁ FUNDAMENTADA NO SUPOSTO DE QUE EM ESTADO DE ANARQUIA </a:t>
            </a:r>
          </a:p>
          <a:p>
            <a:r>
              <a:rPr lang="pt-BR" sz="2000" dirty="0"/>
              <a:t> </a:t>
            </a:r>
            <a:r>
              <a:rPr lang="pt-BR" sz="2000" dirty="0" smtClean="0"/>
              <a:t>       (INEXISTÊNCIA DE GOVERNO) O PRODUTO DE UMA ECONOMIA É LIMITADO. ASSIM COMO, </a:t>
            </a:r>
          </a:p>
          <a:p>
            <a:r>
              <a:rPr lang="pt-BR" sz="2000" dirty="0"/>
              <a:t> </a:t>
            </a:r>
            <a:r>
              <a:rPr lang="pt-BR" sz="2000" dirty="0" smtClean="0"/>
              <a:t>       QUANDO O GOVERNO TEM UM TAMANHO PRÓXIMO DE 100%  DA ECONOMIA, TAMBÉM NÃO HÁ </a:t>
            </a:r>
          </a:p>
          <a:p>
            <a:r>
              <a:rPr lang="pt-BR" sz="2000" dirty="0"/>
              <a:t> </a:t>
            </a:r>
            <a:r>
              <a:rPr lang="pt-BR" sz="2000" dirty="0" smtClean="0"/>
              <a:t>       MUITA PRODUÇÃO (PRIVADA) SENDO EFETUADA. </a:t>
            </a:r>
          </a:p>
          <a:p>
            <a:endParaRPr lang="pt-BR" sz="2000" dirty="0"/>
          </a:p>
          <a:p>
            <a:r>
              <a:rPr lang="pt-BR" sz="2000" dirty="0" smtClean="0"/>
              <a:t>        PORTANTO, DEVE HAVER UM TAMANHO ÓTIMO  DE GOVERNO ENTRE ESSES DOIS EXTREMOS, ISTO É, ENTRE </a:t>
            </a:r>
          </a:p>
          <a:p>
            <a:r>
              <a:rPr lang="pt-BR" sz="2000" dirty="0" smtClean="0"/>
              <a:t>        O  0 % (INEXISTÊNCIA DE GOVERNO) E O 100% (TUDO GOVERNO). </a:t>
            </a:r>
          </a:p>
          <a:p>
            <a:endParaRPr lang="pt-BR" sz="2000" dirty="0"/>
          </a:p>
          <a:p>
            <a:r>
              <a:rPr lang="pt-BR" sz="2000" dirty="0" smtClean="0"/>
              <a:t>A TABELA 5 NOS MOSTRA ESTIMATIVAS DO TAMANHO ÓTIMO DE GOVERNOS (OCDE) PARA O ANO DE 1996.  </a:t>
            </a:r>
            <a:endParaRPr lang="pt-BR" sz="2000" dirty="0"/>
          </a:p>
          <a:p>
            <a:endParaRPr lang="pt-BR" sz="2000" dirty="0" smtClean="0"/>
          </a:p>
          <a:p>
            <a:endParaRPr lang="pt-BR" sz="2000" dirty="0"/>
          </a:p>
          <a:p>
            <a:endParaRPr lang="pt-BR" sz="2000" dirty="0" smtClean="0"/>
          </a:p>
          <a:p>
            <a:endParaRPr lang="pt-BR" sz="2000" dirty="0" smtClean="0"/>
          </a:p>
          <a:p>
            <a:endParaRPr lang="pt-BR" sz="2000" dirty="0"/>
          </a:p>
          <a:p>
            <a:endParaRPr lang="pt-BR" sz="2000" dirty="0" smtClean="0"/>
          </a:p>
          <a:p>
            <a:endParaRPr lang="pt-BR" sz="2000" dirty="0"/>
          </a:p>
          <a:p>
            <a:endParaRPr lang="pt-BR" sz="2000" dirty="0" smtClean="0"/>
          </a:p>
          <a:p>
            <a:endParaRPr lang="pt-BR" sz="2000" dirty="0" smtClean="0"/>
          </a:p>
          <a:p>
            <a:endParaRPr lang="pt-BR" sz="2000" dirty="0"/>
          </a:p>
        </p:txBody>
      </p:sp>
    </p:spTree>
    <p:extLst>
      <p:ext uri="{BB962C8B-B14F-4D97-AF65-F5344CB8AC3E}">
        <p14:creationId xmlns:p14="http://schemas.microsoft.com/office/powerpoint/2010/main" val="2044878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764704"/>
            <a:ext cx="7128792"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542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r>
              <a:rPr lang="pt-BR" sz="2000" dirty="0" smtClean="0"/>
              <a:t>OS RESULTADOS DA TABELA 5 DEVEM SER INTERPRETADOS COM CAUTELA. EM PAÍSES DEMOCRÁTICOS O TAMANHO DE GOVERNO É RESULTADO DE NUMEROSAS DECISÕES POLÍTICAS TOMADAS NO PASSADO, NO PRESENTE E ANTECIPAÇÕES PARA O FUTURO. ASSIM SENDO, TUDO ISSO TORNA DIFÍCIL ELABORAR UM MODELO/ARGUMENTO BEM FUNDAMENTADO E ACADEMICAMENTE PLAUSÍVEL NESSA QUESTÃO. SIMPLESMENTE HÁ POR DEMAIS FATORES IMPORTANTES EM AÇÃO E QUE DÃO FORMA AO RESULTADO FINAL. EM ÚLTIMA ANÁLISE, UM PAÍS TERÁ QUE DECIDIR ATRAVÉS DO PROCESSO ELEITORAL DEMOCRÁTICO O QUE ELE QUER DO GOVERNO, O NÍVEL DO DISPÊNDIO EM RPOGRAMAS PÚBLICOS E OUTROS SERVIÇOS GOVERNAMENTAIS E COMO ELES SÃO PAGOS EM TERMOS DE PREFERÊNCIAS TRIBUTÁRIAS.</a:t>
            </a:r>
          </a:p>
          <a:p>
            <a:pPr algn="just"/>
            <a:endParaRPr lang="pt-BR" sz="2000" dirty="0"/>
          </a:p>
          <a:p>
            <a:pPr algn="just"/>
            <a:r>
              <a:rPr lang="pt-BR" sz="2000" dirty="0" smtClean="0"/>
              <a:t>COM RELAÇÃO AO IMPACTO DO DISPÊNDIO TOTAL DO GOVERNO NO CRESCIMENTO ECONÔMICO, VRYMANS E VERHULST (2005) EXAMINARAM 25 CAUSAS DOS DIFERENCIAIS DE CRESCIMENTO ENTRE 15 PAÍSES MEMBROS PRINCIPAIS DA UNIÃO EUROPÉIA. FORAM CONSIDERADOS VARIÁVEIS COMO O NÍVEL DE EDUCAÇÃO, HORAS DE TRABALHO ANUAL, A ESTRUTURA ETÁRIA DA POPULAÇÃO, A DENSIDADE POPULACIONAL, O TAMANHO DO DISPÊNDIO PÚBLICO, A DESIGUALDADE SOCIAL E A PROPORÇÃO ENTRE A TRIBUTAÇÃO DIRETA E INDIRETA, ENTRE OUTROS. BASEADOS NUMA ANÁLISE DE REGRESSÃO MÚLTIPLA PARA OS ANOS DO PERÍODO DE 1985 A 2004, OS RESULTADOS OBTIDOS MOSTRARAM QUE O ARGUMENTO DE QUE UM DISPÊNDIO EXCESSIVO DO GOVERNO E A CONCOMITANTE ESTRUTURA TRIBUTÁRIA DESINCENTIVADORA (I.E., DE ELEVADA CARGA TRIBUTÁRIA) TEM UM IMPACTO IMPORTANTE NO CRESCIMENTO ECONÔMICO FOI ESTATISTICAMENTE SIGNIFICATIVO E SIGNIFICANTE. A ANÁLISE MOSTROU QUE UM CORTE DE 5% DO PIB NO DISPÊNDIO GOVERNAMENTAL PODERIA ELEVAR O CRESCIMENTO ECONÔMICO A 3%. NESSE SENTIDO, A IRLANDA É UM BOM EXEMPLO DE UM PAÍS QUE, COM SUCESSO,  CORTOU SEUS DISPÊNDIOS PÚBLICOS SUPÉRFULOS, CONTRIBUINDO COM ISSO PARA UMA RÁPIDA EXPANSÃO DE SEU CRESCIMENTO ECONÔMICO.</a:t>
            </a:r>
            <a:endParaRPr lang="pt-BR" sz="2000" dirty="0"/>
          </a:p>
        </p:txBody>
      </p:sp>
    </p:spTree>
    <p:extLst>
      <p:ext uri="{BB962C8B-B14F-4D97-AF65-F5344CB8AC3E}">
        <p14:creationId xmlns:p14="http://schemas.microsoft.com/office/powerpoint/2010/main" val="366248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lstStyle/>
          <a:p>
            <a:r>
              <a:rPr lang="pt-BR" sz="2800" b="1" u="sng" dirty="0">
                <a:effectLst>
                  <a:outerShdw blurRad="38100" dist="38100" dir="2700000" algn="tl">
                    <a:srgbClr val="000000">
                      <a:alpha val="43137"/>
                    </a:srgbClr>
                  </a:outerShdw>
                </a:effectLst>
              </a:rPr>
              <a:t>COMPOSIÇÃO DO GASTO </a:t>
            </a:r>
            <a:r>
              <a:rPr lang="pt-BR" sz="2800" b="1" u="sng" dirty="0" smtClean="0">
                <a:effectLst>
                  <a:outerShdw blurRad="38100" dist="38100" dir="2700000" algn="tl">
                    <a:srgbClr val="000000">
                      <a:alpha val="43137"/>
                    </a:srgbClr>
                  </a:outerShdw>
                </a:effectLst>
              </a:rPr>
              <a:t>PÚBLICO NA OCDE</a:t>
            </a:r>
            <a:endParaRPr lang="pt-BR" sz="2800" b="1" u="sng" dirty="0">
              <a:effectLst>
                <a:outerShdw blurRad="38100" dist="38100" dir="2700000" algn="tl">
                  <a:srgbClr val="000000">
                    <a:alpha val="43137"/>
                  </a:srgbClr>
                </a:outerShdw>
              </a:effectLst>
            </a:endParaRPr>
          </a:p>
          <a:p>
            <a:endParaRPr lang="pt-BR" b="1" dirty="0"/>
          </a:p>
          <a:p>
            <a:endParaRPr lang="pt-BR" b="1" dirty="0"/>
          </a:p>
          <a:p>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1"/>
            <a:ext cx="8568952" cy="6048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233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algn="just"/>
            <a:r>
              <a:rPr lang="pt-BR" sz="2000" dirty="0" smtClean="0"/>
              <a:t>A ALOCAÇÃO PRECISA DO DISPÊNDIO GOVERNAMENTAL DEPENDE, COMO VIMOS, DE FATORES CULTURAIS, PREFERÊNCIAS POLÍTICAS E PREFERÊNCIAS DAS PESSOAS, OS QUAIS LEVAM A RESULTADOS MUITO DISTINTOS EM CADA PAÍS. PORTANTO, GRANDES DIFERENÇAS EXISTEM ENTRE O TAMANHO E ALOCAÇÃO DO GASTO PÚBLICO ENTRE OS PAÍSES, DOS QUAIS ALGUNS, SEM DÚVIDA, SÃO MAIS FAVORÁVEIS AO CRESCIMENTO ECONÔMICO DO QUE EM OUTROS PAÍSES. POR EXEMPLO, O GASTO EM EDUCAÇÃO É USUALMENTE CONSIDERADO SER ECONOMICAMENTE MAIS FAVORÁVEL DO QUE O GASTO EM PROTEÇÃO SOCIAL, HABITAÇÃO E AMENIDADES COMUNITÁRIAS. </a:t>
            </a:r>
          </a:p>
          <a:p>
            <a:pPr algn="just"/>
            <a:endParaRPr lang="pt-BR" sz="2000" dirty="0"/>
          </a:p>
          <a:p>
            <a:pPr algn="just"/>
            <a:r>
              <a:rPr lang="pt-BR" sz="2000" dirty="0"/>
              <a:t>A TABELA 6 NOS MOSTRA DIFERENÇAS SUBSTANTIVAS ENTRE OS PAÍSES DA OCDE. </a:t>
            </a:r>
            <a:r>
              <a:rPr lang="pt-BR" sz="2000" dirty="0" smtClean="0"/>
              <a:t>EM TERMOS GERAIS, A TABELA 6 INFORMA QUE NO CASO DA OFERTA DE BENS PÚBLICOS TRADICIONAIS, A MESMA É  RAZOAVELMENTE SEMELHANTE EM TERMOS AGREGADOS ENTRE OS PAÍSES. MAS HÁ DIFERENÇAS SIGNIFICATIVAS NA SUA COMPOSIÇÃO. POR EXEMPLO, AS ATIVIDADES DE “DEFESA E SEGURANÇA” SÃO BEM MAIORES NOS EUA EM COMPARAÇÃO A EU-15 E JAPÃO, ENQUANTO QUE AS ATIVIDADES EM “SERVIÇOS GERAIS” SÃO MAIORES E SEMELHANTES NO JAPÃO E NA EU-15 EM RELAÇÃO AO QUE OCORRE NOS EUA. </a:t>
            </a:r>
          </a:p>
          <a:p>
            <a:pPr algn="just"/>
            <a:endParaRPr lang="pt-BR" sz="2000" dirty="0" smtClean="0"/>
          </a:p>
          <a:p>
            <a:pPr algn="just"/>
            <a:endParaRPr lang="pt-BR" sz="2000" dirty="0"/>
          </a:p>
          <a:p>
            <a:pPr algn="just"/>
            <a:r>
              <a:rPr lang="pt-BR" sz="2000" dirty="0" smtClean="0"/>
              <a:t>DIFERENÇAS BASTANTE SUBSTANTIVAS TAMBÉM EMERGEM QUANDO COMPARAMOS BENS PRIVADOS OFERTADOS PELO SETOR PÚBLICO: </a:t>
            </a:r>
          </a:p>
          <a:p>
            <a:pPr algn="just"/>
            <a:endParaRPr lang="pt-BR" sz="2000" dirty="0" smtClean="0"/>
          </a:p>
          <a:p>
            <a:pPr algn="just"/>
            <a:r>
              <a:rPr lang="pt-BR" sz="2000" dirty="0"/>
              <a:t> </a:t>
            </a:r>
            <a:r>
              <a:rPr lang="pt-BR" sz="2000" dirty="0" smtClean="0"/>
              <a:t>          NO CASO AGREGADO DE BENS PRIVADOS NO SETOR PÚBLICO, EM TERMOS GERAIS HÁ UMA SEMELHANÇA DE</a:t>
            </a:r>
          </a:p>
          <a:p>
            <a:pPr algn="just"/>
            <a:r>
              <a:rPr lang="pt-BR" sz="2000" dirty="0"/>
              <a:t> </a:t>
            </a:r>
            <a:r>
              <a:rPr lang="pt-BR" sz="2000" dirty="0" smtClean="0"/>
              <a:t>          GASTO TOTAL ENTRE EUA E EU-15, MAS HÁ UMA SIGNIFICATIVA MENOR PARTICIPAÇÃO (OU INTERVENÇÃO) DO</a:t>
            </a:r>
          </a:p>
          <a:p>
            <a:pPr algn="just"/>
            <a:r>
              <a:rPr lang="pt-BR" sz="2000" dirty="0"/>
              <a:t> </a:t>
            </a:r>
            <a:r>
              <a:rPr lang="pt-BR" sz="2000" dirty="0" smtClean="0"/>
              <a:t>           GOVERNO NESSES MERCADOS PRIVADOS NO JAPÃO EM RELAÇÃO À EU-15 E EUA.</a:t>
            </a:r>
          </a:p>
          <a:p>
            <a:pPr algn="just"/>
            <a:endParaRPr lang="pt-BR" sz="2000" dirty="0" smtClean="0"/>
          </a:p>
          <a:p>
            <a:pPr algn="just"/>
            <a:r>
              <a:rPr lang="pt-BR" sz="2000" dirty="0" smtClean="0"/>
              <a:t>          JÁ NA COMPOSIÇÃO DESSES  DISPÊNDIOS, A TABELA 6 MOSTRA QUE EM “NEGÓCIOS” E “SAÚDE” OS PAÍSES TEM</a:t>
            </a:r>
          </a:p>
          <a:p>
            <a:pPr algn="just"/>
            <a:r>
              <a:rPr lang="pt-BR" sz="2000" dirty="0"/>
              <a:t> </a:t>
            </a:r>
            <a:r>
              <a:rPr lang="pt-BR" sz="2000" dirty="0" smtClean="0"/>
              <a:t>         CERTA SEMELHANÇA, MAS NA “EDUCAÇÃO” O JAPÃO SE DISTINGUE DOS DEMAIS PELA MENOR PARTICIPAÇÃO,</a:t>
            </a:r>
          </a:p>
          <a:p>
            <a:pPr algn="just"/>
            <a:r>
              <a:rPr lang="pt-BR" sz="2000" dirty="0"/>
              <a:t> </a:t>
            </a:r>
            <a:r>
              <a:rPr lang="pt-BR" sz="2000" dirty="0" smtClean="0"/>
              <a:t>         ENQUANTO QUE EM  “HABITAÇÃO, AMENIDADES E RECREAÇÃO”  HÁ MAIOR PARTICIPAÇÃO DA EU-15 E UMA </a:t>
            </a:r>
          </a:p>
          <a:p>
            <a:pPr algn="just"/>
            <a:r>
              <a:rPr lang="pt-BR" sz="2000" dirty="0"/>
              <a:t> </a:t>
            </a:r>
            <a:r>
              <a:rPr lang="pt-BR" sz="2000" dirty="0" smtClean="0"/>
              <a:t>         MENOR E SEMELHANTE PARTICIPAÇÃO NOS EUA E NO JAPÃO.</a:t>
            </a:r>
          </a:p>
          <a:p>
            <a:pPr algn="just"/>
            <a:endParaRPr lang="pt-BR" sz="2000" dirty="0" smtClean="0"/>
          </a:p>
          <a:p>
            <a:pPr algn="just"/>
            <a:endParaRPr lang="pt-BR" sz="2000" dirty="0"/>
          </a:p>
          <a:p>
            <a:pPr algn="just"/>
            <a:r>
              <a:rPr lang="pt-BR" sz="2000" dirty="0" smtClean="0"/>
              <a:t>NAS FUNÇÕES ADICIONAIS, OS PAÍSES NA EU-15 TEM A MAIOR PARTICIPAÇÃO, O JAPÃO UMA PARTICIPAÇÃO INTERMEDIÁRIA E OS EUA A MENOR PARTICIPAÇÃO RELATIVA. ISTO É, NÃO HÁ SEMELHANÇAS ENTRE ESSES TRÊS GRUPOS. ESSE QUADRO DIFERENCIATIVO DOS PAÍSES TAMBÉM VALE PARA A COMPOSIÇÃO INTERNA DAS FUNÇÕES ADICIONAIS.</a:t>
            </a:r>
            <a:endParaRPr lang="pt-BR" sz="2000" dirty="0"/>
          </a:p>
          <a:p>
            <a:endParaRPr lang="pt-BR" sz="2000" b="1" dirty="0" smtClean="0"/>
          </a:p>
          <a:p>
            <a:endParaRPr lang="pt-BR" sz="2000" dirty="0"/>
          </a:p>
        </p:txBody>
      </p:sp>
    </p:spTree>
    <p:extLst>
      <p:ext uri="{BB962C8B-B14F-4D97-AF65-F5344CB8AC3E}">
        <p14:creationId xmlns:p14="http://schemas.microsoft.com/office/powerpoint/2010/main" val="346494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b="1" dirty="0">
                <a:effectLst>
                  <a:outerShdw blurRad="38100" dist="38100" dir="2700000" algn="tl">
                    <a:srgbClr val="000000">
                      <a:alpha val="43137"/>
                    </a:srgbClr>
                  </a:outerShdw>
                </a:effectLst>
              </a:rPr>
              <a:t>EM SUMA, COM RELAÇÃO AO GASTO PÚBICO AS </a:t>
            </a:r>
            <a:r>
              <a:rPr lang="pt-BR" sz="2000" b="1" dirty="0" smtClean="0">
                <a:effectLst>
                  <a:outerShdw blurRad="38100" dist="38100" dir="2700000" algn="tl">
                    <a:srgbClr val="000000">
                      <a:alpha val="43137"/>
                    </a:srgbClr>
                  </a:outerShdw>
                </a:effectLst>
              </a:rPr>
              <a:t>TENDÊNCIAS </a:t>
            </a:r>
            <a:r>
              <a:rPr lang="pt-BR" sz="2000" b="1" dirty="0">
                <a:effectLst>
                  <a:outerShdw blurRad="38100" dist="38100" dir="2700000" algn="tl">
                    <a:srgbClr val="000000">
                      <a:alpha val="43137"/>
                    </a:srgbClr>
                  </a:outerShdw>
                </a:effectLst>
              </a:rPr>
              <a:t>GERAIS </a:t>
            </a:r>
            <a:r>
              <a:rPr lang="pt-BR" sz="2000" b="1" dirty="0" smtClean="0">
                <a:effectLst>
                  <a:outerShdw blurRad="38100" dist="38100" dir="2700000" algn="tl">
                    <a:srgbClr val="000000">
                      <a:alpha val="43137"/>
                    </a:srgbClr>
                  </a:outerShdw>
                </a:effectLst>
              </a:rPr>
              <a:t>E EVOLUÇÃO NO TEMPO E </a:t>
            </a:r>
            <a:r>
              <a:rPr lang="pt-BR" sz="2000" b="1" dirty="0">
                <a:effectLst>
                  <a:outerShdw blurRad="38100" dist="38100" dir="2700000" algn="tl">
                    <a:srgbClr val="000000">
                      <a:alpha val="43137"/>
                    </a:srgbClr>
                  </a:outerShdw>
                </a:effectLst>
              </a:rPr>
              <a:t>A DIFERENCIAÇÃO ENTRE PAÍSES SÃO AS SEGUINTES:</a:t>
            </a:r>
          </a:p>
          <a:p>
            <a:pPr algn="just"/>
            <a:endParaRPr lang="pt-BR" sz="2000" dirty="0"/>
          </a:p>
          <a:p>
            <a:pPr algn="just"/>
            <a:endParaRPr lang="pt-BR" sz="2000" dirty="0"/>
          </a:p>
        </p:txBody>
      </p:sp>
    </p:spTree>
    <p:extLst>
      <p:ext uri="{BB962C8B-B14F-4D97-AF65-F5344CB8AC3E}">
        <p14:creationId xmlns:p14="http://schemas.microsoft.com/office/powerpoint/2010/main" val="97989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78098"/>
          </a:xfrm>
        </p:spPr>
        <p:txBody>
          <a:bodyPr>
            <a:normAutofit fontScale="90000"/>
          </a:bodyPr>
          <a:lstStyle/>
          <a:p>
            <a:r>
              <a:rPr lang="pt-BR" sz="4000" b="1" u="sng" dirty="0" smtClean="0">
                <a:effectLst>
                  <a:outerShdw blurRad="38100" dist="38100" dir="2700000" algn="tl">
                    <a:srgbClr val="000000">
                      <a:alpha val="43137"/>
                    </a:srgbClr>
                  </a:outerShdw>
                </a:effectLst>
              </a:rPr>
              <a:t>NOÇÕES DE HISTÓRIA DA TRIBUTAÇÃO</a:t>
            </a:r>
            <a:endParaRPr lang="pt-BR" sz="4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764704"/>
            <a:ext cx="9144000" cy="6093296"/>
          </a:xfrm>
        </p:spPr>
        <p:txBody>
          <a:bodyPr>
            <a:normAutofit lnSpcReduction="10000"/>
          </a:bodyPr>
          <a:lstStyle/>
          <a:p>
            <a:pPr algn="just"/>
            <a:r>
              <a:rPr lang="pt-BR" sz="2000" dirty="0" smtClean="0"/>
              <a:t>TRIBUTOS SURGIRAM CONCOMITANTEMENTE COM A CIVILIZAÇÃO: OS RECURSOS PRÓPRIOS DO REI NÃO ERAM SUFICIENTES PARA CUSTEAR O EXÉRCITO, OS SACERDOTES  E A CORTE (“BUROCRACIA REAL”) EM GERAL.</a:t>
            </a:r>
          </a:p>
          <a:p>
            <a:pPr algn="just"/>
            <a:endParaRPr lang="pt-BR" sz="2000" dirty="0"/>
          </a:p>
          <a:p>
            <a:pPr algn="just"/>
            <a:r>
              <a:rPr lang="pt-BR" sz="2000" dirty="0" smtClean="0"/>
              <a:t>OS TRIBUTOS ERAM EM ESPÉCIE E QUASE EXCLUSIVAMENTE PAGOS PELOS CAMPONESES (COM A AGRICULTURA &amp; PASTOREIO, SENDO QUASE QUE EXCLUSIVAMENTE O ÚNICO SETOR PRODUTIVO DA ÉPOCA), SENDO FIXADOS COMO UMA PROPORÇÃO DAS COLHEITAS (1/5 NO EGITO; 1/10 NA SUMÉRIA), ASSIM COMO, A POPULAÇÃO TINHA QUE PROVER MÃO-DE-OBRA PARA TRABALHOS “REAIS” (TRABALHO NOS CAMPOS REAIS, CONSTRUÇÃO DE PIRÂMIDES, DE TEMPLOS, SISTEMAS DE IRRIGAÇÃO, ETC..). ALGUMA TRIBUTAÇÃO (“TARIFAS”) TAMBÉM OCORRIA NA “IMPORTAÇÃO” DE MERCADORIAS.</a:t>
            </a:r>
          </a:p>
          <a:p>
            <a:pPr algn="just"/>
            <a:endParaRPr lang="pt-BR" sz="2000" dirty="0"/>
          </a:p>
          <a:p>
            <a:pPr algn="just"/>
            <a:r>
              <a:rPr lang="pt-BR" sz="2000" dirty="0" smtClean="0"/>
              <a:t>ATENAS E ROMA FORAM ALÉM DA TRIBUTAÇÃO QUASE EXCLUSIVA DOS CAMPONESES E COMÉRCIO, A QUAL ATÉ ENTÃO ERA A FORMA PREDOMINANTE DE TRIBUTAÇÃO:  INTRODUZIRAM A TRIBUTAÇÃO DAS VENDAS DE TERRAS E DE ESCRAVOS (“UMA FORMA DE TRIBUTAÇÃO DE VENDAS E PROPRIEDADE”) E ELEVARAM SIGNIFICATIVAMENTE A IMPOSIÇÃO DE “TARIFAS” NA IMPORTAÇÃO. O COMÉRCIO (“DOMÉSTICO E INTERNACIONAL”) PASSOU A TER RELEVÂNCIA NA ARRECADAÇÃO TRIBUTÁRIA E SUSTENTAÇÃO DAS ATIVIDADES DO IMPÉRIO.  </a:t>
            </a:r>
            <a:endParaRPr lang="pt-BR" sz="2000" dirty="0"/>
          </a:p>
        </p:txBody>
      </p:sp>
    </p:spTree>
    <p:extLst>
      <p:ext uri="{BB962C8B-B14F-4D97-AF65-F5344CB8AC3E}">
        <p14:creationId xmlns:p14="http://schemas.microsoft.com/office/powerpoint/2010/main" val="318420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2800" b="1" u="sng" dirty="0" smtClean="0">
                <a:effectLst>
                  <a:outerShdw blurRad="38100" dist="38100" dir="2700000" algn="tl">
                    <a:srgbClr val="000000">
                      <a:alpha val="43137"/>
                    </a:srgbClr>
                  </a:outerShdw>
                </a:effectLst>
              </a:rPr>
              <a:t>A ESTRUTURA E COMPOSIÇÃO DOS SISTEMAS TRIBUTÁRIOS NA OCDE</a:t>
            </a:r>
          </a:p>
          <a:p>
            <a:endParaRPr lang="pt-BR" sz="2000" b="1" u="sng" dirty="0" smtClean="0">
              <a:effectLst>
                <a:outerShdw blurRad="38100" dist="38100" dir="2700000" algn="tl">
                  <a:srgbClr val="000000">
                    <a:alpha val="43137"/>
                  </a:srgbClr>
                </a:outerShdw>
              </a:effectLst>
            </a:endParaRPr>
          </a:p>
          <a:p>
            <a:pPr algn="just"/>
            <a:r>
              <a:rPr lang="pt-BR" sz="2000" dirty="0" smtClean="0"/>
              <a:t>O DESENHO DO SISTEMA TRIBUTÁRIO OU DE MEDIDAS TRIBUTÁRIAS ESPECÍFICAS DEPENDE DE UM GRANDE NÚMERO DE FATORES SOCIAIS, ECONÔMICOS E POLÍTICOS. EM PARALELO À FUNÇÃO PRIMÁRIA DOS TRIBUTOS DE COLETA DE RECEITA PARA O FINANCIAMENTO DOS GASTOS PÚBLICOS, O DESENHO DO SISTEMA TRIBUTÁRIO TAMBÉM DEPENDE  DA FORMA EM QUE ELE É UTILIZADO PARA CUMPRIR OS OBJETIVOS DA POLÍTICA GOVERNAMENTAL.</a:t>
            </a:r>
          </a:p>
          <a:p>
            <a:pPr algn="just"/>
            <a:endParaRPr lang="pt-BR" sz="2000" dirty="0"/>
          </a:p>
          <a:p>
            <a:pPr algn="just"/>
            <a:r>
              <a:rPr lang="pt-BR" sz="2000" dirty="0" smtClean="0"/>
              <a:t>OS DEMAIS OBJETIVOS DA TRIBUTAÇÃO SÃO DESCONECTADOS DE SUA FUNÇÃO DE ARRECADAÇÃO DE RECEITAS PARA O TESOURO GOVERNAMENTAL. EM PARTICULAR, ISSO INCLUI, POR EXEMPLO, COMO E EM QUE MEDIDA A TRIBUTAÇÃO DA RENDA PESSOAL E A TRIBUTAÇÃO SOBRE O VALOR ADICIONADO REFLETE A CAPACIDADE DE PAGAMENTO DO CONTRIBUINTE (QUESTÕES DE EQUIDADE SOCIAL) E DE COMO OS TRIBUTOS SÃO UTILISADOS PARA PROMOVER O EMPREGO, O INVESTIMENTO E/OU PREVENIR O CONSUMO SOCIALMENTE INDESEJÁVEL DE CERTOS BENS, COMO FUMO E BEBIDAS ALCOÓLICAS. ALÉM DISSO, MAIS RECENTEMENTE INCORPOROU-SE COMO OBJETIVOS NA TRIBUTAÇÃO O ALCANÇE DE OBJETIVOS DE PROTEÇÃO AMBIENTAL NA ECONOMIA.</a:t>
            </a:r>
            <a:endParaRPr lang="pt-BR" sz="2000" dirty="0"/>
          </a:p>
          <a:p>
            <a:r>
              <a:rPr lang="pt-BR" sz="2000" b="1" u="sng" dirty="0" smtClean="0"/>
              <a:t> </a:t>
            </a:r>
            <a:endParaRPr lang="pt-BR" sz="2000" u="sng" dirty="0"/>
          </a:p>
        </p:txBody>
      </p:sp>
    </p:spTree>
    <p:extLst>
      <p:ext uri="{BB962C8B-B14F-4D97-AF65-F5344CB8AC3E}">
        <p14:creationId xmlns:p14="http://schemas.microsoft.com/office/powerpoint/2010/main" val="58281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pt-BR" sz="2000" b="1" dirty="0" smtClean="0">
                <a:effectLst>
                  <a:outerShdw blurRad="38100" dist="38100" dir="2700000" algn="tl">
                    <a:srgbClr val="000000">
                      <a:alpha val="43137"/>
                    </a:srgbClr>
                  </a:outerShdw>
                </a:effectLst>
              </a:rPr>
              <a:t>OS PRINCIPAIS TRIBUTOS DIVIDEM-SE ENTRE AS SEGUINTES CATEGORIAS:</a:t>
            </a:r>
          </a:p>
          <a:p>
            <a:endParaRPr lang="pt-BR" sz="2000" b="1" dirty="0" smtClean="0"/>
          </a:p>
          <a:p>
            <a:r>
              <a:rPr lang="pt-BR" sz="2000" dirty="0" smtClean="0"/>
              <a:t>                 </a:t>
            </a:r>
            <a:r>
              <a:rPr lang="pt-BR" sz="2000" b="1" dirty="0" smtClean="0">
                <a:effectLst>
                  <a:outerShdw blurRad="38100" dist="38100" dir="2700000" algn="tl">
                    <a:srgbClr val="000000">
                      <a:alpha val="43137"/>
                    </a:srgbClr>
                  </a:outerShdw>
                </a:effectLst>
              </a:rPr>
              <a:t>#</a:t>
            </a:r>
            <a:r>
              <a:rPr lang="pt-BR" sz="2000" dirty="0" smtClean="0"/>
              <a:t> </a:t>
            </a:r>
            <a:r>
              <a:rPr lang="pt-BR" sz="2000" b="1" u="sng" dirty="0" smtClean="0"/>
              <a:t>TRIBUTOS SOBRE A RENDA PESSOAL E CORPORATIVA</a:t>
            </a:r>
            <a:r>
              <a:rPr lang="pt-BR" sz="2000" b="1" dirty="0" smtClean="0"/>
              <a:t>;</a:t>
            </a:r>
          </a:p>
          <a:p>
            <a:endParaRPr lang="pt-BR" sz="2000" dirty="0" smtClean="0"/>
          </a:p>
          <a:p>
            <a:r>
              <a:rPr lang="pt-BR" sz="2000" dirty="0" smtClean="0"/>
              <a:t>                  </a:t>
            </a:r>
            <a:r>
              <a:rPr lang="pt-BR" sz="2000" b="1" dirty="0" smtClean="0">
                <a:effectLst>
                  <a:outerShdw blurRad="38100" dist="38100" dir="2700000" algn="tl">
                    <a:srgbClr val="000000">
                      <a:alpha val="43137"/>
                    </a:srgbClr>
                  </a:outerShdw>
                </a:effectLst>
              </a:rPr>
              <a:t>#</a:t>
            </a:r>
            <a:r>
              <a:rPr lang="pt-BR" sz="2000" dirty="0" smtClean="0">
                <a:effectLst>
                  <a:outerShdw blurRad="38100" dist="38100" dir="2700000" algn="tl">
                    <a:srgbClr val="000000">
                      <a:alpha val="43137"/>
                    </a:srgbClr>
                  </a:outerShdw>
                </a:effectLst>
              </a:rPr>
              <a:t> </a:t>
            </a:r>
            <a:r>
              <a:rPr lang="pt-BR" sz="2000" b="1" u="sng" dirty="0" smtClean="0"/>
              <a:t>TRIBUTOS SOBRE O CONSUMO</a:t>
            </a:r>
            <a:r>
              <a:rPr lang="pt-BR" sz="2000" dirty="0" smtClean="0"/>
              <a:t>, TAIS COMO OS TRIBUTOS SOBRE VENDAS EM GERAL,</a:t>
            </a:r>
          </a:p>
          <a:p>
            <a:r>
              <a:rPr lang="pt-BR" sz="2000" dirty="0"/>
              <a:t> </a:t>
            </a:r>
            <a:r>
              <a:rPr lang="pt-BR" sz="2000" dirty="0" smtClean="0"/>
              <a:t>                    COMO O SÃO OS TRIBUTOS SOBRE O VALOR ADICIONADO, OS TRIBUTOS SOBRE </a:t>
            </a:r>
          </a:p>
          <a:p>
            <a:r>
              <a:rPr lang="pt-BR" sz="2000" dirty="0"/>
              <a:t> </a:t>
            </a:r>
            <a:r>
              <a:rPr lang="pt-BR" sz="2000" dirty="0" smtClean="0"/>
              <a:t>                    VENDAS DE BENS ESPECÍFICOS E OS TRIBUTOS DE MEIO AMBIENTE;</a:t>
            </a:r>
          </a:p>
          <a:p>
            <a:endParaRPr lang="pt-BR" sz="2000" dirty="0" smtClean="0"/>
          </a:p>
          <a:p>
            <a:r>
              <a:rPr lang="pt-BR" sz="2000" dirty="0" smtClean="0"/>
              <a:t>                   </a:t>
            </a:r>
            <a:r>
              <a:rPr lang="pt-BR" sz="2000" b="1" dirty="0" smtClean="0">
                <a:effectLst>
                  <a:outerShdw blurRad="38100" dist="38100" dir="2700000" algn="tl">
                    <a:srgbClr val="000000">
                      <a:alpha val="43137"/>
                    </a:srgbClr>
                  </a:outerShdw>
                </a:effectLst>
              </a:rPr>
              <a:t># </a:t>
            </a:r>
            <a:r>
              <a:rPr lang="pt-BR" sz="2000" b="1" u="sng" dirty="0" smtClean="0"/>
              <a:t>CONTRIBUIÇÕES DE SEGURIDADE SOCIAL</a:t>
            </a:r>
            <a:r>
              <a:rPr lang="pt-BR" sz="2000" dirty="0" smtClean="0"/>
              <a:t>, AS QUAIS INCIDEM SOBRE O EMPREGO DA</a:t>
            </a:r>
          </a:p>
          <a:p>
            <a:r>
              <a:rPr lang="pt-BR" sz="2000" dirty="0"/>
              <a:t> </a:t>
            </a:r>
            <a:r>
              <a:rPr lang="pt-BR" sz="2000" dirty="0" smtClean="0"/>
              <a:t>                      FORÇA DE TRABALHO NA PRODUÇÃO; E</a:t>
            </a:r>
          </a:p>
          <a:p>
            <a:endParaRPr lang="pt-BR" sz="2000" dirty="0" smtClean="0"/>
          </a:p>
          <a:p>
            <a:r>
              <a:rPr lang="pt-BR" sz="2000" dirty="0" smtClean="0"/>
              <a:t>                   </a:t>
            </a:r>
            <a:r>
              <a:rPr lang="pt-BR" sz="2000" b="1" dirty="0" smtClean="0">
                <a:effectLst>
                  <a:outerShdw blurRad="38100" dist="38100" dir="2700000" algn="tl">
                    <a:srgbClr val="000000">
                      <a:alpha val="43137"/>
                    </a:srgbClr>
                  </a:outerShdw>
                </a:effectLst>
              </a:rPr>
              <a:t>#</a:t>
            </a:r>
            <a:r>
              <a:rPr lang="pt-BR" sz="2000" dirty="0" smtClean="0"/>
              <a:t> </a:t>
            </a:r>
            <a:r>
              <a:rPr lang="pt-BR" sz="2000" b="1" u="sng" dirty="0" smtClean="0"/>
              <a:t>TRIBUTOS SOBRE A RIQUEZA E PROPRIEDADE</a:t>
            </a:r>
            <a:r>
              <a:rPr lang="pt-BR" sz="2000" b="1" dirty="0" smtClean="0"/>
              <a:t>.</a:t>
            </a:r>
          </a:p>
          <a:p>
            <a:endParaRPr lang="pt-BR" sz="2000" dirty="0" smtClean="0"/>
          </a:p>
          <a:p>
            <a:endParaRPr lang="pt-BR" sz="2000" dirty="0"/>
          </a:p>
          <a:p>
            <a:r>
              <a:rPr lang="pt-BR" sz="2000" b="1" dirty="0" smtClean="0">
                <a:effectLst>
                  <a:outerShdw blurRad="38100" dist="38100" dir="2700000" algn="tl">
                    <a:srgbClr val="000000">
                      <a:alpha val="43137"/>
                    </a:srgbClr>
                  </a:outerShdw>
                </a:effectLst>
              </a:rPr>
              <a:t>UMA DISTINÇÃO INICIAL IMPORTANTE ENTRE ESSAS CATEGORIAS DE TRIBUTOS PODE SER FEITA AGRUPANDO OS MESMOS EM TRIBUTOS DIRETOS E EM TRIBUTOS INDIRETOS:</a:t>
            </a:r>
          </a:p>
          <a:p>
            <a:endParaRPr lang="pt-BR" sz="2000" dirty="0"/>
          </a:p>
          <a:p>
            <a:r>
              <a:rPr lang="pt-BR" sz="2000" dirty="0" smtClean="0"/>
              <a:t>                  </a:t>
            </a:r>
            <a:r>
              <a:rPr lang="pt-BR" sz="2000" b="1" u="sng" dirty="0" smtClean="0">
                <a:effectLst>
                  <a:outerShdw blurRad="38100" dist="38100" dir="2700000" algn="tl">
                    <a:srgbClr val="000000">
                      <a:alpha val="43137"/>
                    </a:srgbClr>
                  </a:outerShdw>
                </a:effectLst>
              </a:rPr>
              <a:t>TRIBUTOS DIRETOS</a:t>
            </a:r>
            <a:r>
              <a:rPr lang="pt-BR" sz="2000" b="1" dirty="0" smtClean="0"/>
              <a:t> SÃO TIPICAMENTE IMPOSTOS SOBRE A RENDA E RIQUEZA DE </a:t>
            </a:r>
          </a:p>
          <a:p>
            <a:r>
              <a:rPr lang="pt-BR" sz="2000" b="1" dirty="0"/>
              <a:t> </a:t>
            </a:r>
            <a:r>
              <a:rPr lang="pt-BR" sz="2000" b="1" dirty="0" smtClean="0"/>
              <a:t>                 INDIVÍDUOS E CORPORAÇÕES, INDEPENDENTEMENTE DO USO DESSA RENDA E </a:t>
            </a:r>
          </a:p>
          <a:p>
            <a:r>
              <a:rPr lang="pt-BR" sz="2000" b="1" dirty="0"/>
              <a:t> </a:t>
            </a:r>
            <a:r>
              <a:rPr lang="pt-BR" sz="2000" b="1" dirty="0" smtClean="0"/>
              <a:t>                 RIQUEZA</a:t>
            </a:r>
            <a:r>
              <a:rPr lang="pt-BR" sz="2000" dirty="0" smtClean="0"/>
              <a:t>. ELES SÃO CONSTITUÍDOS DOS IMPOSTOS SOBRE A RENDA (PESSOAL E </a:t>
            </a:r>
          </a:p>
          <a:p>
            <a:r>
              <a:rPr lang="pt-BR" sz="2000" dirty="0"/>
              <a:t> </a:t>
            </a:r>
            <a:r>
              <a:rPr lang="pt-BR" sz="2000" dirty="0" smtClean="0"/>
              <a:t>                 CORPORATIVA), SOBRE A RIQUEZA E PROPRIEDADE E DAS CONTRIBUIÇÕES SOCIAIS.</a:t>
            </a:r>
          </a:p>
          <a:p>
            <a:endParaRPr lang="pt-BR" sz="2000" dirty="0"/>
          </a:p>
          <a:p>
            <a:r>
              <a:rPr lang="pt-BR" sz="2000" dirty="0" smtClean="0"/>
              <a:t>                  </a:t>
            </a:r>
            <a:r>
              <a:rPr lang="pt-BR" sz="2000" b="1" u="sng" dirty="0" smtClean="0">
                <a:effectLst>
                  <a:outerShdw blurRad="38100" dist="38100" dir="2700000" algn="tl">
                    <a:srgbClr val="000000">
                      <a:alpha val="43137"/>
                    </a:srgbClr>
                  </a:outerShdw>
                </a:effectLst>
              </a:rPr>
              <a:t>TRIBUTOS INDIRETOS </a:t>
            </a:r>
            <a:r>
              <a:rPr lang="pt-BR" sz="2000" b="1" dirty="0" smtClean="0"/>
              <a:t>SÃO IMPOSTOS SOBRE O USO DA RENDA (OU RIQUEZA) QUE </a:t>
            </a:r>
          </a:p>
          <a:p>
            <a:r>
              <a:rPr lang="pt-BR" sz="2000" b="1" dirty="0"/>
              <a:t> </a:t>
            </a:r>
            <a:r>
              <a:rPr lang="pt-BR" sz="2000" b="1" dirty="0" smtClean="0"/>
              <a:t>                 OCORREM NAS TRANSAÇÕES DE BENS, SERVIÇOS E FATORES</a:t>
            </a:r>
            <a:r>
              <a:rPr lang="pt-BR" sz="2000" dirty="0" smtClean="0"/>
              <a:t>. BASICAMENTE, SÃO </a:t>
            </a:r>
          </a:p>
          <a:p>
            <a:r>
              <a:rPr lang="pt-BR" sz="2000" dirty="0"/>
              <a:t> </a:t>
            </a:r>
            <a:r>
              <a:rPr lang="pt-BR" sz="2000" dirty="0" smtClean="0"/>
              <a:t>                  IMPOSTOS SOBRE O CONSUMO, OU SEJA, OS IMPOSTOS DE VENDAS SOBRE O VALOR </a:t>
            </a:r>
          </a:p>
          <a:p>
            <a:r>
              <a:rPr lang="pt-BR" sz="2000" dirty="0"/>
              <a:t> </a:t>
            </a:r>
            <a:r>
              <a:rPr lang="pt-BR" sz="2000" dirty="0" smtClean="0"/>
              <a:t>                  ADICIONADO, IMPOSTOS DE VENDAS ESPECÍFICOS E TRIBUTOS DE MEIO AMBIENTE.</a:t>
            </a:r>
          </a:p>
          <a:p>
            <a:endParaRPr lang="pt-BR" sz="2000" dirty="0"/>
          </a:p>
        </p:txBody>
      </p:sp>
    </p:spTree>
    <p:extLst>
      <p:ext uri="{BB962C8B-B14F-4D97-AF65-F5344CB8AC3E}">
        <p14:creationId xmlns:p14="http://schemas.microsoft.com/office/powerpoint/2010/main" val="2202865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96" y="44624"/>
            <a:ext cx="9073008" cy="6813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2098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pPr algn="just"/>
            <a:r>
              <a:rPr lang="pt-BR" sz="2000" b="1" dirty="0" smtClean="0">
                <a:effectLst>
                  <a:outerShdw blurRad="38100" dist="38100" dir="2700000" algn="tl">
                    <a:srgbClr val="000000">
                      <a:alpha val="43137"/>
                    </a:srgbClr>
                  </a:outerShdw>
                </a:effectLst>
              </a:rPr>
              <a:t>A TABELA 7 NOS MOSTRA ALGUNS FATOS MARCANTES COM RELAÇÃO À EVOLUÇÃO DA ESTRUTURA TRIBUTÁRIA NA OCDE COMO UM TODO (“MÉDIA DA OCDE”), ASSIM COMO COM RELAÇÃO A PAÍSES E REGIÕES COMPONENTES.</a:t>
            </a:r>
          </a:p>
          <a:p>
            <a:pPr algn="just"/>
            <a:endParaRPr lang="pt-BR" sz="2000" dirty="0"/>
          </a:p>
          <a:p>
            <a:pPr algn="just"/>
            <a:r>
              <a:rPr lang="pt-BR" sz="2000" b="1" u="sng" dirty="0" smtClean="0">
                <a:effectLst>
                  <a:outerShdw blurRad="38100" dist="38100" dir="2700000" algn="tl">
                    <a:srgbClr val="000000">
                      <a:alpha val="43137"/>
                    </a:srgbClr>
                  </a:outerShdw>
                </a:effectLst>
              </a:rPr>
              <a:t>EM PRIMEIRO LUGAR, COM RELAÇÃO AO TOTAL DE IMPOSTOS DIRETOS E INDIRETOS</a:t>
            </a:r>
            <a:r>
              <a:rPr lang="pt-BR" sz="2000" dirty="0" smtClean="0"/>
              <a:t>, HÁ UM AUMENTO CONSTANTE EM AMBOS DOIS TIPOS BÁSICOS DE TRIBUTAÇÃO NA OCDE COMO UM TODO, CERTAMENTE REFLETINDO O AUMENTO DO GASTOS PÚBLICOS NOS PAÍSES COMPONENTES DA OCDE NO PERÍODO ANALISADO. EM RELAÇÃO A PAÍSES E REGIÕES COMPONENTES DA OCDE, O QUE SE CONSTATA É QUE O CONJUNTO EU-15 ESTÁ SEMPRE ACIMA DA MÉDIA DA OCDE EM AMBOS DOIS TIPOS BÁSICOS DE TRIBUTAÇÃO (E CRESCENTE AO LONGO DE 1970-2004), REFLETINDO QUE ESSA ÁREA TEM SISTEMÁTICO E CRESCENTE MAIOR GASTO PÚBLICO QUE A MÉDIA DA OCDE.</a:t>
            </a:r>
          </a:p>
          <a:p>
            <a:pPr algn="just"/>
            <a:endParaRPr lang="pt-BR" sz="2000" dirty="0"/>
          </a:p>
          <a:p>
            <a:pPr algn="just"/>
            <a:r>
              <a:rPr lang="pt-BR" sz="2000" dirty="0" smtClean="0"/>
              <a:t>COM RELAÇÃO A CATEGORIAS ESPECÍFICAS DE IMPOSTOS, NOS ANOS 1970 E NA PRIMEIRA METADE DOS ANOS 1980, NOTA-SE QUE </a:t>
            </a:r>
            <a:r>
              <a:rPr lang="pt-BR" sz="2000" b="1" u="sng" dirty="0" smtClean="0">
                <a:effectLst>
                  <a:outerShdw blurRad="38100" dist="38100" dir="2700000" algn="tl">
                    <a:srgbClr val="000000">
                      <a:alpha val="43137"/>
                    </a:srgbClr>
                  </a:outerShdw>
                </a:effectLst>
              </a:rPr>
              <a:t>O TRIBUTO SOBRE A RENDA PESSOAL</a:t>
            </a:r>
            <a:r>
              <a:rPr lang="pt-BR" sz="2000" dirty="0" smtClean="0"/>
              <a:t> NA OCDE GANHOU IMPORTÂNCIA, ATINGINDO UM MÁXIMO NO PERÍODO DE 1985-1989 E, POSTERIORMENTE,  APRESENTA UMA TENDÊNCIA DECLINANTE. A REGIÃO EU-15 (SISTEMATICAMENTE) E OS EUA (SÓ MAIS RECENTEMENTE) UTILIZAM MAIS INTENSIVAMENTE ESSE TRIBUTO QUE OS DEMAIS </a:t>
            </a:r>
            <a:r>
              <a:rPr lang="pt-BR" sz="2000" dirty="0" smtClean="0"/>
              <a:t>PAÍSES COMPONENTES </a:t>
            </a:r>
            <a:r>
              <a:rPr lang="pt-BR" sz="2000" dirty="0" smtClean="0"/>
              <a:t>DA OCDE.</a:t>
            </a:r>
          </a:p>
          <a:p>
            <a:pPr algn="just"/>
            <a:endParaRPr lang="pt-BR" sz="2000" dirty="0"/>
          </a:p>
          <a:p>
            <a:pPr algn="just"/>
            <a:r>
              <a:rPr lang="pt-BR" sz="2000" dirty="0" smtClean="0"/>
              <a:t>COM RELAÇÃO </a:t>
            </a:r>
            <a:r>
              <a:rPr lang="pt-BR" sz="2000" b="1" u="sng" dirty="0" smtClean="0">
                <a:effectLst>
                  <a:outerShdw blurRad="38100" dist="38100" dir="2700000" algn="tl">
                    <a:srgbClr val="000000">
                      <a:alpha val="43137"/>
                    </a:srgbClr>
                  </a:outerShdw>
                </a:effectLst>
              </a:rPr>
              <a:t>AO IMPOSTO SOBRE RENDA CORPORATIVA</a:t>
            </a:r>
            <a:r>
              <a:rPr lang="pt-BR" sz="2000" dirty="0" smtClean="0"/>
              <a:t>, O MESMO PERMANECEU RELATIVAMENTE ESTÁVEL NA MAIOR PARTE DO PERÍODO NA OCDE. TODAVIA, APÓS 1995 REGISTRA-SE UM PEQUENO AUMENTO DESSE IMPOSTO. NA ANÁLISE DE PAÍSES, O JAPÃO (EMBORA DE FORMA DECRESCENTE NO PERÍODO COMO UM TODO) É QUEM FAZ MAIS USO DESSE TRIBUTO. A IMPORTÂNCIA DESSE IMPOSTO NA </a:t>
            </a:r>
            <a:r>
              <a:rPr lang="pt-BR" sz="2000" dirty="0" smtClean="0"/>
              <a:t>RECEITA </a:t>
            </a:r>
            <a:r>
              <a:rPr lang="pt-BR" sz="2000" dirty="0" smtClean="0"/>
              <a:t>TRIBUTÁRIA É BAIXA , MAS MAIOR QUE </a:t>
            </a:r>
            <a:r>
              <a:rPr lang="pt-BR" sz="2000" dirty="0"/>
              <a:t>A</a:t>
            </a:r>
            <a:r>
              <a:rPr lang="pt-BR" sz="2000" dirty="0" smtClean="0"/>
              <a:t> DO IMPOSTO SOBRE PROPRIEDADES.</a:t>
            </a:r>
          </a:p>
          <a:p>
            <a:pPr algn="just"/>
            <a:endParaRPr lang="pt-BR" sz="2000" dirty="0"/>
          </a:p>
          <a:p>
            <a:pPr algn="just"/>
            <a:r>
              <a:rPr lang="pt-BR" sz="2000" dirty="0" smtClean="0"/>
              <a:t>A RECEITA </a:t>
            </a:r>
            <a:r>
              <a:rPr lang="pt-BR" sz="2000" b="1" u="sng" dirty="0" smtClean="0">
                <a:effectLst>
                  <a:outerShdw blurRad="38100" dist="38100" dir="2700000" algn="tl">
                    <a:srgbClr val="000000">
                      <a:alpha val="43137"/>
                    </a:srgbClr>
                  </a:outerShdw>
                </a:effectLst>
              </a:rPr>
              <a:t>DAS CONTRIBUIÇÕES SOCIAIS</a:t>
            </a:r>
            <a:r>
              <a:rPr lang="pt-BR" sz="2000" dirty="0" smtClean="0"/>
              <a:t> ELEVOU-SE CONSTANTEMENTE NO PERÍODO ANALISADO E QUASE DOBROU AO FINAL DO PERÍODO. EM 2004, AS CONTRIBUIÇÕES SOCIAIS ERAM QUASE TÃO ELEVADAS QUANTO AS RECEITAS DO IMPOSTO DE RENDA PESSOAL. NA ANÁLISE DE PAÍSES E REGIÕES DA OCDE, O QUE SE CONSTATA É QUE A REGIÃO DA EU-15 (SISTEMATICAMENTE AO LONGO DE TODO O PERÍODO) E O JAPÃO (MAIS RECENTE) UTILIZAM MAIS INTENSIVAMENTE ESSE “TRIBUTO”. </a:t>
            </a:r>
          </a:p>
          <a:p>
            <a:pPr algn="just"/>
            <a:endParaRPr lang="pt-BR" sz="2000" dirty="0"/>
          </a:p>
          <a:p>
            <a:pPr algn="just"/>
            <a:r>
              <a:rPr lang="pt-BR" sz="2000" dirty="0" smtClean="0"/>
              <a:t>COM RELAÇÃO </a:t>
            </a:r>
            <a:r>
              <a:rPr lang="pt-BR" sz="2000" b="1" u="sng" dirty="0" smtClean="0">
                <a:effectLst>
                  <a:outerShdw blurRad="38100" dist="38100" dir="2700000" algn="tl">
                    <a:srgbClr val="000000">
                      <a:alpha val="43137"/>
                    </a:srgbClr>
                  </a:outerShdw>
                </a:effectLst>
              </a:rPr>
              <a:t>A TRIBUTAÇÃO GERAL SOBRE VENDAS</a:t>
            </a:r>
            <a:r>
              <a:rPr lang="pt-BR" sz="2000" dirty="0" smtClean="0"/>
              <a:t>, ESSE TIPO DE TRIBUTO TEM CRESCIDO SISTEMATICAMENTE A SUA IMPORTÂNCIA NA OCDE. COM RELAÇÃO A PAÍSES E REGIÃOES, NOTA-SE QUE TODOS TEM ELEVADO ESSE TRIBUTO AO LONGO DO TEMPO, MAS A REGIÃO EU-15 TEM SISTEMATICAMENTE FEITO MAIOR USO DESTE IMPOSTO QUE OS DEMAIS COMPONENTES DA OCDE.</a:t>
            </a:r>
          </a:p>
          <a:p>
            <a:pPr algn="just"/>
            <a:endParaRPr lang="pt-BR" sz="2000" dirty="0"/>
          </a:p>
          <a:p>
            <a:pPr algn="just"/>
            <a:r>
              <a:rPr lang="pt-BR" sz="2000" dirty="0" smtClean="0"/>
              <a:t>TODAVIA, NO QUE DIZ RESPEITO </a:t>
            </a:r>
            <a:r>
              <a:rPr lang="pt-BR" sz="2000" b="1" u="sng" dirty="0" smtClean="0">
                <a:effectLst>
                  <a:outerShdw blurRad="38100" dist="38100" dir="2700000" algn="tl">
                    <a:srgbClr val="000000">
                      <a:alpha val="43137"/>
                    </a:srgbClr>
                  </a:outerShdw>
                </a:effectLst>
              </a:rPr>
              <a:t>A IMPOSTOS DE VENDAS ESPECÍFICOS</a:t>
            </a:r>
            <a:r>
              <a:rPr lang="pt-BR" sz="2000" dirty="0" smtClean="0"/>
              <a:t>, NA MÉDIA DA OCDE CONSTATA-SE QUE HÁ PEQUENO DECRÉSCIMO NO USO DESSE IMPOSTO</a:t>
            </a:r>
            <a:r>
              <a:rPr lang="pt-BR" sz="2000" dirty="0"/>
              <a:t>.</a:t>
            </a:r>
            <a:r>
              <a:rPr lang="pt-BR" sz="2000" dirty="0" smtClean="0"/>
              <a:t> ENTRETANTO, NA REGIÃO EU-15 A SUA INTENSIDADE DE UTILIZAÇÃO TEM SE MANTIDO RELATIVAMENTE CONSTANTE E SISTEMATICAMENTE MAIOR QUE NOS DEMAIS PAÍSES DA OCDE. NOS EUA E NO JAPÃO SE REGISTRA SIGNIFICATIVO DECRÉSCIMO NO USO DESSE TRIBUTO.</a:t>
            </a:r>
          </a:p>
          <a:p>
            <a:pPr algn="just"/>
            <a:endParaRPr lang="pt-BR" sz="2000" dirty="0"/>
          </a:p>
          <a:p>
            <a:pPr algn="just"/>
            <a:r>
              <a:rPr lang="pt-BR" sz="2000" dirty="0" smtClean="0"/>
              <a:t>FINALMENTE, COM RELAÇÃO </a:t>
            </a:r>
            <a:r>
              <a:rPr lang="pt-BR" sz="2000" b="1" u="sng" dirty="0" smtClean="0">
                <a:effectLst>
                  <a:outerShdw blurRad="38100" dist="38100" dir="2700000" algn="tl">
                    <a:srgbClr val="000000">
                      <a:alpha val="43137"/>
                    </a:srgbClr>
                  </a:outerShdw>
                </a:effectLst>
              </a:rPr>
              <a:t>AO IMPOSTO SOBRE PROPRIEDADE</a:t>
            </a:r>
            <a:r>
              <a:rPr lang="pt-BR" sz="2000" dirty="0" smtClean="0"/>
              <a:t>, ELE TEM SIDO BEM POUCO UTILIZADO E  PERMANECEU APROXIMADAMENTE CONSTANTE NA MÉDIA DA OCDE. A PARTIR DO FINAL DOS ANOS 1980, EU-15, EUA E JAPÃO TEM RECORRIDO MAIS A ESSE TRIBUTO DO QUE A MÉDIA DA OCDE, EMBORA SEU NÍVEL DE ARRECADAÇÃO SEJA BAIXO. </a:t>
            </a:r>
            <a:endParaRPr lang="pt-BR" sz="2000" dirty="0"/>
          </a:p>
        </p:txBody>
      </p:sp>
    </p:spTree>
    <p:extLst>
      <p:ext uri="{BB962C8B-B14F-4D97-AF65-F5344CB8AC3E}">
        <p14:creationId xmlns:p14="http://schemas.microsoft.com/office/powerpoint/2010/main" val="85519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effectLst>
                  <a:outerShdw blurRad="38100" dist="38100" dir="2700000" algn="tl">
                    <a:srgbClr val="000000">
                      <a:alpha val="43137"/>
                    </a:srgbClr>
                  </a:outerShdw>
                </a:effectLst>
              </a:rPr>
              <a:t>CUSTO MARGINAL DOS FUNDOS PÚBLICOS (</a:t>
            </a:r>
            <a:r>
              <a:rPr lang="pt-BR" sz="2000" b="1" u="sng" dirty="0" err="1" smtClean="0">
                <a:effectLst>
                  <a:outerShdw blurRad="38100" dist="38100" dir="2700000" algn="tl">
                    <a:srgbClr val="000000">
                      <a:alpha val="43137"/>
                    </a:srgbClr>
                  </a:outerShdw>
                </a:effectLst>
              </a:rPr>
              <a:t>CMgFP</a:t>
            </a:r>
            <a:r>
              <a:rPr lang="pt-BR" sz="2000" b="1" u="sng" dirty="0" smtClean="0">
                <a:effectLst>
                  <a:outerShdw blurRad="38100" dist="38100" dir="2700000" algn="tl">
                    <a:srgbClr val="000000">
                      <a:alpha val="43137"/>
                    </a:srgbClr>
                  </a:outerShdw>
                </a:effectLst>
              </a:rPr>
              <a:t>)</a:t>
            </a:r>
          </a:p>
          <a:p>
            <a:pPr algn="just"/>
            <a:r>
              <a:rPr lang="pt-BR" sz="1600" b="1" dirty="0" smtClean="0"/>
              <a:t>NA LITERATURA DE FINANÇAS PÚBLICAS O CUSTO DIRETO DA TRIBUTAÇÃO MAIS O CUSTO ADICIONAL DE BEM-ESTAR QUE ELA EVENTUALMENTE PROVOCA PELA DISTORÇÃO QUE PROVOCA (PESO MORTO QUE GERA) É MENSURADO PELO CUSTO MARGINAL DOS FUNDOS PÚBLICOS. ESSA MEDIDA FORNECE UMA IDÉIA GROSSEIRA DO CUSTO DE EFICIÊNCIA DA TRIBUTAÇÃO.</a:t>
            </a:r>
          </a:p>
          <a:p>
            <a:pPr algn="just"/>
            <a:endParaRPr lang="pt-BR" sz="1600" dirty="0"/>
          </a:p>
          <a:p>
            <a:pPr algn="just"/>
            <a:r>
              <a:rPr lang="pt-BR" sz="1600" dirty="0" smtClean="0"/>
              <a:t>A QUESTÃO ENVOLVIDA É A SEGUINTE: SE É NECESSÁRIO UMA UNIDADE ADICIONAL DE RECEITA PÚBLICA, QUANTO DE FATO CUSTARÁ AO GOVERNO SE AS RESPOSTAS COMPORTAMENTAIS DAS PESSOAS SÃO LEVADAS EM CONSIDERAÇÃO (I.E., FRENTE ÀS DISTORÇÕES ADICIONAIS INTRODUZIDAS PELA TRIBUTAÇÃO)?</a:t>
            </a:r>
          </a:p>
          <a:p>
            <a:pPr algn="just"/>
            <a:r>
              <a:rPr lang="pt-BR" sz="1600" dirty="0" smtClean="0"/>
              <a:t>                      OS CÁLCULOS DO </a:t>
            </a:r>
            <a:r>
              <a:rPr lang="pt-BR" sz="1600" dirty="0" err="1" smtClean="0"/>
              <a:t>CMgFP</a:t>
            </a:r>
            <a:r>
              <a:rPr lang="pt-BR" sz="1600" dirty="0"/>
              <a:t> </a:t>
            </a:r>
            <a:r>
              <a:rPr lang="pt-BR" sz="1600" dirty="0" smtClean="0"/>
              <a:t>ENVOLVEM O CUSTO ADICIONAL DE BEM-ESTAR (PESO MORTO)</a:t>
            </a:r>
          </a:p>
          <a:p>
            <a:pPr algn="just"/>
            <a:r>
              <a:rPr lang="pt-BR" sz="1600" dirty="0"/>
              <a:t> </a:t>
            </a:r>
            <a:r>
              <a:rPr lang="pt-BR" sz="1600" dirty="0" smtClean="0"/>
              <a:t>                     QUE UMA DADA TRIBUTAÇÃO PROVOCA. POR EXEMPLO, ESSES CÁLCULOS FOCAM OS </a:t>
            </a:r>
          </a:p>
          <a:p>
            <a:pPr algn="just"/>
            <a:r>
              <a:rPr lang="pt-BR" sz="1600" dirty="0"/>
              <a:t> </a:t>
            </a:r>
            <a:r>
              <a:rPr lang="pt-BR" sz="1600" dirty="0" smtClean="0"/>
              <a:t>                     EFEITOS DA TRIBUTAÇÃO  DO SALÁRIO SOBRE A CURVA DE OFERTA DE TRABALHO.  O</a:t>
            </a:r>
          </a:p>
          <a:p>
            <a:pPr algn="just"/>
            <a:r>
              <a:rPr lang="pt-BR" sz="1600" dirty="0"/>
              <a:t> </a:t>
            </a:r>
            <a:r>
              <a:rPr lang="pt-BR" sz="1600" dirty="0" smtClean="0"/>
              <a:t>                     TRABALHO É CONSIDERADO UM FATOR RELATIVAMENTE IMÓVEL  E, PORTANTO, É </a:t>
            </a:r>
          </a:p>
          <a:p>
            <a:pPr algn="just"/>
            <a:r>
              <a:rPr lang="pt-BR" sz="1600" dirty="0"/>
              <a:t> </a:t>
            </a:r>
            <a:r>
              <a:rPr lang="pt-BR" sz="1600" dirty="0" smtClean="0"/>
              <a:t>                      PRESUMIDO SUPORTAR O EFEITO DA CARGA DO IMPOSTO.  O </a:t>
            </a:r>
            <a:r>
              <a:rPr lang="pt-BR" sz="1600" dirty="0" err="1" smtClean="0"/>
              <a:t>CMgFP</a:t>
            </a:r>
            <a:r>
              <a:rPr lang="pt-BR" sz="1600" dirty="0" smtClean="0"/>
              <a:t>  DEPENDE  DA </a:t>
            </a:r>
          </a:p>
          <a:p>
            <a:pPr algn="just"/>
            <a:r>
              <a:rPr lang="pt-BR" sz="1600" dirty="0"/>
              <a:t> </a:t>
            </a:r>
            <a:r>
              <a:rPr lang="pt-BR" sz="1600" dirty="0" smtClean="0"/>
              <a:t>                      ALÍQUOTA E DA RESPOSTA DA OFERTA, TAL COMO MENSURADA PELA ELASTICIDADE DE</a:t>
            </a:r>
          </a:p>
          <a:p>
            <a:pPr algn="just"/>
            <a:r>
              <a:rPr lang="pt-BR" sz="1600" dirty="0"/>
              <a:t> </a:t>
            </a:r>
            <a:r>
              <a:rPr lang="pt-BR" sz="1600" dirty="0" smtClean="0"/>
              <a:t>                      OFERTA DE TRABALHO NÃO-COMPENSADA NA SEGUINTE RELAÇÃO: </a:t>
            </a:r>
          </a:p>
          <a:p>
            <a:endParaRPr lang="pt-BR" sz="2000" dirty="0"/>
          </a:p>
          <a:p>
            <a:r>
              <a:rPr lang="pt-BR" sz="2000" dirty="0" smtClean="0"/>
              <a:t>     </a:t>
            </a:r>
            <a:endParaRPr lang="pt-BR" sz="2000" dirty="0"/>
          </a:p>
        </p:txBody>
      </p:sp>
      <p:sp>
        <p:nvSpPr>
          <p:cNvPr id="2"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 name="Objeto 3"/>
          <p:cNvGraphicFramePr>
            <a:graphicFrameLocks noChangeAspect="1"/>
          </p:cNvGraphicFramePr>
          <p:nvPr>
            <p:extLst>
              <p:ext uri="{D42A27DB-BD31-4B8C-83A1-F6EECF244321}">
                <p14:modId xmlns:p14="http://schemas.microsoft.com/office/powerpoint/2010/main" val="944723113"/>
              </p:ext>
            </p:extLst>
          </p:nvPr>
        </p:nvGraphicFramePr>
        <p:xfrm>
          <a:off x="1058836" y="4797152"/>
          <a:ext cx="7180903" cy="1872208"/>
        </p:xfrm>
        <a:graphic>
          <a:graphicData uri="http://schemas.openxmlformats.org/presentationml/2006/ole">
            <mc:AlternateContent xmlns:mc="http://schemas.openxmlformats.org/markup-compatibility/2006">
              <mc:Choice xmlns:v="urn:schemas-microsoft-com:vml" Requires="v">
                <p:oleObj spid="_x0000_s1094" name="Equação" r:id="rId3" imgW="5549900" imgH="1447800" progId="Equation.3">
                  <p:embed/>
                </p:oleObj>
              </mc:Choice>
              <mc:Fallback>
                <p:oleObj name="Equação" r:id="rId3" imgW="5549900" imgH="144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8836" y="4797152"/>
                        <a:ext cx="7180903" cy="1872208"/>
                      </a:xfrm>
                      <a:prstGeom prst="rect">
                        <a:avLst/>
                      </a:prstGeom>
                      <a:noFill/>
                    </p:spPr>
                  </p:pic>
                </p:oleObj>
              </mc:Fallback>
            </mc:AlternateContent>
          </a:graphicData>
        </a:graphic>
      </p:graphicFrame>
    </p:spTree>
    <p:extLst>
      <p:ext uri="{BB962C8B-B14F-4D97-AF65-F5344CB8AC3E}">
        <p14:creationId xmlns:p14="http://schemas.microsoft.com/office/powerpoint/2010/main" val="1042733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400" dirty="0" smtClean="0"/>
              <a:t>POR EXEMPLO, SE A ALÍQUOTA DO TRIBUTO SOBRE SALÁRIO FOR 50</a:t>
            </a:r>
            <a:r>
              <a:rPr lang="pt-BR" sz="1400" dirty="0" smtClean="0"/>
              <a:t>%  </a:t>
            </a:r>
            <a:r>
              <a:rPr lang="pt-BR" sz="1400" dirty="0" smtClean="0"/>
              <a:t>E SE A ESLASTICIDADE DA OFERTA DE TRABALHO NÃO-COMPENSADA FOR </a:t>
            </a:r>
            <a:r>
              <a:rPr lang="el-GR" sz="1400" dirty="0" smtClean="0"/>
              <a:t>ε</a:t>
            </a:r>
            <a:r>
              <a:rPr lang="pt-BR" sz="1400" baseline="-25000" dirty="0" smtClean="0"/>
              <a:t>U</a:t>
            </a:r>
            <a:r>
              <a:rPr lang="pt-BR" sz="1400" dirty="0" smtClean="0"/>
              <a:t> = 0,4, ENTÃO OBTEREMOS QUE </a:t>
            </a:r>
            <a:r>
              <a:rPr lang="pt-BR" sz="1400" dirty="0" err="1" smtClean="0"/>
              <a:t>CMgFP</a:t>
            </a:r>
            <a:r>
              <a:rPr lang="pt-BR" sz="1400" dirty="0" smtClean="0"/>
              <a:t> ≈ 1,70 PARA O CASO DA TRIBUTAÇÃO DO SALÁRIO. OU SEJA, PARA CADA $ 1,00 DE RECEITA ADICIONAL ARRECADADA POR TRIBUTAÇÃO DE SALÁRIO PELO GOVERNO PARA FINANCIAR SEUS GASTOS, O CUSTO EFETIVO AO CONTRIBUINTE SERÁ DE $ 1,70. ESSE NÍVEL DE CUSTO SIGNIFICA UM PRÊMIO ELEVADO PARA OFERTA DE SERVIÇOS PELO GOVERNO, O QUE ALGUMAS VEZES PODE SIGNIFICAR QUE CERTOS SERVIÇOS GOVERNAMENTAIS SERÃO MAIS FACILMENTE SUPRIDOS (E DE MENOR CUSTO) PELO SETOR PRIVADO.</a:t>
            </a:r>
          </a:p>
          <a:p>
            <a:pPr algn="just"/>
            <a:endParaRPr lang="pt-BR" sz="1400" dirty="0"/>
          </a:p>
          <a:p>
            <a:pPr algn="just"/>
            <a:r>
              <a:rPr lang="pt-BR" sz="1400" dirty="0" smtClean="0"/>
              <a:t>                          NOTE-SE QUE UM </a:t>
            </a:r>
            <a:r>
              <a:rPr lang="pt-BR" sz="1400" dirty="0" err="1" smtClean="0"/>
              <a:t>CMgFP</a:t>
            </a:r>
            <a:r>
              <a:rPr lang="pt-BR" sz="1400" dirty="0" smtClean="0"/>
              <a:t>  DE VALOR 1 IMPLICA QUE NÃO HÁ CUSTO ADICIONAL DE BEM-ESTAR. ASSIM </a:t>
            </a:r>
          </a:p>
          <a:p>
            <a:pPr algn="just"/>
            <a:r>
              <a:rPr lang="pt-BR" sz="1400" dirty="0"/>
              <a:t> </a:t>
            </a:r>
            <a:r>
              <a:rPr lang="pt-BR" sz="1400" dirty="0" smtClean="0"/>
              <a:t>                         COMO, TEORICAMENTE É POSSÍVEL  OBTER UM  </a:t>
            </a:r>
            <a:r>
              <a:rPr lang="pt-BR" sz="1400" dirty="0" err="1" smtClean="0"/>
              <a:t>CMgFP</a:t>
            </a:r>
            <a:r>
              <a:rPr lang="pt-BR" sz="1400" dirty="0" smtClean="0"/>
              <a:t> &lt; 1, QUANDO A TRIBUTAÇÃO GERA RESPOSTAS</a:t>
            </a:r>
          </a:p>
          <a:p>
            <a:pPr algn="just"/>
            <a:r>
              <a:rPr lang="pt-BR" sz="1400" dirty="0"/>
              <a:t> </a:t>
            </a:r>
            <a:r>
              <a:rPr lang="pt-BR" sz="1400" dirty="0" smtClean="0"/>
              <a:t>                         COMPORTAMENTAIS POSITIVAS QUE CONTRABALANCEM OUTROS CUSTOS.</a:t>
            </a:r>
          </a:p>
          <a:p>
            <a:pPr algn="just"/>
            <a:endParaRPr lang="pt-BR" sz="1400" dirty="0" smtClean="0"/>
          </a:p>
          <a:p>
            <a:pPr algn="just"/>
            <a:endParaRPr lang="pt-BR" sz="1400" dirty="0"/>
          </a:p>
          <a:p>
            <a:pPr algn="just"/>
            <a:r>
              <a:rPr lang="pt-BR" sz="1400" dirty="0" smtClean="0"/>
              <a:t>UMA OBSERVAÇÃO IMPORTANTE É A DE QUE A NATUREZA DO GASTO PÚBLICO FINANCIADO PELA TRIBUTAÇÃO AFETA O VALOR DO </a:t>
            </a:r>
            <a:r>
              <a:rPr lang="pt-BR" sz="1400" dirty="0" err="1" smtClean="0"/>
              <a:t>CMgFP</a:t>
            </a:r>
            <a:r>
              <a:rPr lang="pt-BR" sz="1400" dirty="0" smtClean="0"/>
              <a:t>.</a:t>
            </a:r>
          </a:p>
          <a:p>
            <a:pPr algn="just"/>
            <a:r>
              <a:rPr lang="pt-BR" sz="1400" dirty="0"/>
              <a:t> </a:t>
            </a:r>
            <a:r>
              <a:rPr lang="pt-BR" sz="1400" dirty="0" smtClean="0"/>
              <a:t>                          OS DISPÊNDIOS EM TRANSPORTE, ESCOLAS, RODOVIAS, OU DE MODO GERAL, EM INFRAESTRUTURA</a:t>
            </a:r>
          </a:p>
          <a:p>
            <a:pPr algn="just"/>
            <a:r>
              <a:rPr lang="pt-BR" sz="1400" dirty="0"/>
              <a:t> </a:t>
            </a:r>
            <a:r>
              <a:rPr lang="pt-BR" sz="1400" dirty="0" smtClean="0"/>
              <a:t>                          (INVESTIMENTO PÚBLICO) SÃO MAIS BENÉFICOS AO DESENVOLVIMENTO ECONÔMICO DO QUE</a:t>
            </a:r>
          </a:p>
          <a:p>
            <a:pPr algn="just"/>
            <a:r>
              <a:rPr lang="pt-BR" sz="1400" dirty="0"/>
              <a:t> </a:t>
            </a:r>
            <a:r>
              <a:rPr lang="pt-BR" sz="1400" dirty="0" smtClean="0"/>
              <a:t>                          DISPÊNDIOS EM PARQUES, INSTALAÇÕES RECREACIONAIS E PROTEÇÃO SOCIAL, OS QUAIS TENDEM A </a:t>
            </a:r>
          </a:p>
          <a:p>
            <a:pPr algn="just"/>
            <a:r>
              <a:rPr lang="pt-BR" sz="1400" dirty="0"/>
              <a:t> </a:t>
            </a:r>
            <a:r>
              <a:rPr lang="pt-BR" sz="1400" dirty="0" smtClean="0"/>
              <a:t>                           AFETAR NEGATIVAMENTE A OFERTA DE TRABALHO. O PRIMEIRO TIPO DE GASTO PÚBLICO REDUZ O</a:t>
            </a:r>
          </a:p>
          <a:p>
            <a:pPr algn="just"/>
            <a:r>
              <a:rPr lang="pt-BR" sz="1400" dirty="0"/>
              <a:t> </a:t>
            </a:r>
            <a:r>
              <a:rPr lang="pt-BR" sz="1400" dirty="0" smtClean="0"/>
              <a:t>                           VALOR DO </a:t>
            </a:r>
            <a:r>
              <a:rPr lang="pt-BR" sz="1400" dirty="0" err="1" smtClean="0"/>
              <a:t>CMgFP</a:t>
            </a:r>
            <a:r>
              <a:rPr lang="pt-BR" sz="1400" dirty="0" smtClean="0"/>
              <a:t>,  ENQUANTO QUE O SEGUNDO O AUMENTA INEQUIVOCAMENTE.</a:t>
            </a:r>
          </a:p>
          <a:p>
            <a:pPr algn="just"/>
            <a:endParaRPr lang="pt-BR" sz="1400" dirty="0" smtClean="0"/>
          </a:p>
          <a:p>
            <a:pPr algn="just"/>
            <a:endParaRPr lang="pt-BR" sz="1400" dirty="0"/>
          </a:p>
          <a:p>
            <a:pPr algn="just"/>
            <a:r>
              <a:rPr lang="pt-BR" sz="1400" dirty="0" smtClean="0"/>
              <a:t>EM SUMA, O VALOR DO </a:t>
            </a:r>
            <a:r>
              <a:rPr lang="pt-BR" sz="1400" dirty="0" err="1" smtClean="0"/>
              <a:t>CMgFP</a:t>
            </a:r>
            <a:r>
              <a:rPr lang="pt-BR" sz="1400" dirty="0" smtClean="0"/>
              <a:t> DEPENDE DA COMBINAÇÃO DE ALÍQUOTAS TRIBUTÁRIAS DOS DIFERENTS TRIBUTOS UTILIZADOS, DAS ELASTICIDADES ENVOLVIDAS, DAS PRODUTIVIDADES E ATÉ DO TIPO DE GASTOS PÚBLICOS QUE SÃO FINANCIADOS COM A RECEITA ARRECADADA. ALÉM DISSO, UMA VARIEDADE DE DIFERENTES INSTRUMENTOS TRIBUTÁRIOS </a:t>
            </a:r>
            <a:r>
              <a:rPr lang="pt-BR" sz="1400" dirty="0"/>
              <a:t>É</a:t>
            </a:r>
            <a:r>
              <a:rPr lang="pt-BR" sz="1400" dirty="0" smtClean="0"/>
              <a:t> UTILIZADA PARA LEVANTAR A RECEITA PÚBLICA NECESSÁRIA PARA FINANCIAR OS GASTOS. A POLÍTICA ÓTIMA REQUER QUE O </a:t>
            </a:r>
            <a:r>
              <a:rPr lang="pt-BR" sz="1400" dirty="0" err="1" smtClean="0"/>
              <a:t>CMgFP</a:t>
            </a:r>
            <a:r>
              <a:rPr lang="pt-BR" sz="1400" dirty="0" smtClean="0"/>
              <a:t> SEJA O MESMO ATRAVÉS DE TODOS OS TRIBUTOS UTILIZADOS, PARA MINIMIZAR AS PERDAS DISTORCIVAS (PESO MORTO), POIS SENÃO, O BEM-ESTAR PODERIA SER AUMENTADO PELA SUBSTITUIÇÃO DE UM IMPOSTO MAIS DISTORCIDO POR UM IMPOSTO MENOS DISTORCIVO.  </a:t>
            </a:r>
            <a:endParaRPr lang="pt-BR" sz="1400" dirty="0"/>
          </a:p>
        </p:txBody>
      </p:sp>
    </p:spTree>
    <p:extLst>
      <p:ext uri="{BB962C8B-B14F-4D97-AF65-F5344CB8AC3E}">
        <p14:creationId xmlns:p14="http://schemas.microsoft.com/office/powerpoint/2010/main" val="437204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600" dirty="0" smtClean="0"/>
              <a:t>KLEVEN E KREINER (2006) ESTIMARAM O </a:t>
            </a:r>
            <a:r>
              <a:rPr lang="pt-BR" sz="1600" dirty="0" err="1" smtClean="0"/>
              <a:t>CMgFP</a:t>
            </a:r>
            <a:r>
              <a:rPr lang="pt-BR" sz="1600" dirty="0" smtClean="0"/>
              <a:t> PARA ALGUNS PAÍSES EUROPEUS. O RESULTADO ESTÁ NA TABELA 8 ABAIXO E ELA NOS INFORMA QUE O </a:t>
            </a:r>
            <a:r>
              <a:rPr lang="pt-BR" sz="1600" dirty="0" err="1" smtClean="0"/>
              <a:t>CMgFP</a:t>
            </a:r>
            <a:r>
              <a:rPr lang="pt-BR" sz="1600" dirty="0" smtClean="0"/>
              <a:t> NA BÉLGICA, DINAMARCA, FINLÂNDIA E SUÉCIA É EXCESSIVAMENTE ELEVADO. EM OUTROS PAÍSES (ALEMANHA, ÁUSTRIA E FRANÇA), EMBORA O </a:t>
            </a:r>
            <a:r>
              <a:rPr lang="pt-BR" sz="1600" dirty="0" err="1" smtClean="0"/>
              <a:t>CMgFP</a:t>
            </a:r>
            <a:r>
              <a:rPr lang="pt-BR" sz="1600" dirty="0" smtClean="0"/>
              <a:t> NÃO SEJA TÃO EXCESSIVO ASSIM,  TAMBÉM SE VERIFICA UM CONSIDERÁVEL EXCESSO DE CARGA. NUMA SITUAÇÃO INTERMEDIÁRIA ENCONTRAM-SE A ÁUSTRIA, A HOLANDA E A ITÁLIA. FINALMENTE, COM RELATIVAS BAIXAS ALÍQUOTAS TRIBUTÁRIAS SOBRE O TRABALHO E REDUZIDOS PAGAMENTOS DE BENEFÍCIOS SOCIAIS,  A INGLATERRA E A IRLANDA SÃO OS ÚNICOS PAÍSES COM O </a:t>
            </a:r>
            <a:r>
              <a:rPr lang="pt-BR" sz="1600" dirty="0" err="1" smtClean="0"/>
              <a:t>CMgFP</a:t>
            </a:r>
            <a:r>
              <a:rPr lang="pt-BR" sz="1600" dirty="0" smtClean="0"/>
              <a:t> MENOR DO QUE 1,5.</a:t>
            </a:r>
          </a:p>
          <a:p>
            <a:pPr algn="just"/>
            <a:endParaRPr lang="pt-BR" sz="1800" dirty="0" smtClean="0"/>
          </a:p>
          <a:p>
            <a:endParaRPr lang="pt-BR"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060848"/>
            <a:ext cx="8856984"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2147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b="1" dirty="0" smtClean="0"/>
              <a:t>EM SUMA, AS CARACTERÍSTICAS GERAIS DA EVOLUÇÃO E TENDÊNCIAS DOS SISTEMAS TRIBUTÁRIOS E DO CUSTO MARGINAL DOS FUNDOS PÚBLICOS SÃO AS SEGUINTES:</a:t>
            </a:r>
            <a:r>
              <a:rPr lang="pt-BR" sz="2000" dirty="0" smtClean="0"/>
              <a:t> </a:t>
            </a:r>
          </a:p>
          <a:p>
            <a:pPr algn="just"/>
            <a:endParaRPr lang="pt-BR" sz="2000" dirty="0"/>
          </a:p>
          <a:p>
            <a:pPr algn="just"/>
            <a:endParaRPr lang="pt-BR" sz="2000" dirty="0"/>
          </a:p>
        </p:txBody>
      </p:sp>
    </p:spTree>
    <p:extLst>
      <p:ext uri="{BB962C8B-B14F-4D97-AF65-F5344CB8AC3E}">
        <p14:creationId xmlns:p14="http://schemas.microsoft.com/office/powerpoint/2010/main" val="1281120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u="sng" dirty="0" smtClean="0">
                <a:effectLst>
                  <a:outerShdw blurRad="38100" dist="38100" dir="2700000" algn="tl">
                    <a:srgbClr val="000000">
                      <a:alpha val="43137"/>
                    </a:srgbClr>
                  </a:outerShdw>
                </a:effectLst>
              </a:rPr>
              <a:t>BIBLIOGRAFIA</a:t>
            </a:r>
            <a:endParaRPr lang="pt-BR"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600200"/>
            <a:ext cx="9144000" cy="5069160"/>
          </a:xfrm>
        </p:spPr>
        <p:txBody>
          <a:bodyPr/>
          <a:lstStyle/>
          <a:p>
            <a:pPr algn="just"/>
            <a:r>
              <a:rPr lang="pt-BR" sz="2400" b="1" dirty="0" smtClean="0">
                <a:effectLst>
                  <a:outerShdw blurRad="38100" dist="38100" dir="2700000" algn="tl">
                    <a:srgbClr val="000000">
                      <a:alpha val="43137"/>
                    </a:srgbClr>
                  </a:outerShdw>
                </a:effectLst>
              </a:rPr>
              <a:t>VERMEEND, WILLEM  ET AL. (2008)</a:t>
            </a:r>
            <a:r>
              <a:rPr lang="pt-BR" sz="2400" dirty="0" smtClean="0"/>
              <a:t> – “</a:t>
            </a:r>
            <a:r>
              <a:rPr lang="pt-BR" sz="2400" i="1" u="sng" dirty="0" smtClean="0"/>
              <a:t>TAXES AND THE ECONOMY: A SURVEY ON THE IMPACT OF TAXES ON GROWTH, EMPLOYMENT, INVESTMENT, CONSUMPTION AND THE ENVIRONMENT”</a:t>
            </a:r>
            <a:r>
              <a:rPr lang="pt-BR" sz="2400" dirty="0" smtClean="0"/>
              <a:t>; EDWARD ELGAR, 2008.</a:t>
            </a:r>
          </a:p>
          <a:p>
            <a:pPr algn="just"/>
            <a:endParaRPr lang="pt-BR" sz="2400" dirty="0"/>
          </a:p>
          <a:p>
            <a:pPr algn="just"/>
            <a:r>
              <a:rPr lang="pt-BR" sz="2400" b="1" dirty="0" smtClean="0">
                <a:effectLst>
                  <a:outerShdw blurRad="38100" dist="38100" dir="2700000" algn="tl">
                    <a:srgbClr val="000000">
                      <a:alpha val="43137"/>
                    </a:srgbClr>
                  </a:outerShdw>
                </a:effectLst>
              </a:rPr>
              <a:t>TANZI, VITO (2011)</a:t>
            </a:r>
            <a:r>
              <a:rPr lang="pt-BR" sz="2400" dirty="0" smtClean="0"/>
              <a:t> – “</a:t>
            </a:r>
            <a:r>
              <a:rPr lang="pt-BR" sz="2400" i="1" u="sng" dirty="0" smtClean="0"/>
              <a:t>GOVERNMENT VERSUS MARKETS: THE CHANGING ECONOMIC ROLE OF THE STATE”</a:t>
            </a:r>
            <a:r>
              <a:rPr lang="pt-BR" sz="2400" dirty="0" smtClean="0"/>
              <a:t>; CAMBRIDGE UNIVERSITY PRESS, 2011.</a:t>
            </a:r>
          </a:p>
          <a:p>
            <a:pPr algn="just"/>
            <a:endParaRPr lang="pt-BR" sz="2400" dirty="0"/>
          </a:p>
          <a:p>
            <a:pPr algn="just"/>
            <a:r>
              <a:rPr lang="pt-BR" sz="2400" b="1" dirty="0" smtClean="0">
                <a:effectLst>
                  <a:outerShdw blurRad="38100" dist="38100" dir="2700000" algn="tl">
                    <a:srgbClr val="000000">
                      <a:alpha val="43137"/>
                    </a:srgbClr>
                  </a:outerShdw>
                </a:effectLst>
              </a:rPr>
              <a:t>TANZI, VITO AND LUDGER SCHUKNECHT (2000)</a:t>
            </a:r>
            <a:r>
              <a:rPr lang="pt-BR" sz="2400" dirty="0" smtClean="0"/>
              <a:t> – “</a:t>
            </a:r>
            <a:r>
              <a:rPr lang="pt-BR" sz="2400" i="1" u="sng" dirty="0" smtClean="0"/>
              <a:t>PUBLIC SPENDING IN THE 20th CENTURY: A GLOBAL PERSPECTIVE”</a:t>
            </a:r>
            <a:r>
              <a:rPr lang="pt-BR" sz="2400" dirty="0" smtClean="0"/>
              <a:t>; CAMBRIDGE UNIVERSITY PRESS, 2000.</a:t>
            </a:r>
            <a:endParaRPr lang="pt-BR" sz="2400" dirty="0"/>
          </a:p>
        </p:txBody>
      </p:sp>
    </p:spTree>
    <p:extLst>
      <p:ext uri="{BB962C8B-B14F-4D97-AF65-F5344CB8AC3E}">
        <p14:creationId xmlns:p14="http://schemas.microsoft.com/office/powerpoint/2010/main" val="392478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600" dirty="0" smtClean="0"/>
              <a:t>A QUEDA DO IMPÉRIO ROMANO TROUXE CONSIGO A FALÊNCIA DO SEU SISTEMA TRIBUTÁRIO. POR MUITO TEMPO CADA AUTORIDADE LOCAL PASSOU A VIVER DOS RECURSOS DE SUAS PRÓPRIAS TERRAS.</a:t>
            </a:r>
          </a:p>
          <a:p>
            <a:pPr algn="just"/>
            <a:endParaRPr lang="pt-BR" sz="1600" dirty="0"/>
          </a:p>
          <a:p>
            <a:pPr algn="just"/>
            <a:r>
              <a:rPr lang="pt-BR" sz="1600" dirty="0" smtClean="0"/>
              <a:t>O SURGIMENTO DO SISTEMA FEUDAL IMPÔS O PRINCÍPIO DE QUE TODOS, DO CAMPONÊS AO DUQUE, DEVERIAM PROVER SERVIÇOS MILITARES OU TRABALHO EM RETORNO AO DIREITO DE EXPLORAR AS TERRAS FEUDAIS. O COMÉRCIO (E ARTESÃOS) TAMBÉM PASSARAM A SER FONTE SIGNIFICATIVA DE OBTENÇÃO DE RECURSOS VIA TRIBUTAÇÃO. ISTO É, OS TRIBUTOS PODIAM SER INDIRETOS (PAGOS SOBRE TRANSAÇÕES DE MERCADORIAS) OU TRIBUTOS DIRETOS (PAGOS SOBRE RIQUEZA).</a:t>
            </a:r>
          </a:p>
          <a:p>
            <a:pPr algn="just"/>
            <a:endParaRPr lang="pt-BR" sz="1600" dirty="0" smtClean="0"/>
          </a:p>
          <a:p>
            <a:pPr algn="just"/>
            <a:r>
              <a:rPr lang="pt-BR" sz="1600" dirty="0"/>
              <a:t> </a:t>
            </a:r>
            <a:r>
              <a:rPr lang="pt-BR" sz="1600" dirty="0" smtClean="0"/>
              <a:t>                           OS TRIBUTOS MONETÁRIOS PASSARAM A TER RELEVÂNCIA EM</a:t>
            </a:r>
          </a:p>
          <a:p>
            <a:pPr algn="just"/>
            <a:r>
              <a:rPr lang="pt-BR" sz="1600" dirty="0"/>
              <a:t> </a:t>
            </a:r>
            <a:r>
              <a:rPr lang="pt-BR" sz="1600" dirty="0" smtClean="0"/>
              <a:t>                           ADIÇÃO AOS TRIBUTOS EM ESPÉCIE;</a:t>
            </a:r>
          </a:p>
          <a:p>
            <a:pPr algn="just"/>
            <a:endParaRPr lang="pt-BR" sz="1600" dirty="0" smtClean="0"/>
          </a:p>
          <a:p>
            <a:pPr algn="just"/>
            <a:r>
              <a:rPr lang="pt-BR" sz="1600" dirty="0"/>
              <a:t> </a:t>
            </a:r>
            <a:r>
              <a:rPr lang="pt-BR" sz="1600" dirty="0" smtClean="0"/>
              <a:t>                           PARA EVITAR O ABUSO REAL, O PRINCÍPIO DO CONSENSO FOI ESTABELECIDO: </a:t>
            </a:r>
          </a:p>
          <a:p>
            <a:pPr algn="just"/>
            <a:r>
              <a:rPr lang="pt-BR" sz="1600" dirty="0"/>
              <a:t> </a:t>
            </a:r>
            <a:r>
              <a:rPr lang="pt-BR" sz="1600" dirty="0" smtClean="0"/>
              <a:t>                           QUALQUER NOVO TRIBUTO DEVERIA SER CONSENTIDO PELOS SENHORES FEUDAIS </a:t>
            </a:r>
          </a:p>
          <a:p>
            <a:pPr algn="just"/>
            <a:r>
              <a:rPr lang="pt-BR" sz="1600" dirty="0"/>
              <a:t> </a:t>
            </a:r>
            <a:r>
              <a:rPr lang="pt-BR" sz="1600" dirty="0" smtClean="0"/>
              <a:t>                           (EX.: A MAGNA CARTA DA INGLATERRA AOS SEUS BARÕES EM 1215, ESTABELECIA </a:t>
            </a:r>
          </a:p>
          <a:p>
            <a:pPr algn="just"/>
            <a:r>
              <a:rPr lang="pt-BR" sz="1600" dirty="0"/>
              <a:t> </a:t>
            </a:r>
            <a:r>
              <a:rPr lang="pt-BR" sz="1600" dirty="0" smtClean="0"/>
              <a:t>                             QUE NENHUM TRIBUTO PODERIA SER ELEVADO SEM O CONSENTIMENTO </a:t>
            </a:r>
          </a:p>
          <a:p>
            <a:pPr algn="just"/>
            <a:r>
              <a:rPr lang="pt-BR" sz="1600" dirty="0"/>
              <a:t> </a:t>
            </a:r>
            <a:r>
              <a:rPr lang="pt-BR" sz="1600" dirty="0" smtClean="0"/>
              <a:t>                             DO PARLAMENTO).</a:t>
            </a:r>
          </a:p>
          <a:p>
            <a:pPr algn="just"/>
            <a:endParaRPr lang="pt-BR" sz="1600" dirty="0" smtClean="0"/>
          </a:p>
          <a:p>
            <a:pPr algn="just"/>
            <a:endParaRPr lang="pt-BR" sz="1600" dirty="0"/>
          </a:p>
          <a:p>
            <a:pPr algn="just"/>
            <a:r>
              <a:rPr lang="pt-BR" sz="1600" dirty="0" smtClean="0"/>
              <a:t>O SISTEMA TRIBUTÁRIO NÃO SE ALTEROU MUITO ATÉ A REVOLUÇÃO INDUSTRIAL. PARA OBTER MAIOR RECEITA TRIBUTÁRIA, OS GOVERNANTES MULTIPLICAVAM AS TAXAS SOBRE BENS ESPECÍFICOS (“TRIBUTOS ESPECÍFICOS”)  E AUMENTAVAM A TRIBUTAÇÃO SOBRE O COMÉRCIO INTERNO E EXTERNO.</a:t>
            </a:r>
            <a:endParaRPr lang="pt-BR" sz="1600" dirty="0"/>
          </a:p>
        </p:txBody>
      </p:sp>
    </p:spTree>
    <p:extLst>
      <p:ext uri="{BB962C8B-B14F-4D97-AF65-F5344CB8AC3E}">
        <p14:creationId xmlns:p14="http://schemas.microsoft.com/office/powerpoint/2010/main" val="175131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dirty="0" smtClean="0"/>
              <a:t>A CRESCENTE INFLUÊNCIA DAS IDÉIAS LIBERAIS NO SÉCULO 19, RESULTOU EM GRANDE DECLÍNEO DA TRIBUTAÇÃO DO COMÉRCIO EXTERIOR, COM CONSEQUENTE  REDUÇÃO NA ARRECADAÇÃO TRIBUTÁRIA NOS PAÍSES.</a:t>
            </a:r>
          </a:p>
          <a:p>
            <a:pPr algn="just"/>
            <a:endParaRPr lang="pt-BR" sz="2000" dirty="0"/>
          </a:p>
          <a:p>
            <a:pPr algn="just"/>
            <a:r>
              <a:rPr lang="pt-BR" sz="2000" dirty="0" smtClean="0"/>
              <a:t>ASSIM, PARA SUPRIR A QUEDA DA RECEITA TRIBUTÁRIA, EM 1842 FOI INTRODUZIDO O IMPOSTO SOBRE A RENDA NA INGLATERRA. TODAVIA, A TRIBUTAÇÃO INICIAL DA RENDA NÃO ERA PROPRIAMENTE PROGRESSIVA, MAS SIM PROPORCIONAL À RENDA E COM ALÍQUOTA BAIXA (A ALÍQUOTA MAIS ELEVADA ERA BEM MENOR QUE 15%). </a:t>
            </a:r>
          </a:p>
          <a:p>
            <a:pPr algn="just"/>
            <a:endParaRPr lang="pt-BR" sz="2000" dirty="0" smtClean="0"/>
          </a:p>
          <a:p>
            <a:pPr algn="just"/>
            <a:r>
              <a:rPr lang="pt-BR" sz="2000" dirty="0"/>
              <a:t> </a:t>
            </a:r>
            <a:r>
              <a:rPr lang="pt-BR" sz="2000" dirty="0" smtClean="0"/>
              <a:t>                  ATÉ ANTES DA  I GM, OS GOVERNOS COLETAVAM APENAS UMA </a:t>
            </a:r>
          </a:p>
          <a:p>
            <a:pPr algn="just"/>
            <a:r>
              <a:rPr lang="pt-BR" sz="2000" dirty="0"/>
              <a:t> </a:t>
            </a:r>
            <a:r>
              <a:rPr lang="pt-BR" sz="2000" dirty="0" smtClean="0"/>
              <a:t>                  PEQUENA PARTE DA RENDA NACIONAL, POR VOLTA DE 10%  (E MENOS</a:t>
            </a:r>
          </a:p>
          <a:p>
            <a:pPr algn="just"/>
            <a:r>
              <a:rPr lang="pt-BR" sz="2000" dirty="0"/>
              <a:t> </a:t>
            </a:r>
            <a:r>
              <a:rPr lang="pt-BR" sz="2000" dirty="0" smtClean="0"/>
              <a:t>                  AINDA NO CASO DOS EUA).</a:t>
            </a:r>
          </a:p>
          <a:p>
            <a:pPr algn="just"/>
            <a:endParaRPr lang="pt-BR" sz="2000" dirty="0" smtClean="0"/>
          </a:p>
          <a:p>
            <a:pPr algn="just"/>
            <a:r>
              <a:rPr lang="pt-BR" sz="2000" dirty="0"/>
              <a:t> </a:t>
            </a:r>
            <a:r>
              <a:rPr lang="pt-BR" sz="2000" dirty="0" smtClean="0"/>
              <a:t>                 NOS EUA, A TRIBUTAÇÃO DA RENDA FOI INTRODUZIDA BEM APÓS SUA</a:t>
            </a:r>
          </a:p>
          <a:p>
            <a:pPr algn="just"/>
            <a:r>
              <a:rPr lang="pt-BR" sz="2000" dirty="0"/>
              <a:t> </a:t>
            </a:r>
            <a:r>
              <a:rPr lang="pt-BR" sz="2000" dirty="0" smtClean="0"/>
              <a:t>                 INTRODUÇÃO NA INGLATERRA, FOI AO INÍCIO DO SÉCULO XX E FOI </a:t>
            </a:r>
          </a:p>
          <a:p>
            <a:pPr algn="just"/>
            <a:r>
              <a:rPr lang="pt-BR" sz="2000" dirty="0"/>
              <a:t> </a:t>
            </a:r>
            <a:r>
              <a:rPr lang="pt-BR" sz="2000" dirty="0" smtClean="0"/>
              <a:t>                 DE NATUREZA PROGRESSIVA DESDE SEU INÍCIO.</a:t>
            </a:r>
          </a:p>
          <a:p>
            <a:endParaRPr lang="pt-BR" sz="2000" dirty="0"/>
          </a:p>
          <a:p>
            <a:endParaRPr lang="pt-BR" sz="2000" dirty="0"/>
          </a:p>
        </p:txBody>
      </p:sp>
    </p:spTree>
    <p:extLst>
      <p:ext uri="{BB962C8B-B14F-4D97-AF65-F5344CB8AC3E}">
        <p14:creationId xmlns:p14="http://schemas.microsoft.com/office/powerpoint/2010/main" val="408179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algn="just"/>
            <a:r>
              <a:rPr lang="pt-BR" sz="1600" dirty="0" smtClean="0"/>
              <a:t>DOIS FATORES PRINCIPAIS EXPLICAM O GRANDE AUMENTO DA RECEITA TRIBUTÁRIA DURANTE O SÉCULO XX: </a:t>
            </a:r>
            <a:endParaRPr lang="pt-BR" sz="1600" dirty="0" smtClean="0"/>
          </a:p>
          <a:p>
            <a:pPr algn="just"/>
            <a:r>
              <a:rPr lang="pt-BR" sz="1600" dirty="0"/>
              <a:t> </a:t>
            </a:r>
            <a:r>
              <a:rPr lang="pt-BR" sz="1600" dirty="0" smtClean="0"/>
              <a:t>  </a:t>
            </a:r>
            <a:r>
              <a:rPr lang="pt-BR" sz="1600" dirty="0" smtClean="0"/>
              <a:t>AS </a:t>
            </a:r>
            <a:r>
              <a:rPr lang="pt-BR" sz="1600" dirty="0" smtClean="0"/>
              <a:t>DUAS GRANDES GUERRAS MUNDIAIS </a:t>
            </a:r>
            <a:r>
              <a:rPr lang="pt-BR" sz="1600" dirty="0" smtClean="0"/>
              <a:t>  E  A  EMERGÊNCIA </a:t>
            </a:r>
            <a:r>
              <a:rPr lang="pt-BR" sz="1600" dirty="0" smtClean="0"/>
              <a:t>DO ESTODO MODERNO DE BEM-ESTAR.</a:t>
            </a:r>
          </a:p>
          <a:p>
            <a:pPr algn="just"/>
            <a:endParaRPr lang="pt-BR" sz="1600" dirty="0" smtClean="0"/>
          </a:p>
          <a:p>
            <a:pPr algn="just"/>
            <a:r>
              <a:rPr lang="pt-BR" sz="1600" dirty="0"/>
              <a:t> </a:t>
            </a:r>
            <a:r>
              <a:rPr lang="pt-BR" sz="1600" dirty="0" smtClean="0"/>
              <a:t>              DURANTE CADA GUERRA MUNDIAL, AS DESPESAS MILITARES PASSARAM A METADE DA RENDA </a:t>
            </a:r>
          </a:p>
          <a:p>
            <a:pPr algn="just"/>
            <a:r>
              <a:rPr lang="pt-BR" sz="1600" dirty="0"/>
              <a:t> </a:t>
            </a:r>
            <a:r>
              <a:rPr lang="pt-BR" sz="1600" dirty="0" smtClean="0"/>
              <a:t>              NATIONAL NOS PAÍSES EM CONFLITO. ALGUNS PAÍSES FINANCIARAM A EXPLOSÃO DE DESPESAS </a:t>
            </a:r>
          </a:p>
          <a:p>
            <a:pPr algn="just"/>
            <a:r>
              <a:rPr lang="pt-BR" sz="1600" dirty="0"/>
              <a:t> </a:t>
            </a:r>
            <a:r>
              <a:rPr lang="pt-BR" sz="1600" dirty="0" smtClean="0"/>
              <a:t>              PÚBLICAS VIA ENDIVIDAMENTO, MAS  A MAIORIA RECORREU A AUMENTO DA TRIBUTAÇÃO. </a:t>
            </a:r>
          </a:p>
          <a:p>
            <a:pPr algn="just"/>
            <a:r>
              <a:rPr lang="pt-BR" sz="1600" dirty="0"/>
              <a:t> </a:t>
            </a:r>
            <a:r>
              <a:rPr lang="pt-BR" sz="1600" dirty="0" smtClean="0"/>
              <a:t>              TODAVIA, OS TRIBUTOS NÃO FORAM REDUZIDOS APÓS OS CONFLITOS MUNDIAIS EM RAZÃO </a:t>
            </a:r>
          </a:p>
          <a:p>
            <a:pPr algn="just"/>
            <a:r>
              <a:rPr lang="pt-BR" sz="1600" dirty="0"/>
              <a:t> </a:t>
            </a:r>
            <a:r>
              <a:rPr lang="pt-BR" sz="1600" dirty="0" smtClean="0"/>
              <a:t>               DO FORTE AUMENTO NAS DESPESAS SOCIAIS QUE OCORREU.</a:t>
            </a:r>
          </a:p>
          <a:p>
            <a:pPr algn="just"/>
            <a:endParaRPr lang="pt-BR" sz="1600" dirty="0"/>
          </a:p>
          <a:p>
            <a:pPr algn="just"/>
            <a:r>
              <a:rPr lang="pt-BR" sz="1600" dirty="0" smtClean="0"/>
              <a:t>               UMA NOVA FORMA DE TRIBUTAÇÃO FOI INTRODUZIDA NOS ANOS 1950 NA FRANÇA, O </a:t>
            </a:r>
          </a:p>
          <a:p>
            <a:pPr algn="just"/>
            <a:r>
              <a:rPr lang="pt-BR" sz="1600" dirty="0"/>
              <a:t> </a:t>
            </a:r>
            <a:r>
              <a:rPr lang="pt-BR" sz="1600" dirty="0" smtClean="0"/>
              <a:t>               TRIBUTO SOBRE O VALOR ADICIONADO E SE TORNOU UMA PEÇA CENTRAL NA POLÍTICA </a:t>
            </a:r>
          </a:p>
          <a:p>
            <a:pPr algn="just"/>
            <a:r>
              <a:rPr lang="pt-BR" sz="1600" dirty="0"/>
              <a:t> </a:t>
            </a:r>
            <a:r>
              <a:rPr lang="pt-BR" sz="1600" dirty="0" smtClean="0"/>
              <a:t>               TRIBUTÁRIA NA MAIORIA DOS PAÍSES DESENVOLVIDOS, COM EXCEÇÃO DOS EUA.</a:t>
            </a:r>
          </a:p>
          <a:p>
            <a:pPr algn="just"/>
            <a:endParaRPr lang="pt-BR" sz="1600" dirty="0"/>
          </a:p>
          <a:p>
            <a:pPr algn="just"/>
            <a:r>
              <a:rPr lang="pt-BR" sz="1600" dirty="0" smtClean="0"/>
              <a:t>OS ANOS 1980 TROUXERAM SIGNIFICATIVAS REFORMAS FISCAIS EM VÁRIOS PAÍSES, ESPECIALMENTE NOS EUA E INGLATERRA COM A “SUPPLY SIDE ECONOMICS”:</a:t>
            </a:r>
          </a:p>
          <a:p>
            <a:pPr algn="just"/>
            <a:r>
              <a:rPr lang="pt-BR" sz="1600" dirty="0"/>
              <a:t> </a:t>
            </a:r>
            <a:r>
              <a:rPr lang="pt-BR" sz="1600" dirty="0" smtClean="0"/>
              <a:t>                A TAXA MARGINAL DE IMPOSTO DE RENDA NOS EUA QUE ERA DE 70%, NOS GOVERNOS </a:t>
            </a:r>
          </a:p>
          <a:p>
            <a:pPr algn="just"/>
            <a:r>
              <a:rPr lang="pt-BR" sz="1600" dirty="0"/>
              <a:t> </a:t>
            </a:r>
            <a:r>
              <a:rPr lang="pt-BR" sz="1600" dirty="0" smtClean="0"/>
              <a:t>                REAGAN FOI REDUZIDA PARA 50% EM 1981 </a:t>
            </a:r>
            <a:r>
              <a:rPr lang="pt-BR" sz="1600" dirty="0" smtClean="0"/>
              <a:t> E PARA </a:t>
            </a:r>
            <a:r>
              <a:rPr lang="pt-BR" sz="1600" dirty="0" smtClean="0"/>
              <a:t>28</a:t>
            </a:r>
            <a:r>
              <a:rPr lang="pt-BR" sz="1600" dirty="0" smtClean="0"/>
              <a:t>%  </a:t>
            </a:r>
            <a:r>
              <a:rPr lang="pt-BR" sz="1600" dirty="0" smtClean="0"/>
              <a:t>EM 1986. POSTERIORMENTE, A </a:t>
            </a:r>
          </a:p>
          <a:p>
            <a:pPr algn="just"/>
            <a:r>
              <a:rPr lang="pt-BR" sz="1600" dirty="0"/>
              <a:t> </a:t>
            </a:r>
            <a:r>
              <a:rPr lang="pt-BR" sz="1600" dirty="0" smtClean="0"/>
              <a:t>                ADMINISTRAÇÃO CLINTON (ANOS 1990) ELEVOU A MAIOR ALÍQUOTA MARGINAL PARA 39,6%. </a:t>
            </a:r>
          </a:p>
          <a:p>
            <a:pPr algn="just"/>
            <a:endParaRPr lang="pt-BR" sz="1600" dirty="0" smtClean="0"/>
          </a:p>
          <a:p>
            <a:pPr algn="just"/>
            <a:r>
              <a:rPr lang="pt-BR" sz="1600" dirty="0"/>
              <a:t> </a:t>
            </a:r>
            <a:r>
              <a:rPr lang="pt-BR" sz="1600" dirty="0" smtClean="0"/>
              <a:t>                A TAXA MARGINAL DE IMPOSTO DE RENDA NA INGLATERRA FOI REDUZIDA DE 83% PARA 40%.</a:t>
            </a:r>
          </a:p>
          <a:p>
            <a:pPr algn="just"/>
            <a:endParaRPr lang="pt-BR" sz="1600" dirty="0" smtClean="0"/>
          </a:p>
          <a:p>
            <a:pPr algn="just"/>
            <a:r>
              <a:rPr lang="pt-BR" sz="1600" dirty="0"/>
              <a:t> </a:t>
            </a:r>
            <a:r>
              <a:rPr lang="pt-BR" sz="1600" dirty="0" smtClean="0"/>
              <a:t>                A TRIBUTAÇÃO DA RENDA CORPORATIVA FOI REDUZIDA EM AMBOS PAÍSES.</a:t>
            </a:r>
          </a:p>
          <a:p>
            <a:pPr algn="just"/>
            <a:endParaRPr lang="pt-BR" sz="1600" dirty="0" smtClean="0"/>
          </a:p>
          <a:p>
            <a:pPr algn="just"/>
            <a:r>
              <a:rPr lang="pt-BR" sz="1600" dirty="0"/>
              <a:t> </a:t>
            </a:r>
            <a:r>
              <a:rPr lang="pt-BR" sz="1600" dirty="0" smtClean="0"/>
              <a:t>                A MAIORIA DOS PAÍSES EUROPEUS CONTINENTAIS ADOTOU REFORMAS FISCAIS BEM MAIS </a:t>
            </a:r>
          </a:p>
          <a:p>
            <a:pPr algn="just"/>
            <a:r>
              <a:rPr lang="pt-BR" sz="1600" dirty="0"/>
              <a:t> </a:t>
            </a:r>
            <a:r>
              <a:rPr lang="pt-BR" sz="1600" dirty="0" smtClean="0"/>
              <a:t>                MODESTAS RELATIVAMENTE AO QUE OCORREU NOS EUA E INGLATERRA.</a:t>
            </a:r>
            <a:r>
              <a:rPr lang="pt-BR" sz="2000" dirty="0" smtClean="0"/>
              <a:t>              </a:t>
            </a:r>
            <a:endParaRPr lang="pt-BR" sz="2000" dirty="0"/>
          </a:p>
        </p:txBody>
      </p:sp>
    </p:spTree>
    <p:extLst>
      <p:ext uri="{BB962C8B-B14F-4D97-AF65-F5344CB8AC3E}">
        <p14:creationId xmlns:p14="http://schemas.microsoft.com/office/powerpoint/2010/main" val="374479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4624"/>
            <a:ext cx="9144000" cy="1143000"/>
          </a:xfrm>
        </p:spPr>
        <p:txBody>
          <a:bodyPr>
            <a:normAutofit fontScale="90000"/>
          </a:bodyPr>
          <a:lstStyle/>
          <a:p>
            <a:r>
              <a:rPr lang="pt-BR" b="1" dirty="0" smtClean="0"/>
              <a:t>ESTATÍSTICAS BÁSICAS E TENDÊNCIAS NOS SISTEMAS TRIBUTÁRIOS ATUAIS NA OCDE</a:t>
            </a:r>
            <a:endParaRPr lang="pt-BR" b="1" dirty="0"/>
          </a:p>
        </p:txBody>
      </p:sp>
      <p:sp>
        <p:nvSpPr>
          <p:cNvPr id="3" name="Espaço Reservado para Conteúdo 2"/>
          <p:cNvSpPr>
            <a:spLocks noGrp="1"/>
          </p:cNvSpPr>
          <p:nvPr>
            <p:ph idx="1"/>
          </p:nvPr>
        </p:nvSpPr>
        <p:spPr>
          <a:xfrm>
            <a:off x="0" y="1196752"/>
            <a:ext cx="9144000" cy="5661248"/>
          </a:xfrm>
        </p:spPr>
        <p:txBody>
          <a:bodyPr>
            <a:normAutofit lnSpcReduction="10000"/>
          </a:bodyPr>
          <a:lstStyle/>
          <a:p>
            <a:r>
              <a:rPr lang="pt-BR" sz="2000" b="1" u="sng" dirty="0" smtClean="0">
                <a:effectLst>
                  <a:outerShdw blurRad="38100" dist="38100" dir="2700000" algn="tl">
                    <a:srgbClr val="000000">
                      <a:alpha val="43137"/>
                    </a:srgbClr>
                  </a:outerShdw>
                </a:effectLst>
              </a:rPr>
              <a:t>TRIBUTAÇÃO, POLÍTICA ECONÔMICA E EFEITOS</a:t>
            </a:r>
          </a:p>
          <a:p>
            <a:pPr algn="just"/>
            <a:r>
              <a:rPr lang="pt-BR" sz="1600" dirty="0" smtClean="0"/>
              <a:t>NO ESTUDO DOS EFEITOS DA INTERVENÇÃO GOVERNAMENTAL POR MEIO DA TRIBUTAÇÃO DEVE-SE, EM PRIMEIRO LUGAR, RECONHECER QUE UMA DAS RESPONSABILIDADES-CHAVE DO GOVERNO É PROPORCIONAR E MANTER UMA ECONOMIA PRÓSPERA. ENTRE OS INDICADORES DE PROSPERIDADE ENCONTRAMOS MEDIDAS DE PADRÃO DE VIDA, MEDIDAS DE CRESCIMENTO ECONÔMICO E INCLUSIVE MEDIDAS DE BEM-ESTAR (FELICIDADE), NUMA META-ANÁLISE QUE COMBINA PSICOLOGIA E ECONOMIA E ENGLOBA OUTROS FATORES ALÉM DO PIB PER CAPITA (CRESCIMENTO E NÍVEL), TAIS COMO SAÚDE, SEGURANÇA, EDUCAÇÃO, EMPREGO, POBREZA E DESIGUALDADE, CASA PRÓPRIA, LAZER, E EXTERNALIDADES DE MEIO AMBIENTE E POLUIÇÃO.</a:t>
            </a:r>
          </a:p>
          <a:p>
            <a:pPr algn="just"/>
            <a:endParaRPr lang="pt-BR" sz="1600" dirty="0"/>
          </a:p>
          <a:p>
            <a:pPr algn="just"/>
            <a:r>
              <a:rPr lang="pt-BR" sz="1600" dirty="0" smtClean="0"/>
              <a:t>COMO SABEMOS, OS DIFERENCIAIS DE CRESCIMENTO SÃO A CAUSA BÁSICA PARA GRANDES DISCREPÂNCIAS NA DISTRIBUIÇÃO DE RENDA, RIQUEZA E OPORTUNIDADES ECONÔMICAS NO MUNDO. PORTANTO, A POLÍTICA GOVERNAMENTAL DEVE, EM PRINCÍPIO, SER ORIENTADA NO SENTIDO DE CRIAR UM EFICIENTE E SUSTENTÁVEL CRESCIMENTO ECONÔMICO, LEVANDO EM CONSIDERAÇÃO OUTROS FATORES QUE AFETAM O BEM-ESTAR.</a:t>
            </a:r>
          </a:p>
          <a:p>
            <a:pPr algn="just"/>
            <a:endParaRPr lang="pt-BR" sz="1600" dirty="0"/>
          </a:p>
          <a:p>
            <a:pPr algn="just"/>
            <a:r>
              <a:rPr lang="pt-BR" sz="1600" dirty="0" smtClean="0"/>
              <a:t>O CRESCIMENTO ECONÔMICO É O MOTOR PRIMÁRIO DA PROSPERIDADE E O PRINCIPAL FATOR CAPAZ DE REDUZIR A POBREZA. ENTRETANTO, NÃO É O ÚNICO FATOR CONTRIBUTIVO DO BEM-ESTAR. OUTROS FATORES COMO EDUCAÇÃO, EMPREGO, SAÚDE, SEGURANÇA, DISTRIBUIÇÃO DE RENDA E MEIO AMBIENTE SÃO TAMBÉM IMPORTANTES. </a:t>
            </a:r>
          </a:p>
          <a:p>
            <a:pPr algn="just"/>
            <a:endParaRPr lang="pt-BR" sz="1600" dirty="0"/>
          </a:p>
          <a:p>
            <a:pPr algn="just"/>
            <a:r>
              <a:rPr lang="pt-BR" sz="1600" dirty="0" smtClean="0"/>
              <a:t>NA TABELA 1 ENCONTRAMOS ESTATÍSTICAS QUE ASSOCIAM VARIÁVEIS ECONÔMICAS E TAMANHO DO GOVERNO COM AVALIAÇÃO (SUBJETIVA; RANK) DE BEM-ESTAR PARA PAÍSES DA OCDE EM 2005. </a:t>
            </a:r>
            <a:endParaRPr lang="pt-BR" sz="1600" dirty="0"/>
          </a:p>
        </p:txBody>
      </p:sp>
    </p:spTree>
    <p:extLst>
      <p:ext uri="{BB962C8B-B14F-4D97-AF65-F5344CB8AC3E}">
        <p14:creationId xmlns:p14="http://schemas.microsoft.com/office/powerpoint/2010/main" val="61970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200" dirty="0" smtClean="0"/>
              <a:t> </a:t>
            </a: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7384"/>
            <a:ext cx="9180512" cy="6813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341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pPr algn="just"/>
            <a:r>
              <a:rPr lang="pt-BR" sz="2000" dirty="0" smtClean="0"/>
              <a:t>UMA FRAQUEZA DA ECONOMIA DE MERCADO É QUE ELA NÃO GARANTE QUE OS FRUTOS DO CRESCIMENTO ECONÔMICO SEJAM DISTRIBUIDOS EQUITATIVAMENTE. POR ISSO, A OPINÃO MAJORITÁRIA NA ECONOMIA É DE QUE HAJA ALGUMA FORMA DE PROTEÇÃO SOCIAL. ENTRETANTO, HÁ DESACORDO PROFUNDO DOS ANALISTAS COM RELAÇÃO AO GRAU E EM COMO OBTER ESSA PROTEÇÃO.</a:t>
            </a:r>
          </a:p>
          <a:p>
            <a:pPr algn="just"/>
            <a:endParaRPr lang="pt-BR" sz="2000" dirty="0" smtClean="0"/>
          </a:p>
          <a:p>
            <a:pPr algn="just"/>
            <a:r>
              <a:rPr lang="pt-BR" sz="2000" dirty="0" smtClean="0"/>
              <a:t>O ÍNDICE DE GINI NOS FORNECE UMA IDÉIA SOBRE A DESIGUALDADE DE RENDA EXISTENTE NO PAÍS (O ÍNDICE VARIA DE 0 A 100, SENDO QUE QUANTO MAIOR O VALOR DO ÍNDICE MAIOR A DESIGUALDADE). NESTE ASPECTO, A TABELA 1 MOSTRA QUE PAÍSES COMO A DINAMARCA, FINLÂNDIA E SUÉCIA TEM UMA DESIGUALDADE RELATIVAMENTE PEQUENA, ENQUANTO QUE AUSTRÁLIA, ITÁLIA, UK, E US APRESENTAM UMA DESIGUALDADE RELATIVAMENTE MAIOR.</a:t>
            </a:r>
          </a:p>
          <a:p>
            <a:pPr algn="just"/>
            <a:endParaRPr lang="pt-BR" sz="2000" dirty="0"/>
          </a:p>
          <a:p>
            <a:pPr algn="just"/>
            <a:r>
              <a:rPr lang="pt-BR" sz="2000" dirty="0" smtClean="0"/>
              <a:t>O GRAU DE DESIGUALDADE ESTÁ NO CERNE DA DISCUSSÃO SOBRE DISTRIBUIÇÃO DE RENDA E O PAPEL DO GOVERNO NESSA QUESTÃO. QUANDO OS GOVERNOS TEM UM TAMANHO GRANDE, PORQUE NECESSITAM DE ELEVADA CARGA TRIBUTÁRIA PARA SUSTENTÁ-LOS, SÃO FREQUENTEMENTE CARACTERIZADOS POR GERAREM DESINCENTIVOS AO TRABALHO, AO INVESTIMENTO/POUPANÇA E, ÚLTIMA ANÁLISE, POR ISSO, MUITAS VEZES</a:t>
            </a:r>
            <a:r>
              <a:rPr lang="pt-BR" sz="2000" dirty="0"/>
              <a:t> </a:t>
            </a:r>
            <a:r>
              <a:rPr lang="pt-BR" sz="2000" dirty="0" smtClean="0"/>
              <a:t> TORNAM A SITUAÇÃO DAS PESSOAS PIOR. </a:t>
            </a:r>
          </a:p>
          <a:p>
            <a:pPr algn="just"/>
            <a:endParaRPr lang="pt-BR" sz="2000" dirty="0"/>
          </a:p>
          <a:p>
            <a:pPr algn="just"/>
            <a:r>
              <a:rPr lang="pt-BR" sz="2000" dirty="0" smtClean="0"/>
              <a:t>A TABELA 1 TAMBÉM MOSTRA QUE OS 10 PAÍSES MAIS FELIZES INCLUEM SEIS PAÍSES EUROPEUS. ESSES 10 PAÍSES TEM UMA RENDA PER CAPITA RELATIVAMENTE ELEVADA (ENTRE US$ 31.000,00 E US$ 36.000,00), APRESENTAM ELEVADO DISPÊNDIO GOVERNAMENTAL (EM MÉDIA ACIMA DE 45% DO PIB), EM GERAL APRESENTAM UMA TAXA DE CRESCIMENTO DO PIB ABAIXO DA MÉDIA DOS PAÍSES (MENOR DO QUE 3%, EXCETO O CANADÁ E ISLÂNDIA) E TEM RELATIVA PEQUENA DIFERENÇA ENTRE RICO E POBRE (DESIGUALDADE RELATIVAMENTE BAIXA; GRANDE MAIORIA DOS CASOS GINI &lt; 32).</a:t>
            </a:r>
          </a:p>
          <a:p>
            <a:pPr algn="just"/>
            <a:endParaRPr lang="pt-BR" sz="2000" dirty="0"/>
          </a:p>
          <a:p>
            <a:pPr algn="just"/>
            <a:r>
              <a:rPr lang="pt-BR" sz="2000" dirty="0" smtClean="0"/>
              <a:t>A DINAMARCA COM RENDA PER </a:t>
            </a:r>
            <a:r>
              <a:rPr lang="pt-BR" sz="2000" dirty="0" smtClean="0"/>
              <a:t>CAPITA </a:t>
            </a:r>
            <a:r>
              <a:rPr lang="pt-BR" sz="2000" dirty="0" smtClean="0"/>
              <a:t>DE US$ 34.400,00, DISPÊNDIO PÚBLICO DE 53% DO PIB, TAXA DE CRESCIMENTO ABAIXO DA MÉDIA DOS PAÍSES E RELATIVA BAIXA DESIGUALDADE (GINI = 24,7) É A NAÇÃO MAIS FELIZ DO PLANETA TERRA (RANK = 1).</a:t>
            </a:r>
          </a:p>
          <a:p>
            <a:pPr algn="just"/>
            <a:endParaRPr lang="pt-BR" sz="2000" dirty="0"/>
          </a:p>
          <a:p>
            <a:pPr algn="just"/>
            <a:r>
              <a:rPr lang="pt-BR" sz="2000" dirty="0" smtClean="0"/>
              <a:t>OS EUA COM UMA RENDA PER CAPITA ELEVADA (US$ 43.801,00), UM TAMANHO DE GOVERNO NÃO ELEVADO (36,6% DO PIB), APRESENTA TAXA DE CRESCIMENTO ACIMA DA MÉDIA DOS PAÍSES E UMA DESIGUALDADE RELATIVAMENTE ALTA (GINI = 40,8) É UMA NAÇÃO RELATIVAMENTE FELIZ CUJO RANK (SUBJETIVO) DE BEM-ESTAR SITUA-SE EM 23 (ACIMA DA MÉDIA QUE É 46).</a:t>
            </a:r>
            <a:endParaRPr lang="pt-BR" sz="2000" dirty="0"/>
          </a:p>
        </p:txBody>
      </p:sp>
    </p:spTree>
    <p:extLst>
      <p:ext uri="{BB962C8B-B14F-4D97-AF65-F5344CB8AC3E}">
        <p14:creationId xmlns:p14="http://schemas.microsoft.com/office/powerpoint/2010/main" val="179301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pt-BR" sz="2000" b="1" u="sng" dirty="0" smtClean="0">
                <a:effectLst>
                  <a:outerShdw blurRad="38100" dist="38100" dir="2700000" algn="tl">
                    <a:srgbClr val="000000">
                      <a:alpha val="43137"/>
                    </a:srgbClr>
                  </a:outerShdw>
                </a:effectLst>
              </a:rPr>
              <a:t>TAMANHO DO GOVERNO</a:t>
            </a:r>
          </a:p>
          <a:p>
            <a:pPr algn="just"/>
            <a:r>
              <a:rPr lang="pt-BR" sz="2000" dirty="0" smtClean="0"/>
              <a:t>NENHUM PAÍS NA HISTÓRIA CONSEGUIU ATINGIR ELEVADA PROSPERIDADE ECONÔMICA SEM ALGUMA FORMA DE GOVERNO.</a:t>
            </a:r>
          </a:p>
          <a:p>
            <a:pPr algn="just"/>
            <a:endParaRPr lang="pt-BR" sz="2000" dirty="0" smtClean="0"/>
          </a:p>
          <a:p>
            <a:pPr algn="just"/>
            <a:r>
              <a:rPr lang="pt-BR" sz="2000" dirty="0"/>
              <a:t> </a:t>
            </a:r>
            <a:r>
              <a:rPr lang="pt-BR" sz="2000" dirty="0" smtClean="0"/>
              <a:t>            GOVERNOS ESTABELECEM E FAZEM CUMPRIR AS LEIS, ESTABELECEM OS </a:t>
            </a:r>
          </a:p>
          <a:p>
            <a:pPr algn="just"/>
            <a:r>
              <a:rPr lang="pt-BR" sz="2000" dirty="0"/>
              <a:t> </a:t>
            </a:r>
            <a:r>
              <a:rPr lang="pt-BR" sz="2000" dirty="0" smtClean="0"/>
              <a:t>            DIREITOS DE PROPRIEDADE, CONSTROEM A INFRAESTRUTURA, PROVEEM A </a:t>
            </a:r>
          </a:p>
          <a:p>
            <a:pPr algn="just"/>
            <a:r>
              <a:rPr lang="pt-BR" sz="2000" dirty="0"/>
              <a:t> </a:t>
            </a:r>
            <a:r>
              <a:rPr lang="pt-BR" sz="2000" dirty="0" smtClean="0"/>
              <a:t>            DEFESA NACIONAL E OS DEMAIS SERVIÇOS PÚBLICOS QUE POSSIBILITAM O </a:t>
            </a:r>
          </a:p>
          <a:p>
            <a:pPr algn="just"/>
            <a:r>
              <a:rPr lang="pt-BR" sz="2000" dirty="0"/>
              <a:t> </a:t>
            </a:r>
            <a:r>
              <a:rPr lang="pt-BR" sz="2000" dirty="0" smtClean="0"/>
              <a:t>            O ANDAMENTO DOS NEGÓCIOS E O DESENVOLVIMENTO DOS PAÍSES.</a:t>
            </a:r>
          </a:p>
          <a:p>
            <a:pPr algn="just"/>
            <a:endParaRPr lang="pt-BR" sz="2000" dirty="0"/>
          </a:p>
          <a:p>
            <a:pPr algn="just"/>
            <a:r>
              <a:rPr lang="pt-BR" sz="2000" dirty="0" smtClean="0"/>
              <a:t>              ENTRETANTO, EXISTEM LIMITES AO QUE PODE SER ALCANÇADO. GOVERNOS </a:t>
            </a:r>
          </a:p>
          <a:p>
            <a:pPr algn="just"/>
            <a:r>
              <a:rPr lang="pt-BR" sz="2000" dirty="0"/>
              <a:t> </a:t>
            </a:r>
            <a:r>
              <a:rPr lang="pt-BR" sz="2000" dirty="0" smtClean="0"/>
              <a:t>             COM TAMANHO EXCESSIVO SUFOCAM  A ECONOMIA, DESINCENTIVAM O </a:t>
            </a:r>
          </a:p>
          <a:p>
            <a:pPr algn="just"/>
            <a:r>
              <a:rPr lang="pt-BR" sz="2000" dirty="0"/>
              <a:t> </a:t>
            </a:r>
            <a:r>
              <a:rPr lang="pt-BR" sz="2000" dirty="0" smtClean="0"/>
              <a:t>             TRABALHO, O ESPÍRITO EMPREENDEDOR, O INVESTIMENTO/POUPANÇA E </a:t>
            </a:r>
          </a:p>
          <a:p>
            <a:pPr algn="just"/>
            <a:r>
              <a:rPr lang="pt-BR" sz="2000" dirty="0"/>
              <a:t> </a:t>
            </a:r>
            <a:r>
              <a:rPr lang="pt-BR" sz="2000" dirty="0" smtClean="0"/>
              <a:t>             EXACERBAM O PROBLEMA DE “FREE  RIDING” NA ECONOMIA.</a:t>
            </a:r>
          </a:p>
          <a:p>
            <a:pPr algn="just"/>
            <a:endParaRPr lang="pt-BR" sz="2000" dirty="0"/>
          </a:p>
          <a:p>
            <a:pPr algn="just"/>
            <a:r>
              <a:rPr lang="pt-BR" sz="2000" dirty="0" smtClean="0"/>
              <a:t>TODAVIA, EXISTE UMA ÓBVIA RELAÇÃO ENTRE O TAMANHO DO GOVERNO E O SISTEMA TRIBUTÁRIO, BEM COMO, SUA NATUREZA E A CARGA TRIBUTÁRIA TOTAL: GOVERNOS COM GRANDES DISPÊNCIOS SÃO CARACTERIZADOS POR SISTEMAS TRIBUTÁRIOS COM ELEVADAS ALÍQUOTAS TRIBUTÁRIAS E PELA EXISTÊNCIA DE MUITOS TRIBUTOS DIFERENCIADOS. </a:t>
            </a:r>
          </a:p>
          <a:p>
            <a:pPr algn="just"/>
            <a:endParaRPr lang="pt-BR" sz="2000" dirty="0"/>
          </a:p>
          <a:p>
            <a:pPr algn="just"/>
            <a:r>
              <a:rPr lang="pt-BR" sz="2000" dirty="0"/>
              <a:t>E</a:t>
            </a:r>
            <a:r>
              <a:rPr lang="pt-BR" sz="2000" dirty="0" smtClean="0"/>
              <a:t>M ÚLTIMA ANÁLISE, O OBJETIVO DO GOVERNO DEVE SER O DE SATISFAZER A PREFERÊNCIA MÉDIA DO ELEITOR E TRIBUTAR DE FORMA CORRESPONDENTE A ESSAS PREFERÊNCIAS. MAS, A DIMENSÃO E A ALOCAÇÃO PRECISA DOS DISPÊNDIOS GOVERNAMENTAIS DEPENDE DE PREFERÊNCIAS CULTURAIS, POLÍTICAS E DOS GOSTOS DAS PESSOAS E, POR ISSO, LEVAM A DIFERENTES RESULTADOS EM CADA PAÍS.</a:t>
            </a:r>
          </a:p>
          <a:p>
            <a:endParaRPr lang="pt-BR" sz="2000" dirty="0"/>
          </a:p>
          <a:p>
            <a:endParaRPr lang="pt-BR" sz="2000" dirty="0"/>
          </a:p>
        </p:txBody>
      </p:sp>
    </p:spTree>
    <p:extLst>
      <p:ext uri="{BB962C8B-B14F-4D97-AF65-F5344CB8AC3E}">
        <p14:creationId xmlns:p14="http://schemas.microsoft.com/office/powerpoint/2010/main" val="270709036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TotalTime>
  <Words>5053</Words>
  <Application>Microsoft Office PowerPoint</Application>
  <PresentationFormat>Apresentação na tela (4:3)</PresentationFormat>
  <Paragraphs>273</Paragraphs>
  <Slides>28</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28</vt:i4>
      </vt:variant>
    </vt:vector>
  </HeadingPairs>
  <TitlesOfParts>
    <vt:vector size="30" baseType="lpstr">
      <vt:lpstr>Tema do Office</vt:lpstr>
      <vt:lpstr>Equação</vt:lpstr>
      <vt:lpstr>TRIBUTAÇÃO</vt:lpstr>
      <vt:lpstr>NOÇÕES DE HISTÓRIA DA TRIBUTAÇÃO</vt:lpstr>
      <vt:lpstr>Apresentação do PowerPoint</vt:lpstr>
      <vt:lpstr>Apresentação do PowerPoint</vt:lpstr>
      <vt:lpstr>Apresentação do PowerPoint</vt:lpstr>
      <vt:lpstr>ESTATÍSTICAS BÁSICAS E TENDÊNCIAS NOS SISTEMAS TRIBUTÁRIOS ATUAIS NA OCDE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TRIBUTAÇÃO</dc:title>
  <dc:creator>Windows User</dc:creator>
  <cp:lastModifiedBy>Siegfried Bender</cp:lastModifiedBy>
  <cp:revision>198</cp:revision>
  <dcterms:created xsi:type="dcterms:W3CDTF">2015-03-03T12:40:02Z</dcterms:created>
  <dcterms:modified xsi:type="dcterms:W3CDTF">2011-05-31T05:07:30Z</dcterms:modified>
</cp:coreProperties>
</file>