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mf" ContentType="image/x-wm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61"/>
  </p:notesMasterIdLst>
  <p:sldIdLst>
    <p:sldId id="525" r:id="rId2"/>
    <p:sldId id="528" r:id="rId3"/>
    <p:sldId id="529" r:id="rId4"/>
    <p:sldId id="532" r:id="rId5"/>
    <p:sldId id="530" r:id="rId6"/>
    <p:sldId id="535" r:id="rId7"/>
    <p:sldId id="404" r:id="rId8"/>
    <p:sldId id="311" r:id="rId9"/>
    <p:sldId id="407" r:id="rId10"/>
    <p:sldId id="536" r:id="rId11"/>
    <p:sldId id="408" r:id="rId12"/>
    <p:sldId id="391" r:id="rId13"/>
    <p:sldId id="393" r:id="rId14"/>
    <p:sldId id="537" r:id="rId15"/>
    <p:sldId id="409" r:id="rId16"/>
    <p:sldId id="594" r:id="rId17"/>
    <p:sldId id="401" r:id="rId18"/>
    <p:sldId id="538" r:id="rId19"/>
    <p:sldId id="412" r:id="rId20"/>
    <p:sldId id="595" r:id="rId21"/>
    <p:sldId id="596" r:id="rId22"/>
    <p:sldId id="558" r:id="rId23"/>
    <p:sldId id="575" r:id="rId24"/>
    <p:sldId id="581" r:id="rId25"/>
    <p:sldId id="563" r:id="rId26"/>
    <p:sldId id="585" r:id="rId27"/>
    <p:sldId id="559" r:id="rId28"/>
    <p:sldId id="586" r:id="rId29"/>
    <p:sldId id="564" r:id="rId30"/>
    <p:sldId id="569" r:id="rId31"/>
    <p:sldId id="589" r:id="rId32"/>
    <p:sldId id="590" r:id="rId33"/>
    <p:sldId id="576" r:id="rId34"/>
    <p:sldId id="414" r:id="rId35"/>
    <p:sldId id="312" r:id="rId36"/>
    <p:sldId id="539" r:id="rId37"/>
    <p:sldId id="415" r:id="rId38"/>
    <p:sldId id="540" r:id="rId39"/>
    <p:sldId id="416" r:id="rId40"/>
    <p:sldId id="619" r:id="rId41"/>
    <p:sldId id="620" r:id="rId42"/>
    <p:sldId id="418" r:id="rId43"/>
    <p:sldId id="438" r:id="rId44"/>
    <p:sldId id="613" r:id="rId45"/>
    <p:sldId id="614" r:id="rId46"/>
    <p:sldId id="598" r:id="rId47"/>
    <p:sldId id="616" r:id="rId48"/>
    <p:sldId id="599" r:id="rId49"/>
    <p:sldId id="601" r:id="rId50"/>
    <p:sldId id="603" r:id="rId51"/>
    <p:sldId id="604" r:id="rId52"/>
    <p:sldId id="621" r:id="rId53"/>
    <p:sldId id="622" r:id="rId54"/>
    <p:sldId id="608" r:id="rId55"/>
    <p:sldId id="618" r:id="rId56"/>
    <p:sldId id="606" r:id="rId57"/>
    <p:sldId id="617" r:id="rId58"/>
    <p:sldId id="609" r:id="rId59"/>
    <p:sldId id="612" r:id="rId60"/>
  </p:sldIdLst>
  <p:sldSz cx="9144000" cy="6858000" type="screen4x3"/>
  <p:notesSz cx="6858000" cy="9144000"/>
  <p:defaultTextStyle>
    <a:defPPr>
      <a:defRPr lang="pt-BR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FF"/>
    <a:srgbClr val="7B7B7B"/>
    <a:srgbClr val="FF0000"/>
    <a:srgbClr val="02B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43" autoAdjust="0"/>
    <p:restoredTop sz="96828" autoAdjust="0"/>
  </p:normalViewPr>
  <p:slideViewPr>
    <p:cSldViewPr>
      <p:cViewPr>
        <p:scale>
          <a:sx n="90" d="100"/>
          <a:sy n="90" d="100"/>
        </p:scale>
        <p:origin x="976" y="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BA24CF-26E6-104B-80CB-D81C07E59D6F}" type="slidenum">
              <a:rPr lang="pt-BR"/>
              <a:pPr/>
              <a:t>‹n.›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0906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745831-BDB7-3445-BB3D-AD0665F08285}" type="slidenum">
              <a:rPr lang="pt-BR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BR">
              <a:latin typeface="Calibri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5DFEEA-58FC-4082-B9BC-2CD764494671}" type="slidenum">
              <a:rPr lang="pt-BR" smtClean="0"/>
              <a:pPr/>
              <a:t>48</a:t>
            </a:fld>
            <a:endParaRPr lang="pt-BR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660875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8AF03-7270-45C2-A683-C5E353EF01A5}" type="datetime4">
              <a:rPr lang="en-US" smtClean="0"/>
              <a:pPr/>
              <a:t>November 18,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November 18,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November 18,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November 18,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November 18,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November 18,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November 18,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November 18,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November 18,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November 18,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November 18,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November 18,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6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Relationship Id="rId3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Relationship Id="rId3" Type="http://schemas.openxmlformats.org/officeDocument/2006/relationships/image" Target="../media/image42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4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22313" y="3772515"/>
            <a:ext cx="7772400" cy="78996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it-IT" sz="3200" b="1" dirty="0" err="1" smtClean="0">
                <a:solidFill>
                  <a:srgbClr val="B4DCFA"/>
                </a:solidFill>
                <a:latin typeface="+mn-lt"/>
              </a:rPr>
              <a:t>Resposta</a:t>
            </a:r>
            <a:r>
              <a:rPr lang="it-IT" sz="3200" b="1" dirty="0" smtClean="0">
                <a:solidFill>
                  <a:srgbClr val="B4DCFA"/>
                </a:solidFill>
                <a:latin typeface="+mn-lt"/>
              </a:rPr>
              <a:t> </a:t>
            </a:r>
            <a:r>
              <a:rPr lang="it-IT" sz="3200" b="1" dirty="0" err="1" smtClean="0">
                <a:solidFill>
                  <a:srgbClr val="B4DCFA"/>
                </a:solidFill>
                <a:latin typeface="+mn-lt"/>
              </a:rPr>
              <a:t>imune</a:t>
            </a:r>
            <a:r>
              <a:rPr lang="it-IT" sz="3200" b="1" dirty="0" smtClean="0">
                <a:solidFill>
                  <a:srgbClr val="B4DCFA"/>
                </a:solidFill>
                <a:latin typeface="+mn-lt"/>
              </a:rPr>
              <a:t> a </a:t>
            </a:r>
            <a:r>
              <a:rPr lang="it-IT" sz="3200" b="1" dirty="0" err="1" smtClean="0">
                <a:solidFill>
                  <a:srgbClr val="B4DCFA"/>
                </a:solidFill>
                <a:latin typeface="+mn-lt"/>
              </a:rPr>
              <a:t>patogenos</a:t>
            </a:r>
            <a:endParaRPr lang="pt-BR" sz="3200" b="1" dirty="0">
              <a:solidFill>
                <a:srgbClr val="B4DCFA"/>
              </a:solidFill>
              <a:latin typeface="+mn-lt"/>
              <a:cs typeface="+mj-cs"/>
            </a:endParaRPr>
          </a:p>
        </p:txBody>
      </p:sp>
      <p:sp>
        <p:nvSpPr>
          <p:cNvPr id="1025" name="Sottotitol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BR" i="1" dirty="0">
                <a:solidFill>
                  <a:schemeClr val="tx1"/>
                </a:solidFill>
                <a:latin typeface="Arial" charset="0"/>
              </a:rPr>
              <a:t>AULA </a:t>
            </a:r>
            <a:r>
              <a:rPr lang="pt-BR" i="1" dirty="0" smtClean="0">
                <a:solidFill>
                  <a:schemeClr val="tx1"/>
                </a:solidFill>
                <a:latin typeface="Arial" charset="0"/>
              </a:rPr>
              <a:t>9</a:t>
            </a:r>
            <a:endParaRPr lang="pt-BR" dirty="0">
              <a:solidFill>
                <a:schemeClr val="accent1"/>
              </a:solidFill>
              <a:latin typeface="Arial" charset="0"/>
            </a:endParaRPr>
          </a:p>
          <a:p>
            <a:r>
              <a:rPr lang="pt-BR" dirty="0">
                <a:solidFill>
                  <a:schemeClr val="accent1"/>
                </a:solidFill>
                <a:latin typeface="Arial" charset="0"/>
              </a:rPr>
              <a:t>Alessandra Pontillo</a:t>
            </a:r>
          </a:p>
          <a:p>
            <a:r>
              <a:rPr lang="pt-BR" sz="1600" i="1" dirty="0">
                <a:solidFill>
                  <a:schemeClr val="accent1"/>
                </a:solidFill>
                <a:latin typeface="Arial" charset="0"/>
              </a:rPr>
              <a:t>Lab. </a:t>
            </a:r>
            <a:r>
              <a:rPr lang="pt-BR" sz="1600" i="1" dirty="0" err="1">
                <a:solidFill>
                  <a:schemeClr val="accent1"/>
                </a:solidFill>
                <a:latin typeface="Arial" charset="0"/>
              </a:rPr>
              <a:t>Imunogenetica</a:t>
            </a:r>
            <a:r>
              <a:rPr lang="pt-BR" sz="1600" i="1" dirty="0">
                <a:solidFill>
                  <a:schemeClr val="accent1"/>
                </a:solidFill>
                <a:latin typeface="Arial" charset="0"/>
              </a:rPr>
              <a:t>/</a:t>
            </a:r>
            <a:r>
              <a:rPr lang="pt-BR" sz="1600" i="1" dirty="0" err="1">
                <a:solidFill>
                  <a:schemeClr val="accent1"/>
                </a:solidFill>
                <a:latin typeface="Arial" charset="0"/>
              </a:rPr>
              <a:t>Dep.Imunologia</a:t>
            </a:r>
            <a:r>
              <a:rPr lang="pt-BR" sz="1600" i="1" dirty="0">
                <a:solidFill>
                  <a:schemeClr val="accent1"/>
                </a:solidFill>
                <a:latin typeface="Arial" charset="0"/>
              </a:rPr>
              <a:t>/ICB/USP</a:t>
            </a:r>
          </a:p>
        </p:txBody>
      </p:sp>
      <p:sp>
        <p:nvSpPr>
          <p:cNvPr id="1026" name="Rectangle 6"/>
          <p:cNvSpPr>
            <a:spLocks noChangeArrowheads="1"/>
          </p:cNvSpPr>
          <p:nvPr/>
        </p:nvSpPr>
        <p:spPr bwMode="auto">
          <a:xfrm>
            <a:off x="2838450" y="582613"/>
            <a:ext cx="4019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1600" b="1"/>
              <a:t>Curso de Ciências Biológicas</a:t>
            </a:r>
            <a:endParaRPr lang="pt-BR" sz="1600"/>
          </a:p>
          <a:p>
            <a:pPr algn="ctr"/>
            <a:r>
              <a:rPr lang="pt-BR" sz="1600" b="1"/>
              <a:t>Disciplina BMI-296 – Imunologia básica</a:t>
            </a:r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186035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smtClean="0">
                <a:latin typeface="Avenir Book"/>
                <a:cs typeface="Avenir Book"/>
              </a:rPr>
              <a:t>vs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7504" y="1988840"/>
            <a:ext cx="5544616" cy="126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pt-PT" sz="2400" b="1" dirty="0">
                <a:solidFill>
                  <a:srgbClr val="FF0000"/>
                </a:solidFill>
                <a:latin typeface="Avenir Book"/>
                <a:cs typeface="Avenir Book"/>
              </a:rPr>
              <a:t>Imunidade Inata</a:t>
            </a:r>
          </a:p>
          <a:p>
            <a:pPr algn="l">
              <a:lnSpc>
                <a:spcPct val="110000"/>
              </a:lnSpc>
            </a:pPr>
            <a:r>
              <a:rPr lang="pt-PT" sz="2400" b="1" dirty="0">
                <a:solidFill>
                  <a:srgbClr val="070791"/>
                </a:solidFill>
                <a:latin typeface="Avenir Book"/>
                <a:cs typeface="Avenir Book"/>
              </a:rPr>
              <a:t>Ativação do Sistema Complemento</a:t>
            </a:r>
          </a:p>
          <a:p>
            <a:pPr algn="l">
              <a:lnSpc>
                <a:spcPct val="110000"/>
              </a:lnSpc>
            </a:pPr>
            <a:r>
              <a:rPr lang="pt-PT" sz="2400" b="1" dirty="0">
                <a:solidFill>
                  <a:srgbClr val="070791"/>
                </a:solidFill>
                <a:latin typeface="Avenir Book"/>
                <a:cs typeface="Avenir Book"/>
              </a:rPr>
              <a:t>Fagocitose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7504" y="3308211"/>
            <a:ext cx="471601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pt-PT" sz="2400" b="1" dirty="0">
                <a:solidFill>
                  <a:srgbClr val="FF0000"/>
                </a:solidFill>
                <a:latin typeface="Avenir Book"/>
                <a:cs typeface="Avenir Book"/>
              </a:rPr>
              <a:t>Imunidade Adaptativa</a:t>
            </a:r>
          </a:p>
          <a:p>
            <a:pPr algn="l">
              <a:lnSpc>
                <a:spcPct val="150000"/>
              </a:lnSpc>
            </a:pPr>
            <a:r>
              <a:rPr lang="pt-PT" sz="2400" b="1" dirty="0">
                <a:solidFill>
                  <a:srgbClr val="070791"/>
                </a:solidFill>
                <a:latin typeface="Avenir Book"/>
                <a:cs typeface="Avenir Book"/>
              </a:rPr>
              <a:t>Produção de Anticorpos</a:t>
            </a:r>
            <a:endParaRPr lang="pt-BR" sz="2400" b="1" dirty="0">
              <a:latin typeface="Avenir Book"/>
              <a:cs typeface="Avenir Book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7504" y="1455167"/>
            <a:ext cx="34563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pt-PT" sz="2400" b="1" dirty="0" smtClean="0">
                <a:solidFill>
                  <a:srgbClr val="070791"/>
                </a:solidFill>
                <a:latin typeface="Avenir Book"/>
                <a:cs typeface="Avenir Book"/>
              </a:rPr>
              <a:t>Barreiras </a:t>
            </a:r>
            <a:r>
              <a:rPr lang="pt-PT" sz="2400" b="1" dirty="0" err="1" smtClean="0">
                <a:solidFill>
                  <a:srgbClr val="070791"/>
                </a:solidFill>
                <a:latin typeface="Avenir Book"/>
                <a:cs typeface="Avenir Book"/>
              </a:rPr>
              <a:t>quimico-fisicas</a:t>
            </a:r>
            <a:endParaRPr lang="pt-PT" sz="2400" b="1" dirty="0">
              <a:solidFill>
                <a:srgbClr val="070791"/>
              </a:solidFill>
              <a:latin typeface="Avenir Book"/>
              <a:cs typeface="Avenir Book"/>
            </a:endParaRPr>
          </a:p>
        </p:txBody>
      </p:sp>
      <p:pic>
        <p:nvPicPr>
          <p:cNvPr id="7" name="Picture 2" descr="figure 18-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431787" cy="530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4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02" y="1412776"/>
            <a:ext cx="7277100" cy="47752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4457" y="2404487"/>
            <a:ext cx="1617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 smtClean="0">
                <a:latin typeface="Arial"/>
                <a:cs typeface="Arial"/>
              </a:rPr>
              <a:t>Defensinas</a:t>
            </a:r>
            <a:endParaRPr lang="it-IT" sz="1800" dirty="0" smtClean="0">
              <a:latin typeface="Arial"/>
              <a:cs typeface="Arial"/>
            </a:endParaRPr>
          </a:p>
          <a:p>
            <a:pPr algn="ctr"/>
            <a:r>
              <a:rPr lang="it-IT" sz="1800" dirty="0" smtClean="0">
                <a:latin typeface="Arial"/>
                <a:cs typeface="Arial"/>
              </a:rPr>
              <a:t>Pro-DEFA5, DEFA6</a:t>
            </a:r>
            <a:endParaRPr lang="it-IT" sz="1800" dirty="0">
              <a:latin typeface="Arial"/>
              <a:cs typeface="Arial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6429375" y="4139426"/>
            <a:ext cx="1476375" cy="1889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 smtClean="0"/>
              <a:t>Cel</a:t>
            </a:r>
            <a:r>
              <a:rPr lang="it-IT" sz="1400" dirty="0" smtClean="0"/>
              <a:t> </a:t>
            </a:r>
            <a:r>
              <a:rPr lang="it-IT" sz="1400" dirty="0" err="1" smtClean="0"/>
              <a:t>epiteliais</a:t>
            </a:r>
            <a:endParaRPr lang="it-IT" sz="1400" dirty="0" smtClean="0"/>
          </a:p>
          <a:p>
            <a:pPr algn="ctr"/>
            <a:r>
              <a:rPr lang="it-IT" sz="1400" dirty="0" err="1" smtClean="0"/>
              <a:t>mucosais</a:t>
            </a:r>
            <a:endParaRPr lang="it-IT" sz="1400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99702" y="1124744"/>
            <a:ext cx="760069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Barreiras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quimico-fisicas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 (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AMPs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,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proteinas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antimicrob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, muco,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IgA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)</a:t>
            </a:r>
            <a:endParaRPr lang="it-IT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020272" y="370063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 smtClean="0">
                <a:solidFill>
                  <a:srgbClr val="FF0000"/>
                </a:solidFill>
                <a:latin typeface="Arial"/>
                <a:cs typeface="Arial"/>
              </a:rPr>
              <a:t>IgA</a:t>
            </a:r>
            <a:endParaRPr lang="it-IT"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7308304" y="4060671"/>
            <a:ext cx="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7065421" y="59492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 smtClean="0">
                <a:solidFill>
                  <a:srgbClr val="FF0000"/>
                </a:solidFill>
                <a:latin typeface="Arial"/>
                <a:cs typeface="Arial"/>
              </a:rPr>
              <a:t>IgA</a:t>
            </a:r>
            <a:endParaRPr lang="it-IT"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7353453" y="6309320"/>
            <a:ext cx="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7020272" y="6516052"/>
            <a:ext cx="74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latin typeface="Arial"/>
                <a:cs typeface="Arial"/>
              </a:rPr>
              <a:t>B </a:t>
            </a:r>
            <a:r>
              <a:rPr lang="it-IT" sz="1800" dirty="0" err="1" smtClean="0">
                <a:latin typeface="Arial"/>
                <a:cs typeface="Arial"/>
              </a:rPr>
              <a:t>cell</a:t>
            </a:r>
            <a:endParaRPr lang="it-IT" sz="1800" dirty="0">
              <a:latin typeface="Arial"/>
              <a:cs typeface="Arial"/>
            </a:endParaRP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smtClean="0">
                <a:latin typeface="Avenir Book"/>
                <a:cs typeface="Avenir Book"/>
              </a:rPr>
              <a:t>vs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40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899592" y="1124744"/>
            <a:ext cx="760069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Imunidade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inata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: </a:t>
            </a:r>
            <a:r>
              <a:rPr lang="it-IT" sz="2000" dirty="0" err="1">
                <a:solidFill>
                  <a:srgbClr val="FF0000"/>
                </a:solidFill>
                <a:latin typeface="Avenir Book"/>
                <a:cs typeface="Avenir Book"/>
              </a:rPr>
              <a:t>a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tivaçao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 do sistema do complemento</a:t>
            </a:r>
            <a:endParaRPr lang="it-IT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6" name="Picture 2" descr="C:\Users\Andrew\Documents\Book\CMI 7th\Slide Set Project\CMI7 Slides Ch 4\4.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703" y="1958299"/>
            <a:ext cx="7330777" cy="449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0172" y="2900761"/>
            <a:ext cx="188154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sz="1400" dirty="0" smtClean="0">
                <a:latin typeface="Avenir Book"/>
                <a:cs typeface="Avenir Book"/>
              </a:rPr>
              <a:t>PG </a:t>
            </a:r>
            <a:r>
              <a:rPr lang="pt-BR" sz="1400" dirty="0">
                <a:latin typeface="Avenir Book"/>
                <a:cs typeface="Avenir Book"/>
              </a:rPr>
              <a:t>dos Gram</a:t>
            </a:r>
            <a:r>
              <a:rPr lang="pt-BR" sz="1400" dirty="0" smtClean="0">
                <a:latin typeface="Avenir Book"/>
                <a:cs typeface="Avenir Book"/>
              </a:rPr>
              <a:t>+/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sz="1400" dirty="0" smtClean="0">
                <a:latin typeface="Avenir Book"/>
                <a:cs typeface="Avenir Book"/>
              </a:rPr>
              <a:t>LPS </a:t>
            </a:r>
            <a:r>
              <a:rPr lang="pt-BR" sz="1400" dirty="0">
                <a:latin typeface="Avenir Book"/>
                <a:cs typeface="Avenir Book"/>
              </a:rPr>
              <a:t>dos </a:t>
            </a:r>
            <a:r>
              <a:rPr lang="pt-BR" sz="1400" dirty="0" smtClean="0">
                <a:latin typeface="Avenir Book"/>
                <a:cs typeface="Avenir Book"/>
              </a:rPr>
              <a:t>Gram-</a:t>
            </a:r>
            <a:endParaRPr lang="pt-BR" sz="1400" dirty="0" smtClean="0">
              <a:latin typeface="Avenir Book"/>
              <a:cs typeface="Avenir Book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07504" y="5054643"/>
            <a:ext cx="1449500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pt-BR" sz="1400" dirty="0" err="1" smtClean="0">
                <a:latin typeface="Avenir Book"/>
                <a:cs typeface="Avenir Book"/>
              </a:rPr>
              <a:t>mannosio</a:t>
            </a:r>
            <a:endParaRPr lang="pt-BR" sz="1400" dirty="0" smtClean="0">
              <a:latin typeface="Avenir Book"/>
              <a:cs typeface="Avenir Book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79512" y="3974523"/>
            <a:ext cx="1449500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i="1" dirty="0" err="1" smtClean="0">
                <a:latin typeface="Avenir Book"/>
                <a:cs typeface="Avenir Book"/>
              </a:rPr>
              <a:t>S</a:t>
            </a:r>
            <a:r>
              <a:rPr lang="pt-BR" sz="1400" i="1" dirty="0" smtClean="0">
                <a:latin typeface="Avenir Book"/>
                <a:cs typeface="Avenir Book"/>
              </a:rPr>
              <a:t>e </a:t>
            </a:r>
            <a:r>
              <a:rPr lang="pt-BR" sz="1400" i="1" dirty="0" err="1" smtClean="0">
                <a:latin typeface="Avenir Book"/>
                <a:cs typeface="Avenir Book"/>
              </a:rPr>
              <a:t>ja</a:t>
            </a:r>
            <a:r>
              <a:rPr lang="pt-BR" sz="1400" i="1" dirty="0" smtClean="0">
                <a:latin typeface="Avenir Book"/>
                <a:cs typeface="Avenir Book"/>
              </a:rPr>
              <a:t> existe AC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668344" y="5846731"/>
            <a:ext cx="136815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sz="1400" dirty="0" err="1" smtClean="0">
                <a:latin typeface="Avenir Book"/>
                <a:cs typeface="Avenir Book"/>
              </a:rPr>
              <a:t>Neisseria</a:t>
            </a:r>
            <a:r>
              <a:rPr lang="pt-BR" sz="1400" dirty="0" smtClean="0">
                <a:latin typeface="Avenir Book"/>
                <a:cs typeface="Avenir Book"/>
              </a:rPr>
              <a:t> </a:t>
            </a:r>
            <a:r>
              <a:rPr lang="pt-BR" sz="1400" dirty="0" err="1" smtClean="0">
                <a:latin typeface="Avenir Book"/>
                <a:cs typeface="Avenir Book"/>
              </a:rPr>
              <a:t>spp</a:t>
            </a:r>
            <a:endParaRPr lang="pt-BR" sz="1400" dirty="0" smtClean="0">
              <a:latin typeface="Avenir Book"/>
              <a:cs typeface="Avenir Book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smtClean="0">
                <a:latin typeface="Avenir Book"/>
                <a:cs typeface="Avenir Book"/>
              </a:rPr>
              <a:t>vs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387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ndrew\Documents\Book\CMI 7th\Slide Set Project\CMI7 Slides Ch 4\4.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27" y="1844824"/>
            <a:ext cx="620537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2051720" y="1124744"/>
            <a:ext cx="504056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Imunidade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inata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: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Fagocitose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 e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killing</a:t>
            </a:r>
            <a:endParaRPr lang="it-IT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5496" y="1651069"/>
            <a:ext cx="3096344" cy="120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b="1" dirty="0" smtClean="0">
                <a:solidFill>
                  <a:srgbClr val="FF0000"/>
                </a:solidFill>
                <a:latin typeface="Avenir Book"/>
                <a:cs typeface="Avenir Book"/>
              </a:rPr>
              <a:t>RECEPTORES</a:t>
            </a:r>
            <a:endParaRPr lang="pt-BR" sz="1400" dirty="0" smtClean="0">
              <a:latin typeface="Avenir Book"/>
              <a:cs typeface="Avenir Book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sz="1400" dirty="0" err="1" smtClean="0">
                <a:latin typeface="Avenir Book"/>
                <a:cs typeface="Avenir Book"/>
              </a:rPr>
              <a:t>Rec</a:t>
            </a:r>
            <a:r>
              <a:rPr lang="pt-BR" sz="1400" dirty="0" smtClean="0">
                <a:latin typeface="Avenir Book"/>
                <a:cs typeface="Avenir Book"/>
              </a:rPr>
              <a:t> </a:t>
            </a:r>
            <a:r>
              <a:rPr lang="pt-BR" sz="1400" dirty="0">
                <a:latin typeface="Avenir Book"/>
                <a:cs typeface="Avenir Book"/>
              </a:rPr>
              <a:t>Man, </a:t>
            </a:r>
            <a:r>
              <a:rPr lang="pt-BR" sz="1400" dirty="0" err="1" smtClean="0">
                <a:latin typeface="Avenir Book"/>
                <a:cs typeface="Avenir Book"/>
              </a:rPr>
              <a:t>Scavenger</a:t>
            </a:r>
            <a:r>
              <a:rPr lang="pt-BR" sz="1400" dirty="0" smtClean="0">
                <a:latin typeface="Avenir Book"/>
                <a:cs typeface="Avenir Book"/>
              </a:rPr>
              <a:t> 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</a:t>
            </a:r>
            <a:r>
              <a:rPr lang="pt-BR" sz="1400" dirty="0" smtClean="0">
                <a:latin typeface="Avenir Book"/>
                <a:cs typeface="Avenir Book"/>
                <a:sym typeface="Wingdings"/>
              </a:rPr>
              <a:t>fagocitose</a:t>
            </a:r>
            <a:endParaRPr lang="pt-BR" sz="1400" dirty="0" smtClean="0">
              <a:latin typeface="Avenir Book"/>
              <a:cs typeface="Avenir Book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sz="1400" dirty="0" err="1" smtClean="0">
                <a:latin typeface="Avenir Book"/>
                <a:cs typeface="Avenir Book"/>
              </a:rPr>
              <a:t>TLRs</a:t>
            </a:r>
            <a:r>
              <a:rPr lang="pt-BR" sz="1400" dirty="0" smtClean="0">
                <a:latin typeface="Avenir Book"/>
                <a:cs typeface="Avenir Book"/>
              </a:rPr>
              <a:t>, </a:t>
            </a:r>
            <a:r>
              <a:rPr lang="pt-BR" sz="1400" dirty="0" err="1" smtClean="0">
                <a:latin typeface="Avenir Book"/>
                <a:cs typeface="Avenir Book"/>
              </a:rPr>
              <a:t>CLRs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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atividade</a:t>
            </a:r>
            <a:r>
              <a:rPr lang="it-IT" sz="1400" dirty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microbicida</a:t>
            </a:r>
            <a:endParaRPr lang="pt-BR" sz="1400" dirty="0">
              <a:latin typeface="Avenir Book"/>
              <a:cs typeface="Avenir Book"/>
              <a:sym typeface="Wingdings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sz="1400" dirty="0" smtClean="0">
                <a:latin typeface="Avenir Book"/>
                <a:cs typeface="Avenir Book"/>
              </a:rPr>
              <a:t>CR, </a:t>
            </a:r>
            <a:r>
              <a:rPr lang="pt-BR" sz="1400" dirty="0" err="1" smtClean="0">
                <a:latin typeface="Avenir Book"/>
                <a:cs typeface="Avenir Book"/>
              </a:rPr>
              <a:t>FcR</a:t>
            </a:r>
            <a:r>
              <a:rPr lang="pt-BR" sz="1400" dirty="0" smtClean="0">
                <a:latin typeface="Avenir Book"/>
                <a:cs typeface="Avenir Book"/>
              </a:rPr>
              <a:t> 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 2</a:t>
            </a:r>
            <a:endParaRPr lang="pt-BR" sz="1400" dirty="0" smtClean="0">
              <a:latin typeface="Avenir Book"/>
              <a:cs typeface="Avenir Book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9512" y="3789040"/>
            <a:ext cx="4032448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600" b="1" dirty="0" smtClean="0">
                <a:solidFill>
                  <a:srgbClr val="FF0000"/>
                </a:solidFill>
                <a:latin typeface="Avenir Book"/>
                <a:cs typeface="Avenir Book"/>
              </a:rPr>
              <a:t>ATIVAÇAO FAGOCITO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dirty="0" err="1" smtClean="0">
                <a:latin typeface="Avenir Book"/>
                <a:cs typeface="Avenir Book"/>
              </a:rPr>
              <a:t>Atividade</a:t>
            </a:r>
            <a:r>
              <a:rPr lang="it-IT" sz="1400" dirty="0" smtClean="0">
                <a:latin typeface="Avenir Book"/>
                <a:cs typeface="Avenir Book"/>
              </a:rPr>
              <a:t> </a:t>
            </a:r>
            <a:r>
              <a:rPr lang="it-IT" sz="1400" dirty="0" err="1" smtClean="0">
                <a:latin typeface="Avenir Book"/>
                <a:cs typeface="Avenir Book"/>
              </a:rPr>
              <a:t>microbicida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eliminaçao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patogeno</a:t>
            </a:r>
            <a:endParaRPr lang="it-IT" sz="1400" dirty="0" smtClean="0">
              <a:latin typeface="Avenir Book"/>
              <a:cs typeface="Avenir Book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dirty="0" err="1" smtClean="0">
                <a:latin typeface="Avenir Book"/>
                <a:cs typeface="Avenir Book"/>
              </a:rPr>
              <a:t>Secreçao</a:t>
            </a:r>
            <a:r>
              <a:rPr lang="it-IT" sz="1400" dirty="0" smtClean="0">
                <a:latin typeface="Avenir Book"/>
                <a:cs typeface="Avenir Book"/>
              </a:rPr>
              <a:t> de </a:t>
            </a:r>
            <a:r>
              <a:rPr lang="it-IT" sz="1400" dirty="0" err="1" smtClean="0">
                <a:latin typeface="Avenir Book"/>
                <a:cs typeface="Avenir Book"/>
              </a:rPr>
              <a:t>CK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inflamaçao</a:t>
            </a:r>
            <a:endParaRPr lang="pt-BR" sz="1400" dirty="0" smtClean="0">
              <a:latin typeface="Avenir Book"/>
              <a:cs typeface="Avenir Book"/>
            </a:endParaRPr>
          </a:p>
        </p:txBody>
      </p:sp>
      <p:pic>
        <p:nvPicPr>
          <p:cNvPr id="9" name="Picture 2" descr="C:\Users\Andrew\Documents\Book\CMI 7th\Slide Set Project\CMI7 Slides Ch 4\4.14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0"/>
          <a:stretch/>
        </p:blipFill>
        <p:spPr bwMode="auto">
          <a:xfrm>
            <a:off x="179512" y="4941168"/>
            <a:ext cx="3543717" cy="185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smtClean="0">
                <a:latin typeface="Avenir Book"/>
                <a:cs typeface="Avenir Book"/>
              </a:rPr>
              <a:t>vs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247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>
                <a:latin typeface="Avenir Book"/>
                <a:cs typeface="Avenir Book"/>
              </a:rPr>
              <a:t>v</a:t>
            </a:r>
            <a:r>
              <a:rPr lang="it-IT" sz="3600" dirty="0" smtClean="0">
                <a:latin typeface="Avenir Book"/>
                <a:cs typeface="Avenir Book"/>
              </a:rPr>
              <a:t>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835696" y="1196752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Imunidade adquirida: resposta </a:t>
            </a:r>
            <a:r>
              <a:rPr lang="pt-BR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celulo</a:t>
            </a:r>
            <a:r>
              <a:rPr lang="pt-BR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-mediada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6220" y="163488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FF"/>
                </a:solidFill>
                <a:latin typeface="Avenir Book"/>
                <a:cs typeface="Avenir Book"/>
              </a:rPr>
              <a:t>Ag </a:t>
            </a:r>
            <a:r>
              <a:rPr lang="it-IT" sz="1200" b="1" dirty="0" err="1" smtClean="0">
                <a:solidFill>
                  <a:srgbClr val="0000FF"/>
                </a:solidFill>
                <a:latin typeface="Avenir Book"/>
                <a:cs typeface="Avenir Book"/>
              </a:rPr>
              <a:t>proteicos</a:t>
            </a:r>
            <a:r>
              <a:rPr lang="it-IT" sz="1200" b="1" dirty="0" smtClean="0">
                <a:solidFill>
                  <a:srgbClr val="0000FF"/>
                </a:solidFill>
                <a:latin typeface="Avenir Book"/>
                <a:cs typeface="Avenir Book"/>
              </a:rPr>
              <a:t> </a:t>
            </a:r>
            <a:r>
              <a:rPr lang="it-IT" sz="1200" b="1" dirty="0" err="1" smtClean="0">
                <a:solidFill>
                  <a:srgbClr val="0000FF"/>
                </a:solidFill>
                <a:latin typeface="Avenir Book"/>
                <a:cs typeface="Avenir Book"/>
              </a:rPr>
              <a:t>das</a:t>
            </a:r>
            <a:r>
              <a:rPr lang="it-IT" sz="1200" b="1" dirty="0" smtClean="0">
                <a:solidFill>
                  <a:srgbClr val="0000FF"/>
                </a:solidFill>
                <a:latin typeface="Avenir Book"/>
                <a:cs typeface="Avenir Book"/>
              </a:rPr>
              <a:t> </a:t>
            </a:r>
            <a:r>
              <a:rPr lang="it-IT" sz="1200" b="1" dirty="0" err="1" smtClean="0">
                <a:solidFill>
                  <a:srgbClr val="0000FF"/>
                </a:solidFill>
                <a:latin typeface="Avenir Book"/>
                <a:cs typeface="Avenir Book"/>
              </a:rPr>
              <a:t>bacterias</a:t>
            </a:r>
            <a:r>
              <a:rPr lang="it-IT" sz="1200" b="1" dirty="0" smtClean="0">
                <a:solidFill>
                  <a:srgbClr val="0000FF"/>
                </a:solidFill>
                <a:latin typeface="Avenir Book"/>
                <a:cs typeface="Avenir Book"/>
              </a:rPr>
              <a:t> </a:t>
            </a:r>
            <a:endParaRPr lang="it-IT" sz="1200" b="1" dirty="0">
              <a:solidFill>
                <a:srgbClr val="0000FF"/>
              </a:solidFill>
              <a:latin typeface="Avenir Book"/>
              <a:cs typeface="Avenir Book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945858" y="1988840"/>
            <a:ext cx="925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Avenir Book"/>
                <a:cs typeface="Avenir Book"/>
              </a:rPr>
              <a:t>TH17</a:t>
            </a:r>
            <a:endParaRPr lang="it-IT" b="1" dirty="0">
              <a:latin typeface="Avenir Book"/>
              <a:cs typeface="Avenir Book"/>
            </a:endParaRPr>
          </a:p>
        </p:txBody>
      </p:sp>
      <p:pic>
        <p:nvPicPr>
          <p:cNvPr id="10" name="Picture 3" descr="C:\Users\Andrew\Documents\Book\CMI 7th\Slide Set Project\CMI7 Slides Ch 10\10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928981" cy="461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ndrew\Documents\Books\CMI7\Slide Set Project\CMI7 Slides Ch 15\15-1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9" b="71997"/>
          <a:stretch/>
        </p:blipFill>
        <p:spPr bwMode="auto">
          <a:xfrm>
            <a:off x="4022122" y="1969106"/>
            <a:ext cx="392373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2267744" y="2852936"/>
            <a:ext cx="75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Avenir Book"/>
                <a:cs typeface="Avenir Book"/>
              </a:rPr>
              <a:t>TH1</a:t>
            </a:r>
            <a:endParaRPr lang="it-IT" b="1" dirty="0">
              <a:latin typeface="Avenir Book"/>
              <a:cs typeface="Avenir Book"/>
            </a:endParaRPr>
          </a:p>
        </p:txBody>
      </p:sp>
      <p:pic>
        <p:nvPicPr>
          <p:cNvPr id="11" name="Picture 3" descr="C:\Users\Andrew\Documents\Book\CMI 7th\Slide Set Project\CMI7 Slides Ch 10\10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56"/>
          <a:stretch/>
        </p:blipFill>
        <p:spPr bwMode="auto">
          <a:xfrm>
            <a:off x="5708117" y="3028788"/>
            <a:ext cx="3248083" cy="328376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24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drew\Documents\Books\CMI7\Slide Set Project\CMI7 Slides Ch 15\15-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80928"/>
            <a:ext cx="630329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51520" y="1988840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pt-BR" sz="2000" dirty="0">
                <a:solidFill>
                  <a:srgbClr val="000000"/>
                </a:solidFill>
                <a:latin typeface="Avenir Book"/>
                <a:cs typeface="Avenir Book"/>
              </a:rPr>
              <a:t>bloqueia a </a:t>
            </a:r>
            <a:r>
              <a:rPr lang="pt-BR" sz="20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infecçao</a:t>
            </a:r>
            <a:r>
              <a:rPr lang="pt-BR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, elimina </a:t>
            </a:r>
            <a:r>
              <a:rPr lang="pt-BR" sz="2000" dirty="0">
                <a:solidFill>
                  <a:srgbClr val="000000"/>
                </a:solidFill>
                <a:latin typeface="Avenir Book"/>
                <a:cs typeface="Avenir Book"/>
              </a:rPr>
              <a:t>as </a:t>
            </a:r>
            <a:r>
              <a:rPr lang="pt-BR" sz="20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bacterias</a:t>
            </a:r>
            <a:r>
              <a:rPr lang="pt-BR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Avenir Book"/>
                <a:cs typeface="Avenir Book"/>
              </a:rPr>
              <a:t>e neutraliza as toxinas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>
                <a:latin typeface="Avenir Book"/>
                <a:cs typeface="Avenir Book"/>
              </a:rPr>
              <a:t>v</a:t>
            </a:r>
            <a:r>
              <a:rPr lang="it-IT" sz="3600" dirty="0" smtClean="0">
                <a:latin typeface="Avenir Book"/>
                <a:cs typeface="Avenir Book"/>
              </a:rPr>
              <a:t>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259632" y="1196752"/>
            <a:ext cx="6768752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Imunidade adquirida: resposta humoral (PROTETORA)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5496" y="3284984"/>
            <a:ext cx="17562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400" dirty="0" smtClean="0">
                <a:solidFill>
                  <a:srgbClr val="0000FF"/>
                </a:solidFill>
                <a:latin typeface="Avenir Book"/>
                <a:cs typeface="Avenir Book"/>
              </a:rPr>
              <a:t>- Ag </a:t>
            </a:r>
            <a:r>
              <a:rPr lang="pt-BR" sz="1400" dirty="0">
                <a:solidFill>
                  <a:srgbClr val="0000FF"/>
                </a:solidFill>
                <a:latin typeface="Avenir Book"/>
                <a:cs typeface="Avenir Book"/>
              </a:rPr>
              <a:t>de membrana, </a:t>
            </a:r>
            <a:r>
              <a:rPr lang="pt-BR" sz="1400" dirty="0" smtClean="0">
                <a:solidFill>
                  <a:srgbClr val="0000FF"/>
                </a:solidFill>
                <a:latin typeface="Avenir Book"/>
                <a:cs typeface="Avenir Book"/>
              </a:rPr>
              <a:t>- toxinas (</a:t>
            </a:r>
            <a:r>
              <a:rPr lang="pt-BR" sz="1400" dirty="0" err="1" smtClean="0">
                <a:solidFill>
                  <a:srgbClr val="0000FF"/>
                </a:solidFill>
                <a:latin typeface="Avenir Book"/>
                <a:cs typeface="Avenir Book"/>
              </a:rPr>
              <a:t>polissacarideos</a:t>
            </a:r>
            <a:r>
              <a:rPr lang="pt-BR" sz="1400" dirty="0" smtClean="0">
                <a:solidFill>
                  <a:srgbClr val="0000FF"/>
                </a:solidFill>
                <a:latin typeface="Avenir Book"/>
                <a:cs typeface="Avenir Book"/>
              </a:rPr>
              <a:t> </a:t>
            </a:r>
            <a:r>
              <a:rPr lang="pt-BR" sz="1400" dirty="0">
                <a:solidFill>
                  <a:srgbClr val="0000FF"/>
                </a:solidFill>
                <a:latin typeface="Avenir Book"/>
                <a:cs typeface="Avenir Book"/>
              </a:rPr>
              <a:t>ou proteicos)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07504" y="5157192"/>
            <a:ext cx="30243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400" dirty="0" smtClean="0">
                <a:latin typeface="Avenir Book"/>
                <a:cs typeface="Avenir Book"/>
              </a:rPr>
              <a:t>Ag </a:t>
            </a:r>
            <a:r>
              <a:rPr lang="pt-BR" sz="1400" dirty="0" err="1" smtClean="0">
                <a:latin typeface="Avenir Book"/>
                <a:cs typeface="Avenir Book"/>
              </a:rPr>
              <a:t>polissacarideos</a:t>
            </a:r>
            <a:r>
              <a:rPr lang="pt-BR" sz="1400" dirty="0">
                <a:latin typeface="Avenir Book"/>
                <a:cs typeface="Avenir Book"/>
              </a:rPr>
              <a:t> </a:t>
            </a:r>
            <a:r>
              <a:rPr lang="pt-BR" sz="1400" dirty="0" smtClean="0">
                <a:latin typeface="Avenir Book"/>
                <a:cs typeface="Avenir Book"/>
              </a:rPr>
              <a:t>(</a:t>
            </a:r>
            <a:r>
              <a:rPr lang="pt-BR" sz="1400" dirty="0" err="1" smtClean="0">
                <a:latin typeface="Avenir Book"/>
                <a:cs typeface="Avenir Book"/>
              </a:rPr>
              <a:t>T</a:t>
            </a:r>
            <a:r>
              <a:rPr lang="pt-BR" sz="1400" dirty="0" smtClean="0">
                <a:latin typeface="Avenir Book"/>
                <a:cs typeface="Avenir Book"/>
              </a:rPr>
              <a:t> </a:t>
            </a:r>
            <a:r>
              <a:rPr lang="pt-BR" sz="1400" dirty="0" err="1" smtClean="0">
                <a:latin typeface="Avenir Book"/>
                <a:cs typeface="Avenir Book"/>
              </a:rPr>
              <a:t>indip</a:t>
            </a:r>
            <a:r>
              <a:rPr lang="pt-BR" sz="1400" dirty="0" smtClean="0">
                <a:latin typeface="Avenir Book"/>
                <a:cs typeface="Avenir Book"/>
              </a:rPr>
              <a:t>) </a:t>
            </a:r>
          </a:p>
          <a:p>
            <a:pPr algn="l"/>
            <a:r>
              <a:rPr lang="it-IT" sz="1400" dirty="0" smtClean="0">
                <a:latin typeface="Avenir Book"/>
                <a:cs typeface="Avenir Book"/>
                <a:sym typeface="Wingdings"/>
              </a:rPr>
              <a:t> AC unica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defesa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contra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bacteria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encapsuladas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ricas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em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PS</a:t>
            </a:r>
            <a:endParaRPr lang="it-IT" sz="1400" dirty="0"/>
          </a:p>
        </p:txBody>
      </p:sp>
      <p:sp>
        <p:nvSpPr>
          <p:cNvPr id="12" name="Rettangolo 11"/>
          <p:cNvSpPr/>
          <p:nvPr/>
        </p:nvSpPr>
        <p:spPr>
          <a:xfrm>
            <a:off x="7668344" y="2564904"/>
            <a:ext cx="12961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400" dirty="0" err="1" smtClean="0">
                <a:solidFill>
                  <a:srgbClr val="0000FF"/>
                </a:solidFill>
                <a:latin typeface="Avenir Book"/>
                <a:cs typeface="Avenir Book"/>
              </a:rPr>
              <a:t>IgG</a:t>
            </a:r>
            <a:r>
              <a:rPr lang="pt-BR" sz="1400" dirty="0" smtClean="0">
                <a:solidFill>
                  <a:srgbClr val="0000FF"/>
                </a:solidFill>
                <a:latin typeface="Avenir Book"/>
                <a:cs typeface="Avenir Book"/>
              </a:rPr>
              <a:t> e </a:t>
            </a:r>
            <a:r>
              <a:rPr lang="pt-BR" sz="1400" dirty="0" err="1" smtClean="0">
                <a:solidFill>
                  <a:srgbClr val="0000FF"/>
                </a:solidFill>
                <a:latin typeface="Avenir Book"/>
                <a:cs typeface="Avenir Book"/>
              </a:rPr>
              <a:t>IgA</a:t>
            </a:r>
            <a:endParaRPr lang="pt-BR" sz="1400" dirty="0" smtClean="0">
              <a:solidFill>
                <a:srgbClr val="0000FF"/>
              </a:solidFill>
              <a:latin typeface="Avenir Book"/>
              <a:cs typeface="Avenir Book"/>
            </a:endParaRPr>
          </a:p>
          <a:p>
            <a:pPr algn="l"/>
            <a:r>
              <a:rPr lang="it-IT" sz="1400" dirty="0">
                <a:solidFill>
                  <a:srgbClr val="0000FF"/>
                </a:solidFill>
                <a:latin typeface="Avenir Book"/>
                <a:cs typeface="Avenir Book"/>
              </a:rPr>
              <a:t>d</a:t>
            </a:r>
            <a:r>
              <a:rPr lang="it-IT" sz="1400" dirty="0" smtClean="0">
                <a:solidFill>
                  <a:srgbClr val="0000FF"/>
                </a:solidFill>
                <a:latin typeface="Avenir Book"/>
                <a:cs typeface="Avenir Book"/>
              </a:rPr>
              <a:t>e </a:t>
            </a:r>
            <a:r>
              <a:rPr lang="it-IT" sz="1400" dirty="0" err="1" smtClean="0">
                <a:solidFill>
                  <a:srgbClr val="0000FF"/>
                </a:solidFill>
                <a:latin typeface="Avenir Book"/>
                <a:cs typeface="Avenir Book"/>
              </a:rPr>
              <a:t>elevada</a:t>
            </a:r>
            <a:r>
              <a:rPr lang="it-IT" sz="1400" dirty="0" smtClean="0">
                <a:solidFill>
                  <a:srgbClr val="0000FF"/>
                </a:solidFill>
                <a:latin typeface="Avenir Book"/>
                <a:cs typeface="Avenir Book"/>
              </a:rPr>
              <a:t> </a:t>
            </a:r>
            <a:r>
              <a:rPr lang="it-IT" sz="1400" dirty="0" err="1" smtClean="0">
                <a:solidFill>
                  <a:srgbClr val="0000FF"/>
                </a:solidFill>
                <a:latin typeface="Avenir Book"/>
                <a:cs typeface="Avenir Book"/>
              </a:rPr>
              <a:t>afinidade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8028384" y="3429000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400" dirty="0" err="1" smtClean="0">
                <a:solidFill>
                  <a:srgbClr val="0000FF"/>
                </a:solidFill>
                <a:latin typeface="Avenir Book"/>
                <a:cs typeface="Avenir Book"/>
              </a:rPr>
              <a:t>IgG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923928" y="5733256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400" dirty="0" err="1" smtClean="0">
                <a:solidFill>
                  <a:srgbClr val="0000FF"/>
                </a:solidFill>
                <a:latin typeface="Avenir Book"/>
                <a:cs typeface="Avenir Book"/>
              </a:rPr>
              <a:t>IgM</a:t>
            </a:r>
            <a:r>
              <a:rPr lang="pt-BR" sz="1400" dirty="0" smtClean="0">
                <a:solidFill>
                  <a:srgbClr val="0000FF"/>
                </a:solidFill>
                <a:latin typeface="Avenir Book"/>
                <a:cs typeface="Avenir Book"/>
              </a:rPr>
              <a:t> e </a:t>
            </a:r>
            <a:r>
              <a:rPr lang="pt-BR" sz="1400" dirty="0" err="1" smtClean="0">
                <a:solidFill>
                  <a:srgbClr val="0000FF"/>
                </a:solidFill>
                <a:latin typeface="Avenir Book"/>
                <a:cs typeface="Avenir Book"/>
              </a:rPr>
              <a:t>IgG</a:t>
            </a:r>
            <a:endParaRPr lang="it-IT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>
                <a:latin typeface="Avenir Book"/>
                <a:cs typeface="Avenir Book"/>
              </a:rPr>
              <a:t>v</a:t>
            </a:r>
            <a:r>
              <a:rPr lang="it-IT" sz="3600" dirty="0" smtClean="0">
                <a:latin typeface="Avenir Book"/>
                <a:cs typeface="Avenir Book"/>
              </a:rPr>
              <a:t>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4022832" y="1934956"/>
            <a:ext cx="1252978" cy="657331"/>
            <a:chOff x="2430488" y="1979580"/>
            <a:chExt cx="1252978" cy="657331"/>
          </a:xfrm>
        </p:grpSpPr>
        <p:grpSp>
          <p:nvGrpSpPr>
            <p:cNvPr id="18" name="Gruppo 17"/>
            <p:cNvGrpSpPr/>
            <p:nvPr/>
          </p:nvGrpSpPr>
          <p:grpSpPr>
            <a:xfrm>
              <a:off x="2430488" y="1979580"/>
              <a:ext cx="773360" cy="657331"/>
              <a:chOff x="2430488" y="1979580"/>
              <a:chExt cx="773360" cy="657331"/>
            </a:xfrm>
          </p:grpSpPr>
          <p:grpSp>
            <p:nvGrpSpPr>
              <p:cNvPr id="12" name="Gruppo 11"/>
              <p:cNvGrpSpPr/>
              <p:nvPr/>
            </p:nvGrpSpPr>
            <p:grpSpPr>
              <a:xfrm>
                <a:off x="2430488" y="1979580"/>
                <a:ext cx="773360" cy="657331"/>
                <a:chOff x="2430488" y="1979580"/>
                <a:chExt cx="773360" cy="657331"/>
              </a:xfrm>
            </p:grpSpPr>
            <p:sp>
              <p:nvSpPr>
                <p:cNvPr id="6" name="Ovale 5"/>
                <p:cNvSpPr/>
                <p:nvPr/>
              </p:nvSpPr>
              <p:spPr>
                <a:xfrm>
                  <a:off x="2430488" y="1979580"/>
                  <a:ext cx="773360" cy="657331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" name="Ovale 10"/>
                <p:cNvSpPr/>
                <p:nvPr/>
              </p:nvSpPr>
              <p:spPr>
                <a:xfrm>
                  <a:off x="2596952" y="2214750"/>
                  <a:ext cx="440432" cy="348228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3" name="Ovale 12"/>
              <p:cNvSpPr/>
              <p:nvPr/>
            </p:nvSpPr>
            <p:spPr>
              <a:xfrm>
                <a:off x="2610148" y="2065134"/>
                <a:ext cx="106233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Ovale 13"/>
              <p:cNvSpPr/>
              <p:nvPr/>
            </p:nvSpPr>
            <p:spPr>
              <a:xfrm>
                <a:off x="2762548" y="2060848"/>
                <a:ext cx="106233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2914948" y="2060848"/>
                <a:ext cx="106233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Ovale 15"/>
              <p:cNvSpPr/>
              <p:nvPr/>
            </p:nvSpPr>
            <p:spPr>
              <a:xfrm>
                <a:off x="2914948" y="2159145"/>
                <a:ext cx="106233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Ovale 16"/>
              <p:cNvSpPr/>
              <p:nvPr/>
            </p:nvSpPr>
            <p:spPr>
              <a:xfrm>
                <a:off x="2555776" y="2159145"/>
                <a:ext cx="106233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9" name="CasellaDiTesto 18"/>
            <p:cNvSpPr txBox="1"/>
            <p:nvPr/>
          </p:nvSpPr>
          <p:spPr>
            <a:xfrm>
              <a:off x="3203848" y="2159145"/>
              <a:ext cx="4796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smtClean="0">
                  <a:latin typeface="Avenir Book" charset="0"/>
                  <a:ea typeface="Avenir Book" charset="0"/>
                  <a:cs typeface="Avenir Book" charset="0"/>
                </a:rPr>
                <a:t>NK</a:t>
              </a:r>
              <a:endParaRPr lang="pt-BR" sz="1600" b="1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grpSp>
        <p:nvGrpSpPr>
          <p:cNvPr id="66" name="Gruppo 65"/>
          <p:cNvGrpSpPr/>
          <p:nvPr/>
        </p:nvGrpSpPr>
        <p:grpSpPr>
          <a:xfrm>
            <a:off x="2347920" y="1610384"/>
            <a:ext cx="1316936" cy="1347355"/>
            <a:chOff x="755576" y="1655008"/>
            <a:chExt cx="1316936" cy="1347355"/>
          </a:xfrm>
        </p:grpSpPr>
        <p:grpSp>
          <p:nvGrpSpPr>
            <p:cNvPr id="34" name="Gruppo 33"/>
            <p:cNvGrpSpPr/>
            <p:nvPr/>
          </p:nvGrpSpPr>
          <p:grpSpPr>
            <a:xfrm>
              <a:off x="755576" y="1655008"/>
              <a:ext cx="1316936" cy="1347355"/>
              <a:chOff x="755576" y="1655008"/>
              <a:chExt cx="1316936" cy="1347355"/>
            </a:xfrm>
          </p:grpSpPr>
          <p:grpSp>
            <p:nvGrpSpPr>
              <p:cNvPr id="10" name="Gruppo 9"/>
              <p:cNvGrpSpPr/>
              <p:nvPr/>
            </p:nvGrpSpPr>
            <p:grpSpPr>
              <a:xfrm>
                <a:off x="755576" y="1655008"/>
                <a:ext cx="1316936" cy="1136143"/>
                <a:chOff x="755576" y="1655008"/>
                <a:chExt cx="1316936" cy="1136143"/>
              </a:xfrm>
            </p:grpSpPr>
            <p:sp>
              <p:nvSpPr>
                <p:cNvPr id="7" name="Figura a mano libera 6"/>
                <p:cNvSpPr/>
                <p:nvPr/>
              </p:nvSpPr>
              <p:spPr>
                <a:xfrm>
                  <a:off x="755576" y="1655008"/>
                  <a:ext cx="1316936" cy="1136143"/>
                </a:xfrm>
                <a:custGeom>
                  <a:avLst/>
                  <a:gdLst>
                    <a:gd name="connsiteX0" fmla="*/ 292100 w 1316936"/>
                    <a:gd name="connsiteY0" fmla="*/ 533852 h 1136143"/>
                    <a:gd name="connsiteX1" fmla="*/ 431800 w 1316936"/>
                    <a:gd name="connsiteY1" fmla="*/ 533852 h 1136143"/>
                    <a:gd name="connsiteX2" fmla="*/ 508000 w 1316936"/>
                    <a:gd name="connsiteY2" fmla="*/ 483052 h 1136143"/>
                    <a:gd name="connsiteX3" fmla="*/ 469900 w 1316936"/>
                    <a:gd name="connsiteY3" fmla="*/ 330652 h 1136143"/>
                    <a:gd name="connsiteX4" fmla="*/ 444500 w 1316936"/>
                    <a:gd name="connsiteY4" fmla="*/ 254452 h 1136143"/>
                    <a:gd name="connsiteX5" fmla="*/ 431800 w 1316936"/>
                    <a:gd name="connsiteY5" fmla="*/ 216352 h 1136143"/>
                    <a:gd name="connsiteX6" fmla="*/ 419100 w 1316936"/>
                    <a:gd name="connsiteY6" fmla="*/ 165552 h 1136143"/>
                    <a:gd name="connsiteX7" fmla="*/ 469900 w 1316936"/>
                    <a:gd name="connsiteY7" fmla="*/ 452 h 1136143"/>
                    <a:gd name="connsiteX8" fmla="*/ 546100 w 1316936"/>
                    <a:gd name="connsiteY8" fmla="*/ 13152 h 1136143"/>
                    <a:gd name="connsiteX9" fmla="*/ 558800 w 1316936"/>
                    <a:gd name="connsiteY9" fmla="*/ 51252 h 1136143"/>
                    <a:gd name="connsiteX10" fmla="*/ 571500 w 1316936"/>
                    <a:gd name="connsiteY10" fmla="*/ 229052 h 1136143"/>
                    <a:gd name="connsiteX11" fmla="*/ 647700 w 1316936"/>
                    <a:gd name="connsiteY11" fmla="*/ 267152 h 1136143"/>
                    <a:gd name="connsiteX12" fmla="*/ 736600 w 1316936"/>
                    <a:gd name="connsiteY12" fmla="*/ 254452 h 1136143"/>
                    <a:gd name="connsiteX13" fmla="*/ 774700 w 1316936"/>
                    <a:gd name="connsiteY13" fmla="*/ 178252 h 1136143"/>
                    <a:gd name="connsiteX14" fmla="*/ 838200 w 1316936"/>
                    <a:gd name="connsiteY14" fmla="*/ 89352 h 1136143"/>
                    <a:gd name="connsiteX15" fmla="*/ 952500 w 1316936"/>
                    <a:gd name="connsiteY15" fmla="*/ 38552 h 1136143"/>
                    <a:gd name="connsiteX16" fmla="*/ 1028700 w 1316936"/>
                    <a:gd name="connsiteY16" fmla="*/ 452 h 1136143"/>
                    <a:gd name="connsiteX17" fmla="*/ 1206500 w 1316936"/>
                    <a:gd name="connsiteY17" fmla="*/ 13152 h 1136143"/>
                    <a:gd name="connsiteX18" fmla="*/ 1219200 w 1316936"/>
                    <a:gd name="connsiteY18" fmla="*/ 76652 h 1136143"/>
                    <a:gd name="connsiteX19" fmla="*/ 1206500 w 1316936"/>
                    <a:gd name="connsiteY19" fmla="*/ 229052 h 1136143"/>
                    <a:gd name="connsiteX20" fmla="*/ 1168400 w 1316936"/>
                    <a:gd name="connsiteY20" fmla="*/ 267152 h 1136143"/>
                    <a:gd name="connsiteX21" fmla="*/ 1079500 w 1316936"/>
                    <a:gd name="connsiteY21" fmla="*/ 356052 h 1136143"/>
                    <a:gd name="connsiteX22" fmla="*/ 1041400 w 1316936"/>
                    <a:gd name="connsiteY22" fmla="*/ 394152 h 1136143"/>
                    <a:gd name="connsiteX23" fmla="*/ 990600 w 1316936"/>
                    <a:gd name="connsiteY23" fmla="*/ 419552 h 1136143"/>
                    <a:gd name="connsiteX24" fmla="*/ 901700 w 1316936"/>
                    <a:gd name="connsiteY24" fmla="*/ 483052 h 1136143"/>
                    <a:gd name="connsiteX25" fmla="*/ 889000 w 1316936"/>
                    <a:gd name="connsiteY25" fmla="*/ 521152 h 1136143"/>
                    <a:gd name="connsiteX26" fmla="*/ 927100 w 1316936"/>
                    <a:gd name="connsiteY26" fmla="*/ 533852 h 1136143"/>
                    <a:gd name="connsiteX27" fmla="*/ 1104900 w 1316936"/>
                    <a:gd name="connsiteY27" fmla="*/ 559252 h 1136143"/>
                    <a:gd name="connsiteX28" fmla="*/ 1168400 w 1316936"/>
                    <a:gd name="connsiteY28" fmla="*/ 584652 h 1136143"/>
                    <a:gd name="connsiteX29" fmla="*/ 1219200 w 1316936"/>
                    <a:gd name="connsiteY29" fmla="*/ 597352 h 1136143"/>
                    <a:gd name="connsiteX30" fmla="*/ 1295400 w 1316936"/>
                    <a:gd name="connsiteY30" fmla="*/ 673552 h 1136143"/>
                    <a:gd name="connsiteX31" fmla="*/ 1282700 w 1316936"/>
                    <a:gd name="connsiteY31" fmla="*/ 876752 h 1136143"/>
                    <a:gd name="connsiteX32" fmla="*/ 1181100 w 1316936"/>
                    <a:gd name="connsiteY32" fmla="*/ 927552 h 1136143"/>
                    <a:gd name="connsiteX33" fmla="*/ 1104900 w 1316936"/>
                    <a:gd name="connsiteY33" fmla="*/ 914852 h 1136143"/>
                    <a:gd name="connsiteX34" fmla="*/ 1066800 w 1316936"/>
                    <a:gd name="connsiteY34" fmla="*/ 838652 h 1136143"/>
                    <a:gd name="connsiteX35" fmla="*/ 1028700 w 1316936"/>
                    <a:gd name="connsiteY35" fmla="*/ 800552 h 1136143"/>
                    <a:gd name="connsiteX36" fmla="*/ 965200 w 1316936"/>
                    <a:gd name="connsiteY36" fmla="*/ 749752 h 1136143"/>
                    <a:gd name="connsiteX37" fmla="*/ 850900 w 1316936"/>
                    <a:gd name="connsiteY37" fmla="*/ 775152 h 1136143"/>
                    <a:gd name="connsiteX38" fmla="*/ 838200 w 1316936"/>
                    <a:gd name="connsiteY38" fmla="*/ 813252 h 1136143"/>
                    <a:gd name="connsiteX39" fmla="*/ 825500 w 1316936"/>
                    <a:gd name="connsiteY39" fmla="*/ 864052 h 1136143"/>
                    <a:gd name="connsiteX40" fmla="*/ 800100 w 1316936"/>
                    <a:gd name="connsiteY40" fmla="*/ 914852 h 1136143"/>
                    <a:gd name="connsiteX41" fmla="*/ 774700 w 1316936"/>
                    <a:gd name="connsiteY41" fmla="*/ 1003752 h 1136143"/>
                    <a:gd name="connsiteX42" fmla="*/ 685800 w 1316936"/>
                    <a:gd name="connsiteY42" fmla="*/ 1079952 h 1136143"/>
                    <a:gd name="connsiteX43" fmla="*/ 622300 w 1316936"/>
                    <a:gd name="connsiteY43" fmla="*/ 1105352 h 1136143"/>
                    <a:gd name="connsiteX44" fmla="*/ 546100 w 1316936"/>
                    <a:gd name="connsiteY44" fmla="*/ 1130752 h 1136143"/>
                    <a:gd name="connsiteX45" fmla="*/ 279400 w 1316936"/>
                    <a:gd name="connsiteY45" fmla="*/ 1092652 h 1136143"/>
                    <a:gd name="connsiteX46" fmla="*/ 254000 w 1316936"/>
                    <a:gd name="connsiteY46" fmla="*/ 1041852 h 1136143"/>
                    <a:gd name="connsiteX47" fmla="*/ 241300 w 1316936"/>
                    <a:gd name="connsiteY47" fmla="*/ 1003752 h 1136143"/>
                    <a:gd name="connsiteX48" fmla="*/ 254000 w 1316936"/>
                    <a:gd name="connsiteY48" fmla="*/ 927552 h 1136143"/>
                    <a:gd name="connsiteX49" fmla="*/ 330200 w 1316936"/>
                    <a:gd name="connsiteY49" fmla="*/ 902152 h 1136143"/>
                    <a:gd name="connsiteX50" fmla="*/ 393700 w 1316936"/>
                    <a:gd name="connsiteY50" fmla="*/ 825952 h 1136143"/>
                    <a:gd name="connsiteX51" fmla="*/ 355600 w 1316936"/>
                    <a:gd name="connsiteY51" fmla="*/ 800552 h 1136143"/>
                    <a:gd name="connsiteX52" fmla="*/ 292100 w 1316936"/>
                    <a:gd name="connsiteY52" fmla="*/ 775152 h 1136143"/>
                    <a:gd name="connsiteX53" fmla="*/ 101600 w 1316936"/>
                    <a:gd name="connsiteY53" fmla="*/ 749752 h 1136143"/>
                    <a:gd name="connsiteX54" fmla="*/ 25400 w 1316936"/>
                    <a:gd name="connsiteY54" fmla="*/ 724352 h 1136143"/>
                    <a:gd name="connsiteX55" fmla="*/ 0 w 1316936"/>
                    <a:gd name="connsiteY55" fmla="*/ 648152 h 1136143"/>
                    <a:gd name="connsiteX56" fmla="*/ 12700 w 1316936"/>
                    <a:gd name="connsiteY56" fmla="*/ 571952 h 1136143"/>
                    <a:gd name="connsiteX57" fmla="*/ 50800 w 1316936"/>
                    <a:gd name="connsiteY57" fmla="*/ 533852 h 1136143"/>
                    <a:gd name="connsiteX58" fmla="*/ 292100 w 1316936"/>
                    <a:gd name="connsiteY58" fmla="*/ 533852 h 1136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1316936" h="1136143">
                      <a:moveTo>
                        <a:pt x="292100" y="533852"/>
                      </a:moveTo>
                      <a:cubicBezTo>
                        <a:pt x="355600" y="533852"/>
                        <a:pt x="379416" y="557663"/>
                        <a:pt x="431800" y="533852"/>
                      </a:cubicBezTo>
                      <a:cubicBezTo>
                        <a:pt x="459591" y="521220"/>
                        <a:pt x="508000" y="483052"/>
                        <a:pt x="508000" y="483052"/>
                      </a:cubicBezTo>
                      <a:cubicBezTo>
                        <a:pt x="495300" y="432252"/>
                        <a:pt x="486459" y="380328"/>
                        <a:pt x="469900" y="330652"/>
                      </a:cubicBezTo>
                      <a:lnTo>
                        <a:pt x="444500" y="254452"/>
                      </a:lnTo>
                      <a:cubicBezTo>
                        <a:pt x="440267" y="241752"/>
                        <a:pt x="435047" y="229339"/>
                        <a:pt x="431800" y="216352"/>
                      </a:cubicBezTo>
                      <a:lnTo>
                        <a:pt x="419100" y="165552"/>
                      </a:lnTo>
                      <a:cubicBezTo>
                        <a:pt x="421146" y="143045"/>
                        <a:pt x="396823" y="8572"/>
                        <a:pt x="469900" y="452"/>
                      </a:cubicBezTo>
                      <a:cubicBezTo>
                        <a:pt x="495493" y="-2392"/>
                        <a:pt x="520700" y="8919"/>
                        <a:pt x="546100" y="13152"/>
                      </a:cubicBezTo>
                      <a:cubicBezTo>
                        <a:pt x="550333" y="25852"/>
                        <a:pt x="557236" y="37957"/>
                        <a:pt x="558800" y="51252"/>
                      </a:cubicBezTo>
                      <a:cubicBezTo>
                        <a:pt x="565742" y="110263"/>
                        <a:pt x="557089" y="171408"/>
                        <a:pt x="571500" y="229052"/>
                      </a:cubicBezTo>
                      <a:cubicBezTo>
                        <a:pt x="575976" y="246957"/>
                        <a:pt x="634379" y="262712"/>
                        <a:pt x="647700" y="267152"/>
                      </a:cubicBezTo>
                      <a:cubicBezTo>
                        <a:pt x="677333" y="262919"/>
                        <a:pt x="709246" y="266609"/>
                        <a:pt x="736600" y="254452"/>
                      </a:cubicBezTo>
                      <a:cubicBezTo>
                        <a:pt x="759998" y="244053"/>
                        <a:pt x="765442" y="196768"/>
                        <a:pt x="774700" y="178252"/>
                      </a:cubicBezTo>
                      <a:cubicBezTo>
                        <a:pt x="781393" y="164867"/>
                        <a:pt x="833166" y="93666"/>
                        <a:pt x="838200" y="89352"/>
                      </a:cubicBezTo>
                      <a:cubicBezTo>
                        <a:pt x="857053" y="73192"/>
                        <a:pt x="934445" y="47580"/>
                        <a:pt x="952500" y="38552"/>
                      </a:cubicBezTo>
                      <a:cubicBezTo>
                        <a:pt x="1050977" y="-10687"/>
                        <a:pt x="932935" y="32374"/>
                        <a:pt x="1028700" y="452"/>
                      </a:cubicBezTo>
                      <a:lnTo>
                        <a:pt x="1206500" y="13152"/>
                      </a:lnTo>
                      <a:cubicBezTo>
                        <a:pt x="1226542" y="21169"/>
                        <a:pt x="1219200" y="55066"/>
                        <a:pt x="1219200" y="76652"/>
                      </a:cubicBezTo>
                      <a:cubicBezTo>
                        <a:pt x="1219200" y="127628"/>
                        <a:pt x="1219635" y="179797"/>
                        <a:pt x="1206500" y="229052"/>
                      </a:cubicBezTo>
                      <a:cubicBezTo>
                        <a:pt x="1201872" y="246406"/>
                        <a:pt x="1180227" y="253635"/>
                        <a:pt x="1168400" y="267152"/>
                      </a:cubicBezTo>
                      <a:cubicBezTo>
                        <a:pt x="1029179" y="426262"/>
                        <a:pt x="1184574" y="268490"/>
                        <a:pt x="1079500" y="356052"/>
                      </a:cubicBezTo>
                      <a:cubicBezTo>
                        <a:pt x="1065702" y="367550"/>
                        <a:pt x="1056015" y="383713"/>
                        <a:pt x="1041400" y="394152"/>
                      </a:cubicBezTo>
                      <a:cubicBezTo>
                        <a:pt x="1025994" y="405156"/>
                        <a:pt x="1005746" y="408193"/>
                        <a:pt x="990600" y="419552"/>
                      </a:cubicBezTo>
                      <a:cubicBezTo>
                        <a:pt x="894174" y="491871"/>
                        <a:pt x="982732" y="456041"/>
                        <a:pt x="901700" y="483052"/>
                      </a:cubicBezTo>
                      <a:cubicBezTo>
                        <a:pt x="897467" y="495752"/>
                        <a:pt x="883013" y="509178"/>
                        <a:pt x="889000" y="521152"/>
                      </a:cubicBezTo>
                      <a:cubicBezTo>
                        <a:pt x="894987" y="533126"/>
                        <a:pt x="913917" y="531526"/>
                        <a:pt x="927100" y="533852"/>
                      </a:cubicBezTo>
                      <a:cubicBezTo>
                        <a:pt x="986057" y="544256"/>
                        <a:pt x="1104900" y="559252"/>
                        <a:pt x="1104900" y="559252"/>
                      </a:cubicBezTo>
                      <a:cubicBezTo>
                        <a:pt x="1126067" y="567719"/>
                        <a:pt x="1146773" y="577443"/>
                        <a:pt x="1168400" y="584652"/>
                      </a:cubicBezTo>
                      <a:cubicBezTo>
                        <a:pt x="1184959" y="590172"/>
                        <a:pt x="1204901" y="587343"/>
                        <a:pt x="1219200" y="597352"/>
                      </a:cubicBezTo>
                      <a:cubicBezTo>
                        <a:pt x="1248628" y="617951"/>
                        <a:pt x="1295400" y="673552"/>
                        <a:pt x="1295400" y="673552"/>
                      </a:cubicBezTo>
                      <a:cubicBezTo>
                        <a:pt x="1320449" y="748698"/>
                        <a:pt x="1332010" y="764044"/>
                        <a:pt x="1282700" y="876752"/>
                      </a:cubicBezTo>
                      <a:cubicBezTo>
                        <a:pt x="1272459" y="900160"/>
                        <a:pt x="1207508" y="918749"/>
                        <a:pt x="1181100" y="927552"/>
                      </a:cubicBezTo>
                      <a:cubicBezTo>
                        <a:pt x="1155700" y="923319"/>
                        <a:pt x="1127932" y="926368"/>
                        <a:pt x="1104900" y="914852"/>
                      </a:cubicBezTo>
                      <a:cubicBezTo>
                        <a:pt x="1074925" y="899864"/>
                        <a:pt x="1081827" y="861192"/>
                        <a:pt x="1066800" y="838652"/>
                      </a:cubicBezTo>
                      <a:cubicBezTo>
                        <a:pt x="1056837" y="823708"/>
                        <a:pt x="1040198" y="814350"/>
                        <a:pt x="1028700" y="800552"/>
                      </a:cubicBezTo>
                      <a:cubicBezTo>
                        <a:pt x="984511" y="747526"/>
                        <a:pt x="1027746" y="770601"/>
                        <a:pt x="965200" y="749752"/>
                      </a:cubicBezTo>
                      <a:cubicBezTo>
                        <a:pt x="927100" y="758219"/>
                        <a:pt x="885809" y="757698"/>
                        <a:pt x="850900" y="775152"/>
                      </a:cubicBezTo>
                      <a:cubicBezTo>
                        <a:pt x="838926" y="781139"/>
                        <a:pt x="841878" y="800380"/>
                        <a:pt x="838200" y="813252"/>
                      </a:cubicBezTo>
                      <a:cubicBezTo>
                        <a:pt x="833405" y="830035"/>
                        <a:pt x="831629" y="847709"/>
                        <a:pt x="825500" y="864052"/>
                      </a:cubicBezTo>
                      <a:cubicBezTo>
                        <a:pt x="818853" y="881779"/>
                        <a:pt x="806747" y="897125"/>
                        <a:pt x="800100" y="914852"/>
                      </a:cubicBezTo>
                      <a:cubicBezTo>
                        <a:pt x="797374" y="922122"/>
                        <a:pt x="782780" y="992440"/>
                        <a:pt x="774700" y="1003752"/>
                      </a:cubicBezTo>
                      <a:cubicBezTo>
                        <a:pt x="757341" y="1028055"/>
                        <a:pt x="715632" y="1065036"/>
                        <a:pt x="685800" y="1079952"/>
                      </a:cubicBezTo>
                      <a:cubicBezTo>
                        <a:pt x="665410" y="1090147"/>
                        <a:pt x="643725" y="1097561"/>
                        <a:pt x="622300" y="1105352"/>
                      </a:cubicBezTo>
                      <a:cubicBezTo>
                        <a:pt x="597138" y="1114502"/>
                        <a:pt x="546100" y="1130752"/>
                        <a:pt x="546100" y="1130752"/>
                      </a:cubicBezTo>
                      <a:cubicBezTo>
                        <a:pt x="538998" y="1130357"/>
                        <a:pt x="333652" y="1157755"/>
                        <a:pt x="279400" y="1092652"/>
                      </a:cubicBezTo>
                      <a:cubicBezTo>
                        <a:pt x="267280" y="1078108"/>
                        <a:pt x="261458" y="1059253"/>
                        <a:pt x="254000" y="1041852"/>
                      </a:cubicBezTo>
                      <a:cubicBezTo>
                        <a:pt x="248727" y="1029547"/>
                        <a:pt x="245533" y="1016452"/>
                        <a:pt x="241300" y="1003752"/>
                      </a:cubicBezTo>
                      <a:cubicBezTo>
                        <a:pt x="245533" y="978352"/>
                        <a:pt x="237043" y="946931"/>
                        <a:pt x="254000" y="927552"/>
                      </a:cubicBezTo>
                      <a:cubicBezTo>
                        <a:pt x="271631" y="907403"/>
                        <a:pt x="330200" y="902152"/>
                        <a:pt x="330200" y="902152"/>
                      </a:cubicBezTo>
                      <a:cubicBezTo>
                        <a:pt x="334014" y="898338"/>
                        <a:pt x="396647" y="840686"/>
                        <a:pt x="393700" y="825952"/>
                      </a:cubicBezTo>
                      <a:cubicBezTo>
                        <a:pt x="390707" y="810985"/>
                        <a:pt x="369252" y="807378"/>
                        <a:pt x="355600" y="800552"/>
                      </a:cubicBezTo>
                      <a:cubicBezTo>
                        <a:pt x="335210" y="790357"/>
                        <a:pt x="314094" y="781150"/>
                        <a:pt x="292100" y="775152"/>
                      </a:cubicBezTo>
                      <a:cubicBezTo>
                        <a:pt x="252908" y="764463"/>
                        <a:pt x="130107" y="752919"/>
                        <a:pt x="101600" y="749752"/>
                      </a:cubicBezTo>
                      <a:cubicBezTo>
                        <a:pt x="76200" y="741285"/>
                        <a:pt x="33867" y="749752"/>
                        <a:pt x="25400" y="724352"/>
                      </a:cubicBezTo>
                      <a:lnTo>
                        <a:pt x="0" y="648152"/>
                      </a:lnTo>
                      <a:cubicBezTo>
                        <a:pt x="4233" y="622752"/>
                        <a:pt x="2242" y="595483"/>
                        <a:pt x="12700" y="571952"/>
                      </a:cubicBezTo>
                      <a:cubicBezTo>
                        <a:pt x="19994" y="555539"/>
                        <a:pt x="32913" y="535478"/>
                        <a:pt x="50800" y="533852"/>
                      </a:cubicBezTo>
                      <a:cubicBezTo>
                        <a:pt x="135224" y="526177"/>
                        <a:pt x="228600" y="533852"/>
                        <a:pt x="292100" y="533852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" name="Ovale 8"/>
                <p:cNvSpPr/>
                <p:nvPr/>
              </p:nvSpPr>
              <p:spPr>
                <a:xfrm>
                  <a:off x="1187624" y="2276872"/>
                  <a:ext cx="360040" cy="164211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0" name="CasellaDiTesto 19"/>
              <p:cNvSpPr txBox="1"/>
              <p:nvPr/>
            </p:nvSpPr>
            <p:spPr>
              <a:xfrm>
                <a:off x="1536119" y="2663809"/>
                <a:ext cx="4812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b="1" dirty="0" smtClean="0">
                    <a:latin typeface="Avenir Book" charset="0"/>
                    <a:ea typeface="Avenir Book" charset="0"/>
                    <a:cs typeface="Avenir Book" charset="0"/>
                  </a:rPr>
                  <a:t>DC</a:t>
                </a:r>
                <a:endParaRPr lang="pt-BR" sz="1600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  <p:sp>
          <p:nvSpPr>
            <p:cNvPr id="25" name="Ovale 24"/>
            <p:cNvSpPr/>
            <p:nvPr/>
          </p:nvSpPr>
          <p:spPr>
            <a:xfrm>
              <a:off x="790721" y="2529603"/>
              <a:ext cx="127937" cy="42599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Ovale 25"/>
            <p:cNvSpPr/>
            <p:nvPr/>
          </p:nvSpPr>
          <p:spPr>
            <a:xfrm>
              <a:off x="930362" y="1669011"/>
              <a:ext cx="127937" cy="42599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Ovale 26"/>
            <p:cNvSpPr/>
            <p:nvPr/>
          </p:nvSpPr>
          <p:spPr>
            <a:xfrm>
              <a:off x="1529709" y="1882011"/>
              <a:ext cx="127937" cy="425999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3" name="CasellaDiTesto 42"/>
          <p:cNvSpPr txBox="1"/>
          <p:nvPr/>
        </p:nvSpPr>
        <p:spPr>
          <a:xfrm>
            <a:off x="3572056" y="1185929"/>
            <a:ext cx="876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IL-12</a:t>
            </a:r>
            <a:endParaRPr lang="pt-BR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4" name="Freccia curva 43"/>
          <p:cNvSpPr/>
          <p:nvPr/>
        </p:nvSpPr>
        <p:spPr>
          <a:xfrm rot="5179735">
            <a:off x="3834872" y="1404477"/>
            <a:ext cx="360040" cy="676839"/>
          </a:xfrm>
          <a:prstGeom prst="bentArrow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4230845" y="3615214"/>
            <a:ext cx="876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IL-12</a:t>
            </a:r>
          </a:p>
          <a:p>
            <a:r>
              <a:rPr lang="pt-BR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IL-1ß</a:t>
            </a:r>
          </a:p>
          <a:p>
            <a:r>
              <a:rPr lang="pt-BR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IL-6</a:t>
            </a:r>
            <a:endParaRPr lang="pt-BR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6" name="Freccia giù 45"/>
          <p:cNvSpPr/>
          <p:nvPr/>
        </p:nvSpPr>
        <p:spPr>
          <a:xfrm rot="19913578">
            <a:off x="3823983" y="2794853"/>
            <a:ext cx="333506" cy="2088233"/>
          </a:xfrm>
          <a:prstGeom prst="down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  <a:scene3d>
            <a:camera prst="orthographicFront">
              <a:rot lat="0" lon="0" rev="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CasellaDiTesto 49"/>
          <p:cNvSpPr txBox="1"/>
          <p:nvPr/>
        </p:nvSpPr>
        <p:spPr>
          <a:xfrm>
            <a:off x="4873058" y="1234729"/>
            <a:ext cx="876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IFN-Ɣ</a:t>
            </a:r>
            <a:endParaRPr lang="pt-BR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55" name="Gruppo 54"/>
          <p:cNvGrpSpPr/>
          <p:nvPr/>
        </p:nvGrpSpPr>
        <p:grpSpPr>
          <a:xfrm>
            <a:off x="5597027" y="1607807"/>
            <a:ext cx="1508759" cy="1090172"/>
            <a:chOff x="753201" y="3225089"/>
            <a:chExt cx="1508759" cy="1090172"/>
          </a:xfrm>
        </p:grpSpPr>
        <p:grpSp>
          <p:nvGrpSpPr>
            <p:cNvPr id="56" name="Gruppo 55"/>
            <p:cNvGrpSpPr/>
            <p:nvPr/>
          </p:nvGrpSpPr>
          <p:grpSpPr>
            <a:xfrm>
              <a:off x="753201" y="3225089"/>
              <a:ext cx="1368152" cy="867446"/>
              <a:chOff x="753201" y="3225089"/>
              <a:chExt cx="1368152" cy="867446"/>
            </a:xfrm>
          </p:grpSpPr>
          <p:sp>
            <p:nvSpPr>
              <p:cNvPr id="62" name="Figura a mano libera 61"/>
              <p:cNvSpPr/>
              <p:nvPr/>
            </p:nvSpPr>
            <p:spPr>
              <a:xfrm>
                <a:off x="753201" y="3225089"/>
                <a:ext cx="1368152" cy="867446"/>
              </a:xfrm>
              <a:custGeom>
                <a:avLst/>
                <a:gdLst>
                  <a:gd name="connsiteX0" fmla="*/ 431800 w 1651000"/>
                  <a:gd name="connsiteY0" fmla="*/ 177800 h 1208138"/>
                  <a:gd name="connsiteX1" fmla="*/ 495300 w 1651000"/>
                  <a:gd name="connsiteY1" fmla="*/ 190500 h 1208138"/>
                  <a:gd name="connsiteX2" fmla="*/ 584200 w 1651000"/>
                  <a:gd name="connsiteY2" fmla="*/ 165100 h 1208138"/>
                  <a:gd name="connsiteX3" fmla="*/ 685800 w 1651000"/>
                  <a:gd name="connsiteY3" fmla="*/ 139700 h 1208138"/>
                  <a:gd name="connsiteX4" fmla="*/ 762000 w 1651000"/>
                  <a:gd name="connsiteY4" fmla="*/ 63500 h 1208138"/>
                  <a:gd name="connsiteX5" fmla="*/ 800100 w 1651000"/>
                  <a:gd name="connsiteY5" fmla="*/ 50800 h 1208138"/>
                  <a:gd name="connsiteX6" fmla="*/ 838200 w 1651000"/>
                  <a:gd name="connsiteY6" fmla="*/ 25400 h 1208138"/>
                  <a:gd name="connsiteX7" fmla="*/ 977900 w 1651000"/>
                  <a:gd name="connsiteY7" fmla="*/ 0 h 1208138"/>
                  <a:gd name="connsiteX8" fmla="*/ 1092200 w 1651000"/>
                  <a:gd name="connsiteY8" fmla="*/ 12700 h 1208138"/>
                  <a:gd name="connsiteX9" fmla="*/ 1130300 w 1651000"/>
                  <a:gd name="connsiteY9" fmla="*/ 38100 h 1208138"/>
                  <a:gd name="connsiteX10" fmla="*/ 1435100 w 1651000"/>
                  <a:gd name="connsiteY10" fmla="*/ 50800 h 1208138"/>
                  <a:gd name="connsiteX11" fmla="*/ 1511300 w 1651000"/>
                  <a:gd name="connsiteY11" fmla="*/ 88900 h 1208138"/>
                  <a:gd name="connsiteX12" fmla="*/ 1549400 w 1651000"/>
                  <a:gd name="connsiteY12" fmla="*/ 114300 h 1208138"/>
                  <a:gd name="connsiteX13" fmla="*/ 1574800 w 1651000"/>
                  <a:gd name="connsiteY13" fmla="*/ 152400 h 1208138"/>
                  <a:gd name="connsiteX14" fmla="*/ 1587500 w 1651000"/>
                  <a:gd name="connsiteY14" fmla="*/ 266700 h 1208138"/>
                  <a:gd name="connsiteX15" fmla="*/ 1600200 w 1651000"/>
                  <a:gd name="connsiteY15" fmla="*/ 330200 h 1208138"/>
                  <a:gd name="connsiteX16" fmla="*/ 1638300 w 1651000"/>
                  <a:gd name="connsiteY16" fmla="*/ 406400 h 1208138"/>
                  <a:gd name="connsiteX17" fmla="*/ 1651000 w 1651000"/>
                  <a:gd name="connsiteY17" fmla="*/ 444500 h 1208138"/>
                  <a:gd name="connsiteX18" fmla="*/ 1625600 w 1651000"/>
                  <a:gd name="connsiteY18" fmla="*/ 558800 h 1208138"/>
                  <a:gd name="connsiteX19" fmla="*/ 1447800 w 1651000"/>
                  <a:gd name="connsiteY19" fmla="*/ 596900 h 1208138"/>
                  <a:gd name="connsiteX20" fmla="*/ 1409700 w 1651000"/>
                  <a:gd name="connsiteY20" fmla="*/ 609600 h 1208138"/>
                  <a:gd name="connsiteX21" fmla="*/ 1397000 w 1651000"/>
                  <a:gd name="connsiteY21" fmla="*/ 736600 h 1208138"/>
                  <a:gd name="connsiteX22" fmla="*/ 1371600 w 1651000"/>
                  <a:gd name="connsiteY22" fmla="*/ 774700 h 1208138"/>
                  <a:gd name="connsiteX23" fmla="*/ 1358900 w 1651000"/>
                  <a:gd name="connsiteY23" fmla="*/ 825500 h 1208138"/>
                  <a:gd name="connsiteX24" fmla="*/ 1320800 w 1651000"/>
                  <a:gd name="connsiteY24" fmla="*/ 863600 h 1208138"/>
                  <a:gd name="connsiteX25" fmla="*/ 1244600 w 1651000"/>
                  <a:gd name="connsiteY25" fmla="*/ 939800 h 1208138"/>
                  <a:gd name="connsiteX26" fmla="*/ 1130300 w 1651000"/>
                  <a:gd name="connsiteY26" fmla="*/ 1041400 h 1208138"/>
                  <a:gd name="connsiteX27" fmla="*/ 1066800 w 1651000"/>
                  <a:gd name="connsiteY27" fmla="*/ 1066800 h 1208138"/>
                  <a:gd name="connsiteX28" fmla="*/ 1003300 w 1651000"/>
                  <a:gd name="connsiteY28" fmla="*/ 1104900 h 1208138"/>
                  <a:gd name="connsiteX29" fmla="*/ 876300 w 1651000"/>
                  <a:gd name="connsiteY29" fmla="*/ 1155700 h 1208138"/>
                  <a:gd name="connsiteX30" fmla="*/ 812800 w 1651000"/>
                  <a:gd name="connsiteY30" fmla="*/ 1181100 h 1208138"/>
                  <a:gd name="connsiteX31" fmla="*/ 685800 w 1651000"/>
                  <a:gd name="connsiteY31" fmla="*/ 1206500 h 1208138"/>
                  <a:gd name="connsiteX32" fmla="*/ 330200 w 1651000"/>
                  <a:gd name="connsiteY32" fmla="*/ 1193800 h 1208138"/>
                  <a:gd name="connsiteX33" fmla="*/ 279400 w 1651000"/>
                  <a:gd name="connsiteY33" fmla="*/ 1117600 h 1208138"/>
                  <a:gd name="connsiteX34" fmla="*/ 292100 w 1651000"/>
                  <a:gd name="connsiteY34" fmla="*/ 1016000 h 1208138"/>
                  <a:gd name="connsiteX35" fmla="*/ 304800 w 1651000"/>
                  <a:gd name="connsiteY35" fmla="*/ 977900 h 1208138"/>
                  <a:gd name="connsiteX36" fmla="*/ 266700 w 1651000"/>
                  <a:gd name="connsiteY36" fmla="*/ 927100 h 1208138"/>
                  <a:gd name="connsiteX37" fmla="*/ 101600 w 1651000"/>
                  <a:gd name="connsiteY37" fmla="*/ 838200 h 1208138"/>
                  <a:gd name="connsiteX38" fmla="*/ 12700 w 1651000"/>
                  <a:gd name="connsiteY38" fmla="*/ 762000 h 1208138"/>
                  <a:gd name="connsiteX39" fmla="*/ 0 w 1651000"/>
                  <a:gd name="connsiteY39" fmla="*/ 711200 h 1208138"/>
                  <a:gd name="connsiteX40" fmla="*/ 12700 w 1651000"/>
                  <a:gd name="connsiteY40" fmla="*/ 647700 h 1208138"/>
                  <a:gd name="connsiteX41" fmla="*/ 50800 w 1651000"/>
                  <a:gd name="connsiteY41" fmla="*/ 622300 h 1208138"/>
                  <a:gd name="connsiteX42" fmla="*/ 101600 w 1651000"/>
                  <a:gd name="connsiteY42" fmla="*/ 609600 h 1208138"/>
                  <a:gd name="connsiteX43" fmla="*/ 139700 w 1651000"/>
                  <a:gd name="connsiteY43" fmla="*/ 596900 h 1208138"/>
                  <a:gd name="connsiteX44" fmla="*/ 190500 w 1651000"/>
                  <a:gd name="connsiteY44" fmla="*/ 584200 h 1208138"/>
                  <a:gd name="connsiteX45" fmla="*/ 292100 w 1651000"/>
                  <a:gd name="connsiteY45" fmla="*/ 533400 h 1208138"/>
                  <a:gd name="connsiteX46" fmla="*/ 304800 w 1651000"/>
                  <a:gd name="connsiteY46" fmla="*/ 495300 h 1208138"/>
                  <a:gd name="connsiteX47" fmla="*/ 266700 w 1651000"/>
                  <a:gd name="connsiteY47" fmla="*/ 406400 h 1208138"/>
                  <a:gd name="connsiteX48" fmla="*/ 254000 w 1651000"/>
                  <a:gd name="connsiteY48" fmla="*/ 368300 h 1208138"/>
                  <a:gd name="connsiteX49" fmla="*/ 266700 w 1651000"/>
                  <a:gd name="connsiteY49" fmla="*/ 279400 h 1208138"/>
                  <a:gd name="connsiteX50" fmla="*/ 304800 w 1651000"/>
                  <a:gd name="connsiteY50" fmla="*/ 241300 h 1208138"/>
                  <a:gd name="connsiteX51" fmla="*/ 381000 w 1651000"/>
                  <a:gd name="connsiteY51" fmla="*/ 190500 h 1208138"/>
                  <a:gd name="connsiteX52" fmla="*/ 431800 w 1651000"/>
                  <a:gd name="connsiteY52" fmla="*/ 177800 h 120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651000" h="1208138">
                    <a:moveTo>
                      <a:pt x="431800" y="177800"/>
                    </a:moveTo>
                    <a:cubicBezTo>
                      <a:pt x="450850" y="177800"/>
                      <a:pt x="473789" y="192293"/>
                      <a:pt x="495300" y="190500"/>
                    </a:cubicBezTo>
                    <a:cubicBezTo>
                      <a:pt x="526013" y="187941"/>
                      <a:pt x="554301" y="172575"/>
                      <a:pt x="584200" y="165100"/>
                    </a:cubicBezTo>
                    <a:lnTo>
                      <a:pt x="685800" y="139700"/>
                    </a:lnTo>
                    <a:cubicBezTo>
                      <a:pt x="711200" y="114300"/>
                      <a:pt x="727922" y="74859"/>
                      <a:pt x="762000" y="63500"/>
                    </a:cubicBezTo>
                    <a:cubicBezTo>
                      <a:pt x="774700" y="59267"/>
                      <a:pt x="788126" y="56787"/>
                      <a:pt x="800100" y="50800"/>
                    </a:cubicBezTo>
                    <a:cubicBezTo>
                      <a:pt x="813752" y="43974"/>
                      <a:pt x="823908" y="30759"/>
                      <a:pt x="838200" y="25400"/>
                    </a:cubicBezTo>
                    <a:cubicBezTo>
                      <a:pt x="852400" y="20075"/>
                      <a:pt x="969341" y="1427"/>
                      <a:pt x="977900" y="0"/>
                    </a:cubicBezTo>
                    <a:cubicBezTo>
                      <a:pt x="1016000" y="4233"/>
                      <a:pt x="1055010" y="3403"/>
                      <a:pt x="1092200" y="12700"/>
                    </a:cubicBezTo>
                    <a:cubicBezTo>
                      <a:pt x="1107008" y="16402"/>
                      <a:pt x="1115130" y="36414"/>
                      <a:pt x="1130300" y="38100"/>
                    </a:cubicBezTo>
                    <a:cubicBezTo>
                      <a:pt x="1231366" y="49330"/>
                      <a:pt x="1333500" y="46567"/>
                      <a:pt x="1435100" y="50800"/>
                    </a:cubicBezTo>
                    <a:cubicBezTo>
                      <a:pt x="1544289" y="123593"/>
                      <a:pt x="1406140" y="36320"/>
                      <a:pt x="1511300" y="88900"/>
                    </a:cubicBezTo>
                    <a:cubicBezTo>
                      <a:pt x="1524952" y="95726"/>
                      <a:pt x="1536700" y="105833"/>
                      <a:pt x="1549400" y="114300"/>
                    </a:cubicBezTo>
                    <a:cubicBezTo>
                      <a:pt x="1557867" y="127000"/>
                      <a:pt x="1571098" y="137592"/>
                      <a:pt x="1574800" y="152400"/>
                    </a:cubicBezTo>
                    <a:cubicBezTo>
                      <a:pt x="1584097" y="189590"/>
                      <a:pt x="1582079" y="228751"/>
                      <a:pt x="1587500" y="266700"/>
                    </a:cubicBezTo>
                    <a:cubicBezTo>
                      <a:pt x="1590553" y="288069"/>
                      <a:pt x="1594965" y="309259"/>
                      <a:pt x="1600200" y="330200"/>
                    </a:cubicBezTo>
                    <a:cubicBezTo>
                      <a:pt x="1616161" y="394044"/>
                      <a:pt x="1607260" y="344319"/>
                      <a:pt x="1638300" y="406400"/>
                    </a:cubicBezTo>
                    <a:cubicBezTo>
                      <a:pt x="1644287" y="418374"/>
                      <a:pt x="1646767" y="431800"/>
                      <a:pt x="1651000" y="444500"/>
                    </a:cubicBezTo>
                    <a:cubicBezTo>
                      <a:pt x="1642533" y="482600"/>
                      <a:pt x="1651854" y="529921"/>
                      <a:pt x="1625600" y="558800"/>
                    </a:cubicBezTo>
                    <a:cubicBezTo>
                      <a:pt x="1612102" y="573648"/>
                      <a:pt x="1475019" y="590851"/>
                      <a:pt x="1447800" y="596900"/>
                    </a:cubicBezTo>
                    <a:cubicBezTo>
                      <a:pt x="1434732" y="599804"/>
                      <a:pt x="1422400" y="605367"/>
                      <a:pt x="1409700" y="609600"/>
                    </a:cubicBezTo>
                    <a:cubicBezTo>
                      <a:pt x="1405467" y="651933"/>
                      <a:pt x="1406567" y="695145"/>
                      <a:pt x="1397000" y="736600"/>
                    </a:cubicBezTo>
                    <a:cubicBezTo>
                      <a:pt x="1393568" y="751473"/>
                      <a:pt x="1377613" y="760671"/>
                      <a:pt x="1371600" y="774700"/>
                    </a:cubicBezTo>
                    <a:cubicBezTo>
                      <a:pt x="1364724" y="790743"/>
                      <a:pt x="1367560" y="810345"/>
                      <a:pt x="1358900" y="825500"/>
                    </a:cubicBezTo>
                    <a:cubicBezTo>
                      <a:pt x="1349989" y="841094"/>
                      <a:pt x="1332298" y="849802"/>
                      <a:pt x="1320800" y="863600"/>
                    </a:cubicBezTo>
                    <a:cubicBezTo>
                      <a:pt x="1231899" y="970282"/>
                      <a:pt x="1379389" y="821859"/>
                      <a:pt x="1244600" y="939800"/>
                    </a:cubicBezTo>
                    <a:cubicBezTo>
                      <a:pt x="1195644" y="982637"/>
                      <a:pt x="1188717" y="1006350"/>
                      <a:pt x="1130300" y="1041400"/>
                    </a:cubicBezTo>
                    <a:cubicBezTo>
                      <a:pt x="1110752" y="1053129"/>
                      <a:pt x="1087190" y="1056605"/>
                      <a:pt x="1066800" y="1066800"/>
                    </a:cubicBezTo>
                    <a:cubicBezTo>
                      <a:pt x="1044722" y="1077839"/>
                      <a:pt x="1024878" y="1092912"/>
                      <a:pt x="1003300" y="1104900"/>
                    </a:cubicBezTo>
                    <a:cubicBezTo>
                      <a:pt x="926713" y="1147448"/>
                      <a:pt x="973062" y="1116995"/>
                      <a:pt x="876300" y="1155700"/>
                    </a:cubicBezTo>
                    <a:cubicBezTo>
                      <a:pt x="855133" y="1164167"/>
                      <a:pt x="834827" y="1175226"/>
                      <a:pt x="812800" y="1181100"/>
                    </a:cubicBezTo>
                    <a:cubicBezTo>
                      <a:pt x="771086" y="1192224"/>
                      <a:pt x="685800" y="1206500"/>
                      <a:pt x="685800" y="1206500"/>
                    </a:cubicBezTo>
                    <a:cubicBezTo>
                      <a:pt x="567267" y="1202267"/>
                      <a:pt x="446069" y="1219146"/>
                      <a:pt x="330200" y="1193800"/>
                    </a:cubicBezTo>
                    <a:cubicBezTo>
                      <a:pt x="300378" y="1187276"/>
                      <a:pt x="279400" y="1117600"/>
                      <a:pt x="279400" y="1117600"/>
                    </a:cubicBezTo>
                    <a:cubicBezTo>
                      <a:pt x="283633" y="1083733"/>
                      <a:pt x="285995" y="1049580"/>
                      <a:pt x="292100" y="1016000"/>
                    </a:cubicBezTo>
                    <a:cubicBezTo>
                      <a:pt x="294495" y="1002829"/>
                      <a:pt x="308478" y="990772"/>
                      <a:pt x="304800" y="977900"/>
                    </a:cubicBezTo>
                    <a:cubicBezTo>
                      <a:pt x="298985" y="957548"/>
                      <a:pt x="283477" y="940006"/>
                      <a:pt x="266700" y="927100"/>
                    </a:cubicBezTo>
                    <a:cubicBezTo>
                      <a:pt x="181983" y="861933"/>
                      <a:pt x="171957" y="861652"/>
                      <a:pt x="101600" y="838200"/>
                    </a:cubicBezTo>
                    <a:cubicBezTo>
                      <a:pt x="83337" y="824503"/>
                      <a:pt x="25967" y="785217"/>
                      <a:pt x="12700" y="762000"/>
                    </a:cubicBezTo>
                    <a:cubicBezTo>
                      <a:pt x="4040" y="746845"/>
                      <a:pt x="4233" y="728133"/>
                      <a:pt x="0" y="711200"/>
                    </a:cubicBezTo>
                    <a:cubicBezTo>
                      <a:pt x="4233" y="690033"/>
                      <a:pt x="1990" y="666442"/>
                      <a:pt x="12700" y="647700"/>
                    </a:cubicBezTo>
                    <a:cubicBezTo>
                      <a:pt x="20273" y="634448"/>
                      <a:pt x="36771" y="628313"/>
                      <a:pt x="50800" y="622300"/>
                    </a:cubicBezTo>
                    <a:cubicBezTo>
                      <a:pt x="66843" y="615424"/>
                      <a:pt x="84817" y="614395"/>
                      <a:pt x="101600" y="609600"/>
                    </a:cubicBezTo>
                    <a:cubicBezTo>
                      <a:pt x="114472" y="605922"/>
                      <a:pt x="126828" y="600578"/>
                      <a:pt x="139700" y="596900"/>
                    </a:cubicBezTo>
                    <a:cubicBezTo>
                      <a:pt x="156483" y="592105"/>
                      <a:pt x="174388" y="590913"/>
                      <a:pt x="190500" y="584200"/>
                    </a:cubicBezTo>
                    <a:cubicBezTo>
                      <a:pt x="225451" y="569637"/>
                      <a:pt x="292100" y="533400"/>
                      <a:pt x="292100" y="533400"/>
                    </a:cubicBezTo>
                    <a:cubicBezTo>
                      <a:pt x="296333" y="520700"/>
                      <a:pt x="304800" y="508687"/>
                      <a:pt x="304800" y="495300"/>
                    </a:cubicBezTo>
                    <a:cubicBezTo>
                      <a:pt x="304800" y="442437"/>
                      <a:pt x="287439" y="447878"/>
                      <a:pt x="266700" y="406400"/>
                    </a:cubicBezTo>
                    <a:cubicBezTo>
                      <a:pt x="260713" y="394426"/>
                      <a:pt x="258233" y="381000"/>
                      <a:pt x="254000" y="368300"/>
                    </a:cubicBezTo>
                    <a:cubicBezTo>
                      <a:pt x="258233" y="338667"/>
                      <a:pt x="255583" y="307193"/>
                      <a:pt x="266700" y="279400"/>
                    </a:cubicBezTo>
                    <a:cubicBezTo>
                      <a:pt x="273370" y="262724"/>
                      <a:pt x="290623" y="252327"/>
                      <a:pt x="304800" y="241300"/>
                    </a:cubicBezTo>
                    <a:cubicBezTo>
                      <a:pt x="328897" y="222558"/>
                      <a:pt x="352040" y="200153"/>
                      <a:pt x="381000" y="190500"/>
                    </a:cubicBezTo>
                    <a:cubicBezTo>
                      <a:pt x="428080" y="174807"/>
                      <a:pt x="412750" y="177800"/>
                      <a:pt x="431800" y="177800"/>
                    </a:cubicBezTo>
                    <a:close/>
                  </a:path>
                </a:pathLst>
              </a:cu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3" name="Torta 62"/>
              <p:cNvSpPr/>
              <p:nvPr/>
            </p:nvSpPr>
            <p:spPr>
              <a:xfrm>
                <a:off x="1021808" y="3558776"/>
                <a:ext cx="514312" cy="452388"/>
              </a:xfrm>
              <a:prstGeom prst="pie">
                <a:avLst>
                  <a:gd name="adj1" fmla="val 2125239"/>
                  <a:gd name="adj2" fmla="val 16200000"/>
                </a:avLst>
              </a:prstGeom>
              <a:solidFill>
                <a:schemeClr val="accent4">
                  <a:lumMod val="5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7" name="CasellaDiTesto 56"/>
            <p:cNvSpPr txBox="1"/>
            <p:nvPr/>
          </p:nvSpPr>
          <p:spPr>
            <a:xfrm>
              <a:off x="1772722" y="3976707"/>
              <a:ext cx="4892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>
                  <a:latin typeface="Avenir Book" charset="0"/>
                  <a:ea typeface="Avenir Book" charset="0"/>
                  <a:cs typeface="Avenir Book" charset="0"/>
                </a:rPr>
                <a:t>Mø</a:t>
              </a:r>
              <a:endParaRPr lang="pt-BR" sz="1600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58" name="Ovale 57"/>
            <p:cNvSpPr/>
            <p:nvPr/>
          </p:nvSpPr>
          <p:spPr>
            <a:xfrm>
              <a:off x="1635751" y="3356992"/>
              <a:ext cx="127937" cy="425999"/>
            </a:xfrm>
            <a:prstGeom prst="ellips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Ovale 58"/>
            <p:cNvSpPr/>
            <p:nvPr/>
          </p:nvSpPr>
          <p:spPr>
            <a:xfrm>
              <a:off x="1873479" y="3356992"/>
              <a:ext cx="106233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Ovale 59"/>
            <p:cNvSpPr/>
            <p:nvPr/>
          </p:nvSpPr>
          <p:spPr>
            <a:xfrm>
              <a:off x="1835696" y="3509392"/>
              <a:ext cx="106233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Ovale 60"/>
            <p:cNvSpPr/>
            <p:nvPr/>
          </p:nvSpPr>
          <p:spPr>
            <a:xfrm>
              <a:off x="1475656" y="3311273"/>
              <a:ext cx="106233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8" name="Freccia curva 67"/>
          <p:cNvSpPr/>
          <p:nvPr/>
        </p:nvSpPr>
        <p:spPr>
          <a:xfrm rot="4128190">
            <a:off x="5256644" y="1302206"/>
            <a:ext cx="229913" cy="993509"/>
          </a:xfrm>
          <a:prstGeom prst="bentArrow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9" name="Freccia giù 68"/>
          <p:cNvSpPr/>
          <p:nvPr/>
        </p:nvSpPr>
        <p:spPr>
          <a:xfrm rot="2007626">
            <a:off x="5310495" y="2565312"/>
            <a:ext cx="333506" cy="2088233"/>
          </a:xfrm>
          <a:prstGeom prst="down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  <a:scene3d>
            <a:camera prst="orthographicFront">
              <a:rot lat="0" lon="0" rev="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Freccia giù 69"/>
          <p:cNvSpPr/>
          <p:nvPr/>
        </p:nvSpPr>
        <p:spPr>
          <a:xfrm>
            <a:off x="4559590" y="2654953"/>
            <a:ext cx="202856" cy="451809"/>
          </a:xfrm>
          <a:prstGeom prst="downArrow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CasellaDiTesto 70"/>
          <p:cNvSpPr txBox="1"/>
          <p:nvPr/>
        </p:nvSpPr>
        <p:spPr>
          <a:xfrm>
            <a:off x="4223681" y="3127722"/>
            <a:ext cx="876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IFN-Ɣ</a:t>
            </a:r>
            <a:endParaRPr lang="pt-BR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2" name="Gruppo 31"/>
          <p:cNvGrpSpPr/>
          <p:nvPr/>
        </p:nvGrpSpPr>
        <p:grpSpPr>
          <a:xfrm>
            <a:off x="6591633" y="5589240"/>
            <a:ext cx="1508759" cy="1090172"/>
            <a:chOff x="753201" y="3225089"/>
            <a:chExt cx="1508759" cy="1090172"/>
          </a:xfrm>
        </p:grpSpPr>
        <p:grpSp>
          <p:nvGrpSpPr>
            <p:cNvPr id="23" name="Gruppo 22"/>
            <p:cNvGrpSpPr/>
            <p:nvPr/>
          </p:nvGrpSpPr>
          <p:grpSpPr>
            <a:xfrm>
              <a:off x="753201" y="3225089"/>
              <a:ext cx="1368152" cy="867446"/>
              <a:chOff x="753201" y="3225089"/>
              <a:chExt cx="1368152" cy="867446"/>
            </a:xfrm>
          </p:grpSpPr>
          <p:sp>
            <p:nvSpPr>
              <p:cNvPr id="8" name="Figura a mano libera 7"/>
              <p:cNvSpPr/>
              <p:nvPr/>
            </p:nvSpPr>
            <p:spPr>
              <a:xfrm>
                <a:off x="753201" y="3225089"/>
                <a:ext cx="1368152" cy="867446"/>
              </a:xfrm>
              <a:custGeom>
                <a:avLst/>
                <a:gdLst>
                  <a:gd name="connsiteX0" fmla="*/ 431800 w 1651000"/>
                  <a:gd name="connsiteY0" fmla="*/ 177800 h 1208138"/>
                  <a:gd name="connsiteX1" fmla="*/ 495300 w 1651000"/>
                  <a:gd name="connsiteY1" fmla="*/ 190500 h 1208138"/>
                  <a:gd name="connsiteX2" fmla="*/ 584200 w 1651000"/>
                  <a:gd name="connsiteY2" fmla="*/ 165100 h 1208138"/>
                  <a:gd name="connsiteX3" fmla="*/ 685800 w 1651000"/>
                  <a:gd name="connsiteY3" fmla="*/ 139700 h 1208138"/>
                  <a:gd name="connsiteX4" fmla="*/ 762000 w 1651000"/>
                  <a:gd name="connsiteY4" fmla="*/ 63500 h 1208138"/>
                  <a:gd name="connsiteX5" fmla="*/ 800100 w 1651000"/>
                  <a:gd name="connsiteY5" fmla="*/ 50800 h 1208138"/>
                  <a:gd name="connsiteX6" fmla="*/ 838200 w 1651000"/>
                  <a:gd name="connsiteY6" fmla="*/ 25400 h 1208138"/>
                  <a:gd name="connsiteX7" fmla="*/ 977900 w 1651000"/>
                  <a:gd name="connsiteY7" fmla="*/ 0 h 1208138"/>
                  <a:gd name="connsiteX8" fmla="*/ 1092200 w 1651000"/>
                  <a:gd name="connsiteY8" fmla="*/ 12700 h 1208138"/>
                  <a:gd name="connsiteX9" fmla="*/ 1130300 w 1651000"/>
                  <a:gd name="connsiteY9" fmla="*/ 38100 h 1208138"/>
                  <a:gd name="connsiteX10" fmla="*/ 1435100 w 1651000"/>
                  <a:gd name="connsiteY10" fmla="*/ 50800 h 1208138"/>
                  <a:gd name="connsiteX11" fmla="*/ 1511300 w 1651000"/>
                  <a:gd name="connsiteY11" fmla="*/ 88900 h 1208138"/>
                  <a:gd name="connsiteX12" fmla="*/ 1549400 w 1651000"/>
                  <a:gd name="connsiteY12" fmla="*/ 114300 h 1208138"/>
                  <a:gd name="connsiteX13" fmla="*/ 1574800 w 1651000"/>
                  <a:gd name="connsiteY13" fmla="*/ 152400 h 1208138"/>
                  <a:gd name="connsiteX14" fmla="*/ 1587500 w 1651000"/>
                  <a:gd name="connsiteY14" fmla="*/ 266700 h 1208138"/>
                  <a:gd name="connsiteX15" fmla="*/ 1600200 w 1651000"/>
                  <a:gd name="connsiteY15" fmla="*/ 330200 h 1208138"/>
                  <a:gd name="connsiteX16" fmla="*/ 1638300 w 1651000"/>
                  <a:gd name="connsiteY16" fmla="*/ 406400 h 1208138"/>
                  <a:gd name="connsiteX17" fmla="*/ 1651000 w 1651000"/>
                  <a:gd name="connsiteY17" fmla="*/ 444500 h 1208138"/>
                  <a:gd name="connsiteX18" fmla="*/ 1625600 w 1651000"/>
                  <a:gd name="connsiteY18" fmla="*/ 558800 h 1208138"/>
                  <a:gd name="connsiteX19" fmla="*/ 1447800 w 1651000"/>
                  <a:gd name="connsiteY19" fmla="*/ 596900 h 1208138"/>
                  <a:gd name="connsiteX20" fmla="*/ 1409700 w 1651000"/>
                  <a:gd name="connsiteY20" fmla="*/ 609600 h 1208138"/>
                  <a:gd name="connsiteX21" fmla="*/ 1397000 w 1651000"/>
                  <a:gd name="connsiteY21" fmla="*/ 736600 h 1208138"/>
                  <a:gd name="connsiteX22" fmla="*/ 1371600 w 1651000"/>
                  <a:gd name="connsiteY22" fmla="*/ 774700 h 1208138"/>
                  <a:gd name="connsiteX23" fmla="*/ 1358900 w 1651000"/>
                  <a:gd name="connsiteY23" fmla="*/ 825500 h 1208138"/>
                  <a:gd name="connsiteX24" fmla="*/ 1320800 w 1651000"/>
                  <a:gd name="connsiteY24" fmla="*/ 863600 h 1208138"/>
                  <a:gd name="connsiteX25" fmla="*/ 1244600 w 1651000"/>
                  <a:gd name="connsiteY25" fmla="*/ 939800 h 1208138"/>
                  <a:gd name="connsiteX26" fmla="*/ 1130300 w 1651000"/>
                  <a:gd name="connsiteY26" fmla="*/ 1041400 h 1208138"/>
                  <a:gd name="connsiteX27" fmla="*/ 1066800 w 1651000"/>
                  <a:gd name="connsiteY27" fmla="*/ 1066800 h 1208138"/>
                  <a:gd name="connsiteX28" fmla="*/ 1003300 w 1651000"/>
                  <a:gd name="connsiteY28" fmla="*/ 1104900 h 1208138"/>
                  <a:gd name="connsiteX29" fmla="*/ 876300 w 1651000"/>
                  <a:gd name="connsiteY29" fmla="*/ 1155700 h 1208138"/>
                  <a:gd name="connsiteX30" fmla="*/ 812800 w 1651000"/>
                  <a:gd name="connsiteY30" fmla="*/ 1181100 h 1208138"/>
                  <a:gd name="connsiteX31" fmla="*/ 685800 w 1651000"/>
                  <a:gd name="connsiteY31" fmla="*/ 1206500 h 1208138"/>
                  <a:gd name="connsiteX32" fmla="*/ 330200 w 1651000"/>
                  <a:gd name="connsiteY32" fmla="*/ 1193800 h 1208138"/>
                  <a:gd name="connsiteX33" fmla="*/ 279400 w 1651000"/>
                  <a:gd name="connsiteY33" fmla="*/ 1117600 h 1208138"/>
                  <a:gd name="connsiteX34" fmla="*/ 292100 w 1651000"/>
                  <a:gd name="connsiteY34" fmla="*/ 1016000 h 1208138"/>
                  <a:gd name="connsiteX35" fmla="*/ 304800 w 1651000"/>
                  <a:gd name="connsiteY35" fmla="*/ 977900 h 1208138"/>
                  <a:gd name="connsiteX36" fmla="*/ 266700 w 1651000"/>
                  <a:gd name="connsiteY36" fmla="*/ 927100 h 1208138"/>
                  <a:gd name="connsiteX37" fmla="*/ 101600 w 1651000"/>
                  <a:gd name="connsiteY37" fmla="*/ 838200 h 1208138"/>
                  <a:gd name="connsiteX38" fmla="*/ 12700 w 1651000"/>
                  <a:gd name="connsiteY38" fmla="*/ 762000 h 1208138"/>
                  <a:gd name="connsiteX39" fmla="*/ 0 w 1651000"/>
                  <a:gd name="connsiteY39" fmla="*/ 711200 h 1208138"/>
                  <a:gd name="connsiteX40" fmla="*/ 12700 w 1651000"/>
                  <a:gd name="connsiteY40" fmla="*/ 647700 h 1208138"/>
                  <a:gd name="connsiteX41" fmla="*/ 50800 w 1651000"/>
                  <a:gd name="connsiteY41" fmla="*/ 622300 h 1208138"/>
                  <a:gd name="connsiteX42" fmla="*/ 101600 w 1651000"/>
                  <a:gd name="connsiteY42" fmla="*/ 609600 h 1208138"/>
                  <a:gd name="connsiteX43" fmla="*/ 139700 w 1651000"/>
                  <a:gd name="connsiteY43" fmla="*/ 596900 h 1208138"/>
                  <a:gd name="connsiteX44" fmla="*/ 190500 w 1651000"/>
                  <a:gd name="connsiteY44" fmla="*/ 584200 h 1208138"/>
                  <a:gd name="connsiteX45" fmla="*/ 292100 w 1651000"/>
                  <a:gd name="connsiteY45" fmla="*/ 533400 h 1208138"/>
                  <a:gd name="connsiteX46" fmla="*/ 304800 w 1651000"/>
                  <a:gd name="connsiteY46" fmla="*/ 495300 h 1208138"/>
                  <a:gd name="connsiteX47" fmla="*/ 266700 w 1651000"/>
                  <a:gd name="connsiteY47" fmla="*/ 406400 h 1208138"/>
                  <a:gd name="connsiteX48" fmla="*/ 254000 w 1651000"/>
                  <a:gd name="connsiteY48" fmla="*/ 368300 h 1208138"/>
                  <a:gd name="connsiteX49" fmla="*/ 266700 w 1651000"/>
                  <a:gd name="connsiteY49" fmla="*/ 279400 h 1208138"/>
                  <a:gd name="connsiteX50" fmla="*/ 304800 w 1651000"/>
                  <a:gd name="connsiteY50" fmla="*/ 241300 h 1208138"/>
                  <a:gd name="connsiteX51" fmla="*/ 381000 w 1651000"/>
                  <a:gd name="connsiteY51" fmla="*/ 190500 h 1208138"/>
                  <a:gd name="connsiteX52" fmla="*/ 431800 w 1651000"/>
                  <a:gd name="connsiteY52" fmla="*/ 177800 h 120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651000" h="1208138">
                    <a:moveTo>
                      <a:pt x="431800" y="177800"/>
                    </a:moveTo>
                    <a:cubicBezTo>
                      <a:pt x="450850" y="177800"/>
                      <a:pt x="473789" y="192293"/>
                      <a:pt x="495300" y="190500"/>
                    </a:cubicBezTo>
                    <a:cubicBezTo>
                      <a:pt x="526013" y="187941"/>
                      <a:pt x="554301" y="172575"/>
                      <a:pt x="584200" y="165100"/>
                    </a:cubicBezTo>
                    <a:lnTo>
                      <a:pt x="685800" y="139700"/>
                    </a:lnTo>
                    <a:cubicBezTo>
                      <a:pt x="711200" y="114300"/>
                      <a:pt x="727922" y="74859"/>
                      <a:pt x="762000" y="63500"/>
                    </a:cubicBezTo>
                    <a:cubicBezTo>
                      <a:pt x="774700" y="59267"/>
                      <a:pt x="788126" y="56787"/>
                      <a:pt x="800100" y="50800"/>
                    </a:cubicBezTo>
                    <a:cubicBezTo>
                      <a:pt x="813752" y="43974"/>
                      <a:pt x="823908" y="30759"/>
                      <a:pt x="838200" y="25400"/>
                    </a:cubicBezTo>
                    <a:cubicBezTo>
                      <a:pt x="852400" y="20075"/>
                      <a:pt x="969341" y="1427"/>
                      <a:pt x="977900" y="0"/>
                    </a:cubicBezTo>
                    <a:cubicBezTo>
                      <a:pt x="1016000" y="4233"/>
                      <a:pt x="1055010" y="3403"/>
                      <a:pt x="1092200" y="12700"/>
                    </a:cubicBezTo>
                    <a:cubicBezTo>
                      <a:pt x="1107008" y="16402"/>
                      <a:pt x="1115130" y="36414"/>
                      <a:pt x="1130300" y="38100"/>
                    </a:cubicBezTo>
                    <a:cubicBezTo>
                      <a:pt x="1231366" y="49330"/>
                      <a:pt x="1333500" y="46567"/>
                      <a:pt x="1435100" y="50800"/>
                    </a:cubicBezTo>
                    <a:cubicBezTo>
                      <a:pt x="1544289" y="123593"/>
                      <a:pt x="1406140" y="36320"/>
                      <a:pt x="1511300" y="88900"/>
                    </a:cubicBezTo>
                    <a:cubicBezTo>
                      <a:pt x="1524952" y="95726"/>
                      <a:pt x="1536700" y="105833"/>
                      <a:pt x="1549400" y="114300"/>
                    </a:cubicBezTo>
                    <a:cubicBezTo>
                      <a:pt x="1557867" y="127000"/>
                      <a:pt x="1571098" y="137592"/>
                      <a:pt x="1574800" y="152400"/>
                    </a:cubicBezTo>
                    <a:cubicBezTo>
                      <a:pt x="1584097" y="189590"/>
                      <a:pt x="1582079" y="228751"/>
                      <a:pt x="1587500" y="266700"/>
                    </a:cubicBezTo>
                    <a:cubicBezTo>
                      <a:pt x="1590553" y="288069"/>
                      <a:pt x="1594965" y="309259"/>
                      <a:pt x="1600200" y="330200"/>
                    </a:cubicBezTo>
                    <a:cubicBezTo>
                      <a:pt x="1616161" y="394044"/>
                      <a:pt x="1607260" y="344319"/>
                      <a:pt x="1638300" y="406400"/>
                    </a:cubicBezTo>
                    <a:cubicBezTo>
                      <a:pt x="1644287" y="418374"/>
                      <a:pt x="1646767" y="431800"/>
                      <a:pt x="1651000" y="444500"/>
                    </a:cubicBezTo>
                    <a:cubicBezTo>
                      <a:pt x="1642533" y="482600"/>
                      <a:pt x="1651854" y="529921"/>
                      <a:pt x="1625600" y="558800"/>
                    </a:cubicBezTo>
                    <a:cubicBezTo>
                      <a:pt x="1612102" y="573648"/>
                      <a:pt x="1475019" y="590851"/>
                      <a:pt x="1447800" y="596900"/>
                    </a:cubicBezTo>
                    <a:cubicBezTo>
                      <a:pt x="1434732" y="599804"/>
                      <a:pt x="1422400" y="605367"/>
                      <a:pt x="1409700" y="609600"/>
                    </a:cubicBezTo>
                    <a:cubicBezTo>
                      <a:pt x="1405467" y="651933"/>
                      <a:pt x="1406567" y="695145"/>
                      <a:pt x="1397000" y="736600"/>
                    </a:cubicBezTo>
                    <a:cubicBezTo>
                      <a:pt x="1393568" y="751473"/>
                      <a:pt x="1377613" y="760671"/>
                      <a:pt x="1371600" y="774700"/>
                    </a:cubicBezTo>
                    <a:cubicBezTo>
                      <a:pt x="1364724" y="790743"/>
                      <a:pt x="1367560" y="810345"/>
                      <a:pt x="1358900" y="825500"/>
                    </a:cubicBezTo>
                    <a:cubicBezTo>
                      <a:pt x="1349989" y="841094"/>
                      <a:pt x="1332298" y="849802"/>
                      <a:pt x="1320800" y="863600"/>
                    </a:cubicBezTo>
                    <a:cubicBezTo>
                      <a:pt x="1231899" y="970282"/>
                      <a:pt x="1379389" y="821859"/>
                      <a:pt x="1244600" y="939800"/>
                    </a:cubicBezTo>
                    <a:cubicBezTo>
                      <a:pt x="1195644" y="982637"/>
                      <a:pt x="1188717" y="1006350"/>
                      <a:pt x="1130300" y="1041400"/>
                    </a:cubicBezTo>
                    <a:cubicBezTo>
                      <a:pt x="1110752" y="1053129"/>
                      <a:pt x="1087190" y="1056605"/>
                      <a:pt x="1066800" y="1066800"/>
                    </a:cubicBezTo>
                    <a:cubicBezTo>
                      <a:pt x="1044722" y="1077839"/>
                      <a:pt x="1024878" y="1092912"/>
                      <a:pt x="1003300" y="1104900"/>
                    </a:cubicBezTo>
                    <a:cubicBezTo>
                      <a:pt x="926713" y="1147448"/>
                      <a:pt x="973062" y="1116995"/>
                      <a:pt x="876300" y="1155700"/>
                    </a:cubicBezTo>
                    <a:cubicBezTo>
                      <a:pt x="855133" y="1164167"/>
                      <a:pt x="834827" y="1175226"/>
                      <a:pt x="812800" y="1181100"/>
                    </a:cubicBezTo>
                    <a:cubicBezTo>
                      <a:pt x="771086" y="1192224"/>
                      <a:pt x="685800" y="1206500"/>
                      <a:pt x="685800" y="1206500"/>
                    </a:cubicBezTo>
                    <a:cubicBezTo>
                      <a:pt x="567267" y="1202267"/>
                      <a:pt x="446069" y="1219146"/>
                      <a:pt x="330200" y="1193800"/>
                    </a:cubicBezTo>
                    <a:cubicBezTo>
                      <a:pt x="300378" y="1187276"/>
                      <a:pt x="279400" y="1117600"/>
                      <a:pt x="279400" y="1117600"/>
                    </a:cubicBezTo>
                    <a:cubicBezTo>
                      <a:pt x="283633" y="1083733"/>
                      <a:pt x="285995" y="1049580"/>
                      <a:pt x="292100" y="1016000"/>
                    </a:cubicBezTo>
                    <a:cubicBezTo>
                      <a:pt x="294495" y="1002829"/>
                      <a:pt x="308478" y="990772"/>
                      <a:pt x="304800" y="977900"/>
                    </a:cubicBezTo>
                    <a:cubicBezTo>
                      <a:pt x="298985" y="957548"/>
                      <a:pt x="283477" y="940006"/>
                      <a:pt x="266700" y="927100"/>
                    </a:cubicBezTo>
                    <a:cubicBezTo>
                      <a:pt x="181983" y="861933"/>
                      <a:pt x="171957" y="861652"/>
                      <a:pt x="101600" y="838200"/>
                    </a:cubicBezTo>
                    <a:cubicBezTo>
                      <a:pt x="83337" y="824503"/>
                      <a:pt x="25967" y="785217"/>
                      <a:pt x="12700" y="762000"/>
                    </a:cubicBezTo>
                    <a:cubicBezTo>
                      <a:pt x="4040" y="746845"/>
                      <a:pt x="4233" y="728133"/>
                      <a:pt x="0" y="711200"/>
                    </a:cubicBezTo>
                    <a:cubicBezTo>
                      <a:pt x="4233" y="690033"/>
                      <a:pt x="1990" y="666442"/>
                      <a:pt x="12700" y="647700"/>
                    </a:cubicBezTo>
                    <a:cubicBezTo>
                      <a:pt x="20273" y="634448"/>
                      <a:pt x="36771" y="628313"/>
                      <a:pt x="50800" y="622300"/>
                    </a:cubicBezTo>
                    <a:cubicBezTo>
                      <a:pt x="66843" y="615424"/>
                      <a:pt x="84817" y="614395"/>
                      <a:pt x="101600" y="609600"/>
                    </a:cubicBezTo>
                    <a:cubicBezTo>
                      <a:pt x="114472" y="605922"/>
                      <a:pt x="126828" y="600578"/>
                      <a:pt x="139700" y="596900"/>
                    </a:cubicBezTo>
                    <a:cubicBezTo>
                      <a:pt x="156483" y="592105"/>
                      <a:pt x="174388" y="590913"/>
                      <a:pt x="190500" y="584200"/>
                    </a:cubicBezTo>
                    <a:cubicBezTo>
                      <a:pt x="225451" y="569637"/>
                      <a:pt x="292100" y="533400"/>
                      <a:pt x="292100" y="533400"/>
                    </a:cubicBezTo>
                    <a:cubicBezTo>
                      <a:pt x="296333" y="520700"/>
                      <a:pt x="304800" y="508687"/>
                      <a:pt x="304800" y="495300"/>
                    </a:cubicBezTo>
                    <a:cubicBezTo>
                      <a:pt x="304800" y="442437"/>
                      <a:pt x="287439" y="447878"/>
                      <a:pt x="266700" y="406400"/>
                    </a:cubicBezTo>
                    <a:cubicBezTo>
                      <a:pt x="260713" y="394426"/>
                      <a:pt x="258233" y="381000"/>
                      <a:pt x="254000" y="368300"/>
                    </a:cubicBezTo>
                    <a:cubicBezTo>
                      <a:pt x="258233" y="338667"/>
                      <a:pt x="255583" y="307193"/>
                      <a:pt x="266700" y="279400"/>
                    </a:cubicBezTo>
                    <a:cubicBezTo>
                      <a:pt x="273370" y="262724"/>
                      <a:pt x="290623" y="252327"/>
                      <a:pt x="304800" y="241300"/>
                    </a:cubicBezTo>
                    <a:cubicBezTo>
                      <a:pt x="328897" y="222558"/>
                      <a:pt x="352040" y="200153"/>
                      <a:pt x="381000" y="190500"/>
                    </a:cubicBezTo>
                    <a:cubicBezTo>
                      <a:pt x="428080" y="174807"/>
                      <a:pt x="412750" y="177800"/>
                      <a:pt x="431800" y="177800"/>
                    </a:cubicBezTo>
                    <a:close/>
                  </a:path>
                </a:pathLst>
              </a:cu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Torta 21"/>
              <p:cNvSpPr/>
              <p:nvPr/>
            </p:nvSpPr>
            <p:spPr>
              <a:xfrm>
                <a:off x="1021808" y="3558776"/>
                <a:ext cx="514312" cy="452388"/>
              </a:xfrm>
              <a:prstGeom prst="pie">
                <a:avLst>
                  <a:gd name="adj1" fmla="val 2125239"/>
                  <a:gd name="adj2" fmla="val 16200000"/>
                </a:avLst>
              </a:prstGeom>
              <a:solidFill>
                <a:schemeClr val="accent4">
                  <a:lumMod val="5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CasellaDiTesto 23"/>
            <p:cNvSpPr txBox="1"/>
            <p:nvPr/>
          </p:nvSpPr>
          <p:spPr>
            <a:xfrm>
              <a:off x="1772722" y="3976707"/>
              <a:ext cx="4892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>
                  <a:latin typeface="Avenir Book" charset="0"/>
                  <a:ea typeface="Avenir Book" charset="0"/>
                  <a:cs typeface="Avenir Book" charset="0"/>
                </a:rPr>
                <a:t>Mø</a:t>
              </a:r>
              <a:endParaRPr lang="pt-BR" sz="1600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28" name="Ovale 27"/>
            <p:cNvSpPr/>
            <p:nvPr/>
          </p:nvSpPr>
          <p:spPr>
            <a:xfrm>
              <a:off x="1635751" y="3356992"/>
              <a:ext cx="127937" cy="425999"/>
            </a:xfrm>
            <a:prstGeom prst="ellips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Ovale 28"/>
            <p:cNvSpPr/>
            <p:nvPr/>
          </p:nvSpPr>
          <p:spPr>
            <a:xfrm>
              <a:off x="1873479" y="3356992"/>
              <a:ext cx="106233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Ovale 29"/>
            <p:cNvSpPr/>
            <p:nvPr/>
          </p:nvSpPr>
          <p:spPr>
            <a:xfrm>
              <a:off x="1835696" y="3509392"/>
              <a:ext cx="106233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Ovale 30"/>
            <p:cNvSpPr/>
            <p:nvPr/>
          </p:nvSpPr>
          <p:spPr>
            <a:xfrm>
              <a:off x="1475656" y="3311273"/>
              <a:ext cx="106233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1" name="Gruppo 40"/>
          <p:cNvGrpSpPr/>
          <p:nvPr/>
        </p:nvGrpSpPr>
        <p:grpSpPr>
          <a:xfrm>
            <a:off x="5177932" y="4795453"/>
            <a:ext cx="720080" cy="1035403"/>
            <a:chOff x="2356341" y="4725144"/>
            <a:chExt cx="720080" cy="1035403"/>
          </a:xfrm>
        </p:grpSpPr>
        <p:grpSp>
          <p:nvGrpSpPr>
            <p:cNvPr id="37" name="Gruppo 36"/>
            <p:cNvGrpSpPr/>
            <p:nvPr/>
          </p:nvGrpSpPr>
          <p:grpSpPr>
            <a:xfrm>
              <a:off x="2356341" y="4725144"/>
              <a:ext cx="720080" cy="576064"/>
              <a:chOff x="2356341" y="4725144"/>
              <a:chExt cx="720080" cy="576064"/>
            </a:xfrm>
          </p:grpSpPr>
          <p:sp>
            <p:nvSpPr>
              <p:cNvPr id="5" name="Ovale 4"/>
              <p:cNvSpPr/>
              <p:nvPr/>
            </p:nvSpPr>
            <p:spPr>
              <a:xfrm>
                <a:off x="2356341" y="4725144"/>
                <a:ext cx="720080" cy="576064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6" name="Ovale 35"/>
              <p:cNvSpPr/>
              <p:nvPr/>
            </p:nvSpPr>
            <p:spPr>
              <a:xfrm>
                <a:off x="2441793" y="4845929"/>
                <a:ext cx="440432" cy="34822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9" name="CasellaDiTesto 38"/>
            <p:cNvSpPr txBox="1"/>
            <p:nvPr/>
          </p:nvSpPr>
          <p:spPr>
            <a:xfrm>
              <a:off x="2416947" y="5421993"/>
              <a:ext cx="5293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>
                  <a:latin typeface="Avenir Book" charset="0"/>
                  <a:ea typeface="Avenir Book" charset="0"/>
                  <a:cs typeface="Avenir Book" charset="0"/>
                </a:rPr>
                <a:t>Th1</a:t>
              </a:r>
              <a:endParaRPr lang="pt-BR" sz="1600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6451741" y="3963773"/>
            <a:ext cx="787716" cy="938471"/>
            <a:chOff x="3203848" y="4362737"/>
            <a:chExt cx="787716" cy="938471"/>
          </a:xfrm>
        </p:grpSpPr>
        <p:grpSp>
          <p:nvGrpSpPr>
            <p:cNvPr id="38" name="Gruppo 37"/>
            <p:cNvGrpSpPr/>
            <p:nvPr/>
          </p:nvGrpSpPr>
          <p:grpSpPr>
            <a:xfrm>
              <a:off x="3203848" y="4362737"/>
              <a:ext cx="720080" cy="576064"/>
              <a:chOff x="3203848" y="4362737"/>
              <a:chExt cx="720080" cy="576064"/>
            </a:xfrm>
          </p:grpSpPr>
          <p:sp>
            <p:nvSpPr>
              <p:cNvPr id="4" name="Ovale 3"/>
              <p:cNvSpPr/>
              <p:nvPr/>
            </p:nvSpPr>
            <p:spPr>
              <a:xfrm>
                <a:off x="3203848" y="4362737"/>
                <a:ext cx="720080" cy="57606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Ovale 34"/>
              <p:cNvSpPr/>
              <p:nvPr/>
            </p:nvSpPr>
            <p:spPr>
              <a:xfrm>
                <a:off x="3243034" y="4476655"/>
                <a:ext cx="440432" cy="34822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0" name="CasellaDiTesto 39"/>
            <p:cNvSpPr txBox="1"/>
            <p:nvPr/>
          </p:nvSpPr>
          <p:spPr>
            <a:xfrm>
              <a:off x="3677054" y="4962654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err="1">
                  <a:latin typeface="Avenir Book" charset="0"/>
                  <a:ea typeface="Avenir Book" charset="0"/>
                  <a:cs typeface="Avenir Book" charset="0"/>
                </a:rPr>
                <a:t>B</a:t>
              </a:r>
              <a:endParaRPr lang="pt-BR" sz="1600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48" name="Freccia curva 47"/>
          <p:cNvSpPr/>
          <p:nvPr/>
        </p:nvSpPr>
        <p:spPr>
          <a:xfrm rot="16364001" flipV="1">
            <a:off x="6177764" y="4543078"/>
            <a:ext cx="360040" cy="676839"/>
          </a:xfrm>
          <a:prstGeom prst="ben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6143435" y="5118690"/>
            <a:ext cx="876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IFN-Ɣ</a:t>
            </a:r>
            <a:endParaRPr lang="pt-BR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1" name="Freccia curva 50"/>
          <p:cNvSpPr/>
          <p:nvPr/>
        </p:nvSpPr>
        <p:spPr>
          <a:xfrm rot="5179735">
            <a:off x="6192491" y="5320143"/>
            <a:ext cx="360040" cy="676839"/>
          </a:xfrm>
          <a:prstGeom prst="ben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65" name="Gruppo 64"/>
          <p:cNvGrpSpPr/>
          <p:nvPr/>
        </p:nvGrpSpPr>
        <p:grpSpPr>
          <a:xfrm>
            <a:off x="7284148" y="3645024"/>
            <a:ext cx="1032268" cy="1180036"/>
            <a:chOff x="4971724" y="3703074"/>
            <a:chExt cx="1032268" cy="1180036"/>
          </a:xfrm>
        </p:grpSpPr>
        <p:sp>
          <p:nvSpPr>
            <p:cNvPr id="52" name="CasellaDiTesto 51"/>
            <p:cNvSpPr txBox="1"/>
            <p:nvPr/>
          </p:nvSpPr>
          <p:spPr>
            <a:xfrm>
              <a:off x="4971724" y="3703074"/>
              <a:ext cx="88357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>
                  <a:latin typeface="Avenir Book" charset="0"/>
                  <a:ea typeface="Avenir Book" charset="0"/>
                  <a:cs typeface="Avenir Book" charset="0"/>
                </a:rPr>
                <a:t>Y</a:t>
              </a:r>
              <a:r>
                <a:rPr lang="pt-BR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pt-BR" dirty="0" err="1" smtClean="0">
                  <a:latin typeface="Avenir Book" charset="0"/>
                  <a:ea typeface="Avenir Book" charset="0"/>
                  <a:cs typeface="Avenir Book" charset="0"/>
                </a:rPr>
                <a:t>Y</a:t>
              </a:r>
              <a:r>
                <a:rPr lang="pt-BR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pt-BR" dirty="0" err="1" smtClean="0">
                  <a:latin typeface="Avenir Book" charset="0"/>
                  <a:ea typeface="Avenir Book" charset="0"/>
                  <a:cs typeface="Avenir Book" charset="0"/>
                </a:rPr>
                <a:t>Y</a:t>
              </a:r>
              <a:endParaRPr lang="pt-BR" dirty="0" smtClean="0">
                <a:latin typeface="Avenir Book" charset="0"/>
                <a:ea typeface="Avenir Book" charset="0"/>
                <a:cs typeface="Avenir Book" charset="0"/>
              </a:endParaRPr>
            </a:p>
            <a:p>
              <a:r>
                <a:rPr lang="pt-BR" dirty="0" err="1" smtClean="0">
                  <a:latin typeface="Avenir Book" charset="0"/>
                  <a:ea typeface="Avenir Book" charset="0"/>
                  <a:cs typeface="Avenir Book" charset="0"/>
                </a:rPr>
                <a:t>Y</a:t>
              </a:r>
              <a:r>
                <a:rPr lang="pt-BR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pt-BR" dirty="0" err="1" smtClean="0">
                  <a:latin typeface="Avenir Book" charset="0"/>
                  <a:ea typeface="Avenir Book" charset="0"/>
                  <a:cs typeface="Avenir Book" charset="0"/>
                </a:rPr>
                <a:t>Y</a:t>
              </a:r>
              <a:r>
                <a:rPr lang="pt-BR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pt-BR" dirty="0" err="1" smtClean="0">
                  <a:latin typeface="Avenir Book" charset="0"/>
                  <a:ea typeface="Avenir Book" charset="0"/>
                  <a:cs typeface="Avenir Book" charset="0"/>
                </a:rPr>
                <a:t>Y</a:t>
              </a:r>
              <a:endParaRPr lang="pt-BR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54" name="CasellaDiTesto 53"/>
            <p:cNvSpPr txBox="1"/>
            <p:nvPr/>
          </p:nvSpPr>
          <p:spPr>
            <a:xfrm>
              <a:off x="5127855" y="4544556"/>
              <a:ext cx="8761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IgG</a:t>
              </a:r>
              <a:endParaRPr lang="pt-BR" sz="16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grpSp>
        <p:nvGrpSpPr>
          <p:cNvPr id="72" name="Gruppo 71"/>
          <p:cNvGrpSpPr/>
          <p:nvPr/>
        </p:nvGrpSpPr>
        <p:grpSpPr>
          <a:xfrm>
            <a:off x="4113699" y="4825060"/>
            <a:ext cx="720080" cy="1035403"/>
            <a:chOff x="2356341" y="4725144"/>
            <a:chExt cx="720080" cy="1035403"/>
          </a:xfrm>
        </p:grpSpPr>
        <p:grpSp>
          <p:nvGrpSpPr>
            <p:cNvPr id="73" name="Gruppo 72"/>
            <p:cNvGrpSpPr/>
            <p:nvPr/>
          </p:nvGrpSpPr>
          <p:grpSpPr>
            <a:xfrm>
              <a:off x="2356341" y="4725144"/>
              <a:ext cx="720080" cy="576064"/>
              <a:chOff x="2356341" y="4725144"/>
              <a:chExt cx="720080" cy="576064"/>
            </a:xfrm>
          </p:grpSpPr>
          <p:sp>
            <p:nvSpPr>
              <p:cNvPr id="75" name="Ovale 74"/>
              <p:cNvSpPr/>
              <p:nvPr/>
            </p:nvSpPr>
            <p:spPr>
              <a:xfrm>
                <a:off x="2356341" y="4725144"/>
                <a:ext cx="720080" cy="576064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Ovale 75"/>
              <p:cNvSpPr/>
              <p:nvPr/>
            </p:nvSpPr>
            <p:spPr>
              <a:xfrm>
                <a:off x="2441793" y="4845929"/>
                <a:ext cx="440432" cy="34822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4" name="CasellaDiTesto 73"/>
            <p:cNvSpPr txBox="1"/>
            <p:nvPr/>
          </p:nvSpPr>
          <p:spPr>
            <a:xfrm>
              <a:off x="2360041" y="5421993"/>
              <a:ext cx="6431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>
                  <a:latin typeface="Avenir Book" charset="0"/>
                  <a:ea typeface="Avenir Book" charset="0"/>
                  <a:cs typeface="Avenir Book" charset="0"/>
                </a:rPr>
                <a:t>Th17</a:t>
              </a:r>
              <a:endParaRPr lang="pt-BR" sz="1600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78" name="Freccia curva 77"/>
          <p:cNvSpPr/>
          <p:nvPr/>
        </p:nvSpPr>
        <p:spPr>
          <a:xfrm rot="16420265" flipH="1">
            <a:off x="3384800" y="5007093"/>
            <a:ext cx="446640" cy="676839"/>
          </a:xfrm>
          <a:prstGeom prst="ben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2687751" y="4941168"/>
            <a:ext cx="876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IL-17</a:t>
            </a:r>
            <a:endParaRPr lang="pt-BR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98" name="Gruppo 97"/>
          <p:cNvGrpSpPr/>
          <p:nvPr/>
        </p:nvGrpSpPr>
        <p:grpSpPr>
          <a:xfrm>
            <a:off x="1480609" y="5022986"/>
            <a:ext cx="2051366" cy="1714116"/>
            <a:chOff x="769635" y="4941168"/>
            <a:chExt cx="2051366" cy="1714116"/>
          </a:xfrm>
        </p:grpSpPr>
        <p:grpSp>
          <p:nvGrpSpPr>
            <p:cNvPr id="87" name="Gruppo 86"/>
            <p:cNvGrpSpPr/>
            <p:nvPr/>
          </p:nvGrpSpPr>
          <p:grpSpPr>
            <a:xfrm rot="1571708">
              <a:off x="769635" y="4941168"/>
              <a:ext cx="853537" cy="889688"/>
              <a:chOff x="769635" y="4941168"/>
              <a:chExt cx="853537" cy="889688"/>
            </a:xfrm>
          </p:grpSpPr>
          <p:sp>
            <p:nvSpPr>
              <p:cNvPr id="82" name="Figura a mano libera 81"/>
              <p:cNvSpPr/>
              <p:nvPr/>
            </p:nvSpPr>
            <p:spPr>
              <a:xfrm>
                <a:off x="769635" y="4941168"/>
                <a:ext cx="853537" cy="889688"/>
              </a:xfrm>
              <a:custGeom>
                <a:avLst/>
                <a:gdLst>
                  <a:gd name="connsiteX0" fmla="*/ 647700 w 1021035"/>
                  <a:gd name="connsiteY0" fmla="*/ 38100 h 939800"/>
                  <a:gd name="connsiteX1" fmla="*/ 508000 w 1021035"/>
                  <a:gd name="connsiteY1" fmla="*/ 25400 h 939800"/>
                  <a:gd name="connsiteX2" fmla="*/ 469900 w 1021035"/>
                  <a:gd name="connsiteY2" fmla="*/ 12700 h 939800"/>
                  <a:gd name="connsiteX3" fmla="*/ 431800 w 1021035"/>
                  <a:gd name="connsiteY3" fmla="*/ 0 h 939800"/>
                  <a:gd name="connsiteX4" fmla="*/ 203200 w 1021035"/>
                  <a:gd name="connsiteY4" fmla="*/ 12700 h 939800"/>
                  <a:gd name="connsiteX5" fmla="*/ 139700 w 1021035"/>
                  <a:gd name="connsiteY5" fmla="*/ 114300 h 939800"/>
                  <a:gd name="connsiteX6" fmla="*/ 76200 w 1021035"/>
                  <a:gd name="connsiteY6" fmla="*/ 215900 h 939800"/>
                  <a:gd name="connsiteX7" fmla="*/ 63500 w 1021035"/>
                  <a:gd name="connsiteY7" fmla="*/ 254000 h 939800"/>
                  <a:gd name="connsiteX8" fmla="*/ 38100 w 1021035"/>
                  <a:gd name="connsiteY8" fmla="*/ 355600 h 939800"/>
                  <a:gd name="connsiteX9" fmla="*/ 25400 w 1021035"/>
                  <a:gd name="connsiteY9" fmla="*/ 419100 h 939800"/>
                  <a:gd name="connsiteX10" fmla="*/ 12700 w 1021035"/>
                  <a:gd name="connsiteY10" fmla="*/ 457200 h 939800"/>
                  <a:gd name="connsiteX11" fmla="*/ 0 w 1021035"/>
                  <a:gd name="connsiteY11" fmla="*/ 520700 h 939800"/>
                  <a:gd name="connsiteX12" fmla="*/ 12700 w 1021035"/>
                  <a:gd name="connsiteY12" fmla="*/ 736600 h 939800"/>
                  <a:gd name="connsiteX13" fmla="*/ 63500 w 1021035"/>
                  <a:gd name="connsiteY13" fmla="*/ 812800 h 939800"/>
                  <a:gd name="connsiteX14" fmla="*/ 139700 w 1021035"/>
                  <a:gd name="connsiteY14" fmla="*/ 889000 h 939800"/>
                  <a:gd name="connsiteX15" fmla="*/ 190500 w 1021035"/>
                  <a:gd name="connsiteY15" fmla="*/ 901700 h 939800"/>
                  <a:gd name="connsiteX16" fmla="*/ 292100 w 1021035"/>
                  <a:gd name="connsiteY16" fmla="*/ 939800 h 939800"/>
                  <a:gd name="connsiteX17" fmla="*/ 635000 w 1021035"/>
                  <a:gd name="connsiteY17" fmla="*/ 927100 h 939800"/>
                  <a:gd name="connsiteX18" fmla="*/ 711200 w 1021035"/>
                  <a:gd name="connsiteY18" fmla="*/ 914400 h 939800"/>
                  <a:gd name="connsiteX19" fmla="*/ 812800 w 1021035"/>
                  <a:gd name="connsiteY19" fmla="*/ 889000 h 939800"/>
                  <a:gd name="connsiteX20" fmla="*/ 850900 w 1021035"/>
                  <a:gd name="connsiteY20" fmla="*/ 863600 h 939800"/>
                  <a:gd name="connsiteX21" fmla="*/ 889000 w 1021035"/>
                  <a:gd name="connsiteY21" fmla="*/ 850900 h 939800"/>
                  <a:gd name="connsiteX22" fmla="*/ 965200 w 1021035"/>
                  <a:gd name="connsiteY22" fmla="*/ 800100 h 939800"/>
                  <a:gd name="connsiteX23" fmla="*/ 1003300 w 1021035"/>
                  <a:gd name="connsiteY23" fmla="*/ 774700 h 939800"/>
                  <a:gd name="connsiteX24" fmla="*/ 1003300 w 1021035"/>
                  <a:gd name="connsiteY24" fmla="*/ 584200 h 939800"/>
                  <a:gd name="connsiteX25" fmla="*/ 990600 w 1021035"/>
                  <a:gd name="connsiteY25" fmla="*/ 546100 h 939800"/>
                  <a:gd name="connsiteX26" fmla="*/ 914400 w 1021035"/>
                  <a:gd name="connsiteY26" fmla="*/ 520700 h 939800"/>
                  <a:gd name="connsiteX27" fmla="*/ 876300 w 1021035"/>
                  <a:gd name="connsiteY27" fmla="*/ 495300 h 939800"/>
                  <a:gd name="connsiteX28" fmla="*/ 838200 w 1021035"/>
                  <a:gd name="connsiteY28" fmla="*/ 457200 h 939800"/>
                  <a:gd name="connsiteX29" fmla="*/ 800100 w 1021035"/>
                  <a:gd name="connsiteY29" fmla="*/ 444500 h 939800"/>
                  <a:gd name="connsiteX30" fmla="*/ 749300 w 1021035"/>
                  <a:gd name="connsiteY30" fmla="*/ 368300 h 939800"/>
                  <a:gd name="connsiteX31" fmla="*/ 723900 w 1021035"/>
                  <a:gd name="connsiteY31" fmla="*/ 330200 h 939800"/>
                  <a:gd name="connsiteX32" fmla="*/ 711200 w 1021035"/>
                  <a:gd name="connsiteY32" fmla="*/ 292100 h 939800"/>
                  <a:gd name="connsiteX33" fmla="*/ 723900 w 1021035"/>
                  <a:gd name="connsiteY33" fmla="*/ 228600 h 939800"/>
                  <a:gd name="connsiteX34" fmla="*/ 736600 w 1021035"/>
                  <a:gd name="connsiteY34" fmla="*/ 190500 h 939800"/>
                  <a:gd name="connsiteX35" fmla="*/ 723900 w 1021035"/>
                  <a:gd name="connsiteY35" fmla="*/ 101600 h 939800"/>
                  <a:gd name="connsiteX36" fmla="*/ 673100 w 1021035"/>
                  <a:gd name="connsiteY36" fmla="*/ 50800 h 939800"/>
                  <a:gd name="connsiteX37" fmla="*/ 647700 w 1021035"/>
                  <a:gd name="connsiteY37" fmla="*/ 38100 h 93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21035" h="939800">
                    <a:moveTo>
                      <a:pt x="647700" y="38100"/>
                    </a:moveTo>
                    <a:cubicBezTo>
                      <a:pt x="557946" y="56051"/>
                      <a:pt x="604678" y="57626"/>
                      <a:pt x="508000" y="25400"/>
                    </a:cubicBezTo>
                    <a:lnTo>
                      <a:pt x="469900" y="12700"/>
                    </a:lnTo>
                    <a:lnTo>
                      <a:pt x="431800" y="0"/>
                    </a:lnTo>
                    <a:cubicBezTo>
                      <a:pt x="355600" y="4233"/>
                      <a:pt x="277442" y="-4977"/>
                      <a:pt x="203200" y="12700"/>
                    </a:cubicBezTo>
                    <a:cubicBezTo>
                      <a:pt x="183124" y="17480"/>
                      <a:pt x="148285" y="99276"/>
                      <a:pt x="139700" y="114300"/>
                    </a:cubicBezTo>
                    <a:cubicBezTo>
                      <a:pt x="99402" y="184822"/>
                      <a:pt x="124103" y="120094"/>
                      <a:pt x="76200" y="215900"/>
                    </a:cubicBezTo>
                    <a:cubicBezTo>
                      <a:pt x="70213" y="227874"/>
                      <a:pt x="67022" y="241085"/>
                      <a:pt x="63500" y="254000"/>
                    </a:cubicBezTo>
                    <a:cubicBezTo>
                      <a:pt x="54315" y="287679"/>
                      <a:pt x="44946" y="321369"/>
                      <a:pt x="38100" y="355600"/>
                    </a:cubicBezTo>
                    <a:cubicBezTo>
                      <a:pt x="33867" y="376767"/>
                      <a:pt x="30635" y="398159"/>
                      <a:pt x="25400" y="419100"/>
                    </a:cubicBezTo>
                    <a:cubicBezTo>
                      <a:pt x="22153" y="432087"/>
                      <a:pt x="15947" y="444213"/>
                      <a:pt x="12700" y="457200"/>
                    </a:cubicBezTo>
                    <a:cubicBezTo>
                      <a:pt x="7465" y="478141"/>
                      <a:pt x="4233" y="499533"/>
                      <a:pt x="0" y="520700"/>
                    </a:cubicBezTo>
                    <a:cubicBezTo>
                      <a:pt x="4233" y="592667"/>
                      <a:pt x="-2614" y="666154"/>
                      <a:pt x="12700" y="736600"/>
                    </a:cubicBezTo>
                    <a:cubicBezTo>
                      <a:pt x="19185" y="766430"/>
                      <a:pt x="41914" y="791214"/>
                      <a:pt x="63500" y="812800"/>
                    </a:cubicBezTo>
                    <a:cubicBezTo>
                      <a:pt x="88900" y="838200"/>
                      <a:pt x="104851" y="880288"/>
                      <a:pt x="139700" y="889000"/>
                    </a:cubicBezTo>
                    <a:cubicBezTo>
                      <a:pt x="156633" y="893233"/>
                      <a:pt x="174157" y="895571"/>
                      <a:pt x="190500" y="901700"/>
                    </a:cubicBezTo>
                    <a:cubicBezTo>
                      <a:pt x="323324" y="951509"/>
                      <a:pt x="161705" y="907201"/>
                      <a:pt x="292100" y="939800"/>
                    </a:cubicBezTo>
                    <a:cubicBezTo>
                      <a:pt x="406400" y="935567"/>
                      <a:pt x="520831" y="934019"/>
                      <a:pt x="635000" y="927100"/>
                    </a:cubicBezTo>
                    <a:cubicBezTo>
                      <a:pt x="660703" y="925542"/>
                      <a:pt x="686021" y="919795"/>
                      <a:pt x="711200" y="914400"/>
                    </a:cubicBezTo>
                    <a:cubicBezTo>
                      <a:pt x="745334" y="907086"/>
                      <a:pt x="812800" y="889000"/>
                      <a:pt x="812800" y="889000"/>
                    </a:cubicBezTo>
                    <a:cubicBezTo>
                      <a:pt x="825500" y="880533"/>
                      <a:pt x="837248" y="870426"/>
                      <a:pt x="850900" y="863600"/>
                    </a:cubicBezTo>
                    <a:cubicBezTo>
                      <a:pt x="862874" y="857613"/>
                      <a:pt x="877298" y="857401"/>
                      <a:pt x="889000" y="850900"/>
                    </a:cubicBezTo>
                    <a:cubicBezTo>
                      <a:pt x="915685" y="836075"/>
                      <a:pt x="939800" y="817033"/>
                      <a:pt x="965200" y="800100"/>
                    </a:cubicBezTo>
                    <a:lnTo>
                      <a:pt x="1003300" y="774700"/>
                    </a:lnTo>
                    <a:cubicBezTo>
                      <a:pt x="1030566" y="692903"/>
                      <a:pt x="1023031" y="732183"/>
                      <a:pt x="1003300" y="584200"/>
                    </a:cubicBezTo>
                    <a:cubicBezTo>
                      <a:pt x="1001531" y="570930"/>
                      <a:pt x="1001493" y="553881"/>
                      <a:pt x="990600" y="546100"/>
                    </a:cubicBezTo>
                    <a:cubicBezTo>
                      <a:pt x="968813" y="530538"/>
                      <a:pt x="936677" y="535552"/>
                      <a:pt x="914400" y="520700"/>
                    </a:cubicBezTo>
                    <a:cubicBezTo>
                      <a:pt x="901700" y="512233"/>
                      <a:pt x="888026" y="505071"/>
                      <a:pt x="876300" y="495300"/>
                    </a:cubicBezTo>
                    <a:cubicBezTo>
                      <a:pt x="862502" y="483802"/>
                      <a:pt x="853144" y="467163"/>
                      <a:pt x="838200" y="457200"/>
                    </a:cubicBezTo>
                    <a:cubicBezTo>
                      <a:pt x="827061" y="449774"/>
                      <a:pt x="812800" y="448733"/>
                      <a:pt x="800100" y="444500"/>
                    </a:cubicBezTo>
                    <a:lnTo>
                      <a:pt x="749300" y="368300"/>
                    </a:lnTo>
                    <a:cubicBezTo>
                      <a:pt x="740833" y="355600"/>
                      <a:pt x="728727" y="344680"/>
                      <a:pt x="723900" y="330200"/>
                    </a:cubicBezTo>
                    <a:lnTo>
                      <a:pt x="711200" y="292100"/>
                    </a:lnTo>
                    <a:cubicBezTo>
                      <a:pt x="715433" y="270933"/>
                      <a:pt x="718665" y="249541"/>
                      <a:pt x="723900" y="228600"/>
                    </a:cubicBezTo>
                    <a:cubicBezTo>
                      <a:pt x="727147" y="215613"/>
                      <a:pt x="736600" y="203887"/>
                      <a:pt x="736600" y="190500"/>
                    </a:cubicBezTo>
                    <a:cubicBezTo>
                      <a:pt x="736600" y="160566"/>
                      <a:pt x="729771" y="130953"/>
                      <a:pt x="723900" y="101600"/>
                    </a:cubicBezTo>
                    <a:cubicBezTo>
                      <a:pt x="714988" y="57039"/>
                      <a:pt x="715879" y="61495"/>
                      <a:pt x="673100" y="50800"/>
                    </a:cubicBezTo>
                    <a:cubicBezTo>
                      <a:pt x="668993" y="49773"/>
                      <a:pt x="664633" y="50800"/>
                      <a:pt x="647700" y="38100"/>
                    </a:cubicBezTo>
                    <a:close/>
                  </a:path>
                </a:pathLst>
              </a:cu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4" name="Ovale 83"/>
              <p:cNvSpPr/>
              <p:nvPr/>
            </p:nvSpPr>
            <p:spPr>
              <a:xfrm>
                <a:off x="846696" y="5245648"/>
                <a:ext cx="365662" cy="28072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5" name="Ovale 84"/>
              <p:cNvSpPr/>
              <p:nvPr/>
            </p:nvSpPr>
            <p:spPr>
              <a:xfrm>
                <a:off x="971600" y="5452528"/>
                <a:ext cx="365662" cy="28072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6" name="Ovale 85"/>
              <p:cNvSpPr/>
              <p:nvPr/>
            </p:nvSpPr>
            <p:spPr>
              <a:xfrm>
                <a:off x="1205516" y="5477804"/>
                <a:ext cx="365662" cy="28072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92" name="Gruppo 91"/>
            <p:cNvGrpSpPr/>
            <p:nvPr/>
          </p:nvGrpSpPr>
          <p:grpSpPr>
            <a:xfrm rot="1295533">
              <a:off x="1619672" y="5301208"/>
              <a:ext cx="853537" cy="889688"/>
              <a:chOff x="769635" y="4941168"/>
              <a:chExt cx="853537" cy="889688"/>
            </a:xfrm>
          </p:grpSpPr>
          <p:sp>
            <p:nvSpPr>
              <p:cNvPr id="93" name="Figura a mano libera 92"/>
              <p:cNvSpPr/>
              <p:nvPr/>
            </p:nvSpPr>
            <p:spPr>
              <a:xfrm>
                <a:off x="769635" y="4941168"/>
                <a:ext cx="853537" cy="889688"/>
              </a:xfrm>
              <a:custGeom>
                <a:avLst/>
                <a:gdLst>
                  <a:gd name="connsiteX0" fmla="*/ 647700 w 1021035"/>
                  <a:gd name="connsiteY0" fmla="*/ 38100 h 939800"/>
                  <a:gd name="connsiteX1" fmla="*/ 508000 w 1021035"/>
                  <a:gd name="connsiteY1" fmla="*/ 25400 h 939800"/>
                  <a:gd name="connsiteX2" fmla="*/ 469900 w 1021035"/>
                  <a:gd name="connsiteY2" fmla="*/ 12700 h 939800"/>
                  <a:gd name="connsiteX3" fmla="*/ 431800 w 1021035"/>
                  <a:gd name="connsiteY3" fmla="*/ 0 h 939800"/>
                  <a:gd name="connsiteX4" fmla="*/ 203200 w 1021035"/>
                  <a:gd name="connsiteY4" fmla="*/ 12700 h 939800"/>
                  <a:gd name="connsiteX5" fmla="*/ 139700 w 1021035"/>
                  <a:gd name="connsiteY5" fmla="*/ 114300 h 939800"/>
                  <a:gd name="connsiteX6" fmla="*/ 76200 w 1021035"/>
                  <a:gd name="connsiteY6" fmla="*/ 215900 h 939800"/>
                  <a:gd name="connsiteX7" fmla="*/ 63500 w 1021035"/>
                  <a:gd name="connsiteY7" fmla="*/ 254000 h 939800"/>
                  <a:gd name="connsiteX8" fmla="*/ 38100 w 1021035"/>
                  <a:gd name="connsiteY8" fmla="*/ 355600 h 939800"/>
                  <a:gd name="connsiteX9" fmla="*/ 25400 w 1021035"/>
                  <a:gd name="connsiteY9" fmla="*/ 419100 h 939800"/>
                  <a:gd name="connsiteX10" fmla="*/ 12700 w 1021035"/>
                  <a:gd name="connsiteY10" fmla="*/ 457200 h 939800"/>
                  <a:gd name="connsiteX11" fmla="*/ 0 w 1021035"/>
                  <a:gd name="connsiteY11" fmla="*/ 520700 h 939800"/>
                  <a:gd name="connsiteX12" fmla="*/ 12700 w 1021035"/>
                  <a:gd name="connsiteY12" fmla="*/ 736600 h 939800"/>
                  <a:gd name="connsiteX13" fmla="*/ 63500 w 1021035"/>
                  <a:gd name="connsiteY13" fmla="*/ 812800 h 939800"/>
                  <a:gd name="connsiteX14" fmla="*/ 139700 w 1021035"/>
                  <a:gd name="connsiteY14" fmla="*/ 889000 h 939800"/>
                  <a:gd name="connsiteX15" fmla="*/ 190500 w 1021035"/>
                  <a:gd name="connsiteY15" fmla="*/ 901700 h 939800"/>
                  <a:gd name="connsiteX16" fmla="*/ 292100 w 1021035"/>
                  <a:gd name="connsiteY16" fmla="*/ 939800 h 939800"/>
                  <a:gd name="connsiteX17" fmla="*/ 635000 w 1021035"/>
                  <a:gd name="connsiteY17" fmla="*/ 927100 h 939800"/>
                  <a:gd name="connsiteX18" fmla="*/ 711200 w 1021035"/>
                  <a:gd name="connsiteY18" fmla="*/ 914400 h 939800"/>
                  <a:gd name="connsiteX19" fmla="*/ 812800 w 1021035"/>
                  <a:gd name="connsiteY19" fmla="*/ 889000 h 939800"/>
                  <a:gd name="connsiteX20" fmla="*/ 850900 w 1021035"/>
                  <a:gd name="connsiteY20" fmla="*/ 863600 h 939800"/>
                  <a:gd name="connsiteX21" fmla="*/ 889000 w 1021035"/>
                  <a:gd name="connsiteY21" fmla="*/ 850900 h 939800"/>
                  <a:gd name="connsiteX22" fmla="*/ 965200 w 1021035"/>
                  <a:gd name="connsiteY22" fmla="*/ 800100 h 939800"/>
                  <a:gd name="connsiteX23" fmla="*/ 1003300 w 1021035"/>
                  <a:gd name="connsiteY23" fmla="*/ 774700 h 939800"/>
                  <a:gd name="connsiteX24" fmla="*/ 1003300 w 1021035"/>
                  <a:gd name="connsiteY24" fmla="*/ 584200 h 939800"/>
                  <a:gd name="connsiteX25" fmla="*/ 990600 w 1021035"/>
                  <a:gd name="connsiteY25" fmla="*/ 546100 h 939800"/>
                  <a:gd name="connsiteX26" fmla="*/ 914400 w 1021035"/>
                  <a:gd name="connsiteY26" fmla="*/ 520700 h 939800"/>
                  <a:gd name="connsiteX27" fmla="*/ 876300 w 1021035"/>
                  <a:gd name="connsiteY27" fmla="*/ 495300 h 939800"/>
                  <a:gd name="connsiteX28" fmla="*/ 838200 w 1021035"/>
                  <a:gd name="connsiteY28" fmla="*/ 457200 h 939800"/>
                  <a:gd name="connsiteX29" fmla="*/ 800100 w 1021035"/>
                  <a:gd name="connsiteY29" fmla="*/ 444500 h 939800"/>
                  <a:gd name="connsiteX30" fmla="*/ 749300 w 1021035"/>
                  <a:gd name="connsiteY30" fmla="*/ 368300 h 939800"/>
                  <a:gd name="connsiteX31" fmla="*/ 723900 w 1021035"/>
                  <a:gd name="connsiteY31" fmla="*/ 330200 h 939800"/>
                  <a:gd name="connsiteX32" fmla="*/ 711200 w 1021035"/>
                  <a:gd name="connsiteY32" fmla="*/ 292100 h 939800"/>
                  <a:gd name="connsiteX33" fmla="*/ 723900 w 1021035"/>
                  <a:gd name="connsiteY33" fmla="*/ 228600 h 939800"/>
                  <a:gd name="connsiteX34" fmla="*/ 736600 w 1021035"/>
                  <a:gd name="connsiteY34" fmla="*/ 190500 h 939800"/>
                  <a:gd name="connsiteX35" fmla="*/ 723900 w 1021035"/>
                  <a:gd name="connsiteY35" fmla="*/ 101600 h 939800"/>
                  <a:gd name="connsiteX36" fmla="*/ 673100 w 1021035"/>
                  <a:gd name="connsiteY36" fmla="*/ 50800 h 939800"/>
                  <a:gd name="connsiteX37" fmla="*/ 647700 w 1021035"/>
                  <a:gd name="connsiteY37" fmla="*/ 38100 h 93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21035" h="939800">
                    <a:moveTo>
                      <a:pt x="647700" y="38100"/>
                    </a:moveTo>
                    <a:cubicBezTo>
                      <a:pt x="557946" y="56051"/>
                      <a:pt x="604678" y="57626"/>
                      <a:pt x="508000" y="25400"/>
                    </a:cubicBezTo>
                    <a:lnTo>
                      <a:pt x="469900" y="12700"/>
                    </a:lnTo>
                    <a:lnTo>
                      <a:pt x="431800" y="0"/>
                    </a:lnTo>
                    <a:cubicBezTo>
                      <a:pt x="355600" y="4233"/>
                      <a:pt x="277442" y="-4977"/>
                      <a:pt x="203200" y="12700"/>
                    </a:cubicBezTo>
                    <a:cubicBezTo>
                      <a:pt x="183124" y="17480"/>
                      <a:pt x="148285" y="99276"/>
                      <a:pt x="139700" y="114300"/>
                    </a:cubicBezTo>
                    <a:cubicBezTo>
                      <a:pt x="99402" y="184822"/>
                      <a:pt x="124103" y="120094"/>
                      <a:pt x="76200" y="215900"/>
                    </a:cubicBezTo>
                    <a:cubicBezTo>
                      <a:pt x="70213" y="227874"/>
                      <a:pt x="67022" y="241085"/>
                      <a:pt x="63500" y="254000"/>
                    </a:cubicBezTo>
                    <a:cubicBezTo>
                      <a:pt x="54315" y="287679"/>
                      <a:pt x="44946" y="321369"/>
                      <a:pt x="38100" y="355600"/>
                    </a:cubicBezTo>
                    <a:cubicBezTo>
                      <a:pt x="33867" y="376767"/>
                      <a:pt x="30635" y="398159"/>
                      <a:pt x="25400" y="419100"/>
                    </a:cubicBezTo>
                    <a:cubicBezTo>
                      <a:pt x="22153" y="432087"/>
                      <a:pt x="15947" y="444213"/>
                      <a:pt x="12700" y="457200"/>
                    </a:cubicBezTo>
                    <a:cubicBezTo>
                      <a:pt x="7465" y="478141"/>
                      <a:pt x="4233" y="499533"/>
                      <a:pt x="0" y="520700"/>
                    </a:cubicBezTo>
                    <a:cubicBezTo>
                      <a:pt x="4233" y="592667"/>
                      <a:pt x="-2614" y="666154"/>
                      <a:pt x="12700" y="736600"/>
                    </a:cubicBezTo>
                    <a:cubicBezTo>
                      <a:pt x="19185" y="766430"/>
                      <a:pt x="41914" y="791214"/>
                      <a:pt x="63500" y="812800"/>
                    </a:cubicBezTo>
                    <a:cubicBezTo>
                      <a:pt x="88900" y="838200"/>
                      <a:pt x="104851" y="880288"/>
                      <a:pt x="139700" y="889000"/>
                    </a:cubicBezTo>
                    <a:cubicBezTo>
                      <a:pt x="156633" y="893233"/>
                      <a:pt x="174157" y="895571"/>
                      <a:pt x="190500" y="901700"/>
                    </a:cubicBezTo>
                    <a:cubicBezTo>
                      <a:pt x="323324" y="951509"/>
                      <a:pt x="161705" y="907201"/>
                      <a:pt x="292100" y="939800"/>
                    </a:cubicBezTo>
                    <a:cubicBezTo>
                      <a:pt x="406400" y="935567"/>
                      <a:pt x="520831" y="934019"/>
                      <a:pt x="635000" y="927100"/>
                    </a:cubicBezTo>
                    <a:cubicBezTo>
                      <a:pt x="660703" y="925542"/>
                      <a:pt x="686021" y="919795"/>
                      <a:pt x="711200" y="914400"/>
                    </a:cubicBezTo>
                    <a:cubicBezTo>
                      <a:pt x="745334" y="907086"/>
                      <a:pt x="812800" y="889000"/>
                      <a:pt x="812800" y="889000"/>
                    </a:cubicBezTo>
                    <a:cubicBezTo>
                      <a:pt x="825500" y="880533"/>
                      <a:pt x="837248" y="870426"/>
                      <a:pt x="850900" y="863600"/>
                    </a:cubicBezTo>
                    <a:cubicBezTo>
                      <a:pt x="862874" y="857613"/>
                      <a:pt x="877298" y="857401"/>
                      <a:pt x="889000" y="850900"/>
                    </a:cubicBezTo>
                    <a:cubicBezTo>
                      <a:pt x="915685" y="836075"/>
                      <a:pt x="939800" y="817033"/>
                      <a:pt x="965200" y="800100"/>
                    </a:cubicBezTo>
                    <a:lnTo>
                      <a:pt x="1003300" y="774700"/>
                    </a:lnTo>
                    <a:cubicBezTo>
                      <a:pt x="1030566" y="692903"/>
                      <a:pt x="1023031" y="732183"/>
                      <a:pt x="1003300" y="584200"/>
                    </a:cubicBezTo>
                    <a:cubicBezTo>
                      <a:pt x="1001531" y="570930"/>
                      <a:pt x="1001493" y="553881"/>
                      <a:pt x="990600" y="546100"/>
                    </a:cubicBezTo>
                    <a:cubicBezTo>
                      <a:pt x="968813" y="530538"/>
                      <a:pt x="936677" y="535552"/>
                      <a:pt x="914400" y="520700"/>
                    </a:cubicBezTo>
                    <a:cubicBezTo>
                      <a:pt x="901700" y="512233"/>
                      <a:pt x="888026" y="505071"/>
                      <a:pt x="876300" y="495300"/>
                    </a:cubicBezTo>
                    <a:cubicBezTo>
                      <a:pt x="862502" y="483802"/>
                      <a:pt x="853144" y="467163"/>
                      <a:pt x="838200" y="457200"/>
                    </a:cubicBezTo>
                    <a:cubicBezTo>
                      <a:pt x="827061" y="449774"/>
                      <a:pt x="812800" y="448733"/>
                      <a:pt x="800100" y="444500"/>
                    </a:cubicBezTo>
                    <a:lnTo>
                      <a:pt x="749300" y="368300"/>
                    </a:lnTo>
                    <a:cubicBezTo>
                      <a:pt x="740833" y="355600"/>
                      <a:pt x="728727" y="344680"/>
                      <a:pt x="723900" y="330200"/>
                    </a:cubicBezTo>
                    <a:lnTo>
                      <a:pt x="711200" y="292100"/>
                    </a:lnTo>
                    <a:cubicBezTo>
                      <a:pt x="715433" y="270933"/>
                      <a:pt x="718665" y="249541"/>
                      <a:pt x="723900" y="228600"/>
                    </a:cubicBezTo>
                    <a:cubicBezTo>
                      <a:pt x="727147" y="215613"/>
                      <a:pt x="736600" y="203887"/>
                      <a:pt x="736600" y="190500"/>
                    </a:cubicBezTo>
                    <a:cubicBezTo>
                      <a:pt x="736600" y="160566"/>
                      <a:pt x="729771" y="130953"/>
                      <a:pt x="723900" y="101600"/>
                    </a:cubicBezTo>
                    <a:cubicBezTo>
                      <a:pt x="714988" y="57039"/>
                      <a:pt x="715879" y="61495"/>
                      <a:pt x="673100" y="50800"/>
                    </a:cubicBezTo>
                    <a:cubicBezTo>
                      <a:pt x="668993" y="49773"/>
                      <a:pt x="664633" y="50800"/>
                      <a:pt x="647700" y="38100"/>
                    </a:cubicBezTo>
                    <a:close/>
                  </a:path>
                </a:pathLst>
              </a:cu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4" name="Ovale 93"/>
              <p:cNvSpPr/>
              <p:nvPr/>
            </p:nvSpPr>
            <p:spPr>
              <a:xfrm>
                <a:off x="846696" y="5245648"/>
                <a:ext cx="365662" cy="28072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5" name="Ovale 94"/>
              <p:cNvSpPr/>
              <p:nvPr/>
            </p:nvSpPr>
            <p:spPr>
              <a:xfrm>
                <a:off x="971600" y="5452528"/>
                <a:ext cx="365662" cy="28072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6" name="Ovale 95"/>
              <p:cNvSpPr/>
              <p:nvPr/>
            </p:nvSpPr>
            <p:spPr>
              <a:xfrm>
                <a:off x="1205516" y="5477804"/>
                <a:ext cx="365662" cy="28072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7" name="CasellaDiTesto 96"/>
            <p:cNvSpPr txBox="1"/>
            <p:nvPr/>
          </p:nvSpPr>
          <p:spPr>
            <a:xfrm>
              <a:off x="2176273" y="6316730"/>
              <a:ext cx="644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>
                  <a:latin typeface="Avenir Book" charset="0"/>
                  <a:ea typeface="Avenir Book" charset="0"/>
                  <a:cs typeface="Avenir Book" charset="0"/>
                </a:rPr>
                <a:t>PMN</a:t>
              </a:r>
              <a:endParaRPr lang="pt-BR" sz="1600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grpSp>
        <p:nvGrpSpPr>
          <p:cNvPr id="107" name="Gruppo 106"/>
          <p:cNvGrpSpPr/>
          <p:nvPr/>
        </p:nvGrpSpPr>
        <p:grpSpPr>
          <a:xfrm>
            <a:off x="153215" y="2433247"/>
            <a:ext cx="1691026" cy="1596976"/>
            <a:chOff x="153215" y="2433247"/>
            <a:chExt cx="1691026" cy="1596976"/>
          </a:xfrm>
        </p:grpSpPr>
        <p:grpSp>
          <p:nvGrpSpPr>
            <p:cNvPr id="99" name="Gruppo 98"/>
            <p:cNvGrpSpPr/>
            <p:nvPr/>
          </p:nvGrpSpPr>
          <p:grpSpPr>
            <a:xfrm>
              <a:off x="1056525" y="3091752"/>
              <a:ext cx="787716" cy="938471"/>
              <a:chOff x="3203848" y="4362737"/>
              <a:chExt cx="787716" cy="938471"/>
            </a:xfrm>
          </p:grpSpPr>
          <p:grpSp>
            <p:nvGrpSpPr>
              <p:cNvPr id="100" name="Gruppo 99"/>
              <p:cNvGrpSpPr/>
              <p:nvPr/>
            </p:nvGrpSpPr>
            <p:grpSpPr>
              <a:xfrm>
                <a:off x="3203848" y="4362737"/>
                <a:ext cx="720080" cy="576064"/>
                <a:chOff x="3203848" y="4362737"/>
                <a:chExt cx="720080" cy="576064"/>
              </a:xfrm>
            </p:grpSpPr>
            <p:sp>
              <p:nvSpPr>
                <p:cNvPr id="102" name="Ovale 101"/>
                <p:cNvSpPr/>
                <p:nvPr/>
              </p:nvSpPr>
              <p:spPr>
                <a:xfrm>
                  <a:off x="3203848" y="4362737"/>
                  <a:ext cx="720080" cy="5760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3" name="Ovale 102"/>
                <p:cNvSpPr/>
                <p:nvPr/>
              </p:nvSpPr>
              <p:spPr>
                <a:xfrm>
                  <a:off x="3243034" y="4476655"/>
                  <a:ext cx="440432" cy="348228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01" name="CasellaDiTesto 100"/>
              <p:cNvSpPr txBox="1"/>
              <p:nvPr/>
            </p:nvSpPr>
            <p:spPr>
              <a:xfrm>
                <a:off x="3677054" y="4962654"/>
                <a:ext cx="3145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b="1" dirty="0" err="1">
                    <a:latin typeface="Avenir Book" charset="0"/>
                    <a:ea typeface="Avenir Book" charset="0"/>
                    <a:cs typeface="Avenir Book" charset="0"/>
                  </a:rPr>
                  <a:t>B</a:t>
                </a:r>
                <a:endParaRPr lang="pt-BR" sz="1600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  <p:sp>
          <p:nvSpPr>
            <p:cNvPr id="104" name="Ovale 103"/>
            <p:cNvSpPr/>
            <p:nvPr/>
          </p:nvSpPr>
          <p:spPr>
            <a:xfrm>
              <a:off x="1602522" y="2662115"/>
              <a:ext cx="127937" cy="42599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CasellaDiTesto 104"/>
            <p:cNvSpPr txBox="1"/>
            <p:nvPr/>
          </p:nvSpPr>
          <p:spPr>
            <a:xfrm>
              <a:off x="222777" y="2433247"/>
              <a:ext cx="88357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>
                  <a:latin typeface="Avenir Book" charset="0"/>
                  <a:ea typeface="Avenir Book" charset="0"/>
                  <a:cs typeface="Avenir Book" charset="0"/>
                </a:rPr>
                <a:t>Y</a:t>
              </a:r>
              <a:r>
                <a:rPr lang="pt-BR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pt-BR" dirty="0" err="1" smtClean="0">
                  <a:latin typeface="Avenir Book" charset="0"/>
                  <a:ea typeface="Avenir Book" charset="0"/>
                  <a:cs typeface="Avenir Book" charset="0"/>
                </a:rPr>
                <a:t>Y</a:t>
              </a:r>
              <a:r>
                <a:rPr lang="pt-BR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pt-BR" dirty="0" err="1" smtClean="0">
                  <a:latin typeface="Avenir Book" charset="0"/>
                  <a:ea typeface="Avenir Book" charset="0"/>
                  <a:cs typeface="Avenir Book" charset="0"/>
                </a:rPr>
                <a:t>Y</a:t>
              </a:r>
              <a:endParaRPr lang="pt-BR" dirty="0" smtClean="0">
                <a:latin typeface="Avenir Book" charset="0"/>
                <a:ea typeface="Avenir Book" charset="0"/>
                <a:cs typeface="Avenir Book" charset="0"/>
              </a:endParaRPr>
            </a:p>
            <a:p>
              <a:r>
                <a:rPr lang="pt-BR" dirty="0" err="1" smtClean="0">
                  <a:latin typeface="Avenir Book" charset="0"/>
                  <a:ea typeface="Avenir Book" charset="0"/>
                  <a:cs typeface="Avenir Book" charset="0"/>
                </a:rPr>
                <a:t>Y</a:t>
              </a:r>
              <a:r>
                <a:rPr lang="pt-BR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pt-BR" dirty="0" err="1" smtClean="0">
                  <a:latin typeface="Avenir Book" charset="0"/>
                  <a:ea typeface="Avenir Book" charset="0"/>
                  <a:cs typeface="Avenir Book" charset="0"/>
                </a:rPr>
                <a:t>Y</a:t>
              </a:r>
              <a:r>
                <a:rPr lang="pt-BR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pt-BR" dirty="0" err="1" smtClean="0">
                  <a:latin typeface="Avenir Book" charset="0"/>
                  <a:ea typeface="Avenir Book" charset="0"/>
                  <a:cs typeface="Avenir Book" charset="0"/>
                </a:rPr>
                <a:t>Y</a:t>
              </a:r>
              <a:endParaRPr lang="pt-BR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106" name="CasellaDiTesto 105"/>
            <p:cNvSpPr txBox="1"/>
            <p:nvPr/>
          </p:nvSpPr>
          <p:spPr>
            <a:xfrm>
              <a:off x="153215" y="3239794"/>
              <a:ext cx="8761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err="1" smtClean="0">
                  <a:solidFill>
                    <a:srgbClr val="FF0000"/>
                  </a:solidFill>
                  <a:latin typeface="Avenir Book" charset="0"/>
                  <a:ea typeface="Avenir Book" charset="0"/>
                  <a:cs typeface="Avenir Book" charset="0"/>
                </a:rPr>
                <a:t>IgM</a:t>
              </a:r>
              <a:endParaRPr lang="pt-BR" sz="16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108" name="Freccia giù 107"/>
          <p:cNvSpPr/>
          <p:nvPr/>
        </p:nvSpPr>
        <p:spPr>
          <a:xfrm>
            <a:off x="5601258" y="5818058"/>
            <a:ext cx="202856" cy="451809"/>
          </a:xfrm>
          <a:prstGeom prst="downArrow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0" name="Gruppo 109"/>
          <p:cNvGrpSpPr/>
          <p:nvPr/>
        </p:nvGrpSpPr>
        <p:grpSpPr>
          <a:xfrm>
            <a:off x="5446441" y="6306423"/>
            <a:ext cx="720080" cy="576064"/>
            <a:chOff x="2356341" y="4725144"/>
            <a:chExt cx="720080" cy="576064"/>
          </a:xfrm>
        </p:grpSpPr>
        <p:sp>
          <p:nvSpPr>
            <p:cNvPr id="112" name="Ovale 111"/>
            <p:cNvSpPr/>
            <p:nvPr/>
          </p:nvSpPr>
          <p:spPr>
            <a:xfrm>
              <a:off x="2356341" y="4725144"/>
              <a:ext cx="720080" cy="576064"/>
            </a:xfrm>
            <a:prstGeom prst="ellipse">
              <a:avLst/>
            </a:prstGeom>
            <a:solidFill>
              <a:srgbClr val="7030A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3" name="Ovale 112"/>
            <p:cNvSpPr/>
            <p:nvPr/>
          </p:nvSpPr>
          <p:spPr>
            <a:xfrm>
              <a:off x="2441793" y="4845929"/>
              <a:ext cx="440432" cy="348228"/>
            </a:xfrm>
            <a:prstGeom prst="ellipse">
              <a:avLst/>
            </a:prstGeom>
            <a:solidFill>
              <a:srgbClr val="FF85FF"/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4" name="CasellaDiTesto 113"/>
          <p:cNvSpPr txBox="1"/>
          <p:nvPr/>
        </p:nvSpPr>
        <p:spPr>
          <a:xfrm>
            <a:off x="4932040" y="6461396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smtClean="0">
                <a:latin typeface="Avenir Book" charset="0"/>
                <a:ea typeface="Avenir Book" charset="0"/>
                <a:cs typeface="Avenir Book" charset="0"/>
              </a:rPr>
              <a:t>CTL</a:t>
            </a:r>
            <a:endParaRPr lang="pt-BR" sz="16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5" name="Freccia giù 114"/>
          <p:cNvSpPr/>
          <p:nvPr/>
        </p:nvSpPr>
        <p:spPr>
          <a:xfrm>
            <a:off x="6312334" y="6304524"/>
            <a:ext cx="215492" cy="451809"/>
          </a:xfrm>
          <a:prstGeom prst="downArrow">
            <a:avLst/>
          </a:prstGeom>
          <a:noFill/>
          <a:ln>
            <a:solidFill>
              <a:srgbClr val="FF0000"/>
            </a:solidFill>
          </a:ln>
          <a:scene3d>
            <a:camera prst="orthographicFront">
              <a:rot lat="0" lon="0" rev="6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67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619672" y="1124744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MECANISMOS DE EVASAO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7504" y="1700808"/>
            <a:ext cx="7772400" cy="1872208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latin typeface="Avenir Book"/>
                <a:cs typeface="Avenir Book"/>
              </a:rPr>
              <a:t>Variação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dirty="0" err="1" smtClean="0">
                <a:latin typeface="Avenir Book"/>
                <a:cs typeface="Avenir Book"/>
              </a:rPr>
              <a:t>antigênica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sz="1400" dirty="0" smtClean="0">
                <a:latin typeface="Avenir Book"/>
                <a:cs typeface="Avenir Book"/>
              </a:rPr>
              <a:t>(N </a:t>
            </a:r>
            <a:r>
              <a:rPr lang="en-US" sz="1400" dirty="0" err="1" smtClean="0">
                <a:latin typeface="Avenir Book"/>
                <a:cs typeface="Avenir Book"/>
              </a:rPr>
              <a:t>gonorrhoeae</a:t>
            </a:r>
            <a:r>
              <a:rPr lang="en-US" sz="1400" dirty="0" smtClean="0">
                <a:latin typeface="Avenir Book"/>
                <a:cs typeface="Avenir Book"/>
              </a:rPr>
              <a:t>, E coli, S </a:t>
            </a:r>
            <a:r>
              <a:rPr lang="en-US" sz="1400" dirty="0" err="1" smtClean="0">
                <a:latin typeface="Avenir Book"/>
                <a:cs typeface="Avenir Book"/>
              </a:rPr>
              <a:t>thyphimurium</a:t>
            </a:r>
            <a:r>
              <a:rPr lang="en-US" sz="1400" dirty="0" smtClean="0">
                <a:latin typeface="Avenir Book"/>
                <a:cs typeface="Avenir Book"/>
              </a:rPr>
              <a:t>)</a:t>
            </a:r>
          </a:p>
          <a:p>
            <a:r>
              <a:rPr lang="en-US" dirty="0" err="1" smtClean="0">
                <a:latin typeface="Avenir Book"/>
                <a:cs typeface="Avenir Book"/>
              </a:rPr>
              <a:t>Inibição</a:t>
            </a:r>
            <a:r>
              <a:rPr lang="en-US" dirty="0" smtClean="0">
                <a:latin typeface="Avenir Book"/>
                <a:cs typeface="Avenir Book"/>
              </a:rPr>
              <a:t> da </a:t>
            </a:r>
            <a:r>
              <a:rPr lang="en-US" dirty="0" err="1" smtClean="0">
                <a:latin typeface="Avenir Book"/>
                <a:cs typeface="Avenir Book"/>
              </a:rPr>
              <a:t>ativação</a:t>
            </a:r>
            <a:r>
              <a:rPr lang="en-US" dirty="0" smtClean="0">
                <a:latin typeface="Avenir Book"/>
                <a:cs typeface="Avenir Book"/>
              </a:rPr>
              <a:t> do </a:t>
            </a:r>
            <a:r>
              <a:rPr lang="en-US" dirty="0" err="1" smtClean="0">
                <a:latin typeface="Avenir Book"/>
                <a:cs typeface="Avenir Book"/>
              </a:rPr>
              <a:t>complemento</a:t>
            </a:r>
            <a:r>
              <a:rPr lang="en-US" dirty="0" smtClean="0">
                <a:latin typeface="Avenir Book"/>
                <a:cs typeface="Avenir Book"/>
              </a:rPr>
              <a:t> (</a:t>
            </a:r>
            <a:r>
              <a:rPr lang="en-US" dirty="0" err="1" smtClean="0">
                <a:latin typeface="Avenir Book"/>
                <a:cs typeface="Avenir Book"/>
              </a:rPr>
              <a:t>acido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dirty="0" err="1" smtClean="0">
                <a:latin typeface="Avenir Book"/>
                <a:cs typeface="Avenir Book"/>
              </a:rPr>
              <a:t>siálico</a:t>
            </a:r>
            <a:r>
              <a:rPr lang="en-US" dirty="0" smtClean="0">
                <a:latin typeface="Avenir Book"/>
                <a:cs typeface="Avenir Book"/>
              </a:rPr>
              <a:t>)</a:t>
            </a:r>
          </a:p>
          <a:p>
            <a:r>
              <a:rPr lang="en-US" dirty="0" err="1" smtClean="0">
                <a:latin typeface="Avenir Book"/>
                <a:cs typeface="Avenir Book"/>
              </a:rPr>
              <a:t>Resistência</a:t>
            </a:r>
            <a:r>
              <a:rPr lang="en-US" dirty="0" smtClean="0">
                <a:latin typeface="Avenir Book"/>
                <a:cs typeface="Avenir Book"/>
              </a:rPr>
              <a:t> a </a:t>
            </a:r>
            <a:r>
              <a:rPr lang="en-US" dirty="0" err="1" smtClean="0">
                <a:latin typeface="Avenir Book"/>
                <a:cs typeface="Avenir Book"/>
              </a:rPr>
              <a:t>fagocitose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sz="1400" dirty="0" smtClean="0">
                <a:latin typeface="Avenir Book"/>
                <a:cs typeface="Avenir Book"/>
              </a:rPr>
              <a:t>(Pneumococcus)</a:t>
            </a:r>
          </a:p>
          <a:p>
            <a:r>
              <a:rPr lang="it-IT" dirty="0" err="1" smtClean="0">
                <a:latin typeface="Avenir Book"/>
                <a:cs typeface="Avenir Book"/>
              </a:rPr>
              <a:t>R</a:t>
            </a:r>
            <a:r>
              <a:rPr lang="en-US" dirty="0" err="1" smtClean="0">
                <a:latin typeface="Avenir Book"/>
                <a:cs typeface="Avenir Book"/>
              </a:rPr>
              <a:t>emoçao</a:t>
            </a:r>
            <a:r>
              <a:rPr lang="en-US" dirty="0" smtClean="0">
                <a:latin typeface="Avenir Book"/>
                <a:cs typeface="Avenir Book"/>
              </a:rPr>
              <a:t> de ROS </a:t>
            </a:r>
            <a:r>
              <a:rPr lang="en-US" sz="1400" dirty="0" smtClean="0">
                <a:latin typeface="Avenir Book"/>
                <a:cs typeface="Avenir Book"/>
              </a:rPr>
              <a:t>(Staphylococcus catalase+)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742831"/>
            <a:ext cx="3672408" cy="311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7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Imunidade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>
                <a:latin typeface="Avenir Book"/>
                <a:cs typeface="Avenir Book"/>
              </a:rPr>
              <a:t>v</a:t>
            </a:r>
            <a:r>
              <a:rPr lang="it-IT" sz="3600" dirty="0" smtClean="0">
                <a:latin typeface="Avenir Book"/>
                <a:cs typeface="Avenir Book"/>
              </a:rPr>
              <a:t>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835696" y="1137228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EFEITOS LESIVOS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1520" y="2348880"/>
            <a:ext cx="87129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1" hangingPunct="1">
              <a:buFontTx/>
              <a:buChar char="-"/>
            </a:pPr>
            <a:r>
              <a:rPr lang="it-IT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I</a:t>
            </a:r>
            <a:r>
              <a:rPr lang="pt-BR" sz="20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nflamaçao</a:t>
            </a:r>
            <a:r>
              <a:rPr lang="pt-BR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 excessiva   </a:t>
            </a:r>
            <a:endParaRPr lang="pt-BR" sz="20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algn="just" eaLnBrk="1" hangingPunct="1">
              <a:buFontTx/>
              <a:buChar char="-"/>
            </a:pPr>
            <a:r>
              <a:rPr lang="it-IT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c</a:t>
            </a:r>
            <a:r>
              <a:rPr lang="pt-BR" sz="20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hoque</a:t>
            </a:r>
            <a:r>
              <a:rPr lang="pt-BR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pt-BR" sz="20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septico</a:t>
            </a:r>
            <a:r>
              <a:rPr lang="pt-BR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pt-BR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(</a:t>
            </a:r>
            <a:r>
              <a:rPr lang="pt-BR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liberaçao</a:t>
            </a:r>
            <a:r>
              <a:rPr lang="pt-BR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de LPS/acido </a:t>
            </a:r>
            <a:r>
              <a:rPr lang="pt-BR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lipoteicoico</a:t>
            </a:r>
            <a:r>
              <a:rPr lang="pt-BR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por algumas </a:t>
            </a:r>
            <a:r>
              <a:rPr lang="pt-BR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spp</a:t>
            </a:r>
            <a:r>
              <a:rPr lang="pt-BR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de </a:t>
            </a:r>
            <a:r>
              <a:rPr lang="pt-BR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bacterias</a:t>
            </a:r>
            <a:r>
              <a:rPr lang="pt-BR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)</a:t>
            </a:r>
          </a:p>
          <a:p>
            <a:pPr marL="342900" indent="-342900" algn="just" eaLnBrk="1" hangingPunct="1">
              <a:buFontTx/>
              <a:buChar char="-"/>
            </a:pPr>
            <a:r>
              <a:rPr lang="it-IT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g</a:t>
            </a:r>
            <a:r>
              <a:rPr lang="pt-BR" sz="20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eraçao</a:t>
            </a:r>
            <a:r>
              <a:rPr lang="pt-BR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 de AC (</a:t>
            </a:r>
            <a:r>
              <a:rPr lang="pt-BR" sz="20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complicaçao</a:t>
            </a:r>
            <a:r>
              <a:rPr lang="pt-BR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 tardia) produtores de doença </a:t>
            </a:r>
            <a:r>
              <a:rPr lang="pt-BR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(febre </a:t>
            </a:r>
            <a:r>
              <a:rPr lang="pt-BR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reumatica</a:t>
            </a:r>
            <a:r>
              <a:rPr lang="pt-BR" sz="1400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pt-BR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e </a:t>
            </a:r>
            <a:r>
              <a:rPr lang="pt-BR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glomerulonefrite</a:t>
            </a:r>
            <a:r>
              <a:rPr lang="pt-BR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pt-BR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pos-estreptococcica</a:t>
            </a:r>
            <a:r>
              <a:rPr lang="pt-BR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)</a:t>
            </a:r>
            <a:endParaRPr lang="pt-BR" sz="1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106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56956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dirty="0" err="1">
                <a:latin typeface="Avenir Book"/>
                <a:cs typeface="Avenir Book"/>
              </a:rPr>
              <a:t>Certas</a:t>
            </a:r>
            <a:r>
              <a:rPr lang="it-IT" sz="1800" dirty="0">
                <a:latin typeface="Avenir Book"/>
                <a:cs typeface="Avenir Book"/>
              </a:rPr>
              <a:t> </a:t>
            </a:r>
            <a:r>
              <a:rPr lang="it-IT" sz="1800" dirty="0" err="1">
                <a:latin typeface="Avenir Book"/>
                <a:cs typeface="Avenir Book"/>
              </a:rPr>
              <a:t>toxinas</a:t>
            </a:r>
            <a:r>
              <a:rPr lang="it-IT" sz="1800" dirty="0">
                <a:latin typeface="Avenir Book"/>
                <a:cs typeface="Avenir Book"/>
              </a:rPr>
              <a:t> (</a:t>
            </a:r>
            <a:r>
              <a:rPr lang="it-IT" sz="1800" dirty="0" err="1">
                <a:solidFill>
                  <a:srgbClr val="FF0000"/>
                </a:solidFill>
                <a:latin typeface="Avenir Book"/>
                <a:cs typeface="Avenir Book"/>
              </a:rPr>
              <a:t>superantigenos</a:t>
            </a:r>
            <a:r>
              <a:rPr lang="it-IT" sz="1800" dirty="0">
                <a:latin typeface="Avenir Book"/>
                <a:cs typeface="Avenir Book"/>
              </a:rPr>
              <a:t>) </a:t>
            </a:r>
            <a:r>
              <a:rPr lang="it-IT" sz="1800" dirty="0" err="1">
                <a:latin typeface="Avenir Book"/>
                <a:cs typeface="Avenir Book"/>
              </a:rPr>
              <a:t>estimulam</a:t>
            </a:r>
            <a:r>
              <a:rPr lang="it-IT" sz="1800" dirty="0">
                <a:latin typeface="Avenir Book"/>
                <a:cs typeface="Avenir Book"/>
              </a:rPr>
              <a:t> </a:t>
            </a:r>
            <a:r>
              <a:rPr lang="it-IT" sz="1800" dirty="0" err="1">
                <a:latin typeface="Avenir Book"/>
                <a:cs typeface="Avenir Book"/>
              </a:rPr>
              <a:t>celulas</a:t>
            </a:r>
            <a:r>
              <a:rPr lang="it-IT" sz="1800" dirty="0">
                <a:latin typeface="Avenir Book"/>
                <a:cs typeface="Avenir Book"/>
              </a:rPr>
              <a:t> T </a:t>
            </a:r>
            <a:r>
              <a:rPr lang="it-IT" sz="1800" dirty="0" err="1">
                <a:latin typeface="Avenir Book"/>
                <a:cs typeface="Avenir Book"/>
              </a:rPr>
              <a:t>que</a:t>
            </a:r>
            <a:r>
              <a:rPr lang="it-IT" sz="1800" dirty="0">
                <a:latin typeface="Avenir Book"/>
                <a:cs typeface="Avenir Book"/>
              </a:rPr>
              <a:t> </a:t>
            </a:r>
            <a:r>
              <a:rPr lang="it-IT" sz="1800" dirty="0" err="1">
                <a:latin typeface="Avenir Book"/>
                <a:cs typeface="Avenir Book"/>
              </a:rPr>
              <a:t>expressam</a:t>
            </a:r>
            <a:r>
              <a:rPr lang="it-IT" sz="1800" dirty="0">
                <a:latin typeface="Avenir Book"/>
                <a:cs typeface="Avenir Book"/>
              </a:rPr>
              <a:t> TCR </a:t>
            </a:r>
            <a:r>
              <a:rPr lang="it-IT" sz="1800" dirty="0" err="1">
                <a:latin typeface="Avenir Book"/>
                <a:cs typeface="Avenir Book"/>
              </a:rPr>
              <a:t>Vß</a:t>
            </a:r>
            <a:r>
              <a:rPr lang="it-IT" sz="1800" dirty="0">
                <a:latin typeface="Avenir Book"/>
                <a:cs typeface="Avenir Book"/>
              </a:rPr>
              <a:t> (2% de </a:t>
            </a:r>
            <a:r>
              <a:rPr lang="it-IT" sz="1800" dirty="0" err="1">
                <a:latin typeface="Avenir Book"/>
                <a:cs typeface="Avenir Book"/>
              </a:rPr>
              <a:t>todos</a:t>
            </a:r>
            <a:r>
              <a:rPr lang="it-IT" sz="1800" dirty="0">
                <a:latin typeface="Avenir Book"/>
                <a:cs typeface="Avenir Book"/>
              </a:rPr>
              <a:t> </a:t>
            </a:r>
            <a:r>
              <a:rPr lang="it-IT" sz="1800" dirty="0" err="1">
                <a:latin typeface="Avenir Book"/>
                <a:cs typeface="Avenir Book"/>
              </a:rPr>
              <a:t>os</a:t>
            </a:r>
            <a:r>
              <a:rPr lang="it-IT" sz="1800" dirty="0">
                <a:latin typeface="Avenir Book"/>
                <a:cs typeface="Avenir Book"/>
              </a:rPr>
              <a:t> T</a:t>
            </a:r>
            <a:r>
              <a:rPr lang="it-IT" sz="1800" dirty="0" smtClean="0">
                <a:latin typeface="Avenir Book"/>
                <a:cs typeface="Avenir Book"/>
              </a:rPr>
              <a:t>). </a:t>
            </a:r>
            <a:r>
              <a:rPr lang="it-IT" sz="1800" dirty="0" err="1" smtClean="0">
                <a:latin typeface="Avenir Book"/>
                <a:cs typeface="Avenir Book"/>
              </a:rPr>
              <a:t>SuperAg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ativam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muitas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cel</a:t>
            </a:r>
            <a:r>
              <a:rPr lang="it-IT" sz="1800" dirty="0" smtClean="0">
                <a:latin typeface="Avenir Book"/>
                <a:cs typeface="Avenir Book"/>
              </a:rPr>
              <a:t> T causando </a:t>
            </a:r>
            <a:r>
              <a:rPr lang="it-IT" sz="1800" dirty="0" err="1" smtClean="0">
                <a:latin typeface="Avenir Book"/>
                <a:cs typeface="Avenir Book"/>
              </a:rPr>
              <a:t>uma</a:t>
            </a:r>
            <a:r>
              <a:rPr lang="it-IT" sz="1800" dirty="0" smtClean="0">
                <a:latin typeface="Avenir Book"/>
                <a:cs typeface="Avenir Book"/>
              </a:rPr>
              <a:t> sindrome </a:t>
            </a:r>
            <a:r>
              <a:rPr lang="it-IT" sz="1800" dirty="0" err="1" smtClean="0">
                <a:latin typeface="Avenir Book"/>
                <a:cs typeface="Avenir Book"/>
              </a:rPr>
              <a:t>inflamatoria</a:t>
            </a:r>
            <a:r>
              <a:rPr lang="it-IT" sz="1800" dirty="0" smtClean="0">
                <a:latin typeface="Avenir Book"/>
                <a:cs typeface="Avenir Book"/>
              </a:rPr>
              <a:t> sistemica</a:t>
            </a:r>
            <a:endParaRPr lang="it-IT" sz="1800" dirty="0">
              <a:latin typeface="Avenir Book"/>
              <a:cs typeface="Avenir Book"/>
            </a:endParaRPr>
          </a:p>
        </p:txBody>
      </p:sp>
      <p:pic>
        <p:nvPicPr>
          <p:cNvPr id="3" name="Picture 3" descr="C:\Users\Andrew\Documents\Books\CMI7\Slide Set Project\CMI7 Slides Ch 15\15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67" y="2618556"/>
            <a:ext cx="6330700" cy="41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arrotondato 5"/>
          <p:cNvSpPr/>
          <p:nvPr/>
        </p:nvSpPr>
        <p:spPr>
          <a:xfrm>
            <a:off x="1763688" y="4797152"/>
            <a:ext cx="6840760" cy="194421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venir Book"/>
              <a:cs typeface="Avenir Book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>
                <a:latin typeface="Avenir Book"/>
                <a:cs typeface="Avenir Book"/>
              </a:rPr>
              <a:t>v</a:t>
            </a:r>
            <a:r>
              <a:rPr lang="it-IT" sz="3600" dirty="0" smtClean="0">
                <a:latin typeface="Avenir Book"/>
                <a:cs typeface="Avenir Book"/>
              </a:rPr>
              <a:t>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835696" y="1124744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EFEITOS LESIVOS</a:t>
            </a:r>
          </a:p>
        </p:txBody>
      </p:sp>
      <p:sp>
        <p:nvSpPr>
          <p:cNvPr id="4" name="Rettangolo 3"/>
          <p:cNvSpPr/>
          <p:nvPr/>
        </p:nvSpPr>
        <p:spPr>
          <a:xfrm>
            <a:off x="-170133" y="4869160"/>
            <a:ext cx="1933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1" dirty="0" err="1">
                <a:latin typeface="Avenir Book" charset="0"/>
                <a:ea typeface="Avenir Book" charset="0"/>
                <a:cs typeface="Avenir Book" charset="0"/>
              </a:rPr>
              <a:t>Staphylococcal</a:t>
            </a:r>
            <a:r>
              <a:rPr lang="it-IT" sz="1400" i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it-IT" sz="1400" i="1" dirty="0" err="1">
                <a:latin typeface="Avenir Book" charset="0"/>
                <a:ea typeface="Avenir Book" charset="0"/>
                <a:cs typeface="Avenir Book" charset="0"/>
              </a:rPr>
              <a:t>enterotoxin</a:t>
            </a:r>
            <a:r>
              <a:rPr lang="it-IT" sz="1400" dirty="0">
                <a:latin typeface="Avenir Book" charset="0"/>
                <a:ea typeface="Avenir Book" charset="0"/>
                <a:cs typeface="Avenir Book" charset="0"/>
              </a:rPr>
              <a:t> B (SEB) </a:t>
            </a:r>
            <a:endParaRPr lang="pt-BR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0"/>
          <p:cNvSpPr txBox="1">
            <a:spLocks noChangeArrowheads="1"/>
          </p:cNvSpPr>
          <p:nvPr/>
        </p:nvSpPr>
        <p:spPr bwMode="auto">
          <a:xfrm>
            <a:off x="6109072" y="4953362"/>
            <a:ext cx="2962573" cy="707886"/>
          </a:xfrm>
          <a:prstGeom prst="rect">
            <a:avLst/>
          </a:prstGeom>
          <a:noFill/>
          <a:ln w="9525">
            <a:solidFill>
              <a:srgbClr val="F1412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dirty="0" err="1" smtClean="0">
                <a:latin typeface="Avenir Book"/>
                <a:cs typeface="Avenir Book"/>
              </a:rPr>
              <a:t>patogenicidade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endParaRPr lang="en-US" dirty="0">
              <a:latin typeface="Avenir Book"/>
              <a:cs typeface="Avenir Book"/>
            </a:endParaRPr>
          </a:p>
          <a:p>
            <a:pPr algn="ctr"/>
            <a:r>
              <a:rPr lang="en-US" dirty="0" err="1" smtClean="0">
                <a:latin typeface="Avenir Book"/>
                <a:cs typeface="Avenir Book"/>
              </a:rPr>
              <a:t>vs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dirty="0" err="1" smtClean="0">
                <a:latin typeface="Avenir Book"/>
                <a:cs typeface="Avenir Book"/>
              </a:rPr>
              <a:t>resposta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dirty="0" err="1">
                <a:latin typeface="Avenir Book"/>
                <a:cs typeface="Avenir Book"/>
              </a:rPr>
              <a:t>imune</a:t>
            </a:r>
            <a:endParaRPr lang="en-US" dirty="0">
              <a:latin typeface="Avenir Book"/>
              <a:cs typeface="Avenir Book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0" y="1484784"/>
            <a:ext cx="5940152" cy="5373216"/>
            <a:chOff x="0" y="1484784"/>
            <a:chExt cx="5940152" cy="5373216"/>
          </a:xfrm>
        </p:grpSpPr>
        <p:sp>
          <p:nvSpPr>
            <p:cNvPr id="9" name="Rettangolo 8"/>
            <p:cNvSpPr/>
            <p:nvPr/>
          </p:nvSpPr>
          <p:spPr>
            <a:xfrm>
              <a:off x="0" y="1484784"/>
              <a:ext cx="5940152" cy="5373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2"/>
            <a:srcRect l="1979" t="6173" r="5831" b="17079"/>
            <a:stretch/>
          </p:blipFill>
          <p:spPr>
            <a:xfrm>
              <a:off x="179512" y="2564904"/>
              <a:ext cx="5532182" cy="4219844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395536" y="2780928"/>
              <a:ext cx="14781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HOSPEDEIRO</a:t>
              </a:r>
              <a:endParaRPr lang="it-IT" sz="1600" b="1" dirty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499992" y="2492896"/>
              <a:ext cx="13150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FFFFFF"/>
                  </a:solidFill>
                  <a:latin typeface="Avenir Book"/>
                  <a:cs typeface="Avenir Book"/>
                </a:rPr>
                <a:t>PATOGENO</a:t>
              </a:r>
              <a:endParaRPr lang="it-IT" sz="1600" b="1" dirty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7" name="Freccia sinistra 6"/>
            <p:cNvSpPr/>
            <p:nvPr/>
          </p:nvSpPr>
          <p:spPr>
            <a:xfrm>
              <a:off x="3203848" y="4293096"/>
              <a:ext cx="978408" cy="484632"/>
            </a:xfrm>
            <a:prstGeom prst="lef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879066" y="4869160"/>
              <a:ext cx="154891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 smtClean="0">
                  <a:solidFill>
                    <a:schemeClr val="bg1"/>
                  </a:solidFill>
                  <a:latin typeface="Avenir Book"/>
                  <a:cs typeface="Avenir Book"/>
                </a:rPr>
                <a:t>Dano</a:t>
              </a:r>
              <a:r>
                <a:rPr lang="it-IT" sz="16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 </a:t>
              </a:r>
              <a:r>
                <a:rPr lang="it-IT" sz="1600" dirty="0" err="1" smtClean="0">
                  <a:solidFill>
                    <a:schemeClr val="bg1"/>
                  </a:solidFill>
                  <a:latin typeface="Avenir Book"/>
                  <a:cs typeface="Avenir Book"/>
                </a:rPr>
                <a:t>direto</a:t>
              </a:r>
              <a:r>
                <a:rPr lang="it-IT" sz="16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 </a:t>
              </a:r>
            </a:p>
            <a:p>
              <a:r>
                <a:rPr lang="it-IT" sz="16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pelo patogeno</a:t>
              </a:r>
              <a:endParaRPr lang="it-IT" sz="1600" dirty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2915816" y="2780928"/>
              <a:ext cx="143463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 smtClean="0">
                  <a:solidFill>
                    <a:schemeClr val="bg1"/>
                  </a:solidFill>
                  <a:latin typeface="Avenir Book"/>
                  <a:cs typeface="Avenir Book"/>
                </a:rPr>
                <a:t>Mecanismos</a:t>
              </a:r>
              <a:endParaRPr lang="it-IT" sz="1600" dirty="0" smtClean="0">
                <a:solidFill>
                  <a:schemeClr val="bg1"/>
                </a:solidFill>
                <a:latin typeface="Avenir Book"/>
                <a:cs typeface="Avenir Book"/>
              </a:endParaRPr>
            </a:p>
            <a:p>
              <a:r>
                <a:rPr lang="it-IT" sz="1600" dirty="0">
                  <a:solidFill>
                    <a:schemeClr val="bg1"/>
                  </a:solidFill>
                  <a:latin typeface="Avenir Book"/>
                  <a:cs typeface="Avenir Book"/>
                </a:rPr>
                <a:t>d</a:t>
              </a:r>
              <a:r>
                <a:rPr lang="it-IT" sz="16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e </a:t>
              </a:r>
              <a:r>
                <a:rPr lang="it-IT" sz="1600" dirty="0" err="1" smtClean="0">
                  <a:solidFill>
                    <a:schemeClr val="bg1"/>
                  </a:solidFill>
                  <a:latin typeface="Avenir Book"/>
                  <a:cs typeface="Avenir Book"/>
                </a:rPr>
                <a:t>resistencia</a:t>
              </a:r>
              <a:endParaRPr lang="it-IT" sz="1600" dirty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4" name="Freccia sinistra 13"/>
            <p:cNvSpPr/>
            <p:nvPr/>
          </p:nvSpPr>
          <p:spPr>
            <a:xfrm flipH="1">
              <a:off x="3203848" y="3376416"/>
              <a:ext cx="978408" cy="484632"/>
            </a:xfrm>
            <a:prstGeom prst="lef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reccia circolare a sinistra 7"/>
            <p:cNvSpPr/>
            <p:nvPr/>
          </p:nvSpPr>
          <p:spPr>
            <a:xfrm rot="5400000" flipH="1">
              <a:off x="2802084" y="1886548"/>
              <a:ext cx="731520" cy="1080120"/>
            </a:xfrm>
            <a:prstGeom prst="curvedLeftArrow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6"/>
                </a:gs>
                <a:gs pos="17000">
                  <a:schemeClr val="accent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1348233" y="1700808"/>
              <a:ext cx="149557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 smtClean="0">
                  <a:solidFill>
                    <a:schemeClr val="bg1"/>
                  </a:solidFill>
                  <a:latin typeface="Avenir Book"/>
                  <a:cs typeface="Avenir Book"/>
                </a:rPr>
                <a:t>Dano</a:t>
              </a:r>
              <a:r>
                <a:rPr lang="it-IT" sz="16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 pelo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Avenir Book"/>
                  <a:cs typeface="Avenir Book"/>
                </a:rPr>
                <a:t>s</a:t>
              </a:r>
              <a:r>
                <a:rPr lang="it-IT" sz="16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istema </a:t>
              </a:r>
              <a:r>
                <a:rPr lang="it-IT" sz="1600" dirty="0" err="1" smtClean="0">
                  <a:solidFill>
                    <a:schemeClr val="bg1"/>
                  </a:solidFill>
                  <a:latin typeface="Avenir Book"/>
                  <a:cs typeface="Avenir Book"/>
                </a:rPr>
                <a:t>imune</a:t>
              </a:r>
              <a:endParaRPr lang="it-IT" sz="1600" dirty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084168" y="1797204"/>
            <a:ext cx="2962573" cy="707886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it-IT" dirty="0" smtClean="0">
                <a:latin typeface="Avenir Book"/>
                <a:cs typeface="Avenir Book"/>
              </a:rPr>
              <a:t>I</a:t>
            </a:r>
            <a:r>
              <a:rPr lang="en-US" dirty="0" err="1" smtClean="0">
                <a:latin typeface="Avenir Book"/>
                <a:cs typeface="Avenir Book"/>
              </a:rPr>
              <a:t>nteraçoes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dirty="0" err="1" smtClean="0">
                <a:latin typeface="Avenir Book"/>
                <a:cs typeface="Avenir Book"/>
              </a:rPr>
              <a:t>complexas</a:t>
            </a:r>
            <a:r>
              <a:rPr lang="en-US" dirty="0" smtClean="0">
                <a:latin typeface="Avenir Book"/>
                <a:cs typeface="Avenir Book"/>
              </a:rPr>
              <a:t> </a:t>
            </a:r>
          </a:p>
          <a:p>
            <a:pPr algn="ctr"/>
            <a:r>
              <a:rPr lang="it-IT" dirty="0" err="1">
                <a:latin typeface="Avenir Book"/>
                <a:cs typeface="Avenir Book"/>
              </a:rPr>
              <a:t>p</a:t>
            </a:r>
            <a:r>
              <a:rPr lang="en-US" dirty="0" err="1" smtClean="0">
                <a:latin typeface="Avenir Book"/>
                <a:cs typeface="Avenir Book"/>
              </a:rPr>
              <a:t>atogeno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dirty="0" err="1" smtClean="0">
                <a:latin typeface="Avenir Book"/>
                <a:cs typeface="Avenir Book"/>
              </a:rPr>
              <a:t>vs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dirty="0" err="1" smtClean="0">
                <a:latin typeface="Avenir Book"/>
                <a:cs typeface="Avenir Book"/>
              </a:rPr>
              <a:t>hospedeiro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6130925" y="5745450"/>
            <a:ext cx="2915816" cy="70788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pt-BR" dirty="0">
                <a:latin typeface="Avenir Book"/>
                <a:cs typeface="Avenir Book"/>
              </a:rPr>
              <a:t>Evasão </a:t>
            </a:r>
            <a:endParaRPr lang="pt-BR" dirty="0" smtClean="0">
              <a:latin typeface="Avenir Book"/>
              <a:cs typeface="Avenir Book"/>
            </a:endParaRPr>
          </a:p>
          <a:p>
            <a:r>
              <a:rPr lang="pt-BR" dirty="0" smtClean="0">
                <a:latin typeface="Avenir Book"/>
                <a:cs typeface="Avenir Book"/>
              </a:rPr>
              <a:t>do </a:t>
            </a:r>
            <a:r>
              <a:rPr lang="pt-BR" dirty="0">
                <a:latin typeface="Avenir Book"/>
                <a:cs typeface="Avenir Book"/>
              </a:rPr>
              <a:t>sistema imune</a:t>
            </a:r>
          </a:p>
        </p:txBody>
      </p:sp>
      <p:sp>
        <p:nvSpPr>
          <p:cNvPr id="5" name="Esplosione 1 4"/>
          <p:cNvSpPr/>
          <p:nvPr/>
        </p:nvSpPr>
        <p:spPr>
          <a:xfrm>
            <a:off x="2195736" y="44624"/>
            <a:ext cx="4608512" cy="1656184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14124"/>
              </a:solidFill>
            </a:endParaRPr>
          </a:p>
        </p:txBody>
      </p:sp>
      <p:sp>
        <p:nvSpPr>
          <p:cNvPr id="16385" name="Text Box 3"/>
          <p:cNvSpPr txBox="1">
            <a:spLocks noChangeArrowheads="1"/>
          </p:cNvSpPr>
          <p:nvPr/>
        </p:nvSpPr>
        <p:spPr bwMode="auto">
          <a:xfrm>
            <a:off x="3111152" y="312515"/>
            <a:ext cx="28290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pt-PT" sz="5200" b="1" dirty="0">
                <a:solidFill>
                  <a:srgbClr val="F14124"/>
                </a:solidFill>
                <a:latin typeface="Avenir Book"/>
                <a:cs typeface="Avenir Book"/>
              </a:rPr>
              <a:t>Infecção</a:t>
            </a:r>
            <a:endParaRPr lang="pt-BR" sz="2400" b="1" dirty="0">
              <a:solidFill>
                <a:srgbClr val="F14124"/>
              </a:solidFill>
              <a:latin typeface="Avenir Book"/>
              <a:cs typeface="Avenir Book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143104" y="2577098"/>
            <a:ext cx="296257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it-IT" dirty="0" smtClean="0">
                <a:latin typeface="Avenir Book"/>
                <a:cs typeface="Avenir Book"/>
              </a:rPr>
              <a:t>E</a:t>
            </a:r>
            <a:r>
              <a:rPr lang="en-US" dirty="0" err="1" smtClean="0">
                <a:latin typeface="Avenir Book"/>
                <a:cs typeface="Avenir Book"/>
              </a:rPr>
              <a:t>ventos</a:t>
            </a:r>
            <a:r>
              <a:rPr lang="en-US" dirty="0" smtClean="0">
                <a:latin typeface="Avenir Book"/>
                <a:cs typeface="Avenir Book"/>
              </a:rPr>
              <a:t>:</a:t>
            </a:r>
          </a:p>
          <a:p>
            <a:pPr marL="342900" indent="-342900" algn="l">
              <a:buFontTx/>
              <a:buChar char="-"/>
            </a:pPr>
            <a:r>
              <a:rPr lang="it-IT" sz="1600" dirty="0" smtClean="0">
                <a:latin typeface="Avenir Book"/>
                <a:cs typeface="Avenir Book"/>
              </a:rPr>
              <a:t>E</a:t>
            </a:r>
            <a:r>
              <a:rPr lang="en-US" sz="1600" dirty="0" err="1" smtClean="0">
                <a:latin typeface="Avenir Book"/>
                <a:cs typeface="Avenir Book"/>
              </a:rPr>
              <a:t>ntrada</a:t>
            </a:r>
            <a:endParaRPr lang="en-US" sz="1600" dirty="0" smtClean="0">
              <a:latin typeface="Avenir Book"/>
              <a:cs typeface="Avenir Book"/>
            </a:endParaRPr>
          </a:p>
          <a:p>
            <a:pPr marL="342900" indent="-342900" algn="l">
              <a:buFontTx/>
              <a:buChar char="-"/>
            </a:pPr>
            <a:r>
              <a:rPr lang="it-IT" sz="1600" dirty="0" smtClean="0">
                <a:latin typeface="Avenir Book"/>
                <a:cs typeface="Avenir Book"/>
              </a:rPr>
              <a:t>I</a:t>
            </a:r>
            <a:r>
              <a:rPr lang="en-US" sz="1600" dirty="0" err="1" smtClean="0">
                <a:latin typeface="Avenir Book"/>
                <a:cs typeface="Avenir Book"/>
              </a:rPr>
              <a:t>nvasao</a:t>
            </a:r>
            <a:r>
              <a:rPr lang="en-US" sz="1600" dirty="0" smtClean="0">
                <a:latin typeface="Avenir Book"/>
                <a:cs typeface="Avenir Book"/>
              </a:rPr>
              <a:t> e </a:t>
            </a:r>
            <a:r>
              <a:rPr lang="en-US" sz="1600" dirty="0" err="1" smtClean="0">
                <a:latin typeface="Avenir Book"/>
                <a:cs typeface="Avenir Book"/>
              </a:rPr>
              <a:t>colonizaçao</a:t>
            </a:r>
            <a:endParaRPr lang="en-US" sz="1600" dirty="0" smtClean="0">
              <a:latin typeface="Avenir Book"/>
              <a:cs typeface="Avenir Book"/>
            </a:endParaRPr>
          </a:p>
          <a:p>
            <a:pPr marL="342900" indent="-342900" algn="l">
              <a:buFontTx/>
              <a:buChar char="-"/>
            </a:pPr>
            <a:r>
              <a:rPr lang="it-IT" sz="1600" dirty="0" smtClean="0">
                <a:latin typeface="Avenir Book"/>
                <a:cs typeface="Avenir Book"/>
              </a:rPr>
              <a:t>L</a:t>
            </a:r>
            <a:r>
              <a:rPr lang="en-US" sz="1600" dirty="0" err="1" smtClean="0">
                <a:latin typeface="Avenir Book"/>
                <a:cs typeface="Avenir Book"/>
              </a:rPr>
              <a:t>esao</a:t>
            </a:r>
            <a:r>
              <a:rPr lang="en-US" sz="1600" dirty="0" smtClean="0">
                <a:latin typeface="Avenir Book"/>
                <a:cs typeface="Avenir Book"/>
              </a:rPr>
              <a:t> </a:t>
            </a:r>
            <a:r>
              <a:rPr lang="en-US" sz="1600" dirty="0" err="1" smtClean="0">
                <a:latin typeface="Avenir Book"/>
                <a:cs typeface="Avenir Book"/>
              </a:rPr>
              <a:t>tecidual</a:t>
            </a:r>
            <a:r>
              <a:rPr lang="en-US" sz="1600" dirty="0" smtClean="0">
                <a:latin typeface="Avenir Book"/>
                <a:cs typeface="Avenir Book"/>
              </a:rPr>
              <a:t>/</a:t>
            </a:r>
            <a:r>
              <a:rPr lang="en-US" sz="1600" dirty="0" err="1" smtClean="0">
                <a:latin typeface="Avenir Book"/>
                <a:cs typeface="Avenir Book"/>
              </a:rPr>
              <a:t>dano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" name="Ovale 1"/>
          <p:cNvSpPr/>
          <p:nvPr/>
        </p:nvSpPr>
        <p:spPr>
          <a:xfrm>
            <a:off x="6143105" y="3835896"/>
            <a:ext cx="2764676" cy="88924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PAMPs/DAMPs</a:t>
            </a:r>
          </a:p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Ag</a:t>
            </a:r>
            <a:endParaRPr lang="pt-B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7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791888"/>
            <a:ext cx="6256412" cy="4700764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>
                <a:latin typeface="Avenir Book"/>
                <a:cs typeface="Avenir Book"/>
              </a:rPr>
              <a:t>v</a:t>
            </a:r>
            <a:r>
              <a:rPr lang="it-IT" sz="3600" dirty="0" smtClean="0">
                <a:latin typeface="Avenir Book"/>
                <a:cs typeface="Avenir Book"/>
              </a:rPr>
              <a:t>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835696" y="1124744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EFEITOS LESIVOS</a:t>
            </a:r>
          </a:p>
        </p:txBody>
      </p:sp>
      <p:sp>
        <p:nvSpPr>
          <p:cNvPr id="6" name="Rettangolo 5"/>
          <p:cNvSpPr/>
          <p:nvPr/>
        </p:nvSpPr>
        <p:spPr>
          <a:xfrm>
            <a:off x="539552" y="2420888"/>
            <a:ext cx="1537600" cy="393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600" b="1">
                <a:latin typeface="Avenir Book"/>
                <a:cs typeface="Avenir Book"/>
              </a:rPr>
              <a:t>INFLAMAÇAO</a:t>
            </a:r>
            <a:endParaRPr lang="it-IT" sz="1600" b="1" dirty="0">
              <a:latin typeface="Avenir Book"/>
              <a:cs typeface="Avenir Book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475929" y="2190055"/>
            <a:ext cx="1808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Carga microbiana</a:t>
            </a:r>
          </a:p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Patogenicidade</a:t>
            </a:r>
          </a:p>
        </p:txBody>
      </p:sp>
    </p:spTree>
    <p:extLst>
      <p:ext uri="{BB962C8B-B14F-4D97-AF65-F5344CB8AC3E}">
        <p14:creationId xmlns:p14="http://schemas.microsoft.com/office/powerpoint/2010/main" val="125288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>
                <a:latin typeface="Avenir Book"/>
                <a:cs typeface="Avenir Book"/>
              </a:rPr>
              <a:t>v</a:t>
            </a:r>
            <a:r>
              <a:rPr lang="it-IT" sz="3600" dirty="0" smtClean="0">
                <a:latin typeface="Avenir Book"/>
                <a:cs typeface="Avenir Book"/>
              </a:rPr>
              <a:t>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83613" y="1105872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EFEITOS LESIVOS</a:t>
            </a:r>
          </a:p>
        </p:txBody>
      </p:sp>
      <p:pic>
        <p:nvPicPr>
          <p:cNvPr id="4" name="Picture 1" descr="D:\SCContent\9781437715286\graphics\fullsize\S9781437715286-018-f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5"/>
          <a:stretch/>
        </p:blipFill>
        <p:spPr bwMode="auto">
          <a:xfrm>
            <a:off x="1115616" y="3646312"/>
            <a:ext cx="5488456" cy="281278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293085" y="1484784"/>
            <a:ext cx="7167347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600" b="1" dirty="0" smtClean="0">
                <a:latin typeface="Avenir Book"/>
                <a:cs typeface="Avenir Book"/>
              </a:rPr>
              <a:t>REACAO DE HIPERSENSIBILIDADE A IMUNOCOMPLEXOS (OU DE TIPO III)</a:t>
            </a:r>
            <a:endParaRPr lang="it-IT" sz="1600" b="1" dirty="0">
              <a:latin typeface="Avenir Book"/>
              <a:cs typeface="Avenir Book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20700" y="2147401"/>
            <a:ext cx="9023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pt-BR" sz="1600" dirty="0">
                <a:latin typeface="Avenir Book" charset="0"/>
                <a:ea typeface="Avenir Book" charset="0"/>
                <a:cs typeface="Avenir Book" charset="0"/>
              </a:rPr>
              <a:t>Causada por </a:t>
            </a:r>
            <a:r>
              <a:rPr lang="pt-BR" sz="16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IC formados por IgG ou </a:t>
            </a:r>
            <a:r>
              <a:rPr lang="pt-BR" sz="1600" dirty="0" err="1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IgM</a:t>
            </a:r>
            <a:r>
              <a:rPr lang="pt-BR" sz="16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e Ag </a:t>
            </a:r>
            <a:r>
              <a:rPr lang="pt-BR" sz="1600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soluveis</a:t>
            </a:r>
            <a:endParaRPr lang="pt-BR" sz="1600" dirty="0" smtClean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>
              <a:spcBef>
                <a:spcPct val="50000"/>
              </a:spcBef>
            </a:pPr>
            <a:r>
              <a:rPr lang="pt-BR" sz="1600" dirty="0">
                <a:latin typeface="Avenir Book" charset="0"/>
                <a:ea typeface="Avenir Book" charset="0"/>
                <a:cs typeface="Avenir Book" charset="0"/>
              </a:rPr>
              <a:t>infecção 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persistente, </a:t>
            </a:r>
          </a:p>
          <a:p>
            <a:pPr algn="l">
              <a:spcBef>
                <a:spcPct val="50000"/>
              </a:spcBef>
            </a:pP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excesso 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</a:rPr>
              <a:t>de Ag 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pequenos 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</a:rPr>
              <a:t>IC que não conseguem ser eliminados e se 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depositam) </a:t>
            </a:r>
            <a:endParaRPr lang="pt-BR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876256" y="3657564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Deposito nos vasos</a:t>
            </a:r>
          </a:p>
          <a:p>
            <a:pPr marL="342900" indent="-342900" algn="l">
              <a:buFontTx/>
              <a:buChar char="-"/>
            </a:pP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Vasculite</a:t>
            </a:r>
          </a:p>
          <a:p>
            <a:pPr marL="342900" indent="-342900" algn="l">
              <a:buFontTx/>
              <a:buChar char="-"/>
            </a:pP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</a:rPr>
              <a:t>Glomerulonefrite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 (post-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</a:rPr>
              <a:t>streptococcica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pt-BR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Infecçao</a:t>
            </a:r>
            <a:r>
              <a:rPr lang="it-IT" sz="3600" dirty="0" smtClean="0">
                <a:latin typeface="Avenir Book"/>
                <a:cs typeface="Avenir Book"/>
              </a:rPr>
              <a:t> por </a:t>
            </a:r>
            <a:r>
              <a:rPr lang="it-IT" sz="3600" dirty="0" err="1" smtClean="0">
                <a:latin typeface="Avenir Book"/>
                <a:cs typeface="Avenir Book"/>
              </a:rPr>
              <a:t>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aureus</a:t>
            </a:r>
            <a:endParaRPr lang="it-IT" sz="3600" dirty="0">
              <a:latin typeface="Avenir Book"/>
              <a:cs typeface="Avenir Book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926623"/>
            <a:ext cx="3142489" cy="43204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96752"/>
            <a:ext cx="2889764" cy="230425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697" y="3611880"/>
            <a:ext cx="369203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err="1" smtClean="0">
                <a:latin typeface="Avenir Book" charset="0"/>
                <a:ea typeface="Avenir Book" charset="0"/>
                <a:cs typeface="Avenir Book" charset="0"/>
              </a:rPr>
              <a:t>Infecçoes</a:t>
            </a:r>
            <a:r>
              <a:rPr lang="pt-BR" sz="1600" b="1" dirty="0" smtClean="0">
                <a:latin typeface="Avenir Book" charset="0"/>
                <a:ea typeface="Avenir Book" charset="0"/>
                <a:cs typeface="Avenir Book" charset="0"/>
              </a:rPr>
              <a:t> da pele e dos tecidos moles</a:t>
            </a:r>
          </a:p>
          <a:p>
            <a:r>
              <a:rPr lang="pt-BR" sz="1400" dirty="0" err="1" smtClean="0">
                <a:latin typeface="Avenir Book" charset="0"/>
                <a:ea typeface="Avenir Book" charset="0"/>
                <a:cs typeface="Avenir Book" charset="0"/>
              </a:rPr>
              <a:t>Supericiais</a:t>
            </a:r>
            <a:r>
              <a:rPr lang="pt-BR" sz="1400" dirty="0" smtClean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pt-BR" sz="1400" dirty="0" err="1" smtClean="0">
                <a:latin typeface="Avenir Book" charset="0"/>
                <a:ea typeface="Avenir Book" charset="0"/>
                <a:cs typeface="Avenir Book" charset="0"/>
              </a:rPr>
              <a:t>Foliculite</a:t>
            </a:r>
            <a:r>
              <a:rPr lang="pt-BR" sz="1400" dirty="0" smtClean="0">
                <a:latin typeface="Avenir Book" charset="0"/>
                <a:ea typeface="Avenir Book" charset="0"/>
                <a:cs typeface="Avenir Book" charset="0"/>
              </a:rPr>
              <a:t>), </a:t>
            </a:r>
          </a:p>
          <a:p>
            <a:r>
              <a:rPr lang="pt-BR" sz="1400" dirty="0" smtClean="0">
                <a:latin typeface="Avenir Book" charset="0"/>
                <a:ea typeface="Avenir Book" charset="0"/>
                <a:cs typeface="Avenir Book" charset="0"/>
              </a:rPr>
              <a:t>Complicadas (celulite, abscesso, feridas)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pt-BR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498244" y="4346510"/>
            <a:ext cx="2369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 smtClean="0">
                <a:latin typeface="Avenir Book" charset="0"/>
                <a:ea typeface="Avenir Book" charset="0"/>
                <a:cs typeface="Avenir Book" charset="0"/>
              </a:rPr>
              <a:t>Infecçoes</a:t>
            </a:r>
            <a:r>
              <a:rPr lang="pt-BR" sz="1600" b="1" dirty="0" smtClean="0">
                <a:latin typeface="Avenir Book" charset="0"/>
                <a:ea typeface="Avenir Book" charset="0"/>
                <a:cs typeface="Avenir Book" charset="0"/>
              </a:rPr>
              <a:t> invasivas</a:t>
            </a:r>
          </a:p>
          <a:p>
            <a:r>
              <a:rPr lang="pt-BR" sz="1400" dirty="0" err="1">
                <a:latin typeface="Avenir Book" charset="0"/>
                <a:ea typeface="Avenir Book" charset="0"/>
                <a:cs typeface="Avenir Book" charset="0"/>
              </a:rPr>
              <a:t>b</a:t>
            </a:r>
            <a:r>
              <a:rPr lang="pt-BR" sz="1400" dirty="0" err="1" smtClean="0">
                <a:latin typeface="Avenir Book" charset="0"/>
                <a:ea typeface="Avenir Book" charset="0"/>
                <a:cs typeface="Avenir Book" charset="0"/>
              </a:rPr>
              <a:t>acteremia</a:t>
            </a:r>
            <a:r>
              <a:rPr lang="pt-BR" sz="1400" dirty="0" smtClean="0">
                <a:latin typeface="Avenir Book" charset="0"/>
                <a:ea typeface="Avenir Book" charset="0"/>
                <a:cs typeface="Avenir Book" charset="0"/>
              </a:rPr>
              <a:t>, pneumonia,</a:t>
            </a:r>
          </a:p>
          <a:p>
            <a:r>
              <a:rPr lang="pt-BR" sz="1400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lang="pt-BR" sz="1400" dirty="0" smtClean="0">
                <a:latin typeface="Avenir Book" charset="0"/>
                <a:ea typeface="Avenir Book" charset="0"/>
                <a:cs typeface="Avenir Book" charset="0"/>
              </a:rPr>
              <a:t>bscessos, </a:t>
            </a:r>
          </a:p>
          <a:p>
            <a:r>
              <a:rPr lang="pt-BR" sz="1400" dirty="0" err="1" smtClean="0">
                <a:latin typeface="Avenir Book" charset="0"/>
                <a:ea typeface="Avenir Book" charset="0"/>
                <a:cs typeface="Avenir Book" charset="0"/>
              </a:rPr>
              <a:t>meningite,endocardite</a:t>
            </a:r>
            <a:r>
              <a:rPr lang="pt-BR" sz="1400" dirty="0" smtClean="0">
                <a:latin typeface="Avenir Book" charset="0"/>
                <a:ea typeface="Avenir Book" charset="0"/>
                <a:cs typeface="Avenir Book" charset="0"/>
              </a:rPr>
              <a:t>,  </a:t>
            </a:r>
            <a:r>
              <a:rPr lang="pt-BR" sz="1400" dirty="0" err="1" smtClean="0">
                <a:latin typeface="Avenir Book" charset="0"/>
                <a:ea typeface="Avenir Book" charset="0"/>
                <a:cs typeface="Avenir Book" charset="0"/>
              </a:rPr>
              <a:t>osteomielite</a:t>
            </a:r>
            <a:r>
              <a:rPr lang="pt-BR" sz="1400" dirty="0" smtClean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pt-BR" sz="1400" dirty="0" err="1" smtClean="0">
                <a:latin typeface="Avenir Book" charset="0"/>
                <a:ea typeface="Avenir Book" charset="0"/>
                <a:cs typeface="Avenir Book" charset="0"/>
              </a:rPr>
              <a:t>sepsi</a:t>
            </a:r>
            <a:endParaRPr lang="pt-BR" sz="1400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pt-BR" sz="16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pt-BR" sz="1600" b="1" dirty="0" err="1" smtClean="0">
                <a:latin typeface="Avenir Book" charset="0"/>
                <a:ea typeface="Avenir Book" charset="0"/>
                <a:cs typeface="Avenir Book" charset="0"/>
              </a:rPr>
              <a:t>Infecçoes</a:t>
            </a:r>
            <a:r>
              <a:rPr lang="pt-BR" sz="1600" b="1" dirty="0" smtClean="0">
                <a:latin typeface="Avenir Book" charset="0"/>
                <a:ea typeface="Avenir Book" charset="0"/>
                <a:cs typeface="Avenir Book" charset="0"/>
              </a:rPr>
              <a:t> hospitalares</a:t>
            </a:r>
          </a:p>
          <a:p>
            <a:r>
              <a:rPr lang="pt-BR" sz="1600" b="1" dirty="0" smtClean="0">
                <a:latin typeface="Avenir Book" charset="0"/>
                <a:ea typeface="Avenir Book" charset="0"/>
                <a:cs typeface="Avenir Book" charset="0"/>
              </a:rPr>
              <a:t>&amp; de comunidades</a:t>
            </a:r>
            <a:endParaRPr lang="pt-BR" sz="16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15816" y="1251337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Avenir Book" charset="0"/>
                <a:ea typeface="Avenir Book" charset="0"/>
                <a:cs typeface="Avenir Book" charset="0"/>
              </a:rPr>
              <a:t>20-40% da </a:t>
            </a:r>
            <a:r>
              <a:rPr lang="pt-BR" sz="1400" dirty="0" err="1" smtClean="0">
                <a:latin typeface="Avenir Book" charset="0"/>
                <a:ea typeface="Avenir Book" charset="0"/>
                <a:cs typeface="Avenir Book" charset="0"/>
              </a:rPr>
              <a:t>populaçao</a:t>
            </a:r>
            <a:r>
              <a:rPr lang="pt-BR" sz="1400" dirty="0" smtClean="0">
                <a:latin typeface="Avenir Book" charset="0"/>
                <a:ea typeface="Avenir Book" charset="0"/>
                <a:cs typeface="Avenir Book" charset="0"/>
              </a:rPr>
              <a:t> geral é colonizada por </a:t>
            </a:r>
            <a:r>
              <a:rPr lang="pt-BR" sz="1400" i="1" dirty="0" smtClean="0">
                <a:latin typeface="Avenir Book" charset="0"/>
                <a:ea typeface="Avenir Book" charset="0"/>
                <a:cs typeface="Avenir Book" charset="0"/>
              </a:rPr>
              <a:t>S</a:t>
            </a:r>
            <a:r>
              <a:rPr lang="pt-BR" sz="1400" i="1" dirty="0" smtClean="0">
                <a:latin typeface="Avenir Book" charset="0"/>
                <a:ea typeface="Avenir Book" charset="0"/>
                <a:cs typeface="Avenir Book" charset="0"/>
              </a:rPr>
              <a:t>. aureus</a:t>
            </a:r>
            <a:r>
              <a:rPr lang="pt-BR" sz="1400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  <a:endParaRPr lang="pt-BR" sz="14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pt-BR" sz="1400" dirty="0" smtClean="0">
                <a:latin typeface="Avenir Book" charset="0"/>
                <a:ea typeface="Avenir Book" charset="0"/>
                <a:cs typeface="Avenir Book" charset="0"/>
              </a:rPr>
              <a:t>(comensal/oportunista)</a:t>
            </a:r>
          </a:p>
          <a:p>
            <a:r>
              <a:rPr lang="pt-BR" sz="1400" dirty="0" smtClean="0">
                <a:latin typeface="Avenir Book" charset="0"/>
                <a:ea typeface="Avenir Book" charset="0"/>
                <a:cs typeface="Avenir Book" charset="0"/>
              </a:rPr>
              <a:t>Taxa mortalidade em USA =HIV ou TB</a:t>
            </a:r>
          </a:p>
          <a:p>
            <a:r>
              <a:rPr lang="pt-BR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Cepas resistentes a </a:t>
            </a:r>
            <a:r>
              <a:rPr lang="pt-BR" sz="1400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antibioticos</a:t>
            </a:r>
            <a:r>
              <a:rPr lang="pt-BR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pt-BR" sz="1400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ex</a:t>
            </a:r>
            <a:r>
              <a:rPr lang="pt-BR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: MRSA)</a:t>
            </a:r>
            <a:endParaRPr lang="pt-BR" sz="14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3337560" y="2348880"/>
            <a:ext cx="1344472" cy="2013543"/>
            <a:chOff x="3337560" y="2207544"/>
            <a:chExt cx="1344472" cy="2013543"/>
          </a:xfrm>
        </p:grpSpPr>
        <p:sp>
          <p:nvSpPr>
            <p:cNvPr id="11" name="Figura a mano libera 10"/>
            <p:cNvSpPr/>
            <p:nvPr/>
          </p:nvSpPr>
          <p:spPr>
            <a:xfrm>
              <a:off x="3337560" y="2217420"/>
              <a:ext cx="845820" cy="1234440"/>
            </a:xfrm>
            <a:custGeom>
              <a:avLst/>
              <a:gdLst>
                <a:gd name="connsiteX0" fmla="*/ 845820 w 845820"/>
                <a:gd name="connsiteY0" fmla="*/ 0 h 1234440"/>
                <a:gd name="connsiteX1" fmla="*/ 662940 w 845820"/>
                <a:gd name="connsiteY1" fmla="*/ 662940 h 1234440"/>
                <a:gd name="connsiteX2" fmla="*/ 0 w 845820"/>
                <a:gd name="connsiteY2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5820" h="1234440">
                  <a:moveTo>
                    <a:pt x="845820" y="0"/>
                  </a:moveTo>
                  <a:cubicBezTo>
                    <a:pt x="824865" y="228600"/>
                    <a:pt x="803910" y="457200"/>
                    <a:pt x="662940" y="662940"/>
                  </a:cubicBezTo>
                  <a:cubicBezTo>
                    <a:pt x="521970" y="868680"/>
                    <a:pt x="0" y="1234440"/>
                    <a:pt x="0" y="1234440"/>
                  </a:cubicBezTo>
                </a:path>
              </a:pathLst>
            </a:custGeom>
            <a:noFill/>
            <a:ln w="44450">
              <a:solidFill>
                <a:schemeClr val="accent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igura a mano libera 11"/>
            <p:cNvSpPr/>
            <p:nvPr/>
          </p:nvSpPr>
          <p:spPr>
            <a:xfrm flipH="1">
              <a:off x="4319859" y="2207544"/>
              <a:ext cx="362173" cy="2013543"/>
            </a:xfrm>
            <a:custGeom>
              <a:avLst/>
              <a:gdLst>
                <a:gd name="connsiteX0" fmla="*/ 845820 w 845820"/>
                <a:gd name="connsiteY0" fmla="*/ 0 h 1234440"/>
                <a:gd name="connsiteX1" fmla="*/ 662940 w 845820"/>
                <a:gd name="connsiteY1" fmla="*/ 662940 h 1234440"/>
                <a:gd name="connsiteX2" fmla="*/ 0 w 845820"/>
                <a:gd name="connsiteY2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5820" h="1234440">
                  <a:moveTo>
                    <a:pt x="845820" y="0"/>
                  </a:moveTo>
                  <a:cubicBezTo>
                    <a:pt x="824865" y="228600"/>
                    <a:pt x="803910" y="457200"/>
                    <a:pt x="662940" y="662940"/>
                  </a:cubicBezTo>
                  <a:cubicBezTo>
                    <a:pt x="521970" y="868680"/>
                    <a:pt x="0" y="1234440"/>
                    <a:pt x="0" y="123444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/>
          <a:srcRect b="23839"/>
          <a:stretch/>
        </p:blipFill>
        <p:spPr>
          <a:xfrm>
            <a:off x="151130" y="4653136"/>
            <a:ext cx="2654910" cy="190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1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Infecçao</a:t>
            </a:r>
            <a:r>
              <a:rPr lang="it-IT" sz="3600" smtClean="0">
                <a:latin typeface="Avenir Book"/>
                <a:cs typeface="Avenir Book"/>
              </a:rPr>
              <a:t> por 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aureus</a:t>
            </a:r>
            <a:endParaRPr lang="it-IT" sz="3600" dirty="0">
              <a:latin typeface="Avenir Book"/>
              <a:cs typeface="Avenir Book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251520" y="1268760"/>
            <a:ext cx="8586054" cy="3146360"/>
            <a:chOff x="308180" y="1248941"/>
            <a:chExt cx="8586054" cy="314636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2"/>
            <a:srcRect b="24402"/>
            <a:stretch/>
          </p:blipFill>
          <p:spPr>
            <a:xfrm>
              <a:off x="308180" y="1248941"/>
              <a:ext cx="7930219" cy="2900139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7818297" y="4149080"/>
              <a:ext cx="10759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 err="1" smtClean="0">
                  <a:latin typeface="Avenir Book" charset="0"/>
                  <a:ea typeface="Avenir Book" charset="0"/>
                  <a:cs typeface="Avenir Book" charset="0"/>
                </a:rPr>
                <a:t>Thwaites</a:t>
              </a:r>
              <a:r>
                <a:rPr lang="pt-BR" sz="1000" dirty="0" smtClean="0">
                  <a:latin typeface="Avenir Book" charset="0"/>
                  <a:ea typeface="Avenir Book" charset="0"/>
                  <a:cs typeface="Avenir Book" charset="0"/>
                </a:rPr>
                <a:t>,. 2011</a:t>
              </a:r>
              <a:endParaRPr lang="pt-BR" sz="1000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597672"/>
            <a:ext cx="2664296" cy="312490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/>
          <a:srcRect l="44735" t="25247"/>
          <a:stretch/>
        </p:blipFill>
        <p:spPr>
          <a:xfrm>
            <a:off x="251520" y="5043090"/>
            <a:ext cx="1653790" cy="167948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075" y="5131518"/>
            <a:ext cx="2049089" cy="159105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4425" y="4550116"/>
            <a:ext cx="1783149" cy="21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634754" y="6611779"/>
            <a:ext cx="1443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 smtClean="0">
                <a:latin typeface="Avenir Book" charset="0"/>
                <a:ea typeface="Avenir Book" charset="0"/>
                <a:cs typeface="Avenir Book" charset="0"/>
              </a:rPr>
              <a:t>Thammavongsa</a:t>
            </a:r>
            <a:r>
              <a:rPr lang="pt-BR" sz="1000" dirty="0" smtClean="0">
                <a:latin typeface="Avenir Book" charset="0"/>
                <a:ea typeface="Avenir Book" charset="0"/>
                <a:cs typeface="Avenir Book" charset="0"/>
              </a:rPr>
              <a:t>. 2015</a:t>
            </a:r>
            <a:endParaRPr lang="pt-BR" sz="10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312" y="1888041"/>
            <a:ext cx="5540768" cy="38884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96752"/>
            <a:ext cx="2889764" cy="2304256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Infecçao</a:t>
            </a:r>
            <a:r>
              <a:rPr lang="it-IT" sz="3600" dirty="0" smtClean="0">
                <a:latin typeface="Avenir Book"/>
                <a:cs typeface="Avenir Book"/>
              </a:rPr>
              <a:t> por </a:t>
            </a:r>
            <a:r>
              <a:rPr lang="it-IT" sz="3600" dirty="0" err="1" smtClean="0">
                <a:latin typeface="Avenir Book"/>
                <a:cs typeface="Avenir Book"/>
              </a:rPr>
              <a:t>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aureus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275856" y="1243499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smtClean="0">
                <a:latin typeface="Avenir Book" charset="0"/>
                <a:ea typeface="Avenir Book" charset="0"/>
                <a:cs typeface="Avenir Book" charset="0"/>
              </a:rPr>
              <a:t>Gram +</a:t>
            </a:r>
            <a:endParaRPr lang="pt-BR" sz="160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07504" y="3890372"/>
            <a:ext cx="42957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Avenir Book" charset="0"/>
                <a:ea typeface="Avenir Book" charset="0"/>
                <a:cs typeface="Avenir Book" charset="0"/>
              </a:rPr>
              <a:t>Patogenicidade</a:t>
            </a:r>
          </a:p>
          <a:p>
            <a:pPr algn="l"/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</a:rPr>
              <a:t>Varios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</a:rPr>
              <a:t> determinantes de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</a:rPr>
              <a:t>virulencia</a:t>
            </a:r>
            <a:endParaRPr lang="pt-BR" sz="12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</a:rPr>
              <a:t>Capacidade de</a:t>
            </a:r>
          </a:p>
          <a:p>
            <a:pPr marL="285750" indent="-285750" algn="l">
              <a:buFontTx/>
              <a:buChar char="-"/>
            </a:pP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</a:rPr>
              <a:t>extrair nutrientes e sobreviver</a:t>
            </a:r>
          </a:p>
          <a:p>
            <a:pPr marL="285750" indent="-285750" algn="l">
              <a:buFontTx/>
              <a:buChar char="-"/>
            </a:pPr>
            <a:r>
              <a:rPr lang="pt-BR" sz="1200" dirty="0"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</a:rPr>
              <a:t>esistir ao S.I.</a:t>
            </a:r>
          </a:p>
          <a:p>
            <a:pPr algn="l"/>
            <a:endParaRPr lang="pt-BR" sz="12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 algn="l">
              <a:buFontTx/>
              <a:buChar char="-"/>
            </a:pP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</a:rPr>
              <a:t>Enzimas 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quebra barreira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epit</a:t>
            </a:r>
            <a:endParaRPr lang="pt-BR" sz="1200" dirty="0" smtClean="0">
              <a:latin typeface="Avenir Book" charset="0"/>
              <a:ea typeface="Avenir Book" charset="0"/>
              <a:cs typeface="Avenir Book" charset="0"/>
              <a:sym typeface="Wingdings"/>
            </a:endParaRPr>
          </a:p>
          <a:p>
            <a:pPr marL="285750" indent="-285750" algn="l">
              <a:buFontTx/>
              <a:buChar char="-"/>
            </a:pP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Adesinas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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adesao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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invasao</a:t>
            </a:r>
            <a:endParaRPr lang="pt-BR" sz="1200" dirty="0" smtClean="0">
              <a:latin typeface="Avenir Book" charset="0"/>
              <a:ea typeface="Avenir Book" charset="0"/>
              <a:cs typeface="Avenir Book" charset="0"/>
              <a:sym typeface="Wingdings"/>
            </a:endParaRPr>
          </a:p>
          <a:p>
            <a:pPr marL="285750" indent="-285750" algn="l">
              <a:buFontTx/>
              <a:buChar char="-"/>
            </a:pP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Endotoxinas</a:t>
            </a:r>
            <a:endParaRPr lang="pt-BR" sz="1200" dirty="0" smtClean="0">
              <a:latin typeface="Avenir Book" charset="0"/>
              <a:ea typeface="Avenir Book" charset="0"/>
              <a:cs typeface="Avenir Book" charset="0"/>
              <a:sym typeface="Wingdings"/>
            </a:endParaRPr>
          </a:p>
          <a:p>
            <a:pPr marL="285750" indent="-285750" algn="l">
              <a:buFontTx/>
              <a:buChar char="-"/>
            </a:pP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Exotoxinas </a:t>
            </a:r>
          </a:p>
          <a:p>
            <a:pPr marL="285750" indent="-285750" algn="l">
              <a:buFontTx/>
              <a:buChar char="-"/>
            </a:pP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Super-Ag</a:t>
            </a:r>
            <a:endParaRPr lang="pt-BR" sz="1200" dirty="0" smtClean="0">
              <a:latin typeface="Avenir Book" charset="0"/>
              <a:ea typeface="Avenir Book" charset="0"/>
              <a:cs typeface="Avenir Book" charset="0"/>
              <a:sym typeface="Wingdings"/>
            </a:endParaRPr>
          </a:p>
          <a:p>
            <a:pPr marL="285750" indent="-285750" algn="l">
              <a:buFontTx/>
              <a:buChar char="-"/>
            </a:pP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Resistencia a S.I.</a:t>
            </a:r>
            <a:r>
              <a:rPr lang="pt-BR" sz="12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(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leukocidin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,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interferencia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com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osponizaçao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,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inibiçao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killing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,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inibiçao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S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complemento,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modificaçao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moleculas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de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S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, </a:t>
            </a:r>
            <a:r>
              <a:rPr lang="pt-BR" sz="12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aquisiçao</a:t>
            </a:r>
            <a:r>
              <a:rPr lang="pt-BR" sz="12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nutrientes)</a:t>
            </a:r>
          </a:p>
        </p:txBody>
      </p:sp>
    </p:spTree>
    <p:extLst>
      <p:ext uri="{BB962C8B-B14F-4D97-AF65-F5344CB8AC3E}">
        <p14:creationId xmlns:p14="http://schemas.microsoft.com/office/powerpoint/2010/main" val="14935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39035" y="1840250"/>
            <a:ext cx="630653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Epidermide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/derma</a:t>
            </a:r>
          </a:p>
          <a:p>
            <a:pPr algn="l"/>
            <a:r>
              <a:rPr lang="pt-BR" sz="1600" b="1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Bacteria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Adesinas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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entrada</a:t>
            </a:r>
            <a:endParaRPr lang="pt-BR" sz="1600" dirty="0" smtClean="0">
              <a:latin typeface="Avenir Book" charset="0"/>
              <a:ea typeface="Avenir Book" charset="0"/>
              <a:cs typeface="Avenir Book" charset="0"/>
              <a:sym typeface="Wingdings"/>
            </a:endParaRPr>
          </a:p>
          <a:p>
            <a:pPr algn="l"/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Foliculo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peloso</a:t>
            </a:r>
          </a:p>
          <a:p>
            <a:pPr algn="l"/>
            <a:r>
              <a:rPr lang="pt-BR" sz="1600" b="1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Bacteria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Ialuronidase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/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Dnase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/Protease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 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entrada</a:t>
            </a:r>
            <a:endParaRPr lang="pt-BR" sz="1600" dirty="0" smtClean="0">
              <a:latin typeface="Avenir Book" charset="0"/>
              <a:ea typeface="Avenir Book" charset="0"/>
              <a:cs typeface="Avenir Book" charset="0"/>
              <a:sym typeface="Wingdings"/>
            </a:endParaRPr>
          </a:p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              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Lecucocidinas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lise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celular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pusespina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/abscesso</a:t>
            </a:r>
            <a:endParaRPr lang="pt-BR" sz="1600" dirty="0">
              <a:latin typeface="Avenir Book" charset="0"/>
              <a:ea typeface="Avenir Book" charset="0"/>
              <a:cs typeface="Avenir Book" charset="0"/>
              <a:sym typeface="Wingdings"/>
            </a:endParaRPr>
          </a:p>
          <a:p>
            <a:pPr algn="l"/>
            <a:endParaRPr lang="pt-BR" sz="1600" dirty="0">
              <a:latin typeface="Avenir Book" charset="0"/>
              <a:ea typeface="Avenir Book" charset="0"/>
              <a:cs typeface="Avenir Book" charset="0"/>
              <a:sym typeface="Wingdings"/>
            </a:endParaRPr>
          </a:p>
          <a:p>
            <a:pPr algn="l"/>
            <a:r>
              <a:rPr lang="pt-BR" sz="1600" b="1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Toxinas 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ingeridas (comida)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enterotoxinas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(resistentes a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temp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, pH) </a:t>
            </a:r>
            <a:endParaRPr lang="pt-BR" sz="1600" dirty="0" smtClean="0">
              <a:latin typeface="Avenir Book" charset="0"/>
              <a:ea typeface="Avenir Book" charset="0"/>
              <a:cs typeface="Avenir Book" charset="0"/>
              <a:sym typeface="Wingdings"/>
            </a:endParaRPr>
          </a:p>
          <a:p>
            <a:pPr algn="l"/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Epitelio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gastro-intestinalbloqueio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canal Cl- ↓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absorçao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liquido</a:t>
            </a:r>
          </a:p>
          <a:p>
            <a:pPr algn="l"/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	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	  bloqueio sinapse 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peristalse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,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compulsoes</a:t>
            </a:r>
            <a:endParaRPr lang="pt-BR" sz="1600" dirty="0" smtClean="0">
              <a:latin typeface="Avenir Book" charset="0"/>
              <a:ea typeface="Avenir Book" charset="0"/>
              <a:cs typeface="Avenir Book" charset="0"/>
              <a:sym typeface="Wingdings"/>
            </a:endParaRPr>
          </a:p>
          <a:p>
            <a:pPr algn="l"/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	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			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(diarreia, vomito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)</a:t>
            </a:r>
            <a:endParaRPr lang="pt-BR" sz="1600" dirty="0" smtClean="0">
              <a:latin typeface="Avenir Book" charset="0"/>
              <a:ea typeface="Avenir Book" charset="0"/>
              <a:cs typeface="Avenir Book" charset="0"/>
              <a:sym typeface="Wingdings"/>
            </a:endParaRPr>
          </a:p>
        </p:txBody>
      </p:sp>
      <p:sp>
        <p:nvSpPr>
          <p:cNvPr id="4" name="Parentesi graffa chiusa 3"/>
          <p:cNvSpPr/>
          <p:nvPr/>
        </p:nvSpPr>
        <p:spPr>
          <a:xfrm>
            <a:off x="6184681" y="1763112"/>
            <a:ext cx="432048" cy="260199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Avenir Book"/>
              <a:cs typeface="Avenir Book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717972" y="2766578"/>
            <a:ext cx="1592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err="1" smtClean="0">
                <a:latin typeface="Avenir Book" charset="0"/>
                <a:ea typeface="Avenir Book" charset="0"/>
                <a:cs typeface="Avenir Book" charset="0"/>
              </a:rPr>
              <a:t>Infecçao</a:t>
            </a:r>
            <a:r>
              <a:rPr lang="pt-BR" sz="1800" b="1" dirty="0" smtClean="0">
                <a:latin typeface="Avenir Book" charset="0"/>
                <a:ea typeface="Avenir Book" charset="0"/>
                <a:cs typeface="Avenir Book" charset="0"/>
              </a:rPr>
              <a:t> local</a:t>
            </a:r>
            <a:endParaRPr lang="pt-BR" sz="18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Infecçao</a:t>
            </a:r>
            <a:r>
              <a:rPr lang="it-IT" sz="3600" dirty="0" smtClean="0">
                <a:latin typeface="Avenir Book"/>
                <a:cs typeface="Avenir Book"/>
              </a:rPr>
              <a:t> por </a:t>
            </a:r>
            <a:r>
              <a:rPr lang="it-IT" sz="3600" dirty="0" err="1" smtClean="0">
                <a:latin typeface="Avenir Book"/>
                <a:cs typeface="Avenir Book"/>
              </a:rPr>
              <a:t>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aureus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1363" y="1363002"/>
            <a:ext cx="4593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Varios</a:t>
            </a:r>
            <a:r>
              <a:rPr lang="pt-BR" sz="2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mecanismos de patogenicidade</a:t>
            </a:r>
            <a:endParaRPr lang="pt-BR" sz="20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1363" y="4614227"/>
            <a:ext cx="6013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Cateterismo/</a:t>
            </a:r>
            <a:r>
              <a:rPr lang="pt-BR" sz="1600" dirty="0" err="1">
                <a:latin typeface="Avenir Book" charset="0"/>
                <a:ea typeface="Avenir Book" charset="0"/>
                <a:cs typeface="Avenir Book" charset="0"/>
                <a:sym typeface="Wingdings"/>
              </a:rPr>
              <a:t>dialisi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 entrada </a:t>
            </a:r>
          </a:p>
          <a:p>
            <a:pPr algn="l"/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Endotelio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600" dirty="0" err="1">
                <a:latin typeface="Avenir Book" charset="0"/>
                <a:ea typeface="Avenir Book" charset="0"/>
                <a:cs typeface="Avenir Book" charset="0"/>
                <a:sym typeface="Wingdings"/>
              </a:rPr>
              <a:t>endocardio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/</a:t>
            </a:r>
            <a:r>
              <a:rPr lang="pt-BR" sz="1600" dirty="0" err="1">
                <a:latin typeface="Avenir Book" charset="0"/>
                <a:ea typeface="Avenir Book" charset="0"/>
                <a:cs typeface="Avenir Book" charset="0"/>
                <a:sym typeface="Wingdings"/>
              </a:rPr>
              <a:t>valvula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</a:p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</a:t>
            </a:r>
            <a:r>
              <a:rPr lang="pt-BR" sz="1600" dirty="0" err="1">
                <a:latin typeface="Avenir Book" charset="0"/>
                <a:ea typeface="Avenir Book" charset="0"/>
                <a:cs typeface="Avenir Book" charset="0"/>
                <a:sym typeface="Wingdings"/>
              </a:rPr>
              <a:t>biofilm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 acido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teicoico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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inflamaçao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(endocardite)</a:t>
            </a:r>
            <a:endParaRPr lang="pt-BR" sz="1600" dirty="0">
              <a:latin typeface="Avenir Book" charset="0"/>
              <a:ea typeface="Avenir Book" charset="0"/>
              <a:cs typeface="Avenir Book" charset="0"/>
              <a:sym typeface="Wingding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79512" y="5734997"/>
            <a:ext cx="540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Toxinas no absorvente </a:t>
            </a:r>
            <a:r>
              <a:rPr lang="pt-BR" sz="1600" dirty="0" err="1">
                <a:latin typeface="Avenir Book" charset="0"/>
                <a:ea typeface="Avenir Book" charset="0"/>
                <a:cs typeface="Avenir Book" charset="0"/>
                <a:sym typeface="Wingdings"/>
              </a:rPr>
              <a:t>igienico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600" dirty="0" err="1">
                <a:latin typeface="Avenir Book" charset="0"/>
                <a:ea typeface="Avenir Book" charset="0"/>
                <a:cs typeface="Avenir Book" charset="0"/>
                <a:sym typeface="Wingdings"/>
              </a:rPr>
              <a:t>SuperAg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  </a:t>
            </a:r>
            <a:r>
              <a:rPr lang="pt-BR" sz="1600" dirty="0" err="1">
                <a:latin typeface="Avenir Book" charset="0"/>
                <a:ea typeface="Avenir Book" charset="0"/>
                <a:cs typeface="Avenir Book" charset="0"/>
                <a:sym typeface="Wingdings"/>
              </a:rPr>
              <a:t>shock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 toxico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525498" y="4665086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err="1" smtClean="0">
                <a:latin typeface="Avenir Book" charset="0"/>
                <a:ea typeface="Avenir Book" charset="0"/>
                <a:cs typeface="Avenir Book" charset="0"/>
              </a:rPr>
              <a:t>Infecçao</a:t>
            </a:r>
            <a:r>
              <a:rPr lang="pt-BR" sz="1800" b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sz="1800" b="1" dirty="0" err="1" smtClean="0">
                <a:latin typeface="Avenir Book" charset="0"/>
                <a:ea typeface="Avenir Book" charset="0"/>
                <a:cs typeface="Avenir Book" charset="0"/>
              </a:rPr>
              <a:t>Sistemica</a:t>
            </a:r>
            <a:endParaRPr lang="pt-BR" sz="18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555958" y="5703623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err="1" smtClean="0">
                <a:latin typeface="Avenir Book" charset="0"/>
                <a:ea typeface="Avenir Book" charset="0"/>
                <a:cs typeface="Avenir Book" charset="0"/>
              </a:rPr>
              <a:t>Shock</a:t>
            </a:r>
            <a:r>
              <a:rPr lang="pt-BR" sz="1800" b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sz="1800" b="1" dirty="0" err="1" smtClean="0">
                <a:latin typeface="Avenir Book" charset="0"/>
                <a:ea typeface="Avenir Book" charset="0"/>
                <a:cs typeface="Avenir Book" charset="0"/>
              </a:rPr>
              <a:t>endotoxico</a:t>
            </a:r>
            <a:endParaRPr lang="pt-BR" sz="1800" b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30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dirty="0" err="1" smtClean="0">
                <a:latin typeface="Avenir Book"/>
                <a:cs typeface="Avenir Book"/>
              </a:rPr>
              <a:t>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aureus</a:t>
            </a:r>
            <a:endParaRPr lang="it-IT" sz="3600" dirty="0">
              <a:latin typeface="Avenir Book"/>
              <a:cs typeface="Avenir Book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1" y="1731006"/>
            <a:ext cx="6624737" cy="452119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7504" y="1330896"/>
            <a:ext cx="296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Reconhecimento PAMPs</a:t>
            </a:r>
            <a:endParaRPr lang="pt-BR" sz="2000" b="1" dirty="0" smtClean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81520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45800"/>
          <a:stretch/>
        </p:blipFill>
        <p:spPr>
          <a:xfrm>
            <a:off x="163116" y="2331428"/>
            <a:ext cx="8178252" cy="4024808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dirty="0" err="1" smtClean="0">
                <a:latin typeface="Avenir Book"/>
                <a:cs typeface="Avenir Book"/>
              </a:rPr>
              <a:t>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aureus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0514" y="1097831"/>
            <a:ext cx="8950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Imunidade da pele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vs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S.A.</a:t>
            </a:r>
          </a:p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- queratinocitos (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AMPs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, TLR1/2/6 e NOD2AMPs, CC, CKPMN)</a:t>
            </a:r>
          </a:p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- PMN (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FcR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, CR fagocitose; ROS,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AMPs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,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enzimaskilling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; enzimas 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inibiçao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do crescimento;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NETs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343094" y="5384249"/>
            <a:ext cx="2578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IL-1𝛼, IL-1ß, TNF</a:t>
            </a:r>
            <a:r>
              <a:rPr lang="pt-BR" sz="1200" b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, IL-6, CXCL8/IL-8 </a:t>
            </a:r>
            <a:endParaRPr lang="pt-BR" sz="1200" b="1" dirty="0" smtClean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569" y="1628800"/>
            <a:ext cx="6336704" cy="4235996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i="1" dirty="0" smtClean="0">
                <a:latin typeface="Avenir Book"/>
                <a:cs typeface="Avenir Book"/>
              </a:rPr>
              <a:t>S. </a:t>
            </a:r>
            <a:r>
              <a:rPr lang="it-IT" sz="3600" i="1" dirty="0" err="1" smtClean="0">
                <a:latin typeface="Avenir Book"/>
                <a:cs typeface="Avenir Book"/>
              </a:rPr>
              <a:t>aureus</a:t>
            </a:r>
            <a:endParaRPr lang="it-IT" sz="3600" i="1" dirty="0">
              <a:latin typeface="Avenir Book"/>
              <a:cs typeface="Avenir Book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92562" y="1268760"/>
            <a:ext cx="1634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neutrofilos</a:t>
            </a:r>
            <a:endParaRPr lang="pt-BR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33542"/>
            <a:ext cx="5634227" cy="652445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4818" y="1268760"/>
            <a:ext cx="1790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macrofagos</a:t>
            </a:r>
            <a:endParaRPr lang="pt-BR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09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latin typeface="Avenir Book"/>
                <a:cs typeface="Avenir Book"/>
              </a:rPr>
              <a:t>Características gerais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70000"/>
              </a:lnSpc>
            </a:pPr>
            <a:r>
              <a:rPr lang="pt-BR" sz="2400" dirty="0">
                <a:latin typeface="Avenir Book"/>
                <a:cs typeface="Avenir Book"/>
              </a:rPr>
              <a:t>Imunidade inata e adaptativa</a:t>
            </a:r>
          </a:p>
          <a:p>
            <a:pPr>
              <a:lnSpc>
                <a:spcPct val="170000"/>
              </a:lnSpc>
            </a:pPr>
            <a:r>
              <a:rPr lang="pt-BR" sz="2400" dirty="0">
                <a:latin typeface="Avenir Book"/>
                <a:cs typeface="Avenir Book"/>
              </a:rPr>
              <a:t>Resposta é diferenciada dependo do </a:t>
            </a:r>
            <a:r>
              <a:rPr lang="pt-BR" sz="2400" dirty="0" smtClean="0">
                <a:latin typeface="Avenir Book"/>
                <a:cs typeface="Avenir Book"/>
              </a:rPr>
              <a:t>patógeno (</a:t>
            </a:r>
            <a:r>
              <a:rPr lang="pt-BR" sz="2400" i="1" dirty="0" smtClean="0">
                <a:latin typeface="Avenir Book"/>
                <a:cs typeface="Avenir Book"/>
              </a:rPr>
              <a:t>resposta imune protetora</a:t>
            </a:r>
            <a:r>
              <a:rPr lang="pt-BR" sz="2400" dirty="0" smtClean="0">
                <a:latin typeface="Avenir Book"/>
                <a:cs typeface="Avenir Book"/>
              </a:rPr>
              <a:t>)</a:t>
            </a:r>
            <a:endParaRPr lang="pt-BR" sz="2400" dirty="0">
              <a:latin typeface="Avenir Book"/>
              <a:cs typeface="Avenir Book"/>
            </a:endParaRPr>
          </a:p>
          <a:p>
            <a:pPr>
              <a:lnSpc>
                <a:spcPct val="170000"/>
              </a:lnSpc>
            </a:pPr>
            <a:r>
              <a:rPr lang="pt-BR" sz="2400" dirty="0">
                <a:latin typeface="Avenir Book"/>
                <a:cs typeface="Avenir Book"/>
              </a:rPr>
              <a:t>Sobrevivência e patogenicidade dos </a:t>
            </a:r>
            <a:r>
              <a:rPr lang="pt-BR" sz="2400" dirty="0" err="1">
                <a:latin typeface="Avenir Book"/>
                <a:cs typeface="Avenir Book"/>
              </a:rPr>
              <a:t>microorganismos</a:t>
            </a:r>
            <a:r>
              <a:rPr lang="pt-BR" sz="2400" dirty="0">
                <a:latin typeface="Avenir Book"/>
                <a:cs typeface="Avenir Book"/>
              </a:rPr>
              <a:t> </a:t>
            </a:r>
            <a:r>
              <a:rPr lang="pt-BR" sz="2400" dirty="0" smtClean="0">
                <a:latin typeface="Avenir Book"/>
                <a:cs typeface="Avenir Book"/>
              </a:rPr>
              <a:t>dependente </a:t>
            </a:r>
            <a:r>
              <a:rPr lang="pt-BR" sz="2400" dirty="0">
                <a:latin typeface="Avenir Book"/>
                <a:cs typeface="Avenir Book"/>
              </a:rPr>
              <a:t>da EVASÃO</a:t>
            </a:r>
          </a:p>
          <a:p>
            <a:pPr>
              <a:lnSpc>
                <a:spcPct val="170000"/>
              </a:lnSpc>
            </a:pPr>
            <a:r>
              <a:rPr lang="pt-BR" sz="2400" dirty="0">
                <a:latin typeface="Avenir Book"/>
                <a:cs typeface="Avenir Book"/>
              </a:rPr>
              <a:t>Lesão tecidual como </a:t>
            </a:r>
            <a:r>
              <a:rPr lang="pt-BR" sz="2400" dirty="0" smtClean="0">
                <a:latin typeface="Avenir Book"/>
                <a:cs typeface="Avenir Book"/>
              </a:rPr>
              <a:t>dano direto do </a:t>
            </a:r>
            <a:r>
              <a:rPr lang="pt-BR" sz="2400" dirty="0" err="1" smtClean="0">
                <a:latin typeface="Avenir Book"/>
                <a:cs typeface="Avenir Book"/>
              </a:rPr>
              <a:t>patogeno</a:t>
            </a:r>
            <a:r>
              <a:rPr lang="pt-BR" sz="2400" dirty="0" smtClean="0">
                <a:latin typeface="Avenir Book"/>
                <a:cs typeface="Avenir Book"/>
              </a:rPr>
              <a:t> MAS </a:t>
            </a:r>
            <a:r>
              <a:rPr lang="pt-BR" sz="2400" dirty="0" err="1" smtClean="0">
                <a:latin typeface="Avenir Book"/>
                <a:cs typeface="Avenir Book"/>
              </a:rPr>
              <a:t>tbm</a:t>
            </a:r>
            <a:r>
              <a:rPr lang="pt-BR" sz="2400" dirty="0" smtClean="0">
                <a:latin typeface="Avenir Book"/>
                <a:cs typeface="Avenir Book"/>
              </a:rPr>
              <a:t> como resposta </a:t>
            </a:r>
            <a:r>
              <a:rPr lang="ja-JP" altLang="pt-BR" sz="2400" dirty="0">
                <a:latin typeface="Avenir Book"/>
                <a:cs typeface="Avenir Book"/>
              </a:rPr>
              <a:t>“</a:t>
            </a:r>
            <a:r>
              <a:rPr lang="pt-BR" altLang="ja-JP" sz="2400" dirty="0">
                <a:latin typeface="Avenir Book"/>
                <a:cs typeface="Avenir Book"/>
              </a:rPr>
              <a:t>exagerada</a:t>
            </a:r>
            <a:r>
              <a:rPr lang="ja-JP" altLang="pt-BR" sz="2400" dirty="0">
                <a:latin typeface="Avenir Book"/>
                <a:cs typeface="Avenir Book"/>
              </a:rPr>
              <a:t>”</a:t>
            </a:r>
            <a:r>
              <a:rPr lang="pt-BR" altLang="ja-JP" sz="2400" dirty="0">
                <a:latin typeface="Avenir Book"/>
                <a:cs typeface="Avenir Book"/>
              </a:rPr>
              <a:t> às infecções</a:t>
            </a:r>
            <a:endParaRPr lang="pt-BR" sz="2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9004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47330"/>
          <a:stretch/>
        </p:blipFill>
        <p:spPr>
          <a:xfrm>
            <a:off x="35496" y="1196752"/>
            <a:ext cx="4511622" cy="345638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9512" y="6525344"/>
            <a:ext cx="8258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 smtClean="0">
                <a:latin typeface="Avenir Book" charset="0"/>
                <a:ea typeface="Avenir Book" charset="0"/>
                <a:cs typeface="Avenir Book" charset="0"/>
              </a:rPr>
              <a:t>Pozzi</a:t>
            </a:r>
            <a:r>
              <a:rPr lang="pt-BR" sz="1000" dirty="0" smtClean="0">
                <a:latin typeface="Avenir Book" charset="0"/>
                <a:ea typeface="Avenir Book" charset="0"/>
                <a:cs typeface="Avenir Book" charset="0"/>
              </a:rPr>
              <a:t>. 2015</a:t>
            </a:r>
            <a:endParaRPr lang="pt-BR" sz="10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55012" b="1680"/>
          <a:stretch/>
        </p:blipFill>
        <p:spPr>
          <a:xfrm>
            <a:off x="4247161" y="3816424"/>
            <a:ext cx="4872060" cy="306896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698870" y="1196752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Linfocitos</a:t>
            </a:r>
            <a:r>
              <a:rPr lang="pt-BR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endParaRPr lang="pt-BR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i="1" dirty="0" smtClean="0">
                <a:latin typeface="Avenir Book"/>
                <a:cs typeface="Avenir Book"/>
              </a:rPr>
              <a:t>S. </a:t>
            </a:r>
            <a:r>
              <a:rPr lang="it-IT" sz="3600" i="1" dirty="0" err="1" smtClean="0">
                <a:latin typeface="Avenir Book"/>
                <a:cs typeface="Avenir Book"/>
              </a:rPr>
              <a:t>aureus</a:t>
            </a:r>
            <a:endParaRPr lang="it-IT" sz="3600" i="1" dirty="0">
              <a:latin typeface="Avenir Book"/>
              <a:cs typeface="Avenir Book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801547" y="1527174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venir Book" charset="0"/>
                <a:ea typeface="Avenir Book" charset="0"/>
                <a:cs typeface="Avenir Book" charset="0"/>
              </a:rPr>
              <a:t>Th1/Th17</a:t>
            </a:r>
          </a:p>
          <a:p>
            <a:r>
              <a:rPr lang="pt-BR" b="1" dirty="0" smtClean="0">
                <a:latin typeface="Avenir Book" charset="0"/>
                <a:ea typeface="Avenir Book" charset="0"/>
                <a:cs typeface="Avenir Book" charset="0"/>
              </a:rPr>
              <a:t>😀</a:t>
            </a:r>
            <a:endParaRPr lang="pt-BR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49527" y="5173741"/>
            <a:ext cx="704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venir Book" charset="0"/>
                <a:ea typeface="Avenir Book" charset="0"/>
                <a:cs typeface="Avenir Book" charset="0"/>
              </a:rPr>
              <a:t>Th2</a:t>
            </a:r>
          </a:p>
          <a:p>
            <a:r>
              <a:rPr lang="pt-BR" b="1" dirty="0" smtClean="0">
                <a:latin typeface="Avenir Book" charset="0"/>
                <a:ea typeface="Avenir Book" charset="0"/>
                <a:cs typeface="Avenir Book" charset="0"/>
              </a:rPr>
              <a:t>😞</a:t>
            </a:r>
            <a:endParaRPr lang="pt-BR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755576" y="1844824"/>
            <a:ext cx="108012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vale 10"/>
          <p:cNvSpPr/>
          <p:nvPr/>
        </p:nvSpPr>
        <p:spPr>
          <a:xfrm>
            <a:off x="611559" y="3284984"/>
            <a:ext cx="1483849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Ovale 11"/>
          <p:cNvSpPr/>
          <p:nvPr/>
        </p:nvSpPr>
        <p:spPr>
          <a:xfrm>
            <a:off x="5004048" y="5757862"/>
            <a:ext cx="1584176" cy="10801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9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347" y="1015032"/>
            <a:ext cx="5502552" cy="529428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782031" y="6309320"/>
            <a:ext cx="8258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 smtClean="0">
                <a:latin typeface="Avenir Book" charset="0"/>
                <a:ea typeface="Avenir Book" charset="0"/>
                <a:cs typeface="Avenir Book" charset="0"/>
              </a:rPr>
              <a:t>Pozzi</a:t>
            </a:r>
            <a:r>
              <a:rPr lang="pt-BR" sz="1000" dirty="0" smtClean="0">
                <a:latin typeface="Avenir Book" charset="0"/>
                <a:ea typeface="Avenir Book" charset="0"/>
                <a:cs typeface="Avenir Book" charset="0"/>
              </a:rPr>
              <a:t>. 2015</a:t>
            </a:r>
            <a:endParaRPr lang="pt-BR" sz="1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93267" y="1340768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Linfocitos</a:t>
            </a:r>
            <a:r>
              <a:rPr lang="pt-BR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b="1" dirty="0" err="1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</a:t>
            </a:r>
            <a:endParaRPr lang="pt-BR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i="1" dirty="0" smtClean="0">
                <a:latin typeface="Avenir Book"/>
                <a:cs typeface="Avenir Book"/>
              </a:rPr>
              <a:t>S. </a:t>
            </a:r>
            <a:r>
              <a:rPr lang="it-IT" sz="3600" i="1" dirty="0" err="1" smtClean="0">
                <a:latin typeface="Avenir Book"/>
                <a:cs typeface="Avenir Book"/>
              </a:rPr>
              <a:t>aureus</a:t>
            </a:r>
            <a:endParaRPr lang="it-IT" sz="3600" i="1" dirty="0">
              <a:latin typeface="Avenir Book"/>
              <a:cs typeface="Avenir Book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2203700"/>
            <a:ext cx="2843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latin typeface="Avenir Book" charset="0"/>
                <a:ea typeface="Avenir Book" charset="0"/>
                <a:cs typeface="Avenir Book" charset="0"/>
              </a:rPr>
              <a:t>AC importantes </a:t>
            </a:r>
            <a:r>
              <a:rPr lang="pt-BR" sz="1800" b="1" dirty="0" err="1" smtClean="0">
                <a:latin typeface="Avenir Book" charset="0"/>
                <a:ea typeface="Avenir Book" charset="0"/>
                <a:cs typeface="Avenir Book" charset="0"/>
              </a:rPr>
              <a:t>vs</a:t>
            </a:r>
            <a:r>
              <a:rPr lang="pt-BR" sz="1800" b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S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 aureus</a:t>
            </a:r>
            <a:r>
              <a:rPr lang="pt-BR" sz="1800" b="1" dirty="0" smtClean="0">
                <a:latin typeface="Avenir Book" charset="0"/>
                <a:ea typeface="Avenir Book" charset="0"/>
                <a:cs typeface="Avenir Book" charset="0"/>
              </a:rPr>
              <a:t>?</a:t>
            </a:r>
          </a:p>
          <a:p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Não sabemos...</a:t>
            </a:r>
          </a:p>
          <a:p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Pouco sucesso com tentativa de vacina...</a:t>
            </a:r>
            <a:endParaRPr lang="pt-B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04" y="942455"/>
            <a:ext cx="4463008" cy="550218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548680"/>
            <a:ext cx="3841389" cy="32617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259" y="3693550"/>
            <a:ext cx="4081854" cy="257334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619672" y="404664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MECANISMOS DE EVASAO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6549" y="2771636"/>
            <a:ext cx="49895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Inibiçao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 do recrutamento de PMN e </a:t>
            </a:r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leucocitos</a:t>
            </a:r>
            <a:endParaRPr lang="pt-B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66125" y="6453336"/>
            <a:ext cx="43540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Inibiçao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 do </a:t>
            </a:r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s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 complemento e </a:t>
            </a:r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sinalizaçao</a:t>
            </a:r>
            <a:endParaRPr lang="pt-B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357519" y="3441090"/>
            <a:ext cx="26645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Inibiçao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 da </a:t>
            </a:r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opsonizaçao</a:t>
            </a:r>
            <a:endParaRPr lang="pt-B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938469" y="6444644"/>
            <a:ext cx="39725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Inibiçao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 do </a:t>
            </a:r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killing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intra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 e extracelular</a:t>
            </a:r>
            <a:endParaRPr lang="pt-B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56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3" y="1268760"/>
            <a:ext cx="5832708" cy="237626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324366" y="3808760"/>
            <a:ext cx="1443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 smtClean="0">
                <a:latin typeface="Avenir Book" charset="0"/>
                <a:ea typeface="Avenir Book" charset="0"/>
                <a:cs typeface="Avenir Book" charset="0"/>
              </a:rPr>
              <a:t>Thammavongsa</a:t>
            </a:r>
            <a:r>
              <a:rPr lang="pt-BR" sz="1000" dirty="0" smtClean="0">
                <a:latin typeface="Avenir Book" charset="0"/>
                <a:ea typeface="Avenir Book" charset="0"/>
                <a:cs typeface="Avenir Book" charset="0"/>
              </a:rPr>
              <a:t>. 2015</a:t>
            </a:r>
            <a:endParaRPr lang="pt-BR" sz="1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619672" y="404664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MECANISMOS DE EVASAO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6554" y="1268760"/>
            <a:ext cx="5876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Induçao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 da morte celular dos </a:t>
            </a:r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leucocitos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leucocindinas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pt-B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54927"/>
          <a:stretch/>
        </p:blipFill>
        <p:spPr>
          <a:xfrm>
            <a:off x="5971551" y="1209258"/>
            <a:ext cx="3202471" cy="544522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706584" y="4509120"/>
            <a:ext cx="3300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venir Book" charset="0"/>
                <a:ea typeface="Avenir Book" charset="0"/>
                <a:cs typeface="Avenir Book" charset="0"/>
              </a:rPr>
              <a:t>Algumas toxinas </a:t>
            </a:r>
            <a:r>
              <a:rPr lang="pt-BR" sz="2000" smtClean="0">
                <a:latin typeface="Avenir Book" charset="0"/>
                <a:ea typeface="Avenir Book" charset="0"/>
                <a:cs typeface="Avenir Book" charset="0"/>
              </a:rPr>
              <a:t>induzem preferencialmente uma resposta Th2</a:t>
            </a:r>
            <a:endParaRPr lang="pt-BR" sz="200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2057400" y="4005263"/>
            <a:ext cx="7086600" cy="1549400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7826" name="Titolo 1"/>
          <p:cNvSpPr txBox="1">
            <a:spLocks/>
          </p:cNvSpPr>
          <p:nvPr/>
        </p:nvSpPr>
        <p:spPr bwMode="auto">
          <a:xfrm>
            <a:off x="1650999" y="4102100"/>
            <a:ext cx="7745413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4400" dirty="0" err="1" smtClean="0">
                <a:solidFill>
                  <a:srgbClr val="FFFFFF"/>
                </a:solidFill>
              </a:rPr>
              <a:t>Bacterias</a:t>
            </a:r>
            <a:r>
              <a:rPr lang="it-IT" sz="4400" dirty="0" smtClean="0">
                <a:solidFill>
                  <a:srgbClr val="FFFFFF"/>
                </a:solidFill>
              </a:rPr>
              <a:t> </a:t>
            </a:r>
            <a:r>
              <a:rPr lang="it-IT" sz="4400" dirty="0" err="1" smtClean="0">
                <a:solidFill>
                  <a:srgbClr val="FFFFFF"/>
                </a:solidFill>
              </a:rPr>
              <a:t>intracelulares</a:t>
            </a:r>
            <a:endParaRPr lang="it-IT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intracelulares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 bwMode="auto">
          <a:xfrm>
            <a:off x="323528" y="1556345"/>
            <a:ext cx="8280920" cy="252072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sz="1800" dirty="0" err="1" smtClean="0">
                <a:latin typeface="Avenir Book"/>
                <a:cs typeface="Avenir Book"/>
              </a:rPr>
              <a:t>Sobrevivem</a:t>
            </a:r>
            <a:r>
              <a:rPr lang="it-IT" sz="1800" dirty="0" smtClean="0">
                <a:latin typeface="Avenir Book"/>
                <a:cs typeface="Avenir Book"/>
              </a:rPr>
              <a:t> e </a:t>
            </a:r>
            <a:r>
              <a:rPr lang="it-IT" sz="1800" dirty="0" err="1" smtClean="0">
                <a:latin typeface="Avenir Book"/>
                <a:cs typeface="Avenir Book"/>
              </a:rPr>
              <a:t>replicam</a:t>
            </a:r>
            <a:r>
              <a:rPr lang="it-IT" sz="1800" dirty="0" smtClean="0">
                <a:latin typeface="Avenir Book"/>
                <a:cs typeface="Avenir Book"/>
              </a:rPr>
              <a:t> dentro de </a:t>
            </a:r>
            <a:r>
              <a:rPr lang="it-IT" sz="1800" dirty="0" err="1" smtClean="0">
                <a:latin typeface="Avenir Book"/>
                <a:cs typeface="Avenir Book"/>
              </a:rPr>
              <a:t>fagocitos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it-IT" sz="1800" dirty="0" err="1" smtClean="0">
                <a:latin typeface="Avenir Book"/>
                <a:cs typeface="Avenir Book"/>
              </a:rPr>
              <a:t>Nao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sao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citoliticos</a:t>
            </a:r>
            <a:endParaRPr lang="it-IT" sz="1800" dirty="0" smtClean="0"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r>
              <a:rPr lang="it-IT" sz="1800" dirty="0" err="1" smtClean="0">
                <a:latin typeface="Avenir Book"/>
                <a:cs typeface="Avenir Book"/>
              </a:rPr>
              <a:t>Nicho</a:t>
            </a:r>
            <a:r>
              <a:rPr lang="it-IT" sz="1800" dirty="0" smtClean="0">
                <a:latin typeface="Avenir Book"/>
                <a:cs typeface="Avenir Book"/>
              </a:rPr>
              <a:t> no qual </a:t>
            </a:r>
            <a:r>
              <a:rPr lang="it-IT" sz="1800" dirty="0" err="1" smtClean="0">
                <a:latin typeface="Avenir Book"/>
                <a:cs typeface="Avenir Book"/>
              </a:rPr>
              <a:t>sao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inacessiveis</a:t>
            </a:r>
            <a:r>
              <a:rPr lang="it-IT" sz="1800" dirty="0" smtClean="0">
                <a:latin typeface="Avenir Book"/>
                <a:cs typeface="Avenir Book"/>
              </a:rPr>
              <a:t> a </a:t>
            </a:r>
            <a:r>
              <a:rPr lang="it-IT" sz="1800" dirty="0" err="1" smtClean="0">
                <a:latin typeface="Avenir Book"/>
                <a:cs typeface="Avenir Book"/>
              </a:rPr>
              <a:t>mecanismos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extraceluares</a:t>
            </a:r>
            <a:r>
              <a:rPr lang="it-IT" sz="1800" dirty="0" smtClean="0">
                <a:latin typeface="Avenir Book"/>
                <a:cs typeface="Avenir Book"/>
              </a:rPr>
              <a:t> (AC)</a:t>
            </a:r>
          </a:p>
          <a:p>
            <a:pPr>
              <a:lnSpc>
                <a:spcPct val="120000"/>
              </a:lnSpc>
            </a:pPr>
            <a:r>
              <a:rPr lang="it-IT" sz="18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Patogenicidade</a:t>
            </a:r>
            <a:r>
              <a:rPr lang="it-IT" sz="1800" dirty="0" smtClean="0">
                <a:latin typeface="Avenir Book"/>
                <a:cs typeface="Avenir Book"/>
              </a:rPr>
              <a:t>: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it-IT" sz="1800" dirty="0" err="1" smtClean="0">
                <a:latin typeface="Avenir Book"/>
                <a:cs typeface="Avenir Book"/>
              </a:rPr>
              <a:t>ativaçao</a:t>
            </a:r>
            <a:r>
              <a:rPr lang="it-IT" sz="1800" dirty="0" smtClean="0">
                <a:latin typeface="Avenir Book"/>
                <a:cs typeface="Avenir Book"/>
              </a:rPr>
              <a:t> de </a:t>
            </a:r>
            <a:r>
              <a:rPr lang="it-IT" sz="1800" dirty="0" err="1" smtClean="0">
                <a:latin typeface="Avenir Book"/>
                <a:cs typeface="Avenir Book"/>
              </a:rPr>
              <a:t>Mø</a:t>
            </a:r>
            <a:r>
              <a:rPr lang="it-IT" sz="1800" dirty="0" smtClean="0">
                <a:latin typeface="Avenir Book"/>
                <a:cs typeface="Avenir Book"/>
                <a:sym typeface="Wingdings"/>
              </a:rPr>
              <a:t> </a:t>
            </a:r>
            <a:r>
              <a:rPr lang="it-IT" sz="1800" dirty="0" err="1" smtClean="0">
                <a:latin typeface="Avenir Book"/>
                <a:cs typeface="Avenir Book"/>
                <a:sym typeface="Wingdings"/>
              </a:rPr>
              <a:t>inflamaçao</a:t>
            </a:r>
            <a:r>
              <a:rPr lang="it-IT" sz="1800" dirty="0" smtClean="0">
                <a:latin typeface="Avenir Book"/>
                <a:cs typeface="Avenir Book"/>
                <a:sym typeface="Wingdings"/>
              </a:rPr>
              <a:t> granulomatosa e </a:t>
            </a:r>
            <a:r>
              <a:rPr lang="it-IT" sz="1800" dirty="0" err="1" smtClean="0">
                <a:latin typeface="Avenir Book"/>
                <a:cs typeface="Avenir Book"/>
                <a:sym typeface="Wingdings"/>
              </a:rPr>
              <a:t>destruiçao</a:t>
            </a:r>
            <a:r>
              <a:rPr lang="it-IT" sz="18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800" dirty="0" err="1" smtClean="0">
                <a:latin typeface="Avenir Book"/>
                <a:cs typeface="Avenir Book"/>
                <a:sym typeface="Wingdings"/>
              </a:rPr>
              <a:t>tecidual</a:t>
            </a:r>
            <a:r>
              <a:rPr lang="it-IT" sz="18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(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Mycobacteria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it-IT" sz="1800" dirty="0" err="1">
                <a:latin typeface="Avenir Book"/>
                <a:cs typeface="Avenir Book"/>
              </a:rPr>
              <a:t>t</a:t>
            </a:r>
            <a:r>
              <a:rPr lang="it-IT" sz="1800" dirty="0" err="1" smtClean="0">
                <a:latin typeface="Avenir Book"/>
                <a:cs typeface="Avenir Book"/>
              </a:rPr>
              <a:t>oxinas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citoliticas</a:t>
            </a:r>
            <a:r>
              <a:rPr lang="it-IT" sz="1800" dirty="0" smtClean="0">
                <a:latin typeface="Avenir Book"/>
                <a:cs typeface="Avenir Book"/>
              </a:rPr>
              <a:t> e/</a:t>
            </a:r>
            <a:r>
              <a:rPr lang="it-IT" sz="1800" dirty="0" err="1" smtClean="0">
                <a:latin typeface="Avenir Book"/>
                <a:cs typeface="Avenir Book"/>
              </a:rPr>
              <a:t>ou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inflamatorias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400" dirty="0" smtClean="0">
                <a:latin typeface="Avenir Book"/>
                <a:cs typeface="Avenir Book"/>
              </a:rPr>
              <a:t>(Listeria </a:t>
            </a:r>
            <a:r>
              <a:rPr lang="it-IT" sz="1400" dirty="0" err="1" smtClean="0">
                <a:latin typeface="Avenir Book"/>
                <a:cs typeface="Avenir Book"/>
              </a:rPr>
              <a:t>monpcytogenes</a:t>
            </a:r>
            <a:r>
              <a:rPr lang="it-IT" sz="1400" dirty="0" smtClean="0">
                <a:latin typeface="Avenir Book"/>
                <a:cs typeface="Avenir Book"/>
              </a:rPr>
              <a:t>, Legionella </a:t>
            </a:r>
            <a:r>
              <a:rPr lang="it-IT" sz="1400" dirty="0" err="1" smtClean="0">
                <a:latin typeface="Avenir Book"/>
                <a:cs typeface="Avenir Book"/>
              </a:rPr>
              <a:t>pneumophila</a:t>
            </a:r>
            <a:r>
              <a:rPr lang="it-IT" sz="1400" dirty="0" smtClean="0">
                <a:latin typeface="Avenir Book"/>
                <a:cs typeface="Avenir Book"/>
              </a:rPr>
              <a:t>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18939" b="41999"/>
          <a:stretch/>
        </p:blipFill>
        <p:spPr>
          <a:xfrm>
            <a:off x="755576" y="4365105"/>
            <a:ext cx="7685548" cy="2253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1772816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Clr>
                <a:schemeClr val="bg2"/>
              </a:buClr>
            </a:pPr>
            <a:r>
              <a:rPr lang="pt-BR" sz="2000" dirty="0" smtClean="0">
                <a:latin typeface="Avenir Book"/>
                <a:cs typeface="Avenir Book"/>
              </a:rPr>
              <a:t>- Fagocitose “frustrada”</a:t>
            </a:r>
            <a:endParaRPr lang="pt-BR" sz="2000" dirty="0">
              <a:latin typeface="Avenir Book"/>
              <a:cs typeface="Avenir Book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611560" y="1124744"/>
            <a:ext cx="760069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Imunidade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inata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: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fagocitose</a:t>
            </a:r>
            <a:endParaRPr lang="it-IT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5" name="Picture 3" descr="C:\Users\Andrew\Documents\Book\CMI 7th\Slide Set Project\CMI7 Slides Ch 4\4.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36912"/>
            <a:ext cx="5184576" cy="391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51520" y="5013176"/>
            <a:ext cx="4248472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600" b="1" dirty="0" smtClean="0">
                <a:solidFill>
                  <a:srgbClr val="FF0000"/>
                </a:solidFill>
                <a:latin typeface="Avenir Book"/>
                <a:cs typeface="Avenir Book"/>
              </a:rPr>
              <a:t>ATIVAÇAO FAGOCITO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dirty="0" err="1" smtClean="0">
                <a:latin typeface="Avenir Book"/>
                <a:cs typeface="Avenir Book"/>
              </a:rPr>
              <a:t>Atividade</a:t>
            </a:r>
            <a:r>
              <a:rPr lang="it-IT" sz="1400" dirty="0" smtClean="0">
                <a:latin typeface="Avenir Book"/>
                <a:cs typeface="Avenir Book"/>
              </a:rPr>
              <a:t> microbicida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 </a:t>
            </a:r>
            <a:r>
              <a:rPr lang="it-IT" sz="1400" dirty="0" smtClean="0">
                <a:solidFill>
                  <a:srgbClr val="FF0000"/>
                </a:solidFill>
                <a:latin typeface="Avenir Book"/>
                <a:cs typeface="Avenir Book"/>
                <a:sym typeface="Wingdings"/>
              </a:rPr>
              <a:t>NAO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eliminaçao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patogeno</a:t>
            </a:r>
            <a:endParaRPr lang="it-IT" sz="1400" dirty="0" smtClean="0">
              <a:latin typeface="Avenir Book"/>
              <a:cs typeface="Avenir Book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dirty="0" err="1" smtClean="0">
                <a:latin typeface="Avenir Book"/>
                <a:cs typeface="Avenir Book"/>
              </a:rPr>
              <a:t>Secreçao</a:t>
            </a:r>
            <a:r>
              <a:rPr lang="it-IT" sz="1400" dirty="0" smtClean="0">
                <a:latin typeface="Avenir Book"/>
                <a:cs typeface="Avenir Book"/>
              </a:rPr>
              <a:t> de </a:t>
            </a:r>
            <a:r>
              <a:rPr lang="it-IT" sz="1400" dirty="0" err="1" smtClean="0">
                <a:latin typeface="Avenir Book"/>
                <a:cs typeface="Avenir Book"/>
              </a:rPr>
              <a:t>CK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inflamaçao</a:t>
            </a:r>
            <a:endParaRPr lang="pt-BR" sz="1400" dirty="0" smtClean="0">
              <a:latin typeface="Avenir Book"/>
              <a:cs typeface="Avenir Book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1520" y="2780928"/>
            <a:ext cx="3168352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600" b="1" dirty="0" smtClean="0">
                <a:solidFill>
                  <a:srgbClr val="FF0000"/>
                </a:solidFill>
                <a:latin typeface="Avenir Book"/>
                <a:cs typeface="Avenir Book"/>
              </a:rPr>
              <a:t>RECEPTORES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Rec</a:t>
            </a:r>
            <a:r>
              <a:rPr lang="it-IT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de </a:t>
            </a:r>
            <a:r>
              <a:rPr lang="it-IT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fagocitose</a:t>
            </a:r>
            <a:endParaRPr lang="it-IT" sz="14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Rec</a:t>
            </a:r>
            <a:r>
              <a:rPr lang="it-IT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citoplasm</a:t>
            </a:r>
            <a:r>
              <a:rPr lang="it-IT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(</a:t>
            </a:r>
            <a:r>
              <a:rPr lang="it-IT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NLRs</a:t>
            </a:r>
            <a:r>
              <a:rPr lang="it-IT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)</a:t>
            </a:r>
          </a:p>
        </p:txBody>
      </p:sp>
      <p:cxnSp>
        <p:nvCxnSpPr>
          <p:cNvPr id="9" name="Connettore 2 8"/>
          <p:cNvCxnSpPr/>
          <p:nvPr/>
        </p:nvCxnSpPr>
        <p:spPr>
          <a:xfrm>
            <a:off x="971600" y="3789040"/>
            <a:ext cx="0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imbolo &quot;divieto&quot; 9"/>
          <p:cNvSpPr/>
          <p:nvPr/>
        </p:nvSpPr>
        <p:spPr>
          <a:xfrm>
            <a:off x="5004048" y="4581128"/>
            <a:ext cx="2642592" cy="2160240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>
                <a:latin typeface="Avenir Book"/>
                <a:cs typeface="Avenir Book"/>
              </a:rPr>
              <a:t>v</a:t>
            </a:r>
            <a:r>
              <a:rPr lang="it-IT" sz="3600" dirty="0" smtClean="0">
                <a:latin typeface="Avenir Book"/>
                <a:cs typeface="Avenir Book"/>
              </a:rPr>
              <a:t>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in</a:t>
            </a:r>
            <a:r>
              <a:rPr lang="it-IT" sz="3600" dirty="0" err="1" smtClean="0">
                <a:latin typeface="Avenir Book"/>
                <a:cs typeface="Avenir Book"/>
              </a:rPr>
              <a:t>tracelulares</a:t>
            </a:r>
            <a:endParaRPr lang="it-IT" sz="3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8374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67544" y="1772816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Clr>
                <a:schemeClr val="bg2"/>
              </a:buClr>
            </a:pPr>
            <a:r>
              <a:rPr lang="pt-BR" sz="2000" dirty="0" smtClean="0">
                <a:latin typeface="Avenir Book"/>
                <a:cs typeface="Avenir Book"/>
              </a:rPr>
              <a:t>- células </a:t>
            </a:r>
            <a:r>
              <a:rPr lang="pt-BR" sz="2000" dirty="0">
                <a:latin typeface="Avenir Book"/>
                <a:cs typeface="Avenir Book"/>
              </a:rPr>
              <a:t>NK </a:t>
            </a:r>
            <a:r>
              <a:rPr lang="pt-BR" sz="2000" dirty="0" smtClean="0">
                <a:latin typeface="Avenir Book"/>
                <a:cs typeface="Avenir Book"/>
                <a:sym typeface="Wingdings"/>
              </a:rPr>
              <a:t> </a:t>
            </a:r>
            <a:r>
              <a:rPr lang="pt-BR" sz="2000" dirty="0" smtClean="0">
                <a:latin typeface="Avenir Book"/>
                <a:cs typeface="Avenir Book"/>
              </a:rPr>
              <a:t>IFN</a:t>
            </a:r>
            <a:r>
              <a:rPr lang="pt-BR" sz="2000" dirty="0">
                <a:latin typeface="Avenir Book"/>
                <a:cs typeface="Avenir Book"/>
              </a:rPr>
              <a:t>-</a:t>
            </a:r>
            <a:r>
              <a:rPr lang="pt-BR" sz="2000" dirty="0" err="1" smtClean="0">
                <a:latin typeface="Avenir Book"/>
                <a:cs typeface="Avenir Book"/>
              </a:rPr>
              <a:t>γ</a:t>
            </a:r>
            <a:r>
              <a:rPr lang="pt-BR" sz="2000" dirty="0" smtClean="0">
                <a:latin typeface="Avenir Book"/>
                <a:cs typeface="Avenir Book"/>
              </a:rPr>
              <a:t> ajuda os </a:t>
            </a:r>
            <a:r>
              <a:rPr lang="pt-BR" sz="2000" dirty="0" err="1" smtClean="0">
                <a:latin typeface="Avenir Book"/>
                <a:cs typeface="Avenir Book"/>
              </a:rPr>
              <a:t>Mø</a:t>
            </a:r>
            <a:r>
              <a:rPr lang="pt-BR" sz="2000" dirty="0" smtClean="0">
                <a:latin typeface="Avenir Book"/>
                <a:cs typeface="Avenir Book"/>
              </a:rPr>
              <a:t> a matar</a:t>
            </a:r>
            <a:endParaRPr lang="pt-BR" sz="2000" dirty="0">
              <a:latin typeface="Avenir Book"/>
              <a:cs typeface="Avenir Book"/>
            </a:endParaRPr>
          </a:p>
        </p:txBody>
      </p:sp>
      <p:pic>
        <p:nvPicPr>
          <p:cNvPr id="7" name="Picture 4" descr="C:\Users\Andrew\Documents\Books\Slide Set Project\CMI7 Slides Ch 4\4-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68960"/>
            <a:ext cx="5314189" cy="349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611560" y="1124744"/>
            <a:ext cx="760069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Imunidade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inata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: NK</a:t>
            </a:r>
            <a:endParaRPr lang="it-IT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39552" y="3933056"/>
            <a:ext cx="2750214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Celulas</a:t>
            </a:r>
            <a:r>
              <a:rPr lang="it-IT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infectadas</a:t>
            </a:r>
            <a:r>
              <a:rPr lang="it-IT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expressam</a:t>
            </a:r>
            <a:r>
              <a:rPr lang="it-IT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ligantes</a:t>
            </a:r>
            <a:r>
              <a:rPr lang="it-IT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ativadores</a:t>
            </a:r>
            <a:r>
              <a:rPr lang="it-IT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para NK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755576" y="4725144"/>
            <a:ext cx="2232248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Mø</a:t>
            </a:r>
            <a:r>
              <a:rPr lang="it-IT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ativado</a:t>
            </a:r>
            <a:r>
              <a:rPr lang="it-IT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produz</a:t>
            </a:r>
            <a:r>
              <a:rPr lang="it-IT" sz="1400" dirty="0" smtClean="0">
                <a:solidFill>
                  <a:srgbClr val="000000"/>
                </a:solidFill>
                <a:latin typeface="Avenir Book"/>
                <a:cs typeface="Avenir Book"/>
              </a:rPr>
              <a:t> IL-12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228184" y="2852936"/>
            <a:ext cx="2664296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600" b="1" dirty="0" smtClean="0">
                <a:solidFill>
                  <a:srgbClr val="FF0000"/>
                </a:solidFill>
                <a:latin typeface="Avenir Book"/>
                <a:cs typeface="Avenir Book"/>
              </a:rPr>
              <a:t>ATIVAÇAO NK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dirty="0" err="1" smtClean="0">
                <a:latin typeface="Avenir Book"/>
                <a:cs typeface="Avenir Book"/>
              </a:rPr>
              <a:t>Secreçao</a:t>
            </a:r>
            <a:r>
              <a:rPr lang="it-IT" sz="1400" dirty="0" smtClean="0">
                <a:latin typeface="Avenir Book"/>
                <a:cs typeface="Avenir Book"/>
              </a:rPr>
              <a:t> de IFN-</a:t>
            </a:r>
            <a:r>
              <a:rPr lang="it-IT" sz="1400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</a:t>
            </a: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potencializa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ativaçao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Mø</a:t>
            </a:r>
            <a:endParaRPr lang="pt-BR" sz="1400" dirty="0" smtClean="0">
              <a:latin typeface="Avenir Book"/>
              <a:cs typeface="Avenir Book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>
                <a:latin typeface="Avenir Book"/>
                <a:cs typeface="Avenir Book"/>
              </a:rPr>
              <a:t>v</a:t>
            </a:r>
            <a:r>
              <a:rPr lang="it-IT" sz="3600" dirty="0" smtClean="0">
                <a:latin typeface="Avenir Book"/>
                <a:cs typeface="Avenir Book"/>
              </a:rPr>
              <a:t>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smtClean="0">
                <a:latin typeface="Avenir Book"/>
                <a:cs typeface="Avenir Book"/>
              </a:rPr>
              <a:t>in</a:t>
            </a:r>
            <a:r>
              <a:rPr lang="it-IT" sz="3600" smtClean="0">
                <a:latin typeface="Avenir Book"/>
                <a:cs typeface="Avenir Book"/>
              </a:rPr>
              <a:t>tracelulares</a:t>
            </a:r>
            <a:endParaRPr lang="it-IT" sz="3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8722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395536" y="1196752"/>
            <a:ext cx="8208912" cy="5760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Imunidade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adquirida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: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imunidade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mediada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 por </a:t>
            </a:r>
            <a:r>
              <a:rPr lang="it-IT" sz="2000" dirty="0" err="1" smtClean="0">
                <a:solidFill>
                  <a:srgbClr val="FF0000"/>
                </a:solidFill>
                <a:latin typeface="Avenir Book"/>
                <a:cs typeface="Avenir Book"/>
              </a:rPr>
              <a:t>celulas</a:t>
            </a:r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 T (PROTETORA)</a:t>
            </a:r>
            <a:endParaRPr lang="it-IT" sz="20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4" name="Picture 2" descr="C:\Users\Andrew\Documents\Books\CMI7\Slide Set Project\CMI7 Slides Ch 15\15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5184576" cy="395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6732240" y="2060848"/>
            <a:ext cx="75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venir Book"/>
                <a:cs typeface="Avenir Book"/>
              </a:rPr>
              <a:t>TH1</a:t>
            </a:r>
            <a:endParaRPr lang="it-IT" dirty="0">
              <a:latin typeface="Avenir Book"/>
              <a:cs typeface="Avenir Book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940152" y="2564904"/>
            <a:ext cx="3096344" cy="156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600" b="1" dirty="0" smtClean="0">
                <a:solidFill>
                  <a:srgbClr val="FF0000"/>
                </a:solidFill>
                <a:latin typeface="Avenir Book"/>
                <a:cs typeface="Avenir Book"/>
              </a:rPr>
              <a:t>ATIVAÇAO </a:t>
            </a:r>
            <a:r>
              <a:rPr lang="it-IT" sz="1600" b="1" dirty="0" err="1" smtClean="0">
                <a:solidFill>
                  <a:srgbClr val="FF0000"/>
                </a:solidFill>
                <a:latin typeface="Avenir Book"/>
                <a:cs typeface="Avenir Book"/>
              </a:rPr>
              <a:t>Mø</a:t>
            </a:r>
            <a:endParaRPr lang="it-IT" sz="1600" b="1" dirty="0" smtClean="0">
              <a:solidFill>
                <a:srgbClr val="FF0000"/>
              </a:solidFill>
              <a:latin typeface="Avenir Book"/>
              <a:cs typeface="Avenir Book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dirty="0" err="1" smtClean="0">
                <a:latin typeface="Avenir Book"/>
                <a:cs typeface="Avenir Book"/>
              </a:rPr>
              <a:t>Secreçao</a:t>
            </a:r>
            <a:r>
              <a:rPr lang="it-IT" sz="1400" dirty="0" smtClean="0">
                <a:latin typeface="Avenir Book"/>
                <a:cs typeface="Avenir Book"/>
              </a:rPr>
              <a:t> de IFN-</a:t>
            </a:r>
            <a:r>
              <a:rPr lang="it-IT" sz="1400" dirty="0" err="1" smtClean="0">
                <a:latin typeface="Lucida Grande"/>
                <a:ea typeface="Lucida Grande"/>
                <a:cs typeface="Lucida Grande"/>
              </a:rPr>
              <a:t>γ</a:t>
            </a:r>
            <a:endParaRPr lang="it-IT" sz="1400" dirty="0">
              <a:latin typeface="Avenir Book"/>
              <a:cs typeface="Avenir Book"/>
              <a:sym typeface="Wingdings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400" b="1" dirty="0">
                <a:solidFill>
                  <a:srgbClr val="FF0000"/>
                </a:solidFill>
                <a:latin typeface="Avenir Book"/>
                <a:cs typeface="Avenir Book"/>
              </a:rPr>
              <a:t>ATIVAÇAO </a:t>
            </a:r>
            <a:r>
              <a:rPr lang="it-IT" sz="1400" b="1" dirty="0" smtClean="0">
                <a:solidFill>
                  <a:srgbClr val="FF0000"/>
                </a:solidFill>
                <a:latin typeface="Avenir Book"/>
                <a:cs typeface="Avenir Book"/>
              </a:rPr>
              <a:t>CTL</a:t>
            </a:r>
            <a:endParaRPr lang="it-IT" sz="1400" dirty="0" smtClean="0">
              <a:latin typeface="Avenir Book"/>
              <a:cs typeface="Avenir Book"/>
              <a:sym typeface="Wingdings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sz="1400" dirty="0" err="1">
                <a:latin typeface="Avenir Book"/>
                <a:cs typeface="Avenir Book"/>
                <a:sym typeface="Wingdings"/>
              </a:rPr>
              <a:t>perforina</a:t>
            </a:r>
            <a:r>
              <a:rPr lang="pt-BR" sz="1400" dirty="0">
                <a:latin typeface="Avenir Book"/>
                <a:cs typeface="Avenir Book"/>
                <a:sym typeface="Wingdings"/>
              </a:rPr>
              <a:t>, </a:t>
            </a:r>
            <a:r>
              <a:rPr lang="pt-BR" sz="1400" dirty="0" err="1">
                <a:latin typeface="Avenir Book"/>
                <a:cs typeface="Avenir Book"/>
                <a:sym typeface="Wingdings"/>
              </a:rPr>
              <a:t>granzima</a:t>
            </a:r>
            <a:r>
              <a:rPr lang="pt-BR" sz="1400" dirty="0">
                <a:latin typeface="Avenir Book"/>
                <a:cs typeface="Avenir Book"/>
                <a:sym typeface="Wingdings"/>
              </a:rPr>
              <a:t> </a:t>
            </a:r>
            <a:r>
              <a:rPr lang="pt-BR" sz="1400" dirty="0" err="1">
                <a:latin typeface="Avenir Book"/>
                <a:cs typeface="Avenir Book"/>
                <a:sym typeface="Wingdings"/>
              </a:rPr>
              <a:t>B</a:t>
            </a:r>
            <a:r>
              <a:rPr lang="pt-BR" sz="1400" dirty="0">
                <a:latin typeface="Avenir Book"/>
                <a:cs typeface="Avenir Book"/>
                <a:sym typeface="Wingdings"/>
              </a:rPr>
              <a:t> e </a:t>
            </a:r>
            <a:r>
              <a:rPr lang="pt-BR" sz="1400" dirty="0" err="1" smtClean="0">
                <a:latin typeface="Avenir Book"/>
                <a:cs typeface="Avenir Book"/>
                <a:sym typeface="Wingdings"/>
              </a:rPr>
              <a:t>granulisina</a:t>
            </a:r>
            <a:endParaRPr lang="pt-BR" sz="1400" dirty="0" smtClean="0">
              <a:latin typeface="Avenir Book"/>
              <a:cs typeface="Avenir Book"/>
              <a:sym typeface="Wingdings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pt-BR" sz="1600" dirty="0" err="1" smtClean="0">
                <a:solidFill>
                  <a:srgbClr val="0000FF"/>
                </a:solidFill>
                <a:latin typeface="Avenir Book"/>
                <a:cs typeface="Avenir Book"/>
                <a:sym typeface="Wingdings"/>
              </a:rPr>
              <a:t>IgG</a:t>
            </a:r>
            <a:endParaRPr lang="pt-BR" sz="1600" dirty="0" smtClean="0">
              <a:solidFill>
                <a:srgbClr val="0000FF"/>
              </a:solidFill>
              <a:latin typeface="Avenir Book"/>
              <a:cs typeface="Avenir Book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>
                <a:latin typeface="Avenir Book"/>
                <a:cs typeface="Avenir Book"/>
              </a:rPr>
              <a:t>v</a:t>
            </a:r>
            <a:r>
              <a:rPr lang="it-IT" sz="3600" dirty="0" smtClean="0">
                <a:latin typeface="Avenir Book"/>
                <a:cs typeface="Avenir Book"/>
              </a:rPr>
              <a:t>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smtClean="0">
                <a:latin typeface="Avenir Book"/>
                <a:cs typeface="Avenir Book"/>
              </a:rPr>
              <a:t>in</a:t>
            </a:r>
            <a:r>
              <a:rPr lang="it-IT" sz="3600" smtClean="0">
                <a:latin typeface="Avenir Book"/>
                <a:cs typeface="Avenir Book"/>
              </a:rPr>
              <a:t>tracelulares</a:t>
            </a:r>
            <a:endParaRPr lang="it-IT" sz="3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893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drew\Documents\Books\CMI7\Slide Set Project\CMI7 Slides Ch 15\15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67566"/>
            <a:ext cx="7920880" cy="45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>
                <a:latin typeface="Avenir Book"/>
                <a:cs typeface="Avenir Book"/>
              </a:rPr>
              <a:t>v</a:t>
            </a:r>
            <a:r>
              <a:rPr lang="it-IT" sz="3600" dirty="0" smtClean="0">
                <a:latin typeface="Avenir Book"/>
                <a:cs typeface="Avenir Book"/>
              </a:rPr>
              <a:t>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smtClean="0">
                <a:latin typeface="Avenir Book"/>
                <a:cs typeface="Avenir Book"/>
              </a:rPr>
              <a:t>in</a:t>
            </a:r>
            <a:r>
              <a:rPr lang="it-IT" sz="3600" smtClean="0">
                <a:latin typeface="Avenir Book"/>
                <a:cs typeface="Avenir Book"/>
              </a:rPr>
              <a:t>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452320" y="2492896"/>
            <a:ext cx="75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venir Book"/>
                <a:cs typeface="Avenir Book"/>
              </a:rPr>
              <a:t>TH1</a:t>
            </a:r>
            <a:endParaRPr lang="it-IT" dirty="0">
              <a:latin typeface="Avenir Book"/>
              <a:cs typeface="Avenir Book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63688" y="1191040"/>
            <a:ext cx="6228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Desfecho: controle e </a:t>
            </a:r>
            <a:r>
              <a:rPr lang="pt-BR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eliminaçao</a:t>
            </a:r>
            <a:r>
              <a:rPr lang="pt-BR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da </a:t>
            </a:r>
            <a:r>
              <a:rPr lang="pt-BR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bacteria</a:t>
            </a:r>
            <a:endParaRPr lang="pt-BR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01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017" r="48720"/>
          <a:stretch/>
        </p:blipFill>
        <p:spPr>
          <a:xfrm>
            <a:off x="1835696" y="1199791"/>
            <a:ext cx="5010283" cy="5658209"/>
          </a:xfrm>
          <a:prstGeom prst="rect">
            <a:avLst/>
          </a:prstGeom>
        </p:spPr>
      </p:pic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395536" y="405606"/>
            <a:ext cx="8229600" cy="719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it-IT" sz="2800" dirty="0" smtClean="0">
                <a:solidFill>
                  <a:schemeClr val="tx2"/>
                </a:solidFill>
                <a:latin typeface="Avenir Book"/>
                <a:cs typeface="Avenir Book"/>
              </a:rPr>
              <a:t>Via de </a:t>
            </a:r>
            <a:r>
              <a:rPr lang="it-IT" sz="2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entrada</a:t>
            </a:r>
            <a:r>
              <a:rPr lang="pt-BR" sz="2800" dirty="0" smtClean="0">
                <a:solidFill>
                  <a:schemeClr val="tx2"/>
                </a:solidFill>
                <a:latin typeface="Avenir Book"/>
                <a:cs typeface="Avenir Book"/>
              </a:rPr>
              <a:t> do </a:t>
            </a:r>
            <a:r>
              <a:rPr lang="pt-BR" sz="2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patogeno</a:t>
            </a:r>
            <a:endParaRPr lang="pt-BR" sz="28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13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smtClean="0">
                <a:latin typeface="Avenir Book"/>
                <a:cs typeface="Avenir Book"/>
              </a:rPr>
              <a:t>vs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intracelulares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1520" y="1765265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it-IT" sz="2000" dirty="0" smtClean="0">
                <a:solidFill>
                  <a:srgbClr val="FF0000"/>
                </a:solidFill>
                <a:latin typeface="Avenir Book"/>
                <a:cs typeface="Avenir Book"/>
                <a:sym typeface="Wingdings"/>
              </a:rPr>
              <a:t>INFECÇAO GRANULOMATOSA</a:t>
            </a:r>
          </a:p>
          <a:p>
            <a:pPr marL="342900" indent="-342900" algn="just" eaLnBrk="1" hangingPunct="1">
              <a:buFontTx/>
              <a:buChar char="-"/>
            </a:pPr>
            <a:r>
              <a:rPr lang="it-IT" sz="2000" dirty="0" err="1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Incapacidade</a:t>
            </a:r>
            <a:r>
              <a:rPr lang="it-IT" sz="20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 de eliminar a </a:t>
            </a:r>
            <a:r>
              <a:rPr lang="it-IT" sz="2000" dirty="0" err="1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bacteria</a:t>
            </a:r>
            <a:r>
              <a:rPr lang="it-IT" sz="20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  </a:t>
            </a:r>
            <a:r>
              <a:rPr lang="it-IT" sz="2000" dirty="0" err="1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Estimulaçao</a:t>
            </a:r>
            <a:r>
              <a:rPr lang="it-IT" sz="20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 antigenica cronica  </a:t>
            </a:r>
            <a:r>
              <a:rPr lang="it-IT" sz="2000" dirty="0" err="1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ativaçao</a:t>
            </a:r>
            <a:r>
              <a:rPr lang="it-IT" sz="20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cel</a:t>
            </a:r>
            <a:r>
              <a:rPr lang="it-IT" sz="20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 </a:t>
            </a:r>
            <a:r>
              <a:rPr lang="it-IT" sz="20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T (Th1/Th2), Mø (M1/M2) </a:t>
            </a:r>
            <a:r>
              <a:rPr lang="it-IT" sz="20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granuloma </a:t>
            </a:r>
          </a:p>
        </p:txBody>
      </p:sp>
      <p:pic>
        <p:nvPicPr>
          <p:cNvPr id="9" name="Picture 8" descr="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2520330" cy="17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ndrew\Documents\Books\CMI7\Slide Set Project\CMI 7 Slides Ch 18\18-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43" y="3501008"/>
            <a:ext cx="4537057" cy="333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79512" y="3259664"/>
            <a:ext cx="41806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defRPr/>
            </a:pPr>
            <a:r>
              <a:rPr lang="it-IT" sz="1600" b="1" dirty="0" smtClean="0">
                <a:solidFill>
                  <a:srgbClr val="FF0000"/>
                </a:solidFill>
                <a:latin typeface="Avenir Book"/>
                <a:cs typeface="Avenir Book"/>
              </a:rPr>
              <a:t>GRANULOMA</a:t>
            </a:r>
          </a:p>
          <a:p>
            <a:pPr marL="342900" indent="-342900" algn="l">
              <a:buFontTx/>
              <a:buChar char="-"/>
            </a:pPr>
            <a:r>
              <a:rPr lang="it-IT" sz="1400" dirty="0" smtClean="0">
                <a:latin typeface="Avenir Book"/>
                <a:cs typeface="Avenir Book"/>
              </a:rPr>
              <a:t>Prevenir </a:t>
            </a:r>
            <a:r>
              <a:rPr lang="it-IT" sz="1400" dirty="0">
                <a:latin typeface="Avenir Book"/>
                <a:cs typeface="Avenir Book"/>
              </a:rPr>
              <a:t>a </a:t>
            </a:r>
            <a:r>
              <a:rPr lang="it-IT" sz="1400" dirty="0" err="1" smtClean="0">
                <a:latin typeface="Avenir Book"/>
                <a:cs typeface="Avenir Book"/>
              </a:rPr>
              <a:t>disseminaçao</a:t>
            </a:r>
            <a:r>
              <a:rPr lang="it-IT" sz="1400" dirty="0" smtClean="0">
                <a:latin typeface="Avenir Book"/>
                <a:cs typeface="Avenir Book"/>
              </a:rPr>
              <a:t> da </a:t>
            </a:r>
            <a:r>
              <a:rPr lang="it-IT" sz="1400" dirty="0" err="1" smtClean="0">
                <a:latin typeface="Avenir Book"/>
                <a:cs typeface="Avenir Book"/>
              </a:rPr>
              <a:t>bacteria</a:t>
            </a:r>
            <a:r>
              <a:rPr lang="it-IT" sz="1400" dirty="0" smtClean="0">
                <a:latin typeface="Avenir Book"/>
                <a:cs typeface="Avenir Book"/>
              </a:rPr>
              <a:t>?</a:t>
            </a:r>
          </a:p>
          <a:p>
            <a:pPr marL="342900" indent="-342900" algn="l">
              <a:buFontTx/>
              <a:buChar char="-"/>
            </a:pPr>
            <a:r>
              <a:rPr lang="it-IT" sz="1400" dirty="0" err="1" smtClean="0">
                <a:latin typeface="Avenir Book"/>
                <a:cs typeface="Avenir Book"/>
              </a:rPr>
              <a:t>Nicho</a:t>
            </a:r>
            <a:r>
              <a:rPr lang="it-IT" sz="1400" dirty="0" smtClean="0">
                <a:latin typeface="Avenir Book"/>
                <a:cs typeface="Avenir Book"/>
              </a:rPr>
              <a:t> de </a:t>
            </a:r>
            <a:r>
              <a:rPr lang="it-IT" sz="1400" dirty="0" err="1" smtClean="0">
                <a:latin typeface="Avenir Book"/>
                <a:cs typeface="Avenir Book"/>
              </a:rPr>
              <a:t>sobrevivencia</a:t>
            </a:r>
            <a:r>
              <a:rPr lang="it-IT" sz="1400" dirty="0" smtClean="0">
                <a:latin typeface="Avenir Book"/>
                <a:cs typeface="Avenir Book"/>
              </a:rPr>
              <a:t> da </a:t>
            </a:r>
            <a:r>
              <a:rPr lang="it-IT" sz="1400" dirty="0" err="1" smtClean="0">
                <a:latin typeface="Avenir Book"/>
                <a:cs typeface="Avenir Book"/>
              </a:rPr>
              <a:t>bacteria</a:t>
            </a:r>
            <a:r>
              <a:rPr lang="it-IT" sz="1400" dirty="0" smtClean="0">
                <a:latin typeface="Avenir Book"/>
                <a:cs typeface="Avenir Book"/>
              </a:rPr>
              <a:t>?</a:t>
            </a:r>
            <a:endParaRPr lang="it-IT" sz="1400" dirty="0">
              <a:latin typeface="Avenir Book"/>
              <a:cs typeface="Avenir Book"/>
            </a:endParaRPr>
          </a:p>
          <a:p>
            <a:pPr marL="342900" indent="-342900" algn="l">
              <a:buFontTx/>
              <a:buChar char="-"/>
            </a:pPr>
            <a:r>
              <a:rPr lang="it-IT" sz="1400" dirty="0" err="1">
                <a:latin typeface="Avenir Book"/>
                <a:cs typeface="Avenir Book"/>
              </a:rPr>
              <a:t>Dano</a:t>
            </a:r>
            <a:r>
              <a:rPr lang="it-IT" sz="1400" dirty="0">
                <a:latin typeface="Avenir Book"/>
                <a:cs typeface="Avenir Book"/>
              </a:rPr>
              <a:t> </a:t>
            </a:r>
            <a:r>
              <a:rPr lang="it-IT" sz="1400" dirty="0" err="1">
                <a:latin typeface="Avenir Book"/>
                <a:cs typeface="Avenir Book"/>
              </a:rPr>
              <a:t>funcional</a:t>
            </a:r>
            <a:r>
              <a:rPr lang="it-IT" sz="1400" dirty="0">
                <a:latin typeface="Avenir Book"/>
                <a:cs typeface="Avenir Book"/>
              </a:rPr>
              <a:t> grave </a:t>
            </a:r>
            <a:r>
              <a:rPr lang="it-IT" sz="1400" dirty="0" err="1">
                <a:latin typeface="Avenir Book"/>
                <a:cs typeface="Avenir Book"/>
              </a:rPr>
              <a:t>causado</a:t>
            </a:r>
            <a:r>
              <a:rPr lang="it-IT" sz="1400" dirty="0">
                <a:latin typeface="Avenir Book"/>
                <a:cs typeface="Avenir Book"/>
              </a:rPr>
              <a:t> pela </a:t>
            </a:r>
            <a:r>
              <a:rPr lang="it-IT" sz="1400" dirty="0" err="1">
                <a:latin typeface="Avenir Book"/>
                <a:cs typeface="Avenir Book"/>
              </a:rPr>
              <a:t>necrose</a:t>
            </a:r>
            <a:r>
              <a:rPr lang="it-IT" sz="1400" dirty="0">
                <a:latin typeface="Avenir Book"/>
                <a:cs typeface="Avenir Book"/>
              </a:rPr>
              <a:t> </a:t>
            </a:r>
            <a:r>
              <a:rPr lang="it-IT" sz="1400" dirty="0" err="1">
                <a:latin typeface="Avenir Book"/>
                <a:cs typeface="Avenir Book"/>
              </a:rPr>
              <a:t>tecidual</a:t>
            </a:r>
            <a:r>
              <a:rPr lang="it-IT" sz="1400" dirty="0">
                <a:latin typeface="Avenir Book"/>
                <a:cs typeface="Avenir Book"/>
              </a:rPr>
              <a:t> e </a:t>
            </a:r>
            <a:r>
              <a:rPr lang="it-IT" sz="1400" dirty="0" smtClean="0">
                <a:latin typeface="Avenir Book"/>
                <a:cs typeface="Avenir Book"/>
              </a:rPr>
              <a:t>fibrose (Th2, M2)</a:t>
            </a:r>
            <a:endParaRPr lang="it-IT" sz="1400" dirty="0">
              <a:latin typeface="Avenir Book"/>
              <a:cs typeface="Avenir Book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43138" y="1146614"/>
            <a:ext cx="9184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Desfecho: incapacidade de eliminar a </a:t>
            </a:r>
            <a:r>
              <a:rPr lang="pt-BR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bacteria</a:t>
            </a:r>
            <a:r>
              <a:rPr lang="pt-BR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pt-BR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infecçao</a:t>
            </a:r>
            <a:r>
              <a:rPr lang="pt-BR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cronica</a:t>
            </a:r>
            <a:endParaRPr lang="pt-BR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8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smtClean="0">
                <a:latin typeface="Avenir Book"/>
                <a:cs typeface="Avenir Book"/>
              </a:rPr>
              <a:t>vs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intracelulares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43138" y="1146614"/>
            <a:ext cx="9184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Desfecho: incapacidade de eliminar a </a:t>
            </a:r>
            <a:r>
              <a:rPr lang="pt-BR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bacteria</a:t>
            </a:r>
            <a:r>
              <a:rPr lang="pt-BR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pt-BR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infecçao</a:t>
            </a:r>
            <a:r>
              <a:rPr lang="pt-BR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cronica</a:t>
            </a:r>
            <a:endParaRPr lang="pt-BR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69" y="1844824"/>
            <a:ext cx="4821703" cy="478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drew\Documents\Books\CMI7\Slide Set Project\CMI7 Slides Ch 15\15-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128792" cy="219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smtClean="0">
                <a:latin typeface="Avenir Book"/>
                <a:cs typeface="Avenir Book"/>
              </a:rPr>
              <a:t>vs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intracelulares</a:t>
            </a:r>
            <a:endParaRPr lang="it-IT" sz="3600" dirty="0">
              <a:latin typeface="Avenir Book"/>
              <a:cs typeface="Avenir Book"/>
            </a:endParaRPr>
          </a:p>
        </p:txBody>
      </p:sp>
      <p:pic>
        <p:nvPicPr>
          <p:cNvPr id="7" name="Picture 2" descr="C:\Users\Andrew\Documents\Books\CMI7\Slide Set Project\CMI7 Slides Ch 15\15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1" y="4040551"/>
            <a:ext cx="6272808" cy="278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6156176" y="4017838"/>
            <a:ext cx="2232248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dirty="0" err="1" smtClean="0">
                <a:latin typeface="+mn-lt"/>
              </a:rPr>
              <a:t>Ativaçao</a:t>
            </a:r>
            <a:r>
              <a:rPr lang="it-IT" sz="1800" dirty="0" smtClean="0">
                <a:latin typeface="+mn-lt"/>
              </a:rPr>
              <a:t> do </a:t>
            </a:r>
            <a:r>
              <a:rPr lang="it-IT" sz="1800" dirty="0" err="1" smtClean="0">
                <a:latin typeface="+mn-lt"/>
              </a:rPr>
              <a:t>Mø</a:t>
            </a:r>
            <a:r>
              <a:rPr lang="it-IT" sz="1800" dirty="0" smtClean="0">
                <a:latin typeface="+mn-lt"/>
              </a:rPr>
              <a:t>:</a:t>
            </a:r>
          </a:p>
          <a:p>
            <a:r>
              <a:rPr lang="it-IT" sz="1800" dirty="0" err="1" smtClean="0">
                <a:latin typeface="+mn-lt"/>
              </a:rPr>
              <a:t>Imunidade</a:t>
            </a:r>
            <a:r>
              <a:rPr lang="it-IT" sz="1800" dirty="0" smtClean="0">
                <a:latin typeface="+mn-lt"/>
              </a:rPr>
              <a:t> </a:t>
            </a:r>
            <a:r>
              <a:rPr lang="it-IT" sz="1800" dirty="0" err="1" smtClean="0">
                <a:latin typeface="+mn-lt"/>
              </a:rPr>
              <a:t>mediada</a:t>
            </a:r>
            <a:r>
              <a:rPr lang="it-IT" sz="1800" dirty="0" smtClean="0">
                <a:latin typeface="+mn-lt"/>
              </a:rPr>
              <a:t> </a:t>
            </a:r>
          </a:p>
          <a:p>
            <a:r>
              <a:rPr lang="it-IT" sz="1800" dirty="0" smtClean="0">
                <a:latin typeface="+mn-lt"/>
              </a:rPr>
              <a:t>por </a:t>
            </a:r>
            <a:r>
              <a:rPr lang="it-IT" sz="1800" dirty="0" err="1" smtClean="0">
                <a:latin typeface="+mn-lt"/>
              </a:rPr>
              <a:t>celulas</a:t>
            </a:r>
            <a:endParaRPr lang="it-IT" sz="1800" dirty="0">
              <a:latin typeface="+mn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004048" y="5013176"/>
            <a:ext cx="216024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it-IT" sz="1800" dirty="0" smtClean="0">
              <a:latin typeface="+mn-lt"/>
            </a:endParaRPr>
          </a:p>
          <a:p>
            <a:endParaRPr lang="it-IT" sz="1800" dirty="0">
              <a:latin typeface="+mn-lt"/>
            </a:endParaRPr>
          </a:p>
          <a:p>
            <a:endParaRPr lang="it-IT" sz="1800" dirty="0" smtClean="0">
              <a:latin typeface="+mn-lt"/>
            </a:endParaRPr>
          </a:p>
          <a:p>
            <a:endParaRPr lang="it-IT" sz="1800" dirty="0">
              <a:latin typeface="+mn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131840" y="5085184"/>
            <a:ext cx="1944216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dirty="0" err="1" smtClean="0">
                <a:latin typeface="+mn-lt"/>
              </a:rPr>
              <a:t>Inibiçao</a:t>
            </a:r>
            <a:r>
              <a:rPr lang="it-IT" sz="1800" dirty="0" smtClean="0">
                <a:latin typeface="+mn-lt"/>
              </a:rPr>
              <a:t> da </a:t>
            </a:r>
            <a:r>
              <a:rPr lang="it-IT" sz="1800" dirty="0" err="1" smtClean="0">
                <a:latin typeface="+mn-lt"/>
              </a:rPr>
              <a:t>ativaçao</a:t>
            </a:r>
            <a:r>
              <a:rPr lang="it-IT" sz="1800" dirty="0" smtClean="0">
                <a:latin typeface="+mn-lt"/>
              </a:rPr>
              <a:t> “classica” do </a:t>
            </a:r>
            <a:r>
              <a:rPr lang="it-IT" sz="1800" dirty="0" err="1" smtClean="0">
                <a:latin typeface="+mn-lt"/>
              </a:rPr>
              <a:t>Mø</a:t>
            </a:r>
            <a:endParaRPr lang="it-IT" sz="1800" dirty="0">
              <a:latin typeface="+mn-lt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1115616" y="4005064"/>
            <a:ext cx="7488832" cy="93610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776007" y="1146614"/>
            <a:ext cx="7546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Desfecho depende da cepa mas </a:t>
            </a:r>
            <a:r>
              <a:rPr lang="pt-BR" b="1" u="sng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tbm</a:t>
            </a:r>
            <a:r>
              <a:rPr lang="pt-BR" b="1" u="sng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do hospedeiro</a:t>
            </a:r>
            <a:r>
              <a:rPr lang="pt-BR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!!</a:t>
            </a:r>
            <a:endParaRPr lang="pt-BR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4"/>
          <p:cNvSpPr txBox="1">
            <a:spLocks noChangeArrowheads="1"/>
          </p:cNvSpPr>
          <p:nvPr/>
        </p:nvSpPr>
        <p:spPr>
          <a:xfrm>
            <a:off x="323528" y="2760012"/>
            <a:ext cx="2051720" cy="25411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venir Book"/>
                <a:cs typeface="Avenir Book"/>
              </a:rPr>
              <a:t>Padrão</a:t>
            </a:r>
            <a:r>
              <a:rPr lang="en-US" sz="2400" dirty="0" smtClean="0">
                <a:solidFill>
                  <a:schemeClr val="tx1"/>
                </a:solidFill>
                <a:latin typeface="Avenir Book"/>
                <a:cs typeface="Avenir Book"/>
              </a:rPr>
              <a:t> Th1/Th2 e a </a:t>
            </a:r>
            <a:r>
              <a:rPr lang="en-US" sz="2400" dirty="0" err="1" smtClean="0">
                <a:solidFill>
                  <a:schemeClr val="tx1"/>
                </a:solidFill>
                <a:latin typeface="Avenir Book"/>
                <a:cs typeface="Avenir Book"/>
              </a:rPr>
              <a:t>infecção</a:t>
            </a:r>
            <a:r>
              <a:rPr lang="en-US" sz="2400" dirty="0" smtClean="0">
                <a:solidFill>
                  <a:schemeClr val="tx1"/>
                </a:solidFill>
                <a:latin typeface="Avenir Book"/>
                <a:cs typeface="Avenir Book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venir Book"/>
                <a:cs typeface="Avenir Book"/>
              </a:rPr>
              <a:t>intracelular</a:t>
            </a:r>
            <a:r>
              <a:rPr lang="en-US" sz="2400" dirty="0" smtClean="0">
                <a:solidFill>
                  <a:schemeClr val="tx1"/>
                </a:solidFill>
                <a:latin typeface="Avenir Book"/>
                <a:cs typeface="Avenir Book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venir Book"/>
                <a:cs typeface="Avenir Book"/>
              </a:rPr>
              <a:t>por</a:t>
            </a:r>
            <a:r>
              <a:rPr lang="en-US" sz="2400" dirty="0" smtClean="0">
                <a:solidFill>
                  <a:schemeClr val="tx1"/>
                </a:solidFill>
                <a:latin typeface="Avenir Book"/>
                <a:cs typeface="Avenir Book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Avenir Book"/>
                <a:cs typeface="Avenir Book"/>
              </a:rPr>
              <a:t>M.leprae</a:t>
            </a:r>
            <a:endParaRPr lang="en-US" sz="2400" i="1" dirty="0">
              <a:solidFill>
                <a:schemeClr val="tx1"/>
              </a:solidFill>
              <a:latin typeface="Avenir Book"/>
              <a:cs typeface="Avenir Book"/>
            </a:endParaRPr>
          </a:p>
        </p:txBody>
      </p:sp>
      <p:sp>
        <p:nvSpPr>
          <p:cNvPr id="30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smtClean="0">
                <a:latin typeface="Avenir Book"/>
                <a:cs typeface="Avenir Book"/>
              </a:rPr>
              <a:t>vs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intracelulares</a:t>
            </a:r>
            <a:endParaRPr lang="it-IT" sz="3600" dirty="0">
              <a:latin typeface="Avenir Book"/>
              <a:cs typeface="Avenir Book"/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990" y="1608279"/>
            <a:ext cx="5775547" cy="5172298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776007" y="1146614"/>
            <a:ext cx="7546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Desfecho depende da cepa mas </a:t>
            </a:r>
            <a:r>
              <a:rPr lang="pt-BR" b="1" u="sng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tbm</a:t>
            </a:r>
            <a:r>
              <a:rPr lang="pt-BR" b="1" u="sng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do hospedeiro</a:t>
            </a:r>
            <a:r>
              <a:rPr lang="pt-BR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!!</a:t>
            </a:r>
            <a:endParaRPr lang="pt-BR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8421232" y="2780928"/>
            <a:ext cx="70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mtClean="0">
                <a:latin typeface="Avenir Book" charset="0"/>
                <a:ea typeface="Avenir Book" charset="0"/>
                <a:cs typeface="Avenir Book" charset="0"/>
              </a:rPr>
              <a:t>Th1</a:t>
            </a:r>
            <a:endParaRPr lang="pt-BR" b="1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8396716" y="5301208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venir Book" charset="0"/>
                <a:ea typeface="Avenir Book" charset="0"/>
                <a:cs typeface="Avenir Book" charset="0"/>
              </a:rPr>
              <a:t>Th2</a:t>
            </a:r>
            <a:endParaRPr lang="pt-BR" b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3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intracelulares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619672" y="1124744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MECANISMOS DE EVASAO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51520" y="2132856"/>
            <a:ext cx="8708504" cy="2088232"/>
          </a:xfrm>
          <a:prstGeom prst="rect">
            <a:avLst/>
          </a:prstGeom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latin typeface="Avenir Book"/>
                <a:cs typeface="Avenir Book"/>
              </a:rPr>
              <a:t>Inibição</a:t>
            </a:r>
            <a:r>
              <a:rPr lang="en-US" dirty="0" smtClean="0">
                <a:latin typeface="Avenir Book"/>
                <a:cs typeface="Avenir Book"/>
              </a:rPr>
              <a:t> da </a:t>
            </a:r>
            <a:r>
              <a:rPr lang="en-US" dirty="0" err="1" smtClean="0">
                <a:latin typeface="Avenir Book"/>
                <a:cs typeface="Avenir Book"/>
              </a:rPr>
              <a:t>formação</a:t>
            </a:r>
            <a:r>
              <a:rPr lang="en-US" dirty="0" smtClean="0">
                <a:latin typeface="Avenir Book"/>
                <a:cs typeface="Avenir Book"/>
              </a:rPr>
              <a:t> do </a:t>
            </a:r>
            <a:r>
              <a:rPr lang="en-US" dirty="0" err="1" smtClean="0">
                <a:latin typeface="Avenir Book"/>
                <a:cs typeface="Avenir Book"/>
              </a:rPr>
              <a:t>fagolisossomo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sz="1400" i="1" dirty="0" smtClean="0">
                <a:latin typeface="Avenir Book"/>
                <a:cs typeface="Avenir Book"/>
              </a:rPr>
              <a:t>(M. tuberculosis, L. </a:t>
            </a:r>
            <a:r>
              <a:rPr lang="en-US" sz="1400" i="1" dirty="0" err="1" smtClean="0">
                <a:latin typeface="Avenir Book"/>
                <a:cs typeface="Avenir Book"/>
              </a:rPr>
              <a:t>pneumophila</a:t>
            </a:r>
            <a:r>
              <a:rPr lang="en-US" sz="1400" i="1" dirty="0" smtClean="0">
                <a:latin typeface="Avenir Book"/>
                <a:cs typeface="Avenir Book"/>
              </a:rPr>
              <a:t>)</a:t>
            </a:r>
          </a:p>
          <a:p>
            <a:r>
              <a:rPr lang="en-US" dirty="0" err="1" smtClean="0">
                <a:latin typeface="Avenir Book"/>
                <a:cs typeface="Avenir Book"/>
              </a:rPr>
              <a:t>Inativaçao</a:t>
            </a:r>
            <a:r>
              <a:rPr lang="en-US" dirty="0" smtClean="0">
                <a:latin typeface="Avenir Book"/>
                <a:cs typeface="Avenir Book"/>
              </a:rPr>
              <a:t> de ROS </a:t>
            </a:r>
            <a:r>
              <a:rPr lang="en-US" sz="1400" dirty="0" smtClean="0">
                <a:latin typeface="Avenir Book"/>
                <a:cs typeface="Avenir Book"/>
              </a:rPr>
              <a:t>(M. </a:t>
            </a:r>
            <a:r>
              <a:rPr lang="en-US" sz="1400" dirty="0" err="1" smtClean="0">
                <a:latin typeface="Avenir Book"/>
                <a:cs typeface="Avenir Book"/>
              </a:rPr>
              <a:t>leprae</a:t>
            </a:r>
            <a:r>
              <a:rPr lang="en-US" sz="1400" dirty="0" smtClean="0">
                <a:latin typeface="Avenir Book"/>
                <a:cs typeface="Avenir Book"/>
              </a:rPr>
              <a:t>)</a:t>
            </a:r>
          </a:p>
          <a:p>
            <a:r>
              <a:rPr lang="en-US" dirty="0" err="1" smtClean="0">
                <a:latin typeface="Avenir Book"/>
                <a:cs typeface="Avenir Book"/>
              </a:rPr>
              <a:t>Ruptura</a:t>
            </a:r>
            <a:r>
              <a:rPr lang="en-US" dirty="0" smtClean="0">
                <a:latin typeface="Avenir Book"/>
                <a:cs typeface="Avenir Book"/>
              </a:rPr>
              <a:t> dos </a:t>
            </a:r>
            <a:r>
              <a:rPr lang="en-US" dirty="0" err="1" smtClean="0">
                <a:latin typeface="Avenir Book"/>
                <a:cs typeface="Avenir Book"/>
              </a:rPr>
              <a:t>fagossomo</a:t>
            </a:r>
            <a:r>
              <a:rPr lang="en-US" dirty="0" smtClean="0">
                <a:latin typeface="Avenir Book"/>
                <a:cs typeface="Avenir Book"/>
              </a:rPr>
              <a:t>, escape </a:t>
            </a:r>
            <a:r>
              <a:rPr lang="en-US" dirty="0" err="1" smtClean="0">
                <a:latin typeface="Avenir Book"/>
                <a:cs typeface="Avenir Book"/>
              </a:rPr>
              <a:t>para</a:t>
            </a:r>
            <a:r>
              <a:rPr lang="en-US" dirty="0" smtClean="0">
                <a:latin typeface="Avenir Book"/>
                <a:cs typeface="Avenir Book"/>
              </a:rPr>
              <a:t> o </a:t>
            </a:r>
            <a:r>
              <a:rPr lang="en-US" dirty="0" err="1" smtClean="0">
                <a:latin typeface="Avenir Book"/>
                <a:cs typeface="Avenir Book"/>
              </a:rPr>
              <a:t>citoplasma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sz="1400" i="1" dirty="0" smtClean="0">
                <a:latin typeface="Avenir Book"/>
                <a:cs typeface="Avenir Book"/>
              </a:rPr>
              <a:t>(L </a:t>
            </a:r>
            <a:r>
              <a:rPr lang="en-US" sz="1400" i="1" dirty="0" err="1" smtClean="0">
                <a:latin typeface="Avenir Book"/>
                <a:cs typeface="Avenir Book"/>
              </a:rPr>
              <a:t>monocytogenes</a:t>
            </a:r>
            <a:r>
              <a:rPr lang="en-US" sz="1400" i="1" dirty="0" smtClean="0">
                <a:latin typeface="Avenir Book"/>
                <a:cs typeface="Avenir Book"/>
              </a:rPr>
              <a:t>)</a:t>
            </a:r>
            <a:endParaRPr lang="en-US" sz="1400" i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57842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smtClean="0">
                <a:latin typeface="Avenir Book"/>
                <a:cs typeface="Avenir Book"/>
              </a:rPr>
              <a:t>Resposta </a:t>
            </a:r>
            <a:r>
              <a:rPr lang="it-IT" sz="3600" dirty="0" smtClean="0">
                <a:latin typeface="Avenir Book"/>
                <a:cs typeface="Avenir Book"/>
              </a:rPr>
              <a:t>vs </a:t>
            </a:r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intracelulares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1520" y="1524854"/>
            <a:ext cx="869333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pt-BR" sz="1800" dirty="0">
                <a:latin typeface="Avenir Book" charset="0"/>
                <a:ea typeface="Avenir Book" charset="0"/>
                <a:cs typeface="Avenir Book" charset="0"/>
              </a:rPr>
              <a:t>Hipersensibilidade do tipo tardia (DTH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) 24-</a:t>
            </a:r>
            <a:r>
              <a:rPr lang="pt-BR" sz="1800" dirty="0">
                <a:latin typeface="Avenir Book" charset="0"/>
                <a:ea typeface="Avenir Book" charset="0"/>
                <a:cs typeface="Avenir Book" charset="0"/>
              </a:rPr>
              <a:t>48 horas</a:t>
            </a:r>
          </a:p>
          <a:p>
            <a:pPr algn="l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pt-BR" sz="1800" dirty="0">
                <a:latin typeface="Avenir Book" charset="0"/>
                <a:ea typeface="Avenir Book" charset="0"/>
                <a:cs typeface="Avenir Book" charset="0"/>
              </a:rPr>
              <a:t>Caracterizada por endurecimento e 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eritema</a:t>
            </a:r>
          </a:p>
          <a:p>
            <a:pPr algn="l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Causada </a:t>
            </a:r>
            <a:r>
              <a:rPr lang="pt-BR" sz="1800" dirty="0">
                <a:latin typeface="Avenir Book" charset="0"/>
                <a:ea typeface="Avenir Book" charset="0"/>
                <a:cs typeface="Avenir Book" charset="0"/>
              </a:rPr>
              <a:t>por </a:t>
            </a:r>
            <a:r>
              <a:rPr lang="pt-BR" sz="1800" dirty="0" err="1" smtClean="0">
                <a:solidFill>
                  <a:srgbClr val="761C00"/>
                </a:solidFill>
                <a:latin typeface="Avenir Book" charset="0"/>
                <a:ea typeface="Avenir Book" charset="0"/>
                <a:cs typeface="Avenir Book" charset="0"/>
              </a:rPr>
              <a:t>linfocitos</a:t>
            </a:r>
            <a:r>
              <a:rPr lang="pt-BR" sz="1800" dirty="0" smtClean="0">
                <a:solidFill>
                  <a:srgbClr val="761C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sz="1800" dirty="0" err="1" smtClean="0">
                <a:solidFill>
                  <a:srgbClr val="761C00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endParaRPr lang="pt-BR" sz="1800" dirty="0">
              <a:solidFill>
                <a:srgbClr val="761C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Th1 ou Th17 -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 IFN-</a:t>
            </a:r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γ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-&gt; </a:t>
            </a:r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inflamaçao</a:t>
            </a:r>
            <a:endParaRPr lang="pt-BR" sz="18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l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CTL-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 lise celular</a:t>
            </a:r>
          </a:p>
          <a:p>
            <a:pPr algn="l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pt-PT" sz="1800" dirty="0">
                <a:latin typeface="Avenir Book" charset="0"/>
                <a:ea typeface="Avenir Book" charset="0"/>
                <a:cs typeface="Avenir Book" charset="0"/>
              </a:rPr>
              <a:t>a persistência do </a:t>
            </a:r>
            <a:r>
              <a:rPr lang="pt-PT" sz="1800" dirty="0" err="1" smtClean="0">
                <a:latin typeface="Avenir Book" charset="0"/>
                <a:ea typeface="Avenir Book" charset="0"/>
                <a:cs typeface="Avenir Book" charset="0"/>
              </a:rPr>
              <a:t>Ag</a:t>
            </a:r>
            <a:r>
              <a:rPr lang="pt-PT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PT" sz="1800" dirty="0">
                <a:latin typeface="Avenir Book" charset="0"/>
                <a:ea typeface="Avenir Book" charset="0"/>
                <a:cs typeface="Avenir Book" charset="0"/>
              </a:rPr>
              <a:t>resulta na formação de granulomas e por vezes inflamação crónica. </a:t>
            </a:r>
            <a:endParaRPr lang="pt-BR" sz="18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l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pt-BR" sz="1800" dirty="0" err="1" smtClean="0">
                <a:latin typeface="Avenir Book" charset="0"/>
                <a:ea typeface="Avenir Book" charset="0"/>
                <a:cs typeface="Avenir Book" charset="0"/>
              </a:rPr>
              <a:t>Freqüentemente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sz="1800" dirty="0">
                <a:latin typeface="Avenir Book" charset="0"/>
                <a:ea typeface="Avenir Book" charset="0"/>
                <a:cs typeface="Avenir Book" charset="0"/>
              </a:rPr>
              <a:t>ocorre fibrose como resultado de secreção de citocinas e fatores de crescimento para </a:t>
            </a:r>
            <a:r>
              <a:rPr lang="pt-BR" sz="1800" dirty="0" smtClean="0">
                <a:latin typeface="Avenir Book" charset="0"/>
                <a:ea typeface="Avenir Book" charset="0"/>
                <a:cs typeface="Avenir Book" charset="0"/>
              </a:rPr>
              <a:t>macrófagos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835696" y="1124744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EFEITOS LESIVOS</a:t>
            </a:r>
          </a:p>
        </p:txBody>
      </p:sp>
      <p:pic>
        <p:nvPicPr>
          <p:cNvPr id="11" name="Picture 3" descr="C:\Users\Andrew\Documents\Books\CMI7\Slide Set Project\CMI 7 Slides Ch 18\18-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6" y="4797152"/>
            <a:ext cx="329017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56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1576" y="1985808"/>
            <a:ext cx="5328592" cy="317009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l" defTabSz="914377">
              <a:defRPr/>
            </a:pPr>
            <a:r>
              <a:rPr lang="pt-BR" sz="2000" kern="0" dirty="0">
                <a:solidFill>
                  <a:prstClr val="black"/>
                </a:solidFill>
              </a:rPr>
              <a:t>Complexo </a:t>
            </a:r>
            <a:r>
              <a:rPr lang="pt-BR" sz="2000" i="1" kern="0" dirty="0">
                <a:solidFill>
                  <a:prstClr val="black"/>
                </a:solidFill>
              </a:rPr>
              <a:t>Mycobacterium </a:t>
            </a:r>
            <a:r>
              <a:rPr lang="pt-BR" sz="2000" i="1" kern="0" dirty="0" err="1">
                <a:solidFill>
                  <a:prstClr val="black"/>
                </a:solidFill>
              </a:rPr>
              <a:t>tuberculosis</a:t>
            </a:r>
            <a:r>
              <a:rPr lang="pt-BR" sz="2000" i="1" kern="0" dirty="0">
                <a:solidFill>
                  <a:prstClr val="black"/>
                </a:solidFill>
              </a:rPr>
              <a:t> </a:t>
            </a:r>
            <a:r>
              <a:rPr lang="pt-BR" sz="2000" kern="0" dirty="0">
                <a:solidFill>
                  <a:prstClr val="black"/>
                </a:solidFill>
              </a:rPr>
              <a:t>(CMTB)</a:t>
            </a:r>
          </a:p>
          <a:p>
            <a:pPr algn="l" defTabSz="914377">
              <a:defRPr/>
            </a:pPr>
            <a:endParaRPr lang="pt-BR" sz="2000" kern="0" dirty="0">
              <a:solidFill>
                <a:prstClr val="black"/>
              </a:solidFill>
            </a:endParaRPr>
          </a:p>
          <a:p>
            <a:pPr algn="l" defTabSz="914377">
              <a:defRPr/>
            </a:pPr>
            <a:r>
              <a:rPr lang="pt-BR" sz="2000" i="1" kern="0" dirty="0">
                <a:solidFill>
                  <a:prstClr val="black"/>
                </a:solidFill>
              </a:rPr>
              <a:t>Mycobacterium </a:t>
            </a:r>
            <a:r>
              <a:rPr lang="pt-BR" sz="2000" i="1" kern="0" dirty="0" err="1">
                <a:solidFill>
                  <a:prstClr val="black"/>
                </a:solidFill>
              </a:rPr>
              <a:t>tuberculosis</a:t>
            </a:r>
            <a:endParaRPr lang="pt-BR" sz="2000" i="1" kern="0" dirty="0">
              <a:solidFill>
                <a:prstClr val="black"/>
              </a:solidFill>
            </a:endParaRPr>
          </a:p>
          <a:p>
            <a:pPr algn="l" defTabSz="914377">
              <a:defRPr/>
            </a:pPr>
            <a:r>
              <a:rPr lang="pt-BR" sz="2000" i="1" kern="0" dirty="0" smtClean="0">
                <a:solidFill>
                  <a:prstClr val="black"/>
                </a:solidFill>
              </a:rPr>
              <a:t>M. </a:t>
            </a:r>
            <a:r>
              <a:rPr lang="pt-BR" sz="2000" i="1" kern="0" dirty="0" err="1" smtClean="0">
                <a:solidFill>
                  <a:prstClr val="black"/>
                </a:solidFill>
              </a:rPr>
              <a:t>canettii</a:t>
            </a:r>
            <a:endParaRPr lang="pt-BR" sz="2000" i="1" kern="0" dirty="0" smtClean="0">
              <a:solidFill>
                <a:prstClr val="black"/>
              </a:solidFill>
            </a:endParaRPr>
          </a:p>
          <a:p>
            <a:pPr algn="l" defTabSz="914377">
              <a:defRPr/>
            </a:pPr>
            <a:r>
              <a:rPr lang="pt-BR" sz="2000" i="1" kern="0" dirty="0" smtClean="0">
                <a:solidFill>
                  <a:prstClr val="black"/>
                </a:solidFill>
              </a:rPr>
              <a:t>M</a:t>
            </a:r>
            <a:r>
              <a:rPr lang="pt-BR" sz="2000" i="1" kern="0" dirty="0">
                <a:solidFill>
                  <a:prstClr val="black"/>
                </a:solidFill>
              </a:rPr>
              <a:t>. </a:t>
            </a:r>
            <a:r>
              <a:rPr lang="pt-BR" sz="2000" i="1" kern="0" dirty="0" err="1">
                <a:solidFill>
                  <a:prstClr val="black"/>
                </a:solidFill>
              </a:rPr>
              <a:t>bovis</a:t>
            </a:r>
            <a:endParaRPr lang="pt-BR" sz="2000" i="1" kern="0" dirty="0">
              <a:solidFill>
                <a:prstClr val="black"/>
              </a:solidFill>
            </a:endParaRPr>
          </a:p>
          <a:p>
            <a:pPr algn="l" defTabSz="914377">
              <a:defRPr/>
            </a:pPr>
            <a:r>
              <a:rPr lang="pt-BR" sz="2000" i="1" kern="0" dirty="0">
                <a:solidFill>
                  <a:prstClr val="black"/>
                </a:solidFill>
              </a:rPr>
              <a:t>M. </a:t>
            </a:r>
            <a:r>
              <a:rPr lang="pt-BR" sz="2000" i="1" kern="0" dirty="0" err="1">
                <a:solidFill>
                  <a:prstClr val="black"/>
                </a:solidFill>
              </a:rPr>
              <a:t>bovis</a:t>
            </a:r>
            <a:r>
              <a:rPr lang="pt-BR" sz="2000" i="1" kern="0" dirty="0">
                <a:solidFill>
                  <a:prstClr val="black"/>
                </a:solidFill>
              </a:rPr>
              <a:t>-BCG</a:t>
            </a:r>
          </a:p>
          <a:p>
            <a:pPr algn="l" defTabSz="914377">
              <a:defRPr/>
            </a:pPr>
            <a:r>
              <a:rPr lang="pt-BR" sz="2000" i="1" kern="0" dirty="0">
                <a:solidFill>
                  <a:prstClr val="black"/>
                </a:solidFill>
              </a:rPr>
              <a:t>M. </a:t>
            </a:r>
            <a:r>
              <a:rPr lang="pt-BR" sz="2000" i="1" kern="0" dirty="0" err="1">
                <a:solidFill>
                  <a:prstClr val="black"/>
                </a:solidFill>
              </a:rPr>
              <a:t>africanum</a:t>
            </a:r>
            <a:endParaRPr lang="pt-BR" sz="2000" i="1" kern="0" dirty="0">
              <a:solidFill>
                <a:prstClr val="black"/>
              </a:solidFill>
            </a:endParaRPr>
          </a:p>
          <a:p>
            <a:pPr algn="l" defTabSz="914377">
              <a:defRPr/>
            </a:pPr>
            <a:r>
              <a:rPr lang="pt-BR" sz="2000" i="1" kern="0" dirty="0">
                <a:solidFill>
                  <a:prstClr val="black"/>
                </a:solidFill>
              </a:rPr>
              <a:t>M. </a:t>
            </a:r>
            <a:r>
              <a:rPr lang="pt-BR" sz="2000" i="1" kern="0" dirty="0" err="1">
                <a:solidFill>
                  <a:prstClr val="black"/>
                </a:solidFill>
              </a:rPr>
              <a:t>microti</a:t>
            </a:r>
            <a:endParaRPr lang="pt-BR" sz="2000" i="1" kern="0" dirty="0">
              <a:solidFill>
                <a:prstClr val="black"/>
              </a:solidFill>
            </a:endParaRPr>
          </a:p>
          <a:p>
            <a:pPr algn="l" defTabSz="914377">
              <a:defRPr/>
            </a:pPr>
            <a:r>
              <a:rPr lang="pt-BR" sz="2000" i="1" kern="0" dirty="0">
                <a:solidFill>
                  <a:prstClr val="black"/>
                </a:solidFill>
              </a:rPr>
              <a:t>M. </a:t>
            </a:r>
            <a:r>
              <a:rPr lang="pt-BR" sz="2000" i="1" kern="0" dirty="0" err="1">
                <a:solidFill>
                  <a:prstClr val="black"/>
                </a:solidFill>
              </a:rPr>
              <a:t>caprae</a:t>
            </a:r>
            <a:endParaRPr lang="pt-BR" sz="2000" i="1" kern="0" dirty="0">
              <a:solidFill>
                <a:prstClr val="black"/>
              </a:solidFill>
            </a:endParaRPr>
          </a:p>
          <a:p>
            <a:pPr algn="l" defTabSz="914377">
              <a:defRPr/>
            </a:pPr>
            <a:r>
              <a:rPr lang="pt-BR" sz="2000" i="1" kern="0" dirty="0">
                <a:solidFill>
                  <a:prstClr val="black"/>
                </a:solidFill>
              </a:rPr>
              <a:t>M. </a:t>
            </a:r>
            <a:r>
              <a:rPr lang="pt-BR" sz="2000" i="1" kern="0" dirty="0" err="1">
                <a:solidFill>
                  <a:prstClr val="black"/>
                </a:solidFill>
              </a:rPr>
              <a:t>pinnipedi</a:t>
            </a:r>
            <a:endParaRPr lang="pt-BR" sz="2000" i="1" kern="0" dirty="0">
              <a:solidFill>
                <a:prstClr val="black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7451" y="2636912"/>
            <a:ext cx="4612581" cy="3649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endParaRPr lang="pt-BR" kern="0" dirty="0">
              <a:solidFill>
                <a:prstClr val="black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Infecçao</a:t>
            </a:r>
            <a:r>
              <a:rPr lang="it-IT" sz="3600" dirty="0" smtClean="0">
                <a:latin typeface="Avenir Book"/>
                <a:cs typeface="Avenir Book"/>
              </a:rPr>
              <a:t> por </a:t>
            </a:r>
            <a:r>
              <a:rPr lang="it-IT" sz="3600" i="1" dirty="0" smtClean="0">
                <a:latin typeface="Avenir Book"/>
                <a:cs typeface="Avenir Book"/>
              </a:rPr>
              <a:t>M tuberculosis</a:t>
            </a:r>
            <a:endParaRPr lang="it-IT" sz="3600" i="1" dirty="0">
              <a:latin typeface="Avenir Book"/>
              <a:cs typeface="Avenir Book"/>
            </a:endParaRPr>
          </a:p>
        </p:txBody>
      </p:sp>
      <p:pic>
        <p:nvPicPr>
          <p:cNvPr id="6" name="Imagem 1" descr="17set09_1232-Lu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6829" y="2801594"/>
            <a:ext cx="3422726" cy="23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5800870" y="1598576"/>
            <a:ext cx="3194644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+mj-lt"/>
              </a:rPr>
              <a:t>BACILOS</a:t>
            </a:r>
            <a:r>
              <a:rPr lang="pt-BR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BR" sz="1600" b="1" dirty="0">
                <a:latin typeface="+mj-lt"/>
              </a:rPr>
              <a:t>ÁLCOOL-ÁCIDO RESISTENTES (BAAR)</a:t>
            </a:r>
          </a:p>
        </p:txBody>
      </p:sp>
      <p:sp>
        <p:nvSpPr>
          <p:cNvPr id="8" name="CaixaDeTexto 4"/>
          <p:cNvSpPr txBox="1"/>
          <p:nvPr/>
        </p:nvSpPr>
        <p:spPr>
          <a:xfrm>
            <a:off x="6125149" y="5445224"/>
            <a:ext cx="2546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Foto: Dra. Luciana B. M. </a:t>
            </a:r>
            <a:r>
              <a:rPr lang="pt-BR" sz="1200" dirty="0" err="1" smtClean="0"/>
              <a:t>Fujimoto</a:t>
            </a:r>
            <a:r>
              <a:rPr lang="pt-BR" sz="1200" dirty="0" smtClean="0"/>
              <a:t> (UFAM/INPA)</a:t>
            </a:r>
            <a:endParaRPr lang="pt-BR" sz="1200" dirty="0"/>
          </a:p>
        </p:txBody>
      </p:sp>
      <p:sp>
        <p:nvSpPr>
          <p:cNvPr id="9" name="CaixaDeTexto 3"/>
          <p:cNvSpPr txBox="1"/>
          <p:nvPr/>
        </p:nvSpPr>
        <p:spPr>
          <a:xfrm>
            <a:off x="5940152" y="2401484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Material = Escarro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2826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Infecçao</a:t>
            </a:r>
            <a:r>
              <a:rPr lang="it-IT" sz="3600" dirty="0" smtClean="0">
                <a:latin typeface="Avenir Book"/>
                <a:cs typeface="Avenir Book"/>
              </a:rPr>
              <a:t> por </a:t>
            </a:r>
            <a:r>
              <a:rPr lang="it-IT" sz="3600" i="1" dirty="0" smtClean="0">
                <a:latin typeface="Avenir Book"/>
                <a:cs typeface="Avenir Book"/>
              </a:rPr>
              <a:t>M tuberculosis</a:t>
            </a:r>
            <a:endParaRPr lang="it-IT" sz="3600" i="1" dirty="0">
              <a:latin typeface="Avenir Book"/>
              <a:cs typeface="Avenir Book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323" y="996427"/>
            <a:ext cx="5524500" cy="5778500"/>
          </a:xfrm>
          <a:prstGeom prst="rect">
            <a:avLst/>
          </a:prstGeom>
        </p:spPr>
      </p:pic>
      <p:sp>
        <p:nvSpPr>
          <p:cNvPr id="4" name="CaixaDeTexto 4"/>
          <p:cNvSpPr txBox="1"/>
          <p:nvPr/>
        </p:nvSpPr>
        <p:spPr>
          <a:xfrm>
            <a:off x="7318171" y="6497928"/>
            <a:ext cx="1628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/>
              <a:t>O’Garra</a:t>
            </a:r>
            <a:r>
              <a:rPr lang="pt-BR" sz="1200" dirty="0" smtClean="0"/>
              <a:t>, 2012</a:t>
            </a:r>
            <a:endParaRPr lang="pt-BR" sz="1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35516" y="3688863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Doença TB </a:t>
            </a:r>
          </a:p>
          <a:p>
            <a:r>
              <a:rPr lang="pt-BR" sz="18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ativa</a:t>
            </a:r>
            <a:endParaRPr lang="pt-BR" sz="18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7080848" y="2931909"/>
            <a:ext cx="2063152" cy="2585323"/>
            <a:chOff x="7080848" y="2348880"/>
            <a:chExt cx="2063152" cy="2585323"/>
          </a:xfrm>
        </p:grpSpPr>
        <p:sp>
          <p:nvSpPr>
            <p:cNvPr id="6" name="CasellaDiTesto 5"/>
            <p:cNvSpPr txBox="1"/>
            <p:nvPr/>
          </p:nvSpPr>
          <p:spPr>
            <a:xfrm>
              <a:off x="7392387" y="2348880"/>
              <a:ext cx="175161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pt-BR" sz="1800" dirty="0" smtClean="0">
                  <a:latin typeface="Avenir Book" charset="0"/>
                  <a:ea typeface="Avenir Book" charset="0"/>
                  <a:cs typeface="Avenir Book" charset="0"/>
                </a:rPr>
                <a:t>Doença TB </a:t>
              </a:r>
              <a:r>
                <a:rPr lang="pt-BR" sz="1800" dirty="0" err="1" smtClean="0">
                  <a:latin typeface="Avenir Book" charset="0"/>
                  <a:ea typeface="Avenir Book" charset="0"/>
                  <a:cs typeface="Avenir Book" charset="0"/>
                </a:rPr>
                <a:t>sub-clinica</a:t>
              </a:r>
              <a:endParaRPr lang="pt-BR" sz="1800" dirty="0" smtClean="0">
                <a:latin typeface="Avenir Book" charset="0"/>
                <a:ea typeface="Avenir Book" charset="0"/>
                <a:cs typeface="Avenir Book" charset="0"/>
              </a:endParaRPr>
            </a:p>
            <a:p>
              <a:pPr marL="285750" indent="-285750">
                <a:buFont typeface="Arial" charset="0"/>
                <a:buChar char="•"/>
              </a:pPr>
              <a:r>
                <a:rPr lang="pt-BR" sz="1800" dirty="0" err="1" smtClean="0">
                  <a:latin typeface="Avenir Book" charset="0"/>
                  <a:ea typeface="Avenir Book" charset="0"/>
                  <a:cs typeface="Avenir Book" charset="0"/>
                </a:rPr>
                <a:t>Persistencia</a:t>
              </a:r>
              <a:r>
                <a:rPr lang="pt-BR" sz="1800" dirty="0" smtClean="0">
                  <a:latin typeface="Avenir Book" charset="0"/>
                  <a:ea typeface="Avenir Book" charset="0"/>
                  <a:cs typeface="Avenir Book" charset="0"/>
                </a:rPr>
                <a:t> do bacilo e controle da </a:t>
              </a:r>
              <a:r>
                <a:rPr lang="pt-BR" sz="1800" dirty="0" err="1" smtClean="0">
                  <a:latin typeface="Avenir Book" charset="0"/>
                  <a:ea typeface="Avenir Book" charset="0"/>
                  <a:cs typeface="Avenir Book" charset="0"/>
                </a:rPr>
                <a:t>infecçao</a:t>
              </a:r>
              <a:endParaRPr lang="pt-BR" sz="1800" dirty="0" smtClean="0">
                <a:latin typeface="Avenir Book" charset="0"/>
                <a:ea typeface="Avenir Book" charset="0"/>
                <a:cs typeface="Avenir Book" charset="0"/>
              </a:endParaRPr>
            </a:p>
            <a:p>
              <a:pPr marL="285750" indent="-285750">
                <a:buFont typeface="Arial" charset="0"/>
                <a:buChar char="•"/>
              </a:pPr>
              <a:r>
                <a:rPr lang="pt-BR" sz="1800" dirty="0" err="1" smtClean="0">
                  <a:latin typeface="Avenir Book" charset="0"/>
                  <a:ea typeface="Avenir Book" charset="0"/>
                  <a:cs typeface="Avenir Book" charset="0"/>
                </a:rPr>
                <a:t>Eliminaçao</a:t>
              </a:r>
              <a:r>
                <a:rPr lang="pt-BR" sz="1800" dirty="0" smtClean="0">
                  <a:latin typeface="Avenir Book" charset="0"/>
                  <a:ea typeface="Avenir Book" charset="0"/>
                  <a:cs typeface="Avenir Book" charset="0"/>
                </a:rPr>
                <a:t> da </a:t>
              </a:r>
              <a:r>
                <a:rPr lang="pt-BR" sz="1800" dirty="0" err="1" smtClean="0">
                  <a:latin typeface="Avenir Book" charset="0"/>
                  <a:ea typeface="Avenir Book" charset="0"/>
                  <a:cs typeface="Avenir Book" charset="0"/>
                </a:rPr>
                <a:t>infecçao</a:t>
              </a:r>
              <a:r>
                <a:rPr lang="pt-BR" sz="1800" dirty="0" smtClean="0">
                  <a:latin typeface="Avenir Book" charset="0"/>
                  <a:ea typeface="Avenir Book" charset="0"/>
                  <a:cs typeface="Avenir Book" charset="0"/>
                </a:rPr>
                <a:t>? </a:t>
              </a:r>
            </a:p>
            <a:p>
              <a:pPr marL="285750" indent="-285750">
                <a:buFont typeface="Arial" charset="0"/>
                <a:buChar char="•"/>
              </a:pPr>
              <a:endParaRPr lang="pt-BR" sz="1800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7" name="Parentesi graffa aperta 6"/>
            <p:cNvSpPr/>
            <p:nvPr/>
          </p:nvSpPr>
          <p:spPr>
            <a:xfrm>
              <a:off x="7080848" y="2348880"/>
              <a:ext cx="587496" cy="2160240"/>
            </a:xfrm>
            <a:prstGeom prst="leftBrac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228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388" y="1355725"/>
            <a:ext cx="8857108" cy="5338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38400" y="1355725"/>
            <a:ext cx="1828800" cy="1995488"/>
            <a:chOff x="1728" y="854"/>
            <a:chExt cx="1296" cy="1257"/>
          </a:xfrm>
        </p:grpSpPr>
        <p:grpSp>
          <p:nvGrpSpPr>
            <p:cNvPr id="10345" name="Group 3"/>
            <p:cNvGrpSpPr>
              <a:grpSpLocks/>
            </p:cNvGrpSpPr>
            <p:nvPr/>
          </p:nvGrpSpPr>
          <p:grpSpPr bwMode="auto">
            <a:xfrm>
              <a:off x="1728" y="1725"/>
              <a:ext cx="1069" cy="386"/>
              <a:chOff x="1728" y="2261"/>
              <a:chExt cx="1069" cy="386"/>
            </a:xfrm>
          </p:grpSpPr>
          <p:sp>
            <p:nvSpPr>
              <p:cNvPr id="10353" name="Freeform 4"/>
              <p:cNvSpPr>
                <a:spLocks/>
              </p:cNvSpPr>
              <p:nvPr/>
            </p:nvSpPr>
            <p:spPr bwMode="auto">
              <a:xfrm>
                <a:off x="1728" y="2390"/>
                <a:ext cx="110" cy="209"/>
              </a:xfrm>
              <a:custGeom>
                <a:avLst/>
                <a:gdLst>
                  <a:gd name="T0" fmla="*/ 0 w 110"/>
                  <a:gd name="T1" fmla="*/ 4 h 209"/>
                  <a:gd name="T2" fmla="*/ 24 w 110"/>
                  <a:gd name="T3" fmla="*/ 0 h 209"/>
                  <a:gd name="T4" fmla="*/ 44 w 110"/>
                  <a:gd name="T5" fmla="*/ 4 h 209"/>
                  <a:gd name="T6" fmla="*/ 59 w 110"/>
                  <a:gd name="T7" fmla="*/ 16 h 209"/>
                  <a:gd name="T8" fmla="*/ 80 w 110"/>
                  <a:gd name="T9" fmla="*/ 37 h 209"/>
                  <a:gd name="T10" fmla="*/ 88 w 110"/>
                  <a:gd name="T11" fmla="*/ 54 h 209"/>
                  <a:gd name="T12" fmla="*/ 97 w 110"/>
                  <a:gd name="T13" fmla="*/ 71 h 209"/>
                  <a:gd name="T14" fmla="*/ 106 w 110"/>
                  <a:gd name="T15" fmla="*/ 83 h 209"/>
                  <a:gd name="T16" fmla="*/ 109 w 110"/>
                  <a:gd name="T17" fmla="*/ 87 h 209"/>
                  <a:gd name="T18" fmla="*/ 106 w 110"/>
                  <a:gd name="T19" fmla="*/ 117 h 209"/>
                  <a:gd name="T20" fmla="*/ 100 w 110"/>
                  <a:gd name="T21" fmla="*/ 150 h 209"/>
                  <a:gd name="T22" fmla="*/ 88 w 110"/>
                  <a:gd name="T23" fmla="*/ 175 h 209"/>
                  <a:gd name="T24" fmla="*/ 80 w 110"/>
                  <a:gd name="T25" fmla="*/ 188 h 209"/>
                  <a:gd name="T26" fmla="*/ 65 w 110"/>
                  <a:gd name="T27" fmla="*/ 196 h 209"/>
                  <a:gd name="T28" fmla="*/ 59 w 110"/>
                  <a:gd name="T29" fmla="*/ 204 h 209"/>
                  <a:gd name="T30" fmla="*/ 53 w 110"/>
                  <a:gd name="T31" fmla="*/ 208 h 209"/>
                  <a:gd name="T32" fmla="*/ 36 w 110"/>
                  <a:gd name="T33" fmla="*/ 208 h 209"/>
                  <a:gd name="T34" fmla="*/ 21 w 110"/>
                  <a:gd name="T35" fmla="*/ 208 h 209"/>
                  <a:gd name="T36" fmla="*/ 12 w 110"/>
                  <a:gd name="T37" fmla="*/ 208 h 209"/>
                  <a:gd name="T38" fmla="*/ 6 w 110"/>
                  <a:gd name="T39" fmla="*/ 208 h 209"/>
                  <a:gd name="T40" fmla="*/ 3 w 110"/>
                  <a:gd name="T41" fmla="*/ 208 h 209"/>
                  <a:gd name="T42" fmla="*/ 0 w 110"/>
                  <a:gd name="T43" fmla="*/ 204 h 20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0"/>
                  <a:gd name="T67" fmla="*/ 0 h 209"/>
                  <a:gd name="T68" fmla="*/ 110 w 110"/>
                  <a:gd name="T69" fmla="*/ 209 h 20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0" h="209">
                    <a:moveTo>
                      <a:pt x="0" y="4"/>
                    </a:moveTo>
                    <a:lnTo>
                      <a:pt x="24" y="0"/>
                    </a:lnTo>
                    <a:lnTo>
                      <a:pt x="44" y="4"/>
                    </a:lnTo>
                    <a:lnTo>
                      <a:pt x="59" y="16"/>
                    </a:lnTo>
                    <a:lnTo>
                      <a:pt x="80" y="37"/>
                    </a:lnTo>
                    <a:lnTo>
                      <a:pt x="88" y="54"/>
                    </a:lnTo>
                    <a:lnTo>
                      <a:pt x="97" y="71"/>
                    </a:lnTo>
                    <a:lnTo>
                      <a:pt x="106" y="83"/>
                    </a:lnTo>
                    <a:lnTo>
                      <a:pt x="109" y="87"/>
                    </a:lnTo>
                    <a:lnTo>
                      <a:pt x="106" y="117"/>
                    </a:lnTo>
                    <a:lnTo>
                      <a:pt x="100" y="150"/>
                    </a:lnTo>
                    <a:lnTo>
                      <a:pt x="88" y="175"/>
                    </a:lnTo>
                    <a:lnTo>
                      <a:pt x="80" y="188"/>
                    </a:lnTo>
                    <a:lnTo>
                      <a:pt x="65" y="196"/>
                    </a:lnTo>
                    <a:lnTo>
                      <a:pt x="59" y="204"/>
                    </a:lnTo>
                    <a:lnTo>
                      <a:pt x="53" y="208"/>
                    </a:lnTo>
                    <a:lnTo>
                      <a:pt x="36" y="208"/>
                    </a:lnTo>
                    <a:lnTo>
                      <a:pt x="21" y="208"/>
                    </a:lnTo>
                    <a:lnTo>
                      <a:pt x="12" y="208"/>
                    </a:lnTo>
                    <a:lnTo>
                      <a:pt x="6" y="208"/>
                    </a:lnTo>
                    <a:lnTo>
                      <a:pt x="3" y="208"/>
                    </a:lnTo>
                    <a:lnTo>
                      <a:pt x="0" y="204"/>
                    </a:lnTo>
                  </a:path>
                </a:pathLst>
              </a:custGeom>
              <a:noFill/>
              <a:ln w="25400" cap="rnd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0354" name="Group 5"/>
              <p:cNvGrpSpPr>
                <a:grpSpLocks/>
              </p:cNvGrpSpPr>
              <p:nvPr/>
            </p:nvGrpSpPr>
            <p:grpSpPr bwMode="auto">
              <a:xfrm>
                <a:off x="2010" y="2261"/>
                <a:ext cx="787" cy="386"/>
                <a:chOff x="2010" y="2261"/>
                <a:chExt cx="787" cy="386"/>
              </a:xfrm>
            </p:grpSpPr>
            <p:grpSp>
              <p:nvGrpSpPr>
                <p:cNvPr id="10355" name="Group 6"/>
                <p:cNvGrpSpPr>
                  <a:grpSpLocks/>
                </p:cNvGrpSpPr>
                <p:nvPr/>
              </p:nvGrpSpPr>
              <p:grpSpPr bwMode="auto">
                <a:xfrm>
                  <a:off x="2057" y="2261"/>
                  <a:ext cx="740" cy="386"/>
                  <a:chOff x="2057" y="2261"/>
                  <a:chExt cx="740" cy="386"/>
                </a:xfrm>
              </p:grpSpPr>
              <p:pic>
                <p:nvPicPr>
                  <p:cNvPr id="10365" name="Picture 7"/>
                  <p:cNvPicPr>
                    <a:picLocks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57" y="2261"/>
                    <a:ext cx="740" cy="3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366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2492" y="2352"/>
                    <a:ext cx="164" cy="1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075" tIns="46038" rIns="92075" bIns="46038" anchor="ctr"/>
                  <a:lstStyle/>
                  <a:p>
                    <a:pPr algn="ctr"/>
                    <a:endParaRPr lang="pt-BR" sz="2400"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0356" name="Group 9"/>
                <p:cNvGrpSpPr>
                  <a:grpSpLocks/>
                </p:cNvGrpSpPr>
                <p:nvPr/>
              </p:nvGrpSpPr>
              <p:grpSpPr bwMode="auto">
                <a:xfrm>
                  <a:off x="2416" y="2325"/>
                  <a:ext cx="309" cy="274"/>
                  <a:chOff x="2416" y="2325"/>
                  <a:chExt cx="309" cy="274"/>
                </a:xfrm>
              </p:grpSpPr>
              <p:pic>
                <p:nvPicPr>
                  <p:cNvPr id="10363" name="Picture 10"/>
                  <p:cNvPicPr>
                    <a:picLocks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416" y="2325"/>
                    <a:ext cx="309" cy="2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36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533" y="2399"/>
                    <a:ext cx="79" cy="1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2075" tIns="46038" rIns="92075" bIns="46038" anchor="ctr"/>
                  <a:lstStyle/>
                  <a:p>
                    <a:pPr algn="ctr"/>
                    <a:endParaRPr lang="pt-BR" sz="2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0357" name="Line 12"/>
                <p:cNvSpPr>
                  <a:spLocks noChangeShapeType="1"/>
                </p:cNvSpPr>
                <p:nvPr/>
              </p:nvSpPr>
              <p:spPr bwMode="auto">
                <a:xfrm>
                  <a:off x="2010" y="2544"/>
                  <a:ext cx="423" cy="31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358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014" y="2392"/>
                  <a:ext cx="395" cy="12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359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010" y="2516"/>
                  <a:ext cx="399" cy="35"/>
                </a:xfrm>
                <a:prstGeom prst="line">
                  <a:avLst/>
                </a:prstGeom>
                <a:noFill/>
                <a:ln w="25400">
                  <a:solidFill>
                    <a:srgbClr val="FFFFFF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360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2010" y="2472"/>
                  <a:ext cx="395" cy="59"/>
                </a:xfrm>
                <a:prstGeom prst="line">
                  <a:avLst/>
                </a:prstGeom>
                <a:noFill/>
                <a:ln w="25400">
                  <a:solidFill>
                    <a:srgbClr val="FFFFFF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361" name="Line 16"/>
                <p:cNvSpPr>
                  <a:spLocks noChangeShapeType="1"/>
                </p:cNvSpPr>
                <p:nvPr/>
              </p:nvSpPr>
              <p:spPr bwMode="auto">
                <a:xfrm>
                  <a:off x="2018" y="2536"/>
                  <a:ext cx="399" cy="7"/>
                </a:xfrm>
                <a:prstGeom prst="line">
                  <a:avLst/>
                </a:prstGeom>
                <a:noFill/>
                <a:ln w="25400">
                  <a:solidFill>
                    <a:srgbClr val="FFFFFF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36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010" y="2440"/>
                  <a:ext cx="399" cy="87"/>
                </a:xfrm>
                <a:prstGeom prst="line">
                  <a:avLst/>
                </a:prstGeom>
                <a:noFill/>
                <a:ln w="25400">
                  <a:solidFill>
                    <a:srgbClr val="FFFFFF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10346" name="AutoShape 18"/>
            <p:cNvSpPr>
              <a:spLocks noChangeArrowheads="1"/>
            </p:cNvSpPr>
            <p:nvPr/>
          </p:nvSpPr>
          <p:spPr bwMode="auto">
            <a:xfrm>
              <a:off x="2445" y="1827"/>
              <a:ext cx="110" cy="47"/>
            </a:xfrm>
            <a:prstGeom prst="star16">
              <a:avLst>
                <a:gd name="adj" fmla="val 37500"/>
              </a:avLst>
            </a:prstGeom>
            <a:solidFill>
              <a:srgbClr val="FF9900"/>
            </a:solidFill>
            <a:ln w="1270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47" name="AutoShape 19"/>
            <p:cNvSpPr>
              <a:spLocks noChangeArrowheads="1"/>
            </p:cNvSpPr>
            <p:nvPr/>
          </p:nvSpPr>
          <p:spPr bwMode="auto">
            <a:xfrm>
              <a:off x="2568" y="1788"/>
              <a:ext cx="110" cy="47"/>
            </a:xfrm>
            <a:prstGeom prst="star16">
              <a:avLst>
                <a:gd name="adj" fmla="val 37500"/>
              </a:avLst>
            </a:prstGeom>
            <a:solidFill>
              <a:srgbClr val="FF9900"/>
            </a:solidFill>
            <a:ln w="1270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48" name="AutoShape 20"/>
            <p:cNvSpPr>
              <a:spLocks noChangeArrowheads="1"/>
            </p:cNvSpPr>
            <p:nvPr/>
          </p:nvSpPr>
          <p:spPr bwMode="auto">
            <a:xfrm>
              <a:off x="2595" y="1878"/>
              <a:ext cx="110" cy="47"/>
            </a:xfrm>
            <a:prstGeom prst="star16">
              <a:avLst>
                <a:gd name="adj" fmla="val 37500"/>
              </a:avLst>
            </a:prstGeom>
            <a:solidFill>
              <a:srgbClr val="FF9900"/>
            </a:solidFill>
            <a:ln w="1270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49" name="AutoShape 21"/>
            <p:cNvSpPr>
              <a:spLocks noChangeArrowheads="1"/>
            </p:cNvSpPr>
            <p:nvPr/>
          </p:nvSpPr>
          <p:spPr bwMode="auto">
            <a:xfrm>
              <a:off x="2595" y="1959"/>
              <a:ext cx="110" cy="47"/>
            </a:xfrm>
            <a:prstGeom prst="star16">
              <a:avLst>
                <a:gd name="adj" fmla="val 37500"/>
              </a:avLst>
            </a:prstGeom>
            <a:solidFill>
              <a:srgbClr val="FF9900"/>
            </a:solidFill>
            <a:ln w="1270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50" name="AutoShape 22"/>
            <p:cNvSpPr>
              <a:spLocks noChangeArrowheads="1"/>
            </p:cNvSpPr>
            <p:nvPr/>
          </p:nvSpPr>
          <p:spPr bwMode="auto">
            <a:xfrm>
              <a:off x="2460" y="1923"/>
              <a:ext cx="110" cy="47"/>
            </a:xfrm>
            <a:prstGeom prst="star16">
              <a:avLst>
                <a:gd name="adj" fmla="val 37500"/>
              </a:avLst>
            </a:prstGeom>
            <a:solidFill>
              <a:srgbClr val="FF9900"/>
            </a:solidFill>
            <a:ln w="1270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51" name="AutoShape 23"/>
            <p:cNvSpPr>
              <a:spLocks noChangeArrowheads="1"/>
            </p:cNvSpPr>
            <p:nvPr/>
          </p:nvSpPr>
          <p:spPr bwMode="auto">
            <a:xfrm>
              <a:off x="1830" y="1070"/>
              <a:ext cx="110" cy="47"/>
            </a:xfrm>
            <a:prstGeom prst="star16">
              <a:avLst>
                <a:gd name="adj" fmla="val 37500"/>
              </a:avLst>
            </a:prstGeom>
            <a:solidFill>
              <a:srgbClr val="FF9900"/>
            </a:solidFill>
            <a:ln w="1270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104" name="Rectangle 24"/>
            <p:cNvSpPr>
              <a:spLocks noChangeArrowheads="1"/>
            </p:cNvSpPr>
            <p:nvPr/>
          </p:nvSpPr>
          <p:spPr bwMode="auto">
            <a:xfrm>
              <a:off x="2022" y="854"/>
              <a:ext cx="100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r>
                <a:rPr lang="pt-BR" sz="2000" b="1" i="1">
                  <a:solidFill>
                    <a:srgbClr val="FFFF00"/>
                  </a:solidFill>
                  <a:latin typeface="Bookman Old Style" pitchFamily="18" charset="0"/>
                </a:rPr>
                <a:t>Partículas</a:t>
              </a:r>
            </a:p>
            <a:p>
              <a:pPr>
                <a:defRPr/>
              </a:pPr>
              <a:r>
                <a:rPr lang="pt-BR" sz="2000" b="1" i="1">
                  <a:solidFill>
                    <a:srgbClr val="FFFF00"/>
                  </a:solidFill>
                  <a:latin typeface="Bookman Old Style" pitchFamily="18" charset="0"/>
                </a:rPr>
                <a:t> levitantes</a:t>
              </a:r>
            </a:p>
          </p:txBody>
        </p:sp>
      </p:grpSp>
      <p:grpSp>
        <p:nvGrpSpPr>
          <p:cNvPr id="10244" name="Group 26"/>
          <p:cNvGrpSpPr>
            <a:grpSpLocks/>
          </p:cNvGrpSpPr>
          <p:nvPr/>
        </p:nvGrpSpPr>
        <p:grpSpPr bwMode="auto">
          <a:xfrm>
            <a:off x="1060450" y="2133600"/>
            <a:ext cx="2019300" cy="3221038"/>
            <a:chOff x="751" y="1880"/>
            <a:chExt cx="1431" cy="2029"/>
          </a:xfrm>
        </p:grpSpPr>
        <p:sp>
          <p:nvSpPr>
            <p:cNvPr id="46107" name="Line 27"/>
            <p:cNvSpPr>
              <a:spLocks noChangeShapeType="1"/>
            </p:cNvSpPr>
            <p:nvPr/>
          </p:nvSpPr>
          <p:spPr bwMode="auto">
            <a:xfrm>
              <a:off x="839" y="3524"/>
              <a:ext cx="232" cy="17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08" name="Arc 28"/>
            <p:cNvSpPr>
              <a:spLocks/>
            </p:cNvSpPr>
            <p:nvPr/>
          </p:nvSpPr>
          <p:spPr bwMode="auto">
            <a:xfrm>
              <a:off x="1589" y="2639"/>
              <a:ext cx="381" cy="26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00 h 21600"/>
                <a:gd name="T2" fmla="*/ 21543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09" name="Freeform 29"/>
            <p:cNvSpPr>
              <a:spLocks/>
            </p:cNvSpPr>
            <p:nvPr/>
          </p:nvSpPr>
          <p:spPr bwMode="auto">
            <a:xfrm>
              <a:off x="924" y="3407"/>
              <a:ext cx="225" cy="19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4" y="193"/>
                </a:cxn>
              </a:cxnLst>
              <a:rect l="0" t="0" r="r" b="b"/>
              <a:pathLst>
                <a:path w="225" h="194">
                  <a:moveTo>
                    <a:pt x="0" y="0"/>
                  </a:moveTo>
                  <a:lnTo>
                    <a:pt x="224" y="193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10" name="Arc 30"/>
            <p:cNvSpPr>
              <a:spLocks/>
            </p:cNvSpPr>
            <p:nvPr/>
          </p:nvSpPr>
          <p:spPr bwMode="auto">
            <a:xfrm>
              <a:off x="1416" y="2216"/>
              <a:ext cx="642" cy="41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00 h 21600"/>
                <a:gd name="T2" fmla="*/ 21566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83"/>
                    <a:pt x="9649" y="18"/>
                    <a:pt x="21566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3"/>
                    <a:pt x="9649" y="18"/>
                    <a:pt x="21566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11" name="Line 31"/>
            <p:cNvSpPr>
              <a:spLocks noChangeShapeType="1"/>
            </p:cNvSpPr>
            <p:nvPr/>
          </p:nvSpPr>
          <p:spPr bwMode="auto">
            <a:xfrm>
              <a:off x="1407" y="2638"/>
              <a:ext cx="0" cy="64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12" name="Freeform 32"/>
            <p:cNvSpPr>
              <a:spLocks/>
            </p:cNvSpPr>
            <p:nvPr/>
          </p:nvSpPr>
          <p:spPr bwMode="auto">
            <a:xfrm>
              <a:off x="1577" y="2884"/>
              <a:ext cx="8" cy="37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376"/>
                </a:cxn>
              </a:cxnLst>
              <a:rect l="0" t="0" r="r" b="b"/>
              <a:pathLst>
                <a:path w="8" h="377">
                  <a:moveTo>
                    <a:pt x="7" y="0"/>
                  </a:moveTo>
                  <a:lnTo>
                    <a:pt x="0" y="376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13" name="Line 33"/>
            <p:cNvSpPr>
              <a:spLocks noChangeShapeType="1"/>
            </p:cNvSpPr>
            <p:nvPr/>
          </p:nvSpPr>
          <p:spPr bwMode="auto">
            <a:xfrm>
              <a:off x="1575" y="3254"/>
              <a:ext cx="273" cy="29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14" name="Line 34"/>
            <p:cNvSpPr>
              <a:spLocks noChangeShapeType="1"/>
            </p:cNvSpPr>
            <p:nvPr/>
          </p:nvSpPr>
          <p:spPr bwMode="auto">
            <a:xfrm>
              <a:off x="1488" y="3408"/>
              <a:ext cx="447" cy="487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15" name="Freeform 35"/>
            <p:cNvSpPr>
              <a:spLocks/>
            </p:cNvSpPr>
            <p:nvPr/>
          </p:nvSpPr>
          <p:spPr bwMode="auto">
            <a:xfrm>
              <a:off x="1097" y="3414"/>
              <a:ext cx="396" cy="495"/>
            </a:xfrm>
            <a:custGeom>
              <a:avLst/>
              <a:gdLst/>
              <a:ahLst/>
              <a:cxnLst>
                <a:cxn ang="0">
                  <a:pos x="0" y="494"/>
                </a:cxn>
                <a:cxn ang="0">
                  <a:pos x="394" y="0"/>
                </a:cxn>
              </a:cxnLst>
              <a:rect l="0" t="0" r="r" b="b"/>
              <a:pathLst>
                <a:path w="395" h="495">
                  <a:moveTo>
                    <a:pt x="0" y="494"/>
                  </a:moveTo>
                  <a:lnTo>
                    <a:pt x="394" y="0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16" name="Line 36"/>
            <p:cNvSpPr>
              <a:spLocks noChangeShapeType="1"/>
            </p:cNvSpPr>
            <p:nvPr/>
          </p:nvSpPr>
          <p:spPr bwMode="auto">
            <a:xfrm flipV="1">
              <a:off x="1143" y="3279"/>
              <a:ext cx="271" cy="32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17" name="Line 37"/>
            <p:cNvSpPr>
              <a:spLocks noChangeShapeType="1"/>
            </p:cNvSpPr>
            <p:nvPr/>
          </p:nvSpPr>
          <p:spPr bwMode="auto">
            <a:xfrm flipH="1">
              <a:off x="1849" y="3370"/>
              <a:ext cx="201" cy="17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18" name="Line 38"/>
            <p:cNvSpPr>
              <a:spLocks noChangeShapeType="1"/>
            </p:cNvSpPr>
            <p:nvPr/>
          </p:nvSpPr>
          <p:spPr bwMode="auto">
            <a:xfrm flipH="1">
              <a:off x="1935" y="3485"/>
              <a:ext cx="201" cy="17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19" name="Freeform 39"/>
            <p:cNvSpPr>
              <a:spLocks/>
            </p:cNvSpPr>
            <p:nvPr/>
          </p:nvSpPr>
          <p:spPr bwMode="auto">
            <a:xfrm>
              <a:off x="1930" y="3667"/>
              <a:ext cx="222" cy="2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1" y="228"/>
                </a:cxn>
              </a:cxnLst>
              <a:rect l="0" t="0" r="r" b="b"/>
              <a:pathLst>
                <a:path w="222" h="229">
                  <a:moveTo>
                    <a:pt x="0" y="0"/>
                  </a:moveTo>
                  <a:lnTo>
                    <a:pt x="221" y="228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20" name="Freeform 40"/>
            <p:cNvSpPr>
              <a:spLocks/>
            </p:cNvSpPr>
            <p:nvPr/>
          </p:nvSpPr>
          <p:spPr bwMode="auto">
            <a:xfrm>
              <a:off x="1754" y="1880"/>
              <a:ext cx="428" cy="963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64" y="47"/>
                </a:cxn>
                <a:cxn ang="0">
                  <a:pos x="186" y="81"/>
                </a:cxn>
                <a:cxn ang="0">
                  <a:pos x="219" y="115"/>
                </a:cxn>
                <a:cxn ang="0">
                  <a:pos x="230" y="149"/>
                </a:cxn>
                <a:cxn ang="0">
                  <a:pos x="252" y="183"/>
                </a:cxn>
                <a:cxn ang="0">
                  <a:pos x="263" y="229"/>
                </a:cxn>
                <a:cxn ang="0">
                  <a:pos x="285" y="262"/>
                </a:cxn>
                <a:cxn ang="0">
                  <a:pos x="306" y="296"/>
                </a:cxn>
                <a:cxn ang="0">
                  <a:pos x="329" y="330"/>
                </a:cxn>
                <a:cxn ang="0">
                  <a:pos x="361" y="364"/>
                </a:cxn>
                <a:cxn ang="0">
                  <a:pos x="383" y="398"/>
                </a:cxn>
                <a:cxn ang="0">
                  <a:pos x="416" y="431"/>
                </a:cxn>
                <a:cxn ang="0">
                  <a:pos x="427" y="476"/>
                </a:cxn>
                <a:cxn ang="0">
                  <a:pos x="395" y="476"/>
                </a:cxn>
                <a:cxn ang="0">
                  <a:pos x="361" y="488"/>
                </a:cxn>
                <a:cxn ang="0">
                  <a:pos x="329" y="500"/>
                </a:cxn>
                <a:cxn ang="0">
                  <a:pos x="295" y="500"/>
                </a:cxn>
                <a:cxn ang="0">
                  <a:pos x="263" y="500"/>
                </a:cxn>
                <a:cxn ang="0">
                  <a:pos x="240" y="544"/>
                </a:cxn>
                <a:cxn ang="0">
                  <a:pos x="240" y="578"/>
                </a:cxn>
                <a:cxn ang="0">
                  <a:pos x="240" y="612"/>
                </a:cxn>
                <a:cxn ang="0">
                  <a:pos x="210" y="606"/>
                </a:cxn>
                <a:cxn ang="0">
                  <a:pos x="190" y="610"/>
                </a:cxn>
                <a:cxn ang="0">
                  <a:pos x="158" y="606"/>
                </a:cxn>
                <a:cxn ang="0">
                  <a:pos x="118" y="606"/>
                </a:cxn>
                <a:cxn ang="0">
                  <a:pos x="76" y="635"/>
                </a:cxn>
                <a:cxn ang="0">
                  <a:pos x="66" y="669"/>
                </a:cxn>
                <a:cxn ang="0">
                  <a:pos x="98" y="686"/>
                </a:cxn>
                <a:cxn ang="0">
                  <a:pos x="126" y="694"/>
                </a:cxn>
                <a:cxn ang="0">
                  <a:pos x="158" y="702"/>
                </a:cxn>
                <a:cxn ang="0">
                  <a:pos x="190" y="714"/>
                </a:cxn>
                <a:cxn ang="0">
                  <a:pos x="230" y="702"/>
                </a:cxn>
                <a:cxn ang="0">
                  <a:pos x="240" y="736"/>
                </a:cxn>
                <a:cxn ang="0">
                  <a:pos x="240" y="771"/>
                </a:cxn>
                <a:cxn ang="0">
                  <a:pos x="208" y="793"/>
                </a:cxn>
                <a:cxn ang="0">
                  <a:pos x="230" y="827"/>
                </a:cxn>
                <a:cxn ang="0">
                  <a:pos x="252" y="860"/>
                </a:cxn>
                <a:cxn ang="0">
                  <a:pos x="263" y="894"/>
                </a:cxn>
                <a:cxn ang="0">
                  <a:pos x="240" y="929"/>
                </a:cxn>
                <a:cxn ang="0">
                  <a:pos x="208" y="929"/>
                </a:cxn>
                <a:cxn ang="0">
                  <a:pos x="175" y="940"/>
                </a:cxn>
                <a:cxn ang="0">
                  <a:pos x="142" y="940"/>
                </a:cxn>
                <a:cxn ang="0">
                  <a:pos x="110" y="951"/>
                </a:cxn>
                <a:cxn ang="0">
                  <a:pos x="76" y="951"/>
                </a:cxn>
                <a:cxn ang="0">
                  <a:pos x="32" y="962"/>
                </a:cxn>
                <a:cxn ang="0">
                  <a:pos x="0" y="962"/>
                </a:cxn>
              </a:cxnLst>
              <a:rect l="0" t="0" r="r" b="b"/>
              <a:pathLst>
                <a:path w="428" h="963">
                  <a:moveTo>
                    <a:pt x="171" y="0"/>
                  </a:moveTo>
                  <a:lnTo>
                    <a:pt x="164" y="47"/>
                  </a:lnTo>
                  <a:lnTo>
                    <a:pt x="186" y="81"/>
                  </a:lnTo>
                  <a:lnTo>
                    <a:pt x="219" y="115"/>
                  </a:lnTo>
                  <a:lnTo>
                    <a:pt x="230" y="149"/>
                  </a:lnTo>
                  <a:lnTo>
                    <a:pt x="252" y="183"/>
                  </a:lnTo>
                  <a:lnTo>
                    <a:pt x="263" y="229"/>
                  </a:lnTo>
                  <a:lnTo>
                    <a:pt x="285" y="262"/>
                  </a:lnTo>
                  <a:lnTo>
                    <a:pt x="306" y="296"/>
                  </a:lnTo>
                  <a:lnTo>
                    <a:pt x="329" y="330"/>
                  </a:lnTo>
                  <a:lnTo>
                    <a:pt x="361" y="364"/>
                  </a:lnTo>
                  <a:lnTo>
                    <a:pt x="383" y="398"/>
                  </a:lnTo>
                  <a:lnTo>
                    <a:pt x="416" y="431"/>
                  </a:lnTo>
                  <a:lnTo>
                    <a:pt x="427" y="476"/>
                  </a:lnTo>
                  <a:lnTo>
                    <a:pt x="395" y="476"/>
                  </a:lnTo>
                  <a:lnTo>
                    <a:pt x="361" y="488"/>
                  </a:lnTo>
                  <a:lnTo>
                    <a:pt x="329" y="500"/>
                  </a:lnTo>
                  <a:lnTo>
                    <a:pt x="295" y="500"/>
                  </a:lnTo>
                  <a:lnTo>
                    <a:pt x="263" y="500"/>
                  </a:lnTo>
                  <a:lnTo>
                    <a:pt x="240" y="544"/>
                  </a:lnTo>
                  <a:lnTo>
                    <a:pt x="240" y="578"/>
                  </a:lnTo>
                  <a:lnTo>
                    <a:pt x="240" y="612"/>
                  </a:lnTo>
                  <a:lnTo>
                    <a:pt x="210" y="606"/>
                  </a:lnTo>
                  <a:lnTo>
                    <a:pt x="190" y="610"/>
                  </a:lnTo>
                  <a:lnTo>
                    <a:pt x="158" y="606"/>
                  </a:lnTo>
                  <a:lnTo>
                    <a:pt x="118" y="606"/>
                  </a:lnTo>
                  <a:lnTo>
                    <a:pt x="76" y="635"/>
                  </a:lnTo>
                  <a:lnTo>
                    <a:pt x="66" y="669"/>
                  </a:lnTo>
                  <a:lnTo>
                    <a:pt x="98" y="686"/>
                  </a:lnTo>
                  <a:lnTo>
                    <a:pt x="126" y="694"/>
                  </a:lnTo>
                  <a:lnTo>
                    <a:pt x="158" y="702"/>
                  </a:lnTo>
                  <a:lnTo>
                    <a:pt x="190" y="714"/>
                  </a:lnTo>
                  <a:lnTo>
                    <a:pt x="230" y="702"/>
                  </a:lnTo>
                  <a:lnTo>
                    <a:pt x="240" y="736"/>
                  </a:lnTo>
                  <a:lnTo>
                    <a:pt x="240" y="771"/>
                  </a:lnTo>
                  <a:lnTo>
                    <a:pt x="208" y="793"/>
                  </a:lnTo>
                  <a:lnTo>
                    <a:pt x="230" y="827"/>
                  </a:lnTo>
                  <a:lnTo>
                    <a:pt x="252" y="860"/>
                  </a:lnTo>
                  <a:lnTo>
                    <a:pt x="263" y="894"/>
                  </a:lnTo>
                  <a:lnTo>
                    <a:pt x="240" y="929"/>
                  </a:lnTo>
                  <a:lnTo>
                    <a:pt x="208" y="929"/>
                  </a:lnTo>
                  <a:lnTo>
                    <a:pt x="175" y="940"/>
                  </a:lnTo>
                  <a:lnTo>
                    <a:pt x="142" y="940"/>
                  </a:lnTo>
                  <a:lnTo>
                    <a:pt x="110" y="951"/>
                  </a:lnTo>
                  <a:lnTo>
                    <a:pt x="76" y="951"/>
                  </a:lnTo>
                  <a:lnTo>
                    <a:pt x="32" y="962"/>
                  </a:lnTo>
                  <a:lnTo>
                    <a:pt x="0" y="962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21" name="Line 41"/>
            <p:cNvSpPr>
              <a:spLocks noChangeShapeType="1"/>
            </p:cNvSpPr>
            <p:nvPr/>
          </p:nvSpPr>
          <p:spPr bwMode="auto">
            <a:xfrm flipV="1">
              <a:off x="881" y="3703"/>
              <a:ext cx="186" cy="20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22" name="Freeform 42"/>
            <p:cNvSpPr>
              <a:spLocks/>
            </p:cNvSpPr>
            <p:nvPr/>
          </p:nvSpPr>
          <p:spPr bwMode="auto">
            <a:xfrm>
              <a:off x="751" y="3452"/>
              <a:ext cx="106" cy="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" y="90"/>
                </a:cxn>
              </a:cxnLst>
              <a:rect l="0" t="0" r="r" b="b"/>
              <a:pathLst>
                <a:path w="106" h="91">
                  <a:moveTo>
                    <a:pt x="0" y="0"/>
                  </a:moveTo>
                  <a:lnTo>
                    <a:pt x="105" y="90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23" name="Freeform 43"/>
            <p:cNvSpPr>
              <a:spLocks/>
            </p:cNvSpPr>
            <p:nvPr/>
          </p:nvSpPr>
          <p:spPr bwMode="auto">
            <a:xfrm>
              <a:off x="821" y="3330"/>
              <a:ext cx="115" cy="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" y="90"/>
                </a:cxn>
              </a:cxnLst>
              <a:rect l="0" t="0" r="r" b="b"/>
              <a:pathLst>
                <a:path w="113" h="91">
                  <a:moveTo>
                    <a:pt x="0" y="0"/>
                  </a:moveTo>
                  <a:lnTo>
                    <a:pt x="112" y="90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46124" name="Rectangle 44"/>
          <p:cNvSpPr>
            <a:spLocks noChangeArrowheads="1"/>
          </p:cNvSpPr>
          <p:nvPr/>
        </p:nvSpPr>
        <p:spPr bwMode="auto">
          <a:xfrm>
            <a:off x="1084263" y="2428875"/>
            <a:ext cx="9429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pt-BR" sz="2400" b="1" i="1">
                <a:solidFill>
                  <a:srgbClr val="FFFFFF"/>
                </a:solidFill>
                <a:latin typeface="Bookman Old Style" pitchFamily="18" charset="0"/>
              </a:rPr>
              <a:t>FOCO</a:t>
            </a:r>
          </a:p>
          <a:p>
            <a:pPr algn="ctr">
              <a:defRPr/>
            </a:pPr>
            <a:r>
              <a:rPr lang="pt-BR" sz="2400" b="1" i="1">
                <a:solidFill>
                  <a:srgbClr val="FFFFFF"/>
                </a:solidFill>
                <a:latin typeface="Bookman Old Style" pitchFamily="18" charset="0"/>
              </a:rPr>
              <a:t>(+++)</a:t>
            </a:r>
          </a:p>
        </p:txBody>
      </p: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4043363" y="1355725"/>
            <a:ext cx="2271712" cy="2279650"/>
            <a:chOff x="2865" y="854"/>
            <a:chExt cx="1610" cy="1436"/>
          </a:xfrm>
        </p:grpSpPr>
        <p:sp>
          <p:nvSpPr>
            <p:cNvPr id="10303" name="AutoShape 46"/>
            <p:cNvSpPr>
              <a:spLocks noChangeArrowheads="1"/>
            </p:cNvSpPr>
            <p:nvPr/>
          </p:nvSpPr>
          <p:spPr bwMode="auto">
            <a:xfrm>
              <a:off x="3216" y="1057"/>
              <a:ext cx="110" cy="47"/>
            </a:xfrm>
            <a:prstGeom prst="star16">
              <a:avLst>
                <a:gd name="adj" fmla="val 37500"/>
              </a:avLst>
            </a:prstGeom>
            <a:solidFill>
              <a:srgbClr val="FF6600"/>
            </a:solidFill>
            <a:ln w="12700">
              <a:solidFill>
                <a:srgbClr val="D6009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127" name="Rectangle 47"/>
            <p:cNvSpPr>
              <a:spLocks noChangeArrowheads="1"/>
            </p:cNvSpPr>
            <p:nvPr/>
          </p:nvSpPr>
          <p:spPr bwMode="auto">
            <a:xfrm>
              <a:off x="3408" y="854"/>
              <a:ext cx="106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r>
                <a:rPr lang="pt-BR" sz="2000" b="1" i="1">
                  <a:solidFill>
                    <a:srgbClr val="FFFF00"/>
                  </a:solidFill>
                  <a:latin typeface="Bookman Old Style" pitchFamily="18" charset="0"/>
                </a:rPr>
                <a:t>Partículas</a:t>
              </a:r>
            </a:p>
            <a:p>
              <a:pPr>
                <a:defRPr/>
              </a:pPr>
              <a:r>
                <a:rPr lang="pt-BR" sz="2000" b="1" i="1">
                  <a:solidFill>
                    <a:srgbClr val="FFFF00"/>
                  </a:solidFill>
                  <a:latin typeface="Bookman Old Style" pitchFamily="18" charset="0"/>
                </a:rPr>
                <a:t>infectantes</a:t>
              </a:r>
            </a:p>
          </p:txBody>
        </p:sp>
        <p:grpSp>
          <p:nvGrpSpPr>
            <p:cNvPr id="10305" name="Group 48"/>
            <p:cNvGrpSpPr>
              <a:grpSpLocks/>
            </p:cNvGrpSpPr>
            <p:nvPr/>
          </p:nvGrpSpPr>
          <p:grpSpPr bwMode="auto">
            <a:xfrm>
              <a:off x="2865" y="1570"/>
              <a:ext cx="902" cy="720"/>
              <a:chOff x="2865" y="1570"/>
              <a:chExt cx="902" cy="720"/>
            </a:xfrm>
          </p:grpSpPr>
          <p:sp>
            <p:nvSpPr>
              <p:cNvPr id="10306" name="AutoShape 49"/>
              <p:cNvSpPr>
                <a:spLocks noChangeArrowheads="1"/>
              </p:cNvSpPr>
              <p:nvPr/>
            </p:nvSpPr>
            <p:spPr bwMode="auto">
              <a:xfrm>
                <a:off x="2865" y="1685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07" name="AutoShape 50"/>
              <p:cNvSpPr>
                <a:spLocks noChangeArrowheads="1"/>
              </p:cNvSpPr>
              <p:nvPr/>
            </p:nvSpPr>
            <p:spPr bwMode="auto">
              <a:xfrm>
                <a:off x="3118" y="2019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08" name="AutoShape 51"/>
              <p:cNvSpPr>
                <a:spLocks noChangeArrowheads="1"/>
              </p:cNvSpPr>
              <p:nvPr/>
            </p:nvSpPr>
            <p:spPr bwMode="auto">
              <a:xfrm>
                <a:off x="3411" y="1781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D6009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09" name="AutoShape 52"/>
              <p:cNvSpPr>
                <a:spLocks noChangeArrowheads="1"/>
              </p:cNvSpPr>
              <p:nvPr/>
            </p:nvSpPr>
            <p:spPr bwMode="auto">
              <a:xfrm>
                <a:off x="2882" y="1874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10" name="AutoShape 53"/>
              <p:cNvSpPr>
                <a:spLocks noChangeArrowheads="1"/>
              </p:cNvSpPr>
              <p:nvPr/>
            </p:nvSpPr>
            <p:spPr bwMode="auto">
              <a:xfrm>
                <a:off x="2978" y="1970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D6009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11" name="AutoShape 54"/>
              <p:cNvSpPr>
                <a:spLocks noChangeArrowheads="1"/>
              </p:cNvSpPr>
              <p:nvPr/>
            </p:nvSpPr>
            <p:spPr bwMode="auto">
              <a:xfrm>
                <a:off x="3059" y="1709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D6009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12" name="AutoShape 55"/>
              <p:cNvSpPr>
                <a:spLocks noChangeArrowheads="1"/>
              </p:cNvSpPr>
              <p:nvPr/>
            </p:nvSpPr>
            <p:spPr bwMode="auto">
              <a:xfrm>
                <a:off x="3155" y="1805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13" name="AutoShape 56"/>
              <p:cNvSpPr>
                <a:spLocks noChangeArrowheads="1"/>
              </p:cNvSpPr>
              <p:nvPr/>
            </p:nvSpPr>
            <p:spPr bwMode="auto">
              <a:xfrm>
                <a:off x="3228" y="1570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14" name="AutoShape 57"/>
              <p:cNvSpPr>
                <a:spLocks noChangeArrowheads="1"/>
              </p:cNvSpPr>
              <p:nvPr/>
            </p:nvSpPr>
            <p:spPr bwMode="auto">
              <a:xfrm>
                <a:off x="3324" y="1666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15" name="AutoShape 58"/>
              <p:cNvSpPr>
                <a:spLocks noChangeArrowheads="1"/>
              </p:cNvSpPr>
              <p:nvPr/>
            </p:nvSpPr>
            <p:spPr bwMode="auto">
              <a:xfrm>
                <a:off x="3424" y="1874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16" name="AutoShape 59"/>
              <p:cNvSpPr>
                <a:spLocks noChangeArrowheads="1"/>
              </p:cNvSpPr>
              <p:nvPr/>
            </p:nvSpPr>
            <p:spPr bwMode="auto">
              <a:xfrm>
                <a:off x="3520" y="1970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D6009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17" name="AutoShape 60"/>
              <p:cNvSpPr>
                <a:spLocks noChangeArrowheads="1"/>
              </p:cNvSpPr>
              <p:nvPr/>
            </p:nvSpPr>
            <p:spPr bwMode="auto">
              <a:xfrm>
                <a:off x="3342" y="2007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 sz="2400" b="1" i="1">
                  <a:solidFill>
                    <a:srgbClr val="000066"/>
                  </a:solidFill>
                </a:endParaRPr>
              </a:p>
            </p:txBody>
          </p:sp>
          <p:sp>
            <p:nvSpPr>
              <p:cNvPr id="10318" name="AutoShape 61"/>
              <p:cNvSpPr>
                <a:spLocks noChangeArrowheads="1"/>
              </p:cNvSpPr>
              <p:nvPr/>
            </p:nvSpPr>
            <p:spPr bwMode="auto">
              <a:xfrm>
                <a:off x="3538" y="2103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19" name="AutoShape 62"/>
              <p:cNvSpPr>
                <a:spLocks noChangeArrowheads="1"/>
              </p:cNvSpPr>
              <p:nvPr/>
            </p:nvSpPr>
            <p:spPr bwMode="auto">
              <a:xfrm rot="10800000" flipH="1">
                <a:off x="3228" y="2116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D6009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20" name="AutoShape 63"/>
              <p:cNvSpPr>
                <a:spLocks noChangeArrowheads="1"/>
              </p:cNvSpPr>
              <p:nvPr/>
            </p:nvSpPr>
            <p:spPr bwMode="auto">
              <a:xfrm rot="10800000" flipH="1">
                <a:off x="2937" y="2113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21" name="AutoShape 64"/>
              <p:cNvSpPr>
                <a:spLocks noChangeArrowheads="1"/>
              </p:cNvSpPr>
              <p:nvPr/>
            </p:nvSpPr>
            <p:spPr bwMode="auto">
              <a:xfrm>
                <a:off x="3206" y="1901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D6009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22" name="AutoShape 65"/>
              <p:cNvSpPr>
                <a:spLocks noChangeArrowheads="1"/>
              </p:cNvSpPr>
              <p:nvPr/>
            </p:nvSpPr>
            <p:spPr bwMode="auto">
              <a:xfrm>
                <a:off x="3118" y="2243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23" name="AutoShape 66"/>
              <p:cNvSpPr>
                <a:spLocks noChangeArrowheads="1"/>
              </p:cNvSpPr>
              <p:nvPr/>
            </p:nvSpPr>
            <p:spPr bwMode="auto">
              <a:xfrm>
                <a:off x="3377" y="2221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24" name="AutoShape 67"/>
              <p:cNvSpPr>
                <a:spLocks noChangeArrowheads="1"/>
              </p:cNvSpPr>
              <p:nvPr/>
            </p:nvSpPr>
            <p:spPr bwMode="auto">
              <a:xfrm>
                <a:off x="3520" y="1616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D6009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25" name="AutoShape 68"/>
              <p:cNvSpPr>
                <a:spLocks noChangeArrowheads="1"/>
              </p:cNvSpPr>
              <p:nvPr/>
            </p:nvSpPr>
            <p:spPr bwMode="auto">
              <a:xfrm>
                <a:off x="3602" y="1717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26" name="AutoShape 69"/>
              <p:cNvSpPr>
                <a:spLocks noChangeArrowheads="1"/>
              </p:cNvSpPr>
              <p:nvPr/>
            </p:nvSpPr>
            <p:spPr bwMode="auto">
              <a:xfrm>
                <a:off x="3595" y="1827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27" name="AutoShape 70"/>
              <p:cNvSpPr>
                <a:spLocks noChangeArrowheads="1"/>
              </p:cNvSpPr>
              <p:nvPr/>
            </p:nvSpPr>
            <p:spPr bwMode="auto">
              <a:xfrm>
                <a:off x="3657" y="2235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rgbClr val="FF6600"/>
              </a:solidFill>
              <a:ln w="12700">
                <a:solidFill>
                  <a:srgbClr val="F4C29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10" name="Group 71"/>
          <p:cNvGrpSpPr>
            <a:grpSpLocks/>
          </p:cNvGrpSpPr>
          <p:nvPr/>
        </p:nvGrpSpPr>
        <p:grpSpPr bwMode="auto">
          <a:xfrm>
            <a:off x="6105525" y="2124075"/>
            <a:ext cx="2293938" cy="3221038"/>
            <a:chOff x="4327" y="1338"/>
            <a:chExt cx="1625" cy="2029"/>
          </a:xfrm>
        </p:grpSpPr>
        <p:sp>
          <p:nvSpPr>
            <p:cNvPr id="46152" name="Line 72"/>
            <p:cNvSpPr>
              <a:spLocks noChangeShapeType="1"/>
            </p:cNvSpPr>
            <p:nvPr/>
          </p:nvSpPr>
          <p:spPr bwMode="auto">
            <a:xfrm flipH="1">
              <a:off x="5441" y="2982"/>
              <a:ext cx="226" cy="17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53" name="Arc 73"/>
            <p:cNvSpPr>
              <a:spLocks/>
            </p:cNvSpPr>
            <p:nvPr/>
          </p:nvSpPr>
          <p:spPr bwMode="auto">
            <a:xfrm>
              <a:off x="4538" y="2097"/>
              <a:ext cx="380" cy="26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54" name="Freeform 74"/>
            <p:cNvSpPr>
              <a:spLocks/>
            </p:cNvSpPr>
            <p:nvPr/>
          </p:nvSpPr>
          <p:spPr bwMode="auto">
            <a:xfrm>
              <a:off x="5360" y="2865"/>
              <a:ext cx="225" cy="194"/>
            </a:xfrm>
            <a:custGeom>
              <a:avLst/>
              <a:gdLst/>
              <a:ahLst/>
              <a:cxnLst>
                <a:cxn ang="0">
                  <a:pos x="224" y="0"/>
                </a:cxn>
                <a:cxn ang="0">
                  <a:pos x="0" y="193"/>
                </a:cxn>
              </a:cxnLst>
              <a:rect l="0" t="0" r="r" b="b"/>
              <a:pathLst>
                <a:path w="225" h="194">
                  <a:moveTo>
                    <a:pt x="224" y="0"/>
                  </a:moveTo>
                  <a:lnTo>
                    <a:pt x="0" y="193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55" name="Arc 75"/>
            <p:cNvSpPr>
              <a:spLocks/>
            </p:cNvSpPr>
            <p:nvPr/>
          </p:nvSpPr>
          <p:spPr bwMode="auto">
            <a:xfrm>
              <a:off x="4451" y="1674"/>
              <a:ext cx="642" cy="41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56" name="Line 76"/>
            <p:cNvSpPr>
              <a:spLocks noChangeShapeType="1"/>
            </p:cNvSpPr>
            <p:nvPr/>
          </p:nvSpPr>
          <p:spPr bwMode="auto">
            <a:xfrm>
              <a:off x="5101" y="2096"/>
              <a:ext cx="0" cy="64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57" name="Freeform 77"/>
            <p:cNvSpPr>
              <a:spLocks/>
            </p:cNvSpPr>
            <p:nvPr/>
          </p:nvSpPr>
          <p:spPr bwMode="auto">
            <a:xfrm>
              <a:off x="4924" y="2342"/>
              <a:ext cx="8" cy="3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376"/>
                </a:cxn>
              </a:cxnLst>
              <a:rect l="0" t="0" r="r" b="b"/>
              <a:pathLst>
                <a:path w="8" h="377">
                  <a:moveTo>
                    <a:pt x="0" y="0"/>
                  </a:moveTo>
                  <a:lnTo>
                    <a:pt x="7" y="376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58" name="Line 78"/>
            <p:cNvSpPr>
              <a:spLocks noChangeShapeType="1"/>
            </p:cNvSpPr>
            <p:nvPr/>
          </p:nvSpPr>
          <p:spPr bwMode="auto">
            <a:xfrm flipH="1">
              <a:off x="4661" y="2712"/>
              <a:ext cx="274" cy="29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59" name="Line 79"/>
            <p:cNvSpPr>
              <a:spLocks noChangeShapeType="1"/>
            </p:cNvSpPr>
            <p:nvPr/>
          </p:nvSpPr>
          <p:spPr bwMode="auto">
            <a:xfrm flipH="1">
              <a:off x="4576" y="2866"/>
              <a:ext cx="445" cy="487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60" name="Freeform 80"/>
            <p:cNvSpPr>
              <a:spLocks/>
            </p:cNvSpPr>
            <p:nvPr/>
          </p:nvSpPr>
          <p:spPr bwMode="auto">
            <a:xfrm>
              <a:off x="5017" y="2872"/>
              <a:ext cx="395" cy="495"/>
            </a:xfrm>
            <a:custGeom>
              <a:avLst/>
              <a:gdLst/>
              <a:ahLst/>
              <a:cxnLst>
                <a:cxn ang="0">
                  <a:pos x="394" y="494"/>
                </a:cxn>
                <a:cxn ang="0">
                  <a:pos x="0" y="0"/>
                </a:cxn>
              </a:cxnLst>
              <a:rect l="0" t="0" r="r" b="b"/>
              <a:pathLst>
                <a:path w="395" h="495">
                  <a:moveTo>
                    <a:pt x="394" y="494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61" name="Line 81"/>
            <p:cNvSpPr>
              <a:spLocks noChangeShapeType="1"/>
            </p:cNvSpPr>
            <p:nvPr/>
          </p:nvSpPr>
          <p:spPr bwMode="auto">
            <a:xfrm flipH="1" flipV="1">
              <a:off x="5094" y="2737"/>
              <a:ext cx="273" cy="32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62" name="Line 82"/>
            <p:cNvSpPr>
              <a:spLocks noChangeShapeType="1"/>
            </p:cNvSpPr>
            <p:nvPr/>
          </p:nvSpPr>
          <p:spPr bwMode="auto">
            <a:xfrm>
              <a:off x="4459" y="2828"/>
              <a:ext cx="201" cy="17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63" name="Line 83"/>
            <p:cNvSpPr>
              <a:spLocks noChangeShapeType="1"/>
            </p:cNvSpPr>
            <p:nvPr/>
          </p:nvSpPr>
          <p:spPr bwMode="auto">
            <a:xfrm>
              <a:off x="4373" y="2943"/>
              <a:ext cx="201" cy="17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64" name="Freeform 84"/>
            <p:cNvSpPr>
              <a:spLocks/>
            </p:cNvSpPr>
            <p:nvPr/>
          </p:nvSpPr>
          <p:spPr bwMode="auto">
            <a:xfrm>
              <a:off x="4357" y="3125"/>
              <a:ext cx="222" cy="229"/>
            </a:xfrm>
            <a:custGeom>
              <a:avLst/>
              <a:gdLst/>
              <a:ahLst/>
              <a:cxnLst>
                <a:cxn ang="0">
                  <a:pos x="221" y="0"/>
                </a:cxn>
                <a:cxn ang="0">
                  <a:pos x="0" y="228"/>
                </a:cxn>
              </a:cxnLst>
              <a:rect l="0" t="0" r="r" b="b"/>
              <a:pathLst>
                <a:path w="222" h="229">
                  <a:moveTo>
                    <a:pt x="221" y="0"/>
                  </a:moveTo>
                  <a:lnTo>
                    <a:pt x="0" y="228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65" name="Freeform 85"/>
            <p:cNvSpPr>
              <a:spLocks/>
            </p:cNvSpPr>
            <p:nvPr/>
          </p:nvSpPr>
          <p:spPr bwMode="auto">
            <a:xfrm>
              <a:off x="4327" y="1338"/>
              <a:ext cx="428" cy="963"/>
            </a:xfrm>
            <a:custGeom>
              <a:avLst/>
              <a:gdLst/>
              <a:ahLst/>
              <a:cxnLst>
                <a:cxn ang="0">
                  <a:pos x="256" y="0"/>
                </a:cxn>
                <a:cxn ang="0">
                  <a:pos x="263" y="47"/>
                </a:cxn>
                <a:cxn ang="0">
                  <a:pos x="241" y="81"/>
                </a:cxn>
                <a:cxn ang="0">
                  <a:pos x="208" y="115"/>
                </a:cxn>
                <a:cxn ang="0">
                  <a:pos x="197" y="149"/>
                </a:cxn>
                <a:cxn ang="0">
                  <a:pos x="175" y="183"/>
                </a:cxn>
                <a:cxn ang="0">
                  <a:pos x="164" y="229"/>
                </a:cxn>
                <a:cxn ang="0">
                  <a:pos x="142" y="262"/>
                </a:cxn>
                <a:cxn ang="0">
                  <a:pos x="121" y="296"/>
                </a:cxn>
                <a:cxn ang="0">
                  <a:pos x="98" y="330"/>
                </a:cxn>
                <a:cxn ang="0">
                  <a:pos x="66" y="364"/>
                </a:cxn>
                <a:cxn ang="0">
                  <a:pos x="44" y="398"/>
                </a:cxn>
                <a:cxn ang="0">
                  <a:pos x="11" y="431"/>
                </a:cxn>
                <a:cxn ang="0">
                  <a:pos x="0" y="476"/>
                </a:cxn>
                <a:cxn ang="0">
                  <a:pos x="32" y="476"/>
                </a:cxn>
                <a:cxn ang="0">
                  <a:pos x="66" y="488"/>
                </a:cxn>
                <a:cxn ang="0">
                  <a:pos x="98" y="500"/>
                </a:cxn>
                <a:cxn ang="0">
                  <a:pos x="132" y="500"/>
                </a:cxn>
                <a:cxn ang="0">
                  <a:pos x="164" y="500"/>
                </a:cxn>
                <a:cxn ang="0">
                  <a:pos x="187" y="544"/>
                </a:cxn>
                <a:cxn ang="0">
                  <a:pos x="187" y="578"/>
                </a:cxn>
                <a:cxn ang="0">
                  <a:pos x="187" y="612"/>
                </a:cxn>
                <a:cxn ang="0">
                  <a:pos x="219" y="635"/>
                </a:cxn>
                <a:cxn ang="0">
                  <a:pos x="252" y="635"/>
                </a:cxn>
                <a:cxn ang="0">
                  <a:pos x="285" y="635"/>
                </a:cxn>
                <a:cxn ang="0">
                  <a:pos x="317" y="635"/>
                </a:cxn>
                <a:cxn ang="0">
                  <a:pos x="351" y="635"/>
                </a:cxn>
                <a:cxn ang="0">
                  <a:pos x="361" y="669"/>
                </a:cxn>
                <a:cxn ang="0">
                  <a:pos x="329" y="680"/>
                </a:cxn>
                <a:cxn ang="0">
                  <a:pos x="296" y="691"/>
                </a:cxn>
                <a:cxn ang="0">
                  <a:pos x="263" y="691"/>
                </a:cxn>
                <a:cxn ang="0">
                  <a:pos x="230" y="691"/>
                </a:cxn>
                <a:cxn ang="0">
                  <a:pos x="197" y="702"/>
                </a:cxn>
                <a:cxn ang="0">
                  <a:pos x="187" y="736"/>
                </a:cxn>
                <a:cxn ang="0">
                  <a:pos x="187" y="771"/>
                </a:cxn>
                <a:cxn ang="0">
                  <a:pos x="219" y="793"/>
                </a:cxn>
                <a:cxn ang="0">
                  <a:pos x="197" y="827"/>
                </a:cxn>
                <a:cxn ang="0">
                  <a:pos x="175" y="860"/>
                </a:cxn>
                <a:cxn ang="0">
                  <a:pos x="164" y="894"/>
                </a:cxn>
                <a:cxn ang="0">
                  <a:pos x="187" y="929"/>
                </a:cxn>
                <a:cxn ang="0">
                  <a:pos x="219" y="929"/>
                </a:cxn>
                <a:cxn ang="0">
                  <a:pos x="252" y="940"/>
                </a:cxn>
                <a:cxn ang="0">
                  <a:pos x="285" y="940"/>
                </a:cxn>
                <a:cxn ang="0">
                  <a:pos x="317" y="951"/>
                </a:cxn>
                <a:cxn ang="0">
                  <a:pos x="351" y="951"/>
                </a:cxn>
                <a:cxn ang="0">
                  <a:pos x="395" y="962"/>
                </a:cxn>
                <a:cxn ang="0">
                  <a:pos x="427" y="962"/>
                </a:cxn>
              </a:cxnLst>
              <a:rect l="0" t="0" r="r" b="b"/>
              <a:pathLst>
                <a:path w="428" h="963">
                  <a:moveTo>
                    <a:pt x="256" y="0"/>
                  </a:moveTo>
                  <a:lnTo>
                    <a:pt x="263" y="47"/>
                  </a:lnTo>
                  <a:lnTo>
                    <a:pt x="241" y="81"/>
                  </a:lnTo>
                  <a:lnTo>
                    <a:pt x="208" y="115"/>
                  </a:lnTo>
                  <a:lnTo>
                    <a:pt x="197" y="149"/>
                  </a:lnTo>
                  <a:lnTo>
                    <a:pt x="175" y="183"/>
                  </a:lnTo>
                  <a:lnTo>
                    <a:pt x="164" y="229"/>
                  </a:lnTo>
                  <a:lnTo>
                    <a:pt x="142" y="262"/>
                  </a:lnTo>
                  <a:lnTo>
                    <a:pt x="121" y="296"/>
                  </a:lnTo>
                  <a:lnTo>
                    <a:pt x="98" y="330"/>
                  </a:lnTo>
                  <a:lnTo>
                    <a:pt x="66" y="364"/>
                  </a:lnTo>
                  <a:lnTo>
                    <a:pt x="44" y="398"/>
                  </a:lnTo>
                  <a:lnTo>
                    <a:pt x="11" y="431"/>
                  </a:lnTo>
                  <a:lnTo>
                    <a:pt x="0" y="476"/>
                  </a:lnTo>
                  <a:lnTo>
                    <a:pt x="32" y="476"/>
                  </a:lnTo>
                  <a:lnTo>
                    <a:pt x="66" y="488"/>
                  </a:lnTo>
                  <a:lnTo>
                    <a:pt x="98" y="500"/>
                  </a:lnTo>
                  <a:lnTo>
                    <a:pt x="132" y="500"/>
                  </a:lnTo>
                  <a:lnTo>
                    <a:pt x="164" y="500"/>
                  </a:lnTo>
                  <a:lnTo>
                    <a:pt x="187" y="544"/>
                  </a:lnTo>
                  <a:lnTo>
                    <a:pt x="187" y="578"/>
                  </a:lnTo>
                  <a:lnTo>
                    <a:pt x="187" y="612"/>
                  </a:lnTo>
                  <a:lnTo>
                    <a:pt x="219" y="635"/>
                  </a:lnTo>
                  <a:lnTo>
                    <a:pt x="252" y="635"/>
                  </a:lnTo>
                  <a:lnTo>
                    <a:pt x="285" y="635"/>
                  </a:lnTo>
                  <a:lnTo>
                    <a:pt x="317" y="635"/>
                  </a:lnTo>
                  <a:lnTo>
                    <a:pt x="351" y="635"/>
                  </a:lnTo>
                  <a:lnTo>
                    <a:pt x="361" y="669"/>
                  </a:lnTo>
                  <a:lnTo>
                    <a:pt x="329" y="680"/>
                  </a:lnTo>
                  <a:lnTo>
                    <a:pt x="296" y="691"/>
                  </a:lnTo>
                  <a:lnTo>
                    <a:pt x="263" y="691"/>
                  </a:lnTo>
                  <a:lnTo>
                    <a:pt x="230" y="691"/>
                  </a:lnTo>
                  <a:lnTo>
                    <a:pt x="197" y="702"/>
                  </a:lnTo>
                  <a:lnTo>
                    <a:pt x="187" y="736"/>
                  </a:lnTo>
                  <a:lnTo>
                    <a:pt x="187" y="771"/>
                  </a:lnTo>
                  <a:lnTo>
                    <a:pt x="219" y="793"/>
                  </a:lnTo>
                  <a:lnTo>
                    <a:pt x="197" y="827"/>
                  </a:lnTo>
                  <a:lnTo>
                    <a:pt x="175" y="860"/>
                  </a:lnTo>
                  <a:lnTo>
                    <a:pt x="164" y="894"/>
                  </a:lnTo>
                  <a:lnTo>
                    <a:pt x="187" y="929"/>
                  </a:lnTo>
                  <a:lnTo>
                    <a:pt x="219" y="929"/>
                  </a:lnTo>
                  <a:lnTo>
                    <a:pt x="252" y="940"/>
                  </a:lnTo>
                  <a:lnTo>
                    <a:pt x="285" y="940"/>
                  </a:lnTo>
                  <a:lnTo>
                    <a:pt x="317" y="951"/>
                  </a:lnTo>
                  <a:lnTo>
                    <a:pt x="351" y="951"/>
                  </a:lnTo>
                  <a:lnTo>
                    <a:pt x="395" y="962"/>
                  </a:lnTo>
                  <a:lnTo>
                    <a:pt x="427" y="962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66" name="Line 86"/>
            <p:cNvSpPr>
              <a:spLocks noChangeShapeType="1"/>
            </p:cNvSpPr>
            <p:nvPr/>
          </p:nvSpPr>
          <p:spPr bwMode="auto">
            <a:xfrm flipH="1" flipV="1">
              <a:off x="5440" y="3161"/>
              <a:ext cx="186" cy="20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67" name="Freeform 87"/>
            <p:cNvSpPr>
              <a:spLocks/>
            </p:cNvSpPr>
            <p:nvPr/>
          </p:nvSpPr>
          <p:spPr bwMode="auto">
            <a:xfrm>
              <a:off x="5652" y="2910"/>
              <a:ext cx="106" cy="91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0" y="90"/>
                </a:cxn>
              </a:cxnLst>
              <a:rect l="0" t="0" r="r" b="b"/>
              <a:pathLst>
                <a:path w="106" h="91">
                  <a:moveTo>
                    <a:pt x="105" y="0"/>
                  </a:moveTo>
                  <a:lnTo>
                    <a:pt x="0" y="90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68" name="Freeform 88"/>
            <p:cNvSpPr>
              <a:spLocks/>
            </p:cNvSpPr>
            <p:nvPr/>
          </p:nvSpPr>
          <p:spPr bwMode="auto">
            <a:xfrm>
              <a:off x="5575" y="2788"/>
              <a:ext cx="110" cy="91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0" y="90"/>
                </a:cxn>
              </a:cxnLst>
              <a:rect l="0" t="0" r="r" b="b"/>
              <a:pathLst>
                <a:path w="113" h="91">
                  <a:moveTo>
                    <a:pt x="112" y="0"/>
                  </a:moveTo>
                  <a:lnTo>
                    <a:pt x="0" y="90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6169" name="Rectangle 89"/>
            <p:cNvSpPr>
              <a:spLocks noChangeArrowheads="1"/>
            </p:cNvSpPr>
            <p:nvPr/>
          </p:nvSpPr>
          <p:spPr bwMode="auto">
            <a:xfrm>
              <a:off x="4862" y="1530"/>
              <a:ext cx="10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r>
                <a:rPr lang="pt-BR" sz="2400" b="1" i="1">
                  <a:solidFill>
                    <a:srgbClr val="FFFFFF"/>
                  </a:solidFill>
                  <a:latin typeface="Bookman Old Style" pitchFamily="18" charset="0"/>
                </a:rPr>
                <a:t>CONTATO</a:t>
              </a:r>
            </a:p>
          </p:txBody>
        </p:sp>
      </p:grpSp>
      <p:grpSp>
        <p:nvGrpSpPr>
          <p:cNvPr id="11" name="Group 90"/>
          <p:cNvGrpSpPr>
            <a:grpSpLocks/>
          </p:cNvGrpSpPr>
          <p:nvPr/>
        </p:nvGrpSpPr>
        <p:grpSpPr bwMode="auto">
          <a:xfrm>
            <a:off x="5341938" y="2795588"/>
            <a:ext cx="876300" cy="779462"/>
            <a:chOff x="3786" y="1761"/>
            <a:chExt cx="621" cy="491"/>
          </a:xfrm>
        </p:grpSpPr>
        <p:sp>
          <p:nvSpPr>
            <p:cNvPr id="10275" name="AutoShape 91"/>
            <p:cNvSpPr>
              <a:spLocks noChangeArrowheads="1"/>
            </p:cNvSpPr>
            <p:nvPr/>
          </p:nvSpPr>
          <p:spPr bwMode="auto">
            <a:xfrm>
              <a:off x="3816" y="1761"/>
              <a:ext cx="83" cy="35"/>
            </a:xfrm>
            <a:prstGeom prst="star16">
              <a:avLst>
                <a:gd name="adj" fmla="val 37500"/>
              </a:avLst>
            </a:prstGeom>
            <a:solidFill>
              <a:srgbClr val="FF9900"/>
            </a:solidFill>
            <a:ln w="12700">
              <a:solidFill>
                <a:srgbClr val="D6009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76" name="Line 92"/>
            <p:cNvSpPr>
              <a:spLocks noChangeShapeType="1"/>
            </p:cNvSpPr>
            <p:nvPr/>
          </p:nvSpPr>
          <p:spPr bwMode="auto">
            <a:xfrm flipH="1" flipV="1">
              <a:off x="3944" y="1797"/>
              <a:ext cx="456" cy="13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stealth" w="med" len="med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77" name="Line 93"/>
            <p:cNvSpPr>
              <a:spLocks noChangeShapeType="1"/>
            </p:cNvSpPr>
            <p:nvPr/>
          </p:nvSpPr>
          <p:spPr bwMode="auto">
            <a:xfrm flipH="1">
              <a:off x="3963" y="2020"/>
              <a:ext cx="436" cy="10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stealth" w="med" len="med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78" name="AutoShape 94"/>
            <p:cNvSpPr>
              <a:spLocks noChangeArrowheads="1"/>
            </p:cNvSpPr>
            <p:nvPr/>
          </p:nvSpPr>
          <p:spPr bwMode="auto">
            <a:xfrm>
              <a:off x="3887" y="2217"/>
              <a:ext cx="82" cy="35"/>
            </a:xfrm>
            <a:prstGeom prst="star16">
              <a:avLst>
                <a:gd name="adj" fmla="val 37500"/>
              </a:avLst>
            </a:prstGeom>
            <a:solidFill>
              <a:srgbClr val="FF9900"/>
            </a:solidFill>
            <a:ln w="12700">
              <a:solidFill>
                <a:srgbClr val="D6009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79" name="Line 95"/>
            <p:cNvSpPr>
              <a:spLocks noChangeShapeType="1"/>
            </p:cNvSpPr>
            <p:nvPr/>
          </p:nvSpPr>
          <p:spPr bwMode="auto">
            <a:xfrm flipH="1">
              <a:off x="3983" y="2051"/>
              <a:ext cx="424" cy="166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stealth" w="med" len="med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80" name="AutoShape 96"/>
            <p:cNvSpPr>
              <a:spLocks noChangeArrowheads="1"/>
            </p:cNvSpPr>
            <p:nvPr/>
          </p:nvSpPr>
          <p:spPr bwMode="auto">
            <a:xfrm>
              <a:off x="3786" y="1845"/>
              <a:ext cx="110" cy="47"/>
            </a:xfrm>
            <a:prstGeom prst="star16">
              <a:avLst>
                <a:gd name="adj" fmla="val 37500"/>
              </a:avLst>
            </a:prstGeom>
            <a:solidFill>
              <a:srgbClr val="FF9900"/>
            </a:solidFill>
            <a:ln w="12700">
              <a:solidFill>
                <a:srgbClr val="D6009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81" name="Line 97"/>
            <p:cNvSpPr>
              <a:spLocks noChangeShapeType="1"/>
            </p:cNvSpPr>
            <p:nvPr/>
          </p:nvSpPr>
          <p:spPr bwMode="auto">
            <a:xfrm flipH="1" flipV="1">
              <a:off x="3911" y="1875"/>
              <a:ext cx="487" cy="95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stealth" w="med" len="med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82" name="AutoShape 98"/>
            <p:cNvSpPr>
              <a:spLocks noChangeArrowheads="1"/>
            </p:cNvSpPr>
            <p:nvPr/>
          </p:nvSpPr>
          <p:spPr bwMode="auto">
            <a:xfrm>
              <a:off x="3826" y="1962"/>
              <a:ext cx="110" cy="47"/>
            </a:xfrm>
            <a:prstGeom prst="star16">
              <a:avLst>
                <a:gd name="adj" fmla="val 37500"/>
              </a:avLst>
            </a:prstGeom>
            <a:solidFill>
              <a:srgbClr val="FF9900"/>
            </a:solidFill>
            <a:ln w="12700">
              <a:solidFill>
                <a:srgbClr val="D6009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83" name="Line 99"/>
            <p:cNvSpPr>
              <a:spLocks noChangeShapeType="1"/>
            </p:cNvSpPr>
            <p:nvPr/>
          </p:nvSpPr>
          <p:spPr bwMode="auto">
            <a:xfrm>
              <a:off x="3946" y="1986"/>
              <a:ext cx="390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84" name="AutoShape 100"/>
            <p:cNvSpPr>
              <a:spLocks noChangeArrowheads="1"/>
            </p:cNvSpPr>
            <p:nvPr/>
          </p:nvSpPr>
          <p:spPr bwMode="auto">
            <a:xfrm>
              <a:off x="3840" y="2107"/>
              <a:ext cx="110" cy="47"/>
            </a:xfrm>
            <a:prstGeom prst="star16">
              <a:avLst>
                <a:gd name="adj" fmla="val 37500"/>
              </a:avLst>
            </a:prstGeom>
            <a:solidFill>
              <a:srgbClr val="FF9900"/>
            </a:solidFill>
            <a:ln w="12700">
              <a:solidFill>
                <a:srgbClr val="D6009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2" name="Group 101"/>
          <p:cNvGrpSpPr>
            <a:grpSpLocks/>
          </p:cNvGrpSpPr>
          <p:nvPr/>
        </p:nvGrpSpPr>
        <p:grpSpPr bwMode="auto">
          <a:xfrm>
            <a:off x="3522663" y="3582988"/>
            <a:ext cx="3281362" cy="2833687"/>
            <a:chOff x="2496" y="2257"/>
            <a:chExt cx="2326" cy="1785"/>
          </a:xfrm>
        </p:grpSpPr>
        <p:grpSp>
          <p:nvGrpSpPr>
            <p:cNvPr id="10252" name="Group 102"/>
            <p:cNvGrpSpPr>
              <a:grpSpLocks/>
            </p:cNvGrpSpPr>
            <p:nvPr/>
          </p:nvGrpSpPr>
          <p:grpSpPr bwMode="auto">
            <a:xfrm>
              <a:off x="2496" y="2257"/>
              <a:ext cx="1056" cy="1391"/>
              <a:chOff x="2496" y="2257"/>
              <a:chExt cx="1056" cy="1391"/>
            </a:xfrm>
          </p:grpSpPr>
          <p:sp>
            <p:nvSpPr>
              <p:cNvPr id="10255" name="AutoShape 103"/>
              <p:cNvSpPr>
                <a:spLocks noChangeArrowheads="1"/>
              </p:cNvSpPr>
              <p:nvPr/>
            </p:nvSpPr>
            <p:spPr bwMode="auto">
              <a:xfrm>
                <a:off x="2496" y="2257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56" name="AutoShape 104"/>
              <p:cNvSpPr>
                <a:spLocks noChangeArrowheads="1"/>
              </p:cNvSpPr>
              <p:nvPr/>
            </p:nvSpPr>
            <p:spPr bwMode="auto">
              <a:xfrm>
                <a:off x="2640" y="2400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57" name="AutoShape 105"/>
              <p:cNvSpPr>
                <a:spLocks noChangeArrowheads="1"/>
              </p:cNvSpPr>
              <p:nvPr/>
            </p:nvSpPr>
            <p:spPr bwMode="auto">
              <a:xfrm>
                <a:off x="2688" y="2592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58" name="AutoShape 106"/>
              <p:cNvSpPr>
                <a:spLocks noChangeArrowheads="1"/>
              </p:cNvSpPr>
              <p:nvPr/>
            </p:nvSpPr>
            <p:spPr bwMode="auto">
              <a:xfrm>
                <a:off x="2880" y="2736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59" name="AutoShape 107"/>
              <p:cNvSpPr>
                <a:spLocks noChangeArrowheads="1"/>
              </p:cNvSpPr>
              <p:nvPr/>
            </p:nvSpPr>
            <p:spPr bwMode="auto">
              <a:xfrm>
                <a:off x="3024" y="2928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60" name="AutoShape 108"/>
              <p:cNvSpPr>
                <a:spLocks noChangeArrowheads="1"/>
              </p:cNvSpPr>
              <p:nvPr/>
            </p:nvSpPr>
            <p:spPr bwMode="auto">
              <a:xfrm>
                <a:off x="3106" y="3168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61" name="AutoShape 109"/>
              <p:cNvSpPr>
                <a:spLocks noChangeArrowheads="1"/>
              </p:cNvSpPr>
              <p:nvPr/>
            </p:nvSpPr>
            <p:spPr bwMode="auto">
              <a:xfrm>
                <a:off x="3168" y="3360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62" name="AutoShape 110"/>
              <p:cNvSpPr>
                <a:spLocks noChangeArrowheads="1"/>
              </p:cNvSpPr>
              <p:nvPr/>
            </p:nvSpPr>
            <p:spPr bwMode="auto">
              <a:xfrm>
                <a:off x="3216" y="3553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63" name="AutoShape 111"/>
              <p:cNvSpPr>
                <a:spLocks noChangeArrowheads="1"/>
              </p:cNvSpPr>
              <p:nvPr/>
            </p:nvSpPr>
            <p:spPr bwMode="auto">
              <a:xfrm>
                <a:off x="3044" y="2640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64" name="AutoShape 112"/>
              <p:cNvSpPr>
                <a:spLocks noChangeArrowheads="1"/>
              </p:cNvSpPr>
              <p:nvPr/>
            </p:nvSpPr>
            <p:spPr bwMode="auto">
              <a:xfrm>
                <a:off x="3140" y="2832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65" name="AutoShape 113"/>
              <p:cNvSpPr>
                <a:spLocks noChangeArrowheads="1"/>
              </p:cNvSpPr>
              <p:nvPr/>
            </p:nvSpPr>
            <p:spPr bwMode="auto">
              <a:xfrm>
                <a:off x="3284" y="3024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66" name="AutoShape 114"/>
              <p:cNvSpPr>
                <a:spLocks noChangeArrowheads="1"/>
              </p:cNvSpPr>
              <p:nvPr/>
            </p:nvSpPr>
            <p:spPr bwMode="auto">
              <a:xfrm>
                <a:off x="3332" y="3216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67" name="AutoShape 115"/>
              <p:cNvSpPr>
                <a:spLocks noChangeArrowheads="1"/>
              </p:cNvSpPr>
              <p:nvPr/>
            </p:nvSpPr>
            <p:spPr bwMode="auto">
              <a:xfrm>
                <a:off x="3394" y="3408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68" name="AutoShape 116"/>
              <p:cNvSpPr>
                <a:spLocks noChangeArrowheads="1"/>
              </p:cNvSpPr>
              <p:nvPr/>
            </p:nvSpPr>
            <p:spPr bwMode="auto">
              <a:xfrm>
                <a:off x="3442" y="3601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69" name="AutoShape 117"/>
              <p:cNvSpPr>
                <a:spLocks noChangeArrowheads="1"/>
              </p:cNvSpPr>
              <p:nvPr/>
            </p:nvSpPr>
            <p:spPr bwMode="auto">
              <a:xfrm>
                <a:off x="2640" y="2784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70" name="AutoShape 118"/>
              <p:cNvSpPr>
                <a:spLocks noChangeArrowheads="1"/>
              </p:cNvSpPr>
              <p:nvPr/>
            </p:nvSpPr>
            <p:spPr bwMode="auto">
              <a:xfrm>
                <a:off x="2784" y="2976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71" name="AutoShape 119"/>
              <p:cNvSpPr>
                <a:spLocks noChangeArrowheads="1"/>
              </p:cNvSpPr>
              <p:nvPr/>
            </p:nvSpPr>
            <p:spPr bwMode="auto">
              <a:xfrm>
                <a:off x="2832" y="3168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72" name="AutoShape 120"/>
              <p:cNvSpPr>
                <a:spLocks noChangeArrowheads="1"/>
              </p:cNvSpPr>
              <p:nvPr/>
            </p:nvSpPr>
            <p:spPr bwMode="auto">
              <a:xfrm>
                <a:off x="2894" y="3360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73" name="AutoShape 121"/>
              <p:cNvSpPr>
                <a:spLocks noChangeArrowheads="1"/>
              </p:cNvSpPr>
              <p:nvPr/>
            </p:nvSpPr>
            <p:spPr bwMode="auto">
              <a:xfrm>
                <a:off x="2942" y="3553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74" name="AutoShape 122"/>
              <p:cNvSpPr>
                <a:spLocks noChangeArrowheads="1"/>
              </p:cNvSpPr>
              <p:nvPr/>
            </p:nvSpPr>
            <p:spPr bwMode="auto">
              <a:xfrm>
                <a:off x="2866" y="2497"/>
                <a:ext cx="110" cy="47"/>
              </a:xfrm>
              <a:prstGeom prst="star16">
                <a:avLst>
                  <a:gd name="adj" fmla="val 37500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0253" name="AutoShape 123"/>
            <p:cNvSpPr>
              <a:spLocks noChangeArrowheads="1"/>
            </p:cNvSpPr>
            <p:nvPr/>
          </p:nvSpPr>
          <p:spPr bwMode="auto">
            <a:xfrm>
              <a:off x="3637" y="3803"/>
              <a:ext cx="110" cy="47"/>
            </a:xfrm>
            <a:prstGeom prst="star16">
              <a:avLst>
                <a:gd name="adj" fmla="val 37500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204" name="Rectangle 124"/>
            <p:cNvSpPr>
              <a:spLocks noChangeArrowheads="1"/>
            </p:cNvSpPr>
            <p:nvPr/>
          </p:nvSpPr>
          <p:spPr bwMode="auto">
            <a:xfrm>
              <a:off x="3829" y="3600"/>
              <a:ext cx="99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pt-BR" sz="2000" b="1" i="1">
                  <a:solidFill>
                    <a:srgbClr val="FFFF00"/>
                  </a:solidFill>
                  <a:latin typeface="Bookman Old Style" pitchFamily="18" charset="0"/>
                </a:rPr>
                <a:t>Partículas</a:t>
              </a:r>
            </a:p>
            <a:p>
              <a:pPr algn="ctr">
                <a:defRPr/>
              </a:pPr>
              <a:r>
                <a:rPr lang="pt-BR" sz="2000" b="1" i="1">
                  <a:solidFill>
                    <a:srgbClr val="FFFF00"/>
                  </a:solidFill>
                  <a:latin typeface="Bookman Old Style" pitchFamily="18" charset="0"/>
                </a:rPr>
                <a:t>maiores</a:t>
              </a:r>
            </a:p>
          </p:txBody>
        </p:sp>
      </p:grpSp>
      <p:sp>
        <p:nvSpPr>
          <p:cNvPr id="10251" name="Text Box 126"/>
          <p:cNvSpPr txBox="1">
            <a:spLocks noChangeArrowheads="1"/>
          </p:cNvSpPr>
          <p:nvPr/>
        </p:nvSpPr>
        <p:spPr bwMode="auto">
          <a:xfrm>
            <a:off x="179388" y="6237288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bg1"/>
                </a:solidFill>
              </a:rPr>
              <a:t>“Controle da Tuberculose – Integração Ensino Serviço” Ministério da Saúde.</a:t>
            </a:r>
          </a:p>
        </p:txBody>
      </p:sp>
      <p:sp>
        <p:nvSpPr>
          <p:cNvPr id="126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Infecçao</a:t>
            </a:r>
            <a:r>
              <a:rPr lang="it-IT" sz="3600" dirty="0" smtClean="0">
                <a:latin typeface="Avenir Book"/>
                <a:cs typeface="Avenir Book"/>
              </a:rPr>
              <a:t> por </a:t>
            </a:r>
            <a:r>
              <a:rPr lang="it-IT" sz="3600" i="1" dirty="0" smtClean="0">
                <a:latin typeface="Avenir Book"/>
                <a:cs typeface="Avenir Book"/>
              </a:rPr>
              <a:t>M tuberculosis</a:t>
            </a:r>
            <a:endParaRPr lang="it-IT" sz="3600" i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7389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i="1" dirty="0" err="1" smtClean="0">
                <a:latin typeface="Avenir Book"/>
                <a:cs typeface="Avenir Book"/>
              </a:rPr>
              <a:t>M.tb</a:t>
            </a:r>
            <a:endParaRPr lang="it-IT" sz="3600" i="1" dirty="0">
              <a:latin typeface="Avenir Book"/>
              <a:cs typeface="Avenir Book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r="5578"/>
          <a:stretch/>
        </p:blipFill>
        <p:spPr>
          <a:xfrm>
            <a:off x="1749881" y="1013117"/>
            <a:ext cx="6999471" cy="568201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552096" y="6497928"/>
            <a:ext cx="1628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/>
              <a:t>O’Garra</a:t>
            </a:r>
            <a:r>
              <a:rPr lang="pt-BR" sz="1200" dirty="0" smtClean="0"/>
              <a:t>, 2012</a:t>
            </a:r>
            <a:endParaRPr lang="pt-BR" sz="1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2901" y="1628800"/>
            <a:ext cx="2861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1.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</a:rPr>
              <a:t>Mtb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 infecta as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</a:rPr>
              <a:t>celulas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 da imunidade inata pulmonar residentes (alveolar Mø, PMN, DC)  </a:t>
            </a:r>
            <a:endParaRPr lang="pt-BR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4861" y="3185681"/>
            <a:ext cx="2108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smtClean="0">
                <a:latin typeface="Avenir Book" charset="0"/>
                <a:ea typeface="Avenir Book" charset="0"/>
                <a:cs typeface="Avenir Book" charset="0"/>
              </a:rPr>
              <a:t>Fagocitose frustrada</a:t>
            </a:r>
          </a:p>
          <a:p>
            <a:pPr algn="l"/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</a:rPr>
              <a:t>Produçao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 de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</a:rPr>
              <a:t>AMPs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, citocinas</a:t>
            </a:r>
          </a:p>
          <a:p>
            <a:pPr algn="l"/>
            <a:r>
              <a:rPr lang="pt-BR" sz="1600" dirty="0">
                <a:latin typeface="Avenir Book" charset="0"/>
                <a:ea typeface="Avenir Book" charset="0"/>
                <a:cs typeface="Avenir Book" charset="0"/>
              </a:rPr>
              <a:t>q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uimiocinas, mediadores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</a:rPr>
              <a:t>lipidicos</a:t>
            </a:r>
            <a:endParaRPr lang="pt-BR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0" name="Connettore 2 9"/>
          <p:cNvCxnSpPr/>
          <p:nvPr/>
        </p:nvCxnSpPr>
        <p:spPr>
          <a:xfrm>
            <a:off x="755576" y="2674190"/>
            <a:ext cx="0" cy="46677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763007" y="4602263"/>
            <a:ext cx="0" cy="46677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14861" y="5013176"/>
            <a:ext cx="2108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Morte das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</a:rPr>
              <a:t>celulas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 infectadas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353765" y="1336412"/>
            <a:ext cx="2485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dirty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. DC ativadas migram </a:t>
            </a:r>
          </a:p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no LN pulmonar</a:t>
            </a:r>
            <a:endParaRPr lang="pt-BR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4" name="Connettore 2 13"/>
          <p:cNvCxnSpPr/>
          <p:nvPr/>
        </p:nvCxnSpPr>
        <p:spPr>
          <a:xfrm>
            <a:off x="7092280" y="1809215"/>
            <a:ext cx="0" cy="112633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984358" y="2996952"/>
            <a:ext cx="1567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  <a:r>
              <a:rPr lang="pt-BR" sz="1600" smtClean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IL-12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Th1</a:t>
            </a:r>
            <a:endParaRPr lang="pt-BR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402967" y="5597951"/>
            <a:ext cx="360040" cy="419923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1009165" y="5591725"/>
            <a:ext cx="439115" cy="43237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6586" y="6017874"/>
            <a:ext cx="926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smtClean="0">
                <a:latin typeface="Avenir Book" charset="0"/>
                <a:ea typeface="Avenir Book" charset="0"/>
                <a:cs typeface="Avenir Book" charset="0"/>
              </a:rPr>
              <a:t>necrose</a:t>
            </a:r>
            <a:endParaRPr lang="pt-BR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443791" y="6046403"/>
            <a:ext cx="1253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smtClean="0">
                <a:latin typeface="Avenir Book" charset="0"/>
                <a:ea typeface="Avenir Book" charset="0"/>
                <a:cs typeface="Avenir Book" charset="0"/>
              </a:rPr>
              <a:t>apoptose</a:t>
            </a:r>
            <a:endParaRPr lang="pt-BR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443791" y="6356574"/>
            <a:ext cx="1213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fagocitose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-4489" y="6280192"/>
            <a:ext cx="144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</a:rPr>
              <a:t>Inflamaçao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/</a:t>
            </a:r>
          </a:p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dano tecidual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6480212" y="4899764"/>
            <a:ext cx="266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4. 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Th1IFNƔMø</a:t>
            </a:r>
          </a:p>
          <a:p>
            <a:pPr algn="l"/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        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linfocitos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BIgG</a:t>
            </a:r>
            <a:endParaRPr lang="pt-BR" sz="1600" dirty="0" smtClean="0">
              <a:latin typeface="Avenir Book" charset="0"/>
              <a:ea typeface="Avenir Book" charset="0"/>
              <a:cs typeface="Avenir Book" charset="0"/>
              <a:sym typeface="Wingdings"/>
            </a:endParaRPr>
          </a:p>
          <a:p>
            <a:pPr algn="l"/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         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CTLlise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cel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 </a:t>
            </a:r>
          </a:p>
          <a:p>
            <a:pPr algn="l"/>
            <a:r>
              <a:rPr lang="pt-BR" sz="16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 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  <a:sym typeface="Wingdings"/>
              </a:rPr>
              <a:t>             infectadas</a:t>
            </a:r>
            <a:endParaRPr lang="pt-BR" sz="16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6" name="Connettore 2 25"/>
          <p:cNvCxnSpPr/>
          <p:nvPr/>
        </p:nvCxnSpPr>
        <p:spPr>
          <a:xfrm>
            <a:off x="7092280" y="3310245"/>
            <a:ext cx="0" cy="152540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922912" y="4575048"/>
            <a:ext cx="1352337" cy="258513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2033386" y="4725144"/>
            <a:ext cx="117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PMN infectados circulam</a:t>
            </a:r>
          </a:p>
        </p:txBody>
      </p:sp>
    </p:spTree>
    <p:extLst>
      <p:ext uri="{BB962C8B-B14F-4D97-AF65-F5344CB8AC3E}">
        <p14:creationId xmlns:p14="http://schemas.microsoft.com/office/powerpoint/2010/main" val="6968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" y="1988840"/>
            <a:ext cx="9144000" cy="4260940"/>
          </a:xfrm>
          <a:prstGeom prst="rect">
            <a:avLst/>
          </a:prstGeom>
        </p:spPr>
      </p:pic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395536" y="405606"/>
            <a:ext cx="8229600" cy="719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it-IT" sz="2800" dirty="0" smtClean="0">
                <a:solidFill>
                  <a:schemeClr val="tx2"/>
                </a:solidFill>
                <a:latin typeface="Avenir Book"/>
                <a:cs typeface="Avenir Book"/>
              </a:rPr>
              <a:t>E</a:t>
            </a:r>
            <a:r>
              <a:rPr lang="pt-BR" sz="2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stagios</a:t>
            </a:r>
            <a:r>
              <a:rPr lang="pt-BR" sz="2800" dirty="0" smtClean="0">
                <a:solidFill>
                  <a:schemeClr val="tx2"/>
                </a:solidFill>
                <a:latin typeface="Avenir Book"/>
                <a:cs typeface="Avenir Book"/>
              </a:rPr>
              <a:t> de uma </a:t>
            </a:r>
            <a:r>
              <a:rPr lang="pt-BR" sz="2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infecçao</a:t>
            </a:r>
            <a:endParaRPr lang="pt-BR" sz="2800" dirty="0" smtClean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15191" y="1484784"/>
            <a:ext cx="8440872" cy="33855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Avenir Book"/>
                <a:cs typeface="Avenir Book"/>
              </a:rPr>
              <a:t>Patogeno </a:t>
            </a:r>
            <a:r>
              <a:rPr lang="it-IT" sz="1600" dirty="0" err="1" smtClean="0">
                <a:latin typeface="Avenir Book"/>
                <a:cs typeface="Avenir Book"/>
              </a:rPr>
              <a:t>adere</a:t>
            </a:r>
            <a:r>
              <a:rPr lang="it-IT" sz="1600" dirty="0" smtClean="0">
                <a:latin typeface="Avenir Book"/>
                <a:cs typeface="Avenir Book"/>
              </a:rPr>
              <a:t> </a:t>
            </a:r>
            <a:r>
              <a:rPr lang="it-IT" sz="1600" dirty="0" err="1" smtClean="0">
                <a:latin typeface="Avenir Book"/>
                <a:cs typeface="Avenir Book"/>
              </a:rPr>
              <a:t>ao</a:t>
            </a:r>
            <a:r>
              <a:rPr lang="it-IT" sz="1600" dirty="0" smtClean="0">
                <a:latin typeface="Avenir Book"/>
                <a:cs typeface="Avenir Book"/>
              </a:rPr>
              <a:t> epitelio </a:t>
            </a:r>
            <a:r>
              <a:rPr lang="it-IT" sz="1600" dirty="0" smtClean="0">
                <a:latin typeface="Avenir Book"/>
                <a:cs typeface="Avenir Book"/>
                <a:sym typeface="Wingdings"/>
              </a:rPr>
              <a:t>penetra o epitelio </a:t>
            </a:r>
            <a:r>
              <a:rPr lang="it-IT" sz="1600" dirty="0" err="1" smtClean="0">
                <a:latin typeface="Avenir Book"/>
                <a:cs typeface="Avenir Book"/>
                <a:sym typeface="Wingdings"/>
              </a:rPr>
              <a:t>infecçao</a:t>
            </a:r>
            <a:r>
              <a:rPr lang="it-IT" sz="16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600" dirty="0" err="1" smtClean="0">
                <a:latin typeface="Avenir Book"/>
                <a:cs typeface="Avenir Book"/>
                <a:sym typeface="Wingdings"/>
              </a:rPr>
              <a:t>local</a:t>
            </a:r>
            <a:r>
              <a:rPr lang="it-IT" sz="1600" dirty="0" smtClean="0">
                <a:latin typeface="Avenir Book"/>
                <a:cs typeface="Avenir Book"/>
                <a:sym typeface="Wingdings"/>
              </a:rPr>
              <a:t>   (--  </a:t>
            </a:r>
            <a:r>
              <a:rPr lang="it-IT" sz="1600" dirty="0" err="1" smtClean="0">
                <a:latin typeface="Avenir Book"/>
                <a:cs typeface="Avenir Book"/>
                <a:sym typeface="Wingdings"/>
              </a:rPr>
              <a:t>infecçao</a:t>
            </a:r>
            <a:r>
              <a:rPr lang="it-IT" sz="1600" dirty="0" smtClean="0">
                <a:latin typeface="Avenir Book"/>
                <a:cs typeface="Avenir Book"/>
                <a:sym typeface="Wingdings"/>
              </a:rPr>
              <a:t> sistemica)</a:t>
            </a:r>
            <a:r>
              <a:rPr lang="it-IT" sz="1600" dirty="0" smtClean="0">
                <a:latin typeface="Avenir Book"/>
                <a:cs typeface="Avenir Book"/>
              </a:rPr>
              <a:t> </a:t>
            </a:r>
            <a:endParaRPr lang="it-IT" sz="1600" dirty="0">
              <a:latin typeface="Avenir Book"/>
              <a:cs typeface="Avenir Book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25642" y="6258798"/>
            <a:ext cx="898286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latin typeface="Avenir Book"/>
                <a:cs typeface="Avenir Book"/>
              </a:rPr>
              <a:t>Barreira</a:t>
            </a:r>
            <a:r>
              <a:rPr lang="it-IT" sz="1600" dirty="0" smtClean="0">
                <a:latin typeface="Avenir Book"/>
                <a:cs typeface="Avenir Book"/>
              </a:rPr>
              <a:t> </a:t>
            </a:r>
            <a:r>
              <a:rPr lang="it-IT" sz="1600" dirty="0" err="1" smtClean="0">
                <a:latin typeface="Avenir Book"/>
                <a:cs typeface="Avenir Book"/>
              </a:rPr>
              <a:t>quimico-fisicas</a:t>
            </a:r>
            <a:r>
              <a:rPr lang="it-IT" sz="1600" dirty="0" smtClean="0">
                <a:latin typeface="Avenir Book"/>
                <a:cs typeface="Avenir Book"/>
              </a:rPr>
              <a:t> </a:t>
            </a:r>
            <a:r>
              <a:rPr lang="it-IT" sz="1600" dirty="0" smtClean="0">
                <a:latin typeface="Avenir Book"/>
                <a:cs typeface="Avenir Book"/>
                <a:sym typeface="Wingdings"/>
              </a:rPr>
              <a:t></a:t>
            </a:r>
            <a:r>
              <a:rPr lang="it-IT" sz="1600" dirty="0" err="1" smtClean="0">
                <a:latin typeface="Avenir Book"/>
                <a:cs typeface="Avenir Book"/>
                <a:sym typeface="Wingdings"/>
              </a:rPr>
              <a:t>imunidade</a:t>
            </a:r>
            <a:r>
              <a:rPr lang="it-IT" sz="16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600" dirty="0" err="1" smtClean="0">
                <a:latin typeface="Avenir Book"/>
                <a:cs typeface="Avenir Book"/>
                <a:sym typeface="Wingdings"/>
              </a:rPr>
              <a:t>inata</a:t>
            </a:r>
            <a:r>
              <a:rPr lang="it-IT" sz="16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600" dirty="0" err="1" smtClean="0">
                <a:latin typeface="Avenir Book"/>
                <a:cs typeface="Avenir Book"/>
                <a:sym typeface="Wingdings"/>
              </a:rPr>
              <a:t>localinflamaçaoDC</a:t>
            </a:r>
            <a:r>
              <a:rPr lang="it-IT" sz="16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600" dirty="0" err="1" smtClean="0">
                <a:latin typeface="Avenir Book"/>
                <a:cs typeface="Avenir Book"/>
                <a:sym typeface="Wingdings"/>
              </a:rPr>
              <a:t>aos</a:t>
            </a:r>
            <a:r>
              <a:rPr lang="it-IT" sz="16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600" dirty="0" err="1" smtClean="0">
                <a:latin typeface="Avenir Book"/>
                <a:cs typeface="Avenir Book"/>
                <a:sym typeface="Wingdings"/>
              </a:rPr>
              <a:t>LNimunidade</a:t>
            </a:r>
            <a:r>
              <a:rPr lang="it-IT" sz="16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600" dirty="0" err="1" smtClean="0">
                <a:latin typeface="Avenir Book"/>
                <a:cs typeface="Avenir Book"/>
                <a:sym typeface="Wingdings"/>
              </a:rPr>
              <a:t>adquirida</a:t>
            </a:r>
            <a:endParaRPr lang="it-IT" sz="1600" dirty="0">
              <a:latin typeface="Avenir Book"/>
              <a:cs typeface="Avenir Book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144016" y="4581128"/>
            <a:ext cx="9324528" cy="234888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69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68760"/>
            <a:ext cx="7344816" cy="5478177"/>
          </a:xfrm>
          <a:prstGeom prst="rect">
            <a:avLst/>
          </a:prstGeom>
        </p:spPr>
      </p:pic>
      <p:sp>
        <p:nvSpPr>
          <p:cNvPr id="123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i="1" dirty="0" err="1" smtClean="0">
                <a:latin typeface="Avenir Book"/>
                <a:cs typeface="Avenir Book"/>
              </a:rPr>
              <a:t>M.tb</a:t>
            </a:r>
            <a:endParaRPr lang="it-IT" sz="3600" i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072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613799"/>
            <a:ext cx="6865136" cy="5244201"/>
          </a:xfrm>
          <a:prstGeom prst="rect">
            <a:avLst/>
          </a:prstGeom>
        </p:spPr>
      </p:pic>
      <p:sp>
        <p:nvSpPr>
          <p:cNvPr id="64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i="1" dirty="0" err="1" smtClean="0">
                <a:latin typeface="Avenir Book"/>
                <a:cs typeface="Avenir Book"/>
              </a:rPr>
              <a:t>M.tb</a:t>
            </a:r>
            <a:endParaRPr lang="it-IT" sz="3600" i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05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60848"/>
            <a:ext cx="8424936" cy="4565468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i="1" dirty="0" err="1" smtClean="0">
                <a:latin typeface="Avenir Book"/>
                <a:cs typeface="Avenir Book"/>
              </a:rPr>
              <a:t>M.tb</a:t>
            </a:r>
            <a:endParaRPr lang="it-IT" sz="3600" i="1" dirty="0">
              <a:latin typeface="Avenir Book"/>
              <a:cs typeface="Avenir Book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763402" y="1196752"/>
            <a:ext cx="20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Resposta Th1</a:t>
            </a:r>
            <a:endParaRPr lang="pt-BR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78030" y="4221088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smtClean="0">
                <a:latin typeface="Avenir Book" charset="0"/>
                <a:ea typeface="Avenir Book" charset="0"/>
                <a:cs typeface="Avenir Book" charset="0"/>
              </a:rPr>
              <a:t>B</a:t>
            </a:r>
            <a:endParaRPr lang="pt-BR" sz="12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10209" y="3881373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Avenir Book" charset="0"/>
                <a:ea typeface="Avenir Book" charset="0"/>
                <a:cs typeface="Avenir Book" charset="0"/>
              </a:rPr>
              <a:t>IgG</a:t>
            </a:r>
            <a:endParaRPr lang="pt-BR" sz="12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378030" y="3839853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nettore 2 8"/>
          <p:cNvCxnSpPr/>
          <p:nvPr/>
        </p:nvCxnSpPr>
        <p:spPr>
          <a:xfrm>
            <a:off x="1259632" y="4158372"/>
            <a:ext cx="1656184" cy="339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e 9"/>
          <p:cNvSpPr/>
          <p:nvPr/>
        </p:nvSpPr>
        <p:spPr>
          <a:xfrm>
            <a:off x="3131840" y="4343582"/>
            <a:ext cx="152400" cy="30955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vale 10"/>
          <p:cNvSpPr/>
          <p:nvPr/>
        </p:nvSpPr>
        <p:spPr>
          <a:xfrm>
            <a:off x="3284240" y="4495982"/>
            <a:ext cx="135632" cy="3011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sellaDiTesto 11"/>
          <p:cNvSpPr txBox="1"/>
          <p:nvPr/>
        </p:nvSpPr>
        <p:spPr>
          <a:xfrm>
            <a:off x="2949793" y="4544253"/>
            <a:ext cx="364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>
                <a:latin typeface="+mn-lt"/>
              </a:rPr>
              <a:t>Y</a:t>
            </a:r>
            <a:endParaRPr lang="pt-BR" dirty="0">
              <a:latin typeface="+mn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199795" y="4653136"/>
            <a:ext cx="364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>
                <a:latin typeface="+mn-lt"/>
              </a:rPr>
              <a:t>Y</a:t>
            </a:r>
            <a:endParaRPr lang="pt-B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21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9838" t="21650" r="51575" b="48951"/>
          <a:stretch/>
        </p:blipFill>
        <p:spPr>
          <a:xfrm>
            <a:off x="164028" y="2158572"/>
            <a:ext cx="4512592" cy="257862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51047" t="21261" r="12898" b="49340"/>
          <a:stretch/>
        </p:blipFill>
        <p:spPr>
          <a:xfrm>
            <a:off x="4860032" y="2117366"/>
            <a:ext cx="4283968" cy="2619829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i="1" dirty="0" err="1" smtClean="0">
                <a:latin typeface="Avenir Book"/>
                <a:cs typeface="Avenir Book"/>
              </a:rPr>
              <a:t>M.tb</a:t>
            </a:r>
            <a:endParaRPr lang="it-IT" sz="3600" i="1" dirty="0">
              <a:latin typeface="Avenir Book"/>
              <a:cs typeface="Avenir Book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771800" y="1131130"/>
            <a:ext cx="3980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Desfecho: Balanço </a:t>
            </a:r>
            <a:r>
              <a:rPr lang="pt-BR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Th1/Th2</a:t>
            </a:r>
            <a:endParaRPr lang="pt-BR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2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posta a bacterias knock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57" y="1649357"/>
            <a:ext cx="4320480" cy="510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79512" y="1988840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smtClean="0">
                <a:latin typeface="Avenir Book" charset="0"/>
                <a:ea typeface="Avenir Book" charset="0"/>
                <a:cs typeface="Avenir Book" charset="0"/>
              </a:rPr>
              <a:t>Camundongos com defeitos genéticos nos Rec de IFN-γ e IL-12 são muito suscetiveis a infecçoes por Mycobacteria</a:t>
            </a:r>
            <a:endParaRPr lang="it-IT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i="1" dirty="0" err="1" smtClean="0">
                <a:latin typeface="Avenir Book"/>
                <a:cs typeface="Avenir Book"/>
              </a:rPr>
              <a:t>M.tb</a:t>
            </a:r>
            <a:endParaRPr lang="it-IT" sz="3600" i="1" dirty="0">
              <a:latin typeface="Avenir Book"/>
              <a:cs typeface="Avenir Book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23528" y="1156682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dirty="0" err="1" smtClean="0">
                <a:solidFill>
                  <a:srgbClr val="FF0000"/>
                </a:solidFill>
                <a:latin typeface="Avenir Book"/>
                <a:cs typeface="Avenir Book"/>
              </a:rPr>
              <a:t>Importancia</a:t>
            </a:r>
            <a:r>
              <a:rPr lang="pt-BR" dirty="0" smtClean="0">
                <a:solidFill>
                  <a:srgbClr val="FF0000"/>
                </a:solidFill>
                <a:latin typeface="Avenir Book"/>
                <a:cs typeface="Avenir Book"/>
              </a:rPr>
              <a:t> do eixo IL-12/ </a:t>
            </a:r>
            <a:r>
              <a:rPr lang="pt-BR" dirty="0" err="1" smtClean="0">
                <a:solidFill>
                  <a:srgbClr val="FF0000"/>
                </a:solidFill>
                <a:latin typeface="Avenir Book"/>
                <a:cs typeface="Avenir Book"/>
              </a:rPr>
              <a:t>I</a:t>
            </a:r>
            <a:r>
              <a:rPr lang="it-IT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FN-</a:t>
            </a:r>
            <a:r>
              <a:rPr lang="it-IT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γ</a:t>
            </a:r>
            <a:r>
              <a:rPr lang="it-IT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(Th1)</a:t>
            </a:r>
            <a:endParaRPr lang="pt-BR" dirty="0" smtClean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4203050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err="1" smtClean="0">
                <a:latin typeface="Avenir Book" charset="0"/>
                <a:ea typeface="Avenir Book" charset="0"/>
                <a:cs typeface="Avenir Book" charset="0"/>
              </a:rPr>
              <a:t>Crianças</a:t>
            </a:r>
            <a:r>
              <a:rPr lang="it-IT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it-IT" dirty="0" err="1" smtClean="0">
                <a:latin typeface="Avenir Book" charset="0"/>
                <a:ea typeface="Avenir Book" charset="0"/>
                <a:cs typeface="Avenir Book" charset="0"/>
              </a:rPr>
              <a:t>com</a:t>
            </a:r>
            <a:r>
              <a:rPr lang="it-IT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it-IT" dirty="0" err="1" smtClean="0">
                <a:latin typeface="Avenir Book" charset="0"/>
                <a:ea typeface="Avenir Book" charset="0"/>
                <a:cs typeface="Avenir Book" charset="0"/>
              </a:rPr>
              <a:t>deficiencia</a:t>
            </a:r>
            <a:r>
              <a:rPr lang="it-IT" dirty="0" smtClean="0">
                <a:latin typeface="Avenir Book" charset="0"/>
                <a:ea typeface="Avenir Book" charset="0"/>
                <a:cs typeface="Avenir Book" charset="0"/>
              </a:rPr>
              <a:t> genetica de </a:t>
            </a:r>
            <a:r>
              <a:rPr lang="it-IT" dirty="0" smtClean="0">
                <a:latin typeface="Avenir Book" charset="0"/>
                <a:ea typeface="Avenir Book" charset="0"/>
                <a:cs typeface="Avenir Book" charset="0"/>
              </a:rPr>
              <a:t>IL-12/IFN-</a:t>
            </a:r>
            <a:r>
              <a:rPr lang="it-IT" dirty="0" err="1" smtClean="0">
                <a:latin typeface="Avenir Book" charset="0"/>
                <a:ea typeface="Avenir Book" charset="0"/>
                <a:cs typeface="Avenir Book" charset="0"/>
              </a:rPr>
              <a:t>γ</a:t>
            </a:r>
            <a:r>
              <a:rPr lang="it-IT" dirty="0" smtClean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it-IT" dirty="0" err="1" smtClean="0">
                <a:latin typeface="Avenir Book" charset="0"/>
                <a:ea typeface="Avenir Book" charset="0"/>
                <a:cs typeface="Avenir Book" charset="0"/>
              </a:rPr>
              <a:t>mutaçoes</a:t>
            </a:r>
            <a:r>
              <a:rPr lang="it-IT" dirty="0" smtClean="0">
                <a:latin typeface="Avenir Book" charset="0"/>
                <a:ea typeface="Avenir Book" charset="0"/>
                <a:cs typeface="Avenir Book" charset="0"/>
              </a:rPr>
              <a:t> nos </a:t>
            </a:r>
            <a:r>
              <a:rPr lang="it-IT" dirty="0" err="1" smtClean="0">
                <a:latin typeface="Avenir Book" charset="0"/>
                <a:ea typeface="Avenir Book" charset="0"/>
                <a:cs typeface="Avenir Book" charset="0"/>
              </a:rPr>
              <a:t>genes</a:t>
            </a:r>
            <a:r>
              <a:rPr lang="it-IT" dirty="0" smtClean="0">
                <a:latin typeface="Avenir Book" charset="0"/>
                <a:ea typeface="Avenir Book" charset="0"/>
                <a:cs typeface="Avenir Book" charset="0"/>
              </a:rPr>
              <a:t> da via: ex: IL12R, IFNGR) </a:t>
            </a:r>
            <a:r>
              <a:rPr lang="it-IT" dirty="0" err="1" smtClean="0">
                <a:latin typeface="Avenir Book" charset="0"/>
                <a:ea typeface="Avenir Book" charset="0"/>
                <a:cs typeface="Avenir Book" charset="0"/>
              </a:rPr>
              <a:t>apos</a:t>
            </a:r>
            <a:r>
              <a:rPr lang="it-IT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it-IT" dirty="0" err="1" smtClean="0">
                <a:latin typeface="Avenir Book" charset="0"/>
                <a:ea typeface="Avenir Book" charset="0"/>
                <a:cs typeface="Avenir Book" charset="0"/>
              </a:rPr>
              <a:t>vacinaçao</a:t>
            </a:r>
            <a:r>
              <a:rPr lang="it-IT" dirty="0" smtClean="0">
                <a:latin typeface="Avenir Book" charset="0"/>
                <a:ea typeface="Avenir Book" charset="0"/>
                <a:cs typeface="Avenir Book" charset="0"/>
              </a:rPr>
              <a:t> BCG </a:t>
            </a:r>
            <a:r>
              <a:rPr lang="it-IT" dirty="0" err="1" smtClean="0">
                <a:latin typeface="Avenir Book" charset="0"/>
                <a:ea typeface="Avenir Book" charset="0"/>
                <a:cs typeface="Avenir Book" charset="0"/>
              </a:rPr>
              <a:t>apresentam</a:t>
            </a:r>
            <a:r>
              <a:rPr lang="it-IT" dirty="0" smtClean="0">
                <a:latin typeface="Avenir Book" charset="0"/>
                <a:ea typeface="Avenir Book" charset="0"/>
                <a:cs typeface="Avenir Book" charset="0"/>
              </a:rPr>
              <a:t> TB </a:t>
            </a:r>
            <a:r>
              <a:rPr lang="it-IT" dirty="0" err="1" smtClean="0">
                <a:latin typeface="Avenir Book" charset="0"/>
                <a:ea typeface="Avenir Book" charset="0"/>
                <a:cs typeface="Avenir Book" charset="0"/>
              </a:rPr>
              <a:t>disseminada</a:t>
            </a:r>
            <a:r>
              <a:rPr lang="it-IT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it-IT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5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i="1" dirty="0" err="1" smtClean="0">
                <a:latin typeface="Avenir Book"/>
                <a:cs typeface="Avenir Book"/>
              </a:rPr>
              <a:t>M.tb</a:t>
            </a:r>
            <a:endParaRPr lang="it-IT" sz="3600" i="1" dirty="0">
              <a:latin typeface="Avenir Book"/>
              <a:cs typeface="Avenir Book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23528" y="1156682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dirty="0" smtClean="0">
                <a:solidFill>
                  <a:srgbClr val="FF0000"/>
                </a:solidFill>
                <a:latin typeface="Avenir Book"/>
                <a:cs typeface="Avenir Book"/>
              </a:rPr>
              <a:t>Desfecho da resposta imune</a:t>
            </a:r>
            <a:endParaRPr lang="pt-BR" dirty="0" smtClean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060847"/>
            <a:ext cx="6840760" cy="4865611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V="1">
            <a:off x="2915816" y="1916832"/>
            <a:ext cx="1656184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55921" y="1656346"/>
            <a:ext cx="2063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smtClean="0">
                <a:solidFill>
                  <a:srgbClr val="FF0000"/>
                </a:solidFill>
                <a:latin typeface="+mn-lt"/>
              </a:rPr>
              <a:t>Control and </a:t>
            </a:r>
            <a:r>
              <a:rPr lang="pt-BR" sz="1400" b="1" dirty="0" err="1" smtClean="0">
                <a:solidFill>
                  <a:srgbClr val="FF0000"/>
                </a:solidFill>
                <a:latin typeface="+mn-lt"/>
              </a:rPr>
              <a:t>clearance</a:t>
            </a:r>
            <a:endParaRPr lang="pt-BR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680955" y="2204864"/>
            <a:ext cx="18133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latin typeface="+mn-lt"/>
              </a:rPr>
              <a:t>Control </a:t>
            </a:r>
            <a:r>
              <a:rPr lang="pt-BR" sz="1400" b="1" dirty="0" err="1" smtClean="0">
                <a:latin typeface="+mn-lt"/>
              </a:rPr>
              <a:t>but</a:t>
            </a:r>
            <a:r>
              <a:rPr lang="pt-BR" sz="1400" b="1" dirty="0" smtClean="0">
                <a:latin typeface="+mn-lt"/>
              </a:rPr>
              <a:t> </a:t>
            </a:r>
            <a:r>
              <a:rPr lang="pt-BR" sz="1400" b="1" dirty="0" err="1" smtClean="0">
                <a:latin typeface="+mn-lt"/>
              </a:rPr>
              <a:t>latency</a:t>
            </a:r>
            <a:endParaRPr lang="pt-BR" sz="1400" b="1" dirty="0"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795129" y="4653136"/>
            <a:ext cx="12971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b="1" dirty="0" err="1" smtClean="0">
                <a:latin typeface="+mn-lt"/>
              </a:rPr>
              <a:t>Reactivation</a:t>
            </a:r>
            <a:r>
              <a:rPr lang="pt-BR" sz="1400" b="1" dirty="0" smtClean="0">
                <a:latin typeface="+mn-lt"/>
              </a:rPr>
              <a:t> </a:t>
            </a:r>
            <a:endParaRPr lang="pt-BR" sz="1400" b="1" dirty="0">
              <a:latin typeface="+mn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75428" y="4807024"/>
            <a:ext cx="145745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b="1" dirty="0" err="1" smtClean="0">
                <a:latin typeface="+mn-lt"/>
              </a:rPr>
              <a:t>Dissemination</a:t>
            </a:r>
            <a:endParaRPr lang="pt-BR" sz="1400" b="1" dirty="0">
              <a:latin typeface="+mn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132878" y="4443879"/>
            <a:ext cx="210025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b="1" dirty="0" err="1" smtClean="0">
                <a:latin typeface="+mn-lt"/>
              </a:rPr>
              <a:t>Inefficient</a:t>
            </a:r>
            <a:r>
              <a:rPr lang="pt-BR" sz="1400" b="1" dirty="0" smtClean="0">
                <a:latin typeface="+mn-lt"/>
              </a:rPr>
              <a:t> control and </a:t>
            </a:r>
          </a:p>
          <a:p>
            <a:r>
              <a:rPr lang="pt-BR" sz="1400" b="1" dirty="0" err="1" smtClean="0">
                <a:latin typeface="+mn-lt"/>
              </a:rPr>
              <a:t>replication</a:t>
            </a:r>
            <a:endParaRPr lang="pt-BR" sz="1400" b="1" dirty="0">
              <a:latin typeface="+mn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092280" y="4191471"/>
            <a:ext cx="59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mtClean="0"/>
              <a:t>???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Text Box 46"/>
          <p:cNvSpPr txBox="1">
            <a:spLocks noChangeArrowheads="1"/>
          </p:cNvSpPr>
          <p:nvPr/>
        </p:nvSpPr>
        <p:spPr bwMode="auto">
          <a:xfrm>
            <a:off x="0" y="2420888"/>
            <a:ext cx="25922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>
                <a:solidFill>
                  <a:srgbClr val="0000FF"/>
                </a:solidFill>
              </a:rPr>
              <a:t>FORMAÇÃO DO GRANULOMA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9" y="1916832"/>
            <a:ext cx="6503640" cy="4592483"/>
          </a:xfrm>
          <a:prstGeom prst="rect">
            <a:avLst/>
          </a:prstGeom>
        </p:spPr>
      </p:pic>
      <p:sp>
        <p:nvSpPr>
          <p:cNvPr id="189" name="Rettangolo 188"/>
          <p:cNvSpPr/>
          <p:nvPr/>
        </p:nvSpPr>
        <p:spPr>
          <a:xfrm>
            <a:off x="1783613" y="1284729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EFEITOS LESIVOS</a:t>
            </a:r>
          </a:p>
        </p:txBody>
      </p:sp>
      <p:sp>
        <p:nvSpPr>
          <p:cNvPr id="190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i="1" dirty="0" err="1" smtClean="0">
                <a:latin typeface="Avenir Book"/>
                <a:cs typeface="Avenir Book"/>
              </a:rPr>
              <a:t>M.tb</a:t>
            </a:r>
            <a:endParaRPr lang="it-IT" sz="3600" i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4530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i="1" dirty="0" err="1" smtClean="0">
                <a:latin typeface="Avenir Book"/>
                <a:cs typeface="Avenir Book"/>
              </a:rPr>
              <a:t>M.tb</a:t>
            </a:r>
            <a:endParaRPr lang="it-IT" sz="3600" i="1" dirty="0">
              <a:latin typeface="Avenir Book"/>
              <a:cs typeface="Avenir Book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367098"/>
            <a:ext cx="7011494" cy="509838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3842" y="2204864"/>
            <a:ext cx="1728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Mecanismos de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</a:rPr>
              <a:t>regulaçao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</a:rPr>
              <a:t>fisiologicos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 da resposta imune (IL-10, Treg) podem favorecer a </a:t>
            </a:r>
            <a:r>
              <a:rPr lang="pt-BR" sz="1600" dirty="0" err="1" smtClean="0">
                <a:latin typeface="Avenir Book" charset="0"/>
                <a:ea typeface="Avenir Book" charset="0"/>
                <a:cs typeface="Avenir Book" charset="0"/>
              </a:rPr>
              <a:t>sobrevivencia</a:t>
            </a:r>
            <a:r>
              <a:rPr lang="pt-BR" sz="1600" dirty="0" smtClean="0">
                <a:latin typeface="Avenir Book" charset="0"/>
                <a:ea typeface="Avenir Book" charset="0"/>
                <a:cs typeface="Avenir Book" charset="0"/>
              </a:rPr>
              <a:t> do </a:t>
            </a:r>
            <a:r>
              <a:rPr lang="pt-BR" sz="1600" i="1" dirty="0" err="1" smtClean="0">
                <a:latin typeface="Avenir Book" charset="0"/>
                <a:ea typeface="Avenir Book" charset="0"/>
                <a:cs typeface="Avenir Book" charset="0"/>
              </a:rPr>
              <a:t>Mtb</a:t>
            </a:r>
            <a:endParaRPr lang="pt-BR" sz="1600" i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52096" y="6497928"/>
            <a:ext cx="1628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/>
              <a:t>O’Garra</a:t>
            </a:r>
            <a:r>
              <a:rPr lang="pt-BR" sz="1200" dirty="0" smtClean="0"/>
              <a:t>, 2012</a:t>
            </a:r>
            <a:endParaRPr lang="pt-BR" sz="1200" dirty="0"/>
          </a:p>
        </p:txBody>
      </p:sp>
      <p:sp>
        <p:nvSpPr>
          <p:cNvPr id="6" name="Ovale 5"/>
          <p:cNvSpPr/>
          <p:nvPr/>
        </p:nvSpPr>
        <p:spPr>
          <a:xfrm>
            <a:off x="3851920" y="3429000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e 6"/>
          <p:cNvSpPr/>
          <p:nvPr/>
        </p:nvSpPr>
        <p:spPr>
          <a:xfrm>
            <a:off x="4788024" y="3212976"/>
            <a:ext cx="720080" cy="511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15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700808"/>
            <a:ext cx="9036496" cy="403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6386" name="Group 43"/>
          <p:cNvGrpSpPr>
            <a:grpSpLocks/>
          </p:cNvGrpSpPr>
          <p:nvPr/>
        </p:nvGrpSpPr>
        <p:grpSpPr bwMode="auto">
          <a:xfrm>
            <a:off x="395288" y="3391693"/>
            <a:ext cx="8353425" cy="993775"/>
            <a:chOff x="249" y="1897"/>
            <a:chExt cx="5262" cy="626"/>
          </a:xfrm>
        </p:grpSpPr>
        <p:sp>
          <p:nvSpPr>
            <p:cNvPr id="16406" name="Oval 4"/>
            <p:cNvSpPr>
              <a:spLocks noChangeArrowheads="1"/>
            </p:cNvSpPr>
            <p:nvPr/>
          </p:nvSpPr>
          <p:spPr bwMode="auto">
            <a:xfrm>
              <a:off x="249" y="1897"/>
              <a:ext cx="451" cy="5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07" name="Oval 5"/>
            <p:cNvSpPr>
              <a:spLocks noChangeArrowheads="1"/>
            </p:cNvSpPr>
            <p:nvPr/>
          </p:nvSpPr>
          <p:spPr bwMode="auto">
            <a:xfrm>
              <a:off x="622" y="1919"/>
              <a:ext cx="451" cy="560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08" name="Oval 6"/>
            <p:cNvSpPr>
              <a:spLocks noChangeArrowheads="1"/>
            </p:cNvSpPr>
            <p:nvPr/>
          </p:nvSpPr>
          <p:spPr bwMode="auto">
            <a:xfrm>
              <a:off x="967" y="1919"/>
              <a:ext cx="450" cy="560"/>
            </a:xfrm>
            <a:prstGeom prst="ellipse">
              <a:avLst/>
            </a:prstGeom>
            <a:solidFill>
              <a:srgbClr val="FFCC99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09" name="Oval 7"/>
            <p:cNvSpPr>
              <a:spLocks noChangeArrowheads="1"/>
            </p:cNvSpPr>
            <p:nvPr/>
          </p:nvSpPr>
          <p:spPr bwMode="auto">
            <a:xfrm>
              <a:off x="1314" y="1919"/>
              <a:ext cx="451" cy="560"/>
            </a:xfrm>
            <a:prstGeom prst="ellipse">
              <a:avLst/>
            </a:prstGeom>
            <a:solidFill>
              <a:srgbClr val="FFCC99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10" name="Oval 8"/>
            <p:cNvSpPr>
              <a:spLocks noChangeArrowheads="1"/>
            </p:cNvSpPr>
            <p:nvPr/>
          </p:nvSpPr>
          <p:spPr bwMode="auto">
            <a:xfrm>
              <a:off x="1659" y="1941"/>
              <a:ext cx="451" cy="560"/>
            </a:xfrm>
            <a:prstGeom prst="ellipse">
              <a:avLst/>
            </a:prstGeom>
            <a:solidFill>
              <a:srgbClr val="FF9966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11" name="Oval 9"/>
            <p:cNvSpPr>
              <a:spLocks noChangeArrowheads="1"/>
            </p:cNvSpPr>
            <p:nvPr/>
          </p:nvSpPr>
          <p:spPr bwMode="auto">
            <a:xfrm>
              <a:off x="2031" y="1937"/>
              <a:ext cx="451" cy="560"/>
            </a:xfrm>
            <a:prstGeom prst="ellipse">
              <a:avLst/>
            </a:prstGeom>
            <a:solidFill>
              <a:srgbClr val="FF9966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12" name="Oval 11"/>
            <p:cNvSpPr>
              <a:spLocks noChangeArrowheads="1"/>
            </p:cNvSpPr>
            <p:nvPr/>
          </p:nvSpPr>
          <p:spPr bwMode="auto">
            <a:xfrm>
              <a:off x="5060" y="1963"/>
              <a:ext cx="451" cy="560"/>
            </a:xfrm>
            <a:prstGeom prst="ellipse">
              <a:avLst/>
            </a:prstGeom>
            <a:solidFill>
              <a:srgbClr val="990033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13" name="Oval 12"/>
            <p:cNvSpPr>
              <a:spLocks noChangeArrowheads="1"/>
            </p:cNvSpPr>
            <p:nvPr/>
          </p:nvSpPr>
          <p:spPr bwMode="auto">
            <a:xfrm>
              <a:off x="4722" y="1963"/>
              <a:ext cx="451" cy="560"/>
            </a:xfrm>
            <a:prstGeom prst="ellipse">
              <a:avLst/>
            </a:prstGeom>
            <a:solidFill>
              <a:srgbClr val="CC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14" name="Oval 13"/>
            <p:cNvSpPr>
              <a:spLocks noChangeArrowheads="1"/>
            </p:cNvSpPr>
            <p:nvPr/>
          </p:nvSpPr>
          <p:spPr bwMode="auto">
            <a:xfrm>
              <a:off x="4457" y="1963"/>
              <a:ext cx="451" cy="56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15" name="Oval 14"/>
            <p:cNvSpPr>
              <a:spLocks noChangeArrowheads="1"/>
            </p:cNvSpPr>
            <p:nvPr/>
          </p:nvSpPr>
          <p:spPr bwMode="auto">
            <a:xfrm>
              <a:off x="4137" y="1950"/>
              <a:ext cx="451" cy="56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16" name="Oval 15"/>
            <p:cNvSpPr>
              <a:spLocks noChangeArrowheads="1"/>
            </p:cNvSpPr>
            <p:nvPr/>
          </p:nvSpPr>
          <p:spPr bwMode="auto">
            <a:xfrm>
              <a:off x="3817" y="1963"/>
              <a:ext cx="451" cy="560"/>
            </a:xfrm>
            <a:prstGeom prst="ellipse">
              <a:avLst/>
            </a:prstGeom>
            <a:solidFill>
              <a:srgbClr val="FF505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17" name="Oval 16"/>
            <p:cNvSpPr>
              <a:spLocks noChangeArrowheads="1"/>
            </p:cNvSpPr>
            <p:nvPr/>
          </p:nvSpPr>
          <p:spPr bwMode="auto">
            <a:xfrm>
              <a:off x="3445" y="1950"/>
              <a:ext cx="450" cy="560"/>
            </a:xfrm>
            <a:prstGeom prst="ellipse">
              <a:avLst/>
            </a:prstGeom>
            <a:solidFill>
              <a:srgbClr val="FF505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18" name="Oval 10"/>
            <p:cNvSpPr>
              <a:spLocks noChangeArrowheads="1"/>
            </p:cNvSpPr>
            <p:nvPr/>
          </p:nvSpPr>
          <p:spPr bwMode="auto">
            <a:xfrm>
              <a:off x="2350" y="1950"/>
              <a:ext cx="451" cy="560"/>
            </a:xfrm>
            <a:prstGeom prst="ellipse">
              <a:avLst/>
            </a:prstGeom>
            <a:solidFill>
              <a:srgbClr val="FF7C8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19" name="Oval 17"/>
            <p:cNvSpPr>
              <a:spLocks noChangeArrowheads="1"/>
            </p:cNvSpPr>
            <p:nvPr/>
          </p:nvSpPr>
          <p:spPr bwMode="auto">
            <a:xfrm>
              <a:off x="3071" y="1950"/>
              <a:ext cx="451" cy="560"/>
            </a:xfrm>
            <a:prstGeom prst="ellipse">
              <a:avLst/>
            </a:prstGeom>
            <a:solidFill>
              <a:srgbClr val="FF7C8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420" name="Oval 18"/>
            <p:cNvSpPr>
              <a:spLocks noChangeArrowheads="1"/>
            </p:cNvSpPr>
            <p:nvPr/>
          </p:nvSpPr>
          <p:spPr bwMode="auto">
            <a:xfrm>
              <a:off x="2699" y="1950"/>
              <a:ext cx="452" cy="560"/>
            </a:xfrm>
            <a:prstGeom prst="ellipse">
              <a:avLst/>
            </a:prstGeom>
            <a:solidFill>
              <a:srgbClr val="FF7C8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179388" y="5336381"/>
            <a:ext cx="8640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>
                <a:solidFill>
                  <a:srgbClr val="FFFF99"/>
                </a:solidFill>
              </a:rPr>
              <a:t>INTENSIDADE DA RESPOSTA IMUNOLÓGICA AO PATÓGENO</a:t>
            </a:r>
          </a:p>
        </p:txBody>
      </p:sp>
      <p:sp>
        <p:nvSpPr>
          <p:cNvPr id="24601" name="Line 25"/>
          <p:cNvSpPr>
            <a:spLocks noChangeShapeType="1"/>
          </p:cNvSpPr>
          <p:nvPr/>
        </p:nvSpPr>
        <p:spPr bwMode="auto">
          <a:xfrm flipH="1">
            <a:off x="468313" y="2600598"/>
            <a:ext cx="2951162" cy="0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>
            <a:off x="5795963" y="2559343"/>
            <a:ext cx="2736850" cy="0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641306" y="2132856"/>
            <a:ext cx="1584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 smtClean="0">
                <a:solidFill>
                  <a:schemeClr val="bg1"/>
                </a:solidFill>
              </a:rPr>
              <a:t>  TB doença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24606" name="Text Box 30"/>
          <p:cNvSpPr txBox="1">
            <a:spLocks noChangeArrowheads="1"/>
          </p:cNvSpPr>
          <p:nvPr/>
        </p:nvSpPr>
        <p:spPr bwMode="auto">
          <a:xfrm>
            <a:off x="1306513" y="4471193"/>
            <a:ext cx="1104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>
                <a:solidFill>
                  <a:schemeClr val="bg1"/>
                </a:solidFill>
              </a:rPr>
              <a:t>Fraca</a:t>
            </a:r>
          </a:p>
        </p:txBody>
      </p:sp>
      <p:sp>
        <p:nvSpPr>
          <p:cNvPr id="24607" name="Text Box 31"/>
          <p:cNvSpPr txBox="1">
            <a:spLocks noChangeArrowheads="1"/>
          </p:cNvSpPr>
          <p:nvPr/>
        </p:nvSpPr>
        <p:spPr bwMode="auto">
          <a:xfrm>
            <a:off x="7164388" y="4471193"/>
            <a:ext cx="935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>
                <a:solidFill>
                  <a:schemeClr val="bg1"/>
                </a:solidFill>
              </a:rPr>
              <a:t>Forte</a:t>
            </a:r>
          </a:p>
        </p:txBody>
      </p:sp>
      <p:sp>
        <p:nvSpPr>
          <p:cNvPr id="24608" name="Text Box 32"/>
          <p:cNvSpPr txBox="1">
            <a:spLocks noChangeArrowheads="1"/>
          </p:cNvSpPr>
          <p:nvPr/>
        </p:nvSpPr>
        <p:spPr bwMode="auto">
          <a:xfrm>
            <a:off x="3487738" y="4471193"/>
            <a:ext cx="2379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>
                <a:solidFill>
                  <a:schemeClr val="bg1"/>
                </a:solidFill>
              </a:rPr>
              <a:t>Equilíbrio</a:t>
            </a:r>
          </a:p>
        </p:txBody>
      </p:sp>
      <p:sp>
        <p:nvSpPr>
          <p:cNvPr id="24609" name="Text Box 33"/>
          <p:cNvSpPr txBox="1">
            <a:spLocks noChangeArrowheads="1"/>
          </p:cNvSpPr>
          <p:nvPr/>
        </p:nvSpPr>
        <p:spPr bwMode="auto">
          <a:xfrm>
            <a:off x="3995738" y="3031331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>
                <a:solidFill>
                  <a:schemeClr val="bg1"/>
                </a:solidFill>
              </a:rPr>
              <a:t>Th1</a:t>
            </a:r>
          </a:p>
        </p:txBody>
      </p:sp>
      <p:sp>
        <p:nvSpPr>
          <p:cNvPr id="24615" name="AutoShape 39"/>
          <p:cNvSpPr>
            <a:spLocks noChangeArrowheads="1"/>
          </p:cNvSpPr>
          <p:nvPr/>
        </p:nvSpPr>
        <p:spPr bwMode="auto">
          <a:xfrm>
            <a:off x="539750" y="4902993"/>
            <a:ext cx="7993063" cy="360363"/>
          </a:xfrm>
          <a:prstGeom prst="rightArrow">
            <a:avLst>
              <a:gd name="adj1" fmla="val 50000"/>
              <a:gd name="adj2" fmla="val 554515"/>
            </a:avLst>
          </a:prstGeom>
          <a:gradFill rotWithShape="1">
            <a:gsLst>
              <a:gs pos="0">
                <a:srgbClr val="000000"/>
              </a:gs>
              <a:gs pos="50000">
                <a:srgbClr val="FF0000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971550" y="2060848"/>
            <a:ext cx="1584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2000" b="1">
                <a:solidFill>
                  <a:schemeClr val="bg1"/>
                </a:solidFill>
              </a:rPr>
              <a:t>TB doença 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6156325" y="3031331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3300"/>
                </a:solidFill>
              </a:rPr>
              <a:t>Th1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6948488" y="3031331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3300"/>
                </a:solidFill>
              </a:rPr>
              <a:t>Th2</a:t>
            </a:r>
          </a:p>
        </p:txBody>
      </p:sp>
      <p:sp>
        <p:nvSpPr>
          <p:cNvPr id="24625" name="Text Box 49"/>
          <p:cNvSpPr txBox="1">
            <a:spLocks noChangeArrowheads="1"/>
          </p:cNvSpPr>
          <p:nvPr/>
        </p:nvSpPr>
        <p:spPr bwMode="auto">
          <a:xfrm>
            <a:off x="7812088" y="3031331"/>
            <a:ext cx="936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rgbClr val="FF3300"/>
                </a:solidFill>
              </a:rPr>
              <a:t>Th17</a:t>
            </a:r>
          </a:p>
        </p:txBody>
      </p:sp>
      <p:sp>
        <p:nvSpPr>
          <p:cNvPr id="24627" name="Line 51"/>
          <p:cNvSpPr>
            <a:spLocks noChangeShapeType="1"/>
          </p:cNvSpPr>
          <p:nvPr/>
        </p:nvSpPr>
        <p:spPr bwMode="auto">
          <a:xfrm flipV="1">
            <a:off x="6156325" y="3031331"/>
            <a:ext cx="0" cy="287337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628" name="Line 52"/>
          <p:cNvSpPr>
            <a:spLocks noChangeShapeType="1"/>
          </p:cNvSpPr>
          <p:nvPr/>
        </p:nvSpPr>
        <p:spPr bwMode="auto">
          <a:xfrm flipV="1">
            <a:off x="7019925" y="3031331"/>
            <a:ext cx="0" cy="287337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629" name="Line 53"/>
          <p:cNvSpPr>
            <a:spLocks noChangeShapeType="1"/>
          </p:cNvSpPr>
          <p:nvPr/>
        </p:nvSpPr>
        <p:spPr bwMode="auto">
          <a:xfrm flipV="1">
            <a:off x="7812088" y="3061493"/>
            <a:ext cx="0" cy="287338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630" name="Text Box 54"/>
          <p:cNvSpPr txBox="1">
            <a:spLocks noChangeArrowheads="1"/>
          </p:cNvSpPr>
          <p:nvPr/>
        </p:nvSpPr>
        <p:spPr bwMode="auto">
          <a:xfrm>
            <a:off x="227013" y="4471193"/>
            <a:ext cx="1104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>
                <a:solidFill>
                  <a:schemeClr val="bg1"/>
                </a:solidFill>
              </a:rPr>
              <a:t>Não RI</a:t>
            </a:r>
          </a:p>
        </p:txBody>
      </p:sp>
      <p:sp>
        <p:nvSpPr>
          <p:cNvPr id="37" name="Titolo 1"/>
          <p:cNvSpPr txBox="1">
            <a:spLocks/>
          </p:cNvSpPr>
          <p:nvPr/>
        </p:nvSpPr>
        <p:spPr>
          <a:xfrm>
            <a:off x="755576" y="476672"/>
            <a:ext cx="7600690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Resposta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imune</a:t>
            </a:r>
            <a:r>
              <a:rPr lang="it-IT" sz="3600" dirty="0" smtClean="0">
                <a:latin typeface="Avenir Book"/>
                <a:cs typeface="Avenir Book"/>
              </a:rPr>
              <a:t> vs </a:t>
            </a:r>
            <a:r>
              <a:rPr lang="it-IT" sz="3600" i="1" dirty="0" err="1" smtClean="0">
                <a:latin typeface="Avenir Book"/>
                <a:cs typeface="Avenir Book"/>
              </a:rPr>
              <a:t>M.tb</a:t>
            </a:r>
            <a:endParaRPr lang="it-IT" sz="3600" i="1" dirty="0">
              <a:latin typeface="Avenir Book"/>
              <a:cs typeface="Avenir Book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331424" y="1652727"/>
            <a:ext cx="2791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  <a:latin typeface="+mn-lt"/>
              </a:rPr>
              <a:t>Controle da </a:t>
            </a:r>
            <a:r>
              <a:rPr lang="pt-BR" sz="2000" b="1" dirty="0" err="1" smtClean="0">
                <a:solidFill>
                  <a:srgbClr val="FFFF00"/>
                </a:solidFill>
                <a:latin typeface="+mn-lt"/>
              </a:rPr>
              <a:t>infecçao</a:t>
            </a:r>
            <a:r>
              <a:rPr lang="pt-BR" sz="2000" b="1" dirty="0" smtClean="0">
                <a:solidFill>
                  <a:srgbClr val="FFFF00"/>
                </a:solidFill>
                <a:latin typeface="+mn-lt"/>
              </a:rPr>
              <a:t>/</a:t>
            </a:r>
          </a:p>
          <a:p>
            <a:r>
              <a:rPr lang="pt-BR" sz="2000" b="1" dirty="0" err="1" smtClean="0">
                <a:solidFill>
                  <a:srgbClr val="FFFF00"/>
                </a:solidFill>
                <a:latin typeface="+mn-lt"/>
              </a:rPr>
              <a:t>Eliminaçao</a:t>
            </a:r>
            <a:r>
              <a:rPr lang="pt-BR" sz="2000" b="1" dirty="0" smtClean="0">
                <a:solidFill>
                  <a:srgbClr val="FFFF00"/>
                </a:solidFill>
                <a:latin typeface="+mn-lt"/>
              </a:rPr>
              <a:t> do </a:t>
            </a:r>
            <a:r>
              <a:rPr lang="pt-BR" sz="2000" b="1" i="1" dirty="0" err="1" smtClean="0">
                <a:solidFill>
                  <a:srgbClr val="FFFF00"/>
                </a:solidFill>
                <a:latin typeface="+mn-lt"/>
              </a:rPr>
              <a:t>M.tb</a:t>
            </a:r>
            <a:endParaRPr lang="pt-BR" sz="2000" b="1" i="1" dirty="0">
              <a:solidFill>
                <a:srgbClr val="FFFF00"/>
              </a:solidFill>
              <a:latin typeface="+mn-lt"/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 flipV="1">
            <a:off x="4644008" y="2348880"/>
            <a:ext cx="0" cy="738187"/>
          </a:xfrm>
          <a:prstGeom prst="straightConnector1">
            <a:avLst/>
          </a:prstGeom>
          <a:ln w="1047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6084168" y="2642393"/>
            <a:ext cx="23034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smtClean="0">
                <a:solidFill>
                  <a:schemeClr val="bg1"/>
                </a:solidFill>
              </a:rPr>
              <a:t>Dano tecidual</a:t>
            </a:r>
            <a:endParaRPr lang="pt-BR" sz="2000" b="1">
              <a:solidFill>
                <a:schemeClr val="bg1"/>
              </a:solidFill>
            </a:endParaRPr>
          </a:p>
        </p:txBody>
      </p:sp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415750" y="2669520"/>
            <a:ext cx="29035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 err="1" smtClean="0">
                <a:solidFill>
                  <a:schemeClr val="bg1"/>
                </a:solidFill>
              </a:rPr>
              <a:t>Replicaçao</a:t>
            </a:r>
            <a:r>
              <a:rPr lang="pt-BR" sz="2000" b="1" dirty="0" smtClean="0">
                <a:solidFill>
                  <a:schemeClr val="bg1"/>
                </a:solidFill>
              </a:rPr>
              <a:t> e </a:t>
            </a:r>
            <a:r>
              <a:rPr lang="pt-BR" sz="2000" b="1" dirty="0" err="1" smtClean="0">
                <a:solidFill>
                  <a:schemeClr val="bg1"/>
                </a:solidFill>
              </a:rPr>
              <a:t>disseminaçao</a:t>
            </a:r>
            <a:r>
              <a:rPr lang="pt-BR" sz="2000" b="1" dirty="0" smtClean="0">
                <a:solidFill>
                  <a:schemeClr val="bg1"/>
                </a:solidFill>
              </a:rPr>
              <a:t> do </a:t>
            </a:r>
            <a:r>
              <a:rPr lang="pt-BR" sz="2000" b="1" i="1" dirty="0" err="1" smtClean="0">
                <a:solidFill>
                  <a:schemeClr val="bg1"/>
                </a:solidFill>
              </a:rPr>
              <a:t>M.tb</a:t>
            </a:r>
            <a:endParaRPr lang="pt-BR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3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4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4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4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4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4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7" grpId="0"/>
      <p:bldP spid="24601" grpId="0" animBg="1"/>
      <p:bldP spid="24602" grpId="0" animBg="1"/>
      <p:bldP spid="24604" grpId="0"/>
      <p:bldP spid="24606" grpId="0"/>
      <p:bldP spid="24607" grpId="0"/>
      <p:bldP spid="24608" grpId="0"/>
      <p:bldP spid="24609" grpId="0"/>
      <p:bldP spid="24615" grpId="0" animBg="1"/>
      <p:bldP spid="24622" grpId="0"/>
      <p:bldP spid="24623" grpId="0"/>
      <p:bldP spid="24624" grpId="0"/>
      <p:bldP spid="24625" grpId="0"/>
      <p:bldP spid="24627" grpId="0" animBg="1"/>
      <p:bldP spid="24628" grpId="0" animBg="1"/>
      <p:bldP spid="24629" grpId="0" animBg="1"/>
      <p:bldP spid="24630" grpId="0"/>
      <p:bldP spid="44" grpId="0"/>
      <p:bldP spid="4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\Documents\Books\CMI7\Slide Set Project\CMI 7 Slides Ch 18\18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00" y="2213172"/>
            <a:ext cx="5551100" cy="447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23720" y="2322029"/>
            <a:ext cx="25202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Reaçao</a:t>
            </a:r>
            <a:r>
              <a:rPr lang="pt-BR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de hipersensibilidade </a:t>
            </a:r>
          </a:p>
          <a:p>
            <a:pPr algn="ctr"/>
            <a:r>
              <a:rPr lang="pt-BR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de tipo IV (</a:t>
            </a:r>
            <a:r>
              <a:rPr lang="pt-BR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delayed</a:t>
            </a:r>
            <a:r>
              <a:rPr lang="pt-BR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type</a:t>
            </a:r>
            <a:r>
              <a:rPr lang="pt-BR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sz="16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hipersensitivity</a:t>
            </a:r>
            <a:r>
              <a:rPr lang="pt-BR" sz="16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/DTH)</a:t>
            </a:r>
            <a:endParaRPr lang="pt-BR" sz="1600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54868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sz="3600" dirty="0" err="1" smtClean="0">
                <a:latin typeface="Avenir Book" charset="0"/>
                <a:ea typeface="Avenir Book" charset="0"/>
                <a:cs typeface="Avenir Book" charset="0"/>
              </a:rPr>
              <a:t>Reaçao</a:t>
            </a:r>
            <a:r>
              <a:rPr lang="pt-BR" sz="3600" dirty="0" smtClean="0">
                <a:latin typeface="Avenir Book" charset="0"/>
                <a:ea typeface="Avenir Book" charset="0"/>
                <a:cs typeface="Avenir Book" charset="0"/>
              </a:rPr>
              <a:t> a </a:t>
            </a:r>
            <a:r>
              <a:rPr lang="pt-BR" sz="3600" dirty="0" err="1" smtClean="0">
                <a:latin typeface="Avenir Book" charset="0"/>
                <a:ea typeface="Avenir Book" charset="0"/>
                <a:cs typeface="Avenir Book" charset="0"/>
              </a:rPr>
              <a:t>injeçao</a:t>
            </a:r>
            <a:r>
              <a:rPr lang="pt-BR" sz="3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pt-BR" sz="3600" dirty="0" err="1" smtClean="0">
                <a:latin typeface="Avenir Book" charset="0"/>
                <a:ea typeface="Avenir Book" charset="0"/>
                <a:cs typeface="Avenir Book" charset="0"/>
              </a:rPr>
              <a:t>subcutanea</a:t>
            </a:r>
            <a:r>
              <a:rPr lang="pt-BR" sz="3600" dirty="0" smtClean="0">
                <a:latin typeface="Avenir Book" charset="0"/>
                <a:ea typeface="Avenir Book" charset="0"/>
                <a:cs typeface="Avenir Book" charset="0"/>
              </a:rPr>
              <a:t> de Ag de </a:t>
            </a:r>
            <a:r>
              <a:rPr lang="pt-BR" sz="3600" i="1" dirty="0" err="1" smtClean="0">
                <a:latin typeface="Avenir Book" charset="0"/>
                <a:ea typeface="Avenir Book" charset="0"/>
                <a:cs typeface="Avenir Book" charset="0"/>
              </a:rPr>
              <a:t>Mtb</a:t>
            </a:r>
            <a:endParaRPr lang="pt-BR" sz="3600" i="1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pt-BR" sz="3600" dirty="0" smtClean="0">
                <a:latin typeface="Avenir Book" charset="0"/>
                <a:ea typeface="Avenir Book" charset="0"/>
                <a:cs typeface="Avenir Book" charset="0"/>
              </a:rPr>
              <a:t>PPD </a:t>
            </a:r>
            <a:r>
              <a:rPr lang="pt-BR" sz="3600" dirty="0" err="1" smtClean="0">
                <a:latin typeface="Avenir Book" charset="0"/>
                <a:ea typeface="Avenir Book" charset="0"/>
                <a:cs typeface="Avenir Book" charset="0"/>
              </a:rPr>
              <a:t>skin</a:t>
            </a:r>
            <a:r>
              <a:rPr lang="pt-BR" sz="3600" dirty="0" smtClean="0">
                <a:latin typeface="Avenir Book" charset="0"/>
                <a:ea typeface="Avenir Book" charset="0"/>
                <a:cs typeface="Avenir Book" charset="0"/>
              </a:rPr>
              <a:t> test (</a:t>
            </a:r>
            <a:r>
              <a:rPr lang="pt-BR" sz="3600" dirty="0" err="1" smtClean="0">
                <a:latin typeface="Avenir Book" charset="0"/>
                <a:ea typeface="Avenir Book" charset="0"/>
                <a:cs typeface="Avenir Book" charset="0"/>
              </a:rPr>
              <a:t>Mantoux</a:t>
            </a:r>
            <a:r>
              <a:rPr lang="pt-BR" sz="3600" dirty="0" smtClean="0">
                <a:latin typeface="Avenir Book" charset="0"/>
                <a:ea typeface="Avenir Book" charset="0"/>
                <a:cs typeface="Avenir Book" charset="0"/>
              </a:rPr>
              <a:t> test)</a:t>
            </a:r>
            <a:endParaRPr lang="pt-BR" sz="3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2050820"/>
            <a:ext cx="35929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b="1" u="sng" dirty="0" smtClean="0">
                <a:latin typeface="Avenir Book" charset="0"/>
                <a:ea typeface="Avenir Book" charset="0"/>
                <a:cs typeface="Avenir Book" charset="0"/>
              </a:rPr>
              <a:t>Objetivo</a:t>
            </a:r>
            <a:r>
              <a:rPr lang="pt-BR" sz="1800" b="1" dirty="0" smtClean="0">
                <a:latin typeface="Avenir Book" charset="0"/>
                <a:ea typeface="Avenir Book" charset="0"/>
                <a:cs typeface="Avenir Book" charset="0"/>
              </a:rPr>
              <a:t>: </a:t>
            </a:r>
            <a:r>
              <a:rPr lang="pt-BR" sz="1800" b="1" dirty="0" err="1" smtClean="0">
                <a:latin typeface="Avenir Book" charset="0"/>
                <a:ea typeface="Avenir Book" charset="0"/>
                <a:cs typeface="Avenir Book" charset="0"/>
              </a:rPr>
              <a:t>avaliaçao</a:t>
            </a:r>
            <a:r>
              <a:rPr lang="pt-BR" sz="1800" b="1" dirty="0" smtClean="0">
                <a:latin typeface="Avenir Book" charset="0"/>
                <a:ea typeface="Avenir Book" charset="0"/>
                <a:cs typeface="Avenir Book" charset="0"/>
              </a:rPr>
              <a:t> da </a:t>
            </a:r>
            <a:r>
              <a:rPr lang="pt-BR" sz="1800" b="1" dirty="0" err="1" smtClean="0">
                <a:latin typeface="Avenir Book" charset="0"/>
                <a:ea typeface="Avenir Book" charset="0"/>
                <a:cs typeface="Avenir Book" charset="0"/>
              </a:rPr>
              <a:t>exposiçao</a:t>
            </a:r>
            <a:r>
              <a:rPr lang="pt-BR" sz="1800" b="1" dirty="0" smtClean="0">
                <a:latin typeface="Avenir Book" charset="0"/>
                <a:ea typeface="Avenir Book" charset="0"/>
                <a:cs typeface="Avenir Book" charset="0"/>
              </a:rPr>
              <a:t> previa 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a 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M.tb</a:t>
            </a:r>
            <a:endParaRPr lang="pt-BR" sz="1800" b="1" i="1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endParaRPr lang="pt-BR" sz="1800" b="1" i="1" dirty="0"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r>
              <a:rPr lang="pt-BR" sz="1800" b="1" dirty="0" smtClean="0">
                <a:latin typeface="Avenir Book" charset="0"/>
                <a:ea typeface="Avenir Book" charset="0"/>
                <a:cs typeface="Avenir Book" charset="0"/>
              </a:rPr>
              <a:t>Derivados proteicos purificados do 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M.tb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 (PPD) são 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injectados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 na pele para avaliar a 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reaçao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 local do individuo ao Ag após 48-72 horas (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reaçao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 de hipersensibilidade 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ritardada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, DTH)</a:t>
            </a:r>
          </a:p>
          <a:p>
            <a:pPr algn="l"/>
            <a:endParaRPr lang="pt-BR" sz="1800" b="1" i="1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No caso de uma previa 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exposiçao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 ao bacilo a 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reaçao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 local (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ativaçao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 de Mø residentes, 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inflamaçao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, acumulo de 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leucocitos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 e 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formaçao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 de granuloma) </a:t>
            </a:r>
            <a:r>
              <a:rPr lang="pt-BR" sz="1800" b="1" i="1" dirty="0" err="1" smtClean="0">
                <a:latin typeface="Avenir Book" charset="0"/>
                <a:ea typeface="Avenir Book" charset="0"/>
                <a:cs typeface="Avenir Book" charset="0"/>
              </a:rPr>
              <a:t>serà</a:t>
            </a:r>
            <a:r>
              <a:rPr lang="pt-BR" sz="1800" b="1" i="1" dirty="0" smtClean="0">
                <a:latin typeface="Avenir Book" charset="0"/>
                <a:ea typeface="Avenir Book" charset="0"/>
                <a:cs typeface="Avenir Book" charset="0"/>
              </a:rPr>
              <a:t> maior  </a:t>
            </a:r>
            <a:endParaRPr lang="pt-BR" sz="1800" b="1" i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0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3096"/>
            <a:ext cx="9144000" cy="2327564"/>
          </a:xfrm>
          <a:prstGeom prst="rect">
            <a:avLst/>
          </a:prstGeom>
        </p:spPr>
      </p:pic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395536" y="405606"/>
            <a:ext cx="8229600" cy="719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it-IT" sz="2800" dirty="0" smtClean="0">
                <a:solidFill>
                  <a:schemeClr val="tx2"/>
                </a:solidFill>
                <a:latin typeface="Avenir Book"/>
                <a:cs typeface="Avenir Book"/>
              </a:rPr>
              <a:t>E</a:t>
            </a:r>
            <a:r>
              <a:rPr lang="pt-BR" sz="2800" dirty="0" err="1" smtClean="0">
                <a:solidFill>
                  <a:schemeClr val="tx2"/>
                </a:solidFill>
                <a:latin typeface="Avenir Book"/>
                <a:cs typeface="Avenir Book"/>
              </a:rPr>
              <a:t>stagios</a:t>
            </a:r>
            <a:r>
              <a:rPr lang="pt-BR" sz="2800" dirty="0" smtClean="0">
                <a:solidFill>
                  <a:schemeClr val="tx2"/>
                </a:solidFill>
                <a:latin typeface="Avenir Book"/>
                <a:cs typeface="Avenir Book"/>
              </a:rPr>
              <a:t> de uma resposta</a:t>
            </a:r>
          </a:p>
        </p:txBody>
      </p:sp>
      <p:pic>
        <p:nvPicPr>
          <p:cNvPr id="4" name="Picture 6" descr="C:\Users\Andrew\Documents\Book\CMI 7th\Slide Set Project\1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13"/>
          <a:stretch/>
        </p:blipFill>
        <p:spPr bwMode="auto">
          <a:xfrm>
            <a:off x="1547664" y="1268760"/>
            <a:ext cx="5832648" cy="282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2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2057400" y="4005263"/>
            <a:ext cx="7086600" cy="1549400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7826" name="Titolo 1"/>
          <p:cNvSpPr txBox="1">
            <a:spLocks/>
          </p:cNvSpPr>
          <p:nvPr/>
        </p:nvSpPr>
        <p:spPr bwMode="auto">
          <a:xfrm>
            <a:off x="1650999" y="4102100"/>
            <a:ext cx="7745413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4400" dirty="0" err="1" smtClean="0">
                <a:solidFill>
                  <a:srgbClr val="FFFFFF"/>
                </a:solidFill>
              </a:rPr>
              <a:t>Bacterias</a:t>
            </a:r>
            <a:r>
              <a:rPr lang="it-IT" sz="4400" dirty="0" smtClean="0">
                <a:solidFill>
                  <a:srgbClr val="FFFFFF"/>
                </a:solidFill>
              </a:rPr>
              <a:t> </a:t>
            </a:r>
            <a:r>
              <a:rPr lang="it-IT" sz="4400" dirty="0" err="1" smtClean="0">
                <a:solidFill>
                  <a:srgbClr val="FFFFFF"/>
                </a:solidFill>
              </a:rPr>
              <a:t>extracelulares</a:t>
            </a:r>
            <a:endParaRPr lang="it-IT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6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600690" cy="576064"/>
          </a:xfrm>
        </p:spPr>
        <p:txBody>
          <a:bodyPr>
            <a:noAutofit/>
          </a:bodyPr>
          <a:lstStyle/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  <p:sp>
        <p:nvSpPr>
          <p:cNvPr id="91139" name="Rectangle 9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23528" y="1196305"/>
            <a:ext cx="8820472" cy="252072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it-IT" sz="1800" dirty="0" err="1" smtClean="0">
                <a:latin typeface="Avenir Book"/>
                <a:cs typeface="Avenir Book"/>
              </a:rPr>
              <a:t>Replicam</a:t>
            </a:r>
            <a:r>
              <a:rPr lang="it-IT" sz="1800" dirty="0" smtClean="0">
                <a:latin typeface="Avenir Book"/>
                <a:cs typeface="Avenir Book"/>
              </a:rPr>
              <a:t> fora </a:t>
            </a:r>
            <a:r>
              <a:rPr lang="it-IT" sz="1800" dirty="0" err="1" smtClean="0">
                <a:latin typeface="Avenir Book"/>
                <a:cs typeface="Avenir Book"/>
              </a:rPr>
              <a:t>das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celulas</a:t>
            </a:r>
            <a:r>
              <a:rPr lang="it-IT" sz="1800" dirty="0" smtClean="0">
                <a:latin typeface="Avenir Book"/>
                <a:cs typeface="Avenir Book"/>
              </a:rPr>
              <a:t> do </a:t>
            </a:r>
            <a:r>
              <a:rPr lang="it-IT" sz="1800" dirty="0" err="1" smtClean="0">
                <a:latin typeface="Avenir Book"/>
                <a:cs typeface="Avenir Book"/>
              </a:rPr>
              <a:t>hospedeiro</a:t>
            </a:r>
            <a:r>
              <a:rPr lang="it-IT" sz="1800" dirty="0" smtClean="0">
                <a:latin typeface="Avenir Book"/>
                <a:cs typeface="Avenir Book"/>
              </a:rPr>
              <a:t> (sangue, </a:t>
            </a:r>
            <a:r>
              <a:rPr lang="it-IT" sz="1800" dirty="0" err="1" smtClean="0">
                <a:latin typeface="Avenir Book"/>
                <a:cs typeface="Avenir Book"/>
              </a:rPr>
              <a:t>tecidos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conjuntivos</a:t>
            </a:r>
            <a:r>
              <a:rPr lang="it-IT" sz="1800" dirty="0" smtClean="0">
                <a:latin typeface="Avenir Book"/>
                <a:cs typeface="Avenir Book"/>
              </a:rPr>
              <a:t>, </a:t>
            </a:r>
            <a:r>
              <a:rPr lang="it-IT" sz="1800" dirty="0" err="1" smtClean="0">
                <a:latin typeface="Avenir Book"/>
                <a:cs typeface="Avenir Book"/>
              </a:rPr>
              <a:t>espaços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teciduais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como</a:t>
            </a:r>
            <a:r>
              <a:rPr lang="it-IT" sz="1800" dirty="0" smtClean="0">
                <a:latin typeface="Avenir Book"/>
                <a:cs typeface="Avenir Book"/>
              </a:rPr>
              <a:t> lumen do </a:t>
            </a:r>
            <a:r>
              <a:rPr lang="it-IT" sz="1800" dirty="0" err="1" smtClean="0">
                <a:latin typeface="Avenir Book"/>
                <a:cs typeface="Avenir Book"/>
              </a:rPr>
              <a:t>tratos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respiratorios</a:t>
            </a:r>
            <a:r>
              <a:rPr lang="it-IT" sz="1800" dirty="0" smtClean="0">
                <a:latin typeface="Avenir Book"/>
                <a:cs typeface="Avenir Book"/>
              </a:rPr>
              <a:t> e </a:t>
            </a:r>
            <a:r>
              <a:rPr lang="it-IT" sz="1800" dirty="0" err="1" smtClean="0">
                <a:latin typeface="Avenir Book"/>
                <a:cs typeface="Avenir Book"/>
              </a:rPr>
              <a:t>gastrointestinal</a:t>
            </a:r>
            <a:r>
              <a:rPr lang="it-IT" sz="1800" dirty="0" smtClean="0">
                <a:latin typeface="Avenir Book"/>
                <a:cs typeface="Avenir Book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it-IT" sz="1800" dirty="0" smtClean="0">
                <a:latin typeface="Avenir Book"/>
                <a:cs typeface="Avenir Book"/>
              </a:rPr>
              <a:t>2 </a:t>
            </a:r>
            <a:r>
              <a:rPr lang="it-IT" sz="1800" dirty="0" err="1" smtClean="0">
                <a:latin typeface="Avenir Book"/>
                <a:cs typeface="Avenir Book"/>
              </a:rPr>
              <a:t>principais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err="1" smtClean="0">
                <a:latin typeface="Avenir Book"/>
                <a:cs typeface="Avenir Book"/>
              </a:rPr>
              <a:t>mecanismos</a:t>
            </a:r>
            <a:r>
              <a:rPr lang="it-IT" sz="1800" dirty="0">
                <a:latin typeface="Avenir Book"/>
                <a:cs typeface="Avenir Book"/>
              </a:rPr>
              <a:t> </a:t>
            </a:r>
            <a:r>
              <a:rPr lang="it-IT" sz="1800" dirty="0" smtClean="0">
                <a:latin typeface="Avenir Book"/>
                <a:cs typeface="Avenir Book"/>
              </a:rPr>
              <a:t>de </a:t>
            </a:r>
            <a:r>
              <a:rPr lang="it-IT" sz="1800" b="1" dirty="0" err="1" smtClean="0">
                <a:solidFill>
                  <a:srgbClr val="FF0000"/>
                </a:solidFill>
                <a:latin typeface="Avenir Book"/>
                <a:cs typeface="Avenir Book"/>
              </a:rPr>
              <a:t>patogenicidade</a:t>
            </a:r>
            <a:endParaRPr lang="it-IT" sz="1800" b="1" dirty="0" smtClean="0">
              <a:solidFill>
                <a:srgbClr val="FF0000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it-IT" sz="1800" b="1" dirty="0" err="1" smtClean="0">
                <a:solidFill>
                  <a:srgbClr val="FF0000"/>
                </a:solidFill>
                <a:latin typeface="Avenir Book"/>
                <a:cs typeface="Avenir Book"/>
              </a:rPr>
              <a:t>Inflamaçao</a:t>
            </a:r>
            <a:r>
              <a:rPr lang="it-IT" sz="1800" dirty="0" smtClean="0">
                <a:latin typeface="Avenir Book"/>
                <a:cs typeface="Avenir Book"/>
              </a:rPr>
              <a:t> </a:t>
            </a:r>
            <a:r>
              <a:rPr lang="it-IT" sz="1800" dirty="0" smtClean="0">
                <a:latin typeface="Avenir Book"/>
                <a:cs typeface="Avenir Book"/>
                <a:sym typeface="Wingdings"/>
              </a:rPr>
              <a:t> </a:t>
            </a:r>
            <a:r>
              <a:rPr lang="it-IT" sz="1800" dirty="0" err="1" smtClean="0">
                <a:latin typeface="Avenir Book"/>
                <a:cs typeface="Avenir Book"/>
                <a:sym typeface="Wingdings"/>
              </a:rPr>
              <a:t>destruiçao</a:t>
            </a:r>
            <a:r>
              <a:rPr lang="it-IT" sz="18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800" dirty="0" err="1" smtClean="0">
                <a:latin typeface="Avenir Book"/>
                <a:cs typeface="Avenir Book"/>
                <a:sym typeface="Wingdings"/>
              </a:rPr>
              <a:t>tecidual</a:t>
            </a:r>
            <a:r>
              <a:rPr lang="it-IT" sz="1800" dirty="0" smtClean="0">
                <a:latin typeface="Avenir Book"/>
                <a:cs typeface="Avenir Book"/>
                <a:sym typeface="Wingdings"/>
              </a:rPr>
              <a:t> no </a:t>
            </a:r>
            <a:r>
              <a:rPr lang="it-IT" sz="1800" dirty="0" err="1" smtClean="0">
                <a:latin typeface="Avenir Book"/>
                <a:cs typeface="Avenir Book"/>
                <a:sym typeface="Wingdings"/>
              </a:rPr>
              <a:t>sitio</a:t>
            </a:r>
            <a:r>
              <a:rPr lang="it-IT" sz="1800" dirty="0" smtClean="0">
                <a:latin typeface="Avenir Book"/>
                <a:cs typeface="Avenir Book"/>
                <a:sym typeface="Wingdings"/>
              </a:rPr>
              <a:t> da </a:t>
            </a:r>
            <a:r>
              <a:rPr lang="it-IT" sz="1800" dirty="0" err="1" smtClean="0">
                <a:latin typeface="Avenir Book"/>
                <a:cs typeface="Avenir Book"/>
                <a:sym typeface="Wingdings"/>
              </a:rPr>
              <a:t>infecçao</a:t>
            </a:r>
            <a:r>
              <a:rPr lang="it-IT" sz="18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i="1" dirty="0" smtClean="0">
                <a:latin typeface="Avenir Book"/>
                <a:cs typeface="Avenir Book"/>
                <a:sym typeface="Wingdings"/>
              </a:rPr>
              <a:t>(ex. </a:t>
            </a:r>
            <a:r>
              <a:rPr lang="it-IT" sz="1400" i="1" u="sng" dirty="0" err="1" smtClean="0">
                <a:latin typeface="Avenir Book"/>
                <a:cs typeface="Avenir Book"/>
                <a:sym typeface="Wingdings"/>
              </a:rPr>
              <a:t>Streptococcus</a:t>
            </a:r>
            <a:r>
              <a:rPr lang="it-IT" sz="1400" i="1" u="sng" dirty="0" smtClean="0">
                <a:latin typeface="Avenir Book"/>
                <a:cs typeface="Avenir Book"/>
                <a:sym typeface="Wingdings"/>
              </a:rPr>
              <a:t>, </a:t>
            </a:r>
            <a:r>
              <a:rPr lang="it-IT" sz="1400" i="1" u="sng" dirty="0" err="1" smtClean="0">
                <a:latin typeface="Avenir Book"/>
                <a:cs typeface="Avenir Book"/>
                <a:sym typeface="Wingdings"/>
              </a:rPr>
              <a:t>Staphylococcus</a:t>
            </a:r>
            <a:r>
              <a:rPr lang="it-IT" sz="1400" i="1" dirty="0" smtClean="0">
                <a:latin typeface="Avenir Book"/>
                <a:cs typeface="Avenir Book"/>
                <a:sym typeface="Wingdings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1800" dirty="0" smtClean="0">
                <a:latin typeface="Avenir Book"/>
                <a:cs typeface="Avenir Book"/>
                <a:sym typeface="Wingdings"/>
              </a:rPr>
              <a:t>- </a:t>
            </a:r>
            <a:r>
              <a:rPr lang="it-IT" sz="1800" b="1" dirty="0" err="1" smtClean="0">
                <a:solidFill>
                  <a:srgbClr val="FF0000"/>
                </a:solidFill>
                <a:latin typeface="Avenir Book"/>
                <a:cs typeface="Avenir Book"/>
                <a:sym typeface="Wingdings"/>
              </a:rPr>
              <a:t>Toxinas</a:t>
            </a:r>
            <a:r>
              <a:rPr lang="it-IT" sz="1800" b="1" dirty="0" smtClean="0">
                <a:solidFill>
                  <a:srgbClr val="FF0000"/>
                </a:solidFill>
                <a:latin typeface="Avenir Book"/>
                <a:cs typeface="Avenir Book"/>
                <a:sym typeface="Wingdings"/>
              </a:rPr>
              <a:t> </a:t>
            </a:r>
            <a:r>
              <a:rPr lang="it-IT" sz="1400" i="1" dirty="0" smtClean="0">
                <a:latin typeface="Avenir Book"/>
                <a:cs typeface="Avenir Book"/>
                <a:sym typeface="Wingdings"/>
              </a:rPr>
              <a:t>(ex. </a:t>
            </a:r>
            <a:r>
              <a:rPr lang="it-IT" sz="1400" i="1" u="sng" dirty="0" err="1" smtClean="0">
                <a:latin typeface="Avenir Book"/>
                <a:cs typeface="Avenir Book"/>
                <a:sym typeface="Wingdings"/>
              </a:rPr>
              <a:t>Clostridium</a:t>
            </a:r>
            <a:r>
              <a:rPr lang="it-IT" sz="1400" i="1" u="sng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i="1" u="sng" dirty="0" err="1" smtClean="0">
                <a:latin typeface="Avenir Book"/>
                <a:cs typeface="Avenir Book"/>
                <a:sym typeface="Wingdings"/>
              </a:rPr>
              <a:t>tetani,Vibrio</a:t>
            </a:r>
            <a:r>
              <a:rPr lang="it-IT" sz="1400" i="1" u="sng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i="1" u="sng" dirty="0" err="1" smtClean="0">
                <a:latin typeface="Avenir Book"/>
                <a:cs typeface="Avenir Book"/>
                <a:sym typeface="Wingdings"/>
              </a:rPr>
              <a:t>cholerae</a:t>
            </a:r>
            <a:r>
              <a:rPr lang="pt-PT" sz="1400" i="1" dirty="0" smtClean="0">
                <a:latin typeface="Avenir Book"/>
                <a:cs typeface="Avenir Book"/>
              </a:rPr>
              <a:t>)</a:t>
            </a:r>
            <a:endParaRPr lang="pt-BR" sz="1400" i="1" dirty="0" smtClean="0">
              <a:latin typeface="Avenir Book"/>
              <a:cs typeface="Avenir Book"/>
            </a:endParaRP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pt-BR" sz="1400" dirty="0" smtClean="0">
                <a:latin typeface="Avenir Book"/>
                <a:cs typeface="Avenir Book"/>
              </a:rPr>
              <a:t>exotoxinas 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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citotoxicas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,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interferencia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nas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funçoes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cel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,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induçao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CK</a:t>
            </a:r>
            <a:endParaRPr lang="pt-BR" sz="1400" dirty="0" smtClean="0">
              <a:latin typeface="Avenir Book"/>
              <a:cs typeface="Avenir Book"/>
            </a:endParaRP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pt-BR" sz="1400" dirty="0" err="1" smtClean="0">
                <a:latin typeface="Avenir Book"/>
                <a:cs typeface="Avenir Book"/>
              </a:rPr>
              <a:t>endotoxinas</a:t>
            </a:r>
            <a:r>
              <a:rPr lang="pt-BR" sz="1400" dirty="0" smtClean="0">
                <a:latin typeface="Avenir Book"/>
                <a:cs typeface="Avenir Book"/>
              </a:rPr>
              <a:t> (</a:t>
            </a:r>
            <a:r>
              <a:rPr lang="pt-BR" sz="1400" dirty="0" err="1" smtClean="0">
                <a:latin typeface="Avenir Book"/>
                <a:cs typeface="Avenir Book"/>
              </a:rPr>
              <a:t>ex:LPS</a:t>
            </a:r>
            <a:r>
              <a:rPr lang="pt-BR" sz="1400" dirty="0" smtClean="0">
                <a:latin typeface="Avenir Book"/>
                <a:cs typeface="Avenir Book"/>
              </a:rPr>
              <a:t>)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 potente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ativador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de </a:t>
            </a:r>
            <a:r>
              <a:rPr lang="it-IT" sz="1400" dirty="0" err="1" smtClean="0">
                <a:latin typeface="Avenir Book"/>
                <a:cs typeface="Avenir Book"/>
                <a:sym typeface="Wingdings"/>
              </a:rPr>
              <a:t>Mø</a:t>
            </a:r>
            <a:r>
              <a:rPr lang="it-IT" sz="1400" dirty="0" smtClean="0">
                <a:latin typeface="Avenir Book"/>
                <a:cs typeface="Avenir Book"/>
                <a:sym typeface="Wingdings"/>
              </a:rPr>
              <a:t> e DC</a:t>
            </a:r>
            <a:endParaRPr lang="pt-BR" sz="1800" dirty="0" smtClean="0">
              <a:latin typeface="Avenir Book"/>
              <a:cs typeface="Avenir Book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2000" dirty="0">
              <a:latin typeface="Avenir Book"/>
              <a:cs typeface="Avenir Book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845095"/>
            <a:ext cx="2880320" cy="30083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332" y="3861048"/>
            <a:ext cx="2952328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3616" b="55761"/>
          <a:stretch/>
        </p:blipFill>
        <p:spPr>
          <a:xfrm>
            <a:off x="24783" y="1628800"/>
            <a:ext cx="9155729" cy="5013176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>
            <a:off x="7956376" y="2420888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5940152" y="4581128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7524328" y="3284984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5580112" y="4869160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5724128" y="5517232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5436096" y="6165304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5796136" y="6453336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600690" cy="576064"/>
          </a:xfrm>
        </p:spPr>
        <p:txBody>
          <a:bodyPr>
            <a:noAutofit/>
          </a:bodyPr>
          <a:lstStyle/>
          <a:p>
            <a:pPr algn="ctr"/>
            <a:r>
              <a:rPr lang="it-IT" sz="3600" dirty="0" err="1" smtClean="0">
                <a:latin typeface="Avenir Book"/>
                <a:cs typeface="Avenir Book"/>
              </a:rPr>
              <a:t>Bacterias</a:t>
            </a:r>
            <a:r>
              <a:rPr lang="it-IT" sz="3600" dirty="0" smtClean="0">
                <a:latin typeface="Avenir Book"/>
                <a:cs typeface="Avenir Book"/>
              </a:rPr>
              <a:t> </a:t>
            </a:r>
            <a:r>
              <a:rPr lang="it-IT" sz="3600" dirty="0" err="1" smtClean="0">
                <a:latin typeface="Avenir Book"/>
                <a:cs typeface="Avenir Book"/>
              </a:rPr>
              <a:t>extracelulares</a:t>
            </a:r>
            <a:endParaRPr lang="it-IT" sz="3600" dirty="0">
              <a:latin typeface="Avenir Book"/>
              <a:cs typeface="Avenir Book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6228184" y="2420888"/>
            <a:ext cx="1080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5148064" y="3212976"/>
            <a:ext cx="1080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5220072" y="3933056"/>
            <a:ext cx="1080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3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arezz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hiarezz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Chiarezza.thmx</Template>
  <TotalTime>13455</TotalTime>
  <Words>1895</Words>
  <Application>Microsoft Macintosh PowerPoint</Application>
  <PresentationFormat>Presentazione su schermo (4:3)</PresentationFormat>
  <Paragraphs>411</Paragraphs>
  <Slides>59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8" baseType="lpstr">
      <vt:lpstr>Avenir Book</vt:lpstr>
      <vt:lpstr>Bookman Old Style</vt:lpstr>
      <vt:lpstr>Calibri</vt:lpstr>
      <vt:lpstr>Lucida Grande</vt:lpstr>
      <vt:lpstr>ＭＳ Ｐゴシック</vt:lpstr>
      <vt:lpstr>Times New Roman</vt:lpstr>
      <vt:lpstr>Wingdings</vt:lpstr>
      <vt:lpstr>Arial</vt:lpstr>
      <vt:lpstr>Chiarezza</vt:lpstr>
      <vt:lpstr>Resposta imune a patogenos</vt:lpstr>
      <vt:lpstr>Presentazione di PowerPoint</vt:lpstr>
      <vt:lpstr>Características gerais</vt:lpstr>
      <vt:lpstr>Presentazione di PowerPoint</vt:lpstr>
      <vt:lpstr>Presentazione di PowerPoint</vt:lpstr>
      <vt:lpstr>Presentazione di PowerPoint</vt:lpstr>
      <vt:lpstr>Presentazione di PowerPoint</vt:lpstr>
      <vt:lpstr>Bacterias extracelulares</vt:lpstr>
      <vt:lpstr>Bacterias extracelulares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SEJ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Aulas de Imunologia</dc:title>
  <dc:creator>Samuel e Elena Junqueira</dc:creator>
  <cp:lastModifiedBy>Alessandra Pontillo</cp:lastModifiedBy>
  <cp:revision>381</cp:revision>
  <dcterms:created xsi:type="dcterms:W3CDTF">2006-01-05T01:39:25Z</dcterms:created>
  <dcterms:modified xsi:type="dcterms:W3CDTF">2016-11-20T13:32:58Z</dcterms:modified>
</cp:coreProperties>
</file>