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tif" ContentType="image/tiff"/>
  <Default Extension="doc" ContentType="application/msword"/>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291"/>
  </p:notesMasterIdLst>
  <p:sldIdLst>
    <p:sldId id="763" r:id="rId3"/>
    <p:sldId id="257" r:id="rId4"/>
    <p:sldId id="256" r:id="rId5"/>
    <p:sldId id="765" r:id="rId6"/>
    <p:sldId id="766" r:id="rId7"/>
    <p:sldId id="767" r:id="rId8"/>
    <p:sldId id="974" r:id="rId9"/>
    <p:sldId id="840" r:id="rId10"/>
    <p:sldId id="946" r:id="rId11"/>
    <p:sldId id="947" r:id="rId12"/>
    <p:sldId id="948" r:id="rId13"/>
    <p:sldId id="949" r:id="rId14"/>
    <p:sldId id="950" r:id="rId15"/>
    <p:sldId id="922" r:id="rId16"/>
    <p:sldId id="917" r:id="rId17"/>
    <p:sldId id="923" r:id="rId18"/>
    <p:sldId id="920" r:id="rId19"/>
    <p:sldId id="919" r:id="rId20"/>
    <p:sldId id="918" r:id="rId21"/>
    <p:sldId id="944" r:id="rId22"/>
    <p:sldId id="908" r:id="rId23"/>
    <p:sldId id="907" r:id="rId24"/>
    <p:sldId id="906" r:id="rId25"/>
    <p:sldId id="904" r:id="rId26"/>
    <p:sldId id="951" r:id="rId27"/>
    <p:sldId id="700" r:id="rId28"/>
    <p:sldId id="903" r:id="rId29"/>
    <p:sldId id="921" r:id="rId30"/>
    <p:sldId id="678" r:id="rId31"/>
    <p:sldId id="691" r:id="rId32"/>
    <p:sldId id="681" r:id="rId33"/>
    <p:sldId id="952" r:id="rId34"/>
    <p:sldId id="690" r:id="rId35"/>
    <p:sldId id="684" r:id="rId36"/>
    <p:sldId id="679" r:id="rId37"/>
    <p:sldId id="987" r:id="rId38"/>
    <p:sldId id="693" r:id="rId39"/>
    <p:sldId id="986" r:id="rId40"/>
    <p:sldId id="988" r:id="rId41"/>
    <p:sldId id="953" r:id="rId42"/>
    <p:sldId id="764" r:id="rId43"/>
    <p:sldId id="954" r:id="rId44"/>
    <p:sldId id="971" r:id="rId45"/>
    <p:sldId id="695" r:id="rId46"/>
    <p:sldId id="696" r:id="rId47"/>
    <p:sldId id="701" r:id="rId48"/>
    <p:sldId id="697" r:id="rId49"/>
    <p:sldId id="711" r:id="rId50"/>
    <p:sldId id="712" r:id="rId51"/>
    <p:sldId id="713" r:id="rId52"/>
    <p:sldId id="714" r:id="rId53"/>
    <p:sldId id="955" r:id="rId54"/>
    <p:sldId id="704" r:id="rId55"/>
    <p:sldId id="956" r:id="rId56"/>
    <p:sldId id="688" r:id="rId57"/>
    <p:sldId id="702" r:id="rId58"/>
    <p:sldId id="961" r:id="rId59"/>
    <p:sldId id="966" r:id="rId60"/>
    <p:sldId id="967" r:id="rId61"/>
    <p:sldId id="963" r:id="rId62"/>
    <p:sldId id="962" r:id="rId63"/>
    <p:sldId id="824" r:id="rId64"/>
    <p:sldId id="825" r:id="rId65"/>
    <p:sldId id="1063" r:id="rId66"/>
    <p:sldId id="964" r:id="rId67"/>
    <p:sldId id="965" r:id="rId68"/>
    <p:sldId id="957" r:id="rId69"/>
    <p:sldId id="968" r:id="rId70"/>
    <p:sldId id="970" r:id="rId71"/>
    <p:sldId id="969" r:id="rId72"/>
    <p:sldId id="838" r:id="rId73"/>
    <p:sldId id="959" r:id="rId74"/>
    <p:sldId id="788" r:id="rId75"/>
    <p:sldId id="848" r:id="rId76"/>
    <p:sldId id="960" r:id="rId77"/>
    <p:sldId id="856" r:id="rId78"/>
    <p:sldId id="792" r:id="rId79"/>
    <p:sldId id="730" r:id="rId80"/>
    <p:sldId id="793" r:id="rId81"/>
    <p:sldId id="794" r:id="rId82"/>
    <p:sldId id="795" r:id="rId83"/>
    <p:sldId id="717" r:id="rId84"/>
    <p:sldId id="749" r:id="rId85"/>
    <p:sldId id="729" r:id="rId86"/>
    <p:sldId id="739" r:id="rId87"/>
    <p:sldId id="740" r:id="rId88"/>
    <p:sldId id="798" r:id="rId89"/>
    <p:sldId id="1055" r:id="rId90"/>
    <p:sldId id="972" r:id="rId91"/>
    <p:sldId id="984" r:id="rId92"/>
    <p:sldId id="985" r:id="rId93"/>
    <p:sldId id="748" r:id="rId94"/>
    <p:sldId id="745" r:id="rId95"/>
    <p:sldId id="743" r:id="rId96"/>
    <p:sldId id="742" r:id="rId97"/>
    <p:sldId id="744" r:id="rId98"/>
    <p:sldId id="807" r:id="rId99"/>
    <p:sldId id="806" r:id="rId100"/>
    <p:sldId id="797" r:id="rId101"/>
    <p:sldId id="796" r:id="rId102"/>
    <p:sldId id="747" r:id="rId103"/>
    <p:sldId id="942" r:id="rId104"/>
    <p:sldId id="746" r:id="rId105"/>
    <p:sldId id="932" r:id="rId106"/>
    <p:sldId id="931" r:id="rId107"/>
    <p:sldId id="799" r:id="rId108"/>
    <p:sldId id="800" r:id="rId109"/>
    <p:sldId id="801" r:id="rId110"/>
    <p:sldId id="802" r:id="rId111"/>
    <p:sldId id="803" r:id="rId112"/>
    <p:sldId id="804" r:id="rId113"/>
    <p:sldId id="805" r:id="rId114"/>
    <p:sldId id="808" r:id="rId115"/>
    <p:sldId id="809" r:id="rId116"/>
    <p:sldId id="868" r:id="rId117"/>
    <p:sldId id="811" r:id="rId118"/>
    <p:sldId id="812" r:id="rId119"/>
    <p:sldId id="813" r:id="rId120"/>
    <p:sldId id="737" r:id="rId121"/>
    <p:sldId id="911" r:id="rId122"/>
    <p:sldId id="814" r:id="rId123"/>
    <p:sldId id="872" r:id="rId124"/>
    <p:sldId id="815" r:id="rId125"/>
    <p:sldId id="816" r:id="rId126"/>
    <p:sldId id="817" r:id="rId127"/>
    <p:sldId id="720" r:id="rId128"/>
    <p:sldId id="719" r:id="rId129"/>
    <p:sldId id="718" r:id="rId130"/>
    <p:sldId id="741" r:id="rId131"/>
    <p:sldId id="738" r:id="rId132"/>
    <p:sldId id="736" r:id="rId133"/>
    <p:sldId id="735" r:id="rId134"/>
    <p:sldId id="734" r:id="rId135"/>
    <p:sldId id="733" r:id="rId136"/>
    <p:sldId id="935" r:id="rId137"/>
    <p:sldId id="936" r:id="rId138"/>
    <p:sldId id="732" r:id="rId139"/>
    <p:sldId id="760" r:id="rId140"/>
    <p:sldId id="731" r:id="rId141"/>
    <p:sldId id="1056" r:id="rId142"/>
    <p:sldId id="1057" r:id="rId143"/>
    <p:sldId id="1058" r:id="rId144"/>
    <p:sldId id="916" r:id="rId145"/>
    <p:sldId id="819" r:id="rId146"/>
    <p:sldId id="874" r:id="rId147"/>
    <p:sldId id="820" r:id="rId148"/>
    <p:sldId id="724" r:id="rId149"/>
    <p:sldId id="725" r:id="rId150"/>
    <p:sldId id="882" r:id="rId151"/>
    <p:sldId id="826" r:id="rId152"/>
    <p:sldId id="721" r:id="rId153"/>
    <p:sldId id="723" r:id="rId154"/>
    <p:sldId id="722" r:id="rId155"/>
    <p:sldId id="753" r:id="rId156"/>
    <p:sldId id="754" r:id="rId157"/>
    <p:sldId id="751" r:id="rId158"/>
    <p:sldId id="925" r:id="rId159"/>
    <p:sldId id="929" r:id="rId160"/>
    <p:sldId id="934" r:id="rId161"/>
    <p:sldId id="710" r:id="rId162"/>
    <p:sldId id="680" r:id="rId163"/>
    <p:sldId id="940" r:id="rId164"/>
    <p:sldId id="941" r:id="rId165"/>
    <p:sldId id="930" r:id="rId166"/>
    <p:sldId id="927" r:id="rId167"/>
    <p:sldId id="926" r:id="rId168"/>
    <p:sldId id="715" r:id="rId169"/>
    <p:sldId id="1072" r:id="rId170"/>
    <p:sldId id="1070" r:id="rId171"/>
    <p:sldId id="1069" r:id="rId172"/>
    <p:sldId id="958" r:id="rId173"/>
    <p:sldId id="1071" r:id="rId174"/>
    <p:sldId id="755" r:id="rId175"/>
    <p:sldId id="756" r:id="rId176"/>
    <p:sldId id="757" r:id="rId177"/>
    <p:sldId id="762" r:id="rId178"/>
    <p:sldId id="910" r:id="rId179"/>
    <p:sldId id="928" r:id="rId180"/>
    <p:sldId id="707" r:id="rId181"/>
    <p:sldId id="933" r:id="rId182"/>
    <p:sldId id="1067" r:id="rId183"/>
    <p:sldId id="709" r:id="rId184"/>
    <p:sldId id="976" r:id="rId185"/>
    <p:sldId id="727" r:id="rId186"/>
    <p:sldId id="728" r:id="rId187"/>
    <p:sldId id="975" r:id="rId188"/>
    <p:sldId id="828" r:id="rId189"/>
    <p:sldId id="829" r:id="rId190"/>
    <p:sldId id="909" r:id="rId191"/>
    <p:sldId id="687" r:id="rId192"/>
    <p:sldId id="726" r:id="rId193"/>
    <p:sldId id="708" r:id="rId194"/>
    <p:sldId id="1001" r:id="rId195"/>
    <p:sldId id="1002" r:id="rId196"/>
    <p:sldId id="1003" r:id="rId197"/>
    <p:sldId id="1004" r:id="rId198"/>
    <p:sldId id="1035" r:id="rId199"/>
    <p:sldId id="1034" r:id="rId200"/>
    <p:sldId id="1059" r:id="rId201"/>
    <p:sldId id="995" r:id="rId202"/>
    <p:sldId id="1018" r:id="rId203"/>
    <p:sldId id="1019" r:id="rId204"/>
    <p:sldId id="1021" r:id="rId205"/>
    <p:sldId id="996" r:id="rId206"/>
    <p:sldId id="999" r:id="rId207"/>
    <p:sldId id="1073" r:id="rId208"/>
    <p:sldId id="1020" r:id="rId209"/>
    <p:sldId id="993" r:id="rId210"/>
    <p:sldId id="992" r:id="rId211"/>
    <p:sldId id="991" r:id="rId212"/>
    <p:sldId id="994" r:id="rId213"/>
    <p:sldId id="997" r:id="rId214"/>
    <p:sldId id="990" r:id="rId215"/>
    <p:sldId id="1060" r:id="rId216"/>
    <p:sldId id="1000" r:id="rId217"/>
    <p:sldId id="892" r:id="rId218"/>
    <p:sldId id="893" r:id="rId219"/>
    <p:sldId id="1038" r:id="rId220"/>
    <p:sldId id="894" r:id="rId221"/>
    <p:sldId id="1033" r:id="rId222"/>
    <p:sldId id="1032" r:id="rId223"/>
    <p:sldId id="1037" r:id="rId224"/>
    <p:sldId id="1036" r:id="rId225"/>
    <p:sldId id="1039" r:id="rId226"/>
    <p:sldId id="1062" r:id="rId227"/>
    <p:sldId id="1046" r:id="rId228"/>
    <p:sldId id="896" r:id="rId229"/>
    <p:sldId id="1051" r:id="rId230"/>
    <p:sldId id="1053" r:id="rId231"/>
    <p:sldId id="1052" r:id="rId232"/>
    <p:sldId id="1048" r:id="rId233"/>
    <p:sldId id="1050" r:id="rId234"/>
    <p:sldId id="1049" r:id="rId235"/>
    <p:sldId id="1054" r:id="rId236"/>
    <p:sldId id="1061" r:id="rId237"/>
    <p:sldId id="1040" r:id="rId238"/>
    <p:sldId id="1043" r:id="rId239"/>
    <p:sldId id="1041" r:id="rId240"/>
    <p:sldId id="1045" r:id="rId241"/>
    <p:sldId id="1044" r:id="rId242"/>
    <p:sldId id="895" r:id="rId243"/>
    <p:sldId id="1042" r:id="rId244"/>
    <p:sldId id="768" r:id="rId245"/>
    <p:sldId id="770" r:id="rId246"/>
    <p:sldId id="989" r:id="rId247"/>
    <p:sldId id="977" r:id="rId248"/>
    <p:sldId id="982" r:id="rId249"/>
    <p:sldId id="983" r:id="rId250"/>
    <p:sldId id="1012" r:id="rId251"/>
    <p:sldId id="1013" r:id="rId252"/>
    <p:sldId id="1014" r:id="rId253"/>
    <p:sldId id="1015" r:id="rId254"/>
    <p:sldId id="1064" r:id="rId255"/>
    <p:sldId id="1016" r:id="rId256"/>
    <p:sldId id="915" r:id="rId257"/>
    <p:sldId id="914" r:id="rId258"/>
    <p:sldId id="774" r:id="rId259"/>
    <p:sldId id="913" r:id="rId260"/>
    <p:sldId id="1065" r:id="rId261"/>
    <p:sldId id="771" r:id="rId262"/>
    <p:sldId id="827" r:id="rId263"/>
    <p:sldId id="912" r:id="rId264"/>
    <p:sldId id="772" r:id="rId265"/>
    <p:sldId id="776" r:id="rId266"/>
    <p:sldId id="775" r:id="rId267"/>
    <p:sldId id="778" r:id="rId268"/>
    <p:sldId id="1066" r:id="rId269"/>
    <p:sldId id="1068" r:id="rId270"/>
    <p:sldId id="773" r:id="rId271"/>
    <p:sldId id="1005" r:id="rId272"/>
    <p:sldId id="1006" r:id="rId273"/>
    <p:sldId id="1007" r:id="rId274"/>
    <p:sldId id="1008" r:id="rId275"/>
    <p:sldId id="1010" r:id="rId276"/>
    <p:sldId id="1009" r:id="rId277"/>
    <p:sldId id="1011" r:id="rId278"/>
    <p:sldId id="1017" r:id="rId279"/>
    <p:sldId id="1022" r:id="rId280"/>
    <p:sldId id="1023" r:id="rId281"/>
    <p:sldId id="1024" r:id="rId282"/>
    <p:sldId id="1025" r:id="rId283"/>
    <p:sldId id="1028" r:id="rId284"/>
    <p:sldId id="1026" r:id="rId285"/>
    <p:sldId id="1027" r:id="rId286"/>
    <p:sldId id="1029" r:id="rId287"/>
    <p:sldId id="1030" r:id="rId288"/>
    <p:sldId id="1031" r:id="rId289"/>
    <p:sldId id="477" r:id="rId29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9F5E"/>
    <a:srgbClr val="517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édio 2 - Ênfas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Estilo Médio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enhum Estilo, Nenhuma Grade">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611"/>
    <p:restoredTop sz="96405"/>
  </p:normalViewPr>
  <p:slideViewPr>
    <p:cSldViewPr snapToGrid="0" snapToObjects="1">
      <p:cViewPr varScale="1">
        <p:scale>
          <a:sx n="92" d="100"/>
          <a:sy n="92" d="100"/>
        </p:scale>
        <p:origin x="1344" y="9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slide" Target="slides/slide136.xml"/><Relationship Id="rId159" Type="http://schemas.openxmlformats.org/officeDocument/2006/relationships/slide" Target="slides/slide157.xml"/><Relationship Id="rId170" Type="http://schemas.openxmlformats.org/officeDocument/2006/relationships/slide" Target="slides/slide168.xml"/><Relationship Id="rId191" Type="http://schemas.openxmlformats.org/officeDocument/2006/relationships/slide" Target="slides/slide189.xml"/><Relationship Id="rId205" Type="http://schemas.openxmlformats.org/officeDocument/2006/relationships/slide" Target="slides/slide203.xml"/><Relationship Id="rId226" Type="http://schemas.openxmlformats.org/officeDocument/2006/relationships/slide" Target="slides/slide224.xml"/><Relationship Id="rId247" Type="http://schemas.openxmlformats.org/officeDocument/2006/relationships/slide" Target="slides/slide245.xml"/><Relationship Id="rId107" Type="http://schemas.openxmlformats.org/officeDocument/2006/relationships/slide" Target="slides/slide105.xml"/><Relationship Id="rId268" Type="http://schemas.openxmlformats.org/officeDocument/2006/relationships/slide" Target="slides/slide266.xml"/><Relationship Id="rId289" Type="http://schemas.openxmlformats.org/officeDocument/2006/relationships/slide" Target="slides/slide287.xml"/><Relationship Id="rId11" Type="http://schemas.openxmlformats.org/officeDocument/2006/relationships/slide" Target="slides/slide9.xml"/><Relationship Id="rId32" Type="http://schemas.openxmlformats.org/officeDocument/2006/relationships/slide" Target="slides/slide30.xml"/><Relationship Id="rId53" Type="http://schemas.openxmlformats.org/officeDocument/2006/relationships/slide" Target="slides/slide51.xml"/><Relationship Id="rId74" Type="http://schemas.openxmlformats.org/officeDocument/2006/relationships/slide" Target="slides/slide72.xml"/><Relationship Id="rId128" Type="http://schemas.openxmlformats.org/officeDocument/2006/relationships/slide" Target="slides/slide126.xml"/><Relationship Id="rId149" Type="http://schemas.openxmlformats.org/officeDocument/2006/relationships/slide" Target="slides/slide147.xml"/><Relationship Id="rId5" Type="http://schemas.openxmlformats.org/officeDocument/2006/relationships/slide" Target="slides/slide3.xml"/><Relationship Id="rId95" Type="http://schemas.openxmlformats.org/officeDocument/2006/relationships/slide" Target="slides/slide93.xml"/><Relationship Id="rId160" Type="http://schemas.openxmlformats.org/officeDocument/2006/relationships/slide" Target="slides/slide158.xml"/><Relationship Id="rId181" Type="http://schemas.openxmlformats.org/officeDocument/2006/relationships/slide" Target="slides/slide179.xml"/><Relationship Id="rId216" Type="http://schemas.openxmlformats.org/officeDocument/2006/relationships/slide" Target="slides/slide214.xml"/><Relationship Id="rId237" Type="http://schemas.openxmlformats.org/officeDocument/2006/relationships/slide" Target="slides/slide235.xml"/><Relationship Id="rId258" Type="http://schemas.openxmlformats.org/officeDocument/2006/relationships/slide" Target="slides/slide256.xml"/><Relationship Id="rId279" Type="http://schemas.openxmlformats.org/officeDocument/2006/relationships/slide" Target="slides/slide277.xml"/><Relationship Id="rId22" Type="http://schemas.openxmlformats.org/officeDocument/2006/relationships/slide" Target="slides/slide20.xml"/><Relationship Id="rId43" Type="http://schemas.openxmlformats.org/officeDocument/2006/relationships/slide" Target="slides/slide41.xml"/><Relationship Id="rId64" Type="http://schemas.openxmlformats.org/officeDocument/2006/relationships/slide" Target="slides/slide62.xml"/><Relationship Id="rId118" Type="http://schemas.openxmlformats.org/officeDocument/2006/relationships/slide" Target="slides/slide116.xml"/><Relationship Id="rId139" Type="http://schemas.openxmlformats.org/officeDocument/2006/relationships/slide" Target="slides/slide137.xml"/><Relationship Id="rId290" Type="http://schemas.openxmlformats.org/officeDocument/2006/relationships/slide" Target="slides/slide288.xml"/><Relationship Id="rId85" Type="http://schemas.openxmlformats.org/officeDocument/2006/relationships/slide" Target="slides/slide83.xml"/><Relationship Id="rId150" Type="http://schemas.openxmlformats.org/officeDocument/2006/relationships/slide" Target="slides/slide148.xml"/><Relationship Id="rId171" Type="http://schemas.openxmlformats.org/officeDocument/2006/relationships/slide" Target="slides/slide169.xml"/><Relationship Id="rId192" Type="http://schemas.openxmlformats.org/officeDocument/2006/relationships/slide" Target="slides/slide190.xml"/><Relationship Id="rId206" Type="http://schemas.openxmlformats.org/officeDocument/2006/relationships/slide" Target="slides/slide204.xml"/><Relationship Id="rId227" Type="http://schemas.openxmlformats.org/officeDocument/2006/relationships/slide" Target="slides/slide225.xml"/><Relationship Id="rId248" Type="http://schemas.openxmlformats.org/officeDocument/2006/relationships/slide" Target="slides/slide246.xml"/><Relationship Id="rId269" Type="http://schemas.openxmlformats.org/officeDocument/2006/relationships/slide" Target="slides/slide267.xml"/><Relationship Id="rId12" Type="http://schemas.openxmlformats.org/officeDocument/2006/relationships/slide" Target="slides/slide10.xml"/><Relationship Id="rId33" Type="http://schemas.openxmlformats.org/officeDocument/2006/relationships/slide" Target="slides/slide31.xml"/><Relationship Id="rId108" Type="http://schemas.openxmlformats.org/officeDocument/2006/relationships/slide" Target="slides/slide106.xml"/><Relationship Id="rId129" Type="http://schemas.openxmlformats.org/officeDocument/2006/relationships/slide" Target="slides/slide127.xml"/><Relationship Id="rId280" Type="http://schemas.openxmlformats.org/officeDocument/2006/relationships/slide" Target="slides/slide278.xml"/><Relationship Id="rId54" Type="http://schemas.openxmlformats.org/officeDocument/2006/relationships/slide" Target="slides/slide52.xml"/><Relationship Id="rId75" Type="http://schemas.openxmlformats.org/officeDocument/2006/relationships/slide" Target="slides/slide73.xml"/><Relationship Id="rId96" Type="http://schemas.openxmlformats.org/officeDocument/2006/relationships/slide" Target="slides/slide94.xml"/><Relationship Id="rId140" Type="http://schemas.openxmlformats.org/officeDocument/2006/relationships/slide" Target="slides/slide138.xml"/><Relationship Id="rId161" Type="http://schemas.openxmlformats.org/officeDocument/2006/relationships/slide" Target="slides/slide159.xml"/><Relationship Id="rId182" Type="http://schemas.openxmlformats.org/officeDocument/2006/relationships/slide" Target="slides/slide180.xml"/><Relationship Id="rId217" Type="http://schemas.openxmlformats.org/officeDocument/2006/relationships/slide" Target="slides/slide215.xml"/><Relationship Id="rId6" Type="http://schemas.openxmlformats.org/officeDocument/2006/relationships/slide" Target="slides/slide4.xml"/><Relationship Id="rId238" Type="http://schemas.openxmlformats.org/officeDocument/2006/relationships/slide" Target="slides/slide236.xml"/><Relationship Id="rId259" Type="http://schemas.openxmlformats.org/officeDocument/2006/relationships/slide" Target="slides/slide257.xml"/><Relationship Id="rId23" Type="http://schemas.openxmlformats.org/officeDocument/2006/relationships/slide" Target="slides/slide21.xml"/><Relationship Id="rId119" Type="http://schemas.openxmlformats.org/officeDocument/2006/relationships/slide" Target="slides/slide117.xml"/><Relationship Id="rId270" Type="http://schemas.openxmlformats.org/officeDocument/2006/relationships/slide" Target="slides/slide268.xml"/><Relationship Id="rId291" Type="http://schemas.openxmlformats.org/officeDocument/2006/relationships/notesMaster" Target="notesMasters/notesMaster1.xml"/><Relationship Id="rId44" Type="http://schemas.openxmlformats.org/officeDocument/2006/relationships/slide" Target="slides/slide42.xml"/><Relationship Id="rId65" Type="http://schemas.openxmlformats.org/officeDocument/2006/relationships/slide" Target="slides/slide63.xml"/><Relationship Id="rId86" Type="http://schemas.openxmlformats.org/officeDocument/2006/relationships/slide" Target="slides/slide84.xml"/><Relationship Id="rId130" Type="http://schemas.openxmlformats.org/officeDocument/2006/relationships/slide" Target="slides/slide128.xml"/><Relationship Id="rId151" Type="http://schemas.openxmlformats.org/officeDocument/2006/relationships/slide" Target="slides/slide149.xml"/><Relationship Id="rId172" Type="http://schemas.openxmlformats.org/officeDocument/2006/relationships/slide" Target="slides/slide170.xml"/><Relationship Id="rId193" Type="http://schemas.openxmlformats.org/officeDocument/2006/relationships/slide" Target="slides/slide191.xml"/><Relationship Id="rId207" Type="http://schemas.openxmlformats.org/officeDocument/2006/relationships/slide" Target="slides/slide205.xml"/><Relationship Id="rId228" Type="http://schemas.openxmlformats.org/officeDocument/2006/relationships/slide" Target="slides/slide226.xml"/><Relationship Id="rId249" Type="http://schemas.openxmlformats.org/officeDocument/2006/relationships/slide" Target="slides/slide247.xml"/><Relationship Id="rId13" Type="http://schemas.openxmlformats.org/officeDocument/2006/relationships/slide" Target="slides/slide11.xml"/><Relationship Id="rId109" Type="http://schemas.openxmlformats.org/officeDocument/2006/relationships/slide" Target="slides/slide107.xml"/><Relationship Id="rId260" Type="http://schemas.openxmlformats.org/officeDocument/2006/relationships/slide" Target="slides/slide258.xml"/><Relationship Id="rId281" Type="http://schemas.openxmlformats.org/officeDocument/2006/relationships/slide" Target="slides/slide279.xml"/><Relationship Id="rId34" Type="http://schemas.openxmlformats.org/officeDocument/2006/relationships/slide" Target="slides/slide32.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20" Type="http://schemas.openxmlformats.org/officeDocument/2006/relationships/slide" Target="slides/slide118.xml"/><Relationship Id="rId141" Type="http://schemas.openxmlformats.org/officeDocument/2006/relationships/slide" Target="slides/slide139.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162" Type="http://schemas.openxmlformats.org/officeDocument/2006/relationships/slide" Target="slides/slide160.xml"/><Relationship Id="rId183" Type="http://schemas.openxmlformats.org/officeDocument/2006/relationships/slide" Target="slides/slide181.xml"/><Relationship Id="rId213" Type="http://schemas.openxmlformats.org/officeDocument/2006/relationships/slide" Target="slides/slide211.xml"/><Relationship Id="rId218" Type="http://schemas.openxmlformats.org/officeDocument/2006/relationships/slide" Target="slides/slide216.xml"/><Relationship Id="rId234" Type="http://schemas.openxmlformats.org/officeDocument/2006/relationships/slide" Target="slides/slide232.xml"/><Relationship Id="rId239" Type="http://schemas.openxmlformats.org/officeDocument/2006/relationships/slide" Target="slides/slide237.xml"/><Relationship Id="rId2" Type="http://schemas.openxmlformats.org/officeDocument/2006/relationships/slideMaster" Target="slideMasters/slideMaster2.xml"/><Relationship Id="rId29" Type="http://schemas.openxmlformats.org/officeDocument/2006/relationships/slide" Target="slides/slide27.xml"/><Relationship Id="rId250" Type="http://schemas.openxmlformats.org/officeDocument/2006/relationships/slide" Target="slides/slide248.xml"/><Relationship Id="rId255" Type="http://schemas.openxmlformats.org/officeDocument/2006/relationships/slide" Target="slides/slide253.xml"/><Relationship Id="rId271" Type="http://schemas.openxmlformats.org/officeDocument/2006/relationships/slide" Target="slides/slide269.xml"/><Relationship Id="rId276" Type="http://schemas.openxmlformats.org/officeDocument/2006/relationships/slide" Target="slides/slide274.xml"/><Relationship Id="rId292" Type="http://schemas.openxmlformats.org/officeDocument/2006/relationships/presProps" Target="presProps.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157" Type="http://schemas.openxmlformats.org/officeDocument/2006/relationships/slide" Target="slides/slide155.xml"/><Relationship Id="rId178" Type="http://schemas.openxmlformats.org/officeDocument/2006/relationships/slide" Target="slides/slide176.xml"/><Relationship Id="rId61" Type="http://schemas.openxmlformats.org/officeDocument/2006/relationships/slide" Target="slides/slide59.xml"/><Relationship Id="rId82" Type="http://schemas.openxmlformats.org/officeDocument/2006/relationships/slide" Target="slides/slide80.xml"/><Relationship Id="rId152" Type="http://schemas.openxmlformats.org/officeDocument/2006/relationships/slide" Target="slides/slide150.xml"/><Relationship Id="rId173" Type="http://schemas.openxmlformats.org/officeDocument/2006/relationships/slide" Target="slides/slide171.xml"/><Relationship Id="rId194" Type="http://schemas.openxmlformats.org/officeDocument/2006/relationships/slide" Target="slides/slide192.xml"/><Relationship Id="rId199" Type="http://schemas.openxmlformats.org/officeDocument/2006/relationships/slide" Target="slides/slide197.xml"/><Relationship Id="rId203" Type="http://schemas.openxmlformats.org/officeDocument/2006/relationships/slide" Target="slides/slide201.xml"/><Relationship Id="rId208" Type="http://schemas.openxmlformats.org/officeDocument/2006/relationships/slide" Target="slides/slide206.xml"/><Relationship Id="rId229" Type="http://schemas.openxmlformats.org/officeDocument/2006/relationships/slide" Target="slides/slide227.xml"/><Relationship Id="rId19" Type="http://schemas.openxmlformats.org/officeDocument/2006/relationships/slide" Target="slides/slide17.xml"/><Relationship Id="rId224" Type="http://schemas.openxmlformats.org/officeDocument/2006/relationships/slide" Target="slides/slide222.xml"/><Relationship Id="rId240" Type="http://schemas.openxmlformats.org/officeDocument/2006/relationships/slide" Target="slides/slide238.xml"/><Relationship Id="rId245" Type="http://schemas.openxmlformats.org/officeDocument/2006/relationships/slide" Target="slides/slide243.xml"/><Relationship Id="rId261" Type="http://schemas.openxmlformats.org/officeDocument/2006/relationships/slide" Target="slides/slide259.xml"/><Relationship Id="rId266" Type="http://schemas.openxmlformats.org/officeDocument/2006/relationships/slide" Target="slides/slide264.xml"/><Relationship Id="rId287" Type="http://schemas.openxmlformats.org/officeDocument/2006/relationships/slide" Target="slides/slide285.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openxmlformats.org/officeDocument/2006/relationships/slide" Target="slides/slide166.xml"/><Relationship Id="rId282" Type="http://schemas.openxmlformats.org/officeDocument/2006/relationships/slide" Target="slides/slide280.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slide" Target="slides/slide161.xml"/><Relationship Id="rId184" Type="http://schemas.openxmlformats.org/officeDocument/2006/relationships/slide" Target="slides/slide182.xml"/><Relationship Id="rId189" Type="http://schemas.openxmlformats.org/officeDocument/2006/relationships/slide" Target="slides/slide187.xml"/><Relationship Id="rId219" Type="http://schemas.openxmlformats.org/officeDocument/2006/relationships/slide" Target="slides/slide217.xml"/><Relationship Id="rId3" Type="http://schemas.openxmlformats.org/officeDocument/2006/relationships/slide" Target="slides/slide1.xml"/><Relationship Id="rId214" Type="http://schemas.openxmlformats.org/officeDocument/2006/relationships/slide" Target="slides/slide212.xml"/><Relationship Id="rId230" Type="http://schemas.openxmlformats.org/officeDocument/2006/relationships/slide" Target="slides/slide228.xml"/><Relationship Id="rId235" Type="http://schemas.openxmlformats.org/officeDocument/2006/relationships/slide" Target="slides/slide233.xml"/><Relationship Id="rId251" Type="http://schemas.openxmlformats.org/officeDocument/2006/relationships/slide" Target="slides/slide249.xml"/><Relationship Id="rId256" Type="http://schemas.openxmlformats.org/officeDocument/2006/relationships/slide" Target="slides/slide254.xml"/><Relationship Id="rId277" Type="http://schemas.openxmlformats.org/officeDocument/2006/relationships/slide" Target="slides/slide275.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272" Type="http://schemas.openxmlformats.org/officeDocument/2006/relationships/slide" Target="slides/slide270.xml"/><Relationship Id="rId293"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74" Type="http://schemas.openxmlformats.org/officeDocument/2006/relationships/slide" Target="slides/slide172.xml"/><Relationship Id="rId179" Type="http://schemas.openxmlformats.org/officeDocument/2006/relationships/slide" Target="slides/slide177.xml"/><Relationship Id="rId195" Type="http://schemas.openxmlformats.org/officeDocument/2006/relationships/slide" Target="slides/slide193.xml"/><Relationship Id="rId209" Type="http://schemas.openxmlformats.org/officeDocument/2006/relationships/slide" Target="slides/slide207.xml"/><Relationship Id="rId190" Type="http://schemas.openxmlformats.org/officeDocument/2006/relationships/slide" Target="slides/slide188.xml"/><Relationship Id="rId204" Type="http://schemas.openxmlformats.org/officeDocument/2006/relationships/slide" Target="slides/slide202.xml"/><Relationship Id="rId220" Type="http://schemas.openxmlformats.org/officeDocument/2006/relationships/slide" Target="slides/slide218.xml"/><Relationship Id="rId225" Type="http://schemas.openxmlformats.org/officeDocument/2006/relationships/slide" Target="slides/slide223.xml"/><Relationship Id="rId241" Type="http://schemas.openxmlformats.org/officeDocument/2006/relationships/slide" Target="slides/slide239.xml"/><Relationship Id="rId246" Type="http://schemas.openxmlformats.org/officeDocument/2006/relationships/slide" Target="slides/slide244.xml"/><Relationship Id="rId267" Type="http://schemas.openxmlformats.org/officeDocument/2006/relationships/slide" Target="slides/slide265.xml"/><Relationship Id="rId288" Type="http://schemas.openxmlformats.org/officeDocument/2006/relationships/slide" Target="slides/slide286.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262" Type="http://schemas.openxmlformats.org/officeDocument/2006/relationships/slide" Target="slides/slide260.xml"/><Relationship Id="rId283" Type="http://schemas.openxmlformats.org/officeDocument/2006/relationships/slide" Target="slides/slide281.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48" Type="http://schemas.openxmlformats.org/officeDocument/2006/relationships/slide" Target="slides/slide146.xml"/><Relationship Id="rId164" Type="http://schemas.openxmlformats.org/officeDocument/2006/relationships/slide" Target="slides/slide162.xml"/><Relationship Id="rId169" Type="http://schemas.openxmlformats.org/officeDocument/2006/relationships/slide" Target="slides/slide167.xml"/><Relationship Id="rId185" Type="http://schemas.openxmlformats.org/officeDocument/2006/relationships/slide" Target="slides/slide183.xml"/><Relationship Id="rId4" Type="http://schemas.openxmlformats.org/officeDocument/2006/relationships/slide" Target="slides/slide2.xml"/><Relationship Id="rId9" Type="http://schemas.openxmlformats.org/officeDocument/2006/relationships/slide" Target="slides/slide7.xml"/><Relationship Id="rId180" Type="http://schemas.openxmlformats.org/officeDocument/2006/relationships/slide" Target="slides/slide178.xml"/><Relationship Id="rId210" Type="http://schemas.openxmlformats.org/officeDocument/2006/relationships/slide" Target="slides/slide208.xml"/><Relationship Id="rId215" Type="http://schemas.openxmlformats.org/officeDocument/2006/relationships/slide" Target="slides/slide213.xml"/><Relationship Id="rId236" Type="http://schemas.openxmlformats.org/officeDocument/2006/relationships/slide" Target="slides/slide234.xml"/><Relationship Id="rId257" Type="http://schemas.openxmlformats.org/officeDocument/2006/relationships/slide" Target="slides/slide255.xml"/><Relationship Id="rId278" Type="http://schemas.openxmlformats.org/officeDocument/2006/relationships/slide" Target="slides/slide276.xml"/><Relationship Id="rId26" Type="http://schemas.openxmlformats.org/officeDocument/2006/relationships/slide" Target="slides/slide24.xml"/><Relationship Id="rId231" Type="http://schemas.openxmlformats.org/officeDocument/2006/relationships/slide" Target="slides/slide229.xml"/><Relationship Id="rId252" Type="http://schemas.openxmlformats.org/officeDocument/2006/relationships/slide" Target="slides/slide250.xml"/><Relationship Id="rId273" Type="http://schemas.openxmlformats.org/officeDocument/2006/relationships/slide" Target="slides/slide271.xml"/><Relationship Id="rId294" Type="http://schemas.openxmlformats.org/officeDocument/2006/relationships/theme" Target="theme/theme1.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75" Type="http://schemas.openxmlformats.org/officeDocument/2006/relationships/slide" Target="slides/slide173.xml"/><Relationship Id="rId196" Type="http://schemas.openxmlformats.org/officeDocument/2006/relationships/slide" Target="slides/slide194.xml"/><Relationship Id="rId200" Type="http://schemas.openxmlformats.org/officeDocument/2006/relationships/slide" Target="slides/slide198.xml"/><Relationship Id="rId16" Type="http://schemas.openxmlformats.org/officeDocument/2006/relationships/slide" Target="slides/slide14.xml"/><Relationship Id="rId221" Type="http://schemas.openxmlformats.org/officeDocument/2006/relationships/slide" Target="slides/slide219.xml"/><Relationship Id="rId242" Type="http://schemas.openxmlformats.org/officeDocument/2006/relationships/slide" Target="slides/slide240.xml"/><Relationship Id="rId263" Type="http://schemas.openxmlformats.org/officeDocument/2006/relationships/slide" Target="slides/slide261.xml"/><Relationship Id="rId284" Type="http://schemas.openxmlformats.org/officeDocument/2006/relationships/slide" Target="slides/slide282.xml"/><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 Id="rId90" Type="http://schemas.openxmlformats.org/officeDocument/2006/relationships/slide" Target="slides/slide88.xml"/><Relationship Id="rId165" Type="http://schemas.openxmlformats.org/officeDocument/2006/relationships/slide" Target="slides/slide163.xml"/><Relationship Id="rId186" Type="http://schemas.openxmlformats.org/officeDocument/2006/relationships/slide" Target="slides/slide184.xml"/><Relationship Id="rId211" Type="http://schemas.openxmlformats.org/officeDocument/2006/relationships/slide" Target="slides/slide209.xml"/><Relationship Id="rId232" Type="http://schemas.openxmlformats.org/officeDocument/2006/relationships/slide" Target="slides/slide230.xml"/><Relationship Id="rId253" Type="http://schemas.openxmlformats.org/officeDocument/2006/relationships/slide" Target="slides/slide251.xml"/><Relationship Id="rId274" Type="http://schemas.openxmlformats.org/officeDocument/2006/relationships/slide" Target="slides/slide272.xml"/><Relationship Id="rId295" Type="http://schemas.openxmlformats.org/officeDocument/2006/relationships/tableStyles" Target="tableStyles.xml"/><Relationship Id="rId27" Type="http://schemas.openxmlformats.org/officeDocument/2006/relationships/slide" Target="slides/slide25.xml"/><Relationship Id="rId48" Type="http://schemas.openxmlformats.org/officeDocument/2006/relationships/slide" Target="slides/slide46.xml"/><Relationship Id="rId69" Type="http://schemas.openxmlformats.org/officeDocument/2006/relationships/slide" Target="slides/slide67.xml"/><Relationship Id="rId113" Type="http://schemas.openxmlformats.org/officeDocument/2006/relationships/slide" Target="slides/slide111.xml"/><Relationship Id="rId134" Type="http://schemas.openxmlformats.org/officeDocument/2006/relationships/slide" Target="slides/slide132.xml"/><Relationship Id="rId80" Type="http://schemas.openxmlformats.org/officeDocument/2006/relationships/slide" Target="slides/slide78.xml"/><Relationship Id="rId155" Type="http://schemas.openxmlformats.org/officeDocument/2006/relationships/slide" Target="slides/slide153.xml"/><Relationship Id="rId176" Type="http://schemas.openxmlformats.org/officeDocument/2006/relationships/slide" Target="slides/slide174.xml"/><Relationship Id="rId197" Type="http://schemas.openxmlformats.org/officeDocument/2006/relationships/slide" Target="slides/slide195.xml"/><Relationship Id="rId201" Type="http://schemas.openxmlformats.org/officeDocument/2006/relationships/slide" Target="slides/slide199.xml"/><Relationship Id="rId222" Type="http://schemas.openxmlformats.org/officeDocument/2006/relationships/slide" Target="slides/slide220.xml"/><Relationship Id="rId243" Type="http://schemas.openxmlformats.org/officeDocument/2006/relationships/slide" Target="slides/slide241.xml"/><Relationship Id="rId264" Type="http://schemas.openxmlformats.org/officeDocument/2006/relationships/slide" Target="slides/slide262.xml"/><Relationship Id="rId285" Type="http://schemas.openxmlformats.org/officeDocument/2006/relationships/slide" Target="slides/slide283.xml"/><Relationship Id="rId17" Type="http://schemas.openxmlformats.org/officeDocument/2006/relationships/slide" Target="slides/slide15.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24" Type="http://schemas.openxmlformats.org/officeDocument/2006/relationships/slide" Target="slides/slide122.xml"/><Relationship Id="rId70" Type="http://schemas.openxmlformats.org/officeDocument/2006/relationships/slide" Target="slides/slide68.xml"/><Relationship Id="rId91" Type="http://schemas.openxmlformats.org/officeDocument/2006/relationships/slide" Target="slides/slide89.xml"/><Relationship Id="rId145" Type="http://schemas.openxmlformats.org/officeDocument/2006/relationships/slide" Target="slides/slide143.xml"/><Relationship Id="rId166" Type="http://schemas.openxmlformats.org/officeDocument/2006/relationships/slide" Target="slides/slide164.xml"/><Relationship Id="rId187" Type="http://schemas.openxmlformats.org/officeDocument/2006/relationships/slide" Target="slides/slide185.xml"/><Relationship Id="rId1" Type="http://schemas.openxmlformats.org/officeDocument/2006/relationships/slideMaster" Target="slideMasters/slideMaster1.xml"/><Relationship Id="rId212" Type="http://schemas.openxmlformats.org/officeDocument/2006/relationships/slide" Target="slides/slide210.xml"/><Relationship Id="rId233" Type="http://schemas.openxmlformats.org/officeDocument/2006/relationships/slide" Target="slides/slide231.xml"/><Relationship Id="rId254" Type="http://schemas.openxmlformats.org/officeDocument/2006/relationships/slide" Target="slides/slide252.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275" Type="http://schemas.openxmlformats.org/officeDocument/2006/relationships/slide" Target="slides/slide273.xml"/><Relationship Id="rId60" Type="http://schemas.openxmlformats.org/officeDocument/2006/relationships/slide" Target="slides/slide58.xml"/><Relationship Id="rId81" Type="http://schemas.openxmlformats.org/officeDocument/2006/relationships/slide" Target="slides/slide79.xml"/><Relationship Id="rId135" Type="http://schemas.openxmlformats.org/officeDocument/2006/relationships/slide" Target="slides/slide133.xml"/><Relationship Id="rId156" Type="http://schemas.openxmlformats.org/officeDocument/2006/relationships/slide" Target="slides/slide154.xml"/><Relationship Id="rId177" Type="http://schemas.openxmlformats.org/officeDocument/2006/relationships/slide" Target="slides/slide175.xml"/><Relationship Id="rId198" Type="http://schemas.openxmlformats.org/officeDocument/2006/relationships/slide" Target="slides/slide196.xml"/><Relationship Id="rId202" Type="http://schemas.openxmlformats.org/officeDocument/2006/relationships/slide" Target="slides/slide200.xml"/><Relationship Id="rId223" Type="http://schemas.openxmlformats.org/officeDocument/2006/relationships/slide" Target="slides/slide221.xml"/><Relationship Id="rId244" Type="http://schemas.openxmlformats.org/officeDocument/2006/relationships/slide" Target="slides/slide242.xml"/><Relationship Id="rId18" Type="http://schemas.openxmlformats.org/officeDocument/2006/relationships/slide" Target="slides/slide16.xml"/><Relationship Id="rId39" Type="http://schemas.openxmlformats.org/officeDocument/2006/relationships/slide" Target="slides/slide37.xml"/><Relationship Id="rId265" Type="http://schemas.openxmlformats.org/officeDocument/2006/relationships/slide" Target="slides/slide263.xml"/><Relationship Id="rId286" Type="http://schemas.openxmlformats.org/officeDocument/2006/relationships/slide" Target="slides/slide284.xml"/><Relationship Id="rId50" Type="http://schemas.openxmlformats.org/officeDocument/2006/relationships/slide" Target="slides/slide48.xml"/><Relationship Id="rId104" Type="http://schemas.openxmlformats.org/officeDocument/2006/relationships/slide" Target="slides/slide102.xml"/><Relationship Id="rId125" Type="http://schemas.openxmlformats.org/officeDocument/2006/relationships/slide" Target="slides/slide123.xml"/><Relationship Id="rId146" Type="http://schemas.openxmlformats.org/officeDocument/2006/relationships/slide" Target="slides/slide144.xml"/><Relationship Id="rId167" Type="http://schemas.openxmlformats.org/officeDocument/2006/relationships/slide" Target="slides/slide165.xml"/><Relationship Id="rId188" Type="http://schemas.openxmlformats.org/officeDocument/2006/relationships/slide" Target="slides/slide186.xml"/></Relationships>
</file>

<file path=ppt/charts/_rels/chart1.xml.rels><?xml version="1.0" encoding="UTF-8" standalone="yes"?>
<Relationships xmlns="http://schemas.openxmlformats.org/package/2006/relationships"><Relationship Id="rId1" Type="http://schemas.openxmlformats.org/officeDocument/2006/relationships/package" Target="../embeddings/Planilha_do_Microsoft_Excel1.xlsx"/></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Planilha_do_Microsoft_Excel2.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279069767441862"/>
          <c:y val="0.23859649122807017"/>
          <c:w val="0.68872987477638636"/>
          <c:h val="0.42105263157894735"/>
        </c:manualLayout>
      </c:layout>
      <c:lineChart>
        <c:grouping val="standard"/>
        <c:varyColors val="0"/>
        <c:ser>
          <c:idx val="0"/>
          <c:order val="0"/>
          <c:tx>
            <c:strRef>
              <c:f>'Secagem SA'!$A$2</c:f>
              <c:strCache>
                <c:ptCount val="1"/>
                <c:pt idx="0">
                  <c:v>Sem inoculante</c:v>
                </c:pt>
              </c:strCache>
            </c:strRef>
          </c:tx>
          <c:spPr>
            <a:ln w="19570">
              <a:solidFill>
                <a:srgbClr val="000000"/>
              </a:solidFill>
              <a:prstDash val="solid"/>
            </a:ln>
          </c:spPr>
          <c:marker>
            <c:symbol val="diamond"/>
            <c:size val="7"/>
            <c:spPr>
              <a:solidFill>
                <a:srgbClr val="000000"/>
              </a:solidFill>
              <a:ln>
                <a:solidFill>
                  <a:srgbClr val="000000"/>
                </a:solidFill>
                <a:prstDash val="solid"/>
              </a:ln>
            </c:spPr>
          </c:marker>
          <c:cat>
            <c:numRef>
              <c:f>'Secagem SA'!$B$1:$G$1</c:f>
              <c:numCache>
                <c:formatCode>General</c:formatCode>
                <c:ptCount val="6"/>
                <c:pt idx="0">
                  <c:v>0</c:v>
                </c:pt>
                <c:pt idx="1">
                  <c:v>250</c:v>
                </c:pt>
                <c:pt idx="2">
                  <c:v>350</c:v>
                </c:pt>
                <c:pt idx="3">
                  <c:v>450</c:v>
                </c:pt>
                <c:pt idx="4">
                  <c:v>550</c:v>
                </c:pt>
                <c:pt idx="5">
                  <c:v>650</c:v>
                </c:pt>
              </c:numCache>
            </c:numRef>
          </c:cat>
          <c:val>
            <c:numRef>
              <c:f>'Secagem SA'!$B$2:$G$2</c:f>
              <c:numCache>
                <c:formatCode>0.0</c:formatCode>
                <c:ptCount val="6"/>
                <c:pt idx="1">
                  <c:v>0.5</c:v>
                </c:pt>
                <c:pt idx="2">
                  <c:v>2.1</c:v>
                </c:pt>
                <c:pt idx="3">
                  <c:v>4.3</c:v>
                </c:pt>
                <c:pt idx="4">
                  <c:v>9.1999999999999993</c:v>
                </c:pt>
                <c:pt idx="5">
                  <c:v>24.7</c:v>
                </c:pt>
              </c:numCache>
            </c:numRef>
          </c:val>
          <c:smooth val="0"/>
        </c:ser>
        <c:dLbls>
          <c:showLegendKey val="0"/>
          <c:showVal val="0"/>
          <c:showCatName val="0"/>
          <c:showSerName val="0"/>
          <c:showPercent val="0"/>
          <c:showBubbleSize val="0"/>
        </c:dLbls>
        <c:marker val="1"/>
        <c:smooth val="0"/>
        <c:axId val="196314912"/>
        <c:axId val="196313344"/>
      </c:lineChart>
      <c:catAx>
        <c:axId val="196314912"/>
        <c:scaling>
          <c:orientation val="minMax"/>
        </c:scaling>
        <c:delete val="0"/>
        <c:axPos val="b"/>
        <c:title>
          <c:tx>
            <c:rich>
              <a:bodyPr/>
              <a:lstStyle/>
              <a:p>
                <a:pPr>
                  <a:defRPr sz="1811" b="1" i="0" u="none" strike="noStrike" baseline="0">
                    <a:solidFill>
                      <a:srgbClr val="000000"/>
                    </a:solidFill>
                    <a:latin typeface="+mn-lt"/>
                    <a:ea typeface="Times New Roman"/>
                    <a:cs typeface="Times New Roman"/>
                  </a:defRPr>
                </a:pPr>
                <a:r>
                  <a:rPr lang="pt-BR" sz="1811" b="1" i="0" u="none" strike="noStrike" baseline="0" dirty="0" err="1" smtClean="0">
                    <a:solidFill>
                      <a:srgbClr val="000000"/>
                    </a:solidFill>
                    <a:latin typeface="+mn-lt"/>
                    <a:cs typeface="Times New Roman"/>
                  </a:rPr>
                  <a:t>Dry</a:t>
                </a:r>
                <a:r>
                  <a:rPr lang="pt-BR" sz="1811" b="1" i="0" u="none" strike="noStrike" baseline="0" dirty="0" smtClean="0">
                    <a:solidFill>
                      <a:srgbClr val="000000"/>
                    </a:solidFill>
                    <a:latin typeface="+mn-lt"/>
                    <a:cs typeface="Times New Roman"/>
                  </a:rPr>
                  <a:t> </a:t>
                </a:r>
                <a:r>
                  <a:rPr lang="pt-BR" sz="1811" b="1" i="0" u="none" strike="noStrike" baseline="0" dirty="0" err="1" smtClean="0">
                    <a:solidFill>
                      <a:srgbClr val="000000"/>
                    </a:solidFill>
                    <a:latin typeface="+mn-lt"/>
                    <a:cs typeface="Times New Roman"/>
                  </a:rPr>
                  <a:t>matter</a:t>
                </a:r>
                <a:r>
                  <a:rPr lang="pt-BR" sz="1811" b="1" i="0" u="none" strike="noStrike" baseline="0" dirty="0" smtClean="0">
                    <a:solidFill>
                      <a:srgbClr val="000000"/>
                    </a:solidFill>
                    <a:latin typeface="+mn-lt"/>
                    <a:cs typeface="Times New Roman"/>
                  </a:rPr>
                  <a:t> (g </a:t>
                </a:r>
                <a:r>
                  <a:rPr lang="pt-BR" sz="1811" b="1" i="0" u="none" strike="noStrike" baseline="0" dirty="0">
                    <a:solidFill>
                      <a:srgbClr val="000000"/>
                    </a:solidFill>
                    <a:latin typeface="+mn-lt"/>
                    <a:cs typeface="Times New Roman"/>
                  </a:rPr>
                  <a:t>kg</a:t>
                </a:r>
                <a:r>
                  <a:rPr lang="pt-BR" sz="1811" b="1" i="0" u="none" strike="noStrike" baseline="30000" dirty="0">
                    <a:solidFill>
                      <a:srgbClr val="000000"/>
                    </a:solidFill>
                    <a:latin typeface="+mn-lt"/>
                    <a:cs typeface="Times New Roman"/>
                  </a:rPr>
                  <a:t>-1</a:t>
                </a:r>
                <a:r>
                  <a:rPr lang="pt-BR" sz="1811" b="1" i="0" u="none" strike="noStrike" baseline="0" dirty="0">
                    <a:solidFill>
                      <a:srgbClr val="000000"/>
                    </a:solidFill>
                    <a:latin typeface="+mn-lt"/>
                    <a:cs typeface="Times New Roman"/>
                  </a:rPr>
                  <a:t> </a:t>
                </a:r>
                <a:r>
                  <a:rPr lang="pt-BR" sz="1811" b="1" i="0" u="none" strike="noStrike" baseline="0" dirty="0" smtClean="0">
                    <a:solidFill>
                      <a:srgbClr val="000000"/>
                    </a:solidFill>
                    <a:latin typeface="+mn-lt"/>
                    <a:cs typeface="Times New Roman"/>
                  </a:rPr>
                  <a:t>DM)</a:t>
                </a:r>
                <a:endParaRPr lang="pt-BR" sz="1811" b="1" i="0" u="none" strike="noStrike" baseline="0" dirty="0">
                  <a:solidFill>
                    <a:srgbClr val="000000"/>
                  </a:solidFill>
                  <a:latin typeface="+mn-lt"/>
                  <a:cs typeface="Times New Roman"/>
                </a:endParaRPr>
              </a:p>
            </c:rich>
          </c:tx>
          <c:layout>
            <c:manualLayout>
              <c:xMode val="edge"/>
              <c:yMode val="edge"/>
              <c:x val="0.31484794275491951"/>
              <c:y val="0.7929824561403509"/>
            </c:manualLayout>
          </c:layout>
          <c:overlay val="0"/>
          <c:spPr>
            <a:noFill/>
            <a:ln w="39139">
              <a:noFill/>
            </a:ln>
          </c:spPr>
        </c:title>
        <c:numFmt formatCode="General" sourceLinked="1"/>
        <c:majorTickMark val="out"/>
        <c:minorTickMark val="none"/>
        <c:tickLblPos val="nextTo"/>
        <c:spPr>
          <a:ln w="4892">
            <a:solidFill>
              <a:srgbClr val="000000"/>
            </a:solidFill>
            <a:prstDash val="solid"/>
          </a:ln>
        </c:spPr>
        <c:txPr>
          <a:bodyPr rot="0" vert="horz"/>
          <a:lstStyle/>
          <a:p>
            <a:pPr>
              <a:defRPr sz="1811" b="1" i="0" u="none" strike="noStrike" baseline="0">
                <a:solidFill>
                  <a:srgbClr val="000000"/>
                </a:solidFill>
                <a:latin typeface="+mn-lt"/>
                <a:ea typeface="Times New Roman"/>
                <a:cs typeface="Times New Roman"/>
              </a:defRPr>
            </a:pPr>
            <a:endParaRPr lang="pt-BR"/>
          </a:p>
        </c:txPr>
        <c:crossAx val="196313344"/>
        <c:crosses val="autoZero"/>
        <c:auto val="1"/>
        <c:lblAlgn val="ctr"/>
        <c:lblOffset val="100"/>
        <c:tickLblSkip val="1"/>
        <c:tickMarkSkip val="1"/>
        <c:noMultiLvlLbl val="0"/>
      </c:catAx>
      <c:valAx>
        <c:axId val="196313344"/>
        <c:scaling>
          <c:orientation val="minMax"/>
          <c:max val="30"/>
          <c:min val="0"/>
        </c:scaling>
        <c:delete val="0"/>
        <c:axPos val="l"/>
        <c:title>
          <c:tx>
            <c:rich>
              <a:bodyPr/>
              <a:lstStyle/>
              <a:p>
                <a:pPr>
                  <a:defRPr sz="1811" b="1" i="0" u="none" strike="noStrike" baseline="0">
                    <a:solidFill>
                      <a:srgbClr val="000000"/>
                    </a:solidFill>
                    <a:latin typeface="+mn-lt"/>
                    <a:ea typeface="Times New Roman"/>
                    <a:cs typeface="Times New Roman"/>
                  </a:defRPr>
                </a:pPr>
                <a:r>
                  <a:rPr lang="pt-BR" dirty="0" err="1" smtClean="0">
                    <a:latin typeface="+mn-lt"/>
                  </a:rPr>
                  <a:t>Wilting</a:t>
                </a:r>
                <a:r>
                  <a:rPr lang="pt-BR" dirty="0" smtClean="0">
                    <a:latin typeface="+mn-lt"/>
                  </a:rPr>
                  <a:t> time (hours)</a:t>
                </a:r>
                <a:endParaRPr lang="pt-BR" dirty="0">
                  <a:latin typeface="+mn-lt"/>
                </a:endParaRPr>
              </a:p>
            </c:rich>
          </c:tx>
          <c:layout>
            <c:manualLayout>
              <c:xMode val="edge"/>
              <c:yMode val="edge"/>
              <c:x val="3.3989266547406083E-2"/>
              <c:y val="0.16140350877192983"/>
            </c:manualLayout>
          </c:layout>
          <c:overlay val="0"/>
          <c:spPr>
            <a:noFill/>
            <a:ln w="39139">
              <a:noFill/>
            </a:ln>
          </c:spPr>
        </c:title>
        <c:numFmt formatCode="0" sourceLinked="0"/>
        <c:majorTickMark val="out"/>
        <c:minorTickMark val="none"/>
        <c:tickLblPos val="nextTo"/>
        <c:spPr>
          <a:ln w="4892">
            <a:solidFill>
              <a:srgbClr val="000000"/>
            </a:solidFill>
            <a:prstDash val="solid"/>
          </a:ln>
        </c:spPr>
        <c:txPr>
          <a:bodyPr rot="0" vert="horz"/>
          <a:lstStyle/>
          <a:p>
            <a:pPr>
              <a:defRPr sz="1811" b="1" i="0" u="none" strike="noStrike" baseline="0">
                <a:solidFill>
                  <a:srgbClr val="000000"/>
                </a:solidFill>
                <a:latin typeface="+mn-lt"/>
                <a:ea typeface="Times New Roman"/>
                <a:cs typeface="Times New Roman"/>
              </a:defRPr>
            </a:pPr>
            <a:endParaRPr lang="pt-BR"/>
          </a:p>
        </c:txPr>
        <c:crossAx val="196314912"/>
        <c:crosses val="autoZero"/>
        <c:crossBetween val="midCat"/>
        <c:majorUnit val="5"/>
      </c:valAx>
      <c:spPr>
        <a:noFill/>
        <a:ln w="4892">
          <a:solidFill>
            <a:srgbClr val="000000"/>
          </a:solidFill>
          <a:prstDash val="solid"/>
        </a:ln>
      </c:spPr>
    </c:plotArea>
    <c:plotVisOnly val="1"/>
    <c:dispBlanksAs val="gap"/>
    <c:showDLblsOverMax val="0"/>
  </c:chart>
  <c:spPr>
    <a:solidFill>
      <a:srgbClr val="FFFFFF"/>
    </a:solidFill>
    <a:ln w="4892">
      <a:noFill/>
      <a:prstDash val="solid"/>
    </a:ln>
  </c:spPr>
  <c:txPr>
    <a:bodyPr/>
    <a:lstStyle/>
    <a:p>
      <a:pPr>
        <a:defRPr sz="1656" b="0" i="0" u="none" strike="noStrike" baseline="0">
          <a:solidFill>
            <a:srgbClr val="000000"/>
          </a:solidFill>
          <a:latin typeface="Arial"/>
          <a:ea typeface="Arial"/>
          <a:cs typeface="Arial"/>
        </a:defRPr>
      </a:pPr>
      <a:endParaRPr lang="pt-BR"/>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pt-B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7994505494505494"/>
          <c:y val="0.20187793427230047"/>
          <c:w val="0.6785714285714286"/>
          <c:h val="0.49295774647887325"/>
        </c:manualLayout>
      </c:layout>
      <c:lineChart>
        <c:grouping val="standard"/>
        <c:varyColors val="0"/>
        <c:ser>
          <c:idx val="0"/>
          <c:order val="0"/>
          <c:tx>
            <c:strRef>
              <c:f>'Densidade SA'!$A$2</c:f>
              <c:strCache>
                <c:ptCount val="1"/>
                <c:pt idx="0">
                  <c:v>kg MV m-3 sem aditivo</c:v>
                </c:pt>
              </c:strCache>
            </c:strRef>
          </c:tx>
          <c:spPr>
            <a:ln w="15744">
              <a:solidFill>
                <a:srgbClr val="000000"/>
              </a:solidFill>
              <a:prstDash val="solid"/>
            </a:ln>
          </c:spPr>
          <c:marker>
            <c:symbol val="diamond"/>
            <c:size val="6"/>
            <c:spPr>
              <a:solidFill>
                <a:srgbClr val="000000"/>
              </a:solidFill>
              <a:ln>
                <a:solidFill>
                  <a:srgbClr val="000000"/>
                </a:solidFill>
                <a:prstDash val="solid"/>
              </a:ln>
            </c:spPr>
          </c:marker>
          <c:cat>
            <c:numRef>
              <c:f>'Densidade SA'!$B$1:$G$1</c:f>
              <c:numCache>
                <c:formatCode>General</c:formatCode>
                <c:ptCount val="6"/>
                <c:pt idx="0">
                  <c:v>0</c:v>
                </c:pt>
                <c:pt idx="1">
                  <c:v>250</c:v>
                </c:pt>
                <c:pt idx="2">
                  <c:v>350</c:v>
                </c:pt>
                <c:pt idx="3">
                  <c:v>450</c:v>
                </c:pt>
                <c:pt idx="4">
                  <c:v>550</c:v>
                </c:pt>
                <c:pt idx="5">
                  <c:v>650</c:v>
                </c:pt>
              </c:numCache>
            </c:numRef>
          </c:cat>
          <c:val>
            <c:numRef>
              <c:f>'Densidade SA'!$B$2:$G$2</c:f>
              <c:numCache>
                <c:formatCode>0.0</c:formatCode>
                <c:ptCount val="6"/>
                <c:pt idx="1">
                  <c:v>310</c:v>
                </c:pt>
                <c:pt idx="2">
                  <c:v>317</c:v>
                </c:pt>
                <c:pt idx="3">
                  <c:v>313</c:v>
                </c:pt>
                <c:pt idx="4">
                  <c:v>292</c:v>
                </c:pt>
                <c:pt idx="5">
                  <c:v>216</c:v>
                </c:pt>
              </c:numCache>
            </c:numRef>
          </c:val>
          <c:smooth val="0"/>
        </c:ser>
        <c:ser>
          <c:idx val="1"/>
          <c:order val="1"/>
          <c:tx>
            <c:strRef>
              <c:f>'Densidade SA'!$A$3</c:f>
              <c:strCache>
                <c:ptCount val="1"/>
                <c:pt idx="0">
                  <c:v>kg MS m-3 sem aditivo</c:v>
                </c:pt>
              </c:strCache>
            </c:strRef>
          </c:tx>
          <c:spPr>
            <a:ln w="15744">
              <a:solidFill>
                <a:srgbClr val="000000"/>
              </a:solidFill>
              <a:prstDash val="solid"/>
            </a:ln>
          </c:spPr>
          <c:marker>
            <c:symbol val="x"/>
            <c:size val="6"/>
            <c:spPr>
              <a:solidFill>
                <a:srgbClr val="FFFFFF"/>
              </a:solidFill>
              <a:ln>
                <a:solidFill>
                  <a:srgbClr val="000000"/>
                </a:solidFill>
                <a:prstDash val="solid"/>
              </a:ln>
            </c:spPr>
          </c:marker>
          <c:cat>
            <c:numRef>
              <c:f>'Densidade SA'!$B$1:$G$1</c:f>
              <c:numCache>
                <c:formatCode>General</c:formatCode>
                <c:ptCount val="6"/>
                <c:pt idx="0">
                  <c:v>0</c:v>
                </c:pt>
                <c:pt idx="1">
                  <c:v>250</c:v>
                </c:pt>
                <c:pt idx="2">
                  <c:v>350</c:v>
                </c:pt>
                <c:pt idx="3">
                  <c:v>450</c:v>
                </c:pt>
                <c:pt idx="4">
                  <c:v>550</c:v>
                </c:pt>
                <c:pt idx="5">
                  <c:v>650</c:v>
                </c:pt>
              </c:numCache>
            </c:numRef>
          </c:cat>
          <c:val>
            <c:numRef>
              <c:f>'Densidade SA'!$B$3:$G$3</c:f>
              <c:numCache>
                <c:formatCode>0.0</c:formatCode>
                <c:ptCount val="6"/>
                <c:pt idx="1">
                  <c:v>87</c:v>
                </c:pt>
                <c:pt idx="2">
                  <c:v>108</c:v>
                </c:pt>
                <c:pt idx="3">
                  <c:v>144</c:v>
                </c:pt>
                <c:pt idx="4">
                  <c:v>155</c:v>
                </c:pt>
                <c:pt idx="5">
                  <c:v>138</c:v>
                </c:pt>
              </c:numCache>
            </c:numRef>
          </c:val>
          <c:smooth val="0"/>
        </c:ser>
        <c:dLbls>
          <c:showLegendKey val="0"/>
          <c:showVal val="0"/>
          <c:showCatName val="0"/>
          <c:showSerName val="0"/>
          <c:showPercent val="0"/>
          <c:showBubbleSize val="0"/>
        </c:dLbls>
        <c:marker val="1"/>
        <c:smooth val="0"/>
        <c:axId val="196315304"/>
        <c:axId val="196315696"/>
      </c:lineChart>
      <c:catAx>
        <c:axId val="196315304"/>
        <c:scaling>
          <c:orientation val="minMax"/>
        </c:scaling>
        <c:delete val="0"/>
        <c:axPos val="b"/>
        <c:title>
          <c:tx>
            <c:rich>
              <a:bodyPr/>
              <a:lstStyle/>
              <a:p>
                <a:pPr>
                  <a:defRPr sz="1643" b="1" i="0" u="none" strike="noStrike" baseline="0">
                    <a:solidFill>
                      <a:srgbClr val="000000"/>
                    </a:solidFill>
                    <a:latin typeface="Times New Roman"/>
                    <a:ea typeface="Times New Roman"/>
                    <a:cs typeface="Times New Roman"/>
                  </a:defRPr>
                </a:pPr>
                <a:r>
                  <a:rPr lang="pt-BR" sz="1643" b="1" i="0" u="none" strike="noStrike" baseline="0" dirty="0" err="1" smtClean="0">
                    <a:solidFill>
                      <a:srgbClr val="000000"/>
                    </a:solidFill>
                    <a:latin typeface="+mn-lt"/>
                    <a:cs typeface="Times New Roman"/>
                  </a:rPr>
                  <a:t>Dry</a:t>
                </a:r>
                <a:r>
                  <a:rPr lang="pt-BR" sz="1643" b="1" i="0" u="none" strike="noStrike" baseline="0" dirty="0" smtClean="0">
                    <a:solidFill>
                      <a:srgbClr val="000000"/>
                    </a:solidFill>
                    <a:latin typeface="+mn-lt"/>
                    <a:cs typeface="Times New Roman"/>
                  </a:rPr>
                  <a:t> </a:t>
                </a:r>
                <a:r>
                  <a:rPr lang="pt-BR" sz="1643" b="1" i="0" u="none" strike="noStrike" baseline="0" dirty="0" err="1" smtClean="0">
                    <a:solidFill>
                      <a:srgbClr val="000000"/>
                    </a:solidFill>
                    <a:latin typeface="+mn-lt"/>
                    <a:cs typeface="Times New Roman"/>
                  </a:rPr>
                  <a:t>matter</a:t>
                </a:r>
                <a:r>
                  <a:rPr lang="pt-BR" sz="1643" b="1" i="0" u="none" strike="noStrike" baseline="0" dirty="0" smtClean="0">
                    <a:solidFill>
                      <a:srgbClr val="000000"/>
                    </a:solidFill>
                    <a:latin typeface="+mn-lt"/>
                    <a:cs typeface="Times New Roman"/>
                  </a:rPr>
                  <a:t> (g </a:t>
                </a:r>
                <a:r>
                  <a:rPr lang="pt-BR" sz="1643" b="1" i="0" u="none" strike="noStrike" baseline="0" dirty="0">
                    <a:solidFill>
                      <a:srgbClr val="000000"/>
                    </a:solidFill>
                    <a:latin typeface="+mn-lt"/>
                    <a:cs typeface="Times New Roman"/>
                  </a:rPr>
                  <a:t>kg</a:t>
                </a:r>
                <a:r>
                  <a:rPr lang="pt-BR" sz="1643" b="1" i="0" u="none" strike="noStrike" baseline="30000" dirty="0">
                    <a:solidFill>
                      <a:srgbClr val="000000"/>
                    </a:solidFill>
                    <a:latin typeface="+mn-lt"/>
                    <a:cs typeface="Times New Roman"/>
                  </a:rPr>
                  <a:t>-1</a:t>
                </a:r>
                <a:r>
                  <a:rPr lang="pt-BR" sz="1643" b="1" i="0" u="none" strike="noStrike" baseline="0" dirty="0">
                    <a:solidFill>
                      <a:srgbClr val="000000"/>
                    </a:solidFill>
                    <a:latin typeface="+mn-lt"/>
                    <a:cs typeface="Times New Roman"/>
                  </a:rPr>
                  <a:t> </a:t>
                </a:r>
                <a:r>
                  <a:rPr lang="pt-BR" sz="1643" b="1" i="0" u="none" strike="noStrike" baseline="0" dirty="0" smtClean="0">
                    <a:solidFill>
                      <a:srgbClr val="000000"/>
                    </a:solidFill>
                    <a:latin typeface="+mn-lt"/>
                    <a:cs typeface="Times New Roman"/>
                  </a:rPr>
                  <a:t>DM)</a:t>
                </a:r>
                <a:endParaRPr lang="pt-BR" sz="1643" b="1" i="0" u="none" strike="noStrike" baseline="0" dirty="0">
                  <a:solidFill>
                    <a:srgbClr val="000000"/>
                  </a:solidFill>
                  <a:latin typeface="+mn-lt"/>
                  <a:cs typeface="Times New Roman"/>
                </a:endParaRPr>
              </a:p>
            </c:rich>
          </c:tx>
          <c:layout>
            <c:manualLayout>
              <c:xMode val="edge"/>
              <c:yMode val="edge"/>
              <c:x val="0.35302197802197804"/>
              <c:y val="0.79342723004694837"/>
            </c:manualLayout>
          </c:layout>
          <c:overlay val="0"/>
          <c:spPr>
            <a:noFill/>
            <a:ln w="31487">
              <a:noFill/>
            </a:ln>
          </c:spPr>
        </c:title>
        <c:numFmt formatCode="General" sourceLinked="1"/>
        <c:majorTickMark val="out"/>
        <c:minorTickMark val="none"/>
        <c:tickLblPos val="nextTo"/>
        <c:spPr>
          <a:ln w="3936">
            <a:solidFill>
              <a:srgbClr val="000000"/>
            </a:solidFill>
            <a:prstDash val="solid"/>
          </a:ln>
        </c:spPr>
        <c:txPr>
          <a:bodyPr rot="0" vert="horz"/>
          <a:lstStyle/>
          <a:p>
            <a:pPr>
              <a:defRPr sz="1643" b="1" i="0" u="none" strike="noStrike" baseline="0">
                <a:solidFill>
                  <a:srgbClr val="000000"/>
                </a:solidFill>
                <a:latin typeface="+mn-lt"/>
                <a:ea typeface="Times New Roman"/>
                <a:cs typeface="Times New Roman"/>
              </a:defRPr>
            </a:pPr>
            <a:endParaRPr lang="pt-BR"/>
          </a:p>
        </c:txPr>
        <c:crossAx val="196315696"/>
        <c:crosses val="autoZero"/>
        <c:auto val="1"/>
        <c:lblAlgn val="ctr"/>
        <c:lblOffset val="100"/>
        <c:tickLblSkip val="1"/>
        <c:tickMarkSkip val="1"/>
        <c:noMultiLvlLbl val="0"/>
      </c:catAx>
      <c:valAx>
        <c:axId val="196315696"/>
        <c:scaling>
          <c:orientation val="minMax"/>
          <c:max val="350"/>
          <c:min val="50"/>
        </c:scaling>
        <c:delete val="0"/>
        <c:axPos val="l"/>
        <c:title>
          <c:tx>
            <c:rich>
              <a:bodyPr/>
              <a:lstStyle/>
              <a:p>
                <a:pPr>
                  <a:defRPr sz="1643" b="1" i="0" u="none" strike="noStrike" baseline="0">
                    <a:solidFill>
                      <a:srgbClr val="000000"/>
                    </a:solidFill>
                    <a:latin typeface="Times New Roman"/>
                    <a:ea typeface="Times New Roman"/>
                    <a:cs typeface="Times New Roman"/>
                  </a:defRPr>
                </a:pPr>
                <a:r>
                  <a:rPr lang="pt-BR" sz="1643" b="1" i="0" u="none" strike="noStrike" baseline="0" dirty="0" err="1" smtClean="0">
                    <a:solidFill>
                      <a:srgbClr val="000000"/>
                    </a:solidFill>
                    <a:latin typeface="+mn-lt"/>
                    <a:cs typeface="Times New Roman"/>
                  </a:rPr>
                  <a:t>Density</a:t>
                </a:r>
                <a:r>
                  <a:rPr lang="pt-BR" sz="1643" b="1" i="0" u="none" strike="noStrike" baseline="0" dirty="0" smtClean="0">
                    <a:solidFill>
                      <a:srgbClr val="000000"/>
                    </a:solidFill>
                    <a:latin typeface="+mn-lt"/>
                    <a:cs typeface="Times New Roman"/>
                  </a:rPr>
                  <a:t> </a:t>
                </a:r>
                <a:r>
                  <a:rPr lang="pt-BR" sz="1643" b="1" i="0" u="none" strike="noStrike" baseline="0" dirty="0">
                    <a:solidFill>
                      <a:srgbClr val="000000"/>
                    </a:solidFill>
                    <a:latin typeface="+mn-lt"/>
                    <a:cs typeface="Times New Roman"/>
                  </a:rPr>
                  <a:t>(kg m</a:t>
                </a:r>
                <a:r>
                  <a:rPr lang="pt-BR" sz="1643" b="1" i="0" u="none" strike="noStrike" baseline="30000" dirty="0">
                    <a:solidFill>
                      <a:srgbClr val="000000"/>
                    </a:solidFill>
                    <a:latin typeface="+mn-lt"/>
                    <a:cs typeface="Times New Roman"/>
                  </a:rPr>
                  <a:t>-3</a:t>
                </a:r>
                <a:r>
                  <a:rPr lang="pt-BR" sz="1643" b="1" i="0" u="none" strike="noStrike" baseline="0" dirty="0">
                    <a:solidFill>
                      <a:srgbClr val="000000"/>
                    </a:solidFill>
                    <a:latin typeface="+mn-lt"/>
                    <a:cs typeface="Times New Roman"/>
                  </a:rPr>
                  <a:t>)</a:t>
                </a:r>
              </a:p>
            </c:rich>
          </c:tx>
          <c:layout>
            <c:manualLayout>
              <c:xMode val="edge"/>
              <c:yMode val="edge"/>
              <c:x val="6.7307692307692304E-2"/>
              <c:y val="0.26760563380281688"/>
            </c:manualLayout>
          </c:layout>
          <c:overlay val="0"/>
          <c:spPr>
            <a:noFill/>
            <a:ln w="31487">
              <a:noFill/>
            </a:ln>
          </c:spPr>
        </c:title>
        <c:numFmt formatCode="0" sourceLinked="0"/>
        <c:majorTickMark val="out"/>
        <c:minorTickMark val="none"/>
        <c:tickLblPos val="nextTo"/>
        <c:spPr>
          <a:ln w="3936">
            <a:solidFill>
              <a:srgbClr val="000000"/>
            </a:solidFill>
            <a:prstDash val="solid"/>
          </a:ln>
        </c:spPr>
        <c:txPr>
          <a:bodyPr rot="0" vert="horz"/>
          <a:lstStyle/>
          <a:p>
            <a:pPr>
              <a:defRPr sz="1643" b="1" i="0" u="none" strike="noStrike" baseline="0">
                <a:solidFill>
                  <a:srgbClr val="000000"/>
                </a:solidFill>
                <a:latin typeface="+mn-lt"/>
                <a:ea typeface="Times New Roman"/>
                <a:cs typeface="Times New Roman"/>
              </a:defRPr>
            </a:pPr>
            <a:endParaRPr lang="pt-BR"/>
          </a:p>
        </c:txPr>
        <c:crossAx val="196315304"/>
        <c:crosses val="autoZero"/>
        <c:crossBetween val="midCat"/>
        <c:majorUnit val="50"/>
      </c:valAx>
      <c:spPr>
        <a:noFill/>
        <a:ln w="3936">
          <a:solidFill>
            <a:srgbClr val="000000"/>
          </a:solidFill>
          <a:prstDash val="solid"/>
        </a:ln>
      </c:spPr>
    </c:plotArea>
    <c:legend>
      <c:legendPos val="b"/>
      <c:layout>
        <c:manualLayout>
          <c:xMode val="edge"/>
          <c:yMode val="edge"/>
          <c:x val="0.24862637362637363"/>
          <c:y val="0.90140845070422537"/>
          <c:w val="0.44368131868131866"/>
          <c:h val="5.8685446009389672E-2"/>
        </c:manualLayout>
      </c:layout>
      <c:overlay val="0"/>
      <c:spPr>
        <a:noFill/>
        <a:ln w="31487">
          <a:noFill/>
        </a:ln>
      </c:spPr>
      <c:txPr>
        <a:bodyPr/>
        <a:lstStyle/>
        <a:p>
          <a:pPr>
            <a:defRPr sz="1140" b="0" i="0" u="none" strike="noStrike" baseline="0">
              <a:solidFill>
                <a:srgbClr val="000000"/>
              </a:solidFill>
              <a:latin typeface="Times New Roman"/>
              <a:ea typeface="Times New Roman"/>
              <a:cs typeface="Times New Roman"/>
            </a:defRPr>
          </a:pPr>
          <a:endParaRPr lang="pt-BR"/>
        </a:p>
      </c:txPr>
    </c:legend>
    <c:plotVisOnly val="1"/>
    <c:dispBlanksAs val="gap"/>
    <c:showDLblsOverMax val="0"/>
  </c:chart>
  <c:spPr>
    <a:solidFill>
      <a:srgbClr val="FFFFFF"/>
    </a:solidFill>
    <a:ln w="3936">
      <a:noFill/>
      <a:prstDash val="solid"/>
    </a:ln>
  </c:spPr>
  <c:txPr>
    <a:bodyPr/>
    <a:lstStyle/>
    <a:p>
      <a:pPr>
        <a:defRPr sz="1828" b="0" i="0" u="none" strike="noStrike" baseline="0">
          <a:solidFill>
            <a:srgbClr val="000000"/>
          </a:solidFill>
          <a:latin typeface="Arial"/>
          <a:ea typeface="Arial"/>
          <a:cs typeface="Arial"/>
        </a:defRPr>
      </a:pPr>
      <a:endParaRPr lang="pt-BR"/>
    </a:p>
  </c:txPr>
  <c:externalData r:id="rId1">
    <c:autoUpdate val="0"/>
  </c:externalData>
  <c:userShapes r:id="rId2"/>
</c:chartSpace>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1.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82.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83.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6.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99.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00.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24.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30.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56.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60.emf"/></Relationships>
</file>

<file path=ppt/drawings/drawing1.xml><?xml version="1.0" encoding="utf-8"?>
<c:userShapes xmlns:c="http://schemas.openxmlformats.org/drawingml/2006/chart">
  <cdr:relSizeAnchor xmlns:cdr="http://schemas.openxmlformats.org/drawingml/2006/chartDrawing">
    <cdr:from>
      <cdr:x>0.73931</cdr:x>
      <cdr:y>0.93882</cdr:y>
    </cdr:from>
    <cdr:to>
      <cdr:x>1</cdr:x>
      <cdr:y>1</cdr:y>
    </cdr:to>
    <cdr:sp macro="" textlink="">
      <cdr:nvSpPr>
        <cdr:cNvPr id="2" name="Text Box 6"/>
        <cdr:cNvSpPr txBox="1">
          <a:spLocks xmlns:a="http://schemas.openxmlformats.org/drawingml/2006/main" noChangeArrowheads="1"/>
        </cdr:cNvSpPr>
      </cdr:nvSpPr>
      <cdr:spPr bwMode="auto">
        <a:xfrm xmlns:a="http://schemas.openxmlformats.org/drawingml/2006/main">
          <a:off x="6856845" y="5571875"/>
          <a:ext cx="2238057" cy="307777"/>
        </a:xfrm>
        <a:prstGeom xmlns:a="http://schemas.openxmlformats.org/drawingml/2006/main" prst="rect">
          <a:avLst/>
        </a:prstGeom>
        <a:noFill xmlns:a="http://schemas.openxmlformats.org/drawingml/2006/main"/>
        <a:ln xmlns:a="http://schemas.openxmlformats.org/drawingml/2006/main">
          <a:noFill/>
        </a:ln>
        <a:effectLst xmlns:a="http://schemas.openxmlformats.org/drawingml/2006/main"/>
        <a:extLst xmlns:a="http://schemas.openxmlformats.org/drawingml/2006/main">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cdr:spPr>
      <cdr:txBody>
        <a:bodyPr xmlns:a="http://schemas.openxmlformats.org/drawingml/2006/main" wrap="square">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pPr>
            <a:spcBef>
              <a:spcPct val="50000"/>
            </a:spcBef>
          </a:pPr>
          <a:r>
            <a:rPr lang="pt-BR" altLang="pt-BR" sz="1400" b="1" dirty="0" err="1" smtClean="0">
              <a:solidFill>
                <a:schemeClr val="tx1"/>
              </a:solidFill>
              <a:latin typeface="+mn-lt"/>
            </a:rPr>
            <a:t>Source</a:t>
          </a:r>
          <a:r>
            <a:rPr lang="pt-BR" altLang="pt-BR" sz="1400" b="1" dirty="0" smtClean="0">
              <a:solidFill>
                <a:schemeClr val="tx1"/>
              </a:solidFill>
              <a:latin typeface="+mn-lt"/>
            </a:rPr>
            <a:t>: Castro et al, 2000</a:t>
          </a:r>
          <a:endParaRPr lang="pt-BR" altLang="pt-BR" sz="1400" b="1" dirty="0">
            <a:solidFill>
              <a:schemeClr val="tx1"/>
            </a:solidFill>
          </a:endParaRP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6B29A1C-DE14-4D1F-9ADC-F6400DEA03DA}" type="datetimeFigureOut">
              <a:rPr lang="pt-BR" smtClean="0"/>
              <a:t>06/05/2022</a:t>
            </a:fld>
            <a:endParaRPr lang="pt-BR"/>
          </a:p>
        </p:txBody>
      </p:sp>
      <p:sp>
        <p:nvSpPr>
          <p:cNvPr id="4" name="Espaço Reservado para Imagem de Slide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pt-BR"/>
          </a:p>
        </p:txBody>
      </p:sp>
      <p:sp>
        <p:nvSpPr>
          <p:cNvPr id="5" name="Espaço Reservado para Anotações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6" name="Espaço Reservado para Rodapé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pt-BR"/>
          </a:p>
        </p:txBody>
      </p:sp>
      <p:sp>
        <p:nvSpPr>
          <p:cNvPr id="7" name="Espaço Reservado para Número de Slide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3E140D8-948B-40BC-9E55-ABBA0BEF55EF}" type="slidenum">
              <a:rPr lang="pt-BR" smtClean="0"/>
              <a:t>‹nº›</a:t>
            </a:fld>
            <a:endParaRPr lang="pt-BR"/>
          </a:p>
        </p:txBody>
      </p:sp>
    </p:spTree>
    <p:extLst>
      <p:ext uri="{BB962C8B-B14F-4D97-AF65-F5344CB8AC3E}">
        <p14:creationId xmlns:p14="http://schemas.microsoft.com/office/powerpoint/2010/main" val="477612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5684F7-05B7-4F5A-A1AF-9497C647A62E}" type="slidenum">
              <a:rPr lang="pt-BR" altLang="pt-BR" smtClean="0"/>
              <a:pPr>
                <a:spcBef>
                  <a:spcPct val="0"/>
                </a:spcBef>
              </a:pPr>
              <a:t>6</a:t>
            </a:fld>
            <a:endParaRPr lang="pt-BR" altLang="pt-BR" smtClean="0"/>
          </a:p>
        </p:txBody>
      </p:sp>
      <p:sp>
        <p:nvSpPr>
          <p:cNvPr id="7171"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EC67867-B726-47D7-B86A-F407DDF487B7}" type="slidenum">
              <a:rPr lang="pt-BR" altLang="pt-BR">
                <a:latin typeface="Verdana" panose="020B0604030504040204" pitchFamily="34" charset="0"/>
              </a:rPr>
              <a:pPr algn="r" eaLnBrk="1" hangingPunct="1">
                <a:spcBef>
                  <a:spcPct val="0"/>
                </a:spcBef>
              </a:pPr>
              <a:t>6</a:t>
            </a:fld>
            <a:endParaRPr lang="pt-BR" altLang="pt-BR">
              <a:latin typeface="Verdana" panose="020B0604030504040204" pitchFamily="34" charset="0"/>
            </a:endParaRPr>
          </a:p>
        </p:txBody>
      </p:sp>
      <p:sp>
        <p:nvSpPr>
          <p:cNvPr id="7172" name="Rectangle 2"/>
          <p:cNvSpPr>
            <a:spLocks noGrp="1" noRot="1" noChangeAspect="1" noChangeArrowheads="1" noTextEdit="1"/>
          </p:cNvSpPr>
          <p:nvPr>
            <p:ph type="sldImg"/>
          </p:nvPr>
        </p:nvSpPr>
        <p:spPr>
          <a:ln/>
        </p:spPr>
      </p:sp>
      <p:sp>
        <p:nvSpPr>
          <p:cNvPr id="7173"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pt-BR" altLang="pt-BR" smtClean="0">
              <a:latin typeface="Arial" panose="020B0604020202020204" pitchFamily="34" charset="0"/>
            </a:endParaRPr>
          </a:p>
        </p:txBody>
      </p:sp>
    </p:spTree>
    <p:extLst>
      <p:ext uri="{BB962C8B-B14F-4D97-AF65-F5344CB8AC3E}">
        <p14:creationId xmlns:p14="http://schemas.microsoft.com/office/powerpoint/2010/main" val="432165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5684F7-05B7-4F5A-A1AF-9497C647A62E}" type="slidenum">
              <a:rPr lang="pt-BR" altLang="pt-BR" smtClean="0"/>
              <a:pPr>
                <a:spcBef>
                  <a:spcPct val="0"/>
                </a:spcBef>
              </a:pPr>
              <a:t>7</a:t>
            </a:fld>
            <a:endParaRPr lang="pt-BR" altLang="pt-BR" smtClean="0"/>
          </a:p>
        </p:txBody>
      </p:sp>
      <p:sp>
        <p:nvSpPr>
          <p:cNvPr id="7171"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EC67867-B726-47D7-B86A-F407DDF487B7}" type="slidenum">
              <a:rPr lang="pt-BR" altLang="pt-BR">
                <a:latin typeface="Verdana" panose="020B0604030504040204" pitchFamily="34" charset="0"/>
              </a:rPr>
              <a:pPr algn="r" eaLnBrk="1" hangingPunct="1">
                <a:spcBef>
                  <a:spcPct val="0"/>
                </a:spcBef>
              </a:pPr>
              <a:t>7</a:t>
            </a:fld>
            <a:endParaRPr lang="pt-BR" altLang="pt-BR">
              <a:latin typeface="Verdana" panose="020B0604030504040204" pitchFamily="34" charset="0"/>
            </a:endParaRPr>
          </a:p>
        </p:txBody>
      </p:sp>
      <p:sp>
        <p:nvSpPr>
          <p:cNvPr id="7172" name="Rectangle 2"/>
          <p:cNvSpPr>
            <a:spLocks noGrp="1" noRot="1" noChangeAspect="1" noChangeArrowheads="1" noTextEdit="1"/>
          </p:cNvSpPr>
          <p:nvPr>
            <p:ph type="sldImg"/>
          </p:nvPr>
        </p:nvSpPr>
        <p:spPr>
          <a:ln/>
        </p:spPr>
      </p:sp>
      <p:sp>
        <p:nvSpPr>
          <p:cNvPr id="7173"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pt-BR" altLang="pt-BR" smtClean="0">
              <a:latin typeface="Arial" panose="020B0604020202020204" pitchFamily="34" charset="0"/>
            </a:endParaRPr>
          </a:p>
        </p:txBody>
      </p:sp>
    </p:spTree>
    <p:extLst>
      <p:ext uri="{BB962C8B-B14F-4D97-AF65-F5344CB8AC3E}">
        <p14:creationId xmlns:p14="http://schemas.microsoft.com/office/powerpoint/2010/main" val="1662589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5684F7-05B7-4F5A-A1AF-9497C647A62E}" type="slidenum">
              <a:rPr lang="pt-BR" altLang="pt-BR" smtClean="0"/>
              <a:pPr>
                <a:spcBef>
                  <a:spcPct val="0"/>
                </a:spcBef>
              </a:pPr>
              <a:t>245</a:t>
            </a:fld>
            <a:endParaRPr lang="pt-BR" altLang="pt-BR" smtClean="0"/>
          </a:p>
        </p:txBody>
      </p:sp>
      <p:sp>
        <p:nvSpPr>
          <p:cNvPr id="7171"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EC67867-B726-47D7-B86A-F407DDF487B7}" type="slidenum">
              <a:rPr lang="pt-BR" altLang="pt-BR">
                <a:latin typeface="Verdana" panose="020B0604030504040204" pitchFamily="34" charset="0"/>
              </a:rPr>
              <a:pPr algn="r" eaLnBrk="1" hangingPunct="1">
                <a:spcBef>
                  <a:spcPct val="0"/>
                </a:spcBef>
              </a:pPr>
              <a:t>245</a:t>
            </a:fld>
            <a:endParaRPr lang="pt-BR" altLang="pt-BR">
              <a:latin typeface="Verdana" panose="020B0604030504040204" pitchFamily="34" charset="0"/>
            </a:endParaRPr>
          </a:p>
        </p:txBody>
      </p:sp>
      <p:sp>
        <p:nvSpPr>
          <p:cNvPr id="7172" name="Rectangle 2"/>
          <p:cNvSpPr>
            <a:spLocks noGrp="1" noRot="1" noChangeAspect="1" noChangeArrowheads="1" noTextEdit="1"/>
          </p:cNvSpPr>
          <p:nvPr>
            <p:ph type="sldImg"/>
          </p:nvPr>
        </p:nvSpPr>
        <p:spPr>
          <a:ln/>
        </p:spPr>
      </p:sp>
      <p:sp>
        <p:nvSpPr>
          <p:cNvPr id="7173"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pt-BR" altLang="pt-BR" smtClean="0">
              <a:latin typeface="Arial" panose="020B0604020202020204" pitchFamily="34" charset="0"/>
            </a:endParaRPr>
          </a:p>
        </p:txBody>
      </p:sp>
    </p:spTree>
    <p:extLst>
      <p:ext uri="{BB962C8B-B14F-4D97-AF65-F5344CB8AC3E}">
        <p14:creationId xmlns:p14="http://schemas.microsoft.com/office/powerpoint/2010/main" val="20091719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lide de Título">
    <p:spTree>
      <p:nvGrpSpPr>
        <p:cNvPr id="1" name=""/>
        <p:cNvGrpSpPr/>
        <p:nvPr/>
      </p:nvGrpSpPr>
      <p:grpSpPr>
        <a:xfrm>
          <a:off x="0" y="0"/>
          <a:ext cx="0" cy="0"/>
          <a:chOff x="0" y="0"/>
          <a:chExt cx="0" cy="0"/>
        </a:xfrm>
      </p:grpSpPr>
      <p:pic>
        <p:nvPicPr>
          <p:cNvPr id="13" name="Imagem 12" descr="Foto em preto e branco de torre de relógio ao fundo&#10;&#10;Descrição gerada automaticamente">
            <a:extLst>
              <a:ext uri="{FF2B5EF4-FFF2-40B4-BE49-F238E27FC236}">
                <a16:creationId xmlns:a16="http://schemas.microsoft.com/office/drawing/2014/main" xmlns="" id="{A0806123-2BF2-184C-9D63-65E551E53798}"/>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516"/>
          <a:stretch/>
        </p:blipFill>
        <p:spPr>
          <a:xfrm>
            <a:off x="0" y="0"/>
            <a:ext cx="9144000" cy="5634362"/>
          </a:xfrm>
          <a:prstGeom prst="rect">
            <a:avLst/>
          </a:prstGeom>
        </p:spPr>
      </p:pic>
      <p:sp>
        <p:nvSpPr>
          <p:cNvPr id="14" name="Retângulo 13">
            <a:extLst>
              <a:ext uri="{FF2B5EF4-FFF2-40B4-BE49-F238E27FC236}">
                <a16:creationId xmlns:a16="http://schemas.microsoft.com/office/drawing/2014/main" xmlns="" id="{558E9E91-910C-CB48-9900-DD44200EF261}"/>
              </a:ext>
            </a:extLst>
          </p:cNvPr>
          <p:cNvSpPr/>
          <p:nvPr userDrawn="1"/>
        </p:nvSpPr>
        <p:spPr>
          <a:xfrm>
            <a:off x="0" y="0"/>
            <a:ext cx="9144000" cy="6858000"/>
          </a:xfrm>
          <a:prstGeom prst="rect">
            <a:avLst/>
          </a:prstGeom>
          <a:gradFill>
            <a:gsLst>
              <a:gs pos="0">
                <a:srgbClr val="5E682E"/>
              </a:gs>
              <a:gs pos="36000">
                <a:srgbClr val="D0D8A8">
                  <a:alpha val="43000"/>
                </a:srgbClr>
              </a:gs>
              <a:gs pos="83000">
                <a:srgbClr val="DEE4C2"/>
              </a:gs>
              <a:gs pos="100000">
                <a:srgbClr val="EDF0DC"/>
              </a:gs>
            </a:gsLst>
            <a:lin ang="5400000" scaled="1"/>
          </a:gradFill>
          <a:ln>
            <a:solidFill>
              <a:schemeClr val="accent1">
                <a:shade val="50000"/>
                <a:alpha val="24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xmlns="" id="{5A261DFD-7FB0-C749-87FF-F58AFE8D4CD1}"/>
              </a:ext>
            </a:extLst>
          </p:cNvPr>
          <p:cNvSpPr/>
          <p:nvPr userDrawn="1"/>
        </p:nvSpPr>
        <p:spPr>
          <a:xfrm>
            <a:off x="0" y="4013735"/>
            <a:ext cx="9144000" cy="2364435"/>
          </a:xfrm>
          <a:prstGeom prst="rect">
            <a:avLst/>
          </a:prstGeom>
          <a:solidFill>
            <a:srgbClr val="3246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cxnSp>
        <p:nvCxnSpPr>
          <p:cNvPr id="18" name="Conector reto 15">
            <a:extLst>
              <a:ext uri="{FF2B5EF4-FFF2-40B4-BE49-F238E27FC236}">
                <a16:creationId xmlns:a16="http://schemas.microsoft.com/office/drawing/2014/main" xmlns="" id="{FC32FB52-7103-034F-B15D-577235B648AF}"/>
              </a:ext>
            </a:extLst>
          </p:cNvPr>
          <p:cNvCxnSpPr>
            <a:cxnSpLocks/>
          </p:cNvCxnSpPr>
          <p:nvPr userDrawn="1"/>
        </p:nvCxnSpPr>
        <p:spPr>
          <a:xfrm>
            <a:off x="0" y="5473128"/>
            <a:ext cx="60611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21" name="Imagem 20" descr="Forma&#10;&#10;Descrição gerada automaticamente com confiança média">
            <a:extLst>
              <a:ext uri="{FF2B5EF4-FFF2-40B4-BE49-F238E27FC236}">
                <a16:creationId xmlns:a16="http://schemas.microsoft.com/office/drawing/2014/main" xmlns="" id="{C6C0CE4D-E8D1-4E4C-9259-A3C451450491}"/>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52996" y="265766"/>
            <a:ext cx="1800596" cy="630207"/>
          </a:xfrm>
          <a:prstGeom prst="rect">
            <a:avLst/>
          </a:prstGeom>
        </p:spPr>
      </p:pic>
      <p:pic>
        <p:nvPicPr>
          <p:cNvPr id="22" name="Imagem 21" descr="Forma&#10;&#10;Descrição gerada automaticamente com confiança média">
            <a:extLst>
              <a:ext uri="{FF2B5EF4-FFF2-40B4-BE49-F238E27FC236}">
                <a16:creationId xmlns:a16="http://schemas.microsoft.com/office/drawing/2014/main" xmlns="" id="{7BBC80D0-6384-9446-BFA9-79630CB334C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928043" y="426625"/>
            <a:ext cx="785958" cy="308490"/>
          </a:xfrm>
          <a:prstGeom prst="rect">
            <a:avLst/>
          </a:prstGeom>
        </p:spPr>
      </p:pic>
      <p:sp>
        <p:nvSpPr>
          <p:cNvPr id="2" name="Title 1"/>
          <p:cNvSpPr>
            <a:spLocks noGrp="1"/>
          </p:cNvSpPr>
          <p:nvPr>
            <p:ph type="ctrTitle"/>
          </p:nvPr>
        </p:nvSpPr>
        <p:spPr>
          <a:xfrm>
            <a:off x="352996" y="4081117"/>
            <a:ext cx="8361003" cy="1343168"/>
          </a:xfrm>
        </p:spPr>
        <p:txBody>
          <a:bodyPr anchor="b">
            <a:noAutofit/>
          </a:bodyPr>
          <a:lstStyle>
            <a:lvl1pPr algn="l">
              <a:defRPr sz="4800">
                <a:solidFill>
                  <a:schemeClr val="bg1">
                    <a:lumMod val="85000"/>
                  </a:schemeClr>
                </a:solidFill>
              </a:defRPr>
            </a:lvl1pPr>
          </a:lstStyle>
          <a:p>
            <a:r>
              <a:rPr lang="pt-BR" dirty="0"/>
              <a:t>Clique para editar o título Mestre</a:t>
            </a:r>
            <a:endParaRPr lang="en-US" dirty="0"/>
          </a:p>
        </p:txBody>
      </p:sp>
      <p:sp>
        <p:nvSpPr>
          <p:cNvPr id="3" name="Subtitle 2"/>
          <p:cNvSpPr>
            <a:spLocks noGrp="1"/>
          </p:cNvSpPr>
          <p:nvPr>
            <p:ph type="subTitle" idx="1"/>
          </p:nvPr>
        </p:nvSpPr>
        <p:spPr>
          <a:xfrm>
            <a:off x="352997" y="5508178"/>
            <a:ext cx="8361004" cy="670854"/>
          </a:xfrm>
        </p:spPr>
        <p:txBody>
          <a:bodyPr/>
          <a:lstStyle>
            <a:lvl1pPr marL="0" indent="0" algn="l">
              <a:buNone/>
              <a:defRPr sz="2400">
                <a:solidFill>
                  <a:schemeClr val="bg1">
                    <a:lumMod val="6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dirty="0"/>
              <a:t>Clique para editar o estilo do subtítulo Mestre</a:t>
            </a:r>
            <a:endParaRPr lang="en-US" dirty="0"/>
          </a:p>
        </p:txBody>
      </p:sp>
    </p:spTree>
    <p:extLst>
      <p:ext uri="{BB962C8B-B14F-4D97-AF65-F5344CB8AC3E}">
        <p14:creationId xmlns:p14="http://schemas.microsoft.com/office/powerpoint/2010/main" val="3432191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Content Placeholder 2"/>
          <p:cNvSpPr>
            <a:spLocks noGrp="1"/>
          </p:cNvSpPr>
          <p:nvPr>
            <p:ph idx="1"/>
          </p:nvPr>
        </p:nvSpPr>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9" name="Retângulo 8">
            <a:extLst>
              <a:ext uri="{FF2B5EF4-FFF2-40B4-BE49-F238E27FC236}">
                <a16:creationId xmlns:a16="http://schemas.microsoft.com/office/drawing/2014/main" xmlns="" id="{DA6A952C-6E5A-BD42-ABDD-E2C2B3911FFD}"/>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10" name="Imagem 9" descr="Forma&#10;&#10;Descrição gerada automaticamente com confiança média">
            <a:extLst>
              <a:ext uri="{FF2B5EF4-FFF2-40B4-BE49-F238E27FC236}">
                <a16:creationId xmlns:a16="http://schemas.microsoft.com/office/drawing/2014/main" xmlns="" id="{8ABDA2B7-405B-3948-A1FC-DA23094C0658}"/>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149477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0" name="Retângulo 19">
            <a:extLst>
              <a:ext uri="{FF2B5EF4-FFF2-40B4-BE49-F238E27FC236}">
                <a16:creationId xmlns:a16="http://schemas.microsoft.com/office/drawing/2014/main" xmlns="" id="{56696D59-8676-1449-A77E-8D4E36E55E8B}"/>
              </a:ext>
            </a:extLst>
          </p:cNvPr>
          <p:cNvSpPr/>
          <p:nvPr userDrawn="1"/>
        </p:nvSpPr>
        <p:spPr>
          <a:xfrm>
            <a:off x="0" y="0"/>
            <a:ext cx="9144000" cy="6858000"/>
          </a:xfrm>
          <a:prstGeom prst="rect">
            <a:avLst/>
          </a:prstGeom>
          <a:solidFill>
            <a:srgbClr val="B6C4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21" name="Imagem 20" descr="Foto em preto e branco de torre de relógio ao fundo&#10;&#10;Descrição gerada automaticamente">
            <a:extLst>
              <a:ext uri="{FF2B5EF4-FFF2-40B4-BE49-F238E27FC236}">
                <a16:creationId xmlns:a16="http://schemas.microsoft.com/office/drawing/2014/main" xmlns="" id="{A9B38B03-F2A6-8D47-A853-053B765EF53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3983" b="13426"/>
          <a:stretch/>
        </p:blipFill>
        <p:spPr>
          <a:xfrm>
            <a:off x="5070012" y="2126660"/>
            <a:ext cx="4073988" cy="2425422"/>
          </a:xfrm>
          <a:prstGeom prst="rect">
            <a:avLst/>
          </a:prstGeom>
        </p:spPr>
      </p:pic>
      <p:sp>
        <p:nvSpPr>
          <p:cNvPr id="22" name="Retângulo 21">
            <a:extLst>
              <a:ext uri="{FF2B5EF4-FFF2-40B4-BE49-F238E27FC236}">
                <a16:creationId xmlns:a16="http://schemas.microsoft.com/office/drawing/2014/main" xmlns="" id="{97F48504-4BC3-5A4C-AE71-0990AF046B41}"/>
              </a:ext>
            </a:extLst>
          </p:cNvPr>
          <p:cNvSpPr/>
          <p:nvPr userDrawn="1"/>
        </p:nvSpPr>
        <p:spPr>
          <a:xfrm>
            <a:off x="0" y="2126660"/>
            <a:ext cx="5070012" cy="2435816"/>
          </a:xfrm>
          <a:prstGeom prst="rect">
            <a:avLst/>
          </a:prstGeom>
          <a:solidFill>
            <a:srgbClr val="3246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4" name="Retângulo 23">
            <a:extLst>
              <a:ext uri="{FF2B5EF4-FFF2-40B4-BE49-F238E27FC236}">
                <a16:creationId xmlns:a16="http://schemas.microsoft.com/office/drawing/2014/main" xmlns="" id="{28B893E8-ACD2-E74C-B98A-2D58D5A09D71}"/>
              </a:ext>
            </a:extLst>
          </p:cNvPr>
          <p:cNvSpPr/>
          <p:nvPr userDrawn="1"/>
        </p:nvSpPr>
        <p:spPr>
          <a:xfrm>
            <a:off x="490887" y="730969"/>
            <a:ext cx="8192651" cy="5396064"/>
          </a:xfrm>
          <a:prstGeom prst="rect">
            <a:avLst/>
          </a:prstGeom>
          <a:noFill/>
          <a:ln w="28575">
            <a:solidFill>
              <a:srgbClr val="4269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25" name="Imagem 24" descr="Forma&#10;&#10;Descrição gerada automaticamente com confiança média">
            <a:extLst>
              <a:ext uri="{FF2B5EF4-FFF2-40B4-BE49-F238E27FC236}">
                <a16:creationId xmlns:a16="http://schemas.microsoft.com/office/drawing/2014/main" xmlns="" id="{22A7B13C-3D59-9746-AC9D-56041682522A}"/>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06392" y="934348"/>
            <a:ext cx="1800596" cy="630207"/>
          </a:xfrm>
          <a:prstGeom prst="rect">
            <a:avLst/>
          </a:prstGeom>
        </p:spPr>
      </p:pic>
      <p:pic>
        <p:nvPicPr>
          <p:cNvPr id="26" name="Imagem 25" descr="Forma&#10;&#10;Descrição gerada automaticamente com confiança média">
            <a:extLst>
              <a:ext uri="{FF2B5EF4-FFF2-40B4-BE49-F238E27FC236}">
                <a16:creationId xmlns:a16="http://schemas.microsoft.com/office/drawing/2014/main" xmlns="" id="{D302B40A-6AF0-C94A-B287-C8EA94F45F5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724630" y="5682989"/>
            <a:ext cx="785958" cy="308490"/>
          </a:xfrm>
          <a:prstGeom prst="rect">
            <a:avLst/>
          </a:prstGeom>
        </p:spPr>
      </p:pic>
      <p:sp>
        <p:nvSpPr>
          <p:cNvPr id="2" name="Title 1"/>
          <p:cNvSpPr>
            <a:spLocks noGrp="1"/>
          </p:cNvSpPr>
          <p:nvPr>
            <p:ph type="title"/>
          </p:nvPr>
        </p:nvSpPr>
        <p:spPr>
          <a:xfrm>
            <a:off x="606392" y="2126660"/>
            <a:ext cx="4463620" cy="2435816"/>
          </a:xfrm>
        </p:spPr>
        <p:txBody>
          <a:bodyPr anchor="b">
            <a:normAutofit/>
          </a:bodyPr>
          <a:lstStyle>
            <a:lvl1pPr>
              <a:defRPr sz="4800">
                <a:solidFill>
                  <a:schemeClr val="bg1">
                    <a:lumMod val="85000"/>
                  </a:schemeClr>
                </a:solidFill>
              </a:defRPr>
            </a:lvl1pPr>
          </a:lstStyle>
          <a:p>
            <a:r>
              <a:rPr lang="pt-BR" dirty="0"/>
              <a:t>Clique para editar o título Mestre</a:t>
            </a:r>
            <a:endParaRPr lang="en-US" dirty="0"/>
          </a:p>
        </p:txBody>
      </p:sp>
      <p:sp>
        <p:nvSpPr>
          <p:cNvPr id="3" name="Text Placeholder 2"/>
          <p:cNvSpPr>
            <a:spLocks noGrp="1"/>
          </p:cNvSpPr>
          <p:nvPr>
            <p:ph type="body" idx="1"/>
          </p:nvPr>
        </p:nvSpPr>
        <p:spPr>
          <a:xfrm>
            <a:off x="606392" y="4589464"/>
            <a:ext cx="7904196" cy="703981"/>
          </a:xfrm>
        </p:spPr>
        <p:txBody>
          <a:bodyPr/>
          <a:lstStyle>
            <a:lvl1pPr marL="0" indent="0">
              <a:buNone/>
              <a:defRPr sz="2400">
                <a:solidFill>
                  <a:schemeClr val="tx1">
                    <a:lumMod val="65000"/>
                    <a:lumOff val="3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dirty="0"/>
              <a:t>Clique para editar os estilos de texto Mestres</a:t>
            </a:r>
          </a:p>
        </p:txBody>
      </p:sp>
    </p:spTree>
    <p:extLst>
      <p:ext uri="{BB962C8B-B14F-4D97-AF65-F5344CB8AC3E}">
        <p14:creationId xmlns:p14="http://schemas.microsoft.com/office/powerpoint/2010/main" val="181938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10" name="Retângulo 9">
            <a:extLst>
              <a:ext uri="{FF2B5EF4-FFF2-40B4-BE49-F238E27FC236}">
                <a16:creationId xmlns:a16="http://schemas.microsoft.com/office/drawing/2014/main" xmlns="" id="{79B04903-38D0-9848-BEF1-AABDAFE7E346}"/>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11" name="Imagem 10" descr="Forma&#10;&#10;Descrição gerada automaticamente com confiança média">
            <a:extLst>
              <a:ext uri="{FF2B5EF4-FFF2-40B4-BE49-F238E27FC236}">
                <a16:creationId xmlns:a16="http://schemas.microsoft.com/office/drawing/2014/main" xmlns="" id="{B2481946-2FBC-9C41-84B3-AD64B6A592F2}"/>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3511591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pt-BR"/>
              <a:t>Clique para editar o título Mestre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4" name="Content Placeholder 3"/>
          <p:cNvSpPr>
            <a:spLocks noGrp="1"/>
          </p:cNvSpPr>
          <p:nvPr>
            <p:ph sz="half" idx="2"/>
          </p:nvPr>
        </p:nvSpPr>
        <p:spPr>
          <a:xfrm>
            <a:off x="629842" y="2505075"/>
            <a:ext cx="3868340" cy="368458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6" name="Content Placeholder 5"/>
          <p:cNvSpPr>
            <a:spLocks noGrp="1"/>
          </p:cNvSpPr>
          <p:nvPr>
            <p:ph sz="quarter" idx="4"/>
          </p:nvPr>
        </p:nvSpPr>
        <p:spPr>
          <a:xfrm>
            <a:off x="4629150" y="2505075"/>
            <a:ext cx="3887391" cy="368458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13" name="Retângulo 12">
            <a:extLst>
              <a:ext uri="{FF2B5EF4-FFF2-40B4-BE49-F238E27FC236}">
                <a16:creationId xmlns:a16="http://schemas.microsoft.com/office/drawing/2014/main" xmlns="" id="{DCF81FE3-FDA1-2941-A2B1-28CEC2405C9C}"/>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14" name="Imagem 13" descr="Forma&#10;&#10;Descrição gerada automaticamente com confiança média">
            <a:extLst>
              <a:ext uri="{FF2B5EF4-FFF2-40B4-BE49-F238E27FC236}">
                <a16:creationId xmlns:a16="http://schemas.microsoft.com/office/drawing/2014/main" xmlns="" id="{71A55DF4-BB04-A746-831C-839A416987D3}"/>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1248169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8" name="Retângulo 7">
            <a:extLst>
              <a:ext uri="{FF2B5EF4-FFF2-40B4-BE49-F238E27FC236}">
                <a16:creationId xmlns:a16="http://schemas.microsoft.com/office/drawing/2014/main" xmlns="" id="{440F3295-9CAC-CE49-9D56-1DEA59F17FC0}"/>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9" name="Imagem 8" descr="Forma&#10;&#10;Descrição gerada automaticamente com confiança média">
            <a:extLst>
              <a:ext uri="{FF2B5EF4-FFF2-40B4-BE49-F238E27FC236}">
                <a16:creationId xmlns:a16="http://schemas.microsoft.com/office/drawing/2014/main" xmlns="" id="{4B72A893-D1A8-0E4C-959B-43C2ACB71ADA}"/>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1382806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7" name="Retângulo 6">
            <a:extLst>
              <a:ext uri="{FF2B5EF4-FFF2-40B4-BE49-F238E27FC236}">
                <a16:creationId xmlns:a16="http://schemas.microsoft.com/office/drawing/2014/main" xmlns="" id="{63DDFD88-6C0E-4140-A4D1-E11C2E43A250}"/>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8" name="Imagem 7" descr="Forma&#10;&#10;Descrição gerada automaticamente com confiança média">
            <a:extLst>
              <a:ext uri="{FF2B5EF4-FFF2-40B4-BE49-F238E27FC236}">
                <a16:creationId xmlns:a16="http://schemas.microsoft.com/office/drawing/2014/main" xmlns="" id="{801C8ECA-FCEB-3947-8CE9-8700301CBAAF}"/>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3777632512"/>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pt-BR"/>
              <a:t>Clique para editar o título Mestre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solidFill>
                  <a:schemeClr val="accent6">
                    <a:lumMod val="50000"/>
                  </a:schemeClr>
                </a:solidFill>
              </a:defRPr>
            </a:lvl1pPr>
            <a:lvl2pPr>
              <a:defRPr sz="2800">
                <a:solidFill>
                  <a:schemeClr val="accent6">
                    <a:lumMod val="50000"/>
                  </a:schemeClr>
                </a:solidFill>
              </a:defRPr>
            </a:lvl2pPr>
            <a:lvl3pPr>
              <a:defRPr sz="2400">
                <a:solidFill>
                  <a:schemeClr val="accent6">
                    <a:lumMod val="50000"/>
                  </a:schemeClr>
                </a:solidFill>
              </a:defRPr>
            </a:lvl3pPr>
            <a:lvl4pPr>
              <a:defRPr sz="2000">
                <a:solidFill>
                  <a:schemeClr val="accent6">
                    <a:lumMod val="50000"/>
                  </a:schemeClr>
                </a:solidFill>
              </a:defRPr>
            </a:lvl4pPr>
            <a:lvl5pPr>
              <a:defRPr sz="2000">
                <a:solidFill>
                  <a:schemeClr val="accent6">
                    <a:lumMod val="50000"/>
                  </a:schemeClr>
                </a:solidFill>
              </a:defRPr>
            </a:lvl5pPr>
            <a:lvl6pPr>
              <a:defRPr sz="2000"/>
            </a:lvl6pPr>
            <a:lvl7pPr>
              <a:defRPr sz="2000"/>
            </a:lvl7pPr>
            <a:lvl8pPr>
              <a:defRPr sz="2000"/>
            </a:lvl8pPr>
            <a:lvl9pPr>
              <a:defRPr sz="2000"/>
            </a:lvl9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sp>
        <p:nvSpPr>
          <p:cNvPr id="10" name="Retângulo 9">
            <a:extLst>
              <a:ext uri="{FF2B5EF4-FFF2-40B4-BE49-F238E27FC236}">
                <a16:creationId xmlns:a16="http://schemas.microsoft.com/office/drawing/2014/main" xmlns="" id="{C762C275-7E88-6D43-B954-A4EFE2EC062C}"/>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11" name="Imagem 10" descr="Forma&#10;&#10;Descrição gerada automaticamente com confiança média">
            <a:extLst>
              <a:ext uri="{FF2B5EF4-FFF2-40B4-BE49-F238E27FC236}">
                <a16:creationId xmlns:a16="http://schemas.microsoft.com/office/drawing/2014/main" xmlns="" id="{2AF5C101-768C-DE44-BFC1-E57712EBB56A}"/>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1262128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pt-BR"/>
              <a:t>Clique para editar o título Mestre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solidFill>
                  <a:schemeClr val="accent6">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pt-BR"/>
              <a:t>Clique no ícone para adicionar uma imagem</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sp>
        <p:nvSpPr>
          <p:cNvPr id="10" name="Retângulo 9">
            <a:extLst>
              <a:ext uri="{FF2B5EF4-FFF2-40B4-BE49-F238E27FC236}">
                <a16:creationId xmlns:a16="http://schemas.microsoft.com/office/drawing/2014/main" xmlns="" id="{3F807A27-0CC2-2242-AC01-EDBC55A494DD}"/>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11" name="Imagem 10" descr="Forma&#10;&#10;Descrição gerada automaticamente com confiança média">
            <a:extLst>
              <a:ext uri="{FF2B5EF4-FFF2-40B4-BE49-F238E27FC236}">
                <a16:creationId xmlns:a16="http://schemas.microsoft.com/office/drawing/2014/main" xmlns="" id="{758AC8DA-83BF-8943-8511-E652A33B1CE7}"/>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151669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Vertical Text Placeholder 2"/>
          <p:cNvSpPr>
            <a:spLocks noGrp="1"/>
          </p:cNvSpPr>
          <p:nvPr>
            <p:ph type="body" orient="vert" idx="1"/>
          </p:nvPr>
        </p:nvSpPr>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9" name="Retângulo 8">
            <a:extLst>
              <a:ext uri="{FF2B5EF4-FFF2-40B4-BE49-F238E27FC236}">
                <a16:creationId xmlns:a16="http://schemas.microsoft.com/office/drawing/2014/main" xmlns="" id="{3C1B8380-680D-5C4D-9111-5AC8F14208F6}"/>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10" name="Imagem 9" descr="Forma&#10;&#10;Descrição gerada automaticamente com confiança média">
            <a:extLst>
              <a:ext uri="{FF2B5EF4-FFF2-40B4-BE49-F238E27FC236}">
                <a16:creationId xmlns:a16="http://schemas.microsoft.com/office/drawing/2014/main" xmlns="" id="{BCE2D093-2526-1C45-9484-2E7AFB0DA9DC}"/>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2764350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pt-BR"/>
              <a:t>Clique para editar o título Mestre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9" name="Retângulo 8">
            <a:extLst>
              <a:ext uri="{FF2B5EF4-FFF2-40B4-BE49-F238E27FC236}">
                <a16:creationId xmlns:a16="http://schemas.microsoft.com/office/drawing/2014/main" xmlns="" id="{539FA1AA-5448-914B-840E-6F97439C157D}"/>
              </a:ext>
            </a:extLst>
          </p:cNvPr>
          <p:cNvSpPr/>
          <p:nvPr userDrawn="1"/>
        </p:nvSpPr>
        <p:spPr>
          <a:xfrm>
            <a:off x="0" y="6311899"/>
            <a:ext cx="9144000" cy="310281"/>
          </a:xfrm>
          <a:prstGeom prst="rect">
            <a:avLst/>
          </a:prstGeom>
          <a:solidFill>
            <a:srgbClr val="517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pic>
        <p:nvPicPr>
          <p:cNvPr id="10" name="Imagem 9" descr="Forma&#10;&#10;Descrição gerada automaticamente com confiança média">
            <a:extLst>
              <a:ext uri="{FF2B5EF4-FFF2-40B4-BE49-F238E27FC236}">
                <a16:creationId xmlns:a16="http://schemas.microsoft.com/office/drawing/2014/main" xmlns="" id="{F859C4CA-0880-1E4D-BF00-8AB7014CE6F9}"/>
              </a:ext>
            </a:extLst>
          </p:cNvPr>
          <p:cNvPicPr>
            <a:picLocks noChangeAspect="1"/>
          </p:cNvPicPr>
          <p:nvPr userDrawn="1"/>
        </p:nvPicPr>
        <p:blipFill>
          <a:blip r:embed="rId2">
            <a:clrChange>
              <a:clrFrom>
                <a:srgbClr val="000000">
                  <a:alpha val="0"/>
                </a:srgbClr>
              </a:clrFrom>
              <a:clrTo>
                <a:srgbClr val="000000">
                  <a:alpha val="0"/>
                </a:srgbClr>
              </a:clrTo>
            </a:clrChange>
            <a:lum bright="70000" contras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6906535" y="6357375"/>
            <a:ext cx="1608815" cy="219327"/>
          </a:xfrm>
          <a:prstGeom prst="rect">
            <a:avLst/>
          </a:prstGeom>
        </p:spPr>
      </p:pic>
    </p:spTree>
    <p:extLst>
      <p:ext uri="{BB962C8B-B14F-4D97-AF65-F5344CB8AC3E}">
        <p14:creationId xmlns:p14="http://schemas.microsoft.com/office/powerpoint/2010/main" val="305565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16" name="Retângulo 15">
            <a:extLst>
              <a:ext uri="{FF2B5EF4-FFF2-40B4-BE49-F238E27FC236}">
                <a16:creationId xmlns:a16="http://schemas.microsoft.com/office/drawing/2014/main" xmlns="" id="{DFDB7096-87A7-6343-843B-D08F21FF80A7}"/>
              </a:ext>
            </a:extLst>
          </p:cNvPr>
          <p:cNvSpPr/>
          <p:nvPr userDrawn="1"/>
        </p:nvSpPr>
        <p:spPr>
          <a:xfrm>
            <a:off x="0" y="0"/>
            <a:ext cx="9144000" cy="6858000"/>
          </a:xfrm>
          <a:prstGeom prst="rect">
            <a:avLst/>
          </a:prstGeom>
          <a:solidFill>
            <a:schemeClr val="bg1">
              <a:lumMod val="8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pt-BR">
              <a:solidFill>
                <a:prstClr val="white"/>
              </a:solidFill>
            </a:endParaRPr>
          </a:p>
        </p:txBody>
      </p:sp>
      <p:sp>
        <p:nvSpPr>
          <p:cNvPr id="17" name="AutoShape 2" descr="GRADUAÇÃO &amp;nbsp;&amp;nbsp;&amp;nbsp;&amp;nbsp;&amp;nbsp; | SERVIÇO DE">
            <a:extLst>
              <a:ext uri="{FF2B5EF4-FFF2-40B4-BE49-F238E27FC236}">
                <a16:creationId xmlns:a16="http://schemas.microsoft.com/office/drawing/2014/main" xmlns="" id="{F034F6A3-6358-614D-AF72-501C872DEAE7}"/>
              </a:ext>
            </a:extLst>
          </p:cNvPr>
          <p:cNvSpPr>
            <a:spLocks noChangeAspect="1" noChangeArrowheads="1"/>
          </p:cNvSpPr>
          <p:nvPr userDrawn="1"/>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pt-BR">
              <a:solidFill>
                <a:prstClr val="black"/>
              </a:solidFill>
            </a:endParaRPr>
          </a:p>
        </p:txBody>
      </p:sp>
      <p:pic>
        <p:nvPicPr>
          <p:cNvPr id="18" name="Imagem 17" descr="Foto em preto e branco de banco de praça&#10;&#10;Descrição gerada automaticamente">
            <a:extLst>
              <a:ext uri="{FF2B5EF4-FFF2-40B4-BE49-F238E27FC236}">
                <a16:creationId xmlns:a16="http://schemas.microsoft.com/office/drawing/2014/main" xmlns="" id="{6CFF4D54-792C-674A-867D-C0CAA69F7DDD}"/>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2030"/>
          <a:stretch/>
        </p:blipFill>
        <p:spPr>
          <a:xfrm>
            <a:off x="0" y="2637888"/>
            <a:ext cx="8204924" cy="4220112"/>
          </a:xfrm>
          <a:prstGeom prst="rect">
            <a:avLst/>
          </a:prstGeom>
        </p:spPr>
      </p:pic>
      <p:sp>
        <p:nvSpPr>
          <p:cNvPr id="19" name="Retângulo 18">
            <a:extLst>
              <a:ext uri="{FF2B5EF4-FFF2-40B4-BE49-F238E27FC236}">
                <a16:creationId xmlns:a16="http://schemas.microsoft.com/office/drawing/2014/main" xmlns="" id="{933C108B-2156-D24C-89F7-0049DFA4CADD}"/>
              </a:ext>
            </a:extLst>
          </p:cNvPr>
          <p:cNvSpPr/>
          <p:nvPr userDrawn="1"/>
        </p:nvSpPr>
        <p:spPr>
          <a:xfrm>
            <a:off x="1621243" y="0"/>
            <a:ext cx="7522757" cy="3429000"/>
          </a:xfrm>
          <a:prstGeom prst="rect">
            <a:avLst/>
          </a:prstGeom>
          <a:solidFill>
            <a:srgbClr val="507300">
              <a:alpha val="6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endParaRPr>
          </a:p>
        </p:txBody>
      </p:sp>
      <p:pic>
        <p:nvPicPr>
          <p:cNvPr id="23" name="Imagem 22" descr="Desenho de pessoa em pé&#10;&#10;Descrição gerada automaticamente com confiança média">
            <a:extLst>
              <a:ext uri="{FF2B5EF4-FFF2-40B4-BE49-F238E27FC236}">
                <a16:creationId xmlns:a16="http://schemas.microsoft.com/office/drawing/2014/main" xmlns="" id="{21AB8142-5C66-4E43-86F7-855AA17EF3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45757" y="220458"/>
            <a:ext cx="1129730" cy="954107"/>
          </a:xfrm>
          <a:prstGeom prst="rect">
            <a:avLst/>
          </a:prstGeom>
        </p:spPr>
      </p:pic>
      <p:pic>
        <p:nvPicPr>
          <p:cNvPr id="24" name="Imagem 23" descr="Forma&#10;&#10;Descrição gerada automaticamente com confiança média">
            <a:extLst>
              <a:ext uri="{FF2B5EF4-FFF2-40B4-BE49-F238E27FC236}">
                <a16:creationId xmlns:a16="http://schemas.microsoft.com/office/drawing/2014/main" xmlns="" id="{4D5B7721-6CF8-DB42-B50C-621D1C89101D}"/>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342138" y="6406357"/>
            <a:ext cx="664648" cy="260080"/>
          </a:xfrm>
          <a:prstGeom prst="rect">
            <a:avLst/>
          </a:prstGeom>
        </p:spPr>
      </p:pic>
      <p:sp>
        <p:nvSpPr>
          <p:cNvPr id="2" name="Title 1"/>
          <p:cNvSpPr>
            <a:spLocks noGrp="1"/>
          </p:cNvSpPr>
          <p:nvPr>
            <p:ph type="ctrTitle"/>
          </p:nvPr>
        </p:nvSpPr>
        <p:spPr>
          <a:xfrm>
            <a:off x="1621243" y="10319"/>
            <a:ext cx="7108871" cy="1847357"/>
          </a:xfrm>
        </p:spPr>
        <p:txBody>
          <a:bodyPr anchor="b"/>
          <a:lstStyle>
            <a:lvl1pPr algn="l">
              <a:defRPr sz="6000"/>
            </a:lvl1pPr>
          </a:lstStyle>
          <a:p>
            <a:r>
              <a:rPr lang="pt-BR" dirty="0"/>
              <a:t>Clique para editar o título Mestre</a:t>
            </a:r>
            <a:endParaRPr lang="en-US" dirty="0"/>
          </a:p>
        </p:txBody>
      </p:sp>
      <p:sp>
        <p:nvSpPr>
          <p:cNvPr id="3" name="Subtitle 2"/>
          <p:cNvSpPr>
            <a:spLocks noGrp="1"/>
          </p:cNvSpPr>
          <p:nvPr>
            <p:ph type="subTitle" idx="1"/>
          </p:nvPr>
        </p:nvSpPr>
        <p:spPr>
          <a:xfrm>
            <a:off x="1621243" y="1927134"/>
            <a:ext cx="7122082" cy="710754"/>
          </a:xfrm>
        </p:spPr>
        <p:txBody>
          <a:bodyPr/>
          <a:lstStyle>
            <a:lvl1pPr marL="0" indent="0" algn="l">
              <a:buNone/>
              <a:defRPr sz="2400">
                <a:solidFill>
                  <a:schemeClr val="accent6">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dirty="0"/>
              <a:t>Clique para editar o estilo do subtítulo Mestre</a:t>
            </a:r>
            <a:endParaRPr lang="en-US" dirty="0"/>
          </a:p>
        </p:txBody>
      </p:sp>
      <p:cxnSp>
        <p:nvCxnSpPr>
          <p:cNvPr id="26" name="Conector Reto 25">
            <a:extLst>
              <a:ext uri="{FF2B5EF4-FFF2-40B4-BE49-F238E27FC236}">
                <a16:creationId xmlns:a16="http://schemas.microsoft.com/office/drawing/2014/main" xmlns="" id="{3E53702D-0A69-B64B-ABF8-561F175B3E36}"/>
              </a:ext>
            </a:extLst>
          </p:cNvPr>
          <p:cNvCxnSpPr>
            <a:cxnSpLocks/>
          </p:cNvCxnSpPr>
          <p:nvPr userDrawn="1"/>
        </p:nvCxnSpPr>
        <p:spPr>
          <a:xfrm>
            <a:off x="1621243" y="1896176"/>
            <a:ext cx="7122082"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37960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sp>
        <p:nvSpPr>
          <p:cNvPr id="3" name="Content Placeholder 2"/>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pic>
        <p:nvPicPr>
          <p:cNvPr id="7" name="Imagem 6" descr="Forma&#10;&#10;Descrição gerada automaticamente com confiança média">
            <a:extLst>
              <a:ext uri="{FF2B5EF4-FFF2-40B4-BE49-F238E27FC236}">
                <a16:creationId xmlns:a16="http://schemas.microsoft.com/office/drawing/2014/main" xmlns="" id="{8B6B9A66-FBA5-BD4E-B757-909FD84383E3}"/>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4149090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beçalho da Seção">
    <p:spTree>
      <p:nvGrpSpPr>
        <p:cNvPr id="1" name=""/>
        <p:cNvGrpSpPr/>
        <p:nvPr/>
      </p:nvGrpSpPr>
      <p:grpSpPr>
        <a:xfrm>
          <a:off x="0" y="0"/>
          <a:ext cx="0" cy="0"/>
          <a:chOff x="0" y="0"/>
          <a:chExt cx="0" cy="0"/>
        </a:xfrm>
      </p:grpSpPr>
      <p:sp>
        <p:nvSpPr>
          <p:cNvPr id="7" name="Retângulo 6">
            <a:extLst>
              <a:ext uri="{FF2B5EF4-FFF2-40B4-BE49-F238E27FC236}">
                <a16:creationId xmlns:a16="http://schemas.microsoft.com/office/drawing/2014/main" xmlns="" id="{1E98E14E-43E3-3246-812A-62F5ECC7837E}"/>
              </a:ext>
            </a:extLst>
          </p:cNvPr>
          <p:cNvSpPr/>
          <p:nvPr userDrawn="1"/>
        </p:nvSpPr>
        <p:spPr>
          <a:xfrm>
            <a:off x="0" y="0"/>
            <a:ext cx="9144000" cy="6858000"/>
          </a:xfrm>
          <a:prstGeom prst="rect">
            <a:avLst/>
          </a:prstGeom>
          <a:solidFill>
            <a:schemeClr val="bg1">
              <a:lumMod val="8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pt-BR">
              <a:solidFill>
                <a:prstClr val="white"/>
              </a:solidFill>
            </a:endParaRPr>
          </a:p>
        </p:txBody>
      </p:sp>
      <p:sp>
        <p:nvSpPr>
          <p:cNvPr id="8" name="AutoShape 2" descr="GRADUAÇÃO &amp;nbsp;&amp;nbsp;&amp;nbsp;&amp;nbsp;&amp;nbsp; | SERVIÇO DE">
            <a:extLst>
              <a:ext uri="{FF2B5EF4-FFF2-40B4-BE49-F238E27FC236}">
                <a16:creationId xmlns:a16="http://schemas.microsoft.com/office/drawing/2014/main" xmlns="" id="{B577E5E0-61A7-1A40-94FD-C2E6F03349EE}"/>
              </a:ext>
            </a:extLst>
          </p:cNvPr>
          <p:cNvSpPr>
            <a:spLocks noChangeAspect="1" noChangeArrowheads="1"/>
          </p:cNvSpPr>
          <p:nvPr userDrawn="1"/>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pt-BR">
              <a:solidFill>
                <a:prstClr val="black"/>
              </a:solidFill>
            </a:endParaRPr>
          </a:p>
        </p:txBody>
      </p:sp>
      <p:pic>
        <p:nvPicPr>
          <p:cNvPr id="9" name="Imagem 8" descr="Foto em preto e branco de torre de relógio ao fundo&#10;&#10;Descrição gerada automaticamente">
            <a:extLst>
              <a:ext uri="{FF2B5EF4-FFF2-40B4-BE49-F238E27FC236}">
                <a16:creationId xmlns:a16="http://schemas.microsoft.com/office/drawing/2014/main" xmlns="" id="{F5F7888D-0FF1-ED4E-BC9A-6FB9CE0315E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516" t="9428" b="17928"/>
          <a:stretch/>
        </p:blipFill>
        <p:spPr>
          <a:xfrm>
            <a:off x="0" y="2873532"/>
            <a:ext cx="9144000" cy="4093028"/>
          </a:xfrm>
          <a:prstGeom prst="rect">
            <a:avLst/>
          </a:prstGeom>
        </p:spPr>
      </p:pic>
      <p:sp>
        <p:nvSpPr>
          <p:cNvPr id="10" name="Retângulo 9">
            <a:extLst>
              <a:ext uri="{FF2B5EF4-FFF2-40B4-BE49-F238E27FC236}">
                <a16:creationId xmlns:a16="http://schemas.microsoft.com/office/drawing/2014/main" xmlns="" id="{D0742374-63B9-D947-9005-08EA026EB31D}"/>
              </a:ext>
            </a:extLst>
          </p:cNvPr>
          <p:cNvSpPr/>
          <p:nvPr userDrawn="1"/>
        </p:nvSpPr>
        <p:spPr>
          <a:xfrm>
            <a:off x="2101636" y="0"/>
            <a:ext cx="5992570" cy="3581400"/>
          </a:xfrm>
          <a:prstGeom prst="rect">
            <a:avLst/>
          </a:prstGeom>
          <a:solidFill>
            <a:srgbClr val="507300">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solidFill>
                <a:prstClr val="white"/>
              </a:solidFill>
            </a:endParaRPr>
          </a:p>
        </p:txBody>
      </p:sp>
      <p:pic>
        <p:nvPicPr>
          <p:cNvPr id="14" name="Imagem 13" descr="Forma&#10;&#10;Descrição gerada automaticamente com confiança média">
            <a:extLst>
              <a:ext uri="{FF2B5EF4-FFF2-40B4-BE49-F238E27FC236}">
                <a16:creationId xmlns:a16="http://schemas.microsoft.com/office/drawing/2014/main" xmlns="" id="{D45F023F-D8AA-7C43-8C7E-2E1179047E0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206978" y="472460"/>
            <a:ext cx="824251" cy="322533"/>
          </a:xfrm>
          <a:prstGeom prst="rect">
            <a:avLst/>
          </a:prstGeom>
        </p:spPr>
      </p:pic>
      <p:sp>
        <p:nvSpPr>
          <p:cNvPr id="2" name="Title 1"/>
          <p:cNvSpPr>
            <a:spLocks noGrp="1"/>
          </p:cNvSpPr>
          <p:nvPr>
            <p:ph type="title"/>
          </p:nvPr>
        </p:nvSpPr>
        <p:spPr>
          <a:xfrm>
            <a:off x="2101636" y="878761"/>
            <a:ext cx="5992570" cy="1519835"/>
          </a:xfrm>
        </p:spPr>
        <p:txBody>
          <a:bodyPr anchor="b">
            <a:noAutofit/>
          </a:bodyPr>
          <a:lstStyle>
            <a:lvl1pPr>
              <a:defRPr sz="4000">
                <a:latin typeface="Arial" panose="020B0604020202020204" pitchFamily="34" charset="0"/>
                <a:cs typeface="Arial" panose="020B0604020202020204" pitchFamily="34" charset="0"/>
              </a:defRPr>
            </a:lvl1pPr>
          </a:lstStyle>
          <a:p>
            <a:r>
              <a:rPr lang="pt-BR" dirty="0"/>
              <a:t>Clique para editar o título Mestre</a:t>
            </a:r>
            <a:endParaRPr lang="en-US" dirty="0"/>
          </a:p>
        </p:txBody>
      </p:sp>
      <p:sp>
        <p:nvSpPr>
          <p:cNvPr id="3" name="Text Placeholder 2"/>
          <p:cNvSpPr>
            <a:spLocks noGrp="1"/>
          </p:cNvSpPr>
          <p:nvPr>
            <p:ph type="body" idx="1"/>
          </p:nvPr>
        </p:nvSpPr>
        <p:spPr>
          <a:xfrm>
            <a:off x="2101636" y="2416563"/>
            <a:ext cx="5992570" cy="439002"/>
          </a:xfrm>
        </p:spPr>
        <p:txBody>
          <a:bodyPr/>
          <a:lstStyle>
            <a:lvl1pPr marL="0" indent="0">
              <a:buNone/>
              <a:defRPr sz="2400">
                <a:solidFill>
                  <a:schemeClr val="accent6">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dirty="0"/>
              <a:t>Clique para editar os estilos de texto Mestres</a:t>
            </a:r>
          </a:p>
        </p:txBody>
      </p:sp>
      <p:pic>
        <p:nvPicPr>
          <p:cNvPr id="15" name="Imagem 14" descr="Forma&#10;&#10;Descrição gerada automaticamente com confiança média">
            <a:extLst>
              <a:ext uri="{FF2B5EF4-FFF2-40B4-BE49-F238E27FC236}">
                <a16:creationId xmlns:a16="http://schemas.microsoft.com/office/drawing/2014/main" xmlns="" id="{BE235B00-2454-D64A-8319-16C9DCDA065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1890" y="294603"/>
            <a:ext cx="1937856" cy="678248"/>
          </a:xfrm>
          <a:prstGeom prst="rect">
            <a:avLst/>
          </a:prstGeom>
        </p:spPr>
      </p:pic>
      <p:cxnSp>
        <p:nvCxnSpPr>
          <p:cNvPr id="11" name="Conector Reto 10">
            <a:extLst>
              <a:ext uri="{FF2B5EF4-FFF2-40B4-BE49-F238E27FC236}">
                <a16:creationId xmlns:a16="http://schemas.microsoft.com/office/drawing/2014/main" xmlns="" id="{C1F076F3-938A-C44E-B9F0-A47B81714E92}"/>
              </a:ext>
            </a:extLst>
          </p:cNvPr>
          <p:cNvCxnSpPr>
            <a:cxnSpLocks/>
          </p:cNvCxnSpPr>
          <p:nvPr userDrawn="1"/>
        </p:nvCxnSpPr>
        <p:spPr>
          <a:xfrm>
            <a:off x="2101636" y="2416563"/>
            <a:ext cx="5992570"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21425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sp>
        <p:nvSpPr>
          <p:cNvPr id="3" name="Content Placeholder 2"/>
          <p:cNvSpPr>
            <a:spLocks noGrp="1"/>
          </p:cNvSpPr>
          <p:nvPr>
            <p:ph sz="half" idx="1"/>
          </p:nvPr>
        </p:nvSpPr>
        <p:spPr>
          <a:xfrm>
            <a:off x="628650" y="1825625"/>
            <a:ext cx="38862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Content Placeholder 3"/>
          <p:cNvSpPr>
            <a:spLocks noGrp="1"/>
          </p:cNvSpPr>
          <p:nvPr>
            <p:ph sz="half" idx="2"/>
          </p:nvPr>
        </p:nvSpPr>
        <p:spPr>
          <a:xfrm>
            <a:off x="4629150" y="1825625"/>
            <a:ext cx="38862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pic>
        <p:nvPicPr>
          <p:cNvPr id="8" name="Imagem 7" descr="Forma&#10;&#10;Descrição gerada automaticamente com confiança média">
            <a:extLst>
              <a:ext uri="{FF2B5EF4-FFF2-40B4-BE49-F238E27FC236}">
                <a16:creationId xmlns:a16="http://schemas.microsoft.com/office/drawing/2014/main" xmlns="" id="{4F930531-58C1-004D-A7BD-A9A4EA49DF2E}"/>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906560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lvl1pPr>
              <a:defRPr>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solidFill>
                  <a:schemeClr val="accent6">
                    <a:lumMod val="50000"/>
                  </a:schemeClr>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4" name="Content Placeholder 3"/>
          <p:cNvSpPr>
            <a:spLocks noGrp="1"/>
          </p:cNvSpPr>
          <p:nvPr>
            <p:ph sz="half" idx="2"/>
          </p:nvPr>
        </p:nvSpPr>
        <p:spPr>
          <a:xfrm>
            <a:off x="629842" y="2505075"/>
            <a:ext cx="3868340" cy="368458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solidFill>
                  <a:schemeClr val="accent6">
                    <a:lumMod val="50000"/>
                  </a:schemeClr>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6" name="Content Placeholder 5"/>
          <p:cNvSpPr>
            <a:spLocks noGrp="1"/>
          </p:cNvSpPr>
          <p:nvPr>
            <p:ph sz="quarter" idx="4"/>
          </p:nvPr>
        </p:nvSpPr>
        <p:spPr>
          <a:xfrm>
            <a:off x="4629150" y="2505075"/>
            <a:ext cx="3887391" cy="368458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pic>
        <p:nvPicPr>
          <p:cNvPr id="10" name="Imagem 9" descr="Forma&#10;&#10;Descrição gerada automaticamente com confiança média">
            <a:extLst>
              <a:ext uri="{FF2B5EF4-FFF2-40B4-BE49-F238E27FC236}">
                <a16:creationId xmlns:a16="http://schemas.microsoft.com/office/drawing/2014/main" xmlns="" id="{7E160ED0-FD2C-B94B-A8CA-3753902E0EC3}"/>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6217242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pic>
        <p:nvPicPr>
          <p:cNvPr id="6" name="Imagem 5" descr="Forma&#10;&#10;Descrição gerada automaticamente com confiança média">
            <a:extLst>
              <a:ext uri="{FF2B5EF4-FFF2-40B4-BE49-F238E27FC236}">
                <a16:creationId xmlns:a16="http://schemas.microsoft.com/office/drawing/2014/main" xmlns="" id="{F574C23D-6E28-F248-B9F2-12308D29BE92}"/>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1593425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pic>
        <p:nvPicPr>
          <p:cNvPr id="5" name="Imagem 4" descr="Forma&#10;&#10;Descrição gerada automaticamente com confiança média">
            <a:extLst>
              <a:ext uri="{FF2B5EF4-FFF2-40B4-BE49-F238E27FC236}">
                <a16:creationId xmlns:a16="http://schemas.microsoft.com/office/drawing/2014/main" xmlns="" id="{A64DC118-38FE-E44D-B7CA-37DF6B5D93D4}"/>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28993467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solidFill>
                  <a:schemeClr val="accent6">
                    <a:lumMod val="50000"/>
                  </a:schemeClr>
                </a:solidFill>
                <a:latin typeface="Arial" panose="020B0604020202020204" pitchFamily="34" charset="0"/>
                <a:cs typeface="Arial" panose="020B0604020202020204" pitchFamily="34" charset="0"/>
              </a:defRPr>
            </a:lvl1pPr>
            <a:lvl2pPr>
              <a:defRPr sz="2800">
                <a:solidFill>
                  <a:schemeClr val="accent6">
                    <a:lumMod val="50000"/>
                  </a:schemeClr>
                </a:solidFill>
                <a:latin typeface="Arial" panose="020B0604020202020204" pitchFamily="34" charset="0"/>
                <a:cs typeface="Arial" panose="020B0604020202020204" pitchFamily="34" charset="0"/>
              </a:defRPr>
            </a:lvl2pPr>
            <a:lvl3pPr>
              <a:defRPr sz="2400">
                <a:solidFill>
                  <a:schemeClr val="accent6">
                    <a:lumMod val="50000"/>
                  </a:schemeClr>
                </a:solidFill>
                <a:latin typeface="Arial" panose="020B0604020202020204" pitchFamily="34" charset="0"/>
                <a:cs typeface="Arial" panose="020B0604020202020204" pitchFamily="34" charset="0"/>
              </a:defRPr>
            </a:lvl3pPr>
            <a:lvl4pPr>
              <a:defRPr sz="2000">
                <a:solidFill>
                  <a:schemeClr val="accent6">
                    <a:lumMod val="50000"/>
                  </a:schemeClr>
                </a:solidFill>
                <a:latin typeface="Arial" panose="020B0604020202020204" pitchFamily="34" charset="0"/>
                <a:cs typeface="Arial" panose="020B0604020202020204" pitchFamily="34" charset="0"/>
              </a:defRPr>
            </a:lvl4pPr>
            <a:lvl5pPr>
              <a:defRPr sz="2000">
                <a:solidFill>
                  <a:schemeClr val="accent6">
                    <a:lumMod val="50000"/>
                  </a:schemeClr>
                </a:solidFill>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atin typeface="Arial" panose="020B0604020202020204" pitchFamily="34" charset="0"/>
                <a:cs typeface="Arial" panose="020B06040202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pic>
        <p:nvPicPr>
          <p:cNvPr id="8" name="Imagem 7" descr="Forma&#10;&#10;Descrição gerada automaticamente com confiança média">
            <a:extLst>
              <a:ext uri="{FF2B5EF4-FFF2-40B4-BE49-F238E27FC236}">
                <a16:creationId xmlns:a16="http://schemas.microsoft.com/office/drawing/2014/main" xmlns="" id="{9BF02923-00B8-C746-A64B-193FA2C62212}"/>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2883079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solidFill>
                  <a:schemeClr val="accent6">
                    <a:lumMod val="75000"/>
                  </a:schemeClr>
                </a:solidFill>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pt-BR"/>
              <a:t>Clique no ícone para adicionar uma imagem</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atin typeface="Arial" panose="020B0604020202020204" pitchFamily="34" charset="0"/>
                <a:cs typeface="Arial" panose="020B06040202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pic>
        <p:nvPicPr>
          <p:cNvPr id="8" name="Imagem 7" descr="Forma&#10;&#10;Descrição gerada automaticamente com confiança média">
            <a:extLst>
              <a:ext uri="{FF2B5EF4-FFF2-40B4-BE49-F238E27FC236}">
                <a16:creationId xmlns:a16="http://schemas.microsoft.com/office/drawing/2014/main" xmlns="" id="{8A1423A6-2DF5-BA40-9A6A-73F13CA8367A}"/>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37178625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sp>
        <p:nvSpPr>
          <p:cNvPr id="3" name="Vertical Text Placeholder 2"/>
          <p:cNvSpPr>
            <a:spLocks noGrp="1"/>
          </p:cNvSpPr>
          <p:nvPr>
            <p:ph type="body" orient="vert" idx="1"/>
          </p:nvPr>
        </p:nvSpPr>
        <p:spPr/>
        <p:txBody>
          <a:bodyPr vert="eaVert"/>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pic>
        <p:nvPicPr>
          <p:cNvPr id="7" name="Imagem 6" descr="Forma&#10;&#10;Descrição gerada automaticamente com confiança média">
            <a:extLst>
              <a:ext uri="{FF2B5EF4-FFF2-40B4-BE49-F238E27FC236}">
                <a16:creationId xmlns:a16="http://schemas.microsoft.com/office/drawing/2014/main" xmlns="" id="{D6434589-B00F-CE43-9F35-767A9E4CFDBC}"/>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12039958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lvl1pPr>
              <a:defRPr>
                <a:solidFill>
                  <a:schemeClr val="accent6">
                    <a:lumMod val="75000"/>
                  </a:schemeClr>
                </a:solidFill>
                <a:latin typeface="Arial" panose="020B0604020202020204" pitchFamily="34" charset="0"/>
                <a:cs typeface="Arial" panose="020B0604020202020204" pitchFamily="34" charset="0"/>
              </a:defRPr>
            </a:lvl1pPr>
          </a:lstStyle>
          <a:p>
            <a:r>
              <a:rPr lang="pt-BR"/>
              <a:t>Clique para editar o título Mestre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pic>
        <p:nvPicPr>
          <p:cNvPr id="7" name="Imagem 6" descr="Forma&#10;&#10;Descrição gerada automaticamente com confiança média">
            <a:extLst>
              <a:ext uri="{FF2B5EF4-FFF2-40B4-BE49-F238E27FC236}">
                <a16:creationId xmlns:a16="http://schemas.microsoft.com/office/drawing/2014/main" xmlns="" id="{CFD0CFD9-CA5D-A44C-8D6D-DC67F91B7DFC}"/>
              </a:ext>
            </a:extLst>
          </p:cNvPr>
          <p:cNvPicPr>
            <a:picLocks noChangeAspect="1"/>
          </p:cNvPicPr>
          <p:nvPr userDrawn="1"/>
        </p:nvPicPr>
        <p:blipFill>
          <a:blip r:embed="rId2">
            <a:clrChange>
              <a:clrFrom>
                <a:srgbClr val="000000">
                  <a:alpha val="0"/>
                </a:srgbClr>
              </a:clrFrom>
              <a:clrTo>
                <a:srgbClr val="000000">
                  <a:alpha val="0"/>
                </a:srgbClr>
              </a:clrTo>
            </a:clrChange>
            <a:grayscl/>
            <a:extLst>
              <a:ext uri="{28A0092B-C50C-407E-A947-70E740481C1C}">
                <a14:useLocalDpi xmlns:a14="http://schemas.microsoft.com/office/drawing/2010/main" val="0"/>
              </a:ext>
            </a:extLst>
          </a:blip>
          <a:stretch>
            <a:fillRect/>
          </a:stretch>
        </p:blipFill>
        <p:spPr>
          <a:xfrm>
            <a:off x="6930639" y="6350956"/>
            <a:ext cx="1608815" cy="219327"/>
          </a:xfrm>
          <a:prstGeom prst="rect">
            <a:avLst/>
          </a:prstGeom>
        </p:spPr>
      </p:pic>
    </p:spTree>
    <p:extLst>
      <p:ext uri="{BB962C8B-B14F-4D97-AF65-F5344CB8AC3E}">
        <p14:creationId xmlns:p14="http://schemas.microsoft.com/office/powerpoint/2010/main" val="2667833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pt-BR"/>
              <a:t>Clique para editar o título Mestre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cs typeface="Arial" panose="020B0604020202020204" pitchFamily="34" charset="0"/>
              </a:defRPr>
            </a:lvl1pPr>
          </a:lstStyle>
          <a:p>
            <a:fld id="{7B9A8293-BE09-214E-B367-5F145B08DED9}" type="datetimeFigureOut">
              <a:rPr lang="pt-BR" smtClean="0"/>
              <a:pPr/>
              <a:t>06/05/2022</a:t>
            </a:fld>
            <a:endParaRPr lang="pt-B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cs typeface="Arial" panose="020B0604020202020204" pitchFamily="34" charset="0"/>
              </a:defRPr>
            </a:lvl1pPr>
          </a:lstStyle>
          <a:p>
            <a:fld id="{B1502209-E4FF-5943-AB78-2DDB8D0BD45E}" type="slidenum">
              <a:rPr lang="pt-BR" smtClean="0"/>
              <a:pPr/>
              <a:t>‹nº›</a:t>
            </a:fld>
            <a:endParaRPr lang="pt-BR"/>
          </a:p>
        </p:txBody>
      </p:sp>
    </p:spTree>
    <p:extLst>
      <p:ext uri="{BB962C8B-B14F-4D97-AF65-F5344CB8AC3E}">
        <p14:creationId xmlns:p14="http://schemas.microsoft.com/office/powerpoint/2010/main" val="31871636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6">
              <a:lumMod val="75000"/>
            </a:schemeClr>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pt-BR"/>
              <a:t>Clique para editar o título Mestre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FA36C6-EB7F-4247-9DF3-D4B573EF5011}" type="datetimeFigureOut">
              <a:rPr lang="pt-BR" smtClean="0">
                <a:solidFill>
                  <a:prstClr val="black">
                    <a:tint val="75000"/>
                  </a:prstClr>
                </a:solidFill>
              </a:rPr>
              <a:pPr/>
              <a:t>06/05/2022</a:t>
            </a:fld>
            <a:endParaRPr lang="pt-BR">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7E424C-1AE8-654B-95BF-483573C8EE87}" type="slidenum">
              <a:rPr lang="pt-BR" smtClean="0">
                <a:solidFill>
                  <a:prstClr val="black">
                    <a:tint val="75000"/>
                  </a:prstClr>
                </a:solidFill>
              </a:rPr>
              <a:pPr/>
              <a:t>‹nº›</a:t>
            </a:fld>
            <a:endParaRPr lang="pt-BR">
              <a:solidFill>
                <a:prstClr val="black">
                  <a:tint val="75000"/>
                </a:prstClr>
              </a:solidFill>
            </a:endParaRPr>
          </a:p>
        </p:txBody>
      </p:sp>
    </p:spTree>
    <p:extLst>
      <p:ext uri="{BB962C8B-B14F-4D97-AF65-F5344CB8AC3E}">
        <p14:creationId xmlns:p14="http://schemas.microsoft.com/office/powerpoint/2010/main" val="2863445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oleObject" Target="../embeddings/Documento_do_Microsoft_Word_97_-_20031.doc"/><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8.jpeg"/><Relationship Id="rId4" Type="http://schemas.openxmlformats.org/officeDocument/2006/relationships/image" Target="../media/image13.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23.jpe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3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0.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1.em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8.jpeg"/><Relationship Id="rId4" Type="http://schemas.openxmlformats.org/officeDocument/2006/relationships/image" Target="../media/image55.png"/></Relationships>
</file>

<file path=ppt/slides/_rels/slide4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6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76.jpeg"/><Relationship Id="rId4" Type="http://schemas.openxmlformats.org/officeDocument/2006/relationships/image" Target="../media/image75.png"/></Relationships>
</file>

<file path=ppt/slides/_rels/slide6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6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81.png"/><Relationship Id="rId4" Type="http://schemas.openxmlformats.org/officeDocument/2006/relationships/oleObject" Target="../embeddings/oleObject2.bin"/></Relationships>
</file>

<file path=ppt/slides/_rels/slide6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82.png"/><Relationship Id="rId4" Type="http://schemas.openxmlformats.org/officeDocument/2006/relationships/oleObject" Target="../embeddings/oleObject3.bin"/></Relationships>
</file>

<file path=ppt/slides/_rels/slide7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83.emf"/><Relationship Id="rId4" Type="http://schemas.openxmlformats.org/officeDocument/2006/relationships/oleObject" Target="../embeddings/Documento_do_Microsoft_Word_97_-_20032.doc"/></Relationships>
</file>

<file path=ppt/slides/_rels/slide7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oleObject" Target="../embeddings/Documento_do_Microsoft_Word_97_-_20033.doc"/><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image" Target="../media/image8.jpeg"/><Relationship Id="rId4" Type="http://schemas.openxmlformats.org/officeDocument/2006/relationships/image" Target="../media/image86.emf"/></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88.em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2.em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3.emf"/><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4.em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6.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3" Type="http://schemas.openxmlformats.org/officeDocument/2006/relationships/oleObject" Target="../embeddings/Documento_do_Microsoft_Word_97_-_20034.doc"/><Relationship Id="rId2" Type="http://schemas.openxmlformats.org/officeDocument/2006/relationships/slideLayout" Target="../slideLayouts/slideLayout7.xml"/><Relationship Id="rId1" Type="http://schemas.openxmlformats.org/officeDocument/2006/relationships/vmlDrawing" Target="../drawings/vmlDrawing7.vml"/><Relationship Id="rId5" Type="http://schemas.openxmlformats.org/officeDocument/2006/relationships/image" Target="../media/image8.jpeg"/><Relationship Id="rId4" Type="http://schemas.openxmlformats.org/officeDocument/2006/relationships/image" Target="../media/image99.emf"/></Relationships>
</file>

<file path=ppt/slides/_rels/slide91.xml.rels><?xml version="1.0" encoding="UTF-8" standalone="yes"?>
<Relationships xmlns="http://schemas.openxmlformats.org/package/2006/relationships"><Relationship Id="rId3" Type="http://schemas.openxmlformats.org/officeDocument/2006/relationships/oleObject" Target="../embeddings/Documento_do_Microsoft_Word_97_-_20035.doc"/><Relationship Id="rId2" Type="http://schemas.openxmlformats.org/officeDocument/2006/relationships/slideLayout" Target="../slideLayouts/slideLayout7.xml"/><Relationship Id="rId1" Type="http://schemas.openxmlformats.org/officeDocument/2006/relationships/vmlDrawing" Target="../drawings/vmlDrawing8.vml"/><Relationship Id="rId5" Type="http://schemas.openxmlformats.org/officeDocument/2006/relationships/image" Target="../media/image8.jpeg"/><Relationship Id="rId4" Type="http://schemas.openxmlformats.org/officeDocument/2006/relationships/image" Target="../media/image100.emf"/></Relationships>
</file>

<file path=ppt/slides/_rels/slide92.xml.rels><?xml version="1.0" encoding="UTF-8" standalone="yes"?>
<Relationships xmlns="http://schemas.openxmlformats.org/package/2006/relationships"><Relationship Id="rId3" Type="http://schemas.openxmlformats.org/officeDocument/2006/relationships/image" Target="../media/image102.emf"/><Relationship Id="rId2" Type="http://schemas.openxmlformats.org/officeDocument/2006/relationships/image" Target="../media/image101.emf"/><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03.emf"/><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04.emf"/><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05.emf"/><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06.emf"/><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0.jpe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1.emf"/><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3.emf"/><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9.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0.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1.jpe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2.jpe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3.jpe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oleObject" Target="../embeddings/Documento_do_Microsoft_Word_97_-_20036.doc"/><Relationship Id="rId2" Type="http://schemas.openxmlformats.org/officeDocument/2006/relationships/slideLayout" Target="../slideLayouts/slideLayout7.xml"/><Relationship Id="rId1" Type="http://schemas.openxmlformats.org/officeDocument/2006/relationships/vmlDrawing" Target="../drawings/vmlDrawing9.vml"/><Relationship Id="rId5" Type="http://schemas.openxmlformats.org/officeDocument/2006/relationships/image" Target="../media/image8.jpeg"/><Relationship Id="rId4" Type="http://schemas.openxmlformats.org/officeDocument/2006/relationships/image" Target="../media/image124.emf"/></Relationships>
</file>

<file path=ppt/slides/_rels/slide1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5.jpe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6.jpe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7.jpe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oleObject" Target="../embeddings/Documento_do_Microsoft_Word_97_-_20037.doc"/><Relationship Id="rId2" Type="http://schemas.openxmlformats.org/officeDocument/2006/relationships/slideLayout" Target="../slideLayouts/slideLayout7.xml"/><Relationship Id="rId1" Type="http://schemas.openxmlformats.org/officeDocument/2006/relationships/vmlDrawing" Target="../drawings/vmlDrawing10.vml"/><Relationship Id="rId5" Type="http://schemas.openxmlformats.org/officeDocument/2006/relationships/image" Target="../media/image8.jpeg"/><Relationship Id="rId4" Type="http://schemas.openxmlformats.org/officeDocument/2006/relationships/image" Target="../media/image130.emf"/></Relationships>
</file>

<file path=ppt/slides/_rels/slide1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31.jpe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32.jpe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33.jpe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34.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36.jpe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1.emf"/><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2.emf"/><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3.emf"/><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4.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5.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6.emf"/><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7.jp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48.emf"/><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50.jpeg"/></Relationships>
</file>

<file path=ppt/slides/_rels/slide141.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52.jpeg"/></Relationships>
</file>

<file path=ppt/slides/_rels/slide142.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54.jpeg"/></Relationships>
</file>

<file path=ppt/slides/_rels/slide14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3" Type="http://schemas.openxmlformats.org/officeDocument/2006/relationships/oleObject" Target="../embeddings/Documento_do_Microsoft_Word_97_-_20038.doc"/><Relationship Id="rId2" Type="http://schemas.openxmlformats.org/officeDocument/2006/relationships/slideLayout" Target="../slideLayouts/slideLayout7.xml"/><Relationship Id="rId1" Type="http://schemas.openxmlformats.org/officeDocument/2006/relationships/vmlDrawing" Target="../drawings/vmlDrawing11.vml"/><Relationship Id="rId5" Type="http://schemas.openxmlformats.org/officeDocument/2006/relationships/image" Target="../media/image8.jpeg"/><Relationship Id="rId4" Type="http://schemas.openxmlformats.org/officeDocument/2006/relationships/image" Target="../media/image156.emf"/></Relationships>
</file>

<file path=ppt/slides/_rels/slide14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57.jpe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58.jpe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59.jpeg"/><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openxmlformats.org/officeDocument/2006/relationships/oleObject" Target="../embeddings/Documento_do_Microsoft_Word_97_-_20039.doc"/><Relationship Id="rId2" Type="http://schemas.openxmlformats.org/officeDocument/2006/relationships/slideLayout" Target="../slideLayouts/slideLayout7.xml"/><Relationship Id="rId1" Type="http://schemas.openxmlformats.org/officeDocument/2006/relationships/vmlDrawing" Target="../drawings/vmlDrawing12.vml"/><Relationship Id="rId5" Type="http://schemas.openxmlformats.org/officeDocument/2006/relationships/image" Target="../media/image8.jpeg"/><Relationship Id="rId4" Type="http://schemas.openxmlformats.org/officeDocument/2006/relationships/image" Target="../media/image160.emf"/></Relationships>
</file>

<file path=ppt/slides/_rels/slide15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1.jpe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2.tif"/><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3.tif"/><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4.tif"/><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5.jp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6.jp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7.jp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8.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9.pn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1.jpeg"/><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2.jp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3.png"/><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4.png"/><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5.pn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6.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7.pn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78.jpeg"/><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80.png"/></Relationships>
</file>

<file path=ppt/slides/_rels/slide169.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83.jpeg"/></Relationships>
</file>

<file path=ppt/slides/_rels/slide171.xml.rels><?xml version="1.0" encoding="UTF-8" standalone="yes"?>
<Relationships xmlns="http://schemas.openxmlformats.org/package/2006/relationships"><Relationship Id="rId3" Type="http://schemas.openxmlformats.org/officeDocument/2006/relationships/image" Target="../media/image184.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85.jp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86.jpg"/><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87.png"/><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88.jp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89.png"/><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90.png"/><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91.png"/><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92.png"/><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3" Type="http://schemas.openxmlformats.org/officeDocument/2006/relationships/image" Target="../media/image193.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94.jpeg"/></Relationships>
</file>

<file path=ppt/slides/_rels/slide182.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8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97.png"/><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98.jpeg"/><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99.jpeg"/><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01.png"/><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02.jpg"/><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03.jpeg"/><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04.png"/><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image" Target="../media/image205.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93.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3" Type="http://schemas.openxmlformats.org/officeDocument/2006/relationships/image" Target="../media/image208.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3" Type="http://schemas.openxmlformats.org/officeDocument/2006/relationships/image" Target="../media/image210.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3" Type="http://schemas.openxmlformats.org/officeDocument/2006/relationships/image" Target="../media/image211.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00.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image" Target="../media/image214.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20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16.jpeg"/><Relationship Id="rId1" Type="http://schemas.openxmlformats.org/officeDocument/2006/relationships/slideLayout" Target="../slideLayouts/slideLayout7.xml"/></Relationships>
</file>

<file path=ppt/slides/_rels/slide203.xml.rels><?xml version="1.0" encoding="UTF-8" standalone="yes"?>
<Relationships xmlns="http://schemas.openxmlformats.org/package/2006/relationships"><Relationship Id="rId3" Type="http://schemas.openxmlformats.org/officeDocument/2006/relationships/image" Target="../media/image218.jpeg"/><Relationship Id="rId2" Type="http://schemas.openxmlformats.org/officeDocument/2006/relationships/image" Target="../media/image217.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204.xml.rels><?xml version="1.0" encoding="UTF-8" standalone="yes"?>
<Relationships xmlns="http://schemas.openxmlformats.org/package/2006/relationships"><Relationship Id="rId3" Type="http://schemas.openxmlformats.org/officeDocument/2006/relationships/image" Target="../media/image21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3" Type="http://schemas.openxmlformats.org/officeDocument/2006/relationships/image" Target="../media/image221.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07.xml.rels><?xml version="1.0" encoding="UTF-8" standalone="yes"?>
<Relationships xmlns="http://schemas.openxmlformats.org/package/2006/relationships"><Relationship Id="rId3" Type="http://schemas.openxmlformats.org/officeDocument/2006/relationships/image" Target="../media/image223.jpeg"/><Relationship Id="rId2" Type="http://schemas.openxmlformats.org/officeDocument/2006/relationships/image" Target="../media/image222.pn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224.jpeg"/></Relationships>
</file>

<file path=ppt/slides/_rels/slide20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25.jpeg"/><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26.jpeg"/><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27.jpeg"/><Relationship Id="rId1" Type="http://schemas.openxmlformats.org/officeDocument/2006/relationships/slideLayout" Target="../slideLayouts/slideLayout2.xml"/></Relationships>
</file>

<file path=ppt/slides/_rels/slide211.xml.rels><?xml version="1.0" encoding="UTF-8" standalone="yes"?>
<Relationships xmlns="http://schemas.openxmlformats.org/package/2006/relationships"><Relationship Id="rId3" Type="http://schemas.openxmlformats.org/officeDocument/2006/relationships/image" Target="../media/image228.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2.xml.rels><?xml version="1.0" encoding="UTF-8" standalone="yes"?>
<Relationships xmlns="http://schemas.openxmlformats.org/package/2006/relationships"><Relationship Id="rId3" Type="http://schemas.openxmlformats.org/officeDocument/2006/relationships/image" Target="../media/image22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3.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4.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5.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32.jpeg"/><Relationship Id="rId1" Type="http://schemas.openxmlformats.org/officeDocument/2006/relationships/slideLayout" Target="../slideLayouts/slideLayout7.xml"/></Relationships>
</file>

<file path=ppt/slides/_rels/slide218.xml.rels><?xml version="1.0" encoding="UTF-8" standalone="yes"?>
<Relationships xmlns="http://schemas.openxmlformats.org/package/2006/relationships"><Relationship Id="rId3" Type="http://schemas.openxmlformats.org/officeDocument/2006/relationships/image" Target="../media/image233.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34.png"/><Relationship Id="rId1" Type="http://schemas.openxmlformats.org/officeDocument/2006/relationships/slideLayout" Target="../slideLayouts/slideLayout7.xml"/></Relationships>
</file>

<file path=ppt/slides/_rels/slide220.xml.rels><?xml version="1.0" encoding="UTF-8" standalone="yes"?>
<Relationships xmlns="http://schemas.openxmlformats.org/package/2006/relationships"><Relationship Id="rId3" Type="http://schemas.openxmlformats.org/officeDocument/2006/relationships/image" Target="../media/image235.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236.jpeg"/></Relationships>
</file>

<file path=ppt/slides/_rels/slide221.xml.rels><?xml version="1.0" encoding="UTF-8" standalone="yes"?>
<Relationships xmlns="http://schemas.openxmlformats.org/package/2006/relationships"><Relationship Id="rId3" Type="http://schemas.openxmlformats.org/officeDocument/2006/relationships/image" Target="../media/image237.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2.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3.xml.rels><?xml version="1.0" encoding="UTF-8" standalone="yes"?>
<Relationships xmlns="http://schemas.openxmlformats.org/package/2006/relationships"><Relationship Id="rId3" Type="http://schemas.openxmlformats.org/officeDocument/2006/relationships/image" Target="../media/image23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4.xml.rels><?xml version="1.0" encoding="UTF-8" standalone="yes"?>
<Relationships xmlns="http://schemas.openxmlformats.org/package/2006/relationships"><Relationship Id="rId3" Type="http://schemas.openxmlformats.org/officeDocument/2006/relationships/image" Target="../media/image240.jpeg"/><Relationship Id="rId7" Type="http://schemas.openxmlformats.org/officeDocument/2006/relationships/image" Target="../media/image244.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243.jpeg"/><Relationship Id="rId5" Type="http://schemas.openxmlformats.org/officeDocument/2006/relationships/image" Target="../media/image242.jpeg"/><Relationship Id="rId4" Type="http://schemas.openxmlformats.org/officeDocument/2006/relationships/image" Target="../media/image241.jpeg"/></Relationships>
</file>

<file path=ppt/slides/_rels/slide2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6.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46.png"/><Relationship Id="rId1" Type="http://schemas.openxmlformats.org/officeDocument/2006/relationships/slideLayout" Target="../slideLayouts/slideLayout7.xml"/></Relationships>
</file>

<file path=ppt/slides/_rels/slide228.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248.png"/></Relationships>
</file>

<file path=ppt/slides/_rels/slide229.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0.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251.emf"/></Relationships>
</file>

<file path=ppt/slides/_rels/slide231.xml.rels><?xml version="1.0" encoding="UTF-8" standalone="yes"?>
<Relationships xmlns="http://schemas.openxmlformats.org/package/2006/relationships"><Relationship Id="rId3" Type="http://schemas.openxmlformats.org/officeDocument/2006/relationships/image" Target="../media/image252.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2.xml.rels><?xml version="1.0" encoding="UTF-8" standalone="yes"?>
<Relationships xmlns="http://schemas.openxmlformats.org/package/2006/relationships"><Relationship Id="rId3" Type="http://schemas.openxmlformats.org/officeDocument/2006/relationships/image" Target="../media/image253.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3.xml.rels><?xml version="1.0" encoding="UTF-8" standalone="yes"?>
<Relationships xmlns="http://schemas.openxmlformats.org/package/2006/relationships"><Relationship Id="rId3" Type="http://schemas.openxmlformats.org/officeDocument/2006/relationships/image" Target="../media/image254.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3" Type="http://schemas.openxmlformats.org/officeDocument/2006/relationships/image" Target="../media/image255.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36.xml.rels><?xml version="1.0" encoding="UTF-8" standalone="yes"?>
<Relationships xmlns="http://schemas.openxmlformats.org/package/2006/relationships"><Relationship Id="rId3" Type="http://schemas.openxmlformats.org/officeDocument/2006/relationships/image" Target="../media/image256.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7.xml.rels><?xml version="1.0" encoding="UTF-8" standalone="yes"?>
<Relationships xmlns="http://schemas.openxmlformats.org/package/2006/relationships"><Relationship Id="rId3" Type="http://schemas.openxmlformats.org/officeDocument/2006/relationships/image" Target="../media/image257.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8.xml.rels><?xml version="1.0" encoding="UTF-8" standalone="yes"?>
<Relationships xmlns="http://schemas.openxmlformats.org/package/2006/relationships"><Relationship Id="rId3" Type="http://schemas.openxmlformats.org/officeDocument/2006/relationships/image" Target="../media/image258.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9.xml.rels><?xml version="1.0" encoding="UTF-8" standalone="yes"?>
<Relationships xmlns="http://schemas.openxmlformats.org/package/2006/relationships"><Relationship Id="rId3" Type="http://schemas.openxmlformats.org/officeDocument/2006/relationships/image" Target="../media/image25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0.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61.jpeg"/><Relationship Id="rId1" Type="http://schemas.openxmlformats.org/officeDocument/2006/relationships/slideLayout" Target="../slideLayouts/slideLayout7.xml"/></Relationships>
</file>

<file path=ppt/slides/_rels/slide242.xml.rels><?xml version="1.0" encoding="UTF-8" standalone="yes"?>
<Relationships xmlns="http://schemas.openxmlformats.org/package/2006/relationships"><Relationship Id="rId3" Type="http://schemas.openxmlformats.org/officeDocument/2006/relationships/image" Target="../media/image262.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4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63.jpeg"/><Relationship Id="rId1" Type="http://schemas.openxmlformats.org/officeDocument/2006/relationships/slideLayout" Target="../slideLayouts/slideLayout7.xml"/></Relationships>
</file>

<file path=ppt/slides/_rels/slide24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24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24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chart" Target="../charts/chart2.xml"/><Relationship Id="rId1" Type="http://schemas.openxmlformats.org/officeDocument/2006/relationships/slideLayout" Target="../slideLayouts/slideLayout7.xml"/></Relationships>
</file>

<file path=ppt/slides/_rels/slide24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3" Type="http://schemas.openxmlformats.org/officeDocument/2006/relationships/image" Target="../media/image265.png"/><Relationship Id="rId2" Type="http://schemas.openxmlformats.org/officeDocument/2006/relationships/image" Target="../media/image264.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250.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6.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25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68.png"/><Relationship Id="rId1" Type="http://schemas.openxmlformats.org/officeDocument/2006/relationships/slideLayout" Target="../slideLayouts/slideLayout7.xml"/></Relationships>
</file>

<file path=ppt/slides/_rels/slide25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69.png"/><Relationship Id="rId1" Type="http://schemas.openxmlformats.org/officeDocument/2006/relationships/slideLayout" Target="../slideLayouts/slideLayout7.xml"/></Relationships>
</file>

<file path=ppt/slides/_rels/slide25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70.png"/><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71.png"/><Relationship Id="rId1" Type="http://schemas.openxmlformats.org/officeDocument/2006/relationships/slideLayout" Target="../slideLayouts/slideLayout7.xml"/></Relationships>
</file>

<file path=ppt/slides/_rels/slide25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72.png"/><Relationship Id="rId1" Type="http://schemas.openxmlformats.org/officeDocument/2006/relationships/slideLayout" Target="../slideLayouts/slideLayout2.xml"/></Relationships>
</file>

<file path=ppt/slides/_rels/slide25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73.png"/><Relationship Id="rId1" Type="http://schemas.openxmlformats.org/officeDocument/2006/relationships/slideLayout" Target="../slideLayouts/slideLayout2.xml"/></Relationships>
</file>

<file path=ppt/slides/_rels/slide257.xml.rels><?xml version="1.0" encoding="UTF-8" standalone="yes"?>
<Relationships xmlns="http://schemas.openxmlformats.org/package/2006/relationships"><Relationship Id="rId3" Type="http://schemas.openxmlformats.org/officeDocument/2006/relationships/image" Target="../media/image274.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5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75.png"/><Relationship Id="rId1" Type="http://schemas.openxmlformats.org/officeDocument/2006/relationships/slideLayout" Target="../slideLayouts/slideLayout2.xml"/></Relationships>
</file>

<file path=ppt/slides/_rels/slide259.xml.rels><?xml version="1.0" encoding="UTF-8" standalone="yes"?>
<Relationships xmlns="http://schemas.openxmlformats.org/package/2006/relationships"><Relationship Id="rId3" Type="http://schemas.openxmlformats.org/officeDocument/2006/relationships/image" Target="../media/image276.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77.jpeg"/><Relationship Id="rId1" Type="http://schemas.openxmlformats.org/officeDocument/2006/relationships/slideLayout" Target="../slideLayouts/slideLayout7.xml"/></Relationships>
</file>

<file path=ppt/slides/_rels/slide262.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3.xml.rels><?xml version="1.0" encoding="UTF-8" standalone="yes"?>
<Relationships xmlns="http://schemas.openxmlformats.org/package/2006/relationships"><Relationship Id="rId3" Type="http://schemas.openxmlformats.org/officeDocument/2006/relationships/image" Target="../media/image279.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64.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3" Type="http://schemas.openxmlformats.org/officeDocument/2006/relationships/image" Target="../media/image281.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82.jpeg"/><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3" Type="http://schemas.openxmlformats.org/officeDocument/2006/relationships/image" Target="../media/image283.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68.xml.rels><?xml version="1.0" encoding="UTF-8" standalone="yes"?>
<Relationships xmlns="http://schemas.openxmlformats.org/package/2006/relationships"><Relationship Id="rId3" Type="http://schemas.openxmlformats.org/officeDocument/2006/relationships/image" Target="../media/image284.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285.jpeg"/></Relationships>
</file>

<file path=ppt/slides/_rels/slide26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86.jpeg"/><Relationship Id="rId1" Type="http://schemas.openxmlformats.org/officeDocument/2006/relationships/slideLayout" Target="../slideLayouts/slideLayout7.xml"/></Relationships>
</file>

<file path=ppt/slides/_rels/slide27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87.jpeg"/><Relationship Id="rId1" Type="http://schemas.openxmlformats.org/officeDocument/2006/relationships/slideLayout" Target="../slideLayouts/slideLayout7.xml"/></Relationships>
</file>

<file path=ppt/slides/_rels/slide27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88.jpeg"/><Relationship Id="rId1" Type="http://schemas.openxmlformats.org/officeDocument/2006/relationships/slideLayout" Target="../slideLayouts/slideLayout7.xml"/></Relationships>
</file>

<file path=ppt/slides/_rels/slide27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89.jpeg"/><Relationship Id="rId1" Type="http://schemas.openxmlformats.org/officeDocument/2006/relationships/slideLayout" Target="../slideLayouts/slideLayout7.xml"/></Relationships>
</file>

<file path=ppt/slides/_rels/slide27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0.jpeg"/><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1.jpeg"/><Relationship Id="rId1" Type="http://schemas.openxmlformats.org/officeDocument/2006/relationships/slideLayout" Target="../slideLayouts/slideLayout7.xml"/></Relationships>
</file>

<file path=ppt/slides/_rels/slide27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2.png"/><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3" Type="http://schemas.openxmlformats.org/officeDocument/2006/relationships/image" Target="../media/image293.jpeg"/><Relationship Id="rId2" Type="http://schemas.openxmlformats.org/officeDocument/2006/relationships/image" Target="../media/image222.png"/><Relationship Id="rId1" Type="http://schemas.openxmlformats.org/officeDocument/2006/relationships/slideLayout" Target="../slideLayouts/slideLayout7.xml"/></Relationships>
</file>

<file path=ppt/slides/_rels/slide27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4.jpeg"/><Relationship Id="rId1" Type="http://schemas.openxmlformats.org/officeDocument/2006/relationships/slideLayout" Target="../slideLayouts/slideLayout7.xml"/></Relationships>
</file>

<file path=ppt/slides/_rels/slide27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5.jpeg"/><Relationship Id="rId1" Type="http://schemas.openxmlformats.org/officeDocument/2006/relationships/slideLayout" Target="../slideLayouts/slideLayout7.xml"/></Relationships>
</file>

<file path=ppt/slides/_rels/slide28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6.png"/><Relationship Id="rId1" Type="http://schemas.openxmlformats.org/officeDocument/2006/relationships/slideLayout" Target="../slideLayouts/slideLayout7.xml"/></Relationships>
</file>

<file path=ppt/slides/_rels/slide28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7.png"/><Relationship Id="rId1" Type="http://schemas.openxmlformats.org/officeDocument/2006/relationships/slideLayout" Target="../slideLayouts/slideLayout7.xml"/></Relationships>
</file>

<file path=ppt/slides/_rels/slide28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8.jpeg"/><Relationship Id="rId1" Type="http://schemas.openxmlformats.org/officeDocument/2006/relationships/slideLayout" Target="../slideLayouts/slideLayout7.xml"/></Relationships>
</file>

<file path=ppt/slides/_rels/slide28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99.png"/><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00.png"/><Relationship Id="rId1" Type="http://schemas.openxmlformats.org/officeDocument/2006/relationships/slideLayout" Target="../slideLayouts/slideLayout7.xml"/></Relationships>
</file>

<file path=ppt/slides/_rels/slide285.xml.rels><?xml version="1.0" encoding="UTF-8" standalone="yes"?>
<Relationships xmlns="http://schemas.openxmlformats.org/package/2006/relationships"><Relationship Id="rId3" Type="http://schemas.openxmlformats.org/officeDocument/2006/relationships/image" Target="../media/image302.jpeg"/><Relationship Id="rId7" Type="http://schemas.openxmlformats.org/officeDocument/2006/relationships/image" Target="../media/image8.jpeg"/><Relationship Id="rId2" Type="http://schemas.openxmlformats.org/officeDocument/2006/relationships/image" Target="../media/image301.png"/><Relationship Id="rId1" Type="http://schemas.openxmlformats.org/officeDocument/2006/relationships/slideLayout" Target="../slideLayouts/slideLayout7.xml"/><Relationship Id="rId6" Type="http://schemas.openxmlformats.org/officeDocument/2006/relationships/image" Target="../media/image305.jpeg"/><Relationship Id="rId5" Type="http://schemas.openxmlformats.org/officeDocument/2006/relationships/image" Target="../media/image304.jpeg"/><Relationship Id="rId4" Type="http://schemas.openxmlformats.org/officeDocument/2006/relationships/image" Target="../media/image303.jpeg"/></Relationships>
</file>

<file path=ppt/slides/_rels/slide286.xml.rels><?xml version="1.0" encoding="UTF-8" standalone="yes"?>
<Relationships xmlns="http://schemas.openxmlformats.org/package/2006/relationships"><Relationship Id="rId3" Type="http://schemas.openxmlformats.org/officeDocument/2006/relationships/image" Target="../media/image307.png"/><Relationship Id="rId2" Type="http://schemas.openxmlformats.org/officeDocument/2006/relationships/image" Target="../media/image306.pn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308.png"/></Relationships>
</file>

<file path=ppt/slides/_rels/slide28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09.png"/><Relationship Id="rId1" Type="http://schemas.openxmlformats.org/officeDocument/2006/relationships/slideLayout" Target="../slideLayouts/slideLayout7.xml"/></Relationships>
</file>

<file path=ppt/slides/_rels/slide28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B2384918-14F6-0043-8CC6-0270BE25E5EE}"/>
              </a:ext>
            </a:extLst>
          </p:cNvPr>
          <p:cNvSpPr>
            <a:spLocks noGrp="1"/>
          </p:cNvSpPr>
          <p:nvPr>
            <p:ph type="ctrTitle"/>
          </p:nvPr>
        </p:nvSpPr>
        <p:spPr>
          <a:xfrm>
            <a:off x="1621243" y="-77600"/>
            <a:ext cx="7122082" cy="1633940"/>
          </a:xfrm>
        </p:spPr>
        <p:txBody>
          <a:bodyPr>
            <a:normAutofit/>
          </a:bodyPr>
          <a:lstStyle/>
          <a:p>
            <a:pPr algn="ctr"/>
            <a:r>
              <a:rPr lang="pt-BR" sz="4800" dirty="0" err="1" smtClean="0">
                <a:latin typeface="Arial" panose="020B0604020202020204" pitchFamily="34" charset="0"/>
                <a:cs typeface="Arial" panose="020B0604020202020204" pitchFamily="34" charset="0"/>
              </a:rPr>
              <a:t>Hay</a:t>
            </a:r>
            <a:r>
              <a:rPr lang="pt-BR" sz="4800" dirty="0" smtClean="0">
                <a:latin typeface="Arial" panose="020B0604020202020204" pitchFamily="34" charset="0"/>
                <a:cs typeface="Arial" panose="020B0604020202020204" pitchFamily="34" charset="0"/>
              </a:rPr>
              <a:t> </a:t>
            </a:r>
            <a:r>
              <a:rPr lang="pt-BR" sz="4800" dirty="0" err="1" smtClean="0">
                <a:latin typeface="Arial" panose="020B0604020202020204" pitchFamily="34" charset="0"/>
                <a:cs typeface="Arial" panose="020B0604020202020204" pitchFamily="34" charset="0"/>
              </a:rPr>
              <a:t>and</a:t>
            </a:r>
            <a:r>
              <a:rPr lang="pt-BR" sz="4800" dirty="0" smtClean="0">
                <a:latin typeface="Arial" panose="020B0604020202020204" pitchFamily="34" charset="0"/>
                <a:cs typeface="Arial" panose="020B0604020202020204" pitchFamily="34" charset="0"/>
              </a:rPr>
              <a:t> </a:t>
            </a:r>
            <a:r>
              <a:rPr lang="pt-BR" sz="4800" dirty="0" err="1" smtClean="0">
                <a:latin typeface="Arial" panose="020B0604020202020204" pitchFamily="34" charset="0"/>
                <a:cs typeface="Arial" panose="020B0604020202020204" pitchFamily="34" charset="0"/>
              </a:rPr>
              <a:t>wilted</a:t>
            </a:r>
            <a:r>
              <a:rPr lang="pt-BR" sz="4800" dirty="0" smtClean="0">
                <a:latin typeface="Arial" panose="020B0604020202020204" pitchFamily="34" charset="0"/>
                <a:cs typeface="Arial" panose="020B0604020202020204" pitchFamily="34" charset="0"/>
              </a:rPr>
              <a:t> </a:t>
            </a:r>
            <a:r>
              <a:rPr lang="pt-BR" sz="4800" dirty="0" err="1" smtClean="0">
                <a:latin typeface="Arial" panose="020B0604020202020204" pitchFamily="34" charset="0"/>
                <a:cs typeface="Arial" panose="020B0604020202020204" pitchFamily="34" charset="0"/>
              </a:rPr>
              <a:t>silages</a:t>
            </a:r>
            <a:endParaRPr lang="pt-BR" sz="4800" dirty="0">
              <a:latin typeface="Arial" panose="020B0604020202020204" pitchFamily="34" charset="0"/>
              <a:cs typeface="Arial" panose="020B0604020202020204" pitchFamily="34" charset="0"/>
            </a:endParaRPr>
          </a:p>
        </p:txBody>
      </p:sp>
      <p:sp>
        <p:nvSpPr>
          <p:cNvPr id="3" name="Subtítulo 2">
            <a:extLst>
              <a:ext uri="{FF2B5EF4-FFF2-40B4-BE49-F238E27FC236}">
                <a16:creationId xmlns:a16="http://schemas.microsoft.com/office/drawing/2014/main" xmlns="" id="{EB91F208-0B52-AE40-9E2B-901966FC5A40}"/>
              </a:ext>
            </a:extLst>
          </p:cNvPr>
          <p:cNvSpPr>
            <a:spLocks noGrp="1"/>
          </p:cNvSpPr>
          <p:nvPr>
            <p:ph type="subTitle" idx="1"/>
          </p:nvPr>
        </p:nvSpPr>
        <p:spPr/>
        <p:txBody>
          <a:bodyPr>
            <a:normAutofit fontScale="92500" lnSpcReduction="20000"/>
          </a:bodyPr>
          <a:lstStyle/>
          <a:p>
            <a:pPr algn="r"/>
            <a:r>
              <a:rPr lang="pt-BR" i="1" dirty="0" smtClean="0"/>
              <a:t>Luiz Gustavo Nussio, Professor</a:t>
            </a:r>
          </a:p>
          <a:p>
            <a:pPr algn="r"/>
            <a:r>
              <a:rPr lang="pt-BR" i="1" dirty="0" err="1" smtClean="0"/>
              <a:t>Department</a:t>
            </a:r>
            <a:r>
              <a:rPr lang="pt-BR" i="1" dirty="0" smtClean="0"/>
              <a:t> </a:t>
            </a:r>
            <a:r>
              <a:rPr lang="pt-BR" i="1" dirty="0" err="1" smtClean="0"/>
              <a:t>of</a:t>
            </a:r>
            <a:r>
              <a:rPr lang="pt-BR" i="1" dirty="0" smtClean="0"/>
              <a:t> Animal </a:t>
            </a:r>
            <a:r>
              <a:rPr lang="pt-BR" i="1" dirty="0" err="1" smtClean="0"/>
              <a:t>Sciences</a:t>
            </a:r>
            <a:endParaRPr lang="pt-BR" i="1" dirty="0"/>
          </a:p>
        </p:txBody>
      </p:sp>
    </p:spTree>
    <p:extLst>
      <p:ext uri="{BB962C8B-B14F-4D97-AF65-F5344CB8AC3E}">
        <p14:creationId xmlns:p14="http://schemas.microsoft.com/office/powerpoint/2010/main" val="22093717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B2384918-14F6-0043-8CC6-0270BE25E5EE}"/>
              </a:ext>
            </a:extLst>
          </p:cNvPr>
          <p:cNvSpPr>
            <a:spLocks noGrp="1"/>
          </p:cNvSpPr>
          <p:nvPr>
            <p:ph type="ctrTitle"/>
          </p:nvPr>
        </p:nvSpPr>
        <p:spPr>
          <a:xfrm>
            <a:off x="1621243" y="-77600"/>
            <a:ext cx="7122082" cy="1633940"/>
          </a:xfrm>
        </p:spPr>
        <p:txBody>
          <a:bodyPr>
            <a:normAutofit/>
          </a:bodyPr>
          <a:lstStyle/>
          <a:p>
            <a:pPr algn="ctr"/>
            <a:r>
              <a:rPr lang="pt-BR" sz="3200" dirty="0" err="1" smtClean="0">
                <a:latin typeface="Arial" panose="020B0604020202020204" pitchFamily="34" charset="0"/>
                <a:cs typeface="Arial" panose="020B0604020202020204" pitchFamily="34" charset="0"/>
              </a:rPr>
              <a:t>Hay</a:t>
            </a:r>
            <a:r>
              <a:rPr lang="pt-BR" sz="3200" dirty="0" smtClean="0">
                <a:latin typeface="Arial" panose="020B0604020202020204" pitchFamily="34" charset="0"/>
                <a:cs typeface="Arial" panose="020B0604020202020204" pitchFamily="34" charset="0"/>
              </a:rPr>
              <a:t> </a:t>
            </a:r>
            <a:r>
              <a:rPr lang="pt-BR" sz="3200" dirty="0" err="1" smtClean="0">
                <a:latin typeface="Arial" panose="020B0604020202020204" pitchFamily="34" charset="0"/>
                <a:cs typeface="Arial" panose="020B0604020202020204" pitchFamily="34" charset="0"/>
              </a:rPr>
              <a:t>is</a:t>
            </a:r>
            <a:r>
              <a:rPr lang="pt-BR" sz="3200" dirty="0" smtClean="0">
                <a:latin typeface="Arial" panose="020B0604020202020204" pitchFamily="34" charset="0"/>
                <a:cs typeface="Arial" panose="020B0604020202020204" pitchFamily="34" charset="0"/>
              </a:rPr>
              <a:t> cash </a:t>
            </a:r>
            <a:r>
              <a:rPr lang="pt-BR" sz="3200" dirty="0" err="1" smtClean="0">
                <a:latin typeface="Arial" panose="020B0604020202020204" pitchFamily="34" charset="0"/>
                <a:cs typeface="Arial" panose="020B0604020202020204" pitchFamily="34" charset="0"/>
              </a:rPr>
              <a:t>crop</a:t>
            </a:r>
            <a:r>
              <a:rPr lang="pt-BR" sz="3200" dirty="0" smtClean="0">
                <a:latin typeface="Arial" panose="020B0604020202020204" pitchFamily="34" charset="0"/>
                <a:cs typeface="Arial" panose="020B0604020202020204" pitchFamily="34" charset="0"/>
              </a:rPr>
              <a:t> business:</a:t>
            </a:r>
            <a:br>
              <a:rPr lang="pt-BR" sz="3200" dirty="0" smtClean="0">
                <a:latin typeface="Arial" panose="020B0604020202020204" pitchFamily="34" charset="0"/>
                <a:cs typeface="Arial" panose="020B0604020202020204" pitchFamily="34" charset="0"/>
              </a:rPr>
            </a:br>
            <a:r>
              <a:rPr lang="pt-BR" sz="3200" dirty="0" smtClean="0">
                <a:latin typeface="Arial" panose="020B0604020202020204" pitchFamily="34" charset="0"/>
                <a:cs typeface="Arial" panose="020B0604020202020204" pitchFamily="34" charset="0"/>
              </a:rPr>
              <a:t>		</a:t>
            </a:r>
            <a:r>
              <a:rPr lang="pt-BR" sz="3200" dirty="0" err="1" smtClean="0">
                <a:latin typeface="Arial" panose="020B0604020202020204" pitchFamily="34" charset="0"/>
                <a:cs typeface="Arial" panose="020B0604020202020204" pitchFamily="34" charset="0"/>
              </a:rPr>
              <a:t>what</a:t>
            </a:r>
            <a:r>
              <a:rPr lang="pt-BR" sz="3200" dirty="0" smtClean="0">
                <a:latin typeface="Arial" panose="020B0604020202020204" pitchFamily="34" charset="0"/>
                <a:cs typeface="Arial" panose="020B0604020202020204" pitchFamily="34" charset="0"/>
              </a:rPr>
              <a:t> </a:t>
            </a:r>
            <a:r>
              <a:rPr lang="pt-BR" sz="3200" dirty="0" err="1" smtClean="0">
                <a:latin typeface="Arial" panose="020B0604020202020204" pitchFamily="34" charset="0"/>
                <a:cs typeface="Arial" panose="020B0604020202020204" pitchFamily="34" charset="0"/>
              </a:rPr>
              <a:t>else</a:t>
            </a:r>
            <a:r>
              <a:rPr lang="pt-BR" sz="3200" dirty="0" smtClean="0">
                <a:latin typeface="Arial" panose="020B0604020202020204" pitchFamily="34" charset="0"/>
                <a:cs typeface="Arial" panose="020B0604020202020204" pitchFamily="34" charset="0"/>
              </a:rPr>
              <a:t> </a:t>
            </a:r>
            <a:r>
              <a:rPr lang="pt-BR" sz="3200" dirty="0" err="1" smtClean="0">
                <a:latin typeface="Arial" panose="020B0604020202020204" pitchFamily="34" charset="0"/>
                <a:cs typeface="Arial" panose="020B0604020202020204" pitchFamily="34" charset="0"/>
              </a:rPr>
              <a:t>to</a:t>
            </a:r>
            <a:r>
              <a:rPr lang="pt-BR" sz="3200" dirty="0" smtClean="0">
                <a:latin typeface="Arial" panose="020B0604020202020204" pitchFamily="34" charset="0"/>
                <a:cs typeface="Arial" panose="020B0604020202020204" pitchFamily="34" charset="0"/>
              </a:rPr>
              <a:t> </a:t>
            </a:r>
            <a:r>
              <a:rPr lang="pt-BR" sz="3200" dirty="0" err="1">
                <a:latin typeface="Arial" panose="020B0604020202020204" pitchFamily="34" charset="0"/>
                <a:cs typeface="Arial" panose="020B0604020202020204" pitchFamily="34" charset="0"/>
              </a:rPr>
              <a:t>t</a:t>
            </a:r>
            <a:r>
              <a:rPr lang="pt-BR" sz="3200" dirty="0" err="1" smtClean="0">
                <a:latin typeface="Arial" panose="020B0604020202020204" pitchFamily="34" charset="0"/>
                <a:cs typeface="Arial" panose="020B0604020202020204" pitchFamily="34" charset="0"/>
              </a:rPr>
              <a:t>hrive</a:t>
            </a:r>
            <a:r>
              <a:rPr lang="pt-BR" sz="3200" dirty="0" smtClean="0">
                <a:latin typeface="Arial" panose="020B0604020202020204" pitchFamily="34" charset="0"/>
                <a:cs typeface="Arial" panose="020B0604020202020204" pitchFamily="34" charset="0"/>
              </a:rPr>
              <a:t>?</a:t>
            </a:r>
            <a:endParaRPr lang="pt-BR" sz="3200" dirty="0">
              <a:latin typeface="Arial" panose="020B0604020202020204" pitchFamily="34" charset="0"/>
              <a:cs typeface="Arial" panose="020B0604020202020204" pitchFamily="34" charset="0"/>
            </a:endParaRPr>
          </a:p>
        </p:txBody>
      </p:sp>
      <p:sp>
        <p:nvSpPr>
          <p:cNvPr id="3" name="Subtítulo 2">
            <a:extLst>
              <a:ext uri="{FF2B5EF4-FFF2-40B4-BE49-F238E27FC236}">
                <a16:creationId xmlns:a16="http://schemas.microsoft.com/office/drawing/2014/main" xmlns="" id="{EB91F208-0B52-AE40-9E2B-901966FC5A40}"/>
              </a:ext>
            </a:extLst>
          </p:cNvPr>
          <p:cNvSpPr>
            <a:spLocks noGrp="1"/>
          </p:cNvSpPr>
          <p:nvPr>
            <p:ph type="subTitle" idx="1"/>
          </p:nvPr>
        </p:nvSpPr>
        <p:spPr/>
        <p:txBody>
          <a:bodyPr>
            <a:normAutofit fontScale="92500" lnSpcReduction="20000"/>
          </a:bodyPr>
          <a:lstStyle/>
          <a:p>
            <a:pPr algn="r"/>
            <a:r>
              <a:rPr lang="pt-BR" i="1" dirty="0" smtClean="0"/>
              <a:t>Luiz Gustavo Nussio, Professor</a:t>
            </a:r>
          </a:p>
          <a:p>
            <a:pPr algn="r"/>
            <a:r>
              <a:rPr lang="pt-BR" i="1" dirty="0" smtClean="0"/>
              <a:t>Departamento de Zootecnia</a:t>
            </a:r>
            <a:endParaRPr lang="pt-BR" i="1" dirty="0"/>
          </a:p>
        </p:txBody>
      </p:sp>
    </p:spTree>
    <p:extLst>
      <p:ext uri="{BB962C8B-B14F-4D97-AF65-F5344CB8AC3E}">
        <p14:creationId xmlns:p14="http://schemas.microsoft.com/office/powerpoint/2010/main" val="203663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523262" y="3542942"/>
            <a:ext cx="8210145" cy="1399061"/>
          </a:xfrm>
        </p:spPr>
        <p:txBody>
          <a:bodyPr/>
          <a:lstStyle/>
          <a:p>
            <a:r>
              <a:rPr lang="pt-BR" sz="3600" i="1" dirty="0" err="1" smtClean="0"/>
              <a:t>Favorable</a:t>
            </a:r>
            <a:r>
              <a:rPr lang="pt-BR" sz="3600" i="1" dirty="0" smtClean="0"/>
              <a:t> </a:t>
            </a:r>
            <a:r>
              <a:rPr lang="pt-BR" sz="3600" i="1" dirty="0" err="1" smtClean="0"/>
              <a:t>conditions</a:t>
            </a:r>
            <a:r>
              <a:rPr lang="pt-BR" sz="3600" i="1" dirty="0" smtClean="0"/>
              <a:t>: </a:t>
            </a:r>
            <a:r>
              <a:rPr lang="pt-BR" sz="3600" i="1" dirty="0" err="1" smtClean="0"/>
              <a:t>demand</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37050485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Imagem 4" descr="Dsc0002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CaixaDeTexto 7"/>
          <p:cNvSpPr txBox="1">
            <a:spLocks noChangeArrowheads="1"/>
          </p:cNvSpPr>
          <p:nvPr/>
        </p:nvSpPr>
        <p:spPr bwMode="auto">
          <a:xfrm>
            <a:off x="1382940" y="460231"/>
            <a:ext cx="657225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120000"/>
              <a:buChar char="•"/>
              <a:defRPr sz="3200">
                <a:solidFill>
                  <a:schemeClr val="tx1"/>
                </a:solidFill>
                <a:latin typeface="Tahoma" panose="020B0604030504040204" pitchFamily="34" charset="0"/>
              </a:defRPr>
            </a:lvl1pPr>
            <a:lvl2pPr marL="742950" indent="-285750">
              <a:spcBef>
                <a:spcPct val="20000"/>
              </a:spcBef>
              <a:buFont typeface="Tahoma" panose="020B0604030504040204" pitchFamily="34" charset="0"/>
              <a:buChar char="–"/>
              <a:defRPr sz="2800">
                <a:solidFill>
                  <a:schemeClr val="tx1"/>
                </a:solidFill>
                <a:latin typeface="Tahoma" panose="020B0604030504040204" pitchFamily="34" charset="0"/>
              </a:defRPr>
            </a:lvl2pPr>
            <a:lvl3pPr marL="1143000" indent="-228600">
              <a:spcBef>
                <a:spcPct val="20000"/>
              </a:spcBef>
              <a:buClr>
                <a:schemeClr val="hlink"/>
              </a:buClr>
              <a:buSzPct val="120000"/>
              <a:buChar char="•"/>
              <a:defRPr sz="2400">
                <a:solidFill>
                  <a:schemeClr val="tx1"/>
                </a:solidFill>
                <a:latin typeface="Tahoma" panose="020B0604030504040204" pitchFamily="34" charset="0"/>
              </a:defRPr>
            </a:lvl3pPr>
            <a:lvl4pPr marL="1600200" indent="-228600">
              <a:spcBef>
                <a:spcPct val="20000"/>
              </a:spcBef>
              <a:buFont typeface="Tahoma" panose="020B0604030504040204" pitchFamily="34" charset="0"/>
              <a:buChar char="–"/>
              <a:defRPr sz="2000">
                <a:solidFill>
                  <a:schemeClr val="tx1"/>
                </a:solidFill>
                <a:latin typeface="Tahoma" panose="020B0604030504040204" pitchFamily="34" charset="0"/>
              </a:defRPr>
            </a:lvl4pPr>
            <a:lvl5pPr marL="2057400" indent="-228600">
              <a:spcBef>
                <a:spcPct val="20000"/>
              </a:spcBef>
              <a:buClr>
                <a:schemeClr val="hlink"/>
              </a:buClr>
              <a:buSzPct val="80000"/>
              <a:buFont typeface="Wingdings" panose="05000000000000000000" pitchFamily="2" charset="2"/>
              <a:buChar char="v"/>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80000"/>
              <a:buFont typeface="Wingdings" panose="05000000000000000000" pitchFamily="2" charset="2"/>
              <a:buChar char="v"/>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80000"/>
              <a:buFont typeface="Wingdings" panose="05000000000000000000" pitchFamily="2" charset="2"/>
              <a:buChar char="v"/>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80000"/>
              <a:buFont typeface="Wingdings" panose="05000000000000000000" pitchFamily="2" charset="2"/>
              <a:buChar char="v"/>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80000"/>
              <a:buFont typeface="Wingdings" panose="05000000000000000000" pitchFamily="2" charset="2"/>
              <a:buChar char="v"/>
              <a:defRPr sz="2000">
                <a:solidFill>
                  <a:schemeClr val="tx1"/>
                </a:solidFill>
                <a:latin typeface="Tahoma" panose="020B0604030504040204" pitchFamily="34" charset="0"/>
              </a:defRPr>
            </a:lvl9pPr>
          </a:lstStyle>
          <a:p>
            <a:pPr eaLnBrk="1" hangingPunct="1">
              <a:spcBef>
                <a:spcPct val="0"/>
              </a:spcBef>
              <a:buClrTx/>
              <a:buSzTx/>
              <a:buFontTx/>
              <a:buNone/>
            </a:pPr>
            <a:r>
              <a:rPr lang="pt-BR" sz="1800" dirty="0"/>
              <a:t> </a:t>
            </a:r>
            <a:r>
              <a:rPr lang="pt-BR" sz="2400" b="1" dirty="0" err="1" smtClean="0">
                <a:solidFill>
                  <a:srgbClr val="000000"/>
                </a:solidFill>
                <a:latin typeface="Verdana" panose="020B0604030504040204" pitchFamily="34" charset="0"/>
                <a:ea typeface="Verdana" panose="020B0604030504040204" pitchFamily="34" charset="0"/>
              </a:rPr>
              <a:t>Grazing</a:t>
            </a:r>
            <a:r>
              <a:rPr lang="pt-BR" sz="2400" b="1" dirty="0" smtClean="0">
                <a:solidFill>
                  <a:srgbClr val="000000"/>
                </a:solidFill>
                <a:latin typeface="Verdana" panose="020B0604030504040204" pitchFamily="34" charset="0"/>
                <a:ea typeface="Verdana" panose="020B0604030504040204" pitchFamily="34" charset="0"/>
              </a:rPr>
              <a:t> tropical grasses</a:t>
            </a:r>
            <a:endParaRPr lang="pt-BR" sz="2400" b="1" dirty="0">
              <a:solidFill>
                <a:srgbClr val="000000"/>
              </a:solidFill>
              <a:latin typeface="Verdana" panose="020B0604030504040204" pitchFamily="34" charset="0"/>
              <a:ea typeface="Verdana" panose="020B0604030504040204" pitchFamily="34" charset="0"/>
              <a:cs typeface="Verdana" panose="020B0604030504040204" pitchFamily="34" charset="0"/>
            </a:endParaRPr>
          </a:p>
          <a:p>
            <a:pPr eaLnBrk="1" hangingPunct="1">
              <a:spcBef>
                <a:spcPct val="0"/>
              </a:spcBef>
              <a:buClrTx/>
              <a:buSzTx/>
              <a:buFontTx/>
              <a:buNone/>
            </a:pPr>
            <a:r>
              <a:rPr lang="pt-BR" sz="1800" b="1" dirty="0">
                <a:solidFill>
                  <a:schemeClr val="bg2"/>
                </a:solidFill>
              </a:rPr>
              <a:t>  </a:t>
            </a:r>
          </a:p>
        </p:txBody>
      </p:sp>
      <p:pic>
        <p:nvPicPr>
          <p:cNvPr id="6"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1423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p:cNvSpPr txBox="1"/>
          <p:nvPr/>
        </p:nvSpPr>
        <p:spPr>
          <a:xfrm>
            <a:off x="5500694" y="1428736"/>
            <a:ext cx="3143272" cy="3108543"/>
          </a:xfrm>
          <a:prstGeom prst="rect">
            <a:avLst/>
          </a:prstGeom>
          <a:noFill/>
        </p:spPr>
        <p:txBody>
          <a:bodyPr wrap="square" rtlCol="0">
            <a:spAutoFit/>
          </a:bodyPr>
          <a:lstStyle/>
          <a:p>
            <a:r>
              <a:rPr lang="pt-BR" sz="2800" dirty="0" smtClean="0"/>
              <a:t>The </a:t>
            </a:r>
            <a:r>
              <a:rPr lang="pt-BR" sz="2800" dirty="0" err="1" smtClean="0"/>
              <a:t>intensive</a:t>
            </a:r>
            <a:r>
              <a:rPr lang="pt-BR" sz="2800" dirty="0" smtClean="0"/>
              <a:t> </a:t>
            </a:r>
            <a:r>
              <a:rPr lang="pt-BR" sz="2800" dirty="0" err="1" smtClean="0"/>
              <a:t>summer</a:t>
            </a:r>
            <a:r>
              <a:rPr lang="pt-BR" sz="2800" dirty="0" smtClean="0"/>
              <a:t> </a:t>
            </a:r>
            <a:r>
              <a:rPr lang="pt-BR" sz="2800" dirty="0" err="1" smtClean="0"/>
              <a:t>grazing</a:t>
            </a:r>
            <a:r>
              <a:rPr lang="pt-BR" sz="2800" dirty="0" smtClean="0"/>
              <a:t> management sets </a:t>
            </a:r>
            <a:r>
              <a:rPr lang="pt-BR" sz="2800" dirty="0" err="1" smtClean="0"/>
              <a:t>the</a:t>
            </a:r>
            <a:r>
              <a:rPr lang="pt-BR" sz="2800" dirty="0" smtClean="0"/>
              <a:t> </a:t>
            </a:r>
            <a:r>
              <a:rPr lang="pt-BR" sz="2800" dirty="0" err="1" smtClean="0"/>
              <a:t>challenge</a:t>
            </a:r>
            <a:r>
              <a:rPr lang="pt-BR" sz="2800" dirty="0" smtClean="0"/>
              <a:t> </a:t>
            </a:r>
            <a:r>
              <a:rPr lang="pt-BR" sz="2800" dirty="0" err="1" smtClean="0"/>
              <a:t>of</a:t>
            </a:r>
            <a:r>
              <a:rPr lang="pt-BR" sz="2800" dirty="0" smtClean="0"/>
              <a:t> </a:t>
            </a:r>
            <a:r>
              <a:rPr lang="pt-BR" sz="2800" dirty="0" err="1" smtClean="0"/>
              <a:t>maintaining</a:t>
            </a:r>
            <a:r>
              <a:rPr lang="pt-BR" sz="2800" dirty="0" smtClean="0"/>
              <a:t> </a:t>
            </a:r>
            <a:r>
              <a:rPr lang="pt-BR" sz="2800" dirty="0" err="1" smtClean="0"/>
              <a:t>the</a:t>
            </a:r>
            <a:r>
              <a:rPr lang="pt-BR" sz="2800" dirty="0" smtClean="0"/>
              <a:t> </a:t>
            </a:r>
            <a:r>
              <a:rPr lang="pt-BR" sz="2800" dirty="0" err="1" smtClean="0"/>
              <a:t>animals</a:t>
            </a:r>
            <a:r>
              <a:rPr lang="pt-BR" sz="2800" dirty="0" smtClean="0"/>
              <a:t> </a:t>
            </a:r>
            <a:r>
              <a:rPr lang="pt-BR" sz="2800" dirty="0" err="1" smtClean="0"/>
              <a:t>during</a:t>
            </a:r>
            <a:r>
              <a:rPr lang="pt-BR" sz="2800" dirty="0" smtClean="0"/>
              <a:t> </a:t>
            </a:r>
            <a:r>
              <a:rPr lang="pt-BR" sz="2800" dirty="0" err="1" smtClean="0"/>
              <a:t>drought</a:t>
            </a:r>
            <a:r>
              <a:rPr lang="pt-BR" sz="2800" dirty="0" smtClean="0"/>
              <a:t> </a:t>
            </a:r>
            <a:r>
              <a:rPr lang="pt-BR" sz="2800" dirty="0" err="1" smtClean="0"/>
              <a:t>season</a:t>
            </a:r>
            <a:endParaRPr lang="pt-BR" dirty="0"/>
          </a:p>
        </p:txBody>
      </p:sp>
      <p:pic>
        <p:nvPicPr>
          <p:cNvPr id="6"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130687" y="81814"/>
            <a:ext cx="5086350" cy="6076950"/>
          </a:xfrm>
          <a:prstGeom prst="rect">
            <a:avLst/>
          </a:prstGeom>
        </p:spPr>
      </p:pic>
    </p:spTree>
    <p:extLst>
      <p:ext uri="{BB962C8B-B14F-4D97-AF65-F5344CB8AC3E}">
        <p14:creationId xmlns:p14="http://schemas.microsoft.com/office/powerpoint/2010/main" val="16625803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Line 7"/>
          <p:cNvSpPr>
            <a:spLocks noChangeShapeType="1"/>
          </p:cNvSpPr>
          <p:nvPr/>
        </p:nvSpPr>
        <p:spPr bwMode="auto">
          <a:xfrm>
            <a:off x="1171575" y="6224588"/>
            <a:ext cx="7972425" cy="0"/>
          </a:xfrm>
          <a:prstGeom prst="line">
            <a:avLst/>
          </a:prstGeom>
          <a:noFill/>
          <a:ln w="5715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pt-BR"/>
          </a:p>
        </p:txBody>
      </p:sp>
      <p:sp>
        <p:nvSpPr>
          <p:cNvPr id="6147" name="Line 8"/>
          <p:cNvSpPr>
            <a:spLocks noChangeShapeType="1"/>
          </p:cNvSpPr>
          <p:nvPr/>
        </p:nvSpPr>
        <p:spPr bwMode="auto">
          <a:xfrm flipV="1">
            <a:off x="1171575" y="1500188"/>
            <a:ext cx="0" cy="4724400"/>
          </a:xfrm>
          <a:prstGeom prst="line">
            <a:avLst/>
          </a:prstGeom>
          <a:noFill/>
          <a:ln w="5715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pt-BR"/>
          </a:p>
        </p:txBody>
      </p:sp>
      <p:sp>
        <p:nvSpPr>
          <p:cNvPr id="6148" name="Freeform 9"/>
          <p:cNvSpPr>
            <a:spLocks/>
          </p:cNvSpPr>
          <p:nvPr/>
        </p:nvSpPr>
        <p:spPr bwMode="auto">
          <a:xfrm>
            <a:off x="1343025" y="4624388"/>
            <a:ext cx="6858000" cy="863600"/>
          </a:xfrm>
          <a:custGeom>
            <a:avLst/>
            <a:gdLst>
              <a:gd name="T0" fmla="*/ 0 w 3840"/>
              <a:gd name="T1" fmla="*/ 2147483646 h 544"/>
              <a:gd name="T2" fmla="*/ 2147483646 w 3840"/>
              <a:gd name="T3" fmla="*/ 0 h 544"/>
              <a:gd name="T4" fmla="*/ 2147483646 w 3840"/>
              <a:gd name="T5" fmla="*/ 2147483646 h 544"/>
              <a:gd name="T6" fmla="*/ 2147483646 w 3840"/>
              <a:gd name="T7" fmla="*/ 2147483646 h 544"/>
              <a:gd name="T8" fmla="*/ 0 60000 65536"/>
              <a:gd name="T9" fmla="*/ 0 60000 65536"/>
              <a:gd name="T10" fmla="*/ 0 60000 65536"/>
              <a:gd name="T11" fmla="*/ 0 60000 65536"/>
              <a:gd name="T12" fmla="*/ 0 w 3840"/>
              <a:gd name="T13" fmla="*/ 0 h 544"/>
              <a:gd name="T14" fmla="*/ 3840 w 3840"/>
              <a:gd name="T15" fmla="*/ 544 h 544"/>
            </a:gdLst>
            <a:ahLst/>
            <a:cxnLst>
              <a:cxn ang="T8">
                <a:pos x="T0" y="T1"/>
              </a:cxn>
              <a:cxn ang="T9">
                <a:pos x="T2" y="T3"/>
              </a:cxn>
              <a:cxn ang="T10">
                <a:pos x="T4" y="T5"/>
              </a:cxn>
              <a:cxn ang="T11">
                <a:pos x="T6" y="T7"/>
              </a:cxn>
            </a:cxnLst>
            <a:rect l="T12" t="T13" r="T14" b="T15"/>
            <a:pathLst>
              <a:path w="3840" h="544">
                <a:moveTo>
                  <a:pt x="0" y="528"/>
                </a:moveTo>
                <a:cubicBezTo>
                  <a:pt x="288" y="264"/>
                  <a:pt x="576" y="0"/>
                  <a:pt x="1008" y="0"/>
                </a:cubicBezTo>
                <a:cubicBezTo>
                  <a:pt x="1440" y="0"/>
                  <a:pt x="2120" y="512"/>
                  <a:pt x="2592" y="528"/>
                </a:cubicBezTo>
                <a:cubicBezTo>
                  <a:pt x="3064" y="544"/>
                  <a:pt x="3452" y="320"/>
                  <a:pt x="3840" y="96"/>
                </a:cubicBezTo>
              </a:path>
            </a:pathLst>
          </a:custGeom>
          <a:noFill/>
          <a:ln w="5715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pt-BR"/>
          </a:p>
        </p:txBody>
      </p:sp>
      <p:sp>
        <p:nvSpPr>
          <p:cNvPr id="263178" name="Freeform 10"/>
          <p:cNvSpPr>
            <a:spLocks/>
          </p:cNvSpPr>
          <p:nvPr/>
        </p:nvSpPr>
        <p:spPr bwMode="auto">
          <a:xfrm>
            <a:off x="1343025" y="3113088"/>
            <a:ext cx="6772275" cy="2146300"/>
          </a:xfrm>
          <a:custGeom>
            <a:avLst/>
            <a:gdLst>
              <a:gd name="T0" fmla="*/ 0 w 3792"/>
              <a:gd name="T1" fmla="*/ 2147483646 h 1352"/>
              <a:gd name="T2" fmla="*/ 2147483646 w 3792"/>
              <a:gd name="T3" fmla="*/ 2147483646 h 1352"/>
              <a:gd name="T4" fmla="*/ 2147483646 w 3792"/>
              <a:gd name="T5" fmla="*/ 2147483646 h 1352"/>
              <a:gd name="T6" fmla="*/ 2147483646 w 3792"/>
              <a:gd name="T7" fmla="*/ 2147483646 h 1352"/>
              <a:gd name="T8" fmla="*/ 0 60000 65536"/>
              <a:gd name="T9" fmla="*/ 0 60000 65536"/>
              <a:gd name="T10" fmla="*/ 0 60000 65536"/>
              <a:gd name="T11" fmla="*/ 0 60000 65536"/>
              <a:gd name="T12" fmla="*/ 0 w 3792"/>
              <a:gd name="T13" fmla="*/ 0 h 1352"/>
              <a:gd name="T14" fmla="*/ 3792 w 3792"/>
              <a:gd name="T15" fmla="*/ 1352 h 1352"/>
            </a:gdLst>
            <a:ahLst/>
            <a:cxnLst>
              <a:cxn ang="T8">
                <a:pos x="T0" y="T1"/>
              </a:cxn>
              <a:cxn ang="T9">
                <a:pos x="T2" y="T3"/>
              </a:cxn>
              <a:cxn ang="T10">
                <a:pos x="T4" y="T5"/>
              </a:cxn>
              <a:cxn ang="T11">
                <a:pos x="T6" y="T7"/>
              </a:cxn>
            </a:cxnLst>
            <a:rect l="T12" t="T13" r="T14" b="T15"/>
            <a:pathLst>
              <a:path w="3792" h="1352">
                <a:moveTo>
                  <a:pt x="0" y="1000"/>
                </a:moveTo>
                <a:cubicBezTo>
                  <a:pt x="216" y="500"/>
                  <a:pt x="432" y="0"/>
                  <a:pt x="864" y="40"/>
                </a:cubicBezTo>
                <a:cubicBezTo>
                  <a:pt x="1296" y="80"/>
                  <a:pt x="2104" y="1128"/>
                  <a:pt x="2592" y="1240"/>
                </a:cubicBezTo>
                <a:cubicBezTo>
                  <a:pt x="3080" y="1352"/>
                  <a:pt x="3436" y="1032"/>
                  <a:pt x="3792" y="712"/>
                </a:cubicBezTo>
              </a:path>
            </a:pathLst>
          </a:custGeom>
          <a:noFill/>
          <a:ln w="57150">
            <a:solidFill>
              <a:srgbClr val="33CC33"/>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pt-BR"/>
          </a:p>
        </p:txBody>
      </p:sp>
      <p:sp>
        <p:nvSpPr>
          <p:cNvPr id="263179" name="Freeform 11"/>
          <p:cNvSpPr>
            <a:spLocks/>
          </p:cNvSpPr>
          <p:nvPr/>
        </p:nvSpPr>
        <p:spPr bwMode="auto">
          <a:xfrm>
            <a:off x="1343025" y="1830388"/>
            <a:ext cx="6772275" cy="3124200"/>
          </a:xfrm>
          <a:custGeom>
            <a:avLst/>
            <a:gdLst>
              <a:gd name="T0" fmla="*/ 0 w 3792"/>
              <a:gd name="T1" fmla="*/ 2147483646 h 1968"/>
              <a:gd name="T2" fmla="*/ 2147483646 w 3792"/>
              <a:gd name="T3" fmla="*/ 2147483646 h 1968"/>
              <a:gd name="T4" fmla="*/ 2147483646 w 3792"/>
              <a:gd name="T5" fmla="*/ 2147483646 h 1968"/>
              <a:gd name="T6" fmla="*/ 2147483646 w 3792"/>
              <a:gd name="T7" fmla="*/ 2147483646 h 1968"/>
              <a:gd name="T8" fmla="*/ 0 60000 65536"/>
              <a:gd name="T9" fmla="*/ 0 60000 65536"/>
              <a:gd name="T10" fmla="*/ 0 60000 65536"/>
              <a:gd name="T11" fmla="*/ 0 60000 65536"/>
              <a:gd name="T12" fmla="*/ 0 w 3792"/>
              <a:gd name="T13" fmla="*/ 0 h 1968"/>
              <a:gd name="T14" fmla="*/ 3792 w 3792"/>
              <a:gd name="T15" fmla="*/ 1968 h 1968"/>
            </a:gdLst>
            <a:ahLst/>
            <a:cxnLst>
              <a:cxn ang="T8">
                <a:pos x="T0" y="T1"/>
              </a:cxn>
              <a:cxn ang="T9">
                <a:pos x="T2" y="T3"/>
              </a:cxn>
              <a:cxn ang="T10">
                <a:pos x="T4" y="T5"/>
              </a:cxn>
              <a:cxn ang="T11">
                <a:pos x="T6" y="T7"/>
              </a:cxn>
            </a:cxnLst>
            <a:rect l="T12" t="T13" r="T14" b="T15"/>
            <a:pathLst>
              <a:path w="3792" h="1968">
                <a:moveTo>
                  <a:pt x="0" y="1328"/>
                </a:moveTo>
                <a:cubicBezTo>
                  <a:pt x="208" y="664"/>
                  <a:pt x="416" y="0"/>
                  <a:pt x="864" y="80"/>
                </a:cubicBezTo>
                <a:cubicBezTo>
                  <a:pt x="1312" y="160"/>
                  <a:pt x="2200" y="1648"/>
                  <a:pt x="2688" y="1808"/>
                </a:cubicBezTo>
                <a:cubicBezTo>
                  <a:pt x="3176" y="1968"/>
                  <a:pt x="3600" y="1168"/>
                  <a:pt x="3792" y="1040"/>
                </a:cubicBezTo>
              </a:path>
            </a:pathLst>
          </a:custGeom>
          <a:noFill/>
          <a:ln w="57150">
            <a:solidFill>
              <a:srgbClr val="006666"/>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pt-BR"/>
          </a:p>
        </p:txBody>
      </p:sp>
      <p:sp>
        <p:nvSpPr>
          <p:cNvPr id="6151" name="Line 12"/>
          <p:cNvSpPr>
            <a:spLocks noChangeShapeType="1"/>
          </p:cNvSpPr>
          <p:nvPr/>
        </p:nvSpPr>
        <p:spPr bwMode="auto">
          <a:xfrm flipV="1">
            <a:off x="4686300" y="1500188"/>
            <a:ext cx="0" cy="47244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pt-BR"/>
          </a:p>
        </p:txBody>
      </p:sp>
      <p:sp>
        <p:nvSpPr>
          <p:cNvPr id="6152" name="Line 13"/>
          <p:cNvSpPr>
            <a:spLocks noChangeShapeType="1"/>
          </p:cNvSpPr>
          <p:nvPr/>
        </p:nvSpPr>
        <p:spPr bwMode="auto">
          <a:xfrm flipV="1">
            <a:off x="8115300" y="1652588"/>
            <a:ext cx="0" cy="47244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pt-BR"/>
          </a:p>
        </p:txBody>
      </p:sp>
      <p:sp>
        <p:nvSpPr>
          <p:cNvPr id="289803" name="Text Box 14"/>
          <p:cNvSpPr txBox="1">
            <a:spLocks noChangeArrowheads="1"/>
          </p:cNvSpPr>
          <p:nvPr/>
        </p:nvSpPr>
        <p:spPr bwMode="auto">
          <a:xfrm>
            <a:off x="2457450" y="5716588"/>
            <a:ext cx="1390124" cy="400110"/>
          </a:xfrm>
          <a:prstGeom prst="rect">
            <a:avLst/>
          </a:prstGeom>
          <a:noFill/>
          <a:ln w="9525">
            <a:noFill/>
            <a:miter lim="800000"/>
            <a:headEnd/>
            <a:tailEnd/>
          </a:ln>
        </p:spPr>
        <p:txBody>
          <a:bodyPr wrap="none">
            <a:spAutoFit/>
          </a:bodyPr>
          <a:lstStyle/>
          <a:p>
            <a:pPr>
              <a:defRPr/>
            </a:pPr>
            <a:r>
              <a:rPr lang="pt-BR" sz="2000" b="1" dirty="0" smtClean="0">
                <a:solidFill>
                  <a:srgbClr val="003300"/>
                </a:solidFill>
                <a:latin typeface="Verdana" pitchFamily="34" charset="0"/>
              </a:rPr>
              <a:t>Summer</a:t>
            </a:r>
            <a:endParaRPr lang="pt-BR" sz="2000" b="1" dirty="0">
              <a:solidFill>
                <a:srgbClr val="003300"/>
              </a:solidFill>
              <a:latin typeface="Verdana" pitchFamily="34" charset="0"/>
            </a:endParaRPr>
          </a:p>
        </p:txBody>
      </p:sp>
      <p:sp>
        <p:nvSpPr>
          <p:cNvPr id="289804" name="Text Box 15"/>
          <p:cNvSpPr txBox="1">
            <a:spLocks noChangeArrowheads="1"/>
          </p:cNvSpPr>
          <p:nvPr/>
        </p:nvSpPr>
        <p:spPr bwMode="auto">
          <a:xfrm>
            <a:off x="5244523" y="5716588"/>
            <a:ext cx="2517036" cy="400110"/>
          </a:xfrm>
          <a:prstGeom prst="rect">
            <a:avLst/>
          </a:prstGeom>
          <a:noFill/>
          <a:ln w="9525">
            <a:noFill/>
            <a:miter lim="800000"/>
            <a:headEnd/>
            <a:tailEnd/>
          </a:ln>
        </p:spPr>
        <p:txBody>
          <a:bodyPr wrap="none">
            <a:spAutoFit/>
          </a:bodyPr>
          <a:lstStyle/>
          <a:p>
            <a:pPr>
              <a:defRPr/>
            </a:pPr>
            <a:r>
              <a:rPr lang="pt-BR" sz="2000" b="1" dirty="0" err="1" smtClean="0">
                <a:solidFill>
                  <a:srgbClr val="003300"/>
                </a:solidFill>
                <a:latin typeface="Verdana" pitchFamily="34" charset="0"/>
              </a:rPr>
              <a:t>Drought</a:t>
            </a:r>
            <a:r>
              <a:rPr lang="pt-BR" sz="2000" b="1" dirty="0" smtClean="0">
                <a:solidFill>
                  <a:srgbClr val="003300"/>
                </a:solidFill>
                <a:latin typeface="Verdana" pitchFamily="34" charset="0"/>
              </a:rPr>
              <a:t>/</a:t>
            </a:r>
            <a:r>
              <a:rPr lang="pt-BR" sz="2000" b="1" dirty="0" err="1">
                <a:solidFill>
                  <a:srgbClr val="003300"/>
                </a:solidFill>
                <a:latin typeface="Verdana" pitchFamily="34" charset="0"/>
              </a:rPr>
              <a:t>W</a:t>
            </a:r>
            <a:r>
              <a:rPr lang="pt-BR" sz="2000" b="1" dirty="0" err="1" smtClean="0">
                <a:solidFill>
                  <a:srgbClr val="003300"/>
                </a:solidFill>
                <a:latin typeface="Verdana" pitchFamily="34" charset="0"/>
              </a:rPr>
              <a:t>inter</a:t>
            </a:r>
            <a:endParaRPr lang="pt-BR" sz="2000" b="1" dirty="0">
              <a:solidFill>
                <a:srgbClr val="003300"/>
              </a:solidFill>
              <a:latin typeface="Verdana" pitchFamily="34" charset="0"/>
            </a:endParaRPr>
          </a:p>
        </p:txBody>
      </p:sp>
      <p:sp>
        <p:nvSpPr>
          <p:cNvPr id="6155" name="Line 16"/>
          <p:cNvSpPr>
            <a:spLocks noChangeShapeType="1"/>
          </p:cNvSpPr>
          <p:nvPr/>
        </p:nvSpPr>
        <p:spPr bwMode="auto">
          <a:xfrm>
            <a:off x="1171575" y="5462588"/>
            <a:ext cx="6943725" cy="0"/>
          </a:xfrm>
          <a:prstGeom prst="line">
            <a:avLst/>
          </a:prstGeom>
          <a:noFill/>
          <a:ln w="9525">
            <a:solidFill>
              <a:schemeClr val="tx1"/>
            </a:solidFill>
            <a:prstDash val="lgDash"/>
            <a:round/>
            <a:headEnd/>
            <a:tailEnd/>
          </a:ln>
          <a:extLst>
            <a:ext uri="{909E8E84-426E-40DD-AFC4-6F175D3DCCD1}">
              <a14:hiddenFill xmlns:a14="http://schemas.microsoft.com/office/drawing/2010/main">
                <a:noFill/>
              </a14:hiddenFill>
            </a:ext>
          </a:extLst>
        </p:spPr>
        <p:txBody>
          <a:bodyPr wrap="none" anchor="ctr"/>
          <a:lstStyle/>
          <a:p>
            <a:endParaRPr lang="pt-BR"/>
          </a:p>
        </p:txBody>
      </p:sp>
      <p:sp>
        <p:nvSpPr>
          <p:cNvPr id="6156" name="Line 17"/>
          <p:cNvSpPr>
            <a:spLocks noChangeShapeType="1"/>
          </p:cNvSpPr>
          <p:nvPr/>
        </p:nvSpPr>
        <p:spPr bwMode="auto">
          <a:xfrm>
            <a:off x="1171575" y="4624388"/>
            <a:ext cx="6943725" cy="0"/>
          </a:xfrm>
          <a:prstGeom prst="line">
            <a:avLst/>
          </a:prstGeom>
          <a:noFill/>
          <a:ln w="9525">
            <a:solidFill>
              <a:schemeClr val="tx1"/>
            </a:solidFill>
            <a:prstDash val="lgDash"/>
            <a:round/>
            <a:headEnd/>
            <a:tailEnd/>
          </a:ln>
          <a:extLst>
            <a:ext uri="{909E8E84-426E-40DD-AFC4-6F175D3DCCD1}">
              <a14:hiddenFill xmlns:a14="http://schemas.microsoft.com/office/drawing/2010/main">
                <a:noFill/>
              </a14:hiddenFill>
            </a:ext>
          </a:extLst>
        </p:spPr>
        <p:txBody>
          <a:bodyPr wrap="none" anchor="ctr"/>
          <a:lstStyle/>
          <a:p>
            <a:endParaRPr lang="pt-BR"/>
          </a:p>
        </p:txBody>
      </p:sp>
      <p:sp>
        <p:nvSpPr>
          <p:cNvPr id="6157" name="Line 18"/>
          <p:cNvSpPr>
            <a:spLocks noChangeShapeType="1"/>
          </p:cNvSpPr>
          <p:nvPr/>
        </p:nvSpPr>
        <p:spPr bwMode="auto">
          <a:xfrm>
            <a:off x="1257300" y="1957388"/>
            <a:ext cx="6943725" cy="0"/>
          </a:xfrm>
          <a:prstGeom prst="line">
            <a:avLst/>
          </a:prstGeom>
          <a:noFill/>
          <a:ln w="9525">
            <a:solidFill>
              <a:schemeClr val="tx1"/>
            </a:solidFill>
            <a:prstDash val="lgDash"/>
            <a:round/>
            <a:headEnd/>
            <a:tailEnd/>
          </a:ln>
          <a:extLst>
            <a:ext uri="{909E8E84-426E-40DD-AFC4-6F175D3DCCD1}">
              <a14:hiddenFill xmlns:a14="http://schemas.microsoft.com/office/drawing/2010/main">
                <a:noFill/>
              </a14:hiddenFill>
            </a:ext>
          </a:extLst>
        </p:spPr>
        <p:txBody>
          <a:bodyPr wrap="none" anchor="ctr"/>
          <a:lstStyle/>
          <a:p>
            <a:endParaRPr lang="pt-BR"/>
          </a:p>
        </p:txBody>
      </p:sp>
      <p:sp>
        <p:nvSpPr>
          <p:cNvPr id="289808" name="Text Box 19"/>
          <p:cNvSpPr txBox="1">
            <a:spLocks noChangeArrowheads="1"/>
          </p:cNvSpPr>
          <p:nvPr/>
        </p:nvSpPr>
        <p:spPr bwMode="auto">
          <a:xfrm rot="16195974">
            <a:off x="-349913" y="3813939"/>
            <a:ext cx="2074607" cy="400110"/>
          </a:xfrm>
          <a:prstGeom prst="rect">
            <a:avLst/>
          </a:prstGeom>
          <a:noFill/>
          <a:ln w="9525">
            <a:noFill/>
            <a:miter lim="800000"/>
            <a:headEnd/>
            <a:tailEnd/>
          </a:ln>
        </p:spPr>
        <p:txBody>
          <a:bodyPr wrap="none">
            <a:spAutoFit/>
          </a:bodyPr>
          <a:lstStyle/>
          <a:p>
            <a:pPr>
              <a:defRPr/>
            </a:pPr>
            <a:r>
              <a:rPr lang="pt-BR" sz="2000" b="1" dirty="0" err="1" smtClean="0">
                <a:solidFill>
                  <a:srgbClr val="003300"/>
                </a:solidFill>
                <a:latin typeface="Verdana" pitchFamily="34" charset="0"/>
              </a:rPr>
              <a:t>Pasture</a:t>
            </a:r>
            <a:r>
              <a:rPr lang="pt-BR" sz="2000" b="1" dirty="0" smtClean="0">
                <a:solidFill>
                  <a:srgbClr val="003300"/>
                </a:solidFill>
                <a:latin typeface="Verdana" pitchFamily="34" charset="0"/>
              </a:rPr>
              <a:t> </a:t>
            </a:r>
            <a:r>
              <a:rPr lang="pt-BR" sz="2000" b="1" dirty="0" err="1" smtClean="0">
                <a:solidFill>
                  <a:srgbClr val="003300"/>
                </a:solidFill>
                <a:latin typeface="Verdana" pitchFamily="34" charset="0"/>
              </a:rPr>
              <a:t>yield</a:t>
            </a:r>
            <a:endParaRPr lang="pt-BR" sz="2000" b="1" dirty="0">
              <a:solidFill>
                <a:srgbClr val="003300"/>
              </a:solidFill>
              <a:latin typeface="Verdana" pitchFamily="34" charset="0"/>
            </a:endParaRPr>
          </a:p>
        </p:txBody>
      </p:sp>
      <p:sp>
        <p:nvSpPr>
          <p:cNvPr id="289814" name="Rectangle 22"/>
          <p:cNvSpPr>
            <a:spLocks noChangeArrowheads="1"/>
          </p:cNvSpPr>
          <p:nvPr/>
        </p:nvSpPr>
        <p:spPr bwMode="auto">
          <a:xfrm>
            <a:off x="468313" y="481013"/>
            <a:ext cx="8675687" cy="519112"/>
          </a:xfrm>
          <a:prstGeom prst="rect">
            <a:avLst/>
          </a:prstGeom>
          <a:noFill/>
          <a:ln w="9525" algn="ctr">
            <a:noFill/>
            <a:miter lim="800000"/>
            <a:headEnd/>
            <a:tailEnd/>
          </a:ln>
          <a:effectLst/>
        </p:spPr>
        <p:txBody>
          <a:bodyPr>
            <a:spAutoFit/>
          </a:bodyPr>
          <a:lstStyle/>
          <a:p>
            <a:pPr algn="ctr" eaLnBrk="1" hangingPunct="1">
              <a:defRPr/>
            </a:pPr>
            <a:r>
              <a:rPr lang="pt-BR" sz="2800" b="1" dirty="0" err="1" smtClean="0">
                <a:latin typeface="Verdana" pitchFamily="34" charset="0"/>
              </a:rPr>
              <a:t>Typical</a:t>
            </a:r>
            <a:r>
              <a:rPr lang="pt-BR" sz="2800" b="1" dirty="0" smtClean="0">
                <a:latin typeface="Verdana" pitchFamily="34" charset="0"/>
              </a:rPr>
              <a:t> </a:t>
            </a:r>
            <a:r>
              <a:rPr lang="pt-BR" sz="2800" b="1" dirty="0" err="1" smtClean="0">
                <a:latin typeface="Verdana" pitchFamily="34" charset="0"/>
              </a:rPr>
              <a:t>seasonal</a:t>
            </a:r>
            <a:r>
              <a:rPr lang="pt-BR" sz="2800" b="1" dirty="0" smtClean="0">
                <a:latin typeface="Verdana" pitchFamily="34" charset="0"/>
              </a:rPr>
              <a:t> </a:t>
            </a:r>
            <a:r>
              <a:rPr lang="pt-BR" sz="2800" b="1" dirty="0" err="1" smtClean="0">
                <a:latin typeface="Verdana" pitchFamily="34" charset="0"/>
              </a:rPr>
              <a:t>pattern</a:t>
            </a:r>
            <a:r>
              <a:rPr lang="pt-BR" sz="2800" b="1" dirty="0" smtClean="0">
                <a:latin typeface="Verdana" pitchFamily="34" charset="0"/>
              </a:rPr>
              <a:t> </a:t>
            </a:r>
            <a:r>
              <a:rPr lang="pt-BR" sz="2800" b="1" dirty="0" err="1" smtClean="0">
                <a:latin typeface="Verdana" pitchFamily="34" charset="0"/>
              </a:rPr>
              <a:t>of</a:t>
            </a:r>
            <a:r>
              <a:rPr lang="pt-BR" sz="2800" b="1" dirty="0" smtClean="0">
                <a:latin typeface="Verdana" pitchFamily="34" charset="0"/>
              </a:rPr>
              <a:t> </a:t>
            </a:r>
            <a:r>
              <a:rPr lang="pt-BR" sz="2800" b="1" dirty="0" err="1" smtClean="0">
                <a:latin typeface="Verdana" pitchFamily="34" charset="0"/>
              </a:rPr>
              <a:t>grass</a:t>
            </a:r>
            <a:r>
              <a:rPr lang="pt-BR" sz="2800" b="1" dirty="0" smtClean="0">
                <a:latin typeface="Verdana" pitchFamily="34" charset="0"/>
              </a:rPr>
              <a:t> </a:t>
            </a:r>
            <a:r>
              <a:rPr lang="pt-BR" sz="2800" b="1" dirty="0" err="1" smtClean="0">
                <a:latin typeface="Verdana" pitchFamily="34" charset="0"/>
              </a:rPr>
              <a:t>growth</a:t>
            </a:r>
            <a:endParaRPr lang="pt-BR" sz="2800" b="1" dirty="0">
              <a:latin typeface="Verdana" pitchFamily="34" charset="0"/>
            </a:endParaRPr>
          </a:p>
        </p:txBody>
      </p:sp>
      <p:pic>
        <p:nvPicPr>
          <p:cNvPr id="6161" name="Picture 6" descr="Logotipo grupo      conservaçã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6650" y="76201"/>
            <a:ext cx="387350" cy="40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93045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63178"/>
                                        </p:tgtEl>
                                        <p:attrNameLst>
                                          <p:attrName>style.visibility</p:attrName>
                                        </p:attrNameLst>
                                      </p:cBhvr>
                                      <p:to>
                                        <p:strVal val="visible"/>
                                      </p:to>
                                    </p:set>
                                    <p:animEffect transition="in" filter="checkerboard(across)">
                                      <p:cBhvr>
                                        <p:cTn id="7" dur="500"/>
                                        <p:tgtEl>
                                          <p:spTgt spid="26317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63179"/>
                                        </p:tgtEl>
                                        <p:attrNameLst>
                                          <p:attrName>style.visibility</p:attrName>
                                        </p:attrNameLst>
                                      </p:cBhvr>
                                      <p:to>
                                        <p:strVal val="visible"/>
                                      </p:to>
                                    </p:set>
                                    <p:animEffect transition="in" filter="checkerboard(across)">
                                      <p:cBhvr>
                                        <p:cTn id="12" dur="500"/>
                                        <p:tgtEl>
                                          <p:spTgt spid="263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3178" grpId="0" animBg="1"/>
      <p:bldP spid="26317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61" name="Picture 6" descr="Logotipo grupo      conservaçã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1442" y="76200"/>
            <a:ext cx="712558" cy="74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Imagem 1"/>
          <p:cNvPicPr>
            <a:picLocks noChangeAspect="1"/>
          </p:cNvPicPr>
          <p:nvPr/>
        </p:nvPicPr>
        <p:blipFill>
          <a:blip r:embed="rId4"/>
          <a:stretch>
            <a:fillRect/>
          </a:stretch>
        </p:blipFill>
        <p:spPr>
          <a:xfrm>
            <a:off x="191451" y="76200"/>
            <a:ext cx="7445867" cy="5444875"/>
          </a:xfrm>
          <a:prstGeom prst="rect">
            <a:avLst/>
          </a:prstGeom>
        </p:spPr>
      </p:pic>
      <p:sp>
        <p:nvSpPr>
          <p:cNvPr id="5" name="Text Box 6"/>
          <p:cNvSpPr txBox="1">
            <a:spLocks noChangeArrowheads="1"/>
          </p:cNvSpPr>
          <p:nvPr/>
        </p:nvSpPr>
        <p:spPr bwMode="auto">
          <a:xfrm>
            <a:off x="7024658" y="5521075"/>
            <a:ext cx="201944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rPr>
              <a:t>Source</a:t>
            </a:r>
            <a:r>
              <a:rPr lang="pt-BR" altLang="pt-BR" sz="1400" b="1" dirty="0" smtClean="0">
                <a:solidFill>
                  <a:schemeClr val="tx1"/>
                </a:solidFill>
              </a:rPr>
              <a:t>: </a:t>
            </a:r>
            <a:r>
              <a:rPr lang="pt-BR" altLang="pt-BR" sz="1400" b="1" dirty="0" err="1" smtClean="0">
                <a:solidFill>
                  <a:schemeClr val="tx1"/>
                </a:solidFill>
              </a:rPr>
              <a:t>Hoglund</a:t>
            </a:r>
            <a:r>
              <a:rPr lang="pt-BR" altLang="pt-BR" sz="1400" b="1" dirty="0" smtClean="0">
                <a:solidFill>
                  <a:schemeClr val="tx1"/>
                </a:solidFill>
              </a:rPr>
              <a:t> </a:t>
            </a:r>
            <a:r>
              <a:rPr lang="pt-BR" altLang="pt-BR" sz="1400" b="1" dirty="0">
                <a:solidFill>
                  <a:schemeClr val="tx1"/>
                </a:solidFill>
              </a:rPr>
              <a:t>(</a:t>
            </a:r>
            <a:r>
              <a:rPr lang="pt-BR" altLang="pt-BR" sz="1400" b="1" dirty="0" smtClean="0">
                <a:solidFill>
                  <a:schemeClr val="tx1"/>
                </a:solidFill>
              </a:rPr>
              <a:t>1964)</a:t>
            </a:r>
            <a:endParaRPr lang="pt-BR" altLang="pt-BR" sz="1400" b="1" dirty="0">
              <a:solidFill>
                <a:schemeClr val="tx1"/>
              </a:solidFill>
            </a:endParaRPr>
          </a:p>
        </p:txBody>
      </p:sp>
      <p:pic>
        <p:nvPicPr>
          <p:cNvPr id="35842" name="Picture 2" descr="C. Raymond Hoglu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1948" y="3886200"/>
            <a:ext cx="15240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0320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2"/>
          <p:cNvGraphicFramePr>
            <a:graphicFrameLocks noChangeAspect="1"/>
          </p:cNvGraphicFramePr>
          <p:nvPr>
            <p:extLst>
              <p:ext uri="{D42A27DB-BD31-4B8C-83A1-F6EECF244321}">
                <p14:modId xmlns:p14="http://schemas.microsoft.com/office/powerpoint/2010/main" val="1011365598"/>
              </p:ext>
            </p:extLst>
          </p:nvPr>
        </p:nvGraphicFramePr>
        <p:xfrm>
          <a:off x="85435" y="998752"/>
          <a:ext cx="9242425" cy="4957763"/>
        </p:xfrm>
        <a:graphic>
          <a:graphicData uri="http://schemas.openxmlformats.org/presentationml/2006/ole">
            <mc:AlternateContent xmlns:mc="http://schemas.openxmlformats.org/markup-compatibility/2006">
              <mc:Choice xmlns:v="urn:schemas-microsoft-com:vml" Requires="v">
                <p:oleObj spid="_x0000_s6306" name="Document" r:id="rId3" imgW="5824580" imgH="3135553" progId="Word.Document.8">
                  <p:embed/>
                </p:oleObj>
              </mc:Choice>
              <mc:Fallback>
                <p:oleObj name="Document" r:id="rId3" imgW="5824580" imgH="3135553" progId="Word.Document.8">
                  <p:embed/>
                  <p:pic>
                    <p:nvPicPr>
                      <p:cNvPr id="7170" name="Object 2"/>
                      <p:cNvPicPr>
                        <a:picLocks noChangeAspect="1" noChangeArrowheads="1"/>
                      </p:cNvPicPr>
                      <p:nvPr/>
                    </p:nvPicPr>
                    <p:blipFill>
                      <a:blip r:embed="rId4"/>
                      <a:srcRect/>
                      <a:stretch>
                        <a:fillRect/>
                      </a:stretch>
                    </p:blipFill>
                    <p:spPr bwMode="auto">
                      <a:xfrm>
                        <a:off x="85435" y="998752"/>
                        <a:ext cx="9242425" cy="4957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171" name="Line 3"/>
          <p:cNvSpPr>
            <a:spLocks noChangeShapeType="1"/>
          </p:cNvSpPr>
          <p:nvPr/>
        </p:nvSpPr>
        <p:spPr bwMode="auto">
          <a:xfrm>
            <a:off x="0" y="1149927"/>
            <a:ext cx="9019309" cy="40988"/>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7172" name="Line 4"/>
          <p:cNvSpPr>
            <a:spLocks noChangeShapeType="1"/>
          </p:cNvSpPr>
          <p:nvPr/>
        </p:nvSpPr>
        <p:spPr bwMode="auto">
          <a:xfrm>
            <a:off x="0" y="2109355"/>
            <a:ext cx="9019309"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7173" name="Line 5"/>
          <p:cNvSpPr>
            <a:spLocks noChangeShapeType="1"/>
          </p:cNvSpPr>
          <p:nvPr/>
        </p:nvSpPr>
        <p:spPr bwMode="auto">
          <a:xfrm>
            <a:off x="85435" y="5611091"/>
            <a:ext cx="8933873"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7174" name="Text Box 6"/>
          <p:cNvSpPr txBox="1">
            <a:spLocks noChangeArrowheads="1"/>
          </p:cNvSpPr>
          <p:nvPr/>
        </p:nvSpPr>
        <p:spPr bwMode="auto">
          <a:xfrm>
            <a:off x="817274" y="5782683"/>
            <a:ext cx="512632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rPr>
              <a:t>Source</a:t>
            </a:r>
            <a:r>
              <a:rPr lang="pt-BR" altLang="pt-BR" sz="1400" b="1" dirty="0" smtClean="0">
                <a:solidFill>
                  <a:schemeClr val="tx1"/>
                </a:solidFill>
              </a:rPr>
              <a:t>: </a:t>
            </a:r>
            <a:r>
              <a:rPr lang="pt-BR" altLang="pt-BR" sz="1400" b="1" dirty="0">
                <a:solidFill>
                  <a:schemeClr val="tx1"/>
                </a:solidFill>
              </a:rPr>
              <a:t>WILKINSON (1981</a:t>
            </a:r>
            <a:r>
              <a:rPr lang="pt-BR" altLang="pt-BR" sz="1400" b="1" dirty="0" smtClean="0">
                <a:solidFill>
                  <a:schemeClr val="tx1"/>
                </a:solidFill>
              </a:rPr>
              <a:t>)</a:t>
            </a:r>
            <a:endParaRPr lang="pt-BR" altLang="pt-BR" sz="1400" b="1" dirty="0">
              <a:solidFill>
                <a:schemeClr val="tx1"/>
              </a:solidFill>
            </a:endParaRPr>
          </a:p>
        </p:txBody>
      </p:sp>
      <p:sp>
        <p:nvSpPr>
          <p:cNvPr id="7175" name="Text Box 7"/>
          <p:cNvSpPr txBox="1">
            <a:spLocks noChangeArrowheads="1"/>
          </p:cNvSpPr>
          <p:nvPr/>
        </p:nvSpPr>
        <p:spPr bwMode="auto">
          <a:xfrm>
            <a:off x="1664987" y="62925"/>
            <a:ext cx="577754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rPr>
              <a:t>Typical</a:t>
            </a:r>
            <a:r>
              <a:rPr lang="pt-BR" altLang="pt-BR" sz="3200" b="1" dirty="0" smtClean="0">
                <a:solidFill>
                  <a:schemeClr val="tx1"/>
                </a:solidFill>
              </a:rPr>
              <a:t> DM </a:t>
            </a:r>
            <a:r>
              <a:rPr lang="pt-BR" altLang="pt-BR" sz="3200" b="1" dirty="0" err="1" smtClean="0">
                <a:solidFill>
                  <a:schemeClr val="tx1"/>
                </a:solidFill>
              </a:rPr>
              <a:t>losses</a:t>
            </a:r>
            <a:r>
              <a:rPr lang="pt-BR" altLang="pt-BR" sz="3200" b="1" dirty="0" smtClean="0">
                <a:solidFill>
                  <a:schemeClr val="tx1"/>
                </a:solidFill>
              </a:rPr>
              <a:t>: </a:t>
            </a:r>
            <a:r>
              <a:rPr lang="pt-BR" altLang="pt-BR" sz="3200" b="1" dirty="0" err="1" smtClean="0">
                <a:solidFill>
                  <a:schemeClr val="tx1"/>
                </a:solidFill>
              </a:rPr>
              <a:t>hay</a:t>
            </a:r>
            <a:r>
              <a:rPr lang="pt-BR" altLang="pt-BR" sz="3200" b="1" dirty="0" smtClean="0">
                <a:solidFill>
                  <a:schemeClr val="tx1"/>
                </a:solidFill>
              </a:rPr>
              <a:t> </a:t>
            </a:r>
            <a:r>
              <a:rPr lang="pt-BR" altLang="pt-BR" sz="3200" b="1" dirty="0" err="1" smtClean="0">
                <a:solidFill>
                  <a:schemeClr val="tx1"/>
                </a:solidFill>
              </a:rPr>
              <a:t>vs</a:t>
            </a:r>
            <a:r>
              <a:rPr lang="pt-BR" altLang="pt-BR" sz="3200" b="1" dirty="0" smtClean="0">
                <a:solidFill>
                  <a:schemeClr val="tx1"/>
                </a:solidFill>
              </a:rPr>
              <a:t> </a:t>
            </a:r>
            <a:r>
              <a:rPr lang="pt-BR" altLang="pt-BR" sz="3200" b="1" dirty="0" err="1" smtClean="0">
                <a:solidFill>
                  <a:schemeClr val="tx1"/>
                </a:solidFill>
              </a:rPr>
              <a:t>silage</a:t>
            </a:r>
            <a:endParaRPr lang="pt-BR" altLang="pt-BR" sz="3200" b="1" dirty="0">
              <a:solidFill>
                <a:schemeClr val="tx1"/>
              </a:solidFill>
            </a:endParaRPr>
          </a:p>
        </p:txBody>
      </p:sp>
      <p:sp>
        <p:nvSpPr>
          <p:cNvPr id="7176" name="Line 8"/>
          <p:cNvSpPr>
            <a:spLocks noChangeShapeType="1"/>
          </p:cNvSpPr>
          <p:nvPr/>
        </p:nvSpPr>
        <p:spPr bwMode="auto">
          <a:xfrm>
            <a:off x="2503198" y="1956955"/>
            <a:ext cx="3627437"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pic>
        <p:nvPicPr>
          <p:cNvPr id="9"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82715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0" y="4478482"/>
            <a:ext cx="7523018" cy="936774"/>
          </a:xfrm>
        </p:spPr>
        <p:txBody>
          <a:bodyPr/>
          <a:lstStyle/>
          <a:p>
            <a:r>
              <a:rPr lang="pt-BR" sz="3600" i="1" dirty="0" smtClean="0"/>
              <a:t>Business social perspective</a:t>
            </a:r>
            <a:r>
              <a:rPr lang="pt-BR" sz="2800" i="1" dirty="0" smtClean="0"/>
              <a:t> </a:t>
            </a:r>
            <a:r>
              <a:rPr lang="pt-BR" sz="2800" i="1" dirty="0" err="1" smtClean="0"/>
              <a:t>Essentiality</a:t>
            </a:r>
            <a:r>
              <a:rPr lang="pt-BR" sz="2800" i="1" dirty="0" smtClean="0"/>
              <a:t> </a:t>
            </a:r>
            <a:endParaRPr lang="pt-BR" sz="28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6181924" y="5555609"/>
            <a:ext cx="2878949" cy="775409"/>
          </a:xfrm>
        </p:spPr>
        <p:txBody>
          <a:bodyPr>
            <a:normAutofit/>
          </a:bodyPr>
          <a:lstStyle/>
          <a:p>
            <a:pPr marL="0" indent="0" algn="r">
              <a:buNone/>
            </a:pPr>
            <a:r>
              <a:rPr lang="pt-BR" sz="2400" b="1" i="1" dirty="0">
                <a:solidFill>
                  <a:schemeClr val="tx1">
                    <a:lumMod val="50000"/>
                    <a:lumOff val="50000"/>
                  </a:schemeClr>
                </a:solidFill>
              </a:rPr>
              <a:t>n</a:t>
            </a:r>
            <a:r>
              <a:rPr lang="pt-BR" sz="2400" b="1" i="1" dirty="0" smtClean="0">
                <a:solidFill>
                  <a:schemeClr val="tx1">
                    <a:lumMod val="50000"/>
                    <a:lumOff val="50000"/>
                  </a:schemeClr>
                </a:solidFill>
              </a:rPr>
              <a:t>ussio@usp.br</a:t>
            </a:r>
            <a:endParaRPr lang="pt-BR" sz="2400" b="1" i="1" dirty="0">
              <a:solidFill>
                <a:schemeClr val="tx1">
                  <a:lumMod val="50000"/>
                  <a:lumOff val="50000"/>
                </a:schemeClr>
              </a:solidFill>
            </a:endParaRPr>
          </a:p>
        </p:txBody>
      </p:sp>
    </p:spTree>
    <p:extLst>
      <p:ext uri="{BB962C8B-B14F-4D97-AF65-F5344CB8AC3E}">
        <p14:creationId xmlns:p14="http://schemas.microsoft.com/office/powerpoint/2010/main" val="36093104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ítulo 2"/>
          <p:cNvSpPr txBox="1">
            <a:spLocks/>
          </p:cNvSpPr>
          <p:nvPr/>
        </p:nvSpPr>
        <p:spPr>
          <a:xfrm>
            <a:off x="1623049" y="5229200"/>
            <a:ext cx="7078016" cy="1166948"/>
          </a:xfrm>
          <a:prstGeom prst="rect">
            <a:avLst/>
          </a:prstGeom>
        </p:spPr>
        <p:txBody>
          <a:bodyPr vert="horz" lIns="91440" tIns="45720" rIns="91440" bIns="45720" rtlCol="0">
            <a:normAutofit/>
          </a:body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endParaRPr lang="pt-BR" sz="2400" b="1" i="1" dirty="0" smtClean="0"/>
          </a:p>
        </p:txBody>
      </p:sp>
      <p:pic>
        <p:nvPicPr>
          <p:cNvPr id="2054" name="Picture 6" descr="File:June - a man making hay - Book of hours Simon de Varie - KB 74 G37a -  093r det randv 1.jpg - Wikimedia Comm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54" y="2966996"/>
            <a:ext cx="2177118" cy="333727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s://www.tate.org.uk/art/images/work/N/N01/N01718_1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3681" y="1337175"/>
            <a:ext cx="6918271" cy="4603173"/>
          </a:xfrm>
          <a:prstGeom prst="rect">
            <a:avLst/>
          </a:prstGeom>
          <a:noFill/>
          <a:extLst>
            <a:ext uri="{909E8E84-426E-40DD-AFC4-6F175D3DCCD1}">
              <a14:hiddenFill xmlns:a14="http://schemas.microsoft.com/office/drawing/2010/main">
                <a:solidFill>
                  <a:srgbClr val="FFFFFF"/>
                </a:solidFill>
              </a14:hiddenFill>
            </a:ext>
          </a:extLst>
        </p:spPr>
      </p:pic>
      <p:pic>
        <p:nvPicPr>
          <p:cNvPr id="12" name="Imagem 11"/>
          <p:cNvPicPr>
            <a:picLocks noChangeAspect="1"/>
          </p:cNvPicPr>
          <p:nvPr/>
        </p:nvPicPr>
        <p:blipFill>
          <a:blip r:embed="rId4"/>
          <a:stretch>
            <a:fillRect/>
          </a:stretch>
        </p:blipFill>
        <p:spPr>
          <a:xfrm>
            <a:off x="0" y="0"/>
            <a:ext cx="2254827" cy="3171172"/>
          </a:xfrm>
          <a:prstGeom prst="rect">
            <a:avLst/>
          </a:prstGeom>
        </p:spPr>
      </p:pic>
      <p:sp>
        <p:nvSpPr>
          <p:cNvPr id="13" name="CaixaDeTexto 12"/>
          <p:cNvSpPr txBox="1"/>
          <p:nvPr/>
        </p:nvSpPr>
        <p:spPr>
          <a:xfrm>
            <a:off x="2774373" y="363682"/>
            <a:ext cx="5517572" cy="769441"/>
          </a:xfrm>
          <a:prstGeom prst="rect">
            <a:avLst/>
          </a:prstGeom>
          <a:noFill/>
        </p:spPr>
        <p:txBody>
          <a:bodyPr wrap="square" rtlCol="0">
            <a:spAutoFit/>
          </a:bodyPr>
          <a:lstStyle/>
          <a:p>
            <a:r>
              <a:rPr lang="pt-BR" sz="4400" i="1" dirty="0" err="1" smtClean="0"/>
              <a:t>Existential</a:t>
            </a:r>
            <a:r>
              <a:rPr lang="pt-BR" sz="4400" i="1" dirty="0" smtClean="0"/>
              <a:t> </a:t>
            </a:r>
            <a:r>
              <a:rPr lang="pt-BR" sz="4400" i="1" dirty="0" err="1" smtClean="0"/>
              <a:t>bonding</a:t>
            </a:r>
            <a:endParaRPr lang="pt-BR" sz="4400" i="1" dirty="0"/>
          </a:p>
        </p:txBody>
      </p:sp>
      <p:pic>
        <p:nvPicPr>
          <p:cNvPr id="7"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7346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ítulo 2"/>
          <p:cNvSpPr txBox="1">
            <a:spLocks/>
          </p:cNvSpPr>
          <p:nvPr/>
        </p:nvSpPr>
        <p:spPr>
          <a:xfrm>
            <a:off x="1623049" y="5229200"/>
            <a:ext cx="7078016" cy="1166948"/>
          </a:xfrm>
          <a:prstGeom prst="rect">
            <a:avLst/>
          </a:prstGeom>
        </p:spPr>
        <p:txBody>
          <a:bodyPr vert="horz" lIns="91440" tIns="45720" rIns="91440" bIns="45720" rtlCol="0">
            <a:normAutofit/>
          </a:body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endParaRPr lang="pt-BR" sz="2400" b="1" i="1" dirty="0" smtClean="0"/>
          </a:p>
        </p:txBody>
      </p:sp>
      <p:sp>
        <p:nvSpPr>
          <p:cNvPr id="13" name="CaixaDeTexto 12"/>
          <p:cNvSpPr txBox="1"/>
          <p:nvPr/>
        </p:nvSpPr>
        <p:spPr>
          <a:xfrm>
            <a:off x="-72737" y="86334"/>
            <a:ext cx="5517572" cy="769441"/>
          </a:xfrm>
          <a:prstGeom prst="rect">
            <a:avLst/>
          </a:prstGeom>
          <a:noFill/>
        </p:spPr>
        <p:txBody>
          <a:bodyPr wrap="square" rtlCol="0">
            <a:spAutoFit/>
          </a:bodyPr>
          <a:lstStyle/>
          <a:p>
            <a:r>
              <a:rPr lang="pt-BR" sz="4400" i="1"/>
              <a:t>Existential bonding</a:t>
            </a:r>
            <a:endParaRPr lang="pt-BR" sz="4400" i="1" dirty="0"/>
          </a:p>
        </p:txBody>
      </p:sp>
      <p:pic>
        <p:nvPicPr>
          <p:cNvPr id="2" name="Imagem 1"/>
          <p:cNvPicPr>
            <a:picLocks noChangeAspect="1"/>
          </p:cNvPicPr>
          <p:nvPr/>
        </p:nvPicPr>
        <p:blipFill>
          <a:blip r:embed="rId2"/>
          <a:stretch>
            <a:fillRect/>
          </a:stretch>
        </p:blipFill>
        <p:spPr>
          <a:xfrm>
            <a:off x="53580" y="1291671"/>
            <a:ext cx="4135254" cy="2961153"/>
          </a:xfrm>
          <a:prstGeom prst="rect">
            <a:avLst/>
          </a:prstGeom>
        </p:spPr>
      </p:pic>
      <p:pic>
        <p:nvPicPr>
          <p:cNvPr id="3" name="Imagem 2"/>
          <p:cNvPicPr>
            <a:picLocks noChangeAspect="1"/>
          </p:cNvPicPr>
          <p:nvPr/>
        </p:nvPicPr>
        <p:blipFill>
          <a:blip r:embed="rId3"/>
          <a:stretch>
            <a:fillRect/>
          </a:stretch>
        </p:blipFill>
        <p:spPr>
          <a:xfrm>
            <a:off x="4188835" y="2431473"/>
            <a:ext cx="4999536" cy="3737824"/>
          </a:xfrm>
          <a:prstGeom prst="rect">
            <a:avLst/>
          </a:prstGeom>
        </p:spPr>
      </p:pic>
      <p:sp>
        <p:nvSpPr>
          <p:cNvPr id="9" name="CaixaDeTexto 8"/>
          <p:cNvSpPr txBox="1"/>
          <p:nvPr/>
        </p:nvSpPr>
        <p:spPr>
          <a:xfrm>
            <a:off x="6667090" y="1871092"/>
            <a:ext cx="2476910" cy="369332"/>
          </a:xfrm>
          <a:prstGeom prst="rect">
            <a:avLst/>
          </a:prstGeom>
          <a:noFill/>
        </p:spPr>
        <p:txBody>
          <a:bodyPr wrap="square" rtlCol="0">
            <a:spAutoFit/>
          </a:bodyPr>
          <a:lstStyle/>
          <a:p>
            <a:r>
              <a:rPr lang="pt-BR" b="1" i="1" dirty="0" smtClean="0"/>
              <a:t>Washington </a:t>
            </a:r>
            <a:r>
              <a:rPr lang="pt-BR" b="1" i="1" dirty="0" err="1" smtClean="0"/>
              <a:t>Museum</a:t>
            </a:r>
            <a:endParaRPr lang="pt-BR" b="1" i="1" dirty="0"/>
          </a:p>
        </p:txBody>
      </p:sp>
      <p:sp>
        <p:nvSpPr>
          <p:cNvPr id="10" name="CaixaDeTexto 9"/>
          <p:cNvSpPr txBox="1"/>
          <p:nvPr/>
        </p:nvSpPr>
        <p:spPr>
          <a:xfrm>
            <a:off x="333970" y="4371680"/>
            <a:ext cx="2294929" cy="369332"/>
          </a:xfrm>
          <a:prstGeom prst="rect">
            <a:avLst/>
          </a:prstGeom>
          <a:noFill/>
        </p:spPr>
        <p:txBody>
          <a:bodyPr wrap="square" rtlCol="0">
            <a:spAutoFit/>
          </a:bodyPr>
          <a:lstStyle/>
          <a:p>
            <a:r>
              <a:rPr lang="pt-BR" b="1" i="1" dirty="0" smtClean="0"/>
              <a:t>Stockholm </a:t>
            </a:r>
            <a:r>
              <a:rPr lang="pt-BR" b="1" i="1" dirty="0" err="1" smtClean="0"/>
              <a:t>Museum</a:t>
            </a:r>
            <a:endParaRPr lang="pt-BR" b="1" i="1" dirty="0"/>
          </a:p>
        </p:txBody>
      </p:sp>
      <p:pic>
        <p:nvPicPr>
          <p:cNvPr id="8"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9379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ítulo 2"/>
          <p:cNvSpPr txBox="1">
            <a:spLocks/>
          </p:cNvSpPr>
          <p:nvPr/>
        </p:nvSpPr>
        <p:spPr>
          <a:xfrm>
            <a:off x="1623049" y="5229200"/>
            <a:ext cx="7078016" cy="1166948"/>
          </a:xfrm>
          <a:prstGeom prst="rect">
            <a:avLst/>
          </a:prstGeom>
        </p:spPr>
        <p:txBody>
          <a:bodyPr vert="horz" lIns="91440" tIns="45720" rIns="91440" bIns="45720" rtlCol="0">
            <a:normAutofit/>
          </a:body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endParaRPr lang="pt-BR" sz="2400" b="1" i="1" dirty="0" smtClean="0"/>
          </a:p>
        </p:txBody>
      </p:sp>
      <p:sp>
        <p:nvSpPr>
          <p:cNvPr id="13" name="CaixaDeTexto 12"/>
          <p:cNvSpPr txBox="1"/>
          <p:nvPr/>
        </p:nvSpPr>
        <p:spPr>
          <a:xfrm>
            <a:off x="28575" y="66443"/>
            <a:ext cx="5517572" cy="769441"/>
          </a:xfrm>
          <a:prstGeom prst="rect">
            <a:avLst/>
          </a:prstGeom>
          <a:noFill/>
        </p:spPr>
        <p:txBody>
          <a:bodyPr wrap="square" rtlCol="0">
            <a:spAutoFit/>
          </a:bodyPr>
          <a:lstStyle/>
          <a:p>
            <a:r>
              <a:rPr lang="pt-BR" sz="4400" i="1"/>
              <a:t>Existential bonding</a:t>
            </a:r>
            <a:endParaRPr lang="pt-BR" sz="4400" i="1" dirty="0"/>
          </a:p>
        </p:txBody>
      </p:sp>
      <p:pic>
        <p:nvPicPr>
          <p:cNvPr id="7" name="Imagem 6"/>
          <p:cNvPicPr>
            <a:picLocks noChangeAspect="1"/>
          </p:cNvPicPr>
          <p:nvPr/>
        </p:nvPicPr>
        <p:blipFill>
          <a:blip r:embed="rId2"/>
          <a:stretch>
            <a:fillRect/>
          </a:stretch>
        </p:blipFill>
        <p:spPr>
          <a:xfrm>
            <a:off x="4562475" y="2544473"/>
            <a:ext cx="4581525" cy="3743325"/>
          </a:xfrm>
          <a:prstGeom prst="rect">
            <a:avLst/>
          </a:prstGeom>
        </p:spPr>
      </p:pic>
      <p:sp>
        <p:nvSpPr>
          <p:cNvPr id="9" name="CaixaDeTexto 8"/>
          <p:cNvSpPr txBox="1"/>
          <p:nvPr/>
        </p:nvSpPr>
        <p:spPr>
          <a:xfrm>
            <a:off x="6213764" y="2008261"/>
            <a:ext cx="2760518" cy="461665"/>
          </a:xfrm>
          <a:prstGeom prst="rect">
            <a:avLst/>
          </a:prstGeom>
          <a:noFill/>
        </p:spPr>
        <p:txBody>
          <a:bodyPr wrap="square" rtlCol="0">
            <a:spAutoFit/>
          </a:bodyPr>
          <a:lstStyle/>
          <a:p>
            <a:r>
              <a:rPr lang="pt-BR" sz="2400" b="1" i="1" dirty="0" err="1" smtClean="0"/>
              <a:t>Julien</a:t>
            </a:r>
            <a:r>
              <a:rPr lang="pt-BR" sz="2400" b="1" i="1" dirty="0" smtClean="0"/>
              <a:t> </a:t>
            </a:r>
            <a:r>
              <a:rPr lang="pt-BR" sz="2400" b="1" i="1" dirty="0" err="1" smtClean="0"/>
              <a:t>Dupret</a:t>
            </a:r>
            <a:endParaRPr lang="pt-BR" sz="2400" b="1" i="1" dirty="0"/>
          </a:p>
        </p:txBody>
      </p:sp>
      <p:pic>
        <p:nvPicPr>
          <p:cNvPr id="11266" name="Picture 2" descr="Hay Meadow Painting - The Reapers, 19th century by Julien Dup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 y="935182"/>
            <a:ext cx="45339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3952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ítulo 2"/>
          <p:cNvSpPr txBox="1">
            <a:spLocks/>
          </p:cNvSpPr>
          <p:nvPr/>
        </p:nvSpPr>
        <p:spPr>
          <a:xfrm>
            <a:off x="1623049" y="5229200"/>
            <a:ext cx="7078016" cy="1166948"/>
          </a:xfrm>
          <a:prstGeom prst="rect">
            <a:avLst/>
          </a:prstGeom>
        </p:spPr>
        <p:txBody>
          <a:bodyPr vert="horz" lIns="91440" tIns="45720" rIns="91440" bIns="45720" rtlCol="0">
            <a:normAutofit/>
          </a:body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endParaRPr lang="pt-BR" sz="2400" b="1" i="1" dirty="0" smtClean="0"/>
          </a:p>
        </p:txBody>
      </p:sp>
      <p:sp>
        <p:nvSpPr>
          <p:cNvPr id="13" name="CaixaDeTexto 12"/>
          <p:cNvSpPr txBox="1"/>
          <p:nvPr/>
        </p:nvSpPr>
        <p:spPr>
          <a:xfrm>
            <a:off x="114300" y="86334"/>
            <a:ext cx="5517572" cy="769441"/>
          </a:xfrm>
          <a:prstGeom prst="rect">
            <a:avLst/>
          </a:prstGeom>
          <a:noFill/>
        </p:spPr>
        <p:txBody>
          <a:bodyPr wrap="square" rtlCol="0">
            <a:spAutoFit/>
          </a:bodyPr>
          <a:lstStyle/>
          <a:p>
            <a:r>
              <a:rPr lang="pt-BR" sz="4400" i="1"/>
              <a:t>Existential bonding</a:t>
            </a:r>
            <a:endParaRPr lang="pt-BR" sz="4400" i="1" dirty="0"/>
          </a:p>
        </p:txBody>
      </p:sp>
      <p:sp>
        <p:nvSpPr>
          <p:cNvPr id="6" name="CaixaDeTexto 5"/>
          <p:cNvSpPr txBox="1"/>
          <p:nvPr/>
        </p:nvSpPr>
        <p:spPr>
          <a:xfrm>
            <a:off x="7211292" y="1501100"/>
            <a:ext cx="1787236" cy="369332"/>
          </a:xfrm>
          <a:prstGeom prst="rect">
            <a:avLst/>
          </a:prstGeom>
          <a:noFill/>
        </p:spPr>
        <p:txBody>
          <a:bodyPr wrap="square" rtlCol="0">
            <a:spAutoFit/>
          </a:bodyPr>
          <a:lstStyle/>
          <a:p>
            <a:r>
              <a:rPr lang="pt-BR" b="1" i="1" dirty="0" smtClean="0"/>
              <a:t>Van </a:t>
            </a:r>
            <a:r>
              <a:rPr lang="pt-BR" b="1" i="1" dirty="0"/>
              <a:t>G</a:t>
            </a:r>
            <a:r>
              <a:rPr lang="pt-BR" b="1" i="1" dirty="0" smtClean="0"/>
              <a:t>ogh</a:t>
            </a:r>
            <a:endParaRPr lang="pt-BR" b="1" i="1" dirty="0"/>
          </a:p>
        </p:txBody>
      </p:sp>
      <p:pic>
        <p:nvPicPr>
          <p:cNvPr id="2" name="Imagem 1"/>
          <p:cNvPicPr>
            <a:picLocks noChangeAspect="1"/>
          </p:cNvPicPr>
          <p:nvPr/>
        </p:nvPicPr>
        <p:blipFill>
          <a:blip r:embed="rId2"/>
          <a:stretch>
            <a:fillRect/>
          </a:stretch>
        </p:blipFill>
        <p:spPr>
          <a:xfrm>
            <a:off x="0" y="794517"/>
            <a:ext cx="7015300" cy="5481591"/>
          </a:xfrm>
          <a:prstGeom prst="rect">
            <a:avLst/>
          </a:prstGeom>
        </p:spPr>
      </p:pic>
      <p:pic>
        <p:nvPicPr>
          <p:cNvPr id="7"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9227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Favorable</a:t>
            </a:r>
            <a:r>
              <a:rPr lang="pt-BR" sz="3600" i="1" dirty="0" smtClean="0"/>
              <a:t> </a:t>
            </a:r>
            <a:r>
              <a:rPr lang="pt-BR" sz="3600" i="1" dirty="0" err="1" smtClean="0"/>
              <a:t>conditions</a:t>
            </a:r>
            <a:r>
              <a:rPr lang="pt-BR" sz="3600" i="1" dirty="0" smtClean="0"/>
              <a:t>: </a:t>
            </a:r>
            <a:br>
              <a:rPr lang="pt-BR" sz="3600" i="1" dirty="0" smtClean="0"/>
            </a:br>
            <a:r>
              <a:rPr lang="pt-BR" sz="3600" i="1" dirty="0"/>
              <a:t>	</a:t>
            </a:r>
            <a:r>
              <a:rPr lang="pt-BR" sz="3600" i="1" dirty="0" smtClean="0"/>
              <a:t>		 </a:t>
            </a:r>
            <a:r>
              <a:rPr lang="pt-BR" sz="3600" i="1" dirty="0" err="1" smtClean="0"/>
              <a:t>Brazil</a:t>
            </a:r>
            <a:r>
              <a:rPr lang="pt-BR" sz="3600" i="1" dirty="0" smtClean="0"/>
              <a:t> benchmark </a:t>
            </a:r>
            <a:r>
              <a:rPr lang="pt-BR" sz="3600" i="1" dirty="0" err="1" smtClean="0"/>
              <a:t>prices</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29012785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515704" y="527979"/>
            <a:ext cx="5672748" cy="1202591"/>
          </a:xfrm>
          <a:prstGeom prst="rect">
            <a:avLst/>
          </a:prstGeom>
        </p:spPr>
      </p:pic>
      <p:pic>
        <p:nvPicPr>
          <p:cNvPr id="22530" name="Picture 2" descr="MilkPoint | Notícias, produção e mercado de leite no Brasil e no mund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8452" y="631534"/>
            <a:ext cx="2370943" cy="1244745"/>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m 2"/>
          <p:cNvPicPr>
            <a:picLocks noChangeAspect="1"/>
          </p:cNvPicPr>
          <p:nvPr/>
        </p:nvPicPr>
        <p:blipFill>
          <a:blip r:embed="rId4"/>
          <a:stretch>
            <a:fillRect/>
          </a:stretch>
        </p:blipFill>
        <p:spPr>
          <a:xfrm>
            <a:off x="515704" y="2690192"/>
            <a:ext cx="5998404" cy="902872"/>
          </a:xfrm>
          <a:prstGeom prst="rect">
            <a:avLst/>
          </a:prstGeom>
        </p:spPr>
      </p:pic>
      <p:pic>
        <p:nvPicPr>
          <p:cNvPr id="22532" name="Picture 4" descr="Canal Rural | Logopedia | Fando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35359" y="2433076"/>
            <a:ext cx="2115257" cy="1313687"/>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m 3"/>
          <p:cNvPicPr>
            <a:picLocks noChangeAspect="1"/>
          </p:cNvPicPr>
          <p:nvPr/>
        </p:nvPicPr>
        <p:blipFill>
          <a:blip r:embed="rId6"/>
          <a:stretch>
            <a:fillRect/>
          </a:stretch>
        </p:blipFill>
        <p:spPr>
          <a:xfrm>
            <a:off x="546040" y="4582934"/>
            <a:ext cx="6281824" cy="835780"/>
          </a:xfrm>
          <a:prstGeom prst="rect">
            <a:avLst/>
          </a:prstGeom>
        </p:spPr>
      </p:pic>
      <p:pic>
        <p:nvPicPr>
          <p:cNvPr id="5" name="Imagem 4"/>
          <p:cNvPicPr>
            <a:picLocks noChangeAspect="1"/>
          </p:cNvPicPr>
          <p:nvPr/>
        </p:nvPicPr>
        <p:blipFill>
          <a:blip r:embed="rId7"/>
          <a:stretch>
            <a:fillRect/>
          </a:stretch>
        </p:blipFill>
        <p:spPr>
          <a:xfrm>
            <a:off x="6435514" y="5100189"/>
            <a:ext cx="2426798" cy="564589"/>
          </a:xfrm>
          <a:prstGeom prst="rect">
            <a:avLst/>
          </a:prstGeom>
        </p:spPr>
      </p:pic>
      <p:pic>
        <p:nvPicPr>
          <p:cNvPr id="8" name="Picture 6" descr="http://www.zootecnia.esalq.usp.br/sites/default/files/styles/noticia_largura_150/public/labnussiolog.jpg?itok=aF5hjhV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59394" y="5561"/>
            <a:ext cx="584605" cy="545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8875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p:cNvPicPr>
            <a:picLocks noChangeAspect="1"/>
          </p:cNvPicPr>
          <p:nvPr/>
        </p:nvPicPr>
        <p:blipFill>
          <a:blip r:embed="rId2"/>
          <a:stretch>
            <a:fillRect/>
          </a:stretch>
        </p:blipFill>
        <p:spPr>
          <a:xfrm>
            <a:off x="1280835" y="69337"/>
            <a:ext cx="6597740" cy="6079245"/>
          </a:xfrm>
          <a:prstGeom prst="rect">
            <a:avLst/>
          </a:prstGeom>
        </p:spPr>
      </p:pic>
      <p:cxnSp>
        <p:nvCxnSpPr>
          <p:cNvPr id="10" name="Conector reto 9"/>
          <p:cNvCxnSpPr/>
          <p:nvPr/>
        </p:nvCxnSpPr>
        <p:spPr>
          <a:xfrm>
            <a:off x="6721490" y="910066"/>
            <a:ext cx="541706" cy="433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0937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944707"/>
            <a:ext cx="9085339" cy="3844636"/>
          </a:xfrm>
          <a:prstGeom prst="rect">
            <a:avLst/>
          </a:prstGeom>
        </p:spPr>
      </p:pic>
      <p:sp>
        <p:nvSpPr>
          <p:cNvPr id="3" name="CaixaDeTexto 2"/>
          <p:cNvSpPr txBox="1"/>
          <p:nvPr/>
        </p:nvSpPr>
        <p:spPr>
          <a:xfrm>
            <a:off x="5164282" y="4810991"/>
            <a:ext cx="3512127" cy="369332"/>
          </a:xfrm>
          <a:prstGeom prst="rect">
            <a:avLst/>
          </a:prstGeom>
          <a:noFill/>
        </p:spPr>
        <p:txBody>
          <a:bodyPr wrap="square" rtlCol="0">
            <a:spAutoFit/>
          </a:bodyPr>
          <a:lstStyle/>
          <a:p>
            <a:r>
              <a:rPr lang="pt-BR" dirty="0" err="1" smtClean="0"/>
              <a:t>Scot</a:t>
            </a:r>
            <a:r>
              <a:rPr lang="pt-BR" dirty="0" smtClean="0"/>
              <a:t> Consultoria, 2020</a:t>
            </a:r>
            <a:endParaRPr lang="pt-BR" dirty="0"/>
          </a:p>
        </p:txBody>
      </p:sp>
      <p:pic>
        <p:nvPicPr>
          <p:cNvPr id="22530" name="Picture 2" descr="Scot Consultor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8293" y="5223619"/>
            <a:ext cx="1962150" cy="7239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7418" y="5560"/>
            <a:ext cx="706582" cy="659477"/>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45657" y="685791"/>
            <a:ext cx="8458200" cy="369332"/>
          </a:xfrm>
          <a:prstGeom prst="rect">
            <a:avLst/>
          </a:prstGeom>
          <a:noFill/>
        </p:spPr>
        <p:txBody>
          <a:bodyPr wrap="square" rtlCol="0">
            <a:spAutoFit/>
          </a:bodyPr>
          <a:lstStyle/>
          <a:p>
            <a:r>
              <a:rPr lang="pt-BR" b="1" i="1" dirty="0" err="1" smtClean="0">
                <a:solidFill>
                  <a:schemeClr val="accent1"/>
                </a:solidFill>
              </a:rPr>
              <a:t>Hay</a:t>
            </a:r>
            <a:r>
              <a:rPr lang="pt-BR" b="1" i="1" dirty="0" smtClean="0">
                <a:solidFill>
                  <a:schemeClr val="accent1"/>
                </a:solidFill>
              </a:rPr>
              <a:t> </a:t>
            </a:r>
            <a:r>
              <a:rPr lang="pt-BR" b="1" i="1" dirty="0" err="1" smtClean="0">
                <a:solidFill>
                  <a:schemeClr val="accent1"/>
                </a:solidFill>
              </a:rPr>
              <a:t>type</a:t>
            </a:r>
            <a:r>
              <a:rPr lang="pt-BR" b="1" i="1" dirty="0" smtClean="0">
                <a:solidFill>
                  <a:schemeClr val="accent1"/>
                </a:solidFill>
              </a:rPr>
              <a:t>                                           % DM                          % CP                   %NDF          %TDN</a:t>
            </a:r>
            <a:endParaRPr lang="pt-BR" b="1" i="1" dirty="0">
              <a:solidFill>
                <a:schemeClr val="accent1"/>
              </a:solidFill>
            </a:endParaRPr>
          </a:p>
        </p:txBody>
      </p:sp>
      <p:sp>
        <p:nvSpPr>
          <p:cNvPr id="6" name="CaixaDeTexto 5"/>
          <p:cNvSpPr txBox="1"/>
          <p:nvPr/>
        </p:nvSpPr>
        <p:spPr>
          <a:xfrm>
            <a:off x="2691245" y="103798"/>
            <a:ext cx="4333009" cy="523220"/>
          </a:xfrm>
          <a:prstGeom prst="rect">
            <a:avLst/>
          </a:prstGeom>
          <a:noFill/>
        </p:spPr>
        <p:txBody>
          <a:bodyPr wrap="square" rtlCol="0">
            <a:spAutoFit/>
          </a:bodyPr>
          <a:lstStyle/>
          <a:p>
            <a:r>
              <a:rPr lang="pt-BR" sz="2800" b="1" dirty="0" err="1" smtClean="0"/>
              <a:t>Typical</a:t>
            </a:r>
            <a:r>
              <a:rPr lang="pt-BR" sz="2800" b="1" dirty="0" smtClean="0"/>
              <a:t> BR </a:t>
            </a:r>
            <a:r>
              <a:rPr lang="pt-BR" sz="2800" b="1" dirty="0" err="1" smtClean="0"/>
              <a:t>hay</a:t>
            </a:r>
            <a:r>
              <a:rPr lang="pt-BR" sz="2800" b="1" dirty="0" smtClean="0"/>
              <a:t> </a:t>
            </a:r>
            <a:r>
              <a:rPr lang="pt-BR" sz="2800" b="1" dirty="0" err="1" smtClean="0"/>
              <a:t>market</a:t>
            </a:r>
            <a:endParaRPr lang="pt-BR" sz="2800" b="1" dirty="0"/>
          </a:p>
        </p:txBody>
      </p:sp>
    </p:spTree>
    <p:extLst>
      <p:ext uri="{BB962C8B-B14F-4D97-AF65-F5344CB8AC3E}">
        <p14:creationId xmlns:p14="http://schemas.microsoft.com/office/powerpoint/2010/main" val="7351063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62057" y="0"/>
            <a:ext cx="8747838" cy="5423561"/>
          </a:xfrm>
          <a:prstGeom prst="rect">
            <a:avLst/>
          </a:prstGeom>
        </p:spPr>
      </p:pic>
      <p:sp>
        <p:nvSpPr>
          <p:cNvPr id="3" name="CaixaDeTexto 2"/>
          <p:cNvSpPr txBox="1"/>
          <p:nvPr/>
        </p:nvSpPr>
        <p:spPr>
          <a:xfrm>
            <a:off x="6352010" y="5947519"/>
            <a:ext cx="3512127" cy="369332"/>
          </a:xfrm>
          <a:prstGeom prst="rect">
            <a:avLst/>
          </a:prstGeom>
          <a:noFill/>
        </p:spPr>
        <p:txBody>
          <a:bodyPr wrap="square" rtlCol="0">
            <a:spAutoFit/>
          </a:bodyPr>
          <a:lstStyle/>
          <a:p>
            <a:r>
              <a:rPr lang="pt-BR" dirty="0" err="1" smtClean="0"/>
              <a:t>Scot</a:t>
            </a:r>
            <a:r>
              <a:rPr lang="pt-BR" dirty="0" smtClean="0"/>
              <a:t> Consultoria, 2020</a:t>
            </a:r>
            <a:endParaRPr lang="pt-BR" dirty="0"/>
          </a:p>
        </p:txBody>
      </p:sp>
      <p:pic>
        <p:nvPicPr>
          <p:cNvPr id="4" name="Picture 2" descr="Scot Consultor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8227" y="5328699"/>
            <a:ext cx="1650134" cy="6087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89372" y="5561"/>
            <a:ext cx="654627" cy="610986"/>
          </a:xfrm>
          <a:prstGeom prst="rect">
            <a:avLst/>
          </a:prstGeom>
          <a:noFill/>
          <a:extLst>
            <a:ext uri="{909E8E84-426E-40DD-AFC4-6F175D3DCCD1}">
              <a14:hiddenFill xmlns:a14="http://schemas.microsoft.com/office/drawing/2010/main">
                <a:solidFill>
                  <a:srgbClr val="FFFFFF"/>
                </a:solidFill>
              </a14:hiddenFill>
            </a:ext>
          </a:extLst>
        </p:spPr>
      </p:pic>
      <p:sp>
        <p:nvSpPr>
          <p:cNvPr id="6" name="CaixaDeTexto 5"/>
          <p:cNvSpPr txBox="1"/>
          <p:nvPr/>
        </p:nvSpPr>
        <p:spPr>
          <a:xfrm>
            <a:off x="518747" y="267630"/>
            <a:ext cx="8458200" cy="369332"/>
          </a:xfrm>
          <a:prstGeom prst="rect">
            <a:avLst/>
          </a:prstGeom>
          <a:noFill/>
        </p:spPr>
        <p:txBody>
          <a:bodyPr wrap="square" rtlCol="0">
            <a:spAutoFit/>
          </a:bodyPr>
          <a:lstStyle/>
          <a:p>
            <a:r>
              <a:rPr lang="pt-BR" b="1" i="1" dirty="0" smtClean="0">
                <a:solidFill>
                  <a:schemeClr val="accent1"/>
                </a:solidFill>
              </a:rPr>
              <a:t>A </a:t>
            </a:r>
            <a:r>
              <a:rPr lang="pt-BR" b="1" i="1" dirty="0" err="1" smtClean="0">
                <a:solidFill>
                  <a:schemeClr val="accent1"/>
                </a:solidFill>
              </a:rPr>
              <a:t>type</a:t>
            </a:r>
            <a:r>
              <a:rPr lang="pt-BR" b="1" i="1" dirty="0" smtClean="0">
                <a:solidFill>
                  <a:schemeClr val="accent1"/>
                </a:solidFill>
              </a:rPr>
              <a:t> - </a:t>
            </a:r>
            <a:r>
              <a:rPr lang="pt-BR" b="1" i="1" dirty="0" err="1" smtClean="0">
                <a:solidFill>
                  <a:schemeClr val="accent1"/>
                </a:solidFill>
              </a:rPr>
              <a:t>choice</a:t>
            </a:r>
            <a:r>
              <a:rPr lang="pt-BR" b="1" i="1" dirty="0" smtClean="0">
                <a:solidFill>
                  <a:schemeClr val="accent1"/>
                </a:solidFill>
              </a:rPr>
              <a:t>                     B </a:t>
            </a:r>
            <a:r>
              <a:rPr lang="pt-BR" b="1" i="1" dirty="0" err="1" smtClean="0">
                <a:solidFill>
                  <a:schemeClr val="accent1"/>
                </a:solidFill>
              </a:rPr>
              <a:t>type</a:t>
            </a:r>
            <a:r>
              <a:rPr lang="pt-BR" b="1" i="1" dirty="0" smtClean="0">
                <a:solidFill>
                  <a:schemeClr val="accent1"/>
                </a:solidFill>
              </a:rPr>
              <a:t> – médium               C </a:t>
            </a:r>
            <a:r>
              <a:rPr lang="pt-BR" b="1" i="1" dirty="0" err="1" smtClean="0">
                <a:solidFill>
                  <a:schemeClr val="accent1"/>
                </a:solidFill>
              </a:rPr>
              <a:t>type</a:t>
            </a:r>
            <a:r>
              <a:rPr lang="pt-BR" b="1" i="1" dirty="0" smtClean="0">
                <a:solidFill>
                  <a:schemeClr val="accent1"/>
                </a:solidFill>
              </a:rPr>
              <a:t> – </a:t>
            </a:r>
            <a:r>
              <a:rPr lang="pt-BR" b="1" i="1" dirty="0" err="1" smtClean="0">
                <a:solidFill>
                  <a:schemeClr val="accent1"/>
                </a:solidFill>
              </a:rPr>
              <a:t>rainy</a:t>
            </a:r>
            <a:r>
              <a:rPr lang="pt-BR" b="1" i="1" dirty="0" smtClean="0">
                <a:solidFill>
                  <a:schemeClr val="accent1"/>
                </a:solidFill>
              </a:rPr>
              <a:t> </a:t>
            </a:r>
            <a:r>
              <a:rPr lang="pt-BR" b="1" i="1" dirty="0" err="1" smtClean="0">
                <a:solidFill>
                  <a:schemeClr val="accent1"/>
                </a:solidFill>
              </a:rPr>
              <a:t>and</a:t>
            </a:r>
            <a:r>
              <a:rPr lang="pt-BR" b="1" i="1" dirty="0" smtClean="0">
                <a:solidFill>
                  <a:schemeClr val="accent1"/>
                </a:solidFill>
              </a:rPr>
              <a:t> </a:t>
            </a:r>
            <a:r>
              <a:rPr lang="pt-BR" b="1" i="1" dirty="0" err="1" smtClean="0">
                <a:solidFill>
                  <a:schemeClr val="accent1"/>
                </a:solidFill>
              </a:rPr>
              <a:t>wet</a:t>
            </a:r>
            <a:endParaRPr lang="pt-BR" b="1" i="1" dirty="0">
              <a:solidFill>
                <a:schemeClr val="accent1"/>
              </a:solidFill>
            </a:endParaRPr>
          </a:p>
        </p:txBody>
      </p:sp>
      <p:sp>
        <p:nvSpPr>
          <p:cNvPr id="7" name="CaixaDeTexto 6"/>
          <p:cNvSpPr txBox="1"/>
          <p:nvPr/>
        </p:nvSpPr>
        <p:spPr>
          <a:xfrm>
            <a:off x="518747" y="2728035"/>
            <a:ext cx="8458200" cy="369332"/>
          </a:xfrm>
          <a:prstGeom prst="rect">
            <a:avLst/>
          </a:prstGeom>
          <a:noFill/>
        </p:spPr>
        <p:txBody>
          <a:bodyPr wrap="square" rtlCol="0">
            <a:spAutoFit/>
          </a:bodyPr>
          <a:lstStyle/>
          <a:p>
            <a:r>
              <a:rPr lang="pt-BR" b="1" i="1" dirty="0" smtClean="0">
                <a:solidFill>
                  <a:schemeClr val="accent1"/>
                </a:solidFill>
              </a:rPr>
              <a:t>Grass </a:t>
            </a:r>
            <a:r>
              <a:rPr lang="pt-BR" b="1" i="1" dirty="0" err="1" smtClean="0">
                <a:solidFill>
                  <a:schemeClr val="accent1"/>
                </a:solidFill>
              </a:rPr>
              <a:t>vs</a:t>
            </a:r>
            <a:r>
              <a:rPr lang="pt-BR" b="1" i="1" dirty="0" smtClean="0">
                <a:solidFill>
                  <a:schemeClr val="accent1"/>
                </a:solidFill>
              </a:rPr>
              <a:t> legumes            </a:t>
            </a:r>
            <a:r>
              <a:rPr lang="pt-BR" b="1" i="1" dirty="0" err="1" smtClean="0">
                <a:solidFill>
                  <a:schemeClr val="accent1"/>
                </a:solidFill>
              </a:rPr>
              <a:t>Type</a:t>
            </a:r>
            <a:r>
              <a:rPr lang="pt-BR" b="1" i="1" dirty="0" smtClean="0">
                <a:solidFill>
                  <a:schemeClr val="accent1"/>
                </a:solidFill>
              </a:rPr>
              <a:t>               </a:t>
            </a:r>
            <a:r>
              <a:rPr lang="pt-BR" b="1" i="1" dirty="0" err="1" smtClean="0">
                <a:solidFill>
                  <a:schemeClr val="accent1"/>
                </a:solidFill>
              </a:rPr>
              <a:t>Moisture</a:t>
            </a:r>
            <a:r>
              <a:rPr lang="pt-BR" b="1" i="1" dirty="0" smtClean="0">
                <a:solidFill>
                  <a:schemeClr val="accent1"/>
                </a:solidFill>
              </a:rPr>
              <a:t>           CP(%DM)           NDF(%DM)</a:t>
            </a:r>
            <a:endParaRPr lang="pt-BR" b="1" i="1" dirty="0">
              <a:solidFill>
                <a:schemeClr val="accent1"/>
              </a:solidFill>
            </a:endParaRPr>
          </a:p>
        </p:txBody>
      </p:sp>
    </p:spTree>
    <p:extLst>
      <p:ext uri="{BB962C8B-B14F-4D97-AF65-F5344CB8AC3E}">
        <p14:creationId xmlns:p14="http://schemas.microsoft.com/office/powerpoint/2010/main" val="38383620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07654" y="138785"/>
            <a:ext cx="7265561" cy="4975605"/>
          </a:xfrm>
          <a:prstGeom prst="rect">
            <a:avLst/>
          </a:prstGeom>
        </p:spPr>
      </p:pic>
      <p:sp>
        <p:nvSpPr>
          <p:cNvPr id="3" name="CaixaDeTexto 2"/>
          <p:cNvSpPr txBox="1"/>
          <p:nvPr/>
        </p:nvSpPr>
        <p:spPr>
          <a:xfrm>
            <a:off x="7259204" y="2042255"/>
            <a:ext cx="1780887" cy="646331"/>
          </a:xfrm>
          <a:prstGeom prst="rect">
            <a:avLst/>
          </a:prstGeom>
          <a:noFill/>
        </p:spPr>
        <p:txBody>
          <a:bodyPr wrap="square" rtlCol="0">
            <a:spAutoFit/>
          </a:bodyPr>
          <a:lstStyle/>
          <a:p>
            <a:r>
              <a:rPr lang="pt-BR" dirty="0" err="1" smtClean="0"/>
              <a:t>Scot</a:t>
            </a:r>
            <a:r>
              <a:rPr lang="pt-BR" dirty="0" smtClean="0"/>
              <a:t> Consultoria, 2020</a:t>
            </a:r>
            <a:endParaRPr lang="pt-BR" dirty="0"/>
          </a:p>
        </p:txBody>
      </p:sp>
      <p:pic>
        <p:nvPicPr>
          <p:cNvPr id="4" name="Picture 2" descr="Scot Consultor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3215" y="1543910"/>
            <a:ext cx="1159907" cy="427927"/>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740929" y="5114390"/>
            <a:ext cx="7512627" cy="1200329"/>
          </a:xfrm>
          <a:prstGeom prst="rect">
            <a:avLst/>
          </a:prstGeom>
          <a:noFill/>
        </p:spPr>
        <p:txBody>
          <a:bodyPr wrap="square" rtlCol="0">
            <a:spAutoFit/>
          </a:bodyPr>
          <a:lstStyle/>
          <a:p>
            <a:r>
              <a:rPr lang="pt-BR" sz="2400" dirty="0" smtClean="0"/>
              <a:t>Julho 2021 = US$ 5.18</a:t>
            </a:r>
          </a:p>
          <a:p>
            <a:r>
              <a:rPr lang="pt-BR" sz="2400" dirty="0" smtClean="0"/>
              <a:t>Tipo A –  (</a:t>
            </a:r>
            <a:r>
              <a:rPr lang="pt-BR" sz="2400" dirty="0" err="1" smtClean="0"/>
              <a:t>mean</a:t>
            </a:r>
            <a:r>
              <a:rPr lang="pt-BR" sz="2400" dirty="0" smtClean="0"/>
              <a:t>) R$1244          </a:t>
            </a:r>
            <a:r>
              <a:rPr lang="pt-BR" sz="2400" b="1" dirty="0" smtClean="0">
                <a:solidFill>
                  <a:srgbClr val="C00000"/>
                </a:solidFill>
              </a:rPr>
              <a:t>US$ 240 </a:t>
            </a:r>
            <a:r>
              <a:rPr lang="pt-BR" sz="2400" dirty="0" smtClean="0"/>
              <a:t>(US$ 489-166)</a:t>
            </a:r>
          </a:p>
          <a:p>
            <a:r>
              <a:rPr lang="pt-BR" sz="2400" dirty="0" smtClean="0"/>
              <a:t>Tipo C –  (</a:t>
            </a:r>
            <a:r>
              <a:rPr lang="pt-BR" sz="2400" dirty="0" err="1" smtClean="0"/>
              <a:t>mean</a:t>
            </a:r>
            <a:r>
              <a:rPr lang="pt-BR" sz="2400" dirty="0" smtClean="0"/>
              <a:t>) R$622             </a:t>
            </a:r>
            <a:r>
              <a:rPr lang="pt-BR" sz="2400" b="1" dirty="0" smtClean="0">
                <a:solidFill>
                  <a:srgbClr val="C00000"/>
                </a:solidFill>
              </a:rPr>
              <a:t>US$ 120 </a:t>
            </a:r>
            <a:endParaRPr lang="pt-BR" sz="2400" b="1" dirty="0">
              <a:solidFill>
                <a:srgbClr val="C00000"/>
              </a:solidFill>
            </a:endParaRPr>
          </a:p>
        </p:txBody>
      </p:sp>
      <p:pic>
        <p:nvPicPr>
          <p:cNvPr id="6"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7498" y="5561"/>
            <a:ext cx="676502" cy="631402"/>
          </a:xfrm>
          <a:prstGeom prst="rect">
            <a:avLst/>
          </a:prstGeom>
          <a:noFill/>
          <a:extLst>
            <a:ext uri="{909E8E84-426E-40DD-AFC4-6F175D3DCCD1}">
              <a14:hiddenFill xmlns:a14="http://schemas.microsoft.com/office/drawing/2010/main">
                <a:solidFill>
                  <a:srgbClr val="FFFFFF"/>
                </a:solidFill>
              </a14:hiddenFill>
            </a:ext>
          </a:extLst>
        </p:spPr>
      </p:pic>
      <p:sp>
        <p:nvSpPr>
          <p:cNvPr id="7" name="CaixaDeTexto 6"/>
          <p:cNvSpPr txBox="1"/>
          <p:nvPr/>
        </p:nvSpPr>
        <p:spPr>
          <a:xfrm>
            <a:off x="518747" y="267630"/>
            <a:ext cx="6941926" cy="369332"/>
          </a:xfrm>
          <a:prstGeom prst="rect">
            <a:avLst/>
          </a:prstGeom>
          <a:noFill/>
          <a:ln>
            <a:noFill/>
          </a:ln>
        </p:spPr>
        <p:txBody>
          <a:bodyPr wrap="square" rtlCol="0">
            <a:spAutoFit/>
          </a:bodyPr>
          <a:lstStyle/>
          <a:p>
            <a:r>
              <a:rPr lang="pt-BR" b="1" i="1" dirty="0" smtClean="0">
                <a:solidFill>
                  <a:schemeClr val="accent1"/>
                </a:solidFill>
              </a:rPr>
              <a:t>          </a:t>
            </a:r>
            <a:r>
              <a:rPr lang="pt-BR" b="1" i="1" dirty="0" err="1" smtClean="0">
                <a:solidFill>
                  <a:schemeClr val="accent1"/>
                </a:solidFill>
              </a:rPr>
              <a:t>Source</a:t>
            </a:r>
            <a:r>
              <a:rPr lang="pt-BR" b="1" i="1" dirty="0" smtClean="0">
                <a:solidFill>
                  <a:schemeClr val="accent1"/>
                </a:solidFill>
              </a:rPr>
              <a:t>/</a:t>
            </a:r>
            <a:r>
              <a:rPr lang="pt-BR" b="1" i="1" dirty="0" err="1" smtClean="0">
                <a:solidFill>
                  <a:schemeClr val="accent1"/>
                </a:solidFill>
              </a:rPr>
              <a:t>Farm</a:t>
            </a:r>
            <a:r>
              <a:rPr lang="pt-BR" b="1" i="1" dirty="0" smtClean="0">
                <a:solidFill>
                  <a:schemeClr val="accent1"/>
                </a:solidFill>
              </a:rPr>
              <a:t>      </a:t>
            </a:r>
            <a:r>
              <a:rPr lang="pt-BR" b="1" i="1" dirty="0" err="1" smtClean="0">
                <a:solidFill>
                  <a:schemeClr val="accent1"/>
                </a:solidFill>
              </a:rPr>
              <a:t>State</a:t>
            </a:r>
            <a:r>
              <a:rPr lang="pt-BR" b="1" i="1" dirty="0" smtClean="0">
                <a:solidFill>
                  <a:schemeClr val="accent1"/>
                </a:solidFill>
              </a:rPr>
              <a:t>                 </a:t>
            </a:r>
            <a:r>
              <a:rPr lang="pt-BR" b="1" i="1" dirty="0" err="1" smtClean="0">
                <a:solidFill>
                  <a:schemeClr val="accent1"/>
                </a:solidFill>
              </a:rPr>
              <a:t>Type</a:t>
            </a:r>
            <a:r>
              <a:rPr lang="pt-BR" b="1" i="1" dirty="0" smtClean="0">
                <a:solidFill>
                  <a:schemeClr val="accent1"/>
                </a:solidFill>
              </a:rPr>
              <a:t>                           R$/t</a:t>
            </a:r>
            <a:endParaRPr lang="pt-BR" b="1" i="1" dirty="0">
              <a:solidFill>
                <a:schemeClr val="accent1"/>
              </a:solidFill>
            </a:endParaRPr>
          </a:p>
        </p:txBody>
      </p:sp>
    </p:spTree>
    <p:extLst>
      <p:ext uri="{BB962C8B-B14F-4D97-AF65-F5344CB8AC3E}">
        <p14:creationId xmlns:p14="http://schemas.microsoft.com/office/powerpoint/2010/main" val="40526447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Favorable</a:t>
            </a:r>
            <a:r>
              <a:rPr lang="pt-BR" sz="3600" i="1" dirty="0" smtClean="0"/>
              <a:t> </a:t>
            </a:r>
            <a:r>
              <a:rPr lang="pt-BR" sz="3600" i="1" dirty="0" err="1" smtClean="0"/>
              <a:t>conditions</a:t>
            </a:r>
            <a:r>
              <a:rPr lang="pt-BR" sz="3600" i="1" dirty="0" smtClean="0"/>
              <a:t>: </a:t>
            </a:r>
            <a:br>
              <a:rPr lang="pt-BR" sz="3600" i="1" dirty="0" smtClean="0"/>
            </a:br>
            <a:r>
              <a:rPr lang="pt-BR" sz="3600" i="1" dirty="0"/>
              <a:t>	</a:t>
            </a:r>
            <a:r>
              <a:rPr lang="pt-BR" sz="3600" i="1" dirty="0" smtClean="0"/>
              <a:t>	</a:t>
            </a:r>
            <a:r>
              <a:rPr lang="pt-BR" sz="3600" i="1" dirty="0" err="1" smtClean="0"/>
              <a:t>International</a:t>
            </a:r>
            <a:r>
              <a:rPr lang="pt-BR" sz="3600" i="1" dirty="0" smtClean="0"/>
              <a:t> standard </a:t>
            </a:r>
            <a:r>
              <a:rPr lang="pt-BR" sz="3600" i="1" dirty="0" err="1" smtClean="0"/>
              <a:t>prices</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8089170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873874" y="173592"/>
            <a:ext cx="4975768" cy="601939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322506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049482" y="104163"/>
            <a:ext cx="6556663" cy="6093295"/>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2913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198965" y="73129"/>
            <a:ext cx="6903374" cy="6078289"/>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11664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315029" y="68897"/>
            <a:ext cx="8091216" cy="5984241"/>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97836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Favorable</a:t>
            </a:r>
            <a:r>
              <a:rPr lang="pt-BR" sz="3600" i="1" dirty="0" smtClean="0"/>
              <a:t> </a:t>
            </a:r>
            <a:r>
              <a:rPr lang="pt-BR" sz="3600" i="1" dirty="0" err="1" smtClean="0"/>
              <a:t>conditions</a:t>
            </a:r>
            <a:r>
              <a:rPr lang="pt-BR" sz="3600" i="1" dirty="0" smtClean="0"/>
              <a:t>: </a:t>
            </a:r>
            <a:br>
              <a:rPr lang="pt-BR" sz="3600" i="1" dirty="0" smtClean="0"/>
            </a:br>
            <a:r>
              <a:rPr lang="pt-BR" sz="3600" i="1" dirty="0"/>
              <a:t>	</a:t>
            </a:r>
            <a:r>
              <a:rPr lang="pt-BR" sz="3600" i="1" dirty="0" smtClean="0"/>
              <a:t>	</a:t>
            </a:r>
            <a:r>
              <a:rPr lang="pt-BR" sz="3600" i="1" dirty="0" err="1" smtClean="0"/>
              <a:t>International</a:t>
            </a:r>
            <a:r>
              <a:rPr lang="pt-BR" sz="3600" i="1" dirty="0" smtClean="0"/>
              <a:t> </a:t>
            </a:r>
            <a:r>
              <a:rPr lang="pt-BR" sz="3600" i="1" dirty="0" err="1" smtClean="0"/>
              <a:t>demands</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14855109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646107" y="827161"/>
            <a:ext cx="7505236" cy="4615747"/>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52096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p:cNvPicPr>
            <a:picLocks noChangeAspect="1"/>
          </p:cNvPicPr>
          <p:nvPr/>
        </p:nvPicPr>
        <p:blipFill>
          <a:blip r:embed="rId2"/>
          <a:stretch>
            <a:fillRect/>
          </a:stretch>
        </p:blipFill>
        <p:spPr>
          <a:xfrm>
            <a:off x="263156" y="957894"/>
            <a:ext cx="8249407" cy="4397363"/>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87717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357159" y="533039"/>
            <a:ext cx="8429612" cy="4467992"/>
          </a:xfrm>
          <a:prstGeom prst="rect">
            <a:avLst/>
          </a:prstGeom>
        </p:spPr>
      </p:pic>
    </p:spTree>
    <p:extLst>
      <p:ext uri="{BB962C8B-B14F-4D97-AF65-F5344CB8AC3E}">
        <p14:creationId xmlns:p14="http://schemas.microsoft.com/office/powerpoint/2010/main" val="20615613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Figure 6.  2007 and 2017 Hay Impor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258" y="407002"/>
            <a:ext cx="8147697" cy="578341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09117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Figure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1634" y="729655"/>
            <a:ext cx="6191250" cy="4486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6182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Figure 2. Value of US Hay Expor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046" y="395963"/>
            <a:ext cx="7648203" cy="554200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84635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6" name="Picture 4" descr="https://cms-static.wehaacdn.com/hayandforage-com/images/1_StocksGraph_ph.48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79257"/>
            <a:ext cx="8860919" cy="444311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39366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s://cms-static.wehaacdn.com/hayandforage-com/images/1_StocksTable_ph.480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7366" y="0"/>
            <a:ext cx="3090809" cy="6349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46199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ay Stacked for Export - Long Beach, C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67555"/>
            <a:ext cx="9106946" cy="44788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1880754" y="242386"/>
            <a:ext cx="4831773" cy="584775"/>
          </a:xfrm>
          <a:prstGeom prst="rect">
            <a:avLst/>
          </a:prstGeom>
          <a:noFill/>
        </p:spPr>
        <p:txBody>
          <a:bodyPr wrap="square" rtlCol="0">
            <a:spAutoFit/>
          </a:bodyPr>
          <a:lstStyle/>
          <a:p>
            <a:r>
              <a:rPr lang="pt-BR" sz="3200" b="1" dirty="0" err="1" smtClean="0"/>
              <a:t>Hay</a:t>
            </a:r>
            <a:r>
              <a:rPr lang="pt-BR" sz="3200" b="1" dirty="0" smtClean="0"/>
              <a:t> </a:t>
            </a:r>
            <a:r>
              <a:rPr lang="pt-BR" sz="3200" b="1" dirty="0" err="1" smtClean="0"/>
              <a:t>storage</a:t>
            </a:r>
            <a:r>
              <a:rPr lang="pt-BR" sz="3200" b="1" dirty="0" smtClean="0"/>
              <a:t> for </a:t>
            </a:r>
            <a:r>
              <a:rPr lang="pt-BR" sz="3200" b="1" dirty="0" err="1" smtClean="0"/>
              <a:t>exportation</a:t>
            </a:r>
            <a:endParaRPr lang="pt-BR" sz="3200" b="1" dirty="0"/>
          </a:p>
        </p:txBody>
      </p:sp>
    </p:spTree>
    <p:extLst>
      <p:ext uri="{BB962C8B-B14F-4D97-AF65-F5344CB8AC3E}">
        <p14:creationId xmlns:p14="http://schemas.microsoft.com/office/powerpoint/2010/main" val="323700263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Figure 1. Old and New Methods of Hay Mak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55692"/>
            <a:ext cx="9135032" cy="3555637"/>
          </a:xfrm>
          <a:prstGeom prst="rect">
            <a:avLst/>
          </a:prstGeom>
          <a:noFill/>
          <a:extLst>
            <a:ext uri="{909E8E84-426E-40DD-AFC4-6F175D3DCCD1}">
              <a14:hiddenFill xmlns:a14="http://schemas.microsoft.com/office/drawing/2010/main">
                <a:solidFill>
                  <a:srgbClr val="FFFFFF"/>
                </a:solidFill>
              </a14:hiddenFill>
            </a:ext>
          </a:extLst>
        </p:spPr>
      </p:pic>
      <p:sp>
        <p:nvSpPr>
          <p:cNvPr id="2" name="CaixaDeTexto 1"/>
          <p:cNvSpPr txBox="1"/>
          <p:nvPr/>
        </p:nvSpPr>
        <p:spPr>
          <a:xfrm>
            <a:off x="0" y="4939151"/>
            <a:ext cx="9135032" cy="400110"/>
          </a:xfrm>
          <a:prstGeom prst="rect">
            <a:avLst/>
          </a:prstGeom>
          <a:noFill/>
        </p:spPr>
        <p:txBody>
          <a:bodyPr wrap="square" rtlCol="0">
            <a:spAutoFit/>
          </a:bodyPr>
          <a:lstStyle/>
          <a:p>
            <a:pPr algn="ctr"/>
            <a:r>
              <a:rPr lang="pt-BR" sz="2000" b="1" dirty="0" err="1" smtClean="0"/>
              <a:t>Evolution</a:t>
            </a:r>
            <a:r>
              <a:rPr lang="pt-BR" sz="2000" b="1" dirty="0" smtClean="0"/>
              <a:t> </a:t>
            </a:r>
            <a:r>
              <a:rPr lang="pt-BR" sz="2000" b="1" dirty="0" err="1" smtClean="0"/>
              <a:t>of</a:t>
            </a:r>
            <a:r>
              <a:rPr lang="pt-BR" sz="2000" b="1" dirty="0" smtClean="0"/>
              <a:t> </a:t>
            </a:r>
            <a:r>
              <a:rPr lang="pt-BR" sz="2000" b="1" dirty="0" err="1" smtClean="0"/>
              <a:t>the</a:t>
            </a:r>
            <a:r>
              <a:rPr lang="pt-BR" sz="2000" b="1" dirty="0" smtClean="0"/>
              <a:t> </a:t>
            </a:r>
            <a:r>
              <a:rPr lang="pt-BR" sz="2000" b="1" dirty="0" err="1" smtClean="0"/>
              <a:t>limited</a:t>
            </a:r>
            <a:r>
              <a:rPr lang="pt-BR" sz="2000" b="1" dirty="0" smtClean="0"/>
              <a:t> </a:t>
            </a:r>
            <a:r>
              <a:rPr lang="pt-BR" sz="2000" b="1" dirty="0" err="1" smtClean="0"/>
              <a:t>logistics</a:t>
            </a:r>
            <a:r>
              <a:rPr lang="pt-BR" sz="2000" b="1" dirty="0" smtClean="0"/>
              <a:t>(1860) </a:t>
            </a:r>
            <a:r>
              <a:rPr lang="pt-BR" sz="2000" b="1" dirty="0" err="1" smtClean="0"/>
              <a:t>to</a:t>
            </a:r>
            <a:r>
              <a:rPr lang="pt-BR" sz="2000" b="1" dirty="0" smtClean="0"/>
              <a:t> high </a:t>
            </a:r>
            <a:r>
              <a:rPr lang="pt-BR" sz="2000" b="1" dirty="0" err="1" smtClean="0"/>
              <a:t>density</a:t>
            </a:r>
            <a:r>
              <a:rPr lang="pt-BR" sz="2000" b="1" dirty="0" smtClean="0"/>
              <a:t> bales (700kg) for </a:t>
            </a:r>
            <a:r>
              <a:rPr lang="pt-BR" sz="2000" b="1" dirty="0" err="1" smtClean="0"/>
              <a:t>exportation</a:t>
            </a:r>
            <a:endParaRPr lang="pt-BR" sz="2000" b="1" dirty="0"/>
          </a:p>
        </p:txBody>
      </p:sp>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2515311" y="235482"/>
            <a:ext cx="4104410" cy="584775"/>
          </a:xfrm>
          <a:prstGeom prst="rect">
            <a:avLst/>
          </a:prstGeom>
          <a:noFill/>
        </p:spPr>
        <p:txBody>
          <a:bodyPr wrap="square" rtlCol="0">
            <a:spAutoFit/>
          </a:bodyPr>
          <a:lstStyle/>
          <a:p>
            <a:r>
              <a:rPr lang="pt-BR" sz="3200" b="1" dirty="0" smtClean="0"/>
              <a:t>High </a:t>
            </a:r>
            <a:r>
              <a:rPr lang="pt-BR" sz="3200" b="1" dirty="0" err="1" smtClean="0"/>
              <a:t>density</a:t>
            </a:r>
            <a:r>
              <a:rPr lang="pt-BR" sz="3200" b="1" dirty="0" smtClean="0"/>
              <a:t> </a:t>
            </a:r>
            <a:r>
              <a:rPr lang="pt-BR" sz="3200" b="1" dirty="0" err="1" smtClean="0"/>
              <a:t>hay</a:t>
            </a:r>
            <a:r>
              <a:rPr lang="pt-BR" sz="3200" b="1" dirty="0" smtClean="0"/>
              <a:t> bales</a:t>
            </a:r>
            <a:endParaRPr lang="pt-BR" sz="3200" b="1" dirty="0"/>
          </a:p>
        </p:txBody>
      </p:sp>
    </p:spTree>
    <p:extLst>
      <p:ext uri="{BB962C8B-B14F-4D97-AF65-F5344CB8AC3E}">
        <p14:creationId xmlns:p14="http://schemas.microsoft.com/office/powerpoint/2010/main" val="293501820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tângulo 5"/>
          <p:cNvSpPr/>
          <p:nvPr/>
        </p:nvSpPr>
        <p:spPr>
          <a:xfrm>
            <a:off x="0" y="6712821"/>
            <a:ext cx="9144000" cy="159756"/>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Retângulo 6"/>
          <p:cNvSpPr/>
          <p:nvPr/>
        </p:nvSpPr>
        <p:spPr>
          <a:xfrm>
            <a:off x="0" y="6653318"/>
            <a:ext cx="9144000" cy="89931"/>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3" name="Retângulo 2"/>
          <p:cNvSpPr/>
          <p:nvPr/>
        </p:nvSpPr>
        <p:spPr>
          <a:xfrm>
            <a:off x="5572663" y="5723964"/>
            <a:ext cx="3463833" cy="369332"/>
          </a:xfrm>
          <a:prstGeom prst="rect">
            <a:avLst/>
          </a:prstGeom>
        </p:spPr>
        <p:txBody>
          <a:bodyPr wrap="none">
            <a:spAutoFit/>
          </a:bodyPr>
          <a:lstStyle/>
          <a:p>
            <a:r>
              <a:rPr lang="en-US" dirty="0">
                <a:solidFill>
                  <a:prstClr val="black"/>
                </a:solidFill>
              </a:rPr>
              <a:t>(Adapted </a:t>
            </a:r>
            <a:r>
              <a:rPr lang="en-US" dirty="0" smtClean="0">
                <a:solidFill>
                  <a:prstClr val="black"/>
                </a:solidFill>
              </a:rPr>
              <a:t>from </a:t>
            </a:r>
            <a:r>
              <a:rPr lang="en-US" dirty="0" err="1" smtClean="0">
                <a:solidFill>
                  <a:prstClr val="black"/>
                </a:solidFill>
              </a:rPr>
              <a:t>Undersander</a:t>
            </a:r>
            <a:r>
              <a:rPr lang="en-US" dirty="0" smtClean="0">
                <a:solidFill>
                  <a:prstClr val="black"/>
                </a:solidFill>
              </a:rPr>
              <a:t>, 2015)</a:t>
            </a:r>
            <a:endParaRPr lang="pt-BR" dirty="0"/>
          </a:p>
        </p:txBody>
      </p:sp>
      <p:pic>
        <p:nvPicPr>
          <p:cNvPr id="4" name="Imagem 3"/>
          <p:cNvPicPr>
            <a:picLocks noChangeAspect="1"/>
          </p:cNvPicPr>
          <p:nvPr/>
        </p:nvPicPr>
        <p:blipFill>
          <a:blip r:embed="rId2"/>
          <a:stretch>
            <a:fillRect/>
          </a:stretch>
        </p:blipFill>
        <p:spPr>
          <a:xfrm>
            <a:off x="276266" y="786714"/>
            <a:ext cx="5591878" cy="4193909"/>
          </a:xfrm>
          <a:prstGeom prst="rect">
            <a:avLst/>
          </a:prstGeom>
        </p:spPr>
      </p:pic>
      <p:sp>
        <p:nvSpPr>
          <p:cNvPr id="9" name="Retângulo 8"/>
          <p:cNvSpPr/>
          <p:nvPr/>
        </p:nvSpPr>
        <p:spPr>
          <a:xfrm>
            <a:off x="179512" y="5085184"/>
            <a:ext cx="6073011" cy="830997"/>
          </a:xfrm>
          <a:prstGeom prst="rect">
            <a:avLst/>
          </a:prstGeom>
        </p:spPr>
        <p:txBody>
          <a:bodyPr wrap="square">
            <a:spAutoFit/>
          </a:bodyPr>
          <a:lstStyle/>
          <a:p>
            <a:r>
              <a:rPr lang="en-US" sz="2400" dirty="0">
                <a:solidFill>
                  <a:srgbClr val="333333"/>
                </a:solidFill>
                <a:latin typeface="+mj-lt"/>
              </a:rPr>
              <a:t>Hay being re-compressed for export </a:t>
            </a:r>
            <a:r>
              <a:rPr lang="en-US" sz="2400" dirty="0" smtClean="0">
                <a:solidFill>
                  <a:srgbClr val="333333"/>
                </a:solidFill>
                <a:latin typeface="+mj-lt"/>
              </a:rPr>
              <a:t>from US western-grown </a:t>
            </a:r>
            <a:r>
              <a:rPr lang="en-US" sz="2400" dirty="0">
                <a:solidFill>
                  <a:srgbClr val="333333"/>
                </a:solidFill>
                <a:latin typeface="+mj-lt"/>
              </a:rPr>
              <a:t>alfalfa and grasses</a:t>
            </a:r>
            <a:endParaRPr lang="pt-BR" sz="2400" dirty="0">
              <a:latin typeface="+mj-lt"/>
            </a:endParaRPr>
          </a:p>
        </p:txBody>
      </p:sp>
      <p:sp>
        <p:nvSpPr>
          <p:cNvPr id="12" name="CaixaDeTexto 11"/>
          <p:cNvSpPr txBox="1"/>
          <p:nvPr/>
        </p:nvSpPr>
        <p:spPr>
          <a:xfrm>
            <a:off x="251520" y="188640"/>
            <a:ext cx="7560840" cy="646331"/>
          </a:xfrm>
          <a:prstGeom prst="rect">
            <a:avLst/>
          </a:prstGeom>
          <a:noFill/>
        </p:spPr>
        <p:txBody>
          <a:bodyPr wrap="square" rtlCol="0">
            <a:spAutoFit/>
          </a:bodyPr>
          <a:lstStyle/>
          <a:p>
            <a:r>
              <a:rPr lang="pt-BR" sz="3600" i="1" dirty="0" err="1" smtClean="0"/>
              <a:t>Hay</a:t>
            </a:r>
            <a:r>
              <a:rPr lang="pt-BR" sz="3600" i="1" dirty="0" smtClean="0"/>
              <a:t> </a:t>
            </a:r>
            <a:r>
              <a:rPr lang="pt-BR" sz="3600" i="1" dirty="0" err="1" smtClean="0"/>
              <a:t>exports</a:t>
            </a:r>
            <a:r>
              <a:rPr lang="pt-BR" sz="3600" i="1" dirty="0" smtClean="0"/>
              <a:t>:  forage </a:t>
            </a:r>
            <a:r>
              <a:rPr lang="pt-BR" sz="3600" i="1" dirty="0" err="1" smtClean="0"/>
              <a:t>market</a:t>
            </a:r>
            <a:endParaRPr lang="pt-BR" sz="3600" i="1" dirty="0"/>
          </a:p>
        </p:txBody>
      </p:sp>
      <p:pic>
        <p:nvPicPr>
          <p:cNvPr id="8"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322255"/>
      </p:ext>
    </p:extLst>
  </p:cSld>
  <p:clrMapOvr>
    <a:masterClrMapping/>
  </p:clrMapOvr>
  <p:transition>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Alfalfa hay exporters, export hay, hay export, hay exports, Saudi Arabia (KS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008" y="1205344"/>
            <a:ext cx="3810000" cy="4839013"/>
          </a:xfrm>
          <a:prstGeom prst="rect">
            <a:avLst/>
          </a:prstGeom>
          <a:noFill/>
          <a:extLst>
            <a:ext uri="{909E8E84-426E-40DD-AFC4-6F175D3DCCD1}">
              <a14:hiddenFill xmlns:a14="http://schemas.microsoft.com/office/drawing/2010/main">
                <a:solidFill>
                  <a:srgbClr val="FFFFFF"/>
                </a:solidFill>
              </a14:hiddenFill>
            </a:ext>
          </a:extLst>
        </p:spPr>
      </p:pic>
      <p:pic>
        <p:nvPicPr>
          <p:cNvPr id="40964" name="Picture 4" descr="Alfalfa export, alfalfa saudi arabia, saudi arabia alfalfa, alfalfa hay export, Oman, Qatar, Jord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988" y="1205344"/>
            <a:ext cx="3810000" cy="48390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1880754" y="242386"/>
            <a:ext cx="5361710" cy="584775"/>
          </a:xfrm>
          <a:prstGeom prst="rect">
            <a:avLst/>
          </a:prstGeom>
          <a:noFill/>
        </p:spPr>
        <p:txBody>
          <a:bodyPr wrap="square" rtlCol="0">
            <a:spAutoFit/>
          </a:bodyPr>
          <a:lstStyle/>
          <a:p>
            <a:r>
              <a:rPr lang="pt-BR" sz="3200" b="1" dirty="0" err="1" smtClean="0"/>
              <a:t>Hay</a:t>
            </a:r>
            <a:r>
              <a:rPr lang="pt-BR" sz="3200" b="1" dirty="0" smtClean="0"/>
              <a:t> </a:t>
            </a:r>
            <a:r>
              <a:rPr lang="pt-BR" sz="3200" b="1" dirty="0" err="1" smtClean="0"/>
              <a:t>logistics</a:t>
            </a:r>
            <a:r>
              <a:rPr lang="pt-BR" sz="3200" b="1" dirty="0" smtClean="0"/>
              <a:t> for </a:t>
            </a:r>
            <a:r>
              <a:rPr lang="pt-BR" sz="3200" b="1" dirty="0" err="1" smtClean="0"/>
              <a:t>exportation</a:t>
            </a:r>
            <a:endParaRPr lang="pt-BR" sz="3200" b="1" dirty="0"/>
          </a:p>
        </p:txBody>
      </p:sp>
    </p:spTree>
    <p:extLst>
      <p:ext uri="{BB962C8B-B14F-4D97-AF65-F5344CB8AC3E}">
        <p14:creationId xmlns:p14="http://schemas.microsoft.com/office/powerpoint/2010/main" val="79579594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tângulo 5"/>
          <p:cNvSpPr/>
          <p:nvPr/>
        </p:nvSpPr>
        <p:spPr>
          <a:xfrm>
            <a:off x="0" y="6712821"/>
            <a:ext cx="9144000" cy="159756"/>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Retângulo 6"/>
          <p:cNvSpPr/>
          <p:nvPr/>
        </p:nvSpPr>
        <p:spPr>
          <a:xfrm>
            <a:off x="0" y="6653318"/>
            <a:ext cx="9144000" cy="89931"/>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2" name="CaixaDeTexto 11"/>
          <p:cNvSpPr txBox="1"/>
          <p:nvPr/>
        </p:nvSpPr>
        <p:spPr>
          <a:xfrm>
            <a:off x="791580" y="267959"/>
            <a:ext cx="7560840" cy="769441"/>
          </a:xfrm>
          <a:prstGeom prst="rect">
            <a:avLst/>
          </a:prstGeom>
          <a:noFill/>
        </p:spPr>
        <p:txBody>
          <a:bodyPr wrap="square" rtlCol="0">
            <a:spAutoFit/>
          </a:bodyPr>
          <a:lstStyle/>
          <a:p>
            <a:r>
              <a:rPr lang="pt-BR" sz="4400" b="1" i="1" dirty="0" err="1" smtClean="0"/>
              <a:t>Hay</a:t>
            </a:r>
            <a:r>
              <a:rPr lang="pt-BR" sz="4400" b="1" i="1" dirty="0" smtClean="0"/>
              <a:t> </a:t>
            </a:r>
            <a:r>
              <a:rPr lang="pt-BR" sz="4400" b="1" i="1" dirty="0" err="1" smtClean="0"/>
              <a:t>research</a:t>
            </a:r>
            <a:r>
              <a:rPr lang="en-US" sz="4400" b="1" i="1" dirty="0" smtClean="0"/>
              <a:t>:</a:t>
            </a:r>
            <a:r>
              <a:rPr lang="pt-BR" sz="4400" b="1" i="1" dirty="0" smtClean="0"/>
              <a:t> business </a:t>
            </a:r>
            <a:r>
              <a:rPr lang="pt-BR" sz="4400" b="1" i="1" dirty="0" err="1" smtClean="0"/>
              <a:t>model</a:t>
            </a:r>
            <a:endParaRPr lang="pt-BR" sz="4400" b="1" i="1" dirty="0"/>
          </a:p>
        </p:txBody>
      </p:sp>
      <p:pic>
        <p:nvPicPr>
          <p:cNvPr id="8" name="Imagem 7"/>
          <p:cNvPicPr>
            <a:picLocks noChangeAspect="1"/>
          </p:cNvPicPr>
          <p:nvPr/>
        </p:nvPicPr>
        <p:blipFill>
          <a:blip r:embed="rId2"/>
          <a:stretch>
            <a:fillRect/>
          </a:stretch>
        </p:blipFill>
        <p:spPr>
          <a:xfrm>
            <a:off x="252578" y="1175515"/>
            <a:ext cx="7559782" cy="3833777"/>
          </a:xfrm>
          <a:prstGeom prst="rect">
            <a:avLst/>
          </a:prstGeom>
        </p:spPr>
      </p:pic>
      <p:pic>
        <p:nvPicPr>
          <p:cNvPr id="9"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961507"/>
      </p:ext>
    </p:extLst>
  </p:cSld>
  <p:clrMapOvr>
    <a:masterClrMapping/>
  </p:clrMapOvr>
  <p:transition>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tângulo 5"/>
          <p:cNvSpPr/>
          <p:nvPr/>
        </p:nvSpPr>
        <p:spPr>
          <a:xfrm>
            <a:off x="0" y="6712821"/>
            <a:ext cx="9144000" cy="159756"/>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Retângulo 6"/>
          <p:cNvSpPr/>
          <p:nvPr/>
        </p:nvSpPr>
        <p:spPr>
          <a:xfrm>
            <a:off x="0" y="6653318"/>
            <a:ext cx="9144000" cy="89931"/>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2" name="CaixaDeTexto 11"/>
          <p:cNvSpPr txBox="1"/>
          <p:nvPr/>
        </p:nvSpPr>
        <p:spPr>
          <a:xfrm>
            <a:off x="251520" y="44624"/>
            <a:ext cx="8280920" cy="646331"/>
          </a:xfrm>
          <a:prstGeom prst="rect">
            <a:avLst/>
          </a:prstGeom>
          <a:noFill/>
        </p:spPr>
        <p:txBody>
          <a:bodyPr wrap="square" rtlCol="0">
            <a:spAutoFit/>
          </a:bodyPr>
          <a:lstStyle/>
          <a:p>
            <a:r>
              <a:rPr lang="pt-BR" sz="3600" b="1" i="1" dirty="0" err="1" smtClean="0"/>
              <a:t>Hay</a:t>
            </a:r>
            <a:r>
              <a:rPr lang="pt-BR" sz="3600" b="1" i="1" dirty="0" smtClean="0"/>
              <a:t> </a:t>
            </a:r>
            <a:r>
              <a:rPr lang="pt-BR" sz="3600" b="1" i="1" dirty="0" err="1" smtClean="0"/>
              <a:t>exports</a:t>
            </a:r>
            <a:r>
              <a:rPr lang="pt-BR" sz="3600" b="1" i="1" dirty="0" smtClean="0"/>
              <a:t>:  forage </a:t>
            </a:r>
            <a:r>
              <a:rPr lang="pt-BR" sz="3600" b="1" i="1" dirty="0" err="1" smtClean="0"/>
              <a:t>market</a:t>
            </a:r>
            <a:r>
              <a:rPr lang="pt-BR" sz="3600" b="1" i="1" dirty="0" smtClean="0"/>
              <a:t> </a:t>
            </a:r>
            <a:r>
              <a:rPr lang="pt-BR" sz="3600" b="1" i="1" dirty="0" err="1" smtClean="0"/>
              <a:t>reject</a:t>
            </a:r>
            <a:r>
              <a:rPr lang="pt-BR" sz="3600" b="1" i="1" dirty="0" smtClean="0"/>
              <a:t> GMO</a:t>
            </a:r>
            <a:endParaRPr lang="pt-BR" sz="3600" b="1" i="1" dirty="0"/>
          </a:p>
        </p:txBody>
      </p:sp>
      <p:pic>
        <p:nvPicPr>
          <p:cNvPr id="13" name="Imagem 12"/>
          <p:cNvPicPr>
            <a:picLocks noChangeAspect="1"/>
          </p:cNvPicPr>
          <p:nvPr/>
        </p:nvPicPr>
        <p:blipFill>
          <a:blip r:embed="rId2"/>
          <a:stretch>
            <a:fillRect/>
          </a:stretch>
        </p:blipFill>
        <p:spPr>
          <a:xfrm>
            <a:off x="1018342" y="755948"/>
            <a:ext cx="6433977" cy="5201731"/>
          </a:xfrm>
          <a:prstGeom prst="rect">
            <a:avLst/>
          </a:prstGeom>
        </p:spPr>
      </p:pic>
      <p:pic>
        <p:nvPicPr>
          <p:cNvPr id="8"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4462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522200"/>
      </p:ext>
    </p:extLst>
  </p:cSld>
  <p:clrMapOvr>
    <a:masterClrMapping/>
  </p:clrMapOvr>
  <p:transition>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Favorable</a:t>
            </a:r>
            <a:r>
              <a:rPr lang="pt-BR" sz="3600" i="1" dirty="0" smtClean="0"/>
              <a:t> </a:t>
            </a:r>
            <a:r>
              <a:rPr lang="pt-BR" sz="3600" i="1" dirty="0" err="1" smtClean="0"/>
              <a:t>conditions</a:t>
            </a:r>
            <a:r>
              <a:rPr lang="pt-BR" sz="3600" i="1" dirty="0" smtClean="0"/>
              <a:t>: </a:t>
            </a:r>
            <a:br>
              <a:rPr lang="pt-BR" sz="3600" i="1" dirty="0" smtClean="0"/>
            </a:br>
            <a:r>
              <a:rPr lang="pt-BR" sz="3600" i="1" dirty="0"/>
              <a:t>	</a:t>
            </a:r>
            <a:r>
              <a:rPr lang="pt-BR" sz="3600" i="1" dirty="0" smtClean="0"/>
              <a:t>	</a:t>
            </a:r>
            <a:r>
              <a:rPr lang="pt-BR" sz="3600" i="1" dirty="0" err="1" smtClean="0"/>
              <a:t>soil</a:t>
            </a:r>
            <a:r>
              <a:rPr lang="pt-BR" sz="3600" i="1" dirty="0" smtClean="0"/>
              <a:t> </a:t>
            </a:r>
            <a:r>
              <a:rPr lang="pt-BR" sz="3600" i="1" dirty="0" err="1" smtClean="0"/>
              <a:t>and</a:t>
            </a:r>
            <a:r>
              <a:rPr lang="pt-BR" sz="3600" i="1" dirty="0" smtClean="0"/>
              <a:t> </a:t>
            </a:r>
            <a:r>
              <a:rPr lang="pt-BR" sz="3600" i="1" dirty="0" err="1" smtClean="0"/>
              <a:t>weather</a:t>
            </a:r>
            <a:r>
              <a:rPr lang="pt-BR" sz="3600" i="1" dirty="0" smtClean="0"/>
              <a:t> in BR</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422720810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m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0719"/>
            <a:ext cx="9144000" cy="571500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1718" y="1"/>
            <a:ext cx="592281" cy="552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83068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5600701" y="5611090"/>
            <a:ext cx="3543299" cy="666001"/>
          </a:xfrm>
          <a:prstGeom prst="rect">
            <a:avLst/>
          </a:prstGeom>
        </p:spPr>
      </p:pic>
      <p:pic>
        <p:nvPicPr>
          <p:cNvPr id="3" name="Imagem 2"/>
          <p:cNvPicPr>
            <a:picLocks noChangeAspect="1"/>
          </p:cNvPicPr>
          <p:nvPr/>
        </p:nvPicPr>
        <p:blipFill>
          <a:blip r:embed="rId3"/>
          <a:stretch>
            <a:fillRect/>
          </a:stretch>
        </p:blipFill>
        <p:spPr>
          <a:xfrm>
            <a:off x="0" y="263669"/>
            <a:ext cx="5553076" cy="5815013"/>
          </a:xfrm>
          <a:prstGeom prst="rect">
            <a:avLst/>
          </a:prstGeom>
        </p:spPr>
      </p:pic>
      <p:sp>
        <p:nvSpPr>
          <p:cNvPr id="4" name="CaixaDeTexto 3"/>
          <p:cNvSpPr txBox="1"/>
          <p:nvPr/>
        </p:nvSpPr>
        <p:spPr>
          <a:xfrm>
            <a:off x="5912427" y="862851"/>
            <a:ext cx="3002973" cy="2308324"/>
          </a:xfrm>
          <a:prstGeom prst="rect">
            <a:avLst/>
          </a:prstGeom>
          <a:noFill/>
        </p:spPr>
        <p:txBody>
          <a:bodyPr wrap="square" rtlCol="0">
            <a:spAutoFit/>
          </a:bodyPr>
          <a:lstStyle/>
          <a:p>
            <a:pPr algn="ctr"/>
            <a:r>
              <a:rPr lang="pt-BR" sz="3600" dirty="0" err="1" smtClean="0"/>
              <a:t>Critical</a:t>
            </a:r>
            <a:r>
              <a:rPr lang="pt-BR" sz="3600" dirty="0" smtClean="0"/>
              <a:t> </a:t>
            </a:r>
          </a:p>
          <a:p>
            <a:pPr algn="ctr"/>
            <a:endParaRPr lang="pt-BR" sz="3600" dirty="0"/>
          </a:p>
          <a:p>
            <a:pPr algn="ctr"/>
            <a:r>
              <a:rPr lang="pt-BR" sz="3600" dirty="0" err="1" smtClean="0"/>
              <a:t>Nutrient</a:t>
            </a:r>
            <a:r>
              <a:rPr lang="pt-BR" sz="3600" dirty="0" smtClean="0"/>
              <a:t> </a:t>
            </a:r>
            <a:r>
              <a:rPr lang="pt-BR" sz="3600" dirty="0" err="1" smtClean="0"/>
              <a:t>exportation</a:t>
            </a:r>
            <a:endParaRPr lang="pt-BR" sz="3600" dirty="0"/>
          </a:p>
        </p:txBody>
      </p:sp>
      <p:pic>
        <p:nvPicPr>
          <p:cNvPr id="6"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02774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3"/>
          <p:cNvGraphicFramePr>
            <a:graphicFrameLocks noGrp="1" noChangeAspect="1"/>
          </p:cNvGraphicFramePr>
          <p:nvPr>
            <p:ph/>
            <p:extLst>
              <p:ext uri="{D42A27DB-BD31-4B8C-83A1-F6EECF244321}">
                <p14:modId xmlns:p14="http://schemas.microsoft.com/office/powerpoint/2010/main" val="1978188660"/>
              </p:ext>
            </p:extLst>
          </p:nvPr>
        </p:nvGraphicFramePr>
        <p:xfrm>
          <a:off x="730828" y="730827"/>
          <a:ext cx="7280275" cy="5105400"/>
        </p:xfrm>
        <a:graphic>
          <a:graphicData uri="http://schemas.openxmlformats.org/presentationml/2006/ole">
            <mc:AlternateContent xmlns:mc="http://schemas.openxmlformats.org/markup-compatibility/2006">
              <mc:Choice xmlns:v="urn:schemas-microsoft-com:vml" Requires="v">
                <p:oleObj spid="_x0000_s27779" name="PI3" r:id="rId3" imgW="4083509" imgH="3077686" progId="PI3.Image">
                  <p:embed/>
                </p:oleObj>
              </mc:Choice>
              <mc:Fallback>
                <p:oleObj name="PI3" r:id="rId3" imgW="4083509" imgH="3077686" progId="PI3.Imag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828" y="730827"/>
                        <a:ext cx="7280275"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 name="Text Box 4"/>
          <p:cNvSpPr txBox="1">
            <a:spLocks noChangeArrowheads="1"/>
          </p:cNvSpPr>
          <p:nvPr/>
        </p:nvSpPr>
        <p:spPr bwMode="auto">
          <a:xfrm>
            <a:off x="270163" y="267749"/>
            <a:ext cx="9362209" cy="83099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b="1" dirty="0" err="1" smtClean="0">
                <a:solidFill>
                  <a:schemeClr val="tx1"/>
                </a:solidFill>
                <a:latin typeface="+mn-lt"/>
              </a:rPr>
              <a:t>Cold</a:t>
            </a:r>
            <a:r>
              <a:rPr lang="pt-BR" altLang="pt-BR" b="1" dirty="0" smtClean="0">
                <a:solidFill>
                  <a:schemeClr val="tx1"/>
                </a:solidFill>
                <a:latin typeface="+mn-lt"/>
              </a:rPr>
              <a:t> </a:t>
            </a:r>
            <a:r>
              <a:rPr lang="pt-BR" altLang="pt-BR" b="1" dirty="0" err="1" smtClean="0">
                <a:solidFill>
                  <a:schemeClr val="tx1"/>
                </a:solidFill>
                <a:latin typeface="+mn-lt"/>
              </a:rPr>
              <a:t>nights</a:t>
            </a:r>
            <a:r>
              <a:rPr lang="pt-BR" altLang="pt-BR" b="1" dirty="0" smtClean="0">
                <a:solidFill>
                  <a:schemeClr val="tx1"/>
                </a:solidFill>
                <a:latin typeface="+mn-lt"/>
              </a:rPr>
              <a:t>, </a:t>
            </a:r>
            <a:r>
              <a:rPr lang="pt-BR" altLang="pt-BR" b="1" dirty="0" err="1" smtClean="0">
                <a:solidFill>
                  <a:schemeClr val="tx1"/>
                </a:solidFill>
                <a:latin typeface="+mn-lt"/>
              </a:rPr>
              <a:t>less</a:t>
            </a:r>
            <a:r>
              <a:rPr lang="pt-BR" altLang="pt-BR" b="1" dirty="0" smtClean="0">
                <a:solidFill>
                  <a:schemeClr val="tx1"/>
                </a:solidFill>
                <a:latin typeface="+mn-lt"/>
              </a:rPr>
              <a:t> </a:t>
            </a:r>
            <a:r>
              <a:rPr lang="pt-BR" altLang="pt-BR" b="1" dirty="0" err="1" smtClean="0">
                <a:solidFill>
                  <a:schemeClr val="tx1"/>
                </a:solidFill>
                <a:latin typeface="+mn-lt"/>
              </a:rPr>
              <a:t>CHO´s</a:t>
            </a:r>
            <a:r>
              <a:rPr lang="pt-BR" altLang="pt-BR" b="1" dirty="0" smtClean="0">
                <a:solidFill>
                  <a:schemeClr val="tx1"/>
                </a:solidFill>
                <a:latin typeface="+mn-lt"/>
              </a:rPr>
              <a:t> </a:t>
            </a:r>
            <a:r>
              <a:rPr lang="pt-BR" altLang="pt-BR" b="1" dirty="0" err="1" smtClean="0">
                <a:solidFill>
                  <a:schemeClr val="tx1"/>
                </a:solidFill>
                <a:latin typeface="+mn-lt"/>
              </a:rPr>
              <a:t>oxidation</a:t>
            </a:r>
            <a:r>
              <a:rPr lang="pt-BR" altLang="pt-BR" b="1" dirty="0" smtClean="0">
                <a:solidFill>
                  <a:schemeClr val="tx1"/>
                </a:solidFill>
                <a:latin typeface="+mn-lt"/>
              </a:rPr>
              <a:t> </a:t>
            </a:r>
            <a:r>
              <a:rPr lang="pt-BR" altLang="pt-BR" b="1" dirty="0" err="1" smtClean="0">
                <a:solidFill>
                  <a:schemeClr val="tx1"/>
                </a:solidFill>
                <a:latin typeface="+mn-lt"/>
              </a:rPr>
              <a:t>and</a:t>
            </a:r>
            <a:r>
              <a:rPr lang="pt-BR" altLang="pt-BR" b="1" dirty="0" smtClean="0">
                <a:solidFill>
                  <a:schemeClr val="tx1"/>
                </a:solidFill>
                <a:latin typeface="+mn-lt"/>
              </a:rPr>
              <a:t> </a:t>
            </a:r>
            <a:r>
              <a:rPr lang="pt-BR" altLang="pt-BR" b="1" dirty="0" err="1" smtClean="0">
                <a:solidFill>
                  <a:schemeClr val="tx1"/>
                </a:solidFill>
                <a:latin typeface="+mn-lt"/>
              </a:rPr>
              <a:t>higher</a:t>
            </a:r>
            <a:r>
              <a:rPr lang="pt-BR" altLang="pt-BR" b="1" dirty="0" smtClean="0">
                <a:solidFill>
                  <a:schemeClr val="tx1"/>
                </a:solidFill>
                <a:latin typeface="+mn-lt"/>
              </a:rPr>
              <a:t> net </a:t>
            </a:r>
            <a:r>
              <a:rPr lang="pt-BR" altLang="pt-BR" b="1" dirty="0" err="1" smtClean="0">
                <a:solidFill>
                  <a:schemeClr val="tx1"/>
                </a:solidFill>
                <a:latin typeface="+mn-lt"/>
              </a:rPr>
              <a:t>yield</a:t>
            </a:r>
            <a:r>
              <a:rPr lang="pt-BR" altLang="pt-BR" sz="2000" b="1" dirty="0" err="1" smtClean="0">
                <a:latin typeface="+mn-lt"/>
              </a:rPr>
              <a:t>Moser</a:t>
            </a:r>
            <a:r>
              <a:rPr lang="pt-BR" altLang="pt-BR" sz="2000" b="1" dirty="0" smtClean="0">
                <a:latin typeface="+mn-lt"/>
              </a:rPr>
              <a:t> </a:t>
            </a:r>
            <a:r>
              <a:rPr lang="pt-BR" altLang="pt-BR" sz="2000" b="1" dirty="0">
                <a:latin typeface="+mn-lt"/>
              </a:rPr>
              <a:t>(1995)</a:t>
            </a:r>
            <a:endParaRPr lang="pt-BR" altLang="pt-BR" b="1" dirty="0">
              <a:latin typeface="+mn-lt"/>
            </a:endParaRPr>
          </a:p>
        </p:txBody>
      </p:sp>
      <p:pic>
        <p:nvPicPr>
          <p:cNvPr id="5"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82168" y="5561"/>
            <a:ext cx="561831" cy="524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34967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07749" y="1055226"/>
            <a:ext cx="9036251" cy="3313292"/>
          </a:xfrm>
          <a:prstGeom prst="rect">
            <a:avLst/>
          </a:prstGeom>
        </p:spPr>
      </p:pic>
      <p:sp>
        <p:nvSpPr>
          <p:cNvPr id="4" name="CaixaDeTexto 3"/>
          <p:cNvSpPr txBox="1"/>
          <p:nvPr/>
        </p:nvSpPr>
        <p:spPr>
          <a:xfrm>
            <a:off x="7252854" y="5540192"/>
            <a:ext cx="1620982" cy="523220"/>
          </a:xfrm>
          <a:prstGeom prst="rect">
            <a:avLst/>
          </a:prstGeom>
          <a:noFill/>
        </p:spPr>
        <p:txBody>
          <a:bodyPr wrap="square" rtlCol="0">
            <a:spAutoFit/>
          </a:bodyPr>
          <a:lstStyle/>
          <a:p>
            <a:r>
              <a:rPr lang="pt-BR" sz="2800" dirty="0" smtClean="0"/>
              <a:t>Emirates</a:t>
            </a:r>
            <a:endParaRPr lang="pt-BR" sz="2800" dirty="0"/>
          </a:p>
        </p:txBody>
      </p:sp>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1718" y="5560"/>
            <a:ext cx="592282" cy="552797"/>
          </a:xfrm>
          <a:prstGeom prst="rect">
            <a:avLst/>
          </a:prstGeom>
          <a:noFill/>
          <a:extLst>
            <a:ext uri="{909E8E84-426E-40DD-AFC4-6F175D3DCCD1}">
              <a14:hiddenFill xmlns:a14="http://schemas.microsoft.com/office/drawing/2010/main">
                <a:solidFill>
                  <a:srgbClr val="FFFFFF"/>
                </a:solidFill>
              </a14:hiddenFill>
            </a:ext>
          </a:extLst>
        </p:spPr>
      </p:pic>
      <p:sp>
        <p:nvSpPr>
          <p:cNvPr id="3" name="CaixaDeTexto 2"/>
          <p:cNvSpPr txBox="1"/>
          <p:nvPr/>
        </p:nvSpPr>
        <p:spPr>
          <a:xfrm>
            <a:off x="107749" y="290945"/>
            <a:ext cx="8766087" cy="461665"/>
          </a:xfrm>
          <a:prstGeom prst="rect">
            <a:avLst/>
          </a:prstGeom>
          <a:noFill/>
        </p:spPr>
        <p:txBody>
          <a:bodyPr wrap="square" rtlCol="0">
            <a:spAutoFit/>
          </a:bodyPr>
          <a:lstStyle/>
          <a:p>
            <a:r>
              <a:rPr lang="pt-BR" sz="2400" b="1" dirty="0" err="1" smtClean="0"/>
              <a:t>Desert</a:t>
            </a:r>
            <a:r>
              <a:rPr lang="pt-BR" sz="2400" b="1" dirty="0" smtClean="0"/>
              <a:t> </a:t>
            </a:r>
            <a:r>
              <a:rPr lang="pt-BR" sz="2400" b="1" dirty="0" err="1" smtClean="0"/>
              <a:t>weather</a:t>
            </a:r>
            <a:r>
              <a:rPr lang="pt-BR" sz="2400" b="1" dirty="0" smtClean="0"/>
              <a:t> </a:t>
            </a:r>
            <a:r>
              <a:rPr lang="pt-BR" sz="2400" b="1" dirty="0" err="1" smtClean="0"/>
              <a:t>pattern</a:t>
            </a:r>
            <a:r>
              <a:rPr lang="pt-BR" sz="2400" b="1" dirty="0" smtClean="0"/>
              <a:t>: high </a:t>
            </a:r>
            <a:r>
              <a:rPr lang="pt-BR" sz="2400" b="1" dirty="0" err="1" smtClean="0"/>
              <a:t>diurnal</a:t>
            </a:r>
            <a:r>
              <a:rPr lang="pt-BR" sz="2400" b="1" dirty="0" smtClean="0"/>
              <a:t> </a:t>
            </a:r>
            <a:r>
              <a:rPr lang="pt-BR" sz="2400" b="1" dirty="0" err="1" smtClean="0"/>
              <a:t>temperatures</a:t>
            </a:r>
            <a:r>
              <a:rPr lang="pt-BR" sz="2400" b="1" dirty="0" smtClean="0"/>
              <a:t> </a:t>
            </a:r>
            <a:r>
              <a:rPr lang="pt-BR" sz="2400" b="1" dirty="0" err="1" smtClean="0"/>
              <a:t>and</a:t>
            </a:r>
            <a:r>
              <a:rPr lang="pt-BR" sz="2400" b="1" dirty="0" smtClean="0"/>
              <a:t> </a:t>
            </a:r>
            <a:r>
              <a:rPr lang="pt-BR" sz="2400" b="1" dirty="0" err="1" smtClean="0"/>
              <a:t>cold</a:t>
            </a:r>
            <a:r>
              <a:rPr lang="pt-BR" sz="2400" b="1" dirty="0" smtClean="0"/>
              <a:t> </a:t>
            </a:r>
            <a:r>
              <a:rPr lang="pt-BR" sz="2400" b="1" dirty="0" err="1" smtClean="0"/>
              <a:t>nights</a:t>
            </a:r>
            <a:endParaRPr lang="pt-BR" sz="2400" b="1" dirty="0"/>
          </a:p>
        </p:txBody>
      </p:sp>
      <p:sp>
        <p:nvSpPr>
          <p:cNvPr id="6" name="CaixaDeTexto 5"/>
          <p:cNvSpPr txBox="1"/>
          <p:nvPr/>
        </p:nvSpPr>
        <p:spPr>
          <a:xfrm>
            <a:off x="377913" y="4592717"/>
            <a:ext cx="8766087" cy="461665"/>
          </a:xfrm>
          <a:prstGeom prst="rect">
            <a:avLst/>
          </a:prstGeom>
          <a:noFill/>
        </p:spPr>
        <p:txBody>
          <a:bodyPr wrap="square" rtlCol="0">
            <a:spAutoFit/>
          </a:bodyPr>
          <a:lstStyle/>
          <a:p>
            <a:r>
              <a:rPr lang="pt-BR" sz="2400" b="1" dirty="0" smtClean="0"/>
              <a:t>.....</a:t>
            </a:r>
            <a:r>
              <a:rPr lang="pt-BR" sz="2400" b="1" dirty="0" err="1" smtClean="0"/>
              <a:t>and</a:t>
            </a:r>
            <a:r>
              <a:rPr lang="pt-BR" sz="2400" b="1" dirty="0" smtClean="0"/>
              <a:t> </a:t>
            </a:r>
            <a:r>
              <a:rPr lang="pt-BR" sz="2400" b="1" dirty="0" err="1" smtClean="0"/>
              <a:t>irrigation</a:t>
            </a:r>
            <a:r>
              <a:rPr lang="pt-BR" sz="2400" b="1" dirty="0" smtClean="0"/>
              <a:t> (</a:t>
            </a:r>
            <a:r>
              <a:rPr lang="pt-BR" sz="2400" b="1" dirty="0" err="1" smtClean="0"/>
              <a:t>low</a:t>
            </a:r>
            <a:r>
              <a:rPr lang="pt-BR" sz="2400" b="1" dirty="0" smtClean="0"/>
              <a:t> </a:t>
            </a:r>
            <a:r>
              <a:rPr lang="pt-BR" sz="2400" b="1" dirty="0" err="1" smtClean="0"/>
              <a:t>rain</a:t>
            </a:r>
            <a:r>
              <a:rPr lang="pt-BR" sz="2400" b="1" dirty="0" smtClean="0"/>
              <a:t> </a:t>
            </a:r>
            <a:r>
              <a:rPr lang="pt-BR" sz="2400" b="1" dirty="0" err="1" smtClean="0"/>
              <a:t>damage</a:t>
            </a:r>
            <a:r>
              <a:rPr lang="pt-BR" sz="2400" b="1" dirty="0" smtClean="0"/>
              <a:t> </a:t>
            </a:r>
            <a:r>
              <a:rPr lang="pt-BR" sz="2400" b="1" dirty="0" err="1" smtClean="0"/>
              <a:t>risk</a:t>
            </a:r>
            <a:r>
              <a:rPr lang="pt-BR" sz="2400" b="1" dirty="0" smtClean="0"/>
              <a:t>)</a:t>
            </a:r>
            <a:endParaRPr lang="pt-BR" sz="2400" b="1" dirty="0"/>
          </a:p>
        </p:txBody>
      </p:sp>
    </p:spTree>
    <p:extLst>
      <p:ext uri="{BB962C8B-B14F-4D97-AF65-F5344CB8AC3E}">
        <p14:creationId xmlns:p14="http://schemas.microsoft.com/office/powerpoint/2010/main" val="368072278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903307" y="658957"/>
            <a:ext cx="7143750" cy="4619625"/>
          </a:xfrm>
          <a:prstGeom prst="rect">
            <a:avLst/>
          </a:prstGeom>
        </p:spPr>
      </p:pic>
      <p:sp>
        <p:nvSpPr>
          <p:cNvPr id="3" name="CaixaDeTexto 2"/>
          <p:cNvSpPr txBox="1"/>
          <p:nvPr/>
        </p:nvSpPr>
        <p:spPr>
          <a:xfrm>
            <a:off x="7510373" y="5540192"/>
            <a:ext cx="1506682" cy="523220"/>
          </a:xfrm>
          <a:prstGeom prst="rect">
            <a:avLst/>
          </a:prstGeom>
          <a:noFill/>
        </p:spPr>
        <p:txBody>
          <a:bodyPr wrap="square" rtlCol="0">
            <a:spAutoFit/>
          </a:bodyPr>
          <a:lstStyle/>
          <a:p>
            <a:r>
              <a:rPr lang="pt-BR" sz="2800" dirty="0" smtClean="0"/>
              <a:t>Emirates</a:t>
            </a:r>
            <a:endParaRPr lang="pt-BR" sz="2800" dirty="0"/>
          </a:p>
        </p:txBody>
      </p:sp>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17604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ttps://i.pinimg.com/564x/1e/17/d5/1e17d52719b23c051c9c1bb728935fb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1988" y="591543"/>
            <a:ext cx="5226818" cy="5226818"/>
          </a:xfrm>
          <a:prstGeom prst="rect">
            <a:avLst/>
          </a:prstGeom>
          <a:noFill/>
          <a:extLst>
            <a:ext uri="{909E8E84-426E-40DD-AFC4-6F175D3DCCD1}">
              <a14:hiddenFill xmlns:a14="http://schemas.microsoft.com/office/drawing/2010/main">
                <a:solidFill>
                  <a:srgbClr val="FFFFFF"/>
                </a:solidFill>
              </a14:hiddenFill>
            </a:ext>
          </a:extLst>
        </p:spPr>
      </p:pic>
      <p:sp>
        <p:nvSpPr>
          <p:cNvPr id="3" name="CaixaDeTexto 2"/>
          <p:cNvSpPr txBox="1"/>
          <p:nvPr/>
        </p:nvSpPr>
        <p:spPr>
          <a:xfrm>
            <a:off x="6754090" y="5295141"/>
            <a:ext cx="3013364" cy="523220"/>
          </a:xfrm>
          <a:prstGeom prst="rect">
            <a:avLst/>
          </a:prstGeom>
          <a:noFill/>
        </p:spPr>
        <p:txBody>
          <a:bodyPr wrap="square" rtlCol="0">
            <a:spAutoFit/>
          </a:bodyPr>
          <a:lstStyle/>
          <a:p>
            <a:r>
              <a:rPr lang="pt-BR" sz="2800" dirty="0" smtClean="0"/>
              <a:t>Saudi </a:t>
            </a:r>
            <a:r>
              <a:rPr lang="pt-BR" sz="2800" dirty="0" err="1" smtClean="0"/>
              <a:t>Arabia</a:t>
            </a:r>
            <a:endParaRPr lang="pt-BR" sz="2800" dirty="0"/>
          </a:p>
        </p:txBody>
      </p:sp>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9114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https://www.ics-agri.com/photos/agriculture-saudi-arabia-satellite-vie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671" y="741197"/>
            <a:ext cx="7384237" cy="4696689"/>
          </a:xfrm>
          <a:prstGeom prst="rect">
            <a:avLst/>
          </a:prstGeom>
          <a:noFill/>
          <a:extLst>
            <a:ext uri="{909E8E84-426E-40DD-AFC4-6F175D3DCCD1}">
              <a14:hiddenFill xmlns:a14="http://schemas.microsoft.com/office/drawing/2010/main">
                <a:solidFill>
                  <a:srgbClr val="FFFFFF"/>
                </a:solidFill>
              </a14:hiddenFill>
            </a:ext>
          </a:extLst>
        </p:spPr>
      </p:pic>
      <p:sp>
        <p:nvSpPr>
          <p:cNvPr id="3" name="CaixaDeTexto 2"/>
          <p:cNvSpPr txBox="1"/>
          <p:nvPr/>
        </p:nvSpPr>
        <p:spPr>
          <a:xfrm>
            <a:off x="6598226" y="5556751"/>
            <a:ext cx="3013364" cy="523220"/>
          </a:xfrm>
          <a:prstGeom prst="rect">
            <a:avLst/>
          </a:prstGeom>
          <a:noFill/>
        </p:spPr>
        <p:txBody>
          <a:bodyPr wrap="square" rtlCol="0">
            <a:spAutoFit/>
          </a:bodyPr>
          <a:lstStyle/>
          <a:p>
            <a:r>
              <a:rPr lang="pt-BR" sz="2800" dirty="0" err="1" smtClean="0"/>
              <a:t>California,US</a:t>
            </a:r>
            <a:endParaRPr lang="pt-BR" sz="2800" dirty="0"/>
          </a:p>
        </p:txBody>
      </p:sp>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823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https://2.bp.blogspot.com/_kZKsXAZ_AsY/TSYIqMgFUXI/AAAAAAAAGjQ/u-WpqYHZeIE/s1600/farming+in+the+desert4.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636" y="72496"/>
            <a:ext cx="7448435" cy="558632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6972299" y="5658823"/>
            <a:ext cx="2327565" cy="523220"/>
          </a:xfrm>
          <a:prstGeom prst="rect">
            <a:avLst/>
          </a:prstGeom>
          <a:noFill/>
        </p:spPr>
        <p:txBody>
          <a:bodyPr wrap="square" rtlCol="0">
            <a:spAutoFit/>
          </a:bodyPr>
          <a:lstStyle/>
          <a:p>
            <a:r>
              <a:rPr lang="pt-BR" sz="2800" dirty="0" smtClean="0"/>
              <a:t>Saudi </a:t>
            </a:r>
            <a:r>
              <a:rPr lang="pt-BR" sz="2800" dirty="0" err="1" smtClean="0"/>
              <a:t>Arabia</a:t>
            </a:r>
            <a:endParaRPr lang="pt-BR" sz="2800" dirty="0"/>
          </a:p>
        </p:txBody>
      </p:sp>
    </p:spTree>
    <p:extLst>
      <p:ext uri="{BB962C8B-B14F-4D97-AF65-F5344CB8AC3E}">
        <p14:creationId xmlns:p14="http://schemas.microsoft.com/office/powerpoint/2010/main" val="360743899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s://2.bp.blogspot.com/_kZKsXAZ_AsY/TSYI0aB9VXI/AAAAAAAAGjU/GEmSNG4i3q4/s1600/farming+in+the+desert5.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560"/>
            <a:ext cx="762000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6972299" y="5658823"/>
            <a:ext cx="2327565" cy="523220"/>
          </a:xfrm>
          <a:prstGeom prst="rect">
            <a:avLst/>
          </a:prstGeom>
          <a:noFill/>
        </p:spPr>
        <p:txBody>
          <a:bodyPr wrap="square" rtlCol="0">
            <a:spAutoFit/>
          </a:bodyPr>
          <a:lstStyle/>
          <a:p>
            <a:r>
              <a:rPr lang="pt-BR" sz="2800" dirty="0" smtClean="0"/>
              <a:t>Saudi </a:t>
            </a:r>
            <a:r>
              <a:rPr lang="pt-BR" sz="2800" dirty="0" err="1" smtClean="0"/>
              <a:t>Arabia</a:t>
            </a:r>
            <a:endParaRPr lang="pt-BR" sz="2800" dirty="0"/>
          </a:p>
        </p:txBody>
      </p:sp>
    </p:spTree>
    <p:extLst>
      <p:ext uri="{BB962C8B-B14F-4D97-AF65-F5344CB8AC3E}">
        <p14:creationId xmlns:p14="http://schemas.microsoft.com/office/powerpoint/2010/main" val="258166664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s://4.bp.blogspot.com/_kZKsXAZ_AsY/TSYHVg4cEBI/AAAAAAAAGi0/sbuA3QZiX1k/s1600/farming+in+the+desert3.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560"/>
            <a:ext cx="762000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6972299" y="5658823"/>
            <a:ext cx="2327565" cy="523220"/>
          </a:xfrm>
          <a:prstGeom prst="rect">
            <a:avLst/>
          </a:prstGeom>
          <a:noFill/>
        </p:spPr>
        <p:txBody>
          <a:bodyPr wrap="square" rtlCol="0">
            <a:spAutoFit/>
          </a:bodyPr>
          <a:lstStyle/>
          <a:p>
            <a:r>
              <a:rPr lang="pt-BR" sz="2800" dirty="0" smtClean="0"/>
              <a:t>Saudi </a:t>
            </a:r>
            <a:r>
              <a:rPr lang="pt-BR" sz="2800" dirty="0" err="1" smtClean="0"/>
              <a:t>Arabia</a:t>
            </a:r>
            <a:endParaRPr lang="pt-BR" sz="2800" dirty="0"/>
          </a:p>
        </p:txBody>
      </p:sp>
    </p:spTree>
    <p:extLst>
      <p:ext uri="{BB962C8B-B14F-4D97-AF65-F5344CB8AC3E}">
        <p14:creationId xmlns:p14="http://schemas.microsoft.com/office/powerpoint/2010/main" val="392816861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https://1.bp.blogspot.com/_kZKsXAZ_AsY/TSYJpWY16II/AAAAAAAAGjo/c-b1TA7qpzo/s1600/farming+in+the+desert15.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560"/>
            <a:ext cx="762000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6972299" y="5658823"/>
            <a:ext cx="2327565" cy="523220"/>
          </a:xfrm>
          <a:prstGeom prst="rect">
            <a:avLst/>
          </a:prstGeom>
          <a:noFill/>
        </p:spPr>
        <p:txBody>
          <a:bodyPr wrap="square" rtlCol="0">
            <a:spAutoFit/>
          </a:bodyPr>
          <a:lstStyle/>
          <a:p>
            <a:r>
              <a:rPr lang="pt-BR" sz="2800" dirty="0" smtClean="0"/>
              <a:t>Saudi </a:t>
            </a:r>
            <a:r>
              <a:rPr lang="pt-BR" sz="2800" dirty="0" err="1" smtClean="0"/>
              <a:t>Arabia</a:t>
            </a:r>
            <a:endParaRPr lang="pt-BR" sz="2800" dirty="0"/>
          </a:p>
        </p:txBody>
      </p:sp>
    </p:spTree>
    <p:extLst>
      <p:ext uri="{BB962C8B-B14F-4D97-AF65-F5344CB8AC3E}">
        <p14:creationId xmlns:p14="http://schemas.microsoft.com/office/powerpoint/2010/main" val="404401771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Favorable</a:t>
            </a:r>
            <a:r>
              <a:rPr lang="pt-BR" sz="3600" i="1" dirty="0" smtClean="0"/>
              <a:t> </a:t>
            </a:r>
            <a:r>
              <a:rPr lang="pt-BR" sz="3600" i="1" dirty="0" err="1" smtClean="0"/>
              <a:t>conditions</a:t>
            </a:r>
            <a:r>
              <a:rPr lang="pt-BR" sz="3600" i="1" dirty="0" smtClean="0"/>
              <a:t>: </a:t>
            </a:r>
            <a:br>
              <a:rPr lang="pt-BR" sz="3600" i="1" dirty="0" smtClean="0"/>
            </a:br>
            <a:r>
              <a:rPr lang="pt-BR" sz="3600" i="1" dirty="0"/>
              <a:t>	</a:t>
            </a:r>
            <a:r>
              <a:rPr lang="pt-BR" sz="3600" i="1" dirty="0" smtClean="0"/>
              <a:t>	</a:t>
            </a:r>
            <a:r>
              <a:rPr lang="pt-BR" sz="3600" i="1" dirty="0" err="1" smtClean="0"/>
              <a:t>international</a:t>
            </a:r>
            <a:r>
              <a:rPr lang="pt-BR" sz="3600" i="1" dirty="0" smtClean="0"/>
              <a:t> </a:t>
            </a:r>
            <a:r>
              <a:rPr lang="pt-BR" sz="3600" i="1" dirty="0" err="1" smtClean="0"/>
              <a:t>water</a:t>
            </a:r>
            <a:r>
              <a:rPr lang="pt-BR" sz="3600" i="1" dirty="0" smtClean="0"/>
              <a:t> </a:t>
            </a:r>
            <a:r>
              <a:rPr lang="pt-BR" sz="3600" i="1" dirty="0" err="1" smtClean="0"/>
              <a:t>fingerprint</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107885664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625619" y="149801"/>
            <a:ext cx="7427336" cy="6058291"/>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92145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p:cNvPicPr>
            <a:picLocks noChangeAspect="1"/>
          </p:cNvPicPr>
          <p:nvPr/>
        </p:nvPicPr>
        <p:blipFill>
          <a:blip r:embed="rId2"/>
          <a:stretch>
            <a:fillRect/>
          </a:stretch>
        </p:blipFill>
        <p:spPr>
          <a:xfrm>
            <a:off x="0" y="5560"/>
            <a:ext cx="7060646" cy="5906946"/>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7159335" y="5658823"/>
            <a:ext cx="1984665" cy="523220"/>
          </a:xfrm>
          <a:prstGeom prst="rect">
            <a:avLst/>
          </a:prstGeom>
          <a:noFill/>
        </p:spPr>
        <p:txBody>
          <a:bodyPr wrap="square" rtlCol="0">
            <a:spAutoFit/>
          </a:bodyPr>
          <a:lstStyle/>
          <a:p>
            <a:r>
              <a:rPr lang="pt-BR" sz="2800" dirty="0" smtClean="0"/>
              <a:t>Arizona, US</a:t>
            </a:r>
            <a:endParaRPr lang="pt-BR" sz="2800" dirty="0"/>
          </a:p>
        </p:txBody>
      </p:sp>
    </p:spTree>
    <p:extLst>
      <p:ext uri="{BB962C8B-B14F-4D97-AF65-F5344CB8AC3E}">
        <p14:creationId xmlns:p14="http://schemas.microsoft.com/office/powerpoint/2010/main" val="206157409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Harvesting alfalfa cro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05043"/>
            <a:ext cx="8848725" cy="49815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8840" y="5560"/>
            <a:ext cx="535160" cy="499483"/>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6972299" y="5658823"/>
            <a:ext cx="2327565" cy="523220"/>
          </a:xfrm>
          <a:prstGeom prst="rect">
            <a:avLst/>
          </a:prstGeom>
          <a:noFill/>
        </p:spPr>
        <p:txBody>
          <a:bodyPr wrap="square" rtlCol="0">
            <a:spAutoFit/>
          </a:bodyPr>
          <a:lstStyle/>
          <a:p>
            <a:r>
              <a:rPr lang="pt-BR" sz="2800" dirty="0" err="1" smtClean="0"/>
              <a:t>California</a:t>
            </a:r>
            <a:r>
              <a:rPr lang="pt-BR" sz="2800" dirty="0" smtClean="0"/>
              <a:t>, US</a:t>
            </a:r>
            <a:endParaRPr lang="pt-BR" sz="2800" dirty="0"/>
          </a:p>
        </p:txBody>
      </p:sp>
    </p:spTree>
    <p:extLst>
      <p:ext uri="{BB962C8B-B14F-4D97-AF65-F5344CB8AC3E}">
        <p14:creationId xmlns:p14="http://schemas.microsoft.com/office/powerpoint/2010/main" val="179693540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https://i.pinimg.com/564x/bd/66/8d/bd668dbe0446b28110f5bf1dd55016b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8325" y="494035"/>
            <a:ext cx="4140802" cy="552106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556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6972299" y="5658823"/>
            <a:ext cx="2327565" cy="523220"/>
          </a:xfrm>
          <a:prstGeom prst="rect">
            <a:avLst/>
          </a:prstGeom>
          <a:noFill/>
        </p:spPr>
        <p:txBody>
          <a:bodyPr wrap="square" rtlCol="0">
            <a:spAutoFit/>
          </a:bodyPr>
          <a:lstStyle/>
          <a:p>
            <a:r>
              <a:rPr lang="pt-BR" sz="2800" dirty="0" err="1" smtClean="0"/>
              <a:t>California</a:t>
            </a:r>
            <a:r>
              <a:rPr lang="pt-BR" sz="2800" dirty="0" smtClean="0"/>
              <a:t>, US</a:t>
            </a:r>
            <a:endParaRPr lang="pt-BR" sz="2800" dirty="0"/>
          </a:p>
        </p:txBody>
      </p:sp>
    </p:spTree>
    <p:extLst>
      <p:ext uri="{BB962C8B-B14F-4D97-AF65-F5344CB8AC3E}">
        <p14:creationId xmlns:p14="http://schemas.microsoft.com/office/powerpoint/2010/main" val="292035683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Circle</a:t>
            </a:r>
            <a:r>
              <a:rPr lang="pt-BR" sz="3600" i="1" dirty="0" smtClean="0"/>
              <a:t> </a:t>
            </a:r>
            <a:r>
              <a:rPr lang="pt-BR" sz="3600" i="1" dirty="0" err="1" smtClean="0"/>
              <a:t>economy</a:t>
            </a:r>
            <a:r>
              <a:rPr lang="pt-BR" sz="3600" i="1" dirty="0" smtClean="0"/>
              <a:t>: </a:t>
            </a:r>
            <a:br>
              <a:rPr lang="pt-BR" sz="3600" i="1" dirty="0" smtClean="0"/>
            </a:br>
            <a:r>
              <a:rPr lang="pt-BR" sz="3600" i="1" dirty="0"/>
              <a:t>	</a:t>
            </a:r>
            <a:r>
              <a:rPr lang="pt-BR" sz="3600" i="1" dirty="0" smtClean="0"/>
              <a:t> new </a:t>
            </a:r>
            <a:r>
              <a:rPr lang="pt-BR" sz="3600" i="1" dirty="0" err="1" smtClean="0"/>
              <a:t>jobs</a:t>
            </a:r>
            <a:r>
              <a:rPr lang="pt-BR" sz="3600" i="1" dirty="0" smtClean="0"/>
              <a:t> </a:t>
            </a:r>
            <a:r>
              <a:rPr lang="pt-BR" sz="3600" i="1" dirty="0" err="1" smtClean="0"/>
              <a:t>and</a:t>
            </a:r>
            <a:r>
              <a:rPr lang="pt-BR" sz="3600" i="1" dirty="0" smtClean="0"/>
              <a:t> </a:t>
            </a:r>
            <a:r>
              <a:rPr lang="pt-BR" sz="3600" i="1" dirty="0" err="1" smtClean="0"/>
              <a:t>customized</a:t>
            </a:r>
            <a:r>
              <a:rPr lang="pt-BR" sz="3600" i="1" dirty="0" smtClean="0"/>
              <a:t> </a:t>
            </a:r>
            <a:r>
              <a:rPr lang="pt-BR" sz="3600" i="1" dirty="0" err="1" smtClean="0"/>
              <a:t>service</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214328618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17764" y="566737"/>
            <a:ext cx="7620000" cy="5724525"/>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381007" y="43517"/>
            <a:ext cx="3943350" cy="523220"/>
          </a:xfrm>
          <a:prstGeom prst="rect">
            <a:avLst/>
          </a:prstGeom>
          <a:noFill/>
        </p:spPr>
        <p:txBody>
          <a:bodyPr wrap="square" rtlCol="0">
            <a:spAutoFit/>
          </a:bodyPr>
          <a:lstStyle/>
          <a:p>
            <a:pPr algn="ctr"/>
            <a:r>
              <a:rPr lang="pt-BR" sz="2800" b="1" dirty="0" err="1" smtClean="0"/>
              <a:t>Customized</a:t>
            </a:r>
            <a:r>
              <a:rPr lang="pt-BR" sz="2800" b="1" dirty="0" smtClean="0"/>
              <a:t> </a:t>
            </a:r>
            <a:r>
              <a:rPr lang="pt-BR" sz="2800" b="1" dirty="0" err="1" smtClean="0"/>
              <a:t>small</a:t>
            </a:r>
            <a:r>
              <a:rPr lang="pt-BR" sz="2800" b="1" dirty="0" smtClean="0"/>
              <a:t> </a:t>
            </a:r>
            <a:r>
              <a:rPr lang="pt-BR" sz="2800" b="1" dirty="0" err="1" smtClean="0"/>
              <a:t>baling</a:t>
            </a:r>
            <a:endParaRPr lang="pt-BR" sz="2800" b="1" dirty="0"/>
          </a:p>
        </p:txBody>
      </p:sp>
    </p:spTree>
    <p:extLst>
      <p:ext uri="{BB962C8B-B14F-4D97-AF65-F5344CB8AC3E}">
        <p14:creationId xmlns:p14="http://schemas.microsoft.com/office/powerpoint/2010/main" val="417455473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108362"/>
            <a:ext cx="9098234" cy="5095011"/>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381007" y="551583"/>
            <a:ext cx="3943350" cy="523220"/>
          </a:xfrm>
          <a:prstGeom prst="rect">
            <a:avLst/>
          </a:prstGeom>
          <a:noFill/>
        </p:spPr>
        <p:txBody>
          <a:bodyPr wrap="square" rtlCol="0">
            <a:spAutoFit/>
          </a:bodyPr>
          <a:lstStyle/>
          <a:p>
            <a:pPr algn="ctr"/>
            <a:r>
              <a:rPr lang="pt-BR" sz="2800" b="1" dirty="0" err="1" smtClean="0"/>
              <a:t>Customized</a:t>
            </a:r>
            <a:r>
              <a:rPr lang="pt-BR" sz="2800" b="1" dirty="0" smtClean="0"/>
              <a:t>  </a:t>
            </a:r>
            <a:r>
              <a:rPr lang="pt-BR" sz="2800" b="1" dirty="0" err="1" smtClean="0"/>
              <a:t>large</a:t>
            </a:r>
            <a:r>
              <a:rPr lang="pt-BR" sz="2800" b="1" dirty="0" smtClean="0"/>
              <a:t> </a:t>
            </a:r>
            <a:r>
              <a:rPr lang="pt-BR" sz="2800" b="1" dirty="0" err="1" smtClean="0"/>
              <a:t>baling</a:t>
            </a:r>
            <a:endParaRPr lang="pt-BR" sz="2800" b="1" dirty="0"/>
          </a:p>
        </p:txBody>
      </p:sp>
    </p:spTree>
    <p:extLst>
      <p:ext uri="{BB962C8B-B14F-4D97-AF65-F5344CB8AC3E}">
        <p14:creationId xmlns:p14="http://schemas.microsoft.com/office/powerpoint/2010/main" val="34324240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s://cms-static.wehaacdn.com/hayandforage-com/images/1Exports_ph.40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917" y="1013246"/>
            <a:ext cx="7917797" cy="46601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2495307" y="478517"/>
            <a:ext cx="3943350" cy="523220"/>
          </a:xfrm>
          <a:prstGeom prst="rect">
            <a:avLst/>
          </a:prstGeom>
          <a:noFill/>
        </p:spPr>
        <p:txBody>
          <a:bodyPr wrap="square" rtlCol="0">
            <a:spAutoFit/>
          </a:bodyPr>
          <a:lstStyle/>
          <a:p>
            <a:pPr algn="ctr"/>
            <a:r>
              <a:rPr lang="pt-BR" sz="2800" b="1" dirty="0" err="1" smtClean="0"/>
              <a:t>Customized</a:t>
            </a:r>
            <a:r>
              <a:rPr lang="pt-BR" sz="2800" b="1" dirty="0" smtClean="0"/>
              <a:t> </a:t>
            </a:r>
            <a:r>
              <a:rPr lang="pt-BR" sz="2800" b="1" dirty="0" err="1" smtClean="0"/>
              <a:t>pick</a:t>
            </a:r>
            <a:r>
              <a:rPr lang="pt-BR" sz="2800" b="1" dirty="0" smtClean="0"/>
              <a:t> -</a:t>
            </a:r>
            <a:r>
              <a:rPr lang="pt-BR" sz="2800" b="1" dirty="0" err="1" smtClean="0"/>
              <a:t>up</a:t>
            </a:r>
            <a:endParaRPr lang="pt-BR" sz="2800" b="1" dirty="0"/>
          </a:p>
        </p:txBody>
      </p:sp>
    </p:spTree>
    <p:extLst>
      <p:ext uri="{BB962C8B-B14F-4D97-AF65-F5344CB8AC3E}">
        <p14:creationId xmlns:p14="http://schemas.microsoft.com/office/powerpoint/2010/main" val="5576117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Tru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908" y="559990"/>
            <a:ext cx="4476590" cy="336777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495307" y="36771"/>
            <a:ext cx="3943350" cy="523220"/>
          </a:xfrm>
          <a:prstGeom prst="rect">
            <a:avLst/>
          </a:prstGeom>
          <a:noFill/>
        </p:spPr>
        <p:txBody>
          <a:bodyPr wrap="square" rtlCol="0">
            <a:spAutoFit/>
          </a:bodyPr>
          <a:lstStyle/>
          <a:p>
            <a:pPr algn="ctr"/>
            <a:r>
              <a:rPr lang="pt-BR" sz="2800" b="1" dirty="0" err="1" smtClean="0"/>
              <a:t>Customized</a:t>
            </a:r>
            <a:r>
              <a:rPr lang="pt-BR" sz="2800" b="1" dirty="0" smtClean="0"/>
              <a:t> </a:t>
            </a:r>
            <a:r>
              <a:rPr lang="pt-BR" sz="2800" b="1" dirty="0" err="1" smtClean="0"/>
              <a:t>hauling</a:t>
            </a:r>
            <a:endParaRPr lang="pt-BR" sz="2800" b="1" dirty="0"/>
          </a:p>
        </p:txBody>
      </p:sp>
      <p:pic>
        <p:nvPicPr>
          <p:cNvPr id="5" name="Imagem 4"/>
          <p:cNvPicPr>
            <a:picLocks noChangeAspect="1"/>
          </p:cNvPicPr>
          <p:nvPr/>
        </p:nvPicPr>
        <p:blipFill>
          <a:blip r:embed="rId4"/>
          <a:stretch>
            <a:fillRect/>
          </a:stretch>
        </p:blipFill>
        <p:spPr>
          <a:xfrm>
            <a:off x="4696691" y="2907991"/>
            <a:ext cx="4343400" cy="3206976"/>
          </a:xfrm>
          <a:prstGeom prst="rect">
            <a:avLst/>
          </a:prstGeom>
        </p:spPr>
      </p:pic>
    </p:spTree>
    <p:extLst>
      <p:ext uri="{BB962C8B-B14F-4D97-AF65-F5344CB8AC3E}">
        <p14:creationId xmlns:p14="http://schemas.microsoft.com/office/powerpoint/2010/main" val="390420241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949881"/>
            <a:ext cx="7658100" cy="5222317"/>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2495307" y="399291"/>
            <a:ext cx="3943350" cy="523220"/>
          </a:xfrm>
          <a:prstGeom prst="rect">
            <a:avLst/>
          </a:prstGeom>
          <a:noFill/>
        </p:spPr>
        <p:txBody>
          <a:bodyPr wrap="square" rtlCol="0">
            <a:spAutoFit/>
          </a:bodyPr>
          <a:lstStyle/>
          <a:p>
            <a:pPr algn="ctr"/>
            <a:r>
              <a:rPr lang="pt-BR" sz="2800" b="1" dirty="0" err="1" smtClean="0"/>
              <a:t>Customized</a:t>
            </a:r>
            <a:r>
              <a:rPr lang="pt-BR" sz="2800" b="1" dirty="0" smtClean="0"/>
              <a:t> </a:t>
            </a:r>
            <a:r>
              <a:rPr lang="pt-BR" sz="2800" b="1" dirty="0" err="1" smtClean="0"/>
              <a:t>unloading</a:t>
            </a:r>
            <a:endParaRPr lang="pt-BR" sz="2800" b="1" dirty="0"/>
          </a:p>
        </p:txBody>
      </p:sp>
    </p:spTree>
    <p:extLst>
      <p:ext uri="{BB962C8B-B14F-4D97-AF65-F5344CB8AC3E}">
        <p14:creationId xmlns:p14="http://schemas.microsoft.com/office/powerpoint/2010/main" val="45984700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3201889" y="347489"/>
            <a:ext cx="3943350" cy="523220"/>
          </a:xfrm>
          <a:prstGeom prst="rect">
            <a:avLst/>
          </a:prstGeom>
          <a:noFill/>
        </p:spPr>
        <p:txBody>
          <a:bodyPr wrap="square" rtlCol="0">
            <a:spAutoFit/>
          </a:bodyPr>
          <a:lstStyle/>
          <a:p>
            <a:pPr algn="ctr"/>
            <a:r>
              <a:rPr lang="pt-BR" sz="2800" b="1" dirty="0" err="1" smtClean="0"/>
              <a:t>Ancient</a:t>
            </a:r>
            <a:r>
              <a:rPr lang="pt-BR" sz="2800" b="1" dirty="0" smtClean="0"/>
              <a:t> </a:t>
            </a:r>
            <a:r>
              <a:rPr lang="pt-BR" sz="2800" b="1" dirty="0" err="1" smtClean="0"/>
              <a:t>hay</a:t>
            </a:r>
            <a:r>
              <a:rPr lang="pt-BR" sz="2800" b="1" dirty="0" smtClean="0"/>
              <a:t> pile</a:t>
            </a:r>
            <a:endParaRPr lang="pt-BR" sz="2800" b="1" dirty="0"/>
          </a:p>
        </p:txBody>
      </p:sp>
      <p:pic>
        <p:nvPicPr>
          <p:cNvPr id="3" name="Imagem 2"/>
          <p:cNvPicPr>
            <a:picLocks noChangeAspect="1"/>
          </p:cNvPicPr>
          <p:nvPr/>
        </p:nvPicPr>
        <p:blipFill>
          <a:blip r:embed="rId3"/>
          <a:stretch>
            <a:fillRect/>
          </a:stretch>
        </p:blipFill>
        <p:spPr>
          <a:xfrm>
            <a:off x="4129736" y="1246909"/>
            <a:ext cx="5014264" cy="3364922"/>
          </a:xfrm>
          <a:prstGeom prst="rect">
            <a:avLst/>
          </a:prstGeom>
        </p:spPr>
      </p:pic>
      <p:pic>
        <p:nvPicPr>
          <p:cNvPr id="8" name="Imagem 7"/>
          <p:cNvPicPr>
            <a:picLocks noChangeAspect="1"/>
          </p:cNvPicPr>
          <p:nvPr/>
        </p:nvPicPr>
        <p:blipFill>
          <a:blip r:embed="rId4"/>
          <a:stretch>
            <a:fillRect/>
          </a:stretch>
        </p:blipFill>
        <p:spPr>
          <a:xfrm>
            <a:off x="58987" y="3480954"/>
            <a:ext cx="3853032" cy="2727614"/>
          </a:xfrm>
          <a:prstGeom prst="rect">
            <a:avLst/>
          </a:prstGeom>
        </p:spPr>
      </p:pic>
      <p:pic>
        <p:nvPicPr>
          <p:cNvPr id="35842" name="Picture 2" descr="Stog  Sijen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0039" y="492614"/>
            <a:ext cx="2890928" cy="2890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1016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95792" y="754224"/>
            <a:ext cx="5432172" cy="2688149"/>
          </a:xfrm>
          <a:prstGeom prst="rect">
            <a:avLst/>
          </a:prstGeom>
        </p:spPr>
      </p:pic>
      <p:sp>
        <p:nvSpPr>
          <p:cNvPr id="5" name="CaixaDeTexto 4"/>
          <p:cNvSpPr txBox="1"/>
          <p:nvPr/>
        </p:nvSpPr>
        <p:spPr>
          <a:xfrm>
            <a:off x="2619999" y="231004"/>
            <a:ext cx="3943350" cy="523220"/>
          </a:xfrm>
          <a:prstGeom prst="rect">
            <a:avLst/>
          </a:prstGeom>
          <a:noFill/>
        </p:spPr>
        <p:txBody>
          <a:bodyPr wrap="square" rtlCol="0">
            <a:spAutoFit/>
          </a:bodyPr>
          <a:lstStyle/>
          <a:p>
            <a:pPr algn="ctr"/>
            <a:r>
              <a:rPr lang="pt-BR" sz="2800" b="1" dirty="0" err="1" smtClean="0"/>
              <a:t>Customized</a:t>
            </a:r>
            <a:r>
              <a:rPr lang="pt-BR" sz="2800" b="1" dirty="0" smtClean="0"/>
              <a:t> </a:t>
            </a:r>
            <a:r>
              <a:rPr lang="pt-BR" sz="2800" b="1" dirty="0" err="1" smtClean="0"/>
              <a:t>piling</a:t>
            </a:r>
            <a:endParaRPr lang="pt-BR" sz="2800" b="1" dirty="0"/>
          </a:p>
        </p:txBody>
      </p:sp>
      <p:pic>
        <p:nvPicPr>
          <p:cNvPr id="36866" name="Picture 2" descr="Pilha de palha enorme de fardos de rolo de feno no campo colhido contra um  céu azul | Foto Premiu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2657" y="3518207"/>
            <a:ext cx="4042352" cy="2692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781397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Pict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695" y="114546"/>
            <a:ext cx="2864169" cy="58941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3811114" y="1355255"/>
            <a:ext cx="3943350" cy="523220"/>
          </a:xfrm>
          <a:prstGeom prst="rect">
            <a:avLst/>
          </a:prstGeom>
          <a:noFill/>
        </p:spPr>
        <p:txBody>
          <a:bodyPr wrap="square" rtlCol="0">
            <a:spAutoFit/>
          </a:bodyPr>
          <a:lstStyle/>
          <a:p>
            <a:pPr algn="ctr"/>
            <a:r>
              <a:rPr lang="pt-BR" sz="2800" b="1" dirty="0" err="1" smtClean="0"/>
              <a:t>Customized</a:t>
            </a:r>
            <a:r>
              <a:rPr lang="pt-BR" sz="2800" b="1" dirty="0" smtClean="0"/>
              <a:t> </a:t>
            </a:r>
            <a:r>
              <a:rPr lang="pt-BR" sz="2800" b="1" dirty="0" err="1" smtClean="0"/>
              <a:t>storage</a:t>
            </a:r>
            <a:endParaRPr lang="pt-BR" sz="2800" b="1" dirty="0"/>
          </a:p>
        </p:txBody>
      </p:sp>
    </p:spTree>
    <p:extLst>
      <p:ext uri="{BB962C8B-B14F-4D97-AF65-F5344CB8AC3E}">
        <p14:creationId xmlns:p14="http://schemas.microsoft.com/office/powerpoint/2010/main" val="281988051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https://cms-static.wehaacdn.com/hayandforage-com/images/1Saudi_ph.229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567" y="1673356"/>
            <a:ext cx="8786373" cy="434298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948669" y="1521510"/>
            <a:ext cx="3943350" cy="523220"/>
          </a:xfrm>
          <a:prstGeom prst="rect">
            <a:avLst/>
          </a:prstGeom>
          <a:noFill/>
        </p:spPr>
        <p:txBody>
          <a:bodyPr wrap="square" rtlCol="0">
            <a:spAutoFit/>
          </a:bodyPr>
          <a:lstStyle/>
          <a:p>
            <a:pPr algn="ctr"/>
            <a:r>
              <a:rPr lang="pt-BR" sz="2800" b="1" dirty="0" err="1" smtClean="0"/>
              <a:t>Hay</a:t>
            </a:r>
            <a:r>
              <a:rPr lang="pt-BR" sz="2800" b="1" dirty="0" smtClean="0"/>
              <a:t> </a:t>
            </a:r>
            <a:r>
              <a:rPr lang="pt-BR" sz="2800" b="1" dirty="0" err="1" smtClean="0"/>
              <a:t>storage</a:t>
            </a:r>
            <a:r>
              <a:rPr lang="pt-BR" sz="2800" b="1" dirty="0" smtClean="0"/>
              <a:t> </a:t>
            </a:r>
            <a:r>
              <a:rPr lang="pt-BR" sz="2800" b="1" dirty="0" err="1" smtClean="0"/>
              <a:t>renting</a:t>
            </a:r>
            <a:endParaRPr lang="pt-BR" sz="2800" b="1" dirty="0"/>
          </a:p>
        </p:txBody>
      </p:sp>
    </p:spTree>
    <p:extLst>
      <p:ext uri="{BB962C8B-B14F-4D97-AF65-F5344CB8AC3E}">
        <p14:creationId xmlns:p14="http://schemas.microsoft.com/office/powerpoint/2010/main" val="205192585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Rainfall</a:t>
            </a:r>
            <a:r>
              <a:rPr lang="pt-BR" sz="3600" i="1" dirty="0" smtClean="0"/>
              <a:t> </a:t>
            </a:r>
            <a:r>
              <a:rPr lang="pt-BR" sz="3600" i="1" dirty="0" err="1" smtClean="0"/>
              <a:t>damage</a:t>
            </a:r>
            <a:r>
              <a:rPr lang="pt-BR" sz="3600" i="1" dirty="0" smtClean="0"/>
              <a:t/>
            </a:r>
            <a:br>
              <a:rPr lang="pt-BR" sz="3600" i="1" dirty="0" smtClean="0"/>
            </a:br>
            <a:r>
              <a:rPr lang="pt-BR" sz="3600" i="1" dirty="0"/>
              <a:t>	</a:t>
            </a:r>
            <a:r>
              <a:rPr lang="pt-BR" sz="3600" i="1" dirty="0" smtClean="0"/>
              <a:t>			</a:t>
            </a:r>
            <a:r>
              <a:rPr lang="pt-BR" sz="3600" i="1" dirty="0" err="1" smtClean="0"/>
              <a:t>myth</a:t>
            </a:r>
            <a:r>
              <a:rPr lang="pt-BR" sz="3600" i="1" dirty="0" smtClean="0"/>
              <a:t> </a:t>
            </a:r>
            <a:r>
              <a:rPr lang="pt-BR" sz="3600" i="1" dirty="0" err="1" smtClean="0"/>
              <a:t>or</a:t>
            </a:r>
            <a:r>
              <a:rPr lang="pt-BR" sz="3600" i="1" dirty="0" smtClean="0"/>
              <a:t> reality?</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335988918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Object 1027"/>
          <p:cNvGraphicFramePr>
            <a:graphicFrameLocks noChangeAspect="1"/>
          </p:cNvGraphicFramePr>
          <p:nvPr>
            <p:extLst>
              <p:ext uri="{D42A27DB-BD31-4B8C-83A1-F6EECF244321}">
                <p14:modId xmlns:p14="http://schemas.microsoft.com/office/powerpoint/2010/main" val="2645856143"/>
              </p:ext>
            </p:extLst>
          </p:nvPr>
        </p:nvGraphicFramePr>
        <p:xfrm>
          <a:off x="145473" y="391391"/>
          <a:ext cx="7772400" cy="4800600"/>
        </p:xfrm>
        <a:graphic>
          <a:graphicData uri="http://schemas.openxmlformats.org/presentationml/2006/ole">
            <mc:AlternateContent xmlns:mc="http://schemas.openxmlformats.org/markup-compatibility/2006">
              <mc:Choice xmlns:v="urn:schemas-microsoft-com:vml" Requires="v">
                <p:oleObj spid="_x0000_s23684" name="PI3" r:id="rId4" imgW="6063933" imgH="3746516" progId="PI3.Image">
                  <p:embed/>
                </p:oleObj>
              </mc:Choice>
              <mc:Fallback>
                <p:oleObj name="PI3" r:id="rId4" imgW="6063933" imgH="3746516" progId="PI3.Imag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5473" y="391391"/>
                        <a:ext cx="7772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ext Box 1028"/>
          <p:cNvSpPr txBox="1">
            <a:spLocks noChangeArrowheads="1"/>
          </p:cNvSpPr>
          <p:nvPr/>
        </p:nvSpPr>
        <p:spPr bwMode="auto">
          <a:xfrm>
            <a:off x="692064" y="5309753"/>
            <a:ext cx="8305800" cy="89255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pt-BR" sz="3200" b="1" dirty="0" err="1" smtClean="0"/>
              <a:t>Rainfall</a:t>
            </a:r>
            <a:r>
              <a:rPr lang="pt-BR" sz="3200" b="1" dirty="0" smtClean="0"/>
              <a:t> </a:t>
            </a:r>
            <a:r>
              <a:rPr lang="pt-BR" sz="3200" b="1" dirty="0" err="1" smtClean="0"/>
              <a:t>intensity</a:t>
            </a:r>
            <a:endParaRPr lang="pt-BR" sz="3200" b="1" dirty="0"/>
          </a:p>
          <a:p>
            <a:pPr algn="r">
              <a:lnSpc>
                <a:spcPct val="50000"/>
              </a:lnSpc>
              <a:spcBef>
                <a:spcPct val="50000"/>
              </a:spcBef>
            </a:pPr>
            <a:r>
              <a:rPr lang="pt-BR" sz="2000" b="1" dirty="0"/>
              <a:t>Pitt e </a:t>
            </a:r>
            <a:r>
              <a:rPr lang="pt-BR" sz="2000" b="1" dirty="0" err="1"/>
              <a:t>McGechan</a:t>
            </a:r>
            <a:r>
              <a:rPr lang="pt-BR" sz="2000" b="1" dirty="0"/>
              <a:t> (1989)</a:t>
            </a:r>
            <a:endParaRPr lang="pt-BR" b="1" dirty="0"/>
          </a:p>
        </p:txBody>
      </p:sp>
    </p:spTree>
    <p:extLst>
      <p:ext uri="{BB962C8B-B14F-4D97-AF65-F5344CB8AC3E}">
        <p14:creationId xmlns:p14="http://schemas.microsoft.com/office/powerpoint/2010/main" val="125104052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Object 1027"/>
          <p:cNvGraphicFramePr>
            <a:graphicFrameLocks noChangeAspect="1"/>
          </p:cNvGraphicFramePr>
          <p:nvPr>
            <p:extLst>
              <p:ext uri="{D42A27DB-BD31-4B8C-83A1-F6EECF244321}">
                <p14:modId xmlns:p14="http://schemas.microsoft.com/office/powerpoint/2010/main" val="374032133"/>
              </p:ext>
            </p:extLst>
          </p:nvPr>
        </p:nvGraphicFramePr>
        <p:xfrm>
          <a:off x="128154" y="304800"/>
          <a:ext cx="7772400" cy="4876800"/>
        </p:xfrm>
        <a:graphic>
          <a:graphicData uri="http://schemas.openxmlformats.org/presentationml/2006/ole">
            <mc:AlternateContent xmlns:mc="http://schemas.openxmlformats.org/markup-compatibility/2006">
              <mc:Choice xmlns:v="urn:schemas-microsoft-com:vml" Requires="v">
                <p:oleObj spid="_x0000_s24708" name="PI3" r:id="rId4" imgW="6095155" imgH="3960602" progId="PI3.Image">
                  <p:embed/>
                </p:oleObj>
              </mc:Choice>
              <mc:Fallback>
                <p:oleObj name="PI3" r:id="rId4" imgW="6095155" imgH="3960602" progId="PI3.Imag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154" y="304800"/>
                        <a:ext cx="7772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 Box 1028"/>
          <p:cNvSpPr txBox="1">
            <a:spLocks noChangeArrowheads="1"/>
          </p:cNvSpPr>
          <p:nvPr/>
        </p:nvSpPr>
        <p:spPr bwMode="auto">
          <a:xfrm>
            <a:off x="609600" y="5105400"/>
            <a:ext cx="8153400" cy="89255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pt-BR" sz="3200" b="1" dirty="0" err="1" smtClean="0"/>
              <a:t>Sources</a:t>
            </a:r>
            <a:r>
              <a:rPr lang="pt-BR" sz="3200" b="1" dirty="0" smtClean="0"/>
              <a:t> </a:t>
            </a:r>
            <a:r>
              <a:rPr lang="pt-BR" sz="3200" b="1" dirty="0" err="1" smtClean="0"/>
              <a:t>of</a:t>
            </a:r>
            <a:r>
              <a:rPr lang="pt-BR" sz="3200" b="1" dirty="0" smtClean="0"/>
              <a:t> </a:t>
            </a:r>
            <a:r>
              <a:rPr lang="pt-BR" sz="3200" b="1" dirty="0" err="1" smtClean="0"/>
              <a:t>rainfall</a:t>
            </a:r>
            <a:r>
              <a:rPr lang="pt-BR" sz="3200" b="1" dirty="0" smtClean="0"/>
              <a:t> DM </a:t>
            </a:r>
            <a:r>
              <a:rPr lang="pt-BR" sz="3200" b="1" dirty="0" err="1" smtClean="0"/>
              <a:t>losses</a:t>
            </a:r>
            <a:endParaRPr lang="pt-BR" sz="3200" b="1" dirty="0"/>
          </a:p>
          <a:p>
            <a:pPr>
              <a:lnSpc>
                <a:spcPct val="50000"/>
              </a:lnSpc>
              <a:spcBef>
                <a:spcPct val="50000"/>
              </a:spcBef>
            </a:pPr>
            <a:r>
              <a:rPr lang="pt-BR" b="1" dirty="0"/>
              <a:t>                                                             </a:t>
            </a:r>
            <a:r>
              <a:rPr lang="pt-BR" b="1" dirty="0" smtClean="0"/>
              <a:t>                                                      </a:t>
            </a:r>
            <a:r>
              <a:rPr lang="pt-BR" sz="2000" b="1" dirty="0" err="1" smtClean="0"/>
              <a:t>Rotz,et</a:t>
            </a:r>
            <a:r>
              <a:rPr lang="pt-BR" sz="2000" b="1" dirty="0" smtClean="0"/>
              <a:t> </a:t>
            </a:r>
            <a:r>
              <a:rPr lang="pt-BR" sz="2000" b="1" dirty="0"/>
              <a:t>al (1988)</a:t>
            </a:r>
            <a:r>
              <a:rPr lang="pt-BR" b="1" dirty="0"/>
              <a:t> </a:t>
            </a:r>
          </a:p>
        </p:txBody>
      </p:sp>
    </p:spTree>
    <p:extLst>
      <p:ext uri="{BB962C8B-B14F-4D97-AF65-F5344CB8AC3E}">
        <p14:creationId xmlns:p14="http://schemas.microsoft.com/office/powerpoint/2010/main" val="46168159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txBox="1">
            <a:spLocks noChangeArrowheads="1"/>
          </p:cNvSpPr>
          <p:nvPr/>
        </p:nvSpPr>
        <p:spPr>
          <a:xfrm>
            <a:off x="636122" y="437551"/>
            <a:ext cx="7772400" cy="776293"/>
          </a:xfrm>
          <a:prstGeom prst="rect">
            <a:avLst/>
          </a:prstGeom>
        </p:spPr>
        <p:txBody>
          <a:bodyPr/>
          <a:lstStyle>
            <a:lvl1pPr algn="l" defTabSz="914400" rtl="0" eaLnBrk="1" latinLnBrk="0" hangingPunct="1">
              <a:lnSpc>
                <a:spcPct val="90000"/>
              </a:lnSpc>
              <a:spcBef>
                <a:spcPct val="0"/>
              </a:spcBef>
              <a:buNone/>
              <a:defRPr sz="4400" kern="1200">
                <a:solidFill>
                  <a:schemeClr val="accent6">
                    <a:lumMod val="75000"/>
                  </a:schemeClr>
                </a:solidFill>
                <a:latin typeface="Arial" panose="020B0604020202020204" pitchFamily="34" charset="0"/>
                <a:ea typeface="+mj-ea"/>
                <a:cs typeface="Arial" panose="020B0604020202020204" pitchFamily="34" charset="0"/>
              </a:defRPr>
            </a:lvl1pPr>
          </a:lstStyle>
          <a:p>
            <a:pPr algn="ctr"/>
            <a:r>
              <a:rPr lang="pt-BR" altLang="pt-BR" sz="3200" b="1" dirty="0" err="1" smtClean="0">
                <a:solidFill>
                  <a:schemeClr val="tx1"/>
                </a:solidFill>
                <a:latin typeface="+mn-lt"/>
              </a:rPr>
              <a:t>Rainfall</a:t>
            </a:r>
            <a:r>
              <a:rPr lang="pt-BR" altLang="pt-BR" sz="3200" b="1" dirty="0" smtClean="0">
                <a:solidFill>
                  <a:schemeClr val="tx1"/>
                </a:solidFill>
                <a:latin typeface="+mn-lt"/>
              </a:rPr>
              <a:t> </a:t>
            </a:r>
            <a:r>
              <a:rPr lang="pt-BR" altLang="pt-BR" sz="3200" b="1" dirty="0" err="1" smtClean="0">
                <a:solidFill>
                  <a:schemeClr val="tx1"/>
                </a:solidFill>
                <a:latin typeface="+mn-lt"/>
              </a:rPr>
              <a:t>damage</a:t>
            </a:r>
            <a:endParaRPr lang="pt-BR" altLang="pt-BR" sz="3200" dirty="0" smtClean="0">
              <a:solidFill>
                <a:schemeClr val="tx1"/>
              </a:solidFill>
              <a:latin typeface="+mn-lt"/>
            </a:endParaRPr>
          </a:p>
        </p:txBody>
      </p:sp>
      <p:graphicFrame>
        <p:nvGraphicFramePr>
          <p:cNvPr id="5" name="Object 3"/>
          <p:cNvGraphicFramePr>
            <a:graphicFrameLocks noChangeAspect="1"/>
          </p:cNvGraphicFramePr>
          <p:nvPr>
            <p:extLst>
              <p:ext uri="{D42A27DB-BD31-4B8C-83A1-F6EECF244321}">
                <p14:modId xmlns:p14="http://schemas.microsoft.com/office/powerpoint/2010/main" val="3184659235"/>
              </p:ext>
            </p:extLst>
          </p:nvPr>
        </p:nvGraphicFramePr>
        <p:xfrm>
          <a:off x="396875" y="1068388"/>
          <a:ext cx="8140700" cy="5167312"/>
        </p:xfrm>
        <a:graphic>
          <a:graphicData uri="http://schemas.openxmlformats.org/presentationml/2006/ole">
            <mc:AlternateContent xmlns:mc="http://schemas.openxmlformats.org/markup-compatibility/2006">
              <mc:Choice xmlns:v="urn:schemas-microsoft-com:vml" Requires="v">
                <p:oleObj spid="_x0000_s25734" name="Document" r:id="rId4" imgW="8300219" imgH="5259746" progId="Word.Document.8">
                  <p:embed/>
                </p:oleObj>
              </mc:Choice>
              <mc:Fallback>
                <p:oleObj name="Document" r:id="rId4" imgW="8300219" imgH="5259746" progId="Word.Document.8">
                  <p:embed/>
                  <p:pic>
                    <p:nvPicPr>
                      <p:cNvPr id="0" name=""/>
                      <p:cNvPicPr>
                        <a:picLocks noChangeAspect="1" noChangeArrowheads="1"/>
                      </p:cNvPicPr>
                      <p:nvPr/>
                    </p:nvPicPr>
                    <p:blipFill>
                      <a:blip r:embed="rId5"/>
                      <a:srcRect/>
                      <a:stretch>
                        <a:fillRect/>
                      </a:stretch>
                    </p:blipFill>
                    <p:spPr bwMode="auto">
                      <a:xfrm>
                        <a:off x="396875" y="1068388"/>
                        <a:ext cx="8140700" cy="5167312"/>
                      </a:xfrm>
                      <a:prstGeom prst="rect">
                        <a:avLst/>
                      </a:prstGeom>
                      <a:noFill/>
                      <a:ln>
                        <a:noFill/>
                      </a:ln>
                      <a:extLst/>
                    </p:spPr>
                  </p:pic>
                </p:oleObj>
              </mc:Fallback>
            </mc:AlternateContent>
          </a:graphicData>
        </a:graphic>
      </p:graphicFrame>
      <p:cxnSp>
        <p:nvCxnSpPr>
          <p:cNvPr id="6" name="Conector reto 5"/>
          <p:cNvCxnSpPr/>
          <p:nvPr/>
        </p:nvCxnSpPr>
        <p:spPr>
          <a:xfrm>
            <a:off x="490649" y="2078182"/>
            <a:ext cx="7917873" cy="2078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Conector reto 6"/>
          <p:cNvCxnSpPr/>
          <p:nvPr/>
        </p:nvCxnSpPr>
        <p:spPr>
          <a:xfrm>
            <a:off x="552738" y="1111540"/>
            <a:ext cx="7917873" cy="2078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ector reto 7"/>
          <p:cNvCxnSpPr/>
          <p:nvPr/>
        </p:nvCxnSpPr>
        <p:spPr>
          <a:xfrm>
            <a:off x="540326" y="5178136"/>
            <a:ext cx="7917873" cy="2078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96768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362815" y="650298"/>
            <a:ext cx="8210550" cy="5391150"/>
          </a:xfrm>
          <a:prstGeom prst="rect">
            <a:avLst/>
          </a:prstGeom>
        </p:spPr>
      </p:pic>
      <p:sp>
        <p:nvSpPr>
          <p:cNvPr id="4" name="Text Box 4"/>
          <p:cNvSpPr txBox="1">
            <a:spLocks noChangeArrowheads="1"/>
          </p:cNvSpPr>
          <p:nvPr/>
        </p:nvSpPr>
        <p:spPr bwMode="auto">
          <a:xfrm>
            <a:off x="1334222" y="88612"/>
            <a:ext cx="642042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pt-BR" sz="3200" b="1" dirty="0" err="1" smtClean="0"/>
              <a:t>It´s</a:t>
            </a:r>
            <a:r>
              <a:rPr lang="pt-BR" sz="3200" b="1" dirty="0" smtClean="0"/>
              <a:t> hard </a:t>
            </a:r>
            <a:r>
              <a:rPr lang="pt-BR" sz="3200" b="1" dirty="0" err="1" smtClean="0"/>
              <a:t>to</a:t>
            </a:r>
            <a:r>
              <a:rPr lang="pt-BR" sz="3200" b="1" dirty="0" smtClean="0"/>
              <a:t> </a:t>
            </a:r>
            <a:r>
              <a:rPr lang="pt-BR" sz="3200" b="1" dirty="0" err="1" smtClean="0"/>
              <a:t>produce</a:t>
            </a:r>
            <a:r>
              <a:rPr lang="pt-BR" sz="3200" b="1" dirty="0" smtClean="0"/>
              <a:t> </a:t>
            </a:r>
            <a:r>
              <a:rPr lang="pt-BR" sz="3200" b="1" dirty="0" err="1" smtClean="0"/>
              <a:t>hay</a:t>
            </a:r>
            <a:r>
              <a:rPr lang="pt-BR" sz="3200" b="1" dirty="0" smtClean="0"/>
              <a:t>....</a:t>
            </a:r>
            <a:endParaRPr lang="pt-BR" sz="3200" b="1" dirty="0"/>
          </a:p>
        </p:txBody>
      </p:sp>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5409" y="5561"/>
            <a:ext cx="690790" cy="644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110793"/>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smtClean="0"/>
              <a:t>The </a:t>
            </a:r>
            <a:r>
              <a:rPr lang="pt-BR" sz="3600" i="1" dirty="0" err="1" smtClean="0"/>
              <a:t>concept</a:t>
            </a:r>
            <a:r>
              <a:rPr lang="pt-BR" sz="3600" i="1" dirty="0" smtClean="0"/>
              <a:t>: </a:t>
            </a:r>
            <a:br>
              <a:rPr lang="pt-BR" sz="3600" i="1" dirty="0" smtClean="0"/>
            </a:br>
            <a:r>
              <a:rPr lang="pt-BR" sz="3600" i="1" dirty="0"/>
              <a:t>	</a:t>
            </a:r>
            <a:r>
              <a:rPr lang="pt-BR" sz="3600" i="1" dirty="0" smtClean="0"/>
              <a:t>	</a:t>
            </a:r>
            <a:r>
              <a:rPr lang="pt-BR" sz="3600" i="1" dirty="0" err="1"/>
              <a:t>u</a:t>
            </a:r>
            <a:r>
              <a:rPr lang="pt-BR" sz="3600" i="1" dirty="0" err="1" smtClean="0"/>
              <a:t>nderstanding</a:t>
            </a:r>
            <a:r>
              <a:rPr lang="pt-BR" sz="3600" i="1" dirty="0" smtClean="0"/>
              <a:t> </a:t>
            </a:r>
            <a:r>
              <a:rPr lang="pt-BR" sz="3600" i="1" dirty="0" err="1" smtClean="0"/>
              <a:t>dehydration</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386583279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descr="A:\alf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0538" y="1087582"/>
            <a:ext cx="6029325" cy="4114800"/>
          </a:xfrm>
          <a:prstGeom prst="rect">
            <a:avLst/>
          </a:prstGeom>
          <a:noFill/>
          <a:extLst>
            <a:ext uri="{909E8E84-426E-40DD-AFC4-6F175D3DCCD1}">
              <a14:hiddenFill xmlns:a14="http://schemas.microsoft.com/office/drawing/2010/main">
                <a:solidFill>
                  <a:srgbClr val="FFFFFF"/>
                </a:solidFill>
              </a14:hiddenFill>
            </a:ext>
          </a:extLst>
        </p:spPr>
      </p:pic>
      <p:sp>
        <p:nvSpPr>
          <p:cNvPr id="117763" name="Text Box 3"/>
          <p:cNvSpPr txBox="1">
            <a:spLocks noChangeArrowheads="1"/>
          </p:cNvSpPr>
          <p:nvPr/>
        </p:nvSpPr>
        <p:spPr bwMode="auto">
          <a:xfrm>
            <a:off x="2133600" y="5202382"/>
            <a:ext cx="52832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pt-BR" sz="1400" b="1" dirty="0"/>
              <a:t>Figura. Curva típica de desidratação (temperatura de uma camada delgada de 20ºC, umidade relativa de 50%, velocidade do ar de 1m.s</a:t>
            </a:r>
            <a:r>
              <a:rPr lang="pt-BR" sz="1400" b="1" baseline="30000" dirty="0"/>
              <a:t>-1</a:t>
            </a:r>
            <a:r>
              <a:rPr lang="pt-BR" sz="1400" b="1" dirty="0"/>
              <a:t>).</a:t>
            </a:r>
          </a:p>
          <a:p>
            <a:pPr algn="just"/>
            <a:r>
              <a:rPr lang="pt-BR" sz="1400" b="1" dirty="0"/>
              <a:t>Fonte: JONES &amp; HARRIS (1979</a:t>
            </a:r>
            <a:r>
              <a:rPr lang="pt-BR" sz="1400" b="1" dirty="0" smtClean="0"/>
              <a:t>)</a:t>
            </a:r>
            <a:endParaRPr lang="pt-BR" sz="1400" b="1" dirty="0">
              <a:solidFill>
                <a:schemeClr val="tx1"/>
              </a:solidFill>
            </a:endParaRPr>
          </a:p>
        </p:txBody>
      </p:sp>
      <p:sp>
        <p:nvSpPr>
          <p:cNvPr id="117764" name="Text Box 4"/>
          <p:cNvSpPr txBox="1">
            <a:spLocks noChangeArrowheads="1"/>
          </p:cNvSpPr>
          <p:nvPr/>
        </p:nvSpPr>
        <p:spPr bwMode="auto">
          <a:xfrm>
            <a:off x="1531649" y="381000"/>
            <a:ext cx="642042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pt-BR" sz="3200" b="1" dirty="0" err="1" smtClean="0"/>
              <a:t>Pattern</a:t>
            </a:r>
            <a:r>
              <a:rPr lang="pt-BR" sz="3200" b="1" dirty="0" smtClean="0"/>
              <a:t> </a:t>
            </a:r>
            <a:r>
              <a:rPr lang="pt-BR" sz="3200" b="1" dirty="0" err="1" smtClean="0"/>
              <a:t>of</a:t>
            </a:r>
            <a:r>
              <a:rPr lang="pt-BR" sz="3200" b="1" dirty="0" smtClean="0"/>
              <a:t> forage </a:t>
            </a:r>
            <a:r>
              <a:rPr lang="pt-BR" sz="3200" b="1" dirty="0" err="1" smtClean="0"/>
              <a:t>dehydration</a:t>
            </a:r>
            <a:endParaRPr lang="pt-BR" sz="3200" b="1" dirty="0"/>
          </a:p>
        </p:txBody>
      </p:sp>
      <p:pic>
        <p:nvPicPr>
          <p:cNvPr id="6"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157749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018319" y="517959"/>
            <a:ext cx="7772400" cy="9144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accent6">
                    <a:lumMod val="75000"/>
                  </a:schemeClr>
                </a:solidFill>
                <a:latin typeface="Arial" panose="020B0604020202020204" pitchFamily="34" charset="0"/>
                <a:ea typeface="+mj-ea"/>
                <a:cs typeface="Arial" panose="020B0604020202020204" pitchFamily="34" charset="0"/>
              </a:defRPr>
            </a:lvl1pPr>
          </a:lstStyle>
          <a:p>
            <a:pPr algn="just"/>
            <a:r>
              <a:rPr lang="pt-BR" altLang="pt-BR" sz="2800" b="1" dirty="0" smtClean="0">
                <a:solidFill>
                  <a:schemeClr val="tx1"/>
                </a:solidFill>
                <a:latin typeface="+mn-lt"/>
              </a:rPr>
              <a:t>Time </a:t>
            </a:r>
            <a:r>
              <a:rPr lang="pt-BR" altLang="pt-BR" sz="2800" b="1" dirty="0" err="1" smtClean="0">
                <a:solidFill>
                  <a:schemeClr val="tx1"/>
                </a:solidFill>
                <a:latin typeface="+mn-lt"/>
              </a:rPr>
              <a:t>to</a:t>
            </a:r>
            <a:r>
              <a:rPr lang="pt-BR" altLang="pt-BR" sz="2800" b="1" dirty="0" smtClean="0">
                <a:solidFill>
                  <a:schemeClr val="tx1"/>
                </a:solidFill>
                <a:latin typeface="+mn-lt"/>
              </a:rPr>
              <a:t> </a:t>
            </a:r>
            <a:r>
              <a:rPr lang="pt-BR" altLang="pt-BR" sz="2800" b="1" dirty="0" err="1" smtClean="0">
                <a:solidFill>
                  <a:schemeClr val="tx1"/>
                </a:solidFill>
                <a:latin typeface="+mn-lt"/>
              </a:rPr>
              <a:t>drying</a:t>
            </a:r>
            <a:r>
              <a:rPr lang="pt-BR" altLang="pt-BR" sz="2800" b="1" dirty="0" smtClean="0">
                <a:solidFill>
                  <a:schemeClr val="tx1"/>
                </a:solidFill>
                <a:latin typeface="+mn-lt"/>
              </a:rPr>
              <a:t> </a:t>
            </a:r>
            <a:r>
              <a:rPr lang="pt-BR" altLang="pt-BR" sz="2800" b="1" dirty="0" err="1" smtClean="0">
                <a:solidFill>
                  <a:schemeClr val="tx1"/>
                </a:solidFill>
                <a:latin typeface="+mn-lt"/>
              </a:rPr>
              <a:t>alfalfa</a:t>
            </a:r>
            <a:r>
              <a:rPr lang="pt-BR" altLang="pt-BR" sz="2800" b="1" dirty="0" smtClean="0">
                <a:solidFill>
                  <a:schemeClr val="tx1"/>
                </a:solidFill>
                <a:latin typeface="+mn-lt"/>
              </a:rPr>
              <a:t> </a:t>
            </a:r>
            <a:r>
              <a:rPr lang="pt-BR" altLang="pt-BR" sz="2800" b="1" dirty="0" err="1" smtClean="0">
                <a:solidFill>
                  <a:schemeClr val="tx1"/>
                </a:solidFill>
                <a:latin typeface="+mn-lt"/>
              </a:rPr>
              <a:t>from</a:t>
            </a:r>
            <a:r>
              <a:rPr lang="pt-BR" altLang="pt-BR" sz="2800" b="1" dirty="0" smtClean="0">
                <a:solidFill>
                  <a:schemeClr val="tx1"/>
                </a:solidFill>
                <a:latin typeface="+mn-lt"/>
              </a:rPr>
              <a:t> 80 </a:t>
            </a:r>
            <a:r>
              <a:rPr lang="pt-BR" altLang="pt-BR" sz="2800" b="1" dirty="0" err="1" smtClean="0">
                <a:solidFill>
                  <a:schemeClr val="tx1"/>
                </a:solidFill>
                <a:latin typeface="+mn-lt"/>
              </a:rPr>
              <a:t>to</a:t>
            </a:r>
            <a:r>
              <a:rPr lang="pt-BR" altLang="pt-BR" sz="2800" b="1" dirty="0" smtClean="0">
                <a:solidFill>
                  <a:schemeClr val="tx1"/>
                </a:solidFill>
                <a:latin typeface="+mn-lt"/>
              </a:rPr>
              <a:t> 20% </a:t>
            </a:r>
            <a:r>
              <a:rPr lang="pt-BR" altLang="pt-BR" sz="2800" b="1" dirty="0" err="1" smtClean="0">
                <a:solidFill>
                  <a:schemeClr val="tx1"/>
                </a:solidFill>
                <a:latin typeface="+mn-lt"/>
              </a:rPr>
              <a:t>moisture</a:t>
            </a:r>
            <a:endParaRPr lang="pt-BR" altLang="pt-BR" sz="2800" b="1" dirty="0" smtClean="0">
              <a:solidFill>
                <a:schemeClr val="tx1"/>
              </a:solidFill>
              <a:latin typeface="+mn-lt"/>
            </a:endParaRPr>
          </a:p>
        </p:txBody>
      </p:sp>
      <p:graphicFrame>
        <p:nvGraphicFramePr>
          <p:cNvPr id="4" name="Object 3"/>
          <p:cNvGraphicFramePr>
            <a:graphicFrameLocks noChangeAspect="1"/>
          </p:cNvGraphicFramePr>
          <p:nvPr>
            <p:extLst>
              <p:ext uri="{D42A27DB-BD31-4B8C-83A1-F6EECF244321}">
                <p14:modId xmlns:p14="http://schemas.microsoft.com/office/powerpoint/2010/main" val="3746169759"/>
              </p:ext>
            </p:extLst>
          </p:nvPr>
        </p:nvGraphicFramePr>
        <p:xfrm>
          <a:off x="528638" y="1211263"/>
          <a:ext cx="7986712" cy="4770437"/>
        </p:xfrm>
        <a:graphic>
          <a:graphicData uri="http://schemas.openxmlformats.org/presentationml/2006/ole">
            <mc:AlternateContent xmlns:mc="http://schemas.openxmlformats.org/markup-compatibility/2006">
              <mc:Choice xmlns:v="urn:schemas-microsoft-com:vml" Requires="v">
                <p:oleObj spid="_x0000_s26756" name="Document" r:id="rId3" imgW="7782177" imgH="4635299" progId="Word.Document.8">
                  <p:embed/>
                </p:oleObj>
              </mc:Choice>
              <mc:Fallback>
                <p:oleObj name="Document" r:id="rId3" imgW="7782177" imgH="4635299" progId="Word.Document.8">
                  <p:embed/>
                  <p:pic>
                    <p:nvPicPr>
                      <p:cNvPr id="0" name=""/>
                      <p:cNvPicPr>
                        <a:picLocks noChangeAspect="1" noChangeArrowheads="1"/>
                      </p:cNvPicPr>
                      <p:nvPr/>
                    </p:nvPicPr>
                    <p:blipFill>
                      <a:blip r:embed="rId4"/>
                      <a:srcRect/>
                      <a:stretch>
                        <a:fillRect/>
                      </a:stretch>
                    </p:blipFill>
                    <p:spPr bwMode="auto">
                      <a:xfrm>
                        <a:off x="528638" y="1211263"/>
                        <a:ext cx="7986712" cy="4770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pic>
        <p:nvPicPr>
          <p:cNvPr id="5"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7438" y="5561"/>
            <a:ext cx="706562" cy="659458"/>
          </a:xfrm>
          <a:prstGeom prst="rect">
            <a:avLst/>
          </a:prstGeom>
          <a:noFill/>
          <a:extLst>
            <a:ext uri="{909E8E84-426E-40DD-AFC4-6F175D3DCCD1}">
              <a14:hiddenFill xmlns:a14="http://schemas.microsoft.com/office/drawing/2010/main">
                <a:solidFill>
                  <a:srgbClr val="FFFFFF"/>
                </a:solidFill>
              </a14:hiddenFill>
            </a:ext>
          </a:extLst>
        </p:spPr>
      </p:pic>
      <p:cxnSp>
        <p:nvCxnSpPr>
          <p:cNvPr id="6" name="Conector reto 5"/>
          <p:cNvCxnSpPr/>
          <p:nvPr/>
        </p:nvCxnSpPr>
        <p:spPr>
          <a:xfrm>
            <a:off x="384464" y="1207222"/>
            <a:ext cx="843741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Conector reto 7"/>
          <p:cNvCxnSpPr/>
          <p:nvPr/>
        </p:nvCxnSpPr>
        <p:spPr>
          <a:xfrm>
            <a:off x="528638" y="2461058"/>
            <a:ext cx="843741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Conector reto 8"/>
          <p:cNvCxnSpPr/>
          <p:nvPr/>
        </p:nvCxnSpPr>
        <p:spPr>
          <a:xfrm>
            <a:off x="528638" y="1948440"/>
            <a:ext cx="843741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Conector reto 9"/>
          <p:cNvCxnSpPr/>
          <p:nvPr/>
        </p:nvCxnSpPr>
        <p:spPr>
          <a:xfrm>
            <a:off x="384464" y="5446712"/>
            <a:ext cx="843741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3256585"/>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473393" cy="1399061"/>
          </a:xfrm>
        </p:spPr>
        <p:txBody>
          <a:bodyPr/>
          <a:lstStyle/>
          <a:p>
            <a:r>
              <a:rPr lang="pt-BR" sz="3600" i="1" dirty="0" err="1" smtClean="0"/>
              <a:t>Hay</a:t>
            </a:r>
            <a:r>
              <a:rPr lang="pt-BR" sz="3600" i="1" dirty="0" smtClean="0"/>
              <a:t> </a:t>
            </a:r>
            <a:r>
              <a:rPr lang="pt-BR" sz="3600" i="1" dirty="0" err="1" smtClean="0"/>
              <a:t>production</a:t>
            </a:r>
            <a:r>
              <a:rPr lang="pt-BR" sz="3600" i="1" dirty="0" smtClean="0"/>
              <a:t>: </a:t>
            </a:r>
            <a:r>
              <a:rPr lang="pt-BR" sz="3600" i="1" dirty="0" err="1" smtClean="0"/>
              <a:t>what</a:t>
            </a:r>
            <a:r>
              <a:rPr lang="pt-BR" sz="3600" i="1" dirty="0" smtClean="0"/>
              <a:t> </a:t>
            </a:r>
            <a:r>
              <a:rPr lang="pt-BR" sz="3600" i="1" dirty="0" err="1" smtClean="0"/>
              <a:t>is</a:t>
            </a:r>
            <a:r>
              <a:rPr lang="pt-BR" sz="3600" i="1" dirty="0" smtClean="0"/>
              <a:t> </a:t>
            </a:r>
            <a:r>
              <a:rPr lang="pt-BR" sz="3600" i="1" dirty="0" err="1" smtClean="0"/>
              <a:t>critical</a:t>
            </a:r>
            <a:r>
              <a:rPr lang="pt-BR" sz="3600" i="1" dirty="0" smtClean="0"/>
              <a:t>? </a:t>
            </a:r>
            <a:br>
              <a:rPr lang="pt-BR" sz="3600" i="1" dirty="0" smtClean="0"/>
            </a:br>
            <a:r>
              <a:rPr lang="pt-BR" sz="3600" i="1" dirty="0" smtClean="0"/>
              <a:t>	discipline...</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2539751493"/>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458066" y="139844"/>
            <a:ext cx="7750752" cy="6029481"/>
          </a:xfrm>
          <a:prstGeom prst="rect">
            <a:avLst/>
          </a:prstGeom>
        </p:spPr>
      </p:pic>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233085"/>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1907704" y="2780928"/>
            <a:ext cx="5334000" cy="76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pt-BR" sz="4400" b="1" dirty="0" err="1" smtClean="0">
                <a:latin typeface="Arial" panose="020B0604020202020204" pitchFamily="34" charset="0"/>
              </a:rPr>
              <a:t>Mowing</a:t>
            </a:r>
            <a:endParaRPr lang="pt-BR" sz="4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2766912"/>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589278"/>
            <a:ext cx="8091703" cy="552290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917504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I:\Meus documentos\Apresentações\Fotos\Diversos\Fenação\DSCF0021.JPG"/>
          <p:cNvPicPr>
            <a:picLocks noChangeAspect="1" noChangeArrowheads="1"/>
          </p:cNvPicPr>
          <p:nvPr/>
        </p:nvPicPr>
        <p:blipFill>
          <a:blip r:embed="rId2" cstate="print"/>
          <a:srcRect/>
          <a:stretch>
            <a:fillRect/>
          </a:stretch>
        </p:blipFill>
        <p:spPr bwMode="auto">
          <a:xfrm>
            <a:off x="0" y="10846"/>
            <a:ext cx="8266776" cy="6200082"/>
          </a:xfrm>
          <a:prstGeom prst="rect">
            <a:avLst/>
          </a:prstGeom>
          <a:noFill/>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6776"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1055611"/>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descr="I:\Meus documentos\Apresentações\Fotos\Diversos\Fenação\DSCF0002.JPG"/>
          <p:cNvPicPr>
            <a:picLocks noChangeAspect="1" noChangeArrowheads="1"/>
          </p:cNvPicPr>
          <p:nvPr/>
        </p:nvPicPr>
        <p:blipFill>
          <a:blip r:embed="rId2" cstate="print"/>
          <a:srcRect/>
          <a:stretch>
            <a:fillRect/>
          </a:stretch>
        </p:blipFill>
        <p:spPr bwMode="auto">
          <a:xfrm>
            <a:off x="0" y="0"/>
            <a:ext cx="8241145" cy="6180859"/>
          </a:xfrm>
          <a:prstGeom prst="rect">
            <a:avLst/>
          </a:prstGeom>
          <a:noFill/>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7218320"/>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I:\Meus documentos\Apresentações\Fotos\Diversos\Fenação\DSCF0019.JPG"/>
          <p:cNvPicPr>
            <a:picLocks noChangeAspect="1" noChangeArrowheads="1"/>
          </p:cNvPicPr>
          <p:nvPr/>
        </p:nvPicPr>
        <p:blipFill>
          <a:blip r:embed="rId2" cstate="print"/>
          <a:srcRect/>
          <a:stretch>
            <a:fillRect/>
          </a:stretch>
        </p:blipFill>
        <p:spPr bwMode="auto">
          <a:xfrm>
            <a:off x="-1" y="-1"/>
            <a:ext cx="8243455" cy="6182591"/>
          </a:xfrm>
          <a:prstGeom prst="rect">
            <a:avLst/>
          </a:prstGeom>
          <a:noFill/>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6204" y="81815"/>
            <a:ext cx="691660" cy="645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094758"/>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p:cNvPicPr>
            <a:picLocks noChangeAspect="1"/>
          </p:cNvPicPr>
          <p:nvPr/>
        </p:nvPicPr>
        <p:blipFill>
          <a:blip r:embed="rId2"/>
          <a:stretch>
            <a:fillRect/>
          </a:stretch>
        </p:blipFill>
        <p:spPr>
          <a:xfrm>
            <a:off x="66952" y="784534"/>
            <a:ext cx="9077048" cy="4382396"/>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998774"/>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890311" y="247019"/>
            <a:ext cx="7378291" cy="5706826"/>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49463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304373" y="780056"/>
            <a:ext cx="8266453" cy="5131041"/>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8082" y="0"/>
            <a:ext cx="745918" cy="69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2054192"/>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descr="https://eastus1-mediap.svc.ms/transform/thumbnail?provider=spo&amp;inputFormat=jpg&amp;cs=fFNQTw&amp;docid=https%3A%2F%2Fagcocorp.sharepoint.com%3A443%2F_api%2Fv2.0%2Fdrives%2Fb!XAgAIrXd6EK60mdVXcK4JTSAOMrTxA9Au6kEGWHzwMBR4QdHH1GeQrlhv9EPZDY8%2Fitems%2F01QGQE27256CKC2ZSBIJG2IOTMJ25LCXAY%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QwMCIsImV4cCI6IjE2MjY5MTIwMDA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QWRRdHlSRFJ6QkdSOG9xVGRkc0FUNmxzQnptRmRMSUE3YmZBVHRORFc1QT0&amp;encodeFailures=1&amp;width=3841&amp;height=1611&amp;srcWidth=&amp;srcHe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0800"/>
            <a:ext cx="8797082" cy="586748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9214" y="0"/>
            <a:ext cx="734785" cy="68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3070613"/>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https://eastus1-mediap.svc.ms/transform/thumbnail?provider=spo&amp;inputFormat=jpg&amp;cs=fFNQTw&amp;docid=https%3A%2F%2Fagcocorp.sharepoint.com%3A443%2F_api%2Fv2.0%2Fdrives%2Fb!XAgAIrXd6EK60mdVXcK4JTSAOMrTxA9Au6kEGWHzwMBR4QdHH1GeQrlhv9EPZDY8%2Fitems%2F01QGQE274B32RV5PUXLZFJ34FS2IVOIIRS%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QwMCIsImV4cCI6IjE2MjY5MTIwMDA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QWRRdHlSRFJ6QkdSOG9xVGRkc0FUNmxzQnptRmRMSUE3YmZBVHRORFc1QT0&amp;encodeFailures=1&amp;width=3841&amp;height=1611&amp;srcWidth=&amp;srcHe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05245"/>
            <a:ext cx="8833313" cy="589164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7418" y="0"/>
            <a:ext cx="706582" cy="659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87339"/>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Viagens\Escocia2002ISC\Fotos\DSCF009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312727" cy="623454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8470" y="81815"/>
            <a:ext cx="669394" cy="624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173755"/>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470" y="81815"/>
            <a:ext cx="669394" cy="624768"/>
          </a:xfrm>
          <a:prstGeom prst="rect">
            <a:avLst/>
          </a:prstGeom>
          <a:noFill/>
          <a:extLst>
            <a:ext uri="{909E8E84-426E-40DD-AFC4-6F175D3DCCD1}">
              <a14:hiddenFill xmlns:a14="http://schemas.microsoft.com/office/drawing/2010/main">
                <a:solidFill>
                  <a:srgbClr val="FFFFFF"/>
                </a:solidFill>
              </a14:hiddenFill>
            </a:ext>
          </a:extLst>
        </p:spPr>
      </p:pic>
      <p:pic>
        <p:nvPicPr>
          <p:cNvPr id="35844" name="Picture 4" descr="Benefits of Wider Swaths in Hay Making | OSU Sheep Te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939" y="1953492"/>
            <a:ext cx="7334250" cy="3810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7"/>
          <p:cNvSpPr txBox="1">
            <a:spLocks noChangeArrowheads="1"/>
          </p:cNvSpPr>
          <p:nvPr/>
        </p:nvSpPr>
        <p:spPr bwMode="auto">
          <a:xfrm>
            <a:off x="2428617" y="888994"/>
            <a:ext cx="424289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Swath</a:t>
            </a:r>
            <a:r>
              <a:rPr lang="pt-BR" altLang="pt-BR" sz="3200" b="1" dirty="0" smtClean="0">
                <a:solidFill>
                  <a:schemeClr val="tx1"/>
                </a:solidFill>
                <a:latin typeface="+mn-lt"/>
              </a:rPr>
              <a:t> = </a:t>
            </a:r>
            <a:r>
              <a:rPr lang="pt-BR" altLang="pt-BR" sz="3200" b="1" dirty="0" err="1" smtClean="0">
                <a:solidFill>
                  <a:schemeClr val="tx1"/>
                </a:solidFill>
                <a:latin typeface="+mn-lt"/>
              </a:rPr>
              <a:t>wider</a:t>
            </a:r>
            <a:r>
              <a:rPr lang="pt-BR" altLang="pt-BR" sz="3200" b="1" dirty="0" smtClean="0">
                <a:solidFill>
                  <a:schemeClr val="tx1"/>
                </a:solidFill>
                <a:latin typeface="+mn-lt"/>
              </a:rPr>
              <a:t> </a:t>
            </a:r>
            <a:r>
              <a:rPr lang="pt-BR" altLang="pt-BR" sz="3200" b="1" dirty="0" err="1" smtClean="0">
                <a:solidFill>
                  <a:schemeClr val="tx1"/>
                </a:solidFill>
                <a:latin typeface="+mn-lt"/>
              </a:rPr>
              <a:t>is</a:t>
            </a:r>
            <a:r>
              <a:rPr lang="pt-BR" altLang="pt-BR" sz="3200" b="1" dirty="0" smtClean="0">
                <a:solidFill>
                  <a:schemeClr val="tx1"/>
                </a:solidFill>
                <a:latin typeface="+mn-lt"/>
              </a:rPr>
              <a:t> </a:t>
            </a:r>
            <a:r>
              <a:rPr lang="pt-BR" altLang="pt-BR" sz="3200" b="1" dirty="0" err="1" smtClean="0">
                <a:solidFill>
                  <a:schemeClr val="tx1"/>
                </a:solidFill>
                <a:latin typeface="+mn-lt"/>
              </a:rPr>
              <a:t>better</a:t>
            </a:r>
            <a:r>
              <a:rPr lang="pt-BR" altLang="pt-BR" sz="3200" b="1" dirty="0" smtClean="0">
                <a:solidFill>
                  <a:schemeClr val="tx1"/>
                </a:solidFill>
                <a:latin typeface="+mn-lt"/>
              </a:rPr>
              <a:t>!</a:t>
            </a:r>
            <a:endParaRPr lang="pt-BR" altLang="pt-BR" sz="3200" b="1" dirty="0">
              <a:solidFill>
                <a:schemeClr val="tx1"/>
              </a:solidFill>
              <a:latin typeface="+mn-lt"/>
            </a:endParaRPr>
          </a:p>
        </p:txBody>
      </p:sp>
      <p:cxnSp>
        <p:nvCxnSpPr>
          <p:cNvPr id="5" name="Conector reto 4"/>
          <p:cNvCxnSpPr/>
          <p:nvPr/>
        </p:nvCxnSpPr>
        <p:spPr>
          <a:xfrm>
            <a:off x="6172200" y="4613564"/>
            <a:ext cx="1194955" cy="280554"/>
          </a:xfrm>
          <a:prstGeom prst="line">
            <a:avLst/>
          </a:prstGeom>
          <a:ln w="76200">
            <a:solidFill>
              <a:srgbClr val="FF0000"/>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730716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172237" y="3841717"/>
            <a:ext cx="8971763" cy="1399061"/>
          </a:xfrm>
        </p:spPr>
        <p:txBody>
          <a:bodyPr/>
          <a:lstStyle/>
          <a:p>
            <a:r>
              <a:rPr lang="pt-BR" sz="3600" i="1" dirty="0" err="1" smtClean="0"/>
              <a:t>Conditioning</a:t>
            </a:r>
            <a:r>
              <a:rPr lang="pt-BR" sz="3600" i="1" dirty="0" smtClean="0"/>
              <a:t>: </a:t>
            </a:r>
            <a:r>
              <a:rPr lang="pt-BR" sz="3600" i="1" dirty="0" err="1" smtClean="0"/>
              <a:t>strategic</a:t>
            </a:r>
            <a:r>
              <a:rPr lang="pt-BR" sz="3600" i="1" dirty="0" smtClean="0"/>
              <a:t> </a:t>
            </a:r>
            <a:r>
              <a:rPr lang="pt-BR" sz="3600" i="1" dirty="0" err="1" smtClean="0"/>
              <a:t>device</a:t>
            </a:r>
            <a:endParaRPr lang="pt-BR" sz="36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466924" y="5508659"/>
            <a:ext cx="8210145" cy="775409"/>
          </a:xfrm>
        </p:spPr>
        <p:txBody>
          <a:bodyPr/>
          <a:lstStyle/>
          <a:p>
            <a:pPr marL="0" indent="0" algn="r">
              <a:buNone/>
            </a:pPr>
            <a:r>
              <a:rPr lang="pt-BR" b="1" i="1" dirty="0">
                <a:solidFill>
                  <a:schemeClr val="tx1">
                    <a:lumMod val="50000"/>
                    <a:lumOff val="50000"/>
                  </a:schemeClr>
                </a:solidFill>
              </a:rPr>
              <a:t>n</a:t>
            </a:r>
            <a:r>
              <a:rPr lang="pt-BR" b="1" i="1" dirty="0" smtClean="0">
                <a:solidFill>
                  <a:schemeClr val="tx1">
                    <a:lumMod val="50000"/>
                    <a:lumOff val="50000"/>
                  </a:schemeClr>
                </a:solidFill>
              </a:rPr>
              <a:t>ussio@usp.br</a:t>
            </a:r>
            <a:endParaRPr lang="pt-BR" b="1" i="1" dirty="0">
              <a:solidFill>
                <a:schemeClr val="tx1">
                  <a:lumMod val="50000"/>
                  <a:lumOff val="50000"/>
                </a:schemeClr>
              </a:solidFill>
            </a:endParaRPr>
          </a:p>
        </p:txBody>
      </p:sp>
    </p:spTree>
    <p:extLst>
      <p:ext uri="{BB962C8B-B14F-4D97-AF65-F5344CB8AC3E}">
        <p14:creationId xmlns:p14="http://schemas.microsoft.com/office/powerpoint/2010/main" val="1963578705"/>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530" name="Object 2"/>
          <p:cNvGraphicFramePr>
            <a:graphicFrameLocks noChangeAspect="1"/>
          </p:cNvGraphicFramePr>
          <p:nvPr>
            <p:extLst>
              <p:ext uri="{D42A27DB-BD31-4B8C-83A1-F6EECF244321}">
                <p14:modId xmlns:p14="http://schemas.microsoft.com/office/powerpoint/2010/main" val="3143407165"/>
              </p:ext>
            </p:extLst>
          </p:nvPr>
        </p:nvGraphicFramePr>
        <p:xfrm>
          <a:off x="220663" y="1366838"/>
          <a:ext cx="8570912" cy="3546475"/>
        </p:xfrm>
        <a:graphic>
          <a:graphicData uri="http://schemas.openxmlformats.org/presentationml/2006/ole">
            <mc:AlternateContent xmlns:mc="http://schemas.openxmlformats.org/markup-compatibility/2006">
              <mc:Choice xmlns:v="urn:schemas-microsoft-com:vml" Requires="v">
                <p:oleObj spid="_x0000_s30826" name="Document" r:id="rId3" imgW="5824580" imgH="2422337" progId="Word.Document.8">
                  <p:embed/>
                </p:oleObj>
              </mc:Choice>
              <mc:Fallback>
                <p:oleObj name="Document" r:id="rId3" imgW="5824580" imgH="2422337" progId="Word.Document.8">
                  <p:embed/>
                  <p:pic>
                    <p:nvPicPr>
                      <p:cNvPr id="0" name=""/>
                      <p:cNvPicPr>
                        <a:picLocks noChangeAspect="1" noChangeArrowheads="1"/>
                      </p:cNvPicPr>
                      <p:nvPr/>
                    </p:nvPicPr>
                    <p:blipFill>
                      <a:blip r:embed="rId4"/>
                      <a:srcRect/>
                      <a:stretch>
                        <a:fillRect/>
                      </a:stretch>
                    </p:blipFill>
                    <p:spPr bwMode="auto">
                      <a:xfrm>
                        <a:off x="220663" y="1366838"/>
                        <a:ext cx="8570912" cy="354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531" name="Line 3"/>
          <p:cNvSpPr>
            <a:spLocks noChangeShapeType="1"/>
          </p:cNvSpPr>
          <p:nvPr/>
        </p:nvSpPr>
        <p:spPr bwMode="auto">
          <a:xfrm>
            <a:off x="294481" y="1797627"/>
            <a:ext cx="86233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22532" name="Line 4"/>
          <p:cNvSpPr>
            <a:spLocks noChangeShapeType="1"/>
          </p:cNvSpPr>
          <p:nvPr/>
        </p:nvSpPr>
        <p:spPr bwMode="auto">
          <a:xfrm>
            <a:off x="294481" y="2396836"/>
            <a:ext cx="87376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22533" name="Line 5"/>
          <p:cNvSpPr>
            <a:spLocks noChangeShapeType="1"/>
          </p:cNvSpPr>
          <p:nvPr/>
        </p:nvSpPr>
        <p:spPr bwMode="auto">
          <a:xfrm>
            <a:off x="286545" y="4778228"/>
            <a:ext cx="8631236"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22534" name="Text Box 6"/>
          <p:cNvSpPr txBox="1">
            <a:spLocks noChangeArrowheads="1"/>
          </p:cNvSpPr>
          <p:nvPr/>
        </p:nvSpPr>
        <p:spPr bwMode="auto">
          <a:xfrm>
            <a:off x="294481" y="4973491"/>
            <a:ext cx="338613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rPr>
              <a:t>Source</a:t>
            </a:r>
            <a:r>
              <a:rPr lang="pt-BR" altLang="pt-BR" sz="1400" b="1" dirty="0" smtClean="0">
                <a:solidFill>
                  <a:schemeClr val="tx1"/>
                </a:solidFill>
              </a:rPr>
              <a:t>: </a:t>
            </a:r>
            <a:r>
              <a:rPr lang="pt-BR" altLang="pt-BR" sz="1400" b="1" dirty="0">
                <a:solidFill>
                  <a:schemeClr val="tx1"/>
                </a:solidFill>
                <a:latin typeface="+mn-lt"/>
              </a:rPr>
              <a:t>PITT</a:t>
            </a:r>
            <a:r>
              <a:rPr lang="pt-BR" altLang="pt-BR" sz="1400" b="1" dirty="0">
                <a:solidFill>
                  <a:schemeClr val="tx1"/>
                </a:solidFill>
              </a:rPr>
              <a:t> (1990).</a:t>
            </a:r>
          </a:p>
        </p:txBody>
      </p:sp>
      <p:sp>
        <p:nvSpPr>
          <p:cNvPr id="22535" name="Text Box 7"/>
          <p:cNvSpPr txBox="1">
            <a:spLocks noChangeArrowheads="1"/>
          </p:cNvSpPr>
          <p:nvPr/>
        </p:nvSpPr>
        <p:spPr bwMode="auto">
          <a:xfrm>
            <a:off x="2449787" y="280554"/>
            <a:ext cx="393646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Losses</a:t>
            </a:r>
            <a:r>
              <a:rPr lang="pt-BR" altLang="pt-BR" sz="3200" b="1" dirty="0" smtClean="0">
                <a:solidFill>
                  <a:schemeClr val="tx1"/>
                </a:solidFill>
                <a:latin typeface="+mn-lt"/>
              </a:rPr>
              <a:t> </a:t>
            </a:r>
            <a:r>
              <a:rPr lang="pt-BR" altLang="pt-BR" sz="3200" b="1" dirty="0" err="1" smtClean="0">
                <a:solidFill>
                  <a:schemeClr val="tx1"/>
                </a:solidFill>
                <a:latin typeface="+mn-lt"/>
              </a:rPr>
              <a:t>during</a:t>
            </a:r>
            <a:r>
              <a:rPr lang="pt-BR" altLang="pt-BR" sz="3200" b="1" dirty="0" smtClean="0">
                <a:solidFill>
                  <a:schemeClr val="tx1"/>
                </a:solidFill>
                <a:latin typeface="+mn-lt"/>
              </a:rPr>
              <a:t> </a:t>
            </a:r>
            <a:r>
              <a:rPr lang="pt-BR" altLang="pt-BR" sz="3200" b="1" dirty="0" err="1" smtClean="0">
                <a:solidFill>
                  <a:schemeClr val="tx1"/>
                </a:solidFill>
                <a:latin typeface="+mn-lt"/>
              </a:rPr>
              <a:t>mowing</a:t>
            </a:r>
            <a:endParaRPr lang="pt-BR" altLang="pt-BR" sz="3200" b="1" dirty="0">
              <a:solidFill>
                <a:schemeClr val="tx1"/>
              </a:solidFill>
              <a:latin typeface="+mn-lt"/>
            </a:endParaRPr>
          </a:p>
        </p:txBody>
      </p:sp>
      <p:pic>
        <p:nvPicPr>
          <p:cNvPr id="8"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9075573"/>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5" name="Text Box 7"/>
          <p:cNvSpPr txBox="1">
            <a:spLocks noChangeArrowheads="1"/>
          </p:cNvSpPr>
          <p:nvPr/>
        </p:nvSpPr>
        <p:spPr bwMode="auto">
          <a:xfrm>
            <a:off x="2553569" y="280554"/>
            <a:ext cx="3728906"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Mowing</a:t>
            </a:r>
            <a:r>
              <a:rPr lang="pt-BR" altLang="pt-BR" sz="3200" b="1" dirty="0" smtClean="0">
                <a:solidFill>
                  <a:schemeClr val="tx1"/>
                </a:solidFill>
              </a:rPr>
              <a:t> </a:t>
            </a:r>
            <a:r>
              <a:rPr lang="pt-BR" altLang="pt-BR" sz="3200" b="1" dirty="0" err="1" smtClean="0">
                <a:solidFill>
                  <a:schemeClr val="tx1"/>
                </a:solidFill>
              </a:rPr>
              <a:t>conditioner</a:t>
            </a:r>
            <a:endParaRPr lang="pt-BR" altLang="pt-BR" sz="3200" b="1" dirty="0">
              <a:solidFill>
                <a:schemeClr val="tx1"/>
              </a:solidFill>
            </a:endParaRPr>
          </a:p>
        </p:txBody>
      </p:sp>
      <p:graphicFrame>
        <p:nvGraphicFramePr>
          <p:cNvPr id="13" name="Object 2"/>
          <p:cNvGraphicFramePr>
            <a:graphicFrameLocks noChangeAspect="1"/>
          </p:cNvGraphicFramePr>
          <p:nvPr>
            <p:extLst>
              <p:ext uri="{D42A27DB-BD31-4B8C-83A1-F6EECF244321}">
                <p14:modId xmlns:p14="http://schemas.microsoft.com/office/powerpoint/2010/main" val="3432817559"/>
              </p:ext>
            </p:extLst>
          </p:nvPr>
        </p:nvGraphicFramePr>
        <p:xfrm>
          <a:off x="22225" y="1090613"/>
          <a:ext cx="9177338" cy="3822700"/>
        </p:xfrm>
        <a:graphic>
          <a:graphicData uri="http://schemas.openxmlformats.org/presentationml/2006/ole">
            <mc:AlternateContent xmlns:mc="http://schemas.openxmlformats.org/markup-compatibility/2006">
              <mc:Choice xmlns:v="urn:schemas-microsoft-com:vml" Requires="v">
                <p:oleObj spid="_x0000_s34919" name="Document" r:id="rId3" imgW="5824580" imgH="2440727" progId="Word.Document.8">
                  <p:embed/>
                </p:oleObj>
              </mc:Choice>
              <mc:Fallback>
                <p:oleObj name="Document" r:id="rId3" imgW="5824580" imgH="2440727" progId="Word.Document.8">
                  <p:embed/>
                  <p:pic>
                    <p:nvPicPr>
                      <p:cNvPr id="0" name=""/>
                      <p:cNvPicPr>
                        <a:picLocks noChangeAspect="1" noChangeArrowheads="1"/>
                      </p:cNvPicPr>
                      <p:nvPr/>
                    </p:nvPicPr>
                    <p:blipFill>
                      <a:blip r:embed="rId4"/>
                      <a:srcRect/>
                      <a:stretch>
                        <a:fillRect/>
                      </a:stretch>
                    </p:blipFill>
                    <p:spPr bwMode="auto">
                      <a:xfrm>
                        <a:off x="22225" y="1090613"/>
                        <a:ext cx="9177338" cy="382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 name="Line 3"/>
          <p:cNvSpPr>
            <a:spLocks noChangeShapeType="1"/>
          </p:cNvSpPr>
          <p:nvPr/>
        </p:nvSpPr>
        <p:spPr bwMode="auto">
          <a:xfrm>
            <a:off x="120362" y="1530927"/>
            <a:ext cx="902363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pt-BR" sz="2800" b="0" i="0" u="none" strike="noStrike" kern="0" cap="none" spc="0" normalizeH="0" baseline="0" noProof="0" smtClean="0">
              <a:ln>
                <a:noFill/>
              </a:ln>
              <a:solidFill>
                <a:srgbClr val="FFFFFF"/>
              </a:solidFill>
              <a:effectLst/>
              <a:uLnTx/>
              <a:uFillTx/>
              <a:latin typeface="Times New Roman" panose="02020603050405020304" pitchFamily="18" charset="0"/>
            </a:endParaRPr>
          </a:p>
        </p:txBody>
      </p:sp>
      <p:sp>
        <p:nvSpPr>
          <p:cNvPr id="15" name="Line 4"/>
          <p:cNvSpPr>
            <a:spLocks noChangeShapeType="1"/>
          </p:cNvSpPr>
          <p:nvPr/>
        </p:nvSpPr>
        <p:spPr bwMode="auto">
          <a:xfrm>
            <a:off x="37235" y="2355273"/>
            <a:ext cx="902363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pt-BR" sz="2800" b="0" i="0" u="none" strike="noStrike" kern="0" cap="none" spc="0" normalizeH="0" baseline="0" noProof="0" smtClean="0">
              <a:ln>
                <a:noFill/>
              </a:ln>
              <a:solidFill>
                <a:srgbClr val="FFFFFF"/>
              </a:solidFill>
              <a:effectLst/>
              <a:uLnTx/>
              <a:uFillTx/>
              <a:latin typeface="Times New Roman" panose="02020603050405020304" pitchFamily="18" charset="0"/>
            </a:endParaRPr>
          </a:p>
        </p:txBody>
      </p:sp>
      <p:sp>
        <p:nvSpPr>
          <p:cNvPr id="16" name="Line 5"/>
          <p:cNvSpPr>
            <a:spLocks noChangeShapeType="1"/>
          </p:cNvSpPr>
          <p:nvPr/>
        </p:nvSpPr>
        <p:spPr bwMode="auto">
          <a:xfrm>
            <a:off x="37235" y="4630882"/>
            <a:ext cx="9060873"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pt-BR" sz="2800" b="0" i="0" u="none" strike="noStrike" kern="0" cap="none" spc="0" normalizeH="0" baseline="0" noProof="0" smtClean="0">
              <a:ln>
                <a:noFill/>
              </a:ln>
              <a:solidFill>
                <a:srgbClr val="FFFFFF"/>
              </a:solidFill>
              <a:effectLst/>
              <a:uLnTx/>
              <a:uFillTx/>
              <a:latin typeface="Times New Roman" panose="02020603050405020304" pitchFamily="18" charset="0"/>
            </a:endParaRPr>
          </a:p>
        </p:txBody>
      </p:sp>
      <p:sp>
        <p:nvSpPr>
          <p:cNvPr id="17" name="Text Box 6"/>
          <p:cNvSpPr txBox="1">
            <a:spLocks noChangeArrowheads="1"/>
          </p:cNvSpPr>
          <p:nvPr/>
        </p:nvSpPr>
        <p:spPr bwMode="auto">
          <a:xfrm>
            <a:off x="182118" y="5047726"/>
            <a:ext cx="518852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marL="0" marR="0" lvl="0" indent="0" defTabSz="914400" eaLnBrk="0" fontAlgn="base" latinLnBrk="0" hangingPunct="0">
              <a:lnSpc>
                <a:spcPct val="100000"/>
              </a:lnSpc>
              <a:spcBef>
                <a:spcPct val="50000"/>
              </a:spcBef>
              <a:spcAft>
                <a:spcPct val="0"/>
              </a:spcAft>
              <a:buClrTx/>
              <a:buSzTx/>
              <a:buFontTx/>
              <a:buNone/>
              <a:tabLst/>
              <a:defRPr/>
            </a:pPr>
            <a:r>
              <a:rPr kumimoji="0" lang="pt-BR" altLang="pt-BR" sz="1400" b="1" i="0" u="none" strike="noStrike" kern="0" cap="none" spc="0" normalizeH="0" baseline="0" noProof="0" dirty="0" err="1" smtClean="0">
                <a:ln>
                  <a:noFill/>
                </a:ln>
                <a:solidFill>
                  <a:schemeClr val="tx1"/>
                </a:solidFill>
                <a:effectLst/>
                <a:uLnTx/>
                <a:uFillTx/>
                <a:latin typeface="Times New Roman" panose="02020603050405020304" pitchFamily="18" charset="0"/>
              </a:rPr>
              <a:t>Source</a:t>
            </a:r>
            <a:r>
              <a:rPr kumimoji="0" lang="pt-BR" altLang="pt-BR" sz="1400" b="1" i="0" u="none" strike="noStrike" kern="0" cap="none" spc="0" normalizeH="0" baseline="0" noProof="0" dirty="0" smtClean="0">
                <a:ln>
                  <a:noFill/>
                </a:ln>
                <a:solidFill>
                  <a:schemeClr val="tx1"/>
                </a:solidFill>
                <a:effectLst/>
                <a:uLnTx/>
                <a:uFillTx/>
                <a:latin typeface="Times New Roman" panose="02020603050405020304" pitchFamily="18" charset="0"/>
              </a:rPr>
              <a:t>: ROTZ et al. (1987)</a:t>
            </a:r>
          </a:p>
        </p:txBody>
      </p:sp>
      <p:pic>
        <p:nvPicPr>
          <p:cNvPr id="18"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71916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4552202" y="1352356"/>
            <a:ext cx="4086632" cy="3489002"/>
          </a:xfrm>
          <a:prstGeom prst="rect">
            <a:avLst/>
          </a:prstGeom>
        </p:spPr>
      </p:pic>
      <p:pic>
        <p:nvPicPr>
          <p:cNvPr id="3" name="Imagem 2"/>
          <p:cNvPicPr>
            <a:picLocks noChangeAspect="1"/>
          </p:cNvPicPr>
          <p:nvPr/>
        </p:nvPicPr>
        <p:blipFill>
          <a:blip r:embed="rId3"/>
          <a:stretch>
            <a:fillRect/>
          </a:stretch>
        </p:blipFill>
        <p:spPr>
          <a:xfrm>
            <a:off x="0" y="1301621"/>
            <a:ext cx="4146057" cy="3539737"/>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93519" y="353291"/>
            <a:ext cx="8437418" cy="523220"/>
          </a:xfrm>
          <a:prstGeom prst="rect">
            <a:avLst/>
          </a:prstGeom>
          <a:noFill/>
        </p:spPr>
        <p:txBody>
          <a:bodyPr wrap="square" rtlCol="0">
            <a:spAutoFit/>
          </a:bodyPr>
          <a:lstStyle/>
          <a:p>
            <a:r>
              <a:rPr lang="pt-BR" sz="2800" b="1" dirty="0" smtClean="0"/>
              <a:t>    Rubber </a:t>
            </a:r>
            <a:r>
              <a:rPr lang="pt-BR" sz="2800" b="1" dirty="0" err="1" smtClean="0"/>
              <a:t>rolls</a:t>
            </a:r>
            <a:r>
              <a:rPr lang="pt-BR" sz="2800" b="1" dirty="0" smtClean="0"/>
              <a:t> (legumes)                       </a:t>
            </a:r>
            <a:r>
              <a:rPr lang="pt-BR" sz="2800" b="1" dirty="0" err="1" smtClean="0"/>
              <a:t>Flail</a:t>
            </a:r>
            <a:r>
              <a:rPr lang="pt-BR" sz="2800" b="1" dirty="0" smtClean="0"/>
              <a:t> (grasses)</a:t>
            </a:r>
            <a:endParaRPr lang="pt-BR" sz="2800" b="1" dirty="0"/>
          </a:p>
        </p:txBody>
      </p:sp>
    </p:spTree>
    <p:extLst>
      <p:ext uri="{BB962C8B-B14F-4D97-AF65-F5344CB8AC3E}">
        <p14:creationId xmlns:p14="http://schemas.microsoft.com/office/powerpoint/2010/main" val="19608603"/>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250988"/>
            <a:ext cx="8446296" cy="5973167"/>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861300"/>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610591"/>
            <a:ext cx="9109026" cy="4135582"/>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488238"/>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p:cNvPicPr>
            <a:picLocks noChangeAspect="1"/>
          </p:cNvPicPr>
          <p:nvPr/>
        </p:nvPicPr>
        <p:blipFill>
          <a:blip r:embed="rId2"/>
          <a:stretch>
            <a:fillRect/>
          </a:stretch>
        </p:blipFill>
        <p:spPr>
          <a:xfrm>
            <a:off x="0" y="986694"/>
            <a:ext cx="9144000" cy="533315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583618"/>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369575" y="1113748"/>
            <a:ext cx="8385184" cy="461967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426542"/>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83128" y="821601"/>
            <a:ext cx="8977752" cy="5076913"/>
          </a:xfrm>
          <a:prstGeom prst="rect">
            <a:avLst/>
          </a:prstGeom>
        </p:spPr>
      </p:pic>
    </p:spTree>
    <p:extLst>
      <p:ext uri="{BB962C8B-B14F-4D97-AF65-F5344CB8AC3E}">
        <p14:creationId xmlns:p14="http://schemas.microsoft.com/office/powerpoint/2010/main" val="1753844693"/>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97509" y="0"/>
            <a:ext cx="646491" cy="603392"/>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0" y="576262"/>
            <a:ext cx="9144000" cy="5705475"/>
          </a:xfrm>
          <a:prstGeom prst="rect">
            <a:avLst/>
          </a:prstGeom>
        </p:spPr>
      </p:pic>
    </p:spTree>
    <p:extLst>
      <p:ext uri="{BB962C8B-B14F-4D97-AF65-F5344CB8AC3E}">
        <p14:creationId xmlns:p14="http://schemas.microsoft.com/office/powerpoint/2010/main" val="3648472958"/>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descr="C:\Apresentações\Fotos\Volumosos\Fenação\Bambu1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0641"/>
            <a:ext cx="9144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4742310"/>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8" name="Picture 2" descr="C:\Apresentações\Fotos\Volumosos\Fenação\Bambu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005351"/>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64405" y="1083559"/>
            <a:ext cx="9208405" cy="4641831"/>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242881"/>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037434"/>
            <a:ext cx="9144318" cy="4958121"/>
          </a:xfrm>
          <a:prstGeom prst="rect">
            <a:avLst/>
          </a:prstGeom>
        </p:spPr>
      </p:pic>
    </p:spTree>
    <p:extLst>
      <p:ext uri="{BB962C8B-B14F-4D97-AF65-F5344CB8AC3E}">
        <p14:creationId xmlns:p14="http://schemas.microsoft.com/office/powerpoint/2010/main" val="2908943316"/>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410800"/>
            <a:ext cx="8722057" cy="5895351"/>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649549"/>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138079" y="1177986"/>
            <a:ext cx="8253244" cy="4642450"/>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995675"/>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153391"/>
            <a:ext cx="9110087" cy="5124424"/>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5368779"/>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C:\Viagens\Escocia2002ISC\Fotos\DSCF008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333509" cy="62501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41416"/>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C:\Viagens\Escocia2002ISC\Fotos\DSCF008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382000" cy="6286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179868"/>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C:\Viagens\Escocia2002ISC\Fotos\DSCF00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375073" cy="628130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724633"/>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descr="C:\Apresentações\Fotos\Volumosos\Fenação\Bambu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3518241"/>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descr="C:\Viagens\Escocia2002ISC\Fotos\DSCF009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385464" cy="628909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187056"/>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179" name="Picture 3" descr="E:\2006-04-07, Alexandre\Alexandre 05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8357755" cy="62683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926658"/>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203" name="Picture 3" descr="E:\2006-04-07, Alexandre\Alexandre 05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8326582" cy="624493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6582" y="2371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046089"/>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5" name="Picture 3" descr="E:\2006-04-07, Alexandre\Alexandre 07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9050"/>
            <a:ext cx="8409709" cy="630728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0574525"/>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633845" y="1374995"/>
            <a:ext cx="7990609" cy="28931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pt-BR" sz="4400" b="1" dirty="0" err="1" smtClean="0">
                <a:latin typeface="Arial" panose="020B0604020202020204" pitchFamily="34" charset="0"/>
              </a:rPr>
              <a:t>Tedding</a:t>
            </a:r>
            <a:endParaRPr lang="pt-BR" sz="4400" b="1" dirty="0" smtClean="0">
              <a:latin typeface="Arial" panose="020B0604020202020204" pitchFamily="34" charset="0"/>
            </a:endParaRPr>
          </a:p>
          <a:p>
            <a:pPr algn="ctr">
              <a:spcBef>
                <a:spcPct val="50000"/>
              </a:spcBef>
            </a:pPr>
            <a:r>
              <a:rPr lang="pt-BR" sz="2400" b="1" dirty="0" smtClean="0">
                <a:latin typeface="Arial" panose="020B0604020202020204" pitchFamily="34" charset="0"/>
              </a:rPr>
              <a:t>(</a:t>
            </a:r>
            <a:r>
              <a:rPr lang="pt-BR" sz="2400" b="1" dirty="0" err="1" smtClean="0">
                <a:latin typeface="Arial" panose="020B0604020202020204" pitchFamily="34" charset="0"/>
              </a:rPr>
              <a:t>right</a:t>
            </a:r>
            <a:r>
              <a:rPr lang="pt-BR" sz="2400" b="1" dirty="0" smtClean="0">
                <a:latin typeface="Arial" panose="020B0604020202020204" pitchFamily="34" charset="0"/>
              </a:rPr>
              <a:t>)</a:t>
            </a:r>
          </a:p>
          <a:p>
            <a:pPr algn="ctr">
              <a:spcBef>
                <a:spcPct val="50000"/>
              </a:spcBef>
            </a:pPr>
            <a:r>
              <a:rPr lang="pt-BR" sz="4400" b="1" dirty="0" err="1" smtClean="0">
                <a:latin typeface="Arial" panose="020B0604020202020204" pitchFamily="34" charset="0"/>
              </a:rPr>
              <a:t>Fluffers</a:t>
            </a:r>
            <a:endParaRPr lang="pt-BR" sz="4400" b="1" dirty="0" smtClean="0">
              <a:latin typeface="Arial" panose="020B0604020202020204" pitchFamily="34" charset="0"/>
            </a:endParaRPr>
          </a:p>
          <a:p>
            <a:pPr algn="ctr">
              <a:spcBef>
                <a:spcPct val="50000"/>
              </a:spcBef>
            </a:pPr>
            <a:r>
              <a:rPr lang="pt-BR" sz="2400" b="1" dirty="0" smtClean="0">
                <a:latin typeface="Arial" panose="020B0604020202020204" pitchFamily="34" charset="0"/>
              </a:rPr>
              <a:t>(</a:t>
            </a:r>
            <a:r>
              <a:rPr lang="pt-BR" sz="2400" b="1" dirty="0" err="1" smtClean="0">
                <a:latin typeface="Arial" panose="020B0604020202020204" pitchFamily="34" charset="0"/>
              </a:rPr>
              <a:t>wrong</a:t>
            </a:r>
            <a:r>
              <a:rPr lang="pt-BR" sz="2400" b="1" dirty="0" smtClean="0">
                <a:latin typeface="Arial" panose="020B0604020202020204" pitchFamily="34" charset="0"/>
              </a:rPr>
              <a:t>)</a:t>
            </a:r>
            <a:endParaRPr lang="pt-BR" sz="2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210938"/>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866" name="Object 2"/>
          <p:cNvGraphicFramePr>
            <a:graphicFrameLocks noChangeAspect="1"/>
          </p:cNvGraphicFramePr>
          <p:nvPr>
            <p:extLst>
              <p:ext uri="{D42A27DB-BD31-4B8C-83A1-F6EECF244321}">
                <p14:modId xmlns:p14="http://schemas.microsoft.com/office/powerpoint/2010/main" val="4232113869"/>
              </p:ext>
            </p:extLst>
          </p:nvPr>
        </p:nvGraphicFramePr>
        <p:xfrm>
          <a:off x="131763" y="845696"/>
          <a:ext cx="9177337" cy="4924425"/>
        </p:xfrm>
        <a:graphic>
          <a:graphicData uri="http://schemas.openxmlformats.org/presentationml/2006/ole">
            <mc:AlternateContent xmlns:mc="http://schemas.openxmlformats.org/markup-compatibility/2006">
              <mc:Choice xmlns:v="urn:schemas-microsoft-com:vml" Requires="v">
                <p:oleObj spid="_x0000_s16547" name="Document" r:id="rId3" imgW="5824580" imgH="3136635" progId="Word.Document.8">
                  <p:embed/>
                </p:oleObj>
              </mc:Choice>
              <mc:Fallback>
                <p:oleObj name="Document" r:id="rId3" imgW="5824580" imgH="3136635" progId="Word.Document.8">
                  <p:embed/>
                  <p:pic>
                    <p:nvPicPr>
                      <p:cNvPr id="36866" name="Object 2"/>
                      <p:cNvPicPr>
                        <a:picLocks noChangeAspect="1" noChangeArrowheads="1"/>
                      </p:cNvPicPr>
                      <p:nvPr/>
                    </p:nvPicPr>
                    <p:blipFill>
                      <a:blip r:embed="rId4"/>
                      <a:srcRect/>
                      <a:stretch>
                        <a:fillRect/>
                      </a:stretch>
                    </p:blipFill>
                    <p:spPr bwMode="auto">
                      <a:xfrm>
                        <a:off x="131763" y="845696"/>
                        <a:ext cx="9177337" cy="4924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6867" name="Line 3"/>
          <p:cNvSpPr>
            <a:spLocks noChangeShapeType="1"/>
          </p:cNvSpPr>
          <p:nvPr/>
        </p:nvSpPr>
        <p:spPr bwMode="auto">
          <a:xfrm>
            <a:off x="138403" y="1288472"/>
            <a:ext cx="886344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36868" name="Line 4"/>
          <p:cNvSpPr>
            <a:spLocks noChangeShapeType="1"/>
          </p:cNvSpPr>
          <p:nvPr/>
        </p:nvSpPr>
        <p:spPr bwMode="auto">
          <a:xfrm>
            <a:off x="135083" y="2088574"/>
            <a:ext cx="886676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36869" name="Line 5"/>
          <p:cNvSpPr>
            <a:spLocks noChangeShapeType="1"/>
          </p:cNvSpPr>
          <p:nvPr/>
        </p:nvSpPr>
        <p:spPr bwMode="auto">
          <a:xfrm>
            <a:off x="131763" y="5392227"/>
            <a:ext cx="8866764"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36870" name="Text Box 6"/>
          <p:cNvSpPr txBox="1">
            <a:spLocks noChangeArrowheads="1"/>
          </p:cNvSpPr>
          <p:nvPr/>
        </p:nvSpPr>
        <p:spPr bwMode="auto">
          <a:xfrm>
            <a:off x="297873" y="5392227"/>
            <a:ext cx="399573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latin typeface="+mn-lt"/>
              </a:rPr>
              <a:t>Source</a:t>
            </a:r>
            <a:r>
              <a:rPr lang="pt-BR" altLang="pt-BR" sz="1400" b="1" dirty="0" smtClean="0">
                <a:solidFill>
                  <a:schemeClr val="tx1"/>
                </a:solidFill>
              </a:rPr>
              <a:t>: </a:t>
            </a:r>
            <a:r>
              <a:rPr lang="pt-BR" altLang="pt-BR" sz="1400" b="1" dirty="0">
                <a:solidFill>
                  <a:schemeClr val="tx1"/>
                </a:solidFill>
              </a:rPr>
              <a:t>PITT (1990).</a:t>
            </a:r>
          </a:p>
        </p:txBody>
      </p:sp>
      <p:sp>
        <p:nvSpPr>
          <p:cNvPr id="36871" name="Text Box 7"/>
          <p:cNvSpPr txBox="1">
            <a:spLocks noChangeArrowheads="1"/>
          </p:cNvSpPr>
          <p:nvPr/>
        </p:nvSpPr>
        <p:spPr bwMode="auto">
          <a:xfrm>
            <a:off x="1748093" y="246922"/>
            <a:ext cx="525817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rPr>
              <a:t>Mechanical</a:t>
            </a:r>
            <a:r>
              <a:rPr lang="pt-BR" altLang="pt-BR" sz="3200" b="1" dirty="0" smtClean="0">
                <a:solidFill>
                  <a:schemeClr val="tx1"/>
                </a:solidFill>
              </a:rPr>
              <a:t> </a:t>
            </a:r>
            <a:r>
              <a:rPr lang="pt-BR" altLang="pt-BR" sz="3200" b="1" dirty="0" err="1" smtClean="0">
                <a:solidFill>
                  <a:schemeClr val="tx1"/>
                </a:solidFill>
              </a:rPr>
              <a:t>losses</a:t>
            </a:r>
            <a:r>
              <a:rPr lang="pt-BR" altLang="pt-BR" sz="3200" b="1" dirty="0" smtClean="0">
                <a:solidFill>
                  <a:schemeClr val="tx1"/>
                </a:solidFill>
              </a:rPr>
              <a:t> </a:t>
            </a:r>
            <a:r>
              <a:rPr lang="pt-BR" altLang="pt-BR" sz="3200" b="1" dirty="0" err="1" smtClean="0">
                <a:solidFill>
                  <a:schemeClr val="tx1"/>
                </a:solidFill>
              </a:rPr>
              <a:t>on</a:t>
            </a:r>
            <a:r>
              <a:rPr lang="pt-BR" altLang="pt-BR" sz="3200" b="1" dirty="0" smtClean="0">
                <a:solidFill>
                  <a:schemeClr val="tx1"/>
                </a:solidFill>
              </a:rPr>
              <a:t> </a:t>
            </a:r>
            <a:r>
              <a:rPr lang="pt-BR" altLang="pt-BR" sz="3200" b="1" dirty="0" err="1" smtClean="0">
                <a:solidFill>
                  <a:schemeClr val="tx1"/>
                </a:solidFill>
              </a:rPr>
              <a:t>tedding</a:t>
            </a:r>
            <a:endParaRPr lang="pt-BR" altLang="pt-BR" sz="3200" b="1" dirty="0">
              <a:solidFill>
                <a:schemeClr val="tx1"/>
              </a:solidFill>
            </a:endParaRPr>
          </a:p>
        </p:txBody>
      </p:sp>
      <p:pic>
        <p:nvPicPr>
          <p:cNvPr id="8"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9753311"/>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9" name="Picture 3"/>
          <p:cNvPicPr>
            <a:picLocks noChangeAspect="1" noChangeArrowheads="1"/>
          </p:cNvPicPr>
          <p:nvPr/>
        </p:nvPicPr>
        <p:blipFill>
          <a:blip r:embed="rId2" cstate="print"/>
          <a:srcRect/>
          <a:stretch>
            <a:fillRect/>
          </a:stretch>
        </p:blipFill>
        <p:spPr bwMode="auto">
          <a:xfrm>
            <a:off x="83127" y="0"/>
            <a:ext cx="8309870" cy="6232402"/>
          </a:xfrm>
          <a:prstGeom prst="rect">
            <a:avLst/>
          </a:prstGeom>
          <a:noFill/>
          <a:ln w="9525">
            <a:noFill/>
            <a:miter lim="800000"/>
            <a:headEnd/>
            <a:tailEnd/>
          </a:ln>
          <a:effec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12547"/>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6" name="Picture 2" descr="C:\Apresentações\Fotos\Volumosos\Fenação\rak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1055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9078931"/>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299" name="Picture 3" descr="E:\2006-04-07, Alexandre\Alexandre 07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8260773" cy="619558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0773"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658442"/>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 y="958435"/>
            <a:ext cx="9107213" cy="4195457"/>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7790063"/>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0" y="322117"/>
            <a:ext cx="9162474" cy="5153891"/>
          </a:xfrm>
          <a:prstGeom prst="rect">
            <a:avLst/>
          </a:prstGeom>
        </p:spPr>
      </p:pic>
    </p:spTree>
    <p:extLst>
      <p:ext uri="{BB962C8B-B14F-4D97-AF65-F5344CB8AC3E}">
        <p14:creationId xmlns:p14="http://schemas.microsoft.com/office/powerpoint/2010/main" val="3359074747"/>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1907704" y="2780928"/>
            <a:ext cx="5334000" cy="76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pt-BR" sz="4400" b="1" dirty="0" err="1" smtClean="0">
                <a:latin typeface="Arial" panose="020B0604020202020204" pitchFamily="34" charset="0"/>
              </a:rPr>
              <a:t>Raking</a:t>
            </a:r>
            <a:endParaRPr lang="pt-BR" sz="4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5647136"/>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62" name="Object 2"/>
          <p:cNvGraphicFramePr>
            <a:graphicFrameLocks noChangeAspect="1"/>
          </p:cNvGraphicFramePr>
          <p:nvPr>
            <p:extLst>
              <p:ext uri="{D42A27DB-BD31-4B8C-83A1-F6EECF244321}">
                <p14:modId xmlns:p14="http://schemas.microsoft.com/office/powerpoint/2010/main" val="3371762076"/>
              </p:ext>
            </p:extLst>
          </p:nvPr>
        </p:nvGraphicFramePr>
        <p:xfrm>
          <a:off x="265113" y="900547"/>
          <a:ext cx="9175750" cy="4924425"/>
        </p:xfrm>
        <a:graphic>
          <a:graphicData uri="http://schemas.openxmlformats.org/presentationml/2006/ole">
            <mc:AlternateContent xmlns:mc="http://schemas.openxmlformats.org/markup-compatibility/2006">
              <mc:Choice xmlns:v="urn:schemas-microsoft-com:vml" Requires="v">
                <p:oleObj spid="_x0000_s17571" name="Document" r:id="rId3" imgW="5824580" imgH="3136635" progId="Word.Document.8">
                  <p:embed/>
                </p:oleObj>
              </mc:Choice>
              <mc:Fallback>
                <p:oleObj name="Document" r:id="rId3" imgW="5824580" imgH="3136635" progId="Word.Document.8">
                  <p:embed/>
                  <p:pic>
                    <p:nvPicPr>
                      <p:cNvPr id="40962" name="Object 2"/>
                      <p:cNvPicPr>
                        <a:picLocks noChangeAspect="1" noChangeArrowheads="1"/>
                      </p:cNvPicPr>
                      <p:nvPr/>
                    </p:nvPicPr>
                    <p:blipFill>
                      <a:blip r:embed="rId4"/>
                      <a:srcRect/>
                      <a:stretch>
                        <a:fillRect/>
                      </a:stretch>
                    </p:blipFill>
                    <p:spPr bwMode="auto">
                      <a:xfrm>
                        <a:off x="265113" y="900547"/>
                        <a:ext cx="9175750" cy="4924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0963" name="Line 3"/>
          <p:cNvSpPr>
            <a:spLocks noChangeShapeType="1"/>
          </p:cNvSpPr>
          <p:nvPr/>
        </p:nvSpPr>
        <p:spPr bwMode="auto">
          <a:xfrm>
            <a:off x="265546" y="1427018"/>
            <a:ext cx="841403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40964" name="Line 4"/>
          <p:cNvSpPr>
            <a:spLocks noChangeShapeType="1"/>
          </p:cNvSpPr>
          <p:nvPr/>
        </p:nvSpPr>
        <p:spPr bwMode="auto">
          <a:xfrm>
            <a:off x="193026" y="2112818"/>
            <a:ext cx="855633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40965" name="Line 5"/>
          <p:cNvSpPr>
            <a:spLocks noChangeShapeType="1"/>
          </p:cNvSpPr>
          <p:nvPr/>
        </p:nvSpPr>
        <p:spPr bwMode="auto">
          <a:xfrm>
            <a:off x="265546" y="5354782"/>
            <a:ext cx="860829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40966" name="Text Box 6"/>
          <p:cNvSpPr txBox="1">
            <a:spLocks noChangeArrowheads="1"/>
          </p:cNvSpPr>
          <p:nvPr/>
        </p:nvSpPr>
        <p:spPr bwMode="auto">
          <a:xfrm>
            <a:off x="473364" y="5437909"/>
            <a:ext cx="3251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latin typeface="+mn-lt"/>
              </a:rPr>
              <a:t>Source</a:t>
            </a:r>
            <a:r>
              <a:rPr lang="pt-BR" altLang="pt-BR" sz="1400" b="1" dirty="0" smtClean="0">
                <a:solidFill>
                  <a:schemeClr val="tx1"/>
                </a:solidFill>
                <a:latin typeface="+mn-lt"/>
              </a:rPr>
              <a:t> </a:t>
            </a:r>
            <a:r>
              <a:rPr lang="pt-BR" altLang="pt-BR" sz="1400" b="1" dirty="0">
                <a:solidFill>
                  <a:schemeClr val="tx1"/>
                </a:solidFill>
                <a:latin typeface="+mn-lt"/>
              </a:rPr>
              <a:t>: PITT (1990).</a:t>
            </a:r>
          </a:p>
        </p:txBody>
      </p:sp>
      <p:sp>
        <p:nvSpPr>
          <p:cNvPr id="40967" name="Text Box 7"/>
          <p:cNvSpPr txBox="1">
            <a:spLocks noChangeArrowheads="1"/>
          </p:cNvSpPr>
          <p:nvPr/>
        </p:nvSpPr>
        <p:spPr bwMode="auto">
          <a:xfrm>
            <a:off x="473364" y="157886"/>
            <a:ext cx="785653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Mechanical</a:t>
            </a:r>
            <a:r>
              <a:rPr lang="pt-BR" altLang="pt-BR" sz="3200" b="1" dirty="0" smtClean="0">
                <a:solidFill>
                  <a:schemeClr val="tx1"/>
                </a:solidFill>
                <a:latin typeface="+mn-lt"/>
              </a:rPr>
              <a:t> </a:t>
            </a:r>
            <a:r>
              <a:rPr lang="pt-BR" altLang="pt-BR" sz="3200" b="1" dirty="0" err="1" smtClean="0">
                <a:solidFill>
                  <a:schemeClr val="tx1"/>
                </a:solidFill>
                <a:latin typeface="+mn-lt"/>
              </a:rPr>
              <a:t>losses</a:t>
            </a:r>
            <a:r>
              <a:rPr lang="pt-BR" altLang="pt-BR" sz="3200" b="1" dirty="0" smtClean="0">
                <a:solidFill>
                  <a:schemeClr val="tx1"/>
                </a:solidFill>
                <a:latin typeface="+mn-lt"/>
              </a:rPr>
              <a:t> </a:t>
            </a:r>
            <a:r>
              <a:rPr lang="pt-BR" altLang="pt-BR" sz="3200" b="1" dirty="0" err="1" smtClean="0">
                <a:solidFill>
                  <a:schemeClr val="tx1"/>
                </a:solidFill>
                <a:latin typeface="+mn-lt"/>
              </a:rPr>
              <a:t>on</a:t>
            </a:r>
            <a:r>
              <a:rPr lang="pt-BR" altLang="pt-BR" sz="3200" b="1" dirty="0" smtClean="0">
                <a:solidFill>
                  <a:schemeClr val="tx1"/>
                </a:solidFill>
                <a:latin typeface="+mn-lt"/>
              </a:rPr>
              <a:t> </a:t>
            </a:r>
            <a:r>
              <a:rPr lang="pt-BR" altLang="pt-BR" sz="3200" b="1" dirty="0" err="1" smtClean="0">
                <a:solidFill>
                  <a:schemeClr val="tx1"/>
                </a:solidFill>
                <a:latin typeface="+mn-lt"/>
              </a:rPr>
              <a:t>raking</a:t>
            </a:r>
            <a:endParaRPr lang="pt-BR" altLang="pt-BR" sz="3200" b="1" dirty="0">
              <a:solidFill>
                <a:schemeClr val="tx1"/>
              </a:solidFill>
              <a:latin typeface="+mn-lt"/>
            </a:endParaRPr>
          </a:p>
        </p:txBody>
      </p:sp>
      <p:pic>
        <p:nvPicPr>
          <p:cNvPr id="8"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204253"/>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I:\Meus documentos\Apresentações\Fotos\Diversos\Fenação\6.JPG"/>
          <p:cNvPicPr>
            <a:picLocks noChangeAspect="1" noChangeArrowheads="1"/>
          </p:cNvPicPr>
          <p:nvPr/>
        </p:nvPicPr>
        <p:blipFill>
          <a:blip r:embed="rId2" cstate="print"/>
          <a:srcRect/>
          <a:stretch>
            <a:fillRect/>
          </a:stretch>
        </p:blipFill>
        <p:spPr bwMode="auto">
          <a:xfrm>
            <a:off x="143553" y="0"/>
            <a:ext cx="8128000" cy="6096000"/>
          </a:xfrm>
          <a:prstGeom prst="rect">
            <a:avLst/>
          </a:prstGeom>
          <a:noFill/>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665335"/>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cstate="print"/>
          <a:srcRect/>
          <a:stretch>
            <a:fillRect/>
          </a:stretch>
        </p:blipFill>
        <p:spPr bwMode="auto">
          <a:xfrm>
            <a:off x="0" y="0"/>
            <a:ext cx="8298181" cy="6223636"/>
          </a:xfrm>
          <a:prstGeom prst="rect">
            <a:avLst/>
          </a:prstGeom>
          <a:noFill/>
          <a:ln w="9525">
            <a:noFill/>
            <a:miter lim="800000"/>
            <a:headEnd/>
            <a:tailEnd/>
          </a:ln>
          <a:effec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7421273"/>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C:\Apresentações\Fotos\Volumosos\Silagem Emurcehcida Cynodon Flavio Castro\Foto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3875739"/>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https://eastus1-mediap.svc.ms/transform/thumbnail?provider=spo&amp;inputFormat=jpg&amp;cs=fFNQTw&amp;docid=https%3A%2F%2Fagcocorp.sharepoint.com%3A443%2F_api%2Fv2.0%2Fdrives%2Fb!XAgAIrXd6EK60mdVXcK4JTSAOMrTxA9Au6kEGWHzwMBR4QdHH1GeQrlhv9EPZDY8%2Fitems%2F01QGQE277K5QTS6IUXEZDIIYMUZBNICL3H%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QwMCIsImV4cCI6IjE2MjY5MTIwMDA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QWRRdHlSRFJ6QkdSOG9xVGRkc0FUNmxzQnptRmRMSUE3YmZBVHRORFc1QT0&amp;encodeFailures=1&amp;width=2417&amp;height=1611&amp;srcWidth=4878&amp;srcHeight=325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9476"/>
            <a:ext cx="8506654" cy="566993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495368"/>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https://eastus1-mediap.svc.ms/transform/thumbnail?provider=spo&amp;inputFormat=jpg&amp;cs=fFNQTw&amp;docid=https%3A%2F%2Fagcocorp.sharepoint.com%3A443%2F_api%2Fv2.0%2Fdrives%2Fb!XAgAIrXd6EK60mdVXcK4JTSAOMrTxA9Au6kEGWHzwMBR4QdHH1GeQrlhv9EPZDY8%2Fitems%2F01QGQE27ZV6E4A5OEK7RAZ5OLIEM6WYKPN%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QwMCIsImV4cCI6IjE2MjY5MTIwMDA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QWRRdHlSRFJ6QkdSOG9xVGRkc0FUNmxzQnptRmRMSUE3YmZBVHRORFc1QT0&amp;encodeFailures=1&amp;width=2417&amp;height=1611&amp;srcWidth=5760&amp;srcHeight=384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5455"/>
            <a:ext cx="9071264" cy="604625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451110"/>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https://eastus1-mediap.svc.ms/transform/thumbnail?provider=spo&amp;inputFormat=jpg&amp;cs=fFNQTw&amp;docid=https%3A%2F%2Fagcocorp.sharepoint.com%3A443%2F_api%2Fv2.0%2Fdrives%2Fb!XAgAIrXd6EK60mdVXcK4JTSAOMrTxA9Au6kEGWHzwMBR4QdHH1GeQrlhv9EPZDY8%2Fitems%2F01QGQE274R3Z65WGNVVZGL6GLPMTA3YT5U%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M5OSIsImV4cCI6IjE2MjY5MTE5OTk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bWlWc3RCZWpjUEUxYVg1MjlqQm96aGgxWCtyVmdTQk8wc2pCSW5ZelpPST0&amp;encodeFailures=1&amp;width=2417&amp;height=1611&amp;srcWidth=5760&amp;srcHeight=384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3342"/>
            <a:ext cx="8794638" cy="586187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219211"/>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descr="https://eastus1-mediap.svc.ms/transform/thumbnail?provider=spo&amp;inputFormat=jpg&amp;cs=fFNQTw&amp;docid=https%3A%2F%2Fagcocorp.sharepoint.com%3A443%2F_api%2Fv2.0%2Fdrives%2Fb!XAgAIrXd6EK60mdVXcK4JTSAOMrTxA9Au6kEGWHzwMBR4QdHH1GeQrlhv9EPZDY8%2Fitems%2F01QGQE2752CT6GCSYCBRBLR4WE4RJQPAJL%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M5OSIsImV4cCI6IjE2MjY5MTE5OTk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bWlWc3RCZWpjUEUxYVg1MjlqQm96aGgxWCtyVmdTQk8wc2pCSW5ZelpPST0&amp;encodeFailures=1&amp;width=2417&amp;height=1611&amp;srcWidth=5572&amp;srcHeight=371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0800"/>
            <a:ext cx="8863445" cy="59101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3380682"/>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93605" y="2676089"/>
            <a:ext cx="8437614" cy="3416522"/>
          </a:xfrm>
          <a:prstGeom prst="rect">
            <a:avLst/>
          </a:prstGeom>
        </p:spPr>
      </p:pic>
      <p:pic>
        <p:nvPicPr>
          <p:cNvPr id="4" name="Imagem 3"/>
          <p:cNvPicPr>
            <a:picLocks noChangeAspect="1"/>
          </p:cNvPicPr>
          <p:nvPr/>
        </p:nvPicPr>
        <p:blipFill>
          <a:blip r:embed="rId3"/>
          <a:stretch>
            <a:fillRect/>
          </a:stretch>
        </p:blipFill>
        <p:spPr>
          <a:xfrm>
            <a:off x="652846" y="410800"/>
            <a:ext cx="2506384" cy="2134469"/>
          </a:xfrm>
          <a:prstGeom prst="rect">
            <a:avLst/>
          </a:prstGeom>
        </p:spPr>
      </p:pic>
      <p:pic>
        <p:nvPicPr>
          <p:cNvPr id="5"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442488"/>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031370"/>
            <a:ext cx="8554804" cy="5192889"/>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9175752"/>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211942" y="983541"/>
            <a:ext cx="8585366" cy="5224553"/>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8723129"/>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58413" y="1278082"/>
            <a:ext cx="9070786" cy="432261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890791"/>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505018"/>
            <a:ext cx="8406004" cy="583330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8933823"/>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311728" y="894460"/>
            <a:ext cx="8921924" cy="5308914"/>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498674"/>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09994" y="848892"/>
            <a:ext cx="9431623" cy="5302526"/>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066729"/>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901398"/>
            <a:ext cx="9137686" cy="422132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6047729"/>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07293"/>
            <a:ext cx="9144000" cy="4443413"/>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715910"/>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996543"/>
            <a:ext cx="8763229" cy="527498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9779010"/>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470" y="81815"/>
            <a:ext cx="669394" cy="624768"/>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7"/>
          <p:cNvSpPr txBox="1">
            <a:spLocks noChangeArrowheads="1"/>
          </p:cNvSpPr>
          <p:nvPr/>
        </p:nvSpPr>
        <p:spPr bwMode="auto">
          <a:xfrm>
            <a:off x="1154819" y="995365"/>
            <a:ext cx="66242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Windrow</a:t>
            </a:r>
            <a:r>
              <a:rPr lang="pt-BR" altLang="pt-BR" sz="3200" b="1" dirty="0" smtClean="0">
                <a:solidFill>
                  <a:schemeClr val="tx1"/>
                </a:solidFill>
                <a:latin typeface="+mn-lt"/>
              </a:rPr>
              <a:t> = </a:t>
            </a:r>
            <a:r>
              <a:rPr lang="pt-BR" altLang="pt-BR" sz="3200" b="1" dirty="0" err="1" smtClean="0">
                <a:solidFill>
                  <a:schemeClr val="tx1"/>
                </a:solidFill>
                <a:latin typeface="+mn-lt"/>
              </a:rPr>
              <a:t>size</a:t>
            </a:r>
            <a:r>
              <a:rPr lang="pt-BR" altLang="pt-BR" sz="3200" b="1" dirty="0" smtClean="0">
                <a:solidFill>
                  <a:schemeClr val="tx1"/>
                </a:solidFill>
                <a:latin typeface="+mn-lt"/>
              </a:rPr>
              <a:t> </a:t>
            </a:r>
            <a:r>
              <a:rPr lang="pt-BR" altLang="pt-BR" sz="3200" b="1" dirty="0" err="1" smtClean="0">
                <a:solidFill>
                  <a:schemeClr val="tx1"/>
                </a:solidFill>
                <a:latin typeface="+mn-lt"/>
              </a:rPr>
              <a:t>and</a:t>
            </a:r>
            <a:r>
              <a:rPr lang="pt-BR" altLang="pt-BR" sz="3200" b="1" dirty="0" smtClean="0">
                <a:solidFill>
                  <a:schemeClr val="tx1"/>
                </a:solidFill>
                <a:latin typeface="+mn-lt"/>
              </a:rPr>
              <a:t> </a:t>
            </a:r>
            <a:r>
              <a:rPr lang="pt-BR" altLang="pt-BR" sz="3200" b="1" dirty="0" err="1" smtClean="0">
                <a:solidFill>
                  <a:schemeClr val="tx1"/>
                </a:solidFill>
                <a:latin typeface="+mn-lt"/>
              </a:rPr>
              <a:t>shape</a:t>
            </a:r>
            <a:r>
              <a:rPr lang="pt-BR" altLang="pt-BR" sz="3200" b="1" dirty="0" smtClean="0">
                <a:solidFill>
                  <a:schemeClr val="tx1"/>
                </a:solidFill>
                <a:latin typeface="+mn-lt"/>
              </a:rPr>
              <a:t> are </a:t>
            </a:r>
            <a:r>
              <a:rPr lang="pt-BR" altLang="pt-BR" sz="3200" b="1" dirty="0" err="1" smtClean="0">
                <a:solidFill>
                  <a:schemeClr val="tx1"/>
                </a:solidFill>
                <a:latin typeface="+mn-lt"/>
              </a:rPr>
              <a:t>critical</a:t>
            </a:r>
            <a:r>
              <a:rPr lang="pt-BR" altLang="pt-BR" sz="3200" b="1" dirty="0" smtClean="0">
                <a:solidFill>
                  <a:schemeClr val="tx1"/>
                </a:solidFill>
                <a:latin typeface="+mn-lt"/>
              </a:rPr>
              <a:t>!</a:t>
            </a:r>
            <a:endParaRPr lang="pt-BR" altLang="pt-BR" sz="3200" b="1" dirty="0">
              <a:solidFill>
                <a:schemeClr val="tx1"/>
              </a:solidFill>
              <a:latin typeface="+mn-lt"/>
            </a:endParaRPr>
          </a:p>
        </p:txBody>
      </p:sp>
      <p:pic>
        <p:nvPicPr>
          <p:cNvPr id="36866" name="Picture 2" descr="https://cms-static.wehaacdn.com/hoards-com/images/NH_1225.5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220" y="1868920"/>
            <a:ext cx="3333750" cy="3390900"/>
          </a:xfrm>
          <a:prstGeom prst="rect">
            <a:avLst/>
          </a:prstGeom>
          <a:noFill/>
          <a:extLst>
            <a:ext uri="{909E8E84-426E-40DD-AFC4-6F175D3DCCD1}">
              <a14:hiddenFill xmlns:a14="http://schemas.microsoft.com/office/drawing/2010/main">
                <a:solidFill>
                  <a:srgbClr val="FFFFFF"/>
                </a:solidFill>
              </a14:hiddenFill>
            </a:ext>
          </a:extLst>
        </p:spPr>
      </p:pic>
      <p:pic>
        <p:nvPicPr>
          <p:cNvPr id="36868" name="Picture 4" descr="File:Silage windrows and tractor 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7866" y="1868920"/>
            <a:ext cx="4935970" cy="3288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4825246"/>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470" y="81815"/>
            <a:ext cx="669394" cy="624768"/>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7"/>
          <p:cNvSpPr txBox="1">
            <a:spLocks noChangeArrowheads="1"/>
          </p:cNvSpPr>
          <p:nvPr/>
        </p:nvSpPr>
        <p:spPr bwMode="auto">
          <a:xfrm>
            <a:off x="1321073" y="0"/>
            <a:ext cx="66242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Windrow</a:t>
            </a:r>
            <a:r>
              <a:rPr lang="pt-BR" altLang="pt-BR" sz="3200" b="1" dirty="0" smtClean="0">
                <a:solidFill>
                  <a:schemeClr val="tx1"/>
                </a:solidFill>
                <a:latin typeface="+mn-lt"/>
              </a:rPr>
              <a:t> = </a:t>
            </a:r>
            <a:r>
              <a:rPr lang="pt-BR" altLang="pt-BR" sz="3200" b="1" dirty="0" err="1" smtClean="0">
                <a:solidFill>
                  <a:schemeClr val="tx1"/>
                </a:solidFill>
                <a:latin typeface="+mn-lt"/>
              </a:rPr>
              <a:t>size</a:t>
            </a:r>
            <a:r>
              <a:rPr lang="pt-BR" altLang="pt-BR" sz="3200" b="1" dirty="0" smtClean="0">
                <a:solidFill>
                  <a:schemeClr val="tx1"/>
                </a:solidFill>
                <a:latin typeface="+mn-lt"/>
              </a:rPr>
              <a:t> </a:t>
            </a:r>
            <a:r>
              <a:rPr lang="pt-BR" altLang="pt-BR" sz="3200" b="1" dirty="0" err="1" smtClean="0">
                <a:solidFill>
                  <a:schemeClr val="tx1"/>
                </a:solidFill>
                <a:latin typeface="+mn-lt"/>
              </a:rPr>
              <a:t>and</a:t>
            </a:r>
            <a:r>
              <a:rPr lang="pt-BR" altLang="pt-BR" sz="3200" b="1" dirty="0" smtClean="0">
                <a:solidFill>
                  <a:schemeClr val="tx1"/>
                </a:solidFill>
                <a:latin typeface="+mn-lt"/>
              </a:rPr>
              <a:t> </a:t>
            </a:r>
            <a:r>
              <a:rPr lang="pt-BR" altLang="pt-BR" sz="3200" b="1" dirty="0" err="1" smtClean="0">
                <a:solidFill>
                  <a:schemeClr val="tx1"/>
                </a:solidFill>
                <a:latin typeface="+mn-lt"/>
              </a:rPr>
              <a:t>shape</a:t>
            </a:r>
            <a:r>
              <a:rPr lang="pt-BR" altLang="pt-BR" sz="3200" b="1" dirty="0" smtClean="0">
                <a:solidFill>
                  <a:schemeClr val="tx1"/>
                </a:solidFill>
                <a:latin typeface="+mn-lt"/>
              </a:rPr>
              <a:t> are </a:t>
            </a:r>
            <a:r>
              <a:rPr lang="pt-BR" altLang="pt-BR" sz="3200" b="1" dirty="0" err="1" smtClean="0">
                <a:solidFill>
                  <a:schemeClr val="tx1"/>
                </a:solidFill>
                <a:latin typeface="+mn-lt"/>
              </a:rPr>
              <a:t>critical</a:t>
            </a:r>
            <a:r>
              <a:rPr lang="pt-BR" altLang="pt-BR" sz="3200" b="1" dirty="0" smtClean="0">
                <a:solidFill>
                  <a:schemeClr val="tx1"/>
                </a:solidFill>
                <a:latin typeface="+mn-lt"/>
              </a:rPr>
              <a:t>!</a:t>
            </a:r>
            <a:endParaRPr lang="pt-BR" altLang="pt-BR" sz="3200" b="1" dirty="0">
              <a:solidFill>
                <a:schemeClr val="tx1"/>
              </a:solidFill>
              <a:latin typeface="+mn-lt"/>
            </a:endParaRPr>
          </a:p>
        </p:txBody>
      </p:sp>
      <p:pic>
        <p:nvPicPr>
          <p:cNvPr id="37890" name="Picture 2" descr="Claas revamps Liner twin- and four-rotor rake line-up - Farmers Week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9493" y="3128032"/>
            <a:ext cx="5694507" cy="3207906"/>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LINER 3600-4000 | Hay Tools | CLAAS of America | CLAA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30305"/>
            <a:ext cx="4997078" cy="3324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197711"/>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470" y="81815"/>
            <a:ext cx="669394" cy="624768"/>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7"/>
          <p:cNvSpPr txBox="1">
            <a:spLocks noChangeArrowheads="1"/>
          </p:cNvSpPr>
          <p:nvPr/>
        </p:nvSpPr>
        <p:spPr bwMode="auto">
          <a:xfrm>
            <a:off x="1321073" y="0"/>
            <a:ext cx="66242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Windrow</a:t>
            </a:r>
            <a:r>
              <a:rPr lang="pt-BR" altLang="pt-BR" sz="3200" b="1" dirty="0" smtClean="0">
                <a:solidFill>
                  <a:schemeClr val="tx1"/>
                </a:solidFill>
                <a:latin typeface="+mn-lt"/>
              </a:rPr>
              <a:t> = </a:t>
            </a:r>
            <a:r>
              <a:rPr lang="pt-BR" altLang="pt-BR" sz="3200" b="1" dirty="0" err="1" smtClean="0">
                <a:solidFill>
                  <a:schemeClr val="tx1"/>
                </a:solidFill>
                <a:latin typeface="+mn-lt"/>
              </a:rPr>
              <a:t>size</a:t>
            </a:r>
            <a:r>
              <a:rPr lang="pt-BR" altLang="pt-BR" sz="3200" b="1" dirty="0" smtClean="0">
                <a:solidFill>
                  <a:schemeClr val="tx1"/>
                </a:solidFill>
                <a:latin typeface="+mn-lt"/>
              </a:rPr>
              <a:t> </a:t>
            </a:r>
            <a:r>
              <a:rPr lang="pt-BR" altLang="pt-BR" sz="3200" b="1" dirty="0" err="1" smtClean="0">
                <a:solidFill>
                  <a:schemeClr val="tx1"/>
                </a:solidFill>
                <a:latin typeface="+mn-lt"/>
              </a:rPr>
              <a:t>and</a:t>
            </a:r>
            <a:r>
              <a:rPr lang="pt-BR" altLang="pt-BR" sz="3200" b="1" dirty="0" smtClean="0">
                <a:solidFill>
                  <a:schemeClr val="tx1"/>
                </a:solidFill>
                <a:latin typeface="+mn-lt"/>
              </a:rPr>
              <a:t> </a:t>
            </a:r>
            <a:r>
              <a:rPr lang="pt-BR" altLang="pt-BR" sz="3200" b="1" dirty="0" err="1" smtClean="0">
                <a:solidFill>
                  <a:schemeClr val="tx1"/>
                </a:solidFill>
                <a:latin typeface="+mn-lt"/>
              </a:rPr>
              <a:t>shape</a:t>
            </a:r>
            <a:r>
              <a:rPr lang="pt-BR" altLang="pt-BR" sz="3200" b="1" dirty="0" smtClean="0">
                <a:solidFill>
                  <a:schemeClr val="tx1"/>
                </a:solidFill>
                <a:latin typeface="+mn-lt"/>
              </a:rPr>
              <a:t> are </a:t>
            </a:r>
            <a:r>
              <a:rPr lang="pt-BR" altLang="pt-BR" sz="3200" b="1" dirty="0" err="1" smtClean="0">
                <a:solidFill>
                  <a:schemeClr val="tx1"/>
                </a:solidFill>
                <a:latin typeface="+mn-lt"/>
              </a:rPr>
              <a:t>critical</a:t>
            </a:r>
            <a:r>
              <a:rPr lang="pt-BR" altLang="pt-BR" sz="3200" b="1" dirty="0" smtClean="0">
                <a:solidFill>
                  <a:schemeClr val="tx1"/>
                </a:solidFill>
                <a:latin typeface="+mn-lt"/>
              </a:rPr>
              <a:t>!</a:t>
            </a:r>
            <a:endParaRPr lang="pt-BR" altLang="pt-BR" sz="3200" b="1" dirty="0">
              <a:solidFill>
                <a:schemeClr val="tx1"/>
              </a:solidFill>
              <a:latin typeface="+mn-lt"/>
            </a:endParaRPr>
          </a:p>
        </p:txBody>
      </p:sp>
      <p:pic>
        <p:nvPicPr>
          <p:cNvPr id="38914" name="Picture 2" descr="Claas LINER Rak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6797" y="3480954"/>
            <a:ext cx="6347203" cy="2786577"/>
          </a:xfrm>
          <a:prstGeom prst="rect">
            <a:avLst/>
          </a:prstGeom>
          <a:noFill/>
          <a:extLst>
            <a:ext uri="{909E8E84-426E-40DD-AFC4-6F175D3DCCD1}">
              <a14:hiddenFill xmlns:a14="http://schemas.microsoft.com/office/drawing/2010/main">
                <a:solidFill>
                  <a:srgbClr val="FFFFFF"/>
                </a:solidFill>
              </a14:hiddenFill>
            </a:ext>
          </a:extLst>
        </p:spPr>
      </p:pic>
      <p:pic>
        <p:nvPicPr>
          <p:cNvPr id="38916" name="Picture 4" descr="Claas 4000 Rake &amp; Kubota M7 (50 feet wide!) - YouTub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84775"/>
            <a:ext cx="5148764" cy="2896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564780"/>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0" y="1177176"/>
            <a:ext cx="8916987" cy="5015805"/>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7"/>
          <p:cNvSpPr txBox="1">
            <a:spLocks noChangeArrowheads="1"/>
          </p:cNvSpPr>
          <p:nvPr/>
        </p:nvSpPr>
        <p:spPr bwMode="auto">
          <a:xfrm>
            <a:off x="924224" y="403293"/>
            <a:ext cx="706853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Large</a:t>
            </a:r>
            <a:r>
              <a:rPr lang="pt-BR" altLang="pt-BR" sz="3200" b="1" dirty="0" smtClean="0">
                <a:solidFill>
                  <a:schemeClr val="tx1"/>
                </a:solidFill>
                <a:latin typeface="+mn-lt"/>
              </a:rPr>
              <a:t> </a:t>
            </a:r>
            <a:r>
              <a:rPr lang="pt-BR" altLang="pt-BR" sz="3200" b="1" dirty="0" err="1" smtClean="0">
                <a:solidFill>
                  <a:schemeClr val="tx1"/>
                </a:solidFill>
                <a:latin typeface="+mn-lt"/>
              </a:rPr>
              <a:t>windrow</a:t>
            </a:r>
            <a:r>
              <a:rPr lang="pt-BR" altLang="pt-BR" sz="3200" b="1" dirty="0" smtClean="0">
                <a:solidFill>
                  <a:schemeClr val="tx1"/>
                </a:solidFill>
                <a:latin typeface="+mn-lt"/>
              </a:rPr>
              <a:t> </a:t>
            </a:r>
            <a:r>
              <a:rPr lang="pt-BR" altLang="pt-BR" sz="3200" b="1" dirty="0" err="1" smtClean="0">
                <a:solidFill>
                  <a:schemeClr val="tx1"/>
                </a:solidFill>
                <a:latin typeface="+mn-lt"/>
              </a:rPr>
              <a:t>to</a:t>
            </a:r>
            <a:r>
              <a:rPr lang="pt-BR" altLang="pt-BR" sz="3200" b="1" dirty="0" smtClean="0">
                <a:solidFill>
                  <a:schemeClr val="tx1"/>
                </a:solidFill>
                <a:latin typeface="+mn-lt"/>
              </a:rPr>
              <a:t> match </a:t>
            </a:r>
            <a:r>
              <a:rPr lang="pt-BR" altLang="pt-BR" sz="3200" b="1" dirty="0" err="1" smtClean="0">
                <a:solidFill>
                  <a:schemeClr val="tx1"/>
                </a:solidFill>
                <a:latin typeface="+mn-lt"/>
              </a:rPr>
              <a:t>baler</a:t>
            </a:r>
            <a:r>
              <a:rPr lang="pt-BR" altLang="pt-BR" sz="3200" b="1" dirty="0" smtClean="0">
                <a:solidFill>
                  <a:schemeClr val="tx1"/>
                </a:solidFill>
                <a:latin typeface="+mn-lt"/>
              </a:rPr>
              <a:t> </a:t>
            </a:r>
            <a:r>
              <a:rPr lang="pt-BR" altLang="pt-BR" sz="3200" b="1" dirty="0" err="1" smtClean="0">
                <a:solidFill>
                  <a:schemeClr val="tx1"/>
                </a:solidFill>
                <a:latin typeface="+mn-lt"/>
              </a:rPr>
              <a:t>demands</a:t>
            </a:r>
            <a:r>
              <a:rPr lang="pt-BR" altLang="pt-BR" sz="3200" b="1" dirty="0" smtClean="0">
                <a:solidFill>
                  <a:schemeClr val="tx1"/>
                </a:solidFill>
                <a:latin typeface="+mn-lt"/>
              </a:rPr>
              <a:t>!</a:t>
            </a:r>
            <a:endParaRPr lang="pt-BR" altLang="pt-BR" sz="3200" b="1" dirty="0">
              <a:solidFill>
                <a:schemeClr val="tx1"/>
              </a:solidFill>
              <a:latin typeface="+mn-lt"/>
            </a:endParaRPr>
          </a:p>
        </p:txBody>
      </p:sp>
    </p:spTree>
    <p:extLst>
      <p:ext uri="{BB962C8B-B14F-4D97-AF65-F5344CB8AC3E}">
        <p14:creationId xmlns:p14="http://schemas.microsoft.com/office/powerpoint/2010/main" val="958546798"/>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1907704" y="2780928"/>
            <a:ext cx="5334000" cy="76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pt-BR" sz="4400" b="1" dirty="0" err="1" smtClean="0">
                <a:latin typeface="Arial" panose="020B0604020202020204" pitchFamily="34" charset="0"/>
              </a:rPr>
              <a:t>Baling</a:t>
            </a:r>
            <a:endParaRPr lang="pt-BR" sz="4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1421086"/>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3010" name="Object 2"/>
          <p:cNvGraphicFramePr>
            <a:graphicFrameLocks noChangeAspect="1"/>
          </p:cNvGraphicFramePr>
          <p:nvPr>
            <p:extLst>
              <p:ext uri="{D42A27DB-BD31-4B8C-83A1-F6EECF244321}">
                <p14:modId xmlns:p14="http://schemas.microsoft.com/office/powerpoint/2010/main" val="1875786739"/>
              </p:ext>
            </p:extLst>
          </p:nvPr>
        </p:nvGraphicFramePr>
        <p:xfrm>
          <a:off x="374650" y="1619250"/>
          <a:ext cx="8637588" cy="3525838"/>
        </p:xfrm>
        <a:graphic>
          <a:graphicData uri="http://schemas.openxmlformats.org/presentationml/2006/ole">
            <mc:AlternateContent xmlns:mc="http://schemas.openxmlformats.org/markup-compatibility/2006">
              <mc:Choice xmlns:v="urn:schemas-microsoft-com:vml" Requires="v">
                <p:oleObj spid="_x0000_s18595" name="Document" r:id="rId3" imgW="5824580" imgH="2391328" progId="Word.Document.8">
                  <p:embed/>
                </p:oleObj>
              </mc:Choice>
              <mc:Fallback>
                <p:oleObj name="Document" r:id="rId3" imgW="5824580" imgH="2391328" progId="Word.Document.8">
                  <p:embed/>
                  <p:pic>
                    <p:nvPicPr>
                      <p:cNvPr id="43010" name="Object 2"/>
                      <p:cNvPicPr>
                        <a:picLocks noChangeAspect="1" noChangeArrowheads="1"/>
                      </p:cNvPicPr>
                      <p:nvPr/>
                    </p:nvPicPr>
                    <p:blipFill>
                      <a:blip r:embed="rId4"/>
                      <a:srcRect/>
                      <a:stretch>
                        <a:fillRect/>
                      </a:stretch>
                    </p:blipFill>
                    <p:spPr bwMode="auto">
                      <a:xfrm>
                        <a:off x="374650" y="1619250"/>
                        <a:ext cx="8637588" cy="3525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3011" name="Line 3"/>
          <p:cNvSpPr>
            <a:spLocks noChangeShapeType="1"/>
          </p:cNvSpPr>
          <p:nvPr/>
        </p:nvSpPr>
        <p:spPr bwMode="auto">
          <a:xfrm>
            <a:off x="-76200" y="1530927"/>
            <a:ext cx="91440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43012" name="Line 4"/>
          <p:cNvSpPr>
            <a:spLocks noChangeShapeType="1"/>
          </p:cNvSpPr>
          <p:nvPr/>
        </p:nvSpPr>
        <p:spPr bwMode="auto">
          <a:xfrm flipV="1">
            <a:off x="0" y="2057400"/>
            <a:ext cx="91440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43013" name="Line 5"/>
          <p:cNvSpPr>
            <a:spLocks noChangeShapeType="1"/>
          </p:cNvSpPr>
          <p:nvPr/>
        </p:nvSpPr>
        <p:spPr bwMode="auto">
          <a:xfrm>
            <a:off x="20638" y="4762499"/>
            <a:ext cx="89916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43014" name="Text Box 6"/>
          <p:cNvSpPr txBox="1">
            <a:spLocks noChangeArrowheads="1"/>
          </p:cNvSpPr>
          <p:nvPr/>
        </p:nvSpPr>
        <p:spPr bwMode="auto">
          <a:xfrm>
            <a:off x="522000" y="4860998"/>
            <a:ext cx="318293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latin typeface="+mn-lt"/>
              </a:rPr>
              <a:t>Source</a:t>
            </a:r>
            <a:r>
              <a:rPr lang="pt-BR" altLang="pt-BR" sz="1400" b="1" dirty="0" smtClean="0">
                <a:solidFill>
                  <a:schemeClr val="tx1"/>
                </a:solidFill>
              </a:rPr>
              <a:t>: </a:t>
            </a:r>
            <a:r>
              <a:rPr lang="pt-BR" altLang="pt-BR" sz="1400" b="1" dirty="0">
                <a:solidFill>
                  <a:schemeClr val="tx1"/>
                </a:solidFill>
              </a:rPr>
              <a:t>PITT (1990).</a:t>
            </a:r>
          </a:p>
        </p:txBody>
      </p:sp>
      <p:sp>
        <p:nvSpPr>
          <p:cNvPr id="43015" name="Text Box 7"/>
          <p:cNvSpPr txBox="1">
            <a:spLocks noChangeArrowheads="1"/>
          </p:cNvSpPr>
          <p:nvPr/>
        </p:nvSpPr>
        <p:spPr bwMode="auto">
          <a:xfrm>
            <a:off x="1563356" y="685800"/>
            <a:ext cx="578235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Mechanical</a:t>
            </a:r>
            <a:r>
              <a:rPr lang="pt-BR" altLang="pt-BR" sz="3200" b="1" dirty="0" smtClean="0">
                <a:solidFill>
                  <a:schemeClr val="tx1"/>
                </a:solidFill>
              </a:rPr>
              <a:t> </a:t>
            </a:r>
            <a:r>
              <a:rPr lang="pt-BR" altLang="pt-BR" sz="3200" b="1" dirty="0" err="1" smtClean="0">
                <a:solidFill>
                  <a:schemeClr val="tx1"/>
                </a:solidFill>
              </a:rPr>
              <a:t>losses</a:t>
            </a:r>
            <a:r>
              <a:rPr lang="pt-BR" altLang="pt-BR" sz="3200" b="1" dirty="0" smtClean="0">
                <a:solidFill>
                  <a:schemeClr val="tx1"/>
                </a:solidFill>
              </a:rPr>
              <a:t> </a:t>
            </a:r>
            <a:r>
              <a:rPr lang="pt-BR" altLang="pt-BR" sz="3200" b="1" dirty="0" err="1" smtClean="0">
                <a:solidFill>
                  <a:schemeClr val="tx1"/>
                </a:solidFill>
              </a:rPr>
              <a:t>during</a:t>
            </a:r>
            <a:r>
              <a:rPr lang="pt-BR" altLang="pt-BR" sz="3200" b="1" dirty="0" smtClean="0">
                <a:solidFill>
                  <a:schemeClr val="tx1"/>
                </a:solidFill>
              </a:rPr>
              <a:t> </a:t>
            </a:r>
            <a:r>
              <a:rPr lang="pt-BR" altLang="pt-BR" sz="3200" b="1" dirty="0" err="1" smtClean="0">
                <a:solidFill>
                  <a:schemeClr val="tx1"/>
                </a:solidFill>
              </a:rPr>
              <a:t>baling</a:t>
            </a:r>
            <a:endParaRPr lang="pt-BR" altLang="pt-BR" sz="3200" b="1" dirty="0">
              <a:solidFill>
                <a:schemeClr val="tx1"/>
              </a:solidFill>
            </a:endParaRPr>
          </a:p>
        </p:txBody>
      </p:sp>
      <p:pic>
        <p:nvPicPr>
          <p:cNvPr id="8"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486551"/>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2" descr="C:\Apresentações\Fotos\Volumosos\Fenação\nhbalerii.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96" y="903415"/>
            <a:ext cx="8021782" cy="535621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7"/>
          <p:cNvSpPr txBox="1">
            <a:spLocks noChangeArrowheads="1"/>
          </p:cNvSpPr>
          <p:nvPr/>
        </p:nvSpPr>
        <p:spPr bwMode="auto">
          <a:xfrm>
            <a:off x="2734259" y="318640"/>
            <a:ext cx="344055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Small</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3521219971"/>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4" name="Picture 6" descr="https://eastus1-mediap.svc.ms/transform/thumbnail?provider=spo&amp;inputFormat=jpg&amp;cs=fFNQTw&amp;docid=https%3A%2F%2Fagcocorp.sharepoint.com%3A443%2F_api%2Fv2.0%2Fdrives%2Fb!XAgAIrXd6EK60mdVXcK4JTSAOMrTxA9Au6kEGWHzwMBR4QdHH1GeQrlhv9EPZDY8%2Fitems%2F01QGQE276SG67JVYNTHRB3PV3W4GLAIKBK%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QwMCIsImV4cCI6IjE2MjY5MTIwMDA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QWRRdHlSRFJ6QkdSOG9xVGRkc0FUNmxzQnptRmRMSUE3YmZBVHRORFc1QT0&amp;encodeFailures=1&amp;width=3841&amp;height=1611&amp;srcWidth=&amp;srcHe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47224"/>
            <a:ext cx="7886700" cy="554340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34259" y="69362"/>
            <a:ext cx="344055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Small</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293134739"/>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s://eastus1-mediap.svc.ms/transform/thumbnail?provider=spo&amp;inputFormat=jpg&amp;cs=fFNQTw&amp;docid=https%3A%2F%2Fagcocorp.sharepoint.com%3A443%2F_api%2Fv2.0%2Fdrives%2Fb!XAgAIrXd6EK60mdVXcK4JTSAOMrTxA9Au6kEGWHzwMBR4QdHH1GeQrlhv9EPZDY8%2Fitems%2F01QGQE273V2X5S4UPSDVBZRQOKPFHSGVTZ%3Fversion%3DPublished&amp;access_token=eyJ0eXAiOiJKV1QiLCJhbGciOiJub25lIn0.eyJhdWQiOiIwMDAwMDAwMy0wMDAwLTBmZjEtY2UwMC0wMDAwMDAwMDAwMDAvYWdjb2NvcnAuc2hhcmVwb2ludC5jb21AMDViYjZhYWUtNjZhMy00YTI2LTk0MjQtZGExODdjY2NmYWU0IiwiaXNzIjoiMDAwMDAwMDMtMDAwMC0wZmYxLWNlMDAtMDAwMDAwMDAwMDAwIiwibmJmIjoiMTYyNjg5MDQwMCIsImV4cCI6IjE2MjY5MTIwMDAiLCJlbmRwb2ludHVybCI6ImN4cHJ6SFZsMTU1ZUZuYlZWVFZYaE1sMTRsTzNGWmJXUUlrQWhNYVh5THM9IiwiZW5kcG9pbnR1cmxMZW5ndGgiOiIxMTUiLCJpc2xvb3BiYWNrIjoiVHJ1ZSIsInZlciI6Imhhc2hlZHByb29mdG9rZW4iLCJzaXRlaWQiOiJNakl3TURBNE5XTXRaR1JpTlMwME1tVTRMV0poWkRJdE5qYzFOVFZrWXpKaU9ESTEiLCJuYW1laWQiOiIwIy5mfG1lbWJlcnNoaXB8dXJuJTNhc3BvJTNhYW5vbiNmMjRiZjczMTI0YjZjNjRjY2QzOWJkOGQ2NDczMjI3OTgxMmE3MWY3MTk4YTdmZjIzNDdmMzZlZDcxMjFmZjYwIiwibmlpIjoibWljcm9zb2Z0LnNoYXJlcG9pbnQiLCJpc3VzZXIiOiJ0cnVlIiwiY2FjaGVrZXkiOiIwaC5mfG1lbWJlcnNoaXB8dXJuJTNhc3BvJTNhYW5vbiNmMjRiZjczMTI0YjZjNjRjY2QzOWJkOGQ2NDczMjI3OTgxMmE3MWY3MTk4YTdmZjIzNDdmMzZlZDcxMjFmZjYwIiwic2hhcmluZ2lkIjoiZ2RhOC9UTlFxaytnL1B5ajJnTFNyUSIsInR0IjoiMCIsInVzZVBlcnNpc3RlbnRDb29raWUiOiIyIn0.QWRRdHlSRFJ6QkdSOG9xVGRkc0FUNmxzQnptRmRMSUE3YmZBVHRORFc1QT0&amp;encodeFailures=1&amp;width=3841&amp;height=1611&amp;srcWidth=&amp;srcHe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959525"/>
            <a:ext cx="7523018" cy="538408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34259" y="318640"/>
            <a:ext cx="344055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Small</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2881984814"/>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02" name="Object 2"/>
          <p:cNvGraphicFramePr>
            <a:graphicFrameLocks noChangeAspect="1"/>
          </p:cNvGraphicFramePr>
          <p:nvPr>
            <p:extLst>
              <p:ext uri="{D42A27DB-BD31-4B8C-83A1-F6EECF244321}">
                <p14:modId xmlns:p14="http://schemas.microsoft.com/office/powerpoint/2010/main" val="4143926372"/>
              </p:ext>
            </p:extLst>
          </p:nvPr>
        </p:nvGraphicFramePr>
        <p:xfrm>
          <a:off x="231775" y="958850"/>
          <a:ext cx="8912225" cy="3635375"/>
        </p:xfrm>
        <a:graphic>
          <a:graphicData uri="http://schemas.openxmlformats.org/presentationml/2006/ole">
            <mc:AlternateContent xmlns:mc="http://schemas.openxmlformats.org/markup-compatibility/2006">
              <mc:Choice xmlns:v="urn:schemas-microsoft-com:vml" Requires="v">
                <p:oleObj spid="_x0000_s19622" name="Document" r:id="rId3" imgW="5824580" imgH="2394573" progId="Word.Document.8">
                  <p:embed/>
                </p:oleObj>
              </mc:Choice>
              <mc:Fallback>
                <p:oleObj name="Document" r:id="rId3" imgW="5824580" imgH="2394573" progId="Word.Document.8">
                  <p:embed/>
                  <p:pic>
                    <p:nvPicPr>
                      <p:cNvPr id="51202" name="Object 2"/>
                      <p:cNvPicPr>
                        <a:picLocks noChangeAspect="1" noChangeArrowheads="1"/>
                      </p:cNvPicPr>
                      <p:nvPr/>
                    </p:nvPicPr>
                    <p:blipFill>
                      <a:blip r:embed="rId4"/>
                      <a:srcRect/>
                      <a:stretch>
                        <a:fillRect/>
                      </a:stretch>
                    </p:blipFill>
                    <p:spPr bwMode="auto">
                      <a:xfrm>
                        <a:off x="231775" y="958850"/>
                        <a:ext cx="8912225" cy="3635375"/>
                      </a:xfrm>
                      <a:prstGeom prst="rect">
                        <a:avLst/>
                      </a:prstGeom>
                      <a:noFill/>
                      <a:ln>
                        <a:noFill/>
                      </a:ln>
                      <a:effectLst/>
                      <a:extLst/>
                    </p:spPr>
                  </p:pic>
                </p:oleObj>
              </mc:Fallback>
            </mc:AlternateContent>
          </a:graphicData>
        </a:graphic>
      </p:graphicFrame>
      <p:sp>
        <p:nvSpPr>
          <p:cNvPr id="51203" name="Line 3"/>
          <p:cNvSpPr>
            <a:spLocks noChangeShapeType="1"/>
          </p:cNvSpPr>
          <p:nvPr/>
        </p:nvSpPr>
        <p:spPr bwMode="auto">
          <a:xfrm>
            <a:off x="265110" y="1413163"/>
            <a:ext cx="887889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51204" name="Line 4"/>
          <p:cNvSpPr>
            <a:spLocks noChangeShapeType="1"/>
          </p:cNvSpPr>
          <p:nvPr/>
        </p:nvSpPr>
        <p:spPr bwMode="auto">
          <a:xfrm>
            <a:off x="265110" y="1894609"/>
            <a:ext cx="887889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51205" name="Line 5"/>
          <p:cNvSpPr>
            <a:spLocks noChangeShapeType="1"/>
          </p:cNvSpPr>
          <p:nvPr/>
        </p:nvSpPr>
        <p:spPr bwMode="auto">
          <a:xfrm>
            <a:off x="231774" y="4121727"/>
            <a:ext cx="878753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pt-BR"/>
          </a:p>
        </p:txBody>
      </p:sp>
      <p:sp>
        <p:nvSpPr>
          <p:cNvPr id="51206" name="Text Box 6"/>
          <p:cNvSpPr txBox="1">
            <a:spLocks noChangeArrowheads="1"/>
          </p:cNvSpPr>
          <p:nvPr/>
        </p:nvSpPr>
        <p:spPr bwMode="auto">
          <a:xfrm>
            <a:off x="265110" y="4494069"/>
            <a:ext cx="372586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rPr>
              <a:t>Source</a:t>
            </a:r>
            <a:r>
              <a:rPr lang="pt-BR" altLang="pt-BR" sz="1400" b="1" dirty="0" smtClean="0">
                <a:solidFill>
                  <a:schemeClr val="tx1"/>
                </a:solidFill>
              </a:rPr>
              <a:t>: </a:t>
            </a:r>
            <a:r>
              <a:rPr lang="pt-BR" altLang="pt-BR" sz="1400" b="1" dirty="0">
                <a:solidFill>
                  <a:schemeClr val="tx1"/>
                </a:solidFill>
              </a:rPr>
              <a:t>PITT (</a:t>
            </a:r>
            <a:r>
              <a:rPr lang="pt-BR" altLang="pt-BR" sz="1400" b="1" dirty="0">
                <a:solidFill>
                  <a:schemeClr val="tx1"/>
                </a:solidFill>
                <a:latin typeface="+mn-lt"/>
              </a:rPr>
              <a:t>1990</a:t>
            </a:r>
            <a:r>
              <a:rPr lang="pt-BR" altLang="pt-BR" sz="1400" b="1" dirty="0">
                <a:solidFill>
                  <a:schemeClr val="tx1"/>
                </a:solidFill>
              </a:rPr>
              <a:t>).</a:t>
            </a:r>
          </a:p>
        </p:txBody>
      </p:sp>
      <p:sp>
        <p:nvSpPr>
          <p:cNvPr id="51207" name="Text Box 7"/>
          <p:cNvSpPr txBox="1">
            <a:spLocks noChangeArrowheads="1"/>
          </p:cNvSpPr>
          <p:nvPr/>
        </p:nvSpPr>
        <p:spPr bwMode="auto">
          <a:xfrm>
            <a:off x="1659397" y="101025"/>
            <a:ext cx="578235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Mechanical</a:t>
            </a:r>
            <a:r>
              <a:rPr lang="pt-BR" altLang="pt-BR" sz="3200" b="1" dirty="0" smtClean="0">
                <a:solidFill>
                  <a:schemeClr val="tx1"/>
                </a:solidFill>
                <a:latin typeface="+mn-lt"/>
              </a:rPr>
              <a:t> </a:t>
            </a:r>
            <a:r>
              <a:rPr lang="pt-BR" altLang="pt-BR" sz="3200" b="1" dirty="0" err="1" smtClean="0">
                <a:solidFill>
                  <a:schemeClr val="tx1"/>
                </a:solidFill>
                <a:latin typeface="+mn-lt"/>
              </a:rPr>
              <a:t>losses</a:t>
            </a:r>
            <a:r>
              <a:rPr lang="pt-BR" altLang="pt-BR" sz="3200" b="1" dirty="0" smtClean="0">
                <a:solidFill>
                  <a:schemeClr val="tx1"/>
                </a:solidFill>
                <a:latin typeface="+mn-lt"/>
              </a:rPr>
              <a:t> </a:t>
            </a:r>
            <a:r>
              <a:rPr lang="pt-BR" altLang="pt-BR" sz="3200" b="1" dirty="0" err="1" smtClean="0">
                <a:solidFill>
                  <a:schemeClr val="tx1"/>
                </a:solidFill>
                <a:latin typeface="+mn-lt"/>
              </a:rPr>
              <a:t>during</a:t>
            </a:r>
            <a:r>
              <a:rPr lang="pt-BR" altLang="pt-BR" sz="3200" b="1" dirty="0" smtClean="0">
                <a:solidFill>
                  <a:schemeClr val="tx1"/>
                </a:solidFill>
                <a:latin typeface="+mn-lt"/>
              </a:rPr>
              <a:t> </a:t>
            </a:r>
            <a:r>
              <a:rPr lang="pt-BR" altLang="pt-BR" sz="3200" b="1" dirty="0" err="1" smtClean="0">
                <a:solidFill>
                  <a:schemeClr val="tx1"/>
                </a:solidFill>
                <a:latin typeface="+mn-lt"/>
              </a:rPr>
              <a:t>baling</a:t>
            </a:r>
            <a:endParaRPr lang="pt-BR" altLang="pt-BR" sz="3200" b="1" dirty="0">
              <a:solidFill>
                <a:schemeClr val="tx1"/>
              </a:solidFill>
              <a:latin typeface="+mn-lt"/>
            </a:endParaRPr>
          </a:p>
        </p:txBody>
      </p:sp>
      <p:pic>
        <p:nvPicPr>
          <p:cNvPr id="8"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053422"/>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034" name="Picture 2" descr="C:\Apresentações\Fotos\Volumosos\Fenação\baler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164" y="919063"/>
            <a:ext cx="6328064" cy="529204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7"/>
          <p:cNvSpPr txBox="1">
            <a:spLocks noChangeArrowheads="1"/>
          </p:cNvSpPr>
          <p:nvPr/>
        </p:nvSpPr>
        <p:spPr bwMode="auto">
          <a:xfrm>
            <a:off x="2846665" y="233348"/>
            <a:ext cx="321575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Small</a:t>
            </a:r>
            <a:r>
              <a:rPr lang="pt-BR" altLang="pt-BR" sz="3200" b="1" dirty="0" smtClean="0">
                <a:solidFill>
                  <a:schemeClr val="tx1"/>
                </a:solidFill>
                <a:latin typeface="+mn-lt"/>
              </a:rPr>
              <a:t> round bales</a:t>
            </a:r>
            <a:endParaRPr lang="pt-BR" altLang="pt-BR" sz="3200" b="1" dirty="0">
              <a:solidFill>
                <a:schemeClr val="tx1"/>
              </a:solidFill>
            </a:endParaRPr>
          </a:p>
        </p:txBody>
      </p:sp>
    </p:spTree>
    <p:extLst>
      <p:ext uri="{BB962C8B-B14F-4D97-AF65-F5344CB8AC3E}">
        <p14:creationId xmlns:p14="http://schemas.microsoft.com/office/powerpoint/2010/main" val="2152308257"/>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1" y="821601"/>
            <a:ext cx="8255603" cy="5503735"/>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3317464" y="318640"/>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1608701431"/>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1601"/>
            <a:ext cx="7937079" cy="5291386"/>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3317464" y="233348"/>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2335615941"/>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1601"/>
            <a:ext cx="8134806" cy="5421395"/>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3317464" y="233348"/>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1892423260"/>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50853"/>
            <a:ext cx="7013864" cy="526039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3192773" y="236826"/>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2157586461"/>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56383"/>
            <a:ext cx="9144000" cy="514350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3317464" y="233348"/>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3554110961"/>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88" y="791677"/>
            <a:ext cx="7243303" cy="543247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3317464" y="233348"/>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2071831608"/>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339402" y="135083"/>
            <a:ext cx="4596185" cy="6130636"/>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7"/>
          <p:cNvSpPr txBox="1">
            <a:spLocks noChangeArrowheads="1"/>
          </p:cNvSpPr>
          <p:nvPr/>
        </p:nvSpPr>
        <p:spPr bwMode="auto">
          <a:xfrm>
            <a:off x="5676200" y="2415439"/>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1850219974"/>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1957527" y="82585"/>
            <a:ext cx="4619918" cy="6162292"/>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7"/>
          <p:cNvSpPr txBox="1">
            <a:spLocks noChangeArrowheads="1"/>
          </p:cNvSpPr>
          <p:nvPr/>
        </p:nvSpPr>
        <p:spPr bwMode="auto">
          <a:xfrm>
            <a:off x="6736073" y="2871343"/>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856244745"/>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874943" y="0"/>
            <a:ext cx="4692111" cy="625858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6869851" y="2836906"/>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3115486996"/>
      </p:ext>
    </p:extLst>
  </p:cSld>
  <p:clrMapOvr>
    <a:masterClrMapping/>
  </p:clrMapOvr>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Round balers Claas Rollant 340 R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23290"/>
            <a:ext cx="8974738" cy="503461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3317464" y="233348"/>
            <a:ext cx="22741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a:t>
            </a:r>
            <a:endParaRPr lang="pt-BR" altLang="pt-BR" sz="3200" b="1" dirty="0">
              <a:solidFill>
                <a:schemeClr val="tx1"/>
              </a:solidFill>
            </a:endParaRPr>
          </a:p>
        </p:txBody>
      </p:sp>
    </p:spTree>
    <p:extLst>
      <p:ext uri="{BB962C8B-B14F-4D97-AF65-F5344CB8AC3E}">
        <p14:creationId xmlns:p14="http://schemas.microsoft.com/office/powerpoint/2010/main" val="749905486"/>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38791"/>
            <a:ext cx="8032173" cy="535582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051609" y="233348"/>
            <a:ext cx="480586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smtClean="0">
                <a:solidFill>
                  <a:schemeClr val="tx1"/>
                </a:solidFill>
                <a:latin typeface="+mn-lt"/>
              </a:rPr>
              <a:t>Round bales – </a:t>
            </a:r>
            <a:r>
              <a:rPr lang="pt-BR" altLang="pt-BR" sz="3200" b="1" dirty="0" err="1" smtClean="0">
                <a:solidFill>
                  <a:schemeClr val="tx1"/>
                </a:solidFill>
                <a:latin typeface="+mn-lt"/>
              </a:rPr>
              <a:t>horse</a:t>
            </a:r>
            <a:r>
              <a:rPr lang="pt-BR" altLang="pt-BR" sz="3200" b="1" dirty="0" smtClean="0">
                <a:solidFill>
                  <a:schemeClr val="tx1"/>
                </a:solidFill>
                <a:latin typeface="+mn-lt"/>
              </a:rPr>
              <a:t> </a:t>
            </a:r>
            <a:r>
              <a:rPr lang="pt-BR" altLang="pt-BR" sz="3200" b="1" dirty="0" err="1" smtClean="0">
                <a:solidFill>
                  <a:schemeClr val="tx1"/>
                </a:solidFill>
                <a:latin typeface="+mn-lt"/>
              </a:rPr>
              <a:t>power</a:t>
            </a:r>
            <a:endParaRPr lang="pt-BR" altLang="pt-BR" sz="3200" b="1" dirty="0">
              <a:solidFill>
                <a:schemeClr val="tx1"/>
              </a:solidFill>
            </a:endParaRPr>
          </a:p>
        </p:txBody>
      </p:sp>
    </p:spTree>
    <p:extLst>
      <p:ext uri="{BB962C8B-B14F-4D97-AF65-F5344CB8AC3E}">
        <p14:creationId xmlns:p14="http://schemas.microsoft.com/office/powerpoint/2010/main" val="3117336301"/>
      </p:ext>
    </p:extLst>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987136"/>
            <a:ext cx="8996219" cy="5060373"/>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90176" y="233348"/>
            <a:ext cx="332873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Large</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2972465400"/>
      </p:ext>
    </p:extLst>
  </p:cSld>
  <p:clrMapOvr>
    <a:masterClrMapping/>
  </p:clrMapOvr>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5069" y="1057957"/>
            <a:ext cx="9128931" cy="5135025"/>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90176" y="233348"/>
            <a:ext cx="332873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Large</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3273345515"/>
      </p:ext>
    </p:extLst>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109758"/>
            <a:ext cx="8962953" cy="5041661"/>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90176" y="233348"/>
            <a:ext cx="332873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Large</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2706975767"/>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940301"/>
            <a:ext cx="8876279" cy="4992907"/>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90176" y="233348"/>
            <a:ext cx="332873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Large</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1225884061"/>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198368"/>
            <a:ext cx="8750005" cy="492187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90176" y="233348"/>
            <a:ext cx="332873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Large</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2841856563"/>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6" name="Picture 4" descr="2015AgDeal_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50191"/>
            <a:ext cx="8803981" cy="48661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7"/>
          <p:cNvSpPr txBox="1">
            <a:spLocks noChangeArrowheads="1"/>
          </p:cNvSpPr>
          <p:nvPr/>
        </p:nvSpPr>
        <p:spPr bwMode="auto">
          <a:xfrm>
            <a:off x="2790176" y="233348"/>
            <a:ext cx="332873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r>
              <a:rPr lang="pt-BR" altLang="pt-BR" sz="3200" b="1" dirty="0" err="1" smtClean="0">
                <a:solidFill>
                  <a:schemeClr val="tx1"/>
                </a:solidFill>
                <a:latin typeface="+mn-lt"/>
              </a:rPr>
              <a:t>Large</a:t>
            </a:r>
            <a:r>
              <a:rPr lang="pt-BR" altLang="pt-BR" sz="3200" b="1" dirty="0" smtClean="0">
                <a:solidFill>
                  <a:schemeClr val="tx1"/>
                </a:solidFill>
                <a:latin typeface="+mn-lt"/>
              </a:rPr>
              <a:t> </a:t>
            </a:r>
            <a:r>
              <a:rPr lang="pt-BR" altLang="pt-BR" sz="3200" b="1" dirty="0" err="1" smtClean="0">
                <a:solidFill>
                  <a:schemeClr val="tx1"/>
                </a:solidFill>
                <a:latin typeface="+mn-lt"/>
              </a:rPr>
              <a:t>square</a:t>
            </a:r>
            <a:r>
              <a:rPr lang="pt-BR" altLang="pt-BR" sz="3200" b="1" dirty="0" smtClean="0">
                <a:solidFill>
                  <a:schemeClr val="tx1"/>
                </a:solidFill>
                <a:latin typeface="+mn-lt"/>
              </a:rPr>
              <a:t> bales</a:t>
            </a:r>
            <a:endParaRPr lang="pt-BR" altLang="pt-BR" sz="3200" b="1" dirty="0">
              <a:solidFill>
                <a:schemeClr val="tx1"/>
              </a:solidFill>
            </a:endParaRPr>
          </a:p>
        </p:txBody>
      </p:sp>
    </p:spTree>
    <p:extLst>
      <p:ext uri="{BB962C8B-B14F-4D97-AF65-F5344CB8AC3E}">
        <p14:creationId xmlns:p14="http://schemas.microsoft.com/office/powerpoint/2010/main" val="3645595029"/>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2" name="Retângulo 1"/>
          <p:cNvSpPr/>
          <p:nvPr/>
        </p:nvSpPr>
        <p:spPr>
          <a:xfrm>
            <a:off x="83127" y="368757"/>
            <a:ext cx="8034451" cy="523220"/>
          </a:xfrm>
          <a:prstGeom prst="rect">
            <a:avLst/>
          </a:prstGeom>
        </p:spPr>
        <p:txBody>
          <a:bodyPr wrap="square">
            <a:spAutoFit/>
          </a:bodyPr>
          <a:lstStyle/>
          <a:p>
            <a:r>
              <a:rPr lang="en-US" sz="2800" b="1" dirty="0" smtClean="0">
                <a:solidFill>
                  <a:srgbClr val="000000"/>
                </a:solidFill>
              </a:rPr>
              <a:t>Bale Net Wrap on polyethylene: “business as usual”</a:t>
            </a:r>
            <a:endParaRPr lang="en-US" sz="2800" b="1" i="0" dirty="0">
              <a:solidFill>
                <a:srgbClr val="000000"/>
              </a:solidFill>
              <a:effectLst/>
            </a:endParaRPr>
          </a:p>
        </p:txBody>
      </p:sp>
      <p:pic>
        <p:nvPicPr>
          <p:cNvPr id="3" name="Imagem 2"/>
          <p:cNvPicPr>
            <a:picLocks noChangeAspect="1"/>
          </p:cNvPicPr>
          <p:nvPr/>
        </p:nvPicPr>
        <p:blipFill>
          <a:blip r:embed="rId3"/>
          <a:stretch>
            <a:fillRect/>
          </a:stretch>
        </p:blipFill>
        <p:spPr>
          <a:xfrm>
            <a:off x="0" y="1091911"/>
            <a:ext cx="4619625" cy="4133850"/>
          </a:xfrm>
          <a:prstGeom prst="rect">
            <a:avLst/>
          </a:prstGeom>
        </p:spPr>
      </p:pic>
      <p:pic>
        <p:nvPicPr>
          <p:cNvPr id="5" name="Imagem 4"/>
          <p:cNvPicPr>
            <a:picLocks noChangeAspect="1"/>
          </p:cNvPicPr>
          <p:nvPr/>
        </p:nvPicPr>
        <p:blipFill>
          <a:blip r:embed="rId4"/>
          <a:stretch>
            <a:fillRect/>
          </a:stretch>
        </p:blipFill>
        <p:spPr>
          <a:xfrm>
            <a:off x="4619625" y="1103349"/>
            <a:ext cx="4524375" cy="4122412"/>
          </a:xfrm>
          <a:prstGeom prst="rect">
            <a:avLst/>
          </a:prstGeom>
        </p:spPr>
      </p:pic>
    </p:spTree>
    <p:extLst>
      <p:ext uri="{BB962C8B-B14F-4D97-AF65-F5344CB8AC3E}">
        <p14:creationId xmlns:p14="http://schemas.microsoft.com/office/powerpoint/2010/main" val="2327349334"/>
      </p:ext>
    </p:extLst>
  </p:cSld>
  <p:clrMapOvr>
    <a:masterClrMapping/>
  </p:clrMapOvr>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187037" y="140635"/>
            <a:ext cx="5631872" cy="5978633"/>
          </a:xfrm>
          <a:prstGeom prst="rect">
            <a:avLst/>
          </a:prstGeom>
        </p:spPr>
      </p:pic>
      <p:sp>
        <p:nvSpPr>
          <p:cNvPr id="4" name="CaixaDeTexto 3"/>
          <p:cNvSpPr txBox="1"/>
          <p:nvPr/>
        </p:nvSpPr>
        <p:spPr>
          <a:xfrm>
            <a:off x="6338455" y="1683327"/>
            <a:ext cx="2365402" cy="2246769"/>
          </a:xfrm>
          <a:prstGeom prst="rect">
            <a:avLst/>
          </a:prstGeom>
          <a:noFill/>
        </p:spPr>
        <p:txBody>
          <a:bodyPr wrap="square" rtlCol="0">
            <a:spAutoFit/>
          </a:bodyPr>
          <a:lstStyle/>
          <a:p>
            <a:pPr algn="ctr"/>
            <a:r>
              <a:rPr lang="pt-BR" sz="2800" b="1" dirty="0" err="1" smtClean="0"/>
              <a:t>Twine</a:t>
            </a:r>
            <a:r>
              <a:rPr lang="pt-BR" sz="2800" b="1" dirty="0" smtClean="0"/>
              <a:t> </a:t>
            </a:r>
            <a:r>
              <a:rPr lang="pt-BR" sz="2800" b="1" dirty="0" err="1" smtClean="0"/>
              <a:t>fitted</a:t>
            </a:r>
            <a:r>
              <a:rPr lang="pt-BR" sz="2800" b="1" dirty="0" smtClean="0"/>
              <a:t> for extra </a:t>
            </a:r>
            <a:r>
              <a:rPr lang="pt-BR" sz="2800" b="1" dirty="0" err="1" smtClean="0"/>
              <a:t>strenght</a:t>
            </a:r>
            <a:r>
              <a:rPr lang="pt-BR" sz="2800" b="1" dirty="0" smtClean="0"/>
              <a:t> </a:t>
            </a:r>
            <a:r>
              <a:rPr lang="pt-BR" sz="2800" b="1" dirty="0" err="1" smtClean="0"/>
              <a:t>and</a:t>
            </a:r>
            <a:r>
              <a:rPr lang="pt-BR" sz="2800" b="1" dirty="0" smtClean="0"/>
              <a:t> </a:t>
            </a:r>
            <a:r>
              <a:rPr lang="pt-BR" sz="2800" b="1" dirty="0" err="1" smtClean="0"/>
              <a:t>baling</a:t>
            </a:r>
            <a:r>
              <a:rPr lang="pt-BR" sz="2800" b="1" dirty="0" smtClean="0"/>
              <a:t> </a:t>
            </a:r>
            <a:r>
              <a:rPr lang="pt-BR" sz="2800" b="1" dirty="0" err="1" smtClean="0"/>
              <a:t>pressure</a:t>
            </a:r>
            <a:r>
              <a:rPr lang="pt-BR" sz="2800" b="1" dirty="0" smtClean="0"/>
              <a:t> </a:t>
            </a:r>
            <a:endParaRPr lang="pt-BR" sz="2800" b="1" dirty="0"/>
          </a:p>
        </p:txBody>
      </p:sp>
    </p:spTree>
    <p:extLst>
      <p:ext uri="{BB962C8B-B14F-4D97-AF65-F5344CB8AC3E}">
        <p14:creationId xmlns:p14="http://schemas.microsoft.com/office/powerpoint/2010/main" val="2141924746"/>
      </p:ext>
    </p:extLst>
  </p:cSld>
  <p:clrMapOvr>
    <a:masterClrMapping/>
  </p:clrMapOvr>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0" y="0"/>
            <a:ext cx="6735563" cy="2409972"/>
          </a:xfrm>
          <a:prstGeom prst="rect">
            <a:avLst/>
          </a:prstGeom>
        </p:spPr>
      </p:pic>
      <p:pic>
        <p:nvPicPr>
          <p:cNvPr id="41986" name="Picture 2" descr="Tama Group | Bale Wrap Products | Crop Bal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6338" y="2409972"/>
            <a:ext cx="4347662" cy="3912897"/>
          </a:xfrm>
          <a:prstGeom prst="rect">
            <a:avLst/>
          </a:prstGeom>
          <a:noFill/>
          <a:extLst>
            <a:ext uri="{909E8E84-426E-40DD-AFC4-6F175D3DCCD1}">
              <a14:hiddenFill xmlns:a14="http://schemas.microsoft.com/office/drawing/2010/main">
                <a:solidFill>
                  <a:srgbClr val="FFFFFF"/>
                </a:solidFill>
              </a14:hiddenFill>
            </a:ext>
          </a:extLst>
        </p:spPr>
      </p:pic>
      <p:sp>
        <p:nvSpPr>
          <p:cNvPr id="6" name="CaixaDeTexto 5"/>
          <p:cNvSpPr txBox="1"/>
          <p:nvPr/>
        </p:nvSpPr>
        <p:spPr>
          <a:xfrm>
            <a:off x="342900" y="2919845"/>
            <a:ext cx="2365402" cy="2677656"/>
          </a:xfrm>
          <a:prstGeom prst="rect">
            <a:avLst/>
          </a:prstGeom>
          <a:noFill/>
        </p:spPr>
        <p:txBody>
          <a:bodyPr wrap="square" rtlCol="0">
            <a:spAutoFit/>
          </a:bodyPr>
          <a:lstStyle/>
          <a:p>
            <a:pPr algn="ctr"/>
            <a:r>
              <a:rPr lang="pt-BR" sz="2800" b="1" dirty="0" err="1" smtClean="0"/>
              <a:t>Wraping</a:t>
            </a:r>
            <a:r>
              <a:rPr lang="pt-BR" sz="2800" b="1" dirty="0" smtClean="0"/>
              <a:t> </a:t>
            </a:r>
            <a:r>
              <a:rPr lang="pt-BR" sz="2800" b="1" dirty="0" err="1" smtClean="0"/>
              <a:t>with</a:t>
            </a:r>
            <a:r>
              <a:rPr lang="pt-BR" sz="2800" b="1" dirty="0" smtClean="0"/>
              <a:t> </a:t>
            </a:r>
            <a:r>
              <a:rPr lang="pt-BR" sz="2800" b="1" dirty="0" err="1" smtClean="0"/>
              <a:t>anti</a:t>
            </a:r>
            <a:r>
              <a:rPr lang="pt-BR" sz="2800" b="1" dirty="0" smtClean="0"/>
              <a:t> UV </a:t>
            </a:r>
            <a:r>
              <a:rPr lang="pt-BR" sz="2800" b="1" dirty="0" err="1" smtClean="0"/>
              <a:t>protection</a:t>
            </a:r>
            <a:r>
              <a:rPr lang="pt-BR" sz="2800" b="1" dirty="0" smtClean="0"/>
              <a:t> </a:t>
            </a:r>
            <a:r>
              <a:rPr lang="pt-BR" sz="2800" b="1" dirty="0" err="1" smtClean="0"/>
              <a:t>to</a:t>
            </a:r>
            <a:r>
              <a:rPr lang="pt-BR" sz="2800" b="1" dirty="0" smtClean="0"/>
              <a:t> </a:t>
            </a:r>
            <a:r>
              <a:rPr lang="pt-BR" sz="2800" b="1" dirty="0" err="1" smtClean="0"/>
              <a:t>keep</a:t>
            </a:r>
            <a:r>
              <a:rPr lang="pt-BR" sz="2800" b="1" dirty="0" smtClean="0"/>
              <a:t> </a:t>
            </a:r>
            <a:r>
              <a:rPr lang="pt-BR" sz="2800" b="1" dirty="0" err="1" smtClean="0"/>
              <a:t>green</a:t>
            </a:r>
            <a:r>
              <a:rPr lang="pt-BR" sz="2800" b="1" dirty="0" smtClean="0"/>
              <a:t> color </a:t>
            </a:r>
            <a:r>
              <a:rPr lang="pt-BR" sz="2800" b="1" dirty="0" err="1" smtClean="0"/>
              <a:t>and</a:t>
            </a:r>
            <a:r>
              <a:rPr lang="pt-BR" sz="2800" b="1" dirty="0" smtClean="0"/>
              <a:t> </a:t>
            </a:r>
            <a:r>
              <a:rPr lang="pt-BR" sz="2800" b="1" dirty="0" err="1" smtClean="0"/>
              <a:t>market</a:t>
            </a:r>
            <a:r>
              <a:rPr lang="pt-BR" sz="2800" b="1" dirty="0" smtClean="0"/>
              <a:t> </a:t>
            </a:r>
            <a:r>
              <a:rPr lang="pt-BR" sz="2800" b="1" dirty="0" err="1" smtClean="0"/>
              <a:t>prices</a:t>
            </a:r>
            <a:r>
              <a:rPr lang="pt-BR" sz="2800" b="1" dirty="0" smtClean="0"/>
              <a:t> </a:t>
            </a:r>
            <a:endParaRPr lang="pt-BR" sz="2800" b="1" dirty="0"/>
          </a:p>
        </p:txBody>
      </p:sp>
    </p:spTree>
    <p:extLst>
      <p:ext uri="{BB962C8B-B14F-4D97-AF65-F5344CB8AC3E}">
        <p14:creationId xmlns:p14="http://schemas.microsoft.com/office/powerpoint/2010/main" val="1479757994"/>
      </p:ext>
    </p:extLst>
  </p:cSld>
  <p:clrMapOvr>
    <a:masterClrMapping/>
  </p:clrMapOvr>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2" name="Retângulo 1"/>
          <p:cNvSpPr/>
          <p:nvPr/>
        </p:nvSpPr>
        <p:spPr>
          <a:xfrm>
            <a:off x="1091045" y="674362"/>
            <a:ext cx="6743699" cy="523220"/>
          </a:xfrm>
          <a:prstGeom prst="rect">
            <a:avLst/>
          </a:prstGeom>
        </p:spPr>
        <p:txBody>
          <a:bodyPr wrap="square">
            <a:spAutoFit/>
          </a:bodyPr>
          <a:lstStyle/>
          <a:p>
            <a:r>
              <a:rPr lang="en-US" sz="2800" b="1" dirty="0">
                <a:solidFill>
                  <a:srgbClr val="000000"/>
                </a:solidFill>
              </a:rPr>
              <a:t>Edible Bale Wrap Will Reduce Wasted Hay</a:t>
            </a:r>
            <a:endParaRPr lang="en-US" sz="2800" b="1" i="0" dirty="0">
              <a:solidFill>
                <a:srgbClr val="000000"/>
              </a:solidFill>
              <a:effectLst/>
            </a:endParaRPr>
          </a:p>
        </p:txBody>
      </p:sp>
      <p:pic>
        <p:nvPicPr>
          <p:cNvPr id="43010" name="Picture 2" descr="https://paulickreport.com/wp-content/uploads/2018/11/Roundbale_Netting-e154292143563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045" y="1197582"/>
            <a:ext cx="6245225" cy="4933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626176"/>
      </p:ext>
    </p:extLst>
  </p:cSld>
  <p:clrMapOvr>
    <a:masterClrMapping/>
  </p:clrMapOvr>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1834968" y="2209428"/>
            <a:ext cx="5334000" cy="14465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pt-BR" sz="4400" b="1" dirty="0" smtClean="0">
                <a:latin typeface="Arial" panose="020B0604020202020204" pitchFamily="34" charset="0"/>
              </a:rPr>
              <a:t>Bale pick-up </a:t>
            </a:r>
            <a:r>
              <a:rPr lang="pt-BR" sz="4400" b="1" dirty="0" err="1" smtClean="0">
                <a:latin typeface="Arial" panose="020B0604020202020204" pitchFamily="34" charset="0"/>
              </a:rPr>
              <a:t>and</a:t>
            </a:r>
            <a:r>
              <a:rPr lang="pt-BR" sz="4400" b="1" dirty="0" smtClean="0">
                <a:latin typeface="Arial" panose="020B0604020202020204" pitchFamily="34" charset="0"/>
              </a:rPr>
              <a:t> </a:t>
            </a:r>
            <a:r>
              <a:rPr lang="pt-BR" sz="4400" b="1" dirty="0" err="1">
                <a:latin typeface="Arial" panose="020B0604020202020204" pitchFamily="34" charset="0"/>
              </a:rPr>
              <a:t>h</a:t>
            </a:r>
            <a:r>
              <a:rPr lang="pt-BR" sz="4400" b="1" dirty="0" err="1" smtClean="0">
                <a:latin typeface="Arial" panose="020B0604020202020204" pitchFamily="34" charset="0"/>
              </a:rPr>
              <a:t>auling</a:t>
            </a:r>
            <a:endParaRPr lang="pt-BR" sz="4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141782"/>
      </p:ext>
    </p:extLst>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76746"/>
            <a:ext cx="9144000" cy="514350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67826"/>
      </p:ext>
    </p:extLst>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4286"/>
            <a:ext cx="9144000" cy="514350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6271224"/>
      </p:ext>
    </p:extLst>
  </p:cSld>
  <p:clrMapOvr>
    <a:masterClrMapping/>
  </p:clrMapOvr>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0" y="1423553"/>
            <a:ext cx="8935320" cy="4572000"/>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675538"/>
      </p:ext>
    </p:extLst>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07293"/>
            <a:ext cx="9144000" cy="4443413"/>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772806"/>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p:cNvPicPr>
            <a:picLocks noChangeAspect="1"/>
          </p:cNvPicPr>
          <p:nvPr/>
        </p:nvPicPr>
        <p:blipFill>
          <a:blip r:embed="rId2"/>
          <a:stretch>
            <a:fillRect/>
          </a:stretch>
        </p:blipFill>
        <p:spPr>
          <a:xfrm>
            <a:off x="0" y="904010"/>
            <a:ext cx="8607828" cy="5329425"/>
          </a:xfrm>
          <a:prstGeom prst="rect">
            <a:avLst/>
          </a:prstGeom>
        </p:spPr>
      </p:pic>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085913"/>
      </p:ext>
    </p:extLst>
  </p:cSld>
  <p:clrMapOvr>
    <a:masterClrMapping/>
  </p:clrMapOvr>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913329" y="0"/>
            <a:ext cx="4733466" cy="6192982"/>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024154"/>
      </p:ext>
    </p:extLst>
  </p:cSld>
  <p:clrMapOvr>
    <a:masterClrMapping/>
  </p:clrMapOvr>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014843"/>
            <a:ext cx="9116788" cy="5105401"/>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781316"/>
      </p:ext>
    </p:extLst>
  </p:cSld>
  <p:clrMapOvr>
    <a:masterClrMapping/>
  </p:clrMapOvr>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38910" y="979254"/>
            <a:ext cx="8664947" cy="4870827"/>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108309"/>
      </p:ext>
    </p:extLst>
  </p:cSld>
  <p:clrMapOvr>
    <a:masterClrMapping/>
  </p:clrMapOvr>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0962" name="Picture 2" descr="https://applefarmservice.com/sites/default/files/trb-1000-1400-20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74089"/>
            <a:ext cx="6141316" cy="3096247"/>
          </a:xfrm>
          <a:prstGeom prst="rect">
            <a:avLst/>
          </a:prstGeom>
          <a:noFill/>
          <a:extLst>
            <a:ext uri="{909E8E84-426E-40DD-AFC4-6F175D3DCCD1}">
              <a14:hiddenFill xmlns:a14="http://schemas.microsoft.com/office/drawing/2010/main">
                <a:solidFill>
                  <a:srgbClr val="FFFFFF"/>
                </a:solidFill>
              </a14:hiddenFill>
            </a:ext>
          </a:extLst>
        </p:spPr>
      </p:pic>
      <p:pic>
        <p:nvPicPr>
          <p:cNvPr id="40964" name="Picture 4" descr="https://applefarmservice.com/sites/default/files/tsr345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6141316" cy="3096247"/>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5999767" y="2266148"/>
            <a:ext cx="2998097" cy="1815882"/>
          </a:xfrm>
          <a:prstGeom prst="rect">
            <a:avLst/>
          </a:prstGeom>
          <a:noFill/>
        </p:spPr>
        <p:txBody>
          <a:bodyPr wrap="square" rtlCol="0">
            <a:spAutoFit/>
          </a:bodyPr>
          <a:lstStyle/>
          <a:p>
            <a:pPr algn="ctr"/>
            <a:r>
              <a:rPr lang="pt-BR" sz="2800" b="1" dirty="0" smtClean="0"/>
              <a:t>Self </a:t>
            </a:r>
            <a:r>
              <a:rPr lang="pt-BR" sz="2800" b="1" dirty="0" err="1" smtClean="0"/>
              <a:t>loading</a:t>
            </a:r>
            <a:r>
              <a:rPr lang="pt-BR" sz="2800" b="1" dirty="0" smtClean="0"/>
              <a:t> </a:t>
            </a:r>
            <a:r>
              <a:rPr lang="pt-BR" sz="2800" b="1" dirty="0" err="1" smtClean="0"/>
              <a:t>carrier</a:t>
            </a:r>
            <a:r>
              <a:rPr lang="pt-BR" sz="2800" b="1" dirty="0" err="1"/>
              <a:t>s</a:t>
            </a:r>
            <a:endParaRPr lang="pt-BR" sz="2800" b="1" dirty="0" smtClean="0"/>
          </a:p>
          <a:p>
            <a:pPr algn="ctr"/>
            <a:r>
              <a:rPr lang="pt-BR" sz="2800" b="1" dirty="0" err="1"/>
              <a:t>s</a:t>
            </a:r>
            <a:r>
              <a:rPr lang="pt-BR" sz="2800" b="1" dirty="0" err="1" smtClean="0"/>
              <a:t>quare</a:t>
            </a:r>
            <a:r>
              <a:rPr lang="pt-BR" sz="2800" b="1" dirty="0" smtClean="0"/>
              <a:t> </a:t>
            </a:r>
            <a:r>
              <a:rPr lang="pt-BR" sz="2800" b="1" dirty="0" err="1" smtClean="0"/>
              <a:t>and</a:t>
            </a:r>
            <a:r>
              <a:rPr lang="pt-BR" sz="2800" b="1" dirty="0" smtClean="0"/>
              <a:t> </a:t>
            </a:r>
          </a:p>
          <a:p>
            <a:pPr algn="ctr"/>
            <a:r>
              <a:rPr lang="pt-BR" sz="2800" b="1" dirty="0" smtClean="0"/>
              <a:t>round bales</a:t>
            </a:r>
            <a:endParaRPr lang="pt-BR" sz="2800" b="1" dirty="0"/>
          </a:p>
        </p:txBody>
      </p:sp>
    </p:spTree>
    <p:extLst>
      <p:ext uri="{BB962C8B-B14F-4D97-AF65-F5344CB8AC3E}">
        <p14:creationId xmlns:p14="http://schemas.microsoft.com/office/powerpoint/2010/main" val="1524962511"/>
      </p:ext>
    </p:extLst>
  </p:cSld>
  <p:clrMapOvr>
    <a:masterClrMapping/>
  </p:clrMapOvr>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877914" y="1949352"/>
            <a:ext cx="7620000" cy="4276725"/>
          </a:xfrm>
          <a:prstGeom prst="rect">
            <a:avLst/>
          </a:prstGeom>
        </p:spPr>
      </p:pic>
      <p:pic>
        <p:nvPicPr>
          <p:cNvPr id="2" name="Imagem 1"/>
          <p:cNvPicPr>
            <a:picLocks noChangeAspect="1"/>
          </p:cNvPicPr>
          <p:nvPr/>
        </p:nvPicPr>
        <p:blipFill>
          <a:blip r:embed="rId3"/>
          <a:stretch>
            <a:fillRect/>
          </a:stretch>
        </p:blipFill>
        <p:spPr>
          <a:xfrm>
            <a:off x="1184148" y="177425"/>
            <a:ext cx="6659139" cy="1945170"/>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484708"/>
      </p:ext>
    </p:extLst>
  </p:cSld>
  <p:clrMapOvr>
    <a:masterClrMapping/>
  </p:clrMapOvr>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1556038" y="0"/>
            <a:ext cx="5437043" cy="6251452"/>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903701"/>
      </p:ext>
    </p:extLst>
  </p:cSld>
  <p:clrMapOvr>
    <a:masterClrMapping/>
  </p:clrMapOvr>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https://i.pinimg.com/564x/86/2b/cc/862bccd1d4cde769dbb894609484434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491" y="1076100"/>
            <a:ext cx="6878780" cy="515908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311976" y="384436"/>
            <a:ext cx="3943350" cy="523220"/>
          </a:xfrm>
          <a:prstGeom prst="rect">
            <a:avLst/>
          </a:prstGeom>
          <a:noFill/>
        </p:spPr>
        <p:txBody>
          <a:bodyPr wrap="square" rtlCol="0">
            <a:spAutoFit/>
          </a:bodyPr>
          <a:lstStyle/>
          <a:p>
            <a:r>
              <a:rPr lang="pt-BR" sz="2800" b="1" dirty="0" smtClean="0"/>
              <a:t>Some are </a:t>
            </a:r>
            <a:r>
              <a:rPr lang="pt-BR" sz="2800" b="1" dirty="0" err="1" smtClean="0"/>
              <a:t>really</a:t>
            </a:r>
            <a:r>
              <a:rPr lang="pt-BR" sz="2800" b="1" dirty="0" smtClean="0"/>
              <a:t> experts!!</a:t>
            </a:r>
            <a:endParaRPr lang="pt-BR" sz="2800" b="1" dirty="0"/>
          </a:p>
        </p:txBody>
      </p:sp>
    </p:spTree>
    <p:extLst>
      <p:ext uri="{BB962C8B-B14F-4D97-AF65-F5344CB8AC3E}">
        <p14:creationId xmlns:p14="http://schemas.microsoft.com/office/powerpoint/2010/main" val="1376547535"/>
      </p:ext>
    </p:extLst>
  </p:cSld>
  <p:clrMapOvr>
    <a:masterClrMapping/>
  </p:clrMapOvr>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https://i.pinimg.com/564x/14/64/91/1464911576c6e2b61974d7cd1e84d5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177" y="170551"/>
            <a:ext cx="3424413" cy="60878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4283651" y="1963854"/>
            <a:ext cx="3943350" cy="1384995"/>
          </a:xfrm>
          <a:prstGeom prst="rect">
            <a:avLst/>
          </a:prstGeom>
          <a:noFill/>
        </p:spPr>
        <p:txBody>
          <a:bodyPr wrap="square" rtlCol="0">
            <a:spAutoFit/>
          </a:bodyPr>
          <a:lstStyle/>
          <a:p>
            <a:pPr algn="ctr"/>
            <a:r>
              <a:rPr lang="pt-BR" sz="2800" b="1" dirty="0" smtClean="0"/>
              <a:t>Some are </a:t>
            </a:r>
            <a:r>
              <a:rPr lang="pt-BR" sz="2800" b="1" dirty="0" err="1" smtClean="0"/>
              <a:t>really</a:t>
            </a:r>
            <a:r>
              <a:rPr lang="pt-BR" sz="2800" b="1" dirty="0" smtClean="0"/>
              <a:t> experts,</a:t>
            </a:r>
          </a:p>
          <a:p>
            <a:pPr algn="ctr"/>
            <a:r>
              <a:rPr lang="pt-BR" sz="2800" b="1" dirty="0" err="1" smtClean="0"/>
              <a:t>but</a:t>
            </a:r>
            <a:endParaRPr lang="pt-BR" sz="2800" b="1" dirty="0" smtClean="0"/>
          </a:p>
          <a:p>
            <a:pPr algn="ctr"/>
            <a:r>
              <a:rPr lang="pt-BR" sz="2800" b="1" dirty="0" smtClean="0"/>
              <a:t>Some times </a:t>
            </a:r>
            <a:r>
              <a:rPr lang="pt-BR" sz="2800" b="1" dirty="0" err="1" smtClean="0"/>
              <a:t>dangerous</a:t>
            </a:r>
            <a:r>
              <a:rPr lang="pt-BR" sz="2800" b="1" dirty="0" smtClean="0"/>
              <a:t>!!</a:t>
            </a:r>
            <a:endParaRPr lang="pt-BR" sz="2800" b="1" dirty="0"/>
          </a:p>
        </p:txBody>
      </p:sp>
    </p:spTree>
    <p:extLst>
      <p:ext uri="{BB962C8B-B14F-4D97-AF65-F5344CB8AC3E}">
        <p14:creationId xmlns:p14="http://schemas.microsoft.com/office/powerpoint/2010/main" val="2180450615"/>
      </p:ext>
    </p:extLst>
  </p:cSld>
  <p:clrMapOvr>
    <a:masterClrMapping/>
  </p:clrMapOvr>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1907704" y="2780928"/>
            <a:ext cx="5334000" cy="76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pt-BR" sz="4400" b="1" dirty="0" err="1" smtClean="0">
                <a:latin typeface="Arial" panose="020B0604020202020204" pitchFamily="34" charset="0"/>
              </a:rPr>
              <a:t>Hay</a:t>
            </a:r>
            <a:r>
              <a:rPr lang="pt-BR" sz="4400" b="1" dirty="0" smtClean="0">
                <a:latin typeface="Arial" panose="020B0604020202020204" pitchFamily="34" charset="0"/>
              </a:rPr>
              <a:t> </a:t>
            </a:r>
            <a:r>
              <a:rPr lang="pt-BR" sz="4400" b="1" dirty="0" err="1" smtClean="0">
                <a:latin typeface="Arial" panose="020B0604020202020204" pitchFamily="34" charset="0"/>
              </a:rPr>
              <a:t>storage</a:t>
            </a:r>
            <a:endParaRPr lang="pt-BR" sz="4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5247220"/>
      </p:ext>
    </p:extLst>
  </p:cSld>
  <p:clrMapOvr>
    <a:masterClrMapping/>
  </p:clrMapOvr>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1019175" y="81813"/>
            <a:ext cx="6755372" cy="6194295"/>
          </a:xfrm>
          <a:prstGeom prst="rect">
            <a:avLst/>
          </a:prstGeom>
        </p:spPr>
      </p:pic>
    </p:spTree>
    <p:extLst>
      <p:ext uri="{BB962C8B-B14F-4D97-AF65-F5344CB8AC3E}">
        <p14:creationId xmlns:p14="http://schemas.microsoft.com/office/powerpoint/2010/main" val="1811874614"/>
      </p:ext>
    </p:extLst>
  </p:cSld>
  <p:clrMapOvr>
    <a:masterClrMapping/>
  </p:clrMapOvr>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048616"/>
            <a:ext cx="8934681" cy="4645602"/>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1248020"/>
      </p:ext>
    </p:extLst>
  </p:cSld>
  <p:clrMapOvr>
    <a:masterClrMapping/>
  </p:clrMapOvr>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3000"/>
            <a:ext cx="9144000" cy="4572000"/>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7003030"/>
      </p:ext>
    </p:extLst>
  </p:cSld>
  <p:clrMapOvr>
    <a:masterClrMapping/>
  </p:clrMapOvr>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ttps://cms-static.wehaacdn.com/hayandforage-com/images/1USDA_ph.48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78354"/>
            <a:ext cx="8561702" cy="510032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757906"/>
      </p:ext>
    </p:extLst>
  </p:cSld>
  <p:clrMapOvr>
    <a:masterClrMapping/>
  </p:clrMapOvr>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0" y="233032"/>
            <a:ext cx="8103925" cy="6077944"/>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321328"/>
      </p:ext>
    </p:extLst>
  </p:cSld>
  <p:clrMapOvr>
    <a:masterClrMapping/>
  </p:clrMapOvr>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Tissub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701" y="1494846"/>
            <a:ext cx="4024521" cy="2786207"/>
          </a:xfrm>
          <a:prstGeom prst="rect">
            <a:avLst/>
          </a:prstGeom>
          <a:noFill/>
          <a:extLst>
            <a:ext uri="{909E8E84-426E-40DD-AFC4-6F175D3DCCD1}">
              <a14:hiddenFill xmlns:a14="http://schemas.microsoft.com/office/drawing/2010/main">
                <a:solidFill>
                  <a:srgbClr val="FFFFFF"/>
                </a:solidFill>
              </a14:hiddenFill>
            </a:ext>
          </a:extLst>
        </p:spPr>
      </p:pic>
      <p:pic>
        <p:nvPicPr>
          <p:cNvPr id="36868" name="Picture 4" descr="Tissub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0811" y="1494845"/>
            <a:ext cx="4024521" cy="27862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28615"/>
      </p:ext>
    </p:extLst>
  </p:cSld>
  <p:clrMapOvr>
    <a:masterClrMapping/>
  </p:clrMapOvr>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8130" name="Picture 2" descr="Tissub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393" y="1116300"/>
            <a:ext cx="7855314" cy="4307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625237"/>
      </p:ext>
    </p:extLst>
  </p:cSld>
  <p:clrMapOvr>
    <a:masterClrMapping/>
  </p:clrMapOvr>
  <p:timing>
    <p:tnLst>
      <p:par>
        <p:cT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0178" name="Picture 2" descr="https://beejays.com.au/wp-content/uploads/2020/01/Hay-Tarp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21601"/>
            <a:ext cx="8857020" cy="5340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7273942"/>
      </p:ext>
    </p:extLst>
  </p:cSld>
  <p:clrMapOvr>
    <a:masterClrMapping/>
  </p:clrMapOvr>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1202" name="Picture 2" descr="hay storage fabric covered build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14" y="1465118"/>
            <a:ext cx="8001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206799"/>
      </p:ext>
    </p:extLst>
  </p:cSld>
  <p:clrMapOvr>
    <a:masterClrMapping/>
  </p:clrMapOvr>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2226" name="Picture 2" descr="https://d3otus7o5uizil.cloudfront.net/general-uploads/_971x726_crop_center-center_none/Large-Round-Bale-Hay-Storage-Building.jpg?mtime=202008181332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422" y="696191"/>
            <a:ext cx="6622150" cy="4951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046257"/>
      </p:ext>
    </p:extLst>
  </p:cSld>
  <p:clrMapOvr>
    <a:masterClrMapping/>
  </p:clrMapOvr>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3250" name="Picture 2" descr="Outside hay storage recommend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521" y="944129"/>
            <a:ext cx="7952632" cy="5280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1390440"/>
      </p:ext>
    </p:extLst>
  </p:cSld>
  <p:clrMapOvr>
    <a:masterClrMapping/>
  </p:clrMapOvr>
  <p:timing>
    <p:tnLst>
      <p:par>
        <p:cTn id="1" dur="indefinite" restart="never" nodeType="tmRoot"/>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4274" name="Picture 2" descr="Haystack Cov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865" y="561108"/>
            <a:ext cx="7668491" cy="5112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7661756"/>
      </p:ext>
    </p:extLst>
  </p:cSld>
  <p:clrMapOvr>
    <a:masterClrMapping/>
  </p:clrMapOvr>
  <p:timing>
    <p:tnLst>
      <p:par>
        <p:cTn id="1" dur="indefinite" restart="never" nodeType="tmRoot"/>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1907704" y="2115910"/>
            <a:ext cx="5334000" cy="178510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pt-BR" sz="4400" b="1" dirty="0" err="1" smtClean="0">
                <a:latin typeface="Arial" panose="020B0604020202020204" pitchFamily="34" charset="0"/>
              </a:rPr>
              <a:t>Hay</a:t>
            </a:r>
            <a:r>
              <a:rPr lang="pt-BR" sz="4400" b="1" dirty="0" smtClean="0">
                <a:latin typeface="Arial" panose="020B0604020202020204" pitchFamily="34" charset="0"/>
              </a:rPr>
              <a:t> </a:t>
            </a:r>
            <a:r>
              <a:rPr lang="pt-BR" sz="4400" b="1" dirty="0" err="1" smtClean="0">
                <a:latin typeface="Arial" panose="020B0604020202020204" pitchFamily="34" charset="0"/>
              </a:rPr>
              <a:t>burning</a:t>
            </a:r>
            <a:endParaRPr lang="pt-BR" sz="4400" b="1" dirty="0" smtClean="0">
              <a:latin typeface="Arial" panose="020B0604020202020204" pitchFamily="34" charset="0"/>
            </a:endParaRPr>
          </a:p>
          <a:p>
            <a:pPr algn="ctr">
              <a:spcBef>
                <a:spcPct val="50000"/>
              </a:spcBef>
            </a:pPr>
            <a:r>
              <a:rPr lang="pt-BR" sz="4400" b="1" dirty="0" smtClean="0">
                <a:latin typeface="Arial" panose="020B0604020202020204" pitchFamily="34" charset="0"/>
              </a:rPr>
              <a:t>(</a:t>
            </a:r>
            <a:r>
              <a:rPr lang="pt-BR" sz="4400" b="1" dirty="0" err="1" smtClean="0">
                <a:latin typeface="Arial" panose="020B0604020202020204" pitchFamily="34" charset="0"/>
              </a:rPr>
              <a:t>auto-combustion</a:t>
            </a:r>
            <a:r>
              <a:rPr lang="pt-BR" sz="4400" b="1" dirty="0" smtClean="0">
                <a:latin typeface="Arial" panose="020B0604020202020204" pitchFamily="34" charset="0"/>
              </a:rPr>
              <a:t>)</a:t>
            </a:r>
            <a:endParaRPr lang="pt-BR" sz="4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4185879"/>
      </p:ext>
    </p:extLst>
  </p:cSld>
  <p:clrMapOvr>
    <a:masterClrMapping/>
  </p:clrMapOvr>
  <p:timing>
    <p:tnLst>
      <p:par>
        <p:cTn id="1" dur="indefinite" restart="never" nodeType="tmRoot"/>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4034" name="Picture 2" descr="Hay warming causes danger – Quantur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93353"/>
            <a:ext cx="9066718" cy="4533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015867"/>
      </p:ext>
    </p:extLst>
  </p:cSld>
  <p:clrMapOvr>
    <a:masterClrMapping/>
  </p:clrMapOvr>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323528" y="908720"/>
            <a:ext cx="8431482" cy="4032448"/>
          </a:xfrm>
          <a:prstGeom prst="rect">
            <a:avLst/>
          </a:prstGeom>
        </p:spPr>
      </p:pic>
      <p:pic>
        <p:nvPicPr>
          <p:cNvPr id="4" name="Imagem 3"/>
          <p:cNvPicPr>
            <a:picLocks noChangeAspect="1"/>
          </p:cNvPicPr>
          <p:nvPr/>
        </p:nvPicPr>
        <p:blipFill>
          <a:blip r:embed="rId3"/>
          <a:stretch>
            <a:fillRect/>
          </a:stretch>
        </p:blipFill>
        <p:spPr>
          <a:xfrm>
            <a:off x="3707904" y="4941168"/>
            <a:ext cx="1790700" cy="923925"/>
          </a:xfrm>
          <a:prstGeom prst="rect">
            <a:avLst/>
          </a:prstGeom>
        </p:spPr>
      </p:pic>
      <p:sp>
        <p:nvSpPr>
          <p:cNvPr id="5" name="CaixaDeTexto 4"/>
          <p:cNvSpPr txBox="1"/>
          <p:nvPr/>
        </p:nvSpPr>
        <p:spPr>
          <a:xfrm>
            <a:off x="755576" y="1372044"/>
            <a:ext cx="7416824" cy="369332"/>
          </a:xfrm>
          <a:prstGeom prst="rect">
            <a:avLst/>
          </a:prstGeom>
          <a:noFill/>
        </p:spPr>
        <p:txBody>
          <a:bodyPr wrap="square" rtlCol="0">
            <a:spAutoFit/>
          </a:bodyPr>
          <a:lstStyle/>
          <a:p>
            <a:r>
              <a:rPr lang="pt-BR" b="1" dirty="0" smtClean="0">
                <a:solidFill>
                  <a:srgbClr val="FF0000"/>
                </a:solidFill>
              </a:rPr>
              <a:t>21                 43                  66                  88                110                 132             154 </a:t>
            </a:r>
            <a:endParaRPr lang="pt-BR" b="1" dirty="0">
              <a:solidFill>
                <a:srgbClr val="FF0000"/>
              </a:solidFill>
            </a:endParaRPr>
          </a:p>
        </p:txBody>
      </p:sp>
      <p:pic>
        <p:nvPicPr>
          <p:cNvPr id="7"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975927"/>
      </p:ext>
    </p:extLst>
  </p:cSld>
  <p:clrMapOvr>
    <a:masterClrMapping/>
  </p:clrMapOvr>
  <p:transition/>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Summary of heating during hay storage, including recommended actions at various hay temperatures, what is causing the temperature increase, and what is happening as a result of the hea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80728"/>
            <a:ext cx="8763000" cy="50006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755575" y="5870761"/>
            <a:ext cx="8533898" cy="369332"/>
          </a:xfrm>
          <a:prstGeom prst="rect">
            <a:avLst/>
          </a:prstGeom>
          <a:noFill/>
        </p:spPr>
        <p:txBody>
          <a:bodyPr wrap="square" rtlCol="0">
            <a:spAutoFit/>
          </a:bodyPr>
          <a:lstStyle/>
          <a:p>
            <a:r>
              <a:rPr lang="pt-BR" b="1" dirty="0" smtClean="0">
                <a:solidFill>
                  <a:srgbClr val="FF0000"/>
                </a:solidFill>
              </a:rPr>
              <a:t>38</a:t>
            </a:r>
            <a:r>
              <a:rPr lang="pt-BR" b="1" dirty="0" smtClean="0">
                <a:solidFill>
                  <a:srgbClr val="FF0000"/>
                </a:solidFill>
              </a:rPr>
              <a:t>         43        49      54        60        66       71        76        82        88       93       99      104  °C  </a:t>
            </a:r>
            <a:endParaRPr lang="pt-BR" b="1" dirty="0">
              <a:solidFill>
                <a:srgbClr val="FF0000"/>
              </a:solidFill>
            </a:endParaRPr>
          </a:p>
        </p:txBody>
      </p:sp>
    </p:spTree>
    <p:extLst>
      <p:ext uri="{BB962C8B-B14F-4D97-AF65-F5344CB8AC3E}">
        <p14:creationId xmlns:p14="http://schemas.microsoft.com/office/powerpoint/2010/main" val="2867611957"/>
      </p:ext>
    </p:extLst>
  </p:cSld>
  <p:clrMapOvr>
    <a:masterClrMapping/>
  </p:clrMapOvr>
  <p:transition/>
  <p:timing>
    <p:tnLst>
      <p:par>
        <p:cTn id="1" dur="indefinite" restart="never" nodeType="tmRoot"/>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harvesttec.com/wp-content/uploads/2021/12/Heat1-300x22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90246"/>
            <a:ext cx="5212523" cy="3909392"/>
          </a:xfrm>
          <a:prstGeom prst="rect">
            <a:avLst/>
          </a:prstGeom>
          <a:noFill/>
          <a:extLst>
            <a:ext uri="{909E8E84-426E-40DD-AFC4-6F175D3DCCD1}">
              <a14:hiddenFill xmlns:a14="http://schemas.microsoft.com/office/drawing/2010/main">
                <a:solidFill>
                  <a:srgbClr val="FFFFFF"/>
                </a:solidFill>
              </a14:hiddenFill>
            </a:ext>
          </a:extLst>
        </p:spPr>
      </p:pic>
      <p:pic>
        <p:nvPicPr>
          <p:cNvPr id="29700" name="Picture 4" descr="https://harvesttec.com/wp-content/uploads/2021/12/Heat2-300x26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3516" y="1"/>
            <a:ext cx="4870484" cy="42210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7724436"/>
      </p:ext>
    </p:extLst>
  </p:cSld>
  <p:clrMapOvr>
    <a:masterClrMapping/>
  </p:clrMapOvr>
  <p:transition/>
  <p:timing>
    <p:tnLst>
      <p:par>
        <p:cTn id="1" dur="indefinite" restart="never" nodeType="tmRoot"/>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3010" name="Picture 2" descr="Fire Department Warns Wet Hay Causes Fires - Scioto Po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191" y="0"/>
            <a:ext cx="4660322" cy="6213764"/>
          </a:xfrm>
          <a:prstGeom prst="rect">
            <a:avLst/>
          </a:prstGeom>
          <a:noFill/>
          <a:extLst>
            <a:ext uri="{909E8E84-426E-40DD-AFC4-6F175D3DCCD1}">
              <a14:hiddenFill xmlns:a14="http://schemas.microsoft.com/office/drawing/2010/main">
                <a:solidFill>
                  <a:srgbClr val="FFFFFF"/>
                </a:solidFill>
              </a14:hiddenFill>
            </a:ext>
          </a:extLst>
        </p:spPr>
      </p:pic>
      <p:sp>
        <p:nvSpPr>
          <p:cNvPr id="3" name="CaixaDeTexto 2"/>
          <p:cNvSpPr txBox="1"/>
          <p:nvPr/>
        </p:nvSpPr>
        <p:spPr>
          <a:xfrm>
            <a:off x="5304558" y="2081186"/>
            <a:ext cx="3943350" cy="1384995"/>
          </a:xfrm>
          <a:prstGeom prst="rect">
            <a:avLst/>
          </a:prstGeom>
          <a:noFill/>
        </p:spPr>
        <p:txBody>
          <a:bodyPr wrap="square" rtlCol="0">
            <a:spAutoFit/>
          </a:bodyPr>
          <a:lstStyle/>
          <a:p>
            <a:r>
              <a:rPr lang="pt-BR" sz="2800" b="1" dirty="0" err="1" smtClean="0"/>
              <a:t>Low</a:t>
            </a:r>
            <a:r>
              <a:rPr lang="pt-BR" sz="2800" b="1" dirty="0" smtClean="0"/>
              <a:t> </a:t>
            </a:r>
            <a:r>
              <a:rPr lang="pt-BR" sz="2800" b="1" dirty="0" err="1" smtClean="0"/>
              <a:t>quality</a:t>
            </a:r>
            <a:r>
              <a:rPr lang="pt-BR" sz="2800" b="1" dirty="0" smtClean="0"/>
              <a:t> </a:t>
            </a:r>
            <a:r>
              <a:rPr lang="pt-BR" sz="2800" b="1" dirty="0" err="1" smtClean="0"/>
              <a:t>hay</a:t>
            </a:r>
            <a:r>
              <a:rPr lang="pt-BR" sz="2800" b="1" dirty="0" smtClean="0"/>
              <a:t> standard</a:t>
            </a:r>
          </a:p>
          <a:p>
            <a:endParaRPr lang="pt-BR" sz="2800" b="1" dirty="0"/>
          </a:p>
          <a:p>
            <a:r>
              <a:rPr lang="pt-BR" sz="2800" b="1" dirty="0" smtClean="0"/>
              <a:t>High ADIN &gt; 10% Total N</a:t>
            </a:r>
            <a:endParaRPr lang="pt-BR" sz="2800" b="1" dirty="0"/>
          </a:p>
        </p:txBody>
      </p:sp>
    </p:spTree>
    <p:extLst>
      <p:ext uri="{BB962C8B-B14F-4D97-AF65-F5344CB8AC3E}">
        <p14:creationId xmlns:p14="http://schemas.microsoft.com/office/powerpoint/2010/main" val="4197520723"/>
      </p:ext>
    </p:extLst>
  </p:cSld>
  <p:clrMapOvr>
    <a:masterClrMapping/>
  </p:clrMapOvr>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http://model31.pl/wp-content/uploads/2018/03/Proces-palenia-sie-be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05" y="1454727"/>
            <a:ext cx="8782236" cy="2909454"/>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18210" y="821601"/>
            <a:ext cx="8333508" cy="523220"/>
          </a:xfrm>
          <a:prstGeom prst="rect">
            <a:avLst/>
          </a:prstGeom>
          <a:noFill/>
        </p:spPr>
        <p:txBody>
          <a:bodyPr wrap="square" rtlCol="0">
            <a:spAutoFit/>
          </a:bodyPr>
          <a:lstStyle/>
          <a:p>
            <a:r>
              <a:rPr lang="pt-BR" sz="2800" b="1" dirty="0" err="1" smtClean="0"/>
              <a:t>Very</a:t>
            </a:r>
            <a:r>
              <a:rPr lang="pt-BR" sz="2800" b="1" dirty="0" smtClean="0"/>
              <a:t> </a:t>
            </a:r>
            <a:r>
              <a:rPr lang="pt-BR" sz="2800" b="1" dirty="0" err="1" smtClean="0"/>
              <a:t>typical</a:t>
            </a:r>
            <a:r>
              <a:rPr lang="pt-BR" sz="2800" b="1" dirty="0" smtClean="0"/>
              <a:t> </a:t>
            </a:r>
            <a:r>
              <a:rPr lang="pt-BR" sz="2800" b="1" dirty="0" err="1" smtClean="0"/>
              <a:t>burning</a:t>
            </a:r>
            <a:r>
              <a:rPr lang="pt-BR" sz="2800" b="1" dirty="0" smtClean="0"/>
              <a:t> </a:t>
            </a:r>
            <a:r>
              <a:rPr lang="pt-BR" sz="2800" b="1" dirty="0" err="1" smtClean="0"/>
              <a:t>from</a:t>
            </a:r>
            <a:r>
              <a:rPr lang="pt-BR" sz="2800" b="1" dirty="0" smtClean="0"/>
              <a:t> </a:t>
            </a:r>
            <a:r>
              <a:rPr lang="pt-BR" sz="2800" b="1" dirty="0" err="1" smtClean="0"/>
              <a:t>the</a:t>
            </a:r>
            <a:r>
              <a:rPr lang="pt-BR" sz="2800" b="1" dirty="0" smtClean="0"/>
              <a:t> center </a:t>
            </a:r>
            <a:r>
              <a:rPr lang="pt-BR" sz="2800" b="1" dirty="0" err="1" smtClean="0"/>
              <a:t>towards</a:t>
            </a:r>
            <a:r>
              <a:rPr lang="pt-BR" sz="2800" b="1" dirty="0" smtClean="0"/>
              <a:t> </a:t>
            </a:r>
            <a:r>
              <a:rPr lang="pt-BR" sz="2800" b="1" dirty="0" err="1" smtClean="0"/>
              <a:t>the</a:t>
            </a:r>
            <a:r>
              <a:rPr lang="pt-BR" sz="2800" b="1" dirty="0" smtClean="0"/>
              <a:t> </a:t>
            </a:r>
            <a:r>
              <a:rPr lang="pt-BR" sz="2800" b="1" dirty="0" err="1" smtClean="0"/>
              <a:t>edges</a:t>
            </a:r>
            <a:endParaRPr lang="pt-BR" sz="2800" b="1" dirty="0"/>
          </a:p>
        </p:txBody>
      </p:sp>
    </p:spTree>
    <p:extLst>
      <p:ext uri="{BB962C8B-B14F-4D97-AF65-F5344CB8AC3E}">
        <p14:creationId xmlns:p14="http://schemas.microsoft.com/office/powerpoint/2010/main" val="2518419908"/>
      </p:ext>
    </p:extLst>
  </p:cSld>
  <p:clrMapOvr>
    <a:masterClrMapping/>
  </p:clrMapOvr>
  <p:timing>
    <p:tnLst>
      <p:par>
        <p:cTn id="1" dur="indefinite" restart="never" nodeType="tmRoot"/>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5842" name="Picture 2" descr="Figure 3. The effect of bale moisture on the amount of damage that can be expected with different sizes and densities of hay bales, as well as other factors that affect hay hea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792" y="1023793"/>
            <a:ext cx="8916518" cy="4961370"/>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446809" y="405833"/>
            <a:ext cx="9705109" cy="523220"/>
          </a:xfrm>
          <a:prstGeom prst="rect">
            <a:avLst/>
          </a:prstGeom>
          <a:noFill/>
        </p:spPr>
        <p:txBody>
          <a:bodyPr wrap="square" rtlCol="0">
            <a:spAutoFit/>
          </a:bodyPr>
          <a:lstStyle/>
          <a:p>
            <a:pPr algn="ctr"/>
            <a:r>
              <a:rPr lang="pt-BR" sz="2800" b="1" dirty="0" err="1" smtClean="0"/>
              <a:t>Small</a:t>
            </a:r>
            <a:r>
              <a:rPr lang="pt-BR" sz="2800" b="1" dirty="0" smtClean="0"/>
              <a:t> </a:t>
            </a:r>
            <a:r>
              <a:rPr lang="pt-BR" sz="2800" b="1" dirty="0" err="1" smtClean="0"/>
              <a:t>vs</a:t>
            </a:r>
            <a:r>
              <a:rPr lang="pt-BR" sz="2800" b="1" dirty="0" smtClean="0"/>
              <a:t> </a:t>
            </a:r>
            <a:r>
              <a:rPr lang="pt-BR" sz="2800" b="1" dirty="0" err="1" smtClean="0"/>
              <a:t>large</a:t>
            </a:r>
            <a:r>
              <a:rPr lang="pt-BR" sz="2800" b="1" dirty="0" smtClean="0"/>
              <a:t> bales </a:t>
            </a:r>
            <a:r>
              <a:rPr lang="pt-BR" sz="2800" b="1" dirty="0" err="1" smtClean="0"/>
              <a:t>and</a:t>
            </a:r>
            <a:r>
              <a:rPr lang="pt-BR" sz="2800" b="1" dirty="0" smtClean="0"/>
              <a:t> </a:t>
            </a:r>
            <a:r>
              <a:rPr lang="pt-BR" sz="2800" b="1" dirty="0" err="1" smtClean="0"/>
              <a:t>their</a:t>
            </a:r>
            <a:r>
              <a:rPr lang="pt-BR" sz="2800" b="1" dirty="0" smtClean="0"/>
              <a:t> </a:t>
            </a:r>
            <a:r>
              <a:rPr lang="pt-BR" sz="2800" b="1" dirty="0" err="1" smtClean="0"/>
              <a:t>burning</a:t>
            </a:r>
            <a:r>
              <a:rPr lang="pt-BR" sz="2800" b="1" dirty="0" smtClean="0"/>
              <a:t> </a:t>
            </a:r>
            <a:r>
              <a:rPr lang="pt-BR" sz="2800" b="1" dirty="0" err="1" smtClean="0"/>
              <a:t>risks</a:t>
            </a:r>
            <a:endParaRPr lang="pt-BR" sz="2800" b="1" dirty="0"/>
          </a:p>
        </p:txBody>
      </p:sp>
    </p:spTree>
    <p:extLst>
      <p:ext uri="{BB962C8B-B14F-4D97-AF65-F5344CB8AC3E}">
        <p14:creationId xmlns:p14="http://schemas.microsoft.com/office/powerpoint/2010/main" val="3971709727"/>
      </p:ext>
    </p:extLst>
  </p:cSld>
  <p:clrMapOvr>
    <a:masterClrMapping/>
  </p:clrMapOvr>
  <p:transition/>
  <p:timing>
    <p:tnLst>
      <p:par>
        <p:cTn id="1" dur="indefinite" restart="never" nodeType="tmRoot"/>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www.esalq.usp.br/comunicaesalq/sites/default/files/04-Esalq-Vertical-Digital.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59651" y="0"/>
            <a:ext cx="685905" cy="57606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ttps://www.thebeefsite.com/articles/contents/on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762500" cy="356235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model31.pl/wp-content/uploads/2018/03/Pozar-wielu-bel-sian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8448" y="3013363"/>
            <a:ext cx="4995552" cy="3319895"/>
          </a:xfrm>
          <a:prstGeom prst="rect">
            <a:avLst/>
          </a:prstGeom>
          <a:noFill/>
          <a:extLst>
            <a:ext uri="{909E8E84-426E-40DD-AFC4-6F175D3DCCD1}">
              <a14:hiddenFill xmlns:a14="http://schemas.microsoft.com/office/drawing/2010/main">
                <a:solidFill>
                  <a:srgbClr val="FFFFFF"/>
                </a:solidFill>
              </a14:hiddenFill>
            </a:ext>
          </a:extLst>
        </p:spPr>
      </p:pic>
      <p:sp>
        <p:nvSpPr>
          <p:cNvPr id="7" name="CaixaDeTexto 6"/>
          <p:cNvSpPr txBox="1"/>
          <p:nvPr/>
        </p:nvSpPr>
        <p:spPr>
          <a:xfrm>
            <a:off x="5200650" y="1304121"/>
            <a:ext cx="3943350" cy="954107"/>
          </a:xfrm>
          <a:prstGeom prst="rect">
            <a:avLst/>
          </a:prstGeom>
          <a:noFill/>
        </p:spPr>
        <p:txBody>
          <a:bodyPr wrap="square" rtlCol="0">
            <a:spAutoFit/>
          </a:bodyPr>
          <a:lstStyle/>
          <a:p>
            <a:r>
              <a:rPr lang="pt-BR" sz="2800" b="1" dirty="0" err="1" smtClean="0"/>
              <a:t>Burning</a:t>
            </a:r>
            <a:r>
              <a:rPr lang="pt-BR" sz="2800" b="1" dirty="0" smtClean="0"/>
              <a:t> </a:t>
            </a:r>
            <a:r>
              <a:rPr lang="pt-BR" sz="2800" b="1" dirty="0" err="1" smtClean="0"/>
              <a:t>at</a:t>
            </a:r>
            <a:r>
              <a:rPr lang="pt-BR" sz="2800" b="1" dirty="0" smtClean="0"/>
              <a:t> </a:t>
            </a:r>
            <a:r>
              <a:rPr lang="pt-BR" sz="2800" b="1" dirty="0" err="1" smtClean="0"/>
              <a:t>field</a:t>
            </a:r>
            <a:r>
              <a:rPr lang="pt-BR" sz="2800" b="1" dirty="0" smtClean="0"/>
              <a:t> </a:t>
            </a:r>
            <a:r>
              <a:rPr lang="pt-BR" sz="2800" b="1" dirty="0" err="1" smtClean="0"/>
              <a:t>meadow</a:t>
            </a:r>
            <a:endParaRPr lang="pt-BR" sz="2800" b="1" dirty="0" smtClean="0"/>
          </a:p>
          <a:p>
            <a:endParaRPr lang="pt-BR" sz="2800" b="1" dirty="0"/>
          </a:p>
        </p:txBody>
      </p:sp>
      <p:pic>
        <p:nvPicPr>
          <p:cNvPr id="8"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813853"/>
      </p:ext>
    </p:extLst>
  </p:cSld>
  <p:clrMapOvr>
    <a:masterClrMapping/>
  </p:clrMapOvr>
  <p:transition/>
  <p:timing>
    <p:tnLst>
      <p:par>
        <p:cTn id="1" dur="indefinite" restart="never" nodeType="tmRoot"/>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s://ucarecdn.com/895fc2b6-10d6-425d-a361-132b3cd85c2e/-/format/auto/-/preview/3000x3000/-/quality/ligh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251" y="1299598"/>
            <a:ext cx="7593463" cy="45712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495307" y="559991"/>
            <a:ext cx="3943350" cy="523220"/>
          </a:xfrm>
          <a:prstGeom prst="rect">
            <a:avLst/>
          </a:prstGeom>
          <a:noFill/>
        </p:spPr>
        <p:txBody>
          <a:bodyPr wrap="square" rtlCol="0">
            <a:spAutoFit/>
          </a:bodyPr>
          <a:lstStyle/>
          <a:p>
            <a:pPr algn="ctr"/>
            <a:r>
              <a:rPr lang="pt-BR" sz="2800" b="1" dirty="0" err="1" smtClean="0"/>
              <a:t>Burning</a:t>
            </a:r>
            <a:r>
              <a:rPr lang="pt-BR" sz="2800" b="1" dirty="0" smtClean="0"/>
              <a:t> </a:t>
            </a:r>
            <a:r>
              <a:rPr lang="pt-BR" sz="2800" b="1" dirty="0" err="1" smtClean="0"/>
              <a:t>at</a:t>
            </a:r>
            <a:r>
              <a:rPr lang="pt-BR" sz="2800" b="1" dirty="0" smtClean="0"/>
              <a:t> </a:t>
            </a:r>
            <a:r>
              <a:rPr lang="pt-BR" sz="2800" b="1" dirty="0" err="1" smtClean="0"/>
              <a:t>storage</a:t>
            </a:r>
            <a:endParaRPr lang="pt-BR" sz="2800" b="1" dirty="0"/>
          </a:p>
        </p:txBody>
      </p:sp>
    </p:spTree>
    <p:extLst>
      <p:ext uri="{BB962C8B-B14F-4D97-AF65-F5344CB8AC3E}">
        <p14:creationId xmlns:p14="http://schemas.microsoft.com/office/powerpoint/2010/main" val="2842950358"/>
      </p:ext>
    </p:extLst>
  </p:cSld>
  <p:clrMapOvr>
    <a:masterClrMapping/>
  </p:clrMapOvr>
  <p:timing>
    <p:tnLst>
      <p:par>
        <p:cTn id="1" dur="indefinite" restart="never" nodeType="tmRoot"/>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https://cms-static.wehaacdn.com/hayandforage-com/images/3_iStock-187896521_ph.516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8192575" cy="546561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3529247"/>
      </p:ext>
    </p:extLst>
  </p:cSld>
  <p:clrMapOvr>
    <a:masterClrMapping/>
  </p:clrMapOvr>
  <p:timing>
    <p:tnLst>
      <p:par>
        <p:cTn id="1" dur="indefinite" restart="never" nodeType="tmRoot"/>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Chris Williams on Twitter: &quot;Hundreds of hay bales burning west of #Phoenix  http://t.co/Rvo5biDsIA #12News #Buckeye http://t.co/uCbonVsePZ&quot; / Twit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6916"/>
            <a:ext cx="7917873" cy="593840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3186829"/>
      </p:ext>
    </p:extLst>
  </p:cSld>
  <p:clrMapOvr>
    <a:masterClrMapping/>
  </p:clrMapOvr>
  <p:timing>
    <p:tnLst>
      <p:par>
        <p:cTn id="1" dur="indefinite" restart="never" nodeType="tmRoot"/>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5058" name="Picture 2" descr="http://model31.pl/wp-content/uploads/2018/03/Pozar-bel-siana-w-stodol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30" y="1068152"/>
            <a:ext cx="8501209" cy="4781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520615"/>
      </p:ext>
    </p:extLst>
  </p:cSld>
  <p:clrMapOvr>
    <a:masterClrMapping/>
  </p:clrMapOvr>
  <p:timing>
    <p:tnLst>
      <p:par>
        <p:cTn id="1" dur="indefinite" restart="never" nodeType="tmRoot"/>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6082" name="Picture 2" descr="http://model31.pl/wp-content/uploads/2018/03/Pozar-bel-siana-na-samochodzi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311" y="930274"/>
            <a:ext cx="8598561" cy="4826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6288071"/>
      </p:ext>
    </p:extLst>
  </p:cSld>
  <p:clrMapOvr>
    <a:masterClrMapping/>
  </p:clrMapOvr>
  <p:timing>
    <p:tnLst>
      <p:par>
        <p:cTn id="1" dur="indefinite" restart="never" nodeType="tmRoot"/>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1986" name="Picture 2" descr="Burning Bales | Hay bale art, Hay bale decorations, Pumpkin patch fa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207" y="982299"/>
            <a:ext cx="7794346" cy="520029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795848" y="298381"/>
            <a:ext cx="7195705" cy="523220"/>
          </a:xfrm>
          <a:prstGeom prst="rect">
            <a:avLst/>
          </a:prstGeom>
          <a:noFill/>
        </p:spPr>
        <p:txBody>
          <a:bodyPr wrap="square" rtlCol="0">
            <a:spAutoFit/>
          </a:bodyPr>
          <a:lstStyle/>
          <a:p>
            <a:r>
              <a:rPr lang="pt-BR" sz="2800" b="1" dirty="0" err="1" smtClean="0"/>
              <a:t>How</a:t>
            </a:r>
            <a:r>
              <a:rPr lang="pt-BR" sz="2800" b="1" dirty="0" smtClean="0"/>
              <a:t> </a:t>
            </a:r>
            <a:r>
              <a:rPr lang="pt-BR" sz="2800" b="1" dirty="0" err="1" smtClean="0"/>
              <a:t>is</a:t>
            </a:r>
            <a:r>
              <a:rPr lang="pt-BR" sz="2800" b="1" dirty="0" smtClean="0"/>
              <a:t> it </a:t>
            </a:r>
            <a:r>
              <a:rPr lang="pt-BR" sz="2800" b="1" dirty="0" err="1" smtClean="0"/>
              <a:t>possible</a:t>
            </a:r>
            <a:r>
              <a:rPr lang="pt-BR" sz="2800" b="1" dirty="0" smtClean="0"/>
              <a:t>, </a:t>
            </a:r>
            <a:r>
              <a:rPr lang="pt-BR" sz="2800" b="1" dirty="0" err="1" smtClean="0"/>
              <a:t>burning</a:t>
            </a:r>
            <a:r>
              <a:rPr lang="pt-BR" sz="2800" b="1" dirty="0" smtClean="0"/>
              <a:t> </a:t>
            </a:r>
            <a:r>
              <a:rPr lang="pt-BR" sz="2800" b="1" dirty="0" err="1" smtClean="0"/>
              <a:t>only</a:t>
            </a:r>
            <a:r>
              <a:rPr lang="pt-BR" sz="2800" b="1" dirty="0" smtClean="0"/>
              <a:t> </a:t>
            </a:r>
            <a:r>
              <a:rPr lang="pt-BR" sz="2800" b="1" dirty="0" err="1" smtClean="0"/>
              <a:t>at</a:t>
            </a:r>
            <a:r>
              <a:rPr lang="pt-BR" sz="2800" b="1" dirty="0" smtClean="0"/>
              <a:t> </a:t>
            </a:r>
            <a:r>
              <a:rPr lang="pt-BR" sz="2800" b="1" dirty="0" err="1" smtClean="0"/>
              <a:t>the</a:t>
            </a:r>
            <a:r>
              <a:rPr lang="pt-BR" sz="2800" b="1" dirty="0" smtClean="0"/>
              <a:t> </a:t>
            </a:r>
            <a:r>
              <a:rPr lang="pt-BR" sz="2800" b="1" dirty="0" err="1" smtClean="0"/>
              <a:t>edges</a:t>
            </a:r>
            <a:r>
              <a:rPr lang="pt-BR" sz="2800" b="1" dirty="0" smtClean="0"/>
              <a:t>?</a:t>
            </a:r>
            <a:endParaRPr lang="pt-BR" sz="2800" b="1" dirty="0"/>
          </a:p>
        </p:txBody>
      </p:sp>
    </p:spTree>
    <p:extLst>
      <p:ext uri="{BB962C8B-B14F-4D97-AF65-F5344CB8AC3E}">
        <p14:creationId xmlns:p14="http://schemas.microsoft.com/office/powerpoint/2010/main" val="2166561546"/>
      </p:ext>
    </p:extLst>
  </p:cSld>
  <p:clrMapOvr>
    <a:masterClrMapping/>
  </p:clrMapOvr>
  <p:timing>
    <p:tnLst>
      <p:par>
        <p:cTn id="1" dur="indefinite" restart="never" nodeType="tmRoot"/>
      </p:par>
    </p:tn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1986" name="Picture 2" descr="Burning Bales | Hay bale art, Hay bale decorations, Pumpkin patch fa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207" y="982299"/>
            <a:ext cx="7794346" cy="520029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1325784" y="316207"/>
            <a:ext cx="5979025" cy="523220"/>
          </a:xfrm>
          <a:prstGeom prst="rect">
            <a:avLst/>
          </a:prstGeom>
          <a:noFill/>
        </p:spPr>
        <p:txBody>
          <a:bodyPr wrap="square" rtlCol="0">
            <a:spAutoFit/>
          </a:bodyPr>
          <a:lstStyle/>
          <a:p>
            <a:r>
              <a:rPr lang="pt-BR" sz="2800" b="1" dirty="0" err="1" smtClean="0"/>
              <a:t>Take</a:t>
            </a:r>
            <a:r>
              <a:rPr lang="pt-BR" sz="2800" b="1" dirty="0" smtClean="0"/>
              <a:t> it </a:t>
            </a:r>
            <a:r>
              <a:rPr lang="pt-BR" sz="2800" b="1" dirty="0" err="1" smtClean="0"/>
              <a:t>easy</a:t>
            </a:r>
            <a:r>
              <a:rPr lang="pt-BR" sz="2800" b="1" dirty="0" smtClean="0"/>
              <a:t>, it </a:t>
            </a:r>
            <a:r>
              <a:rPr lang="pt-BR" sz="2800" b="1" dirty="0" err="1" smtClean="0"/>
              <a:t>is</a:t>
            </a:r>
            <a:r>
              <a:rPr lang="pt-BR" sz="2800" b="1" dirty="0" smtClean="0"/>
              <a:t> </a:t>
            </a:r>
            <a:r>
              <a:rPr lang="pt-BR" sz="2800" b="1" dirty="0" err="1" smtClean="0"/>
              <a:t>only</a:t>
            </a:r>
            <a:r>
              <a:rPr lang="pt-BR" sz="2800" b="1" dirty="0" smtClean="0"/>
              <a:t> for </a:t>
            </a:r>
            <a:r>
              <a:rPr lang="pt-BR" sz="2800" b="1" dirty="0" err="1" smtClean="0"/>
              <a:t>decoration</a:t>
            </a:r>
            <a:r>
              <a:rPr lang="pt-BR" sz="2800" b="1" dirty="0" smtClean="0"/>
              <a:t>!!</a:t>
            </a:r>
            <a:endParaRPr lang="pt-BR" sz="2800" b="1" dirty="0"/>
          </a:p>
        </p:txBody>
      </p:sp>
    </p:spTree>
    <p:extLst>
      <p:ext uri="{BB962C8B-B14F-4D97-AF65-F5344CB8AC3E}">
        <p14:creationId xmlns:p14="http://schemas.microsoft.com/office/powerpoint/2010/main" val="3341337029"/>
      </p:ext>
    </p:extLst>
  </p:cSld>
  <p:clrMapOvr>
    <a:masterClrMapping/>
  </p:clrMapOvr>
  <p:timing>
    <p:tnLst>
      <p:par>
        <p:cTn id="1" dur="indefinite" restart="never" nodeType="tmRoot"/>
      </p:par>
    </p:tnLst>
  </p:timing>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m 2"/>
          <p:cNvPicPr>
            <a:picLocks noChangeAspect="1"/>
          </p:cNvPicPr>
          <p:nvPr/>
        </p:nvPicPr>
        <p:blipFill>
          <a:blip r:embed="rId3"/>
          <a:stretch>
            <a:fillRect/>
          </a:stretch>
        </p:blipFill>
        <p:spPr>
          <a:xfrm>
            <a:off x="997527" y="652585"/>
            <a:ext cx="6918377" cy="4938590"/>
          </a:xfrm>
          <a:prstGeom prst="rect">
            <a:avLst/>
          </a:prstGeom>
        </p:spPr>
      </p:pic>
      <p:cxnSp>
        <p:nvCxnSpPr>
          <p:cNvPr id="5" name="Conector reto 4"/>
          <p:cNvCxnSpPr/>
          <p:nvPr/>
        </p:nvCxnSpPr>
        <p:spPr>
          <a:xfrm>
            <a:off x="5392882" y="652585"/>
            <a:ext cx="10391" cy="302579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cxnSp>
        <p:nvCxnSpPr>
          <p:cNvPr id="7" name="Conector reto 6"/>
          <p:cNvCxnSpPr/>
          <p:nvPr/>
        </p:nvCxnSpPr>
        <p:spPr>
          <a:xfrm>
            <a:off x="5737229" y="652584"/>
            <a:ext cx="10391" cy="302579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8" name="Elipse 7"/>
          <p:cNvSpPr/>
          <p:nvPr/>
        </p:nvSpPr>
        <p:spPr>
          <a:xfrm>
            <a:off x="5392882" y="579186"/>
            <a:ext cx="344347" cy="16901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 name="Elipse 8"/>
          <p:cNvSpPr/>
          <p:nvPr/>
        </p:nvSpPr>
        <p:spPr>
          <a:xfrm>
            <a:off x="5389419" y="3558576"/>
            <a:ext cx="344347" cy="16901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0" name="CaixaDeTexto 9"/>
          <p:cNvSpPr txBox="1"/>
          <p:nvPr/>
        </p:nvSpPr>
        <p:spPr>
          <a:xfrm>
            <a:off x="1223530" y="92666"/>
            <a:ext cx="3943350" cy="523220"/>
          </a:xfrm>
          <a:prstGeom prst="rect">
            <a:avLst/>
          </a:prstGeom>
          <a:noFill/>
        </p:spPr>
        <p:txBody>
          <a:bodyPr wrap="square" rtlCol="0">
            <a:spAutoFit/>
          </a:bodyPr>
          <a:lstStyle/>
          <a:p>
            <a:pPr algn="ctr"/>
            <a:r>
              <a:rPr lang="pt-BR" sz="2800" b="1" dirty="0" err="1" smtClean="0"/>
              <a:t>Anti</a:t>
            </a:r>
            <a:r>
              <a:rPr lang="pt-BR" sz="2800" b="1" dirty="0" smtClean="0"/>
              <a:t> </a:t>
            </a:r>
            <a:r>
              <a:rPr lang="pt-BR" sz="2800" b="1" dirty="0" err="1" smtClean="0"/>
              <a:t>burning</a:t>
            </a:r>
            <a:r>
              <a:rPr lang="pt-BR" sz="2800" b="1" dirty="0" smtClean="0"/>
              <a:t> </a:t>
            </a:r>
            <a:r>
              <a:rPr lang="pt-BR" sz="2800" b="1" dirty="0" err="1" smtClean="0"/>
              <a:t>device</a:t>
            </a:r>
            <a:endParaRPr lang="pt-BR" sz="2800" b="1" dirty="0"/>
          </a:p>
        </p:txBody>
      </p:sp>
    </p:spTree>
    <p:extLst>
      <p:ext uri="{BB962C8B-B14F-4D97-AF65-F5344CB8AC3E}">
        <p14:creationId xmlns:p14="http://schemas.microsoft.com/office/powerpoint/2010/main" val="1331721743"/>
      </p:ext>
    </p:extLst>
  </p:cSld>
  <p:clrMapOvr>
    <a:masterClrMapping/>
  </p:clrMapOvr>
  <p:timing>
    <p:tnLst>
      <p:par>
        <p:cTn id="1" dur="indefinite" restart="never" nodeType="tmRoot"/>
      </p:par>
    </p:tnLst>
  </p:timing>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3"/>
          <p:cNvSpPr txBox="1">
            <a:spLocks noChangeArrowheads="1"/>
          </p:cNvSpPr>
          <p:nvPr/>
        </p:nvSpPr>
        <p:spPr bwMode="auto">
          <a:xfrm>
            <a:off x="1752600" y="2743200"/>
            <a:ext cx="5943600" cy="76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spcBef>
                <a:spcPct val="50000"/>
              </a:spcBef>
            </a:pPr>
            <a:r>
              <a:rPr lang="pt-BR" altLang="pt-BR" sz="4400" b="1" dirty="0" err="1" smtClean="0">
                <a:solidFill>
                  <a:schemeClr val="tx1"/>
                </a:solidFill>
                <a:latin typeface="Arial" panose="020B0604020202020204" pitchFamily="34" charset="0"/>
              </a:rPr>
              <a:t>Hay</a:t>
            </a:r>
            <a:r>
              <a:rPr lang="pt-BR" altLang="pt-BR" sz="4400" b="1" dirty="0" smtClean="0">
                <a:solidFill>
                  <a:schemeClr val="tx1"/>
                </a:solidFill>
                <a:latin typeface="Arial" panose="020B0604020202020204" pitchFamily="34" charset="0"/>
              </a:rPr>
              <a:t> </a:t>
            </a:r>
            <a:r>
              <a:rPr lang="pt-BR" altLang="pt-BR" sz="4400" b="1" dirty="0" err="1">
                <a:solidFill>
                  <a:schemeClr val="tx1"/>
                </a:solidFill>
                <a:latin typeface="Arial" panose="020B0604020202020204" pitchFamily="34" charset="0"/>
              </a:rPr>
              <a:t>F</a:t>
            </a:r>
            <a:r>
              <a:rPr lang="pt-BR" altLang="pt-BR" sz="4400" b="1" dirty="0" err="1" smtClean="0">
                <a:solidFill>
                  <a:schemeClr val="tx1"/>
                </a:solidFill>
                <a:latin typeface="Arial" panose="020B0604020202020204" pitchFamily="34" charset="0"/>
              </a:rPr>
              <a:t>eeding</a:t>
            </a:r>
            <a:endParaRPr lang="pt-BR" altLang="pt-BR" sz="4400" b="1" dirty="0">
              <a:solidFill>
                <a:schemeClr val="tx1"/>
              </a:solidFill>
              <a:latin typeface="Arial" panose="020B0604020202020204" pitchFamily="34" charset="0"/>
            </a:endParaRPr>
          </a:p>
        </p:txBody>
      </p:sp>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5256330"/>
      </p:ext>
    </p:extLst>
  </p:cSld>
  <p:clrMapOvr>
    <a:masterClrMapping/>
  </p:clrMapOvr>
  <p:timing>
    <p:tnLst>
      <p:par>
        <p:cTn id="1" dur="indefinite" restart="never" nodeType="tmRoot"/>
      </p:par>
    </p:tnLst>
  </p:timing>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3" descr="E:\2006-04-07, Alexandre\Alexandre 06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299" y="410800"/>
            <a:ext cx="7588305" cy="5691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698910"/>
      </p:ext>
    </p:extLst>
  </p:cSld>
  <p:clrMapOvr>
    <a:masterClrMapping/>
  </p:clrMapOvr>
  <p:timing>
    <p:tnLst>
      <p:par>
        <p:cTn id="1" dur="indefinite" restart="never" nodeType="tmRoot"/>
      </p:par>
    </p:tnLst>
  </p:timing>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9394" name="Picture 2" descr="Apache Feeder Wagons :: B &amp; B Equipment - Albia, Iow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628" y="1609580"/>
            <a:ext cx="8297229" cy="3752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534514"/>
      </p:ext>
    </p:extLst>
  </p:cSld>
  <p:clrMapOvr>
    <a:masterClrMapping/>
  </p:clrMapOvr>
  <p:timing>
    <p:tnLst>
      <p:par>
        <p:cTn id="1" dur="indefinite" restart="never" nodeType="tmRoot"/>
      </p:par>
    </p:tn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72736" y="976312"/>
            <a:ext cx="8996819" cy="3931472"/>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401563"/>
      </p:ext>
    </p:extLst>
  </p:cSld>
  <p:clrMapOvr>
    <a:masterClrMapping/>
  </p:clrMapOvr>
  <p:timing>
    <p:tnLst>
      <p:par>
        <p:cTn id="1" dur="indefinite" restart="never" nodeType="tmRoot"/>
      </p:par>
    </p:tnLst>
  </p:timing>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5300" name="Picture 4" descr="A horse eating from the best horse hay slow fee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80" y="93519"/>
            <a:ext cx="6093711" cy="3427712"/>
          </a:xfrm>
          <a:prstGeom prst="rect">
            <a:avLst/>
          </a:prstGeom>
          <a:noFill/>
          <a:extLst>
            <a:ext uri="{909E8E84-426E-40DD-AFC4-6F175D3DCCD1}">
              <a14:hiddenFill xmlns:a14="http://schemas.microsoft.com/office/drawing/2010/main">
                <a:solidFill>
                  <a:srgbClr val="FFFFFF"/>
                </a:solidFill>
              </a14:hiddenFill>
            </a:ext>
          </a:extLst>
        </p:spPr>
      </p:pic>
      <p:pic>
        <p:nvPicPr>
          <p:cNvPr id="55302" name="Picture 6" descr="outside of best slow feed hay bag for horses for sale in P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1951" y="2867892"/>
            <a:ext cx="6072049" cy="3415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426867"/>
      </p:ext>
    </p:extLst>
  </p:cSld>
  <p:clrMapOvr>
    <a:masterClrMapping/>
  </p:clrMapOvr>
  <p:timing>
    <p:tnLst>
      <p:par>
        <p:cTn id="1" dur="indefinite" restart="never" nodeType="tmRoot"/>
      </p:par>
    </p:tn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6322" name="Picture 2" descr="Large Bale Feeder Update March 2021 - Eden Shale Fa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602" y="680964"/>
            <a:ext cx="7372456" cy="5532800"/>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311976" y="122826"/>
            <a:ext cx="3943350" cy="523220"/>
          </a:xfrm>
          <a:prstGeom prst="rect">
            <a:avLst/>
          </a:prstGeom>
          <a:noFill/>
        </p:spPr>
        <p:txBody>
          <a:bodyPr wrap="square" rtlCol="0">
            <a:spAutoFit/>
          </a:bodyPr>
          <a:lstStyle/>
          <a:p>
            <a:r>
              <a:rPr lang="pt-BR" sz="2800" b="1" dirty="0" err="1" smtClean="0"/>
              <a:t>Storage</a:t>
            </a:r>
            <a:r>
              <a:rPr lang="pt-BR" sz="2800" b="1" dirty="0" smtClean="0"/>
              <a:t> </a:t>
            </a:r>
            <a:r>
              <a:rPr lang="pt-BR" sz="2800" b="1" dirty="0" err="1" smtClean="0"/>
              <a:t>and</a:t>
            </a:r>
            <a:r>
              <a:rPr lang="pt-BR" sz="2800" b="1" dirty="0" smtClean="0"/>
              <a:t> self-</a:t>
            </a:r>
            <a:r>
              <a:rPr lang="pt-BR" sz="2800" b="1" dirty="0" err="1" smtClean="0"/>
              <a:t>feeding</a:t>
            </a:r>
            <a:endParaRPr lang="pt-BR" sz="2800" b="1" dirty="0"/>
          </a:p>
        </p:txBody>
      </p:sp>
    </p:spTree>
    <p:extLst>
      <p:ext uri="{BB962C8B-B14F-4D97-AF65-F5344CB8AC3E}">
        <p14:creationId xmlns:p14="http://schemas.microsoft.com/office/powerpoint/2010/main" val="3643509524"/>
      </p:ext>
    </p:extLst>
  </p:cSld>
  <p:clrMapOvr>
    <a:masterClrMapping/>
  </p:clrMapOvr>
  <p:timing>
    <p:tnLst>
      <p:par>
        <p:cTn id="1" dur="indefinite" restart="never" nodeType="tmRoot"/>
      </p:par>
    </p:tnLst>
  </p:timing>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7346" name="Picture 2" descr="Hoop Barn Added to Large Bale Feeder - Eden Shale Fa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909" y="147266"/>
            <a:ext cx="7786296" cy="5837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491639"/>
      </p:ext>
    </p:extLst>
  </p:cSld>
  <p:clrMapOvr>
    <a:masterClrMapping/>
  </p:clrMapOvr>
  <p:timing>
    <p:tnLst>
      <p:par>
        <p:cTn id="1" dur="indefinite" restart="never" nodeType="tmRoot"/>
      </p:par>
    </p:tnLst>
  </p:timing>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58370" name="Picture 2" descr="Hay Feeders For Catt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485" y="165244"/>
            <a:ext cx="7228865" cy="5414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988184"/>
      </p:ext>
    </p:extLst>
  </p:cSld>
  <p:clrMapOvr>
    <a:masterClrMapping/>
  </p:clrMapOvr>
  <p:timing>
    <p:tnLst>
      <p:par>
        <p:cTn id="1" dur="indefinite" restart="never" nodeType="tmRoot"/>
      </p:par>
    </p:tnLst>
  </p:timing>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2336" y="0"/>
            <a:ext cx="841663" cy="785553"/>
          </a:xfrm>
          <a:prstGeom prst="rect">
            <a:avLst/>
          </a:prstGeom>
          <a:noFill/>
          <a:extLst>
            <a:ext uri="{909E8E84-426E-40DD-AFC4-6F175D3DCCD1}">
              <a14:hiddenFill xmlns:a14="http://schemas.microsoft.com/office/drawing/2010/main">
                <a:solidFill>
                  <a:srgbClr val="FFFFFF"/>
                </a:solidFill>
              </a14:hiddenFill>
            </a:ext>
          </a:extLst>
        </p:spPr>
      </p:pic>
      <p:pic>
        <p:nvPicPr>
          <p:cNvPr id="60418" name="Picture 2" descr="http://www.corbinsteel.com/images/photos/HS_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40991"/>
            <a:ext cx="3048000" cy="2286001"/>
          </a:xfrm>
          <a:prstGeom prst="rect">
            <a:avLst/>
          </a:prstGeom>
          <a:noFill/>
          <a:extLst>
            <a:ext uri="{909E8E84-426E-40DD-AFC4-6F175D3DCCD1}">
              <a14:hiddenFill xmlns:a14="http://schemas.microsoft.com/office/drawing/2010/main">
                <a:solidFill>
                  <a:srgbClr val="FFFFFF"/>
                </a:solidFill>
              </a14:hiddenFill>
            </a:ext>
          </a:extLst>
        </p:spPr>
      </p:pic>
      <p:pic>
        <p:nvPicPr>
          <p:cNvPr id="60420" name="Picture 4" descr="http://www.corbinsteel.com/images/photos/HS_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65619" y="1240991"/>
            <a:ext cx="3048000" cy="2286001"/>
          </a:xfrm>
          <a:prstGeom prst="rect">
            <a:avLst/>
          </a:prstGeom>
          <a:noFill/>
          <a:extLst>
            <a:ext uri="{909E8E84-426E-40DD-AFC4-6F175D3DCCD1}">
              <a14:hiddenFill xmlns:a14="http://schemas.microsoft.com/office/drawing/2010/main">
                <a:solidFill>
                  <a:srgbClr val="FFFFFF"/>
                </a:solidFill>
              </a14:hiddenFill>
            </a:ext>
          </a:extLst>
        </p:spPr>
      </p:pic>
      <p:pic>
        <p:nvPicPr>
          <p:cNvPr id="60422" name="Picture 6" descr="http://www.corbinsteel.com/images/photos/HS_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86354" y="1240991"/>
            <a:ext cx="3048000" cy="2286001"/>
          </a:xfrm>
          <a:prstGeom prst="rect">
            <a:avLst/>
          </a:prstGeom>
          <a:noFill/>
          <a:extLst>
            <a:ext uri="{909E8E84-426E-40DD-AFC4-6F175D3DCCD1}">
              <a14:hiddenFill xmlns:a14="http://schemas.microsoft.com/office/drawing/2010/main">
                <a:solidFill>
                  <a:srgbClr val="FFFFFF"/>
                </a:solidFill>
              </a14:hiddenFill>
            </a:ext>
          </a:extLst>
        </p:spPr>
      </p:pic>
      <p:pic>
        <p:nvPicPr>
          <p:cNvPr id="60424" name="Picture 8" descr="http://www.corbinsteel.com/images/photos/HS_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4893" y="3693245"/>
            <a:ext cx="3048000" cy="2286001"/>
          </a:xfrm>
          <a:prstGeom prst="rect">
            <a:avLst/>
          </a:prstGeom>
          <a:noFill/>
          <a:extLst>
            <a:ext uri="{909E8E84-426E-40DD-AFC4-6F175D3DCCD1}">
              <a14:hiddenFill xmlns:a14="http://schemas.microsoft.com/office/drawing/2010/main">
                <a:solidFill>
                  <a:srgbClr val="FFFFFF"/>
                </a:solidFill>
              </a14:hiddenFill>
            </a:ext>
          </a:extLst>
        </p:spPr>
      </p:pic>
      <p:pic>
        <p:nvPicPr>
          <p:cNvPr id="60426" name="Picture 10" descr="http://www.corbinsteel.com/images/photos/HS_6.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45238" y="3708107"/>
            <a:ext cx="3048000" cy="228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5357605"/>
      </p:ext>
    </p:extLst>
  </p:cSld>
  <p:clrMapOvr>
    <a:masterClrMapping/>
  </p:clrMapOvr>
  <p:timing>
    <p:tnLst>
      <p:par>
        <p:cTn id="1" dur="indefinite" restart="never" nodeType="tmRoot"/>
      </p:par>
    </p:tnLst>
  </p:timing>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3"/>
          <p:cNvSpPr txBox="1">
            <a:spLocks noChangeArrowheads="1"/>
          </p:cNvSpPr>
          <p:nvPr/>
        </p:nvSpPr>
        <p:spPr bwMode="auto">
          <a:xfrm>
            <a:off x="973282" y="1909971"/>
            <a:ext cx="6975764" cy="14465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spcBef>
                <a:spcPct val="50000"/>
              </a:spcBef>
            </a:pPr>
            <a:r>
              <a:rPr lang="pt-BR" altLang="pt-BR" sz="4400" b="1" dirty="0" err="1" smtClean="0">
                <a:solidFill>
                  <a:schemeClr val="tx1"/>
                </a:solidFill>
                <a:latin typeface="Arial" panose="020B0604020202020204" pitchFamily="34" charset="0"/>
              </a:rPr>
              <a:t>Hay</a:t>
            </a:r>
            <a:r>
              <a:rPr lang="pt-BR" altLang="pt-BR" sz="4400" b="1" dirty="0" smtClean="0">
                <a:solidFill>
                  <a:schemeClr val="tx1"/>
                </a:solidFill>
                <a:latin typeface="Arial" panose="020B0604020202020204" pitchFamily="34" charset="0"/>
              </a:rPr>
              <a:t> </a:t>
            </a:r>
            <a:r>
              <a:rPr lang="pt-BR" altLang="pt-BR" sz="4400" b="1" dirty="0" err="1">
                <a:solidFill>
                  <a:schemeClr val="tx1"/>
                </a:solidFill>
                <a:latin typeface="Arial" panose="020B0604020202020204" pitchFamily="34" charset="0"/>
              </a:rPr>
              <a:t>p</a:t>
            </a:r>
            <a:r>
              <a:rPr lang="pt-BR" altLang="pt-BR" sz="4400" b="1" dirty="0" err="1" smtClean="0">
                <a:solidFill>
                  <a:schemeClr val="tx1"/>
                </a:solidFill>
                <a:latin typeface="Arial" panose="020B0604020202020204" pitchFamily="34" charset="0"/>
              </a:rPr>
              <a:t>acking</a:t>
            </a:r>
            <a:r>
              <a:rPr lang="pt-BR" altLang="pt-BR" sz="4400" b="1" dirty="0" smtClean="0">
                <a:solidFill>
                  <a:schemeClr val="tx1"/>
                </a:solidFill>
                <a:latin typeface="Arial" panose="020B0604020202020204" pitchFamily="34" charset="0"/>
              </a:rPr>
              <a:t> </a:t>
            </a:r>
            <a:r>
              <a:rPr lang="pt-BR" altLang="pt-BR" sz="4400" b="1" dirty="0" err="1" smtClean="0">
                <a:solidFill>
                  <a:schemeClr val="tx1"/>
                </a:solidFill>
                <a:latin typeface="Arial" panose="020B0604020202020204" pitchFamily="34" charset="0"/>
              </a:rPr>
              <a:t>or</a:t>
            </a:r>
            <a:r>
              <a:rPr lang="pt-BR" altLang="pt-BR" sz="4400" b="1" dirty="0" smtClean="0">
                <a:solidFill>
                  <a:schemeClr val="tx1"/>
                </a:solidFill>
                <a:latin typeface="Arial" panose="020B0604020202020204" pitchFamily="34" charset="0"/>
              </a:rPr>
              <a:t> </a:t>
            </a:r>
            <a:r>
              <a:rPr lang="pt-BR" altLang="pt-BR" sz="4400" b="1" dirty="0" err="1" smtClean="0">
                <a:solidFill>
                  <a:schemeClr val="tx1"/>
                </a:solidFill>
                <a:latin typeface="Arial" panose="020B0604020202020204" pitchFamily="34" charset="0"/>
              </a:rPr>
              <a:t>pelleting</a:t>
            </a:r>
            <a:r>
              <a:rPr lang="pt-BR" altLang="pt-BR" sz="4400" b="1" dirty="0" smtClean="0">
                <a:solidFill>
                  <a:schemeClr val="tx1"/>
                </a:solidFill>
                <a:latin typeface="Arial" panose="020B0604020202020204" pitchFamily="34" charset="0"/>
              </a:rPr>
              <a:t> (</a:t>
            </a:r>
            <a:r>
              <a:rPr lang="pt-BR" altLang="pt-BR" sz="4400" b="1" dirty="0" err="1" smtClean="0">
                <a:solidFill>
                  <a:schemeClr val="tx1"/>
                </a:solidFill>
                <a:latin typeface="Arial" panose="020B0604020202020204" pitchFamily="34" charset="0"/>
              </a:rPr>
              <a:t>better</a:t>
            </a:r>
            <a:r>
              <a:rPr lang="pt-BR" altLang="pt-BR" sz="4400" b="1" dirty="0" smtClean="0">
                <a:solidFill>
                  <a:schemeClr val="tx1"/>
                </a:solidFill>
                <a:latin typeface="Arial" panose="020B0604020202020204" pitchFamily="34" charset="0"/>
              </a:rPr>
              <a:t> </a:t>
            </a:r>
            <a:r>
              <a:rPr lang="pt-BR" altLang="pt-BR" sz="4400" b="1" dirty="0" err="1" smtClean="0">
                <a:solidFill>
                  <a:schemeClr val="tx1"/>
                </a:solidFill>
                <a:latin typeface="Arial" panose="020B0604020202020204" pitchFamily="34" charset="0"/>
              </a:rPr>
              <a:t>logistics</a:t>
            </a:r>
            <a:r>
              <a:rPr lang="pt-BR" altLang="pt-BR" sz="4400" b="1" dirty="0" smtClean="0">
                <a:solidFill>
                  <a:schemeClr val="tx1"/>
                </a:solidFill>
                <a:latin typeface="Arial" panose="020B0604020202020204" pitchFamily="34" charset="0"/>
              </a:rPr>
              <a:t>)</a:t>
            </a:r>
            <a:endParaRPr lang="pt-BR" altLang="pt-BR" sz="4400" b="1" dirty="0">
              <a:solidFill>
                <a:schemeClr val="tx1"/>
              </a:solidFill>
              <a:latin typeface="Arial" panose="020B0604020202020204" pitchFamily="34" charset="0"/>
            </a:endParaRPr>
          </a:p>
        </p:txBody>
      </p:sp>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605298"/>
      </p:ext>
    </p:extLst>
  </p:cSld>
  <p:clrMapOvr>
    <a:masterClrMapping/>
  </p:clrMapOvr>
  <p:timing>
    <p:tnLst>
      <p:par>
        <p:cTn id="1" dur="indefinite" restart="never" nodeType="tmRoot"/>
      </p:par>
    </p:tnLst>
  </p:timing>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7586" name="Picture 2" descr="Alfatec | Brands | myUFA Si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417" y="0"/>
            <a:ext cx="6213764" cy="6213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9747672"/>
      </p:ext>
    </p:extLst>
  </p:cSld>
  <p:clrMapOvr>
    <a:masterClrMapping/>
  </p:clrMapOvr>
  <p:timing>
    <p:tnLst>
      <p:par>
        <p:cTn id="1" dur="indefinite" restart="never" nodeType="tmRoot"/>
      </p:par>
    </p:tnLst>
  </p:timing>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825644"/>
            <a:ext cx="9124041" cy="5169911"/>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3752106"/>
      </p:ext>
    </p:extLst>
  </p:cSld>
  <p:clrMapOvr>
    <a:masterClrMapping/>
  </p:clrMapOvr>
  <p:timing>
    <p:tnLst>
      <p:par>
        <p:cTn id="1" dur="indefinite" restart="never" nodeType="tmRoot"/>
      </p:par>
    </p:tnLst>
  </p:timing>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m 2"/>
          <p:cNvPicPr>
            <a:picLocks noChangeAspect="1"/>
          </p:cNvPicPr>
          <p:nvPr/>
        </p:nvPicPr>
        <p:blipFill>
          <a:blip r:embed="rId3"/>
          <a:stretch>
            <a:fillRect/>
          </a:stretch>
        </p:blipFill>
        <p:spPr>
          <a:xfrm>
            <a:off x="0" y="0"/>
            <a:ext cx="7445135" cy="3452381"/>
          </a:xfrm>
          <a:prstGeom prst="rect">
            <a:avLst/>
          </a:prstGeom>
        </p:spPr>
      </p:pic>
      <p:pic>
        <p:nvPicPr>
          <p:cNvPr id="4" name="Imagem 3"/>
          <p:cNvPicPr>
            <a:picLocks noChangeAspect="1"/>
          </p:cNvPicPr>
          <p:nvPr/>
        </p:nvPicPr>
        <p:blipFill>
          <a:blip r:embed="rId4"/>
          <a:stretch>
            <a:fillRect/>
          </a:stretch>
        </p:blipFill>
        <p:spPr>
          <a:xfrm>
            <a:off x="2609850" y="3137189"/>
            <a:ext cx="6534150" cy="3181350"/>
          </a:xfrm>
          <a:prstGeom prst="rect">
            <a:avLst/>
          </a:prstGeom>
        </p:spPr>
      </p:pic>
    </p:spTree>
    <p:extLst>
      <p:ext uri="{BB962C8B-B14F-4D97-AF65-F5344CB8AC3E}">
        <p14:creationId xmlns:p14="http://schemas.microsoft.com/office/powerpoint/2010/main" val="174089620"/>
      </p:ext>
    </p:extLst>
  </p:cSld>
  <p:clrMapOvr>
    <a:masterClrMapping/>
  </p:clrMapOvr>
  <p:timing>
    <p:tnLst>
      <p:par>
        <p:cTn id="1" dur="indefinite" restart="never" nodeType="tmRoot"/>
      </p:par>
    </p:tnLst>
  </p:timing>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m 2"/>
          <p:cNvPicPr>
            <a:picLocks noChangeAspect="1"/>
          </p:cNvPicPr>
          <p:nvPr/>
        </p:nvPicPr>
        <p:blipFill>
          <a:blip r:embed="rId3"/>
          <a:stretch>
            <a:fillRect/>
          </a:stretch>
        </p:blipFill>
        <p:spPr>
          <a:xfrm>
            <a:off x="414769" y="269731"/>
            <a:ext cx="7243205" cy="5518005"/>
          </a:xfrm>
          <a:prstGeom prst="rect">
            <a:avLst/>
          </a:prstGeom>
        </p:spPr>
      </p:pic>
    </p:spTree>
    <p:extLst>
      <p:ext uri="{BB962C8B-B14F-4D97-AF65-F5344CB8AC3E}">
        <p14:creationId xmlns:p14="http://schemas.microsoft.com/office/powerpoint/2010/main" val="4002190776"/>
      </p:ext>
    </p:extLst>
  </p:cSld>
  <p:clrMapOvr>
    <a:masterClrMapping/>
  </p:clrMapOvr>
  <p:timing>
    <p:tnLst>
      <p:par>
        <p:cTn id="1" dur="indefinite" restart="never" nodeType="tmRoot"/>
      </p:par>
    </p:tnLst>
  </p:timing>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m 3"/>
          <p:cNvPicPr>
            <a:picLocks noChangeAspect="1"/>
          </p:cNvPicPr>
          <p:nvPr/>
        </p:nvPicPr>
        <p:blipFill>
          <a:blip r:embed="rId3"/>
          <a:stretch>
            <a:fillRect/>
          </a:stretch>
        </p:blipFill>
        <p:spPr>
          <a:xfrm>
            <a:off x="0" y="-31173"/>
            <a:ext cx="5295399" cy="3667991"/>
          </a:xfrm>
          <a:prstGeom prst="rect">
            <a:avLst/>
          </a:prstGeom>
        </p:spPr>
      </p:pic>
      <p:pic>
        <p:nvPicPr>
          <p:cNvPr id="7" name="Imagem 6"/>
          <p:cNvPicPr>
            <a:picLocks noChangeAspect="1"/>
          </p:cNvPicPr>
          <p:nvPr/>
        </p:nvPicPr>
        <p:blipFill>
          <a:blip r:embed="rId4"/>
          <a:stretch>
            <a:fillRect/>
          </a:stretch>
        </p:blipFill>
        <p:spPr>
          <a:xfrm>
            <a:off x="4655127" y="2534601"/>
            <a:ext cx="4488873" cy="3765807"/>
          </a:xfrm>
          <a:prstGeom prst="rect">
            <a:avLst/>
          </a:prstGeom>
        </p:spPr>
      </p:pic>
    </p:spTree>
    <p:extLst>
      <p:ext uri="{BB962C8B-B14F-4D97-AF65-F5344CB8AC3E}">
        <p14:creationId xmlns:p14="http://schemas.microsoft.com/office/powerpoint/2010/main" val="3095917691"/>
      </p:ext>
    </p:extLst>
  </p:cSld>
  <p:clrMapOvr>
    <a:masterClrMapping/>
  </p:clrMapOvr>
  <p:timing>
    <p:tnLst>
      <p:par>
        <p:cTn id="1" dur="indefinite" restart="never" nodeType="tmRoot"/>
      </p:par>
    </p:tnLst>
  </p:timing>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5842" name="Picture 2" descr="https://oregonhayproducts.com/wp-content/uploads/2018/06/packagin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437" y="410800"/>
            <a:ext cx="7574973" cy="5049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777025"/>
      </p:ext>
    </p:extLst>
  </p:cSld>
  <p:clrMapOvr>
    <a:masterClrMapping/>
  </p:clrMapOvr>
  <p:timing>
    <p:tnLst>
      <p:par>
        <p:cTn id="1" dur="indefinite" restart="never" nodeType="tmRoot"/>
      </p:par>
    </p:tnLst>
  </p:timing>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8610" name="Picture 2" descr="30kg half cut ba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648" y="410800"/>
            <a:ext cx="7620000" cy="5076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419840"/>
      </p:ext>
    </p:extLst>
  </p:cSld>
  <p:clrMapOvr>
    <a:masterClrMapping/>
  </p:clrMapOvr>
  <p:timing>
    <p:tnLst>
      <p:par>
        <p:cTn id="1" dur="indefinite" restart="never" nodeType="tmRoot"/>
      </p:par>
    </p:tnLst>
  </p:timing>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9634" name="Picture 2" descr="Bulk load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4767" y="139555"/>
            <a:ext cx="4572000" cy="609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084538"/>
      </p:ext>
    </p:extLst>
  </p:cSld>
  <p:clrMapOvr>
    <a:masterClrMapping/>
  </p:clrMapOvr>
  <p:timing>
    <p:tnLst>
      <p:par>
        <p:cTn id="1" dur="indefinite" restart="never" nodeType="tmRoot"/>
      </p:par>
    </p:tnLst>
  </p:timing>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m 2"/>
          <p:cNvPicPr>
            <a:picLocks noChangeAspect="1"/>
          </p:cNvPicPr>
          <p:nvPr/>
        </p:nvPicPr>
        <p:blipFill>
          <a:blip r:embed="rId3"/>
          <a:stretch>
            <a:fillRect/>
          </a:stretch>
        </p:blipFill>
        <p:spPr>
          <a:xfrm>
            <a:off x="135082" y="656369"/>
            <a:ext cx="8286478" cy="5536613"/>
          </a:xfrm>
          <a:prstGeom prst="rect">
            <a:avLst/>
          </a:prstGeom>
        </p:spPr>
      </p:pic>
    </p:spTree>
    <p:extLst>
      <p:ext uri="{BB962C8B-B14F-4D97-AF65-F5344CB8AC3E}">
        <p14:creationId xmlns:p14="http://schemas.microsoft.com/office/powerpoint/2010/main" val="2602261518"/>
      </p:ext>
    </p:extLst>
  </p:cSld>
  <p:clrMapOvr>
    <a:masterClrMapping/>
  </p:clrMapOvr>
  <p:timing>
    <p:tnLst>
      <p:par>
        <p:cTn id="1" dur="indefinite" restart="never" nodeType="tmRoot"/>
      </p:par>
    </p:tnLst>
  </p:timing>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3"/>
          <p:cNvSpPr txBox="1">
            <a:spLocks noChangeArrowheads="1"/>
          </p:cNvSpPr>
          <p:nvPr/>
        </p:nvSpPr>
        <p:spPr bwMode="auto">
          <a:xfrm>
            <a:off x="1752600" y="2743200"/>
            <a:ext cx="5074227" cy="76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lgn="ctr">
              <a:spcBef>
                <a:spcPct val="50000"/>
              </a:spcBef>
            </a:pPr>
            <a:r>
              <a:rPr lang="pt-BR" altLang="pt-BR" sz="4400" b="1" dirty="0" err="1" smtClean="0">
                <a:solidFill>
                  <a:schemeClr val="tx1"/>
                </a:solidFill>
                <a:latin typeface="Arial" panose="020B0604020202020204" pitchFamily="34" charset="0"/>
              </a:rPr>
              <a:t>Hay</a:t>
            </a:r>
            <a:r>
              <a:rPr lang="pt-BR" altLang="pt-BR" sz="4400" b="1" dirty="0" smtClean="0">
                <a:solidFill>
                  <a:schemeClr val="tx1"/>
                </a:solidFill>
                <a:latin typeface="Arial" panose="020B0604020202020204" pitchFamily="34" charset="0"/>
              </a:rPr>
              <a:t> </a:t>
            </a:r>
            <a:r>
              <a:rPr lang="pt-BR" altLang="pt-BR" sz="4400" b="1" dirty="0" err="1" smtClean="0">
                <a:solidFill>
                  <a:schemeClr val="tx1"/>
                </a:solidFill>
                <a:latin typeface="Arial" panose="020B0604020202020204" pitchFamily="34" charset="0"/>
              </a:rPr>
              <a:t>Grinding</a:t>
            </a:r>
            <a:endParaRPr lang="pt-BR" altLang="pt-BR" sz="4400" b="1" dirty="0">
              <a:solidFill>
                <a:schemeClr val="tx1"/>
              </a:solidFill>
              <a:latin typeface="Arial" panose="020B0604020202020204" pitchFamily="34" charset="0"/>
            </a:endParaRPr>
          </a:p>
        </p:txBody>
      </p:sp>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90766"/>
      </p:ext>
    </p:extLst>
  </p:cSld>
  <p:clrMapOvr>
    <a:masterClrMapping/>
  </p:clrMapOvr>
  <p:timing>
    <p:tnLst>
      <p:par>
        <p:cTn id="1" dur="indefinite" restart="never" nodeType="tmRoot"/>
      </p:par>
    </p:tnLst>
  </p:timing>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1442" name="Picture 2" descr="Wholesale Discount Bale Buster -&#10; Large Scale Hay Tub Grinder – OP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348" y="249381"/>
            <a:ext cx="762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682437"/>
      </p:ext>
    </p:extLst>
  </p:cSld>
  <p:clrMapOvr>
    <a:masterClrMapping/>
  </p:clrMapOvr>
  <p:timing>
    <p:tnLst>
      <p:par>
        <p:cTn id="1" dur="indefinite" restart="never" nodeType="tmRoot"/>
      </p:par>
    </p:tnLst>
  </p:timing>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4514" name="Picture 2" descr="https://isteam.wsimg.com/ip/b4f29517-ea23-4a10-9329-9cd3a65e7d04/stobbe%20custom%20grinding.jpg/:/rs=w:600,h:300,cg:true,m/cr=w:600,h:3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024" y="945573"/>
            <a:ext cx="8790708" cy="4395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6752872"/>
      </p:ext>
    </p:extLst>
  </p:cSld>
  <p:clrMapOvr>
    <a:masterClrMapping/>
  </p:clrMapOvr>
  <p:timing>
    <p:tnLst>
      <p:par>
        <p:cTn id="1" dur="indefinite" restart="never" nodeType="tmRoot"/>
      </p:par>
    </p:tnLst>
  </p:timing>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2466" name="Picture 2" descr="HayBuster Tub Grinders » Sorum Tractor Co., In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37754"/>
            <a:ext cx="8276362" cy="5517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958461"/>
      </p:ext>
    </p:extLst>
  </p:cSld>
  <p:clrMapOvr>
    <a:masterClrMapping/>
  </p:clrMapOvr>
  <p:timing>
    <p:tnLst>
      <p:par>
        <p:cTn id="1" dur="indefinite" restart="never" nodeType="tmRoot"/>
      </p:par>
    </p:tn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6562" name="Picture 2" descr="Mighty Giant PTO 2012W-03-969 Grinding Pt 1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012" y="1028701"/>
            <a:ext cx="8866906" cy="4987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7214011"/>
      </p:ext>
    </p:extLst>
  </p:cSld>
  <p:clrMapOvr>
    <a:masterClrMapping/>
  </p:clrMapOvr>
  <p:timing>
    <p:tnLst>
      <p:par>
        <p:cTn id="1" dur="indefinite" restart="never" nodeType="tmRoot"/>
      </p:par>
    </p:tnLst>
  </p:timing>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5538" name="Picture 2" descr="Hay Buster tub grinder - Nex-Tech Classifie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393" y="538884"/>
            <a:ext cx="7358688" cy="5519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42214"/>
      </p:ext>
    </p:extLst>
  </p:cSld>
  <p:clrMapOvr>
    <a:masterClrMapping/>
  </p:clrMapOvr>
  <p:timing>
    <p:tnLst>
      <p:par>
        <p:cTn id="1" dur="indefinite" restart="never" nodeType="tmRoot"/>
      </p:par>
    </p:tnLst>
  </p:timing>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C:\Apresentações\Fotos\Volumosos\Fenação\Bambu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0891"/>
            <a:ext cx="91440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757323"/>
      </p:ext>
    </p:extLst>
  </p:cSld>
  <p:clrMapOvr>
    <a:masterClrMapping/>
  </p:clrMapOvr>
  <p:timing>
    <p:tnLst>
      <p:par>
        <p:cTn id="1" dur="indefinite" restart="never" nodeType="tmRoot"/>
      </p:par>
    </p:tnLst>
  </p:timing>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63490" name="Picture 2" descr="Straw Buster F-1050 PTO Tub Grinder (1)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093" y="1127971"/>
            <a:ext cx="7731125" cy="4348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4567668"/>
      </p:ext>
    </p:extLst>
  </p:cSld>
  <p:clrMapOvr>
    <a:masterClrMapping/>
  </p:clrMapOvr>
  <p:timing>
    <p:tnLst>
      <p:par>
        <p:cTn id="1" dur="indefinite" restart="never" nodeType="tmRoot"/>
      </p:par>
    </p:tnLst>
  </p:timing>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ext Box 2"/>
          <p:cNvSpPr txBox="1">
            <a:spLocks noChangeArrowheads="1"/>
          </p:cNvSpPr>
          <p:nvPr/>
        </p:nvSpPr>
        <p:spPr bwMode="auto">
          <a:xfrm>
            <a:off x="95656" y="1704109"/>
            <a:ext cx="8640960" cy="178510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pt-BR" sz="4400" b="1" dirty="0" err="1" smtClean="0">
                <a:latin typeface="Arial" panose="020B0604020202020204" pitchFamily="34" charset="0"/>
              </a:rPr>
              <a:t>Pre-wilted</a:t>
            </a:r>
            <a:r>
              <a:rPr lang="pt-BR" sz="4400" b="1" dirty="0" smtClean="0">
                <a:latin typeface="Arial" panose="020B0604020202020204" pitchFamily="34" charset="0"/>
              </a:rPr>
              <a:t> </a:t>
            </a:r>
            <a:r>
              <a:rPr lang="pt-BR" sz="4400" b="1" dirty="0" err="1" smtClean="0">
                <a:latin typeface="Arial" panose="020B0604020202020204" pitchFamily="34" charset="0"/>
              </a:rPr>
              <a:t>silages</a:t>
            </a:r>
            <a:endParaRPr lang="pt-BR" sz="4400" b="1" dirty="0" smtClean="0">
              <a:latin typeface="Arial" panose="020B0604020202020204" pitchFamily="34" charset="0"/>
            </a:endParaRPr>
          </a:p>
          <a:p>
            <a:pPr algn="ctr">
              <a:spcBef>
                <a:spcPct val="50000"/>
              </a:spcBef>
            </a:pPr>
            <a:r>
              <a:rPr lang="pt-BR" sz="4400" b="1" dirty="0" smtClean="0">
                <a:latin typeface="Arial" panose="020B0604020202020204" pitchFamily="34" charset="0"/>
              </a:rPr>
              <a:t>(</a:t>
            </a:r>
            <a:r>
              <a:rPr lang="pt-BR" sz="4400" b="1" dirty="0" err="1" smtClean="0">
                <a:latin typeface="Arial" panose="020B0604020202020204" pitchFamily="34" charset="0"/>
              </a:rPr>
              <a:t>haylage</a:t>
            </a:r>
            <a:r>
              <a:rPr lang="pt-BR" sz="4400" b="1" dirty="0" smtClean="0">
                <a:latin typeface="Arial" panose="020B0604020202020204" pitchFamily="34" charset="0"/>
              </a:rPr>
              <a:t>)</a:t>
            </a:r>
            <a:endParaRPr lang="pt-BR" sz="4400" b="1" dirty="0">
              <a:latin typeface="Arial" panose="020B0604020202020204" pitchFamily="34" charset="0"/>
            </a:endParaRPr>
          </a:p>
        </p:txBody>
      </p:sp>
      <p:pic>
        <p:nvPicPr>
          <p:cNvPr id="7"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8959903"/>
      </p:ext>
    </p:extLst>
  </p:cSld>
  <p:clrMapOvr>
    <a:masterClrMapping/>
  </p:clrMapOvr>
  <p:timing>
    <p:tnLst>
      <p:par>
        <p:cTn id="1" dur="indefinite" restart="never" nodeType="tmRoot"/>
      </p:par>
    </p:tnLst>
  </p:timing>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C:\Dados Tese\Tese\apresentação\fotos\FOTO 1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322605"/>
      </p:ext>
    </p:extLst>
  </p:cSld>
  <p:clrMapOvr>
    <a:masterClrMapping/>
  </p:clrMapOvr>
  <p:timing>
    <p:tnLst>
      <p:par>
        <p:cTn id="1" dur="indefinite" restart="never" nodeType="tmRoot"/>
      </p:par>
    </p:tnLst>
  </p:timing>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61" name="Picture 6" descr="Logotipo grupo      conservaçã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1442" y="76200"/>
            <a:ext cx="712558" cy="74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Imagem 1"/>
          <p:cNvPicPr>
            <a:picLocks noChangeAspect="1"/>
          </p:cNvPicPr>
          <p:nvPr/>
        </p:nvPicPr>
        <p:blipFill>
          <a:blip r:embed="rId4"/>
          <a:stretch>
            <a:fillRect/>
          </a:stretch>
        </p:blipFill>
        <p:spPr>
          <a:xfrm>
            <a:off x="191451" y="76200"/>
            <a:ext cx="7445867" cy="5444875"/>
          </a:xfrm>
          <a:prstGeom prst="rect">
            <a:avLst/>
          </a:prstGeom>
        </p:spPr>
      </p:pic>
      <p:sp>
        <p:nvSpPr>
          <p:cNvPr id="5" name="Text Box 6"/>
          <p:cNvSpPr txBox="1">
            <a:spLocks noChangeArrowheads="1"/>
          </p:cNvSpPr>
          <p:nvPr/>
        </p:nvSpPr>
        <p:spPr bwMode="auto">
          <a:xfrm>
            <a:off x="7024658" y="5521075"/>
            <a:ext cx="201944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latin typeface="+mn-lt"/>
              </a:rPr>
              <a:t>Source</a:t>
            </a:r>
            <a:r>
              <a:rPr lang="pt-BR" altLang="pt-BR" sz="1400" b="1" dirty="0" smtClean="0">
                <a:solidFill>
                  <a:schemeClr val="tx1"/>
                </a:solidFill>
                <a:latin typeface="+mn-lt"/>
              </a:rPr>
              <a:t>: </a:t>
            </a:r>
            <a:r>
              <a:rPr lang="pt-BR" altLang="pt-BR" sz="1400" b="1" dirty="0" err="1" smtClean="0">
                <a:solidFill>
                  <a:schemeClr val="tx1"/>
                </a:solidFill>
                <a:latin typeface="+mn-lt"/>
              </a:rPr>
              <a:t>Hoglund</a:t>
            </a:r>
            <a:r>
              <a:rPr lang="pt-BR" altLang="pt-BR" sz="1400" b="1" dirty="0" smtClean="0">
                <a:solidFill>
                  <a:schemeClr val="tx1"/>
                </a:solidFill>
                <a:latin typeface="+mn-lt"/>
              </a:rPr>
              <a:t> </a:t>
            </a:r>
            <a:r>
              <a:rPr lang="pt-BR" altLang="pt-BR" sz="1400" b="1" dirty="0">
                <a:solidFill>
                  <a:schemeClr val="tx1"/>
                </a:solidFill>
                <a:latin typeface="+mn-lt"/>
              </a:rPr>
              <a:t>(</a:t>
            </a:r>
            <a:r>
              <a:rPr lang="pt-BR" altLang="pt-BR" sz="1400" b="1" dirty="0" smtClean="0">
                <a:solidFill>
                  <a:schemeClr val="tx1"/>
                </a:solidFill>
                <a:latin typeface="+mn-lt"/>
              </a:rPr>
              <a:t>1964</a:t>
            </a:r>
            <a:r>
              <a:rPr lang="pt-BR" altLang="pt-BR" sz="1400" b="1" dirty="0" smtClean="0">
                <a:solidFill>
                  <a:schemeClr val="tx1"/>
                </a:solidFill>
              </a:rPr>
              <a:t>)</a:t>
            </a:r>
            <a:endParaRPr lang="pt-BR" altLang="pt-BR" sz="1400" b="1" dirty="0">
              <a:solidFill>
                <a:schemeClr val="tx1"/>
              </a:solidFill>
            </a:endParaRPr>
          </a:p>
        </p:txBody>
      </p:sp>
      <p:pic>
        <p:nvPicPr>
          <p:cNvPr id="35842" name="Picture 2" descr="C. Raymond Hoglu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1948" y="3886200"/>
            <a:ext cx="15240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0615458"/>
      </p:ext>
    </p:extLst>
  </p:cSld>
  <p:clrMapOvr>
    <a:masterClrMapping/>
  </p:clrMapOvr>
  <p:timing>
    <p:tnLst>
      <p:par>
        <p:cTn id="1" dur="indefinite" restart="never" nodeType="tmRoot"/>
      </p:par>
    </p:tnLst>
  </p:timing>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5"/>
          <p:cNvGraphicFramePr>
            <a:graphicFrameLocks noChangeAspect="1"/>
          </p:cNvGraphicFramePr>
          <p:nvPr>
            <p:extLst>
              <p:ext uri="{D42A27DB-BD31-4B8C-83A1-F6EECF244321}">
                <p14:modId xmlns:p14="http://schemas.microsoft.com/office/powerpoint/2010/main" val="255711653"/>
              </p:ext>
            </p:extLst>
          </p:nvPr>
        </p:nvGraphicFramePr>
        <p:xfrm>
          <a:off x="279400" y="1045586"/>
          <a:ext cx="8222916" cy="4916487"/>
        </p:xfrm>
        <a:graphic>
          <a:graphicData uri="http://schemas.openxmlformats.org/drawingml/2006/chart">
            <c:chart xmlns:c="http://schemas.openxmlformats.org/drawingml/2006/chart" xmlns:r="http://schemas.openxmlformats.org/officeDocument/2006/relationships" r:id="rId2"/>
          </a:graphicData>
        </a:graphic>
      </p:graphicFrame>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7762" y="0"/>
            <a:ext cx="836238" cy="821601"/>
          </a:xfrm>
          <a:prstGeom prst="rect">
            <a:avLst/>
          </a:prstGeom>
          <a:noFill/>
          <a:extLst>
            <a:ext uri="{909E8E84-426E-40DD-AFC4-6F175D3DCCD1}">
              <a14:hiddenFill xmlns:a14="http://schemas.microsoft.com/office/drawing/2010/main">
                <a:solidFill>
                  <a:srgbClr val="FFFFFF"/>
                </a:solidFill>
              </a14:hiddenFill>
            </a:ext>
          </a:extLst>
        </p:spPr>
      </p:pic>
      <p:sp>
        <p:nvSpPr>
          <p:cNvPr id="3" name="Text Box 2"/>
          <p:cNvSpPr txBox="1">
            <a:spLocks noChangeArrowheads="1"/>
          </p:cNvSpPr>
          <p:nvPr/>
        </p:nvSpPr>
        <p:spPr bwMode="auto">
          <a:xfrm>
            <a:off x="0" y="692871"/>
            <a:ext cx="8614064"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3600" b="1">
                <a:solidFill>
                  <a:schemeClr val="tx1"/>
                </a:solidFill>
                <a:latin typeface="Times New Roman" panose="02020603050405020304" pitchFamily="18" charset="0"/>
              </a:defRPr>
            </a:lvl1pPr>
            <a:lvl2pPr marL="742950" indent="-285750">
              <a:defRPr sz="3600" b="1">
                <a:solidFill>
                  <a:schemeClr val="tx1"/>
                </a:solidFill>
                <a:latin typeface="Times New Roman" panose="02020603050405020304" pitchFamily="18" charset="0"/>
              </a:defRPr>
            </a:lvl2pPr>
            <a:lvl3pPr marL="1143000" indent="-228600">
              <a:defRPr sz="3600" b="1">
                <a:solidFill>
                  <a:schemeClr val="tx1"/>
                </a:solidFill>
                <a:latin typeface="Times New Roman" panose="02020603050405020304" pitchFamily="18" charset="0"/>
              </a:defRPr>
            </a:lvl3pPr>
            <a:lvl4pPr marL="1600200" indent="-228600">
              <a:defRPr sz="3600" b="1">
                <a:solidFill>
                  <a:schemeClr val="tx1"/>
                </a:solidFill>
                <a:latin typeface="Times New Roman" panose="02020603050405020304" pitchFamily="18" charset="0"/>
              </a:defRPr>
            </a:lvl4pPr>
            <a:lvl5pPr marL="2057400" indent="-228600">
              <a:defRPr sz="36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36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36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36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3600" b="1">
                <a:solidFill>
                  <a:schemeClr val="tx1"/>
                </a:solidFill>
                <a:latin typeface="Times New Roman" panose="02020603050405020304" pitchFamily="18" charset="0"/>
              </a:defRPr>
            </a:lvl9pPr>
          </a:lstStyle>
          <a:p>
            <a:pPr algn="ctr">
              <a:spcBef>
                <a:spcPct val="50000"/>
              </a:spcBef>
            </a:pPr>
            <a:r>
              <a:rPr lang="pt-BR" sz="1800" dirty="0" smtClean="0"/>
              <a:t> </a:t>
            </a:r>
            <a:r>
              <a:rPr lang="pt-BR" sz="2400" dirty="0" err="1" smtClean="0">
                <a:latin typeface="+mn-lt"/>
              </a:rPr>
              <a:t>Wilting</a:t>
            </a:r>
            <a:r>
              <a:rPr lang="pt-BR" sz="2400" dirty="0" smtClean="0">
                <a:latin typeface="+mn-lt"/>
              </a:rPr>
              <a:t> time (hours) </a:t>
            </a:r>
            <a:r>
              <a:rPr lang="pt-BR" sz="2400" dirty="0" err="1" smtClean="0">
                <a:latin typeface="+mn-lt"/>
              </a:rPr>
              <a:t>to</a:t>
            </a:r>
            <a:r>
              <a:rPr lang="pt-BR" sz="2400" dirty="0" smtClean="0">
                <a:latin typeface="+mn-lt"/>
              </a:rPr>
              <a:t> </a:t>
            </a:r>
            <a:r>
              <a:rPr lang="pt-BR" sz="2400" dirty="0" err="1" smtClean="0">
                <a:latin typeface="+mn-lt"/>
              </a:rPr>
              <a:t>reach</a:t>
            </a:r>
            <a:r>
              <a:rPr lang="pt-BR" sz="2400" dirty="0" smtClean="0">
                <a:latin typeface="+mn-lt"/>
              </a:rPr>
              <a:t> </a:t>
            </a:r>
            <a:r>
              <a:rPr lang="pt-BR" sz="2400" dirty="0" err="1" smtClean="0">
                <a:latin typeface="+mn-lt"/>
              </a:rPr>
              <a:t>the</a:t>
            </a:r>
            <a:r>
              <a:rPr lang="pt-BR" sz="2400" dirty="0" smtClean="0">
                <a:latin typeface="+mn-lt"/>
              </a:rPr>
              <a:t> </a:t>
            </a:r>
            <a:r>
              <a:rPr lang="pt-BR" sz="2400" dirty="0" err="1" smtClean="0">
                <a:latin typeface="+mn-lt"/>
              </a:rPr>
              <a:t>dry</a:t>
            </a:r>
            <a:r>
              <a:rPr lang="pt-BR" sz="2400" dirty="0" smtClean="0">
                <a:latin typeface="+mn-lt"/>
              </a:rPr>
              <a:t> </a:t>
            </a:r>
            <a:r>
              <a:rPr lang="pt-BR" sz="2400" dirty="0" err="1" smtClean="0">
                <a:latin typeface="+mn-lt"/>
              </a:rPr>
              <a:t>matter</a:t>
            </a:r>
            <a:r>
              <a:rPr lang="pt-BR" sz="2400" dirty="0" smtClean="0">
                <a:latin typeface="+mn-lt"/>
              </a:rPr>
              <a:t> </a:t>
            </a:r>
            <a:r>
              <a:rPr lang="pt-BR" sz="2400" dirty="0" err="1" smtClean="0">
                <a:latin typeface="+mn-lt"/>
              </a:rPr>
              <a:t>goal</a:t>
            </a:r>
            <a:r>
              <a:rPr lang="pt-BR" sz="2400" dirty="0" smtClean="0">
                <a:latin typeface="+mn-lt"/>
              </a:rPr>
              <a:t> </a:t>
            </a:r>
          </a:p>
          <a:p>
            <a:pPr algn="ctr">
              <a:spcBef>
                <a:spcPct val="50000"/>
              </a:spcBef>
            </a:pPr>
            <a:r>
              <a:rPr lang="pt-BR" sz="2400" dirty="0" smtClean="0">
                <a:latin typeface="+mn-lt"/>
              </a:rPr>
              <a:t>in tropical grasses</a:t>
            </a:r>
            <a:endParaRPr lang="pt-BR" sz="2400" dirty="0">
              <a:latin typeface="+mn-lt"/>
            </a:endParaRPr>
          </a:p>
        </p:txBody>
      </p:sp>
      <p:sp>
        <p:nvSpPr>
          <p:cNvPr id="6" name="Text Box 6"/>
          <p:cNvSpPr txBox="1">
            <a:spLocks noChangeArrowheads="1"/>
          </p:cNvSpPr>
          <p:nvPr/>
        </p:nvSpPr>
        <p:spPr bwMode="auto">
          <a:xfrm>
            <a:off x="6806045" y="5521075"/>
            <a:ext cx="223805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latin typeface="+mn-lt"/>
              </a:rPr>
              <a:t>Source</a:t>
            </a:r>
            <a:r>
              <a:rPr lang="pt-BR" altLang="pt-BR" sz="1400" b="1" dirty="0" smtClean="0">
                <a:solidFill>
                  <a:schemeClr val="tx1"/>
                </a:solidFill>
                <a:latin typeface="+mn-lt"/>
              </a:rPr>
              <a:t>: Castro et al, 2000</a:t>
            </a:r>
            <a:endParaRPr lang="pt-BR" altLang="pt-BR" sz="1400" b="1" dirty="0">
              <a:solidFill>
                <a:schemeClr val="tx1"/>
              </a:solidFill>
            </a:endParaRPr>
          </a:p>
        </p:txBody>
      </p:sp>
    </p:spTree>
    <p:extLst>
      <p:ext uri="{BB962C8B-B14F-4D97-AF65-F5344CB8AC3E}">
        <p14:creationId xmlns:p14="http://schemas.microsoft.com/office/powerpoint/2010/main" val="4075887998"/>
      </p:ext>
    </p:extLst>
  </p:cSld>
  <p:clrMapOvr>
    <a:masterClrMapping/>
  </p:clrMapOvr>
  <p:timing>
    <p:tnLst>
      <p:par>
        <p:cTn id="1" dur="indefinite" restart="never" nodeType="tmRoot"/>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ext uri="{D42A27DB-BD31-4B8C-83A1-F6EECF244321}">
                <p14:modId xmlns:p14="http://schemas.microsoft.com/office/powerpoint/2010/main" val="2598886532"/>
              </p:ext>
            </p:extLst>
          </p:nvPr>
        </p:nvGraphicFramePr>
        <p:xfrm>
          <a:off x="279400" y="954215"/>
          <a:ext cx="8585200" cy="5030787"/>
        </p:xfrm>
        <a:graphic>
          <a:graphicData uri="http://schemas.openxmlformats.org/drawingml/2006/chart">
            <c:chart xmlns:c="http://schemas.openxmlformats.org/drawingml/2006/chart" xmlns:r="http://schemas.openxmlformats.org/officeDocument/2006/relationships" r:id="rId2"/>
          </a:graphicData>
        </a:graphic>
      </p:graphicFrame>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7" name="Retângulo 6"/>
          <p:cNvSpPr/>
          <p:nvPr/>
        </p:nvSpPr>
        <p:spPr>
          <a:xfrm>
            <a:off x="2888673" y="5444836"/>
            <a:ext cx="1465118" cy="3221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8" name="Retângulo 7"/>
          <p:cNvSpPr/>
          <p:nvPr/>
        </p:nvSpPr>
        <p:spPr>
          <a:xfrm>
            <a:off x="4662055" y="5444835"/>
            <a:ext cx="1465118" cy="3221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 name="CaixaDeTexto 8"/>
          <p:cNvSpPr txBox="1"/>
          <p:nvPr/>
        </p:nvSpPr>
        <p:spPr>
          <a:xfrm>
            <a:off x="2888673" y="5444836"/>
            <a:ext cx="1465118" cy="369332"/>
          </a:xfrm>
          <a:prstGeom prst="rect">
            <a:avLst/>
          </a:prstGeom>
          <a:noFill/>
        </p:spPr>
        <p:txBody>
          <a:bodyPr wrap="square" rtlCol="0">
            <a:spAutoFit/>
          </a:bodyPr>
          <a:lstStyle/>
          <a:p>
            <a:r>
              <a:rPr lang="pt-BR" dirty="0"/>
              <a:t>k</a:t>
            </a:r>
            <a:r>
              <a:rPr lang="pt-BR" dirty="0" smtClean="0"/>
              <a:t>g FM </a:t>
            </a:r>
            <a:r>
              <a:rPr lang="pt-BR" b="1" dirty="0">
                <a:solidFill>
                  <a:srgbClr val="000000"/>
                </a:solidFill>
                <a:cs typeface="Times New Roman"/>
              </a:rPr>
              <a:t>m</a:t>
            </a:r>
            <a:r>
              <a:rPr lang="pt-BR" b="1" baseline="30000" dirty="0">
                <a:solidFill>
                  <a:srgbClr val="000000"/>
                </a:solidFill>
                <a:cs typeface="Times New Roman"/>
              </a:rPr>
              <a:t>-3</a:t>
            </a:r>
            <a:endParaRPr lang="pt-BR" dirty="0"/>
          </a:p>
        </p:txBody>
      </p:sp>
      <p:sp>
        <p:nvSpPr>
          <p:cNvPr id="10" name="CaixaDeTexto 9"/>
          <p:cNvSpPr txBox="1"/>
          <p:nvPr/>
        </p:nvSpPr>
        <p:spPr>
          <a:xfrm>
            <a:off x="4662055" y="5444836"/>
            <a:ext cx="1465118" cy="646331"/>
          </a:xfrm>
          <a:prstGeom prst="rect">
            <a:avLst/>
          </a:prstGeom>
          <a:noFill/>
        </p:spPr>
        <p:txBody>
          <a:bodyPr wrap="square" rtlCol="0">
            <a:spAutoFit/>
          </a:bodyPr>
          <a:lstStyle/>
          <a:p>
            <a:r>
              <a:rPr lang="pt-BR" dirty="0"/>
              <a:t>k</a:t>
            </a:r>
            <a:r>
              <a:rPr lang="pt-BR" dirty="0" smtClean="0"/>
              <a:t>g DM </a:t>
            </a:r>
            <a:r>
              <a:rPr lang="pt-BR" b="1" dirty="0">
                <a:solidFill>
                  <a:srgbClr val="000000"/>
                </a:solidFill>
                <a:cs typeface="Times New Roman"/>
              </a:rPr>
              <a:t>m</a:t>
            </a:r>
            <a:r>
              <a:rPr lang="pt-BR" b="1" baseline="30000" dirty="0">
                <a:solidFill>
                  <a:srgbClr val="000000"/>
                </a:solidFill>
                <a:cs typeface="Times New Roman"/>
              </a:rPr>
              <a:t>-3</a:t>
            </a:r>
            <a:endParaRPr lang="pt-BR" dirty="0"/>
          </a:p>
          <a:p>
            <a:endParaRPr lang="pt-BR" dirty="0"/>
          </a:p>
        </p:txBody>
      </p:sp>
      <p:sp>
        <p:nvSpPr>
          <p:cNvPr id="2" name="Text Box 2"/>
          <p:cNvSpPr txBox="1">
            <a:spLocks noChangeArrowheads="1"/>
          </p:cNvSpPr>
          <p:nvPr/>
        </p:nvSpPr>
        <p:spPr bwMode="auto">
          <a:xfrm>
            <a:off x="840525" y="954215"/>
            <a:ext cx="70265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3600" b="1">
                <a:solidFill>
                  <a:schemeClr val="tx1"/>
                </a:solidFill>
                <a:latin typeface="Times New Roman" panose="02020603050405020304" pitchFamily="18" charset="0"/>
              </a:defRPr>
            </a:lvl1pPr>
            <a:lvl2pPr marL="742950" indent="-285750">
              <a:defRPr sz="3600" b="1">
                <a:solidFill>
                  <a:schemeClr val="tx1"/>
                </a:solidFill>
                <a:latin typeface="Times New Roman" panose="02020603050405020304" pitchFamily="18" charset="0"/>
              </a:defRPr>
            </a:lvl2pPr>
            <a:lvl3pPr marL="1143000" indent="-228600">
              <a:defRPr sz="3600" b="1">
                <a:solidFill>
                  <a:schemeClr val="tx1"/>
                </a:solidFill>
                <a:latin typeface="Times New Roman" panose="02020603050405020304" pitchFamily="18" charset="0"/>
              </a:defRPr>
            </a:lvl3pPr>
            <a:lvl4pPr marL="1600200" indent="-228600">
              <a:defRPr sz="3600" b="1">
                <a:solidFill>
                  <a:schemeClr val="tx1"/>
                </a:solidFill>
                <a:latin typeface="Times New Roman" panose="02020603050405020304" pitchFamily="18" charset="0"/>
              </a:defRPr>
            </a:lvl4pPr>
            <a:lvl5pPr marL="2057400" indent="-228600">
              <a:defRPr sz="36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36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36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36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3600" b="1">
                <a:solidFill>
                  <a:schemeClr val="tx1"/>
                </a:solidFill>
                <a:latin typeface="Times New Roman" panose="02020603050405020304" pitchFamily="18" charset="0"/>
              </a:defRPr>
            </a:lvl9pPr>
          </a:lstStyle>
          <a:p>
            <a:pPr algn="ctr">
              <a:spcBef>
                <a:spcPct val="50000"/>
              </a:spcBef>
            </a:pPr>
            <a:r>
              <a:rPr lang="pt-BR" sz="2400" dirty="0" err="1" smtClean="0">
                <a:latin typeface="+mn-lt"/>
              </a:rPr>
              <a:t>Wilted</a:t>
            </a:r>
            <a:r>
              <a:rPr lang="pt-BR" sz="2400" dirty="0" smtClean="0">
                <a:latin typeface="+mn-lt"/>
              </a:rPr>
              <a:t> </a:t>
            </a:r>
            <a:r>
              <a:rPr lang="pt-BR" sz="2400" dirty="0" err="1" smtClean="0">
                <a:latin typeface="+mn-lt"/>
              </a:rPr>
              <a:t>silage</a:t>
            </a:r>
            <a:r>
              <a:rPr lang="pt-BR" sz="2400" dirty="0" smtClean="0">
                <a:latin typeface="+mn-lt"/>
              </a:rPr>
              <a:t> </a:t>
            </a:r>
            <a:r>
              <a:rPr lang="pt-BR" sz="2400" dirty="0" err="1" smtClean="0">
                <a:latin typeface="+mn-lt"/>
              </a:rPr>
              <a:t>density</a:t>
            </a:r>
            <a:r>
              <a:rPr lang="pt-BR" sz="2400" dirty="0" smtClean="0">
                <a:latin typeface="+mn-lt"/>
              </a:rPr>
              <a:t> kg FM </a:t>
            </a:r>
            <a:r>
              <a:rPr lang="pt-BR" sz="2400" dirty="0">
                <a:latin typeface="+mn-lt"/>
              </a:rPr>
              <a:t>m</a:t>
            </a:r>
            <a:r>
              <a:rPr lang="pt-BR" sz="2400" baseline="30000" dirty="0">
                <a:latin typeface="+mn-lt"/>
              </a:rPr>
              <a:t>-3  </a:t>
            </a:r>
            <a:r>
              <a:rPr lang="pt-BR" sz="2400" dirty="0" err="1" smtClean="0">
                <a:latin typeface="+mn-lt"/>
              </a:rPr>
              <a:t>and</a:t>
            </a:r>
            <a:r>
              <a:rPr lang="pt-BR" sz="2400" dirty="0" smtClean="0">
                <a:latin typeface="+mn-lt"/>
              </a:rPr>
              <a:t> </a:t>
            </a:r>
            <a:r>
              <a:rPr lang="pt-BR" sz="2400" dirty="0">
                <a:latin typeface="+mn-lt"/>
              </a:rPr>
              <a:t>kg </a:t>
            </a:r>
            <a:r>
              <a:rPr lang="pt-BR" sz="2400" dirty="0" smtClean="0">
                <a:latin typeface="+mn-lt"/>
              </a:rPr>
              <a:t>DM m</a:t>
            </a:r>
            <a:r>
              <a:rPr lang="pt-BR" sz="2400" baseline="30000" dirty="0" smtClean="0">
                <a:latin typeface="+mn-lt"/>
              </a:rPr>
              <a:t>-3</a:t>
            </a:r>
            <a:endParaRPr lang="pt-BR" sz="2400" dirty="0">
              <a:latin typeface="+mn-lt"/>
            </a:endParaRPr>
          </a:p>
        </p:txBody>
      </p:sp>
    </p:spTree>
    <p:extLst>
      <p:ext uri="{BB962C8B-B14F-4D97-AF65-F5344CB8AC3E}">
        <p14:creationId xmlns:p14="http://schemas.microsoft.com/office/powerpoint/2010/main" val="769604144"/>
      </p:ext>
    </p:extLst>
  </p:cSld>
  <p:clrMapOvr>
    <a:masterClrMapping/>
  </p:clrMapOvr>
  <p:timing>
    <p:tnLst>
      <p:par>
        <p:cTn id="1" dur="indefinite" restart="never" nodeType="tmRoot"/>
      </p:par>
    </p:tn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1" y="28575"/>
            <a:ext cx="91543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3600" b="1">
                <a:solidFill>
                  <a:schemeClr val="tx1"/>
                </a:solidFill>
                <a:latin typeface="Times New Roman" panose="02020603050405020304" pitchFamily="18" charset="0"/>
              </a:defRPr>
            </a:lvl1pPr>
            <a:lvl2pPr marL="742950" indent="-285750">
              <a:defRPr sz="3600" b="1">
                <a:solidFill>
                  <a:schemeClr val="tx1"/>
                </a:solidFill>
                <a:latin typeface="Times New Roman" panose="02020603050405020304" pitchFamily="18" charset="0"/>
              </a:defRPr>
            </a:lvl2pPr>
            <a:lvl3pPr marL="1143000" indent="-228600">
              <a:defRPr sz="3600" b="1">
                <a:solidFill>
                  <a:schemeClr val="tx1"/>
                </a:solidFill>
                <a:latin typeface="Times New Roman" panose="02020603050405020304" pitchFamily="18" charset="0"/>
              </a:defRPr>
            </a:lvl3pPr>
            <a:lvl4pPr marL="1600200" indent="-228600">
              <a:defRPr sz="3600" b="1">
                <a:solidFill>
                  <a:schemeClr val="tx1"/>
                </a:solidFill>
                <a:latin typeface="Times New Roman" panose="02020603050405020304" pitchFamily="18" charset="0"/>
              </a:defRPr>
            </a:lvl4pPr>
            <a:lvl5pPr marL="2057400" indent="-228600">
              <a:defRPr sz="36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36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36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36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3600" b="1">
                <a:solidFill>
                  <a:schemeClr val="tx1"/>
                </a:solidFill>
                <a:latin typeface="Times New Roman" panose="02020603050405020304" pitchFamily="18" charset="0"/>
              </a:defRPr>
            </a:lvl9pPr>
          </a:lstStyle>
          <a:p>
            <a:pPr algn="ctr">
              <a:spcBef>
                <a:spcPct val="50000"/>
              </a:spcBef>
            </a:pPr>
            <a:r>
              <a:rPr lang="pt-BR" sz="2800" dirty="0" err="1" smtClean="0"/>
              <a:t>Tifton</a:t>
            </a:r>
            <a:r>
              <a:rPr lang="pt-BR" sz="2800" dirty="0" smtClean="0"/>
              <a:t> 85 </a:t>
            </a:r>
            <a:r>
              <a:rPr lang="pt-BR" sz="2800" dirty="0" err="1" smtClean="0"/>
              <a:t>wilted</a:t>
            </a:r>
            <a:r>
              <a:rPr lang="pt-BR" sz="2800" dirty="0" smtClean="0"/>
              <a:t> </a:t>
            </a:r>
            <a:r>
              <a:rPr lang="pt-BR" sz="2800" dirty="0" err="1" smtClean="0"/>
              <a:t>silages</a:t>
            </a:r>
            <a:endParaRPr lang="pt-BR" sz="2800" dirty="0"/>
          </a:p>
        </p:txBody>
      </p:sp>
      <p:graphicFrame>
        <p:nvGraphicFramePr>
          <p:cNvPr id="3" name="Group 275"/>
          <p:cNvGraphicFramePr>
            <a:graphicFrameLocks noGrp="1"/>
          </p:cNvGraphicFramePr>
          <p:nvPr>
            <p:extLst>
              <p:ext uri="{D42A27DB-BD31-4B8C-83A1-F6EECF244321}">
                <p14:modId xmlns:p14="http://schemas.microsoft.com/office/powerpoint/2010/main" val="981513649"/>
              </p:ext>
            </p:extLst>
          </p:nvPr>
        </p:nvGraphicFramePr>
        <p:xfrm>
          <a:off x="685800" y="669925"/>
          <a:ext cx="7848600" cy="5547220"/>
        </p:xfrm>
        <a:graphic>
          <a:graphicData uri="http://schemas.openxmlformats.org/drawingml/2006/table">
            <a:tbl>
              <a:tblPr/>
              <a:tblGrid>
                <a:gridCol w="2616200">
                  <a:extLst>
                    <a:ext uri="{9D8B030D-6E8A-4147-A177-3AD203B41FA5}">
                      <a16:colId xmlns:a16="http://schemas.microsoft.com/office/drawing/2014/main" xmlns="" val="20000"/>
                    </a:ext>
                  </a:extLst>
                </a:gridCol>
                <a:gridCol w="2616200">
                  <a:extLst>
                    <a:ext uri="{9D8B030D-6E8A-4147-A177-3AD203B41FA5}">
                      <a16:colId xmlns:a16="http://schemas.microsoft.com/office/drawing/2014/main" xmlns="" val="20001"/>
                    </a:ext>
                  </a:extLst>
                </a:gridCol>
                <a:gridCol w="2616200">
                  <a:extLst>
                    <a:ext uri="{9D8B030D-6E8A-4147-A177-3AD203B41FA5}">
                      <a16:colId xmlns:a16="http://schemas.microsoft.com/office/drawing/2014/main" xmlns="" val="20002"/>
                    </a:ext>
                  </a:extLst>
                </a:gridCol>
              </a:tblGrid>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err="1" smtClean="0">
                          <a:ln>
                            <a:noFill/>
                          </a:ln>
                          <a:solidFill>
                            <a:schemeClr val="tx1"/>
                          </a:solidFill>
                          <a:effectLst/>
                          <a:latin typeface="+mn-lt"/>
                        </a:rPr>
                        <a:t>Dry</a:t>
                      </a:r>
                      <a:r>
                        <a:rPr kumimoji="0" lang="pt-BR" sz="2000" b="0" i="0" u="none" strike="noStrike" cap="none" normalizeH="0" baseline="0" dirty="0" smtClean="0">
                          <a:ln>
                            <a:noFill/>
                          </a:ln>
                          <a:solidFill>
                            <a:schemeClr val="tx1"/>
                          </a:solidFill>
                          <a:effectLst/>
                          <a:latin typeface="+mn-lt"/>
                        </a:rPr>
                        <a:t> </a:t>
                      </a:r>
                      <a:r>
                        <a:rPr kumimoji="0" lang="pt-BR" sz="2000" b="0" i="0" u="none" strike="noStrike" cap="none" normalizeH="0" baseline="0" dirty="0" err="1" smtClean="0">
                          <a:ln>
                            <a:noFill/>
                          </a:ln>
                          <a:solidFill>
                            <a:schemeClr val="tx1"/>
                          </a:solidFill>
                          <a:effectLst/>
                          <a:latin typeface="+mn-lt"/>
                        </a:rPr>
                        <a:t>matter</a:t>
                      </a:r>
                      <a:endParaRPr kumimoji="0" lang="pt-BR" sz="2000" b="0" i="0" u="none" strike="noStrike" cap="none" normalizeH="0" baseline="0" dirty="0" smtClean="0">
                        <a:ln>
                          <a:noFill/>
                        </a:ln>
                        <a:solidFill>
                          <a:schemeClr val="tx1"/>
                        </a:solidFill>
                        <a:effectLst/>
                        <a:latin typeface="+mn-lt"/>
                      </a:endParaRPr>
                    </a:p>
                  </a:txBody>
                  <a:tcPr marT="45715" marB="45715" horzOverflow="overflow">
                    <a:lnL cap="flat">
                      <a:noFill/>
                    </a:lnL>
                    <a:lnR>
                      <a:noFill/>
                    </a:lnR>
                    <a:lnT w="19050" cap="flat" cmpd="sng" algn="ctr">
                      <a:solidFill>
                        <a:schemeClr val="tx1"/>
                      </a:solidFill>
                      <a:prstDash val="solid"/>
                      <a:round/>
                      <a:headEnd type="none" w="sm" len="sm"/>
                      <a:tailEnd type="none" w="sm" len="sm"/>
                    </a:lnT>
                    <a:lnB>
                      <a:noFill/>
                    </a:lnB>
                    <a:lnTlToBr>
                      <a:noFill/>
                    </a:lnTlToBr>
                    <a:lnBlToTr>
                      <a:noFill/>
                    </a:lnBlToTr>
                    <a:noFill/>
                  </a:tcPr>
                </a:tc>
                <a:tc gridSpan="2">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Bale </a:t>
                      </a:r>
                      <a:r>
                        <a:rPr kumimoji="0" lang="pt-BR" sz="2000" b="0" i="0" u="none" strike="noStrike" cap="none" normalizeH="0" baseline="0" dirty="0" err="1" smtClean="0">
                          <a:ln>
                            <a:noFill/>
                          </a:ln>
                          <a:solidFill>
                            <a:schemeClr val="tx1"/>
                          </a:solidFill>
                          <a:effectLst/>
                          <a:latin typeface="+mn-lt"/>
                        </a:rPr>
                        <a:t>weight</a:t>
                      </a:r>
                      <a:endParaRPr kumimoji="0" lang="pt-BR" sz="2000" b="0" i="0" u="none" strike="noStrike" cap="none" normalizeH="0" baseline="0" dirty="0" smtClean="0">
                        <a:ln>
                          <a:noFill/>
                        </a:ln>
                        <a:solidFill>
                          <a:schemeClr val="tx1"/>
                        </a:solidFill>
                        <a:effectLst/>
                        <a:latin typeface="+mn-lt"/>
                      </a:endParaRPr>
                    </a:p>
                  </a:txBody>
                  <a:tcPr marT="45715" marB="45715" horzOverflow="overflow">
                    <a:lnL>
                      <a:noFill/>
                    </a:lnL>
                    <a:lnR cap="flat">
                      <a:noFill/>
                    </a:lnR>
                    <a:lnT w="1905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hMerge="1">
                  <a:txBody>
                    <a:bodyPr/>
                    <a:lstStyle/>
                    <a:p>
                      <a:endParaRPr lang="pt-BR"/>
                    </a:p>
                  </a:txBody>
                  <a:tcPr/>
                </a:tc>
                <a:extLst>
                  <a:ext uri="{0D108BD9-81ED-4DB2-BD59-A6C34878D82A}">
                    <a16:rowId xmlns:a16="http://schemas.microsoft.com/office/drawing/2014/main" xmlns="" val="10000"/>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g kg</a:t>
                      </a:r>
                      <a:r>
                        <a:rPr kumimoji="0" lang="pt-BR" sz="2000" b="0" i="0" u="none" strike="noStrike" cap="none" normalizeH="0" baseline="30000" dirty="0" smtClean="0">
                          <a:ln>
                            <a:noFill/>
                          </a:ln>
                          <a:solidFill>
                            <a:schemeClr val="tx1"/>
                          </a:solidFill>
                          <a:effectLst/>
                          <a:latin typeface="+mn-lt"/>
                        </a:rPr>
                        <a:t>-1</a:t>
                      </a:r>
                      <a:r>
                        <a:rPr kumimoji="0" lang="pt-BR" sz="2000" b="0" i="0" u="none" strike="noStrike" cap="none" normalizeH="0" baseline="0" dirty="0" smtClean="0">
                          <a:ln>
                            <a:noFill/>
                          </a:ln>
                          <a:solidFill>
                            <a:schemeClr val="tx1"/>
                          </a:solidFill>
                          <a:effectLst/>
                          <a:latin typeface="+mn-lt"/>
                        </a:rPr>
                        <a:t> DM </a:t>
                      </a:r>
                    </a:p>
                  </a:txBody>
                  <a:tcPr marT="45715" marB="45715" horzOverflow="overflow">
                    <a:lnL cap="flat">
                      <a:noFill/>
                    </a:lnL>
                    <a:lnR>
                      <a:noFill/>
                    </a:lnR>
                    <a:lnT>
                      <a:noFill/>
                    </a:lnT>
                    <a:lnB w="1905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kg FM</a:t>
                      </a:r>
                    </a:p>
                  </a:txBody>
                  <a:tcPr marT="45715" marB="45715" horzOverflow="overflow">
                    <a:lnL>
                      <a:noFill/>
                    </a:lnL>
                    <a:lnR>
                      <a:noFill/>
                    </a:lnR>
                    <a:lnT w="12700" cap="flat" cmpd="sng" algn="ctr">
                      <a:solidFill>
                        <a:schemeClr val="tx1"/>
                      </a:solidFill>
                      <a:prstDash val="solid"/>
                      <a:round/>
                      <a:headEnd type="none" w="sm" len="sm"/>
                      <a:tailEnd type="none" w="sm" len="sm"/>
                    </a:lnT>
                    <a:lnB w="1905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kg DM</a:t>
                      </a:r>
                    </a:p>
                  </a:txBody>
                  <a:tcPr marT="45715" marB="45715" horzOverflow="overflow">
                    <a:lnL>
                      <a:noFill/>
                    </a:lnL>
                    <a:lnR cap="flat">
                      <a:noFill/>
                    </a:lnR>
                    <a:lnT w="12700" cap="flat" cmpd="sng" algn="ctr">
                      <a:solidFill>
                        <a:schemeClr val="tx1"/>
                      </a:solidFill>
                      <a:prstDash val="solid"/>
                      <a:round/>
                      <a:headEnd type="none" w="sm" len="sm"/>
                      <a:tailEnd type="none" w="sm" len="sm"/>
                    </a:lnT>
                    <a:lnB w="1905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xmlns="" val="10001"/>
                  </a:ext>
                </a:extLst>
              </a:tr>
              <a:tr h="349972">
                <a:tc gridSpan="3">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No </a:t>
                      </a:r>
                      <a:r>
                        <a:rPr kumimoji="0" lang="pt-BR" sz="2000" b="0" i="0" u="none" strike="noStrike" cap="none" normalizeH="0" baseline="0" dirty="0" err="1" smtClean="0">
                          <a:ln>
                            <a:noFill/>
                          </a:ln>
                          <a:solidFill>
                            <a:schemeClr val="tx1"/>
                          </a:solidFill>
                          <a:effectLst/>
                          <a:latin typeface="+mn-lt"/>
                        </a:rPr>
                        <a:t>inoculant</a:t>
                      </a:r>
                      <a:endParaRPr kumimoji="0" lang="pt-BR" sz="2000" b="0" i="0" u="none" strike="noStrike" cap="none" normalizeH="0" baseline="0" dirty="0" smtClean="0">
                        <a:ln>
                          <a:noFill/>
                        </a:ln>
                        <a:solidFill>
                          <a:schemeClr val="tx1"/>
                        </a:solidFill>
                        <a:effectLst/>
                        <a:latin typeface="+mn-lt"/>
                      </a:endParaRPr>
                    </a:p>
                  </a:txBody>
                  <a:tcPr marT="45715" marB="45715" horzOverflow="overflow">
                    <a:lnL cap="flat">
                      <a:noFill/>
                    </a:lnL>
                    <a:lnR cap="flat">
                      <a:noFill/>
                    </a:lnR>
                    <a:lnT w="19050" cap="flat" cmpd="sng" algn="ctr">
                      <a:solidFill>
                        <a:schemeClr val="tx1"/>
                      </a:solidFill>
                      <a:prstDash val="solid"/>
                      <a:round/>
                      <a:headEnd type="none" w="sm" len="sm"/>
                      <a:tailEnd type="none" w="sm" len="sm"/>
                    </a:lnT>
                    <a:lnB>
                      <a:noFill/>
                    </a:lnB>
                    <a:lnTlToBr>
                      <a:noFill/>
                    </a:lnTlToBr>
                    <a:lnBlToTr>
                      <a:noFill/>
                    </a:lnBlToTr>
                    <a:noFill/>
                  </a:tcPr>
                </a:tc>
                <a:tc hMerge="1">
                  <a:txBody>
                    <a:bodyPr/>
                    <a:lstStyle/>
                    <a:p>
                      <a:endParaRPr lang="pt-BR"/>
                    </a:p>
                  </a:txBody>
                  <a:tcPr/>
                </a:tc>
                <a:tc hMerge="1">
                  <a:txBody>
                    <a:bodyPr/>
                    <a:lstStyle/>
                    <a:p>
                      <a:endParaRPr lang="pt-BR"/>
                    </a:p>
                  </a:txBody>
                  <a:tcPr/>
                </a:tc>
                <a:extLst>
                  <a:ext uri="{0D108BD9-81ED-4DB2-BD59-A6C34878D82A}">
                    <a16:rowId xmlns:a16="http://schemas.microsoft.com/office/drawing/2014/main" xmlns="" val="10002"/>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250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364</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102</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3"/>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350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373</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127</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4"/>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450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368</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169</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5"/>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550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344</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182</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6"/>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650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254</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163</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7"/>
                  </a:ext>
                </a:extLst>
              </a:tr>
              <a:tr h="349972">
                <a:tc gridSpan="3">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err="1" smtClean="0">
                          <a:ln>
                            <a:noFill/>
                          </a:ln>
                          <a:solidFill>
                            <a:schemeClr val="tx1"/>
                          </a:solidFill>
                          <a:effectLst/>
                          <a:latin typeface="+mn-lt"/>
                        </a:rPr>
                        <a:t>Inoculant</a:t>
                      </a:r>
                      <a:endParaRPr kumimoji="0" lang="pt-BR" sz="2000" b="0" i="0" u="none" strike="noStrike" cap="none" normalizeH="0" baseline="0" dirty="0" smtClean="0">
                        <a:ln>
                          <a:noFill/>
                        </a:ln>
                        <a:solidFill>
                          <a:schemeClr val="tx1"/>
                        </a:solidFill>
                        <a:effectLst/>
                        <a:latin typeface="+mn-lt"/>
                      </a:endParaRPr>
                    </a:p>
                  </a:txBody>
                  <a:tcPr marT="45715" marB="45715" horzOverflow="overflow">
                    <a:lnL cap="flat">
                      <a:noFill/>
                    </a:lnL>
                    <a:lnR cap="flat">
                      <a:noFill/>
                    </a:lnR>
                    <a:lnT>
                      <a:noFill/>
                    </a:lnT>
                    <a:lnB>
                      <a:noFill/>
                    </a:lnB>
                    <a:lnTlToBr>
                      <a:noFill/>
                    </a:lnTlToBr>
                    <a:lnBlToTr>
                      <a:noFill/>
                    </a:lnBlToTr>
                    <a:noFill/>
                  </a:tcPr>
                </a:tc>
                <a:tc hMerge="1">
                  <a:txBody>
                    <a:bodyPr/>
                    <a:lstStyle/>
                    <a:p>
                      <a:endParaRPr lang="pt-BR"/>
                    </a:p>
                  </a:txBody>
                  <a:tcPr/>
                </a:tc>
                <a:tc hMerge="1">
                  <a:txBody>
                    <a:bodyPr/>
                    <a:lstStyle/>
                    <a:p>
                      <a:endParaRPr lang="pt-BR"/>
                    </a:p>
                  </a:txBody>
                  <a:tcPr/>
                </a:tc>
                <a:extLst>
                  <a:ext uri="{0D108BD9-81ED-4DB2-BD59-A6C34878D82A}">
                    <a16:rowId xmlns:a16="http://schemas.microsoft.com/office/drawing/2014/main" xmlns="" val="10008"/>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250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352</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99</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9"/>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450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329</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155</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10"/>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650</a:t>
                      </a:r>
                    </a:p>
                  </a:txBody>
                  <a:tcPr marT="45715" marB="45715" horzOverflow="overflow">
                    <a:lnL cap="flat">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294</a:t>
                      </a:r>
                    </a:p>
                  </a:txBody>
                  <a:tcPr marT="45715" marB="45715"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170</a:t>
                      </a:r>
                    </a:p>
                  </a:txBody>
                  <a:tcPr marT="45715" marB="4571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11"/>
                  </a:ext>
                </a:extLst>
              </a:tr>
              <a:tr h="349972">
                <a:tc gridSpan="3">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err="1" smtClean="0">
                          <a:ln>
                            <a:noFill/>
                          </a:ln>
                          <a:solidFill>
                            <a:schemeClr val="tx1"/>
                          </a:solidFill>
                          <a:effectLst/>
                          <a:latin typeface="+mn-lt"/>
                        </a:rPr>
                        <a:t>Buffered</a:t>
                      </a:r>
                      <a:r>
                        <a:rPr kumimoji="0" lang="pt-BR" sz="2000" b="0" i="0" u="none" strike="noStrike" cap="none" normalizeH="0" baseline="0" dirty="0" smtClean="0">
                          <a:ln>
                            <a:noFill/>
                          </a:ln>
                          <a:solidFill>
                            <a:schemeClr val="tx1"/>
                          </a:solidFill>
                          <a:effectLst/>
                          <a:latin typeface="+mn-lt"/>
                        </a:rPr>
                        <a:t> </a:t>
                      </a:r>
                      <a:r>
                        <a:rPr kumimoji="0" lang="pt-BR" sz="2000" b="0" i="0" u="none" strike="noStrike" cap="none" normalizeH="0" baseline="0" dirty="0" err="1" smtClean="0">
                          <a:ln>
                            <a:noFill/>
                          </a:ln>
                          <a:solidFill>
                            <a:schemeClr val="tx1"/>
                          </a:solidFill>
                          <a:effectLst/>
                          <a:latin typeface="+mn-lt"/>
                        </a:rPr>
                        <a:t>propionic</a:t>
                      </a:r>
                      <a:r>
                        <a:rPr kumimoji="0" lang="pt-BR" sz="2000" b="0" i="0" u="none" strike="noStrike" cap="none" normalizeH="0" baseline="0" dirty="0" smtClean="0">
                          <a:ln>
                            <a:noFill/>
                          </a:ln>
                          <a:solidFill>
                            <a:schemeClr val="tx1"/>
                          </a:solidFill>
                          <a:effectLst/>
                          <a:latin typeface="+mn-lt"/>
                        </a:rPr>
                        <a:t> </a:t>
                      </a:r>
                      <a:r>
                        <a:rPr kumimoji="0" lang="pt-BR" sz="2000" b="0" i="0" u="none" strike="noStrike" cap="none" normalizeH="0" baseline="0" dirty="0" err="1" smtClean="0">
                          <a:ln>
                            <a:noFill/>
                          </a:ln>
                          <a:solidFill>
                            <a:schemeClr val="tx1"/>
                          </a:solidFill>
                          <a:effectLst/>
                          <a:latin typeface="+mn-lt"/>
                        </a:rPr>
                        <a:t>acid</a:t>
                      </a:r>
                      <a:endParaRPr kumimoji="0" lang="pt-BR" sz="2000" b="0" i="0" u="none" strike="noStrike" cap="none" normalizeH="0" baseline="0" dirty="0" smtClean="0">
                        <a:ln>
                          <a:noFill/>
                        </a:ln>
                        <a:solidFill>
                          <a:schemeClr val="tx1"/>
                        </a:solidFill>
                        <a:effectLst/>
                        <a:latin typeface="+mn-lt"/>
                      </a:endParaRPr>
                    </a:p>
                  </a:txBody>
                  <a:tcPr marT="45715" marB="45715" horzOverflow="overflow">
                    <a:lnL cap="flat">
                      <a:noFill/>
                    </a:lnL>
                    <a:lnR cap="flat">
                      <a:noFill/>
                    </a:lnR>
                    <a:lnT>
                      <a:noFill/>
                    </a:lnT>
                    <a:lnB>
                      <a:noFill/>
                    </a:lnB>
                    <a:lnTlToBr>
                      <a:noFill/>
                    </a:lnTlToBr>
                    <a:lnBlToTr>
                      <a:noFill/>
                    </a:lnBlToTr>
                    <a:noFill/>
                  </a:tcPr>
                </a:tc>
                <a:tc hMerge="1">
                  <a:txBody>
                    <a:bodyPr/>
                    <a:lstStyle/>
                    <a:p>
                      <a:endParaRPr lang="pt-BR"/>
                    </a:p>
                  </a:txBody>
                  <a:tcPr/>
                </a:tc>
                <a:tc hMerge="1">
                  <a:txBody>
                    <a:bodyPr/>
                    <a:lstStyle/>
                    <a:p>
                      <a:endParaRPr lang="pt-BR"/>
                    </a:p>
                  </a:txBody>
                  <a:tcPr/>
                </a:tc>
                <a:extLst>
                  <a:ext uri="{0D108BD9-81ED-4DB2-BD59-A6C34878D82A}">
                    <a16:rowId xmlns:a16="http://schemas.microsoft.com/office/drawing/2014/main" xmlns="" val="10012"/>
                  </a:ext>
                </a:extLst>
              </a:tr>
              <a:tr h="349972">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smtClean="0">
                          <a:ln>
                            <a:noFill/>
                          </a:ln>
                          <a:solidFill>
                            <a:schemeClr val="tx1"/>
                          </a:solidFill>
                          <a:effectLst/>
                          <a:latin typeface="+mn-lt"/>
                        </a:rPr>
                        <a:t>650</a:t>
                      </a:r>
                    </a:p>
                  </a:txBody>
                  <a:tcPr marT="45715" marB="45715" horzOverflow="overflow">
                    <a:lnL cap="flat">
                      <a:noFill/>
                    </a:lnL>
                    <a:lnR>
                      <a:noFill/>
                    </a:lnR>
                    <a:lnT>
                      <a:noFill/>
                    </a:lnT>
                    <a:lnB w="1905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250</a:t>
                      </a:r>
                    </a:p>
                  </a:txBody>
                  <a:tcPr marT="45715" marB="45715" horzOverflow="overflow">
                    <a:lnL>
                      <a:noFill/>
                    </a:lnL>
                    <a:lnR>
                      <a:noFill/>
                    </a:lnR>
                    <a:lnT>
                      <a:noFill/>
                    </a:lnT>
                    <a:lnB w="1905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SzPct val="75000"/>
                        <a:buFont typeface="Monotype Sorts" pitchFamily="2" charset="2"/>
                        <a:defRPr sz="2800">
                          <a:solidFill>
                            <a:schemeClr val="tx1"/>
                          </a:solidFill>
                          <a:effectLst>
                            <a:outerShdw blurRad="38100" dist="38100" dir="2700000" algn="tl">
                              <a:srgbClr val="000000"/>
                            </a:outerShdw>
                          </a:effectLst>
                          <a:latin typeface="Times New Roman" panose="02020603050405020304" pitchFamily="18" charset="0"/>
                        </a:defRPr>
                      </a:lvl1pPr>
                      <a:lvl2pPr>
                        <a:spcBef>
                          <a:spcPct val="20000"/>
                        </a:spcBef>
                        <a:buClr>
                          <a:schemeClr val="tx1"/>
                        </a:buClr>
                        <a:defRPr sz="2400">
                          <a:solidFill>
                            <a:schemeClr val="tx1"/>
                          </a:solidFill>
                          <a:effectLst>
                            <a:outerShdw blurRad="38100" dist="38100" dir="2700000" algn="tl">
                              <a:srgbClr val="000000"/>
                            </a:outerShdw>
                          </a:effectLst>
                          <a:latin typeface="Times New Roman" panose="02020603050405020304" pitchFamily="18" charset="0"/>
                        </a:defRPr>
                      </a:lvl2pPr>
                      <a:lvl3pPr>
                        <a:spcBef>
                          <a:spcPct val="20000"/>
                        </a:spcBef>
                        <a:buClr>
                          <a:schemeClr val="tx1"/>
                        </a:buClr>
                        <a:defRPr sz="2000">
                          <a:solidFill>
                            <a:schemeClr val="tx1"/>
                          </a:solidFill>
                          <a:effectLst>
                            <a:outerShdw blurRad="38100" dist="38100" dir="2700000" algn="tl">
                              <a:srgbClr val="000000"/>
                            </a:outerShdw>
                          </a:effectLst>
                          <a:latin typeface="Times New Roman" panose="02020603050405020304" pitchFamily="18" charset="0"/>
                        </a:defRPr>
                      </a:lvl3pPr>
                      <a:lvl4pPr>
                        <a:spcBef>
                          <a:spcPct val="20000"/>
                        </a:spcBef>
                        <a:buClr>
                          <a:schemeClr val="tx2"/>
                        </a:buClr>
                        <a:buSzPct val="65000"/>
                        <a:buFont typeface="Monotype Sorts" pitchFamily="2" charset="2"/>
                        <a:defRPr>
                          <a:solidFill>
                            <a:schemeClr val="tx1"/>
                          </a:solidFill>
                          <a:effectLst>
                            <a:outerShdw blurRad="38100" dist="38100" dir="2700000" algn="tl">
                              <a:srgbClr val="000000"/>
                            </a:outerShdw>
                          </a:effectLst>
                          <a:latin typeface="Times New Roman" panose="02020603050405020304" pitchFamily="18" charset="0"/>
                        </a:defRPr>
                      </a:lvl4pPr>
                      <a:lvl5pPr>
                        <a:spcBef>
                          <a:spcPct val="20000"/>
                        </a:spcBef>
                        <a:buClr>
                          <a:schemeClr val="tx1"/>
                        </a:buClr>
                        <a:defRPr>
                          <a:solidFill>
                            <a:schemeClr val="tx1"/>
                          </a:solidFill>
                          <a:effectLst>
                            <a:outerShdw blurRad="38100" dist="38100" dir="2700000" algn="tl">
                              <a:srgbClr val="000000"/>
                            </a:outerShdw>
                          </a:effectLst>
                          <a:latin typeface="Times New Roman" panose="02020603050405020304" pitchFamily="18" charset="0"/>
                        </a:defRPr>
                      </a:lvl5pPr>
                      <a:lvl6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6pPr>
                      <a:lvl7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7pPr>
                      <a:lvl8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8pPr>
                      <a:lvl9pPr eaLnBrk="0" fontAlgn="base" hangingPunct="0">
                        <a:spcBef>
                          <a:spcPct val="20000"/>
                        </a:spcBef>
                        <a:spcAft>
                          <a:spcPct val="0"/>
                        </a:spcAft>
                        <a:buClr>
                          <a:schemeClr val="tx1"/>
                        </a:buClr>
                        <a:defRPr>
                          <a:solidFill>
                            <a:schemeClr val="tx1"/>
                          </a:solidFill>
                          <a:effectLst>
                            <a:outerShdw blurRad="38100" dist="38100" dir="2700000" algn="tl">
                              <a:srgbClr val="000000"/>
                            </a:outerShdw>
                          </a:effectLst>
                          <a:latin typeface="Times New Roman" panose="02020603050405020304" pitchFamily="18" charset="0"/>
                        </a:defRPr>
                      </a:lvl9pPr>
                    </a:lstStyle>
                    <a:p>
                      <a:pPr marL="0" marR="0" lvl="0" indent="0" algn="ctr" defTabSz="914400" rtl="0" eaLnBrk="0" fontAlgn="base" latinLnBrk="0" hangingPunct="0">
                        <a:lnSpc>
                          <a:spcPct val="100000"/>
                        </a:lnSpc>
                        <a:spcBef>
                          <a:spcPct val="20000"/>
                        </a:spcBef>
                        <a:spcAft>
                          <a:spcPct val="0"/>
                        </a:spcAft>
                        <a:buClr>
                          <a:schemeClr val="tx2"/>
                        </a:buClr>
                        <a:buSzPct val="75000"/>
                        <a:buFont typeface="Monotype Sorts" pitchFamily="2" charset="2"/>
                        <a:buNone/>
                        <a:tabLst/>
                      </a:pPr>
                      <a:r>
                        <a:rPr kumimoji="0" lang="pt-BR" sz="2000" b="0" i="0" u="none" strike="noStrike" cap="none" normalizeH="0" baseline="0" dirty="0" smtClean="0">
                          <a:ln>
                            <a:noFill/>
                          </a:ln>
                          <a:solidFill>
                            <a:schemeClr val="tx1"/>
                          </a:solidFill>
                          <a:effectLst/>
                          <a:latin typeface="+mn-lt"/>
                        </a:rPr>
                        <a:t>169</a:t>
                      </a:r>
                    </a:p>
                  </a:txBody>
                  <a:tcPr marT="45715" marB="45715" horzOverflow="overflow">
                    <a:lnL>
                      <a:noFill/>
                    </a:lnL>
                    <a:lnR cap="flat">
                      <a:noFill/>
                    </a:lnR>
                    <a:lnT>
                      <a:noFill/>
                    </a:lnT>
                    <a:lnB w="1905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xmlns="" val="10013"/>
                  </a:ext>
                </a:extLst>
              </a:tr>
            </a:tbl>
          </a:graphicData>
        </a:graphic>
      </p:graphicFrame>
      <p:pic>
        <p:nvPicPr>
          <p:cNvPr id="4" name="Picture 6" descr="http://www.zootecnia.esalq.usp.br/sites/default/files/styles/noticia_largura_150/public/labnussiolog.jpg?itok=aF5hjhV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22289" y="28575"/>
            <a:ext cx="621711" cy="580264"/>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6"/>
          <p:cNvSpPr txBox="1">
            <a:spLocks noChangeArrowheads="1"/>
          </p:cNvSpPr>
          <p:nvPr/>
        </p:nvSpPr>
        <p:spPr bwMode="auto">
          <a:xfrm>
            <a:off x="135082" y="318707"/>
            <a:ext cx="223805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bg1"/>
                </a:solidFill>
                <a:latin typeface="Times New Roman" panose="02020603050405020304" pitchFamily="18" charset="0"/>
              </a:defRPr>
            </a:lvl1pPr>
            <a:lvl2pPr marL="742950" indent="-285750">
              <a:defRPr sz="2800">
                <a:solidFill>
                  <a:schemeClr val="bg1"/>
                </a:solidFill>
                <a:latin typeface="Times New Roman" panose="02020603050405020304" pitchFamily="18" charset="0"/>
              </a:defRPr>
            </a:lvl2pPr>
            <a:lvl3pPr marL="1143000" indent="-228600">
              <a:defRPr sz="2800">
                <a:solidFill>
                  <a:schemeClr val="bg1"/>
                </a:solidFill>
                <a:latin typeface="Times New Roman" panose="02020603050405020304" pitchFamily="18" charset="0"/>
              </a:defRPr>
            </a:lvl3pPr>
            <a:lvl4pPr marL="1600200" indent="-228600">
              <a:defRPr sz="2800">
                <a:solidFill>
                  <a:schemeClr val="bg1"/>
                </a:solidFill>
                <a:latin typeface="Times New Roman" panose="02020603050405020304" pitchFamily="18" charset="0"/>
              </a:defRPr>
            </a:lvl4pPr>
            <a:lvl5pPr marL="2057400" indent="-228600">
              <a:defRPr sz="2800">
                <a:solidFill>
                  <a:schemeClr val="bg1"/>
                </a:solidFill>
                <a:latin typeface="Times New Roman" panose="02020603050405020304" pitchFamily="18" charset="0"/>
              </a:defRPr>
            </a:lvl5pPr>
            <a:lvl6pPr marL="2514600" indent="-228600" eaLnBrk="0" fontAlgn="base" hangingPunct="0">
              <a:spcBef>
                <a:spcPct val="0"/>
              </a:spcBef>
              <a:spcAft>
                <a:spcPct val="0"/>
              </a:spcAft>
              <a:defRPr sz="2800">
                <a:solidFill>
                  <a:schemeClr val="bg1"/>
                </a:solidFill>
                <a:latin typeface="Times New Roman" panose="02020603050405020304" pitchFamily="18" charset="0"/>
              </a:defRPr>
            </a:lvl6pPr>
            <a:lvl7pPr marL="2971800" indent="-228600" eaLnBrk="0" fontAlgn="base" hangingPunct="0">
              <a:spcBef>
                <a:spcPct val="0"/>
              </a:spcBef>
              <a:spcAft>
                <a:spcPct val="0"/>
              </a:spcAft>
              <a:defRPr sz="2800">
                <a:solidFill>
                  <a:schemeClr val="bg1"/>
                </a:solidFill>
                <a:latin typeface="Times New Roman" panose="02020603050405020304" pitchFamily="18" charset="0"/>
              </a:defRPr>
            </a:lvl7pPr>
            <a:lvl8pPr marL="3429000" indent="-228600" eaLnBrk="0" fontAlgn="base" hangingPunct="0">
              <a:spcBef>
                <a:spcPct val="0"/>
              </a:spcBef>
              <a:spcAft>
                <a:spcPct val="0"/>
              </a:spcAft>
              <a:defRPr sz="2800">
                <a:solidFill>
                  <a:schemeClr val="bg1"/>
                </a:solidFill>
                <a:latin typeface="Times New Roman" panose="02020603050405020304" pitchFamily="18" charset="0"/>
              </a:defRPr>
            </a:lvl8pPr>
            <a:lvl9pPr marL="3886200" indent="-228600" eaLnBrk="0" fontAlgn="base" hangingPunct="0">
              <a:spcBef>
                <a:spcPct val="0"/>
              </a:spcBef>
              <a:spcAft>
                <a:spcPct val="0"/>
              </a:spcAft>
              <a:defRPr sz="2800">
                <a:solidFill>
                  <a:schemeClr val="bg1"/>
                </a:solidFill>
                <a:latin typeface="Times New Roman" panose="02020603050405020304" pitchFamily="18" charset="0"/>
              </a:defRPr>
            </a:lvl9pPr>
          </a:lstStyle>
          <a:p>
            <a:pPr>
              <a:spcBef>
                <a:spcPct val="50000"/>
              </a:spcBef>
            </a:pPr>
            <a:r>
              <a:rPr lang="pt-BR" altLang="pt-BR" sz="1400" b="1" dirty="0" err="1" smtClean="0">
                <a:solidFill>
                  <a:schemeClr val="tx1"/>
                </a:solidFill>
                <a:latin typeface="+mn-lt"/>
              </a:rPr>
              <a:t>Source</a:t>
            </a:r>
            <a:r>
              <a:rPr lang="pt-BR" altLang="pt-BR" sz="1400" b="1" dirty="0" smtClean="0">
                <a:solidFill>
                  <a:schemeClr val="tx1"/>
                </a:solidFill>
                <a:latin typeface="+mn-lt"/>
              </a:rPr>
              <a:t>: Castro et al, 2000</a:t>
            </a:r>
            <a:endParaRPr lang="pt-BR" altLang="pt-BR" sz="1400" b="1" dirty="0">
              <a:solidFill>
                <a:schemeClr val="tx1"/>
              </a:solidFill>
            </a:endParaRPr>
          </a:p>
        </p:txBody>
      </p:sp>
    </p:spTree>
    <p:extLst>
      <p:ext uri="{BB962C8B-B14F-4D97-AF65-F5344CB8AC3E}">
        <p14:creationId xmlns:p14="http://schemas.microsoft.com/office/powerpoint/2010/main" val="933237502"/>
      </p:ext>
    </p:extLst>
  </p:cSld>
  <p:clrMapOvr>
    <a:masterClrMapping/>
  </p:clrMapOvr>
  <p:timing>
    <p:tnLst>
      <p:par>
        <p:cTn id="1" dur="indefinite" restart="never" nodeType="tmRoot"/>
      </p:par>
    </p:tn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285696" y="980728"/>
            <a:ext cx="8515350" cy="3114675"/>
          </a:xfrm>
          <a:prstGeom prst="rect">
            <a:avLst/>
          </a:prstGeom>
        </p:spPr>
      </p:pic>
      <p:pic>
        <p:nvPicPr>
          <p:cNvPr id="4" name="Imagem 3"/>
          <p:cNvPicPr>
            <a:picLocks noChangeAspect="1"/>
          </p:cNvPicPr>
          <p:nvPr/>
        </p:nvPicPr>
        <p:blipFill>
          <a:blip r:embed="rId3"/>
          <a:stretch>
            <a:fillRect/>
          </a:stretch>
        </p:blipFill>
        <p:spPr>
          <a:xfrm>
            <a:off x="272443" y="4061056"/>
            <a:ext cx="8601075" cy="581025"/>
          </a:xfrm>
          <a:prstGeom prst="rect">
            <a:avLst/>
          </a:prstGeom>
        </p:spPr>
      </p:pic>
      <p:pic>
        <p:nvPicPr>
          <p:cNvPr id="5"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cxnSp>
        <p:nvCxnSpPr>
          <p:cNvPr id="7" name="Conector reto 6"/>
          <p:cNvCxnSpPr/>
          <p:nvPr/>
        </p:nvCxnSpPr>
        <p:spPr>
          <a:xfrm>
            <a:off x="1050354" y="3241964"/>
            <a:ext cx="995783"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3701352"/>
      </p:ext>
    </p:extLst>
  </p:cSld>
  <p:clrMapOvr>
    <a:masterClrMapping/>
  </p:clrMapOvr>
  <p:transition/>
  <p:timing>
    <p:tnLst>
      <p:par>
        <p:cTn id="1" dur="indefinite" restart="never" nodeType="tmRoot"/>
      </p:par>
    </p:tnLst>
  </p:timing>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251519" y="332656"/>
            <a:ext cx="7944883" cy="2952328"/>
          </a:xfrm>
          <a:prstGeom prst="rect">
            <a:avLst/>
          </a:prstGeom>
        </p:spPr>
      </p:pic>
      <p:pic>
        <p:nvPicPr>
          <p:cNvPr id="3" name="Imagem 2"/>
          <p:cNvPicPr>
            <a:picLocks noChangeAspect="1"/>
          </p:cNvPicPr>
          <p:nvPr/>
        </p:nvPicPr>
        <p:blipFill>
          <a:blip r:embed="rId3"/>
          <a:stretch>
            <a:fillRect/>
          </a:stretch>
        </p:blipFill>
        <p:spPr>
          <a:xfrm>
            <a:off x="251519" y="3429000"/>
            <a:ext cx="8752572" cy="2376264"/>
          </a:xfrm>
          <a:prstGeom prst="rect">
            <a:avLst/>
          </a:prstGeom>
        </p:spPr>
      </p:pic>
      <p:pic>
        <p:nvPicPr>
          <p:cNvPr id="5" name="Picture 6" descr="http://www.zootecnia.esalq.usp.br/sites/default/files/styles/noticia_largura_150/public/labnussiolog.jpg?itok=aF5hjhV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686433"/>
      </p:ext>
    </p:extLst>
  </p:cSld>
  <p:clrMapOvr>
    <a:masterClrMapping/>
  </p:clrMapOvr>
  <p:transition/>
  <p:timing>
    <p:tnLst>
      <p:par>
        <p:cTn id="1" dur="indefinite" restart="never" nodeType="tmRoot"/>
      </p:par>
    </p:tnLst>
  </p:timing>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94535" y="1628800"/>
            <a:ext cx="8754930" cy="3600400"/>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1298863" y="742887"/>
            <a:ext cx="6909955" cy="523220"/>
          </a:xfrm>
          <a:prstGeom prst="rect">
            <a:avLst/>
          </a:prstGeom>
          <a:noFill/>
        </p:spPr>
        <p:txBody>
          <a:bodyPr wrap="square" rtlCol="0">
            <a:spAutoFit/>
          </a:bodyPr>
          <a:lstStyle/>
          <a:p>
            <a:pPr algn="ct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density</a:t>
            </a:r>
            <a:r>
              <a:rPr lang="pt-BR" sz="2800" b="1" dirty="0" smtClean="0"/>
              <a:t>: </a:t>
            </a:r>
            <a:r>
              <a:rPr lang="pt-BR" sz="2800" b="1" dirty="0" err="1" smtClean="0"/>
              <a:t>smart</a:t>
            </a:r>
            <a:r>
              <a:rPr lang="pt-BR" sz="2800" b="1" dirty="0" smtClean="0"/>
              <a:t> </a:t>
            </a:r>
            <a:r>
              <a:rPr lang="pt-BR" sz="2800" b="1" dirty="0" err="1" smtClean="0"/>
              <a:t>fitting</a:t>
            </a:r>
            <a:r>
              <a:rPr lang="pt-BR" sz="2800" b="1" dirty="0" smtClean="0"/>
              <a:t> </a:t>
            </a:r>
            <a:r>
              <a:rPr lang="pt-BR" sz="2800" b="1" dirty="0" err="1" smtClean="0"/>
              <a:t>densities</a:t>
            </a:r>
            <a:endParaRPr lang="pt-BR" sz="2800" b="1" dirty="0"/>
          </a:p>
        </p:txBody>
      </p:sp>
    </p:spTree>
    <p:extLst>
      <p:ext uri="{BB962C8B-B14F-4D97-AF65-F5344CB8AC3E}">
        <p14:creationId xmlns:p14="http://schemas.microsoft.com/office/powerpoint/2010/main" val="3657764977"/>
      </p:ext>
    </p:extLst>
  </p:cSld>
  <p:clrMapOvr>
    <a:masterClrMapping/>
  </p:clrMapOvr>
  <p:transition/>
  <p:timing>
    <p:tnLst>
      <p:par>
        <p:cTn id="1" dur="indefinite" restart="never" nodeType="tmRoot"/>
      </p:par>
    </p:tn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330883" y="1177308"/>
            <a:ext cx="8532562" cy="4905608"/>
          </a:xfrm>
          <a:prstGeom prst="rect">
            <a:avLst/>
          </a:prstGeom>
        </p:spPr>
      </p:pic>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7" name="CaixaDeTexto 6"/>
          <p:cNvSpPr txBox="1"/>
          <p:nvPr/>
        </p:nvSpPr>
        <p:spPr>
          <a:xfrm>
            <a:off x="804482" y="882067"/>
            <a:ext cx="7585364" cy="523220"/>
          </a:xfrm>
          <a:prstGeom prst="rect">
            <a:avLst/>
          </a:prstGeom>
          <a:noFill/>
        </p:spPr>
        <p:txBody>
          <a:bodyPr wrap="square" rtlCol="0">
            <a:spAutoFit/>
          </a:bodyPr>
          <a:lstStyle/>
          <a:p>
            <a:pPr algn="ct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density</a:t>
            </a:r>
            <a:r>
              <a:rPr lang="pt-BR" sz="2800" b="1" dirty="0" smtClean="0"/>
              <a:t>: </a:t>
            </a:r>
            <a:r>
              <a:rPr lang="pt-BR" sz="2800" b="1" dirty="0" err="1" smtClean="0"/>
              <a:t>chopping</a:t>
            </a:r>
            <a:r>
              <a:rPr lang="pt-BR" sz="2800" b="1" dirty="0" smtClean="0"/>
              <a:t> </a:t>
            </a:r>
            <a:r>
              <a:rPr lang="pt-BR" sz="2800" b="1" dirty="0" err="1" smtClean="0"/>
              <a:t>lenght</a:t>
            </a:r>
            <a:r>
              <a:rPr lang="pt-BR" sz="2800" b="1" dirty="0" smtClean="0"/>
              <a:t> </a:t>
            </a:r>
            <a:r>
              <a:rPr lang="pt-BR" sz="2800" b="1" dirty="0" err="1" smtClean="0"/>
              <a:t>on</a:t>
            </a:r>
            <a:r>
              <a:rPr lang="pt-BR" sz="2800" b="1" dirty="0" smtClean="0"/>
              <a:t> </a:t>
            </a:r>
            <a:r>
              <a:rPr lang="pt-BR" sz="2800" b="1" dirty="0" err="1" smtClean="0"/>
              <a:t>baling</a:t>
            </a:r>
            <a:endParaRPr lang="pt-BR" sz="2800" b="1" dirty="0"/>
          </a:p>
        </p:txBody>
      </p:sp>
    </p:spTree>
    <p:extLst>
      <p:ext uri="{BB962C8B-B14F-4D97-AF65-F5344CB8AC3E}">
        <p14:creationId xmlns:p14="http://schemas.microsoft.com/office/powerpoint/2010/main" val="1988035214"/>
      </p:ext>
    </p:extLst>
  </p:cSld>
  <p:clrMapOvr>
    <a:masterClrMapping/>
  </p:clrMapOvr>
  <p:transition/>
  <p:timing>
    <p:tnLst>
      <p:par>
        <p:cTn id="1" dur="indefinite" restart="never" nodeType="tmRoot"/>
      </p:par>
    </p:tnLst>
  </p:timing>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267387" y="929053"/>
            <a:ext cx="8876613" cy="4819471"/>
          </a:xfrm>
          <a:prstGeom prst="rect">
            <a:avLst/>
          </a:prstGeom>
        </p:spPr>
      </p:pic>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6" name="CaixaDeTexto 5"/>
          <p:cNvSpPr txBox="1"/>
          <p:nvPr/>
        </p:nvSpPr>
        <p:spPr>
          <a:xfrm>
            <a:off x="1049483" y="641805"/>
            <a:ext cx="6816436" cy="523220"/>
          </a:xfrm>
          <a:prstGeom prst="rect">
            <a:avLst/>
          </a:prstGeom>
          <a:noFill/>
        </p:spPr>
        <p:txBody>
          <a:bodyPr wrap="square" rtlCol="0">
            <a:spAutoFit/>
          </a:bodyPr>
          <a:lstStyle/>
          <a:p>
            <a:pPr algn="ct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density</a:t>
            </a:r>
            <a:r>
              <a:rPr lang="pt-BR" sz="2800" b="1" dirty="0" smtClean="0"/>
              <a:t>: </a:t>
            </a:r>
            <a:r>
              <a:rPr lang="pt-BR" sz="2800" b="1" dirty="0" err="1" smtClean="0"/>
              <a:t>pressure</a:t>
            </a:r>
            <a:r>
              <a:rPr lang="pt-BR" sz="2800" b="1" dirty="0" smtClean="0"/>
              <a:t> </a:t>
            </a:r>
            <a:r>
              <a:rPr lang="pt-BR" sz="2800" b="1" dirty="0" err="1" smtClean="0"/>
              <a:t>on</a:t>
            </a:r>
            <a:r>
              <a:rPr lang="pt-BR" sz="2800" b="1" dirty="0" smtClean="0"/>
              <a:t> </a:t>
            </a:r>
            <a:r>
              <a:rPr lang="pt-BR" sz="2800" b="1" dirty="0" err="1" smtClean="0"/>
              <a:t>baling</a:t>
            </a:r>
            <a:endParaRPr lang="pt-BR" sz="2800" b="1" dirty="0"/>
          </a:p>
        </p:txBody>
      </p:sp>
    </p:spTree>
    <p:extLst>
      <p:ext uri="{BB962C8B-B14F-4D97-AF65-F5344CB8AC3E}">
        <p14:creationId xmlns:p14="http://schemas.microsoft.com/office/powerpoint/2010/main" val="3029054817"/>
      </p:ext>
    </p:extLst>
  </p:cSld>
  <p:clrMapOvr>
    <a:masterClrMapping/>
  </p:clrMapOvr>
  <p:transition/>
  <p:timing>
    <p:tnLst>
      <p:par>
        <p:cTn id="1" dur="indefinite" restart="never" nodeType="tmRoot"/>
      </p:par>
    </p:tnLst>
  </p:timing>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07504" y="908720"/>
            <a:ext cx="8873341" cy="4968552"/>
          </a:xfrm>
          <a:prstGeom prst="rect">
            <a:avLst/>
          </a:prstGeom>
        </p:spPr>
      </p:pic>
      <p:sp>
        <p:nvSpPr>
          <p:cNvPr id="4" name="Forma livre 3"/>
          <p:cNvSpPr/>
          <p:nvPr/>
        </p:nvSpPr>
        <p:spPr>
          <a:xfrm>
            <a:off x="1149927" y="1005080"/>
            <a:ext cx="5125078" cy="982381"/>
          </a:xfrm>
          <a:custGeom>
            <a:avLst/>
            <a:gdLst>
              <a:gd name="connsiteX0" fmla="*/ 0 w 5125078"/>
              <a:gd name="connsiteY0" fmla="*/ 905621 h 982381"/>
              <a:gd name="connsiteX1" fmla="*/ 1175657 w 5125078"/>
              <a:gd name="connsiteY1" fmla="*/ 187163 h 982381"/>
              <a:gd name="connsiteX2" fmla="*/ 2155371 w 5125078"/>
              <a:gd name="connsiteY2" fmla="*/ 2106 h 982381"/>
              <a:gd name="connsiteX3" fmla="*/ 3124200 w 5125078"/>
              <a:gd name="connsiteY3" fmla="*/ 100078 h 982381"/>
              <a:gd name="connsiteX4" fmla="*/ 3799114 w 5125078"/>
              <a:gd name="connsiteY4" fmla="*/ 296021 h 982381"/>
              <a:gd name="connsiteX5" fmla="*/ 5040086 w 5125078"/>
              <a:gd name="connsiteY5" fmla="*/ 938278 h 982381"/>
              <a:gd name="connsiteX6" fmla="*/ 5018314 w 5125078"/>
              <a:gd name="connsiteY6" fmla="*/ 927392 h 982381"/>
              <a:gd name="connsiteX7" fmla="*/ 5018314 w 5125078"/>
              <a:gd name="connsiteY7" fmla="*/ 927392 h 98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25078" h="982381">
                <a:moveTo>
                  <a:pt x="0" y="905621"/>
                </a:moveTo>
                <a:cubicBezTo>
                  <a:pt x="408214" y="621685"/>
                  <a:pt x="816429" y="337749"/>
                  <a:pt x="1175657" y="187163"/>
                </a:cubicBezTo>
                <a:cubicBezTo>
                  <a:pt x="1534885" y="36577"/>
                  <a:pt x="1830614" y="16620"/>
                  <a:pt x="2155371" y="2106"/>
                </a:cubicBezTo>
                <a:cubicBezTo>
                  <a:pt x="2480128" y="-12408"/>
                  <a:pt x="2850243" y="51092"/>
                  <a:pt x="3124200" y="100078"/>
                </a:cubicBezTo>
                <a:cubicBezTo>
                  <a:pt x="3398157" y="149064"/>
                  <a:pt x="3479800" y="156321"/>
                  <a:pt x="3799114" y="296021"/>
                </a:cubicBezTo>
                <a:cubicBezTo>
                  <a:pt x="4118428" y="435721"/>
                  <a:pt x="4836886" y="833050"/>
                  <a:pt x="5040086" y="938278"/>
                </a:cubicBezTo>
                <a:cubicBezTo>
                  <a:pt x="5243286" y="1043506"/>
                  <a:pt x="5018314" y="927392"/>
                  <a:pt x="5018314" y="927392"/>
                </a:cubicBezTo>
                <a:lnTo>
                  <a:pt x="5018314" y="927392"/>
                </a:lnTo>
              </a:path>
            </a:pathLst>
          </a:custGeom>
          <a:noFill/>
          <a:ln w="28575">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3" name="Retângulo 2"/>
          <p:cNvSpPr/>
          <p:nvPr/>
        </p:nvSpPr>
        <p:spPr>
          <a:xfrm>
            <a:off x="1295400" y="4270664"/>
            <a:ext cx="4637809" cy="2909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CaixaDeTexto 6"/>
          <p:cNvSpPr txBox="1"/>
          <p:nvPr/>
        </p:nvSpPr>
        <p:spPr>
          <a:xfrm>
            <a:off x="1295400" y="4553903"/>
            <a:ext cx="6822178" cy="338554"/>
          </a:xfrm>
          <a:prstGeom prst="rect">
            <a:avLst/>
          </a:prstGeom>
          <a:noFill/>
        </p:spPr>
        <p:txBody>
          <a:bodyPr wrap="square" rtlCol="0">
            <a:spAutoFit/>
          </a:bodyPr>
          <a:lstStyle/>
          <a:p>
            <a:r>
              <a:rPr lang="pt-BR" sz="1600" b="1" dirty="0" smtClean="0">
                <a:solidFill>
                  <a:schemeClr val="tx1">
                    <a:lumMod val="95000"/>
                    <a:lumOff val="5000"/>
                  </a:schemeClr>
                </a:solidFill>
              </a:rPr>
              <a:t>31                  34                  44                   51                  58      </a:t>
            </a:r>
            <a:r>
              <a:rPr lang="pt-BR" sz="1600" b="1" dirty="0" err="1" smtClean="0">
                <a:solidFill>
                  <a:schemeClr val="tx1">
                    <a:lumMod val="95000"/>
                    <a:lumOff val="5000"/>
                  </a:schemeClr>
                </a:solidFill>
              </a:rPr>
              <a:t>Dry</a:t>
            </a:r>
            <a:r>
              <a:rPr lang="pt-BR" sz="1600" b="1" dirty="0" smtClean="0">
                <a:solidFill>
                  <a:schemeClr val="tx1">
                    <a:lumMod val="95000"/>
                    <a:lumOff val="5000"/>
                  </a:schemeClr>
                </a:solidFill>
              </a:rPr>
              <a:t> </a:t>
            </a:r>
            <a:r>
              <a:rPr lang="pt-BR" sz="1600" b="1" dirty="0" err="1" smtClean="0">
                <a:solidFill>
                  <a:schemeClr val="tx1">
                    <a:lumMod val="95000"/>
                    <a:lumOff val="5000"/>
                  </a:schemeClr>
                </a:solidFill>
              </a:rPr>
              <a:t>matter</a:t>
            </a:r>
            <a:r>
              <a:rPr lang="pt-BR" sz="1600" b="1" dirty="0" smtClean="0">
                <a:solidFill>
                  <a:schemeClr val="tx1">
                    <a:lumMod val="95000"/>
                    <a:lumOff val="5000"/>
                  </a:schemeClr>
                </a:solidFill>
              </a:rPr>
              <a:t>%</a:t>
            </a:r>
            <a:endParaRPr lang="pt-BR" sz="1600" b="1" dirty="0">
              <a:solidFill>
                <a:schemeClr val="tx1">
                  <a:lumMod val="95000"/>
                  <a:lumOff val="5000"/>
                </a:schemeClr>
              </a:solidFill>
            </a:endParaRPr>
          </a:p>
        </p:txBody>
      </p:sp>
      <p:sp>
        <p:nvSpPr>
          <p:cNvPr id="8" name="CaixaDeTexto 7"/>
          <p:cNvSpPr txBox="1"/>
          <p:nvPr/>
        </p:nvSpPr>
        <p:spPr>
          <a:xfrm>
            <a:off x="-924790" y="337320"/>
            <a:ext cx="9705109" cy="523220"/>
          </a:xfrm>
          <a:prstGeom prst="rect">
            <a:avLst/>
          </a:prstGeom>
          <a:noFill/>
        </p:spPr>
        <p:txBody>
          <a:bodyPr wrap="square" rtlCol="0">
            <a:spAutoFit/>
          </a:bodyPr>
          <a:lstStyle/>
          <a:p>
            <a:pPr algn="ct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density</a:t>
            </a:r>
            <a:r>
              <a:rPr lang="pt-BR" sz="2800" b="1" dirty="0" smtClean="0"/>
              <a:t> </a:t>
            </a:r>
            <a:r>
              <a:rPr lang="pt-BR" sz="2800" b="1" dirty="0" err="1" smtClean="0"/>
              <a:t>across</a:t>
            </a:r>
            <a:r>
              <a:rPr lang="pt-BR" sz="2800" b="1" dirty="0" smtClean="0"/>
              <a:t> DM </a:t>
            </a:r>
            <a:r>
              <a:rPr lang="pt-BR" sz="2800" b="1" dirty="0" err="1" smtClean="0"/>
              <a:t>contents</a:t>
            </a:r>
            <a:endParaRPr lang="pt-BR" sz="2800" b="1" dirty="0"/>
          </a:p>
        </p:txBody>
      </p:sp>
    </p:spTree>
    <p:extLst>
      <p:ext uri="{BB962C8B-B14F-4D97-AF65-F5344CB8AC3E}">
        <p14:creationId xmlns:p14="http://schemas.microsoft.com/office/powerpoint/2010/main" val="2822412172"/>
      </p:ext>
    </p:extLst>
  </p:cSld>
  <p:clrMapOvr>
    <a:masterClrMapping/>
  </p:clrMapOvr>
  <p:transition/>
  <p:timing>
    <p:tnLst>
      <p:par>
        <p:cTn id="1" dur="indefinite" restart="never" nodeType="tmRoot"/>
      </p:par>
    </p:tn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0" y="1017914"/>
            <a:ext cx="8849136" cy="4977639"/>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135082" y="494694"/>
            <a:ext cx="8291945" cy="523220"/>
          </a:xfrm>
          <a:prstGeom prst="rect">
            <a:avLst/>
          </a:prstGeom>
          <a:noFill/>
        </p:spPr>
        <p:txBody>
          <a:bodyPr wrap="square" rtlCol="0">
            <a:spAutoFit/>
          </a:bodyPr>
          <a:lstStyle/>
          <a:p>
            <a:pPr algn="ctr"/>
            <a:r>
              <a:rPr lang="pt-BR" sz="2800" b="1" dirty="0" err="1" smtClean="0"/>
              <a:t>Governance</a:t>
            </a:r>
            <a:r>
              <a:rPr lang="pt-BR" sz="2800" b="1" dirty="0" smtClean="0"/>
              <a:t> in business: </a:t>
            </a:r>
            <a:r>
              <a:rPr lang="pt-BR" sz="2800" b="1" dirty="0" err="1"/>
              <a:t>h</a:t>
            </a:r>
            <a:r>
              <a:rPr lang="pt-BR" sz="2800" b="1" dirty="0" err="1" smtClean="0"/>
              <a:t>ay</a:t>
            </a:r>
            <a:r>
              <a:rPr lang="pt-BR" sz="2800" b="1" dirty="0" smtClean="0"/>
              <a:t> </a:t>
            </a:r>
            <a:r>
              <a:rPr lang="pt-BR" sz="2800" b="1" dirty="0" err="1" smtClean="0"/>
              <a:t>and</a:t>
            </a:r>
            <a:r>
              <a:rPr lang="pt-BR" sz="2800" b="1" dirty="0" smtClean="0"/>
              <a:t> </a:t>
            </a:r>
            <a:r>
              <a:rPr lang="pt-BR" sz="2800" b="1" dirty="0" err="1" smtClean="0"/>
              <a:t>wilted</a:t>
            </a:r>
            <a:r>
              <a:rPr lang="pt-BR" sz="2800" b="1" dirty="0" smtClean="0"/>
              <a:t> </a:t>
            </a:r>
            <a:r>
              <a:rPr lang="pt-BR" sz="2800" b="1" dirty="0" err="1" smtClean="0"/>
              <a:t>silage</a:t>
            </a:r>
            <a:r>
              <a:rPr lang="pt-BR" sz="2800" b="1" dirty="0" smtClean="0"/>
              <a:t> outputs </a:t>
            </a:r>
            <a:endParaRPr lang="pt-BR" sz="2800" b="1" dirty="0"/>
          </a:p>
        </p:txBody>
      </p:sp>
    </p:spTree>
    <p:extLst>
      <p:ext uri="{BB962C8B-B14F-4D97-AF65-F5344CB8AC3E}">
        <p14:creationId xmlns:p14="http://schemas.microsoft.com/office/powerpoint/2010/main" val="224084266"/>
      </p:ext>
    </p:extLst>
  </p:cSld>
  <p:clrMapOvr>
    <a:masterClrMapping/>
  </p:clrMapOvr>
  <p:timing>
    <p:tnLst>
      <p:par>
        <p:cTn id="1" dur="indefinite" restart="never" nodeType="tmRoot"/>
      </p:par>
    </p:tnLst>
  </p:timing>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0" y="1077503"/>
            <a:ext cx="8872513" cy="4990788"/>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135082" y="494694"/>
            <a:ext cx="8291945" cy="523220"/>
          </a:xfrm>
          <a:prstGeom prst="rect">
            <a:avLst/>
          </a:prstGeom>
          <a:noFill/>
        </p:spPr>
        <p:txBody>
          <a:bodyPr wrap="square" rtlCol="0">
            <a:spAutoFit/>
          </a:bodyPr>
          <a:lstStyle/>
          <a:p>
            <a:pPr algn="ctr"/>
            <a:r>
              <a:rPr lang="pt-BR" sz="2800" b="1" dirty="0" err="1" smtClean="0"/>
              <a:t>Governance</a:t>
            </a:r>
            <a:r>
              <a:rPr lang="pt-BR" sz="2800" b="1" dirty="0" smtClean="0"/>
              <a:t> in business: </a:t>
            </a:r>
            <a:r>
              <a:rPr lang="pt-BR" sz="2800" b="1" dirty="0" err="1"/>
              <a:t>h</a:t>
            </a:r>
            <a:r>
              <a:rPr lang="pt-BR" sz="2800" b="1" dirty="0" err="1" smtClean="0"/>
              <a:t>ay</a:t>
            </a:r>
            <a:r>
              <a:rPr lang="pt-BR" sz="2800" b="1" dirty="0" smtClean="0"/>
              <a:t> </a:t>
            </a:r>
            <a:r>
              <a:rPr lang="pt-BR" sz="2800" b="1" dirty="0" err="1" smtClean="0"/>
              <a:t>and</a:t>
            </a:r>
            <a:r>
              <a:rPr lang="pt-BR" sz="2800" b="1" dirty="0" smtClean="0"/>
              <a:t> </a:t>
            </a:r>
            <a:r>
              <a:rPr lang="pt-BR" sz="2800" b="1" dirty="0" err="1" smtClean="0"/>
              <a:t>wilted</a:t>
            </a:r>
            <a:r>
              <a:rPr lang="pt-BR" sz="2800" b="1" dirty="0" smtClean="0"/>
              <a:t> </a:t>
            </a:r>
            <a:r>
              <a:rPr lang="pt-BR" sz="2800" b="1" dirty="0" err="1" smtClean="0"/>
              <a:t>silage</a:t>
            </a:r>
            <a:r>
              <a:rPr lang="pt-BR" sz="2800" b="1" dirty="0" smtClean="0"/>
              <a:t> outputs </a:t>
            </a:r>
            <a:endParaRPr lang="pt-BR" sz="2800" b="1" dirty="0"/>
          </a:p>
        </p:txBody>
      </p:sp>
    </p:spTree>
    <p:extLst>
      <p:ext uri="{BB962C8B-B14F-4D97-AF65-F5344CB8AC3E}">
        <p14:creationId xmlns:p14="http://schemas.microsoft.com/office/powerpoint/2010/main" val="1454537799"/>
      </p:ext>
    </p:extLst>
  </p:cSld>
  <p:clrMapOvr>
    <a:masterClrMapping/>
  </p:clrMapOvr>
  <p:timing>
    <p:tnLst>
      <p:par>
        <p:cTn id="1" dur="indefinite" restart="never" nodeType="tmRoot"/>
      </p:par>
    </p:tnLst>
  </p:timing>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1672" y="81814"/>
            <a:ext cx="736192" cy="687113"/>
          </a:xfrm>
          <a:prstGeom prst="rect">
            <a:avLst/>
          </a:prstGeom>
          <a:noFill/>
          <a:extLst>
            <a:ext uri="{909E8E84-426E-40DD-AFC4-6F175D3DCCD1}">
              <a14:hiddenFill xmlns:a14="http://schemas.microsoft.com/office/drawing/2010/main">
                <a:solidFill>
                  <a:srgbClr val="FFFFFF"/>
                </a:solidFill>
              </a14:hiddenFill>
            </a:ext>
          </a:extLst>
        </p:spPr>
      </p:pic>
      <p:pic>
        <p:nvPicPr>
          <p:cNvPr id="5" name="Imagem 4"/>
          <p:cNvPicPr>
            <a:picLocks noChangeAspect="1"/>
          </p:cNvPicPr>
          <p:nvPr/>
        </p:nvPicPr>
        <p:blipFill>
          <a:blip r:embed="rId3"/>
          <a:stretch>
            <a:fillRect/>
          </a:stretch>
        </p:blipFill>
        <p:spPr>
          <a:xfrm>
            <a:off x="0" y="1009216"/>
            <a:ext cx="8923538" cy="5142202"/>
          </a:xfrm>
          <a:prstGeom prst="rect">
            <a:avLst/>
          </a:prstGeom>
        </p:spPr>
      </p:pic>
      <p:sp>
        <p:nvSpPr>
          <p:cNvPr id="6" name="CaixaDeTexto 5"/>
          <p:cNvSpPr txBox="1"/>
          <p:nvPr/>
        </p:nvSpPr>
        <p:spPr>
          <a:xfrm>
            <a:off x="0" y="494694"/>
            <a:ext cx="8291945" cy="523220"/>
          </a:xfrm>
          <a:prstGeom prst="rect">
            <a:avLst/>
          </a:prstGeom>
          <a:noFill/>
        </p:spPr>
        <p:txBody>
          <a:bodyPr wrap="square" rtlCol="0">
            <a:spAutoFit/>
          </a:bodyPr>
          <a:lstStyle/>
          <a:p>
            <a:pPr algn="ctr"/>
            <a:r>
              <a:rPr lang="pt-BR" sz="2800" b="1" dirty="0" err="1" smtClean="0"/>
              <a:t>Governance</a:t>
            </a:r>
            <a:r>
              <a:rPr lang="pt-BR" sz="2800" b="1" dirty="0" smtClean="0"/>
              <a:t> in business: </a:t>
            </a:r>
            <a:r>
              <a:rPr lang="pt-BR" sz="2800" b="1" dirty="0" err="1"/>
              <a:t>h</a:t>
            </a:r>
            <a:r>
              <a:rPr lang="pt-BR" sz="2800" b="1" dirty="0" err="1" smtClean="0"/>
              <a:t>ay</a:t>
            </a:r>
            <a:r>
              <a:rPr lang="pt-BR" sz="2800" b="1" dirty="0" smtClean="0"/>
              <a:t> </a:t>
            </a:r>
            <a:r>
              <a:rPr lang="pt-BR" sz="2800" b="1" dirty="0" err="1" smtClean="0"/>
              <a:t>and</a:t>
            </a:r>
            <a:r>
              <a:rPr lang="pt-BR" sz="2800" b="1" dirty="0" smtClean="0"/>
              <a:t> </a:t>
            </a:r>
            <a:r>
              <a:rPr lang="pt-BR" sz="2800" b="1" dirty="0" err="1" smtClean="0"/>
              <a:t>wilted</a:t>
            </a:r>
            <a:r>
              <a:rPr lang="pt-BR" sz="2800" b="1" dirty="0" smtClean="0"/>
              <a:t> </a:t>
            </a:r>
            <a:r>
              <a:rPr lang="pt-BR" sz="2800" b="1" dirty="0" err="1" smtClean="0"/>
              <a:t>silage</a:t>
            </a:r>
            <a:r>
              <a:rPr lang="pt-BR" sz="2800" b="1" dirty="0" smtClean="0"/>
              <a:t> outputs </a:t>
            </a:r>
            <a:endParaRPr lang="pt-BR" sz="2800" b="1" dirty="0"/>
          </a:p>
        </p:txBody>
      </p:sp>
    </p:spTree>
    <p:extLst>
      <p:ext uri="{BB962C8B-B14F-4D97-AF65-F5344CB8AC3E}">
        <p14:creationId xmlns:p14="http://schemas.microsoft.com/office/powerpoint/2010/main" val="1154651588"/>
      </p:ext>
    </p:extLst>
  </p:cSld>
  <p:clrMapOvr>
    <a:masterClrMapping/>
  </p:clrMapOvr>
  <p:timing>
    <p:tnLst>
      <p:par>
        <p:cTn id="1" dur="indefinite" restart="never" nodeType="tmRoot"/>
      </p:par>
    </p:tnLst>
  </p:timing>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 y="1078686"/>
            <a:ext cx="9095881" cy="4303805"/>
          </a:xfrm>
          <a:prstGeom prst="rect">
            <a:avLst/>
          </a:prstGeom>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135082" y="494694"/>
            <a:ext cx="8291945" cy="523220"/>
          </a:xfrm>
          <a:prstGeom prst="rect">
            <a:avLst/>
          </a:prstGeom>
          <a:noFill/>
        </p:spPr>
        <p:txBody>
          <a:bodyPr wrap="square" rtlCol="0">
            <a:spAutoFit/>
          </a:bodyPr>
          <a:lstStyle/>
          <a:p>
            <a:pPr algn="ctr"/>
            <a:r>
              <a:rPr lang="pt-BR" sz="2800" b="1" dirty="0" err="1" smtClean="0"/>
              <a:t>Governance</a:t>
            </a:r>
            <a:r>
              <a:rPr lang="pt-BR" sz="2800" b="1" dirty="0" smtClean="0"/>
              <a:t> in business: real time </a:t>
            </a:r>
            <a:r>
              <a:rPr lang="pt-BR" sz="2800" b="1" dirty="0" err="1" smtClean="0"/>
              <a:t>baling</a:t>
            </a:r>
            <a:r>
              <a:rPr lang="pt-BR" sz="2800" b="1" dirty="0" smtClean="0"/>
              <a:t> </a:t>
            </a:r>
            <a:r>
              <a:rPr lang="pt-BR" sz="2800" b="1" dirty="0" err="1" smtClean="0"/>
              <a:t>and</a:t>
            </a:r>
            <a:r>
              <a:rPr lang="pt-BR" sz="2800" b="1" dirty="0" smtClean="0"/>
              <a:t> </a:t>
            </a:r>
            <a:r>
              <a:rPr lang="pt-BR" sz="2800" b="1" dirty="0" err="1" smtClean="0"/>
              <a:t>wraping</a:t>
            </a:r>
            <a:r>
              <a:rPr lang="pt-BR" sz="2800" b="1" dirty="0" smtClean="0"/>
              <a:t> </a:t>
            </a:r>
            <a:endParaRPr lang="pt-BR" sz="2800" b="1" dirty="0"/>
          </a:p>
        </p:txBody>
      </p:sp>
    </p:spTree>
    <p:extLst>
      <p:ext uri="{BB962C8B-B14F-4D97-AF65-F5344CB8AC3E}">
        <p14:creationId xmlns:p14="http://schemas.microsoft.com/office/powerpoint/2010/main" val="237229857"/>
      </p:ext>
    </p:extLst>
  </p:cSld>
  <p:clrMapOvr>
    <a:masterClrMapping/>
  </p:clrMapOvr>
  <p:timing>
    <p:tnLst>
      <p:par>
        <p:cTn id="1" dur="indefinite" restart="never" nodeType="tmRoot"/>
      </p:par>
    </p:tnLst>
  </p:timing>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135082" y="494694"/>
            <a:ext cx="8291945" cy="523220"/>
          </a:xfrm>
          <a:prstGeom prst="rect">
            <a:avLst/>
          </a:prstGeom>
          <a:noFill/>
        </p:spPr>
        <p:txBody>
          <a:bodyPr wrap="square" rtlCol="0">
            <a:spAutoFit/>
          </a:bodyPr>
          <a:lstStyle/>
          <a:p>
            <a:pPr algn="ctr"/>
            <a:r>
              <a:rPr lang="pt-BR" sz="2800" b="1" dirty="0" err="1" smtClean="0"/>
              <a:t>Governance</a:t>
            </a:r>
            <a:r>
              <a:rPr lang="pt-BR" sz="2800" b="1" dirty="0" smtClean="0"/>
              <a:t> in business: </a:t>
            </a:r>
            <a:r>
              <a:rPr lang="pt-BR" sz="2800" b="1" dirty="0" err="1" smtClean="0"/>
              <a:t>baling</a:t>
            </a:r>
            <a:r>
              <a:rPr lang="pt-BR" sz="2800" b="1" dirty="0" smtClean="0"/>
              <a:t> </a:t>
            </a:r>
            <a:r>
              <a:rPr lang="pt-BR" sz="2800" b="1" dirty="0" err="1" smtClean="0"/>
              <a:t>and</a:t>
            </a:r>
            <a:r>
              <a:rPr lang="pt-BR" sz="2800" b="1" dirty="0" smtClean="0"/>
              <a:t> </a:t>
            </a:r>
            <a:r>
              <a:rPr lang="pt-BR" sz="2800" b="1" dirty="0" err="1" smtClean="0"/>
              <a:t>wraping</a:t>
            </a:r>
            <a:r>
              <a:rPr lang="pt-BR" sz="2800" b="1" dirty="0" smtClean="0"/>
              <a:t> </a:t>
            </a:r>
            <a:r>
              <a:rPr lang="pt-BR" sz="2800" b="1" dirty="0" err="1" smtClean="0"/>
              <a:t>at</a:t>
            </a:r>
            <a:r>
              <a:rPr lang="pt-BR" sz="2800" b="1" dirty="0" smtClean="0"/>
              <a:t> </a:t>
            </a:r>
            <a:r>
              <a:rPr lang="pt-BR" sz="2800" b="1" dirty="0" err="1" smtClean="0"/>
              <a:t>once</a:t>
            </a:r>
            <a:r>
              <a:rPr lang="pt-BR" sz="2800" b="1" dirty="0" smtClean="0"/>
              <a:t> </a:t>
            </a:r>
            <a:endParaRPr lang="pt-BR" sz="2800" b="1" dirty="0"/>
          </a:p>
        </p:txBody>
      </p:sp>
      <p:pic>
        <p:nvPicPr>
          <p:cNvPr id="37890" name="Picture 2" descr="Gentle bale dro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174" y="1387474"/>
            <a:ext cx="8166173" cy="4483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45566"/>
      </p:ext>
    </p:extLst>
  </p:cSld>
  <p:clrMapOvr>
    <a:masterClrMapping/>
  </p:clrMapOvr>
  <p:timing>
    <p:tnLst>
      <p:par>
        <p:cTn id="1" dur="indefinite" restart="never" nodeType="tmRoot"/>
      </p:par>
    </p:tnLst>
  </p:timing>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1187624" y="1984470"/>
            <a:ext cx="6774160" cy="178510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pt-BR" sz="4400" b="1" dirty="0" err="1" smtClean="0">
                <a:latin typeface="Arial" panose="020B0604020202020204" pitchFamily="34" charset="0"/>
              </a:rPr>
              <a:t>Wrapping</a:t>
            </a:r>
            <a:endParaRPr lang="pt-BR" sz="4400" b="1" dirty="0" smtClean="0">
              <a:latin typeface="Arial" panose="020B0604020202020204" pitchFamily="34" charset="0"/>
            </a:endParaRPr>
          </a:p>
          <a:p>
            <a:pPr algn="ctr">
              <a:spcBef>
                <a:spcPct val="50000"/>
              </a:spcBef>
            </a:pPr>
            <a:r>
              <a:rPr lang="pt-BR" sz="4400" b="1" dirty="0" smtClean="0">
                <a:latin typeface="Arial" panose="020B0604020202020204" pitchFamily="34" charset="0"/>
              </a:rPr>
              <a:t>(bale </a:t>
            </a:r>
            <a:r>
              <a:rPr lang="pt-BR" sz="4400" b="1" dirty="0" err="1" smtClean="0">
                <a:latin typeface="Arial" panose="020B0604020202020204" pitchFamily="34" charset="0"/>
              </a:rPr>
              <a:t>silage</a:t>
            </a:r>
            <a:r>
              <a:rPr lang="pt-BR" sz="4400" b="1" dirty="0" smtClean="0">
                <a:latin typeface="Arial" panose="020B0604020202020204" pitchFamily="34" charset="0"/>
              </a:rPr>
              <a:t> </a:t>
            </a:r>
            <a:r>
              <a:rPr lang="pt-BR" sz="4400" b="1" dirty="0" err="1" smtClean="0">
                <a:latin typeface="Arial" panose="020B0604020202020204" pitchFamily="34" charset="0"/>
              </a:rPr>
              <a:t>or</a:t>
            </a:r>
            <a:r>
              <a:rPr lang="pt-BR" sz="4400" b="1" dirty="0" smtClean="0">
                <a:latin typeface="Arial" panose="020B0604020202020204" pitchFamily="34" charset="0"/>
              </a:rPr>
              <a:t> </a:t>
            </a:r>
            <a:r>
              <a:rPr lang="pt-BR" sz="4400" b="1" dirty="0" err="1" smtClean="0">
                <a:latin typeface="Arial" panose="020B0604020202020204" pitchFamily="34" charset="0"/>
              </a:rPr>
              <a:t>baleage</a:t>
            </a:r>
            <a:r>
              <a:rPr lang="pt-BR" sz="4400" b="1" dirty="0" smtClean="0">
                <a:latin typeface="Arial" panose="020B0604020202020204" pitchFamily="34" charset="0"/>
              </a:rPr>
              <a:t>)</a:t>
            </a:r>
            <a:endParaRPr lang="pt-BR" sz="4400" b="1" dirty="0">
              <a:latin typeface="Arial" panose="020B0604020202020204" pitchFamily="34" charset="0"/>
            </a:endParaRPr>
          </a:p>
        </p:txBody>
      </p:sp>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339045"/>
      </p:ext>
    </p:extLst>
  </p:cSld>
  <p:clrMapOvr>
    <a:masterClrMapping/>
  </p:clrMapOvr>
  <p:timing>
    <p:tnLst>
      <p:par>
        <p:cTn id="1" dur="indefinite" restart="never" nodeType="tmRoot"/>
      </p:par>
    </p:tnLst>
  </p:timing>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10" name="Picture 2" descr="C:\Apresentações\Fotos\Volumosos\Fenação\baler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051" y="903415"/>
            <a:ext cx="7855527" cy="526429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4290" y="81814"/>
            <a:ext cx="643573" cy="600669"/>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174367" y="380195"/>
            <a:ext cx="8291945" cy="523220"/>
          </a:xfrm>
          <a:prstGeom prst="rect">
            <a:avLst/>
          </a:prstGeom>
          <a:noFill/>
        </p:spPr>
        <p:txBody>
          <a:bodyPr wrap="square" rtlCol="0">
            <a:spAutoFit/>
          </a:bodyPr>
          <a:lstStyle/>
          <a:p>
            <a:pPr algn="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additives</a:t>
            </a:r>
            <a:r>
              <a:rPr lang="pt-BR" sz="2800" b="1" dirty="0" smtClean="0"/>
              <a:t> for </a:t>
            </a:r>
            <a:r>
              <a:rPr lang="pt-BR" sz="2800" b="1" dirty="0" err="1" smtClean="0"/>
              <a:t>improving</a:t>
            </a:r>
            <a:r>
              <a:rPr lang="pt-BR" sz="2800" b="1" dirty="0" smtClean="0"/>
              <a:t> </a:t>
            </a:r>
            <a:r>
              <a:rPr lang="pt-BR" sz="2800" b="1" dirty="0" err="1" smtClean="0"/>
              <a:t>aerobic</a:t>
            </a:r>
            <a:r>
              <a:rPr lang="pt-BR" sz="2800" b="1" dirty="0" smtClean="0"/>
              <a:t> </a:t>
            </a:r>
            <a:r>
              <a:rPr lang="pt-BR" sz="2800" b="1" dirty="0" err="1" smtClean="0"/>
              <a:t>stability</a:t>
            </a:r>
            <a:endParaRPr lang="pt-BR" sz="2800" b="1" dirty="0"/>
          </a:p>
        </p:txBody>
      </p:sp>
      <p:sp>
        <p:nvSpPr>
          <p:cNvPr id="2" name="CaixaDeTexto 1"/>
          <p:cNvSpPr txBox="1"/>
          <p:nvPr/>
        </p:nvSpPr>
        <p:spPr>
          <a:xfrm>
            <a:off x="4135582" y="1236518"/>
            <a:ext cx="3480954" cy="1015663"/>
          </a:xfrm>
          <a:prstGeom prst="rect">
            <a:avLst/>
          </a:prstGeom>
          <a:noFill/>
        </p:spPr>
        <p:txBody>
          <a:bodyPr wrap="square" rtlCol="0">
            <a:spAutoFit/>
          </a:bodyPr>
          <a:lstStyle/>
          <a:p>
            <a:pPr algn="ctr"/>
            <a:r>
              <a:rPr lang="pt-BR" sz="2000" b="1" dirty="0" err="1" smtClean="0"/>
              <a:t>Throughly</a:t>
            </a:r>
            <a:r>
              <a:rPr lang="pt-BR" sz="2000" b="1" dirty="0" smtClean="0"/>
              <a:t> </a:t>
            </a:r>
            <a:r>
              <a:rPr lang="pt-BR" sz="2000" b="1" dirty="0" err="1" smtClean="0"/>
              <a:t>mixed</a:t>
            </a:r>
            <a:r>
              <a:rPr lang="pt-BR" sz="2000" b="1" dirty="0" smtClean="0"/>
              <a:t> </a:t>
            </a:r>
            <a:r>
              <a:rPr lang="pt-BR" sz="2000" b="1" dirty="0" err="1" smtClean="0"/>
              <a:t>onto</a:t>
            </a:r>
            <a:r>
              <a:rPr lang="pt-BR" sz="2000" b="1" dirty="0" smtClean="0"/>
              <a:t> forage</a:t>
            </a:r>
          </a:p>
          <a:p>
            <a:pPr algn="ctr"/>
            <a:r>
              <a:rPr lang="pt-BR" sz="2000" b="1" dirty="0" err="1"/>
              <a:t>o</a:t>
            </a:r>
            <a:r>
              <a:rPr lang="pt-BR" sz="2000" b="1" dirty="0" err="1" smtClean="0"/>
              <a:t>r</a:t>
            </a:r>
            <a:endParaRPr lang="pt-BR" sz="2000" b="1" dirty="0" smtClean="0"/>
          </a:p>
          <a:p>
            <a:pPr algn="ctr"/>
            <a:r>
              <a:rPr lang="pt-BR" sz="2000" b="1" dirty="0" err="1" smtClean="0"/>
              <a:t>Outer</a:t>
            </a:r>
            <a:r>
              <a:rPr lang="pt-BR" sz="2000" b="1" dirty="0" smtClean="0"/>
              <a:t> face </a:t>
            </a:r>
            <a:r>
              <a:rPr lang="pt-BR" sz="2000" b="1" dirty="0" err="1" smtClean="0"/>
              <a:t>sprayed</a:t>
            </a:r>
            <a:endParaRPr lang="pt-BR" sz="2000" b="1" dirty="0"/>
          </a:p>
        </p:txBody>
      </p:sp>
    </p:spTree>
    <p:extLst>
      <p:ext uri="{BB962C8B-B14F-4D97-AF65-F5344CB8AC3E}">
        <p14:creationId xmlns:p14="http://schemas.microsoft.com/office/powerpoint/2010/main" val="2390692450"/>
      </p:ext>
    </p:extLst>
  </p:cSld>
  <p:clrMapOvr>
    <a:masterClrMapping/>
  </p:clrMapOvr>
  <p:timing>
    <p:tnLst>
      <p:par>
        <p:cTn id="1" dur="indefinite" restart="never" nodeType="tmRoot"/>
      </p:par>
    </p:tnLst>
  </p:timing>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4" name="Imagem 3"/>
          <p:cNvPicPr>
            <a:picLocks noChangeAspect="1"/>
          </p:cNvPicPr>
          <p:nvPr/>
        </p:nvPicPr>
        <p:blipFill>
          <a:blip r:embed="rId3"/>
          <a:stretch>
            <a:fillRect/>
          </a:stretch>
        </p:blipFill>
        <p:spPr>
          <a:xfrm>
            <a:off x="173471" y="1148898"/>
            <a:ext cx="8090243" cy="5023588"/>
          </a:xfrm>
          <a:prstGeom prst="rect">
            <a:avLst/>
          </a:prstGeom>
        </p:spPr>
      </p:pic>
      <p:sp>
        <p:nvSpPr>
          <p:cNvPr id="5" name="CaixaDeTexto 4"/>
          <p:cNvSpPr txBox="1"/>
          <p:nvPr/>
        </p:nvSpPr>
        <p:spPr>
          <a:xfrm>
            <a:off x="1204089" y="559991"/>
            <a:ext cx="6029005" cy="523220"/>
          </a:xfrm>
          <a:prstGeom prst="rect">
            <a:avLst/>
          </a:prstGeom>
          <a:noFill/>
        </p:spPr>
        <p:txBody>
          <a:bodyPr wrap="square" rtlCol="0">
            <a:spAutoFit/>
          </a:bodyPr>
          <a:lstStyle/>
          <a:p>
            <a:pPr algn="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wrapping</a:t>
            </a:r>
            <a:r>
              <a:rPr lang="pt-BR" sz="2800" b="1" dirty="0" smtClean="0"/>
              <a:t> as exclusive</a:t>
            </a:r>
            <a:endParaRPr lang="pt-BR" sz="2800" b="1" dirty="0"/>
          </a:p>
        </p:txBody>
      </p:sp>
    </p:spTree>
    <p:extLst>
      <p:ext uri="{BB962C8B-B14F-4D97-AF65-F5344CB8AC3E}">
        <p14:creationId xmlns:p14="http://schemas.microsoft.com/office/powerpoint/2010/main" val="2475291557"/>
      </p:ext>
    </p:extLst>
  </p:cSld>
  <p:clrMapOvr>
    <a:masterClrMapping/>
  </p:clrMapOvr>
  <p:timing>
    <p:tnLst>
      <p:par>
        <p:cTn id="1" dur="indefinite" restart="never" nodeType="tmRoot"/>
      </p:par>
    </p:tnLst>
  </p:timing>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3714" y="40970"/>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135082" y="1086221"/>
            <a:ext cx="7335982" cy="5152654"/>
          </a:xfrm>
          <a:prstGeom prst="rect">
            <a:avLst/>
          </a:prstGeom>
        </p:spPr>
      </p:pic>
      <p:sp>
        <p:nvSpPr>
          <p:cNvPr id="6" name="CaixaDeTexto 5"/>
          <p:cNvSpPr txBox="1"/>
          <p:nvPr/>
        </p:nvSpPr>
        <p:spPr>
          <a:xfrm>
            <a:off x="788570" y="379797"/>
            <a:ext cx="6029005" cy="523220"/>
          </a:xfrm>
          <a:prstGeom prst="rect">
            <a:avLst/>
          </a:prstGeom>
          <a:noFill/>
        </p:spPr>
        <p:txBody>
          <a:bodyPr wrap="square" rtlCol="0">
            <a:spAutoFit/>
          </a:bodyPr>
          <a:lstStyle/>
          <a:p>
            <a:pPr algn="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picking</a:t>
            </a:r>
            <a:r>
              <a:rPr lang="pt-BR" sz="2800" b="1" dirty="0" smtClean="0"/>
              <a:t> </a:t>
            </a:r>
            <a:r>
              <a:rPr lang="pt-BR" sz="2800" b="1" dirty="0" err="1" smtClean="0"/>
              <a:t>up</a:t>
            </a:r>
            <a:r>
              <a:rPr lang="pt-BR" sz="2800" b="1" dirty="0" smtClean="0"/>
              <a:t> &amp; </a:t>
            </a:r>
            <a:r>
              <a:rPr lang="pt-BR" sz="2800" b="1" dirty="0" err="1" smtClean="0"/>
              <a:t>wrapping</a:t>
            </a:r>
            <a:endParaRPr lang="pt-BR" sz="2800" b="1" dirty="0"/>
          </a:p>
        </p:txBody>
      </p:sp>
    </p:spTree>
    <p:extLst>
      <p:ext uri="{BB962C8B-B14F-4D97-AF65-F5344CB8AC3E}">
        <p14:creationId xmlns:p14="http://schemas.microsoft.com/office/powerpoint/2010/main" val="1972751496"/>
      </p:ext>
    </p:extLst>
  </p:cSld>
  <p:clrMapOvr>
    <a:masterClrMapping/>
  </p:clrMapOvr>
  <p:timing>
    <p:tnLst>
      <p:par>
        <p:cTn id="1" dur="indefinite" restart="never" nodeType="tmRoot"/>
      </p:par>
    </p:tnLst>
  </p:timing>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9264" y="81815"/>
            <a:ext cx="691660" cy="645550"/>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2476067" y="1246908"/>
            <a:ext cx="4067070" cy="5050021"/>
          </a:xfrm>
          <a:prstGeom prst="rect">
            <a:avLst/>
          </a:prstGeom>
        </p:spPr>
      </p:pic>
      <p:sp>
        <p:nvSpPr>
          <p:cNvPr id="5" name="CaixaDeTexto 4"/>
          <p:cNvSpPr txBox="1"/>
          <p:nvPr/>
        </p:nvSpPr>
        <p:spPr>
          <a:xfrm>
            <a:off x="126109" y="641805"/>
            <a:ext cx="8766986" cy="523220"/>
          </a:xfrm>
          <a:prstGeom prst="rect">
            <a:avLst/>
          </a:prstGeom>
          <a:noFill/>
        </p:spPr>
        <p:txBody>
          <a:bodyPr wrap="square" rtlCol="0">
            <a:spAutoFit/>
          </a:bodyPr>
          <a:lstStyle/>
          <a:p>
            <a:pPr algn="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wrapping</a:t>
            </a:r>
            <a:r>
              <a:rPr lang="pt-BR" sz="2800" b="1" dirty="0" smtClean="0"/>
              <a:t> </a:t>
            </a:r>
            <a:r>
              <a:rPr lang="pt-BR" sz="2800" b="1" dirty="0" err="1" smtClean="0"/>
              <a:t>square</a:t>
            </a:r>
            <a:r>
              <a:rPr lang="pt-BR" sz="2800" b="1" dirty="0" smtClean="0"/>
              <a:t> bales </a:t>
            </a:r>
            <a:r>
              <a:rPr lang="pt-BR" sz="2800" b="1" dirty="0" err="1" smtClean="0"/>
              <a:t>at</a:t>
            </a:r>
            <a:r>
              <a:rPr lang="pt-BR" sz="2800" b="1" dirty="0" smtClean="0"/>
              <a:t> </a:t>
            </a:r>
            <a:r>
              <a:rPr lang="pt-BR" sz="2800" b="1" dirty="0" err="1" smtClean="0"/>
              <a:t>stationary</a:t>
            </a:r>
            <a:r>
              <a:rPr lang="pt-BR" sz="2800" b="1" dirty="0" smtClean="0"/>
              <a:t> hub</a:t>
            </a:r>
            <a:endParaRPr lang="pt-BR" sz="2800" b="1" dirty="0"/>
          </a:p>
        </p:txBody>
      </p:sp>
    </p:spTree>
    <p:extLst>
      <p:ext uri="{BB962C8B-B14F-4D97-AF65-F5344CB8AC3E}">
        <p14:creationId xmlns:p14="http://schemas.microsoft.com/office/powerpoint/2010/main" val="4201468206"/>
      </p:ext>
    </p:extLst>
  </p:cSld>
  <p:clrMapOvr>
    <a:masterClrMapping/>
  </p:clrMapOvr>
  <p:timing>
    <p:tnLst>
      <p:par>
        <p:cTn id="1" dur="indefinite" restart="never" nodeType="tmRoot"/>
      </p:par>
    </p:tnLst>
  </p:timing>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m 1"/>
          <p:cNvPicPr>
            <a:picLocks noChangeAspect="1"/>
          </p:cNvPicPr>
          <p:nvPr/>
        </p:nvPicPr>
        <p:blipFill>
          <a:blip r:embed="rId3"/>
          <a:stretch>
            <a:fillRect/>
          </a:stretch>
        </p:blipFill>
        <p:spPr>
          <a:xfrm>
            <a:off x="1163783" y="182032"/>
            <a:ext cx="6331276" cy="6031732"/>
          </a:xfrm>
          <a:prstGeom prst="rect">
            <a:avLst/>
          </a:prstGeom>
        </p:spPr>
      </p:pic>
    </p:spTree>
    <p:extLst>
      <p:ext uri="{BB962C8B-B14F-4D97-AF65-F5344CB8AC3E}">
        <p14:creationId xmlns:p14="http://schemas.microsoft.com/office/powerpoint/2010/main" val="3189878082"/>
      </p:ext>
    </p:extLst>
  </p:cSld>
  <p:clrMapOvr>
    <a:masterClrMapping/>
  </p:clrMapOvr>
  <p:timing>
    <p:tnLst>
      <p:par>
        <p:cTn id="1" dur="indefinite" restart="never" nodeType="tmRoot"/>
      </p:par>
    </p:tnLst>
  </p:timing>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descr="C:\Apresentações\Fotos\Volumosos\Silagem Emurcehcida Cynodon Flavio Castro\FOTO 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52971"/>
            <a:ext cx="9144000" cy="33337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0506100"/>
      </p:ext>
    </p:extLst>
  </p:cSld>
  <p:clrMapOvr>
    <a:masterClrMapping/>
  </p:clrMapOvr>
  <p:timing>
    <p:tnLst>
      <p:par>
        <p:cTn id="1" dur="indefinite" restart="never" nodeType="tmRoot"/>
      </p:par>
    </p:tnLst>
  </p:timing>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8914" name="Picture 2" descr="95 Hay bales ideas | hay bale art, hay bales, hay bale decor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065" y="1226126"/>
            <a:ext cx="6842415" cy="4561610"/>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2443281" y="492614"/>
            <a:ext cx="3593836" cy="523220"/>
          </a:xfrm>
          <a:prstGeom prst="rect">
            <a:avLst/>
          </a:prstGeom>
          <a:noFill/>
        </p:spPr>
        <p:txBody>
          <a:bodyPr wrap="square" rtlCol="0">
            <a:spAutoFit/>
          </a:bodyPr>
          <a:lstStyle/>
          <a:p>
            <a:pPr algn="r"/>
            <a:r>
              <a:rPr lang="pt-BR" sz="2800" b="1" dirty="0" err="1" smtClean="0"/>
              <a:t>What</a:t>
            </a:r>
            <a:r>
              <a:rPr lang="pt-BR" sz="2800" b="1" dirty="0" smtClean="0"/>
              <a:t> </a:t>
            </a:r>
            <a:r>
              <a:rPr lang="pt-BR" sz="2800" b="1" dirty="0" err="1" smtClean="0"/>
              <a:t>about</a:t>
            </a:r>
            <a:r>
              <a:rPr lang="pt-BR" sz="2800" b="1" dirty="0" smtClean="0"/>
              <a:t> </a:t>
            </a:r>
            <a:r>
              <a:rPr lang="pt-BR" sz="2800" b="1" dirty="0" err="1" smtClean="0"/>
              <a:t>baleage</a:t>
            </a:r>
            <a:r>
              <a:rPr lang="pt-BR" sz="2800" b="1" dirty="0" smtClean="0"/>
              <a:t>?</a:t>
            </a:r>
            <a:endParaRPr lang="pt-BR" sz="2800" b="1" dirty="0"/>
          </a:p>
        </p:txBody>
      </p:sp>
    </p:spTree>
    <p:extLst>
      <p:ext uri="{BB962C8B-B14F-4D97-AF65-F5344CB8AC3E}">
        <p14:creationId xmlns:p14="http://schemas.microsoft.com/office/powerpoint/2010/main" val="1443410122"/>
      </p:ext>
    </p:extLst>
  </p:cSld>
  <p:clrMapOvr>
    <a:masterClrMapping/>
  </p:clrMapOvr>
  <p:timing>
    <p:tnLst>
      <p:par>
        <p:cTn id="1" dur="indefinite" restart="never" nodeType="tmRoot"/>
      </p:par>
    </p:tnLst>
  </p:timing>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www.zootecnia.esalq.usp.br/sites/default/files/styles/noticia_largura_150/public/labnussiolog.jpg?itok=aF5hjhV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578" y="1422241"/>
            <a:ext cx="880286" cy="821601"/>
          </a:xfrm>
          <a:prstGeom prst="rect">
            <a:avLst/>
          </a:prstGeom>
          <a:noFill/>
          <a:extLst>
            <a:ext uri="{909E8E84-426E-40DD-AFC4-6F175D3DCCD1}">
              <a14:hiddenFill xmlns:a14="http://schemas.microsoft.com/office/drawing/2010/main">
                <a:solidFill>
                  <a:srgbClr val="FFFFFF"/>
                </a:solidFill>
              </a14:hiddenFill>
            </a:ext>
          </a:extLst>
        </p:spPr>
      </p:pic>
      <p:pic>
        <p:nvPicPr>
          <p:cNvPr id="39938" name="Picture 2" descr="plastic wrapped bales - https://www.makinhay.com/would-you-like-netwrap-twine-or-plastic-with-your-ba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036" y="683210"/>
            <a:ext cx="6438900" cy="2952751"/>
          </a:xfrm>
          <a:prstGeom prst="rect">
            <a:avLst/>
          </a:prstGeom>
          <a:noFill/>
          <a:extLst>
            <a:ext uri="{909E8E84-426E-40DD-AFC4-6F175D3DCCD1}">
              <a14:hiddenFill xmlns:a14="http://schemas.microsoft.com/office/drawing/2010/main">
                <a:solidFill>
                  <a:srgbClr val="FFFFFF"/>
                </a:solidFill>
              </a14:hiddenFill>
            </a:ext>
          </a:extLst>
        </p:spPr>
      </p:pic>
      <p:pic>
        <p:nvPicPr>
          <p:cNvPr id="39940" name="Picture 4" descr="https://applefarmservice.com/sites/default/files/evolutio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57121" y="3652020"/>
            <a:ext cx="5350656" cy="2697622"/>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104664" y="143931"/>
            <a:ext cx="8965937" cy="523220"/>
          </a:xfrm>
          <a:prstGeom prst="rect">
            <a:avLst/>
          </a:prstGeom>
          <a:noFill/>
        </p:spPr>
        <p:txBody>
          <a:bodyPr wrap="square" rtlCol="0">
            <a:spAutoFit/>
          </a:bodyPr>
          <a:lstStyle/>
          <a:p>
            <a:pPr algn="ctr"/>
            <a:r>
              <a:rPr lang="pt-BR" sz="2800" b="1" dirty="0" err="1" smtClean="0"/>
              <a:t>Baleage</a:t>
            </a:r>
            <a:r>
              <a:rPr lang="pt-BR" sz="2800" b="1" dirty="0"/>
              <a:t> </a:t>
            </a:r>
            <a:r>
              <a:rPr lang="pt-BR" sz="2800" b="1" dirty="0" err="1" smtClean="0"/>
              <a:t>is</a:t>
            </a:r>
            <a:r>
              <a:rPr lang="pt-BR" sz="2800" b="1" dirty="0" smtClean="0"/>
              <a:t> </a:t>
            </a:r>
            <a:r>
              <a:rPr lang="pt-BR" sz="2800" b="1" dirty="0" err="1" smtClean="0"/>
              <a:t>coming</a:t>
            </a:r>
            <a:r>
              <a:rPr lang="pt-BR" sz="2800" b="1" dirty="0" smtClean="0"/>
              <a:t> more </a:t>
            </a:r>
            <a:r>
              <a:rPr lang="pt-BR" sz="2800" b="1" dirty="0" err="1" smtClean="0"/>
              <a:t>and</a:t>
            </a:r>
            <a:r>
              <a:rPr lang="pt-BR" sz="2800" b="1" dirty="0" smtClean="0"/>
              <a:t> more: </a:t>
            </a:r>
            <a:r>
              <a:rPr lang="pt-BR" sz="2800" b="1" dirty="0" err="1" smtClean="0"/>
              <a:t>less</a:t>
            </a:r>
            <a:r>
              <a:rPr lang="pt-BR" sz="2800" b="1" dirty="0" smtClean="0"/>
              <a:t> </a:t>
            </a:r>
            <a:r>
              <a:rPr lang="pt-BR" sz="2800" b="1" dirty="0" err="1" smtClean="0"/>
              <a:t>plastic</a:t>
            </a:r>
            <a:r>
              <a:rPr lang="pt-BR" sz="2800" b="1" dirty="0" smtClean="0"/>
              <a:t> </a:t>
            </a:r>
            <a:r>
              <a:rPr lang="pt-BR" sz="2800" b="1" dirty="0" err="1" smtClean="0"/>
              <a:t>and</a:t>
            </a:r>
            <a:r>
              <a:rPr lang="pt-BR" sz="2800" b="1" dirty="0" smtClean="0"/>
              <a:t> </a:t>
            </a:r>
            <a:r>
              <a:rPr lang="pt-BR" sz="2800" b="1" dirty="0" err="1" smtClean="0"/>
              <a:t>cheaper</a:t>
            </a:r>
            <a:endParaRPr lang="pt-BR" sz="2800" b="1" dirty="0"/>
          </a:p>
        </p:txBody>
      </p:sp>
    </p:spTree>
    <p:extLst>
      <p:ext uri="{BB962C8B-B14F-4D97-AF65-F5344CB8AC3E}">
        <p14:creationId xmlns:p14="http://schemas.microsoft.com/office/powerpoint/2010/main" val="1086853755"/>
      </p:ext>
    </p:extLst>
  </p:cSld>
  <p:clrMapOvr>
    <a:masterClrMapping/>
  </p:clrMapOvr>
  <p:timing>
    <p:tnLst>
      <p:par>
        <p:cTn id="1" dur="indefinite" restart="never" nodeType="tmRoot"/>
      </p:par>
    </p:tnLst>
  </p:timing>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Imag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93" y="1028700"/>
            <a:ext cx="9037807" cy="50837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9645" y="81814"/>
            <a:ext cx="664355" cy="620065"/>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394855" y="559991"/>
            <a:ext cx="7471064" cy="523220"/>
          </a:xfrm>
          <a:prstGeom prst="rect">
            <a:avLst/>
          </a:prstGeom>
          <a:noFill/>
        </p:spPr>
        <p:txBody>
          <a:bodyPr wrap="square" rtlCol="0">
            <a:spAutoFit/>
          </a:bodyPr>
          <a:lstStyle/>
          <a:p>
            <a:pPr algn="r"/>
            <a:r>
              <a:rPr lang="pt-BR" sz="2800" b="1" dirty="0" err="1" smtClean="0"/>
              <a:t>Wilted</a:t>
            </a:r>
            <a:r>
              <a:rPr lang="pt-BR" sz="2800" b="1" dirty="0" smtClean="0"/>
              <a:t> </a:t>
            </a:r>
            <a:r>
              <a:rPr lang="pt-BR" sz="2800" b="1" dirty="0" err="1" smtClean="0"/>
              <a:t>silage</a:t>
            </a:r>
            <a:r>
              <a:rPr lang="pt-BR" sz="2800" b="1" dirty="0" smtClean="0"/>
              <a:t>: </a:t>
            </a:r>
            <a:r>
              <a:rPr lang="pt-BR" sz="2800" b="1" dirty="0" err="1" smtClean="0"/>
              <a:t>meadow</a:t>
            </a:r>
            <a:r>
              <a:rPr lang="pt-BR" sz="2800" b="1" dirty="0" smtClean="0"/>
              <a:t> </a:t>
            </a:r>
            <a:r>
              <a:rPr lang="pt-BR" sz="2800" b="1" dirty="0" err="1" smtClean="0"/>
              <a:t>uniformity</a:t>
            </a:r>
            <a:r>
              <a:rPr lang="pt-BR" sz="2800" b="1" dirty="0" smtClean="0"/>
              <a:t> </a:t>
            </a:r>
            <a:r>
              <a:rPr lang="pt-BR" sz="2800" b="1" dirty="0" err="1" smtClean="0"/>
              <a:t>and</a:t>
            </a:r>
            <a:r>
              <a:rPr lang="pt-BR" sz="2800" b="1" dirty="0" smtClean="0"/>
              <a:t> </a:t>
            </a:r>
            <a:r>
              <a:rPr lang="pt-BR" sz="2800" b="1" dirty="0" err="1" smtClean="0"/>
              <a:t>quality</a:t>
            </a:r>
            <a:endParaRPr lang="pt-BR" sz="2800" b="1" dirty="0"/>
          </a:p>
        </p:txBody>
      </p:sp>
    </p:spTree>
    <p:extLst>
      <p:ext uri="{BB962C8B-B14F-4D97-AF65-F5344CB8AC3E}">
        <p14:creationId xmlns:p14="http://schemas.microsoft.com/office/powerpoint/2010/main" val="2124546856"/>
      </p:ext>
    </p:extLst>
  </p:cSld>
  <p:clrMapOvr>
    <a:masterClrMapping/>
  </p:clrMapOvr>
  <p:timing>
    <p:tnLst>
      <p:par>
        <p:cTn id="1" dur="indefinite" restart="never" nodeType="tmRoot"/>
      </p:par>
    </p:tnLst>
  </p:timing>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xmlns="" id="{CAD05F8F-86D1-324D-8589-C124E27CF33B}"/>
              </a:ext>
            </a:extLst>
          </p:cNvPr>
          <p:cNvSpPr>
            <a:spLocks noGrp="1"/>
          </p:cNvSpPr>
          <p:nvPr>
            <p:ph type="ctrTitle"/>
          </p:nvPr>
        </p:nvSpPr>
        <p:spPr>
          <a:xfrm>
            <a:off x="0" y="4478482"/>
            <a:ext cx="6515100" cy="936774"/>
          </a:xfrm>
        </p:spPr>
        <p:txBody>
          <a:bodyPr/>
          <a:lstStyle/>
          <a:p>
            <a:r>
              <a:rPr lang="pt-BR" sz="2800" i="1" dirty="0" err="1" smtClean="0"/>
              <a:t>Hay</a:t>
            </a:r>
            <a:r>
              <a:rPr lang="pt-BR" sz="2800" i="1" dirty="0" smtClean="0"/>
              <a:t> </a:t>
            </a:r>
            <a:r>
              <a:rPr lang="pt-BR" sz="2800" i="1" dirty="0" err="1" smtClean="0"/>
              <a:t>additives</a:t>
            </a:r>
            <a:r>
              <a:rPr lang="pt-BR" sz="2800" i="1" dirty="0" smtClean="0"/>
              <a:t>/</a:t>
            </a:r>
            <a:r>
              <a:rPr lang="pt-BR" sz="2800" i="1" dirty="0" err="1" smtClean="0"/>
              <a:t>preservatives</a:t>
            </a:r>
            <a:endParaRPr lang="pt-BR" sz="2800" i="1" dirty="0"/>
          </a:p>
        </p:txBody>
      </p:sp>
      <p:sp>
        <p:nvSpPr>
          <p:cNvPr id="3" name="Subtítulo 2">
            <a:extLst>
              <a:ext uri="{FF2B5EF4-FFF2-40B4-BE49-F238E27FC236}">
                <a16:creationId xmlns:a16="http://schemas.microsoft.com/office/drawing/2014/main" xmlns="" id="{2D18F6FB-1688-F941-9C8F-3449C9761753}"/>
              </a:ext>
            </a:extLst>
          </p:cNvPr>
          <p:cNvSpPr>
            <a:spLocks noGrp="1"/>
          </p:cNvSpPr>
          <p:nvPr>
            <p:ph type="subTitle" idx="4294967295"/>
          </p:nvPr>
        </p:nvSpPr>
        <p:spPr>
          <a:xfrm>
            <a:off x="6181924" y="5555609"/>
            <a:ext cx="2878949" cy="775409"/>
          </a:xfrm>
        </p:spPr>
        <p:txBody>
          <a:bodyPr>
            <a:normAutofit/>
          </a:bodyPr>
          <a:lstStyle/>
          <a:p>
            <a:pPr marL="0" indent="0" algn="r">
              <a:buNone/>
            </a:pPr>
            <a:r>
              <a:rPr lang="pt-BR" sz="2400" b="1" i="1" dirty="0">
                <a:solidFill>
                  <a:schemeClr val="tx1">
                    <a:lumMod val="50000"/>
                    <a:lumOff val="50000"/>
                  </a:schemeClr>
                </a:solidFill>
              </a:rPr>
              <a:t>n</a:t>
            </a:r>
            <a:r>
              <a:rPr lang="pt-BR" sz="2400" b="1" i="1" dirty="0" smtClean="0">
                <a:solidFill>
                  <a:schemeClr val="tx1">
                    <a:lumMod val="50000"/>
                    <a:lumOff val="50000"/>
                  </a:schemeClr>
                </a:solidFill>
              </a:rPr>
              <a:t>ussio@usp.br</a:t>
            </a:r>
            <a:endParaRPr lang="pt-BR" sz="2400" b="1" i="1" dirty="0">
              <a:solidFill>
                <a:schemeClr val="tx1">
                  <a:lumMod val="50000"/>
                  <a:lumOff val="50000"/>
                </a:schemeClr>
              </a:solidFill>
            </a:endParaRPr>
          </a:p>
        </p:txBody>
      </p:sp>
    </p:spTree>
    <p:extLst>
      <p:ext uri="{BB962C8B-B14F-4D97-AF65-F5344CB8AC3E}">
        <p14:creationId xmlns:p14="http://schemas.microsoft.com/office/powerpoint/2010/main" val="266929079"/>
      </p:ext>
    </p:extLst>
  </p:cSld>
  <p:clrMapOvr>
    <a:masterClrMapping/>
  </p:clrMapOvr>
  <p:timing>
    <p:tnLst>
      <p:par>
        <p:cTn id="1" dur="indefinite" restart="never" nodeType="tmRoot"/>
      </p:par>
    </p:tnLst>
  </p:timing>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Sequence of drying for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340768"/>
            <a:ext cx="8928992" cy="5046821"/>
          </a:xfrm>
          <a:prstGeom prst="rect">
            <a:avLst/>
          </a:prstGeom>
          <a:noFill/>
          <a:extLst>
            <a:ext uri="{909E8E84-426E-40DD-AFC4-6F175D3DCCD1}">
              <a14:hiddenFill xmlns:a14="http://schemas.microsoft.com/office/drawing/2010/main">
                <a:solidFill>
                  <a:srgbClr val="FFFFFF"/>
                </a:solidFill>
              </a14:hiddenFill>
            </a:ext>
          </a:extLst>
        </p:spPr>
      </p:pic>
      <p:sp>
        <p:nvSpPr>
          <p:cNvPr id="2" name="CaixaDeTexto 1"/>
          <p:cNvSpPr txBox="1"/>
          <p:nvPr/>
        </p:nvSpPr>
        <p:spPr>
          <a:xfrm>
            <a:off x="971600" y="260648"/>
            <a:ext cx="7056784" cy="646331"/>
          </a:xfrm>
          <a:prstGeom prst="rect">
            <a:avLst/>
          </a:prstGeom>
          <a:noFill/>
        </p:spPr>
        <p:txBody>
          <a:bodyPr wrap="square" rtlCol="0">
            <a:spAutoFit/>
          </a:bodyPr>
          <a:lstStyle/>
          <a:p>
            <a:pPr algn="ctr"/>
            <a:r>
              <a:rPr lang="pt-BR" sz="3600" dirty="0" err="1" smtClean="0"/>
              <a:t>Kinetics</a:t>
            </a:r>
            <a:r>
              <a:rPr lang="pt-BR" sz="3600" dirty="0" smtClean="0"/>
              <a:t> </a:t>
            </a:r>
            <a:r>
              <a:rPr lang="pt-BR" sz="3600" dirty="0" err="1" smtClean="0"/>
              <a:t>of</a:t>
            </a:r>
            <a:r>
              <a:rPr lang="pt-BR" sz="3600" dirty="0" smtClean="0"/>
              <a:t> </a:t>
            </a:r>
            <a:r>
              <a:rPr lang="pt-BR" sz="3600" dirty="0" err="1" smtClean="0"/>
              <a:t>hay</a:t>
            </a:r>
            <a:r>
              <a:rPr lang="pt-BR" sz="3600" dirty="0" smtClean="0"/>
              <a:t> </a:t>
            </a:r>
            <a:r>
              <a:rPr lang="pt-BR" sz="3600" dirty="0" err="1" smtClean="0"/>
              <a:t>drying</a:t>
            </a:r>
            <a:endParaRPr lang="pt-BR" sz="3600" dirty="0"/>
          </a:p>
        </p:txBody>
      </p:sp>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247112"/>
      </p:ext>
    </p:extLst>
  </p:cSld>
  <p:clrMapOvr>
    <a:masterClrMapping/>
  </p:clrMapOvr>
  <p:transition/>
  <p:timing>
    <p:tnLst>
      <p:par>
        <p:cTn id="1" dur="indefinite" restart="never" nodeType="tmRoot"/>
      </p:par>
    </p:tnLst>
  </p:timing>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s://www.researchgate.net/profile/Ken-Coffey/publication/240634647/figure/fig1/AS:298637532909569@1448212144231/Internal-bale-temperature-versus-storage-time-curves-for-conventional-rectangular-bales_W6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054" y="116632"/>
            <a:ext cx="8032264" cy="5760640"/>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4561610" y="405539"/>
            <a:ext cx="2019938" cy="1323439"/>
          </a:xfrm>
          <a:prstGeom prst="rect">
            <a:avLst/>
          </a:prstGeom>
          <a:noFill/>
        </p:spPr>
        <p:txBody>
          <a:bodyPr wrap="square" rtlCol="0">
            <a:spAutoFit/>
          </a:bodyPr>
          <a:lstStyle/>
          <a:p>
            <a:pPr algn="ctr"/>
            <a:r>
              <a:rPr lang="pt-BR" sz="3600" b="1" dirty="0" err="1" smtClean="0">
                <a:solidFill>
                  <a:srgbClr val="FF0000"/>
                </a:solidFill>
              </a:rPr>
              <a:t>Yeasts</a:t>
            </a:r>
            <a:endParaRPr lang="pt-BR" sz="3600" b="1" dirty="0" smtClean="0">
              <a:solidFill>
                <a:srgbClr val="FF0000"/>
              </a:solidFill>
            </a:endParaRPr>
          </a:p>
          <a:p>
            <a:pPr algn="ctr"/>
            <a:r>
              <a:rPr lang="pt-BR" sz="2800" b="1" dirty="0" err="1" smtClean="0">
                <a:solidFill>
                  <a:srgbClr val="FF0000"/>
                </a:solidFill>
              </a:rPr>
              <a:t>Fungi</a:t>
            </a:r>
            <a:endParaRPr lang="pt-BR" sz="2800" b="1" dirty="0" smtClean="0">
              <a:solidFill>
                <a:srgbClr val="FF0000"/>
              </a:solidFill>
            </a:endParaRPr>
          </a:p>
          <a:p>
            <a:pPr algn="ctr"/>
            <a:r>
              <a:rPr lang="pt-BR" sz="1600" b="1" dirty="0" err="1">
                <a:solidFill>
                  <a:srgbClr val="FF0000"/>
                </a:solidFill>
              </a:rPr>
              <a:t>B</a:t>
            </a:r>
            <a:r>
              <a:rPr lang="pt-BR" sz="1600" b="1" dirty="0" err="1" smtClean="0">
                <a:solidFill>
                  <a:srgbClr val="FF0000"/>
                </a:solidFill>
              </a:rPr>
              <a:t>acilli</a:t>
            </a:r>
            <a:endParaRPr lang="pt-BR" sz="1600" b="1" dirty="0">
              <a:solidFill>
                <a:srgbClr val="FF0000"/>
              </a:solidFill>
            </a:endParaRPr>
          </a:p>
        </p:txBody>
      </p:sp>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17077"/>
      </p:ext>
    </p:extLst>
  </p:cSld>
  <p:clrMapOvr>
    <a:masterClrMapping/>
  </p:clrMapOvr>
  <p:transition/>
  <p:timing>
    <p:tnLst>
      <p:par>
        <p:cTn id="1" dur="indefinite" restart="never" nodeType="tmRoot"/>
      </p:par>
    </p:tnLst>
  </p:timing>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s://www.researchgate.net/profile/Ken-Coffey/publication/240634647/figure/fig2/AS:298637532909570@1448212144258/Internal-bale-temperature-versus-time-curves-for-conventional-rectangular-bales-of_W6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809" y="254373"/>
            <a:ext cx="7065818" cy="5950744"/>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4561610" y="405539"/>
            <a:ext cx="2019938" cy="1323439"/>
          </a:xfrm>
          <a:prstGeom prst="rect">
            <a:avLst/>
          </a:prstGeom>
          <a:noFill/>
        </p:spPr>
        <p:txBody>
          <a:bodyPr wrap="square" rtlCol="0">
            <a:spAutoFit/>
          </a:bodyPr>
          <a:lstStyle/>
          <a:p>
            <a:pPr algn="ctr"/>
            <a:r>
              <a:rPr lang="pt-BR" sz="3600" b="1" dirty="0" err="1" smtClean="0">
                <a:solidFill>
                  <a:srgbClr val="FF0000"/>
                </a:solidFill>
              </a:rPr>
              <a:t>Yeasts</a:t>
            </a:r>
            <a:endParaRPr lang="pt-BR" sz="3600" b="1" dirty="0" smtClean="0">
              <a:solidFill>
                <a:srgbClr val="FF0000"/>
              </a:solidFill>
            </a:endParaRPr>
          </a:p>
          <a:p>
            <a:pPr algn="ctr"/>
            <a:r>
              <a:rPr lang="pt-BR" sz="2800" b="1" dirty="0" err="1" smtClean="0">
                <a:solidFill>
                  <a:srgbClr val="FF0000"/>
                </a:solidFill>
              </a:rPr>
              <a:t>Fungi</a:t>
            </a:r>
            <a:endParaRPr lang="pt-BR" sz="2800" b="1" dirty="0" smtClean="0">
              <a:solidFill>
                <a:srgbClr val="FF0000"/>
              </a:solidFill>
            </a:endParaRPr>
          </a:p>
          <a:p>
            <a:pPr algn="ctr"/>
            <a:r>
              <a:rPr lang="pt-BR" sz="1600" b="1" dirty="0" err="1">
                <a:solidFill>
                  <a:srgbClr val="FF0000"/>
                </a:solidFill>
              </a:rPr>
              <a:t>B</a:t>
            </a:r>
            <a:r>
              <a:rPr lang="pt-BR" sz="1600" b="1" dirty="0" err="1" smtClean="0">
                <a:solidFill>
                  <a:srgbClr val="FF0000"/>
                </a:solidFill>
              </a:rPr>
              <a:t>acilli</a:t>
            </a:r>
            <a:endParaRPr lang="pt-BR" sz="1600" b="1" dirty="0">
              <a:solidFill>
                <a:srgbClr val="FF0000"/>
              </a:solidFill>
            </a:endParaRPr>
          </a:p>
        </p:txBody>
      </p:sp>
      <p:pic>
        <p:nvPicPr>
          <p:cNvPr id="5"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0333220"/>
      </p:ext>
    </p:extLst>
  </p:cSld>
  <p:clrMapOvr>
    <a:masterClrMapping/>
  </p:clrMapOvr>
  <p:transition/>
  <p:timing>
    <p:tnLst>
      <p:par>
        <p:cTn id="1" dur="indefinite" restart="never" nodeType="tmRoot"/>
      </p:par>
    </p:tnLst>
  </p:timing>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www.researchgate.net/profile/Ken-Coffey/publication/240634647/figure/fig4/AS:298637532909572@1448212144304/Relationship-between-heating-degree-days-86-o-F-a-numerical-index-that-integrates-the_W6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51" y="10886"/>
            <a:ext cx="8226524" cy="629843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352126"/>
      </p:ext>
    </p:extLst>
  </p:cSld>
  <p:clrMapOvr>
    <a:masterClrMapping/>
  </p:clrMapOvr>
  <p:transition/>
  <p:timing>
    <p:tnLst>
      <p:par>
        <p:cTn id="1" dur="indefinite" restart="never" nodeType="tmRoot"/>
      </p:par>
    </p:tnLst>
  </p:timing>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s://www.researchgate.net/profile/Ken-Coffey/publication/240634647/figure/fig5/AS:298637532909578@1448212144464/Dry-matter-recovery-from-small-conventional-bales-of-alfalfa-and-bermudagrass-hays-made_W6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21" y="32725"/>
            <a:ext cx="8241594" cy="63486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005485"/>
      </p:ext>
    </p:extLst>
  </p:cSld>
  <p:clrMapOvr>
    <a:masterClrMapping/>
  </p:clrMapOvr>
  <p:transition/>
  <p:timing>
    <p:tnLst>
      <p:par>
        <p:cTn id="1" dur="indefinite" restart="never" nodeType="tmRoot"/>
      </p:par>
    </p:tnLst>
  </p:timing>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377668" y="1114086"/>
            <a:ext cx="8201374" cy="4341796"/>
          </a:xfrm>
          <a:prstGeom prst="rect">
            <a:avLst/>
          </a:prstGeom>
        </p:spPr>
      </p:pic>
      <p:sp>
        <p:nvSpPr>
          <p:cNvPr id="3" name="Retângulo 2"/>
          <p:cNvSpPr/>
          <p:nvPr/>
        </p:nvSpPr>
        <p:spPr>
          <a:xfrm>
            <a:off x="-108520" y="5877272"/>
            <a:ext cx="10225136" cy="369332"/>
          </a:xfrm>
          <a:prstGeom prst="rect">
            <a:avLst/>
          </a:prstGeom>
        </p:spPr>
        <p:txBody>
          <a:bodyPr wrap="square">
            <a:spAutoFit/>
          </a:bodyPr>
          <a:lstStyle/>
          <a:p>
            <a:r>
              <a:rPr lang="pt-BR" dirty="0"/>
              <a:t>https://</a:t>
            </a:r>
            <a:r>
              <a:rPr lang="pt-BR" dirty="0" smtClean="0"/>
              <a:t>www.gov.mb.ca/agriculture/crops/crop-management/forages/pubs/additives_cfia_list.pdf</a:t>
            </a:r>
            <a:endParaRPr lang="pt-BR" dirty="0"/>
          </a:p>
        </p:txBody>
      </p:sp>
      <p:sp>
        <p:nvSpPr>
          <p:cNvPr id="5" name="CaixaDeTexto 4"/>
          <p:cNvSpPr txBox="1"/>
          <p:nvPr/>
        </p:nvSpPr>
        <p:spPr>
          <a:xfrm>
            <a:off x="-446809" y="405833"/>
            <a:ext cx="9705109" cy="523220"/>
          </a:xfrm>
          <a:prstGeom prst="rect">
            <a:avLst/>
          </a:prstGeom>
          <a:noFill/>
        </p:spPr>
        <p:txBody>
          <a:bodyPr wrap="square" rtlCol="0">
            <a:spAutoFit/>
          </a:bodyPr>
          <a:lstStyle/>
          <a:p>
            <a:pPr algn="ctr"/>
            <a:r>
              <a:rPr lang="pt-BR" sz="2800" b="1" dirty="0" err="1" smtClean="0"/>
              <a:t>Hay</a:t>
            </a:r>
            <a:r>
              <a:rPr lang="pt-BR" sz="2800" b="1" dirty="0" smtClean="0"/>
              <a:t> </a:t>
            </a:r>
            <a:r>
              <a:rPr lang="pt-BR" sz="2800" b="1" dirty="0" err="1" smtClean="0"/>
              <a:t>preservatives</a:t>
            </a:r>
            <a:r>
              <a:rPr lang="pt-BR" sz="2800" b="1" dirty="0" smtClean="0"/>
              <a:t> </a:t>
            </a:r>
            <a:r>
              <a:rPr lang="pt-BR" sz="2800" b="1" dirty="0" err="1" smtClean="0"/>
              <a:t>is</a:t>
            </a:r>
            <a:r>
              <a:rPr lang="pt-BR" sz="2800" b="1" dirty="0" smtClean="0"/>
              <a:t> a </a:t>
            </a:r>
            <a:r>
              <a:rPr lang="pt-BR" sz="2800" b="1" dirty="0" err="1" smtClean="0"/>
              <a:t>need</a:t>
            </a:r>
            <a:r>
              <a:rPr lang="pt-BR" sz="2800" b="1" dirty="0" smtClean="0"/>
              <a:t> in high </a:t>
            </a:r>
            <a:r>
              <a:rPr lang="pt-BR" sz="2800" b="1" dirty="0" err="1" smtClean="0"/>
              <a:t>moisture</a:t>
            </a:r>
            <a:r>
              <a:rPr lang="pt-BR" sz="2800" b="1" dirty="0" smtClean="0"/>
              <a:t> </a:t>
            </a:r>
            <a:r>
              <a:rPr lang="pt-BR" sz="2800" b="1" dirty="0" err="1" smtClean="0"/>
              <a:t>hay</a:t>
            </a:r>
            <a:endParaRPr lang="pt-BR" sz="2800" b="1" dirty="0"/>
          </a:p>
        </p:txBody>
      </p:sp>
      <p:sp>
        <p:nvSpPr>
          <p:cNvPr id="4" name="Seta para baixo 3"/>
          <p:cNvSpPr/>
          <p:nvPr/>
        </p:nvSpPr>
        <p:spPr>
          <a:xfrm rot="10800000">
            <a:off x="4750295" y="3886199"/>
            <a:ext cx="316097" cy="4586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Seta para baixo 6"/>
          <p:cNvSpPr/>
          <p:nvPr/>
        </p:nvSpPr>
        <p:spPr>
          <a:xfrm rot="10800000">
            <a:off x="3447968" y="3886199"/>
            <a:ext cx="316097" cy="458656"/>
          </a:xfrm>
          <a:prstGeom prst="down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8"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530659"/>
      </p:ext>
    </p:extLst>
  </p:cSld>
  <p:clrMapOvr>
    <a:masterClrMapping/>
  </p:clrMapOvr>
  <p:transition/>
  <p:timing>
    <p:tnLst>
      <p:par>
        <p:cTn id="1" dur="indefinite" restart="never" nodeType="tmRoot"/>
      </p:par>
    </p:tnLst>
  </p:timing>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www.esalq.usp.br/comunicaesalq/sites/default/files/04-Esalq-Vertical-Digital.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58094" y="116632"/>
            <a:ext cx="685905" cy="576064"/>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https://cms-static.wehaacdn.com/hayandforage-com/images/2003-HFG-8-fig6.415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836712"/>
            <a:ext cx="8785665" cy="4896544"/>
          </a:xfrm>
          <a:prstGeom prst="rect">
            <a:avLst/>
          </a:prstGeom>
          <a:noFill/>
          <a:extLst>
            <a:ext uri="{909E8E84-426E-40DD-AFC4-6F175D3DCCD1}">
              <a14:hiddenFill xmlns:a14="http://schemas.microsoft.com/office/drawing/2010/main">
                <a:solidFill>
                  <a:srgbClr val="FFFFFF"/>
                </a:solidFill>
              </a14:hiddenFill>
            </a:ext>
          </a:extLst>
        </p:spPr>
      </p:pic>
      <p:sp>
        <p:nvSpPr>
          <p:cNvPr id="4" name="CaixaDeTexto 3"/>
          <p:cNvSpPr txBox="1"/>
          <p:nvPr/>
        </p:nvSpPr>
        <p:spPr>
          <a:xfrm>
            <a:off x="2520139" y="190845"/>
            <a:ext cx="4104409" cy="523220"/>
          </a:xfrm>
          <a:prstGeom prst="rect">
            <a:avLst/>
          </a:prstGeom>
          <a:noFill/>
        </p:spPr>
        <p:txBody>
          <a:bodyPr wrap="square" rtlCol="0">
            <a:spAutoFit/>
          </a:bodyPr>
          <a:lstStyle/>
          <a:p>
            <a:pPr algn="ctr"/>
            <a:r>
              <a:rPr lang="pt-BR" sz="2800" b="1" dirty="0" err="1" smtClean="0"/>
              <a:t>Moisture</a:t>
            </a:r>
            <a:r>
              <a:rPr lang="pt-BR" sz="2800" b="1" dirty="0" smtClean="0"/>
              <a:t> zone </a:t>
            </a:r>
            <a:r>
              <a:rPr lang="pt-BR" sz="2800" b="1" dirty="0" err="1" smtClean="0"/>
              <a:t>map</a:t>
            </a:r>
            <a:endParaRPr lang="pt-BR" sz="2800" b="1" dirty="0"/>
          </a:p>
        </p:txBody>
      </p:sp>
    </p:spTree>
    <p:extLst>
      <p:ext uri="{BB962C8B-B14F-4D97-AF65-F5344CB8AC3E}">
        <p14:creationId xmlns:p14="http://schemas.microsoft.com/office/powerpoint/2010/main" val="3677548175"/>
      </p:ext>
    </p:extLst>
  </p:cSld>
  <p:clrMapOvr>
    <a:masterClrMapping/>
  </p:clrMapOvr>
  <p:transition/>
  <p:timing>
    <p:tnLst>
      <p:par>
        <p:cTn id="1" dur="indefinite" restart="never" nodeType="tmRoot"/>
      </p:par>
    </p:tnLst>
  </p:timing>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ere to mount tanks on bal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00809"/>
            <a:ext cx="9168341" cy="515719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564488"/>
      </p:ext>
    </p:extLst>
  </p:cSld>
  <p:clrMapOvr>
    <a:masterClrMapping/>
  </p:clrMapOvr>
  <p:transition/>
  <p:timing>
    <p:tnLst>
      <p:par>
        <p:cTn id="1" dur="indefinite" restart="never" nodeType="tmRoot"/>
      </p:par>
    </p:tnLst>
  </p:timing>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ound and square bal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23628"/>
            <a:ext cx="9143999" cy="514349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3797939"/>
      </p:ext>
    </p:extLst>
  </p:cSld>
  <p:clrMapOvr>
    <a:masterClrMapping/>
  </p:clrMapOvr>
  <p:transition/>
  <p:timing>
    <p:tnLst>
      <p:par>
        <p:cTn id="1" dur="indefinite" restart="never" nodeType="tmRoot"/>
      </p:par>
    </p:tnLst>
  </p:timing>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p:cNvPicPr>
            <a:picLocks noChangeAspect="1"/>
          </p:cNvPicPr>
          <p:nvPr/>
        </p:nvPicPr>
        <p:blipFill>
          <a:blip r:embed="rId2"/>
          <a:stretch>
            <a:fillRect/>
          </a:stretch>
        </p:blipFill>
        <p:spPr>
          <a:xfrm>
            <a:off x="251520" y="1052736"/>
            <a:ext cx="8793977" cy="4826632"/>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822937"/>
      </p:ext>
    </p:extLst>
  </p:cSld>
  <p:clrMapOvr>
    <a:masterClrMapping/>
  </p:clrMapOvr>
  <p:transition/>
  <p:timing>
    <p:tnLst>
      <p:par>
        <p:cTn id="1" dur="indefinite" restart="never" nodeType="tmRoot"/>
      </p:par>
    </p:tnLst>
  </p:timing>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159973" y="857965"/>
            <a:ext cx="8732507" cy="4133135"/>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1063654"/>
      </p:ext>
    </p:extLst>
  </p:cSld>
  <p:clrMapOvr>
    <a:masterClrMapping/>
  </p:clrMapOvr>
  <p:transition/>
  <p:timing>
    <p:tnLst>
      <p:par>
        <p:cTn id="1" dur="indefinite" restart="never" nodeType="tmRoot"/>
      </p:par>
    </p:tnLst>
  </p:timing>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ayPreservative_Table-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268760"/>
            <a:ext cx="8945463" cy="40324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446809" y="405833"/>
            <a:ext cx="9705109" cy="523220"/>
          </a:xfrm>
          <a:prstGeom prst="rect">
            <a:avLst/>
          </a:prstGeom>
          <a:noFill/>
        </p:spPr>
        <p:txBody>
          <a:bodyPr wrap="square" rtlCol="0">
            <a:spAutoFit/>
          </a:bodyPr>
          <a:lstStyle/>
          <a:p>
            <a:pPr algn="ctr"/>
            <a:r>
              <a:rPr lang="pt-BR" sz="2800" b="1" dirty="0" err="1" smtClean="0"/>
              <a:t>Moisture</a:t>
            </a:r>
            <a:r>
              <a:rPr lang="pt-BR" sz="2800" b="1" dirty="0" smtClean="0"/>
              <a:t> </a:t>
            </a:r>
            <a:r>
              <a:rPr lang="pt-BR" sz="2800" b="1" dirty="0" err="1" smtClean="0"/>
              <a:t>requires</a:t>
            </a:r>
            <a:r>
              <a:rPr lang="pt-BR" sz="2800" b="1" dirty="0"/>
              <a:t> </a:t>
            </a:r>
            <a:r>
              <a:rPr lang="pt-BR" sz="2800" b="1" dirty="0" err="1" smtClean="0"/>
              <a:t>higher</a:t>
            </a:r>
            <a:r>
              <a:rPr lang="pt-BR" sz="2800" b="1" dirty="0" smtClean="0"/>
              <a:t> </a:t>
            </a:r>
            <a:r>
              <a:rPr lang="pt-BR" sz="2800" b="1" dirty="0" err="1" smtClean="0"/>
              <a:t>dosages</a:t>
            </a:r>
            <a:r>
              <a:rPr lang="pt-BR" sz="2800" b="1" dirty="0" smtClean="0"/>
              <a:t> </a:t>
            </a:r>
            <a:r>
              <a:rPr lang="pt-BR" sz="2800" b="1" dirty="0" err="1" smtClean="0"/>
              <a:t>to</a:t>
            </a:r>
            <a:r>
              <a:rPr lang="pt-BR" sz="2800" b="1" dirty="0" smtClean="0"/>
              <a:t> </a:t>
            </a:r>
            <a:r>
              <a:rPr lang="pt-BR" sz="2800" b="1" dirty="0" err="1" smtClean="0"/>
              <a:t>limit</a:t>
            </a:r>
            <a:r>
              <a:rPr lang="pt-BR" sz="2800" b="1" dirty="0" smtClean="0"/>
              <a:t> de </a:t>
            </a:r>
            <a:r>
              <a:rPr lang="pt-BR" sz="2800" b="1" dirty="0" err="1" smtClean="0"/>
              <a:t>Aw</a:t>
            </a:r>
            <a:endParaRPr lang="pt-BR" sz="2800" b="1" dirty="0"/>
          </a:p>
        </p:txBody>
      </p:sp>
    </p:spTree>
    <p:extLst>
      <p:ext uri="{BB962C8B-B14F-4D97-AF65-F5344CB8AC3E}">
        <p14:creationId xmlns:p14="http://schemas.microsoft.com/office/powerpoint/2010/main" val="3511014373"/>
      </p:ext>
    </p:extLst>
  </p:cSld>
  <p:clrMapOvr>
    <a:masterClrMapping/>
  </p:clrMapOvr>
  <p:transition/>
  <p:timing>
    <p:tnLst>
      <p:par>
        <p:cTn id="1" dur="indefinite" restart="never" nodeType="tmRoot"/>
      </p:par>
    </p:tnLst>
  </p:timing>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ângulo 2"/>
          <p:cNvSpPr/>
          <p:nvPr/>
        </p:nvSpPr>
        <p:spPr>
          <a:xfrm>
            <a:off x="1691680" y="5013176"/>
            <a:ext cx="5328592" cy="523220"/>
          </a:xfrm>
          <a:prstGeom prst="rect">
            <a:avLst/>
          </a:prstGeom>
        </p:spPr>
        <p:txBody>
          <a:bodyPr wrap="square">
            <a:spAutoFit/>
          </a:bodyPr>
          <a:lstStyle/>
          <a:p>
            <a:r>
              <a:rPr lang="pt-BR" sz="2800" b="1" dirty="0"/>
              <a:t>https://youtu.be/5E-XBN72068</a:t>
            </a:r>
          </a:p>
        </p:txBody>
      </p:sp>
      <p:sp>
        <p:nvSpPr>
          <p:cNvPr id="4" name="CaixaDeTexto 3"/>
          <p:cNvSpPr txBox="1"/>
          <p:nvPr/>
        </p:nvSpPr>
        <p:spPr>
          <a:xfrm>
            <a:off x="395536" y="4509120"/>
            <a:ext cx="7308303" cy="461665"/>
          </a:xfrm>
          <a:prstGeom prst="rect">
            <a:avLst/>
          </a:prstGeom>
          <a:noFill/>
        </p:spPr>
        <p:txBody>
          <a:bodyPr wrap="square" rtlCol="0">
            <a:spAutoFit/>
          </a:bodyPr>
          <a:lstStyle/>
          <a:p>
            <a:r>
              <a:rPr lang="pt-BR" sz="2400" b="1" dirty="0" err="1" smtClean="0"/>
              <a:t>Return</a:t>
            </a:r>
            <a:r>
              <a:rPr lang="pt-BR" sz="2400" b="1" dirty="0" smtClean="0"/>
              <a:t> Over </a:t>
            </a:r>
            <a:r>
              <a:rPr lang="pt-BR" sz="2400" b="1" dirty="0" err="1" smtClean="0"/>
              <a:t>Investment</a:t>
            </a:r>
            <a:r>
              <a:rPr lang="pt-BR" sz="2400" b="1" dirty="0" smtClean="0"/>
              <a:t> </a:t>
            </a:r>
            <a:r>
              <a:rPr lang="pt-BR" sz="2400" b="1" dirty="0" err="1" smtClean="0"/>
              <a:t>Chemical</a:t>
            </a:r>
            <a:r>
              <a:rPr lang="pt-BR" sz="2400" b="1" dirty="0" smtClean="0"/>
              <a:t> </a:t>
            </a:r>
            <a:r>
              <a:rPr lang="pt-BR" sz="2400" b="1" dirty="0" err="1" smtClean="0"/>
              <a:t>Preservatives</a:t>
            </a:r>
            <a:r>
              <a:rPr lang="pt-BR" sz="2400" b="1" dirty="0" smtClean="0"/>
              <a:t> for </a:t>
            </a:r>
            <a:r>
              <a:rPr lang="pt-BR" sz="2400" b="1" dirty="0" err="1" smtClean="0"/>
              <a:t>Hay</a:t>
            </a:r>
            <a:endParaRPr lang="pt-BR" sz="2400" b="1" dirty="0"/>
          </a:p>
        </p:txBody>
      </p:sp>
      <p:pic>
        <p:nvPicPr>
          <p:cNvPr id="5" name="Imagem 4"/>
          <p:cNvPicPr>
            <a:picLocks noChangeAspect="1"/>
          </p:cNvPicPr>
          <p:nvPr/>
        </p:nvPicPr>
        <p:blipFill>
          <a:blip r:embed="rId2"/>
          <a:stretch>
            <a:fillRect/>
          </a:stretch>
        </p:blipFill>
        <p:spPr>
          <a:xfrm>
            <a:off x="95249" y="1148643"/>
            <a:ext cx="9048750" cy="2562225"/>
          </a:xfrm>
          <a:prstGeom prst="rect">
            <a:avLst/>
          </a:prstGeom>
        </p:spPr>
      </p:pic>
      <p:pic>
        <p:nvPicPr>
          <p:cNvPr id="7"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8" name="CaixaDeTexto 7"/>
          <p:cNvSpPr txBox="1"/>
          <p:nvPr/>
        </p:nvSpPr>
        <p:spPr>
          <a:xfrm>
            <a:off x="500949" y="181291"/>
            <a:ext cx="7543800" cy="954107"/>
          </a:xfrm>
          <a:prstGeom prst="rect">
            <a:avLst/>
          </a:prstGeom>
          <a:noFill/>
        </p:spPr>
        <p:txBody>
          <a:bodyPr wrap="square" rtlCol="0">
            <a:spAutoFit/>
          </a:bodyPr>
          <a:lstStyle/>
          <a:p>
            <a:pPr algn="ctr"/>
            <a:r>
              <a:rPr lang="pt-BR" sz="2800" b="1" dirty="0" err="1" smtClean="0"/>
              <a:t>Hay</a:t>
            </a:r>
            <a:r>
              <a:rPr lang="pt-BR" sz="2800" b="1" dirty="0" smtClean="0"/>
              <a:t> </a:t>
            </a:r>
            <a:r>
              <a:rPr lang="pt-BR" sz="2800" b="1" dirty="0" err="1" smtClean="0"/>
              <a:t>preservatives</a:t>
            </a:r>
            <a:r>
              <a:rPr lang="pt-BR" sz="2800" b="1" dirty="0" smtClean="0"/>
              <a:t> </a:t>
            </a:r>
            <a:r>
              <a:rPr lang="pt-BR" sz="2800" b="1" dirty="0" err="1" smtClean="0"/>
              <a:t>composition</a:t>
            </a:r>
            <a:r>
              <a:rPr lang="pt-BR" sz="2800" b="1" dirty="0" smtClean="0"/>
              <a:t> </a:t>
            </a:r>
          </a:p>
          <a:p>
            <a:pPr algn="ctr"/>
            <a:r>
              <a:rPr lang="pt-BR" sz="2800" b="1" dirty="0" err="1" smtClean="0"/>
              <a:t>buffered</a:t>
            </a:r>
            <a:r>
              <a:rPr lang="pt-BR" sz="2800" b="1" dirty="0" smtClean="0"/>
              <a:t> </a:t>
            </a:r>
            <a:r>
              <a:rPr lang="pt-BR" sz="2800" b="1" dirty="0" err="1" smtClean="0"/>
              <a:t>and</a:t>
            </a:r>
            <a:r>
              <a:rPr lang="pt-BR" sz="2800" b="1" dirty="0" smtClean="0"/>
              <a:t> non </a:t>
            </a:r>
            <a:r>
              <a:rPr lang="pt-BR" sz="2800" b="1" dirty="0" err="1" smtClean="0"/>
              <a:t>ionized</a:t>
            </a:r>
            <a:r>
              <a:rPr lang="pt-BR" sz="2800" b="1" dirty="0" smtClean="0"/>
              <a:t> </a:t>
            </a:r>
            <a:r>
              <a:rPr lang="pt-BR" sz="2800" b="1" dirty="0" err="1" smtClean="0"/>
              <a:t>acids</a:t>
            </a:r>
            <a:endParaRPr lang="pt-BR" sz="2800" b="1" dirty="0"/>
          </a:p>
        </p:txBody>
      </p:sp>
    </p:spTree>
    <p:extLst>
      <p:ext uri="{BB962C8B-B14F-4D97-AF65-F5344CB8AC3E}">
        <p14:creationId xmlns:p14="http://schemas.microsoft.com/office/powerpoint/2010/main" val="721468703"/>
      </p:ext>
    </p:extLst>
  </p:cSld>
  <p:clrMapOvr>
    <a:masterClrMapping/>
  </p:clrMapOvr>
  <p:transition/>
  <p:timing>
    <p:tnLst>
      <p:par>
        <p:cTn id="1" dur="indefinite" restart="never" nodeType="tmRoot"/>
      </p:par>
    </p:tnLst>
  </p:timing>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244101" y="1556792"/>
            <a:ext cx="8576372" cy="4062957"/>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
        <p:nvSpPr>
          <p:cNvPr id="5" name="CaixaDeTexto 4"/>
          <p:cNvSpPr txBox="1"/>
          <p:nvPr/>
        </p:nvSpPr>
        <p:spPr>
          <a:xfrm>
            <a:off x="-446809" y="641805"/>
            <a:ext cx="9705109" cy="523220"/>
          </a:xfrm>
          <a:prstGeom prst="rect">
            <a:avLst/>
          </a:prstGeom>
          <a:noFill/>
        </p:spPr>
        <p:txBody>
          <a:bodyPr wrap="square" rtlCol="0">
            <a:spAutoFit/>
          </a:bodyPr>
          <a:lstStyle/>
          <a:p>
            <a:pPr algn="ctr"/>
            <a:r>
              <a:rPr lang="pt-BR" sz="2800" b="1" dirty="0" err="1" smtClean="0"/>
              <a:t>Moisture</a:t>
            </a:r>
            <a:r>
              <a:rPr lang="pt-BR" sz="2800" b="1" dirty="0" smtClean="0"/>
              <a:t> </a:t>
            </a:r>
            <a:r>
              <a:rPr lang="pt-BR" sz="2800" b="1" dirty="0" err="1" smtClean="0"/>
              <a:t>requires</a:t>
            </a:r>
            <a:r>
              <a:rPr lang="pt-BR" sz="2800" b="1" dirty="0" smtClean="0"/>
              <a:t> </a:t>
            </a:r>
            <a:r>
              <a:rPr lang="pt-BR" sz="2800" b="1" dirty="0" err="1" smtClean="0"/>
              <a:t>higher</a:t>
            </a:r>
            <a:r>
              <a:rPr lang="pt-BR" sz="2800" b="1" dirty="0" smtClean="0"/>
              <a:t> </a:t>
            </a:r>
            <a:r>
              <a:rPr lang="pt-BR" sz="2800" b="1" dirty="0" err="1" smtClean="0"/>
              <a:t>dosages</a:t>
            </a:r>
            <a:endParaRPr lang="pt-BR" sz="2800" b="1" dirty="0"/>
          </a:p>
        </p:txBody>
      </p:sp>
    </p:spTree>
    <p:extLst>
      <p:ext uri="{BB962C8B-B14F-4D97-AF65-F5344CB8AC3E}">
        <p14:creationId xmlns:p14="http://schemas.microsoft.com/office/powerpoint/2010/main" val="1005780722"/>
      </p:ext>
    </p:extLst>
  </p:cSld>
  <p:clrMapOvr>
    <a:masterClrMapping/>
  </p:clrMapOvr>
  <p:transition/>
  <p:timing>
    <p:tnLst>
      <p:par>
        <p:cTn id="1" dur="indefinite" restart="never" nodeType="tmRoot"/>
      </p:par>
    </p:tnLst>
  </p:timing>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BC vrs, oth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52" y="525239"/>
            <a:ext cx="9020322" cy="3528392"/>
          </a:xfrm>
          <a:prstGeom prst="rect">
            <a:avLst/>
          </a:prstGeom>
          <a:noFill/>
          <a:extLst>
            <a:ext uri="{909E8E84-426E-40DD-AFC4-6F175D3DCCD1}">
              <a14:hiddenFill xmlns:a14="http://schemas.microsoft.com/office/drawing/2010/main">
                <a:solidFill>
                  <a:srgbClr val="FFFFFF"/>
                </a:solidFill>
              </a14:hiddenFill>
            </a:ext>
          </a:extLst>
        </p:spPr>
      </p:pic>
      <p:sp>
        <p:nvSpPr>
          <p:cNvPr id="2" name="Retângulo 1"/>
          <p:cNvSpPr/>
          <p:nvPr/>
        </p:nvSpPr>
        <p:spPr>
          <a:xfrm>
            <a:off x="-85592" y="4087046"/>
            <a:ext cx="4336636" cy="369332"/>
          </a:xfrm>
          <a:prstGeom prst="rect">
            <a:avLst/>
          </a:prstGeom>
        </p:spPr>
        <p:txBody>
          <a:bodyPr wrap="none">
            <a:spAutoFit/>
          </a:bodyPr>
          <a:lstStyle/>
          <a:p>
            <a:r>
              <a:rPr lang="en-US" dirty="0">
                <a:solidFill>
                  <a:srgbClr val="333333"/>
                </a:solidFill>
                <a:latin typeface="Calibri Light" panose="020F0302020204030204" pitchFamily="34" charset="0"/>
              </a:rPr>
              <a:t>Treated 16% to 22% </a:t>
            </a:r>
            <a:r>
              <a:rPr lang="en-US" dirty="0" smtClean="0">
                <a:solidFill>
                  <a:srgbClr val="333333"/>
                </a:solidFill>
                <a:latin typeface="Calibri Light" panose="020F0302020204030204" pitchFamily="34" charset="0"/>
              </a:rPr>
              <a:t>Untreated </a:t>
            </a:r>
            <a:r>
              <a:rPr lang="en-US" dirty="0">
                <a:solidFill>
                  <a:srgbClr val="333333"/>
                </a:solidFill>
                <a:latin typeface="Calibri Light" panose="020F0302020204030204" pitchFamily="34" charset="0"/>
              </a:rPr>
              <a:t>16% to 22%</a:t>
            </a:r>
            <a:endParaRPr lang="pt-BR" dirty="0"/>
          </a:p>
        </p:txBody>
      </p:sp>
      <p:pic>
        <p:nvPicPr>
          <p:cNvPr id="20484" name="Picture 4" descr="http://www.pfc-eu.com/uploads/kcfinder/image/16-22%25%20Treate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523209"/>
            <a:ext cx="1763688" cy="1714305"/>
          </a:xfrm>
          <a:prstGeom prst="rect">
            <a:avLst/>
          </a:prstGeom>
          <a:noFill/>
          <a:extLst>
            <a:ext uri="{909E8E84-426E-40DD-AFC4-6F175D3DCCD1}">
              <a14:hiddenFill xmlns:a14="http://schemas.microsoft.com/office/drawing/2010/main">
                <a:solidFill>
                  <a:srgbClr val="FFFFFF"/>
                </a:solidFill>
              </a14:hiddenFill>
            </a:ext>
          </a:extLst>
        </p:spPr>
      </p:pic>
      <p:pic>
        <p:nvPicPr>
          <p:cNvPr id="20486" name="Picture 6" descr="http://www.pfc-eu.com/uploads/kcfinder/image/16-22%25%20Untreate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6033" y="4550891"/>
            <a:ext cx="2200346" cy="165026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7"/>
          <p:cNvSpPr>
            <a:spLocks noChangeArrowheads="1"/>
          </p:cNvSpPr>
          <p:nvPr/>
        </p:nvSpPr>
        <p:spPr bwMode="auto">
          <a:xfrm>
            <a:off x="4485709" y="4059287"/>
            <a:ext cx="4654031"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pt-BR" sz="1800" b="0" i="0" u="none" strike="noStrike" cap="none" normalizeH="0" baseline="0" dirty="0" err="1" smtClean="0">
                <a:ln>
                  <a:noFill/>
                </a:ln>
                <a:solidFill>
                  <a:srgbClr val="333333"/>
                </a:solidFill>
                <a:effectLst/>
                <a:latin typeface="Calibri Light" panose="020F0302020204030204" pitchFamily="34" charset="0"/>
                <a:cs typeface="Calibri Light" panose="020F0302020204030204" pitchFamily="34" charset="0"/>
              </a:rPr>
              <a:t>Treated</a:t>
            </a:r>
            <a:r>
              <a:rPr kumimoji="0" lang="pt-BR" sz="1800" b="0" i="0" u="none" strike="noStrike" cap="none" normalizeH="0" baseline="0" dirty="0" smtClean="0">
                <a:ln>
                  <a:noFill/>
                </a:ln>
                <a:solidFill>
                  <a:srgbClr val="333333"/>
                </a:solidFill>
                <a:effectLst/>
                <a:latin typeface="Calibri Light" panose="020F0302020204030204" pitchFamily="34" charset="0"/>
                <a:cs typeface="Calibri Light" panose="020F0302020204030204" pitchFamily="34" charset="0"/>
              </a:rPr>
              <a:t> 26% </a:t>
            </a:r>
            <a:r>
              <a:rPr kumimoji="0" lang="pt-BR" sz="1800" b="0" i="0" u="none" strike="noStrike" cap="none" normalizeH="0" baseline="0" dirty="0" err="1" smtClean="0">
                <a:ln>
                  <a:noFill/>
                </a:ln>
                <a:solidFill>
                  <a:srgbClr val="333333"/>
                </a:solidFill>
                <a:effectLst/>
                <a:latin typeface="Calibri Light" panose="020F0302020204030204" pitchFamily="34" charset="0"/>
                <a:cs typeface="Calibri Light" panose="020F0302020204030204" pitchFamily="34" charset="0"/>
              </a:rPr>
              <a:t>to</a:t>
            </a:r>
            <a:r>
              <a:rPr kumimoji="0" lang="pt-BR" sz="1800" b="0" i="0" u="none" strike="noStrike" cap="none" normalizeH="0" baseline="0" dirty="0" smtClean="0">
                <a:ln>
                  <a:noFill/>
                </a:ln>
                <a:solidFill>
                  <a:srgbClr val="333333"/>
                </a:solidFill>
                <a:effectLst/>
                <a:latin typeface="Calibri Light" panose="020F0302020204030204" pitchFamily="34" charset="0"/>
                <a:cs typeface="Calibri Light" panose="020F0302020204030204" pitchFamily="34" charset="0"/>
              </a:rPr>
              <a:t> 30%          </a:t>
            </a:r>
            <a:r>
              <a:rPr kumimoji="0" lang="pt-BR" sz="1800" b="0" i="0" u="none" strike="noStrike" cap="none" normalizeH="0" baseline="0" dirty="0" err="1" smtClean="0">
                <a:ln>
                  <a:noFill/>
                </a:ln>
                <a:solidFill>
                  <a:srgbClr val="333333"/>
                </a:solidFill>
                <a:effectLst/>
                <a:latin typeface="Calibri Light" panose="020F0302020204030204" pitchFamily="34" charset="0"/>
                <a:cs typeface="Calibri Light" panose="020F0302020204030204" pitchFamily="34" charset="0"/>
              </a:rPr>
              <a:t>Untreated</a:t>
            </a:r>
            <a:r>
              <a:rPr kumimoji="0" lang="pt-BR" sz="1800" b="0" i="0" u="none" strike="noStrike" cap="none" normalizeH="0" baseline="0" dirty="0" smtClean="0">
                <a:ln>
                  <a:noFill/>
                </a:ln>
                <a:solidFill>
                  <a:srgbClr val="333333"/>
                </a:solidFill>
                <a:effectLst/>
                <a:latin typeface="Calibri Light" panose="020F0302020204030204" pitchFamily="34" charset="0"/>
                <a:cs typeface="Calibri Light" panose="020F0302020204030204" pitchFamily="34" charset="0"/>
              </a:rPr>
              <a:t> 26% </a:t>
            </a:r>
            <a:r>
              <a:rPr kumimoji="0" lang="pt-BR" sz="1800" b="0" i="0" u="none" strike="noStrike" cap="none" normalizeH="0" baseline="0" dirty="0" err="1" smtClean="0">
                <a:ln>
                  <a:noFill/>
                </a:ln>
                <a:solidFill>
                  <a:srgbClr val="333333"/>
                </a:solidFill>
                <a:effectLst/>
                <a:latin typeface="Calibri Light" panose="020F0302020204030204" pitchFamily="34" charset="0"/>
                <a:cs typeface="Calibri Light" panose="020F0302020204030204" pitchFamily="34" charset="0"/>
              </a:rPr>
              <a:t>to</a:t>
            </a:r>
            <a:r>
              <a:rPr kumimoji="0" lang="pt-BR" sz="1800" b="0" i="0" u="none" strike="noStrike" cap="none" normalizeH="0" baseline="0" dirty="0" smtClean="0">
                <a:ln>
                  <a:noFill/>
                </a:ln>
                <a:solidFill>
                  <a:srgbClr val="333333"/>
                </a:solidFill>
                <a:effectLst/>
                <a:latin typeface="Calibri Light" panose="020F0302020204030204" pitchFamily="34" charset="0"/>
                <a:cs typeface="Calibri Light" panose="020F0302020204030204" pitchFamily="34" charset="0"/>
              </a:rPr>
              <a:t> 30%</a:t>
            </a:r>
            <a:endParaRPr kumimoji="0" lang="pt-BR"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pt-BR" sz="1000" b="0" i="0" u="none" strike="noStrike" cap="none" normalizeH="0" baseline="0" dirty="0" smtClean="0">
                <a:ln>
                  <a:noFill/>
                </a:ln>
                <a:solidFill>
                  <a:srgbClr val="333333"/>
                </a:solidFill>
                <a:effectLst/>
                <a:latin typeface="Helvetica Neue"/>
              </a:rPr>
              <a:t>  </a:t>
            </a:r>
            <a:r>
              <a:rPr kumimoji="0" lang="pt-BR" sz="9900" b="0" i="0" u="none" strike="noStrike" cap="none" normalizeH="0" baseline="0" dirty="0" smtClean="0">
                <a:ln>
                  <a:noFill/>
                </a:ln>
                <a:solidFill>
                  <a:srgbClr val="333333"/>
                </a:solidFill>
                <a:effectLst/>
                <a:latin typeface="Helvetica Neue"/>
              </a:rPr>
              <a:t> </a:t>
            </a:r>
            <a:r>
              <a:rPr kumimoji="0" lang="pt-BR" sz="1000" b="0" i="0" u="none" strike="noStrike" cap="none" normalizeH="0" baseline="0" dirty="0" smtClean="0">
                <a:ln>
                  <a:noFill/>
                </a:ln>
                <a:solidFill>
                  <a:srgbClr val="333333"/>
                </a:solidFill>
                <a:effectLst/>
                <a:latin typeface="Helvetica Neue"/>
              </a:rPr>
              <a:t> </a:t>
            </a:r>
            <a:endParaRPr kumimoji="0" lang="pt-BR" sz="9900" b="0" i="0" u="none" strike="noStrike" cap="none" normalizeH="0" baseline="0" dirty="0" smtClean="0">
              <a:ln>
                <a:noFill/>
              </a:ln>
              <a:solidFill>
                <a:srgbClr val="333333"/>
              </a:solidFill>
              <a:effectLst/>
              <a:latin typeface="Helvetica Neue"/>
            </a:endParaRPr>
          </a:p>
        </p:txBody>
      </p:sp>
      <p:pic>
        <p:nvPicPr>
          <p:cNvPr id="20488" name="Picture 8" descr="http://www.pfc-eu.com/uploads/kcfinder/image/27-30%25%20Treated.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85709" y="4524653"/>
            <a:ext cx="2306556" cy="1724722"/>
          </a:xfrm>
          <a:prstGeom prst="rect">
            <a:avLst/>
          </a:prstGeom>
          <a:noFill/>
          <a:extLst>
            <a:ext uri="{909E8E84-426E-40DD-AFC4-6F175D3DCCD1}">
              <a14:hiddenFill xmlns:a14="http://schemas.microsoft.com/office/drawing/2010/main">
                <a:solidFill>
                  <a:srgbClr val="FFFFFF"/>
                </a:solidFill>
              </a14:hiddenFill>
            </a:ext>
          </a:extLst>
        </p:spPr>
      </p:pic>
      <p:pic>
        <p:nvPicPr>
          <p:cNvPr id="20489" name="Picture 9" descr="http://www.pfc-eu.com/uploads/kcfinder/image/27-30%25%20Untreated.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4610" y="4487603"/>
            <a:ext cx="2299389" cy="172454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http://www.zootecnia.esalq.usp.br/sites/default/files/styles/noticia_largura_150/public/labnussiolog.jpg?itok=aF5hjhV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81554" y="567259"/>
            <a:ext cx="716309" cy="668556"/>
          </a:xfrm>
          <a:prstGeom prst="rect">
            <a:avLst/>
          </a:prstGeom>
          <a:noFill/>
          <a:extLst>
            <a:ext uri="{909E8E84-426E-40DD-AFC4-6F175D3DCCD1}">
              <a14:hiddenFill xmlns:a14="http://schemas.microsoft.com/office/drawing/2010/main">
                <a:solidFill>
                  <a:srgbClr val="FFFFFF"/>
                </a:solidFill>
              </a14:hiddenFill>
            </a:ext>
          </a:extLst>
        </p:spPr>
      </p:pic>
      <p:sp>
        <p:nvSpPr>
          <p:cNvPr id="11" name="CaixaDeTexto 10"/>
          <p:cNvSpPr txBox="1"/>
          <p:nvPr/>
        </p:nvSpPr>
        <p:spPr>
          <a:xfrm>
            <a:off x="1492149" y="10624"/>
            <a:ext cx="6181927" cy="523220"/>
          </a:xfrm>
          <a:prstGeom prst="rect">
            <a:avLst/>
          </a:prstGeom>
          <a:noFill/>
        </p:spPr>
        <p:txBody>
          <a:bodyPr wrap="square" rtlCol="0">
            <a:spAutoFit/>
          </a:bodyPr>
          <a:lstStyle/>
          <a:p>
            <a:pPr algn="ctr"/>
            <a:r>
              <a:rPr lang="pt-BR" sz="2800" b="1" dirty="0" err="1" smtClean="0"/>
              <a:t>Modern</a:t>
            </a:r>
            <a:r>
              <a:rPr lang="pt-BR" sz="2800" b="1" dirty="0" smtClean="0"/>
              <a:t> </a:t>
            </a:r>
            <a:r>
              <a:rPr lang="pt-BR" sz="2800" b="1" dirty="0" err="1" smtClean="0"/>
              <a:t>preservatives</a:t>
            </a:r>
            <a:r>
              <a:rPr lang="pt-BR" sz="2800" b="1" dirty="0" smtClean="0"/>
              <a:t> – </a:t>
            </a:r>
            <a:r>
              <a:rPr lang="pt-BR" sz="2800" b="1" dirty="0" err="1" smtClean="0"/>
              <a:t>lower</a:t>
            </a:r>
            <a:r>
              <a:rPr lang="pt-BR" sz="2800" b="1" dirty="0" smtClean="0"/>
              <a:t> </a:t>
            </a:r>
            <a:r>
              <a:rPr lang="pt-BR" sz="2800" b="1" dirty="0" err="1" smtClean="0"/>
              <a:t>dosages</a:t>
            </a:r>
            <a:endParaRPr lang="pt-BR" sz="2800" b="1" dirty="0"/>
          </a:p>
        </p:txBody>
      </p:sp>
    </p:spTree>
    <p:extLst>
      <p:ext uri="{BB962C8B-B14F-4D97-AF65-F5344CB8AC3E}">
        <p14:creationId xmlns:p14="http://schemas.microsoft.com/office/powerpoint/2010/main" val="3091634265"/>
      </p:ext>
    </p:extLst>
  </p:cSld>
  <p:clrMapOvr>
    <a:masterClrMapping/>
  </p:clrMapOvr>
  <p:transition/>
  <p:timing>
    <p:tnLst>
      <p:par>
        <p:cTn id="1" dur="indefinite" restart="never" nodeType="tmRoot"/>
      </p:par>
    </p:tnLst>
  </p:timing>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611560" y="116699"/>
            <a:ext cx="6800850" cy="1857375"/>
          </a:xfrm>
          <a:prstGeom prst="rect">
            <a:avLst/>
          </a:prstGeom>
        </p:spPr>
      </p:pic>
      <p:pic>
        <p:nvPicPr>
          <p:cNvPr id="3" name="Imagem 2"/>
          <p:cNvPicPr>
            <a:picLocks noChangeAspect="1"/>
          </p:cNvPicPr>
          <p:nvPr/>
        </p:nvPicPr>
        <p:blipFill>
          <a:blip r:embed="rId3"/>
          <a:stretch>
            <a:fillRect/>
          </a:stretch>
        </p:blipFill>
        <p:spPr>
          <a:xfrm>
            <a:off x="38699" y="2204864"/>
            <a:ext cx="4527175" cy="3816424"/>
          </a:xfrm>
          <a:prstGeom prst="rect">
            <a:avLst/>
          </a:prstGeom>
        </p:spPr>
      </p:pic>
      <p:pic>
        <p:nvPicPr>
          <p:cNvPr id="4" name="Imagem 3"/>
          <p:cNvPicPr>
            <a:picLocks noChangeAspect="1"/>
          </p:cNvPicPr>
          <p:nvPr/>
        </p:nvPicPr>
        <p:blipFill>
          <a:blip r:embed="rId4"/>
          <a:stretch>
            <a:fillRect/>
          </a:stretch>
        </p:blipFill>
        <p:spPr>
          <a:xfrm>
            <a:off x="4745751" y="2204864"/>
            <a:ext cx="4398247" cy="3864637"/>
          </a:xfrm>
          <a:prstGeom prst="rect">
            <a:avLst/>
          </a:prstGeom>
        </p:spPr>
      </p:pic>
      <p:pic>
        <p:nvPicPr>
          <p:cNvPr id="7" name="Picture 6" descr="http://www.zootecnia.esalq.usp.br/sites/default/files/styles/noticia_largura_150/public/labnussiolog.jpg?itok=aF5hjhV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263966"/>
      </p:ext>
    </p:extLst>
  </p:cSld>
  <p:clrMapOvr>
    <a:masterClrMapping/>
  </p:clrMapOvr>
  <p:transition/>
  <p:timing>
    <p:tnLst>
      <p:par>
        <p:cTn id="1" dur="indefinite" restart="never" nodeType="tmRoot"/>
      </p:par>
    </p:tnLst>
  </p:timing>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1"/>
          <p:cNvPicPr>
            <a:picLocks noChangeAspect="1"/>
          </p:cNvPicPr>
          <p:nvPr/>
        </p:nvPicPr>
        <p:blipFill>
          <a:blip r:embed="rId2"/>
          <a:stretch>
            <a:fillRect/>
          </a:stretch>
        </p:blipFill>
        <p:spPr>
          <a:xfrm>
            <a:off x="2057399" y="398797"/>
            <a:ext cx="4700721" cy="5824543"/>
          </a:xfrm>
          <a:prstGeom prst="rect">
            <a:avLst/>
          </a:prstGeom>
        </p:spPr>
      </p:pic>
      <p:pic>
        <p:nvPicPr>
          <p:cNvPr id="4" name="Picture 6" descr="http://www.zootecnia.esalq.usp.br/sites/default/files/styles/noticia_largura_150/public/labnussiolog.jpg?itok=aF5hjh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578" y="81814"/>
            <a:ext cx="880286" cy="82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529793"/>
      </p:ext>
    </p:extLst>
  </p:cSld>
  <p:clrMapOvr>
    <a:masterClrMapping/>
  </p:clrMapOvr>
  <p:transition/>
  <p:timing>
    <p:tnLst>
      <p:par>
        <p:cTn id="1" dur="indefinite" restart="never" nodeType="tmRoot"/>
      </p:par>
    </p:tnLst>
  </p:timing>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ço Reservado para Texto 4"/>
          <p:cNvSpPr>
            <a:spLocks noGrp="1"/>
          </p:cNvSpPr>
          <p:nvPr>
            <p:ph type="body" idx="1"/>
          </p:nvPr>
        </p:nvSpPr>
        <p:spPr/>
        <p:txBody>
          <a:bodyPr>
            <a:normAutofit/>
          </a:bodyPr>
          <a:lstStyle/>
          <a:p>
            <a:r>
              <a:rPr lang="pt-BR" sz="3200" i="1" dirty="0"/>
              <a:t>n</a:t>
            </a:r>
            <a:r>
              <a:rPr lang="pt-BR" sz="3200" i="1" dirty="0" smtClean="0"/>
              <a:t>ussio@usp.br</a:t>
            </a:r>
            <a:endParaRPr lang="pt-BR" sz="3200" i="1" dirty="0"/>
          </a:p>
        </p:txBody>
      </p:sp>
    </p:spTree>
    <p:extLst>
      <p:ext uri="{BB962C8B-B14F-4D97-AF65-F5344CB8AC3E}">
        <p14:creationId xmlns:p14="http://schemas.microsoft.com/office/powerpoint/2010/main" val="4200084735"/>
      </p:ext>
    </p:extLst>
  </p:cSld>
  <p:clrMapOvr>
    <a:masterClrMapping/>
  </p:clrMapOvr>
  <p:timing>
    <p:tnLst>
      <p:par>
        <p:cTn id="1" dur="indefinite" restart="never" nodeType="tmRoot"/>
      </p:par>
    </p:tnLst>
  </p:timing>
</p:sld>
</file>

<file path=ppt/theme/theme1.xml><?xml version="1.0" encoding="utf-8"?>
<a:theme xmlns:a="http://schemas.openxmlformats.org/drawingml/2006/main" name="Tema do Office">
  <a:themeElements>
    <a:clrScheme name="Tema do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ema do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o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ema do Office">
  <a:themeElements>
    <a:clrScheme name="Tema do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ema do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o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o Office">
  <a:themeElements>
    <a:clrScheme name="Escritório">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Escritório">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14078</TotalTime>
  <Words>1160</Words>
  <Application>Microsoft Office PowerPoint</Application>
  <PresentationFormat>Apresentação na tela (4:3)</PresentationFormat>
  <Paragraphs>283</Paragraphs>
  <Slides>288</Slides>
  <Notes>3</Notes>
  <HiddenSlides>0</HiddenSlides>
  <MMClips>0</MMClips>
  <ScaleCrop>false</ScaleCrop>
  <HeadingPairs>
    <vt:vector size="8" baseType="variant">
      <vt:variant>
        <vt:lpstr>Fontes usadas</vt:lpstr>
      </vt:variant>
      <vt:variant>
        <vt:i4>8</vt:i4>
      </vt:variant>
      <vt:variant>
        <vt:lpstr>Tema</vt:lpstr>
      </vt:variant>
      <vt:variant>
        <vt:i4>2</vt:i4>
      </vt:variant>
      <vt:variant>
        <vt:lpstr>Servidores OLE inseridos</vt:lpstr>
      </vt:variant>
      <vt:variant>
        <vt:i4>2</vt:i4>
      </vt:variant>
      <vt:variant>
        <vt:lpstr>Títulos de slides</vt:lpstr>
      </vt:variant>
      <vt:variant>
        <vt:i4>288</vt:i4>
      </vt:variant>
    </vt:vector>
  </HeadingPairs>
  <TitlesOfParts>
    <vt:vector size="300" baseType="lpstr">
      <vt:lpstr>Arial</vt:lpstr>
      <vt:lpstr>Calibri</vt:lpstr>
      <vt:lpstr>Calibri Light</vt:lpstr>
      <vt:lpstr>Helvetica Neue</vt:lpstr>
      <vt:lpstr>Monotype Sorts</vt:lpstr>
      <vt:lpstr>Tahoma</vt:lpstr>
      <vt:lpstr>Times New Roman</vt:lpstr>
      <vt:lpstr>Verdana</vt:lpstr>
      <vt:lpstr>Tema do Office</vt:lpstr>
      <vt:lpstr>1_Tema do Office</vt:lpstr>
      <vt:lpstr>Document</vt:lpstr>
      <vt:lpstr>PI3</vt:lpstr>
      <vt:lpstr>Hay and wilted silages</vt:lpstr>
      <vt:lpstr>Hay is cash crop business:   what else to thrive?</vt:lpstr>
      <vt:lpstr>Favorable conditions: demand</vt:lpstr>
      <vt:lpstr>Apresentação do PowerPoint</vt:lpstr>
      <vt:lpstr>Apresentação do PowerPoint</vt:lpstr>
      <vt:lpstr>Apresentação do PowerPoint</vt:lpstr>
      <vt:lpstr>Apresentação do PowerPoint</vt:lpstr>
      <vt:lpstr>Apresentação do PowerPoint</vt:lpstr>
      <vt:lpstr>Business social perspective Essentiality </vt:lpstr>
      <vt:lpstr>Apresentação do PowerPoint</vt:lpstr>
      <vt:lpstr>Apresentação do PowerPoint</vt:lpstr>
      <vt:lpstr>Apresentação do PowerPoint</vt:lpstr>
      <vt:lpstr>Apresentação do PowerPoint</vt:lpstr>
      <vt:lpstr>Favorable conditions:      Brazil benchmark prices</vt:lpstr>
      <vt:lpstr>Apresentação do PowerPoint</vt:lpstr>
      <vt:lpstr>Apresentação do PowerPoint</vt:lpstr>
      <vt:lpstr>Apresentação do PowerPoint</vt:lpstr>
      <vt:lpstr>Apresentação do PowerPoint</vt:lpstr>
      <vt:lpstr>Apresentação do PowerPoint</vt:lpstr>
      <vt:lpstr>Favorable conditions:    International standard prices</vt:lpstr>
      <vt:lpstr>Apresentação do PowerPoint</vt:lpstr>
      <vt:lpstr>Apresentação do PowerPoint</vt:lpstr>
      <vt:lpstr>Apresentação do PowerPoint</vt:lpstr>
      <vt:lpstr>Apresentação do PowerPoint</vt:lpstr>
      <vt:lpstr>Favorable conditions:    International demands</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Favorable conditions:    soil and weather in BR</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Favorable conditions:    international water fingerprint</vt:lpstr>
      <vt:lpstr>Apresentação do PowerPoint</vt:lpstr>
      <vt:lpstr>Apresentação do PowerPoint</vt:lpstr>
      <vt:lpstr>Apresentação do PowerPoint</vt:lpstr>
      <vt:lpstr>Apresentação do PowerPoint</vt:lpstr>
      <vt:lpstr>Circle economy:    new jobs and customized service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Rainfall damage     myth or reality?</vt:lpstr>
      <vt:lpstr>Apresentação do PowerPoint</vt:lpstr>
      <vt:lpstr>Apresentação do PowerPoint</vt:lpstr>
      <vt:lpstr>Apresentação do PowerPoint</vt:lpstr>
      <vt:lpstr>Apresentação do PowerPoint</vt:lpstr>
      <vt:lpstr>The concept:    understanding dehydration</vt:lpstr>
      <vt:lpstr>Apresentação do PowerPoint</vt:lpstr>
      <vt:lpstr>Apresentação do PowerPoint</vt:lpstr>
      <vt:lpstr>Hay production: what is critical?   discipline...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Conditioning: strategic device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Hay additives/preservatives</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Luciano Mendes</dc:creator>
  <cp:lastModifiedBy>Nussio</cp:lastModifiedBy>
  <cp:revision>554</cp:revision>
  <cp:lastPrinted>2021-04-25T15:25:59Z</cp:lastPrinted>
  <dcterms:created xsi:type="dcterms:W3CDTF">2021-03-24T18:45:50Z</dcterms:created>
  <dcterms:modified xsi:type="dcterms:W3CDTF">2022-05-06T18:36:20Z</dcterms:modified>
</cp:coreProperties>
</file>