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7"/>
  </p:notesMasterIdLst>
  <p:sldIdLst>
    <p:sldId id="256" r:id="rId3"/>
    <p:sldId id="261" r:id="rId4"/>
    <p:sldId id="262" r:id="rId5"/>
    <p:sldId id="259" r:id="rId6"/>
    <p:sldId id="275" r:id="rId7"/>
    <p:sldId id="263" r:id="rId8"/>
    <p:sldId id="264" r:id="rId9"/>
    <p:sldId id="278" r:id="rId10"/>
    <p:sldId id="279" r:id="rId11"/>
    <p:sldId id="280" r:id="rId12"/>
    <p:sldId id="276" r:id="rId13"/>
    <p:sldId id="265" r:id="rId14"/>
    <p:sldId id="277" r:id="rId15"/>
    <p:sldId id="266" r:id="rId16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3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58D9C-65EC-4E17-BF7A-B1C60326C15C}" type="datetimeFigureOut">
              <a:rPr lang="pt-BR" smtClean="0"/>
              <a:t>22/08/2019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F57A1-1E79-4B98-B58B-12E9757ABF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697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F57A1-1E79-4B98-B58B-12E9757ABF9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496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61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F57A1-1E79-4B98-B58B-12E9757ABF92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434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656476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73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52716" y="4587974"/>
            <a:ext cx="486003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Luciana </a:t>
            </a:r>
            <a:r>
              <a:rPr kumimoji="0"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Buainain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Jacob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252714" y="2499742"/>
            <a:ext cx="486003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EDUCAÇÃO, DEMOCRACIA E TRANSFORMAÇÃO SOCIAL</a:t>
            </a:r>
          </a:p>
        </p:txBody>
      </p:sp>
      <p:sp>
        <p:nvSpPr>
          <p:cNvPr id="2" name="Rectangle 1"/>
          <p:cNvSpPr/>
          <p:nvPr/>
        </p:nvSpPr>
        <p:spPr>
          <a:xfrm>
            <a:off x="4011176" y="2924170"/>
            <a:ext cx="144016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3"/>
          <p:cNvSpPr txBox="1"/>
          <p:nvPr/>
        </p:nvSpPr>
        <p:spPr>
          <a:xfrm>
            <a:off x="3491880" y="411510"/>
            <a:ext cx="4860030" cy="854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Escola Superior de Agricultura “Luiz de Queiroz”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pt-BR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Departamento de Economia, Administração e Sociologia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Introdução aos Estudos da Educação</a:t>
            </a:r>
            <a:endParaRPr kumimoji="0" lang="pt-BR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19672" y="987574"/>
            <a:ext cx="7272808" cy="460648"/>
          </a:xfrm>
        </p:spPr>
        <p:txBody>
          <a:bodyPr/>
          <a:lstStyle/>
          <a:p>
            <a:r>
              <a:rPr lang="pt-BR" sz="2400" dirty="0" smtClean="0"/>
              <a:t>Tomando a </a:t>
            </a:r>
            <a:r>
              <a:rPr lang="pt-BR" sz="2400" b="1" dirty="0" smtClean="0"/>
              <a:t>percepção dos condicionantes             objetivos de marginalização </a:t>
            </a:r>
            <a:r>
              <a:rPr lang="pt-BR" sz="2400" dirty="0" smtClean="0"/>
              <a:t>como critério de criticidade, Demerval Saviani (1999) define:</a:t>
            </a:r>
          </a:p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>
          <a:xfrm>
            <a:off x="1331640" y="1779662"/>
            <a:ext cx="7272808" cy="2995737"/>
          </a:xfrm>
        </p:spPr>
        <p:txBody>
          <a:bodyPr/>
          <a:lstStyle/>
          <a:p>
            <a:r>
              <a:rPr lang="pt-BR" sz="2000" dirty="0"/>
              <a:t>Teorias não-críticas</a:t>
            </a:r>
            <a:r>
              <a:rPr lang="pt-BR" sz="2000" dirty="0" smtClean="0"/>
              <a:t>: 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</a:rPr>
              <a:t>pedagogia tradicional, pedagogia nova e pedagogia tecnicista</a:t>
            </a:r>
          </a:p>
          <a:p>
            <a:endParaRPr lang="pt-BR" sz="2000" dirty="0" smtClean="0"/>
          </a:p>
          <a:p>
            <a:r>
              <a:rPr lang="pt-BR" sz="2000" dirty="0" smtClean="0"/>
              <a:t>Teorias </a:t>
            </a:r>
            <a:r>
              <a:rPr lang="pt-BR" sz="2000" dirty="0"/>
              <a:t>crítico-</a:t>
            </a:r>
            <a:r>
              <a:rPr lang="pt-BR" sz="2000" dirty="0" err="1"/>
              <a:t>reprodutivistas</a:t>
            </a:r>
            <a:r>
              <a:rPr lang="pt-BR" sz="2000" dirty="0" smtClean="0"/>
              <a:t>: 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</a:rPr>
              <a:t>teoria do sistema de ensino 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</a:rPr>
              <a:t> enquanto 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</a:rPr>
              <a:t>violência simbólica, teoria da     escola enquanto aparelho ideológico de Estado e teoria da escola 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</a:rPr>
              <a:t>dualista</a:t>
            </a:r>
            <a:endParaRPr lang="pt-BR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sz="2000" dirty="0" smtClean="0"/>
              <a:t> </a:t>
            </a:r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083678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Voltando ao nosso anjo...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>
          <a:xfrm>
            <a:off x="1403648" y="1059582"/>
            <a:ext cx="7344816" cy="2995737"/>
          </a:xfrm>
        </p:spPr>
        <p:txBody>
          <a:bodyPr/>
          <a:lstStyle/>
          <a:p>
            <a:r>
              <a:rPr lang="pt-BR" sz="2000" dirty="0"/>
              <a:t>O</a:t>
            </a:r>
            <a:r>
              <a:rPr lang="pt-BR" sz="2000" dirty="0" smtClean="0"/>
              <a:t> </a:t>
            </a:r>
            <a:r>
              <a:rPr lang="pt-BR" sz="2000" dirty="0"/>
              <a:t>vento que sopra, o vento do progresso, de que ele é feito? </a:t>
            </a:r>
            <a:endParaRPr lang="pt-BR" sz="2000" dirty="0" smtClean="0"/>
          </a:p>
          <a:p>
            <a:r>
              <a:rPr lang="pt-BR" sz="2000" dirty="0" smtClean="0"/>
              <a:t>O </a:t>
            </a:r>
            <a:r>
              <a:rPr lang="pt-BR" sz="2000" dirty="0"/>
              <a:t>que move a escola a se transformar através do tempo? </a:t>
            </a:r>
            <a:endParaRPr lang="pt-BR" sz="2000" dirty="0" smtClean="0"/>
          </a:p>
          <a:p>
            <a:r>
              <a:rPr lang="pt-BR" sz="2000" dirty="0" smtClean="0"/>
              <a:t>Quais </a:t>
            </a:r>
            <a:r>
              <a:rPr lang="pt-BR" sz="2000" dirty="0"/>
              <a:t>são as forças que influenciam a escola? </a:t>
            </a:r>
            <a:endParaRPr lang="pt-BR" sz="2000" dirty="0" smtClean="0"/>
          </a:p>
          <a:p>
            <a:endParaRPr lang="pt-BR" sz="2000" dirty="0"/>
          </a:p>
          <a:p>
            <a:r>
              <a:rPr lang="pt-BR" sz="2000" dirty="0" smtClean="0"/>
              <a:t>Parece </a:t>
            </a:r>
            <a:r>
              <a:rPr lang="pt-BR" sz="2000" dirty="0"/>
              <a:t>que nos encontramos quase como aquele anjo, que está assustado com o futuro: pode a escola transformar a </a:t>
            </a:r>
            <a:r>
              <a:rPr lang="pt-BR" sz="2000" dirty="0" smtClean="0"/>
              <a:t>   sociedade </a:t>
            </a:r>
            <a:r>
              <a:rPr lang="pt-BR" sz="2000" dirty="0"/>
              <a:t>ou ela é apenas uma reprodutora de paradigmas mais amplos? </a:t>
            </a:r>
            <a:endParaRPr lang="pt-BR" sz="2000" dirty="0" smtClean="0"/>
          </a:p>
          <a:p>
            <a:endParaRPr lang="pt-BR" sz="2000" dirty="0"/>
          </a:p>
          <a:p>
            <a:r>
              <a:rPr lang="pt-BR" sz="2000" dirty="0" smtClean="0"/>
              <a:t>A </a:t>
            </a:r>
            <a:r>
              <a:rPr lang="pt-BR" sz="2000" dirty="0"/>
              <a:t>escola tem um poder </a:t>
            </a:r>
            <a:r>
              <a:rPr lang="pt-BR" sz="2000" dirty="0" smtClean="0"/>
              <a:t>transformador ou </a:t>
            </a:r>
            <a:r>
              <a:rPr lang="pt-BR" sz="2000" dirty="0"/>
              <a:t>é </a:t>
            </a:r>
            <a:r>
              <a:rPr lang="pt-BR" sz="2000" dirty="0" smtClean="0"/>
              <a:t>uma </a:t>
            </a:r>
            <a:r>
              <a:rPr lang="pt-BR" sz="2000" dirty="0"/>
              <a:t>instituição </a:t>
            </a:r>
            <a:r>
              <a:rPr lang="pt-BR" sz="2000" dirty="0" smtClean="0"/>
              <a:t>   impotente</a:t>
            </a:r>
            <a:r>
              <a:rPr lang="pt-BR" sz="2000" dirty="0"/>
              <a:t>?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1580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07704" y="1851670"/>
            <a:ext cx="6912768" cy="460648"/>
          </a:xfrm>
        </p:spPr>
        <p:txBody>
          <a:bodyPr/>
          <a:lstStyle/>
          <a:p>
            <a:r>
              <a:rPr lang="pt-BR" sz="3200" dirty="0" smtClean="0"/>
              <a:t>“A </a:t>
            </a:r>
            <a:r>
              <a:rPr lang="pt-BR" sz="3200" dirty="0"/>
              <a:t>escola não pode tudo, mas pode </a:t>
            </a:r>
            <a:r>
              <a:rPr lang="pt-BR" sz="3200" dirty="0" smtClean="0"/>
              <a:t>  alguma coisa”.</a:t>
            </a:r>
          </a:p>
          <a:p>
            <a:endParaRPr lang="pt-BR" sz="3200" dirty="0" smtClean="0"/>
          </a:p>
          <a:p>
            <a:pPr algn="r">
              <a:lnSpc>
                <a:spcPct val="150000"/>
              </a:lnSpc>
            </a:pPr>
            <a:r>
              <a:rPr lang="pt-BR" sz="2400" dirty="0" smtClean="0"/>
              <a:t>(Paulo Freire, Política e educação, 2001) </a:t>
            </a:r>
            <a:endParaRPr lang="pt-BR" sz="24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>
          <a:xfrm>
            <a:off x="1043608" y="1995686"/>
            <a:ext cx="6912768" cy="2995737"/>
          </a:xfrm>
        </p:spPr>
        <p:txBody>
          <a:bodyPr/>
          <a:lstStyle/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201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>
          <a:xfrm>
            <a:off x="1259632" y="267494"/>
            <a:ext cx="7632848" cy="29957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1800" dirty="0" smtClean="0"/>
              <a:t>- </a:t>
            </a:r>
            <a:r>
              <a:rPr lang="pt-BR" sz="1800" b="1" dirty="0" smtClean="0"/>
              <a:t>Paulo </a:t>
            </a:r>
            <a:r>
              <a:rPr lang="pt-BR" sz="1800" b="1" dirty="0"/>
              <a:t>Freire </a:t>
            </a:r>
            <a:r>
              <a:rPr lang="pt-BR" sz="1800" dirty="0"/>
              <a:t>recusa, por um lado, o </a:t>
            </a:r>
            <a:r>
              <a:rPr lang="pt-BR" sz="1800" b="1" dirty="0"/>
              <a:t>otimismo ingênuo </a:t>
            </a:r>
            <a:r>
              <a:rPr lang="pt-BR" sz="1800" dirty="0"/>
              <a:t>que vê </a:t>
            </a:r>
            <a:r>
              <a:rPr lang="pt-BR" sz="1800" dirty="0" smtClean="0"/>
              <a:t> na     educação </a:t>
            </a:r>
            <a:r>
              <a:rPr lang="pt-BR" sz="1800" dirty="0"/>
              <a:t>a chave das transformações sociais, a solução para </a:t>
            </a:r>
            <a:r>
              <a:rPr lang="pt-BR" sz="1800" dirty="0" smtClean="0"/>
              <a:t>todos  os problemas</a:t>
            </a:r>
          </a:p>
          <a:p>
            <a:pPr>
              <a:lnSpc>
                <a:spcPct val="150000"/>
              </a:lnSpc>
            </a:pPr>
            <a:r>
              <a:rPr lang="pt-BR" sz="1800" dirty="0" smtClean="0"/>
              <a:t>- Mas </a:t>
            </a:r>
            <a:r>
              <a:rPr lang="pt-BR" sz="1800" dirty="0"/>
              <a:t>por outro lado, também não adere ao </a:t>
            </a:r>
            <a:r>
              <a:rPr lang="pt-BR" sz="1800" b="1" dirty="0"/>
              <a:t>pessimismo</a:t>
            </a:r>
            <a:r>
              <a:rPr lang="pt-BR" sz="1800" dirty="0"/>
              <a:t>, </a:t>
            </a:r>
            <a:r>
              <a:rPr lang="pt-BR" sz="1800" dirty="0" smtClean="0"/>
              <a:t>segundo </a:t>
            </a:r>
            <a:r>
              <a:rPr lang="pt-BR" sz="1800" dirty="0"/>
              <a:t>ele, acrítico de acordo com o qual a educação só pode algo depois que </a:t>
            </a:r>
            <a:r>
              <a:rPr lang="pt-BR" sz="1800" dirty="0" smtClean="0"/>
              <a:t>    todas </a:t>
            </a:r>
            <a:r>
              <a:rPr lang="pt-BR" sz="1800" dirty="0"/>
              <a:t>as outras transformações sociais forem </a:t>
            </a:r>
            <a:r>
              <a:rPr lang="pt-BR" sz="1800" dirty="0" smtClean="0"/>
              <a:t>levadas </a:t>
            </a:r>
            <a:r>
              <a:rPr lang="pt-BR" sz="1800" dirty="0"/>
              <a:t>a </a:t>
            </a:r>
            <a:r>
              <a:rPr lang="pt-BR" sz="1800" dirty="0" smtClean="0"/>
              <a:t>cabo</a:t>
            </a:r>
          </a:p>
          <a:p>
            <a:pPr>
              <a:lnSpc>
                <a:spcPct val="150000"/>
              </a:lnSpc>
            </a:pPr>
            <a:r>
              <a:rPr lang="pt-BR" sz="1800" dirty="0" smtClean="0"/>
              <a:t>- Ele </a:t>
            </a:r>
            <a:r>
              <a:rPr lang="pt-BR" sz="1800" dirty="0"/>
              <a:t>enxerga o sujeito, tanto o educador quanto o educando, como </a:t>
            </a:r>
            <a:r>
              <a:rPr lang="pt-BR" sz="1800" dirty="0" smtClean="0"/>
              <a:t>   não </a:t>
            </a:r>
            <a:r>
              <a:rPr lang="pt-BR" sz="1800" dirty="0"/>
              <a:t>determinado; ele reconhece a capacidade humana de decidir, de optar, que embora submetida a condicionamentos não é de todo </a:t>
            </a:r>
            <a:r>
              <a:rPr lang="pt-BR" sz="1800" dirty="0" smtClean="0"/>
              <a:t>        objeto</a:t>
            </a:r>
            <a:r>
              <a:rPr lang="pt-BR" sz="1800" dirty="0"/>
              <a:t>, mas sim sujeito de construção e reconstrução história e, </a:t>
            </a:r>
            <a:r>
              <a:rPr lang="pt-BR" sz="1800" dirty="0" smtClean="0"/>
              <a:t>         portanto</a:t>
            </a:r>
            <a:r>
              <a:rPr lang="pt-BR" sz="1800" dirty="0"/>
              <a:t>, </a:t>
            </a:r>
            <a:r>
              <a:rPr lang="pt-BR" sz="1800" b="1" dirty="0"/>
              <a:t>sujeito de mudança </a:t>
            </a:r>
          </a:p>
          <a:p>
            <a:pPr>
              <a:lnSpc>
                <a:spcPct val="150000"/>
              </a:lnSpc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30669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Síntese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>
          <a:xfrm>
            <a:off x="1403648" y="1131590"/>
            <a:ext cx="7560840" cy="2995737"/>
          </a:xfrm>
        </p:spPr>
        <p:txBody>
          <a:bodyPr/>
          <a:lstStyle/>
          <a:p>
            <a:pPr lvl="0"/>
            <a:r>
              <a:rPr lang="pt-BR" dirty="0" smtClean="0"/>
              <a:t>1) Educação </a:t>
            </a:r>
            <a:r>
              <a:rPr lang="pt-BR" dirty="0"/>
              <a:t>e educação escolar são práticas contextualizadas historicamente </a:t>
            </a:r>
            <a:r>
              <a:rPr lang="pt-BR" dirty="0" smtClean="0"/>
              <a:t>e               transformam-se </a:t>
            </a:r>
            <a:r>
              <a:rPr lang="pt-BR" dirty="0"/>
              <a:t>de acordo com as dinâmicas sociais, culturais, políticas e econômicas</a:t>
            </a:r>
            <a:r>
              <a:rPr lang="pt-BR" dirty="0" smtClean="0"/>
              <a:t>;</a:t>
            </a:r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2) A </a:t>
            </a:r>
            <a:r>
              <a:rPr lang="pt-BR" dirty="0"/>
              <a:t>questão do avanço enquanto progresso ou desenvolvimento deve ser sempre </a:t>
            </a:r>
            <a:r>
              <a:rPr lang="pt-BR" dirty="0" smtClean="0"/>
              <a:t>          abordada </a:t>
            </a:r>
            <a:r>
              <a:rPr lang="pt-BR" dirty="0"/>
              <a:t>de modo contextualizado, uma vez que estes processos beneficiam de forma </a:t>
            </a:r>
            <a:r>
              <a:rPr lang="pt-BR" dirty="0" smtClean="0"/>
              <a:t>  desigual </a:t>
            </a:r>
            <a:r>
              <a:rPr lang="pt-BR" dirty="0"/>
              <a:t>diferentes grupos sociais</a:t>
            </a:r>
            <a:r>
              <a:rPr lang="pt-BR" dirty="0" smtClean="0"/>
              <a:t>;</a:t>
            </a:r>
          </a:p>
          <a:p>
            <a:pPr lvl="0"/>
            <a:endParaRPr lang="pt-BR" dirty="0"/>
          </a:p>
          <a:p>
            <a:pPr lvl="0"/>
            <a:r>
              <a:rPr lang="pt-BR" dirty="0" smtClean="0"/>
              <a:t>3) A </a:t>
            </a:r>
            <a:r>
              <a:rPr lang="pt-BR" dirty="0"/>
              <a:t>escola pode ser vista como agente de transformação da sociedade ou como </a:t>
            </a:r>
            <a:r>
              <a:rPr lang="pt-BR" dirty="0" smtClean="0"/>
              <a:t>              instrumento </a:t>
            </a:r>
            <a:r>
              <a:rPr lang="pt-BR" dirty="0"/>
              <a:t>de manutenção das desigualdades e opressões; o desafio é como superar a </a:t>
            </a:r>
            <a:r>
              <a:rPr lang="pt-BR" dirty="0" smtClean="0"/>
              <a:t> ingenuidade </a:t>
            </a:r>
            <a:r>
              <a:rPr lang="pt-BR" dirty="0"/>
              <a:t>da primeira abordagem e o imobilismo da segunda.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11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177" y="195486"/>
            <a:ext cx="3504220" cy="4672293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6588224" y="4011910"/>
            <a:ext cx="2397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err="1" smtClean="0"/>
              <a:t>Angelus</a:t>
            </a:r>
            <a:r>
              <a:rPr lang="pt-BR" sz="1200" dirty="0" smtClean="0"/>
              <a:t> </a:t>
            </a:r>
            <a:r>
              <a:rPr lang="pt-BR" sz="1200" dirty="0" err="1" smtClean="0"/>
              <a:t>Novus</a:t>
            </a:r>
            <a:r>
              <a:rPr lang="pt-BR" sz="1200" dirty="0" smtClean="0"/>
              <a:t>, Paul </a:t>
            </a:r>
            <a:r>
              <a:rPr lang="pt-BR" sz="1200" dirty="0" err="1" smtClean="0"/>
              <a:t>Klee</a:t>
            </a:r>
            <a:r>
              <a:rPr lang="pt-BR" sz="1200" dirty="0" smtClean="0"/>
              <a:t>, 1920</a:t>
            </a:r>
          </a:p>
          <a:p>
            <a:r>
              <a:rPr lang="pt-BR" sz="1200" dirty="0" smtClean="0"/>
              <a:t>(Museu de Israel, Jerusalém)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45900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pt-BR" dirty="0"/>
              <a:t>“A história da escola sempre foi contada como a história do progresso”.</a:t>
            </a:r>
          </a:p>
          <a:p>
            <a:pPr algn="ctr">
              <a:lnSpc>
                <a:spcPct val="150000"/>
              </a:lnSpc>
            </a:pPr>
            <a:r>
              <a:rPr lang="pt-BR" sz="1400" dirty="0" smtClean="0"/>
              <a:t>(Antônio </a:t>
            </a:r>
            <a:r>
              <a:rPr lang="pt-BR" sz="1400" dirty="0" err="1"/>
              <a:t>Nóvoa</a:t>
            </a:r>
            <a:r>
              <a:rPr lang="pt-BR" sz="1400" dirty="0"/>
              <a:t>, Relações </a:t>
            </a:r>
            <a:r>
              <a:rPr lang="pt-BR" sz="1400" dirty="0" smtClean="0"/>
              <a:t>escola/sociedade</a:t>
            </a:r>
            <a:r>
              <a:rPr lang="pt-BR" sz="1400" dirty="0"/>
              <a:t>: novas respostas para </a:t>
            </a:r>
            <a:r>
              <a:rPr lang="pt-BR" sz="1400" dirty="0" smtClean="0"/>
              <a:t>um velho </a:t>
            </a:r>
            <a:r>
              <a:rPr lang="pt-BR" sz="1400" dirty="0"/>
              <a:t>problema, 1994) </a:t>
            </a:r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A ideia de que o passar do tempo é linear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e traz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evolução é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sempre verdadeira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? 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Existe somente uma direção possível com relação ao desenvolvimento? 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A forma como se estrutura a escola hoje é necessariamente um avanço com relação às formas 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anteriores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? 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forma como se estrutura a escola hoje produz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impactos positivos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significativos na sociedade?</a:t>
            </a:r>
          </a:p>
        </p:txBody>
      </p:sp>
    </p:spTree>
    <p:extLst>
      <p:ext uri="{BB962C8B-B14F-4D97-AF65-F5344CB8AC3E}">
        <p14:creationId xmlns:p14="http://schemas.microsoft.com/office/powerpoint/2010/main" val="307680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75656" y="339502"/>
            <a:ext cx="7752323" cy="884466"/>
          </a:xfrm>
        </p:spPr>
        <p:txBody>
          <a:bodyPr/>
          <a:lstStyle/>
          <a:p>
            <a:r>
              <a:rPr lang="en-US" altLang="ko-KR" sz="2800" dirty="0" err="1" smtClean="0"/>
              <a:t>Educação</a:t>
            </a:r>
            <a:r>
              <a:rPr lang="en-US" altLang="ko-KR" sz="2800" dirty="0" smtClean="0"/>
              <a:t> escolar e </a:t>
            </a:r>
            <a:r>
              <a:rPr lang="en-US" altLang="ko-KR" sz="2800" dirty="0" err="1" smtClean="0"/>
              <a:t>os</a:t>
            </a:r>
            <a:r>
              <a:rPr lang="en-US" altLang="ko-KR" sz="2800" dirty="0" smtClean="0"/>
              <a:t> </a:t>
            </a:r>
            <a:r>
              <a:rPr lang="en-US" altLang="ko-KR" sz="2800" dirty="0" err="1" smtClean="0"/>
              <a:t>avanços</a:t>
            </a:r>
            <a:r>
              <a:rPr lang="en-US" altLang="ko-KR" sz="2800" dirty="0" smtClean="0"/>
              <a:t> da </a:t>
            </a:r>
            <a:r>
              <a:rPr lang="en-US" altLang="ko-KR" sz="2800" dirty="0" err="1" smtClean="0"/>
              <a:t>sociedade</a:t>
            </a:r>
            <a:endParaRPr lang="ko-KR" altLang="en-US" sz="28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763688" y="2499742"/>
            <a:ext cx="7200800" cy="460648"/>
          </a:xfrm>
        </p:spPr>
        <p:txBody>
          <a:bodyPr/>
          <a:lstStyle/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odas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as pessoas têm se beneficiado igualmente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do sistema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educacional? 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Na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história da educação, por quem, para quem e como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foi         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organizado o conhecimento? </a:t>
            </a: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Constituição Federal (1988)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>
          <a:xfrm>
            <a:off x="1403648" y="987574"/>
            <a:ext cx="7416824" cy="2995737"/>
          </a:xfrm>
        </p:spPr>
        <p:txBody>
          <a:bodyPr/>
          <a:lstStyle/>
          <a:p>
            <a:r>
              <a:rPr lang="pt-BR" dirty="0"/>
              <a:t>Art. 205. A educação, direito de todos e dever do Estado e da família, será promovida </a:t>
            </a:r>
            <a:r>
              <a:rPr lang="pt-BR" dirty="0" smtClean="0"/>
              <a:t>e incentivada </a:t>
            </a:r>
            <a:r>
              <a:rPr lang="pt-BR" dirty="0"/>
              <a:t>com a colaboração da sociedade, visando ao pleno desenvolvimento da </a:t>
            </a:r>
            <a:r>
              <a:rPr lang="pt-BR" dirty="0" smtClean="0"/>
              <a:t>    pessoa</a:t>
            </a:r>
            <a:r>
              <a:rPr lang="pt-BR" dirty="0"/>
              <a:t>, </a:t>
            </a:r>
            <a:r>
              <a:rPr lang="pt-BR" dirty="0" smtClean="0"/>
              <a:t>seu preparo </a:t>
            </a:r>
            <a:r>
              <a:rPr lang="pt-BR" dirty="0"/>
              <a:t>para o exercício da cidadania e sua qualificação para o trabalho.</a:t>
            </a:r>
          </a:p>
          <a:p>
            <a:endParaRPr lang="pt-BR" dirty="0" smtClean="0"/>
          </a:p>
          <a:p>
            <a:r>
              <a:rPr lang="pt-BR" dirty="0" smtClean="0"/>
              <a:t>Art</a:t>
            </a:r>
            <a:r>
              <a:rPr lang="pt-BR" dirty="0"/>
              <a:t>. 206. O ensino será ministrado com base nos seguintes princípios:</a:t>
            </a:r>
          </a:p>
          <a:p>
            <a:r>
              <a:rPr lang="pt-BR" dirty="0"/>
              <a:t>I - igualdade de condições para o acesso e permanência na escola;</a:t>
            </a:r>
          </a:p>
          <a:p>
            <a:r>
              <a:rPr lang="pt-BR" dirty="0"/>
              <a:t>II - liberdade de aprender, ensinar, pesquisar e divulgar o pensamento, a arte e o saber;</a:t>
            </a:r>
          </a:p>
          <a:p>
            <a:r>
              <a:rPr lang="pt-BR" dirty="0"/>
              <a:t>III - pluralismo de </a:t>
            </a:r>
            <a:r>
              <a:rPr lang="pt-BR" dirty="0" err="1"/>
              <a:t>idéias</a:t>
            </a:r>
            <a:r>
              <a:rPr lang="pt-BR" dirty="0"/>
              <a:t> e de concepções pedagógicas, e coexistência de instituições </a:t>
            </a:r>
            <a:r>
              <a:rPr lang="pt-BR" dirty="0" smtClean="0"/>
              <a:t>  públicas e </a:t>
            </a:r>
            <a:r>
              <a:rPr lang="pt-BR" dirty="0"/>
              <a:t>privadas de ensino;</a:t>
            </a:r>
          </a:p>
          <a:p>
            <a:r>
              <a:rPr lang="pt-BR" dirty="0"/>
              <a:t>IV - gratuidade do ensino público em estabelecimentos oficiais;</a:t>
            </a:r>
          </a:p>
          <a:p>
            <a:r>
              <a:rPr lang="pt-BR" dirty="0"/>
              <a:t>V - valorização dos profissionais da educação escolar, garantidos, na forma da lei, planos </a:t>
            </a:r>
            <a:r>
              <a:rPr lang="pt-BR" dirty="0" smtClean="0"/>
              <a:t>de carreira</a:t>
            </a:r>
            <a:r>
              <a:rPr lang="pt-BR" dirty="0"/>
              <a:t>, com ingresso exclusivamente por concurso público de provas e títulos, aos das </a:t>
            </a:r>
            <a:r>
              <a:rPr lang="pt-BR" dirty="0" smtClean="0"/>
              <a:t>redes públicas</a:t>
            </a:r>
            <a:r>
              <a:rPr lang="pt-BR" dirty="0"/>
              <a:t>; (Redação dada pela Emenda Constitucional nº 53, de 2006)</a:t>
            </a:r>
          </a:p>
          <a:p>
            <a:r>
              <a:rPr lang="pt-BR" dirty="0"/>
              <a:t>VI - gestão democrática do ensino público, na forma da lei;</a:t>
            </a:r>
          </a:p>
          <a:p>
            <a:r>
              <a:rPr lang="pt-BR" dirty="0"/>
              <a:t>VII - garantia de padrão de qualidade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473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19672" y="987574"/>
            <a:ext cx="6912768" cy="46064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pt-BR" sz="2400" dirty="0" smtClean="0"/>
              <a:t>A escola como território de poder</a:t>
            </a:r>
          </a:p>
          <a:p>
            <a:pPr algn="ctr"/>
            <a:r>
              <a:rPr lang="pt-BR" sz="1600" dirty="0" smtClean="0"/>
              <a:t>(Tomás Tadeu da Silva, </a:t>
            </a:r>
            <a:r>
              <a:rPr lang="pt-BR" sz="1600" dirty="0"/>
              <a:t>Territórios contestados. O currículo e os novos </a:t>
            </a:r>
            <a:endParaRPr lang="pt-BR" sz="1600" dirty="0" smtClean="0"/>
          </a:p>
          <a:p>
            <a:pPr algn="ctr"/>
            <a:r>
              <a:rPr lang="pt-BR" sz="1600" dirty="0" smtClean="0"/>
              <a:t>mapas </a:t>
            </a:r>
            <a:r>
              <a:rPr lang="pt-BR" sz="1600" dirty="0"/>
              <a:t>políticos e </a:t>
            </a:r>
            <a:r>
              <a:rPr lang="pt-BR" sz="1600" dirty="0" smtClean="0"/>
              <a:t>culturais, 1995)</a:t>
            </a:r>
            <a:endParaRPr lang="pt-BR" sz="16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>
          <a:xfrm>
            <a:off x="1907704" y="2147763"/>
            <a:ext cx="6912768" cy="29957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1800" dirty="0">
                <a:solidFill>
                  <a:schemeClr val="accent1">
                    <a:lumMod val="75000"/>
                  </a:schemeClr>
                </a:solidFill>
              </a:rPr>
              <a:t>Que saberes e grupos sociais são incluídos e quais são </a:t>
            </a:r>
            <a:endParaRPr lang="pt-BR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pt-BR" sz="1800" dirty="0" smtClean="0">
                <a:solidFill>
                  <a:schemeClr val="accent1">
                    <a:lumMod val="75000"/>
                  </a:schemeClr>
                </a:solidFill>
              </a:rPr>
              <a:t>excluídos </a:t>
            </a:r>
            <a:r>
              <a:rPr lang="pt-BR" sz="1800" dirty="0">
                <a:solidFill>
                  <a:schemeClr val="accent1">
                    <a:lumMod val="75000"/>
                  </a:schemeClr>
                </a:solidFill>
              </a:rPr>
              <a:t>da escola e, em decorrência, quais divisões sociais </a:t>
            </a:r>
            <a:endParaRPr lang="pt-BR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pt-BR" sz="1800" dirty="0" smtClean="0">
                <a:solidFill>
                  <a:schemeClr val="accent1">
                    <a:lumMod val="75000"/>
                  </a:schemeClr>
                </a:solidFill>
              </a:rPr>
              <a:t>são </a:t>
            </a:r>
            <a:r>
              <a:rPr lang="pt-BR" sz="1800" dirty="0">
                <a:solidFill>
                  <a:schemeClr val="accent1">
                    <a:lumMod val="75000"/>
                  </a:schemeClr>
                </a:solidFill>
              </a:rPr>
              <a:t>produzidas e reforçadas?</a:t>
            </a:r>
          </a:p>
        </p:txBody>
      </p:sp>
    </p:spTree>
    <p:extLst>
      <p:ext uri="{BB962C8B-B14F-4D97-AF65-F5344CB8AC3E}">
        <p14:creationId xmlns:p14="http://schemas.microsoft.com/office/powerpoint/2010/main" val="230435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07704" y="339502"/>
            <a:ext cx="6912768" cy="460648"/>
          </a:xfrm>
        </p:spPr>
        <p:txBody>
          <a:bodyPr/>
          <a:lstStyle/>
          <a:p>
            <a:r>
              <a:rPr lang="pt-BR" b="1" dirty="0" smtClean="0"/>
              <a:t>Processos de marginalização</a:t>
            </a:r>
            <a:endParaRPr lang="pt-BR" b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>
          <a:xfrm>
            <a:off x="1475656" y="1059582"/>
            <a:ext cx="6912768" cy="2995737"/>
          </a:xfrm>
        </p:spPr>
        <p:txBody>
          <a:bodyPr/>
          <a:lstStyle/>
          <a:p>
            <a:r>
              <a:rPr lang="pt-BR" sz="2000" dirty="0" smtClean="0"/>
              <a:t>- Educação como um </a:t>
            </a:r>
            <a:r>
              <a:rPr lang="pt-BR" sz="2000" dirty="0"/>
              <a:t>instrumento de promoção </a:t>
            </a:r>
            <a:r>
              <a:rPr lang="pt-BR" sz="2000" dirty="0" smtClean="0"/>
              <a:t>de           igualdade </a:t>
            </a:r>
            <a:r>
              <a:rPr lang="pt-BR" sz="2000" dirty="0"/>
              <a:t>social </a:t>
            </a:r>
            <a:r>
              <a:rPr lang="pt-BR" sz="2000" dirty="0" smtClean="0"/>
              <a:t>e, portanto, </a:t>
            </a:r>
            <a:r>
              <a:rPr lang="pt-BR" sz="2000" dirty="0"/>
              <a:t>de superação </a:t>
            </a:r>
            <a:r>
              <a:rPr lang="pt-BR" sz="2000" dirty="0" smtClean="0"/>
              <a:t>da </a:t>
            </a:r>
            <a:r>
              <a:rPr lang="pt-BR" sz="2000" dirty="0" smtClean="0"/>
              <a:t>                             marginalidade </a:t>
            </a:r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r>
              <a:rPr lang="pt-BR" sz="2000" dirty="0" smtClean="0"/>
              <a:t>- Educação como </a:t>
            </a:r>
            <a:r>
              <a:rPr lang="pt-BR" sz="2000" dirty="0"/>
              <a:t>um instrumento </a:t>
            </a:r>
            <a:r>
              <a:rPr lang="pt-BR" sz="2000" dirty="0" smtClean="0"/>
              <a:t>de discriminação</a:t>
            </a:r>
            <a:r>
              <a:rPr lang="pt-BR" sz="2000" dirty="0"/>
              <a:t>, </a:t>
            </a:r>
            <a:r>
              <a:rPr lang="pt-BR" sz="2000"/>
              <a:t>de </a:t>
            </a:r>
            <a:r>
              <a:rPr lang="pt-BR" sz="2000" smtClean="0"/>
              <a:t> dominação social</a:t>
            </a:r>
            <a:r>
              <a:rPr lang="pt-BR" sz="2000" dirty="0"/>
              <a:t>, logo, um fator de </a:t>
            </a:r>
            <a:r>
              <a:rPr lang="pt-BR" sz="2000" dirty="0" smtClean="0"/>
              <a:t>marginalização</a:t>
            </a:r>
          </a:p>
          <a:p>
            <a:endParaRPr lang="pt-BR" sz="2000" dirty="0" smtClean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9663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3828" y="195486"/>
            <a:ext cx="7524328" cy="884466"/>
          </a:xfrm>
        </p:spPr>
        <p:txBody>
          <a:bodyPr/>
          <a:lstStyle/>
          <a:p>
            <a:r>
              <a:rPr lang="pt-BR" dirty="0" smtClean="0"/>
              <a:t>Escola como promotora de igualdade social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>
          <a:xfrm>
            <a:off x="1619672" y="1275606"/>
            <a:ext cx="7200800" cy="2995737"/>
          </a:xfrm>
        </p:spPr>
        <p:txBody>
          <a:bodyPr/>
          <a:lstStyle/>
          <a:p>
            <a:r>
              <a:rPr lang="pt-BR" sz="1800" dirty="0" smtClean="0"/>
              <a:t>- Sociedade essencialmente harmoniosa, tendendo à integração de seus membros</a:t>
            </a:r>
          </a:p>
          <a:p>
            <a:r>
              <a:rPr lang="pt-BR" sz="1800" dirty="0" smtClean="0"/>
              <a:t>- Marginalidade é uma questão individual, um desvio que afeta alguns membros da sociedade</a:t>
            </a:r>
          </a:p>
          <a:p>
            <a:r>
              <a:rPr lang="pt-BR" sz="1800" dirty="0" smtClean="0"/>
              <a:t>- Educação como força homogeneizadora que surge para corrigir distorções, reforçar a integração social e integrar os indivíduos no corpo social</a:t>
            </a:r>
          </a:p>
          <a:p>
            <a:r>
              <a:rPr lang="pt-BR" sz="1800" dirty="0" smtClean="0"/>
              <a:t>- A educação tem autonomia em face da sociedade</a:t>
            </a:r>
          </a:p>
          <a:p>
            <a:r>
              <a:rPr lang="pt-BR" sz="1800" dirty="0" smtClean="0"/>
              <a:t>- A educação garante a sociedade igualitária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448592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672" y="195486"/>
            <a:ext cx="7524328" cy="884466"/>
          </a:xfrm>
        </p:spPr>
        <p:txBody>
          <a:bodyPr/>
          <a:lstStyle/>
          <a:p>
            <a:r>
              <a:rPr lang="pt-BR" dirty="0" smtClean="0"/>
              <a:t>Escola como fator de </a:t>
            </a:r>
            <a:br>
              <a:rPr lang="pt-BR" dirty="0" smtClean="0"/>
            </a:br>
            <a:r>
              <a:rPr lang="pt-BR" dirty="0" smtClean="0"/>
              <a:t>discriminação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>
          <a:xfrm>
            <a:off x="1259632" y="1203598"/>
            <a:ext cx="7488832" cy="2995737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pt-BR" sz="1800" dirty="0" smtClean="0"/>
              <a:t>A sociedade é essencialmente marcada pela divisão entre grupos ou classes antagônicos </a:t>
            </a:r>
          </a:p>
          <a:p>
            <a:pPr marL="285750" indent="-285750">
              <a:buFontTx/>
              <a:buChar char="-"/>
            </a:pPr>
            <a:r>
              <a:rPr lang="pt-BR" sz="1800" dirty="0" smtClean="0"/>
              <a:t>Essas classes se relacionam com base na força, a qual se manifesta fundamentalmente nas condições de produção de vida           material</a:t>
            </a:r>
          </a:p>
          <a:p>
            <a:pPr marL="285750" indent="-285750">
              <a:buFontTx/>
              <a:buChar char="-"/>
            </a:pPr>
            <a:r>
              <a:rPr lang="pt-BR" sz="1800" dirty="0" smtClean="0"/>
              <a:t>A marginalidade é um fenômeno inerente à sociedade</a:t>
            </a:r>
          </a:p>
          <a:p>
            <a:pPr marL="285750" indent="-285750">
              <a:buFontTx/>
              <a:buChar char="-"/>
            </a:pPr>
            <a:r>
              <a:rPr lang="pt-BR" sz="1800" dirty="0" smtClean="0"/>
              <a:t>O grupo ou classe que detém maior força se converte em            dominante se apropriando dos resultados da produção social</a:t>
            </a:r>
          </a:p>
          <a:p>
            <a:pPr marL="285750" indent="-285750">
              <a:buFontTx/>
              <a:buChar char="-"/>
            </a:pPr>
            <a:r>
              <a:rPr lang="pt-BR" sz="1800" dirty="0" smtClean="0"/>
              <a:t>A educação é dependente da estrutura social geradora de           marginalidade, cumprindo a função de reforçar a dominação</a:t>
            </a:r>
          </a:p>
          <a:p>
            <a:pPr marL="285750" indent="-285750">
              <a:buFontTx/>
              <a:buChar char="-"/>
            </a:pPr>
            <a:r>
              <a:rPr lang="pt-BR" sz="1800" dirty="0" smtClean="0"/>
              <a:t>A educação é fator de manutenção das exclusões sociais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4011169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</TotalTime>
  <Words>1007</Words>
  <Application>Microsoft Office PowerPoint</Application>
  <PresentationFormat>Apresentação na tela (16:9)</PresentationFormat>
  <Paragraphs>89</Paragraphs>
  <Slides>14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14</vt:i4>
      </vt:variant>
    </vt:vector>
  </HeadingPairs>
  <TitlesOfParts>
    <vt:vector size="16" baseType="lpstr">
      <vt:lpstr>Office Theme</vt:lpstr>
      <vt:lpstr>Custom Design</vt:lpstr>
      <vt:lpstr>Apresentação do PowerPoint</vt:lpstr>
      <vt:lpstr>Apresentação do PowerPoint</vt:lpstr>
      <vt:lpstr>Apresentação do PowerPoint</vt:lpstr>
      <vt:lpstr>Educação escolar e os avanços da sociedade</vt:lpstr>
      <vt:lpstr>Constituição Federal (1988)</vt:lpstr>
      <vt:lpstr>Apresentação do PowerPoint</vt:lpstr>
      <vt:lpstr>Apresentação do PowerPoint</vt:lpstr>
      <vt:lpstr>Escola como promotora de igualdade social</vt:lpstr>
      <vt:lpstr>Escola como fator de  discriminação</vt:lpstr>
      <vt:lpstr>Apresentação do PowerPoint</vt:lpstr>
      <vt:lpstr>Voltando ao nosso anjo...</vt:lpstr>
      <vt:lpstr>Apresentação do PowerPoint</vt:lpstr>
      <vt:lpstr>Apresentação do PowerPoint</vt:lpstr>
      <vt:lpstr>Síntese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luciana</cp:lastModifiedBy>
  <cp:revision>70</cp:revision>
  <dcterms:created xsi:type="dcterms:W3CDTF">2014-04-01T16:27:38Z</dcterms:created>
  <dcterms:modified xsi:type="dcterms:W3CDTF">2019-08-22T14:17:40Z</dcterms:modified>
</cp:coreProperties>
</file>