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6"/>
  </p:notesMasterIdLst>
  <p:handoutMasterIdLst>
    <p:handoutMasterId r:id="rId17"/>
  </p:handoutMasterIdLst>
  <p:sldIdLst>
    <p:sldId id="282" r:id="rId5"/>
    <p:sldId id="292" r:id="rId6"/>
    <p:sldId id="293" r:id="rId7"/>
    <p:sldId id="256" r:id="rId8"/>
    <p:sldId id="298" r:id="rId9"/>
    <p:sldId id="299" r:id="rId10"/>
    <p:sldId id="302" r:id="rId11"/>
    <p:sldId id="301" r:id="rId12"/>
    <p:sldId id="304" r:id="rId13"/>
    <p:sldId id="303" r:id="rId14"/>
    <p:sldId id="296" r:id="rId15"/>
  </p:sldIdLst>
  <p:sldSz cx="12192000" cy="6858000"/>
  <p:notesSz cx="6858000" cy="9144000"/>
  <p:custDataLst>
    <p:tags r:id="rId18"/>
  </p:custDataLst>
  <p:defaultTextStyle>
    <a:defPPr rtl="0"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0C03D95-A764-4AF8-A618-CED99CFBBCB3}" v="433" dt="2020-03-26T20:47:51.526"/>
  </p1510:revLst>
</p1510:revInfo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574" autoAdjust="0"/>
  </p:normalViewPr>
  <p:slideViewPr>
    <p:cSldViewPr snapToGrid="0">
      <p:cViewPr varScale="1">
        <p:scale>
          <a:sx n="68" d="100"/>
          <a:sy n="68" d="100"/>
        </p:scale>
        <p:origin x="738" y="7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9" d="100"/>
          <a:sy n="89" d="100"/>
        </p:scale>
        <p:origin x="378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ags" Target="tags/tag1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microsoft.com/office/2015/10/relationships/revisionInfo" Target="revisionInfo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pt-BR"/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C7BF025B-A213-4E37-87EA-184598B03CE9}" type="datetime1">
              <a:rPr lang="pt-BR" smtClean="0"/>
              <a:t>26/03/2020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pt-BR"/>
          </a:p>
        </p:txBody>
      </p:sp>
      <p:sp>
        <p:nvSpPr>
          <p:cNvPr id="5" name="Espaço Reservado para o Número do Slide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2C0B10-7CAE-41E4-AB02-7E8B1FF2B898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pt-BR" noProof="0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2E4A3D01-E2E0-4E9E-94AD-AE3B3B2C2F16}" type="datetime1">
              <a:rPr lang="pt-BR" noProof="0" smtClean="0"/>
              <a:t>26/03/2020</a:t>
            </a:fld>
            <a:endParaRPr lang="pt-BR" noProof="0"/>
          </a:p>
        </p:txBody>
      </p:sp>
      <p:sp>
        <p:nvSpPr>
          <p:cNvPr id="4" name="Espaço Reservado para Imagem do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pt-BR" noProof="0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pt-BR" noProof="0"/>
          </a:p>
        </p:txBody>
      </p:sp>
      <p:sp>
        <p:nvSpPr>
          <p:cNvPr id="7" name="Espaço Reservado para o Número do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530193B-564F-4854-8A52-728F3FB19C85}" type="slidenum">
              <a:rPr lang="pt-BR" noProof="0" smtClean="0"/>
              <a:t>‹nº›</a:t>
            </a:fld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067165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10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8218445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11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521294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318379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5103715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426087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2495717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8358804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271616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769264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a imagem do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pt-BR"/>
          </a:p>
        </p:txBody>
      </p:sp>
      <p:sp>
        <p:nvSpPr>
          <p:cNvPr id="4" name="Espaço Reservado para o Número do Slide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pt-BR" smtClean="0"/>
              <a:t>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3930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ide de Título com Imag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Espaço Reservado para Imagem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pt-BR" noProof="0"/>
              <a:t>Insira ou Arraste e Solte sua foto</a:t>
            </a:r>
          </a:p>
        </p:txBody>
      </p:sp>
      <p:sp>
        <p:nvSpPr>
          <p:cNvPr id="1037" name="Título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pt-BR" noProof="0"/>
              <a:t>Clique para editar o título da apresentação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t-BR" noProof="0"/>
              <a:t>Clique para editar o estilo de subtítulo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pt-BR" noProof="0"/>
              <a:t>Clique para editar o título da página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361872"/>
            <a:ext cx="11340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8" name="Espaço reservado para o número do slide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9" name="Retângulo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ois conteúd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361872"/>
            <a:ext cx="5472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5" name="Título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0" name="Retângulo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2" name="Espaço reservado para conteúdo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199" y="1361873"/>
            <a:ext cx="5599799" cy="4758128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lun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360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1550" y="1656000"/>
            <a:ext cx="3600450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11" name="Espaço Reservado para Texto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171550" y="1656000"/>
            <a:ext cx="3600450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7" name="Título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0" name="Retângulo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2" name="Subtítulo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 Colun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216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26412" y="1656000"/>
            <a:ext cx="2160588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13" name="Espaço Reservado para Texto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21412" y="1656000"/>
            <a:ext cx="2160588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15" name="Espaço Reservado para Texto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16412" y="1656000"/>
            <a:ext cx="2160588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17" name="Espaço Reservado para Texto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1412" y="1656000"/>
            <a:ext cx="2160588" cy="4464000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8" name="Espaço reservado para o número do slide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6" name="Título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6" name="Subtítulo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ítulo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pt-BR" noProof="0"/>
              <a:t>Clique para editar o título da apresentação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t-BR" noProof="0"/>
              <a:t>Clique para editar o estilo de subtítulo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pt-BR" noProof="0"/>
              <a:t>Clique para editar o estilo de título Mestre</a:t>
            </a:r>
          </a:p>
        </p:txBody>
      </p:sp>
      <p:sp>
        <p:nvSpPr>
          <p:cNvPr id="2" name="Espaço Reservado para Rodapé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4" name="Espaço reservado para o número do slide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t-BR" noProof="0"/>
              <a:t>Clique para editar o estilo de subtítulo Mestre</a:t>
            </a:r>
          </a:p>
        </p:txBody>
      </p:sp>
      <p:sp>
        <p:nvSpPr>
          <p:cNvPr id="8" name="Forma livre: Forma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pt-BR" noProof="0"/>
              <a:t>Clique para editar o título da página</a:t>
            </a:r>
          </a:p>
        </p:txBody>
      </p:sp>
      <p:sp>
        <p:nvSpPr>
          <p:cNvPr id="7" name="Espaço Reservado para o Número do Slide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8" name="Retângulo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2" name="Espaço Reservado para Rodapé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5" name="Retângulo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ide Diviso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pt-BR" noProof="0"/>
              <a:t>Clique para editar o estilo de título Mestre</a:t>
            </a:r>
          </a:p>
        </p:txBody>
      </p:sp>
      <p:sp>
        <p:nvSpPr>
          <p:cNvPr id="2" name="Espaço Reservado para Rodapé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4" name="Espaço reservado para o número do slide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9" name="Espaço Reservado para Imagem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pt-BR" noProof="0"/>
              <a:t>Insira ou Arraste e Solte sua foto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t-BR" noProof="0"/>
              <a:t>Clique para editar o estilo de subtítulo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ide diviso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pt-BR" noProof="0"/>
              <a:t>Clique para editar o estilo do título Mestre</a:t>
            </a:r>
          </a:p>
        </p:txBody>
      </p:sp>
      <p:sp>
        <p:nvSpPr>
          <p:cNvPr id="2" name="Espaço Reservado para Rodapé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4" name="Espaço reservado para o número do slide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498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pt-BR" noProof="0"/>
              <a:t>Clique para editar o estilo de subtítulo Mestre</a:t>
            </a:r>
          </a:p>
        </p:txBody>
      </p:sp>
      <p:sp>
        <p:nvSpPr>
          <p:cNvPr id="7" name="Espaço Reservado para Imagem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pt-BR" noProof="0"/>
              <a:t>Insira ou Arraste e Solte sua foto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ayout de Texto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5" name="Título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16835" y="432000"/>
            <a:ext cx="5387166" cy="695740"/>
          </a:xfrm>
        </p:spPr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1" name="Retângulo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2" name="Subtítulo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Subtítulo</a:t>
            </a:r>
          </a:p>
        </p:txBody>
      </p:sp>
      <p:sp>
        <p:nvSpPr>
          <p:cNvPr id="13" name="Espaço Reservado para Imagem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pt-BR" noProof="0"/>
              <a:t>Insira ou Arraste e Solte sua foto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ayout de Text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300087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5" name="Título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84922" y="432000"/>
            <a:ext cx="5387166" cy="695740"/>
          </a:xfrm>
        </p:spPr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2" name="Subtítulo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Subtítulo</a:t>
            </a:r>
          </a:p>
        </p:txBody>
      </p:sp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11" name="Retângulo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4" name="Espaço Reservado para Imagem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pt-BR" noProof="0"/>
              <a:t>Insira ou Arraste e Solte sua foto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mparação à Esquerda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344711"/>
            <a:ext cx="5472000" cy="360000"/>
          </a:xfrm>
        </p:spPr>
        <p:txBody>
          <a:bodyPr rtlCol="0"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pt-BR" noProof="0"/>
              <a:t>Editar estilos de texto Mestre</a:t>
            </a:r>
          </a:p>
        </p:txBody>
      </p:sp>
      <p:sp>
        <p:nvSpPr>
          <p:cNvPr id="4" name="Espaço Reservado para Conteúdo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921682"/>
            <a:ext cx="5472000" cy="419831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11" name="Espaço Reservado para o Número do Slide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6" name="Título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  <p:sp>
        <p:nvSpPr>
          <p:cNvPr id="13" name="Retângulo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4" name="Espaço Reservado para Texto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 rtl="0"/>
            <a:r>
              <a:rPr lang="pt-BR" noProof="0"/>
              <a:t>Editar estilos de texto Mestre</a:t>
            </a:r>
          </a:p>
        </p:txBody>
      </p:sp>
      <p:sp>
        <p:nvSpPr>
          <p:cNvPr id="16" name="Espaço reservado para conteúdo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288002" y="1921683"/>
            <a:ext cx="5483996" cy="4198318"/>
          </a:xfrm>
        </p:spPr>
        <p:txBody>
          <a:bodyPr rtlCol="0"/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egenda da foto gra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8" name="Espaço Reservado para Conteúdo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Insira sua legenda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oto Gra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pt-BR" noProof="0"/>
              <a:t>Insira ou Arraste e Solte sua foto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pt-BR" noProof="0"/>
              <a:t>Insira sua legenda</a:t>
            </a:r>
          </a:p>
        </p:txBody>
      </p:sp>
      <p:sp>
        <p:nvSpPr>
          <p:cNvPr id="9" name="Espaço Reservado para o Número do Slide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pt-BR" noProof="0"/>
              <a:t>Clique para editar o estilo de título Mestre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Obrigado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Espaço Reservado para Imagem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pt-BR" noProof="0"/>
              <a:t>Insira ou Arraste e Solte sua foto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pt-BR" noProof="0"/>
              <a:t>Obrigado</a:t>
            </a:r>
          </a:p>
        </p:txBody>
      </p:sp>
      <p:sp>
        <p:nvSpPr>
          <p:cNvPr id="7" name="Espaço Reservado para Texto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Nome completo</a:t>
            </a:r>
          </a:p>
        </p:txBody>
      </p:sp>
      <p:sp>
        <p:nvSpPr>
          <p:cNvPr id="8" name="Espaço Reservado para Texto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Número do telefone</a:t>
            </a:r>
          </a:p>
        </p:txBody>
      </p:sp>
      <p:sp>
        <p:nvSpPr>
          <p:cNvPr id="9" name="Espaço Reservado para Texto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Contato por Email ou Mídia Social</a:t>
            </a:r>
          </a:p>
        </p:txBody>
      </p:sp>
      <p:sp>
        <p:nvSpPr>
          <p:cNvPr id="10" name="Espaço Reservado para Texto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pt-BR" noProof="0"/>
              <a:t>Site da empresa</a:t>
            </a:r>
          </a:p>
        </p:txBody>
      </p:sp>
      <p:sp>
        <p:nvSpPr>
          <p:cNvPr id="100" name="Forma livre: Forma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pt-BR" noProof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tags" Target="../tags/tag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ags" Target="../tags/tag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1.emf"/><Relationship Id="rId10" Type="http://schemas.openxmlformats.org/officeDocument/2006/relationships/slideLayout" Target="../slideLayouts/slideLayout10.xml"/><Relationship Id="rId19" Type="http://schemas.openxmlformats.org/officeDocument/2006/relationships/vmlDrawing" Target="../drawings/vmlDrawing1.v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oleObject" Target="../embeddings/oleObject1.bin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>
            <a:extLst>
              <a:ext uri="{FF2B5EF4-FFF2-40B4-BE49-F238E27FC236}">
                <a16:creationId xmlns:a16="http://schemas.microsoft.com/office/drawing/2014/main" id="{27B0E99B-16C1-417F-92D8-ACA0D320D8C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14383093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Slide do think-cell" r:id="rId22" imgW="421" imgH="423" progId="TCLayout.ActiveDocument.1">
                  <p:embed/>
                </p:oleObj>
              </mc:Choice>
              <mc:Fallback>
                <p:oleObj name="Slide do think-cell" r:id="rId22" imgW="421" imgH="42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tângulo 3" hidden="1">
            <a:extLst>
              <a:ext uri="{FF2B5EF4-FFF2-40B4-BE49-F238E27FC236}">
                <a16:creationId xmlns:a16="http://schemas.microsoft.com/office/drawing/2014/main" id="{CCF35643-18FB-499C-8B81-B1E7DBE734EC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lvl="0" indent="0" algn="ctr"/>
            <a:endParaRPr lang="pt-BR" sz="2800" b="1" i="0" baseline="0" dirty="0">
              <a:latin typeface="Garamond" panose="02020404030301010803" pitchFamily="18" charset="0"/>
              <a:ea typeface="+mj-ea"/>
              <a:cs typeface="+mj-cs"/>
              <a:sym typeface="Garamond" panose="02020404030301010803" pitchFamily="18" charset="0"/>
            </a:endParaRPr>
          </a:p>
        </p:txBody>
      </p:sp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pt-BR" noProof="0"/>
              <a:t>Clique para editar o título da página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pt-BR" noProof="0"/>
              <a:t>Editar estilos de texto Mestre</a:t>
            </a:r>
          </a:p>
          <a:p>
            <a:pPr lvl="1" rtl="0"/>
            <a:r>
              <a:rPr lang="pt-BR" noProof="0"/>
              <a:t>Segundo nível</a:t>
            </a:r>
          </a:p>
          <a:p>
            <a:pPr lvl="2" rtl="0"/>
            <a:r>
              <a:rPr lang="pt-BR" noProof="0"/>
              <a:t>Terceiro nível</a:t>
            </a:r>
          </a:p>
          <a:p>
            <a:pPr lvl="3" rtl="0"/>
            <a:r>
              <a:rPr lang="pt-BR" noProof="0"/>
              <a:t>Quarto nível</a:t>
            </a:r>
          </a:p>
          <a:p>
            <a:pPr lvl="4" rtl="0"/>
            <a:r>
              <a:rPr lang="pt-BR" noProof="0"/>
              <a:t>Quinto nível</a:t>
            </a: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r>
              <a:rPr lang="pt-BR" noProof="0"/>
              <a:t>Adicionar um rodapé</a:t>
            </a:r>
          </a:p>
        </p:txBody>
      </p:sp>
      <p:sp>
        <p:nvSpPr>
          <p:cNvPr id="6" name="Espaço reservado para o número do slide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fld id="{19B51A1E-902D-48AF-9020-955120F399B6}" type="slidenum">
              <a:rPr lang="pt-BR" noProof="0" smtClean="0"/>
              <a:pPr rtl="0"/>
              <a:t>‹nº›</a:t>
            </a:fld>
            <a:endParaRPr lang="pt-BR" noProof="0"/>
          </a:p>
        </p:txBody>
      </p:sp>
      <p:sp>
        <p:nvSpPr>
          <p:cNvPr id="10" name="Retângulo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noProof="0"/>
          </a:p>
        </p:txBody>
      </p:sp>
      <p:sp>
        <p:nvSpPr>
          <p:cNvPr id="11" name="Caixa de texto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045770" y="6190888"/>
            <a:ext cx="2100460" cy="51557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500"/>
              </a:lnSpc>
            </a:pPr>
            <a:r>
              <a:rPr lang="pt-BR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MELHOR </a:t>
            </a:r>
            <a:r>
              <a:rPr lang="pt-BR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para você</a:t>
            </a:r>
            <a:br>
              <a:rPr lang="pt-BR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pt-BR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EMPRESA DE ORGÂNICOS</a:t>
            </a:r>
            <a:endParaRPr lang="pt-BR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jpg"/><Relationship Id="rId3" Type="http://schemas.openxmlformats.org/officeDocument/2006/relationships/tags" Target="../tags/tag5.xml"/><Relationship Id="rId7" Type="http://schemas.openxmlformats.org/officeDocument/2006/relationships/image" Target="../media/image1.emf"/><Relationship Id="rId2" Type="http://schemas.openxmlformats.org/officeDocument/2006/relationships/tags" Target="../tags/tag4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2.bin"/><Relationship Id="rId5" Type="http://schemas.openxmlformats.org/officeDocument/2006/relationships/notesSlide" Target="../notesSlides/notesSlide5.xml"/><Relationship Id="rId4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ítulo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8082643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 rtlCol="0"/>
          <a:lstStyle/>
          <a:p>
            <a:pPr rtl="0"/>
            <a:r>
              <a:rPr lang="pt-BR" sz="4400" b="0" i="1" dirty="0">
                <a:solidFill>
                  <a:schemeClr val="tx1"/>
                </a:solidFill>
                <a:latin typeface="+mn-lt"/>
                <a:cs typeface="Calibri" panose="020F0502020204030204" pitchFamily="34" charset="0"/>
              </a:rPr>
              <a:t>Atividade 3:</a:t>
            </a:r>
            <a:br>
              <a:rPr lang="pt-BR" sz="4400" b="0" i="1" dirty="0">
                <a:solidFill>
                  <a:schemeClr val="tx1"/>
                </a:solidFill>
                <a:latin typeface="+mn-lt"/>
                <a:cs typeface="Calibri" panose="020F0502020204030204" pitchFamily="34" charset="0"/>
              </a:rPr>
            </a:br>
            <a:r>
              <a:rPr lang="pt-BR" sz="4400" b="0" i="1" dirty="0">
                <a:solidFill>
                  <a:schemeClr val="tx1"/>
                </a:solidFill>
                <a:latin typeface="+mn-lt"/>
                <a:cs typeface="Calibri" panose="020F0502020204030204" pitchFamily="34" charset="0"/>
              </a:rPr>
              <a:t>Produção Mais limpa e Prevenção à poluição</a:t>
            </a:r>
            <a:endParaRPr lang="pt-BR" sz="4400" dirty="0">
              <a:solidFill>
                <a:schemeClr val="tx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Subtítulo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1636352"/>
          </a:xfrm>
        </p:spPr>
        <p:txBody>
          <a:bodyPr rtlCol="0"/>
          <a:lstStyle/>
          <a:p>
            <a:r>
              <a:rPr lang="pt-BR" sz="2000" dirty="0"/>
              <a:t>André </a:t>
            </a:r>
            <a:r>
              <a:rPr lang="pt-BR" sz="2000" dirty="0" err="1"/>
              <a:t>Bor</a:t>
            </a:r>
            <a:r>
              <a:rPr lang="pt-BR" sz="2000" dirty="0"/>
              <a:t> </a:t>
            </a:r>
            <a:r>
              <a:rPr lang="pt-BR" sz="2000" dirty="0" err="1"/>
              <a:t>Shyang</a:t>
            </a:r>
            <a:r>
              <a:rPr lang="pt-BR" sz="2000" dirty="0"/>
              <a:t> Huang</a:t>
            </a:r>
          </a:p>
          <a:p>
            <a:pPr rtl="0"/>
            <a:r>
              <a:rPr lang="pt-BR" sz="2000" dirty="0"/>
              <a:t>Maikon </a:t>
            </a:r>
            <a:r>
              <a:rPr lang="pt-BR" sz="2000" dirty="0" err="1"/>
              <a:t>Yukio</a:t>
            </a:r>
            <a:r>
              <a:rPr lang="pt-BR" sz="2000" dirty="0"/>
              <a:t> Makihara </a:t>
            </a:r>
            <a:r>
              <a:rPr lang="pt-BR" sz="2000" dirty="0" err="1"/>
              <a:t>Semelewicy</a:t>
            </a:r>
            <a:endParaRPr lang="pt-BR" sz="2000" dirty="0"/>
          </a:p>
          <a:p>
            <a:r>
              <a:rPr lang="pt-BR" sz="2000" dirty="0"/>
              <a:t>Stephanie </a:t>
            </a:r>
            <a:r>
              <a:rPr lang="pt-BR" sz="2000" dirty="0" err="1"/>
              <a:t>Hsia</a:t>
            </a:r>
            <a:endParaRPr lang="pt-BR" sz="2000" dirty="0"/>
          </a:p>
          <a:p>
            <a:pPr rtl="0"/>
            <a:r>
              <a:rPr lang="pt-BR" sz="2000" dirty="0" err="1"/>
              <a:t>Profª</a:t>
            </a:r>
            <a:r>
              <a:rPr lang="pt-BR" sz="2000" dirty="0"/>
              <a:t>. </a:t>
            </a:r>
            <a:r>
              <a:rPr lang="pt-BR" sz="2000" dirty="0" err="1"/>
              <a:t>Amarilis</a:t>
            </a:r>
            <a:r>
              <a:rPr lang="pt-BR" sz="2000" dirty="0"/>
              <a:t> Lucia </a:t>
            </a:r>
            <a:r>
              <a:rPr lang="pt-BR" sz="2000" dirty="0" err="1"/>
              <a:t>Casteli</a:t>
            </a:r>
            <a:r>
              <a:rPr lang="pt-BR" sz="2000" dirty="0"/>
              <a:t> Figueredo Gallardo</a:t>
            </a:r>
          </a:p>
        </p:txBody>
      </p:sp>
      <p:cxnSp>
        <p:nvCxnSpPr>
          <p:cNvPr id="8" name="Conector Reto 7" descr="Linha Divisória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9644" y="283319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Espaço Reservado para Imagem 9" descr="Samambaia verde" title="Samambaia verde">
            <a:extLst>
              <a:ext uri="{FF2B5EF4-FFF2-40B4-BE49-F238E27FC236}">
                <a16:creationId xmlns:a16="http://schemas.microsoft.com/office/drawing/2014/main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1" name="CaixaDeTexto 10">
            <a:extLst>
              <a:ext uri="{FF2B5EF4-FFF2-40B4-BE49-F238E27FC236}">
                <a16:creationId xmlns:a16="http://schemas.microsoft.com/office/drawing/2014/main" id="{8086F918-91C8-43D8-B926-7061DAA082EA}"/>
              </a:ext>
            </a:extLst>
          </p:cNvPr>
          <p:cNvSpPr txBox="1"/>
          <p:nvPr/>
        </p:nvSpPr>
        <p:spPr>
          <a:xfrm>
            <a:off x="739644" y="1047566"/>
            <a:ext cx="377363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dirty="0">
                <a:latin typeface="Corbel" panose="020B0503020204020204" pitchFamily="34" charset="0"/>
                <a:ea typeface="Cambria" panose="02040503050406030204" pitchFamily="18" charset="0"/>
              </a:rPr>
              <a:t>PHA3513- Sustentabilidade no Setor Produtivo</a:t>
            </a:r>
          </a:p>
        </p:txBody>
      </p:sp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>
            <a:extLst>
              <a:ext uri="{FF2B5EF4-FFF2-40B4-BE49-F238E27FC236}">
                <a16:creationId xmlns:a16="http://schemas.microsoft.com/office/drawing/2014/main" id="{76F3BC00-016D-45F4-9C27-3F780E20635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pt-BR" dirty="0"/>
              <a:t>Antes da implementação da P+L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28324B85-A254-48A1-8908-97437B6804E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4431548" cy="4198318"/>
          </a:xfrm>
        </p:spPr>
        <p:txBody>
          <a:bodyPr/>
          <a:lstStyle/>
          <a:p>
            <a:r>
              <a:rPr lang="pt-BR" dirty="0"/>
              <a:t>Gasto de 60.000 m³ de água</a:t>
            </a:r>
          </a:p>
          <a:p>
            <a:r>
              <a:rPr lang="pt-BR" dirty="0"/>
              <a:t>Alto custo de tratamento da água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7994797-5697-4A14-97F4-C212A14881C4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chemeClr val="accent6">
              <a:alpha val="50000"/>
            </a:schemeClr>
          </a:solidFill>
        </p:spPr>
        <p:txBody>
          <a:bodyPr rtlCol="0"/>
          <a:lstStyle/>
          <a:p>
            <a:pPr algn="ctr" rtl="0"/>
            <a:r>
              <a:rPr lang="pt-BR" dirty="0"/>
              <a:t>Situações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532E0E75-9609-4887-A39D-4A69E964913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340450" y="1350952"/>
            <a:ext cx="5483996" cy="360000"/>
          </a:xfrm>
        </p:spPr>
        <p:txBody>
          <a:bodyPr/>
          <a:lstStyle/>
          <a:p>
            <a:r>
              <a:rPr lang="pt-BR" dirty="0"/>
              <a:t>Depois da implementação de P+L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20037725-6C0F-4811-B8FB-11B62BA25EA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7340450" y="1921682"/>
            <a:ext cx="4419550" cy="4198318"/>
          </a:xfrm>
        </p:spPr>
        <p:txBody>
          <a:bodyPr/>
          <a:lstStyle/>
          <a:p>
            <a:r>
              <a:rPr lang="pt-BR" dirty="0"/>
              <a:t>Utilização da água de reuso em sua produção:</a:t>
            </a:r>
          </a:p>
          <a:p>
            <a:pPr lvl="1"/>
            <a:r>
              <a:rPr lang="pt-BR" dirty="0"/>
              <a:t>Água potável nos refeitórios, pias, chuveiros e instalações para o combate de incêndios</a:t>
            </a:r>
          </a:p>
          <a:p>
            <a:pPr lvl="1"/>
            <a:r>
              <a:rPr lang="pt-BR" dirty="0"/>
              <a:t>Água de reuso vale 75% de toda produção</a:t>
            </a:r>
          </a:p>
          <a:p>
            <a:pPr lvl="1"/>
            <a:r>
              <a:rPr lang="pt-BR" dirty="0"/>
              <a:t>Iniciativa pioneira no Brasil</a:t>
            </a:r>
          </a:p>
          <a:p>
            <a:pPr lvl="1"/>
            <a:r>
              <a:rPr lang="pt-BR" dirty="0"/>
              <a:t>Premio “Selo Pura”</a:t>
            </a:r>
          </a:p>
          <a:p>
            <a:r>
              <a:rPr lang="pt-BR" dirty="0"/>
              <a:t>Custo da implementação abatido em 10 meses</a:t>
            </a:r>
          </a:p>
          <a:p>
            <a:endParaRPr lang="pt-BR" dirty="0"/>
          </a:p>
        </p:txBody>
      </p:sp>
      <p:sp>
        <p:nvSpPr>
          <p:cNvPr id="7" name="Seta: para a Direita 6">
            <a:extLst>
              <a:ext uri="{FF2B5EF4-FFF2-40B4-BE49-F238E27FC236}">
                <a16:creationId xmlns:a16="http://schemas.microsoft.com/office/drawing/2014/main" id="{E8DE95D9-2D99-46D3-8EDF-FEED48471E20}"/>
              </a:ext>
            </a:extLst>
          </p:cNvPr>
          <p:cNvSpPr/>
          <p:nvPr/>
        </p:nvSpPr>
        <p:spPr>
          <a:xfrm>
            <a:off x="5155095" y="2504661"/>
            <a:ext cx="1881809" cy="695740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A7278BFE-2DAC-420B-97E0-95CFEA56EA2F}"/>
              </a:ext>
            </a:extLst>
          </p:cNvPr>
          <p:cNvSpPr txBox="1"/>
          <p:nvPr/>
        </p:nvSpPr>
        <p:spPr>
          <a:xfrm>
            <a:off x="5155095" y="3200401"/>
            <a:ext cx="187581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Foi investido R$250.000,00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dirty="0"/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1D343B06-1502-4503-88DC-0FED7CBC4D87}"/>
              </a:ext>
            </a:extLst>
          </p:cNvPr>
          <p:cNvSpPr txBox="1"/>
          <p:nvPr/>
        </p:nvSpPr>
        <p:spPr>
          <a:xfrm>
            <a:off x="5167094" y="2667865"/>
            <a:ext cx="15782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Investimento</a:t>
            </a:r>
          </a:p>
        </p:txBody>
      </p:sp>
    </p:spTree>
    <p:extLst>
      <p:ext uri="{BB962C8B-B14F-4D97-AF65-F5344CB8AC3E}">
        <p14:creationId xmlns:p14="http://schemas.microsoft.com/office/powerpoint/2010/main" val="86954204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4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1" dur="10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1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10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10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10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 build="p"/>
      <p:bldP spid="5" grpId="0" build="p"/>
      <p:bldP spid="6" grpId="0" build="p"/>
      <p:bldP spid="7" grpId="0" animBg="1"/>
      <p:bldP spid="8" grpId="0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ítulo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 anchor="b" anchorCtr="0"/>
          <a:lstStyle/>
          <a:p>
            <a:pPr rtl="0"/>
            <a:r>
              <a:rPr lang="pt-BR" dirty="0"/>
              <a:t>Obrigado por assistir!</a:t>
            </a:r>
          </a:p>
        </p:txBody>
      </p:sp>
      <p:cxnSp>
        <p:nvCxnSpPr>
          <p:cNvPr id="25" name="Conector Reto 24" descr="Linha Divisória">
            <a:extLst>
              <a:ext uri="{FF2B5EF4-FFF2-40B4-BE49-F238E27FC236}">
                <a16:creationId xmlns:a16="http://schemas.microsoft.com/office/drawing/2014/main" id="{551A2C98-AF4A-453D-882B-3123746E8A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664575" y="3906982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Espaço Reservado para Imagem 11" descr="Samambaia verde" title="Samambaia verde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ítulo 6">
            <a:extLst>
              <a:ext uri="{FF2B5EF4-FFF2-40B4-BE49-F238E27FC236}">
                <a16:creationId xmlns:a16="http://schemas.microsoft.com/office/drawing/2014/main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-1"/>
            <a:ext cx="5105400" cy="6858001"/>
          </a:xfrm>
          <a:solidFill>
            <a:schemeClr val="accent6">
              <a:alpha val="50000"/>
            </a:schemeClr>
          </a:solidFill>
        </p:spPr>
        <p:txBody>
          <a:bodyPr rtlCol="0" anchor="ctr" anchorCtr="0"/>
          <a:lstStyle/>
          <a:p>
            <a:r>
              <a:rPr lang="pt-BR" dirty="0"/>
              <a:t>ERIMPRESS Etiquetas Ltda</a:t>
            </a:r>
          </a:p>
        </p:txBody>
      </p:sp>
      <p:sp>
        <p:nvSpPr>
          <p:cNvPr id="4" name="Subtítulo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3763617"/>
            <a:ext cx="3638852" cy="2957858"/>
          </a:xfrm>
          <a:ln>
            <a:noFill/>
          </a:ln>
        </p:spPr>
        <p:txBody>
          <a:bodyPr rtlCol="0"/>
          <a:lstStyle/>
          <a:p>
            <a:pPr marL="342900" indent="-342900" rtl="0">
              <a:buFont typeface="Arial" panose="020B0604020202020204" pitchFamily="34" charset="0"/>
              <a:buChar char="•"/>
            </a:pPr>
            <a:r>
              <a:rPr lang="pt-BR" dirty="0"/>
              <a:t>Empresa pequena</a:t>
            </a:r>
          </a:p>
          <a:p>
            <a:pPr marL="342900" indent="-342900" rtl="0">
              <a:buFont typeface="Arial" panose="020B0604020202020204" pitchFamily="34" charset="0"/>
              <a:buChar char="•"/>
            </a:pPr>
            <a:r>
              <a:rPr lang="pt-BR" dirty="0"/>
              <a:t>Atuação regional e nacional</a:t>
            </a:r>
          </a:p>
          <a:p>
            <a:pPr marL="342900" indent="-342900" rtl="0">
              <a:buFont typeface="Arial" panose="020B0604020202020204" pitchFamily="34" charset="0"/>
              <a:buChar char="•"/>
            </a:pPr>
            <a:r>
              <a:rPr lang="pt-BR" dirty="0"/>
              <a:t>Etiquetas (comercial e industrial)</a:t>
            </a:r>
          </a:p>
          <a:p>
            <a:pPr marL="342900" indent="-342900" rtl="0">
              <a:buFont typeface="Arial" panose="020B0604020202020204" pitchFamily="34" charset="0"/>
              <a:buChar char="•"/>
            </a:pPr>
            <a:r>
              <a:rPr lang="pt-BR" dirty="0"/>
              <a:t>Produção 600.000 m² de papel adesivo</a:t>
            </a:r>
          </a:p>
          <a:p>
            <a:pPr marL="342900" indent="-342900" rtl="0">
              <a:buFont typeface="Arial" panose="020B0604020202020204" pitchFamily="34" charset="0"/>
              <a:buChar char="•"/>
            </a:pPr>
            <a:endParaRPr lang="pt-BR" dirty="0"/>
          </a:p>
          <a:p>
            <a:pPr marL="342900" indent="-342900" rtl="0">
              <a:buFont typeface="Arial" panose="020B0604020202020204" pitchFamily="34" charset="0"/>
              <a:buChar char="•"/>
            </a:pPr>
            <a:endParaRPr lang="pt-BR" dirty="0"/>
          </a:p>
        </p:txBody>
      </p:sp>
      <p:sp>
        <p:nvSpPr>
          <p:cNvPr id="5" name="Espaço Reservado para o Número do Slide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smtClean="0"/>
              <a:pPr/>
              <a:t>2</a:t>
            </a:fld>
            <a:endParaRPr lang="pt-BR"/>
          </a:p>
        </p:txBody>
      </p:sp>
      <p:pic>
        <p:nvPicPr>
          <p:cNvPr id="18" name="Imagem 17" descr="Uma imagem contendo desenho&#10;&#10;Descrição gerada automaticamente">
            <a:extLst>
              <a:ext uri="{FF2B5EF4-FFF2-40B4-BE49-F238E27FC236}">
                <a16:creationId xmlns:a16="http://schemas.microsoft.com/office/drawing/2014/main" id="{0ECD6411-D7A7-4BB8-8F8A-003FF30A28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746" y="1937748"/>
            <a:ext cx="5653108" cy="29825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167464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tângulo 17">
            <a:extLst>
              <a:ext uri="{FF2B5EF4-FFF2-40B4-BE49-F238E27FC236}">
                <a16:creationId xmlns:a16="http://schemas.microsoft.com/office/drawing/2014/main" id="{F425A028-038E-4FB2-9F87-E6CC52224AF7}"/>
              </a:ext>
            </a:extLst>
          </p:cNvPr>
          <p:cNvSpPr/>
          <p:nvPr/>
        </p:nvSpPr>
        <p:spPr>
          <a:xfrm>
            <a:off x="0" y="0"/>
            <a:ext cx="590399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5" name="Espaço Reservado para Texto 14">
            <a:extLst>
              <a:ext uri="{FF2B5EF4-FFF2-40B4-BE49-F238E27FC236}">
                <a16:creationId xmlns:a16="http://schemas.microsoft.com/office/drawing/2014/main" id="{4A368697-3658-4061-9485-055DDFE775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400348"/>
            <a:ext cx="5472000" cy="360000"/>
          </a:xfrm>
        </p:spPr>
        <p:txBody>
          <a:bodyPr/>
          <a:lstStyle/>
          <a:p>
            <a:r>
              <a:rPr lang="pt-BR" dirty="0">
                <a:solidFill>
                  <a:schemeClr val="tx1"/>
                </a:solidFill>
              </a:rPr>
              <a:t>Oportunidade de implementação</a:t>
            </a:r>
          </a:p>
        </p:txBody>
      </p:sp>
      <p:sp>
        <p:nvSpPr>
          <p:cNvPr id="4" name="Subtítulo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15999" y="1921683"/>
            <a:ext cx="5472000" cy="4198318"/>
          </a:xfrm>
        </p:spPr>
        <p:txBody>
          <a:bodyPr rtlCol="0"/>
          <a:lstStyle/>
          <a:p>
            <a:pPr rtl="0"/>
            <a:r>
              <a:rPr lang="pt-BR" dirty="0"/>
              <a:t>Utilização de silicone à base de solventes orgânicos</a:t>
            </a:r>
          </a:p>
          <a:p>
            <a:pPr rtl="0"/>
            <a:r>
              <a:rPr lang="pt-BR" dirty="0"/>
              <a:t>Gerava gases e vapores no ambiente de trabalho</a:t>
            </a:r>
          </a:p>
          <a:p>
            <a:pPr rtl="0"/>
            <a:r>
              <a:rPr lang="pt-BR" dirty="0"/>
              <a:t>Incomodo à população</a:t>
            </a:r>
          </a:p>
          <a:p>
            <a:pPr rtl="0"/>
            <a:r>
              <a:rPr lang="pt-BR" dirty="0"/>
              <a:t>Tentativas de resolver os problemas:</a:t>
            </a:r>
          </a:p>
          <a:p>
            <a:pPr lvl="1"/>
            <a:r>
              <a:rPr lang="pt-BR" dirty="0"/>
              <a:t>Operações noturnas</a:t>
            </a:r>
          </a:p>
          <a:p>
            <a:pPr lvl="1"/>
            <a:r>
              <a:rPr lang="pt-BR" dirty="0"/>
              <a:t>Instalação de um sistema de exaustão</a:t>
            </a:r>
          </a:p>
          <a:p>
            <a:pPr rtl="0"/>
            <a:r>
              <a:rPr lang="pt-BR" dirty="0"/>
              <a:t>Acionada a CETESB</a:t>
            </a:r>
          </a:p>
        </p:txBody>
      </p:sp>
      <p:sp>
        <p:nvSpPr>
          <p:cNvPr id="5" name="Espaço Reservado para o Número do Slide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smtClean="0"/>
              <a:pPr/>
              <a:t>3</a:t>
            </a:fld>
            <a:endParaRPr lang="pt-BR"/>
          </a:p>
        </p:txBody>
      </p:sp>
      <p:sp>
        <p:nvSpPr>
          <p:cNvPr id="16" name="Espaço Reservado para Texto 15">
            <a:extLst>
              <a:ext uri="{FF2B5EF4-FFF2-40B4-BE49-F238E27FC236}">
                <a16:creationId xmlns:a16="http://schemas.microsoft.com/office/drawing/2014/main" id="{C56ED2E8-087E-467E-B32A-FD39F49E03D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22228" y="400348"/>
            <a:ext cx="5483996" cy="360000"/>
          </a:xfrm>
        </p:spPr>
        <p:txBody>
          <a:bodyPr/>
          <a:lstStyle/>
          <a:p>
            <a:r>
              <a:rPr lang="pt-BR" dirty="0"/>
              <a:t>Implementação das medidas de P+L</a:t>
            </a:r>
          </a:p>
        </p:txBody>
      </p:sp>
      <p:sp>
        <p:nvSpPr>
          <p:cNvPr id="17" name="Espaço Reservado para Conteúdo 16">
            <a:extLst>
              <a:ext uri="{FF2B5EF4-FFF2-40B4-BE49-F238E27FC236}">
                <a16:creationId xmlns:a16="http://schemas.microsoft.com/office/drawing/2014/main" id="{AD206954-4C55-4C29-8E75-1672D5BBFA48}"/>
              </a:ext>
            </a:extLst>
          </p:cNvPr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r>
              <a:rPr lang="pt-BR" dirty="0"/>
              <a:t>Troca da matéria prima para silicone à base de água:</a:t>
            </a:r>
          </a:p>
          <a:p>
            <a:pPr lvl="1"/>
            <a:r>
              <a:rPr lang="pt-BR" dirty="0"/>
              <a:t>Não teve impacto em relação a sua operação do sistema</a:t>
            </a:r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FEA4722B-6B3A-4A17-8F39-63998E478B17}"/>
              </a:ext>
            </a:extLst>
          </p:cNvPr>
          <p:cNvSpPr/>
          <p:nvPr/>
        </p:nvSpPr>
        <p:spPr>
          <a:xfrm>
            <a:off x="215999" y="4994341"/>
            <a:ext cx="1139688" cy="556591"/>
          </a:xfrm>
          <a:prstGeom prst="rect">
            <a:avLst/>
          </a:prstGeom>
          <a:solidFill>
            <a:schemeClr val="accent2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DD998168-7D28-43F4-89B7-942C5851EE84}"/>
              </a:ext>
            </a:extLst>
          </p:cNvPr>
          <p:cNvSpPr txBox="1"/>
          <p:nvPr/>
        </p:nvSpPr>
        <p:spPr>
          <a:xfrm>
            <a:off x="321143" y="5087970"/>
            <a:ext cx="11396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Silicone</a:t>
            </a: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92F88D67-9870-40E5-B66B-7D68DD8A5B8F}"/>
              </a:ext>
            </a:extLst>
          </p:cNvPr>
          <p:cNvSpPr txBox="1"/>
          <p:nvPr/>
        </p:nvSpPr>
        <p:spPr>
          <a:xfrm>
            <a:off x="1463382" y="5102087"/>
            <a:ext cx="34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+</a:t>
            </a:r>
          </a:p>
        </p:txBody>
      </p:sp>
      <p:sp>
        <p:nvSpPr>
          <p:cNvPr id="7" name="Retângulo 6">
            <a:extLst>
              <a:ext uri="{FF2B5EF4-FFF2-40B4-BE49-F238E27FC236}">
                <a16:creationId xmlns:a16="http://schemas.microsoft.com/office/drawing/2014/main" id="{1751E4D9-8332-4382-8BCF-28D4B8F3833D}"/>
              </a:ext>
            </a:extLst>
          </p:cNvPr>
          <p:cNvSpPr/>
          <p:nvPr/>
        </p:nvSpPr>
        <p:spPr>
          <a:xfrm>
            <a:off x="1813260" y="4994340"/>
            <a:ext cx="1139688" cy="55659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40CA9E51-1F9B-4633-A188-E7CE3ECCC217}"/>
              </a:ext>
            </a:extLst>
          </p:cNvPr>
          <p:cNvSpPr txBox="1"/>
          <p:nvPr/>
        </p:nvSpPr>
        <p:spPr>
          <a:xfrm>
            <a:off x="1904101" y="5102087"/>
            <a:ext cx="11396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Solvente</a:t>
            </a:r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89FCEBA2-4508-40F2-AC76-43145FD6E92F}"/>
              </a:ext>
            </a:extLst>
          </p:cNvPr>
          <p:cNvSpPr txBox="1"/>
          <p:nvPr/>
        </p:nvSpPr>
        <p:spPr>
          <a:xfrm>
            <a:off x="3151485" y="5087970"/>
            <a:ext cx="34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+</a:t>
            </a:r>
          </a:p>
        </p:txBody>
      </p:sp>
      <p:sp>
        <p:nvSpPr>
          <p:cNvPr id="22" name="Retângulo 21">
            <a:extLst>
              <a:ext uri="{FF2B5EF4-FFF2-40B4-BE49-F238E27FC236}">
                <a16:creationId xmlns:a16="http://schemas.microsoft.com/office/drawing/2014/main" id="{3F4C6FCA-BC20-4EC5-B9B9-6E7299284BC0}"/>
              </a:ext>
            </a:extLst>
          </p:cNvPr>
          <p:cNvSpPr/>
          <p:nvPr/>
        </p:nvSpPr>
        <p:spPr>
          <a:xfrm>
            <a:off x="3501363" y="4994339"/>
            <a:ext cx="1139688" cy="556591"/>
          </a:xfrm>
          <a:prstGeom prst="rect">
            <a:avLst/>
          </a:prstGeom>
          <a:solidFill>
            <a:srgbClr val="FFFF00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2F81CCF1-7796-40F1-BB2A-80B814C060AD}"/>
              </a:ext>
            </a:extLst>
          </p:cNvPr>
          <p:cNvSpPr txBox="1"/>
          <p:nvPr/>
        </p:nvSpPr>
        <p:spPr>
          <a:xfrm>
            <a:off x="3439608" y="5087968"/>
            <a:ext cx="13698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Catalizador</a:t>
            </a:r>
          </a:p>
        </p:txBody>
      </p:sp>
      <p:sp>
        <p:nvSpPr>
          <p:cNvPr id="24" name="Retângulo 23">
            <a:extLst>
              <a:ext uri="{FF2B5EF4-FFF2-40B4-BE49-F238E27FC236}">
                <a16:creationId xmlns:a16="http://schemas.microsoft.com/office/drawing/2014/main" id="{088D1EC1-3DE2-4CE1-8910-B4B95D90B022}"/>
              </a:ext>
            </a:extLst>
          </p:cNvPr>
          <p:cNvSpPr/>
          <p:nvPr/>
        </p:nvSpPr>
        <p:spPr>
          <a:xfrm>
            <a:off x="6216336" y="4994341"/>
            <a:ext cx="1139688" cy="556591"/>
          </a:xfrm>
          <a:prstGeom prst="rect">
            <a:avLst/>
          </a:prstGeom>
          <a:solidFill>
            <a:schemeClr val="accent2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69F1500F-97CC-4099-AD2B-28906AD6BC49}"/>
              </a:ext>
            </a:extLst>
          </p:cNvPr>
          <p:cNvSpPr txBox="1"/>
          <p:nvPr/>
        </p:nvSpPr>
        <p:spPr>
          <a:xfrm>
            <a:off x="6321480" y="5087970"/>
            <a:ext cx="11396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Silicone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56A4B236-821C-476F-960E-C88B64B4792D}"/>
              </a:ext>
            </a:extLst>
          </p:cNvPr>
          <p:cNvSpPr txBox="1"/>
          <p:nvPr/>
        </p:nvSpPr>
        <p:spPr>
          <a:xfrm>
            <a:off x="7463719" y="5102087"/>
            <a:ext cx="34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+</a:t>
            </a:r>
          </a:p>
        </p:txBody>
      </p:sp>
      <p:sp>
        <p:nvSpPr>
          <p:cNvPr id="27" name="Retângulo 26">
            <a:extLst>
              <a:ext uri="{FF2B5EF4-FFF2-40B4-BE49-F238E27FC236}">
                <a16:creationId xmlns:a16="http://schemas.microsoft.com/office/drawing/2014/main" id="{7A9828C4-B86D-48B7-8AEC-668D4CDB7036}"/>
              </a:ext>
            </a:extLst>
          </p:cNvPr>
          <p:cNvSpPr/>
          <p:nvPr/>
        </p:nvSpPr>
        <p:spPr>
          <a:xfrm>
            <a:off x="7813597" y="4994340"/>
            <a:ext cx="1139688" cy="556591"/>
          </a:xfrm>
          <a:prstGeom prst="rect">
            <a:avLst/>
          </a:prstGeom>
          <a:solidFill>
            <a:srgbClr val="0070C0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C2D12EC9-FC2E-47BA-AC9A-C5F6E0E8A6EB}"/>
              </a:ext>
            </a:extLst>
          </p:cNvPr>
          <p:cNvSpPr txBox="1"/>
          <p:nvPr/>
        </p:nvSpPr>
        <p:spPr>
          <a:xfrm>
            <a:off x="8026048" y="5088604"/>
            <a:ext cx="11396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Água</a:t>
            </a:r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553ABE9B-C93A-49B4-8569-2C75AA6569B3}"/>
              </a:ext>
            </a:extLst>
          </p:cNvPr>
          <p:cNvSpPr txBox="1"/>
          <p:nvPr/>
        </p:nvSpPr>
        <p:spPr>
          <a:xfrm>
            <a:off x="9060980" y="5102087"/>
            <a:ext cx="34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+</a:t>
            </a:r>
          </a:p>
        </p:txBody>
      </p:sp>
      <p:sp>
        <p:nvSpPr>
          <p:cNvPr id="30" name="Retângulo 29">
            <a:extLst>
              <a:ext uri="{FF2B5EF4-FFF2-40B4-BE49-F238E27FC236}">
                <a16:creationId xmlns:a16="http://schemas.microsoft.com/office/drawing/2014/main" id="{9C29F444-E096-4C6E-8F99-C0E5C4BAE47F}"/>
              </a:ext>
            </a:extLst>
          </p:cNvPr>
          <p:cNvSpPr/>
          <p:nvPr/>
        </p:nvSpPr>
        <p:spPr>
          <a:xfrm>
            <a:off x="9501700" y="4994339"/>
            <a:ext cx="1139688" cy="556591"/>
          </a:xfrm>
          <a:prstGeom prst="rect">
            <a:avLst/>
          </a:prstGeom>
          <a:solidFill>
            <a:srgbClr val="FFFF00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FC0F16D7-1855-4B10-A209-A7F88F50B655}"/>
              </a:ext>
            </a:extLst>
          </p:cNvPr>
          <p:cNvSpPr txBox="1"/>
          <p:nvPr/>
        </p:nvSpPr>
        <p:spPr>
          <a:xfrm>
            <a:off x="9439945" y="5087968"/>
            <a:ext cx="13698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Catalizador</a:t>
            </a:r>
          </a:p>
        </p:txBody>
      </p:sp>
    </p:spTree>
    <p:extLst>
      <p:ext uri="{BB962C8B-B14F-4D97-AF65-F5344CB8AC3E}">
        <p14:creationId xmlns:p14="http://schemas.microsoft.com/office/powerpoint/2010/main" val="211769541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800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5" grpId="0" build="p"/>
      <p:bldP spid="16" grpId="0" build="p"/>
      <p:bldP spid="2" grpId="0" animBg="1"/>
      <p:bldP spid="3" grpId="0"/>
      <p:bldP spid="6" grpId="0"/>
      <p:bldP spid="7" grpId="0" animBg="1"/>
      <p:bldP spid="8" grpId="0"/>
      <p:bldP spid="21" grpId="0"/>
      <p:bldP spid="22" grpId="0" animBg="1"/>
      <p:bldP spid="11" grpId="0"/>
      <p:bldP spid="24" grpId="0" animBg="1"/>
      <p:bldP spid="25" grpId="0"/>
      <p:bldP spid="26" grpId="0"/>
      <p:bldP spid="27" grpId="0" animBg="1"/>
      <p:bldP spid="28" grpId="0"/>
      <p:bldP spid="29" grpId="0"/>
      <p:bldP spid="30" grpId="0" animBg="1"/>
      <p:bldP spid="3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>
            <a:extLst>
              <a:ext uri="{FF2B5EF4-FFF2-40B4-BE49-F238E27FC236}">
                <a16:creationId xmlns:a16="http://schemas.microsoft.com/office/drawing/2014/main" id="{76F3BC00-016D-45F4-9C27-3F780E20635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pt-BR" dirty="0"/>
              <a:t>Antes da implementação da P+L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28324B85-A254-48A1-8908-97437B6804E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4431548" cy="4198318"/>
          </a:xfrm>
        </p:spPr>
        <p:txBody>
          <a:bodyPr/>
          <a:lstStyle/>
          <a:p>
            <a:r>
              <a:rPr lang="pt-BR" dirty="0"/>
              <a:t>Utilização de silicone à base de solventes orgânicos:</a:t>
            </a:r>
          </a:p>
          <a:p>
            <a:pPr lvl="1"/>
            <a:r>
              <a:rPr lang="pt-BR" dirty="0"/>
              <a:t>U$ 3.000 de matéria prima para 100.000 m² de etiqueta</a:t>
            </a:r>
          </a:p>
          <a:p>
            <a:pPr lvl="1"/>
            <a:r>
              <a:rPr lang="pt-BR" dirty="0"/>
              <a:t>Riscos em relação ao armazenamento da matéria prima</a:t>
            </a:r>
          </a:p>
          <a:p>
            <a:pPr lvl="1"/>
            <a:r>
              <a:rPr lang="pt-BR" dirty="0"/>
              <a:t>Reclamações com a comunidade vizinha</a:t>
            </a:r>
          </a:p>
          <a:p>
            <a:pPr lvl="1"/>
            <a:r>
              <a:rPr lang="pt-BR" dirty="0"/>
              <a:t>Atuação da CETESP 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7994797-5697-4A14-97F4-C212A14881C4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chemeClr val="accent6">
              <a:alpha val="50000"/>
            </a:schemeClr>
          </a:solidFill>
        </p:spPr>
        <p:txBody>
          <a:bodyPr rtlCol="0"/>
          <a:lstStyle/>
          <a:p>
            <a:pPr algn="ctr" rtl="0"/>
            <a:r>
              <a:rPr lang="pt-BR" dirty="0"/>
              <a:t>Situações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532E0E75-9609-4887-A39D-4A69E964913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340450" y="1350952"/>
            <a:ext cx="5483996" cy="360000"/>
          </a:xfrm>
        </p:spPr>
        <p:txBody>
          <a:bodyPr/>
          <a:lstStyle/>
          <a:p>
            <a:r>
              <a:rPr lang="pt-BR" dirty="0"/>
              <a:t>Depois da implementação da P+L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20037725-6C0F-4811-B8FB-11B62BA25EA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7340450" y="1921682"/>
            <a:ext cx="4419550" cy="4198318"/>
          </a:xfrm>
        </p:spPr>
        <p:txBody>
          <a:bodyPr/>
          <a:lstStyle/>
          <a:p>
            <a:r>
              <a:rPr lang="pt-BR" dirty="0"/>
              <a:t>Utilização de silicone à base de água:</a:t>
            </a:r>
          </a:p>
          <a:p>
            <a:pPr lvl="1"/>
            <a:r>
              <a:rPr lang="pt-BR" dirty="0"/>
              <a:t>U$ 2.500 de matéria prima para 100.000 m² de etiqueta</a:t>
            </a:r>
          </a:p>
          <a:p>
            <a:pPr lvl="1"/>
            <a:r>
              <a:rPr lang="pt-BR" dirty="0"/>
              <a:t>Eliminação de solventes orgânicos</a:t>
            </a:r>
          </a:p>
          <a:p>
            <a:pPr lvl="1"/>
            <a:r>
              <a:rPr lang="pt-BR" dirty="0"/>
              <a:t>Eliminação de riscos em relação ao armazenamento da matéria prima</a:t>
            </a:r>
          </a:p>
          <a:p>
            <a:pPr lvl="1"/>
            <a:r>
              <a:rPr lang="pt-BR" dirty="0"/>
              <a:t>Melhor qualidade do produto final</a:t>
            </a:r>
          </a:p>
          <a:p>
            <a:pPr lvl="1"/>
            <a:r>
              <a:rPr lang="pt-BR" dirty="0"/>
              <a:t>Eliminação das reclamações da população vizinha</a:t>
            </a:r>
          </a:p>
          <a:p>
            <a:pPr lvl="1"/>
            <a:r>
              <a:rPr lang="pt-BR" dirty="0"/>
              <a:t>Eliminação dos problemas com a CETESB</a:t>
            </a:r>
          </a:p>
          <a:p>
            <a:r>
              <a:rPr lang="pt-BR" dirty="0"/>
              <a:t>Ações futuras:</a:t>
            </a:r>
          </a:p>
          <a:p>
            <a:pPr lvl="1"/>
            <a:r>
              <a:rPr lang="pt-BR" dirty="0"/>
              <a:t>Negociações com fornecedores.</a:t>
            </a:r>
          </a:p>
          <a:p>
            <a:pPr marL="266700" lvl="1" indent="0">
              <a:buNone/>
            </a:pPr>
            <a:endParaRPr lang="pt-BR" dirty="0"/>
          </a:p>
          <a:p>
            <a:endParaRPr lang="pt-BR" dirty="0"/>
          </a:p>
        </p:txBody>
      </p:sp>
      <p:sp>
        <p:nvSpPr>
          <p:cNvPr id="7" name="Seta: para a Direita 6">
            <a:extLst>
              <a:ext uri="{FF2B5EF4-FFF2-40B4-BE49-F238E27FC236}">
                <a16:creationId xmlns:a16="http://schemas.microsoft.com/office/drawing/2014/main" id="{E8DE95D9-2D99-46D3-8EDF-FEED48471E20}"/>
              </a:ext>
            </a:extLst>
          </p:cNvPr>
          <p:cNvSpPr/>
          <p:nvPr/>
        </p:nvSpPr>
        <p:spPr>
          <a:xfrm>
            <a:off x="5155095" y="2504661"/>
            <a:ext cx="1881809" cy="695740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A7278BFE-2DAC-420B-97E0-95CFEA56EA2F}"/>
              </a:ext>
            </a:extLst>
          </p:cNvPr>
          <p:cNvSpPr txBox="1"/>
          <p:nvPr/>
        </p:nvSpPr>
        <p:spPr>
          <a:xfrm>
            <a:off x="5155095" y="3200401"/>
            <a:ext cx="18758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Não houve custo de mudança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1D343B06-1502-4503-88DC-0FED7CBC4D87}"/>
              </a:ext>
            </a:extLst>
          </p:cNvPr>
          <p:cNvSpPr txBox="1"/>
          <p:nvPr/>
        </p:nvSpPr>
        <p:spPr>
          <a:xfrm>
            <a:off x="5167094" y="2667865"/>
            <a:ext cx="15782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Investimento</a:t>
            </a:r>
          </a:p>
        </p:txBody>
      </p:sp>
    </p:spTree>
    <p:extLst>
      <p:ext uri="{BB962C8B-B14F-4D97-AF65-F5344CB8AC3E}">
        <p14:creationId xmlns:p14="http://schemas.microsoft.com/office/powerpoint/2010/main" val="222504588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4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4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10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1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6" dur="10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9" dur="10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2" dur="10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5" dur="10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8" dur="1000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1" dur="1000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7" grpId="0" animBg="1"/>
      <p:bldP spid="8" grpId="0"/>
      <p:bldP spid="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>
            <a:extLst>
              <a:ext uri="{FF2B5EF4-FFF2-40B4-BE49-F238E27FC236}">
                <a16:creationId xmlns:a16="http://schemas.microsoft.com/office/drawing/2014/main" id="{027E1886-7A92-4929-84A6-13601559C019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582850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Slide do think-cell" r:id="rId6" imgW="421" imgH="423" progId="TCLayout.ActiveDocument.1">
                  <p:embed/>
                </p:oleObj>
              </mc:Choice>
              <mc:Fallback>
                <p:oleObj name="Slide do think-cell" r:id="rId6" imgW="421" imgH="423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tângulo 1" hidden="1">
            <a:extLst>
              <a:ext uri="{FF2B5EF4-FFF2-40B4-BE49-F238E27FC236}">
                <a16:creationId xmlns:a16="http://schemas.microsoft.com/office/drawing/2014/main" id="{20050FB0-675B-41DF-83F9-BD4419AF4AC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/>
            <a:endParaRPr lang="pt-BR" sz="5000" dirty="0">
              <a:latin typeface="Garamond" panose="02020404030301010803" pitchFamily="18" charset="0"/>
              <a:sym typeface="Garamond" panose="02020404030301010803" pitchFamily="18" charset="0"/>
            </a:endParaRPr>
          </a:p>
        </p:txBody>
      </p:sp>
      <p:sp>
        <p:nvSpPr>
          <p:cNvPr id="7" name="Título 6">
            <a:extLst>
              <a:ext uri="{FF2B5EF4-FFF2-40B4-BE49-F238E27FC236}">
                <a16:creationId xmlns:a16="http://schemas.microsoft.com/office/drawing/2014/main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1"/>
            <a:ext cx="5105400" cy="6858001"/>
          </a:xfrm>
          <a:solidFill>
            <a:schemeClr val="accent6">
              <a:alpha val="50000"/>
            </a:schemeClr>
          </a:solidFill>
        </p:spPr>
        <p:txBody>
          <a:bodyPr rtlCol="0" anchor="ctr" anchorCtr="0"/>
          <a:lstStyle/>
          <a:p>
            <a:r>
              <a:rPr lang="pt-BR" dirty="0"/>
              <a:t>Companhia Brasileira de Bebidas</a:t>
            </a:r>
          </a:p>
        </p:txBody>
      </p:sp>
      <p:sp>
        <p:nvSpPr>
          <p:cNvPr id="4" name="Subtítulo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3274" y="3428999"/>
            <a:ext cx="3638852" cy="3292476"/>
          </a:xfrm>
          <a:ln>
            <a:noFill/>
          </a:ln>
        </p:spPr>
        <p:txBody>
          <a:bodyPr rtlCol="0"/>
          <a:lstStyle/>
          <a:p>
            <a:pPr marL="342900" indent="-342900" rtl="0">
              <a:buFont typeface="Arial" panose="020B0604020202020204" pitchFamily="34" charset="0"/>
              <a:buChar char="•"/>
            </a:pPr>
            <a:r>
              <a:rPr lang="pt-BR" dirty="0"/>
              <a:t>Grande companhia</a:t>
            </a:r>
          </a:p>
          <a:p>
            <a:pPr marL="342900" indent="-342900" rtl="0">
              <a:buFont typeface="Arial" panose="020B0604020202020204" pitchFamily="34" charset="0"/>
              <a:buChar char="•"/>
            </a:pPr>
            <a:r>
              <a:rPr lang="pt-BR" dirty="0"/>
              <a:t>Atuação nacional e internacional</a:t>
            </a:r>
          </a:p>
          <a:p>
            <a:pPr marL="342900" indent="-342900" rtl="0">
              <a:buFont typeface="Arial" panose="020B0604020202020204" pitchFamily="34" charset="0"/>
              <a:buChar char="•"/>
            </a:pPr>
            <a:r>
              <a:rPr lang="pt-BR" dirty="0"/>
              <a:t>Produção de bebidas: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pt-BR" dirty="0"/>
              <a:t>Bebidas Alcoólicas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pt-BR" dirty="0"/>
              <a:t>Água mineral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pt-BR" dirty="0" err="1"/>
              <a:t>Isôtonicos</a:t>
            </a:r>
            <a:endParaRPr lang="pt-BR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pt-BR" dirty="0"/>
              <a:t>Produção de 5.000.000 </a:t>
            </a:r>
            <a:r>
              <a:rPr lang="pt-BR" dirty="0" err="1"/>
              <a:t>hL</a:t>
            </a:r>
            <a:r>
              <a:rPr lang="pt-BR" dirty="0"/>
              <a:t> de bebidas</a:t>
            </a:r>
          </a:p>
          <a:p>
            <a:pPr marL="342900" indent="-342900" rtl="0">
              <a:buFont typeface="Arial" panose="020B0604020202020204" pitchFamily="34" charset="0"/>
              <a:buChar char="•"/>
            </a:pPr>
            <a:endParaRPr lang="pt-BR" dirty="0"/>
          </a:p>
          <a:p>
            <a:pPr marL="342900" indent="-342900" rtl="0">
              <a:buFont typeface="Arial" panose="020B0604020202020204" pitchFamily="34" charset="0"/>
              <a:buChar char="•"/>
            </a:pPr>
            <a:endParaRPr lang="pt-BR" dirty="0"/>
          </a:p>
        </p:txBody>
      </p:sp>
      <p:sp>
        <p:nvSpPr>
          <p:cNvPr id="5" name="Espaço Reservado para o Número do Slide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smtClean="0"/>
              <a:pPr rtl="0"/>
              <a:t>5</a:t>
            </a:fld>
            <a:endParaRPr lang="pt-BR"/>
          </a:p>
        </p:txBody>
      </p:sp>
      <p:pic>
        <p:nvPicPr>
          <p:cNvPr id="6" name="Imagem 5" descr="Desenho de personagem de desenho animado&#10;&#10;Descrição gerada automaticamente">
            <a:extLst>
              <a:ext uri="{FF2B5EF4-FFF2-40B4-BE49-F238E27FC236}">
                <a16:creationId xmlns:a16="http://schemas.microsoft.com/office/drawing/2014/main" id="{64A3F2BA-B322-4DD2-BEDA-F4424617529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492466" y="1935188"/>
            <a:ext cx="4966260" cy="29876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29318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tângulo 17">
            <a:extLst>
              <a:ext uri="{FF2B5EF4-FFF2-40B4-BE49-F238E27FC236}">
                <a16:creationId xmlns:a16="http://schemas.microsoft.com/office/drawing/2014/main" id="{F425A028-038E-4FB2-9F87-E6CC52224AF7}"/>
              </a:ext>
            </a:extLst>
          </p:cNvPr>
          <p:cNvSpPr/>
          <p:nvPr/>
        </p:nvSpPr>
        <p:spPr>
          <a:xfrm>
            <a:off x="-1" y="0"/>
            <a:ext cx="590399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5" name="Espaço Reservado para Texto 14">
            <a:extLst>
              <a:ext uri="{FF2B5EF4-FFF2-40B4-BE49-F238E27FC236}">
                <a16:creationId xmlns:a16="http://schemas.microsoft.com/office/drawing/2014/main" id="{4A368697-3658-4061-9485-055DDFE775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400348"/>
            <a:ext cx="5472000" cy="360000"/>
          </a:xfrm>
        </p:spPr>
        <p:txBody>
          <a:bodyPr/>
          <a:lstStyle/>
          <a:p>
            <a:r>
              <a:rPr lang="pt-BR" dirty="0">
                <a:solidFill>
                  <a:schemeClr val="tx1"/>
                </a:solidFill>
              </a:rPr>
              <a:t>Oportunidade de implementação</a:t>
            </a:r>
          </a:p>
        </p:txBody>
      </p:sp>
      <p:sp>
        <p:nvSpPr>
          <p:cNvPr id="4" name="Subtítulo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15999" y="1921683"/>
            <a:ext cx="5472000" cy="4198318"/>
          </a:xfrm>
        </p:spPr>
        <p:txBody>
          <a:bodyPr rtlCol="0"/>
          <a:lstStyle/>
          <a:p>
            <a:pPr rtl="0"/>
            <a:r>
              <a:rPr lang="pt-BR" dirty="0"/>
              <a:t>Grande gasto de água na produção:</a:t>
            </a:r>
          </a:p>
          <a:p>
            <a:pPr lvl="1"/>
            <a:r>
              <a:rPr lang="pt-BR" dirty="0"/>
              <a:t>Limpeza de equipamento</a:t>
            </a:r>
          </a:p>
          <a:p>
            <a:pPr lvl="1"/>
            <a:r>
              <a:rPr lang="pt-BR" dirty="0"/>
              <a:t>Geração de vapor</a:t>
            </a:r>
          </a:p>
          <a:p>
            <a:pPr lvl="1"/>
            <a:r>
              <a:rPr lang="pt-BR" dirty="0"/>
              <a:t>Pasteurização</a:t>
            </a:r>
          </a:p>
          <a:p>
            <a:pPr lvl="1"/>
            <a:r>
              <a:rPr lang="pt-BR" dirty="0"/>
              <a:t>Água incorporada ao produto</a:t>
            </a:r>
          </a:p>
          <a:p>
            <a:pPr lvl="1"/>
            <a:r>
              <a:rPr lang="pt-BR" dirty="0"/>
              <a:t>Consumo médio de 7,2 litros de água por litro de bebida</a:t>
            </a:r>
          </a:p>
          <a:p>
            <a:r>
              <a:rPr lang="pt-BR" dirty="0"/>
              <a:t>Água captada do rio </a:t>
            </a:r>
            <a:r>
              <a:rPr lang="pt-BR" dirty="0" err="1"/>
              <a:t>Jaquari</a:t>
            </a:r>
            <a:r>
              <a:rPr lang="pt-BR" dirty="0"/>
              <a:t>:</a:t>
            </a:r>
          </a:p>
          <a:p>
            <a:pPr lvl="1"/>
            <a:r>
              <a:rPr lang="pt-BR" dirty="0"/>
              <a:t>Água de classe 2</a:t>
            </a:r>
          </a:p>
          <a:p>
            <a:pPr lvl="1"/>
            <a:r>
              <a:rPr lang="pt-BR" dirty="0"/>
              <a:t>Intenso crescimento industrial e populacional</a:t>
            </a:r>
          </a:p>
        </p:txBody>
      </p:sp>
      <p:sp>
        <p:nvSpPr>
          <p:cNvPr id="5" name="Espaço Reservado para o Número do Slide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smtClean="0"/>
              <a:pPr rtl="0"/>
              <a:t>6</a:t>
            </a:fld>
            <a:endParaRPr lang="pt-BR"/>
          </a:p>
        </p:txBody>
      </p:sp>
      <p:sp>
        <p:nvSpPr>
          <p:cNvPr id="16" name="Espaço Reservado para Texto 15">
            <a:extLst>
              <a:ext uri="{FF2B5EF4-FFF2-40B4-BE49-F238E27FC236}">
                <a16:creationId xmlns:a16="http://schemas.microsoft.com/office/drawing/2014/main" id="{C56ED2E8-087E-467E-B32A-FD39F49E03D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22228" y="400348"/>
            <a:ext cx="5483996" cy="360000"/>
          </a:xfrm>
        </p:spPr>
        <p:txBody>
          <a:bodyPr/>
          <a:lstStyle/>
          <a:p>
            <a:r>
              <a:rPr lang="pt-BR" dirty="0"/>
              <a:t>Implementação das medidas de P+L</a:t>
            </a:r>
          </a:p>
        </p:txBody>
      </p:sp>
      <p:sp>
        <p:nvSpPr>
          <p:cNvPr id="17" name="Espaço Reservado para Conteúdo 16">
            <a:extLst>
              <a:ext uri="{FF2B5EF4-FFF2-40B4-BE49-F238E27FC236}">
                <a16:creationId xmlns:a16="http://schemas.microsoft.com/office/drawing/2014/main" id="{AD206954-4C55-4C29-8E75-1672D5BBFA48}"/>
              </a:ext>
            </a:extLst>
          </p:cNvPr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r>
              <a:rPr lang="pt-BR" dirty="0"/>
              <a:t>Grupo de trabalho para solucionar problema</a:t>
            </a:r>
          </a:p>
          <a:p>
            <a:pPr lvl="0"/>
            <a:r>
              <a:rPr lang="pt-BR" dirty="0"/>
              <a:t>Redução de água utilizada para limpeza dos equipamentos</a:t>
            </a:r>
          </a:p>
          <a:p>
            <a:pPr lvl="0"/>
            <a:r>
              <a:rPr lang="pt-BR" dirty="0"/>
              <a:t>Reutilização de água da pasteurização</a:t>
            </a:r>
          </a:p>
          <a:p>
            <a:pPr lvl="0"/>
            <a:r>
              <a:rPr lang="pt-BR" dirty="0"/>
              <a:t>Diminuição de perdas por vazamentos</a:t>
            </a:r>
          </a:p>
          <a:p>
            <a:pPr lvl="0"/>
            <a:r>
              <a:rPr lang="pt-BR" dirty="0"/>
              <a:t>Reuso dos produtos de limpeza</a:t>
            </a:r>
          </a:p>
          <a:p>
            <a:pPr lvl="0"/>
            <a:r>
              <a:rPr lang="pt-BR" dirty="0"/>
              <a:t>Conscientização dos funcionários</a:t>
            </a:r>
          </a:p>
          <a:p>
            <a:pPr lvl="0"/>
            <a:r>
              <a:rPr lang="pt-BR" dirty="0"/>
              <a:t>Regras e otimização nos vestiários e banheiros</a:t>
            </a:r>
          </a:p>
          <a:p>
            <a:pPr lvl="0"/>
            <a:r>
              <a:rPr lang="pt-BR" dirty="0" err="1"/>
              <a:t>Retrolavagem</a:t>
            </a:r>
            <a:r>
              <a:rPr lang="pt-BR" dirty="0"/>
              <a:t> dos filtros</a:t>
            </a:r>
          </a:p>
          <a:p>
            <a:pPr lvl="0"/>
            <a:r>
              <a:rPr lang="pt-BR" dirty="0"/>
              <a:t>Eliminação de torneiras de irrigação dos jardins</a:t>
            </a:r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1452643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800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5" grpId="0" build="p"/>
      <p:bldP spid="16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>
            <a:extLst>
              <a:ext uri="{FF2B5EF4-FFF2-40B4-BE49-F238E27FC236}">
                <a16:creationId xmlns:a16="http://schemas.microsoft.com/office/drawing/2014/main" id="{76F3BC00-016D-45F4-9C27-3F780E20635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pt-BR" dirty="0"/>
              <a:t>Antes da implementação da P+L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28324B85-A254-48A1-8908-97437B6804E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4431548" cy="4198318"/>
          </a:xfrm>
        </p:spPr>
        <p:txBody>
          <a:bodyPr/>
          <a:lstStyle/>
          <a:p>
            <a:r>
              <a:rPr lang="pt-BR" dirty="0"/>
              <a:t>Consumo médio de 7,2 litros de água por litro de bebida</a:t>
            </a:r>
          </a:p>
          <a:p>
            <a:r>
              <a:rPr lang="pt-BR" dirty="0"/>
              <a:t>Supondo uma produção anual de 5.10</a:t>
            </a:r>
            <a:r>
              <a:rPr lang="pt-BR" baseline="30000" dirty="0"/>
              <a:t>8 </a:t>
            </a:r>
            <a:r>
              <a:rPr lang="pt-BR" dirty="0"/>
              <a:t>litros de bebidas:</a:t>
            </a:r>
          </a:p>
          <a:p>
            <a:pPr lvl="1"/>
            <a:r>
              <a:rPr lang="pt-BR" dirty="0"/>
              <a:t>Água utilizada na produção anual de 3.600 m³ de água.</a:t>
            </a:r>
          </a:p>
          <a:p>
            <a:pPr lvl="1"/>
            <a:endParaRPr lang="pt-BR" dirty="0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7994797-5697-4A14-97F4-C212A14881C4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chemeClr val="accent6">
              <a:alpha val="50000"/>
            </a:schemeClr>
          </a:solidFill>
        </p:spPr>
        <p:txBody>
          <a:bodyPr rtlCol="0"/>
          <a:lstStyle/>
          <a:p>
            <a:pPr algn="ctr" rtl="0"/>
            <a:r>
              <a:rPr lang="pt-BR" dirty="0"/>
              <a:t>Situações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532E0E75-9609-4887-A39D-4A69E964913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340450" y="1350952"/>
            <a:ext cx="5483996" cy="360000"/>
          </a:xfrm>
        </p:spPr>
        <p:txBody>
          <a:bodyPr/>
          <a:lstStyle/>
          <a:p>
            <a:r>
              <a:rPr lang="pt-BR" dirty="0"/>
              <a:t>Depois da implementação da P+L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20037725-6C0F-4811-B8FB-11B62BA25EA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7340450" y="1921682"/>
            <a:ext cx="4419550" cy="4185836"/>
          </a:xfrm>
        </p:spPr>
        <p:txBody>
          <a:bodyPr/>
          <a:lstStyle/>
          <a:p>
            <a:r>
              <a:rPr lang="pt-BR" dirty="0"/>
              <a:t>Consumo médio de 5,89 litros de água por litro de bebida</a:t>
            </a:r>
          </a:p>
          <a:p>
            <a:r>
              <a:rPr lang="pt-BR" dirty="0"/>
              <a:t>Supondo uma produção anual de 5.10</a:t>
            </a:r>
            <a:r>
              <a:rPr lang="pt-BR" baseline="30000" dirty="0"/>
              <a:t>8 </a:t>
            </a:r>
            <a:r>
              <a:rPr lang="pt-BR" dirty="0"/>
              <a:t>litros de bebidas</a:t>
            </a:r>
          </a:p>
          <a:p>
            <a:pPr lvl="1"/>
            <a:r>
              <a:rPr lang="pt-BR" dirty="0"/>
              <a:t>Água utilizada na produção anual de 2.945 m³ de água</a:t>
            </a:r>
          </a:p>
          <a:p>
            <a:pPr lvl="1"/>
            <a:r>
              <a:rPr lang="pt-BR" dirty="0"/>
              <a:t>Água economizada atende a 9.600 habitantes por ano</a:t>
            </a:r>
          </a:p>
          <a:p>
            <a:pPr lvl="1"/>
            <a:r>
              <a:rPr lang="pt-BR" dirty="0"/>
              <a:t>Economia de R$249.503,00, onde:</a:t>
            </a:r>
          </a:p>
          <a:p>
            <a:pPr lvl="2"/>
            <a:r>
              <a:rPr lang="pt-BR" dirty="0"/>
              <a:t>R$ 46.348,00/ano no tratamento da água</a:t>
            </a:r>
          </a:p>
          <a:p>
            <a:pPr lvl="2"/>
            <a:r>
              <a:rPr lang="pt-BR" dirty="0"/>
              <a:t>R$ 203.155,00/ano resíduos industriais</a:t>
            </a:r>
          </a:p>
          <a:p>
            <a:pPr lvl="2"/>
            <a:endParaRPr lang="pt-BR" dirty="0"/>
          </a:p>
          <a:p>
            <a:endParaRPr lang="pt-BR" dirty="0"/>
          </a:p>
        </p:txBody>
      </p:sp>
      <p:sp>
        <p:nvSpPr>
          <p:cNvPr id="7" name="Seta: para a Direita 6">
            <a:extLst>
              <a:ext uri="{FF2B5EF4-FFF2-40B4-BE49-F238E27FC236}">
                <a16:creationId xmlns:a16="http://schemas.microsoft.com/office/drawing/2014/main" id="{E8DE95D9-2D99-46D3-8EDF-FEED48471E20}"/>
              </a:ext>
            </a:extLst>
          </p:cNvPr>
          <p:cNvSpPr/>
          <p:nvPr/>
        </p:nvSpPr>
        <p:spPr>
          <a:xfrm>
            <a:off x="5155095" y="2504661"/>
            <a:ext cx="1881809" cy="695740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A7278BFE-2DAC-420B-97E0-95CFEA56EA2F}"/>
              </a:ext>
            </a:extLst>
          </p:cNvPr>
          <p:cNvSpPr txBox="1"/>
          <p:nvPr/>
        </p:nvSpPr>
        <p:spPr>
          <a:xfrm>
            <a:off x="5155095" y="3200401"/>
            <a:ext cx="18758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Foi gasto R$ 97.500,00 na implementação das soluções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1D343B06-1502-4503-88DC-0FED7CBC4D87}"/>
              </a:ext>
            </a:extLst>
          </p:cNvPr>
          <p:cNvSpPr txBox="1"/>
          <p:nvPr/>
        </p:nvSpPr>
        <p:spPr>
          <a:xfrm>
            <a:off x="5167094" y="2667865"/>
            <a:ext cx="15782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/>
              <a:t>Investimento</a:t>
            </a:r>
          </a:p>
        </p:txBody>
      </p:sp>
    </p:spTree>
    <p:extLst>
      <p:ext uri="{BB962C8B-B14F-4D97-AF65-F5344CB8AC3E}">
        <p14:creationId xmlns:p14="http://schemas.microsoft.com/office/powerpoint/2010/main" val="148963589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4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4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4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1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10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1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10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10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6" dur="10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9" dur="10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 build="p"/>
      <p:bldP spid="7" grpId="0" animBg="1"/>
      <p:bldP spid="8" grpId="0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ítulo 6">
            <a:extLst>
              <a:ext uri="{FF2B5EF4-FFF2-40B4-BE49-F238E27FC236}">
                <a16:creationId xmlns:a16="http://schemas.microsoft.com/office/drawing/2014/main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-1"/>
            <a:ext cx="5105400" cy="6858001"/>
          </a:xfrm>
          <a:solidFill>
            <a:schemeClr val="accent6">
              <a:alpha val="50000"/>
            </a:schemeClr>
          </a:solidFill>
        </p:spPr>
        <p:txBody>
          <a:bodyPr rtlCol="0" anchor="ctr" anchorCtr="0"/>
          <a:lstStyle/>
          <a:p>
            <a:r>
              <a:rPr lang="pt-BR" dirty="0" err="1"/>
              <a:t>Coats</a:t>
            </a:r>
            <a:r>
              <a:rPr lang="pt-BR" dirty="0"/>
              <a:t> Corrente Ltda.</a:t>
            </a:r>
          </a:p>
        </p:txBody>
      </p:sp>
      <p:sp>
        <p:nvSpPr>
          <p:cNvPr id="4" name="Subtítulo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3763617"/>
            <a:ext cx="3638852" cy="2957858"/>
          </a:xfrm>
          <a:ln>
            <a:noFill/>
          </a:ln>
        </p:spPr>
        <p:txBody>
          <a:bodyPr rtlCol="0"/>
          <a:lstStyle/>
          <a:p>
            <a:pPr marL="342900" indent="-342900" rtl="0">
              <a:buFont typeface="Arial" panose="020B0604020202020204" pitchFamily="34" charset="0"/>
              <a:buChar char="•"/>
            </a:pPr>
            <a:r>
              <a:rPr lang="pt-BR" dirty="0"/>
              <a:t>Empresa grande</a:t>
            </a:r>
          </a:p>
          <a:p>
            <a:pPr marL="342900" indent="-342900" rtl="0">
              <a:buFont typeface="Arial" panose="020B0604020202020204" pitchFamily="34" charset="0"/>
              <a:buChar char="•"/>
            </a:pPr>
            <a:r>
              <a:rPr lang="pt-BR" dirty="0"/>
              <a:t>Atuação regional, nacional e internacional</a:t>
            </a:r>
          </a:p>
          <a:p>
            <a:pPr marL="342900" indent="-342900" rtl="0">
              <a:buFont typeface="Arial" panose="020B0604020202020204" pitchFamily="34" charset="0"/>
              <a:buChar char="•"/>
            </a:pPr>
            <a:r>
              <a:rPr lang="pt-BR" dirty="0"/>
              <a:t>Linha de costura, bordado, tricô, etc.</a:t>
            </a:r>
          </a:p>
          <a:p>
            <a:pPr marL="342900" indent="-342900" rtl="0">
              <a:buFont typeface="Arial" panose="020B0604020202020204" pitchFamily="34" charset="0"/>
              <a:buChar char="•"/>
            </a:pPr>
            <a:r>
              <a:rPr lang="pt-BR" dirty="0"/>
              <a:t>Produção de 5.640 toneladas</a:t>
            </a:r>
          </a:p>
          <a:p>
            <a:pPr marL="342900" indent="-342900" rtl="0">
              <a:buFont typeface="Arial" panose="020B0604020202020204" pitchFamily="34" charset="0"/>
              <a:buChar char="•"/>
            </a:pPr>
            <a:endParaRPr lang="pt-BR" dirty="0"/>
          </a:p>
        </p:txBody>
      </p:sp>
      <p:sp>
        <p:nvSpPr>
          <p:cNvPr id="5" name="Espaço Reservado para o Número do Slide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smtClean="0"/>
              <a:pPr rtl="0"/>
              <a:t>8</a:t>
            </a:fld>
            <a:endParaRPr lang="pt-BR"/>
          </a:p>
        </p:txBody>
      </p:sp>
      <p:pic>
        <p:nvPicPr>
          <p:cNvPr id="6" name="Imagem 5" descr="Uma imagem contendo desenho&#10;&#10;Descrição gerada automaticamente">
            <a:extLst>
              <a:ext uri="{FF2B5EF4-FFF2-40B4-BE49-F238E27FC236}">
                <a16:creationId xmlns:a16="http://schemas.microsoft.com/office/drawing/2014/main" id="{3667CDFB-60CE-4EDE-8B34-9B90F1A4BE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7778" y="1935187"/>
            <a:ext cx="2987623" cy="2987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49188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tângulo 17">
            <a:extLst>
              <a:ext uri="{FF2B5EF4-FFF2-40B4-BE49-F238E27FC236}">
                <a16:creationId xmlns:a16="http://schemas.microsoft.com/office/drawing/2014/main" id="{F425A028-038E-4FB2-9F87-E6CC52224AF7}"/>
              </a:ext>
            </a:extLst>
          </p:cNvPr>
          <p:cNvSpPr/>
          <p:nvPr/>
        </p:nvSpPr>
        <p:spPr>
          <a:xfrm>
            <a:off x="-1" y="0"/>
            <a:ext cx="590399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5" name="Espaço Reservado para Texto 14">
            <a:extLst>
              <a:ext uri="{FF2B5EF4-FFF2-40B4-BE49-F238E27FC236}">
                <a16:creationId xmlns:a16="http://schemas.microsoft.com/office/drawing/2014/main" id="{4A368697-3658-4061-9485-055DDFE775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400348"/>
            <a:ext cx="5472000" cy="360000"/>
          </a:xfrm>
        </p:spPr>
        <p:txBody>
          <a:bodyPr/>
          <a:lstStyle/>
          <a:p>
            <a:r>
              <a:rPr lang="pt-BR" dirty="0">
                <a:solidFill>
                  <a:schemeClr val="tx1"/>
                </a:solidFill>
              </a:rPr>
              <a:t>Oportunidade de implementação</a:t>
            </a:r>
          </a:p>
        </p:txBody>
      </p:sp>
      <p:sp>
        <p:nvSpPr>
          <p:cNvPr id="4" name="Subtítulo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15999" y="1921683"/>
            <a:ext cx="5472000" cy="4198318"/>
          </a:xfrm>
        </p:spPr>
        <p:txBody>
          <a:bodyPr rtlCol="0"/>
          <a:lstStyle/>
          <a:p>
            <a:pPr rtl="0"/>
            <a:r>
              <a:rPr lang="pt-BR" dirty="0"/>
              <a:t>Grande gasto de água na produção:</a:t>
            </a:r>
          </a:p>
          <a:p>
            <a:pPr lvl="1"/>
            <a:r>
              <a:rPr lang="pt-BR" dirty="0"/>
              <a:t>60.000 m³/ mês de água na produção</a:t>
            </a:r>
          </a:p>
          <a:p>
            <a:r>
              <a:rPr lang="pt-BR" dirty="0"/>
              <a:t>Região do Ipiranga:</a:t>
            </a:r>
          </a:p>
          <a:p>
            <a:pPr lvl="1"/>
            <a:r>
              <a:rPr lang="pt-BR" dirty="0"/>
              <a:t>Não possui vazão adequada para poços artesianos</a:t>
            </a:r>
          </a:p>
          <a:p>
            <a:pPr lvl="1"/>
            <a:r>
              <a:rPr lang="pt-BR" dirty="0"/>
              <a:t>Alta variabilidade do rio Tamanduateí:</a:t>
            </a:r>
          </a:p>
          <a:p>
            <a:pPr lvl="2"/>
            <a:r>
              <a:rPr lang="pt-BR" dirty="0"/>
              <a:t>Alto custo de tratamento de água</a:t>
            </a:r>
          </a:p>
          <a:p>
            <a:r>
              <a:rPr lang="pt-BR" dirty="0"/>
              <a:t>Possibilidade de uso de água obtida da ETE Jesus Neto</a:t>
            </a:r>
          </a:p>
        </p:txBody>
      </p:sp>
      <p:sp>
        <p:nvSpPr>
          <p:cNvPr id="5" name="Espaço Reservado para o Número do Slide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pt-BR" smtClean="0"/>
              <a:pPr rtl="0"/>
              <a:t>9</a:t>
            </a:fld>
            <a:endParaRPr lang="pt-BR"/>
          </a:p>
        </p:txBody>
      </p:sp>
      <p:sp>
        <p:nvSpPr>
          <p:cNvPr id="16" name="Espaço Reservado para Texto 15">
            <a:extLst>
              <a:ext uri="{FF2B5EF4-FFF2-40B4-BE49-F238E27FC236}">
                <a16:creationId xmlns:a16="http://schemas.microsoft.com/office/drawing/2014/main" id="{C56ED2E8-087E-467E-B32A-FD39F49E03D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22228" y="400348"/>
            <a:ext cx="5483996" cy="360000"/>
          </a:xfrm>
        </p:spPr>
        <p:txBody>
          <a:bodyPr/>
          <a:lstStyle/>
          <a:p>
            <a:r>
              <a:rPr lang="pt-BR" dirty="0"/>
              <a:t>Implementação das medidas de P+L</a:t>
            </a:r>
          </a:p>
        </p:txBody>
      </p:sp>
      <p:sp>
        <p:nvSpPr>
          <p:cNvPr id="17" name="Espaço Reservado para Conteúdo 16">
            <a:extLst>
              <a:ext uri="{FF2B5EF4-FFF2-40B4-BE49-F238E27FC236}">
                <a16:creationId xmlns:a16="http://schemas.microsoft.com/office/drawing/2014/main" id="{AD206954-4C55-4C29-8E75-1672D5BBFA48}"/>
              </a:ext>
            </a:extLst>
          </p:cNvPr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r>
              <a:rPr lang="pt-BR" dirty="0"/>
              <a:t>Parceria com a SABESP para atingir a qualidade necessária da água na produção</a:t>
            </a:r>
          </a:p>
          <a:p>
            <a:r>
              <a:rPr lang="pt-BR" dirty="0"/>
              <a:t>Instalação de tubulação conectando a ETE com a empresa</a:t>
            </a:r>
          </a:p>
        </p:txBody>
      </p:sp>
    </p:spTree>
    <p:extLst>
      <p:ext uri="{BB962C8B-B14F-4D97-AF65-F5344CB8AC3E}">
        <p14:creationId xmlns:p14="http://schemas.microsoft.com/office/powerpoint/2010/main" val="40479237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800"/>
                            </p:stCondLst>
                            <p:childTnLst>
                              <p:par>
                                <p:cTn id="1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UNDODONOTDELETE" val="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Jc4GOb2hTZSq5vmm_qEBw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cp3StjnfY7A9.WWfhV4xA"/>
</p:tagLst>
</file>

<file path=ppt/theme/theme1.xml><?xml version="1.0" encoding="utf-8"?>
<a:theme xmlns:a="http://schemas.openxmlformats.org/drawingml/2006/main" name="Tema do Offic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30677375_TF78453729" id="{035061C4-BF84-4DCC-9D43-5D90085712FE}" vid="{2687E18B-DA44-4130-AB77-E62BAF05E52C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F258AE14-BE87-4F2F-9922-71301CC22076}">
  <ds:schemaRefs>
    <ds:schemaRef ds:uri="http://schemas.openxmlformats.org/package/2006/metadata/core-properties"/>
    <ds:schemaRef ds:uri="6dc4bcd6-49db-4c07-9060-8acfc67cef9f"/>
    <ds:schemaRef ds:uri="http://schemas.microsoft.com/office/2006/documentManagement/types"/>
    <ds:schemaRef ds:uri="http://purl.org/dc/terms/"/>
    <ds:schemaRef ds:uri="fb0879af-3eba-417a-a55a-ffe6dcd6ca77"/>
    <ds:schemaRef ds:uri="http://purl.org/dc/dcmitype/"/>
    <ds:schemaRef ds:uri="http://schemas.microsoft.com/sharepoint/v3"/>
    <ds:schemaRef ds:uri="http://purl.org/dc/elements/1.1/"/>
    <ds:schemaRef ds:uri="http://schemas.microsoft.com/office/infopath/2007/PartnerControls"/>
    <ds:schemaRef ds:uri="http://schemas.microsoft.com/office/2006/metadata/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Apresentação orgânica</Template>
  <TotalTime>0</TotalTime>
  <Words>693</Words>
  <Application>Microsoft Office PowerPoint</Application>
  <PresentationFormat>Widescreen</PresentationFormat>
  <Paragraphs>141</Paragraphs>
  <Slides>11</Slides>
  <Notes>11</Notes>
  <HiddenSlides>0</HiddenSlides>
  <MMClips>0</MMClips>
  <ScaleCrop>false</ScaleCrop>
  <HeadingPairs>
    <vt:vector size="8" baseType="variant">
      <vt:variant>
        <vt:lpstr>Fontes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11</vt:i4>
      </vt:variant>
    </vt:vector>
  </HeadingPairs>
  <TitlesOfParts>
    <vt:vector size="18" baseType="lpstr">
      <vt:lpstr>Arial</vt:lpstr>
      <vt:lpstr>Calibri</vt:lpstr>
      <vt:lpstr>Corbel</vt:lpstr>
      <vt:lpstr>Garamond</vt:lpstr>
      <vt:lpstr>Times New Roman</vt:lpstr>
      <vt:lpstr>Tema do Office</vt:lpstr>
      <vt:lpstr>Slide do think-cell</vt:lpstr>
      <vt:lpstr>Atividade 3: Produção Mais limpa e Prevenção à poluição</vt:lpstr>
      <vt:lpstr>ERIMPRESS Etiquetas Ltda</vt:lpstr>
      <vt:lpstr>Apresentação do PowerPoint</vt:lpstr>
      <vt:lpstr>Situações</vt:lpstr>
      <vt:lpstr>Companhia Brasileira de Bebidas</vt:lpstr>
      <vt:lpstr>Apresentação do PowerPoint</vt:lpstr>
      <vt:lpstr>Situações</vt:lpstr>
      <vt:lpstr>Coats Corrente Ltda.</vt:lpstr>
      <vt:lpstr>Apresentação do PowerPoint</vt:lpstr>
      <vt:lpstr>Situações</vt:lpstr>
      <vt:lpstr>Obrigado por assistir!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2020-03-22T21:53:55Z</dcterms:created>
  <dcterms:modified xsi:type="dcterms:W3CDTF">2020-03-27T02:00:18Z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