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</p:sldMasterIdLst>
  <p:notesMasterIdLst>
    <p:notesMasterId r:id="rId52"/>
  </p:notesMasterIdLst>
  <p:sldIdLst>
    <p:sldId id="256" r:id="rId2"/>
    <p:sldId id="282" r:id="rId3"/>
    <p:sldId id="283" r:id="rId4"/>
    <p:sldId id="284" r:id="rId5"/>
    <p:sldId id="285" r:id="rId6"/>
    <p:sldId id="287" r:id="rId7"/>
    <p:sldId id="288" r:id="rId8"/>
    <p:sldId id="286" r:id="rId9"/>
    <p:sldId id="289" r:id="rId10"/>
    <p:sldId id="291" r:id="rId11"/>
    <p:sldId id="292" r:id="rId12"/>
    <p:sldId id="293" r:id="rId13"/>
    <p:sldId id="294" r:id="rId14"/>
    <p:sldId id="295" r:id="rId15"/>
    <p:sldId id="296" r:id="rId16"/>
    <p:sldId id="297" r:id="rId17"/>
    <p:sldId id="298" r:id="rId18"/>
    <p:sldId id="299" r:id="rId19"/>
    <p:sldId id="300" r:id="rId20"/>
    <p:sldId id="301" r:id="rId21"/>
    <p:sldId id="302" r:id="rId22"/>
    <p:sldId id="303" r:id="rId23"/>
    <p:sldId id="304" r:id="rId24"/>
    <p:sldId id="305" r:id="rId25"/>
    <p:sldId id="306" r:id="rId26"/>
    <p:sldId id="307" r:id="rId27"/>
    <p:sldId id="308" r:id="rId28"/>
    <p:sldId id="309" r:id="rId29"/>
    <p:sldId id="310" r:id="rId30"/>
    <p:sldId id="311" r:id="rId31"/>
    <p:sldId id="312" r:id="rId32"/>
    <p:sldId id="313" r:id="rId33"/>
    <p:sldId id="314" r:id="rId34"/>
    <p:sldId id="315" r:id="rId35"/>
    <p:sldId id="316" r:id="rId36"/>
    <p:sldId id="317" r:id="rId37"/>
    <p:sldId id="318" r:id="rId38"/>
    <p:sldId id="319" r:id="rId39"/>
    <p:sldId id="320" r:id="rId40"/>
    <p:sldId id="321" r:id="rId41"/>
    <p:sldId id="322" r:id="rId42"/>
    <p:sldId id="323" r:id="rId43"/>
    <p:sldId id="324" r:id="rId44"/>
    <p:sldId id="325" r:id="rId45"/>
    <p:sldId id="326" r:id="rId46"/>
    <p:sldId id="329" r:id="rId47"/>
    <p:sldId id="327" r:id="rId48"/>
    <p:sldId id="330" r:id="rId49"/>
    <p:sldId id="331" r:id="rId50"/>
    <p:sldId id="281" r:id="rId51"/>
  </p:sldIdLst>
  <p:sldSz cx="9144000" cy="6858000" type="screen4x3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enhum Estilo, Nenhuma Grade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0" d="100"/>
          <a:sy n="70" d="100"/>
        </p:scale>
        <p:origin x="1386" y="7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4.emf"/><Relationship Id="rId1" Type="http://schemas.openxmlformats.org/officeDocument/2006/relationships/image" Target="../media/image3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CB7A658-2258-484A-A89B-F1EBF0161B28}" type="datetimeFigureOut">
              <a:rPr lang="pt-BR" smtClean="0"/>
              <a:t>12/09/2016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F795558-8B91-40AA-AFA0-108B56391B4D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6176158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905000"/>
            <a:ext cx="7543800" cy="2593975"/>
          </a:xfrm>
        </p:spPr>
        <p:txBody>
          <a:bodyPr anchor="b"/>
          <a:lstStyle>
            <a:lvl1pPr>
              <a:defRPr sz="6600">
                <a:ln>
                  <a:noFill/>
                </a:ln>
                <a:solidFill>
                  <a:schemeClr val="tx2"/>
                </a:solidFill>
              </a:defRPr>
            </a:lvl1pPr>
          </a:lstStyle>
          <a:p>
            <a:r>
              <a:rPr lang="pt-BR" smtClean="0"/>
              <a:t>Clique para editar o título mestre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5800" y="4572000"/>
            <a:ext cx="6461760" cy="1066800"/>
          </a:xfrm>
        </p:spPr>
        <p:txBody>
          <a:bodyPr anchor="t">
            <a:normAutofit/>
          </a:bodyPr>
          <a:lstStyle>
            <a:lvl1pPr marL="0" indent="0" algn="l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smtClean="0"/>
              <a:t>Clique para editar o estilo do subtítulo mestre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2AAD46-4C33-4380-8B9B-05A1F7C6C3C1}" type="datetime1">
              <a:rPr lang="pt-BR" smtClean="0"/>
              <a:t>12/09/2016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6000DF-CA84-44C6-93EB-343BE10D85F4}" type="datetime1">
              <a:rPr lang="pt-BR" smtClean="0"/>
              <a:t>12/09/2016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1752600" cy="5851525"/>
          </a:xfrm>
        </p:spPr>
        <p:txBody>
          <a:bodyPr vert="eaVert" anchor="b" anchorCtr="0"/>
          <a:lstStyle/>
          <a:p>
            <a:r>
              <a:rPr lang="pt-BR" smtClean="0"/>
              <a:t>Clique para editar o título mestre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1A444D-54FA-405C-AE83-D6A748E2CC7E}" type="datetime1">
              <a:rPr lang="pt-BR" smtClean="0"/>
              <a:t>12/09/2016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>
              <a:defRPr sz="4000"/>
            </a:lvl1pPr>
            <a:lvl2pPr>
              <a:defRPr sz="4000"/>
            </a:lvl2pPr>
            <a:lvl3pPr>
              <a:defRPr sz="3600"/>
            </a:lvl3pPr>
            <a:lvl4pPr>
              <a:defRPr sz="3200"/>
            </a:lvl4pPr>
            <a:lvl5pPr>
              <a:defRPr sz="2800"/>
            </a:lvl5pPr>
          </a:lstStyle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CC1AA6-42E6-4BA5-9F7E-CEA8C247421D}" type="datetime1">
              <a:rPr lang="pt-BR" smtClean="0"/>
              <a:t>12/09/2016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5486400"/>
            <a:ext cx="7659687" cy="1168400"/>
          </a:xfrm>
        </p:spPr>
        <p:txBody>
          <a:bodyPr anchor="t"/>
          <a:lstStyle>
            <a:lvl1pPr algn="l">
              <a:defRPr sz="3600" b="0" cap="all"/>
            </a:lvl1pPr>
          </a:lstStyle>
          <a:p>
            <a:r>
              <a:rPr lang="pt-BR" smtClean="0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3852863"/>
            <a:ext cx="6135687" cy="1633538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6685B1-8A6B-4009-9973-096CECA0B8C4}" type="datetime1">
              <a:rPr lang="pt-BR" smtClean="0"/>
              <a:t>12/09/2016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536192"/>
            <a:ext cx="3657600" cy="45902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19600" y="1536192"/>
            <a:ext cx="3657600" cy="45902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E96DB6-AD4F-4A10-8E01-0D3488A21C7D}" type="datetime1">
              <a:rPr lang="pt-BR" smtClean="0"/>
              <a:t>12/09/2016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3657600" cy="639762"/>
          </a:xfrm>
        </p:spPr>
        <p:txBody>
          <a:bodyPr anchor="b">
            <a:noAutofit/>
          </a:bodyPr>
          <a:lstStyle>
            <a:lvl1pPr marL="0" indent="0" algn="ctr">
              <a:buNone/>
              <a:defRPr sz="2000" b="1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365760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19600" y="1535113"/>
            <a:ext cx="3657600" cy="639762"/>
          </a:xfrm>
        </p:spPr>
        <p:txBody>
          <a:bodyPr anchor="b">
            <a:noAutofit/>
          </a:bodyPr>
          <a:lstStyle>
            <a:lvl1pPr marL="0" indent="0" algn="ctr">
              <a:buNone/>
              <a:defRPr sz="2000" b="1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419600" y="2174875"/>
            <a:ext cx="365760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CB7FA61-64C5-4F21-8BD8-04F0DBBB60E6}" type="datetime1">
              <a:rPr lang="pt-BR" smtClean="0"/>
              <a:t>12/09/2016</a:t>
            </a:fld>
            <a:endParaRPr lang="pt-B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FC78D56-D90A-4AFE-A851-E8EA5FB5D291}" type="datetime1">
              <a:rPr lang="pt-BR" smtClean="0"/>
              <a:t>12/09/2016</a:t>
            </a:fld>
            <a:endParaRPr lang="pt-B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45832C-E9FF-4784-AC2E-0ABDAC4B929C}" type="datetime1">
              <a:rPr lang="pt-BR" smtClean="0"/>
              <a:t>12/09/2016</a:t>
            </a:fld>
            <a:endParaRPr lang="pt-B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1" y="5495544"/>
            <a:ext cx="7772400" cy="594360"/>
          </a:xfrm>
        </p:spPr>
        <p:txBody>
          <a:bodyPr anchor="b"/>
          <a:lstStyle>
            <a:lvl1pPr algn="ctr">
              <a:defRPr sz="2200" b="1"/>
            </a:lvl1pPr>
          </a:lstStyle>
          <a:p>
            <a:r>
              <a:rPr lang="pt-BR" smtClean="0"/>
              <a:t>Clique para editar o título mestre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799" y="6096000"/>
            <a:ext cx="7772401" cy="609600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A7DC3F-EE31-4A87-A098-2472FA322D89}" type="datetime1">
              <a:rPr lang="pt-BR" smtClean="0"/>
              <a:t>12/09/2016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304800" y="381000"/>
            <a:ext cx="7772400" cy="4942840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1752" y="5495278"/>
            <a:ext cx="7772400" cy="594626"/>
          </a:xfrm>
        </p:spPr>
        <p:txBody>
          <a:bodyPr anchor="b"/>
          <a:lstStyle>
            <a:lvl1pPr algn="ctr">
              <a:defRPr sz="2200" b="1">
                <a:ln>
                  <a:noFill/>
                </a:ln>
                <a:solidFill>
                  <a:schemeClr val="tx2"/>
                </a:solidFill>
              </a:defRPr>
            </a:lvl1pPr>
          </a:lstStyle>
          <a:p>
            <a:r>
              <a:rPr lang="pt-BR" smtClean="0"/>
              <a:t>Clique para editar o título mestre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0" y="0"/>
            <a:ext cx="8458200" cy="54864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pt-BR" smtClean="0"/>
              <a:t>Clique no ícone para adicionar uma imagem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1752" y="6096000"/>
            <a:ext cx="7772400" cy="612648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580662-26D6-476F-8F6C-5EB7B08B659C}" type="datetime1">
              <a:rPr lang="pt-BR" smtClean="0"/>
              <a:t>12/09/2016</a:t>
            </a:fld>
            <a:endParaRPr lang="pt-B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pt-BR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76200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pt-BR" smtClean="0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7620000" cy="4800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8458200" y="0"/>
            <a:ext cx="6858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8458200" y="5486400"/>
            <a:ext cx="685800" cy="685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31788" y="5648960"/>
            <a:ext cx="548640" cy="396240"/>
          </a:xfrm>
          <a:prstGeom prst="bracketPair">
            <a:avLst>
              <a:gd name="adj" fmla="val 17949"/>
            </a:avLst>
          </a:prstGeom>
          <a:ln w="19050">
            <a:solidFill>
              <a:srgbClr val="FFFFFF"/>
            </a:solidFill>
          </a:ln>
        </p:spPr>
        <p:txBody>
          <a:bodyPr vert="horz" lIns="0" tIns="0" rIns="0" bIns="0" rtlCol="0" anchor="ctr"/>
          <a:lstStyle>
            <a:lvl1pPr algn="ctr">
              <a:defRPr sz="1800">
                <a:solidFill>
                  <a:srgbClr val="FFFFFF"/>
                </a:solidFill>
              </a:defRPr>
            </a:lvl1pPr>
          </a:lstStyle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 rot="16200000">
            <a:off x="7586910" y="4048760"/>
            <a:ext cx="2367281" cy="36576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2"/>
                </a:solidFill>
              </a:defRPr>
            </a:lvl1pPr>
          </a:lstStyle>
          <a:p>
            <a:endParaRPr lang="pt-B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16200000">
            <a:off x="7551351" y="1645920"/>
            <a:ext cx="2438399" cy="36576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bg2"/>
                </a:solidFill>
              </a:defRPr>
            </a:lvl1pPr>
          </a:lstStyle>
          <a:p>
            <a:fld id="{B178E253-25F9-4D91-B8C3-E3CF28743BC7}" type="datetime1">
              <a:rPr lang="pt-BR" smtClean="0"/>
              <a:t>12/09/2016</a:t>
            </a:fld>
            <a:endParaRPr 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spcBef>
          <a:spcPct val="0"/>
        </a:spcBef>
        <a:buNone/>
        <a:defRPr sz="4600" kern="1200" cap="none" spc="-100" baseline="0">
          <a:ln>
            <a:noFill/>
          </a:ln>
          <a:solidFill>
            <a:schemeClr val="tx2"/>
          </a:solidFill>
          <a:effectLst/>
          <a:latin typeface="+mj-lt"/>
          <a:ea typeface="+mj-ea"/>
          <a:cs typeface="+mj-cs"/>
        </a:defRPr>
      </a:lvl1pPr>
    </p:titleStyle>
    <p:bodyStyle>
      <a:lvl1pPr marL="342900" indent="-22860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28600" algn="l" defTabSz="914400" rtl="0" eaLnBrk="1" latinLnBrk="0" hangingPunct="1">
        <a:spcBef>
          <a:spcPct val="20000"/>
        </a:spcBef>
        <a:buClr>
          <a:schemeClr val="accent2"/>
        </a:buClr>
        <a:buFont typeface="Arial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2pPr>
      <a:lvl3pPr marL="1005840" indent="-228600" algn="l" defTabSz="914400" rtl="0" eaLnBrk="1" latinLnBrk="0" hangingPunct="1">
        <a:spcBef>
          <a:spcPct val="20000"/>
        </a:spcBef>
        <a:buClr>
          <a:schemeClr val="accent3"/>
        </a:buClr>
        <a:buFont typeface="Arial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1280160" indent="-228600" algn="l" defTabSz="914400" rtl="0" eaLnBrk="1" latinLnBrk="0" hangingPunct="1">
        <a:spcBef>
          <a:spcPct val="20000"/>
        </a:spcBef>
        <a:buClr>
          <a:schemeClr val="accent4"/>
        </a:buClr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•"/>
        <a:defRPr sz="2800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1737360" indent="-18288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14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defTabSz="914400" rtl="0" eaLnBrk="1" latinLnBrk="0" hangingPunct="1">
        <a:spcBef>
          <a:spcPct val="20000"/>
        </a:spcBef>
        <a:buClr>
          <a:schemeClr val="accent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103120" indent="-182880" algn="l" defTabSz="914400" rtl="0" eaLnBrk="1" latinLnBrk="0" hangingPunct="1">
        <a:spcBef>
          <a:spcPct val="20000"/>
        </a:spcBef>
        <a:buClr>
          <a:schemeClr val="accent3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286000" indent="-182880" algn="l" defTabSz="914400" rtl="0" eaLnBrk="1" latinLnBrk="0" hangingPunct="1">
        <a:spcBef>
          <a:spcPct val="20000"/>
        </a:spcBef>
        <a:buClr>
          <a:schemeClr val="accent4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marcelobotelho.com/" TargetMode="External"/><Relationship Id="rId2" Type="http://schemas.openxmlformats.org/officeDocument/2006/relationships/hyperlink" Target="mailto:mbotelho@usp.br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.bin"/><Relationship Id="rId3" Type="http://schemas.openxmlformats.org/officeDocument/2006/relationships/image" Target="../media/image2.wmf"/><Relationship Id="rId7" Type="http://schemas.openxmlformats.org/officeDocument/2006/relationships/image" Target="../media/image4.e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5" Type="http://schemas.openxmlformats.org/officeDocument/2006/relationships/image" Target="../media/image3.emf"/><Relationship Id="rId4" Type="http://schemas.openxmlformats.org/officeDocument/2006/relationships/oleObject" Target="../embeddings/oleObject1.bin"/><Relationship Id="rId9" Type="http://schemas.openxmlformats.org/officeDocument/2006/relationships/image" Target="../media/image5.e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pn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png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marcelobotelho.com/" TargetMode="External"/><Relationship Id="rId2" Type="http://schemas.openxmlformats.org/officeDocument/2006/relationships/hyperlink" Target="mailto:mbotelho@usp.br" TargetMode="Externa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pt-BR" smtClean="0"/>
              <a:t>Probabilidade e Estatística Aplicadas à Contabilidade I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pt-BR" sz="2400" dirty="0">
                <a:solidFill>
                  <a:schemeClr val="tx1"/>
                </a:solidFill>
              </a:rPr>
              <a:t>Prof. Dr. Marcelo Botelho da Costa Moraes</a:t>
            </a:r>
          </a:p>
          <a:p>
            <a:r>
              <a:rPr lang="pt-BR" sz="2400" dirty="0">
                <a:solidFill>
                  <a:schemeClr val="tx1"/>
                </a:solidFill>
                <a:hlinkClick r:id="rId2"/>
              </a:rPr>
              <a:t>mbotelho@usp.br</a:t>
            </a:r>
            <a:endParaRPr lang="pt-BR" sz="2400" dirty="0">
              <a:solidFill>
                <a:schemeClr val="tx1"/>
              </a:solidFill>
            </a:endParaRPr>
          </a:p>
          <a:p>
            <a:r>
              <a:rPr lang="pt-BR" sz="2400" dirty="0">
                <a:solidFill>
                  <a:schemeClr val="tx1"/>
                </a:solidFill>
                <a:hlinkClick r:id="rId3"/>
              </a:rPr>
              <a:t>www.marcelobotelho.com</a:t>
            </a:r>
            <a:r>
              <a:rPr lang="pt-BR" sz="2400" dirty="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1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480838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/>
              <a:t>Forma de Distribuição: Assimetria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pt-BR" dirty="0" smtClean="0"/>
              <a:t>Exemplo: Aluguel de Apartamentos</a:t>
            </a:r>
          </a:p>
          <a:p>
            <a:r>
              <a:rPr lang="pt-BR" dirty="0" smtClean="0"/>
              <a:t>Setenta apartamentos</a:t>
            </a:r>
          </a:p>
          <a:p>
            <a:pPr marL="114300" indent="0">
              <a:buNone/>
            </a:pPr>
            <a:r>
              <a:rPr lang="pt-BR" dirty="0" smtClean="0"/>
              <a:t>foram aleatoriamente </a:t>
            </a:r>
          </a:p>
          <a:p>
            <a:pPr marL="114300" indent="0">
              <a:buNone/>
            </a:pPr>
            <a:r>
              <a:rPr lang="pt-BR" dirty="0" smtClean="0"/>
              <a:t>amostrados </a:t>
            </a:r>
            <a:r>
              <a:rPr lang="pt-BR" dirty="0"/>
              <a:t>em </a:t>
            </a:r>
            <a:r>
              <a:rPr lang="pt-BR" dirty="0" smtClean="0"/>
              <a:t>uma</a:t>
            </a:r>
          </a:p>
          <a:p>
            <a:pPr marL="114300" indent="0">
              <a:buNone/>
            </a:pPr>
            <a:r>
              <a:rPr lang="pt-BR" dirty="0" smtClean="0"/>
              <a:t>pequena </a:t>
            </a:r>
            <a:r>
              <a:rPr lang="pt-BR" dirty="0"/>
              <a:t>cidade </a:t>
            </a:r>
            <a:r>
              <a:rPr lang="pt-BR" dirty="0" smtClean="0"/>
              <a:t>universitária</a:t>
            </a:r>
          </a:p>
          <a:p>
            <a:r>
              <a:rPr lang="pt-BR" dirty="0" smtClean="0"/>
              <a:t>Os </a:t>
            </a:r>
            <a:r>
              <a:rPr lang="pt-BR" dirty="0"/>
              <a:t>preços de aluguel para estes apartamentos estão listados em ordem </a:t>
            </a:r>
            <a:r>
              <a:rPr lang="pt-BR" dirty="0" smtClean="0"/>
              <a:t>crescente no </a:t>
            </a:r>
            <a:r>
              <a:rPr lang="pt-BR" dirty="0"/>
              <a:t>próximo slide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10</a:t>
            </a:fld>
            <a:endParaRPr lang="pt-BR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000625" y="1994718"/>
            <a:ext cx="3667125" cy="1938338"/>
            <a:chOff x="3390" y="1548"/>
            <a:chExt cx="2010" cy="885"/>
          </a:xfrm>
        </p:grpSpPr>
        <p:sp>
          <p:nvSpPr>
            <p:cNvPr id="6" name="Freeform 5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7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Rectangle 10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18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Rectangle 22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Rectangle 30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Rectangle 31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38" name="Group 37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591" name="Rectangle 38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2" name="Rectangle 39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39" name="Rectangle 40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Rectangle 43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Rectangle 44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Rectangle 46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Rectangle 49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Rectangle 50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Rectangle 51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Rectangle 52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Rectangle 53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Rectangle 54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55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Rectangle 57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Rectangle 58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Rectangle 62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Rectangle 63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Rectangle 64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Rectangle 65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Rectangle 66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Rectangle 67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Rectangle 68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Rectangle 69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Rectangle 70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Rectangle 71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Rectangle 72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Rectangle 73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Rectangle 74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Rectangle 75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Rectangle 76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Rectangle 77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Rectangle 78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Rectangle 79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Rectangle 81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Rectangle 82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2" name="Rectangle 83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Rectangle 86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Rectangle 87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Rectangle 89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Rectangle 92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Rectangle 93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Rectangle 94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Rectangle 95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Rectangle 96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Rectangle 97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Rectangle 98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98" name="Group 99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589" name="Rectangle 100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0" name="Rectangle 101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99" name="Group 102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587" name="Rectangle 103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8" name="Rectangle 104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00" name="Group 105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585" name="Rectangle 106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6" name="Rectangle 107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01" name="Rectangle 108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Rectangle 109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Rectangle 110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Rectangle 111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Rectangle 112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Rectangle 113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AutoShape 114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" name="AutoShape 115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9" name="Freeform 116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Freeform 117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Freeform 118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Freeform 119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Freeform 120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Freeform 121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Freeform 122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Freeform 123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Freeform 124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Freeform 125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Freeform 126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127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Freeform 128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129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Freeform 130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Freeform 131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Freeform 132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133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134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Freeform 135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Freeform 136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137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Freeform 138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139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140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Freeform 141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Freeform 142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Freeform 143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7" name="Group 144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437" name="Freeform 145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146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147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148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149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150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151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152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153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154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155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156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157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158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159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160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161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162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163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164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165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166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167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168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169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170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171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172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173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174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175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176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177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178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179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180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181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4" name="Freeform 182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5" name="Freeform 183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6" name="Freeform 184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7" name="Freeform 185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8" name="Freeform 186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9" name="Freeform 187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0" name="Freeform 188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1" name="Freeform 189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2" name="Freeform 190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3" name="Freeform 191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4" name="Freeform 192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5" name="Freeform 193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6" name="Freeform 194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7" name="Freeform 195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8" name="Freeform 196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9" name="Freeform 197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0" name="Freeform 198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1" name="Freeform 199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2" name="Freeform 200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3" name="Freeform 201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4" name="Freeform 202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5" name="Freeform 203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6" name="Freeform 204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7" name="Freeform 205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8" name="Freeform 206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9" name="Freeform 207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0" name="Freeform 208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1" name="Freeform 209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2" name="Freeform 210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3" name="Freeform 211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4" name="Freeform 212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5" name="Freeform 213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6" name="Freeform 214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7" name="Freeform 215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8" name="Freeform 216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9" name="Freeform 217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0" name="Freeform 218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1" name="Freeform 219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2" name="Freeform 220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3" name="Freeform 221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4" name="Freeform 222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5" name="Freeform 223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6" name="Freeform 224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7" name="Freeform 225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8" name="Freeform 226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9" name="Freeform 227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0" name="Freeform 228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1" name="Freeform 229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2" name="Freeform 230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3" name="Freeform 231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4" name="Freeform 232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5" name="Freeform 233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6" name="Freeform 234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7" name="Freeform 235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8" name="Freeform 236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9" name="Freeform 237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0" name="Freeform 238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1" name="Freeform 239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2" name="Freeform 240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3" name="Freeform 241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4" name="Freeform 242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5" name="Freeform 243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6" name="Freeform 244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7" name="Freeform 245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8" name="Freeform 246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9" name="Freeform 247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0" name="Freeform 248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1" name="Freeform 249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2" name="Freeform 250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3" name="Freeform 251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4" name="Freeform 252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5" name="Freeform 253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6" name="Freeform 254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7" name="Freeform 255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8" name="Freeform 256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9" name="Freeform 257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0" name="Freeform 258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1" name="Freeform 259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2" name="Freeform 260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3" name="Freeform 261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4" name="Freeform 262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5" name="Freeform 263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6" name="Freeform 264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7" name="Freeform 265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8" name="Freeform 266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9" name="Freeform 267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0" name="Freeform 268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1" name="Freeform 269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2" name="Freeform 270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3" name="Freeform 271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4" name="Freeform 272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5" name="Freeform 273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6" name="Freeform 274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7" name="Freeform 275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8" name="Freeform 276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9" name="Freeform 277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0" name="Freeform 278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1" name="Freeform 279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2" name="Freeform 280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3" name="Freeform 281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4" name="Freeform 282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5" name="Freeform 283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6" name="Freeform 284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7" name="Freeform 285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8" name="Freeform 286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9" name="Freeform 287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0" name="Freeform 288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1" name="Freeform 289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2" name="Freeform 290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3" name="Freeform 291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4" name="Freeform 292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38" name="Freeform 293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9" name="Group 294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289" name="Freeform 295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296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297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298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299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300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301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302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303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304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305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306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307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308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309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310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311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312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313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314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315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316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317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318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319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320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321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322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323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324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325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326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327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328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329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330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331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332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333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334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335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336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337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338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339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340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341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342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343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344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345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346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347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348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349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350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351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352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353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Freeform 354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9" name="Freeform 355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0" name="Freeform 356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1" name="Freeform 357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2" name="Freeform 358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3" name="Freeform 359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4" name="Freeform 360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5" name="Freeform 361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" name="Freeform 362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" name="Freeform 363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" name="Freeform 364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9" name="Freeform 365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0" name="Freeform 366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1" name="Freeform 367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2" name="Freeform 368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3" name="Freeform 369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4" name="Freeform 370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5" name="Freeform 371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6" name="Freeform 372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7" name="Freeform 373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8" name="Freeform 374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9" name="Freeform 375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0" name="Freeform 376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1" name="Freeform 377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2" name="Freeform 378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3" name="Freeform 379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4" name="Freeform 380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5" name="Freeform 381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6" name="Freeform 382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7" name="Freeform 383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8" name="Freeform 384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9" name="Freeform 385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0" name="Freeform 386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1" name="Freeform 387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2" name="Freeform 388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3" name="Freeform 389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390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391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392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393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394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395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396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397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398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399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400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401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402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403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404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405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406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407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408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409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410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411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412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413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414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415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416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417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418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419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420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421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422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423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424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425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426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427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428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429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430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431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432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433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434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435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436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437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438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439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440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441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442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0" name="Group 443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141" name="Freeform 444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2" name="Freeform 445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3" name="Freeform 446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4" name="Freeform 447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5" name="Freeform 448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6" name="Freeform 449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7" name="Freeform 450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8" name="Freeform 451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9" name="Freeform 452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0" name="Freeform 453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1" name="Freeform 454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2" name="Freeform 455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3" name="Freeform 456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4" name="Freeform 457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5" name="Freeform 458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6" name="Freeform 459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7" name="Freeform 460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8" name="Freeform 461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9" name="Freeform 462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0" name="Freeform 463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1" name="Freeform 464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2" name="Freeform 465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3" name="Freeform 466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4" name="Freeform 467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5" name="Freeform 468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6" name="Freeform 469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7" name="Freeform 470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8" name="Freeform 471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9" name="Freeform 472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0" name="Freeform 473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1" name="Freeform 474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2" name="Freeform 475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3" name="Freeform 476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4" name="Freeform 477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5" name="Freeform 478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6" name="Freeform 479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7" name="Freeform 480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8" name="Freeform 481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9" name="Freeform 482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0" name="Freeform 483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1" name="Freeform 484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2" name="Freeform 485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3" name="Freeform 486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4" name="Freeform 487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5" name="Freeform 488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6" name="Freeform 489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7" name="Freeform 490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8" name="Freeform 491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9" name="Freeform 492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0" name="Freeform 493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1" name="Freeform 494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495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496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497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498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499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500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501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502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503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504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505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506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507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508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509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510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511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512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513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514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515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516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517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518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519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520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521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522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523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524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525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526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527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528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529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530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531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532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533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534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535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536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537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538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539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540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541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542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543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544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545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546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547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548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549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550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551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552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553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554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555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556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557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558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559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560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561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562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563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564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565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566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567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568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569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570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571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572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573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574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575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576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577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578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579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580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581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582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583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584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585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586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587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588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589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590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591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853753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/>
              <a:t>Forma de Distribuição: </a:t>
            </a:r>
            <a:r>
              <a:rPr lang="pt-BR" dirty="0" smtClean="0"/>
              <a:t/>
            </a:r>
            <a:br>
              <a:rPr lang="pt-BR" dirty="0" smtClean="0"/>
            </a:br>
            <a:r>
              <a:rPr lang="pt-BR" dirty="0" smtClean="0"/>
              <a:t>Assimetria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11</a:t>
            </a:fld>
            <a:endParaRPr lang="pt-BR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6818313" y="274638"/>
            <a:ext cx="1884362" cy="781050"/>
            <a:chOff x="3390" y="1548"/>
            <a:chExt cx="2010" cy="885"/>
          </a:xfrm>
        </p:grpSpPr>
        <p:sp>
          <p:nvSpPr>
            <p:cNvPr id="6" name="Freeform 5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7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Rectangle 10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18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Rectangle 22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Rectangle 30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Rectangle 31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38" name="Group 37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591" name="Rectangle 38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2" name="Rectangle 39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39" name="Rectangle 40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Rectangle 43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Rectangle 44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Rectangle 46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Rectangle 49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Rectangle 50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Rectangle 51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Rectangle 52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Rectangle 53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Rectangle 54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55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Rectangle 57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Rectangle 58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Rectangle 62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Rectangle 63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Rectangle 64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Rectangle 65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Rectangle 66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Rectangle 67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Rectangle 68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Rectangle 69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Rectangle 70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Rectangle 71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Rectangle 72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Rectangle 73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Rectangle 74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Rectangle 75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Rectangle 76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Rectangle 77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Rectangle 78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Rectangle 79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Rectangle 81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Rectangle 82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2" name="Rectangle 83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Rectangle 86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Rectangle 87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Rectangle 89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Rectangle 92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Rectangle 93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Rectangle 94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Rectangle 95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Rectangle 96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Rectangle 97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Rectangle 98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98" name="Group 99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589" name="Rectangle 100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0" name="Rectangle 101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99" name="Group 102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587" name="Rectangle 103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8" name="Rectangle 104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00" name="Group 105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585" name="Rectangle 106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6" name="Rectangle 107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01" name="Rectangle 108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Rectangle 109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Rectangle 110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Rectangle 111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Rectangle 112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Rectangle 113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AutoShape 114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" name="AutoShape 115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9" name="Freeform 116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Freeform 117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Freeform 118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Freeform 119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Freeform 120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Freeform 121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Freeform 122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Freeform 123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Freeform 124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Freeform 125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Freeform 126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127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Freeform 128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129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Freeform 130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Freeform 131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Freeform 132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133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134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Freeform 135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Freeform 136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137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Freeform 138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139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140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Freeform 141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Freeform 142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Freeform 143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7" name="Group 144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437" name="Freeform 145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146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147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148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149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150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151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152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153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154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155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156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157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158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159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160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161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162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163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164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165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166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167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168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169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170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171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172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173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174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175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176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177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178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179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180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181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4" name="Freeform 182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5" name="Freeform 183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6" name="Freeform 184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7" name="Freeform 185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8" name="Freeform 186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9" name="Freeform 187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0" name="Freeform 188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1" name="Freeform 189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2" name="Freeform 190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3" name="Freeform 191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4" name="Freeform 192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5" name="Freeform 193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6" name="Freeform 194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7" name="Freeform 195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8" name="Freeform 196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9" name="Freeform 197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0" name="Freeform 198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1" name="Freeform 199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2" name="Freeform 200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3" name="Freeform 201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4" name="Freeform 202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5" name="Freeform 203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6" name="Freeform 204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7" name="Freeform 205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8" name="Freeform 206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9" name="Freeform 207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0" name="Freeform 208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1" name="Freeform 209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2" name="Freeform 210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3" name="Freeform 211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4" name="Freeform 212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5" name="Freeform 213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6" name="Freeform 214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7" name="Freeform 215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8" name="Freeform 216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9" name="Freeform 217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0" name="Freeform 218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1" name="Freeform 219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2" name="Freeform 220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3" name="Freeform 221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4" name="Freeform 222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5" name="Freeform 223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6" name="Freeform 224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7" name="Freeform 225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8" name="Freeform 226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9" name="Freeform 227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0" name="Freeform 228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1" name="Freeform 229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2" name="Freeform 230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3" name="Freeform 231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4" name="Freeform 232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5" name="Freeform 233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6" name="Freeform 234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7" name="Freeform 235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8" name="Freeform 236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9" name="Freeform 237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0" name="Freeform 238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1" name="Freeform 239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2" name="Freeform 240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3" name="Freeform 241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4" name="Freeform 242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5" name="Freeform 243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6" name="Freeform 244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7" name="Freeform 245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8" name="Freeform 246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9" name="Freeform 247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0" name="Freeform 248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1" name="Freeform 249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2" name="Freeform 250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3" name="Freeform 251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4" name="Freeform 252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5" name="Freeform 253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6" name="Freeform 254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7" name="Freeform 255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8" name="Freeform 256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9" name="Freeform 257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0" name="Freeform 258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1" name="Freeform 259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2" name="Freeform 260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3" name="Freeform 261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4" name="Freeform 262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5" name="Freeform 263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6" name="Freeform 264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7" name="Freeform 265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8" name="Freeform 266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9" name="Freeform 267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0" name="Freeform 268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1" name="Freeform 269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2" name="Freeform 270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3" name="Freeform 271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4" name="Freeform 272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5" name="Freeform 273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6" name="Freeform 274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7" name="Freeform 275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8" name="Freeform 276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9" name="Freeform 277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0" name="Freeform 278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1" name="Freeform 279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2" name="Freeform 280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3" name="Freeform 281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4" name="Freeform 282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5" name="Freeform 283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6" name="Freeform 284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7" name="Freeform 285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8" name="Freeform 286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9" name="Freeform 287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0" name="Freeform 288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1" name="Freeform 289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2" name="Freeform 290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3" name="Freeform 291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4" name="Freeform 292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38" name="Freeform 293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9" name="Group 294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289" name="Freeform 295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296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297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298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299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300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301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302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303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304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305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306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307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308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309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310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311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312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313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314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315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316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317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318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319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320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321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322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323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324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325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326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327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328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329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330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331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332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333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334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335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336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337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338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339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340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341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342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343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344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345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346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347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348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349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350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351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352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353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Freeform 354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9" name="Freeform 355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0" name="Freeform 356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1" name="Freeform 357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2" name="Freeform 358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3" name="Freeform 359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4" name="Freeform 360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5" name="Freeform 361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" name="Freeform 362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" name="Freeform 363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" name="Freeform 364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9" name="Freeform 365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0" name="Freeform 366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1" name="Freeform 367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2" name="Freeform 368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3" name="Freeform 369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4" name="Freeform 370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5" name="Freeform 371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6" name="Freeform 372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7" name="Freeform 373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8" name="Freeform 374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9" name="Freeform 375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0" name="Freeform 376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1" name="Freeform 377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2" name="Freeform 378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3" name="Freeform 379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4" name="Freeform 380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5" name="Freeform 381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6" name="Freeform 382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7" name="Freeform 383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8" name="Freeform 384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9" name="Freeform 385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0" name="Freeform 386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1" name="Freeform 387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2" name="Freeform 388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3" name="Freeform 389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390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391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392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393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394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395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396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397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398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399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400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401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402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403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404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405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406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407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408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409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410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411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412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413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414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415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416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417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418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419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420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421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422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423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424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425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426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427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428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429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430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431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432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433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434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435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436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437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438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439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440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441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442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0" name="Group 443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141" name="Freeform 444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2" name="Freeform 445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3" name="Freeform 446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4" name="Freeform 447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5" name="Freeform 448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6" name="Freeform 449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7" name="Freeform 450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8" name="Freeform 451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9" name="Freeform 452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0" name="Freeform 453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1" name="Freeform 454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2" name="Freeform 455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3" name="Freeform 456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4" name="Freeform 457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5" name="Freeform 458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6" name="Freeform 459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7" name="Freeform 460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8" name="Freeform 461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9" name="Freeform 462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0" name="Freeform 463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1" name="Freeform 464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2" name="Freeform 465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3" name="Freeform 466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4" name="Freeform 467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5" name="Freeform 468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6" name="Freeform 469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7" name="Freeform 470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8" name="Freeform 471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9" name="Freeform 472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0" name="Freeform 473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1" name="Freeform 474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2" name="Freeform 475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3" name="Freeform 476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4" name="Freeform 477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5" name="Freeform 478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6" name="Freeform 479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7" name="Freeform 480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8" name="Freeform 481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9" name="Freeform 482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0" name="Freeform 483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1" name="Freeform 484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2" name="Freeform 485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3" name="Freeform 486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4" name="Freeform 487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5" name="Freeform 488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6" name="Freeform 489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7" name="Freeform 490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8" name="Freeform 491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9" name="Freeform 492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0" name="Freeform 493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1" name="Freeform 494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495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496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497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498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499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500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501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502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503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504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505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506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507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508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509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510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511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512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513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514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515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516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517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518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519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520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521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522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523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524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525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526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527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528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529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530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531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532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533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534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535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536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537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538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539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540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541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542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543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544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545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546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547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548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549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550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551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552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553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554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555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556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557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558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559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560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561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562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563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564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565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566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567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568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569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570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571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572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573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574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575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576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577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578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579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580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581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582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583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584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585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586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587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588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589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590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591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aphicFrame>
        <p:nvGraphicFramePr>
          <p:cNvPr id="595" name="Tabela 5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4735660"/>
              </p:ext>
            </p:extLst>
          </p:nvPr>
        </p:nvGraphicFramePr>
        <p:xfrm>
          <a:off x="395536" y="2636911"/>
          <a:ext cx="7901200" cy="360040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</a:tblGrid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425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430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472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490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549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580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615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615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3281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/>
              <a:t>Forma de Distribuição: </a:t>
            </a:r>
            <a:r>
              <a:rPr lang="pt-BR" dirty="0" smtClean="0"/>
              <a:t/>
            </a:r>
            <a:br>
              <a:rPr lang="pt-BR" dirty="0" smtClean="0"/>
            </a:br>
            <a:r>
              <a:rPr lang="pt-BR" dirty="0" smtClean="0"/>
              <a:t>Assimetria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12</a:t>
            </a:fld>
            <a:endParaRPr lang="pt-BR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6818313" y="274638"/>
            <a:ext cx="1884362" cy="781050"/>
            <a:chOff x="3390" y="1548"/>
            <a:chExt cx="2010" cy="885"/>
          </a:xfrm>
        </p:grpSpPr>
        <p:sp>
          <p:nvSpPr>
            <p:cNvPr id="6" name="Freeform 5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7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Rectangle 10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18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Rectangle 22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Rectangle 30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Rectangle 31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38" name="Group 37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591" name="Rectangle 38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2" name="Rectangle 39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39" name="Rectangle 40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Rectangle 43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Rectangle 44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Rectangle 46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Rectangle 49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Rectangle 50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Rectangle 51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Rectangle 52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Rectangle 53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Rectangle 54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55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Rectangle 57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Rectangle 58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Rectangle 62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Rectangle 63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Rectangle 64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Rectangle 65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Rectangle 66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Rectangle 67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Rectangle 68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Rectangle 69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Rectangle 70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Rectangle 71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Rectangle 72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Rectangle 73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Rectangle 74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Rectangle 75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Rectangle 76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Rectangle 77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Rectangle 78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Rectangle 79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Rectangle 81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Rectangle 82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2" name="Rectangle 83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Rectangle 86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Rectangle 87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Rectangle 89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Rectangle 92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Rectangle 93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Rectangle 94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Rectangle 95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Rectangle 96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Rectangle 97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Rectangle 98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98" name="Group 99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589" name="Rectangle 100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0" name="Rectangle 101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99" name="Group 102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587" name="Rectangle 103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8" name="Rectangle 104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00" name="Group 105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585" name="Rectangle 106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6" name="Rectangle 107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01" name="Rectangle 108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Rectangle 109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Rectangle 110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Rectangle 111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Rectangle 112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Rectangle 113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AutoShape 114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" name="AutoShape 115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9" name="Freeform 116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Freeform 117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Freeform 118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Freeform 119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Freeform 120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Freeform 121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Freeform 122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Freeform 123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Freeform 124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Freeform 125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Freeform 126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127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Freeform 128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129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Freeform 130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Freeform 131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Freeform 132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133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134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Freeform 135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Freeform 136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137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Freeform 138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139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140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Freeform 141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Freeform 142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Freeform 143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7" name="Group 144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437" name="Freeform 145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146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147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148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149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150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151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152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153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154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155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156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157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158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159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160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161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162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163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164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165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166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167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168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169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170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171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172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173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174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175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176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177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178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179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180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181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4" name="Freeform 182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5" name="Freeform 183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6" name="Freeform 184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7" name="Freeform 185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8" name="Freeform 186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9" name="Freeform 187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0" name="Freeform 188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1" name="Freeform 189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2" name="Freeform 190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3" name="Freeform 191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4" name="Freeform 192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5" name="Freeform 193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6" name="Freeform 194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7" name="Freeform 195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8" name="Freeform 196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9" name="Freeform 197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0" name="Freeform 198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1" name="Freeform 199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2" name="Freeform 200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3" name="Freeform 201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4" name="Freeform 202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5" name="Freeform 203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6" name="Freeform 204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7" name="Freeform 205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8" name="Freeform 206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9" name="Freeform 207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0" name="Freeform 208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1" name="Freeform 209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2" name="Freeform 210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3" name="Freeform 211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4" name="Freeform 212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5" name="Freeform 213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6" name="Freeform 214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7" name="Freeform 215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8" name="Freeform 216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9" name="Freeform 217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0" name="Freeform 218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1" name="Freeform 219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2" name="Freeform 220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3" name="Freeform 221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4" name="Freeform 222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5" name="Freeform 223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6" name="Freeform 224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7" name="Freeform 225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8" name="Freeform 226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9" name="Freeform 227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0" name="Freeform 228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1" name="Freeform 229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2" name="Freeform 230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3" name="Freeform 231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4" name="Freeform 232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5" name="Freeform 233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6" name="Freeform 234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7" name="Freeform 235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8" name="Freeform 236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9" name="Freeform 237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0" name="Freeform 238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1" name="Freeform 239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2" name="Freeform 240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3" name="Freeform 241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4" name="Freeform 242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5" name="Freeform 243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6" name="Freeform 244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7" name="Freeform 245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8" name="Freeform 246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9" name="Freeform 247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0" name="Freeform 248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1" name="Freeform 249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2" name="Freeform 250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3" name="Freeform 251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4" name="Freeform 252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5" name="Freeform 253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6" name="Freeform 254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7" name="Freeform 255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8" name="Freeform 256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9" name="Freeform 257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0" name="Freeform 258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1" name="Freeform 259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2" name="Freeform 260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3" name="Freeform 261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4" name="Freeform 262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5" name="Freeform 263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6" name="Freeform 264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7" name="Freeform 265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8" name="Freeform 266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9" name="Freeform 267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0" name="Freeform 268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1" name="Freeform 269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2" name="Freeform 270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3" name="Freeform 271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4" name="Freeform 272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5" name="Freeform 273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6" name="Freeform 274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7" name="Freeform 275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8" name="Freeform 276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9" name="Freeform 277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0" name="Freeform 278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1" name="Freeform 279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2" name="Freeform 280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3" name="Freeform 281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4" name="Freeform 282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5" name="Freeform 283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6" name="Freeform 284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7" name="Freeform 285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8" name="Freeform 286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9" name="Freeform 287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0" name="Freeform 288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1" name="Freeform 289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2" name="Freeform 290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3" name="Freeform 291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4" name="Freeform 292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38" name="Freeform 293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9" name="Group 294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289" name="Freeform 295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296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297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298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299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300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301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302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303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304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305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306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307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308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309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310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311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312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313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314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315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316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317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318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319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320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321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322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323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324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325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326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327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328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329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330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331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332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333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334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335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336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337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338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339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340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341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342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343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344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345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346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347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348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349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350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351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352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353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Freeform 354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9" name="Freeform 355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0" name="Freeform 356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1" name="Freeform 357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2" name="Freeform 358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3" name="Freeform 359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4" name="Freeform 360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5" name="Freeform 361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" name="Freeform 362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" name="Freeform 363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" name="Freeform 364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9" name="Freeform 365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0" name="Freeform 366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1" name="Freeform 367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2" name="Freeform 368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3" name="Freeform 369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4" name="Freeform 370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5" name="Freeform 371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6" name="Freeform 372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7" name="Freeform 373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8" name="Freeform 374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9" name="Freeform 375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0" name="Freeform 376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1" name="Freeform 377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2" name="Freeform 378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3" name="Freeform 379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4" name="Freeform 380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5" name="Freeform 381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6" name="Freeform 382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7" name="Freeform 383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8" name="Freeform 384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9" name="Freeform 385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0" name="Freeform 386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1" name="Freeform 387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2" name="Freeform 388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3" name="Freeform 389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390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391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392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393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394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395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396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397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398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399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400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401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402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403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404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405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406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407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408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409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410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411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412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413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414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415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416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417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418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419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420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421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422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423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424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425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426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427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428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429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430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431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432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433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434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435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436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437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438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439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440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441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442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0" name="Group 443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141" name="Freeform 444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2" name="Freeform 445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3" name="Freeform 446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4" name="Freeform 447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5" name="Freeform 448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6" name="Freeform 449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7" name="Freeform 450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8" name="Freeform 451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9" name="Freeform 452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0" name="Freeform 453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1" name="Freeform 454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2" name="Freeform 455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3" name="Freeform 456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4" name="Freeform 457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5" name="Freeform 458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6" name="Freeform 459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7" name="Freeform 460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8" name="Freeform 461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9" name="Freeform 462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0" name="Freeform 463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1" name="Freeform 464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2" name="Freeform 465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3" name="Freeform 466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4" name="Freeform 467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5" name="Freeform 468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6" name="Freeform 469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7" name="Freeform 470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8" name="Freeform 471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9" name="Freeform 472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0" name="Freeform 473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1" name="Freeform 474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2" name="Freeform 475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3" name="Freeform 476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4" name="Freeform 477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5" name="Freeform 478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6" name="Freeform 479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7" name="Freeform 480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8" name="Freeform 481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9" name="Freeform 482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0" name="Freeform 483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1" name="Freeform 484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2" name="Freeform 485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3" name="Freeform 486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4" name="Freeform 487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5" name="Freeform 488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6" name="Freeform 489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7" name="Freeform 490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8" name="Freeform 491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9" name="Freeform 492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0" name="Freeform 493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1" name="Freeform 494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495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496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497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498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499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500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501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502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503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504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505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506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507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508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509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510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511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512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513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514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515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516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517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518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519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520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521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522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523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524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525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526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527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528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529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530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531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532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533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534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535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536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537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538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539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540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541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542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543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544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545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546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547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548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549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550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551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552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553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554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555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556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557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558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559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560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561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562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563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564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565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566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567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568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569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570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571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572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573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574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575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576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577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578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579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580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581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582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583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584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585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586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587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588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589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590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591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pSp>
        <p:nvGrpSpPr>
          <p:cNvPr id="3" name="Grupo 2"/>
          <p:cNvGrpSpPr/>
          <p:nvPr/>
        </p:nvGrpSpPr>
        <p:grpSpPr>
          <a:xfrm>
            <a:off x="179513" y="1728117"/>
            <a:ext cx="7905750" cy="4221163"/>
            <a:chOff x="179513" y="1728117"/>
            <a:chExt cx="7905750" cy="4221163"/>
          </a:xfrm>
        </p:grpSpPr>
        <p:sp>
          <p:nvSpPr>
            <p:cNvPr id="593" name="Rectangle 2"/>
            <p:cNvSpPr>
              <a:spLocks noChangeArrowheads="1"/>
            </p:cNvSpPr>
            <p:nvPr/>
          </p:nvSpPr>
          <p:spPr bwMode="auto">
            <a:xfrm>
              <a:off x="447800" y="1728117"/>
              <a:ext cx="7637463" cy="4221163"/>
            </a:xfrm>
            <a:prstGeom prst="rect">
              <a:avLst/>
            </a:prstGeom>
            <a:gradFill rotWithShape="0">
              <a:gsLst>
                <a:gs pos="0">
                  <a:srgbClr val="006699">
                    <a:gamma/>
                    <a:shade val="46275"/>
                    <a:invGamma/>
                  </a:srgbClr>
                </a:gs>
                <a:gs pos="50000">
                  <a:srgbClr val="006699"/>
                </a:gs>
                <a:gs pos="100000">
                  <a:srgbClr val="006699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>
              <a:outerShdw dist="53882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grpSp>
          <p:nvGrpSpPr>
            <p:cNvPr id="616" name="Group 641"/>
            <p:cNvGrpSpPr>
              <a:grpSpLocks/>
            </p:cNvGrpSpPr>
            <p:nvPr/>
          </p:nvGrpSpPr>
          <p:grpSpPr bwMode="auto">
            <a:xfrm>
              <a:off x="1692400" y="2093242"/>
              <a:ext cx="6076950" cy="3041650"/>
              <a:chOff x="1344" y="1188"/>
              <a:chExt cx="3828" cy="1916"/>
            </a:xfrm>
          </p:grpSpPr>
          <p:sp>
            <p:nvSpPr>
              <p:cNvPr id="617" name="Line 632"/>
              <p:cNvSpPr>
                <a:spLocks noChangeShapeType="1"/>
              </p:cNvSpPr>
              <p:nvPr/>
            </p:nvSpPr>
            <p:spPr bwMode="auto">
              <a:xfrm>
                <a:off x="1344" y="3104"/>
                <a:ext cx="3828" cy="0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618" name="Line 633"/>
              <p:cNvSpPr>
                <a:spLocks noChangeShapeType="1"/>
              </p:cNvSpPr>
              <p:nvPr/>
            </p:nvSpPr>
            <p:spPr bwMode="auto">
              <a:xfrm>
                <a:off x="1344" y="2808"/>
                <a:ext cx="3828" cy="0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619" name="Line 634"/>
              <p:cNvSpPr>
                <a:spLocks noChangeShapeType="1"/>
              </p:cNvSpPr>
              <p:nvPr/>
            </p:nvSpPr>
            <p:spPr bwMode="auto">
              <a:xfrm>
                <a:off x="1344" y="1188"/>
                <a:ext cx="3828" cy="0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620" name="Line 635"/>
              <p:cNvSpPr>
                <a:spLocks noChangeShapeType="1"/>
              </p:cNvSpPr>
              <p:nvPr/>
            </p:nvSpPr>
            <p:spPr bwMode="auto">
              <a:xfrm>
                <a:off x="1344" y="1514"/>
                <a:ext cx="3828" cy="0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621" name="Line 636"/>
              <p:cNvSpPr>
                <a:spLocks noChangeShapeType="1"/>
              </p:cNvSpPr>
              <p:nvPr/>
            </p:nvSpPr>
            <p:spPr bwMode="auto">
              <a:xfrm>
                <a:off x="1344" y="1836"/>
                <a:ext cx="3828" cy="0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622" name="Line 637"/>
              <p:cNvSpPr>
                <a:spLocks noChangeShapeType="1"/>
              </p:cNvSpPr>
              <p:nvPr/>
            </p:nvSpPr>
            <p:spPr bwMode="auto">
              <a:xfrm>
                <a:off x="1344" y="2174"/>
                <a:ext cx="3828" cy="0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623" name="Line 638"/>
              <p:cNvSpPr>
                <a:spLocks noChangeShapeType="1"/>
              </p:cNvSpPr>
              <p:nvPr/>
            </p:nvSpPr>
            <p:spPr bwMode="auto">
              <a:xfrm>
                <a:off x="1344" y="2484"/>
                <a:ext cx="3828" cy="0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624" name="Rectangle 24"/>
            <p:cNvSpPr>
              <a:spLocks noChangeArrowheads="1"/>
            </p:cNvSpPr>
            <p:nvPr/>
          </p:nvSpPr>
          <p:spPr bwMode="auto">
            <a:xfrm flipH="1">
              <a:off x="6246938" y="5057105"/>
              <a:ext cx="758825" cy="590550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625" name="Rectangle 25"/>
            <p:cNvSpPr>
              <a:spLocks noChangeArrowheads="1"/>
            </p:cNvSpPr>
            <p:nvPr/>
          </p:nvSpPr>
          <p:spPr bwMode="auto">
            <a:xfrm flipH="1">
              <a:off x="4735638" y="4920580"/>
              <a:ext cx="758825" cy="727075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626" name="Rectangle 26"/>
            <p:cNvSpPr>
              <a:spLocks noChangeArrowheads="1"/>
            </p:cNvSpPr>
            <p:nvPr/>
          </p:nvSpPr>
          <p:spPr bwMode="auto">
            <a:xfrm flipH="1">
              <a:off x="3976813" y="4660230"/>
              <a:ext cx="758825" cy="984250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627" name="Rectangle 27"/>
            <p:cNvSpPr>
              <a:spLocks noChangeArrowheads="1"/>
            </p:cNvSpPr>
            <p:nvPr/>
          </p:nvSpPr>
          <p:spPr bwMode="auto">
            <a:xfrm flipH="1">
              <a:off x="3214813" y="4015705"/>
              <a:ext cx="762000" cy="1628775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628" name="Rectangle 28"/>
            <p:cNvSpPr>
              <a:spLocks noChangeArrowheads="1"/>
            </p:cNvSpPr>
            <p:nvPr/>
          </p:nvSpPr>
          <p:spPr bwMode="auto">
            <a:xfrm flipH="1">
              <a:off x="2455988" y="3350542"/>
              <a:ext cx="760412" cy="2297113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629" name="Rectangle 29"/>
            <p:cNvSpPr>
              <a:spLocks noChangeArrowheads="1"/>
            </p:cNvSpPr>
            <p:nvPr/>
          </p:nvSpPr>
          <p:spPr bwMode="auto">
            <a:xfrm flipH="1">
              <a:off x="5494463" y="5239667"/>
              <a:ext cx="749300" cy="404813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630" name="Rectangle 622"/>
            <p:cNvSpPr>
              <a:spLocks noChangeArrowheads="1"/>
            </p:cNvSpPr>
            <p:nvPr/>
          </p:nvSpPr>
          <p:spPr bwMode="auto">
            <a:xfrm flipH="1">
              <a:off x="7007350" y="4782467"/>
              <a:ext cx="758825" cy="860425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632" name="Rectangle 30"/>
            <p:cNvSpPr>
              <a:spLocks noChangeArrowheads="1"/>
            </p:cNvSpPr>
            <p:nvPr/>
          </p:nvSpPr>
          <p:spPr bwMode="auto">
            <a:xfrm flipH="1">
              <a:off x="1697163" y="3031455"/>
              <a:ext cx="758825" cy="2614612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grpSp>
          <p:nvGrpSpPr>
            <p:cNvPr id="607" name="Group 15"/>
            <p:cNvGrpSpPr>
              <a:grpSpLocks/>
            </p:cNvGrpSpPr>
            <p:nvPr/>
          </p:nvGrpSpPr>
          <p:grpSpPr bwMode="auto">
            <a:xfrm>
              <a:off x="899592" y="1907505"/>
              <a:ext cx="646805" cy="3904137"/>
              <a:chOff x="1435" y="1789"/>
              <a:chExt cx="387" cy="1893"/>
            </a:xfrm>
          </p:grpSpPr>
          <p:sp>
            <p:nvSpPr>
              <p:cNvPr id="608" name="Rectangle 16"/>
              <p:cNvSpPr>
                <a:spLocks noChangeArrowheads="1"/>
              </p:cNvSpPr>
              <p:nvPr/>
            </p:nvSpPr>
            <p:spPr bwMode="auto">
              <a:xfrm>
                <a:off x="1435" y="3259"/>
                <a:ext cx="382" cy="193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2000" b="1" dirty="0" smtClean="0">
                    <a:solidFill>
                      <a:schemeClr val="bg1"/>
                    </a:solidFill>
                  </a:rPr>
                  <a:t>0,05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09" name="Rectangle 17"/>
              <p:cNvSpPr>
                <a:spLocks noChangeArrowheads="1"/>
              </p:cNvSpPr>
              <p:nvPr/>
            </p:nvSpPr>
            <p:spPr bwMode="auto">
              <a:xfrm>
                <a:off x="1435" y="3033"/>
                <a:ext cx="382" cy="193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2000" b="1" dirty="0" smtClean="0">
                    <a:solidFill>
                      <a:schemeClr val="bg1"/>
                    </a:solidFill>
                  </a:rPr>
                  <a:t>0,10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10" name="Rectangle 18"/>
              <p:cNvSpPr>
                <a:spLocks noChangeArrowheads="1"/>
              </p:cNvSpPr>
              <p:nvPr/>
            </p:nvSpPr>
            <p:spPr bwMode="auto">
              <a:xfrm>
                <a:off x="1435" y="2785"/>
                <a:ext cx="382" cy="193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2000" b="1" dirty="0" smtClean="0">
                    <a:solidFill>
                      <a:schemeClr val="bg1"/>
                    </a:solidFill>
                  </a:rPr>
                  <a:t>0,15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11" name="Rectangle 19"/>
              <p:cNvSpPr>
                <a:spLocks noChangeArrowheads="1"/>
              </p:cNvSpPr>
              <p:nvPr/>
            </p:nvSpPr>
            <p:spPr bwMode="auto">
              <a:xfrm>
                <a:off x="1435" y="2539"/>
                <a:ext cx="382" cy="193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2000" b="1" dirty="0" smtClean="0">
                    <a:solidFill>
                      <a:schemeClr val="bg1"/>
                    </a:solidFill>
                  </a:rPr>
                  <a:t>0,20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12" name="Rectangle 20"/>
              <p:cNvSpPr>
                <a:spLocks noChangeArrowheads="1"/>
              </p:cNvSpPr>
              <p:nvPr/>
            </p:nvSpPr>
            <p:spPr bwMode="auto">
              <a:xfrm>
                <a:off x="1440" y="2291"/>
                <a:ext cx="382" cy="193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2000" b="1" dirty="0" smtClean="0">
                    <a:solidFill>
                      <a:schemeClr val="bg1"/>
                    </a:solidFill>
                  </a:rPr>
                  <a:t>0,25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13" name="Rectangle 21"/>
              <p:cNvSpPr>
                <a:spLocks noChangeArrowheads="1"/>
              </p:cNvSpPr>
              <p:nvPr/>
            </p:nvSpPr>
            <p:spPr bwMode="auto">
              <a:xfrm>
                <a:off x="1440" y="2036"/>
                <a:ext cx="382" cy="193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2000" b="1" dirty="0" smtClean="0">
                    <a:solidFill>
                      <a:schemeClr val="bg1"/>
                    </a:solidFill>
                  </a:rPr>
                  <a:t>0,30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14" name="Rectangle 22"/>
              <p:cNvSpPr>
                <a:spLocks noChangeArrowheads="1"/>
              </p:cNvSpPr>
              <p:nvPr/>
            </p:nvSpPr>
            <p:spPr bwMode="auto">
              <a:xfrm>
                <a:off x="1440" y="1789"/>
                <a:ext cx="382" cy="193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2000" b="1" dirty="0" smtClean="0">
                    <a:solidFill>
                      <a:schemeClr val="bg1"/>
                    </a:solidFill>
                  </a:rPr>
                  <a:t>0,35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15" name="Rectangle 23"/>
              <p:cNvSpPr>
                <a:spLocks noChangeArrowheads="1"/>
              </p:cNvSpPr>
              <p:nvPr/>
            </p:nvSpPr>
            <p:spPr bwMode="auto">
              <a:xfrm>
                <a:off x="1538" y="3489"/>
                <a:ext cx="187" cy="193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2000" b="1">
                    <a:solidFill>
                      <a:schemeClr val="bg1"/>
                    </a:solidFill>
                  </a:rPr>
                  <a:t>0</a:t>
                </a:r>
              </a:p>
            </p:txBody>
          </p:sp>
        </p:grpSp>
        <p:grpSp>
          <p:nvGrpSpPr>
            <p:cNvPr id="594" name="Group 3"/>
            <p:cNvGrpSpPr>
              <a:grpSpLocks/>
            </p:cNvGrpSpPr>
            <p:nvPr/>
          </p:nvGrpSpPr>
          <p:grpSpPr bwMode="auto">
            <a:xfrm>
              <a:off x="1579688" y="2090067"/>
              <a:ext cx="220662" cy="3040063"/>
              <a:chOff x="1681" y="1895"/>
              <a:chExt cx="117" cy="1460"/>
            </a:xfrm>
          </p:grpSpPr>
          <p:sp>
            <p:nvSpPr>
              <p:cNvPr id="596" name="Line 4"/>
              <p:cNvSpPr>
                <a:spLocks noChangeShapeType="1"/>
              </p:cNvSpPr>
              <p:nvPr/>
            </p:nvSpPr>
            <p:spPr bwMode="auto">
              <a:xfrm>
                <a:off x="1681" y="3355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597" name="Line 5"/>
              <p:cNvSpPr>
                <a:spLocks noChangeShapeType="1"/>
              </p:cNvSpPr>
              <p:nvPr/>
            </p:nvSpPr>
            <p:spPr bwMode="auto">
              <a:xfrm>
                <a:off x="1681" y="3129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598" name="Line 6"/>
              <p:cNvSpPr>
                <a:spLocks noChangeShapeType="1"/>
              </p:cNvSpPr>
              <p:nvPr/>
            </p:nvSpPr>
            <p:spPr bwMode="auto">
              <a:xfrm>
                <a:off x="1681" y="2882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599" name="Line 7"/>
              <p:cNvSpPr>
                <a:spLocks noChangeShapeType="1"/>
              </p:cNvSpPr>
              <p:nvPr/>
            </p:nvSpPr>
            <p:spPr bwMode="auto">
              <a:xfrm>
                <a:off x="1681" y="2646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600" name="Line 8"/>
              <p:cNvSpPr>
                <a:spLocks noChangeShapeType="1"/>
              </p:cNvSpPr>
              <p:nvPr/>
            </p:nvSpPr>
            <p:spPr bwMode="auto">
              <a:xfrm>
                <a:off x="1681" y="2392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601" name="Line 9"/>
              <p:cNvSpPr>
                <a:spLocks noChangeShapeType="1"/>
              </p:cNvSpPr>
              <p:nvPr/>
            </p:nvSpPr>
            <p:spPr bwMode="auto">
              <a:xfrm>
                <a:off x="1681" y="2142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602" name="Line 10"/>
              <p:cNvSpPr>
                <a:spLocks noChangeShapeType="1"/>
              </p:cNvSpPr>
              <p:nvPr/>
            </p:nvSpPr>
            <p:spPr bwMode="auto">
              <a:xfrm>
                <a:off x="1681" y="1895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603" name="Line 11"/>
            <p:cNvSpPr>
              <a:spLocks noChangeShapeType="1"/>
            </p:cNvSpPr>
            <p:nvPr/>
          </p:nvSpPr>
          <p:spPr bwMode="auto">
            <a:xfrm flipV="1">
              <a:off x="1687638" y="2098005"/>
              <a:ext cx="0" cy="354330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604" name="Rectangle 12"/>
            <p:cNvSpPr>
              <a:spLocks noChangeArrowheads="1"/>
            </p:cNvSpPr>
            <p:nvPr/>
          </p:nvSpPr>
          <p:spPr bwMode="auto">
            <a:xfrm rot="16200000">
              <a:off x="-645773" y="3613117"/>
              <a:ext cx="2685736" cy="459100"/>
            </a:xfrm>
            <a:prstGeom prst="rect">
              <a:avLst/>
            </a:prstGeom>
            <a:noFill/>
            <a:ln>
              <a:noFill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algn="l"/>
              <a:r>
                <a:rPr lang="pt-BR" sz="2400" b="1" dirty="0" smtClean="0">
                  <a:solidFill>
                    <a:schemeClr val="bg1"/>
                  </a:solidFill>
                </a:rPr>
                <a:t>Frequência Relativa</a:t>
              </a:r>
              <a:endParaRPr lang="pt-BR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605" name="AutoShape 13"/>
            <p:cNvSpPr>
              <a:spLocks noChangeArrowheads="1"/>
            </p:cNvSpPr>
            <p:nvPr/>
          </p:nvSpPr>
          <p:spPr bwMode="auto">
            <a:xfrm rot="5400000">
              <a:off x="120775" y="3709318"/>
              <a:ext cx="287337" cy="169862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606" name="Line 14"/>
            <p:cNvSpPr>
              <a:spLocks noChangeShapeType="1"/>
            </p:cNvSpPr>
            <p:nvPr/>
          </p:nvSpPr>
          <p:spPr bwMode="auto">
            <a:xfrm>
              <a:off x="1581275" y="5644480"/>
              <a:ext cx="6194425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631" name="Text Box 31"/>
            <p:cNvSpPr txBox="1">
              <a:spLocks noChangeArrowheads="1"/>
            </p:cNvSpPr>
            <p:nvPr/>
          </p:nvSpPr>
          <p:spPr bwMode="auto">
            <a:xfrm>
              <a:off x="3335463" y="1859880"/>
              <a:ext cx="2585451" cy="461665"/>
            </a:xfrm>
            <a:prstGeom prst="rect">
              <a:avLst/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 </a:t>
              </a:r>
              <a:r>
                <a:rPr lang="pt-BR" sz="2400" b="1" dirty="0" smtClean="0">
                  <a:solidFill>
                    <a:schemeClr val="bg1"/>
                  </a:solidFill>
                </a:rPr>
                <a:t>Assimetria</a:t>
              </a:r>
              <a:r>
                <a:rPr lang="en-US" sz="2400" b="1" dirty="0" smtClean="0">
                  <a:solidFill>
                    <a:schemeClr val="bg1"/>
                  </a:solidFill>
                </a:rPr>
                <a:t> =  0,92 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156308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Escores-z</a:t>
            </a:r>
            <a:endParaRPr lang="pt-BR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ço Reservado para Conteúdo 2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/>
              </a:bodyPr>
              <a:lstStyle/>
              <a:p>
                <a:r>
                  <a:rPr lang="pt-BR" sz="3200" dirty="0" smtClean="0"/>
                  <a:t>Os escores-z são muitas vezes denominados como </a:t>
                </a:r>
                <a:r>
                  <a:rPr lang="pt-BR" sz="3200" b="1" dirty="0" smtClean="0"/>
                  <a:t>valor padronizado</a:t>
                </a:r>
                <a:r>
                  <a:rPr lang="pt-BR" sz="3200" dirty="0" smtClean="0"/>
                  <a:t> (</a:t>
                </a:r>
                <a:r>
                  <a:rPr lang="pt-BR" sz="3200" i="1" dirty="0" smtClean="0"/>
                  <a:t>z-Score</a:t>
                </a:r>
                <a:r>
                  <a:rPr lang="pt-BR" sz="3200" dirty="0" smtClean="0"/>
                  <a:t>)</a:t>
                </a:r>
              </a:p>
              <a:p>
                <a:r>
                  <a:rPr lang="pt-BR" sz="3200" dirty="0" smtClean="0"/>
                  <a:t>Pode ser interpretada como o número de desvios padrão que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pt-BR" sz="32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pt-BR" sz="3200" b="0" i="1" smtClean="0">
                            <a:latin typeface="Cambria Math"/>
                          </a:rPr>
                          <m:t>𝑥</m:t>
                        </m:r>
                      </m:e>
                      <m:sub>
                        <m:r>
                          <a:rPr lang="pt-BR" sz="3200" b="0" i="1" smtClean="0">
                            <a:latin typeface="Cambria Math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pt-BR" sz="3200" dirty="0" smtClean="0"/>
                  <a:t> está afastado da média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pt-BR" sz="32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pt-BR" sz="3200" i="1">
                            <a:latin typeface="Cambria Math"/>
                          </a:rPr>
                          <m:t>𝑥</m:t>
                        </m:r>
                      </m:e>
                    </m:acc>
                  </m:oMath>
                </a14:m>
                <a:endParaRPr lang="pt-BR" sz="3200" dirty="0"/>
              </a:p>
            </p:txBody>
          </p:sp>
        </mc:Choice>
        <mc:Fallback xmlns="">
          <p:sp>
            <p:nvSpPr>
              <p:cNvPr id="3" name="Espaço Reservado para Conteúdo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0">
                <a:blip r:embed="rId2"/>
                <a:stretch>
                  <a:fillRect l="-320" t="-1652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13</a:t>
            </a:fld>
            <a:endParaRPr lang="pt-BR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aixaDeTexto 4"/>
              <p:cNvSpPr txBox="1"/>
              <p:nvPr/>
            </p:nvSpPr>
            <p:spPr>
              <a:xfrm>
                <a:off x="2987824" y="4289472"/>
                <a:ext cx="3014287" cy="135171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pt-BR" sz="4400" b="1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pt-BR" sz="4400" b="1" i="1" smtClean="0">
                              <a:latin typeface="Cambria Math"/>
                            </a:rPr>
                            <m:t>𝒛</m:t>
                          </m:r>
                        </m:e>
                        <m:sub>
                          <m:r>
                            <a:rPr lang="pt-BR" sz="4400" b="1" i="1" smtClean="0">
                              <a:latin typeface="Cambria Math"/>
                            </a:rPr>
                            <m:t>𝒊</m:t>
                          </m:r>
                        </m:sub>
                      </m:sSub>
                      <m:r>
                        <a:rPr lang="pt-BR" sz="4400" b="1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sz="4400" b="1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pt-BR" sz="4400" b="1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pt-BR" sz="4400" b="1" i="1" smtClean="0">
                                  <a:latin typeface="Cambria Math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pt-BR" sz="4400" b="1" i="1" smtClean="0">
                                  <a:latin typeface="Cambria Math"/>
                                </a:rPr>
                                <m:t>𝒊</m:t>
                              </m:r>
                            </m:sub>
                          </m:sSub>
                          <m:r>
                            <a:rPr lang="pt-BR" sz="4400" b="1" i="1" smtClean="0">
                              <a:latin typeface="Cambria Math"/>
                            </a:rPr>
                            <m:t>−</m:t>
                          </m:r>
                          <m:acc>
                            <m:accPr>
                              <m:chr m:val="̅"/>
                              <m:ctrlPr>
                                <a:rPr lang="pt-BR" sz="4400" b="1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pt-BR" sz="4400" b="1" i="1" smtClean="0">
                                  <a:latin typeface="Cambria Math"/>
                                </a:rPr>
                                <m:t>𝒙</m:t>
                              </m:r>
                            </m:e>
                          </m:acc>
                        </m:num>
                        <m:den>
                          <m:r>
                            <a:rPr lang="pt-BR" sz="4400" b="1" i="1" smtClean="0">
                              <a:latin typeface="Cambria Math"/>
                            </a:rPr>
                            <m:t>𝑺</m:t>
                          </m:r>
                        </m:den>
                      </m:f>
                    </m:oMath>
                  </m:oMathPara>
                </a14:m>
                <a:endParaRPr lang="pt-BR" sz="4400" b="1" dirty="0"/>
              </a:p>
            </p:txBody>
          </p:sp>
        </mc:Choice>
        <mc:Fallback xmlns="">
          <p:sp>
            <p:nvSpPr>
              <p:cNvPr id="5" name="CaixaDe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87824" y="4289472"/>
                <a:ext cx="3014287" cy="1351717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CaixaDeTexto 5"/>
              <p:cNvSpPr txBox="1"/>
              <p:nvPr/>
            </p:nvSpPr>
            <p:spPr>
              <a:xfrm>
                <a:off x="1115616" y="5541039"/>
                <a:ext cx="5472608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pt-BR" sz="24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pt-BR" sz="2400" b="0" i="1" smtClean="0">
                            <a:latin typeface="Cambria Math"/>
                          </a:rPr>
                          <m:t>𝑧</m:t>
                        </m:r>
                      </m:e>
                      <m:sub>
                        <m:r>
                          <a:rPr lang="pt-BR" sz="2400" b="0" i="1" smtClean="0">
                            <a:latin typeface="Cambria Math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pt-BR" sz="2400" dirty="0" smtClean="0"/>
                  <a:t>= a contagem-z para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pt-BR" sz="24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pt-BR" sz="2400" b="0" i="1" smtClean="0">
                            <a:latin typeface="Cambria Math"/>
                          </a:rPr>
                          <m:t>𝑥</m:t>
                        </m:r>
                      </m:e>
                      <m:sub>
                        <m:r>
                          <a:rPr lang="pt-BR" sz="2400" b="0" i="1" smtClean="0">
                            <a:latin typeface="Cambria Math"/>
                          </a:rPr>
                          <m:t>𝑖</m:t>
                        </m:r>
                      </m:sub>
                    </m:sSub>
                  </m:oMath>
                </a14:m>
                <a:endParaRPr lang="pt-BR" sz="2400" dirty="0" smtClean="0"/>
              </a:p>
              <a:p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pt-BR" sz="240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pt-BR" sz="2400" b="0" i="1" smtClean="0">
                            <a:latin typeface="Cambria Math"/>
                          </a:rPr>
                          <m:t>𝑥</m:t>
                        </m:r>
                      </m:e>
                    </m:acc>
                  </m:oMath>
                </a14:m>
                <a:r>
                  <a:rPr lang="pt-BR" sz="2400" dirty="0" smtClean="0"/>
                  <a:t>= a média da amostra</a:t>
                </a:r>
              </a:p>
              <a:p>
                <a14:m>
                  <m:oMath xmlns:m="http://schemas.openxmlformats.org/officeDocument/2006/math">
                    <m:r>
                      <a:rPr lang="pt-BR" sz="2400" b="0" i="1" smtClean="0">
                        <a:latin typeface="Cambria Math"/>
                      </a:rPr>
                      <m:t>𝑠</m:t>
                    </m:r>
                  </m:oMath>
                </a14:m>
                <a:r>
                  <a:rPr lang="pt-BR" sz="2400" dirty="0" smtClean="0"/>
                  <a:t>= o desvio padrão da amostra</a:t>
                </a:r>
                <a:endParaRPr lang="pt-BR" sz="2400" dirty="0"/>
              </a:p>
            </p:txBody>
          </p:sp>
        </mc:Choice>
        <mc:Fallback xmlns="">
          <p:sp>
            <p:nvSpPr>
              <p:cNvPr id="6" name="CaixaDeTexto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5616" y="5541039"/>
                <a:ext cx="5472608" cy="1200329"/>
              </a:xfrm>
              <a:prstGeom prst="rect">
                <a:avLst/>
              </a:prstGeom>
              <a:blipFill rotWithShape="1">
                <a:blip r:embed="rId4"/>
                <a:stretch>
                  <a:fillRect t="-4061" b="-10660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8674089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Escores-z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pt-BR" dirty="0"/>
              <a:t>Uma observação </a:t>
            </a:r>
            <a:r>
              <a:rPr lang="pt-BR" dirty="0" smtClean="0"/>
              <a:t>do </a:t>
            </a:r>
            <a:r>
              <a:rPr lang="pt-BR" dirty="0" err="1" smtClean="0"/>
              <a:t>escore-z</a:t>
            </a:r>
            <a:r>
              <a:rPr lang="pt-BR" dirty="0" smtClean="0"/>
              <a:t> </a:t>
            </a:r>
            <a:r>
              <a:rPr lang="pt-BR" dirty="0"/>
              <a:t>é uma medida da </a:t>
            </a:r>
            <a:r>
              <a:rPr lang="pt-BR" dirty="0" smtClean="0"/>
              <a:t>posição relativa </a:t>
            </a:r>
            <a:r>
              <a:rPr lang="pt-BR" dirty="0"/>
              <a:t>da observação de um conjunto de </a:t>
            </a:r>
            <a:r>
              <a:rPr lang="pt-BR" dirty="0" smtClean="0"/>
              <a:t>dados</a:t>
            </a:r>
          </a:p>
          <a:p>
            <a:r>
              <a:rPr lang="pt-BR" dirty="0" smtClean="0"/>
              <a:t>Observações menores </a:t>
            </a:r>
            <a:r>
              <a:rPr lang="pt-BR" dirty="0"/>
              <a:t>que a média da amostra </a:t>
            </a:r>
            <a:r>
              <a:rPr lang="pt-BR" dirty="0" smtClean="0"/>
              <a:t>terão um </a:t>
            </a:r>
            <a:r>
              <a:rPr lang="pt-BR" dirty="0" err="1"/>
              <a:t>escore-z</a:t>
            </a:r>
            <a:r>
              <a:rPr lang="pt-BR" dirty="0"/>
              <a:t> menor que </a:t>
            </a:r>
            <a:r>
              <a:rPr lang="pt-BR" dirty="0" smtClean="0"/>
              <a:t>zero</a:t>
            </a:r>
          </a:p>
          <a:p>
            <a:r>
              <a:rPr lang="pt-BR" dirty="0" smtClean="0"/>
              <a:t>Observações maiores do </a:t>
            </a:r>
            <a:r>
              <a:rPr lang="pt-BR" dirty="0"/>
              <a:t>que a média da amostra </a:t>
            </a:r>
            <a:r>
              <a:rPr lang="pt-BR" dirty="0" smtClean="0"/>
              <a:t>terão </a:t>
            </a:r>
            <a:r>
              <a:rPr lang="pt-BR" dirty="0"/>
              <a:t>um </a:t>
            </a:r>
            <a:r>
              <a:rPr lang="pt-BR" dirty="0" err="1"/>
              <a:t>escore-z</a:t>
            </a:r>
            <a:r>
              <a:rPr lang="pt-BR" dirty="0"/>
              <a:t> maior que </a:t>
            </a:r>
            <a:r>
              <a:rPr lang="pt-BR" dirty="0" smtClean="0"/>
              <a:t>zero</a:t>
            </a:r>
          </a:p>
          <a:p>
            <a:r>
              <a:rPr lang="pt-BR" dirty="0" smtClean="0"/>
              <a:t>Observações iguais </a:t>
            </a:r>
            <a:r>
              <a:rPr lang="pt-BR" dirty="0"/>
              <a:t>à média da amostra </a:t>
            </a:r>
            <a:r>
              <a:rPr lang="pt-BR" dirty="0" smtClean="0"/>
              <a:t>terão </a:t>
            </a:r>
            <a:r>
              <a:rPr lang="pt-BR" dirty="0"/>
              <a:t>um </a:t>
            </a:r>
            <a:r>
              <a:rPr lang="pt-BR" dirty="0" err="1"/>
              <a:t>escore-z</a:t>
            </a:r>
            <a:r>
              <a:rPr lang="pt-BR" dirty="0"/>
              <a:t> de </a:t>
            </a:r>
            <a:r>
              <a:rPr lang="pt-BR" dirty="0" smtClean="0"/>
              <a:t>zero</a:t>
            </a:r>
            <a:endParaRPr lang="pt-BR" dirty="0"/>
          </a:p>
          <a:p>
            <a:endParaRPr lang="pt-BR" dirty="0"/>
          </a:p>
          <a:p>
            <a:endParaRPr lang="pt-BR" dirty="0"/>
          </a:p>
          <a:p>
            <a:endParaRPr lang="pt-BR" dirty="0"/>
          </a:p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64680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t-BR" dirty="0" err="1" smtClean="0"/>
              <a:t>Escore-z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15</a:t>
            </a:fld>
            <a:endParaRPr lang="pt-BR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6818313" y="274638"/>
            <a:ext cx="1884362" cy="781050"/>
            <a:chOff x="3390" y="1548"/>
            <a:chExt cx="2010" cy="885"/>
          </a:xfrm>
        </p:grpSpPr>
        <p:sp>
          <p:nvSpPr>
            <p:cNvPr id="6" name="Freeform 5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7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Rectangle 10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18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Rectangle 22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Rectangle 30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Rectangle 31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38" name="Group 37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591" name="Rectangle 38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2" name="Rectangle 39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39" name="Rectangle 40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Rectangle 43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Rectangle 44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Rectangle 46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Rectangle 49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Rectangle 50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Rectangle 51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Rectangle 52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Rectangle 53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Rectangle 54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55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Rectangle 57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Rectangle 58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Rectangle 62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Rectangle 63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Rectangle 64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Rectangle 65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Rectangle 66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Rectangle 67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Rectangle 68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Rectangle 69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Rectangle 70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Rectangle 71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Rectangle 72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Rectangle 73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Rectangle 74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Rectangle 75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Rectangle 76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Rectangle 77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Rectangle 78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Rectangle 79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Rectangle 81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Rectangle 82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2" name="Rectangle 83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Rectangle 86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Rectangle 87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Rectangle 89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Rectangle 92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Rectangle 93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Rectangle 94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Rectangle 95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Rectangle 96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Rectangle 97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Rectangle 98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98" name="Group 99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589" name="Rectangle 100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0" name="Rectangle 101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99" name="Group 102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587" name="Rectangle 103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8" name="Rectangle 104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00" name="Group 105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585" name="Rectangle 106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6" name="Rectangle 107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01" name="Rectangle 108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Rectangle 109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Rectangle 110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Rectangle 111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Rectangle 112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Rectangle 113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AutoShape 114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" name="AutoShape 115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9" name="Freeform 116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Freeform 117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Freeform 118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Freeform 119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Freeform 120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Freeform 121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Freeform 122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Freeform 123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Freeform 124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Freeform 125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Freeform 126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127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Freeform 128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129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Freeform 130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Freeform 131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Freeform 132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133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134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Freeform 135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Freeform 136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137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Freeform 138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139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140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Freeform 141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Freeform 142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Freeform 143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7" name="Group 144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437" name="Freeform 145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146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147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148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149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150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151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152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153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154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155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156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157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158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159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160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161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162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163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164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165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166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167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168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169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170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171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172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173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174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175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176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177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178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179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180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181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4" name="Freeform 182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5" name="Freeform 183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6" name="Freeform 184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7" name="Freeform 185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8" name="Freeform 186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9" name="Freeform 187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0" name="Freeform 188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1" name="Freeform 189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2" name="Freeform 190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3" name="Freeform 191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4" name="Freeform 192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5" name="Freeform 193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6" name="Freeform 194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7" name="Freeform 195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8" name="Freeform 196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9" name="Freeform 197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0" name="Freeform 198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1" name="Freeform 199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2" name="Freeform 200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3" name="Freeform 201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4" name="Freeform 202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5" name="Freeform 203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6" name="Freeform 204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7" name="Freeform 205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8" name="Freeform 206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9" name="Freeform 207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0" name="Freeform 208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1" name="Freeform 209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2" name="Freeform 210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3" name="Freeform 211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4" name="Freeform 212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5" name="Freeform 213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6" name="Freeform 214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7" name="Freeform 215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8" name="Freeform 216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9" name="Freeform 217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0" name="Freeform 218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1" name="Freeform 219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2" name="Freeform 220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3" name="Freeform 221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4" name="Freeform 222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5" name="Freeform 223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6" name="Freeform 224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7" name="Freeform 225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8" name="Freeform 226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9" name="Freeform 227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0" name="Freeform 228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1" name="Freeform 229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2" name="Freeform 230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3" name="Freeform 231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4" name="Freeform 232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5" name="Freeform 233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6" name="Freeform 234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7" name="Freeform 235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8" name="Freeform 236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9" name="Freeform 237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0" name="Freeform 238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1" name="Freeform 239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2" name="Freeform 240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3" name="Freeform 241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4" name="Freeform 242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5" name="Freeform 243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6" name="Freeform 244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7" name="Freeform 245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8" name="Freeform 246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9" name="Freeform 247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0" name="Freeform 248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1" name="Freeform 249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2" name="Freeform 250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3" name="Freeform 251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4" name="Freeform 252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5" name="Freeform 253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6" name="Freeform 254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7" name="Freeform 255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8" name="Freeform 256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9" name="Freeform 257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0" name="Freeform 258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1" name="Freeform 259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2" name="Freeform 260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3" name="Freeform 261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4" name="Freeform 262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5" name="Freeform 263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6" name="Freeform 264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7" name="Freeform 265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8" name="Freeform 266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9" name="Freeform 267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0" name="Freeform 268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1" name="Freeform 269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2" name="Freeform 270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3" name="Freeform 271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4" name="Freeform 272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5" name="Freeform 273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6" name="Freeform 274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7" name="Freeform 275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8" name="Freeform 276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9" name="Freeform 277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0" name="Freeform 278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1" name="Freeform 279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2" name="Freeform 280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3" name="Freeform 281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4" name="Freeform 282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5" name="Freeform 283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6" name="Freeform 284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7" name="Freeform 285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8" name="Freeform 286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9" name="Freeform 287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0" name="Freeform 288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1" name="Freeform 289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2" name="Freeform 290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3" name="Freeform 291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4" name="Freeform 292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38" name="Freeform 293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9" name="Group 294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289" name="Freeform 295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296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297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298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299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300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301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302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303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304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305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306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307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308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309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310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311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312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313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314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315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316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317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318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319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320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321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322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323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324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325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326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327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328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329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330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331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332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333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334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335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336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337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338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339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340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341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342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343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344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345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346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347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348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349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350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351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352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353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Freeform 354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9" name="Freeform 355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0" name="Freeform 356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1" name="Freeform 357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2" name="Freeform 358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3" name="Freeform 359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4" name="Freeform 360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5" name="Freeform 361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" name="Freeform 362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" name="Freeform 363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" name="Freeform 364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9" name="Freeform 365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0" name="Freeform 366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1" name="Freeform 367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2" name="Freeform 368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3" name="Freeform 369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4" name="Freeform 370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5" name="Freeform 371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6" name="Freeform 372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7" name="Freeform 373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8" name="Freeform 374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9" name="Freeform 375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0" name="Freeform 376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1" name="Freeform 377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2" name="Freeform 378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3" name="Freeform 379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4" name="Freeform 380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5" name="Freeform 381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6" name="Freeform 382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7" name="Freeform 383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8" name="Freeform 384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9" name="Freeform 385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0" name="Freeform 386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1" name="Freeform 387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2" name="Freeform 388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3" name="Freeform 389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390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391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392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393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394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395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396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397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398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399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400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401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402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403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404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405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406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407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408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409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410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411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412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413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414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415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416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417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418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419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420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421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422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423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424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425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426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427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428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429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430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431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432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433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434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435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436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437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438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439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440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441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442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0" name="Group 443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141" name="Freeform 444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2" name="Freeform 445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3" name="Freeform 446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4" name="Freeform 447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5" name="Freeform 448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6" name="Freeform 449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7" name="Freeform 450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8" name="Freeform 451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9" name="Freeform 452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0" name="Freeform 453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1" name="Freeform 454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2" name="Freeform 455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3" name="Freeform 456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4" name="Freeform 457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5" name="Freeform 458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6" name="Freeform 459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7" name="Freeform 460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8" name="Freeform 461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9" name="Freeform 462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0" name="Freeform 463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1" name="Freeform 464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2" name="Freeform 465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3" name="Freeform 466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4" name="Freeform 467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5" name="Freeform 468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6" name="Freeform 469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7" name="Freeform 470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8" name="Freeform 471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9" name="Freeform 472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0" name="Freeform 473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1" name="Freeform 474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2" name="Freeform 475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3" name="Freeform 476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4" name="Freeform 477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5" name="Freeform 478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6" name="Freeform 479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7" name="Freeform 480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8" name="Freeform 481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9" name="Freeform 482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0" name="Freeform 483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1" name="Freeform 484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2" name="Freeform 485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3" name="Freeform 486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4" name="Freeform 487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5" name="Freeform 488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6" name="Freeform 489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7" name="Freeform 490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8" name="Freeform 491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9" name="Freeform 492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0" name="Freeform 493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1" name="Freeform 494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495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496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497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498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499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500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501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502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503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504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505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506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507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508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509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510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511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512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513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514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515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516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517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518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519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520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521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522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523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524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525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526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527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528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529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530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531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532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533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534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535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536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537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538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539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540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541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542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543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544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545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546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547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548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549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550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551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552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553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554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555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556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557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558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559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560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561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562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563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564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565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566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567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568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569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570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571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572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573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574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575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576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577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578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579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580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581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582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583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584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585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586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587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588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589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590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591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aphicFrame>
        <p:nvGraphicFramePr>
          <p:cNvPr id="595" name="Tabela 5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6451149"/>
              </p:ext>
            </p:extLst>
          </p:nvPr>
        </p:nvGraphicFramePr>
        <p:xfrm>
          <a:off x="395536" y="3140967"/>
          <a:ext cx="7901200" cy="360040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</a:tblGrid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-1,20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-1,11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-1,11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-1,02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-1,02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-1,02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-1,02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-1,02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-0,84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-0,84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-0,84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-0,84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-0,84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-0,56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-0,56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-0,56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-0,38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-0,38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-0,34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-0,29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-0,29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-0,29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-0,01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-0,01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-0,01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0,17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0,17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0,17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0,17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0,35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0,35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0,44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0,62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0,62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0,62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0,81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1,06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1,08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1,45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1,45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1,54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1,54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1,81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1,99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1,99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1,99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1,99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2,27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2,27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94" name="Rectangle 598"/>
          <p:cNvSpPr>
            <a:spLocks noChangeArrowheads="1"/>
          </p:cNvSpPr>
          <p:nvPr/>
        </p:nvSpPr>
        <p:spPr bwMode="auto">
          <a:xfrm>
            <a:off x="683568" y="2708920"/>
            <a:ext cx="7376924" cy="495300"/>
          </a:xfrm>
          <a:prstGeom prst="rect">
            <a:avLst/>
          </a:prstGeom>
          <a:gradFill rotWithShape="0">
            <a:gsLst>
              <a:gs pos="0">
                <a:schemeClr val="hlink">
                  <a:gamma/>
                  <a:shade val="46275"/>
                  <a:invGamma/>
                </a:schemeClr>
              </a:gs>
              <a:gs pos="50000">
                <a:schemeClr val="hlink"/>
              </a:gs>
              <a:gs pos="100000">
                <a:schemeClr val="hlink">
                  <a:gamma/>
                  <a:shade val="46275"/>
                  <a:invGamma/>
                </a:schemeClr>
              </a:gs>
            </a:gsLst>
            <a:lin ang="540000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pt-BR" sz="2400" b="1" dirty="0" smtClean="0">
                <a:solidFill>
                  <a:schemeClr val="bg1"/>
                </a:solidFill>
              </a:rPr>
              <a:t>Valores padronizados do aluguel de apartamentos</a:t>
            </a:r>
            <a:endParaRPr lang="pt-BR" sz="2400" b="1" dirty="0">
              <a:solidFill>
                <a:schemeClr val="bg1"/>
              </a:solidFill>
            </a:endParaRPr>
          </a:p>
        </p:txBody>
      </p:sp>
      <p:sp>
        <p:nvSpPr>
          <p:cNvPr id="596" name="Retângulo 595"/>
          <p:cNvSpPr/>
          <p:nvPr/>
        </p:nvSpPr>
        <p:spPr>
          <a:xfrm>
            <a:off x="683568" y="1124744"/>
            <a:ext cx="392299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sz="2400" dirty="0" err="1" smtClean="0"/>
              <a:t>Escore-z</a:t>
            </a:r>
            <a:r>
              <a:rPr lang="pt-BR" sz="2400" dirty="0" smtClean="0"/>
              <a:t> </a:t>
            </a:r>
            <a:r>
              <a:rPr lang="pt-BR" sz="2400" dirty="0"/>
              <a:t>do </a:t>
            </a:r>
            <a:r>
              <a:rPr lang="pt-BR" sz="2400" dirty="0" smtClean="0"/>
              <a:t>menor valor </a:t>
            </a:r>
            <a:r>
              <a:rPr lang="en-US" sz="2400" dirty="0" smtClean="0"/>
              <a:t>(425</a:t>
            </a:r>
            <a:r>
              <a:rPr lang="en-US" sz="2400" dirty="0"/>
              <a:t>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7" name="CaixaDeTexto 596"/>
              <p:cNvSpPr txBox="1"/>
              <p:nvPr/>
            </p:nvSpPr>
            <p:spPr>
              <a:xfrm>
                <a:off x="1187624" y="1586409"/>
                <a:ext cx="6736716" cy="10796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pt-BR" sz="32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pt-BR" sz="3200" b="0" i="1" smtClean="0">
                              <a:latin typeface="Cambria Math"/>
                            </a:rPr>
                            <m:t>𝑧</m:t>
                          </m:r>
                        </m:e>
                        <m:sub>
                          <m:r>
                            <a:rPr lang="pt-BR" sz="3200" b="0" i="1" smtClean="0">
                              <a:latin typeface="Cambria Math"/>
                            </a:rPr>
                            <m:t>𝑖</m:t>
                          </m:r>
                        </m:sub>
                      </m:sSub>
                      <m:r>
                        <a:rPr lang="pt-BR" sz="3200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sz="32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pt-BR" sz="320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pt-BR" sz="3200" b="0" i="1" smtClean="0">
                                  <a:latin typeface="Cambria Math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pt-BR" sz="3200" b="0" i="1" smtClean="0">
                                  <a:latin typeface="Cambria Math"/>
                                </a:rPr>
                                <m:t>𝑖</m:t>
                              </m:r>
                            </m:sub>
                          </m:sSub>
                          <m:r>
                            <a:rPr lang="pt-BR" sz="3200" b="0" i="1" smtClean="0">
                              <a:latin typeface="Cambria Math"/>
                            </a:rPr>
                            <m:t>−</m:t>
                          </m:r>
                          <m:acc>
                            <m:accPr>
                              <m:chr m:val="̅"/>
                              <m:ctrlPr>
                                <a:rPr lang="pt-BR" sz="320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pt-BR" sz="3200" b="0" i="1" smtClean="0">
                                  <a:latin typeface="Cambria Math"/>
                                </a:rPr>
                                <m:t>𝑥</m:t>
                              </m:r>
                            </m:e>
                          </m:acc>
                        </m:num>
                        <m:den>
                          <m:r>
                            <a:rPr lang="pt-BR" sz="3200" b="0" i="1" smtClean="0">
                              <a:latin typeface="Cambria Math"/>
                            </a:rPr>
                            <m:t>𝑆</m:t>
                          </m:r>
                        </m:den>
                      </m:f>
                      <m:r>
                        <a:rPr lang="pt-BR" sz="3200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sz="32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pt-BR" sz="3200" b="0" i="1" smtClean="0">
                              <a:latin typeface="Cambria Math"/>
                            </a:rPr>
                            <m:t>425−490,80</m:t>
                          </m:r>
                        </m:num>
                        <m:den>
                          <m:r>
                            <a:rPr lang="pt-BR" sz="3200" b="0" i="1" smtClean="0">
                              <a:latin typeface="Cambria Math"/>
                            </a:rPr>
                            <m:t>54,74</m:t>
                          </m:r>
                        </m:den>
                      </m:f>
                      <m:r>
                        <a:rPr lang="pt-BR" sz="3200" b="0" i="1" smtClean="0">
                          <a:latin typeface="Cambria Math"/>
                        </a:rPr>
                        <m:t>=−1,20</m:t>
                      </m:r>
                    </m:oMath>
                  </m:oMathPara>
                </a14:m>
                <a:endParaRPr lang="pt-BR" sz="3200" dirty="0"/>
              </a:p>
            </p:txBody>
          </p:sp>
        </mc:Choice>
        <mc:Fallback xmlns="">
          <p:sp>
            <p:nvSpPr>
              <p:cNvPr id="597" name="CaixaDeTexto 59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87624" y="1586409"/>
                <a:ext cx="6736716" cy="1079655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98" name="Rectangle 1187"/>
          <p:cNvSpPr>
            <a:spLocks noChangeArrowheads="1"/>
          </p:cNvSpPr>
          <p:nvPr/>
        </p:nvSpPr>
        <p:spPr bwMode="auto">
          <a:xfrm>
            <a:off x="395536" y="3206874"/>
            <a:ext cx="819150" cy="438150"/>
          </a:xfrm>
          <a:prstGeom prst="rect">
            <a:avLst/>
          </a:prstGeom>
          <a:noFill/>
          <a:ln w="57150">
            <a:solidFill>
              <a:schemeClr val="accent2">
                <a:lumMod val="50000"/>
              </a:schemeClr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pt-BR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705653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Teorema de </a:t>
            </a:r>
            <a:r>
              <a:rPr lang="pt-BR" dirty="0" err="1" smtClean="0"/>
              <a:t>Chebyshev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pt-BR" dirty="0" smtClean="0"/>
              <a:t>Pelo menos (1 – 1/</a:t>
            </a:r>
            <a:r>
              <a:rPr lang="pt-BR" i="1" dirty="0" smtClean="0"/>
              <a:t>z</a:t>
            </a:r>
            <a:r>
              <a:rPr lang="pt-BR" baseline="30000" dirty="0" smtClean="0"/>
              <a:t>2</a:t>
            </a:r>
            <a:r>
              <a:rPr lang="pt-BR" dirty="0" smtClean="0"/>
              <a:t>) dos valores de dados devem estar contidos em </a:t>
            </a:r>
            <a:r>
              <a:rPr lang="pt-BR" i="1" dirty="0" smtClean="0"/>
              <a:t>z</a:t>
            </a:r>
            <a:r>
              <a:rPr lang="pt-BR" dirty="0" smtClean="0"/>
              <a:t> desvios padrão da média, em que </a:t>
            </a:r>
            <a:r>
              <a:rPr lang="pt-BR" i="1" dirty="0" smtClean="0"/>
              <a:t>z</a:t>
            </a:r>
            <a:r>
              <a:rPr lang="pt-BR" dirty="0" smtClean="0"/>
              <a:t> é qualquer valor maior que 1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55391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Teorema de </a:t>
            </a:r>
            <a:r>
              <a:rPr lang="pt-BR" dirty="0" err="1" smtClean="0"/>
              <a:t>Chebyshev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pt-BR" dirty="0" smtClean="0"/>
              <a:t>Pelo menos </a:t>
            </a:r>
            <a:r>
              <a:rPr lang="pt-BR" b="1" dirty="0" smtClean="0"/>
              <a:t>75%</a:t>
            </a:r>
            <a:r>
              <a:rPr lang="pt-BR" dirty="0" smtClean="0"/>
              <a:t> dos valores de dados devem estar contidos em </a:t>
            </a:r>
            <a:r>
              <a:rPr lang="pt-BR" b="1" i="1" dirty="0" smtClean="0"/>
              <a:t>z</a:t>
            </a:r>
            <a:r>
              <a:rPr lang="pt-BR" b="1" dirty="0" smtClean="0"/>
              <a:t> = 2 desvios padrão </a:t>
            </a:r>
            <a:r>
              <a:rPr lang="pt-BR" dirty="0" smtClean="0"/>
              <a:t>da média</a:t>
            </a:r>
          </a:p>
          <a:p>
            <a:r>
              <a:rPr lang="pt-BR" dirty="0"/>
              <a:t>Pelo menos </a:t>
            </a:r>
            <a:r>
              <a:rPr lang="pt-BR" b="1" dirty="0" smtClean="0"/>
              <a:t>89%</a:t>
            </a:r>
            <a:r>
              <a:rPr lang="pt-BR" dirty="0" smtClean="0"/>
              <a:t> </a:t>
            </a:r>
            <a:r>
              <a:rPr lang="pt-BR" dirty="0"/>
              <a:t>dos valores de dados devem estar contidos em </a:t>
            </a:r>
            <a:r>
              <a:rPr lang="pt-BR" b="1" i="1" dirty="0"/>
              <a:t>z</a:t>
            </a:r>
            <a:r>
              <a:rPr lang="pt-BR" b="1" dirty="0"/>
              <a:t> = </a:t>
            </a:r>
            <a:r>
              <a:rPr lang="pt-BR" b="1" dirty="0" smtClean="0"/>
              <a:t>3 </a:t>
            </a:r>
            <a:r>
              <a:rPr lang="pt-BR" b="1" dirty="0"/>
              <a:t>desvios padrão </a:t>
            </a:r>
            <a:r>
              <a:rPr lang="pt-BR" dirty="0"/>
              <a:t>da </a:t>
            </a:r>
            <a:r>
              <a:rPr lang="pt-BR" dirty="0" smtClean="0"/>
              <a:t>média</a:t>
            </a:r>
          </a:p>
          <a:p>
            <a:r>
              <a:rPr lang="pt-BR" dirty="0"/>
              <a:t>Pelo menos </a:t>
            </a:r>
            <a:r>
              <a:rPr lang="pt-BR" b="1" dirty="0" smtClean="0"/>
              <a:t>94%</a:t>
            </a:r>
            <a:r>
              <a:rPr lang="pt-BR" dirty="0" smtClean="0"/>
              <a:t> </a:t>
            </a:r>
            <a:r>
              <a:rPr lang="pt-BR" dirty="0"/>
              <a:t>dos valores de dados devem estar contidos em </a:t>
            </a:r>
            <a:r>
              <a:rPr lang="pt-BR" b="1" i="1" dirty="0" smtClean="0"/>
              <a:t>z</a:t>
            </a:r>
            <a:r>
              <a:rPr lang="pt-BR" b="1" dirty="0" smtClean="0"/>
              <a:t> = 4 desvios padrão</a:t>
            </a:r>
            <a:r>
              <a:rPr lang="pt-BR" dirty="0" smtClean="0"/>
              <a:t> </a:t>
            </a:r>
            <a:r>
              <a:rPr lang="pt-BR" dirty="0"/>
              <a:t>da média</a:t>
            </a:r>
          </a:p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28042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Teorema de </a:t>
            </a:r>
            <a:r>
              <a:rPr lang="pt-BR" dirty="0" err="1" smtClean="0"/>
              <a:t>Chebyshev</a:t>
            </a:r>
            <a:endParaRPr lang="pt-BR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ço Reservado para Conteúdo 2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 fontScale="85000" lnSpcReduction="20000"/>
              </a:bodyPr>
              <a:lstStyle/>
              <a:p>
                <a:r>
                  <a:rPr lang="pt-BR" dirty="0" smtClean="0"/>
                  <a:t>Por exemplo:</a:t>
                </a:r>
              </a:p>
              <a:p>
                <a:pPr lvl="1"/>
                <a:r>
                  <a:rPr lang="pt-BR" dirty="0" smtClean="0"/>
                  <a:t>Seja </a:t>
                </a:r>
                <a14:m>
                  <m:oMath xmlns:m="http://schemas.openxmlformats.org/officeDocument/2006/math">
                    <m:r>
                      <a:rPr lang="pt-BR" b="0" i="1" smtClean="0">
                        <a:latin typeface="Cambria Math"/>
                      </a:rPr>
                      <m:t>𝑧</m:t>
                    </m:r>
                  </m:oMath>
                </a14:m>
                <a:r>
                  <a:rPr lang="pt-BR" dirty="0" smtClean="0"/>
                  <a:t>= 1,5 com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pt-BR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pt-BR" b="0" i="1" smtClean="0">
                            <a:latin typeface="Cambria Math"/>
                          </a:rPr>
                          <m:t>𝑥</m:t>
                        </m:r>
                      </m:e>
                    </m:acc>
                  </m:oMath>
                </a14:m>
                <a:r>
                  <a:rPr lang="pt-BR" dirty="0" smtClean="0"/>
                  <a:t>= 490,80 e </a:t>
                </a:r>
                <a14:m>
                  <m:oMath xmlns:m="http://schemas.openxmlformats.org/officeDocument/2006/math">
                    <m:r>
                      <a:rPr lang="pt-BR" b="0" i="1" smtClean="0">
                        <a:latin typeface="Cambria Math"/>
                      </a:rPr>
                      <m:t>𝑠</m:t>
                    </m:r>
                  </m:oMath>
                </a14:m>
                <a:r>
                  <a:rPr lang="pt-BR" dirty="0" smtClean="0"/>
                  <a:t>=54,74</a:t>
                </a:r>
              </a:p>
              <a:p>
                <a:pPr lvl="1"/>
                <a:r>
                  <a:rPr lang="pt-BR" dirty="0" smtClean="0"/>
                  <a:t>Pelo menos (1 – 1/(1,5)</a:t>
                </a:r>
                <a:r>
                  <a:rPr lang="pt-BR" baseline="30000" dirty="0" smtClean="0"/>
                  <a:t>2</a:t>
                </a:r>
                <a:r>
                  <a:rPr lang="pt-BR" dirty="0" smtClean="0"/>
                  <a:t>) = 1 – 0,44 = 0,56 ou 56% dos aluguéis devem estar entre</a:t>
                </a:r>
              </a:p>
              <a:p>
                <a:pPr marL="777240" lvl="2" indent="0">
                  <a:buNone/>
                </a:pP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pt-BR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pt-BR" i="1">
                            <a:latin typeface="Cambria Math"/>
                          </a:rPr>
                          <m:t>𝑥</m:t>
                        </m:r>
                      </m:e>
                    </m:acc>
                    <m:r>
                      <a:rPr lang="pt-BR" b="0" i="0" smtClean="0">
                        <a:latin typeface="Cambria Math"/>
                      </a:rPr>
                      <m:t>−</m:t>
                    </m:r>
                    <m:r>
                      <m:rPr>
                        <m:sty m:val="p"/>
                      </m:rPr>
                      <a:rPr lang="pt-BR" b="0" i="0" smtClean="0">
                        <a:latin typeface="Cambria Math"/>
                      </a:rPr>
                      <m:t>z</m:t>
                    </m:r>
                    <m:r>
                      <a:rPr lang="pt-BR" b="0" i="0" smtClean="0">
                        <a:latin typeface="Cambria Math"/>
                      </a:rPr>
                      <m:t>(</m:t>
                    </m:r>
                    <m:r>
                      <m:rPr>
                        <m:sty m:val="p"/>
                      </m:rPr>
                      <a:rPr lang="pt-BR" b="0" i="0" smtClean="0">
                        <a:latin typeface="Cambria Math"/>
                      </a:rPr>
                      <m:t>s</m:t>
                    </m:r>
                    <m:r>
                      <a:rPr lang="pt-BR" b="0" i="0" smtClean="0">
                        <a:latin typeface="Cambria Math"/>
                      </a:rPr>
                      <m:t>)</m:t>
                    </m:r>
                  </m:oMath>
                </a14:m>
                <a:r>
                  <a:rPr lang="pt-BR" dirty="0" smtClean="0"/>
                  <a:t> = 490,80 – 1,5(54,74) = 409</a:t>
                </a:r>
              </a:p>
              <a:p>
                <a:pPr marL="777240" lvl="2" indent="0">
                  <a:buNone/>
                </a:pPr>
                <a:r>
                  <a:rPr lang="pt-BR" dirty="0" smtClean="0"/>
                  <a:t>e</a:t>
                </a:r>
              </a:p>
              <a:p>
                <a:pPr marL="777240" lvl="2" indent="0">
                  <a:buNone/>
                </a:pP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pt-BR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pt-BR" i="1">
                            <a:latin typeface="Cambria Math"/>
                          </a:rPr>
                          <m:t>𝑥</m:t>
                        </m:r>
                      </m:e>
                    </m:acc>
                    <m:r>
                      <a:rPr lang="pt-BR" b="0" i="0" smtClean="0">
                        <a:latin typeface="Cambria Math"/>
                      </a:rPr>
                      <m:t>+</m:t>
                    </m:r>
                    <m:r>
                      <m:rPr>
                        <m:sty m:val="p"/>
                      </m:rPr>
                      <a:rPr lang="pt-BR">
                        <a:latin typeface="Cambria Math"/>
                      </a:rPr>
                      <m:t>z</m:t>
                    </m:r>
                    <m:r>
                      <a:rPr lang="pt-BR">
                        <a:latin typeface="Cambria Math"/>
                      </a:rPr>
                      <m:t>(</m:t>
                    </m:r>
                    <m:r>
                      <m:rPr>
                        <m:sty m:val="p"/>
                      </m:rPr>
                      <a:rPr lang="pt-BR">
                        <a:latin typeface="Cambria Math"/>
                      </a:rPr>
                      <m:t>s</m:t>
                    </m:r>
                    <m:r>
                      <a:rPr lang="pt-BR">
                        <a:latin typeface="Cambria Math"/>
                      </a:rPr>
                      <m:t>)</m:t>
                    </m:r>
                  </m:oMath>
                </a14:m>
                <a:r>
                  <a:rPr lang="pt-BR" dirty="0"/>
                  <a:t> = 490,80 </a:t>
                </a:r>
                <a:r>
                  <a:rPr lang="pt-BR" dirty="0" smtClean="0"/>
                  <a:t>+ </a:t>
                </a:r>
                <a:r>
                  <a:rPr lang="pt-BR" dirty="0"/>
                  <a:t>1,5(54,74) = </a:t>
                </a:r>
                <a:r>
                  <a:rPr lang="pt-BR" dirty="0" smtClean="0"/>
                  <a:t>573</a:t>
                </a:r>
              </a:p>
              <a:p>
                <a:pPr lvl="1"/>
                <a:r>
                  <a:rPr lang="pt-BR" dirty="0" smtClean="0"/>
                  <a:t>Atualmente, 86% dos aluguéis estão entre 409 e 573</a:t>
                </a:r>
                <a:endParaRPr lang="pt-BR" dirty="0"/>
              </a:p>
              <a:p>
                <a:endParaRPr lang="pt-BR" dirty="0"/>
              </a:p>
            </p:txBody>
          </p:sp>
        </mc:Choice>
        <mc:Fallback xmlns="">
          <p:sp>
            <p:nvSpPr>
              <p:cNvPr id="3" name="Espaço Reservado para Conteúdo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400" t="-3685" r="-1920" b="-3050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18</a:t>
            </a:fld>
            <a:endParaRPr lang="pt-BR"/>
          </a:p>
        </p:txBody>
      </p:sp>
      <p:grpSp>
        <p:nvGrpSpPr>
          <p:cNvPr id="5" name="Group 7"/>
          <p:cNvGrpSpPr>
            <a:grpSpLocks/>
          </p:cNvGrpSpPr>
          <p:nvPr/>
        </p:nvGrpSpPr>
        <p:grpSpPr bwMode="auto">
          <a:xfrm>
            <a:off x="7046913" y="274638"/>
            <a:ext cx="1884362" cy="781050"/>
            <a:chOff x="3390" y="1548"/>
            <a:chExt cx="2010" cy="885"/>
          </a:xfrm>
        </p:grpSpPr>
        <p:sp>
          <p:nvSpPr>
            <p:cNvPr id="6" name="Freeform 8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10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Rectangle 12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Rectangle 13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Rectangle 17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" name="Rectangle 18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" name="Rectangle 19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Rectangle 20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21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Rectangle 22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Rectangle 23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Rectangle 24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Rectangle 25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Rectangle 26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" name="Rectangle 27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" name="Rectangle 28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" name="Rectangle 29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" name="Rectangle 30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9" name="Rectangle 31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0" name="Rectangle 32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Rectangle 33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Rectangle 34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Rectangle 35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Rectangle 37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Rectangle 38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38" name="Group 40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591" name="Rectangle 41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2" name="Rectangle 42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39" name="Rectangle 43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44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" name="Freeform 45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Rectangle 46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Rectangle 47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48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Rectangle 49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50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51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Rectangle 52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Rectangle 53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Rectangle 54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Rectangle 55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Rectangle 56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Rectangle 57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58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59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Rectangle 60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Rectangle 61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62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63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64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Rectangle 65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Rectangle 66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Rectangle 67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Rectangle 68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Rectangle 69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Rectangle 70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Rectangle 71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Rectangle 72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Rectangle 73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Rectangle 74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Rectangle 75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Rectangle 76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Rectangle 77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Rectangle 78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Rectangle 79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Rectangle 80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Rectangle 81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Rectangle 82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83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Rectangle 84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Rectangle 85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2" name="Rectangle 86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87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88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Rectangle 89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Rectangle 90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91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Rectangle 92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93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94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Rectangle 95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Rectangle 96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Rectangle 97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Rectangle 98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Rectangle 99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Rectangle 100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Rectangle 101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98" name="Group 102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589" name="Rectangle 103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0" name="Rectangle 104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99" name="Group 105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587" name="Rectangle 106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8" name="Rectangle 107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00" name="Group 108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585" name="Rectangle 109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6" name="Rectangle 110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01" name="Rectangle 111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Rectangle 112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Rectangle 113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Rectangle 114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Rectangle 115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Rectangle 116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AutoShape 117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" name="AutoShape 118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9" name="Freeform 119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Freeform 120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Freeform 121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Freeform 122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Freeform 123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Freeform 124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Freeform 125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Freeform 126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Freeform 127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Freeform 128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Freeform 129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130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Freeform 131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132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Freeform 133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Freeform 134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Freeform 135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136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137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Freeform 138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Freeform 139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140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Freeform 141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142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143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Freeform 144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Freeform 145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Freeform 146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7" name="Group 147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437" name="Freeform 148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149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150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151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152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153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154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155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156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157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158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159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160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161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162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163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164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165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166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167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168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169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170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171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172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173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174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175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176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177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178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179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180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181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182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183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184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4" name="Freeform 185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5" name="Freeform 186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6" name="Freeform 187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7" name="Freeform 188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8" name="Freeform 189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9" name="Freeform 190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0" name="Freeform 191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1" name="Freeform 192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2" name="Freeform 193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3" name="Freeform 194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4" name="Freeform 195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5" name="Freeform 196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6" name="Freeform 197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7" name="Freeform 198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8" name="Freeform 199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9" name="Freeform 200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0" name="Freeform 201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1" name="Freeform 202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2" name="Freeform 203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3" name="Freeform 204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4" name="Freeform 205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5" name="Freeform 206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6" name="Freeform 207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7" name="Freeform 208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8" name="Freeform 209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9" name="Freeform 210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0" name="Freeform 211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1" name="Freeform 212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2" name="Freeform 213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3" name="Freeform 214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4" name="Freeform 215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5" name="Freeform 216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6" name="Freeform 217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7" name="Freeform 218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8" name="Freeform 219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9" name="Freeform 220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0" name="Freeform 221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1" name="Freeform 222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2" name="Freeform 223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3" name="Freeform 224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4" name="Freeform 225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5" name="Freeform 226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6" name="Freeform 227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7" name="Freeform 228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8" name="Freeform 229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9" name="Freeform 230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0" name="Freeform 231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1" name="Freeform 232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2" name="Freeform 233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3" name="Freeform 234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4" name="Freeform 235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5" name="Freeform 236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6" name="Freeform 237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7" name="Freeform 238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8" name="Freeform 239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9" name="Freeform 240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0" name="Freeform 241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1" name="Freeform 242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2" name="Freeform 243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3" name="Freeform 244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4" name="Freeform 245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5" name="Freeform 246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6" name="Freeform 247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7" name="Freeform 248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8" name="Freeform 249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9" name="Freeform 250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0" name="Freeform 251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1" name="Freeform 252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2" name="Freeform 253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3" name="Freeform 254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4" name="Freeform 255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5" name="Freeform 256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6" name="Freeform 257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7" name="Freeform 258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8" name="Freeform 259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9" name="Freeform 260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0" name="Freeform 261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1" name="Freeform 262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2" name="Freeform 263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3" name="Freeform 264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4" name="Freeform 265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5" name="Freeform 266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6" name="Freeform 267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7" name="Freeform 268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8" name="Freeform 269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9" name="Freeform 270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0" name="Freeform 271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1" name="Freeform 272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2" name="Freeform 273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3" name="Freeform 274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4" name="Freeform 275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5" name="Freeform 276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6" name="Freeform 277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7" name="Freeform 278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8" name="Freeform 279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9" name="Freeform 280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0" name="Freeform 281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1" name="Freeform 282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2" name="Freeform 283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3" name="Freeform 284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4" name="Freeform 285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5" name="Freeform 286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6" name="Freeform 287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7" name="Freeform 288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8" name="Freeform 289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9" name="Freeform 290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0" name="Freeform 291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1" name="Freeform 292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2" name="Freeform 293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3" name="Freeform 294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4" name="Freeform 295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38" name="Freeform 296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9" name="Group 297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289" name="Freeform 298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299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300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301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302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303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304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305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306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307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308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309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310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311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312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313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314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315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316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317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318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319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320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321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322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323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324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325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326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327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328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329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330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331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332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333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334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335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336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337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338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339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340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341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342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343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344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345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346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347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348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349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350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351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352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353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354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355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356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Freeform 357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9" name="Freeform 358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0" name="Freeform 359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1" name="Freeform 360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2" name="Freeform 361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3" name="Freeform 362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4" name="Freeform 363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5" name="Freeform 364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" name="Freeform 365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" name="Freeform 366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" name="Freeform 367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9" name="Freeform 368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0" name="Freeform 369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1" name="Freeform 370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2" name="Freeform 371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3" name="Freeform 372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4" name="Freeform 373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5" name="Freeform 374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6" name="Freeform 375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7" name="Freeform 376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8" name="Freeform 377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9" name="Freeform 378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0" name="Freeform 379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1" name="Freeform 380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2" name="Freeform 381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3" name="Freeform 382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4" name="Freeform 383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5" name="Freeform 384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6" name="Freeform 385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7" name="Freeform 386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8" name="Freeform 387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9" name="Freeform 388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0" name="Freeform 389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1" name="Freeform 390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2" name="Freeform 391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3" name="Freeform 392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393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394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395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396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397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398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399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400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401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402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403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404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405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406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407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408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409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410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411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412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413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414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415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416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417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418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419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420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421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422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423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424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425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426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427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428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429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430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431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432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433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434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435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436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437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438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439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440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441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442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443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444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445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0" name="Group 446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141" name="Freeform 447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2" name="Freeform 448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3" name="Freeform 449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4" name="Freeform 450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5" name="Freeform 451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6" name="Freeform 452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7" name="Freeform 453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8" name="Freeform 454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9" name="Freeform 455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0" name="Freeform 456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1" name="Freeform 457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2" name="Freeform 458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3" name="Freeform 459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4" name="Freeform 460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5" name="Freeform 461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6" name="Freeform 462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7" name="Freeform 463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8" name="Freeform 464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9" name="Freeform 465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0" name="Freeform 466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1" name="Freeform 467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2" name="Freeform 468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3" name="Freeform 469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4" name="Freeform 470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5" name="Freeform 471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6" name="Freeform 472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7" name="Freeform 473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8" name="Freeform 474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9" name="Freeform 475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0" name="Freeform 476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1" name="Freeform 477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2" name="Freeform 478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3" name="Freeform 479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4" name="Freeform 480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5" name="Freeform 481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6" name="Freeform 482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7" name="Freeform 483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8" name="Freeform 484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9" name="Freeform 485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0" name="Freeform 486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1" name="Freeform 487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2" name="Freeform 488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3" name="Freeform 489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4" name="Freeform 490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5" name="Freeform 491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6" name="Freeform 492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7" name="Freeform 493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8" name="Freeform 494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9" name="Freeform 495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0" name="Freeform 496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1" name="Freeform 497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498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499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500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501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502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503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504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505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506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507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508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509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510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511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512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513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514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515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516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517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518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519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520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521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522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523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524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525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526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527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528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529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530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531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532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533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534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535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536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537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538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539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540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541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542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543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544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545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546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547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548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549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550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551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552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553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554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555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556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557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558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559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560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561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562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563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564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565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566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567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568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569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570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571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572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573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574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575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576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577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578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579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580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581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582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583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584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585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586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587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588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589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590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591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592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593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594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593" name="Oval 602"/>
          <p:cNvSpPr>
            <a:spLocks noChangeArrowheads="1"/>
          </p:cNvSpPr>
          <p:nvPr/>
        </p:nvSpPr>
        <p:spPr bwMode="auto">
          <a:xfrm>
            <a:off x="2483768" y="2938894"/>
            <a:ext cx="1008112" cy="661555"/>
          </a:xfrm>
          <a:prstGeom prst="ellipse">
            <a:avLst/>
          </a:prstGeom>
          <a:noFill/>
          <a:ln w="19050">
            <a:solidFill>
              <a:srgbClr val="007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596" name="Oval 602"/>
          <p:cNvSpPr>
            <a:spLocks noChangeArrowheads="1"/>
          </p:cNvSpPr>
          <p:nvPr/>
        </p:nvSpPr>
        <p:spPr bwMode="auto">
          <a:xfrm>
            <a:off x="6335233" y="3861048"/>
            <a:ext cx="1008112" cy="661555"/>
          </a:xfrm>
          <a:prstGeom prst="ellipse">
            <a:avLst/>
          </a:prstGeom>
          <a:noFill/>
          <a:ln w="19050">
            <a:solidFill>
              <a:srgbClr val="007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597" name="Oval 602"/>
          <p:cNvSpPr>
            <a:spLocks noChangeArrowheads="1"/>
          </p:cNvSpPr>
          <p:nvPr/>
        </p:nvSpPr>
        <p:spPr bwMode="auto">
          <a:xfrm>
            <a:off x="6349237" y="4797152"/>
            <a:ext cx="1008112" cy="661555"/>
          </a:xfrm>
          <a:prstGeom prst="ellipse">
            <a:avLst/>
          </a:prstGeom>
          <a:noFill/>
          <a:ln w="19050">
            <a:solidFill>
              <a:srgbClr val="007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28068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Regra Empírica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pt-BR" dirty="0" smtClean="0"/>
              <a:t>Para dados que têm uma distribuição em forma de sino (Normal):</a:t>
            </a:r>
          </a:p>
          <a:p>
            <a:pPr lvl="1"/>
            <a:r>
              <a:rPr lang="pt-BR" b="1" dirty="0" smtClean="0"/>
              <a:t>68,26%</a:t>
            </a:r>
            <a:r>
              <a:rPr lang="pt-BR" dirty="0" smtClean="0"/>
              <a:t> dos valores de uma variável aleatória normal estarão contidos em </a:t>
            </a:r>
            <a:r>
              <a:rPr lang="pt-BR" b="1" dirty="0" smtClean="0"/>
              <a:t>+/- 1 desvio padrão</a:t>
            </a:r>
            <a:r>
              <a:rPr lang="pt-BR" dirty="0" smtClean="0"/>
              <a:t> da média</a:t>
            </a:r>
          </a:p>
          <a:p>
            <a:pPr lvl="1"/>
            <a:r>
              <a:rPr lang="pt-BR" b="1" dirty="0" smtClean="0"/>
              <a:t>95,44%</a:t>
            </a:r>
            <a:r>
              <a:rPr lang="pt-BR" dirty="0" smtClean="0"/>
              <a:t> </a:t>
            </a:r>
            <a:r>
              <a:rPr lang="pt-BR" dirty="0"/>
              <a:t>dos valores de uma variável aleatória normal </a:t>
            </a:r>
            <a:r>
              <a:rPr lang="pt-BR" dirty="0" smtClean="0"/>
              <a:t>estarão </a:t>
            </a:r>
            <a:r>
              <a:rPr lang="pt-BR" dirty="0"/>
              <a:t>contidos em </a:t>
            </a:r>
            <a:r>
              <a:rPr lang="pt-BR" b="1" dirty="0"/>
              <a:t>+/- </a:t>
            </a:r>
            <a:r>
              <a:rPr lang="pt-BR" b="1" dirty="0" smtClean="0"/>
              <a:t>2 desvios </a:t>
            </a:r>
            <a:r>
              <a:rPr lang="pt-BR" b="1" dirty="0"/>
              <a:t>padrão</a:t>
            </a:r>
            <a:r>
              <a:rPr lang="pt-BR" dirty="0"/>
              <a:t> da média</a:t>
            </a:r>
          </a:p>
          <a:p>
            <a:pPr lvl="1"/>
            <a:r>
              <a:rPr lang="pt-BR" b="1" dirty="0" smtClean="0"/>
              <a:t>99,72%</a:t>
            </a:r>
            <a:r>
              <a:rPr lang="pt-BR" dirty="0" smtClean="0"/>
              <a:t> </a:t>
            </a:r>
            <a:r>
              <a:rPr lang="pt-BR" dirty="0"/>
              <a:t>dos valores de uma variável aleatória normal </a:t>
            </a:r>
            <a:r>
              <a:rPr lang="pt-BR" dirty="0" smtClean="0"/>
              <a:t>estarão </a:t>
            </a:r>
            <a:r>
              <a:rPr lang="pt-BR" dirty="0"/>
              <a:t>contidos em </a:t>
            </a:r>
            <a:r>
              <a:rPr lang="pt-BR" b="1" dirty="0"/>
              <a:t>+/- </a:t>
            </a:r>
            <a:r>
              <a:rPr lang="pt-BR" b="1" dirty="0" smtClean="0"/>
              <a:t>3 desvios </a:t>
            </a:r>
            <a:r>
              <a:rPr lang="pt-BR" b="1" dirty="0"/>
              <a:t>padrão</a:t>
            </a:r>
            <a:r>
              <a:rPr lang="pt-BR" dirty="0"/>
              <a:t> da </a:t>
            </a:r>
            <a:r>
              <a:rPr lang="pt-BR" dirty="0" smtClean="0"/>
              <a:t>média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34474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4"/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Estatística Descritiva: Medidas Numéricas</a:t>
            </a:r>
            <a:endParaRPr lang="pt-BR" dirty="0"/>
          </a:p>
        </p:txBody>
      </p:sp>
      <p:sp>
        <p:nvSpPr>
          <p:cNvPr id="6" name="Subtítulo 5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pt-BR" dirty="0" smtClean="0"/>
              <a:t>Capítulo 3</a:t>
            </a:r>
          </a:p>
          <a:p>
            <a:r>
              <a:rPr lang="pt-BR" dirty="0" smtClean="0"/>
              <a:t>Parte B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8765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Regra Empírica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20</a:t>
            </a:fld>
            <a:endParaRPr lang="pt-BR"/>
          </a:p>
        </p:txBody>
      </p:sp>
      <p:grpSp>
        <p:nvGrpSpPr>
          <p:cNvPr id="55" name="Grupo 54"/>
          <p:cNvGrpSpPr/>
          <p:nvPr/>
        </p:nvGrpSpPr>
        <p:grpSpPr>
          <a:xfrm>
            <a:off x="395536" y="1531962"/>
            <a:ext cx="7458075" cy="4705350"/>
            <a:chOff x="395536" y="1531962"/>
            <a:chExt cx="7458075" cy="4705350"/>
          </a:xfrm>
        </p:grpSpPr>
        <p:sp>
          <p:nvSpPr>
            <p:cNvPr id="6" name="Rectangle 9"/>
            <p:cNvSpPr>
              <a:spLocks noChangeArrowheads="1"/>
            </p:cNvSpPr>
            <p:nvPr/>
          </p:nvSpPr>
          <p:spPr bwMode="auto">
            <a:xfrm>
              <a:off x="665411" y="1531962"/>
              <a:ext cx="7188200" cy="4705350"/>
            </a:xfrm>
            <a:prstGeom prst="rect">
              <a:avLst/>
            </a:prstGeom>
            <a:solidFill>
              <a:schemeClr val="accent2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>
              <a:outerShdw dist="71842" dir="2700000" algn="ctr" rotWithShape="0">
                <a:srgbClr val="292929"/>
              </a:outerShdw>
            </a:effectLst>
          </p:spPr>
          <p:txBody>
            <a:bodyPr wrap="none" anchor="ctr"/>
            <a:lstStyle/>
            <a:p>
              <a:endParaRPr lang="pt-BR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7" name="Line 10"/>
            <p:cNvSpPr>
              <a:spLocks noChangeShapeType="1"/>
            </p:cNvSpPr>
            <p:nvPr/>
          </p:nvSpPr>
          <p:spPr bwMode="auto">
            <a:xfrm>
              <a:off x="4278561" y="5168925"/>
              <a:ext cx="0" cy="1444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8" name="Freeform 11"/>
            <p:cNvSpPr>
              <a:spLocks/>
            </p:cNvSpPr>
            <p:nvPr/>
          </p:nvSpPr>
          <p:spPr bwMode="auto">
            <a:xfrm>
              <a:off x="1898899" y="2930550"/>
              <a:ext cx="4732337" cy="2374900"/>
            </a:xfrm>
            <a:custGeom>
              <a:avLst/>
              <a:gdLst>
                <a:gd name="T0" fmla="*/ 1441 w 2981"/>
                <a:gd name="T1" fmla="*/ 15 h 1496"/>
                <a:gd name="T2" fmla="*/ 1351 w 2981"/>
                <a:gd name="T3" fmla="*/ 84 h 1496"/>
                <a:gd name="T4" fmla="*/ 1290 w 2981"/>
                <a:gd name="T5" fmla="*/ 168 h 1496"/>
                <a:gd name="T6" fmla="*/ 1241 w 2981"/>
                <a:gd name="T7" fmla="*/ 252 h 1496"/>
                <a:gd name="T8" fmla="*/ 1197 w 2981"/>
                <a:gd name="T9" fmla="*/ 334 h 1496"/>
                <a:gd name="T10" fmla="*/ 1163 w 2981"/>
                <a:gd name="T11" fmla="*/ 408 h 1496"/>
                <a:gd name="T12" fmla="*/ 1123 w 2981"/>
                <a:gd name="T13" fmla="*/ 505 h 1496"/>
                <a:gd name="T14" fmla="*/ 1087 w 2981"/>
                <a:gd name="T15" fmla="*/ 590 h 1496"/>
                <a:gd name="T16" fmla="*/ 1053 w 2981"/>
                <a:gd name="T17" fmla="*/ 674 h 1496"/>
                <a:gd name="T18" fmla="*/ 1023 w 2981"/>
                <a:gd name="T19" fmla="*/ 755 h 1496"/>
                <a:gd name="T20" fmla="*/ 987 w 2981"/>
                <a:gd name="T21" fmla="*/ 846 h 1496"/>
                <a:gd name="T22" fmla="*/ 951 w 2981"/>
                <a:gd name="T23" fmla="*/ 928 h 1496"/>
                <a:gd name="T24" fmla="*/ 914 w 2981"/>
                <a:gd name="T25" fmla="*/ 1008 h 1496"/>
                <a:gd name="T26" fmla="*/ 858 w 2981"/>
                <a:gd name="T27" fmla="*/ 1100 h 1496"/>
                <a:gd name="T28" fmla="*/ 781 w 2981"/>
                <a:gd name="T29" fmla="*/ 1190 h 1496"/>
                <a:gd name="T30" fmla="*/ 709 w 2981"/>
                <a:gd name="T31" fmla="*/ 1253 h 1496"/>
                <a:gd name="T32" fmla="*/ 606 w 2981"/>
                <a:gd name="T33" fmla="*/ 1316 h 1496"/>
                <a:gd name="T34" fmla="*/ 508 w 2981"/>
                <a:gd name="T35" fmla="*/ 1357 h 1496"/>
                <a:gd name="T36" fmla="*/ 401 w 2981"/>
                <a:gd name="T37" fmla="*/ 1390 h 1496"/>
                <a:gd name="T38" fmla="*/ 312 w 2981"/>
                <a:gd name="T39" fmla="*/ 1415 h 1496"/>
                <a:gd name="T40" fmla="*/ 190 w 2981"/>
                <a:gd name="T41" fmla="*/ 1441 h 1496"/>
                <a:gd name="T42" fmla="*/ 94 w 2981"/>
                <a:gd name="T43" fmla="*/ 1461 h 1496"/>
                <a:gd name="T44" fmla="*/ 2981 w 2981"/>
                <a:gd name="T45" fmla="*/ 1496 h 1496"/>
                <a:gd name="T46" fmla="*/ 2849 w 2981"/>
                <a:gd name="T47" fmla="*/ 1461 h 1496"/>
                <a:gd name="T48" fmla="*/ 2786 w 2981"/>
                <a:gd name="T49" fmla="*/ 1448 h 1496"/>
                <a:gd name="T50" fmla="*/ 2647 w 2981"/>
                <a:gd name="T51" fmla="*/ 1410 h 1496"/>
                <a:gd name="T52" fmla="*/ 2521 w 2981"/>
                <a:gd name="T53" fmla="*/ 1367 h 1496"/>
                <a:gd name="T54" fmla="*/ 2394 w 2981"/>
                <a:gd name="T55" fmla="*/ 1314 h 1496"/>
                <a:gd name="T56" fmla="*/ 2358 w 2981"/>
                <a:gd name="T57" fmla="*/ 1293 h 1496"/>
                <a:gd name="T58" fmla="*/ 2279 w 2981"/>
                <a:gd name="T59" fmla="*/ 1237 h 1496"/>
                <a:gd name="T60" fmla="*/ 2213 w 2981"/>
                <a:gd name="T61" fmla="*/ 1168 h 1496"/>
                <a:gd name="T62" fmla="*/ 2144 w 2981"/>
                <a:gd name="T63" fmla="*/ 1078 h 1496"/>
                <a:gd name="T64" fmla="*/ 2102 w 2981"/>
                <a:gd name="T65" fmla="*/ 1011 h 1496"/>
                <a:gd name="T66" fmla="*/ 2066 w 2981"/>
                <a:gd name="T67" fmla="*/ 931 h 1496"/>
                <a:gd name="T68" fmla="*/ 2037 w 2981"/>
                <a:gd name="T69" fmla="*/ 861 h 1496"/>
                <a:gd name="T70" fmla="*/ 2008 w 2981"/>
                <a:gd name="T71" fmla="*/ 791 h 1496"/>
                <a:gd name="T72" fmla="*/ 1967 w 2981"/>
                <a:gd name="T73" fmla="*/ 697 h 1496"/>
                <a:gd name="T74" fmla="*/ 1928 w 2981"/>
                <a:gd name="T75" fmla="*/ 608 h 1496"/>
                <a:gd name="T76" fmla="*/ 1882 w 2981"/>
                <a:gd name="T77" fmla="*/ 507 h 1496"/>
                <a:gd name="T78" fmla="*/ 1838 w 2981"/>
                <a:gd name="T79" fmla="*/ 411 h 1496"/>
                <a:gd name="T80" fmla="*/ 1794 w 2981"/>
                <a:gd name="T81" fmla="*/ 320 h 1496"/>
                <a:gd name="T82" fmla="*/ 1762 w 2981"/>
                <a:gd name="T83" fmla="*/ 259 h 1496"/>
                <a:gd name="T84" fmla="*/ 1727 w 2981"/>
                <a:gd name="T85" fmla="*/ 191 h 1496"/>
                <a:gd name="T86" fmla="*/ 1696 w 2981"/>
                <a:gd name="T87" fmla="*/ 146 h 1496"/>
                <a:gd name="T88" fmla="*/ 1676 w 2981"/>
                <a:gd name="T89" fmla="*/ 121 h 1496"/>
                <a:gd name="T90" fmla="*/ 1642 w 2981"/>
                <a:gd name="T91" fmla="*/ 80 h 1496"/>
                <a:gd name="T92" fmla="*/ 1598 w 2981"/>
                <a:gd name="T93" fmla="*/ 38 h 1496"/>
                <a:gd name="T94" fmla="*/ 1533 w 2981"/>
                <a:gd name="T95" fmla="*/ 5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81" h="1496">
                  <a:moveTo>
                    <a:pt x="1503" y="0"/>
                  </a:moveTo>
                  <a:lnTo>
                    <a:pt x="1474" y="7"/>
                  </a:lnTo>
                  <a:lnTo>
                    <a:pt x="1441" y="15"/>
                  </a:lnTo>
                  <a:lnTo>
                    <a:pt x="1406" y="34"/>
                  </a:lnTo>
                  <a:lnTo>
                    <a:pt x="1377" y="58"/>
                  </a:lnTo>
                  <a:lnTo>
                    <a:pt x="1351" y="84"/>
                  </a:lnTo>
                  <a:lnTo>
                    <a:pt x="1329" y="109"/>
                  </a:lnTo>
                  <a:lnTo>
                    <a:pt x="1311" y="135"/>
                  </a:lnTo>
                  <a:lnTo>
                    <a:pt x="1290" y="168"/>
                  </a:lnTo>
                  <a:lnTo>
                    <a:pt x="1276" y="190"/>
                  </a:lnTo>
                  <a:lnTo>
                    <a:pt x="1258" y="223"/>
                  </a:lnTo>
                  <a:lnTo>
                    <a:pt x="1241" y="252"/>
                  </a:lnTo>
                  <a:lnTo>
                    <a:pt x="1222" y="285"/>
                  </a:lnTo>
                  <a:lnTo>
                    <a:pt x="1211" y="307"/>
                  </a:lnTo>
                  <a:lnTo>
                    <a:pt x="1197" y="334"/>
                  </a:lnTo>
                  <a:lnTo>
                    <a:pt x="1186" y="360"/>
                  </a:lnTo>
                  <a:lnTo>
                    <a:pt x="1175" y="383"/>
                  </a:lnTo>
                  <a:lnTo>
                    <a:pt x="1163" y="408"/>
                  </a:lnTo>
                  <a:lnTo>
                    <a:pt x="1151" y="439"/>
                  </a:lnTo>
                  <a:lnTo>
                    <a:pt x="1136" y="476"/>
                  </a:lnTo>
                  <a:lnTo>
                    <a:pt x="1123" y="505"/>
                  </a:lnTo>
                  <a:lnTo>
                    <a:pt x="1114" y="526"/>
                  </a:lnTo>
                  <a:lnTo>
                    <a:pt x="1099" y="558"/>
                  </a:lnTo>
                  <a:lnTo>
                    <a:pt x="1087" y="590"/>
                  </a:lnTo>
                  <a:lnTo>
                    <a:pt x="1077" y="612"/>
                  </a:lnTo>
                  <a:lnTo>
                    <a:pt x="1063" y="646"/>
                  </a:lnTo>
                  <a:lnTo>
                    <a:pt x="1053" y="674"/>
                  </a:lnTo>
                  <a:lnTo>
                    <a:pt x="1043" y="701"/>
                  </a:lnTo>
                  <a:lnTo>
                    <a:pt x="1033" y="728"/>
                  </a:lnTo>
                  <a:lnTo>
                    <a:pt x="1023" y="755"/>
                  </a:lnTo>
                  <a:lnTo>
                    <a:pt x="1013" y="781"/>
                  </a:lnTo>
                  <a:lnTo>
                    <a:pt x="1002" y="809"/>
                  </a:lnTo>
                  <a:lnTo>
                    <a:pt x="987" y="846"/>
                  </a:lnTo>
                  <a:lnTo>
                    <a:pt x="972" y="881"/>
                  </a:lnTo>
                  <a:lnTo>
                    <a:pt x="962" y="904"/>
                  </a:lnTo>
                  <a:lnTo>
                    <a:pt x="951" y="928"/>
                  </a:lnTo>
                  <a:lnTo>
                    <a:pt x="941" y="953"/>
                  </a:lnTo>
                  <a:lnTo>
                    <a:pt x="930" y="977"/>
                  </a:lnTo>
                  <a:lnTo>
                    <a:pt x="914" y="1008"/>
                  </a:lnTo>
                  <a:lnTo>
                    <a:pt x="898" y="1040"/>
                  </a:lnTo>
                  <a:lnTo>
                    <a:pt x="879" y="1070"/>
                  </a:lnTo>
                  <a:lnTo>
                    <a:pt x="858" y="1100"/>
                  </a:lnTo>
                  <a:lnTo>
                    <a:pt x="836" y="1130"/>
                  </a:lnTo>
                  <a:lnTo>
                    <a:pt x="810" y="1158"/>
                  </a:lnTo>
                  <a:lnTo>
                    <a:pt x="781" y="1190"/>
                  </a:lnTo>
                  <a:lnTo>
                    <a:pt x="761" y="1209"/>
                  </a:lnTo>
                  <a:lnTo>
                    <a:pt x="737" y="1230"/>
                  </a:lnTo>
                  <a:lnTo>
                    <a:pt x="709" y="1253"/>
                  </a:lnTo>
                  <a:lnTo>
                    <a:pt x="686" y="1269"/>
                  </a:lnTo>
                  <a:lnTo>
                    <a:pt x="654" y="1289"/>
                  </a:lnTo>
                  <a:lnTo>
                    <a:pt x="606" y="1316"/>
                  </a:lnTo>
                  <a:lnTo>
                    <a:pt x="566" y="1334"/>
                  </a:lnTo>
                  <a:lnTo>
                    <a:pt x="536" y="1345"/>
                  </a:lnTo>
                  <a:lnTo>
                    <a:pt x="508" y="1357"/>
                  </a:lnTo>
                  <a:lnTo>
                    <a:pt x="473" y="1370"/>
                  </a:lnTo>
                  <a:lnTo>
                    <a:pt x="437" y="1381"/>
                  </a:lnTo>
                  <a:lnTo>
                    <a:pt x="401" y="1390"/>
                  </a:lnTo>
                  <a:lnTo>
                    <a:pt x="374" y="1398"/>
                  </a:lnTo>
                  <a:lnTo>
                    <a:pt x="341" y="1407"/>
                  </a:lnTo>
                  <a:lnTo>
                    <a:pt x="312" y="1415"/>
                  </a:lnTo>
                  <a:lnTo>
                    <a:pt x="274" y="1423"/>
                  </a:lnTo>
                  <a:lnTo>
                    <a:pt x="230" y="1433"/>
                  </a:lnTo>
                  <a:lnTo>
                    <a:pt x="190" y="1441"/>
                  </a:lnTo>
                  <a:lnTo>
                    <a:pt x="160" y="1448"/>
                  </a:lnTo>
                  <a:lnTo>
                    <a:pt x="131" y="1454"/>
                  </a:lnTo>
                  <a:lnTo>
                    <a:pt x="94" y="1461"/>
                  </a:lnTo>
                  <a:lnTo>
                    <a:pt x="51" y="1473"/>
                  </a:lnTo>
                  <a:lnTo>
                    <a:pt x="0" y="1494"/>
                  </a:lnTo>
                  <a:lnTo>
                    <a:pt x="2981" y="1496"/>
                  </a:lnTo>
                  <a:lnTo>
                    <a:pt x="2933" y="1478"/>
                  </a:lnTo>
                  <a:lnTo>
                    <a:pt x="2883" y="1467"/>
                  </a:lnTo>
                  <a:lnTo>
                    <a:pt x="2849" y="1461"/>
                  </a:lnTo>
                  <a:lnTo>
                    <a:pt x="2809" y="1453"/>
                  </a:lnTo>
                  <a:lnTo>
                    <a:pt x="2761" y="1441"/>
                  </a:lnTo>
                  <a:lnTo>
                    <a:pt x="2786" y="1448"/>
                  </a:lnTo>
                  <a:lnTo>
                    <a:pt x="2731" y="1433"/>
                  </a:lnTo>
                  <a:lnTo>
                    <a:pt x="2700" y="1425"/>
                  </a:lnTo>
                  <a:lnTo>
                    <a:pt x="2647" y="1410"/>
                  </a:lnTo>
                  <a:lnTo>
                    <a:pt x="2599" y="1394"/>
                  </a:lnTo>
                  <a:lnTo>
                    <a:pt x="2559" y="1380"/>
                  </a:lnTo>
                  <a:lnTo>
                    <a:pt x="2521" y="1367"/>
                  </a:lnTo>
                  <a:lnTo>
                    <a:pt x="2478" y="1352"/>
                  </a:lnTo>
                  <a:lnTo>
                    <a:pt x="2442" y="1337"/>
                  </a:lnTo>
                  <a:lnTo>
                    <a:pt x="2394" y="1314"/>
                  </a:lnTo>
                  <a:lnTo>
                    <a:pt x="2374" y="1302"/>
                  </a:lnTo>
                  <a:lnTo>
                    <a:pt x="2373" y="1302"/>
                  </a:lnTo>
                  <a:lnTo>
                    <a:pt x="2358" y="1293"/>
                  </a:lnTo>
                  <a:lnTo>
                    <a:pt x="2331" y="1278"/>
                  </a:lnTo>
                  <a:lnTo>
                    <a:pt x="2305" y="1259"/>
                  </a:lnTo>
                  <a:lnTo>
                    <a:pt x="2279" y="1237"/>
                  </a:lnTo>
                  <a:lnTo>
                    <a:pt x="2260" y="1219"/>
                  </a:lnTo>
                  <a:lnTo>
                    <a:pt x="2238" y="1198"/>
                  </a:lnTo>
                  <a:lnTo>
                    <a:pt x="2213" y="1168"/>
                  </a:lnTo>
                  <a:lnTo>
                    <a:pt x="2188" y="1137"/>
                  </a:lnTo>
                  <a:lnTo>
                    <a:pt x="2167" y="1108"/>
                  </a:lnTo>
                  <a:lnTo>
                    <a:pt x="2144" y="1078"/>
                  </a:lnTo>
                  <a:lnTo>
                    <a:pt x="2129" y="1053"/>
                  </a:lnTo>
                  <a:lnTo>
                    <a:pt x="2115" y="1033"/>
                  </a:lnTo>
                  <a:lnTo>
                    <a:pt x="2102" y="1011"/>
                  </a:lnTo>
                  <a:lnTo>
                    <a:pt x="2089" y="986"/>
                  </a:lnTo>
                  <a:lnTo>
                    <a:pt x="2077" y="959"/>
                  </a:lnTo>
                  <a:lnTo>
                    <a:pt x="2066" y="931"/>
                  </a:lnTo>
                  <a:lnTo>
                    <a:pt x="2055" y="902"/>
                  </a:lnTo>
                  <a:lnTo>
                    <a:pt x="2046" y="883"/>
                  </a:lnTo>
                  <a:lnTo>
                    <a:pt x="2037" y="861"/>
                  </a:lnTo>
                  <a:lnTo>
                    <a:pt x="2028" y="839"/>
                  </a:lnTo>
                  <a:lnTo>
                    <a:pt x="2018" y="818"/>
                  </a:lnTo>
                  <a:lnTo>
                    <a:pt x="2008" y="791"/>
                  </a:lnTo>
                  <a:lnTo>
                    <a:pt x="1996" y="763"/>
                  </a:lnTo>
                  <a:lnTo>
                    <a:pt x="1981" y="725"/>
                  </a:lnTo>
                  <a:lnTo>
                    <a:pt x="1967" y="697"/>
                  </a:lnTo>
                  <a:lnTo>
                    <a:pt x="1952" y="667"/>
                  </a:lnTo>
                  <a:lnTo>
                    <a:pt x="1938" y="634"/>
                  </a:lnTo>
                  <a:lnTo>
                    <a:pt x="1928" y="608"/>
                  </a:lnTo>
                  <a:lnTo>
                    <a:pt x="1914" y="577"/>
                  </a:lnTo>
                  <a:lnTo>
                    <a:pt x="1903" y="549"/>
                  </a:lnTo>
                  <a:lnTo>
                    <a:pt x="1882" y="507"/>
                  </a:lnTo>
                  <a:lnTo>
                    <a:pt x="1866" y="468"/>
                  </a:lnTo>
                  <a:lnTo>
                    <a:pt x="1850" y="434"/>
                  </a:lnTo>
                  <a:lnTo>
                    <a:pt x="1838" y="411"/>
                  </a:lnTo>
                  <a:lnTo>
                    <a:pt x="1824" y="381"/>
                  </a:lnTo>
                  <a:lnTo>
                    <a:pt x="1807" y="346"/>
                  </a:lnTo>
                  <a:lnTo>
                    <a:pt x="1794" y="320"/>
                  </a:lnTo>
                  <a:lnTo>
                    <a:pt x="1783" y="301"/>
                  </a:lnTo>
                  <a:lnTo>
                    <a:pt x="1776" y="285"/>
                  </a:lnTo>
                  <a:lnTo>
                    <a:pt x="1762" y="259"/>
                  </a:lnTo>
                  <a:lnTo>
                    <a:pt x="1749" y="234"/>
                  </a:lnTo>
                  <a:lnTo>
                    <a:pt x="1738" y="213"/>
                  </a:lnTo>
                  <a:lnTo>
                    <a:pt x="1727" y="191"/>
                  </a:lnTo>
                  <a:lnTo>
                    <a:pt x="1714" y="172"/>
                  </a:lnTo>
                  <a:lnTo>
                    <a:pt x="1703" y="160"/>
                  </a:lnTo>
                  <a:lnTo>
                    <a:pt x="1696" y="146"/>
                  </a:lnTo>
                  <a:lnTo>
                    <a:pt x="1689" y="136"/>
                  </a:lnTo>
                  <a:lnTo>
                    <a:pt x="1681" y="126"/>
                  </a:lnTo>
                  <a:lnTo>
                    <a:pt x="1676" y="121"/>
                  </a:lnTo>
                  <a:lnTo>
                    <a:pt x="1667" y="110"/>
                  </a:lnTo>
                  <a:lnTo>
                    <a:pt x="1655" y="95"/>
                  </a:lnTo>
                  <a:lnTo>
                    <a:pt x="1642" y="80"/>
                  </a:lnTo>
                  <a:lnTo>
                    <a:pt x="1628" y="63"/>
                  </a:lnTo>
                  <a:lnTo>
                    <a:pt x="1613" y="50"/>
                  </a:lnTo>
                  <a:lnTo>
                    <a:pt x="1598" y="38"/>
                  </a:lnTo>
                  <a:lnTo>
                    <a:pt x="1582" y="25"/>
                  </a:lnTo>
                  <a:lnTo>
                    <a:pt x="1557" y="14"/>
                  </a:lnTo>
                  <a:lnTo>
                    <a:pt x="1533" y="5"/>
                  </a:lnTo>
                  <a:lnTo>
                    <a:pt x="1503" y="0"/>
                  </a:lnTo>
                </a:path>
              </a:pathLst>
            </a:custGeom>
            <a:noFill/>
            <a:ln w="38100" cap="rnd" cmpd="sng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993366">
                          <a:gamma/>
                          <a:shade val="46275"/>
                          <a:invGamma/>
                        </a:srgbClr>
                      </a:gs>
                      <a:gs pos="50000">
                        <a:srgbClr val="993366"/>
                      </a:gs>
                      <a:gs pos="100000">
                        <a:srgbClr val="993366">
                          <a:gamma/>
                          <a:shade val="46275"/>
                          <a:invGamma/>
                        </a:srgbClr>
                      </a:gs>
                    </a:gsLst>
                    <a:lin ang="0" scaled="1"/>
                  </a:gra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292929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0" name="Text Box 13"/>
            <p:cNvSpPr txBox="1">
              <a:spLocks noChangeArrowheads="1"/>
            </p:cNvSpPr>
            <p:nvPr/>
          </p:nvSpPr>
          <p:spPr bwMode="auto">
            <a:xfrm>
              <a:off x="7031286" y="5067325"/>
              <a:ext cx="33374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 i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</a:rPr>
                <a:t>x</a:t>
              </a:r>
            </a:p>
          </p:txBody>
        </p:sp>
        <p:sp>
          <p:nvSpPr>
            <p:cNvPr id="11" name="Line 14"/>
            <p:cNvSpPr>
              <a:spLocks noChangeShapeType="1"/>
            </p:cNvSpPr>
            <p:nvPr/>
          </p:nvSpPr>
          <p:spPr bwMode="auto">
            <a:xfrm>
              <a:off x="3554661" y="2578125"/>
              <a:ext cx="3175" cy="28495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dash"/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2" name="Line 15"/>
            <p:cNvSpPr>
              <a:spLocks noChangeShapeType="1"/>
            </p:cNvSpPr>
            <p:nvPr/>
          </p:nvSpPr>
          <p:spPr bwMode="auto">
            <a:xfrm flipH="1">
              <a:off x="5002461" y="2578125"/>
              <a:ext cx="0" cy="283051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dash"/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3" name="Line 16"/>
            <p:cNvSpPr>
              <a:spLocks noChangeShapeType="1"/>
            </p:cNvSpPr>
            <p:nvPr/>
          </p:nvSpPr>
          <p:spPr bwMode="auto">
            <a:xfrm flipH="1">
              <a:off x="5729536" y="2178075"/>
              <a:ext cx="6350" cy="352901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dash"/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4" name="Line 17"/>
            <p:cNvSpPr>
              <a:spLocks noChangeShapeType="1"/>
            </p:cNvSpPr>
            <p:nvPr/>
          </p:nvSpPr>
          <p:spPr bwMode="auto">
            <a:xfrm flipH="1">
              <a:off x="6488361" y="1768500"/>
              <a:ext cx="0" cy="36877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dash"/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22" name="Line 25"/>
            <p:cNvSpPr>
              <a:spLocks noChangeShapeType="1"/>
            </p:cNvSpPr>
            <p:nvPr/>
          </p:nvSpPr>
          <p:spPr bwMode="auto">
            <a:xfrm flipH="1">
              <a:off x="2030661" y="1768500"/>
              <a:ext cx="0" cy="369093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dash"/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23" name="Line 26"/>
            <p:cNvSpPr>
              <a:spLocks noChangeShapeType="1"/>
            </p:cNvSpPr>
            <p:nvPr/>
          </p:nvSpPr>
          <p:spPr bwMode="auto">
            <a:xfrm flipH="1">
              <a:off x="2792661" y="2181250"/>
              <a:ext cx="0" cy="355758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dash"/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grpSp>
          <p:nvGrpSpPr>
            <p:cNvPr id="24" name="Group 27"/>
            <p:cNvGrpSpPr>
              <a:grpSpLocks/>
            </p:cNvGrpSpPr>
            <p:nvPr/>
          </p:nvGrpSpPr>
          <p:grpSpPr bwMode="auto">
            <a:xfrm>
              <a:off x="3557836" y="2420962"/>
              <a:ext cx="1428750" cy="369888"/>
              <a:chOff x="2514" y="1560"/>
              <a:chExt cx="912" cy="233"/>
            </a:xfrm>
          </p:grpSpPr>
          <p:sp>
            <p:nvSpPr>
              <p:cNvPr id="25" name="Text Box 28"/>
              <p:cNvSpPr txBox="1">
                <a:spLocks noChangeArrowheads="1"/>
              </p:cNvSpPr>
              <p:nvPr/>
            </p:nvSpPr>
            <p:spPr bwMode="auto">
              <a:xfrm>
                <a:off x="2648" y="1560"/>
                <a:ext cx="562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b="1" dirty="0" smtClean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68,26</a:t>
                </a:r>
                <a:r>
                  <a:rPr lang="en-US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%</a:t>
                </a:r>
              </a:p>
            </p:txBody>
          </p:sp>
          <p:sp>
            <p:nvSpPr>
              <p:cNvPr id="26" name="Line 29"/>
              <p:cNvSpPr>
                <a:spLocks noChangeShapeType="1"/>
              </p:cNvSpPr>
              <p:nvPr/>
            </p:nvSpPr>
            <p:spPr bwMode="auto">
              <a:xfrm>
                <a:off x="3270" y="1686"/>
                <a:ext cx="15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triangle" w="med" len="med"/>
              </a:ln>
              <a:effectLst>
                <a:outerShdw dist="17961" dir="2700000" algn="ctr" rotWithShape="0">
                  <a:srgbClr val="292929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" name="Line 30"/>
              <p:cNvSpPr>
                <a:spLocks noChangeShapeType="1"/>
              </p:cNvSpPr>
              <p:nvPr/>
            </p:nvSpPr>
            <p:spPr bwMode="auto">
              <a:xfrm flipH="1">
                <a:off x="2514" y="1686"/>
                <a:ext cx="15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triangle" w="med" len="med"/>
              </a:ln>
              <a:effectLst>
                <a:outerShdw dist="17961" dir="2700000" algn="ctr" rotWithShape="0">
                  <a:srgbClr val="292929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8" name="Group 31"/>
            <p:cNvGrpSpPr>
              <a:grpSpLocks/>
            </p:cNvGrpSpPr>
            <p:nvPr/>
          </p:nvGrpSpPr>
          <p:grpSpPr bwMode="auto">
            <a:xfrm>
              <a:off x="2808536" y="2011387"/>
              <a:ext cx="2895600" cy="369888"/>
              <a:chOff x="2046" y="1302"/>
              <a:chExt cx="1824" cy="233"/>
            </a:xfrm>
          </p:grpSpPr>
          <p:sp>
            <p:nvSpPr>
              <p:cNvPr id="29" name="Text Box 32"/>
              <p:cNvSpPr txBox="1">
                <a:spLocks noChangeArrowheads="1"/>
              </p:cNvSpPr>
              <p:nvPr/>
            </p:nvSpPr>
            <p:spPr bwMode="auto">
              <a:xfrm>
                <a:off x="2652" y="1302"/>
                <a:ext cx="555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b="1" dirty="0" smtClean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95,44</a:t>
                </a:r>
                <a:r>
                  <a:rPr lang="en-US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%</a:t>
                </a:r>
              </a:p>
            </p:txBody>
          </p:sp>
          <p:sp>
            <p:nvSpPr>
              <p:cNvPr id="30" name="Line 33"/>
              <p:cNvSpPr>
                <a:spLocks noChangeShapeType="1"/>
              </p:cNvSpPr>
              <p:nvPr/>
            </p:nvSpPr>
            <p:spPr bwMode="auto">
              <a:xfrm flipH="1">
                <a:off x="2046" y="1434"/>
                <a:ext cx="618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triangle" w="med" len="med"/>
              </a:ln>
              <a:effectLst>
                <a:outerShdw dist="17961" dir="2700000" algn="ctr" rotWithShape="0">
                  <a:srgbClr val="292929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" name="Line 34"/>
              <p:cNvSpPr>
                <a:spLocks noChangeShapeType="1"/>
              </p:cNvSpPr>
              <p:nvPr/>
            </p:nvSpPr>
            <p:spPr bwMode="auto">
              <a:xfrm>
                <a:off x="3264" y="1434"/>
                <a:ext cx="60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triangle" w="med" len="med"/>
              </a:ln>
              <a:effectLst>
                <a:outerShdw dist="17961" dir="2700000" algn="ctr" rotWithShape="0">
                  <a:srgbClr val="292929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2" name="Group 35"/>
            <p:cNvGrpSpPr>
              <a:grpSpLocks/>
            </p:cNvGrpSpPr>
            <p:nvPr/>
          </p:nvGrpSpPr>
          <p:grpSpPr bwMode="auto">
            <a:xfrm>
              <a:off x="2075111" y="1611337"/>
              <a:ext cx="4381500" cy="369888"/>
              <a:chOff x="1584" y="1050"/>
              <a:chExt cx="2760" cy="233"/>
            </a:xfrm>
          </p:grpSpPr>
          <p:sp>
            <p:nvSpPr>
              <p:cNvPr id="33" name="Text Box 36"/>
              <p:cNvSpPr txBox="1">
                <a:spLocks noChangeArrowheads="1"/>
              </p:cNvSpPr>
              <p:nvPr/>
            </p:nvSpPr>
            <p:spPr bwMode="auto">
              <a:xfrm>
                <a:off x="2652" y="1050"/>
                <a:ext cx="555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b="1" dirty="0" smtClean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99,72</a:t>
                </a:r>
                <a:r>
                  <a:rPr lang="en-US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%</a:t>
                </a:r>
              </a:p>
            </p:txBody>
          </p:sp>
          <p:sp>
            <p:nvSpPr>
              <p:cNvPr id="34" name="Line 37"/>
              <p:cNvSpPr>
                <a:spLocks noChangeShapeType="1"/>
              </p:cNvSpPr>
              <p:nvPr/>
            </p:nvSpPr>
            <p:spPr bwMode="auto">
              <a:xfrm>
                <a:off x="3270" y="1176"/>
                <a:ext cx="1074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triangle" w="med" len="med"/>
              </a:ln>
              <a:effectLst>
                <a:outerShdw dist="17961" dir="2700000" algn="ctr" rotWithShape="0">
                  <a:srgbClr val="292929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5" name="Line 38"/>
              <p:cNvSpPr>
                <a:spLocks noChangeShapeType="1"/>
              </p:cNvSpPr>
              <p:nvPr/>
            </p:nvSpPr>
            <p:spPr bwMode="auto">
              <a:xfrm flipH="1">
                <a:off x="1584" y="1176"/>
                <a:ext cx="1074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triangle" w="med" len="med"/>
              </a:ln>
              <a:effectLst>
                <a:outerShdw dist="17961" dir="2700000" algn="ctr" rotWithShape="0">
                  <a:srgbClr val="292929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sp>
          <p:nvSpPr>
            <p:cNvPr id="36" name="AutoShape 39"/>
            <p:cNvSpPr>
              <a:spLocks noChangeArrowheads="1"/>
            </p:cNvSpPr>
            <p:nvPr/>
          </p:nvSpPr>
          <p:spPr bwMode="auto">
            <a:xfrm rot="5400000">
              <a:off x="351086" y="2547962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37" name="AutoShape 40"/>
            <p:cNvSpPr>
              <a:spLocks noChangeArrowheads="1"/>
            </p:cNvSpPr>
            <p:nvPr/>
          </p:nvSpPr>
          <p:spPr bwMode="auto">
            <a:xfrm rot="5400000">
              <a:off x="351086" y="2166962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38" name="AutoShape 41"/>
            <p:cNvSpPr>
              <a:spLocks noChangeArrowheads="1"/>
            </p:cNvSpPr>
            <p:nvPr/>
          </p:nvSpPr>
          <p:spPr bwMode="auto">
            <a:xfrm rot="5400000">
              <a:off x="351086" y="1766912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39" name="AutoShape 42"/>
            <p:cNvSpPr>
              <a:spLocks noChangeArrowheads="1"/>
            </p:cNvSpPr>
            <p:nvPr/>
          </p:nvSpPr>
          <p:spPr bwMode="auto">
            <a:xfrm rot="5400000">
              <a:off x="351086" y="3767162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48" name="Text Box 18"/>
            <p:cNvSpPr txBox="1">
              <a:spLocks noChangeArrowheads="1"/>
            </p:cNvSpPr>
            <p:nvPr/>
          </p:nvSpPr>
          <p:spPr bwMode="auto">
            <a:xfrm>
              <a:off x="1535981" y="5433466"/>
              <a:ext cx="80342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b="1" i="1" dirty="0">
                  <a:latin typeface="Symbol" pitchFamily="18" charset="2"/>
                </a:rPr>
                <a:t>m</a:t>
              </a:r>
              <a:r>
                <a:rPr lang="en-US" b="1" dirty="0">
                  <a:latin typeface="Book Antiqua" pitchFamily="18" charset="0"/>
                </a:rPr>
                <a:t> – 3</a:t>
              </a:r>
              <a:r>
                <a:rPr lang="en-US" b="1" i="1" dirty="0">
                  <a:latin typeface="Symbol" pitchFamily="18" charset="2"/>
                </a:rPr>
                <a:t>s</a:t>
              </a:r>
            </a:p>
          </p:txBody>
        </p:sp>
        <p:sp>
          <p:nvSpPr>
            <p:cNvPr id="49" name="Text Box 19"/>
            <p:cNvSpPr txBox="1">
              <a:spLocks noChangeArrowheads="1"/>
            </p:cNvSpPr>
            <p:nvPr/>
          </p:nvSpPr>
          <p:spPr bwMode="auto">
            <a:xfrm>
              <a:off x="3040931" y="5433466"/>
              <a:ext cx="80342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b="1" i="1">
                  <a:latin typeface="Symbol" pitchFamily="18" charset="2"/>
                </a:rPr>
                <a:t>m</a:t>
              </a:r>
              <a:r>
                <a:rPr lang="en-US" b="1">
                  <a:latin typeface="Book Antiqua" pitchFamily="18" charset="0"/>
                </a:rPr>
                <a:t> – 1</a:t>
              </a:r>
              <a:r>
                <a:rPr lang="en-US" b="1" i="1">
                  <a:latin typeface="Symbol" pitchFamily="18" charset="2"/>
                </a:rPr>
                <a:t>s</a:t>
              </a:r>
            </a:p>
          </p:txBody>
        </p:sp>
        <p:sp>
          <p:nvSpPr>
            <p:cNvPr id="50" name="Text Box 20"/>
            <p:cNvSpPr txBox="1">
              <a:spLocks noChangeArrowheads="1"/>
            </p:cNvSpPr>
            <p:nvPr/>
          </p:nvSpPr>
          <p:spPr bwMode="auto">
            <a:xfrm>
              <a:off x="2259881" y="5738266"/>
              <a:ext cx="80342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b="1" i="1">
                  <a:latin typeface="Symbol" pitchFamily="18" charset="2"/>
                </a:rPr>
                <a:t>m</a:t>
              </a:r>
              <a:r>
                <a:rPr lang="en-US" b="1">
                  <a:latin typeface="Book Antiqua" pitchFamily="18" charset="0"/>
                </a:rPr>
                <a:t> – 2</a:t>
              </a:r>
              <a:r>
                <a:rPr lang="en-US" b="1" i="1">
                  <a:latin typeface="Symbol" pitchFamily="18" charset="2"/>
                </a:rPr>
                <a:t>s</a:t>
              </a:r>
            </a:p>
          </p:txBody>
        </p:sp>
        <p:sp>
          <p:nvSpPr>
            <p:cNvPr id="51" name="Text Box 21"/>
            <p:cNvSpPr txBox="1">
              <a:spLocks noChangeArrowheads="1"/>
            </p:cNvSpPr>
            <p:nvPr/>
          </p:nvSpPr>
          <p:spPr bwMode="auto">
            <a:xfrm>
              <a:off x="4455393" y="5433466"/>
              <a:ext cx="827471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b="1" i="1">
                  <a:latin typeface="Symbol" pitchFamily="18" charset="2"/>
                </a:rPr>
                <a:t>m</a:t>
              </a:r>
              <a:r>
                <a:rPr lang="en-US" b="1">
                  <a:latin typeface="Book Antiqua" pitchFamily="18" charset="0"/>
                </a:rPr>
                <a:t> + 1</a:t>
              </a:r>
              <a:r>
                <a:rPr lang="en-US" b="1" i="1">
                  <a:latin typeface="Symbol" pitchFamily="18" charset="2"/>
                </a:rPr>
                <a:t>s</a:t>
              </a:r>
            </a:p>
          </p:txBody>
        </p:sp>
        <p:sp>
          <p:nvSpPr>
            <p:cNvPr id="52" name="Text Box 22"/>
            <p:cNvSpPr txBox="1">
              <a:spLocks noChangeArrowheads="1"/>
            </p:cNvSpPr>
            <p:nvPr/>
          </p:nvSpPr>
          <p:spPr bwMode="auto">
            <a:xfrm>
              <a:off x="5179293" y="5738266"/>
              <a:ext cx="827471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b="1" i="1">
                  <a:latin typeface="Symbol" pitchFamily="18" charset="2"/>
                </a:rPr>
                <a:t>m</a:t>
              </a:r>
              <a:r>
                <a:rPr lang="en-US" b="1">
                  <a:latin typeface="Book Antiqua" pitchFamily="18" charset="0"/>
                </a:rPr>
                <a:t> + 2</a:t>
              </a:r>
              <a:r>
                <a:rPr lang="en-US" b="1" i="1">
                  <a:latin typeface="Symbol" pitchFamily="18" charset="2"/>
                </a:rPr>
                <a:t>s</a:t>
              </a:r>
            </a:p>
          </p:txBody>
        </p:sp>
        <p:sp>
          <p:nvSpPr>
            <p:cNvPr id="53" name="Text Box 23"/>
            <p:cNvSpPr txBox="1">
              <a:spLocks noChangeArrowheads="1"/>
            </p:cNvSpPr>
            <p:nvPr/>
          </p:nvSpPr>
          <p:spPr bwMode="auto">
            <a:xfrm>
              <a:off x="5941293" y="5414416"/>
              <a:ext cx="827471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b="1" i="1">
                  <a:latin typeface="Symbol" pitchFamily="18" charset="2"/>
                </a:rPr>
                <a:t>m</a:t>
              </a:r>
              <a:r>
                <a:rPr lang="en-US" b="1">
                  <a:latin typeface="Book Antiqua" pitchFamily="18" charset="0"/>
                </a:rPr>
                <a:t> + 3</a:t>
              </a:r>
              <a:r>
                <a:rPr lang="en-US" b="1" i="1">
                  <a:latin typeface="Symbol" pitchFamily="18" charset="2"/>
                </a:rPr>
                <a:t>s</a:t>
              </a:r>
            </a:p>
          </p:txBody>
        </p:sp>
        <p:sp>
          <p:nvSpPr>
            <p:cNvPr id="54" name="Text Box 24"/>
            <p:cNvSpPr txBox="1">
              <a:spLocks noChangeArrowheads="1"/>
            </p:cNvSpPr>
            <p:nvPr/>
          </p:nvSpPr>
          <p:spPr bwMode="auto">
            <a:xfrm>
              <a:off x="4077568" y="5268366"/>
              <a:ext cx="31771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b="1" i="1">
                  <a:latin typeface="Symbol" pitchFamily="18" charset="2"/>
                </a:rPr>
                <a:t>m</a:t>
              </a:r>
            </a:p>
          </p:txBody>
        </p:sp>
        <p:sp>
          <p:nvSpPr>
            <p:cNvPr id="47" name="Line 12"/>
            <p:cNvSpPr>
              <a:spLocks noChangeShapeType="1"/>
            </p:cNvSpPr>
            <p:nvPr/>
          </p:nvSpPr>
          <p:spPr bwMode="auto">
            <a:xfrm>
              <a:off x="1475656" y="5328691"/>
              <a:ext cx="5534025" cy="1588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="1"/>
            </a:p>
          </p:txBody>
        </p:sp>
      </p:grpSp>
    </p:spTree>
    <p:extLst>
      <p:ext uri="{BB962C8B-B14F-4D97-AF65-F5344CB8AC3E}">
        <p14:creationId xmlns:p14="http://schemas.microsoft.com/office/powerpoint/2010/main" val="729895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Detecção de Pontos Fora da Curva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62500" lnSpcReduction="20000"/>
          </a:bodyPr>
          <a:lstStyle/>
          <a:p>
            <a:r>
              <a:rPr lang="pt-BR" dirty="0"/>
              <a:t>Um </a:t>
            </a:r>
            <a:r>
              <a:rPr lang="pt-BR" b="1" dirty="0" smtClean="0"/>
              <a:t>ponto fora da curva </a:t>
            </a:r>
            <a:r>
              <a:rPr lang="pt-BR" dirty="0" smtClean="0"/>
              <a:t>(</a:t>
            </a:r>
            <a:r>
              <a:rPr lang="pt-BR" i="1" dirty="0" err="1" smtClean="0"/>
              <a:t>outlier</a:t>
            </a:r>
            <a:r>
              <a:rPr lang="pt-BR" dirty="0" smtClean="0"/>
              <a:t>) é uma observação com valores </a:t>
            </a:r>
            <a:r>
              <a:rPr lang="pt-BR" b="1" dirty="0" smtClean="0"/>
              <a:t>muito pequenos </a:t>
            </a:r>
            <a:r>
              <a:rPr lang="pt-BR" b="1" dirty="0"/>
              <a:t>ou</a:t>
            </a:r>
            <a:r>
              <a:rPr lang="pt-BR" dirty="0"/>
              <a:t> </a:t>
            </a:r>
            <a:r>
              <a:rPr lang="pt-BR" b="1" dirty="0"/>
              <a:t>excepcionalmente </a:t>
            </a:r>
            <a:r>
              <a:rPr lang="pt-BR" b="1" dirty="0" smtClean="0"/>
              <a:t>grandes </a:t>
            </a:r>
            <a:r>
              <a:rPr lang="pt-BR" dirty="0"/>
              <a:t>em um conjunto de </a:t>
            </a:r>
            <a:r>
              <a:rPr lang="pt-BR" dirty="0" smtClean="0"/>
              <a:t>dados</a:t>
            </a:r>
          </a:p>
          <a:p>
            <a:r>
              <a:rPr lang="pt-BR" dirty="0" smtClean="0"/>
              <a:t>Uma observação com valor com </a:t>
            </a:r>
            <a:r>
              <a:rPr lang="pt-BR" dirty="0" err="1"/>
              <a:t>escore-z</a:t>
            </a:r>
            <a:r>
              <a:rPr lang="pt-BR" dirty="0"/>
              <a:t> </a:t>
            </a:r>
            <a:r>
              <a:rPr lang="pt-BR" b="1" dirty="0" smtClean="0"/>
              <a:t>menor que</a:t>
            </a:r>
            <a:r>
              <a:rPr lang="pt-BR" dirty="0" smtClean="0"/>
              <a:t> </a:t>
            </a:r>
            <a:r>
              <a:rPr lang="pt-BR" b="1" dirty="0"/>
              <a:t>-3 </a:t>
            </a:r>
            <a:r>
              <a:rPr lang="pt-BR" dirty="0"/>
              <a:t>ou </a:t>
            </a:r>
            <a:r>
              <a:rPr lang="pt-BR" b="1" dirty="0"/>
              <a:t>maior que </a:t>
            </a:r>
            <a:r>
              <a:rPr lang="pt-BR" b="1" dirty="0" smtClean="0"/>
              <a:t>+3 </a:t>
            </a:r>
            <a:r>
              <a:rPr lang="pt-BR" dirty="0"/>
              <a:t>pode ser considerado um </a:t>
            </a:r>
            <a:r>
              <a:rPr lang="pt-BR" dirty="0" smtClean="0"/>
              <a:t>ponto fora da curva</a:t>
            </a:r>
          </a:p>
          <a:p>
            <a:r>
              <a:rPr lang="pt-BR" dirty="0" smtClean="0"/>
              <a:t>Este pode ser</a:t>
            </a:r>
          </a:p>
          <a:p>
            <a:pPr lvl="1"/>
            <a:r>
              <a:rPr lang="pt-BR" dirty="0" smtClean="0"/>
              <a:t>Um valor registrado incorretamente</a:t>
            </a:r>
          </a:p>
          <a:p>
            <a:pPr lvl="1"/>
            <a:r>
              <a:rPr lang="pt-BR" dirty="0" smtClean="0"/>
              <a:t>Um valor que </a:t>
            </a:r>
            <a:r>
              <a:rPr lang="pt-BR" dirty="0"/>
              <a:t>foi </a:t>
            </a:r>
            <a:r>
              <a:rPr lang="pt-BR" dirty="0" smtClean="0"/>
              <a:t>incorretamente </a:t>
            </a:r>
            <a:r>
              <a:rPr lang="pt-BR" dirty="0"/>
              <a:t>incluído no conjunto de </a:t>
            </a:r>
            <a:r>
              <a:rPr lang="pt-BR" dirty="0" smtClean="0"/>
              <a:t>dados</a:t>
            </a:r>
          </a:p>
          <a:p>
            <a:pPr lvl="1"/>
            <a:r>
              <a:rPr lang="pt-BR" dirty="0" smtClean="0"/>
              <a:t>Um valor </a:t>
            </a:r>
            <a:r>
              <a:rPr lang="pt-BR" dirty="0"/>
              <a:t>corretamente </a:t>
            </a:r>
            <a:r>
              <a:rPr lang="pt-BR" dirty="0" smtClean="0"/>
              <a:t>registrado que </a:t>
            </a:r>
            <a:r>
              <a:rPr lang="pt-BR" dirty="0"/>
              <a:t>pertence ao conjunto de dados</a:t>
            </a:r>
          </a:p>
          <a:p>
            <a:pPr lvl="1"/>
            <a:endParaRPr lang="pt-BR" dirty="0"/>
          </a:p>
          <a:p>
            <a:pPr lvl="1"/>
            <a:endParaRPr lang="pt-BR" dirty="0"/>
          </a:p>
          <a:p>
            <a:pPr lvl="1"/>
            <a:endParaRPr lang="pt-BR" dirty="0"/>
          </a:p>
          <a:p>
            <a:endParaRPr lang="pt-BR" dirty="0"/>
          </a:p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040854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/>
              <a:t>Detecção de Pontos Fora </a:t>
            </a:r>
            <a:r>
              <a:rPr lang="pt-BR" dirty="0" smtClean="0"/>
              <a:t/>
            </a:r>
            <a:br>
              <a:rPr lang="pt-BR" dirty="0" smtClean="0"/>
            </a:br>
            <a:r>
              <a:rPr lang="pt-BR" dirty="0" smtClean="0"/>
              <a:t>da </a:t>
            </a:r>
            <a:r>
              <a:rPr lang="pt-BR" dirty="0"/>
              <a:t>Curva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22</a:t>
            </a:fld>
            <a:endParaRPr lang="pt-BR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6818313" y="274638"/>
            <a:ext cx="1884362" cy="781050"/>
            <a:chOff x="3390" y="1548"/>
            <a:chExt cx="2010" cy="885"/>
          </a:xfrm>
        </p:grpSpPr>
        <p:sp>
          <p:nvSpPr>
            <p:cNvPr id="6" name="Freeform 5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7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Rectangle 10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18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Rectangle 22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Rectangle 30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Rectangle 31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38" name="Group 37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591" name="Rectangle 38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2" name="Rectangle 39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39" name="Rectangle 40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Rectangle 43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Rectangle 44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Rectangle 46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Rectangle 49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Rectangle 50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Rectangle 51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Rectangle 52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Rectangle 53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Rectangle 54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55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Rectangle 57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Rectangle 58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Rectangle 62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Rectangle 63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Rectangle 64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Rectangle 65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Rectangle 66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Rectangle 67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Rectangle 68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Rectangle 69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Rectangle 70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Rectangle 71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Rectangle 72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Rectangle 73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Rectangle 74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Rectangle 75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Rectangle 76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Rectangle 77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Rectangle 78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Rectangle 79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Rectangle 81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Rectangle 82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2" name="Rectangle 83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Rectangle 86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Rectangle 87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Rectangle 89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Rectangle 92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Rectangle 93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Rectangle 94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Rectangle 95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Rectangle 96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Rectangle 97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Rectangle 98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98" name="Group 99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589" name="Rectangle 100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0" name="Rectangle 101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99" name="Group 102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587" name="Rectangle 103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8" name="Rectangle 104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00" name="Group 105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585" name="Rectangle 106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6" name="Rectangle 107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01" name="Rectangle 108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Rectangle 109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Rectangle 110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Rectangle 111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Rectangle 112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Rectangle 113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AutoShape 114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" name="AutoShape 115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9" name="Freeform 116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Freeform 117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Freeform 118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Freeform 119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Freeform 120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Freeform 121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Freeform 122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Freeform 123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Freeform 124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Freeform 125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Freeform 126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127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Freeform 128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129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Freeform 130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Freeform 131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Freeform 132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133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134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Freeform 135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Freeform 136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137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Freeform 138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139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140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Freeform 141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Freeform 142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Freeform 143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7" name="Group 144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437" name="Freeform 145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146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147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148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149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150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151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152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153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154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155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156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157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158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159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160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161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162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163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164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165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166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167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168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169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170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171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172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173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174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175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176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177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178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179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180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181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4" name="Freeform 182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5" name="Freeform 183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6" name="Freeform 184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7" name="Freeform 185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8" name="Freeform 186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9" name="Freeform 187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0" name="Freeform 188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1" name="Freeform 189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2" name="Freeform 190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3" name="Freeform 191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4" name="Freeform 192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5" name="Freeform 193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6" name="Freeform 194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7" name="Freeform 195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8" name="Freeform 196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9" name="Freeform 197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0" name="Freeform 198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1" name="Freeform 199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2" name="Freeform 200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3" name="Freeform 201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4" name="Freeform 202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5" name="Freeform 203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6" name="Freeform 204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7" name="Freeform 205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8" name="Freeform 206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9" name="Freeform 207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0" name="Freeform 208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1" name="Freeform 209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2" name="Freeform 210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3" name="Freeform 211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4" name="Freeform 212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5" name="Freeform 213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6" name="Freeform 214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7" name="Freeform 215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8" name="Freeform 216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9" name="Freeform 217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0" name="Freeform 218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1" name="Freeform 219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2" name="Freeform 220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3" name="Freeform 221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4" name="Freeform 222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5" name="Freeform 223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6" name="Freeform 224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7" name="Freeform 225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8" name="Freeform 226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9" name="Freeform 227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0" name="Freeform 228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1" name="Freeform 229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2" name="Freeform 230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3" name="Freeform 231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4" name="Freeform 232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5" name="Freeform 233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6" name="Freeform 234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7" name="Freeform 235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8" name="Freeform 236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9" name="Freeform 237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0" name="Freeform 238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1" name="Freeform 239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2" name="Freeform 240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3" name="Freeform 241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4" name="Freeform 242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5" name="Freeform 243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6" name="Freeform 244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7" name="Freeform 245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8" name="Freeform 246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9" name="Freeform 247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0" name="Freeform 248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1" name="Freeform 249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2" name="Freeform 250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3" name="Freeform 251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4" name="Freeform 252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5" name="Freeform 253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6" name="Freeform 254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7" name="Freeform 255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8" name="Freeform 256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9" name="Freeform 257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0" name="Freeform 258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1" name="Freeform 259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2" name="Freeform 260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3" name="Freeform 261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4" name="Freeform 262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5" name="Freeform 263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6" name="Freeform 264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7" name="Freeform 265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8" name="Freeform 266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9" name="Freeform 267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0" name="Freeform 268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1" name="Freeform 269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2" name="Freeform 270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3" name="Freeform 271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4" name="Freeform 272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5" name="Freeform 273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6" name="Freeform 274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7" name="Freeform 275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8" name="Freeform 276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9" name="Freeform 277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0" name="Freeform 278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1" name="Freeform 279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2" name="Freeform 280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3" name="Freeform 281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4" name="Freeform 282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5" name="Freeform 283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6" name="Freeform 284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7" name="Freeform 285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8" name="Freeform 286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9" name="Freeform 287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0" name="Freeform 288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1" name="Freeform 289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2" name="Freeform 290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3" name="Freeform 291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4" name="Freeform 292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38" name="Freeform 293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9" name="Group 294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289" name="Freeform 295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296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297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298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299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300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301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302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303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304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305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306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307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308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309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310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311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312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313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314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315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316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317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318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319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320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321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322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323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324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325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326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327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328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329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330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331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332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333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334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335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336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337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338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339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340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341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342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343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344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345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346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347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348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349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350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351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352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353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Freeform 354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9" name="Freeform 355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0" name="Freeform 356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1" name="Freeform 357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2" name="Freeform 358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3" name="Freeform 359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4" name="Freeform 360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5" name="Freeform 361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" name="Freeform 362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" name="Freeform 363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" name="Freeform 364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9" name="Freeform 365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0" name="Freeform 366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1" name="Freeform 367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2" name="Freeform 368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3" name="Freeform 369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4" name="Freeform 370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5" name="Freeform 371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6" name="Freeform 372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7" name="Freeform 373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8" name="Freeform 374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9" name="Freeform 375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0" name="Freeform 376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1" name="Freeform 377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2" name="Freeform 378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3" name="Freeform 379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4" name="Freeform 380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5" name="Freeform 381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6" name="Freeform 382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7" name="Freeform 383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8" name="Freeform 384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9" name="Freeform 385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0" name="Freeform 386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1" name="Freeform 387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2" name="Freeform 388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3" name="Freeform 389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390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391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392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393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394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395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396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397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398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399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400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401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402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403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404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405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406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407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408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409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410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411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412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413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414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415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416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417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418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419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420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421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422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423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424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425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426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427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428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429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430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431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432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433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434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435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436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437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438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439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440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441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442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0" name="Group 443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141" name="Freeform 444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2" name="Freeform 445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3" name="Freeform 446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4" name="Freeform 447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5" name="Freeform 448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6" name="Freeform 449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7" name="Freeform 450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8" name="Freeform 451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9" name="Freeform 452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0" name="Freeform 453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1" name="Freeform 454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2" name="Freeform 455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3" name="Freeform 456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4" name="Freeform 457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5" name="Freeform 458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6" name="Freeform 459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7" name="Freeform 460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8" name="Freeform 461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9" name="Freeform 462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0" name="Freeform 463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1" name="Freeform 464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2" name="Freeform 465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3" name="Freeform 466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4" name="Freeform 467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5" name="Freeform 468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6" name="Freeform 469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7" name="Freeform 470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8" name="Freeform 471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9" name="Freeform 472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0" name="Freeform 473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1" name="Freeform 474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2" name="Freeform 475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3" name="Freeform 476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4" name="Freeform 477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5" name="Freeform 478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6" name="Freeform 479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7" name="Freeform 480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8" name="Freeform 481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9" name="Freeform 482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0" name="Freeform 483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1" name="Freeform 484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2" name="Freeform 485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3" name="Freeform 486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4" name="Freeform 487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5" name="Freeform 488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6" name="Freeform 489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7" name="Freeform 490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8" name="Freeform 491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9" name="Freeform 492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0" name="Freeform 493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1" name="Freeform 494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495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496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497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498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499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500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501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502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503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504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505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506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507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508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509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510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511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512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513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514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515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516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517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518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519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520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521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522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523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524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525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526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527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528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529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530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531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532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533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534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535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536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537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538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539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540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541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542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543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544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545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546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547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548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549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550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551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552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553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554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555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556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557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558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559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560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561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562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563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564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565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566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567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568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569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570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571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572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573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574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575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576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577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578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579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580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581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582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583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584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585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586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587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588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589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590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591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aphicFrame>
        <p:nvGraphicFramePr>
          <p:cNvPr id="595" name="Tabela 5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6266256"/>
              </p:ext>
            </p:extLst>
          </p:nvPr>
        </p:nvGraphicFramePr>
        <p:xfrm>
          <a:off x="395536" y="3140967"/>
          <a:ext cx="7901200" cy="360040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</a:tblGrid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-1,20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-1,11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-1,11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-1,02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-1,02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-1,02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-1,02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-1,02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-0,84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-0,84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-0,84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-0,84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-0,84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-0,56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-0,56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-0,56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-0,38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-0,38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-0,34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-0,29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-0,29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-0,29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-0,01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-0,01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-0,01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0,17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0,17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0,17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0,17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0,35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0,35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0,44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0,62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0,62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0,62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0,81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1,06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1,08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1,45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1,45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1,54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1,54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1,81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1,99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1,99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1,99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1,99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2,27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2,27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94" name="Rectangle 598"/>
          <p:cNvSpPr>
            <a:spLocks noChangeArrowheads="1"/>
          </p:cNvSpPr>
          <p:nvPr/>
        </p:nvSpPr>
        <p:spPr bwMode="auto">
          <a:xfrm>
            <a:off x="683568" y="2708920"/>
            <a:ext cx="7376924" cy="495300"/>
          </a:xfrm>
          <a:prstGeom prst="rect">
            <a:avLst/>
          </a:prstGeom>
          <a:gradFill rotWithShape="0">
            <a:gsLst>
              <a:gs pos="0">
                <a:schemeClr val="hlink">
                  <a:gamma/>
                  <a:shade val="46275"/>
                  <a:invGamma/>
                </a:schemeClr>
              </a:gs>
              <a:gs pos="50000">
                <a:schemeClr val="hlink"/>
              </a:gs>
              <a:gs pos="100000">
                <a:schemeClr val="hlink">
                  <a:gamma/>
                  <a:shade val="46275"/>
                  <a:invGamma/>
                </a:schemeClr>
              </a:gs>
            </a:gsLst>
            <a:lin ang="540000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pt-BR" sz="2400" b="1" dirty="0" smtClean="0">
                <a:solidFill>
                  <a:schemeClr val="bg1"/>
                </a:solidFill>
              </a:rPr>
              <a:t>Valores padronizados do aluguel de apartamentos</a:t>
            </a:r>
            <a:endParaRPr lang="pt-BR" sz="2400" b="1" dirty="0">
              <a:solidFill>
                <a:schemeClr val="bg1"/>
              </a:solidFill>
            </a:endParaRPr>
          </a:p>
        </p:txBody>
      </p:sp>
      <p:sp>
        <p:nvSpPr>
          <p:cNvPr id="596" name="Retângulo 595"/>
          <p:cNvSpPr/>
          <p:nvPr/>
        </p:nvSpPr>
        <p:spPr>
          <a:xfrm>
            <a:off x="539552" y="1412776"/>
            <a:ext cx="725429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sz="2800" dirty="0" smtClean="0"/>
              <a:t>Os valores extremos do </a:t>
            </a:r>
            <a:r>
              <a:rPr lang="pt-BR" sz="2800" dirty="0" err="1"/>
              <a:t>escore-z</a:t>
            </a:r>
            <a:r>
              <a:rPr lang="pt-BR" sz="2800" dirty="0"/>
              <a:t> são </a:t>
            </a:r>
            <a:r>
              <a:rPr lang="pt-BR" sz="2800" dirty="0" smtClean="0"/>
              <a:t>-1,20 e 2,27</a:t>
            </a:r>
            <a:endParaRPr lang="en-US" sz="2800" dirty="0"/>
          </a:p>
        </p:txBody>
      </p:sp>
      <p:sp>
        <p:nvSpPr>
          <p:cNvPr id="598" name="Rectangle 1187"/>
          <p:cNvSpPr>
            <a:spLocks noChangeArrowheads="1"/>
          </p:cNvSpPr>
          <p:nvPr/>
        </p:nvSpPr>
        <p:spPr bwMode="auto">
          <a:xfrm>
            <a:off x="368474" y="3204220"/>
            <a:ext cx="819150" cy="438150"/>
          </a:xfrm>
          <a:prstGeom prst="rect">
            <a:avLst/>
          </a:prstGeom>
          <a:noFill/>
          <a:ln w="57150">
            <a:solidFill>
              <a:schemeClr val="accent2">
                <a:lumMod val="50000"/>
              </a:schemeClr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pt-BR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sp>
        <p:nvSpPr>
          <p:cNvPr id="599" name="Rectangle 1187"/>
          <p:cNvSpPr>
            <a:spLocks noChangeArrowheads="1"/>
          </p:cNvSpPr>
          <p:nvPr/>
        </p:nvSpPr>
        <p:spPr bwMode="auto">
          <a:xfrm>
            <a:off x="7489784" y="6309320"/>
            <a:ext cx="819150" cy="438150"/>
          </a:xfrm>
          <a:prstGeom prst="rect">
            <a:avLst/>
          </a:prstGeom>
          <a:noFill/>
          <a:ln w="57150">
            <a:solidFill>
              <a:schemeClr val="accent2">
                <a:lumMod val="50000"/>
              </a:schemeClr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pt-BR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0" name="Retângulo 599"/>
              <p:cNvSpPr/>
              <p:nvPr/>
            </p:nvSpPr>
            <p:spPr>
              <a:xfrm>
                <a:off x="585341" y="1825660"/>
                <a:ext cx="8523163" cy="83099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pt-BR" sz="2400" dirty="0" smtClean="0"/>
                  <a:t>Usando </a:t>
                </a: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pt-BR" sz="240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pt-BR" sz="2400" b="0" i="1" smtClean="0">
                            <a:latin typeface="Cambria Math"/>
                          </a:rPr>
                          <m:t>𝑧</m:t>
                        </m:r>
                      </m:e>
                    </m:d>
                    <m:r>
                      <a:rPr lang="pt-BR" sz="2400" i="1" smtClean="0">
                        <a:latin typeface="Cambria Math"/>
                        <a:ea typeface="Cambria Math"/>
                      </a:rPr>
                      <m:t>≥</m:t>
                    </m:r>
                    <m:r>
                      <a:rPr lang="pt-BR" sz="2400" b="0" i="1" smtClean="0">
                        <a:latin typeface="Cambria Math"/>
                        <a:ea typeface="Cambria Math"/>
                      </a:rPr>
                      <m:t>3</m:t>
                    </m:r>
                  </m:oMath>
                </a14:m>
                <a:r>
                  <a:rPr lang="en-US" sz="2400" dirty="0" smtClean="0"/>
                  <a:t> </a:t>
                </a:r>
                <a:r>
                  <a:rPr lang="pt-BR" sz="2400" dirty="0" smtClean="0"/>
                  <a:t>como critério para detecção do ponto</a:t>
                </a:r>
              </a:p>
              <a:p>
                <a:r>
                  <a:rPr lang="pt-BR" sz="2400" dirty="0" smtClean="0"/>
                  <a:t>fora da curva, não existem </a:t>
                </a:r>
                <a:r>
                  <a:rPr lang="pt-BR" sz="2400" i="1" dirty="0" err="1" smtClean="0"/>
                  <a:t>outliers</a:t>
                </a:r>
                <a:r>
                  <a:rPr lang="pt-BR" sz="2400" dirty="0" smtClean="0"/>
                  <a:t> nesse conjunto de dados</a:t>
                </a:r>
                <a:endParaRPr lang="pt-BR" sz="2400" dirty="0"/>
              </a:p>
            </p:txBody>
          </p:sp>
        </mc:Choice>
        <mc:Fallback xmlns="">
          <p:sp>
            <p:nvSpPr>
              <p:cNvPr id="600" name="Retângulo 59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5341" y="1825660"/>
                <a:ext cx="8523163" cy="830997"/>
              </a:xfrm>
              <a:prstGeom prst="rect">
                <a:avLst/>
              </a:prstGeom>
              <a:blipFill rotWithShape="1">
                <a:blip r:embed="rId2"/>
                <a:stretch>
                  <a:fillRect l="-1073" t="-5839" b="-15328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533553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Análise Exploratória de Dados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pt-BR" dirty="0" smtClean="0"/>
              <a:t>Regra de Cinco Itens</a:t>
            </a:r>
          </a:p>
          <a:p>
            <a:r>
              <a:rPr lang="pt-BR" dirty="0" smtClean="0"/>
              <a:t>Desenhos Esquemáticos (</a:t>
            </a:r>
            <a:r>
              <a:rPr lang="pt-BR" i="1" dirty="0" smtClean="0"/>
              <a:t>Box </a:t>
            </a:r>
            <a:r>
              <a:rPr lang="pt-BR" i="1" dirty="0" err="1" smtClean="0"/>
              <a:t>Plots</a:t>
            </a:r>
            <a:r>
              <a:rPr lang="pt-BR" dirty="0" smtClean="0"/>
              <a:t>)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069845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Regra de Cinco Itens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pt-BR" dirty="0" smtClean="0"/>
              <a:t>Cinco números utilizados para sintetizar os dados</a:t>
            </a:r>
          </a:p>
          <a:p>
            <a:pPr marL="1154430" lvl="1" indent="-742950">
              <a:buFont typeface="+mj-lt"/>
              <a:buAutoNum type="arabicPeriod"/>
            </a:pPr>
            <a:r>
              <a:rPr lang="pt-BR" dirty="0" smtClean="0"/>
              <a:t>Menor valor</a:t>
            </a:r>
          </a:p>
          <a:p>
            <a:pPr marL="1154430" lvl="1" indent="-742950">
              <a:buFont typeface="+mj-lt"/>
              <a:buAutoNum type="arabicPeriod"/>
            </a:pPr>
            <a:r>
              <a:rPr lang="pt-BR" dirty="0" smtClean="0"/>
              <a:t>Primeiro quartil (</a:t>
            </a:r>
            <a:r>
              <a:rPr lang="pt-BR" i="1" dirty="0" smtClean="0"/>
              <a:t>Q</a:t>
            </a:r>
            <a:r>
              <a:rPr lang="pt-BR" i="1" baseline="-25000" dirty="0" smtClean="0"/>
              <a:t>1</a:t>
            </a:r>
            <a:r>
              <a:rPr lang="pt-BR" dirty="0" smtClean="0"/>
              <a:t>)</a:t>
            </a:r>
          </a:p>
          <a:p>
            <a:pPr marL="1154430" lvl="1" indent="-742950">
              <a:buFont typeface="+mj-lt"/>
              <a:buAutoNum type="arabicPeriod"/>
            </a:pPr>
            <a:r>
              <a:rPr lang="pt-BR" dirty="0" smtClean="0"/>
              <a:t>Mediana (</a:t>
            </a:r>
            <a:r>
              <a:rPr lang="pt-BR" i="1" dirty="0" smtClean="0"/>
              <a:t>Q</a:t>
            </a:r>
            <a:r>
              <a:rPr lang="pt-BR" i="1" baseline="-25000" dirty="0" smtClean="0"/>
              <a:t>2</a:t>
            </a:r>
            <a:r>
              <a:rPr lang="pt-BR" dirty="0" smtClean="0"/>
              <a:t>)</a:t>
            </a:r>
          </a:p>
          <a:p>
            <a:pPr marL="1154430" lvl="1" indent="-742950">
              <a:buFont typeface="+mj-lt"/>
              <a:buAutoNum type="arabicPeriod"/>
            </a:pPr>
            <a:r>
              <a:rPr lang="pt-BR" dirty="0" smtClean="0"/>
              <a:t>Terceiro quartil </a:t>
            </a:r>
            <a:r>
              <a:rPr lang="pt-BR" dirty="0"/>
              <a:t>(</a:t>
            </a:r>
            <a:r>
              <a:rPr lang="pt-BR" i="1" dirty="0" smtClean="0"/>
              <a:t>Q</a:t>
            </a:r>
            <a:r>
              <a:rPr lang="pt-BR" i="1" baseline="-25000" dirty="0" smtClean="0"/>
              <a:t>3</a:t>
            </a:r>
            <a:r>
              <a:rPr lang="pt-BR" dirty="0" smtClean="0"/>
              <a:t>)</a:t>
            </a:r>
            <a:endParaRPr lang="pt-BR" dirty="0"/>
          </a:p>
          <a:p>
            <a:pPr marL="1154430" lvl="1" indent="-742950">
              <a:buFont typeface="+mj-lt"/>
              <a:buAutoNum type="arabicPeriod"/>
            </a:pPr>
            <a:r>
              <a:rPr lang="pt-BR" dirty="0" smtClean="0"/>
              <a:t>Maior Valor</a:t>
            </a:r>
            <a:endParaRPr lang="pt-BR" dirty="0"/>
          </a:p>
          <a:p>
            <a:pPr marL="1154430" lvl="1" indent="-742950">
              <a:buFont typeface="+mj-lt"/>
              <a:buAutoNum type="arabicPeriod"/>
            </a:pP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93883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t-BR" dirty="0"/>
              <a:t>Regra de Cinco Itens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25</a:t>
            </a:fld>
            <a:endParaRPr lang="pt-BR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6818313" y="274638"/>
            <a:ext cx="1884362" cy="781050"/>
            <a:chOff x="3390" y="1548"/>
            <a:chExt cx="2010" cy="885"/>
          </a:xfrm>
        </p:grpSpPr>
        <p:sp>
          <p:nvSpPr>
            <p:cNvPr id="6" name="Freeform 5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7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Rectangle 10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18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Rectangle 22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Rectangle 30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Rectangle 31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38" name="Group 37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591" name="Rectangle 38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2" name="Rectangle 39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39" name="Rectangle 40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Rectangle 43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Rectangle 44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Rectangle 46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Rectangle 49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Rectangle 50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Rectangle 51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Rectangle 52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Rectangle 53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Rectangle 54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55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Rectangle 57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Rectangle 58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Rectangle 62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Rectangle 63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Rectangle 64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Rectangle 65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Rectangle 66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Rectangle 67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Rectangle 68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Rectangle 69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Rectangle 70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Rectangle 71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Rectangle 72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Rectangle 73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Rectangle 74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Rectangle 75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Rectangle 76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Rectangle 77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Rectangle 78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Rectangle 79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Rectangle 81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Rectangle 82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2" name="Rectangle 83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Rectangle 86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Rectangle 87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Rectangle 89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Rectangle 92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Rectangle 93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Rectangle 94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Rectangle 95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Rectangle 96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Rectangle 97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Rectangle 98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98" name="Group 99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589" name="Rectangle 100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0" name="Rectangle 101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99" name="Group 102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587" name="Rectangle 103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8" name="Rectangle 104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00" name="Group 105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585" name="Rectangle 106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6" name="Rectangle 107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01" name="Rectangle 108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Rectangle 109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Rectangle 110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Rectangle 111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Rectangle 112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Rectangle 113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AutoShape 114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" name="AutoShape 115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9" name="Freeform 116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Freeform 117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Freeform 118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Freeform 119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Freeform 120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Freeform 121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Freeform 122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Freeform 123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Freeform 124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Freeform 125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Freeform 126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127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Freeform 128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129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Freeform 130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Freeform 131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Freeform 132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133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134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Freeform 135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Freeform 136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137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Freeform 138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139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140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Freeform 141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Freeform 142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Freeform 143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7" name="Group 144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437" name="Freeform 145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146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147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148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149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150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151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152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153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154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155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156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157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158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159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160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161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162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163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164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165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166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167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168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169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170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171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172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173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174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175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176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177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178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179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180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181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4" name="Freeform 182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5" name="Freeform 183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6" name="Freeform 184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7" name="Freeform 185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8" name="Freeform 186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9" name="Freeform 187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0" name="Freeform 188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1" name="Freeform 189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2" name="Freeform 190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3" name="Freeform 191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4" name="Freeform 192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5" name="Freeform 193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6" name="Freeform 194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7" name="Freeform 195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8" name="Freeform 196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9" name="Freeform 197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0" name="Freeform 198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1" name="Freeform 199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2" name="Freeform 200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3" name="Freeform 201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4" name="Freeform 202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5" name="Freeform 203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6" name="Freeform 204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7" name="Freeform 205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8" name="Freeform 206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9" name="Freeform 207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0" name="Freeform 208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1" name="Freeform 209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2" name="Freeform 210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3" name="Freeform 211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4" name="Freeform 212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5" name="Freeform 213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6" name="Freeform 214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7" name="Freeform 215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8" name="Freeform 216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9" name="Freeform 217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0" name="Freeform 218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1" name="Freeform 219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2" name="Freeform 220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3" name="Freeform 221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4" name="Freeform 222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5" name="Freeform 223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6" name="Freeform 224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7" name="Freeform 225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8" name="Freeform 226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9" name="Freeform 227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0" name="Freeform 228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1" name="Freeform 229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2" name="Freeform 230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3" name="Freeform 231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4" name="Freeform 232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5" name="Freeform 233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6" name="Freeform 234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7" name="Freeform 235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8" name="Freeform 236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9" name="Freeform 237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0" name="Freeform 238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1" name="Freeform 239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2" name="Freeform 240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3" name="Freeform 241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4" name="Freeform 242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5" name="Freeform 243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6" name="Freeform 244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7" name="Freeform 245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8" name="Freeform 246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9" name="Freeform 247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0" name="Freeform 248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1" name="Freeform 249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2" name="Freeform 250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3" name="Freeform 251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4" name="Freeform 252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5" name="Freeform 253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6" name="Freeform 254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7" name="Freeform 255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8" name="Freeform 256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9" name="Freeform 257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0" name="Freeform 258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1" name="Freeform 259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2" name="Freeform 260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3" name="Freeform 261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4" name="Freeform 262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5" name="Freeform 263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6" name="Freeform 264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7" name="Freeform 265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8" name="Freeform 266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9" name="Freeform 267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0" name="Freeform 268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1" name="Freeform 269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2" name="Freeform 270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3" name="Freeform 271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4" name="Freeform 272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5" name="Freeform 273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6" name="Freeform 274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7" name="Freeform 275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8" name="Freeform 276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9" name="Freeform 277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0" name="Freeform 278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1" name="Freeform 279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2" name="Freeform 280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3" name="Freeform 281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4" name="Freeform 282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5" name="Freeform 283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6" name="Freeform 284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7" name="Freeform 285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8" name="Freeform 286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9" name="Freeform 287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0" name="Freeform 288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1" name="Freeform 289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2" name="Freeform 290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3" name="Freeform 291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4" name="Freeform 292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38" name="Freeform 293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9" name="Group 294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289" name="Freeform 295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296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297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298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299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300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301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302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303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304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305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306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307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308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309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310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311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312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313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314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315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316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317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318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319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320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321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322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323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324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325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326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327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328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329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330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331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332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333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334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335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336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337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338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339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340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341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342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343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344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345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346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347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348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349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350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351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352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353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Freeform 354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9" name="Freeform 355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0" name="Freeform 356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1" name="Freeform 357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2" name="Freeform 358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3" name="Freeform 359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4" name="Freeform 360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5" name="Freeform 361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" name="Freeform 362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" name="Freeform 363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" name="Freeform 364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9" name="Freeform 365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0" name="Freeform 366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1" name="Freeform 367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2" name="Freeform 368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3" name="Freeform 369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4" name="Freeform 370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5" name="Freeform 371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6" name="Freeform 372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7" name="Freeform 373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8" name="Freeform 374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9" name="Freeform 375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0" name="Freeform 376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1" name="Freeform 377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2" name="Freeform 378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3" name="Freeform 379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4" name="Freeform 380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5" name="Freeform 381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6" name="Freeform 382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7" name="Freeform 383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8" name="Freeform 384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9" name="Freeform 385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0" name="Freeform 386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1" name="Freeform 387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2" name="Freeform 388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3" name="Freeform 389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390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391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392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393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394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395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396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397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398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399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400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401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402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403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404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405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406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407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408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409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410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411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412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413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414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415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416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417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418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419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420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421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422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423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424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425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426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427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428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429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430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431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432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433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434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435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436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437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438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439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440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441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442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0" name="Group 443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141" name="Freeform 444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2" name="Freeform 445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3" name="Freeform 446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4" name="Freeform 447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5" name="Freeform 448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6" name="Freeform 449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7" name="Freeform 450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8" name="Freeform 451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9" name="Freeform 452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0" name="Freeform 453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1" name="Freeform 454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2" name="Freeform 455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3" name="Freeform 456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4" name="Freeform 457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5" name="Freeform 458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6" name="Freeform 459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7" name="Freeform 460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8" name="Freeform 461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9" name="Freeform 462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0" name="Freeform 463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1" name="Freeform 464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2" name="Freeform 465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3" name="Freeform 466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4" name="Freeform 467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5" name="Freeform 468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6" name="Freeform 469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7" name="Freeform 470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8" name="Freeform 471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9" name="Freeform 472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0" name="Freeform 473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1" name="Freeform 474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2" name="Freeform 475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3" name="Freeform 476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4" name="Freeform 477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5" name="Freeform 478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6" name="Freeform 479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7" name="Freeform 480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8" name="Freeform 481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9" name="Freeform 482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0" name="Freeform 483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1" name="Freeform 484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2" name="Freeform 485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3" name="Freeform 486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4" name="Freeform 487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5" name="Freeform 488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6" name="Freeform 489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7" name="Freeform 490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8" name="Freeform 491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9" name="Freeform 492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0" name="Freeform 493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1" name="Freeform 494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495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496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497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498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499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500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501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502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503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504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505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506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507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508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509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510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511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512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513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514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515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516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517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518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519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520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521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522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523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524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525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526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527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528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529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530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531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532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533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534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535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536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537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538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539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540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541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542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543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544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545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546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547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548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549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550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551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552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553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554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555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556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557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558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559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560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561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562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563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564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565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566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567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568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569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570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571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572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573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574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575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576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577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578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579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580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581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582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583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584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585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586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587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588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589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590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591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aphicFrame>
        <p:nvGraphicFramePr>
          <p:cNvPr id="595" name="Tabela 5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7543792"/>
              </p:ext>
            </p:extLst>
          </p:nvPr>
        </p:nvGraphicFramePr>
        <p:xfrm>
          <a:off x="395536" y="2636911"/>
          <a:ext cx="7901200" cy="360040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  <a:gridCol w="790120"/>
              </a:tblGrid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425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430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445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465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472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485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490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490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515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525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535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549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550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  <a:tr h="5143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575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580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590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600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>
                          <a:effectLst/>
                        </a:rPr>
                        <a:t>615</a:t>
                      </a:r>
                      <a:endParaRPr lang="pt-BR" sz="2800" b="0" i="0" u="none" strike="noStrike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800" u="none" strike="noStrike" dirty="0">
                          <a:effectLst/>
                        </a:rPr>
                        <a:t>615</a:t>
                      </a:r>
                      <a:endParaRPr lang="pt-BR" sz="2800" b="0" i="0" u="none" strike="noStrike" dirty="0">
                        <a:effectLst/>
                        <a:latin typeface="Arial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  <p:sp>
        <p:nvSpPr>
          <p:cNvPr id="593" name="Rectangle 599"/>
          <p:cNvSpPr>
            <a:spLocks noChangeArrowheads="1"/>
          </p:cNvSpPr>
          <p:nvPr/>
        </p:nvSpPr>
        <p:spPr bwMode="auto">
          <a:xfrm>
            <a:off x="1304727" y="1189112"/>
            <a:ext cx="2895600" cy="514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pt-BR" sz="2400" b="1" smtClean="0"/>
              <a:t>Menor Valor = 425</a:t>
            </a:r>
            <a:endParaRPr lang="pt-BR" sz="2400" b="1"/>
          </a:p>
        </p:txBody>
      </p:sp>
      <p:sp>
        <p:nvSpPr>
          <p:cNvPr id="594" name="Rectangle 600"/>
          <p:cNvSpPr>
            <a:spLocks noChangeArrowheads="1"/>
          </p:cNvSpPr>
          <p:nvPr/>
        </p:nvSpPr>
        <p:spPr bwMode="auto">
          <a:xfrm>
            <a:off x="4524177" y="1189112"/>
            <a:ext cx="2819400" cy="495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pt-BR" sz="2400" b="1" dirty="0" smtClean="0"/>
              <a:t>Primeiro Quartil = 445</a:t>
            </a:r>
            <a:endParaRPr lang="pt-BR" sz="2400" b="1" dirty="0"/>
          </a:p>
        </p:txBody>
      </p:sp>
      <p:sp>
        <p:nvSpPr>
          <p:cNvPr id="596" name="Rectangle 601"/>
          <p:cNvSpPr>
            <a:spLocks noChangeArrowheads="1"/>
          </p:cNvSpPr>
          <p:nvPr/>
        </p:nvSpPr>
        <p:spPr bwMode="auto">
          <a:xfrm>
            <a:off x="3304977" y="1703462"/>
            <a:ext cx="2076450" cy="438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pt-BR" sz="2400" b="1" dirty="0" smtClean="0"/>
              <a:t>Mediana = 475</a:t>
            </a:r>
            <a:endParaRPr lang="pt-BR" sz="2400" b="1" dirty="0"/>
          </a:p>
        </p:txBody>
      </p:sp>
      <p:sp>
        <p:nvSpPr>
          <p:cNvPr id="597" name="Rectangle 602"/>
          <p:cNvSpPr>
            <a:spLocks noChangeArrowheads="1"/>
          </p:cNvSpPr>
          <p:nvPr/>
        </p:nvSpPr>
        <p:spPr bwMode="auto">
          <a:xfrm>
            <a:off x="1323777" y="2179712"/>
            <a:ext cx="2952750" cy="438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pt-BR" sz="2400" b="1" dirty="0" smtClean="0"/>
              <a:t>Terceiro Quartil = 525</a:t>
            </a:r>
            <a:endParaRPr lang="pt-BR" sz="2400" b="1" dirty="0"/>
          </a:p>
        </p:txBody>
      </p:sp>
      <p:sp>
        <p:nvSpPr>
          <p:cNvPr id="598" name="Rectangle 603"/>
          <p:cNvSpPr>
            <a:spLocks noChangeArrowheads="1"/>
          </p:cNvSpPr>
          <p:nvPr/>
        </p:nvSpPr>
        <p:spPr bwMode="auto">
          <a:xfrm>
            <a:off x="4467027" y="2160662"/>
            <a:ext cx="299085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pt-BR" sz="2400" b="1" dirty="0" smtClean="0"/>
              <a:t>Maior Valor = 615</a:t>
            </a:r>
            <a:endParaRPr lang="pt-BR" sz="2400" b="1" dirty="0"/>
          </a:p>
        </p:txBody>
      </p:sp>
      <p:sp>
        <p:nvSpPr>
          <p:cNvPr id="600" name="Rectangle 594"/>
          <p:cNvSpPr>
            <a:spLocks noChangeArrowheads="1"/>
          </p:cNvSpPr>
          <p:nvPr/>
        </p:nvSpPr>
        <p:spPr bwMode="auto">
          <a:xfrm>
            <a:off x="395536" y="2702818"/>
            <a:ext cx="800100" cy="438150"/>
          </a:xfrm>
          <a:prstGeom prst="rect">
            <a:avLst/>
          </a:prstGeom>
          <a:noFill/>
          <a:ln w="57150">
            <a:solidFill>
              <a:srgbClr val="0070C0"/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601" name="Rectangle 595"/>
          <p:cNvSpPr>
            <a:spLocks noChangeArrowheads="1"/>
          </p:cNvSpPr>
          <p:nvPr/>
        </p:nvSpPr>
        <p:spPr bwMode="auto">
          <a:xfrm>
            <a:off x="5951190" y="3212976"/>
            <a:ext cx="781050" cy="438150"/>
          </a:xfrm>
          <a:prstGeom prst="rect">
            <a:avLst/>
          </a:prstGeom>
          <a:noFill/>
          <a:ln w="57150">
            <a:solidFill>
              <a:srgbClr val="0070C0"/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602" name="Rectangle 596"/>
          <p:cNvSpPr>
            <a:spLocks noChangeArrowheads="1"/>
          </p:cNvSpPr>
          <p:nvPr/>
        </p:nvSpPr>
        <p:spPr bwMode="auto">
          <a:xfrm>
            <a:off x="7452320" y="5799162"/>
            <a:ext cx="800100" cy="438150"/>
          </a:xfrm>
          <a:prstGeom prst="rect">
            <a:avLst/>
          </a:prstGeom>
          <a:noFill/>
          <a:ln w="57150">
            <a:solidFill>
              <a:srgbClr val="0070C0"/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603" name="Rectangle 597"/>
          <p:cNvSpPr>
            <a:spLocks noChangeArrowheads="1"/>
          </p:cNvSpPr>
          <p:nvPr/>
        </p:nvSpPr>
        <p:spPr bwMode="auto">
          <a:xfrm>
            <a:off x="1957636" y="5295106"/>
            <a:ext cx="781050" cy="438150"/>
          </a:xfrm>
          <a:prstGeom prst="rect">
            <a:avLst/>
          </a:prstGeom>
          <a:noFill/>
          <a:ln w="57150">
            <a:solidFill>
              <a:srgbClr val="0070C0"/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604" name="Rectangle 598"/>
          <p:cNvSpPr>
            <a:spLocks noChangeArrowheads="1"/>
          </p:cNvSpPr>
          <p:nvPr/>
        </p:nvSpPr>
        <p:spPr bwMode="auto">
          <a:xfrm>
            <a:off x="3563888" y="4221088"/>
            <a:ext cx="1562100" cy="438150"/>
          </a:xfrm>
          <a:prstGeom prst="rect">
            <a:avLst/>
          </a:prstGeom>
          <a:noFill/>
          <a:ln w="57150">
            <a:solidFill>
              <a:srgbClr val="0070C0"/>
            </a:solidFill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988003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Desenhos Esquemáticos</a:t>
            </a:r>
            <a:br>
              <a:rPr lang="pt-BR" dirty="0" smtClean="0"/>
            </a:br>
            <a:r>
              <a:rPr lang="pt-BR" dirty="0" smtClean="0"/>
              <a:t>(</a:t>
            </a:r>
            <a:r>
              <a:rPr lang="pt-BR" i="1" dirty="0" smtClean="0"/>
              <a:t>Box </a:t>
            </a:r>
            <a:r>
              <a:rPr lang="pt-BR" i="1" dirty="0" err="1" smtClean="0"/>
              <a:t>Plots</a:t>
            </a:r>
            <a:r>
              <a:rPr lang="pt-BR" dirty="0" smtClean="0"/>
              <a:t>)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sz="2800" dirty="0" smtClean="0"/>
              <a:t>O retângulo é delimitado pelo primeiro e terceiro quartil</a:t>
            </a:r>
          </a:p>
          <a:p>
            <a:r>
              <a:rPr lang="pt-BR" sz="2800" dirty="0" smtClean="0"/>
              <a:t>Uma linha vertical é desenhada no retângulo na localização da mediana (segundo quartil)</a:t>
            </a:r>
            <a:endParaRPr lang="pt-BR" sz="28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26</a:t>
            </a:fld>
            <a:endParaRPr lang="pt-BR"/>
          </a:p>
        </p:txBody>
      </p:sp>
      <p:grpSp>
        <p:nvGrpSpPr>
          <p:cNvPr id="636" name="Grupo 635"/>
          <p:cNvGrpSpPr/>
          <p:nvPr/>
        </p:nvGrpSpPr>
        <p:grpSpPr>
          <a:xfrm>
            <a:off x="179512" y="3573016"/>
            <a:ext cx="8121650" cy="3328690"/>
            <a:chOff x="179512" y="3573016"/>
            <a:chExt cx="8121650" cy="3328690"/>
          </a:xfrm>
        </p:grpSpPr>
        <p:sp>
          <p:nvSpPr>
            <p:cNvPr id="5" name="Rectangle 2"/>
            <p:cNvSpPr>
              <a:spLocks noChangeArrowheads="1"/>
            </p:cNvSpPr>
            <p:nvPr/>
          </p:nvSpPr>
          <p:spPr bwMode="auto">
            <a:xfrm>
              <a:off x="401762" y="3573016"/>
              <a:ext cx="7899400" cy="2349500"/>
            </a:xfrm>
            <a:prstGeom prst="rect">
              <a:avLst/>
            </a:prstGeom>
            <a:solidFill>
              <a:srgbClr val="002060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>
              <a:outerShdw dist="71842" dir="2700000" algn="ctr" rotWithShape="0">
                <a:srgbClr val="003366"/>
              </a:outerShdw>
            </a:effectLst>
          </p:spPr>
          <p:txBody>
            <a:bodyPr wrap="none" anchor="ctr"/>
            <a:lstStyle/>
            <a:p>
              <a:endParaRPr lang="pt-BR" sz="1600" b="1">
                <a:solidFill>
                  <a:schemeClr val="bg1"/>
                </a:solidFill>
              </a:endParaRPr>
            </a:p>
          </p:txBody>
        </p:sp>
        <p:sp>
          <p:nvSpPr>
            <p:cNvPr id="6" name="Line 3"/>
            <p:cNvSpPr>
              <a:spLocks noChangeShapeType="1"/>
            </p:cNvSpPr>
            <p:nvPr/>
          </p:nvSpPr>
          <p:spPr bwMode="auto">
            <a:xfrm>
              <a:off x="617662" y="5106541"/>
              <a:ext cx="7478713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 sz="1600" b="1">
                <a:solidFill>
                  <a:schemeClr val="bg1"/>
                </a:solidFill>
              </a:endParaRPr>
            </a:p>
          </p:txBody>
        </p:sp>
        <p:grpSp>
          <p:nvGrpSpPr>
            <p:cNvPr id="7" name="Group 36"/>
            <p:cNvGrpSpPr>
              <a:grpSpLocks/>
            </p:cNvGrpSpPr>
            <p:nvPr/>
          </p:nvGrpSpPr>
          <p:grpSpPr bwMode="auto">
            <a:xfrm>
              <a:off x="997075" y="5127178"/>
              <a:ext cx="6661150" cy="185738"/>
              <a:chOff x="825" y="2896"/>
              <a:chExt cx="4196" cy="117"/>
            </a:xfrm>
          </p:grpSpPr>
          <p:sp>
            <p:nvSpPr>
              <p:cNvPr id="8" name="Line 4"/>
              <p:cNvSpPr>
                <a:spLocks noChangeShapeType="1"/>
              </p:cNvSpPr>
              <p:nvPr/>
            </p:nvSpPr>
            <p:spPr bwMode="auto">
              <a:xfrm>
                <a:off x="825" y="2896"/>
                <a:ext cx="0" cy="114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9" name="Line 5"/>
              <p:cNvSpPr>
                <a:spLocks noChangeShapeType="1"/>
              </p:cNvSpPr>
              <p:nvPr/>
            </p:nvSpPr>
            <p:spPr bwMode="auto">
              <a:xfrm>
                <a:off x="1245" y="2899"/>
                <a:ext cx="0" cy="114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0" name="Line 6"/>
              <p:cNvSpPr>
                <a:spLocks noChangeShapeType="1"/>
              </p:cNvSpPr>
              <p:nvPr/>
            </p:nvSpPr>
            <p:spPr bwMode="auto">
              <a:xfrm>
                <a:off x="2925" y="2899"/>
                <a:ext cx="0" cy="114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1" name="Line 7"/>
              <p:cNvSpPr>
                <a:spLocks noChangeShapeType="1"/>
              </p:cNvSpPr>
              <p:nvPr/>
            </p:nvSpPr>
            <p:spPr bwMode="auto">
              <a:xfrm>
                <a:off x="2505" y="2899"/>
                <a:ext cx="0" cy="114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2" name="Line 8"/>
              <p:cNvSpPr>
                <a:spLocks noChangeShapeType="1"/>
              </p:cNvSpPr>
              <p:nvPr/>
            </p:nvSpPr>
            <p:spPr bwMode="auto">
              <a:xfrm>
                <a:off x="2085" y="2899"/>
                <a:ext cx="0" cy="114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3" name="Line 9"/>
              <p:cNvSpPr>
                <a:spLocks noChangeShapeType="1"/>
              </p:cNvSpPr>
              <p:nvPr/>
            </p:nvSpPr>
            <p:spPr bwMode="auto">
              <a:xfrm>
                <a:off x="1665" y="2899"/>
                <a:ext cx="0" cy="114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4" name="Line 10"/>
              <p:cNvSpPr>
                <a:spLocks noChangeShapeType="1"/>
              </p:cNvSpPr>
              <p:nvPr/>
            </p:nvSpPr>
            <p:spPr bwMode="auto">
              <a:xfrm>
                <a:off x="3342" y="2899"/>
                <a:ext cx="0" cy="114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5" name="Line 18"/>
              <p:cNvSpPr>
                <a:spLocks noChangeShapeType="1"/>
              </p:cNvSpPr>
              <p:nvPr/>
            </p:nvSpPr>
            <p:spPr bwMode="auto">
              <a:xfrm>
                <a:off x="4181" y="2897"/>
                <a:ext cx="0" cy="114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6" name="Line 19"/>
              <p:cNvSpPr>
                <a:spLocks noChangeShapeType="1"/>
              </p:cNvSpPr>
              <p:nvPr/>
            </p:nvSpPr>
            <p:spPr bwMode="auto">
              <a:xfrm>
                <a:off x="3762" y="2898"/>
                <a:ext cx="0" cy="114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7" name="Line 21"/>
              <p:cNvSpPr>
                <a:spLocks noChangeShapeType="1"/>
              </p:cNvSpPr>
              <p:nvPr/>
            </p:nvSpPr>
            <p:spPr bwMode="auto">
              <a:xfrm>
                <a:off x="4601" y="2897"/>
                <a:ext cx="0" cy="114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8" name="Line 27"/>
              <p:cNvSpPr>
                <a:spLocks noChangeShapeType="1"/>
              </p:cNvSpPr>
              <p:nvPr/>
            </p:nvSpPr>
            <p:spPr bwMode="auto">
              <a:xfrm>
                <a:off x="5021" y="2897"/>
                <a:ext cx="0" cy="114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sz="1600" b="1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9" name="Group 35"/>
            <p:cNvGrpSpPr>
              <a:grpSpLocks/>
            </p:cNvGrpSpPr>
            <p:nvPr/>
          </p:nvGrpSpPr>
          <p:grpSpPr bwMode="auto">
            <a:xfrm>
              <a:off x="682750" y="5309741"/>
              <a:ext cx="7348537" cy="407987"/>
              <a:chOff x="627" y="3023"/>
              <a:chExt cx="4629" cy="257"/>
            </a:xfrm>
          </p:grpSpPr>
          <p:sp>
            <p:nvSpPr>
              <p:cNvPr id="20" name="Rectangle 11"/>
              <p:cNvSpPr>
                <a:spLocks noChangeArrowheads="1"/>
              </p:cNvSpPr>
              <p:nvPr/>
            </p:nvSpPr>
            <p:spPr bwMode="auto">
              <a:xfrm>
                <a:off x="627" y="3029"/>
                <a:ext cx="414" cy="250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/>
              <a:p>
                <a:pPr algn="l"/>
                <a:r>
                  <a:rPr lang="en-US" sz="2000" b="1" dirty="0">
                    <a:solidFill>
                      <a:schemeClr val="bg1"/>
                    </a:solidFill>
                  </a:rPr>
                  <a:t>375</a:t>
                </a:r>
              </a:p>
            </p:txBody>
          </p:sp>
          <p:sp>
            <p:nvSpPr>
              <p:cNvPr id="21" name="Rectangle 12"/>
              <p:cNvSpPr>
                <a:spLocks noChangeArrowheads="1"/>
              </p:cNvSpPr>
              <p:nvPr/>
            </p:nvSpPr>
            <p:spPr bwMode="auto">
              <a:xfrm>
                <a:off x="1047" y="3029"/>
                <a:ext cx="414" cy="250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/>
              <a:p>
                <a:pPr algn="l"/>
                <a:r>
                  <a:rPr lang="en-US" sz="2000" b="1">
                    <a:solidFill>
                      <a:schemeClr val="bg1"/>
                    </a:solidFill>
                  </a:rPr>
                  <a:t>400</a:t>
                </a:r>
              </a:p>
            </p:txBody>
          </p:sp>
          <p:sp>
            <p:nvSpPr>
              <p:cNvPr id="22" name="Rectangle 13"/>
              <p:cNvSpPr>
                <a:spLocks noChangeArrowheads="1"/>
              </p:cNvSpPr>
              <p:nvPr/>
            </p:nvSpPr>
            <p:spPr bwMode="auto">
              <a:xfrm>
                <a:off x="1464" y="3030"/>
                <a:ext cx="426" cy="250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/>
              <a:p>
                <a:pPr algn="l"/>
                <a:r>
                  <a:rPr lang="en-US" sz="2000" b="1">
                    <a:solidFill>
                      <a:schemeClr val="bg1"/>
                    </a:solidFill>
                  </a:rPr>
                  <a:t>425</a:t>
                </a:r>
              </a:p>
            </p:txBody>
          </p:sp>
          <p:sp>
            <p:nvSpPr>
              <p:cNvPr id="23" name="Rectangle 14"/>
              <p:cNvSpPr>
                <a:spLocks noChangeArrowheads="1"/>
              </p:cNvSpPr>
              <p:nvPr/>
            </p:nvSpPr>
            <p:spPr bwMode="auto">
              <a:xfrm>
                <a:off x="1874" y="3028"/>
                <a:ext cx="426" cy="250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/>
              <a:p>
                <a:pPr algn="l"/>
                <a:r>
                  <a:rPr lang="en-US" sz="2000" b="1">
                    <a:solidFill>
                      <a:schemeClr val="bg1"/>
                    </a:solidFill>
                  </a:rPr>
                  <a:t>450</a:t>
                </a:r>
              </a:p>
            </p:txBody>
          </p:sp>
          <p:sp>
            <p:nvSpPr>
              <p:cNvPr id="24" name="Rectangle 15"/>
              <p:cNvSpPr>
                <a:spLocks noChangeArrowheads="1"/>
              </p:cNvSpPr>
              <p:nvPr/>
            </p:nvSpPr>
            <p:spPr bwMode="auto">
              <a:xfrm>
                <a:off x="2289" y="3030"/>
                <a:ext cx="414" cy="250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/>
              <a:p>
                <a:pPr algn="l"/>
                <a:r>
                  <a:rPr lang="en-US" sz="2000" b="1">
                    <a:solidFill>
                      <a:schemeClr val="bg1"/>
                    </a:solidFill>
                  </a:rPr>
                  <a:t>475</a:t>
                </a:r>
              </a:p>
            </p:txBody>
          </p:sp>
          <p:sp>
            <p:nvSpPr>
              <p:cNvPr id="25" name="Rectangle 16"/>
              <p:cNvSpPr>
                <a:spLocks noChangeArrowheads="1"/>
              </p:cNvSpPr>
              <p:nvPr/>
            </p:nvSpPr>
            <p:spPr bwMode="auto">
              <a:xfrm>
                <a:off x="2715" y="3029"/>
                <a:ext cx="438" cy="250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/>
              <a:p>
                <a:pPr algn="l"/>
                <a:r>
                  <a:rPr lang="en-US" sz="2000" b="1">
                    <a:solidFill>
                      <a:schemeClr val="bg1"/>
                    </a:solidFill>
                  </a:rPr>
                  <a:t>500</a:t>
                </a:r>
              </a:p>
            </p:txBody>
          </p:sp>
          <p:sp>
            <p:nvSpPr>
              <p:cNvPr id="26" name="Rectangle 17"/>
              <p:cNvSpPr>
                <a:spLocks noChangeArrowheads="1"/>
              </p:cNvSpPr>
              <p:nvPr/>
            </p:nvSpPr>
            <p:spPr bwMode="auto">
              <a:xfrm>
                <a:off x="3138" y="3029"/>
                <a:ext cx="438" cy="250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/>
              <a:p>
                <a:pPr algn="l"/>
                <a:r>
                  <a:rPr lang="en-US" sz="2000" b="1">
                    <a:solidFill>
                      <a:schemeClr val="bg1"/>
                    </a:solidFill>
                  </a:rPr>
                  <a:t>525</a:t>
                </a:r>
              </a:p>
            </p:txBody>
          </p:sp>
          <p:sp>
            <p:nvSpPr>
              <p:cNvPr id="27" name="Rectangle 20"/>
              <p:cNvSpPr>
                <a:spLocks noChangeArrowheads="1"/>
              </p:cNvSpPr>
              <p:nvPr/>
            </p:nvSpPr>
            <p:spPr bwMode="auto">
              <a:xfrm>
                <a:off x="3558" y="3029"/>
                <a:ext cx="414" cy="250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/>
              <a:p>
                <a:pPr algn="l"/>
                <a:r>
                  <a:rPr lang="en-US" sz="2000" b="1">
                    <a:solidFill>
                      <a:schemeClr val="bg1"/>
                    </a:solidFill>
                  </a:rPr>
                  <a:t>550</a:t>
                </a:r>
              </a:p>
            </p:txBody>
          </p:sp>
          <p:sp>
            <p:nvSpPr>
              <p:cNvPr id="28" name="Rectangle 22"/>
              <p:cNvSpPr>
                <a:spLocks noChangeArrowheads="1"/>
              </p:cNvSpPr>
              <p:nvPr/>
            </p:nvSpPr>
            <p:spPr bwMode="auto">
              <a:xfrm>
                <a:off x="3981" y="3029"/>
                <a:ext cx="414" cy="250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/>
              <a:p>
                <a:pPr algn="l"/>
                <a:r>
                  <a:rPr lang="en-US" sz="2000" b="1">
                    <a:solidFill>
                      <a:schemeClr val="bg1"/>
                    </a:solidFill>
                  </a:rPr>
                  <a:t>575</a:t>
                </a:r>
              </a:p>
            </p:txBody>
          </p:sp>
          <p:sp>
            <p:nvSpPr>
              <p:cNvPr id="29" name="Rectangle 23"/>
              <p:cNvSpPr>
                <a:spLocks noChangeArrowheads="1"/>
              </p:cNvSpPr>
              <p:nvPr/>
            </p:nvSpPr>
            <p:spPr bwMode="auto">
              <a:xfrm>
                <a:off x="4407" y="3029"/>
                <a:ext cx="426" cy="250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/>
              <a:p>
                <a:pPr algn="l"/>
                <a:r>
                  <a:rPr lang="en-US" sz="2000" b="1">
                    <a:solidFill>
                      <a:schemeClr val="bg1"/>
                    </a:solidFill>
                  </a:rPr>
                  <a:t>600</a:t>
                </a:r>
              </a:p>
            </p:txBody>
          </p:sp>
          <p:sp>
            <p:nvSpPr>
              <p:cNvPr id="30" name="Rectangle 28"/>
              <p:cNvSpPr>
                <a:spLocks noChangeArrowheads="1"/>
              </p:cNvSpPr>
              <p:nvPr/>
            </p:nvSpPr>
            <p:spPr bwMode="auto">
              <a:xfrm>
                <a:off x="4818" y="3023"/>
                <a:ext cx="438" cy="250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/>
              <a:p>
                <a:pPr algn="l"/>
                <a:r>
                  <a:rPr lang="en-US" sz="2000" b="1">
                    <a:solidFill>
                      <a:schemeClr val="bg1"/>
                    </a:solidFill>
                  </a:rPr>
                  <a:t>625</a:t>
                </a:r>
              </a:p>
            </p:txBody>
          </p:sp>
        </p:grp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2878262" y="4023866"/>
              <a:ext cx="2111375" cy="711200"/>
            </a:xfrm>
            <a:prstGeom prst="rect">
              <a:avLst/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 sz="1600" b="1">
                <a:solidFill>
                  <a:schemeClr val="bg1"/>
                </a:solidFill>
              </a:endParaRPr>
            </a:p>
          </p:txBody>
        </p:sp>
        <p:sp>
          <p:nvSpPr>
            <p:cNvPr id="32" name="Line 30"/>
            <p:cNvSpPr>
              <a:spLocks noChangeShapeType="1"/>
            </p:cNvSpPr>
            <p:nvPr/>
          </p:nvSpPr>
          <p:spPr bwMode="auto">
            <a:xfrm>
              <a:off x="3664075" y="4022278"/>
              <a:ext cx="0" cy="706438"/>
            </a:xfrm>
            <a:prstGeom prst="line">
              <a:avLst/>
            </a:prstGeom>
            <a:noFill/>
            <a:ln w="12700">
              <a:solidFill>
                <a:srgbClr val="00B0F0"/>
              </a:solidFill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 sz="1600" b="1">
                <a:solidFill>
                  <a:schemeClr val="bg1"/>
                </a:solidFill>
              </a:endParaRPr>
            </a:p>
          </p:txBody>
        </p:sp>
        <p:sp>
          <p:nvSpPr>
            <p:cNvPr id="33" name="AutoShape 31"/>
            <p:cNvSpPr>
              <a:spLocks noChangeArrowheads="1"/>
            </p:cNvSpPr>
            <p:nvPr/>
          </p:nvSpPr>
          <p:spPr bwMode="auto">
            <a:xfrm rot="5400000">
              <a:off x="135062" y="4752528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sz="1600" b="1">
                <a:solidFill>
                  <a:schemeClr val="bg1"/>
                </a:solidFill>
              </a:endParaRPr>
            </a:p>
          </p:txBody>
        </p:sp>
        <p:sp>
          <p:nvSpPr>
            <p:cNvPr id="34" name="Text Box 42"/>
            <p:cNvSpPr txBox="1">
              <a:spLocks noChangeArrowheads="1"/>
            </p:cNvSpPr>
            <p:nvPr/>
          </p:nvSpPr>
          <p:spPr bwMode="auto">
            <a:xfrm>
              <a:off x="2216275" y="6001891"/>
              <a:ext cx="130997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/>
                <a:t>Q1 = 445</a:t>
              </a:r>
            </a:p>
          </p:txBody>
        </p:sp>
        <p:sp>
          <p:nvSpPr>
            <p:cNvPr id="35" name="Text Box 45"/>
            <p:cNvSpPr txBox="1">
              <a:spLocks noChangeArrowheads="1"/>
            </p:cNvSpPr>
            <p:nvPr/>
          </p:nvSpPr>
          <p:spPr bwMode="auto">
            <a:xfrm>
              <a:off x="4337175" y="6001891"/>
              <a:ext cx="130997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 dirty="0"/>
                <a:t>Q3 = 525</a:t>
              </a:r>
            </a:p>
          </p:txBody>
        </p:sp>
        <p:sp>
          <p:nvSpPr>
            <p:cNvPr id="36" name="Text Box 48"/>
            <p:cNvSpPr txBox="1">
              <a:spLocks noChangeArrowheads="1"/>
            </p:cNvSpPr>
            <p:nvPr/>
          </p:nvSpPr>
          <p:spPr bwMode="auto">
            <a:xfrm>
              <a:off x="3013200" y="6440041"/>
              <a:ext cx="130997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/>
                <a:t>Q2 = 475</a:t>
              </a:r>
            </a:p>
          </p:txBody>
        </p:sp>
        <p:grpSp>
          <p:nvGrpSpPr>
            <p:cNvPr id="37" name="Group 649"/>
            <p:cNvGrpSpPr>
              <a:grpSpLocks/>
            </p:cNvGrpSpPr>
            <p:nvPr/>
          </p:nvGrpSpPr>
          <p:grpSpPr bwMode="auto">
            <a:xfrm>
              <a:off x="2881437" y="4720778"/>
              <a:ext cx="0" cy="1311275"/>
              <a:chOff x="2012" y="2676"/>
              <a:chExt cx="0" cy="826"/>
            </a:xfrm>
          </p:grpSpPr>
          <p:sp>
            <p:nvSpPr>
              <p:cNvPr id="38" name="Line 49"/>
              <p:cNvSpPr>
                <a:spLocks noChangeShapeType="1"/>
              </p:cNvSpPr>
              <p:nvPr/>
            </p:nvSpPr>
            <p:spPr bwMode="auto">
              <a:xfrm>
                <a:off x="2012" y="3338"/>
                <a:ext cx="0" cy="164"/>
              </a:xfrm>
              <a:prstGeom prst="line">
                <a:avLst/>
              </a:prstGeom>
              <a:noFill/>
              <a:ln w="12700">
                <a:solidFill>
                  <a:srgbClr val="00B0F0"/>
                </a:solidFill>
                <a:prstDash val="dash"/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Line 52"/>
              <p:cNvSpPr>
                <a:spLocks noChangeShapeType="1"/>
              </p:cNvSpPr>
              <p:nvPr/>
            </p:nvSpPr>
            <p:spPr bwMode="auto">
              <a:xfrm>
                <a:off x="2012" y="2676"/>
                <a:ext cx="0" cy="392"/>
              </a:xfrm>
              <a:prstGeom prst="line">
                <a:avLst/>
              </a:prstGeom>
              <a:noFill/>
              <a:ln w="12700">
                <a:solidFill>
                  <a:srgbClr val="00B0F0"/>
                </a:solidFill>
                <a:prstDash val="dash"/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40" name="Group 650"/>
            <p:cNvGrpSpPr>
              <a:grpSpLocks/>
            </p:cNvGrpSpPr>
            <p:nvPr/>
          </p:nvGrpSpPr>
          <p:grpSpPr bwMode="auto">
            <a:xfrm>
              <a:off x="3662487" y="4733478"/>
              <a:ext cx="0" cy="1720850"/>
              <a:chOff x="2504" y="2684"/>
              <a:chExt cx="0" cy="1084"/>
            </a:xfrm>
          </p:grpSpPr>
          <p:sp>
            <p:nvSpPr>
              <p:cNvPr id="41" name="Line 53"/>
              <p:cNvSpPr>
                <a:spLocks noChangeShapeType="1"/>
              </p:cNvSpPr>
              <p:nvPr/>
            </p:nvSpPr>
            <p:spPr bwMode="auto">
              <a:xfrm>
                <a:off x="2504" y="3340"/>
                <a:ext cx="0" cy="428"/>
              </a:xfrm>
              <a:prstGeom prst="line">
                <a:avLst/>
              </a:prstGeom>
              <a:noFill/>
              <a:ln w="12700">
                <a:solidFill>
                  <a:srgbClr val="00B0F0"/>
                </a:solidFill>
                <a:prstDash val="dash"/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Line 54"/>
              <p:cNvSpPr>
                <a:spLocks noChangeShapeType="1"/>
              </p:cNvSpPr>
              <p:nvPr/>
            </p:nvSpPr>
            <p:spPr bwMode="auto">
              <a:xfrm>
                <a:off x="2504" y="2684"/>
                <a:ext cx="0" cy="236"/>
              </a:xfrm>
              <a:prstGeom prst="line">
                <a:avLst/>
              </a:prstGeom>
              <a:noFill/>
              <a:ln w="12700">
                <a:solidFill>
                  <a:srgbClr val="00B0F0"/>
                </a:solidFill>
                <a:prstDash val="dash"/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43" name="Group 651"/>
            <p:cNvGrpSpPr>
              <a:grpSpLocks/>
            </p:cNvGrpSpPr>
            <p:nvPr/>
          </p:nvGrpSpPr>
          <p:grpSpPr bwMode="auto">
            <a:xfrm>
              <a:off x="4989637" y="4733478"/>
              <a:ext cx="0" cy="1301750"/>
              <a:chOff x="3340" y="2684"/>
              <a:chExt cx="0" cy="820"/>
            </a:xfrm>
          </p:grpSpPr>
          <p:sp>
            <p:nvSpPr>
              <p:cNvPr id="44" name="Line 55"/>
              <p:cNvSpPr>
                <a:spLocks noChangeShapeType="1"/>
              </p:cNvSpPr>
              <p:nvPr/>
            </p:nvSpPr>
            <p:spPr bwMode="auto">
              <a:xfrm>
                <a:off x="3340" y="3340"/>
                <a:ext cx="0" cy="164"/>
              </a:xfrm>
              <a:prstGeom prst="line">
                <a:avLst/>
              </a:prstGeom>
              <a:noFill/>
              <a:ln w="12700">
                <a:solidFill>
                  <a:srgbClr val="00B0F0"/>
                </a:solidFill>
                <a:prstDash val="dash"/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Line 56"/>
              <p:cNvSpPr>
                <a:spLocks noChangeShapeType="1"/>
              </p:cNvSpPr>
              <p:nvPr/>
            </p:nvSpPr>
            <p:spPr bwMode="auto">
              <a:xfrm>
                <a:off x="3340" y="2684"/>
                <a:ext cx="0" cy="236"/>
              </a:xfrm>
              <a:prstGeom prst="line">
                <a:avLst/>
              </a:prstGeom>
              <a:noFill/>
              <a:ln w="12700">
                <a:solidFill>
                  <a:srgbClr val="00B0F0"/>
                </a:solidFill>
                <a:prstDash val="dash"/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46" name="AutoShape 652"/>
            <p:cNvSpPr>
              <a:spLocks noChangeArrowheads="1"/>
            </p:cNvSpPr>
            <p:nvPr/>
          </p:nvSpPr>
          <p:spPr bwMode="auto">
            <a:xfrm rot="5400000">
              <a:off x="135062" y="4276278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sz="1600" b="1">
                <a:solidFill>
                  <a:schemeClr val="bg1"/>
                </a:solidFill>
              </a:endParaRPr>
            </a:p>
          </p:txBody>
        </p:sp>
        <p:sp>
          <p:nvSpPr>
            <p:cNvPr id="47" name="AutoShape 653"/>
            <p:cNvSpPr>
              <a:spLocks noChangeArrowheads="1"/>
            </p:cNvSpPr>
            <p:nvPr/>
          </p:nvSpPr>
          <p:spPr bwMode="auto">
            <a:xfrm rot="5400000">
              <a:off x="135062" y="5228778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sz="16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48" name="Group 60"/>
          <p:cNvGrpSpPr>
            <a:grpSpLocks/>
          </p:cNvGrpSpPr>
          <p:nvPr/>
        </p:nvGrpSpPr>
        <p:grpSpPr bwMode="auto">
          <a:xfrm>
            <a:off x="7046913" y="274638"/>
            <a:ext cx="1884362" cy="781050"/>
            <a:chOff x="3390" y="1548"/>
            <a:chExt cx="2010" cy="885"/>
          </a:xfrm>
        </p:grpSpPr>
        <p:sp>
          <p:nvSpPr>
            <p:cNvPr id="49" name="Freeform 61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Freeform 62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Freeform 63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Freeform 64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Rectangle 65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Rectangle 66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67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Freeform 68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Freeform 69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Rectangle 70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Rectangle 71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Rectangle 72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Rectangle 73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Freeform 74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Rectangle 75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Rectangle 76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Rectangle 77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Rectangle 78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Rectangle 79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Rectangle 80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Rectangle 81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Rectangle 82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Rectangle 83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Rectangle 84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Rectangle 85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Rectangle 86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Rectangle 87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Rectangle 88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Freeform 89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Rectangle 90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Rectangle 91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Freeform 92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81" name="Group 93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634" name="Rectangle 94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5" name="Rectangle 95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82" name="Rectangle 96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97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98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Rectangle 99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Rectangle 100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101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Rectangle 102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103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104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Rectangle 105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Rectangle 106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Rectangle 107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Rectangle 108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Rectangle 109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Rectangle 110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Freeform 111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8" name="Freeform 112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9" name="Rectangle 113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0" name="Rectangle 114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1" name="Freeform 115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Freeform 116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Freeform 117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Rectangle 118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Rectangle 119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Rectangle 120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Rectangle 121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8" name="Rectangle 122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9" name="Rectangle 123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Rectangle 124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Rectangle 125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Rectangle 126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Rectangle 127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Rectangle 128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Rectangle 129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Rectangle 130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Rectangle 131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Rectangle 132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Rectangle 133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Rectangle 134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Rectangle 135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136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Rectangle 137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Rectangle 138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Rectangle 139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140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141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Rectangle 142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Rectangle 143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144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Rectangle 145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146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147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Rectangle 148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Rectangle 149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Rectangle 150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7" name="Rectangle 151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8" name="Rectangle 152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9" name="Rectangle 153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0" name="Rectangle 154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41" name="Group 155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632" name="Rectangle 156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3" name="Rectangle 157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2" name="Group 158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630" name="Rectangle 159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1" name="Rectangle 160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3" name="Group 161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628" name="Rectangle 162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9" name="Rectangle 163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44" name="Rectangle 164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5" name="Rectangle 165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6" name="Rectangle 166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7" name="Rectangle 167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8" name="Rectangle 168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9" name="Rectangle 169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0" name="AutoShape 170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51" name="AutoShape 171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52" name="Freeform 172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3" name="Freeform 173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4" name="Freeform 174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5" name="Freeform 175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6" name="Freeform 176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7" name="Freeform 177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8" name="Freeform 178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9" name="Freeform 179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0" name="Freeform 180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1" name="Freeform 181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2" name="Freeform 182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3" name="Freeform 183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4" name="Freeform 184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5" name="Freeform 185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6" name="Freeform 186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7" name="Freeform 187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8" name="Freeform 188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9" name="Freeform 189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0" name="Freeform 190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1" name="Freeform 191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2" name="Freeform 192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3" name="Freeform 193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4" name="Freeform 194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5" name="Freeform 195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6" name="Freeform 196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7" name="Freeform 197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8" name="Freeform 198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9" name="Freeform 199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80" name="Group 200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480" name="Freeform 201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1" name="Freeform 202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2" name="Freeform 203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3" name="Freeform 204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4" name="Freeform 205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5" name="Freeform 206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6" name="Freeform 207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7" name="Freeform 208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8" name="Freeform 209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9" name="Freeform 210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0" name="Freeform 211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1" name="Freeform 212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2" name="Freeform 213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3" name="Freeform 214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4" name="Freeform 215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5" name="Freeform 216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6" name="Freeform 217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7" name="Freeform 218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8" name="Freeform 219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9" name="Freeform 220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0" name="Freeform 221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1" name="Freeform 222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2" name="Freeform 223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3" name="Freeform 224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4" name="Freeform 225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5" name="Freeform 226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6" name="Freeform 227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7" name="Freeform 228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8" name="Freeform 229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9" name="Freeform 230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0" name="Freeform 231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1" name="Freeform 232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2" name="Freeform 233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3" name="Freeform 234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4" name="Freeform 235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5" name="Freeform 236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6" name="Freeform 237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7" name="Freeform 238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8" name="Freeform 239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9" name="Freeform 240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0" name="Freeform 241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1" name="Freeform 242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2" name="Freeform 243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3" name="Freeform 244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4" name="Freeform 245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5" name="Freeform 246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6" name="Freeform 247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7" name="Freeform 248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8" name="Freeform 249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9" name="Freeform 250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0" name="Freeform 251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1" name="Freeform 252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2" name="Freeform 253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3" name="Freeform 254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4" name="Freeform 255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5" name="Freeform 256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6" name="Freeform 257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7" name="Freeform 258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8" name="Freeform 259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9" name="Freeform 260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0" name="Freeform 261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1" name="Freeform 262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2" name="Freeform 263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3" name="Freeform 264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4" name="Freeform 265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5" name="Freeform 266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6" name="Freeform 267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7" name="Freeform 268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8" name="Freeform 269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9" name="Freeform 270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0" name="Freeform 271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1" name="Freeform 272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2" name="Freeform 273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3" name="Freeform 274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4" name="Freeform 275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5" name="Freeform 276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6" name="Freeform 277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7" name="Freeform 278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8" name="Freeform 279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9" name="Freeform 280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0" name="Freeform 281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1" name="Freeform 282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2" name="Freeform 283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3" name="Freeform 284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4" name="Freeform 285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5" name="Freeform 286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6" name="Freeform 287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7" name="Freeform 288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8" name="Freeform 289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9" name="Freeform 290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0" name="Freeform 291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1" name="Freeform 292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2" name="Freeform 293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3" name="Freeform 294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4" name="Freeform 295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5" name="Freeform 296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6" name="Freeform 297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7" name="Freeform 298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8" name="Freeform 299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9" name="Freeform 300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0" name="Freeform 301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1" name="Freeform 302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2" name="Freeform 303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3" name="Freeform 304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4" name="Freeform 305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5" name="Freeform 306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6" name="Freeform 307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7" name="Freeform 308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8" name="Freeform 309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9" name="Freeform 310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0" name="Freeform 311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1" name="Freeform 312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2" name="Freeform 313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3" name="Freeform 314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4" name="Freeform 315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5" name="Freeform 316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6" name="Freeform 317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7" name="Freeform 318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8" name="Freeform 319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9" name="Freeform 320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0" name="Freeform 321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1" name="Freeform 322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2" name="Freeform 323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3" name="Freeform 324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4" name="Freeform 325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" name="Freeform 326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6" name="Freeform 327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7" name="Freeform 328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8" name="Freeform 329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9" name="Freeform 330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0" name="Freeform 331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1" name="Freeform 332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2" name="Freeform 333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3" name="Freeform 334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4" name="Freeform 335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5" name="Freeform 336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6" name="Freeform 337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7" name="Freeform 338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8" name="Freeform 339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9" name="Freeform 340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0" name="Freeform 341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1" name="Freeform 342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2" name="Freeform 343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3" name="Freeform 344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4" name="Freeform 345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5" name="Freeform 346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6" name="Freeform 347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7" name="Freeform 348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81" name="Freeform 349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82" name="Group 350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332" name="Freeform 351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352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353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354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355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356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357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358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359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360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361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362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363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364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365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366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Freeform 367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9" name="Freeform 368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0" name="Freeform 369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1" name="Freeform 370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2" name="Freeform 371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3" name="Freeform 372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4" name="Freeform 373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5" name="Freeform 374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" name="Freeform 375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" name="Freeform 376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" name="Freeform 377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9" name="Freeform 378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0" name="Freeform 379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1" name="Freeform 380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2" name="Freeform 381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3" name="Freeform 382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4" name="Freeform 383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5" name="Freeform 384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6" name="Freeform 385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7" name="Freeform 386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8" name="Freeform 387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9" name="Freeform 388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0" name="Freeform 389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1" name="Freeform 390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2" name="Freeform 391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3" name="Freeform 392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4" name="Freeform 393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5" name="Freeform 394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6" name="Freeform 395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7" name="Freeform 396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8" name="Freeform 397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9" name="Freeform 398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0" name="Freeform 399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1" name="Freeform 400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2" name="Freeform 401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3" name="Freeform 402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403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404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405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406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407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408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409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410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411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412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413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414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415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416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417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418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419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420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421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422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423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424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425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426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427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428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429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430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431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432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433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434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435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436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437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438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439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440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441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442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443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444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445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446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447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448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449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450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451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452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453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454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455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7" name="Freeform 456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457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458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459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460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461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462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463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464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465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466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467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468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469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470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471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472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473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474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475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476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477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478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479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480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481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482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483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484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485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486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487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488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489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490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491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492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4" name="Freeform 493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5" name="Freeform 494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6" name="Freeform 495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7" name="Freeform 496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8" name="Freeform 497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9" name="Freeform 498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83" name="Group 499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184" name="Freeform 500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5" name="Freeform 501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6" name="Freeform 502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7" name="Freeform 503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8" name="Freeform 504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9" name="Freeform 505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0" name="Freeform 506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1" name="Freeform 507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508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509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510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511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512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513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514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515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516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517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518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519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520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521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522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523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524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525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526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527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528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529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530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531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532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533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534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535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536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537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538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539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540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541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542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543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544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545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546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547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548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549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550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551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552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553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554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555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556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557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558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559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560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561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562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563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564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565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566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567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568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569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570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571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572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573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574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575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576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577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578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579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580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581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582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583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584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585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586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587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588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589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590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591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592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593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594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595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596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597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598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599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600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601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602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603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604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605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606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607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608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609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610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611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612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613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614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615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616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617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618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619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620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621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622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623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624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625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626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627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628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629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630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631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632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633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634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635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636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637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638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639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640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641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642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643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644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645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646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647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43627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Desenhos Esquemáticos</a:t>
            </a:r>
            <a:br>
              <a:rPr lang="pt-BR" dirty="0" smtClean="0"/>
            </a:br>
            <a:r>
              <a:rPr lang="pt-BR" dirty="0" smtClean="0"/>
              <a:t>(</a:t>
            </a:r>
            <a:r>
              <a:rPr lang="pt-BR" i="1" dirty="0" smtClean="0"/>
              <a:t>Box </a:t>
            </a:r>
            <a:r>
              <a:rPr lang="pt-BR" i="1" dirty="0" err="1" smtClean="0"/>
              <a:t>Plots</a:t>
            </a:r>
            <a:r>
              <a:rPr lang="pt-BR" dirty="0" smtClean="0"/>
              <a:t>)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sz="3600" dirty="0" smtClean="0"/>
              <a:t>Os limites são posicionados usando a amplitude interquartil (IQR)</a:t>
            </a:r>
          </a:p>
          <a:p>
            <a:r>
              <a:rPr lang="pt-BR" sz="3600" dirty="0" smtClean="0"/>
              <a:t>Dados além desses limites são considerados </a:t>
            </a:r>
            <a:r>
              <a:rPr lang="pt-BR" sz="3600" i="1" dirty="0" err="1" smtClean="0"/>
              <a:t>outliers</a:t>
            </a:r>
            <a:endParaRPr lang="pt-BR" sz="3600" i="1" dirty="0" smtClean="0"/>
          </a:p>
          <a:p>
            <a:r>
              <a:rPr lang="pt-BR" sz="3600" dirty="0" smtClean="0"/>
              <a:t>A posição de cada </a:t>
            </a:r>
            <a:r>
              <a:rPr lang="pt-BR" sz="3600" i="1" dirty="0" err="1" smtClean="0"/>
              <a:t>outlier</a:t>
            </a:r>
            <a:r>
              <a:rPr lang="pt-BR" sz="3600" dirty="0" smtClean="0"/>
              <a:t> é indicada pelo símbolo *</a:t>
            </a:r>
          </a:p>
          <a:p>
            <a:pPr marL="411480" lvl="1" indent="0">
              <a:buNone/>
            </a:pPr>
            <a:r>
              <a:rPr lang="pt-BR" sz="3600" b="1" dirty="0" smtClean="0">
                <a:solidFill>
                  <a:srgbClr val="FF0000"/>
                </a:solidFill>
              </a:rPr>
              <a:t>Continua... </a:t>
            </a:r>
            <a:r>
              <a:rPr lang="pt-BR" sz="3600" b="1" dirty="0" smtClean="0">
                <a:solidFill>
                  <a:srgbClr val="FF0000"/>
                </a:solidFill>
                <a:sym typeface="Wingdings" pitchFamily="2" charset="2"/>
              </a:rPr>
              <a:t></a:t>
            </a:r>
            <a:endParaRPr lang="pt-BR" sz="3600" b="1" dirty="0">
              <a:solidFill>
                <a:srgbClr val="FF0000"/>
              </a:solidFill>
            </a:endParaRP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27</a:t>
            </a:fld>
            <a:endParaRPr lang="pt-BR"/>
          </a:p>
        </p:txBody>
      </p:sp>
      <p:grpSp>
        <p:nvGrpSpPr>
          <p:cNvPr id="48" name="Group 60"/>
          <p:cNvGrpSpPr>
            <a:grpSpLocks/>
          </p:cNvGrpSpPr>
          <p:nvPr/>
        </p:nvGrpSpPr>
        <p:grpSpPr bwMode="auto">
          <a:xfrm>
            <a:off x="7046913" y="274638"/>
            <a:ext cx="1884362" cy="781050"/>
            <a:chOff x="3390" y="1548"/>
            <a:chExt cx="2010" cy="885"/>
          </a:xfrm>
        </p:grpSpPr>
        <p:sp>
          <p:nvSpPr>
            <p:cNvPr id="49" name="Freeform 61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Freeform 62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Freeform 63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Freeform 64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Rectangle 65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Rectangle 66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67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Freeform 68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Freeform 69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Rectangle 70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Rectangle 71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Rectangle 72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Rectangle 73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Freeform 74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Rectangle 75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Rectangle 76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Rectangle 77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Rectangle 78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Rectangle 79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Rectangle 80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Rectangle 81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Rectangle 82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Rectangle 83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Rectangle 84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Rectangle 85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Rectangle 86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Rectangle 87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Rectangle 88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Freeform 89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Rectangle 90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Rectangle 91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Freeform 92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81" name="Group 93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634" name="Rectangle 94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5" name="Rectangle 95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82" name="Rectangle 96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97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98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Rectangle 99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Rectangle 100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101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Rectangle 102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103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104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Rectangle 105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Rectangle 106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Rectangle 107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Rectangle 108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Rectangle 109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Rectangle 110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Freeform 111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8" name="Freeform 112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9" name="Rectangle 113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0" name="Rectangle 114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1" name="Freeform 115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Freeform 116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Freeform 117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Rectangle 118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Rectangle 119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Rectangle 120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Rectangle 121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8" name="Rectangle 122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9" name="Rectangle 123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Rectangle 124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Rectangle 125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Rectangle 126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Rectangle 127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Rectangle 128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Rectangle 129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Rectangle 130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Rectangle 131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Rectangle 132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Rectangle 133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Rectangle 134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Rectangle 135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136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Rectangle 137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Rectangle 138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Rectangle 139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140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141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Rectangle 142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Rectangle 143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144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Rectangle 145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146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147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Rectangle 148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Rectangle 149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Rectangle 150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7" name="Rectangle 151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8" name="Rectangle 152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9" name="Rectangle 153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0" name="Rectangle 154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41" name="Group 155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632" name="Rectangle 156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3" name="Rectangle 157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2" name="Group 158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630" name="Rectangle 159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1" name="Rectangle 160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3" name="Group 161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628" name="Rectangle 162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9" name="Rectangle 163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44" name="Rectangle 164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5" name="Rectangle 165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6" name="Rectangle 166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7" name="Rectangle 167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8" name="Rectangle 168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9" name="Rectangle 169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0" name="AutoShape 170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51" name="AutoShape 171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52" name="Freeform 172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3" name="Freeform 173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4" name="Freeform 174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5" name="Freeform 175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6" name="Freeform 176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7" name="Freeform 177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8" name="Freeform 178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9" name="Freeform 179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0" name="Freeform 180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1" name="Freeform 181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2" name="Freeform 182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3" name="Freeform 183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4" name="Freeform 184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5" name="Freeform 185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6" name="Freeform 186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7" name="Freeform 187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8" name="Freeform 188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9" name="Freeform 189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0" name="Freeform 190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1" name="Freeform 191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2" name="Freeform 192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3" name="Freeform 193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4" name="Freeform 194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5" name="Freeform 195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6" name="Freeform 196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7" name="Freeform 197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8" name="Freeform 198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9" name="Freeform 199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80" name="Group 200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480" name="Freeform 201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1" name="Freeform 202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2" name="Freeform 203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3" name="Freeform 204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4" name="Freeform 205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5" name="Freeform 206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6" name="Freeform 207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7" name="Freeform 208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8" name="Freeform 209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9" name="Freeform 210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0" name="Freeform 211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1" name="Freeform 212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2" name="Freeform 213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3" name="Freeform 214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4" name="Freeform 215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5" name="Freeform 216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6" name="Freeform 217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7" name="Freeform 218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8" name="Freeform 219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9" name="Freeform 220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0" name="Freeform 221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1" name="Freeform 222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2" name="Freeform 223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3" name="Freeform 224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4" name="Freeform 225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5" name="Freeform 226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6" name="Freeform 227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7" name="Freeform 228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8" name="Freeform 229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9" name="Freeform 230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0" name="Freeform 231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1" name="Freeform 232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2" name="Freeform 233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3" name="Freeform 234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4" name="Freeform 235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5" name="Freeform 236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6" name="Freeform 237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7" name="Freeform 238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8" name="Freeform 239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9" name="Freeform 240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0" name="Freeform 241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1" name="Freeform 242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2" name="Freeform 243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3" name="Freeform 244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4" name="Freeform 245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5" name="Freeform 246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6" name="Freeform 247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7" name="Freeform 248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8" name="Freeform 249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9" name="Freeform 250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0" name="Freeform 251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1" name="Freeform 252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2" name="Freeform 253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3" name="Freeform 254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4" name="Freeform 255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5" name="Freeform 256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6" name="Freeform 257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7" name="Freeform 258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8" name="Freeform 259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9" name="Freeform 260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0" name="Freeform 261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1" name="Freeform 262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2" name="Freeform 263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3" name="Freeform 264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4" name="Freeform 265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5" name="Freeform 266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6" name="Freeform 267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7" name="Freeform 268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8" name="Freeform 269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9" name="Freeform 270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0" name="Freeform 271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1" name="Freeform 272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2" name="Freeform 273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3" name="Freeform 274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4" name="Freeform 275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5" name="Freeform 276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6" name="Freeform 277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7" name="Freeform 278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8" name="Freeform 279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9" name="Freeform 280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0" name="Freeform 281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1" name="Freeform 282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2" name="Freeform 283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3" name="Freeform 284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4" name="Freeform 285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5" name="Freeform 286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6" name="Freeform 287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7" name="Freeform 288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8" name="Freeform 289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9" name="Freeform 290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0" name="Freeform 291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1" name="Freeform 292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2" name="Freeform 293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3" name="Freeform 294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4" name="Freeform 295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5" name="Freeform 296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6" name="Freeform 297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7" name="Freeform 298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8" name="Freeform 299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9" name="Freeform 300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0" name="Freeform 301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1" name="Freeform 302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2" name="Freeform 303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3" name="Freeform 304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4" name="Freeform 305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5" name="Freeform 306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6" name="Freeform 307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7" name="Freeform 308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8" name="Freeform 309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9" name="Freeform 310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0" name="Freeform 311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1" name="Freeform 312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2" name="Freeform 313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3" name="Freeform 314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4" name="Freeform 315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5" name="Freeform 316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6" name="Freeform 317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7" name="Freeform 318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8" name="Freeform 319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9" name="Freeform 320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0" name="Freeform 321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1" name="Freeform 322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2" name="Freeform 323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3" name="Freeform 324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4" name="Freeform 325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" name="Freeform 326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6" name="Freeform 327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7" name="Freeform 328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8" name="Freeform 329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9" name="Freeform 330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0" name="Freeform 331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1" name="Freeform 332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2" name="Freeform 333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3" name="Freeform 334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4" name="Freeform 335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5" name="Freeform 336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6" name="Freeform 337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7" name="Freeform 338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8" name="Freeform 339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9" name="Freeform 340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0" name="Freeform 341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1" name="Freeform 342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2" name="Freeform 343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3" name="Freeform 344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4" name="Freeform 345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5" name="Freeform 346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6" name="Freeform 347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7" name="Freeform 348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81" name="Freeform 349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82" name="Group 350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332" name="Freeform 351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352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353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354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355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356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357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358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359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360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361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362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363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364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365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366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Freeform 367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9" name="Freeform 368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0" name="Freeform 369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1" name="Freeform 370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2" name="Freeform 371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3" name="Freeform 372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4" name="Freeform 373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5" name="Freeform 374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" name="Freeform 375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" name="Freeform 376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" name="Freeform 377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9" name="Freeform 378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0" name="Freeform 379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1" name="Freeform 380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2" name="Freeform 381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3" name="Freeform 382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4" name="Freeform 383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5" name="Freeform 384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6" name="Freeform 385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7" name="Freeform 386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8" name="Freeform 387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9" name="Freeform 388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0" name="Freeform 389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1" name="Freeform 390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2" name="Freeform 391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3" name="Freeform 392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4" name="Freeform 393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5" name="Freeform 394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6" name="Freeform 395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7" name="Freeform 396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8" name="Freeform 397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9" name="Freeform 398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0" name="Freeform 399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1" name="Freeform 400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2" name="Freeform 401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3" name="Freeform 402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403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404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405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406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407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408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409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410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411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412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413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414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415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416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417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418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419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420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421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422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423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424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425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426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427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428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429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430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431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432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433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434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435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436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437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438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439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440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441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442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443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444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445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446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447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448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449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450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451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452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453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454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455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7" name="Freeform 456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457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458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459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460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461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462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463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464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465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466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467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468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469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470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471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472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473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474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475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476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477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478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479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480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481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482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483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484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485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486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487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488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489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490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491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492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4" name="Freeform 493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5" name="Freeform 494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6" name="Freeform 495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7" name="Freeform 496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8" name="Freeform 497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9" name="Freeform 498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83" name="Group 499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184" name="Freeform 500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5" name="Freeform 501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6" name="Freeform 502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7" name="Freeform 503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8" name="Freeform 504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9" name="Freeform 505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0" name="Freeform 506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1" name="Freeform 507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508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509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510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511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512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513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514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515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516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517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518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519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520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521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522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523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524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525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526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527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528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529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530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531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532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533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534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535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536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537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538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539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540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541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542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543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544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545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546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547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548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549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550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551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552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553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554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555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556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557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558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559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560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561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562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563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564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565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566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567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568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569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570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571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572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573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574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575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576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577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578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579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580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581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582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583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584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585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586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587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588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589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590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591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592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593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594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595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596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597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598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599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600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601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602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603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604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605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606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607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608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609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610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611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612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613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614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615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616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617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618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619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620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621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622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623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624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625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626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627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628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629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630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631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632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633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634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635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636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637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638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639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640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641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642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643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644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645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646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647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704016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Desenhos Esquemáticos</a:t>
            </a:r>
            <a:br>
              <a:rPr lang="pt-BR" dirty="0" smtClean="0"/>
            </a:br>
            <a:r>
              <a:rPr lang="pt-BR" dirty="0" smtClean="0"/>
              <a:t>(</a:t>
            </a:r>
            <a:r>
              <a:rPr lang="pt-BR" i="1" dirty="0" smtClean="0"/>
              <a:t>Box </a:t>
            </a:r>
            <a:r>
              <a:rPr lang="pt-BR" i="1" dirty="0" err="1" smtClean="0"/>
              <a:t>Plots</a:t>
            </a:r>
            <a:r>
              <a:rPr lang="pt-BR" dirty="0" smtClean="0"/>
              <a:t>)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pt-BR" sz="2800" dirty="0" smtClean="0"/>
              <a:t>O limite inferior é posicionado 1,5(IQR) abaixo de </a:t>
            </a:r>
            <a:r>
              <a:rPr lang="pt-BR" sz="2800" i="1" dirty="0" smtClean="0"/>
              <a:t>Q</a:t>
            </a:r>
            <a:r>
              <a:rPr lang="pt-BR" sz="2800" i="1" baseline="-25000" dirty="0" smtClean="0"/>
              <a:t>1</a:t>
            </a:r>
          </a:p>
          <a:p>
            <a:pPr lvl="1"/>
            <a:r>
              <a:rPr lang="pt-BR" sz="2800" dirty="0" smtClean="0"/>
              <a:t>Limite Inferior = </a:t>
            </a:r>
            <a:r>
              <a:rPr lang="pt-BR" sz="2800" i="1" dirty="0"/>
              <a:t>Q</a:t>
            </a:r>
            <a:r>
              <a:rPr lang="pt-BR" sz="2800" i="1" baseline="-25000" dirty="0"/>
              <a:t>1 </a:t>
            </a:r>
            <a:r>
              <a:rPr lang="pt-BR" sz="2800" i="1" baseline="-25000" dirty="0" smtClean="0"/>
              <a:t> </a:t>
            </a:r>
            <a:r>
              <a:rPr lang="pt-BR" sz="2800" dirty="0" smtClean="0"/>
              <a:t>- 1,5(IQR) = 475 – 1,5(75) = 332,50</a:t>
            </a:r>
          </a:p>
          <a:p>
            <a:r>
              <a:rPr lang="pt-BR" sz="2800" dirty="0"/>
              <a:t>O limite </a:t>
            </a:r>
            <a:r>
              <a:rPr lang="pt-BR" sz="2800" dirty="0" smtClean="0"/>
              <a:t>superior é </a:t>
            </a:r>
            <a:r>
              <a:rPr lang="pt-BR" sz="2800" dirty="0"/>
              <a:t>posicionado </a:t>
            </a:r>
            <a:r>
              <a:rPr lang="pt-BR" sz="2800" dirty="0" smtClean="0"/>
              <a:t>1,5(IQR) acima </a:t>
            </a:r>
            <a:r>
              <a:rPr lang="pt-BR" sz="2800" dirty="0"/>
              <a:t>de </a:t>
            </a:r>
            <a:r>
              <a:rPr lang="pt-BR" sz="2800" i="1" dirty="0" smtClean="0"/>
              <a:t>Q</a:t>
            </a:r>
            <a:r>
              <a:rPr lang="pt-BR" sz="2800" i="1" baseline="-25000" dirty="0" smtClean="0"/>
              <a:t>3</a:t>
            </a:r>
            <a:endParaRPr lang="pt-BR" sz="2800" i="1" baseline="-25000" dirty="0"/>
          </a:p>
          <a:p>
            <a:pPr lvl="1"/>
            <a:r>
              <a:rPr lang="pt-BR" sz="2800" dirty="0"/>
              <a:t>Limite </a:t>
            </a:r>
            <a:r>
              <a:rPr lang="pt-BR" sz="2800" dirty="0" smtClean="0"/>
              <a:t>Superior  </a:t>
            </a:r>
            <a:r>
              <a:rPr lang="pt-BR" sz="2800" dirty="0"/>
              <a:t>= </a:t>
            </a:r>
            <a:r>
              <a:rPr lang="pt-BR" sz="2800" i="1" dirty="0" smtClean="0"/>
              <a:t>Q</a:t>
            </a:r>
            <a:r>
              <a:rPr lang="pt-BR" sz="2800" i="1" baseline="-25000" dirty="0" smtClean="0"/>
              <a:t>3  </a:t>
            </a:r>
            <a:r>
              <a:rPr lang="pt-BR" sz="2800" dirty="0" smtClean="0"/>
              <a:t>+ 1,5(IQR) </a:t>
            </a:r>
            <a:r>
              <a:rPr lang="pt-BR" sz="2800" dirty="0"/>
              <a:t>= </a:t>
            </a:r>
            <a:r>
              <a:rPr lang="pt-BR" sz="2800" dirty="0" smtClean="0"/>
              <a:t>525 + </a:t>
            </a:r>
            <a:r>
              <a:rPr lang="pt-BR" sz="2800" dirty="0"/>
              <a:t>1,5(75) = </a:t>
            </a:r>
            <a:r>
              <a:rPr lang="pt-BR" sz="2800" dirty="0" smtClean="0"/>
              <a:t>637,50</a:t>
            </a:r>
          </a:p>
          <a:p>
            <a:r>
              <a:rPr lang="pt-BR" sz="2800" dirty="0" smtClean="0"/>
              <a:t>Não existem </a:t>
            </a:r>
            <a:r>
              <a:rPr lang="pt-BR" sz="2800" i="1" dirty="0" err="1" smtClean="0"/>
              <a:t>outliers</a:t>
            </a:r>
            <a:r>
              <a:rPr lang="pt-BR" sz="2800" i="1" dirty="0" smtClean="0"/>
              <a:t> </a:t>
            </a:r>
            <a:r>
              <a:rPr lang="pt-BR" sz="2800" dirty="0" smtClean="0"/>
              <a:t>(valores abaixo de 332,50 ou acima de 637,50) nos dados de aluguéis de apartamentos</a:t>
            </a:r>
            <a:endParaRPr lang="pt-BR" sz="2800" dirty="0"/>
          </a:p>
          <a:p>
            <a:endParaRPr lang="pt-BR" sz="28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28</a:t>
            </a:fld>
            <a:endParaRPr lang="pt-BR"/>
          </a:p>
        </p:txBody>
      </p:sp>
      <p:grpSp>
        <p:nvGrpSpPr>
          <p:cNvPr id="48" name="Group 60"/>
          <p:cNvGrpSpPr>
            <a:grpSpLocks/>
          </p:cNvGrpSpPr>
          <p:nvPr/>
        </p:nvGrpSpPr>
        <p:grpSpPr bwMode="auto">
          <a:xfrm>
            <a:off x="7046913" y="274638"/>
            <a:ext cx="1884362" cy="781050"/>
            <a:chOff x="3390" y="1548"/>
            <a:chExt cx="2010" cy="885"/>
          </a:xfrm>
        </p:grpSpPr>
        <p:sp>
          <p:nvSpPr>
            <p:cNvPr id="49" name="Freeform 61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Freeform 62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Freeform 63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Freeform 64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Rectangle 65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Rectangle 66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67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Freeform 68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Freeform 69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Rectangle 70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Rectangle 71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Rectangle 72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Rectangle 73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Freeform 74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Rectangle 75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Rectangle 76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Rectangle 77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Rectangle 78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Rectangle 79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Rectangle 80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Rectangle 81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Rectangle 82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Rectangle 83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Rectangle 84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Rectangle 85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Rectangle 86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Rectangle 87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Rectangle 88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Freeform 89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Rectangle 90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Rectangle 91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Freeform 92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81" name="Group 93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634" name="Rectangle 94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5" name="Rectangle 95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82" name="Rectangle 96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97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98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Rectangle 99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Rectangle 100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101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Rectangle 102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103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104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Rectangle 105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Rectangle 106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Rectangle 107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Rectangle 108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Rectangle 109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Rectangle 110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Freeform 111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8" name="Freeform 112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9" name="Rectangle 113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0" name="Rectangle 114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1" name="Freeform 115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Freeform 116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Freeform 117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Rectangle 118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Rectangle 119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Rectangle 120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Rectangle 121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8" name="Rectangle 122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9" name="Rectangle 123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Rectangle 124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Rectangle 125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Rectangle 126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Rectangle 127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Rectangle 128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Rectangle 129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Rectangle 130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Rectangle 131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Rectangle 132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Rectangle 133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Rectangle 134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Rectangle 135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136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Rectangle 137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Rectangle 138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Rectangle 139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140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141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Rectangle 142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Rectangle 143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144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Rectangle 145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146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147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Rectangle 148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Rectangle 149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Rectangle 150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7" name="Rectangle 151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8" name="Rectangle 152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9" name="Rectangle 153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0" name="Rectangle 154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41" name="Group 155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632" name="Rectangle 156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3" name="Rectangle 157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2" name="Group 158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630" name="Rectangle 159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1" name="Rectangle 160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3" name="Group 161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628" name="Rectangle 162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9" name="Rectangle 163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44" name="Rectangle 164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5" name="Rectangle 165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6" name="Rectangle 166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7" name="Rectangle 167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8" name="Rectangle 168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9" name="Rectangle 169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0" name="AutoShape 170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51" name="AutoShape 171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52" name="Freeform 172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3" name="Freeform 173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4" name="Freeform 174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5" name="Freeform 175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6" name="Freeform 176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7" name="Freeform 177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8" name="Freeform 178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9" name="Freeform 179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0" name="Freeform 180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1" name="Freeform 181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2" name="Freeform 182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3" name="Freeform 183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4" name="Freeform 184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5" name="Freeform 185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6" name="Freeform 186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7" name="Freeform 187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8" name="Freeform 188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9" name="Freeform 189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0" name="Freeform 190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1" name="Freeform 191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2" name="Freeform 192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3" name="Freeform 193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4" name="Freeform 194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5" name="Freeform 195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6" name="Freeform 196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7" name="Freeform 197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8" name="Freeform 198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9" name="Freeform 199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80" name="Group 200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480" name="Freeform 201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1" name="Freeform 202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2" name="Freeform 203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3" name="Freeform 204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4" name="Freeform 205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5" name="Freeform 206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6" name="Freeform 207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7" name="Freeform 208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8" name="Freeform 209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9" name="Freeform 210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0" name="Freeform 211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1" name="Freeform 212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2" name="Freeform 213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3" name="Freeform 214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4" name="Freeform 215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5" name="Freeform 216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6" name="Freeform 217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7" name="Freeform 218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8" name="Freeform 219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9" name="Freeform 220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0" name="Freeform 221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1" name="Freeform 222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2" name="Freeform 223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3" name="Freeform 224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4" name="Freeform 225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5" name="Freeform 226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6" name="Freeform 227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7" name="Freeform 228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8" name="Freeform 229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9" name="Freeform 230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0" name="Freeform 231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1" name="Freeform 232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2" name="Freeform 233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3" name="Freeform 234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4" name="Freeform 235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5" name="Freeform 236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6" name="Freeform 237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7" name="Freeform 238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8" name="Freeform 239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9" name="Freeform 240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0" name="Freeform 241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1" name="Freeform 242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2" name="Freeform 243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3" name="Freeform 244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4" name="Freeform 245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5" name="Freeform 246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6" name="Freeform 247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7" name="Freeform 248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8" name="Freeform 249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9" name="Freeform 250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0" name="Freeform 251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1" name="Freeform 252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2" name="Freeform 253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3" name="Freeform 254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4" name="Freeform 255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5" name="Freeform 256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6" name="Freeform 257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7" name="Freeform 258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8" name="Freeform 259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9" name="Freeform 260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0" name="Freeform 261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1" name="Freeform 262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2" name="Freeform 263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3" name="Freeform 264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4" name="Freeform 265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5" name="Freeform 266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6" name="Freeform 267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7" name="Freeform 268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8" name="Freeform 269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9" name="Freeform 270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0" name="Freeform 271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1" name="Freeform 272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2" name="Freeform 273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3" name="Freeform 274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4" name="Freeform 275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5" name="Freeform 276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6" name="Freeform 277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7" name="Freeform 278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8" name="Freeform 279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9" name="Freeform 280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0" name="Freeform 281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1" name="Freeform 282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2" name="Freeform 283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3" name="Freeform 284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4" name="Freeform 285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5" name="Freeform 286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6" name="Freeform 287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7" name="Freeform 288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8" name="Freeform 289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9" name="Freeform 290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0" name="Freeform 291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1" name="Freeform 292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2" name="Freeform 293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3" name="Freeform 294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4" name="Freeform 295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5" name="Freeform 296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6" name="Freeform 297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7" name="Freeform 298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8" name="Freeform 299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9" name="Freeform 300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0" name="Freeform 301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1" name="Freeform 302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2" name="Freeform 303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3" name="Freeform 304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4" name="Freeform 305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5" name="Freeform 306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6" name="Freeform 307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7" name="Freeform 308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8" name="Freeform 309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9" name="Freeform 310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0" name="Freeform 311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1" name="Freeform 312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2" name="Freeform 313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3" name="Freeform 314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4" name="Freeform 315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5" name="Freeform 316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6" name="Freeform 317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7" name="Freeform 318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8" name="Freeform 319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9" name="Freeform 320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0" name="Freeform 321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1" name="Freeform 322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2" name="Freeform 323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3" name="Freeform 324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4" name="Freeform 325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" name="Freeform 326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6" name="Freeform 327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7" name="Freeform 328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8" name="Freeform 329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9" name="Freeform 330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0" name="Freeform 331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1" name="Freeform 332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2" name="Freeform 333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3" name="Freeform 334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4" name="Freeform 335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5" name="Freeform 336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6" name="Freeform 337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7" name="Freeform 338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8" name="Freeform 339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9" name="Freeform 340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0" name="Freeform 341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1" name="Freeform 342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2" name="Freeform 343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3" name="Freeform 344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4" name="Freeform 345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5" name="Freeform 346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6" name="Freeform 347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7" name="Freeform 348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81" name="Freeform 349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82" name="Group 350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332" name="Freeform 351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352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353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354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355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356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357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358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359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360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361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362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363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364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365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366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Freeform 367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9" name="Freeform 368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0" name="Freeform 369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1" name="Freeform 370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2" name="Freeform 371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3" name="Freeform 372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4" name="Freeform 373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5" name="Freeform 374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" name="Freeform 375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" name="Freeform 376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" name="Freeform 377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9" name="Freeform 378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0" name="Freeform 379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1" name="Freeform 380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2" name="Freeform 381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3" name="Freeform 382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4" name="Freeform 383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5" name="Freeform 384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6" name="Freeform 385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7" name="Freeform 386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8" name="Freeform 387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9" name="Freeform 388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0" name="Freeform 389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1" name="Freeform 390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2" name="Freeform 391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3" name="Freeform 392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4" name="Freeform 393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5" name="Freeform 394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6" name="Freeform 395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7" name="Freeform 396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8" name="Freeform 397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9" name="Freeform 398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0" name="Freeform 399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1" name="Freeform 400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2" name="Freeform 401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3" name="Freeform 402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403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404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405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406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407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408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409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410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411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412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413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414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415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416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417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418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419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420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421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422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423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424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425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426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427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428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429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430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431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432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433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434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435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436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437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438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439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440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441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442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443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444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445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446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447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448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449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450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451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452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453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454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455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7" name="Freeform 456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457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458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459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460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461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462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463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464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465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466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467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468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469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470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471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472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473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474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475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476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477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478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479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480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481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482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483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484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485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486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487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488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489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490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491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492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4" name="Freeform 493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5" name="Freeform 494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6" name="Freeform 495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7" name="Freeform 496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8" name="Freeform 497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9" name="Freeform 498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83" name="Group 499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184" name="Freeform 500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5" name="Freeform 501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6" name="Freeform 502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7" name="Freeform 503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8" name="Freeform 504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9" name="Freeform 505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0" name="Freeform 506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1" name="Freeform 507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508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509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510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511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512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513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514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515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516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517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518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519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520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521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522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523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524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525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526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527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528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529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530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531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532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533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534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535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536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537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538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539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540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541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542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543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544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545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546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547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548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549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550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551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552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553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554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555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556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557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558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559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560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561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562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563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564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565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566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567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568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569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570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571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572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573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574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575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576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577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578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579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580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581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582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583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584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585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586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587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588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589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590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591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592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593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594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595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596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597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598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599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600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601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602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603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604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605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606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607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608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609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610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611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612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613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614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615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616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617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618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619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620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621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622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623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624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625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626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627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628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629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630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631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632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633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634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635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636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637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638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639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640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641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642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643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644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645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646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647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67139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Desenhos Esquemáticos</a:t>
            </a:r>
            <a:br>
              <a:rPr lang="pt-BR" dirty="0" smtClean="0"/>
            </a:br>
            <a:r>
              <a:rPr lang="pt-BR" dirty="0" smtClean="0"/>
              <a:t>(</a:t>
            </a:r>
            <a:r>
              <a:rPr lang="pt-BR" i="1" dirty="0" smtClean="0"/>
              <a:t>Box </a:t>
            </a:r>
            <a:r>
              <a:rPr lang="pt-BR" i="1" dirty="0" err="1" smtClean="0"/>
              <a:t>Plots</a:t>
            </a:r>
            <a:r>
              <a:rPr lang="pt-BR" dirty="0" smtClean="0"/>
              <a:t>)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29</a:t>
            </a:fld>
            <a:endParaRPr lang="pt-BR"/>
          </a:p>
        </p:txBody>
      </p:sp>
      <p:grpSp>
        <p:nvGrpSpPr>
          <p:cNvPr id="48" name="Group 60"/>
          <p:cNvGrpSpPr>
            <a:grpSpLocks/>
          </p:cNvGrpSpPr>
          <p:nvPr/>
        </p:nvGrpSpPr>
        <p:grpSpPr bwMode="auto">
          <a:xfrm>
            <a:off x="7046913" y="274638"/>
            <a:ext cx="1884362" cy="781050"/>
            <a:chOff x="3390" y="1548"/>
            <a:chExt cx="2010" cy="885"/>
          </a:xfrm>
        </p:grpSpPr>
        <p:sp>
          <p:nvSpPr>
            <p:cNvPr id="49" name="Freeform 61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Freeform 62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Freeform 63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Freeform 64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Rectangle 65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Rectangle 66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67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Freeform 68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Freeform 69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Rectangle 70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Rectangle 71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Rectangle 72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Rectangle 73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Freeform 74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Rectangle 75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Rectangle 76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Rectangle 77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Rectangle 78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Rectangle 79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Rectangle 80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Rectangle 81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Rectangle 82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Rectangle 83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Rectangle 84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Rectangle 85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Rectangle 86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Rectangle 87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Rectangle 88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Freeform 89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Rectangle 90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Rectangle 91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Freeform 92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81" name="Group 93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634" name="Rectangle 94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5" name="Rectangle 95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82" name="Rectangle 96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97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98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Rectangle 99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Rectangle 100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101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Rectangle 102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103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104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Rectangle 105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Rectangle 106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Rectangle 107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Rectangle 108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Rectangle 109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Rectangle 110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Freeform 111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8" name="Freeform 112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9" name="Rectangle 113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0" name="Rectangle 114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1" name="Freeform 115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Freeform 116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Freeform 117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Rectangle 118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Rectangle 119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Rectangle 120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Rectangle 121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8" name="Rectangle 122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9" name="Rectangle 123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Rectangle 124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Rectangle 125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Rectangle 126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Rectangle 127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Rectangle 128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Rectangle 129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Rectangle 130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Rectangle 131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Rectangle 132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Rectangle 133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Rectangle 134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Rectangle 135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136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Rectangle 137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Rectangle 138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Rectangle 139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140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141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Rectangle 142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Rectangle 143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144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Rectangle 145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146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147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Rectangle 148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Rectangle 149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Rectangle 150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7" name="Rectangle 151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8" name="Rectangle 152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9" name="Rectangle 153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0" name="Rectangle 154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41" name="Group 155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632" name="Rectangle 156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3" name="Rectangle 157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2" name="Group 158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630" name="Rectangle 159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1" name="Rectangle 160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3" name="Group 161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628" name="Rectangle 162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9" name="Rectangle 163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44" name="Rectangle 164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5" name="Rectangle 165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6" name="Rectangle 166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7" name="Rectangle 167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8" name="Rectangle 168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9" name="Rectangle 169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0" name="AutoShape 170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51" name="AutoShape 171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52" name="Freeform 172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3" name="Freeform 173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4" name="Freeform 174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5" name="Freeform 175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6" name="Freeform 176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7" name="Freeform 177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8" name="Freeform 178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9" name="Freeform 179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0" name="Freeform 180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1" name="Freeform 181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2" name="Freeform 182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3" name="Freeform 183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4" name="Freeform 184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5" name="Freeform 185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6" name="Freeform 186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7" name="Freeform 187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8" name="Freeform 188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9" name="Freeform 189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0" name="Freeform 190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1" name="Freeform 191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2" name="Freeform 192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3" name="Freeform 193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4" name="Freeform 194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5" name="Freeform 195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6" name="Freeform 196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7" name="Freeform 197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8" name="Freeform 198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9" name="Freeform 199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80" name="Group 200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480" name="Freeform 201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1" name="Freeform 202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2" name="Freeform 203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3" name="Freeform 204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4" name="Freeform 205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5" name="Freeform 206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6" name="Freeform 207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7" name="Freeform 208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8" name="Freeform 209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9" name="Freeform 210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0" name="Freeform 211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1" name="Freeform 212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2" name="Freeform 213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3" name="Freeform 214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4" name="Freeform 215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5" name="Freeform 216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6" name="Freeform 217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7" name="Freeform 218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8" name="Freeform 219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9" name="Freeform 220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0" name="Freeform 221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1" name="Freeform 222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2" name="Freeform 223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3" name="Freeform 224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4" name="Freeform 225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5" name="Freeform 226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6" name="Freeform 227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7" name="Freeform 228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8" name="Freeform 229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9" name="Freeform 230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0" name="Freeform 231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1" name="Freeform 232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2" name="Freeform 233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3" name="Freeform 234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4" name="Freeform 235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5" name="Freeform 236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6" name="Freeform 237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7" name="Freeform 238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8" name="Freeform 239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9" name="Freeform 240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0" name="Freeform 241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1" name="Freeform 242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2" name="Freeform 243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3" name="Freeform 244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4" name="Freeform 245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5" name="Freeform 246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6" name="Freeform 247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7" name="Freeform 248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8" name="Freeform 249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9" name="Freeform 250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0" name="Freeform 251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1" name="Freeform 252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2" name="Freeform 253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3" name="Freeform 254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4" name="Freeform 255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5" name="Freeform 256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6" name="Freeform 257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7" name="Freeform 258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8" name="Freeform 259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9" name="Freeform 260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0" name="Freeform 261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1" name="Freeform 262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2" name="Freeform 263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3" name="Freeform 264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4" name="Freeform 265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5" name="Freeform 266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6" name="Freeform 267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7" name="Freeform 268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8" name="Freeform 269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9" name="Freeform 270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0" name="Freeform 271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1" name="Freeform 272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2" name="Freeform 273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3" name="Freeform 274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4" name="Freeform 275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5" name="Freeform 276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6" name="Freeform 277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7" name="Freeform 278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8" name="Freeform 279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9" name="Freeform 280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0" name="Freeform 281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1" name="Freeform 282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2" name="Freeform 283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3" name="Freeform 284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4" name="Freeform 285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5" name="Freeform 286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6" name="Freeform 287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7" name="Freeform 288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8" name="Freeform 289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9" name="Freeform 290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0" name="Freeform 291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1" name="Freeform 292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2" name="Freeform 293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3" name="Freeform 294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4" name="Freeform 295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5" name="Freeform 296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6" name="Freeform 297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7" name="Freeform 298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8" name="Freeform 299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9" name="Freeform 300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0" name="Freeform 301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1" name="Freeform 302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2" name="Freeform 303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3" name="Freeform 304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4" name="Freeform 305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5" name="Freeform 306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6" name="Freeform 307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7" name="Freeform 308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8" name="Freeform 309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9" name="Freeform 310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0" name="Freeform 311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1" name="Freeform 312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2" name="Freeform 313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3" name="Freeform 314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4" name="Freeform 315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5" name="Freeform 316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6" name="Freeform 317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7" name="Freeform 318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8" name="Freeform 319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9" name="Freeform 320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0" name="Freeform 321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1" name="Freeform 322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2" name="Freeform 323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3" name="Freeform 324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4" name="Freeform 325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" name="Freeform 326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6" name="Freeform 327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7" name="Freeform 328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8" name="Freeform 329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9" name="Freeform 330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0" name="Freeform 331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1" name="Freeform 332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2" name="Freeform 333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3" name="Freeform 334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4" name="Freeform 335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5" name="Freeform 336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6" name="Freeform 337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7" name="Freeform 338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8" name="Freeform 339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9" name="Freeform 340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0" name="Freeform 341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1" name="Freeform 342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2" name="Freeform 343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3" name="Freeform 344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4" name="Freeform 345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5" name="Freeform 346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6" name="Freeform 347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7" name="Freeform 348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81" name="Freeform 349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82" name="Group 350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332" name="Freeform 351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352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353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354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355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356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357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358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359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360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361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362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363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364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365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366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Freeform 367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9" name="Freeform 368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0" name="Freeform 369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1" name="Freeform 370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2" name="Freeform 371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3" name="Freeform 372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4" name="Freeform 373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5" name="Freeform 374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" name="Freeform 375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" name="Freeform 376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" name="Freeform 377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9" name="Freeform 378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0" name="Freeform 379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1" name="Freeform 380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2" name="Freeform 381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3" name="Freeform 382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4" name="Freeform 383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5" name="Freeform 384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6" name="Freeform 385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7" name="Freeform 386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8" name="Freeform 387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9" name="Freeform 388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0" name="Freeform 389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1" name="Freeform 390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2" name="Freeform 391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3" name="Freeform 392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4" name="Freeform 393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5" name="Freeform 394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6" name="Freeform 395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7" name="Freeform 396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8" name="Freeform 397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9" name="Freeform 398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0" name="Freeform 399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1" name="Freeform 400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2" name="Freeform 401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3" name="Freeform 402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403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404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405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406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407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408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409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410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411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412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413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414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415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416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417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418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419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420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421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422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423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424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425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426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427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428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429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430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431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432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433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434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435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436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437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438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439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440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441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442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443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444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445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446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447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448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449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450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451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452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453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454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455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7" name="Freeform 456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457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458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459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460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461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462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463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464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465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466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467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468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469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470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471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472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473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474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475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476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477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478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479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480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481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482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483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484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485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486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487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488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489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490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491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492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4" name="Freeform 493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5" name="Freeform 494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6" name="Freeform 495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7" name="Freeform 496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8" name="Freeform 497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9" name="Freeform 498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83" name="Group 499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184" name="Freeform 500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5" name="Freeform 501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6" name="Freeform 502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7" name="Freeform 503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8" name="Freeform 504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9" name="Freeform 505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0" name="Freeform 506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1" name="Freeform 507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508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509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510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511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512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513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514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515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516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517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518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519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520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521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522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523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524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525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526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527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528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529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530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531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532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533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534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535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536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537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538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539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540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541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542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543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544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545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546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547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548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549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550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551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552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553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554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555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556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557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558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559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560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561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562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563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564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565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566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567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568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569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570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571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572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573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574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575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576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577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578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579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580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581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582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583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584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585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586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587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588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589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590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591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592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593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594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595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596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597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598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599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600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601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602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603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604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605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606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607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608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609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610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611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612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613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614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615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616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617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618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619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620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621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622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623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624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625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626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627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628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629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630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631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632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633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634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635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636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637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638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639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640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641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642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643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644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645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646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647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pSp>
        <p:nvGrpSpPr>
          <p:cNvPr id="3" name="Grupo 2"/>
          <p:cNvGrpSpPr/>
          <p:nvPr/>
        </p:nvGrpSpPr>
        <p:grpSpPr>
          <a:xfrm>
            <a:off x="179512" y="1727411"/>
            <a:ext cx="8121650" cy="3704360"/>
            <a:chOff x="179512" y="1727411"/>
            <a:chExt cx="8121650" cy="3704360"/>
          </a:xfrm>
        </p:grpSpPr>
        <p:sp>
          <p:nvSpPr>
            <p:cNvPr id="5" name="Rectangle 2"/>
            <p:cNvSpPr>
              <a:spLocks noChangeArrowheads="1"/>
            </p:cNvSpPr>
            <p:nvPr/>
          </p:nvSpPr>
          <p:spPr bwMode="auto">
            <a:xfrm>
              <a:off x="401762" y="2060848"/>
              <a:ext cx="7899400" cy="2349500"/>
            </a:xfrm>
            <a:prstGeom prst="rect">
              <a:avLst/>
            </a:prstGeom>
            <a:solidFill>
              <a:srgbClr val="002060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>
              <a:outerShdw dist="71842" dir="2700000" algn="ctr" rotWithShape="0">
                <a:srgbClr val="003366"/>
              </a:outerShdw>
            </a:effectLst>
          </p:spPr>
          <p:txBody>
            <a:bodyPr wrap="none" anchor="ctr"/>
            <a:lstStyle/>
            <a:p>
              <a:endParaRPr lang="pt-BR" sz="1600" b="1">
                <a:solidFill>
                  <a:schemeClr val="bg1"/>
                </a:solidFill>
              </a:endParaRPr>
            </a:p>
          </p:txBody>
        </p:sp>
        <p:sp>
          <p:nvSpPr>
            <p:cNvPr id="6" name="Line 3"/>
            <p:cNvSpPr>
              <a:spLocks noChangeShapeType="1"/>
            </p:cNvSpPr>
            <p:nvPr/>
          </p:nvSpPr>
          <p:spPr bwMode="auto">
            <a:xfrm>
              <a:off x="617662" y="3594373"/>
              <a:ext cx="7478713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 sz="1600" b="1">
                <a:solidFill>
                  <a:schemeClr val="bg1"/>
                </a:solidFill>
              </a:endParaRPr>
            </a:p>
          </p:txBody>
        </p:sp>
        <p:grpSp>
          <p:nvGrpSpPr>
            <p:cNvPr id="7" name="Group 36"/>
            <p:cNvGrpSpPr>
              <a:grpSpLocks/>
            </p:cNvGrpSpPr>
            <p:nvPr/>
          </p:nvGrpSpPr>
          <p:grpSpPr bwMode="auto">
            <a:xfrm>
              <a:off x="997075" y="3615010"/>
              <a:ext cx="6661150" cy="185738"/>
              <a:chOff x="825" y="2896"/>
              <a:chExt cx="4196" cy="117"/>
            </a:xfrm>
          </p:grpSpPr>
          <p:sp>
            <p:nvSpPr>
              <p:cNvPr id="8" name="Line 4"/>
              <p:cNvSpPr>
                <a:spLocks noChangeShapeType="1"/>
              </p:cNvSpPr>
              <p:nvPr/>
            </p:nvSpPr>
            <p:spPr bwMode="auto">
              <a:xfrm>
                <a:off x="825" y="2896"/>
                <a:ext cx="0" cy="114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9" name="Line 5"/>
              <p:cNvSpPr>
                <a:spLocks noChangeShapeType="1"/>
              </p:cNvSpPr>
              <p:nvPr/>
            </p:nvSpPr>
            <p:spPr bwMode="auto">
              <a:xfrm>
                <a:off x="1245" y="2899"/>
                <a:ext cx="0" cy="114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0" name="Line 6"/>
              <p:cNvSpPr>
                <a:spLocks noChangeShapeType="1"/>
              </p:cNvSpPr>
              <p:nvPr/>
            </p:nvSpPr>
            <p:spPr bwMode="auto">
              <a:xfrm>
                <a:off x="2925" y="2899"/>
                <a:ext cx="0" cy="114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1" name="Line 7"/>
              <p:cNvSpPr>
                <a:spLocks noChangeShapeType="1"/>
              </p:cNvSpPr>
              <p:nvPr/>
            </p:nvSpPr>
            <p:spPr bwMode="auto">
              <a:xfrm>
                <a:off x="2505" y="2899"/>
                <a:ext cx="0" cy="114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2" name="Line 8"/>
              <p:cNvSpPr>
                <a:spLocks noChangeShapeType="1"/>
              </p:cNvSpPr>
              <p:nvPr/>
            </p:nvSpPr>
            <p:spPr bwMode="auto">
              <a:xfrm>
                <a:off x="2085" y="2899"/>
                <a:ext cx="0" cy="114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3" name="Line 9"/>
              <p:cNvSpPr>
                <a:spLocks noChangeShapeType="1"/>
              </p:cNvSpPr>
              <p:nvPr/>
            </p:nvSpPr>
            <p:spPr bwMode="auto">
              <a:xfrm>
                <a:off x="1665" y="2899"/>
                <a:ext cx="0" cy="114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4" name="Line 10"/>
              <p:cNvSpPr>
                <a:spLocks noChangeShapeType="1"/>
              </p:cNvSpPr>
              <p:nvPr/>
            </p:nvSpPr>
            <p:spPr bwMode="auto">
              <a:xfrm>
                <a:off x="3342" y="2899"/>
                <a:ext cx="0" cy="114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5" name="Line 18"/>
              <p:cNvSpPr>
                <a:spLocks noChangeShapeType="1"/>
              </p:cNvSpPr>
              <p:nvPr/>
            </p:nvSpPr>
            <p:spPr bwMode="auto">
              <a:xfrm>
                <a:off x="4181" y="2897"/>
                <a:ext cx="0" cy="114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6" name="Line 19"/>
              <p:cNvSpPr>
                <a:spLocks noChangeShapeType="1"/>
              </p:cNvSpPr>
              <p:nvPr/>
            </p:nvSpPr>
            <p:spPr bwMode="auto">
              <a:xfrm>
                <a:off x="3762" y="2898"/>
                <a:ext cx="0" cy="114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7" name="Line 21"/>
              <p:cNvSpPr>
                <a:spLocks noChangeShapeType="1"/>
              </p:cNvSpPr>
              <p:nvPr/>
            </p:nvSpPr>
            <p:spPr bwMode="auto">
              <a:xfrm>
                <a:off x="4601" y="2897"/>
                <a:ext cx="0" cy="114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8" name="Line 27"/>
              <p:cNvSpPr>
                <a:spLocks noChangeShapeType="1"/>
              </p:cNvSpPr>
              <p:nvPr/>
            </p:nvSpPr>
            <p:spPr bwMode="auto">
              <a:xfrm>
                <a:off x="5021" y="2897"/>
                <a:ext cx="0" cy="114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sz="1600" b="1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9" name="Group 35"/>
            <p:cNvGrpSpPr>
              <a:grpSpLocks/>
            </p:cNvGrpSpPr>
            <p:nvPr/>
          </p:nvGrpSpPr>
          <p:grpSpPr bwMode="auto">
            <a:xfrm>
              <a:off x="682750" y="3797573"/>
              <a:ext cx="7348537" cy="407987"/>
              <a:chOff x="627" y="3023"/>
              <a:chExt cx="4629" cy="257"/>
            </a:xfrm>
          </p:grpSpPr>
          <p:sp>
            <p:nvSpPr>
              <p:cNvPr id="20" name="Rectangle 11"/>
              <p:cNvSpPr>
                <a:spLocks noChangeArrowheads="1"/>
              </p:cNvSpPr>
              <p:nvPr/>
            </p:nvSpPr>
            <p:spPr bwMode="auto">
              <a:xfrm>
                <a:off x="627" y="3029"/>
                <a:ext cx="414" cy="250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/>
              <a:p>
                <a:pPr algn="l"/>
                <a:r>
                  <a:rPr lang="en-US" sz="2000" b="1" dirty="0">
                    <a:solidFill>
                      <a:schemeClr val="bg1"/>
                    </a:solidFill>
                  </a:rPr>
                  <a:t>375</a:t>
                </a:r>
              </a:p>
            </p:txBody>
          </p:sp>
          <p:sp>
            <p:nvSpPr>
              <p:cNvPr id="21" name="Rectangle 12"/>
              <p:cNvSpPr>
                <a:spLocks noChangeArrowheads="1"/>
              </p:cNvSpPr>
              <p:nvPr/>
            </p:nvSpPr>
            <p:spPr bwMode="auto">
              <a:xfrm>
                <a:off x="1047" y="3029"/>
                <a:ext cx="414" cy="250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/>
              <a:p>
                <a:pPr algn="l"/>
                <a:r>
                  <a:rPr lang="en-US" sz="2000" b="1">
                    <a:solidFill>
                      <a:schemeClr val="bg1"/>
                    </a:solidFill>
                  </a:rPr>
                  <a:t>400</a:t>
                </a:r>
              </a:p>
            </p:txBody>
          </p:sp>
          <p:sp>
            <p:nvSpPr>
              <p:cNvPr id="22" name="Rectangle 13"/>
              <p:cNvSpPr>
                <a:spLocks noChangeArrowheads="1"/>
              </p:cNvSpPr>
              <p:nvPr/>
            </p:nvSpPr>
            <p:spPr bwMode="auto">
              <a:xfrm>
                <a:off x="1464" y="3030"/>
                <a:ext cx="426" cy="250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/>
              <a:p>
                <a:pPr algn="l"/>
                <a:r>
                  <a:rPr lang="en-US" sz="2000" b="1">
                    <a:solidFill>
                      <a:schemeClr val="bg1"/>
                    </a:solidFill>
                  </a:rPr>
                  <a:t>425</a:t>
                </a:r>
              </a:p>
            </p:txBody>
          </p:sp>
          <p:sp>
            <p:nvSpPr>
              <p:cNvPr id="23" name="Rectangle 14"/>
              <p:cNvSpPr>
                <a:spLocks noChangeArrowheads="1"/>
              </p:cNvSpPr>
              <p:nvPr/>
            </p:nvSpPr>
            <p:spPr bwMode="auto">
              <a:xfrm>
                <a:off x="1874" y="3028"/>
                <a:ext cx="426" cy="250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/>
              <a:p>
                <a:pPr algn="l"/>
                <a:r>
                  <a:rPr lang="en-US" sz="2000" b="1">
                    <a:solidFill>
                      <a:schemeClr val="bg1"/>
                    </a:solidFill>
                  </a:rPr>
                  <a:t>450</a:t>
                </a:r>
              </a:p>
            </p:txBody>
          </p:sp>
          <p:sp>
            <p:nvSpPr>
              <p:cNvPr id="24" name="Rectangle 15"/>
              <p:cNvSpPr>
                <a:spLocks noChangeArrowheads="1"/>
              </p:cNvSpPr>
              <p:nvPr/>
            </p:nvSpPr>
            <p:spPr bwMode="auto">
              <a:xfrm>
                <a:off x="2289" y="3030"/>
                <a:ext cx="414" cy="250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/>
              <a:p>
                <a:pPr algn="l"/>
                <a:r>
                  <a:rPr lang="en-US" sz="2000" b="1">
                    <a:solidFill>
                      <a:schemeClr val="bg1"/>
                    </a:solidFill>
                  </a:rPr>
                  <a:t>475</a:t>
                </a:r>
              </a:p>
            </p:txBody>
          </p:sp>
          <p:sp>
            <p:nvSpPr>
              <p:cNvPr id="25" name="Rectangle 16"/>
              <p:cNvSpPr>
                <a:spLocks noChangeArrowheads="1"/>
              </p:cNvSpPr>
              <p:nvPr/>
            </p:nvSpPr>
            <p:spPr bwMode="auto">
              <a:xfrm>
                <a:off x="2715" y="3029"/>
                <a:ext cx="438" cy="250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/>
              <a:p>
                <a:pPr algn="l"/>
                <a:r>
                  <a:rPr lang="en-US" sz="2000" b="1">
                    <a:solidFill>
                      <a:schemeClr val="bg1"/>
                    </a:solidFill>
                  </a:rPr>
                  <a:t>500</a:t>
                </a:r>
              </a:p>
            </p:txBody>
          </p:sp>
          <p:sp>
            <p:nvSpPr>
              <p:cNvPr id="26" name="Rectangle 17"/>
              <p:cNvSpPr>
                <a:spLocks noChangeArrowheads="1"/>
              </p:cNvSpPr>
              <p:nvPr/>
            </p:nvSpPr>
            <p:spPr bwMode="auto">
              <a:xfrm>
                <a:off x="3138" y="3029"/>
                <a:ext cx="438" cy="250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/>
              <a:p>
                <a:pPr algn="l"/>
                <a:r>
                  <a:rPr lang="en-US" sz="2000" b="1">
                    <a:solidFill>
                      <a:schemeClr val="bg1"/>
                    </a:solidFill>
                  </a:rPr>
                  <a:t>525</a:t>
                </a:r>
              </a:p>
            </p:txBody>
          </p:sp>
          <p:sp>
            <p:nvSpPr>
              <p:cNvPr id="27" name="Rectangle 20"/>
              <p:cNvSpPr>
                <a:spLocks noChangeArrowheads="1"/>
              </p:cNvSpPr>
              <p:nvPr/>
            </p:nvSpPr>
            <p:spPr bwMode="auto">
              <a:xfrm>
                <a:off x="3558" y="3029"/>
                <a:ext cx="414" cy="250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/>
              <a:p>
                <a:pPr algn="l"/>
                <a:r>
                  <a:rPr lang="en-US" sz="2000" b="1">
                    <a:solidFill>
                      <a:schemeClr val="bg1"/>
                    </a:solidFill>
                  </a:rPr>
                  <a:t>550</a:t>
                </a:r>
              </a:p>
            </p:txBody>
          </p:sp>
          <p:sp>
            <p:nvSpPr>
              <p:cNvPr id="28" name="Rectangle 22"/>
              <p:cNvSpPr>
                <a:spLocks noChangeArrowheads="1"/>
              </p:cNvSpPr>
              <p:nvPr/>
            </p:nvSpPr>
            <p:spPr bwMode="auto">
              <a:xfrm>
                <a:off x="3981" y="3029"/>
                <a:ext cx="414" cy="250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/>
              <a:p>
                <a:pPr algn="l"/>
                <a:r>
                  <a:rPr lang="en-US" sz="2000" b="1">
                    <a:solidFill>
                      <a:schemeClr val="bg1"/>
                    </a:solidFill>
                  </a:rPr>
                  <a:t>575</a:t>
                </a:r>
              </a:p>
            </p:txBody>
          </p:sp>
          <p:sp>
            <p:nvSpPr>
              <p:cNvPr id="29" name="Rectangle 23"/>
              <p:cNvSpPr>
                <a:spLocks noChangeArrowheads="1"/>
              </p:cNvSpPr>
              <p:nvPr/>
            </p:nvSpPr>
            <p:spPr bwMode="auto">
              <a:xfrm>
                <a:off x="4407" y="3029"/>
                <a:ext cx="426" cy="250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/>
              <a:p>
                <a:pPr algn="l"/>
                <a:r>
                  <a:rPr lang="en-US" sz="2000" b="1">
                    <a:solidFill>
                      <a:schemeClr val="bg1"/>
                    </a:solidFill>
                  </a:rPr>
                  <a:t>600</a:t>
                </a:r>
              </a:p>
            </p:txBody>
          </p:sp>
          <p:sp>
            <p:nvSpPr>
              <p:cNvPr id="30" name="Rectangle 28"/>
              <p:cNvSpPr>
                <a:spLocks noChangeArrowheads="1"/>
              </p:cNvSpPr>
              <p:nvPr/>
            </p:nvSpPr>
            <p:spPr bwMode="auto">
              <a:xfrm>
                <a:off x="4818" y="3023"/>
                <a:ext cx="438" cy="250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/>
              <a:p>
                <a:pPr algn="l"/>
                <a:r>
                  <a:rPr lang="en-US" sz="2000" b="1">
                    <a:solidFill>
                      <a:schemeClr val="bg1"/>
                    </a:solidFill>
                  </a:rPr>
                  <a:t>625</a:t>
                </a:r>
              </a:p>
            </p:txBody>
          </p:sp>
        </p:grp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2878262" y="2511698"/>
              <a:ext cx="2111375" cy="711200"/>
            </a:xfrm>
            <a:prstGeom prst="rect">
              <a:avLst/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 sz="1600" b="1">
                <a:solidFill>
                  <a:schemeClr val="bg1"/>
                </a:solidFill>
              </a:endParaRPr>
            </a:p>
          </p:txBody>
        </p:sp>
        <p:sp>
          <p:nvSpPr>
            <p:cNvPr id="32" name="Line 30"/>
            <p:cNvSpPr>
              <a:spLocks noChangeShapeType="1"/>
            </p:cNvSpPr>
            <p:nvPr/>
          </p:nvSpPr>
          <p:spPr bwMode="auto">
            <a:xfrm>
              <a:off x="3664075" y="2510110"/>
              <a:ext cx="0" cy="706438"/>
            </a:xfrm>
            <a:prstGeom prst="line">
              <a:avLst/>
            </a:prstGeom>
            <a:noFill/>
            <a:ln w="12700">
              <a:solidFill>
                <a:srgbClr val="00B0F0"/>
              </a:solidFill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 sz="1600" b="1">
                <a:solidFill>
                  <a:schemeClr val="bg1"/>
                </a:solidFill>
              </a:endParaRPr>
            </a:p>
          </p:txBody>
        </p:sp>
        <p:sp>
          <p:nvSpPr>
            <p:cNvPr id="33" name="AutoShape 31"/>
            <p:cNvSpPr>
              <a:spLocks noChangeArrowheads="1"/>
            </p:cNvSpPr>
            <p:nvPr/>
          </p:nvSpPr>
          <p:spPr bwMode="auto">
            <a:xfrm rot="5400000">
              <a:off x="135062" y="3240360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sz="1600" b="1">
                <a:solidFill>
                  <a:schemeClr val="bg1"/>
                </a:solidFill>
              </a:endParaRPr>
            </a:p>
          </p:txBody>
        </p:sp>
        <p:sp>
          <p:nvSpPr>
            <p:cNvPr id="46" name="AutoShape 652"/>
            <p:cNvSpPr>
              <a:spLocks noChangeArrowheads="1"/>
            </p:cNvSpPr>
            <p:nvPr/>
          </p:nvSpPr>
          <p:spPr bwMode="auto">
            <a:xfrm rot="5400000">
              <a:off x="135062" y="2764110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sz="1600" b="1">
                <a:solidFill>
                  <a:schemeClr val="bg1"/>
                </a:solidFill>
              </a:endParaRPr>
            </a:p>
          </p:txBody>
        </p:sp>
        <p:sp>
          <p:nvSpPr>
            <p:cNvPr id="47" name="AutoShape 653"/>
            <p:cNvSpPr>
              <a:spLocks noChangeArrowheads="1"/>
            </p:cNvSpPr>
            <p:nvPr/>
          </p:nvSpPr>
          <p:spPr bwMode="auto">
            <a:xfrm rot="5400000">
              <a:off x="135062" y="3716610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sz="1600" b="1">
                <a:solidFill>
                  <a:schemeClr val="bg1"/>
                </a:solidFill>
              </a:endParaRPr>
            </a:p>
          </p:txBody>
        </p:sp>
        <p:sp>
          <p:nvSpPr>
            <p:cNvPr id="636" name="Text Box 33"/>
            <p:cNvSpPr txBox="1">
              <a:spLocks noChangeArrowheads="1"/>
            </p:cNvSpPr>
            <p:nvPr/>
          </p:nvSpPr>
          <p:spPr bwMode="auto">
            <a:xfrm>
              <a:off x="1041350" y="4600774"/>
              <a:ext cx="2937792" cy="830997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pt-BR" sz="2400" b="1" dirty="0" smtClean="0"/>
                <a:t>Menor valor</a:t>
              </a:r>
            </a:p>
            <a:p>
              <a:pPr algn="ctr"/>
              <a:r>
                <a:rPr lang="pt-BR" sz="2400" b="1" dirty="0" smtClean="0"/>
                <a:t>dentro do limite= </a:t>
              </a:r>
              <a:r>
                <a:rPr lang="en-US" sz="2400" b="1" dirty="0" smtClean="0"/>
                <a:t>425</a:t>
              </a:r>
              <a:endParaRPr lang="en-US" sz="2400" b="1" dirty="0"/>
            </a:p>
          </p:txBody>
        </p:sp>
        <p:sp>
          <p:nvSpPr>
            <p:cNvPr id="637" name="Text Box 34"/>
            <p:cNvSpPr txBox="1">
              <a:spLocks noChangeArrowheads="1"/>
            </p:cNvSpPr>
            <p:nvPr/>
          </p:nvSpPr>
          <p:spPr bwMode="auto">
            <a:xfrm>
              <a:off x="5148064" y="4600774"/>
              <a:ext cx="2937792" cy="830997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pt-BR" sz="2400" b="1" dirty="0" smtClean="0"/>
                <a:t>Maior valor</a:t>
              </a:r>
            </a:p>
            <a:p>
              <a:pPr algn="ctr"/>
              <a:r>
                <a:rPr lang="pt-BR" sz="2400" b="1" dirty="0" smtClean="0"/>
                <a:t>dentro do limite= 615</a:t>
              </a:r>
              <a:endParaRPr lang="pt-BR" sz="2400" b="1" dirty="0"/>
            </a:p>
          </p:txBody>
        </p:sp>
        <p:grpSp>
          <p:nvGrpSpPr>
            <p:cNvPr id="638" name="Group 635"/>
            <p:cNvGrpSpPr>
              <a:grpSpLocks/>
            </p:cNvGrpSpPr>
            <p:nvPr/>
          </p:nvGrpSpPr>
          <p:grpSpPr bwMode="auto">
            <a:xfrm>
              <a:off x="2344687" y="2881511"/>
              <a:ext cx="0" cy="1730375"/>
              <a:chOff x="1662" y="2454"/>
              <a:chExt cx="0" cy="1090"/>
            </a:xfrm>
          </p:grpSpPr>
          <p:sp>
            <p:nvSpPr>
              <p:cNvPr id="639" name="Line 37"/>
              <p:cNvSpPr>
                <a:spLocks noChangeShapeType="1"/>
              </p:cNvSpPr>
              <p:nvPr/>
            </p:nvSpPr>
            <p:spPr bwMode="auto">
              <a:xfrm>
                <a:off x="1662" y="3308"/>
                <a:ext cx="0" cy="236"/>
              </a:xfrm>
              <a:prstGeom prst="line">
                <a:avLst/>
              </a:prstGeom>
              <a:noFill/>
              <a:ln w="12700">
                <a:solidFill>
                  <a:srgbClr val="00B0F0"/>
                </a:solidFill>
                <a:prstDash val="dash"/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0" name="Line 38"/>
              <p:cNvSpPr>
                <a:spLocks noChangeShapeType="1"/>
              </p:cNvSpPr>
              <p:nvPr/>
            </p:nvSpPr>
            <p:spPr bwMode="auto">
              <a:xfrm>
                <a:off x="1662" y="2454"/>
                <a:ext cx="0" cy="458"/>
              </a:xfrm>
              <a:prstGeom prst="line">
                <a:avLst/>
              </a:prstGeom>
              <a:noFill/>
              <a:ln w="12700">
                <a:solidFill>
                  <a:srgbClr val="00B0F0"/>
                </a:solidFill>
                <a:prstDash val="dash"/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641" name="Line 44"/>
            <p:cNvSpPr>
              <a:spLocks noChangeShapeType="1"/>
            </p:cNvSpPr>
            <p:nvPr/>
          </p:nvSpPr>
          <p:spPr bwMode="auto">
            <a:xfrm>
              <a:off x="7370712" y="2856111"/>
              <a:ext cx="0" cy="1755775"/>
            </a:xfrm>
            <a:prstGeom prst="line">
              <a:avLst/>
            </a:prstGeom>
            <a:noFill/>
            <a:ln w="12700">
              <a:solidFill>
                <a:srgbClr val="00B0F0"/>
              </a:solidFill>
              <a:prstDash val="dash"/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2" name="Line 45"/>
            <p:cNvSpPr>
              <a:spLocks noChangeShapeType="1"/>
            </p:cNvSpPr>
            <p:nvPr/>
          </p:nvSpPr>
          <p:spPr bwMode="auto">
            <a:xfrm flipH="1">
              <a:off x="2343100" y="2852936"/>
              <a:ext cx="550862" cy="9525"/>
            </a:xfrm>
            <a:prstGeom prst="line">
              <a:avLst/>
            </a:prstGeom>
            <a:noFill/>
            <a:ln w="28575">
              <a:solidFill>
                <a:srgbClr val="00B0F0"/>
              </a:solidFill>
              <a:prstDash val="dash"/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43" name="Line 46"/>
            <p:cNvSpPr>
              <a:spLocks noChangeShapeType="1"/>
            </p:cNvSpPr>
            <p:nvPr/>
          </p:nvSpPr>
          <p:spPr bwMode="auto">
            <a:xfrm flipV="1">
              <a:off x="5041850" y="2857699"/>
              <a:ext cx="2346325" cy="0"/>
            </a:xfrm>
            <a:prstGeom prst="line">
              <a:avLst/>
            </a:prstGeom>
            <a:noFill/>
            <a:ln w="28575">
              <a:solidFill>
                <a:srgbClr val="00B0F0"/>
              </a:solidFill>
              <a:prstDash val="dash"/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cxnSp>
          <p:nvCxnSpPr>
            <p:cNvPr id="645" name="Conector reto 644"/>
            <p:cNvCxnSpPr/>
            <p:nvPr/>
          </p:nvCxnSpPr>
          <p:spPr>
            <a:xfrm>
              <a:off x="617662" y="2132856"/>
              <a:ext cx="0" cy="1389509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6" name="Conector reto 645"/>
            <p:cNvCxnSpPr/>
            <p:nvPr/>
          </p:nvCxnSpPr>
          <p:spPr>
            <a:xfrm>
              <a:off x="7973511" y="2161356"/>
              <a:ext cx="0" cy="1389509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7" name="Texto Explicativo 1 (Sem Bordas) 646"/>
            <p:cNvSpPr/>
            <p:nvPr/>
          </p:nvSpPr>
          <p:spPr>
            <a:xfrm>
              <a:off x="1339975" y="1727411"/>
              <a:ext cx="1712913" cy="666874"/>
            </a:xfrm>
            <a:prstGeom prst="callout1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400" b="1" dirty="0" smtClean="0">
                  <a:solidFill>
                    <a:schemeClr val="tx1"/>
                  </a:solidFill>
                </a:rPr>
                <a:t>Limite Inferior</a:t>
              </a:r>
              <a:endParaRPr lang="pt-BR" sz="2400" b="1" dirty="0">
                <a:solidFill>
                  <a:schemeClr val="tx1"/>
                </a:solidFill>
              </a:endParaRPr>
            </a:p>
          </p:txBody>
        </p:sp>
        <p:sp>
          <p:nvSpPr>
            <p:cNvPr id="648" name="Texto Explicativo 1 (Sem Bordas) 647"/>
            <p:cNvSpPr/>
            <p:nvPr/>
          </p:nvSpPr>
          <p:spPr>
            <a:xfrm>
              <a:off x="5892722" y="1727411"/>
              <a:ext cx="1712913" cy="666874"/>
            </a:xfrm>
            <a:prstGeom prst="callout1">
              <a:avLst>
                <a:gd name="adj1" fmla="val 22905"/>
                <a:gd name="adj2" fmla="val 105712"/>
                <a:gd name="adj3" fmla="val 106268"/>
                <a:gd name="adj4" fmla="val 116962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400" b="1" dirty="0" smtClean="0">
                  <a:solidFill>
                    <a:schemeClr val="tx1"/>
                  </a:solidFill>
                </a:rPr>
                <a:t>Limite Superior</a:t>
              </a:r>
              <a:endParaRPr lang="pt-BR" sz="2400" b="1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514354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/>
              <a:t>Estatística Descritiva: Medidas </a:t>
            </a:r>
            <a:r>
              <a:rPr lang="pt-BR" dirty="0" smtClean="0"/>
              <a:t>Numéricas – Parte B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pt-BR" dirty="0" smtClean="0"/>
              <a:t>Medidas da Forma da Distribuição, da Posição </a:t>
            </a:r>
            <a:r>
              <a:rPr lang="pt-BR" dirty="0"/>
              <a:t>R</a:t>
            </a:r>
            <a:r>
              <a:rPr lang="pt-BR" dirty="0" smtClean="0"/>
              <a:t>elativa e Detecção de Pontos </a:t>
            </a:r>
            <a:r>
              <a:rPr lang="pt-BR" dirty="0"/>
              <a:t>F</a:t>
            </a:r>
            <a:r>
              <a:rPr lang="pt-BR" dirty="0" smtClean="0"/>
              <a:t>ora da Curva (</a:t>
            </a:r>
            <a:r>
              <a:rPr lang="pt-BR" i="1" dirty="0" err="1" smtClean="0"/>
              <a:t>outliers</a:t>
            </a:r>
            <a:r>
              <a:rPr lang="pt-BR" dirty="0" smtClean="0"/>
              <a:t>)</a:t>
            </a:r>
          </a:p>
          <a:p>
            <a:r>
              <a:rPr lang="pt-BR" dirty="0" smtClean="0"/>
              <a:t>Análise Exploratória de Dados</a:t>
            </a:r>
          </a:p>
          <a:p>
            <a:r>
              <a:rPr lang="pt-BR" dirty="0" smtClean="0"/>
              <a:t>Medidas de Associação entre Duas Variáveis</a:t>
            </a:r>
          </a:p>
          <a:p>
            <a:r>
              <a:rPr lang="pt-BR" dirty="0" smtClean="0"/>
              <a:t>Média Ponderada e Trabalho com Dados Agrupados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88955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Medidas de Associação entre Duas Variáveis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pt-BR" dirty="0" smtClean="0"/>
              <a:t>Covariância</a:t>
            </a:r>
          </a:p>
          <a:p>
            <a:r>
              <a:rPr lang="pt-BR" dirty="0" smtClean="0"/>
              <a:t>Coeficiente de Correlação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476058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Covariância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pt-BR" b="1" dirty="0" smtClean="0"/>
              <a:t>Covariância</a:t>
            </a:r>
            <a:r>
              <a:rPr lang="pt-BR" dirty="0" smtClean="0"/>
              <a:t> é uma medida descritiva de associação linear entre duas variáveis</a:t>
            </a:r>
          </a:p>
          <a:p>
            <a:r>
              <a:rPr lang="pt-BR" dirty="0" smtClean="0"/>
              <a:t>Valores positivos indicam um relacionamento positivo</a:t>
            </a:r>
          </a:p>
          <a:p>
            <a:r>
              <a:rPr lang="pt-BR" dirty="0" smtClean="0"/>
              <a:t>Valores negativos indicam um relacionamento negativo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959593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Covariância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sz="2800" dirty="0" smtClean="0"/>
              <a:t>A covariância é calculada da seguinte forma</a:t>
            </a:r>
            <a:endParaRPr lang="pt-BR" sz="28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32</a:t>
            </a:fld>
            <a:endParaRPr lang="pt-BR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aixaDeTexto 4"/>
              <p:cNvSpPr txBox="1"/>
              <p:nvPr/>
            </p:nvSpPr>
            <p:spPr>
              <a:xfrm>
                <a:off x="611560" y="2420888"/>
                <a:ext cx="4485523" cy="10480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pt-BR" sz="32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pt-BR" sz="3200" b="0" i="1" smtClean="0">
                              <a:latin typeface="Cambria Math"/>
                            </a:rPr>
                            <m:t>𝑠</m:t>
                          </m:r>
                        </m:e>
                        <m:sub>
                          <m:r>
                            <a:rPr lang="pt-BR" sz="3200" b="0" i="1" smtClean="0">
                              <a:latin typeface="Cambria Math"/>
                            </a:rPr>
                            <m:t>𝑥𝑦</m:t>
                          </m:r>
                        </m:sub>
                      </m:sSub>
                      <m:r>
                        <a:rPr lang="pt-BR" sz="3200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sz="32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nary>
                            <m:naryPr>
                              <m:chr m:val="∑"/>
                              <m:subHide m:val="on"/>
                              <m:supHide m:val="on"/>
                              <m:ctrlPr>
                                <a:rPr lang="pt-BR" sz="3200" b="0" i="1" smtClean="0">
                                  <a:latin typeface="Cambria Math" panose="02040503050406030204" pitchFamily="18" charset="0"/>
                                </a:rPr>
                              </m:ctrlPr>
                            </m:naryPr>
                            <m:sub/>
                            <m:sup/>
                            <m:e>
                              <m:d>
                                <m:dPr>
                                  <m:ctrlPr>
                                    <a:rPr lang="pt-BR" sz="32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pt-BR" sz="32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sz="3200" b="0" i="1" smtClean="0">
                                          <a:latin typeface="Cambria Math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pt-BR" sz="3200" b="0" i="1" smtClean="0">
                                          <a:latin typeface="Cambria Math"/>
                                        </a:rPr>
                                        <m:t>𝑖</m:t>
                                      </m:r>
                                    </m:sub>
                                  </m:sSub>
                                  <m:r>
                                    <a:rPr lang="pt-BR" sz="3200" b="0" i="1" smtClean="0">
                                      <a:latin typeface="Cambria Math"/>
                                    </a:rPr>
                                    <m:t>−</m:t>
                                  </m:r>
                                  <m:acc>
                                    <m:accPr>
                                      <m:chr m:val="̅"/>
                                      <m:ctrlPr>
                                        <a:rPr lang="pt-BR" sz="32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pt-BR" sz="3200" b="0" i="1" smtClean="0">
                                          <a:latin typeface="Cambria Math"/>
                                        </a:rPr>
                                        <m:t>𝑥</m:t>
                                      </m:r>
                                    </m:e>
                                  </m:acc>
                                </m:e>
                              </m:d>
                              <m:d>
                                <m:dPr>
                                  <m:ctrlPr>
                                    <a:rPr lang="pt-BR" sz="32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pt-BR" sz="32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sz="3200" b="0" i="1" smtClean="0">
                                          <a:latin typeface="Cambria Math"/>
                                        </a:rPr>
                                        <m:t>𝑦</m:t>
                                      </m:r>
                                    </m:e>
                                    <m:sub>
                                      <m:r>
                                        <a:rPr lang="pt-BR" sz="3200" b="0" i="1" smtClean="0">
                                          <a:latin typeface="Cambria Math"/>
                                        </a:rPr>
                                        <m:t>𝑖</m:t>
                                      </m:r>
                                    </m:sub>
                                  </m:sSub>
                                  <m:r>
                                    <a:rPr lang="pt-BR" sz="3200" b="0" i="1" smtClean="0">
                                      <a:latin typeface="Cambria Math"/>
                                    </a:rPr>
                                    <m:t>−</m:t>
                                  </m:r>
                                  <m:acc>
                                    <m:accPr>
                                      <m:chr m:val="̅"/>
                                      <m:ctrlPr>
                                        <a:rPr lang="pt-BR" sz="32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pt-BR" sz="3200" b="0" i="1" smtClean="0">
                                          <a:latin typeface="Cambria Math"/>
                                        </a:rPr>
                                        <m:t>𝑦</m:t>
                                      </m:r>
                                    </m:e>
                                  </m:acc>
                                </m:e>
                              </m:d>
                            </m:e>
                          </m:nary>
                        </m:num>
                        <m:den>
                          <m:r>
                            <a:rPr lang="pt-BR" sz="3200" b="0" i="1" smtClean="0">
                              <a:latin typeface="Cambria Math"/>
                            </a:rPr>
                            <m:t>𝑛</m:t>
                          </m:r>
                          <m:r>
                            <a:rPr lang="pt-BR" sz="3200" b="0" i="1" smtClean="0">
                              <a:latin typeface="Cambria Math"/>
                            </a:rPr>
                            <m:t>−1</m:t>
                          </m:r>
                        </m:den>
                      </m:f>
                    </m:oMath>
                  </m:oMathPara>
                </a14:m>
                <a:endParaRPr lang="pt-BR" sz="3200" dirty="0"/>
              </a:p>
            </p:txBody>
          </p:sp>
        </mc:Choice>
        <mc:Fallback xmlns="">
          <p:sp>
            <p:nvSpPr>
              <p:cNvPr id="5" name="CaixaDe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1560" y="2420888"/>
                <a:ext cx="4485523" cy="1048044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CaixaDeTexto 5"/>
          <p:cNvSpPr txBox="1"/>
          <p:nvPr/>
        </p:nvSpPr>
        <p:spPr>
          <a:xfrm>
            <a:off x="5261331" y="2683300"/>
            <a:ext cx="32602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 smtClean="0"/>
              <a:t>Para Amostra</a:t>
            </a:r>
            <a:endParaRPr lang="pt-BR" sz="2800" b="1" dirty="0"/>
          </a:p>
        </p:txBody>
      </p:sp>
      <p:sp>
        <p:nvSpPr>
          <p:cNvPr id="7" name="CaixaDeTexto 6"/>
          <p:cNvSpPr txBox="1"/>
          <p:nvPr/>
        </p:nvSpPr>
        <p:spPr>
          <a:xfrm>
            <a:off x="5330319" y="4663134"/>
            <a:ext cx="32602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 smtClean="0"/>
              <a:t>Para População</a:t>
            </a:r>
            <a:endParaRPr lang="pt-BR" sz="28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CaixaDeTexto 7"/>
              <p:cNvSpPr txBox="1"/>
              <p:nvPr/>
            </p:nvSpPr>
            <p:spPr>
              <a:xfrm>
                <a:off x="378322" y="4365104"/>
                <a:ext cx="4951997" cy="111928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pt-BR" sz="32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pt-BR" sz="3200" b="0" i="1" smtClean="0">
                              <a:latin typeface="Cambria Math"/>
                              <a:ea typeface="Cambria Math"/>
                            </a:rPr>
                            <m:t>𝜎</m:t>
                          </m:r>
                        </m:e>
                        <m:sub>
                          <m:r>
                            <a:rPr lang="pt-BR" sz="3200" b="0" i="1" smtClean="0">
                              <a:latin typeface="Cambria Math"/>
                            </a:rPr>
                            <m:t>𝑥𝑦</m:t>
                          </m:r>
                        </m:sub>
                      </m:sSub>
                      <m:r>
                        <a:rPr lang="pt-BR" sz="3200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sz="32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nary>
                            <m:naryPr>
                              <m:chr m:val="∑"/>
                              <m:subHide m:val="on"/>
                              <m:supHide m:val="on"/>
                              <m:ctrlPr>
                                <a:rPr lang="pt-BR" sz="3200" b="0" i="1" smtClean="0">
                                  <a:latin typeface="Cambria Math" panose="02040503050406030204" pitchFamily="18" charset="0"/>
                                </a:rPr>
                              </m:ctrlPr>
                            </m:naryPr>
                            <m:sub/>
                            <m:sup/>
                            <m:e>
                              <m:d>
                                <m:dPr>
                                  <m:ctrlPr>
                                    <a:rPr lang="pt-BR" sz="32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pt-BR" sz="32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sz="3200" b="0" i="1" smtClean="0">
                                          <a:latin typeface="Cambria Math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pt-BR" sz="3200" b="0" i="1" smtClean="0">
                                          <a:latin typeface="Cambria Math"/>
                                        </a:rPr>
                                        <m:t>𝑖</m:t>
                                      </m:r>
                                    </m:sub>
                                  </m:sSub>
                                  <m:r>
                                    <a:rPr lang="pt-BR" sz="3200" b="0" i="1" smtClean="0">
                                      <a:latin typeface="Cambria Math"/>
                                    </a:rPr>
                                    <m:t>−</m:t>
                                  </m:r>
                                  <m:sSub>
                                    <m:sSubPr>
                                      <m:ctrlPr>
                                        <a:rPr lang="pt-BR" sz="32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sz="3200" b="0" i="1" smtClean="0">
                                          <a:latin typeface="Cambria Math"/>
                                          <a:ea typeface="Cambria Math"/>
                                        </a:rPr>
                                        <m:t>𝜇</m:t>
                                      </m:r>
                                    </m:e>
                                    <m:sub>
                                      <m:r>
                                        <a:rPr lang="pt-BR" sz="3200" b="0" i="1" smtClean="0">
                                          <a:latin typeface="Cambria Math"/>
                                        </a:rPr>
                                        <m:t>𝑥</m:t>
                                      </m:r>
                                    </m:sub>
                                  </m:sSub>
                                </m:e>
                              </m:d>
                              <m:d>
                                <m:dPr>
                                  <m:ctrlPr>
                                    <a:rPr lang="pt-BR" sz="32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pt-BR" sz="32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sz="3200" b="0" i="1" smtClean="0">
                                          <a:latin typeface="Cambria Math"/>
                                        </a:rPr>
                                        <m:t>𝑦</m:t>
                                      </m:r>
                                    </m:e>
                                    <m:sub>
                                      <m:r>
                                        <a:rPr lang="pt-BR" sz="3200" b="0" i="1" smtClean="0">
                                          <a:latin typeface="Cambria Math"/>
                                        </a:rPr>
                                        <m:t>𝑖</m:t>
                                      </m:r>
                                    </m:sub>
                                  </m:sSub>
                                  <m:r>
                                    <a:rPr lang="pt-BR" sz="3200" b="0" i="1" smtClean="0">
                                      <a:latin typeface="Cambria Math"/>
                                    </a:rPr>
                                    <m:t>−</m:t>
                                  </m:r>
                                  <m:sSub>
                                    <m:sSubPr>
                                      <m:ctrlPr>
                                        <a:rPr lang="pt-BR" sz="32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sz="3200" i="1">
                                          <a:latin typeface="Cambria Math"/>
                                          <a:ea typeface="Cambria Math"/>
                                        </a:rPr>
                                        <m:t>𝜇</m:t>
                                      </m:r>
                                    </m:e>
                                    <m:sub>
                                      <m:r>
                                        <a:rPr lang="pt-BR" sz="3200" b="0" i="1" smtClean="0">
                                          <a:latin typeface="Cambria Math"/>
                                        </a:rPr>
                                        <m:t>𝑦</m:t>
                                      </m:r>
                                    </m:sub>
                                  </m:sSub>
                                </m:e>
                              </m:d>
                            </m:e>
                          </m:nary>
                        </m:num>
                        <m:den>
                          <m:r>
                            <a:rPr lang="pt-BR" sz="3200" b="0" i="1" smtClean="0">
                              <a:latin typeface="Cambria Math"/>
                            </a:rPr>
                            <m:t>𝑁</m:t>
                          </m:r>
                        </m:den>
                      </m:f>
                    </m:oMath>
                  </m:oMathPara>
                </a14:m>
                <a:endParaRPr lang="pt-BR" sz="3200" dirty="0"/>
              </a:p>
            </p:txBody>
          </p:sp>
        </mc:Choice>
        <mc:Fallback xmlns="">
          <p:sp>
            <p:nvSpPr>
              <p:cNvPr id="8" name="CaixaDeTexto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8322" y="4365104"/>
                <a:ext cx="4951997" cy="1119281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780634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Coeficiente de Correlação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pt-BR" dirty="0" smtClean="0"/>
              <a:t>Coeficiente de correlação momento-produto de Pearson</a:t>
            </a:r>
          </a:p>
          <a:p>
            <a:r>
              <a:rPr lang="pt-BR" dirty="0" smtClean="0"/>
              <a:t>O coeficiente de correlação varia de -1 a +1</a:t>
            </a:r>
          </a:p>
          <a:p>
            <a:r>
              <a:rPr lang="pt-BR" dirty="0" smtClean="0"/>
              <a:t>Valores próximos a -1 indicam </a:t>
            </a:r>
            <a:r>
              <a:rPr lang="pt-BR" b="1" dirty="0" smtClean="0"/>
              <a:t>forte relação linear negativa</a:t>
            </a:r>
          </a:p>
          <a:p>
            <a:r>
              <a:rPr lang="pt-BR" dirty="0"/>
              <a:t>Valores próximos a </a:t>
            </a:r>
            <a:r>
              <a:rPr lang="pt-BR" dirty="0" smtClean="0"/>
              <a:t>+1 </a:t>
            </a:r>
            <a:r>
              <a:rPr lang="pt-BR" dirty="0"/>
              <a:t>indicam </a:t>
            </a:r>
            <a:r>
              <a:rPr lang="pt-BR" b="1" dirty="0"/>
              <a:t>forte relação linear </a:t>
            </a:r>
            <a:r>
              <a:rPr lang="pt-BR" b="1" dirty="0" smtClean="0"/>
              <a:t>positiva</a:t>
            </a:r>
          </a:p>
          <a:p>
            <a:r>
              <a:rPr lang="pt-BR" b="1" dirty="0" smtClean="0"/>
              <a:t>Quanto mais próxima a correlação estiver de zero, mais fraca será a relação</a:t>
            </a:r>
            <a:endParaRPr lang="pt-BR" b="1" dirty="0"/>
          </a:p>
          <a:p>
            <a:endParaRPr lang="pt-BR" b="1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040575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/>
              <a:t>Coeficiente de Correlação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sz="2800" dirty="0" smtClean="0"/>
              <a:t>O coeficiente </a:t>
            </a:r>
            <a:r>
              <a:rPr lang="pt-BR" sz="2800" dirty="0"/>
              <a:t>de </a:t>
            </a:r>
            <a:r>
              <a:rPr lang="pt-BR" sz="2800" dirty="0" smtClean="0"/>
              <a:t>correlação é calculado da seguinte forma</a:t>
            </a:r>
            <a:endParaRPr lang="pt-BR" sz="28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34</a:t>
            </a:fld>
            <a:endParaRPr lang="pt-BR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aixaDeTexto 4"/>
              <p:cNvSpPr txBox="1"/>
              <p:nvPr/>
            </p:nvSpPr>
            <p:spPr>
              <a:xfrm>
                <a:off x="1571725" y="2596979"/>
                <a:ext cx="2565189" cy="133600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pt-BR" sz="40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pt-BR" sz="4000" b="0" i="1" smtClean="0">
                              <a:latin typeface="Cambria Math"/>
                            </a:rPr>
                            <m:t>𝑟</m:t>
                          </m:r>
                        </m:e>
                        <m:sub>
                          <m:r>
                            <a:rPr lang="pt-BR" sz="4000" b="0" i="1" smtClean="0">
                              <a:latin typeface="Cambria Math"/>
                            </a:rPr>
                            <m:t>𝑥𝑦</m:t>
                          </m:r>
                        </m:sub>
                      </m:sSub>
                      <m:r>
                        <a:rPr lang="pt-BR" sz="4000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sz="40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pt-BR" sz="4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pt-BR" sz="4000" b="0" i="1" smtClean="0">
                                  <a:latin typeface="Cambria Math"/>
                                </a:rPr>
                                <m:t>𝑠</m:t>
                              </m:r>
                            </m:e>
                            <m:sub>
                              <m:r>
                                <a:rPr lang="pt-BR" sz="4000" b="0" i="1" smtClean="0">
                                  <a:latin typeface="Cambria Math"/>
                                </a:rPr>
                                <m:t>𝑥𝑦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pt-BR" sz="4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pt-BR" sz="4000" b="0" i="1" smtClean="0">
                                  <a:latin typeface="Cambria Math"/>
                                </a:rPr>
                                <m:t>𝑠</m:t>
                              </m:r>
                            </m:e>
                            <m:sub>
                              <m:r>
                                <a:rPr lang="pt-BR" sz="4000" b="0" i="1" smtClean="0">
                                  <a:latin typeface="Cambria Math"/>
                                </a:rPr>
                                <m:t>𝑥</m:t>
                              </m:r>
                            </m:sub>
                          </m:sSub>
                          <m:sSub>
                            <m:sSubPr>
                              <m:ctrlPr>
                                <a:rPr lang="pt-BR" sz="4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pt-BR" sz="4000" b="0" i="1" smtClean="0">
                                  <a:latin typeface="Cambria Math"/>
                                </a:rPr>
                                <m:t>𝑠</m:t>
                              </m:r>
                            </m:e>
                            <m:sub>
                              <m:r>
                                <a:rPr lang="pt-BR" sz="4000" b="0" i="1" smtClean="0">
                                  <a:latin typeface="Cambria Math"/>
                                </a:rPr>
                                <m:t>𝑦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pt-BR" sz="4000" dirty="0"/>
              </a:p>
            </p:txBody>
          </p:sp>
        </mc:Choice>
        <mc:Fallback xmlns="">
          <p:sp>
            <p:nvSpPr>
              <p:cNvPr id="5" name="CaixaDe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71725" y="2596979"/>
                <a:ext cx="2565189" cy="1336007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CaixaDeTexto 5"/>
          <p:cNvSpPr txBox="1"/>
          <p:nvPr/>
        </p:nvSpPr>
        <p:spPr>
          <a:xfrm>
            <a:off x="5261330" y="3003372"/>
            <a:ext cx="32602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 smtClean="0"/>
              <a:t>Para Amostra</a:t>
            </a:r>
            <a:endParaRPr lang="pt-BR" sz="2800" b="1" dirty="0"/>
          </a:p>
        </p:txBody>
      </p:sp>
      <p:sp>
        <p:nvSpPr>
          <p:cNvPr id="7" name="CaixaDeTexto 6"/>
          <p:cNvSpPr txBox="1"/>
          <p:nvPr/>
        </p:nvSpPr>
        <p:spPr>
          <a:xfrm>
            <a:off x="5330319" y="4663134"/>
            <a:ext cx="32602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 smtClean="0"/>
              <a:t>Para População</a:t>
            </a:r>
            <a:endParaRPr lang="pt-BR" sz="28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CaixaDeTexto 8"/>
              <p:cNvSpPr txBox="1"/>
              <p:nvPr/>
            </p:nvSpPr>
            <p:spPr>
              <a:xfrm>
                <a:off x="1547663" y="4256740"/>
                <a:ext cx="2776849" cy="133196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pt-BR" sz="40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pt-BR" sz="4000" b="0" i="1" smtClean="0">
                              <a:latin typeface="Cambria Math"/>
                              <a:ea typeface="Cambria Math"/>
                            </a:rPr>
                            <m:t>𝜌</m:t>
                          </m:r>
                        </m:e>
                        <m:sub>
                          <m:r>
                            <a:rPr lang="pt-BR" sz="4000" b="0" i="1" smtClean="0">
                              <a:latin typeface="Cambria Math"/>
                            </a:rPr>
                            <m:t>𝑥𝑦</m:t>
                          </m:r>
                        </m:sub>
                      </m:sSub>
                      <m:r>
                        <a:rPr lang="pt-BR" sz="4000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sz="40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pt-BR" sz="4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pt-BR" sz="4000" b="0" i="1" smtClean="0">
                                  <a:latin typeface="Cambria Math"/>
                                  <a:ea typeface="Cambria Math"/>
                                </a:rPr>
                                <m:t>𝜎</m:t>
                              </m:r>
                            </m:e>
                            <m:sub>
                              <m:r>
                                <a:rPr lang="pt-BR" sz="4000" b="0" i="1" smtClean="0">
                                  <a:latin typeface="Cambria Math"/>
                                </a:rPr>
                                <m:t>𝑥𝑦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pt-BR" sz="4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pt-BR" sz="4000" b="0" i="1" smtClean="0">
                                  <a:latin typeface="Cambria Math"/>
                                  <a:ea typeface="Cambria Math"/>
                                </a:rPr>
                                <m:t>𝜎</m:t>
                              </m:r>
                            </m:e>
                            <m:sub>
                              <m:r>
                                <a:rPr lang="pt-BR" sz="4000" b="0" i="1" smtClean="0">
                                  <a:latin typeface="Cambria Math"/>
                                </a:rPr>
                                <m:t>𝑥</m:t>
                              </m:r>
                            </m:sub>
                          </m:sSub>
                          <m:sSub>
                            <m:sSubPr>
                              <m:ctrlPr>
                                <a:rPr lang="pt-BR" sz="4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pt-BR" sz="4000" b="0" i="1" smtClean="0">
                                  <a:latin typeface="Cambria Math"/>
                                  <a:ea typeface="Cambria Math"/>
                                </a:rPr>
                                <m:t>𝜎</m:t>
                              </m:r>
                            </m:e>
                            <m:sub>
                              <m:r>
                                <a:rPr lang="pt-BR" sz="4000" b="0" i="1" smtClean="0">
                                  <a:latin typeface="Cambria Math"/>
                                </a:rPr>
                                <m:t>𝑦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pt-BR" sz="4000" dirty="0"/>
              </a:p>
            </p:txBody>
          </p:sp>
        </mc:Choice>
        <mc:Fallback xmlns="">
          <p:sp>
            <p:nvSpPr>
              <p:cNvPr id="9" name="CaixaDeTexto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47663" y="4256740"/>
                <a:ext cx="2776849" cy="1331968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0477960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Coeficiente de Correlação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dirty="0" smtClean="0"/>
              <a:t>Correlação é uma medida linear de associação e não necessariamente de causalidade</a:t>
            </a:r>
          </a:p>
          <a:p>
            <a:r>
              <a:rPr lang="pt-BR" dirty="0" smtClean="0"/>
              <a:t>Só porque duas variáveis são altamente correlacionadas, isso não significa que uma variável causa a outra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05156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Covariância e Coeficiente de Correlação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sz="2800" dirty="0"/>
              <a:t>Um </a:t>
            </a:r>
            <a:r>
              <a:rPr lang="pt-BR" sz="2800" dirty="0" smtClean="0"/>
              <a:t>golfista está </a:t>
            </a:r>
            <a:r>
              <a:rPr lang="pt-BR" sz="2800" dirty="0"/>
              <a:t>interessado em investigar a relação, se houver, entre </a:t>
            </a:r>
            <a:r>
              <a:rPr lang="pt-BR" sz="2800" dirty="0" smtClean="0"/>
              <a:t>o raio de distância e a pontuação nos </a:t>
            </a:r>
            <a:r>
              <a:rPr lang="pt-BR" sz="2800" dirty="0"/>
              <a:t>18 </a:t>
            </a:r>
            <a:r>
              <a:rPr lang="pt-BR" sz="2800" dirty="0" smtClean="0"/>
              <a:t>buracos</a:t>
            </a:r>
            <a:endParaRPr lang="pt-BR" sz="2800" dirty="0"/>
          </a:p>
          <a:p>
            <a:endParaRPr lang="pt-BR" sz="28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36</a:t>
            </a:fld>
            <a:endParaRPr lang="pt-BR"/>
          </a:p>
        </p:txBody>
      </p:sp>
      <p:grpSp>
        <p:nvGrpSpPr>
          <p:cNvPr id="5" name="Group 10"/>
          <p:cNvGrpSpPr>
            <a:grpSpLocks/>
          </p:cNvGrpSpPr>
          <p:nvPr/>
        </p:nvGrpSpPr>
        <p:grpSpPr bwMode="auto">
          <a:xfrm>
            <a:off x="6324321" y="2661159"/>
            <a:ext cx="2600325" cy="2592388"/>
            <a:chOff x="909" y="1459"/>
            <a:chExt cx="1886" cy="1899"/>
          </a:xfrm>
        </p:grpSpPr>
        <p:grpSp>
          <p:nvGrpSpPr>
            <p:cNvPr id="6" name="Group 11"/>
            <p:cNvGrpSpPr>
              <a:grpSpLocks/>
            </p:cNvGrpSpPr>
            <p:nvPr/>
          </p:nvGrpSpPr>
          <p:grpSpPr bwMode="auto">
            <a:xfrm rot="530192">
              <a:off x="909" y="1459"/>
              <a:ext cx="1723" cy="1782"/>
              <a:chOff x="909" y="1459"/>
              <a:chExt cx="1723" cy="1782"/>
            </a:xfrm>
          </p:grpSpPr>
          <p:sp>
            <p:nvSpPr>
              <p:cNvPr id="62" name="Freeform 12"/>
              <p:cNvSpPr>
                <a:spLocks/>
              </p:cNvSpPr>
              <p:nvPr/>
            </p:nvSpPr>
            <p:spPr bwMode="auto">
              <a:xfrm>
                <a:off x="2288" y="2702"/>
                <a:ext cx="56" cy="212"/>
              </a:xfrm>
              <a:custGeom>
                <a:avLst/>
                <a:gdLst>
                  <a:gd name="T0" fmla="*/ 27 w 113"/>
                  <a:gd name="T1" fmla="*/ 48 h 424"/>
                  <a:gd name="T2" fmla="*/ 90 w 113"/>
                  <a:gd name="T3" fmla="*/ 0 h 424"/>
                  <a:gd name="T4" fmla="*/ 113 w 113"/>
                  <a:gd name="T5" fmla="*/ 382 h 424"/>
                  <a:gd name="T6" fmla="*/ 0 w 113"/>
                  <a:gd name="T7" fmla="*/ 424 h 424"/>
                  <a:gd name="T8" fmla="*/ 27 w 113"/>
                  <a:gd name="T9" fmla="*/ 48 h 424"/>
                  <a:gd name="T10" fmla="*/ 27 w 113"/>
                  <a:gd name="T11" fmla="*/ 48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424">
                    <a:moveTo>
                      <a:pt x="27" y="48"/>
                    </a:moveTo>
                    <a:lnTo>
                      <a:pt x="90" y="0"/>
                    </a:lnTo>
                    <a:lnTo>
                      <a:pt x="113" y="382"/>
                    </a:lnTo>
                    <a:lnTo>
                      <a:pt x="0" y="424"/>
                    </a:lnTo>
                    <a:lnTo>
                      <a:pt x="27" y="48"/>
                    </a:lnTo>
                    <a:lnTo>
                      <a:pt x="27" y="48"/>
                    </a:lnTo>
                    <a:close/>
                  </a:path>
                </a:pathLst>
              </a:custGeom>
              <a:solidFill>
                <a:srgbClr val="4A9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13"/>
              <p:cNvSpPr>
                <a:spLocks/>
              </p:cNvSpPr>
              <p:nvPr/>
            </p:nvSpPr>
            <p:spPr bwMode="auto">
              <a:xfrm>
                <a:off x="2217" y="2208"/>
                <a:ext cx="36" cy="34"/>
              </a:xfrm>
              <a:custGeom>
                <a:avLst/>
                <a:gdLst>
                  <a:gd name="T0" fmla="*/ 9 w 72"/>
                  <a:gd name="T1" fmla="*/ 0 h 69"/>
                  <a:gd name="T2" fmla="*/ 11 w 72"/>
                  <a:gd name="T3" fmla="*/ 0 h 69"/>
                  <a:gd name="T4" fmla="*/ 19 w 72"/>
                  <a:gd name="T5" fmla="*/ 4 h 69"/>
                  <a:gd name="T6" fmla="*/ 28 w 72"/>
                  <a:gd name="T7" fmla="*/ 10 h 69"/>
                  <a:gd name="T8" fmla="*/ 42 w 72"/>
                  <a:gd name="T9" fmla="*/ 17 h 69"/>
                  <a:gd name="T10" fmla="*/ 53 w 72"/>
                  <a:gd name="T11" fmla="*/ 23 h 69"/>
                  <a:gd name="T12" fmla="*/ 63 w 72"/>
                  <a:gd name="T13" fmla="*/ 31 h 69"/>
                  <a:gd name="T14" fmla="*/ 70 w 72"/>
                  <a:gd name="T15" fmla="*/ 36 h 69"/>
                  <a:gd name="T16" fmla="*/ 72 w 72"/>
                  <a:gd name="T17" fmla="*/ 44 h 69"/>
                  <a:gd name="T18" fmla="*/ 68 w 72"/>
                  <a:gd name="T19" fmla="*/ 48 h 69"/>
                  <a:gd name="T20" fmla="*/ 59 w 72"/>
                  <a:gd name="T21" fmla="*/ 52 h 69"/>
                  <a:gd name="T22" fmla="*/ 47 w 72"/>
                  <a:gd name="T23" fmla="*/ 55 h 69"/>
                  <a:gd name="T24" fmla="*/ 34 w 72"/>
                  <a:gd name="T25" fmla="*/ 59 h 69"/>
                  <a:gd name="T26" fmla="*/ 21 w 72"/>
                  <a:gd name="T27" fmla="*/ 63 h 69"/>
                  <a:gd name="T28" fmla="*/ 9 w 72"/>
                  <a:gd name="T29" fmla="*/ 67 h 69"/>
                  <a:gd name="T30" fmla="*/ 2 w 72"/>
                  <a:gd name="T31" fmla="*/ 67 h 69"/>
                  <a:gd name="T32" fmla="*/ 0 w 72"/>
                  <a:gd name="T33" fmla="*/ 69 h 69"/>
                  <a:gd name="T34" fmla="*/ 9 w 72"/>
                  <a:gd name="T35" fmla="*/ 0 h 69"/>
                  <a:gd name="T36" fmla="*/ 9 w 72"/>
                  <a:gd name="T37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69">
                    <a:moveTo>
                      <a:pt x="9" y="0"/>
                    </a:moveTo>
                    <a:lnTo>
                      <a:pt x="11" y="0"/>
                    </a:lnTo>
                    <a:lnTo>
                      <a:pt x="19" y="4"/>
                    </a:lnTo>
                    <a:lnTo>
                      <a:pt x="28" y="10"/>
                    </a:lnTo>
                    <a:lnTo>
                      <a:pt x="42" y="17"/>
                    </a:lnTo>
                    <a:lnTo>
                      <a:pt x="53" y="23"/>
                    </a:lnTo>
                    <a:lnTo>
                      <a:pt x="63" y="31"/>
                    </a:lnTo>
                    <a:lnTo>
                      <a:pt x="70" y="36"/>
                    </a:lnTo>
                    <a:lnTo>
                      <a:pt x="72" y="44"/>
                    </a:lnTo>
                    <a:lnTo>
                      <a:pt x="68" y="48"/>
                    </a:lnTo>
                    <a:lnTo>
                      <a:pt x="59" y="52"/>
                    </a:lnTo>
                    <a:lnTo>
                      <a:pt x="47" y="55"/>
                    </a:lnTo>
                    <a:lnTo>
                      <a:pt x="34" y="59"/>
                    </a:lnTo>
                    <a:lnTo>
                      <a:pt x="21" y="63"/>
                    </a:lnTo>
                    <a:lnTo>
                      <a:pt x="9" y="67"/>
                    </a:lnTo>
                    <a:lnTo>
                      <a:pt x="2" y="67"/>
                    </a:lnTo>
                    <a:lnTo>
                      <a:pt x="0" y="69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A9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" name="Freeform 14"/>
              <p:cNvSpPr>
                <a:spLocks/>
              </p:cNvSpPr>
              <p:nvPr/>
            </p:nvSpPr>
            <p:spPr bwMode="auto">
              <a:xfrm>
                <a:off x="909" y="1954"/>
                <a:ext cx="1710" cy="1287"/>
              </a:xfrm>
              <a:custGeom>
                <a:avLst/>
                <a:gdLst>
                  <a:gd name="T0" fmla="*/ 1298 w 3420"/>
                  <a:gd name="T1" fmla="*/ 349 h 2574"/>
                  <a:gd name="T2" fmla="*/ 3407 w 3420"/>
                  <a:gd name="T3" fmla="*/ 1507 h 2574"/>
                  <a:gd name="T4" fmla="*/ 3260 w 3420"/>
                  <a:gd name="T5" fmla="*/ 1640 h 2574"/>
                  <a:gd name="T6" fmla="*/ 3131 w 3420"/>
                  <a:gd name="T7" fmla="*/ 1928 h 2574"/>
                  <a:gd name="T8" fmla="*/ 2992 w 3420"/>
                  <a:gd name="T9" fmla="*/ 1876 h 2574"/>
                  <a:gd name="T10" fmla="*/ 2842 w 3420"/>
                  <a:gd name="T11" fmla="*/ 1827 h 2574"/>
                  <a:gd name="T12" fmla="*/ 2833 w 3420"/>
                  <a:gd name="T13" fmla="*/ 1538 h 2574"/>
                  <a:gd name="T14" fmla="*/ 2874 w 3420"/>
                  <a:gd name="T15" fmla="*/ 1469 h 2574"/>
                  <a:gd name="T16" fmla="*/ 2916 w 3420"/>
                  <a:gd name="T17" fmla="*/ 1302 h 2574"/>
                  <a:gd name="T18" fmla="*/ 3042 w 3420"/>
                  <a:gd name="T19" fmla="*/ 1241 h 2574"/>
                  <a:gd name="T20" fmla="*/ 3099 w 3420"/>
                  <a:gd name="T21" fmla="*/ 1093 h 2574"/>
                  <a:gd name="T22" fmla="*/ 2983 w 3420"/>
                  <a:gd name="T23" fmla="*/ 922 h 2574"/>
                  <a:gd name="T24" fmla="*/ 2865 w 3420"/>
                  <a:gd name="T25" fmla="*/ 811 h 2574"/>
                  <a:gd name="T26" fmla="*/ 2631 w 3420"/>
                  <a:gd name="T27" fmla="*/ 791 h 2574"/>
                  <a:gd name="T28" fmla="*/ 2703 w 3420"/>
                  <a:gd name="T29" fmla="*/ 709 h 2574"/>
                  <a:gd name="T30" fmla="*/ 2844 w 3420"/>
                  <a:gd name="T31" fmla="*/ 593 h 2574"/>
                  <a:gd name="T32" fmla="*/ 2724 w 3420"/>
                  <a:gd name="T33" fmla="*/ 443 h 2574"/>
                  <a:gd name="T34" fmla="*/ 2650 w 3420"/>
                  <a:gd name="T35" fmla="*/ 357 h 2574"/>
                  <a:gd name="T36" fmla="*/ 2753 w 3420"/>
                  <a:gd name="T37" fmla="*/ 330 h 2574"/>
                  <a:gd name="T38" fmla="*/ 2770 w 3420"/>
                  <a:gd name="T39" fmla="*/ 233 h 2574"/>
                  <a:gd name="T40" fmla="*/ 2675 w 3420"/>
                  <a:gd name="T41" fmla="*/ 226 h 2574"/>
                  <a:gd name="T42" fmla="*/ 2650 w 3420"/>
                  <a:gd name="T43" fmla="*/ 176 h 2574"/>
                  <a:gd name="T44" fmla="*/ 2496 w 3420"/>
                  <a:gd name="T45" fmla="*/ 201 h 2574"/>
                  <a:gd name="T46" fmla="*/ 2431 w 3420"/>
                  <a:gd name="T47" fmla="*/ 340 h 2574"/>
                  <a:gd name="T48" fmla="*/ 2312 w 3420"/>
                  <a:gd name="T49" fmla="*/ 348 h 2574"/>
                  <a:gd name="T50" fmla="*/ 2015 w 3420"/>
                  <a:gd name="T51" fmla="*/ 384 h 2574"/>
                  <a:gd name="T52" fmla="*/ 1897 w 3420"/>
                  <a:gd name="T53" fmla="*/ 593 h 2574"/>
                  <a:gd name="T54" fmla="*/ 1848 w 3420"/>
                  <a:gd name="T55" fmla="*/ 823 h 2574"/>
                  <a:gd name="T56" fmla="*/ 1707 w 3420"/>
                  <a:gd name="T57" fmla="*/ 726 h 2574"/>
                  <a:gd name="T58" fmla="*/ 1572 w 3420"/>
                  <a:gd name="T59" fmla="*/ 739 h 2574"/>
                  <a:gd name="T60" fmla="*/ 1625 w 3420"/>
                  <a:gd name="T61" fmla="*/ 861 h 2574"/>
                  <a:gd name="T62" fmla="*/ 1603 w 3420"/>
                  <a:gd name="T63" fmla="*/ 931 h 2574"/>
                  <a:gd name="T64" fmla="*/ 1466 w 3420"/>
                  <a:gd name="T65" fmla="*/ 1097 h 2574"/>
                  <a:gd name="T66" fmla="*/ 1393 w 3420"/>
                  <a:gd name="T67" fmla="*/ 1085 h 2574"/>
                  <a:gd name="T68" fmla="*/ 1152 w 3420"/>
                  <a:gd name="T69" fmla="*/ 1080 h 2574"/>
                  <a:gd name="T70" fmla="*/ 922 w 3420"/>
                  <a:gd name="T71" fmla="*/ 1232 h 2574"/>
                  <a:gd name="T72" fmla="*/ 827 w 3420"/>
                  <a:gd name="T73" fmla="*/ 1407 h 2574"/>
                  <a:gd name="T74" fmla="*/ 816 w 3420"/>
                  <a:gd name="T75" fmla="*/ 1610 h 2574"/>
                  <a:gd name="T76" fmla="*/ 871 w 3420"/>
                  <a:gd name="T77" fmla="*/ 1735 h 2574"/>
                  <a:gd name="T78" fmla="*/ 857 w 3420"/>
                  <a:gd name="T79" fmla="*/ 1823 h 2574"/>
                  <a:gd name="T80" fmla="*/ 964 w 3420"/>
                  <a:gd name="T81" fmla="*/ 1992 h 2574"/>
                  <a:gd name="T82" fmla="*/ 1205 w 3420"/>
                  <a:gd name="T83" fmla="*/ 1956 h 2574"/>
                  <a:gd name="T84" fmla="*/ 1310 w 3420"/>
                  <a:gd name="T85" fmla="*/ 1775 h 2574"/>
                  <a:gd name="T86" fmla="*/ 1405 w 3420"/>
                  <a:gd name="T87" fmla="*/ 1732 h 2574"/>
                  <a:gd name="T88" fmla="*/ 1388 w 3420"/>
                  <a:gd name="T89" fmla="*/ 1760 h 2574"/>
                  <a:gd name="T90" fmla="*/ 1310 w 3420"/>
                  <a:gd name="T91" fmla="*/ 1950 h 2574"/>
                  <a:gd name="T92" fmla="*/ 1473 w 3420"/>
                  <a:gd name="T93" fmla="*/ 2159 h 2574"/>
                  <a:gd name="T94" fmla="*/ 1730 w 3420"/>
                  <a:gd name="T95" fmla="*/ 2063 h 2574"/>
                  <a:gd name="T96" fmla="*/ 1739 w 3420"/>
                  <a:gd name="T97" fmla="*/ 1836 h 2574"/>
                  <a:gd name="T98" fmla="*/ 1745 w 3420"/>
                  <a:gd name="T99" fmla="*/ 1802 h 2574"/>
                  <a:gd name="T100" fmla="*/ 1831 w 3420"/>
                  <a:gd name="T101" fmla="*/ 1918 h 2574"/>
                  <a:gd name="T102" fmla="*/ 2095 w 3420"/>
                  <a:gd name="T103" fmla="*/ 1747 h 2574"/>
                  <a:gd name="T104" fmla="*/ 2507 w 3420"/>
                  <a:gd name="T105" fmla="*/ 1437 h 2574"/>
                  <a:gd name="T106" fmla="*/ 2585 w 3420"/>
                  <a:gd name="T107" fmla="*/ 1540 h 2574"/>
                  <a:gd name="T108" fmla="*/ 2798 w 3420"/>
                  <a:gd name="T109" fmla="*/ 1899 h 2574"/>
                  <a:gd name="T110" fmla="*/ 2614 w 3420"/>
                  <a:gd name="T111" fmla="*/ 2127 h 2574"/>
                  <a:gd name="T112" fmla="*/ 2315 w 3420"/>
                  <a:gd name="T113" fmla="*/ 2500 h 2574"/>
                  <a:gd name="T114" fmla="*/ 639 w 3420"/>
                  <a:gd name="T115" fmla="*/ 2563 h 2574"/>
                  <a:gd name="T116" fmla="*/ 23 w 3420"/>
                  <a:gd name="T117" fmla="*/ 2159 h 2574"/>
                  <a:gd name="T118" fmla="*/ 473 w 3420"/>
                  <a:gd name="T119" fmla="*/ 1726 h 2574"/>
                  <a:gd name="T120" fmla="*/ 354 w 3420"/>
                  <a:gd name="T121" fmla="*/ 1528 h 2574"/>
                  <a:gd name="T122" fmla="*/ 49 w 3420"/>
                  <a:gd name="T123" fmla="*/ 1473 h 2574"/>
                  <a:gd name="T124" fmla="*/ 59 w 3420"/>
                  <a:gd name="T125" fmla="*/ 1024 h 2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20" h="2574">
                    <a:moveTo>
                      <a:pt x="127" y="701"/>
                    </a:moveTo>
                    <a:lnTo>
                      <a:pt x="148" y="692"/>
                    </a:lnTo>
                    <a:lnTo>
                      <a:pt x="215" y="671"/>
                    </a:lnTo>
                    <a:lnTo>
                      <a:pt x="321" y="635"/>
                    </a:lnTo>
                    <a:lnTo>
                      <a:pt x="462" y="591"/>
                    </a:lnTo>
                    <a:lnTo>
                      <a:pt x="635" y="536"/>
                    </a:lnTo>
                    <a:lnTo>
                      <a:pt x="833" y="477"/>
                    </a:lnTo>
                    <a:lnTo>
                      <a:pt x="1055" y="414"/>
                    </a:lnTo>
                    <a:lnTo>
                      <a:pt x="1298" y="349"/>
                    </a:lnTo>
                    <a:lnTo>
                      <a:pt x="1553" y="283"/>
                    </a:lnTo>
                    <a:lnTo>
                      <a:pt x="1821" y="220"/>
                    </a:lnTo>
                    <a:lnTo>
                      <a:pt x="2093" y="159"/>
                    </a:lnTo>
                    <a:lnTo>
                      <a:pt x="2371" y="108"/>
                    </a:lnTo>
                    <a:lnTo>
                      <a:pt x="2644" y="62"/>
                    </a:lnTo>
                    <a:lnTo>
                      <a:pt x="2914" y="28"/>
                    </a:lnTo>
                    <a:lnTo>
                      <a:pt x="3175" y="7"/>
                    </a:lnTo>
                    <a:lnTo>
                      <a:pt x="3420" y="0"/>
                    </a:lnTo>
                    <a:lnTo>
                      <a:pt x="3407" y="1507"/>
                    </a:lnTo>
                    <a:lnTo>
                      <a:pt x="3405" y="1507"/>
                    </a:lnTo>
                    <a:lnTo>
                      <a:pt x="3397" y="1513"/>
                    </a:lnTo>
                    <a:lnTo>
                      <a:pt x="3382" y="1521"/>
                    </a:lnTo>
                    <a:lnTo>
                      <a:pt x="3369" y="1534"/>
                    </a:lnTo>
                    <a:lnTo>
                      <a:pt x="3350" y="1547"/>
                    </a:lnTo>
                    <a:lnTo>
                      <a:pt x="3331" y="1566"/>
                    </a:lnTo>
                    <a:lnTo>
                      <a:pt x="3306" y="1587"/>
                    </a:lnTo>
                    <a:lnTo>
                      <a:pt x="3285" y="1614"/>
                    </a:lnTo>
                    <a:lnTo>
                      <a:pt x="3260" y="1640"/>
                    </a:lnTo>
                    <a:lnTo>
                      <a:pt x="3236" y="1673"/>
                    </a:lnTo>
                    <a:lnTo>
                      <a:pt x="3213" y="1707"/>
                    </a:lnTo>
                    <a:lnTo>
                      <a:pt x="3192" y="1747"/>
                    </a:lnTo>
                    <a:lnTo>
                      <a:pt x="3173" y="1787"/>
                    </a:lnTo>
                    <a:lnTo>
                      <a:pt x="3158" y="1832"/>
                    </a:lnTo>
                    <a:lnTo>
                      <a:pt x="3144" y="1880"/>
                    </a:lnTo>
                    <a:lnTo>
                      <a:pt x="3137" y="1933"/>
                    </a:lnTo>
                    <a:lnTo>
                      <a:pt x="3133" y="1931"/>
                    </a:lnTo>
                    <a:lnTo>
                      <a:pt x="3131" y="1928"/>
                    </a:lnTo>
                    <a:lnTo>
                      <a:pt x="3123" y="1924"/>
                    </a:lnTo>
                    <a:lnTo>
                      <a:pt x="3116" y="1918"/>
                    </a:lnTo>
                    <a:lnTo>
                      <a:pt x="3102" y="1910"/>
                    </a:lnTo>
                    <a:lnTo>
                      <a:pt x="3091" y="1907"/>
                    </a:lnTo>
                    <a:lnTo>
                      <a:pt x="3074" y="1899"/>
                    </a:lnTo>
                    <a:lnTo>
                      <a:pt x="3059" y="1893"/>
                    </a:lnTo>
                    <a:lnTo>
                      <a:pt x="3036" y="1886"/>
                    </a:lnTo>
                    <a:lnTo>
                      <a:pt x="3015" y="1882"/>
                    </a:lnTo>
                    <a:lnTo>
                      <a:pt x="2992" y="1876"/>
                    </a:lnTo>
                    <a:lnTo>
                      <a:pt x="2968" y="1874"/>
                    </a:lnTo>
                    <a:lnTo>
                      <a:pt x="2939" y="1872"/>
                    </a:lnTo>
                    <a:lnTo>
                      <a:pt x="2912" y="1874"/>
                    </a:lnTo>
                    <a:lnTo>
                      <a:pt x="2884" y="1876"/>
                    </a:lnTo>
                    <a:lnTo>
                      <a:pt x="2853" y="1884"/>
                    </a:lnTo>
                    <a:lnTo>
                      <a:pt x="2850" y="1878"/>
                    </a:lnTo>
                    <a:lnTo>
                      <a:pt x="2846" y="1869"/>
                    </a:lnTo>
                    <a:lnTo>
                      <a:pt x="2844" y="1850"/>
                    </a:lnTo>
                    <a:lnTo>
                      <a:pt x="2842" y="1827"/>
                    </a:lnTo>
                    <a:lnTo>
                      <a:pt x="2838" y="1796"/>
                    </a:lnTo>
                    <a:lnTo>
                      <a:pt x="2836" y="1766"/>
                    </a:lnTo>
                    <a:lnTo>
                      <a:pt x="2836" y="1730"/>
                    </a:lnTo>
                    <a:lnTo>
                      <a:pt x="2836" y="1696"/>
                    </a:lnTo>
                    <a:lnTo>
                      <a:pt x="2834" y="1659"/>
                    </a:lnTo>
                    <a:lnTo>
                      <a:pt x="2833" y="1625"/>
                    </a:lnTo>
                    <a:lnTo>
                      <a:pt x="2833" y="1591"/>
                    </a:lnTo>
                    <a:lnTo>
                      <a:pt x="2833" y="1562"/>
                    </a:lnTo>
                    <a:lnTo>
                      <a:pt x="2833" y="1538"/>
                    </a:lnTo>
                    <a:lnTo>
                      <a:pt x="2833" y="1521"/>
                    </a:lnTo>
                    <a:lnTo>
                      <a:pt x="2833" y="1507"/>
                    </a:lnTo>
                    <a:lnTo>
                      <a:pt x="2833" y="1504"/>
                    </a:lnTo>
                    <a:lnTo>
                      <a:pt x="2836" y="1502"/>
                    </a:lnTo>
                    <a:lnTo>
                      <a:pt x="2844" y="1496"/>
                    </a:lnTo>
                    <a:lnTo>
                      <a:pt x="2850" y="1490"/>
                    </a:lnTo>
                    <a:lnTo>
                      <a:pt x="2857" y="1485"/>
                    </a:lnTo>
                    <a:lnTo>
                      <a:pt x="2865" y="1477"/>
                    </a:lnTo>
                    <a:lnTo>
                      <a:pt x="2874" y="1469"/>
                    </a:lnTo>
                    <a:lnTo>
                      <a:pt x="2882" y="1454"/>
                    </a:lnTo>
                    <a:lnTo>
                      <a:pt x="2890" y="1441"/>
                    </a:lnTo>
                    <a:lnTo>
                      <a:pt x="2895" y="1424"/>
                    </a:lnTo>
                    <a:lnTo>
                      <a:pt x="2903" y="1407"/>
                    </a:lnTo>
                    <a:lnTo>
                      <a:pt x="2907" y="1384"/>
                    </a:lnTo>
                    <a:lnTo>
                      <a:pt x="2910" y="1361"/>
                    </a:lnTo>
                    <a:lnTo>
                      <a:pt x="2914" y="1332"/>
                    </a:lnTo>
                    <a:lnTo>
                      <a:pt x="2916" y="1304"/>
                    </a:lnTo>
                    <a:lnTo>
                      <a:pt x="2916" y="1302"/>
                    </a:lnTo>
                    <a:lnTo>
                      <a:pt x="2922" y="1300"/>
                    </a:lnTo>
                    <a:lnTo>
                      <a:pt x="2931" y="1296"/>
                    </a:lnTo>
                    <a:lnTo>
                      <a:pt x="2943" y="1292"/>
                    </a:lnTo>
                    <a:lnTo>
                      <a:pt x="2956" y="1287"/>
                    </a:lnTo>
                    <a:lnTo>
                      <a:pt x="2973" y="1279"/>
                    </a:lnTo>
                    <a:lnTo>
                      <a:pt x="2988" y="1272"/>
                    </a:lnTo>
                    <a:lnTo>
                      <a:pt x="3007" y="1264"/>
                    </a:lnTo>
                    <a:lnTo>
                      <a:pt x="3025" y="1253"/>
                    </a:lnTo>
                    <a:lnTo>
                      <a:pt x="3042" y="1241"/>
                    </a:lnTo>
                    <a:lnTo>
                      <a:pt x="3057" y="1230"/>
                    </a:lnTo>
                    <a:lnTo>
                      <a:pt x="3072" y="1216"/>
                    </a:lnTo>
                    <a:lnTo>
                      <a:pt x="3083" y="1201"/>
                    </a:lnTo>
                    <a:lnTo>
                      <a:pt x="3097" y="1186"/>
                    </a:lnTo>
                    <a:lnTo>
                      <a:pt x="3104" y="1169"/>
                    </a:lnTo>
                    <a:lnTo>
                      <a:pt x="3108" y="1152"/>
                    </a:lnTo>
                    <a:lnTo>
                      <a:pt x="3108" y="1131"/>
                    </a:lnTo>
                    <a:lnTo>
                      <a:pt x="3104" y="1114"/>
                    </a:lnTo>
                    <a:lnTo>
                      <a:pt x="3099" y="1093"/>
                    </a:lnTo>
                    <a:lnTo>
                      <a:pt x="3091" y="1074"/>
                    </a:lnTo>
                    <a:lnTo>
                      <a:pt x="3078" y="1055"/>
                    </a:lnTo>
                    <a:lnTo>
                      <a:pt x="3066" y="1034"/>
                    </a:lnTo>
                    <a:lnTo>
                      <a:pt x="3051" y="1015"/>
                    </a:lnTo>
                    <a:lnTo>
                      <a:pt x="3040" y="996"/>
                    </a:lnTo>
                    <a:lnTo>
                      <a:pt x="3023" y="975"/>
                    </a:lnTo>
                    <a:lnTo>
                      <a:pt x="3009" y="956"/>
                    </a:lnTo>
                    <a:lnTo>
                      <a:pt x="2994" y="939"/>
                    </a:lnTo>
                    <a:lnTo>
                      <a:pt x="2983" y="922"/>
                    </a:lnTo>
                    <a:lnTo>
                      <a:pt x="2969" y="905"/>
                    </a:lnTo>
                    <a:lnTo>
                      <a:pt x="2960" y="889"/>
                    </a:lnTo>
                    <a:lnTo>
                      <a:pt x="2954" y="872"/>
                    </a:lnTo>
                    <a:lnTo>
                      <a:pt x="2950" y="861"/>
                    </a:lnTo>
                    <a:lnTo>
                      <a:pt x="2943" y="848"/>
                    </a:lnTo>
                    <a:lnTo>
                      <a:pt x="2931" y="836"/>
                    </a:lnTo>
                    <a:lnTo>
                      <a:pt x="2912" y="827"/>
                    </a:lnTo>
                    <a:lnTo>
                      <a:pt x="2893" y="819"/>
                    </a:lnTo>
                    <a:lnTo>
                      <a:pt x="2865" y="811"/>
                    </a:lnTo>
                    <a:lnTo>
                      <a:pt x="2838" y="806"/>
                    </a:lnTo>
                    <a:lnTo>
                      <a:pt x="2810" y="802"/>
                    </a:lnTo>
                    <a:lnTo>
                      <a:pt x="2779" y="798"/>
                    </a:lnTo>
                    <a:lnTo>
                      <a:pt x="2747" y="794"/>
                    </a:lnTo>
                    <a:lnTo>
                      <a:pt x="2720" y="792"/>
                    </a:lnTo>
                    <a:lnTo>
                      <a:pt x="2692" y="791"/>
                    </a:lnTo>
                    <a:lnTo>
                      <a:pt x="2669" y="791"/>
                    </a:lnTo>
                    <a:lnTo>
                      <a:pt x="2646" y="791"/>
                    </a:lnTo>
                    <a:lnTo>
                      <a:pt x="2631" y="791"/>
                    </a:lnTo>
                    <a:lnTo>
                      <a:pt x="2622" y="791"/>
                    </a:lnTo>
                    <a:lnTo>
                      <a:pt x="2620" y="791"/>
                    </a:lnTo>
                    <a:lnTo>
                      <a:pt x="2625" y="728"/>
                    </a:lnTo>
                    <a:lnTo>
                      <a:pt x="2627" y="726"/>
                    </a:lnTo>
                    <a:lnTo>
                      <a:pt x="2635" y="724"/>
                    </a:lnTo>
                    <a:lnTo>
                      <a:pt x="2646" y="722"/>
                    </a:lnTo>
                    <a:lnTo>
                      <a:pt x="2663" y="720"/>
                    </a:lnTo>
                    <a:lnTo>
                      <a:pt x="2680" y="714"/>
                    </a:lnTo>
                    <a:lnTo>
                      <a:pt x="2703" y="709"/>
                    </a:lnTo>
                    <a:lnTo>
                      <a:pt x="2724" y="701"/>
                    </a:lnTo>
                    <a:lnTo>
                      <a:pt x="2747" y="694"/>
                    </a:lnTo>
                    <a:lnTo>
                      <a:pt x="2768" y="682"/>
                    </a:lnTo>
                    <a:lnTo>
                      <a:pt x="2789" y="673"/>
                    </a:lnTo>
                    <a:lnTo>
                      <a:pt x="2806" y="657"/>
                    </a:lnTo>
                    <a:lnTo>
                      <a:pt x="2823" y="646"/>
                    </a:lnTo>
                    <a:lnTo>
                      <a:pt x="2834" y="629"/>
                    </a:lnTo>
                    <a:lnTo>
                      <a:pt x="2842" y="612"/>
                    </a:lnTo>
                    <a:lnTo>
                      <a:pt x="2844" y="593"/>
                    </a:lnTo>
                    <a:lnTo>
                      <a:pt x="2840" y="574"/>
                    </a:lnTo>
                    <a:lnTo>
                      <a:pt x="2829" y="549"/>
                    </a:lnTo>
                    <a:lnTo>
                      <a:pt x="2819" y="532"/>
                    </a:lnTo>
                    <a:lnTo>
                      <a:pt x="2804" y="513"/>
                    </a:lnTo>
                    <a:lnTo>
                      <a:pt x="2791" y="498"/>
                    </a:lnTo>
                    <a:lnTo>
                      <a:pt x="2774" y="481"/>
                    </a:lnTo>
                    <a:lnTo>
                      <a:pt x="2756" y="465"/>
                    </a:lnTo>
                    <a:lnTo>
                      <a:pt x="2739" y="452"/>
                    </a:lnTo>
                    <a:lnTo>
                      <a:pt x="2724" y="443"/>
                    </a:lnTo>
                    <a:lnTo>
                      <a:pt x="2707" y="431"/>
                    </a:lnTo>
                    <a:lnTo>
                      <a:pt x="2692" y="424"/>
                    </a:lnTo>
                    <a:lnTo>
                      <a:pt x="2679" y="414"/>
                    </a:lnTo>
                    <a:lnTo>
                      <a:pt x="2667" y="408"/>
                    </a:lnTo>
                    <a:lnTo>
                      <a:pt x="2656" y="405"/>
                    </a:lnTo>
                    <a:lnTo>
                      <a:pt x="2648" y="401"/>
                    </a:lnTo>
                    <a:lnTo>
                      <a:pt x="2642" y="401"/>
                    </a:lnTo>
                    <a:lnTo>
                      <a:pt x="2650" y="359"/>
                    </a:lnTo>
                    <a:lnTo>
                      <a:pt x="2650" y="357"/>
                    </a:lnTo>
                    <a:lnTo>
                      <a:pt x="2656" y="357"/>
                    </a:lnTo>
                    <a:lnTo>
                      <a:pt x="2663" y="355"/>
                    </a:lnTo>
                    <a:lnTo>
                      <a:pt x="2675" y="355"/>
                    </a:lnTo>
                    <a:lnTo>
                      <a:pt x="2686" y="351"/>
                    </a:lnTo>
                    <a:lnTo>
                      <a:pt x="2698" y="349"/>
                    </a:lnTo>
                    <a:lnTo>
                      <a:pt x="2711" y="346"/>
                    </a:lnTo>
                    <a:lnTo>
                      <a:pt x="2728" y="342"/>
                    </a:lnTo>
                    <a:lnTo>
                      <a:pt x="2739" y="336"/>
                    </a:lnTo>
                    <a:lnTo>
                      <a:pt x="2753" y="330"/>
                    </a:lnTo>
                    <a:lnTo>
                      <a:pt x="2766" y="323"/>
                    </a:lnTo>
                    <a:lnTo>
                      <a:pt x="2777" y="315"/>
                    </a:lnTo>
                    <a:lnTo>
                      <a:pt x="2785" y="304"/>
                    </a:lnTo>
                    <a:lnTo>
                      <a:pt x="2791" y="294"/>
                    </a:lnTo>
                    <a:lnTo>
                      <a:pt x="2793" y="281"/>
                    </a:lnTo>
                    <a:lnTo>
                      <a:pt x="2793" y="268"/>
                    </a:lnTo>
                    <a:lnTo>
                      <a:pt x="2785" y="252"/>
                    </a:lnTo>
                    <a:lnTo>
                      <a:pt x="2779" y="243"/>
                    </a:lnTo>
                    <a:lnTo>
                      <a:pt x="2770" y="233"/>
                    </a:lnTo>
                    <a:lnTo>
                      <a:pt x="2762" y="228"/>
                    </a:lnTo>
                    <a:lnTo>
                      <a:pt x="2751" y="222"/>
                    </a:lnTo>
                    <a:lnTo>
                      <a:pt x="2739" y="220"/>
                    </a:lnTo>
                    <a:lnTo>
                      <a:pt x="2728" y="218"/>
                    </a:lnTo>
                    <a:lnTo>
                      <a:pt x="2718" y="220"/>
                    </a:lnTo>
                    <a:lnTo>
                      <a:pt x="2703" y="220"/>
                    </a:lnTo>
                    <a:lnTo>
                      <a:pt x="2694" y="222"/>
                    </a:lnTo>
                    <a:lnTo>
                      <a:pt x="2682" y="224"/>
                    </a:lnTo>
                    <a:lnTo>
                      <a:pt x="2675" y="226"/>
                    </a:lnTo>
                    <a:lnTo>
                      <a:pt x="2661" y="232"/>
                    </a:lnTo>
                    <a:lnTo>
                      <a:pt x="2658" y="233"/>
                    </a:lnTo>
                    <a:lnTo>
                      <a:pt x="2658" y="230"/>
                    </a:lnTo>
                    <a:lnTo>
                      <a:pt x="2663" y="222"/>
                    </a:lnTo>
                    <a:lnTo>
                      <a:pt x="2663" y="209"/>
                    </a:lnTo>
                    <a:lnTo>
                      <a:pt x="2663" y="195"/>
                    </a:lnTo>
                    <a:lnTo>
                      <a:pt x="2661" y="188"/>
                    </a:lnTo>
                    <a:lnTo>
                      <a:pt x="2658" y="182"/>
                    </a:lnTo>
                    <a:lnTo>
                      <a:pt x="2650" y="176"/>
                    </a:lnTo>
                    <a:lnTo>
                      <a:pt x="2642" y="173"/>
                    </a:lnTo>
                    <a:lnTo>
                      <a:pt x="2629" y="167"/>
                    </a:lnTo>
                    <a:lnTo>
                      <a:pt x="2614" y="167"/>
                    </a:lnTo>
                    <a:lnTo>
                      <a:pt x="2597" y="165"/>
                    </a:lnTo>
                    <a:lnTo>
                      <a:pt x="2574" y="167"/>
                    </a:lnTo>
                    <a:lnTo>
                      <a:pt x="2549" y="169"/>
                    </a:lnTo>
                    <a:lnTo>
                      <a:pt x="2530" y="176"/>
                    </a:lnTo>
                    <a:lnTo>
                      <a:pt x="2509" y="186"/>
                    </a:lnTo>
                    <a:lnTo>
                      <a:pt x="2496" y="201"/>
                    </a:lnTo>
                    <a:lnTo>
                      <a:pt x="2481" y="214"/>
                    </a:lnTo>
                    <a:lnTo>
                      <a:pt x="2469" y="232"/>
                    </a:lnTo>
                    <a:lnTo>
                      <a:pt x="2460" y="249"/>
                    </a:lnTo>
                    <a:lnTo>
                      <a:pt x="2454" y="268"/>
                    </a:lnTo>
                    <a:lnTo>
                      <a:pt x="2447" y="283"/>
                    </a:lnTo>
                    <a:lnTo>
                      <a:pt x="2441" y="300"/>
                    </a:lnTo>
                    <a:lnTo>
                      <a:pt x="2437" y="313"/>
                    </a:lnTo>
                    <a:lnTo>
                      <a:pt x="2435" y="329"/>
                    </a:lnTo>
                    <a:lnTo>
                      <a:pt x="2431" y="340"/>
                    </a:lnTo>
                    <a:lnTo>
                      <a:pt x="2431" y="349"/>
                    </a:lnTo>
                    <a:lnTo>
                      <a:pt x="2431" y="355"/>
                    </a:lnTo>
                    <a:lnTo>
                      <a:pt x="2431" y="359"/>
                    </a:lnTo>
                    <a:lnTo>
                      <a:pt x="2428" y="357"/>
                    </a:lnTo>
                    <a:lnTo>
                      <a:pt x="2416" y="355"/>
                    </a:lnTo>
                    <a:lnTo>
                      <a:pt x="2397" y="353"/>
                    </a:lnTo>
                    <a:lnTo>
                      <a:pt x="2374" y="351"/>
                    </a:lnTo>
                    <a:lnTo>
                      <a:pt x="2344" y="349"/>
                    </a:lnTo>
                    <a:lnTo>
                      <a:pt x="2312" y="348"/>
                    </a:lnTo>
                    <a:lnTo>
                      <a:pt x="2276" y="346"/>
                    </a:lnTo>
                    <a:lnTo>
                      <a:pt x="2241" y="346"/>
                    </a:lnTo>
                    <a:lnTo>
                      <a:pt x="2201" y="346"/>
                    </a:lnTo>
                    <a:lnTo>
                      <a:pt x="2165" y="348"/>
                    </a:lnTo>
                    <a:lnTo>
                      <a:pt x="2127" y="349"/>
                    </a:lnTo>
                    <a:lnTo>
                      <a:pt x="2095" y="357"/>
                    </a:lnTo>
                    <a:lnTo>
                      <a:pt x="2063" y="363"/>
                    </a:lnTo>
                    <a:lnTo>
                      <a:pt x="2036" y="372"/>
                    </a:lnTo>
                    <a:lnTo>
                      <a:pt x="2015" y="384"/>
                    </a:lnTo>
                    <a:lnTo>
                      <a:pt x="2000" y="401"/>
                    </a:lnTo>
                    <a:lnTo>
                      <a:pt x="1987" y="416"/>
                    </a:lnTo>
                    <a:lnTo>
                      <a:pt x="1971" y="435"/>
                    </a:lnTo>
                    <a:lnTo>
                      <a:pt x="1958" y="458"/>
                    </a:lnTo>
                    <a:lnTo>
                      <a:pt x="1945" y="483"/>
                    </a:lnTo>
                    <a:lnTo>
                      <a:pt x="1930" y="507"/>
                    </a:lnTo>
                    <a:lnTo>
                      <a:pt x="1920" y="534"/>
                    </a:lnTo>
                    <a:lnTo>
                      <a:pt x="1907" y="562"/>
                    </a:lnTo>
                    <a:lnTo>
                      <a:pt x="1897" y="593"/>
                    </a:lnTo>
                    <a:lnTo>
                      <a:pt x="1888" y="621"/>
                    </a:lnTo>
                    <a:lnTo>
                      <a:pt x="1878" y="652"/>
                    </a:lnTo>
                    <a:lnTo>
                      <a:pt x="1869" y="682"/>
                    </a:lnTo>
                    <a:lnTo>
                      <a:pt x="1863" y="713"/>
                    </a:lnTo>
                    <a:lnTo>
                      <a:pt x="1857" y="741"/>
                    </a:lnTo>
                    <a:lnTo>
                      <a:pt x="1855" y="772"/>
                    </a:lnTo>
                    <a:lnTo>
                      <a:pt x="1852" y="798"/>
                    </a:lnTo>
                    <a:lnTo>
                      <a:pt x="1852" y="825"/>
                    </a:lnTo>
                    <a:lnTo>
                      <a:pt x="1848" y="823"/>
                    </a:lnTo>
                    <a:lnTo>
                      <a:pt x="1842" y="817"/>
                    </a:lnTo>
                    <a:lnTo>
                      <a:pt x="1833" y="808"/>
                    </a:lnTo>
                    <a:lnTo>
                      <a:pt x="1821" y="800"/>
                    </a:lnTo>
                    <a:lnTo>
                      <a:pt x="1804" y="789"/>
                    </a:lnTo>
                    <a:lnTo>
                      <a:pt x="1789" y="775"/>
                    </a:lnTo>
                    <a:lnTo>
                      <a:pt x="1768" y="764"/>
                    </a:lnTo>
                    <a:lnTo>
                      <a:pt x="1749" y="751"/>
                    </a:lnTo>
                    <a:lnTo>
                      <a:pt x="1728" y="737"/>
                    </a:lnTo>
                    <a:lnTo>
                      <a:pt x="1707" y="726"/>
                    </a:lnTo>
                    <a:lnTo>
                      <a:pt x="1682" y="716"/>
                    </a:lnTo>
                    <a:lnTo>
                      <a:pt x="1665" y="707"/>
                    </a:lnTo>
                    <a:lnTo>
                      <a:pt x="1642" y="701"/>
                    </a:lnTo>
                    <a:lnTo>
                      <a:pt x="1625" y="699"/>
                    </a:lnTo>
                    <a:lnTo>
                      <a:pt x="1608" y="701"/>
                    </a:lnTo>
                    <a:lnTo>
                      <a:pt x="1597" y="707"/>
                    </a:lnTo>
                    <a:lnTo>
                      <a:pt x="1584" y="716"/>
                    </a:lnTo>
                    <a:lnTo>
                      <a:pt x="1576" y="726"/>
                    </a:lnTo>
                    <a:lnTo>
                      <a:pt x="1572" y="739"/>
                    </a:lnTo>
                    <a:lnTo>
                      <a:pt x="1572" y="753"/>
                    </a:lnTo>
                    <a:lnTo>
                      <a:pt x="1574" y="766"/>
                    </a:lnTo>
                    <a:lnTo>
                      <a:pt x="1578" y="781"/>
                    </a:lnTo>
                    <a:lnTo>
                      <a:pt x="1582" y="796"/>
                    </a:lnTo>
                    <a:lnTo>
                      <a:pt x="1591" y="811"/>
                    </a:lnTo>
                    <a:lnTo>
                      <a:pt x="1599" y="823"/>
                    </a:lnTo>
                    <a:lnTo>
                      <a:pt x="1608" y="838"/>
                    </a:lnTo>
                    <a:lnTo>
                      <a:pt x="1616" y="849"/>
                    </a:lnTo>
                    <a:lnTo>
                      <a:pt x="1625" y="861"/>
                    </a:lnTo>
                    <a:lnTo>
                      <a:pt x="1633" y="869"/>
                    </a:lnTo>
                    <a:lnTo>
                      <a:pt x="1639" y="876"/>
                    </a:lnTo>
                    <a:lnTo>
                      <a:pt x="1641" y="882"/>
                    </a:lnTo>
                    <a:lnTo>
                      <a:pt x="1644" y="884"/>
                    </a:lnTo>
                    <a:lnTo>
                      <a:pt x="1641" y="886"/>
                    </a:lnTo>
                    <a:lnTo>
                      <a:pt x="1637" y="891"/>
                    </a:lnTo>
                    <a:lnTo>
                      <a:pt x="1627" y="901"/>
                    </a:lnTo>
                    <a:lnTo>
                      <a:pt x="1616" y="916"/>
                    </a:lnTo>
                    <a:lnTo>
                      <a:pt x="1603" y="931"/>
                    </a:lnTo>
                    <a:lnTo>
                      <a:pt x="1589" y="950"/>
                    </a:lnTo>
                    <a:lnTo>
                      <a:pt x="1574" y="969"/>
                    </a:lnTo>
                    <a:lnTo>
                      <a:pt x="1559" y="990"/>
                    </a:lnTo>
                    <a:lnTo>
                      <a:pt x="1540" y="1011"/>
                    </a:lnTo>
                    <a:lnTo>
                      <a:pt x="1523" y="1030"/>
                    </a:lnTo>
                    <a:lnTo>
                      <a:pt x="1506" y="1049"/>
                    </a:lnTo>
                    <a:lnTo>
                      <a:pt x="1492" y="1068"/>
                    </a:lnTo>
                    <a:lnTo>
                      <a:pt x="1475" y="1083"/>
                    </a:lnTo>
                    <a:lnTo>
                      <a:pt x="1466" y="1097"/>
                    </a:lnTo>
                    <a:lnTo>
                      <a:pt x="1454" y="1106"/>
                    </a:lnTo>
                    <a:lnTo>
                      <a:pt x="1449" y="1114"/>
                    </a:lnTo>
                    <a:lnTo>
                      <a:pt x="1445" y="1110"/>
                    </a:lnTo>
                    <a:lnTo>
                      <a:pt x="1439" y="1104"/>
                    </a:lnTo>
                    <a:lnTo>
                      <a:pt x="1433" y="1100"/>
                    </a:lnTo>
                    <a:lnTo>
                      <a:pt x="1426" y="1097"/>
                    </a:lnTo>
                    <a:lnTo>
                      <a:pt x="1416" y="1093"/>
                    </a:lnTo>
                    <a:lnTo>
                      <a:pt x="1407" y="1089"/>
                    </a:lnTo>
                    <a:lnTo>
                      <a:pt x="1393" y="1085"/>
                    </a:lnTo>
                    <a:lnTo>
                      <a:pt x="1376" y="1080"/>
                    </a:lnTo>
                    <a:lnTo>
                      <a:pt x="1359" y="1076"/>
                    </a:lnTo>
                    <a:lnTo>
                      <a:pt x="1338" y="1074"/>
                    </a:lnTo>
                    <a:lnTo>
                      <a:pt x="1314" y="1072"/>
                    </a:lnTo>
                    <a:lnTo>
                      <a:pt x="1285" y="1070"/>
                    </a:lnTo>
                    <a:lnTo>
                      <a:pt x="1255" y="1070"/>
                    </a:lnTo>
                    <a:lnTo>
                      <a:pt x="1222" y="1072"/>
                    </a:lnTo>
                    <a:lnTo>
                      <a:pt x="1186" y="1072"/>
                    </a:lnTo>
                    <a:lnTo>
                      <a:pt x="1152" y="1080"/>
                    </a:lnTo>
                    <a:lnTo>
                      <a:pt x="1120" y="1087"/>
                    </a:lnTo>
                    <a:lnTo>
                      <a:pt x="1089" y="1100"/>
                    </a:lnTo>
                    <a:lnTo>
                      <a:pt x="1061" y="1114"/>
                    </a:lnTo>
                    <a:lnTo>
                      <a:pt x="1032" y="1131"/>
                    </a:lnTo>
                    <a:lnTo>
                      <a:pt x="1008" y="1148"/>
                    </a:lnTo>
                    <a:lnTo>
                      <a:pt x="985" y="1171"/>
                    </a:lnTo>
                    <a:lnTo>
                      <a:pt x="962" y="1188"/>
                    </a:lnTo>
                    <a:lnTo>
                      <a:pt x="941" y="1211"/>
                    </a:lnTo>
                    <a:lnTo>
                      <a:pt x="922" y="1232"/>
                    </a:lnTo>
                    <a:lnTo>
                      <a:pt x="907" y="1254"/>
                    </a:lnTo>
                    <a:lnTo>
                      <a:pt x="890" y="1272"/>
                    </a:lnTo>
                    <a:lnTo>
                      <a:pt x="878" y="1292"/>
                    </a:lnTo>
                    <a:lnTo>
                      <a:pt x="865" y="1312"/>
                    </a:lnTo>
                    <a:lnTo>
                      <a:pt x="857" y="1329"/>
                    </a:lnTo>
                    <a:lnTo>
                      <a:pt x="848" y="1344"/>
                    </a:lnTo>
                    <a:lnTo>
                      <a:pt x="840" y="1363"/>
                    </a:lnTo>
                    <a:lnTo>
                      <a:pt x="833" y="1384"/>
                    </a:lnTo>
                    <a:lnTo>
                      <a:pt x="827" y="1407"/>
                    </a:lnTo>
                    <a:lnTo>
                      <a:pt x="823" y="1429"/>
                    </a:lnTo>
                    <a:lnTo>
                      <a:pt x="819" y="1454"/>
                    </a:lnTo>
                    <a:lnTo>
                      <a:pt x="816" y="1479"/>
                    </a:lnTo>
                    <a:lnTo>
                      <a:pt x="816" y="1504"/>
                    </a:lnTo>
                    <a:lnTo>
                      <a:pt x="814" y="1528"/>
                    </a:lnTo>
                    <a:lnTo>
                      <a:pt x="814" y="1551"/>
                    </a:lnTo>
                    <a:lnTo>
                      <a:pt x="814" y="1572"/>
                    </a:lnTo>
                    <a:lnTo>
                      <a:pt x="816" y="1593"/>
                    </a:lnTo>
                    <a:lnTo>
                      <a:pt x="816" y="1610"/>
                    </a:lnTo>
                    <a:lnTo>
                      <a:pt x="816" y="1627"/>
                    </a:lnTo>
                    <a:lnTo>
                      <a:pt x="817" y="1639"/>
                    </a:lnTo>
                    <a:lnTo>
                      <a:pt x="823" y="1650"/>
                    </a:lnTo>
                    <a:lnTo>
                      <a:pt x="829" y="1663"/>
                    </a:lnTo>
                    <a:lnTo>
                      <a:pt x="836" y="1678"/>
                    </a:lnTo>
                    <a:lnTo>
                      <a:pt x="846" y="1694"/>
                    </a:lnTo>
                    <a:lnTo>
                      <a:pt x="857" y="1711"/>
                    </a:lnTo>
                    <a:lnTo>
                      <a:pt x="863" y="1724"/>
                    </a:lnTo>
                    <a:lnTo>
                      <a:pt x="871" y="1735"/>
                    </a:lnTo>
                    <a:lnTo>
                      <a:pt x="874" y="1743"/>
                    </a:lnTo>
                    <a:lnTo>
                      <a:pt x="878" y="1745"/>
                    </a:lnTo>
                    <a:lnTo>
                      <a:pt x="876" y="1745"/>
                    </a:lnTo>
                    <a:lnTo>
                      <a:pt x="873" y="1753"/>
                    </a:lnTo>
                    <a:lnTo>
                      <a:pt x="871" y="1760"/>
                    </a:lnTo>
                    <a:lnTo>
                      <a:pt x="867" y="1774"/>
                    </a:lnTo>
                    <a:lnTo>
                      <a:pt x="863" y="1787"/>
                    </a:lnTo>
                    <a:lnTo>
                      <a:pt x="859" y="1804"/>
                    </a:lnTo>
                    <a:lnTo>
                      <a:pt x="857" y="1823"/>
                    </a:lnTo>
                    <a:lnTo>
                      <a:pt x="857" y="1844"/>
                    </a:lnTo>
                    <a:lnTo>
                      <a:pt x="857" y="1863"/>
                    </a:lnTo>
                    <a:lnTo>
                      <a:pt x="863" y="1886"/>
                    </a:lnTo>
                    <a:lnTo>
                      <a:pt x="869" y="1905"/>
                    </a:lnTo>
                    <a:lnTo>
                      <a:pt x="880" y="1928"/>
                    </a:lnTo>
                    <a:lnTo>
                      <a:pt x="893" y="1945"/>
                    </a:lnTo>
                    <a:lnTo>
                      <a:pt x="913" y="1962"/>
                    </a:lnTo>
                    <a:lnTo>
                      <a:pt x="935" y="1977"/>
                    </a:lnTo>
                    <a:lnTo>
                      <a:pt x="964" y="1992"/>
                    </a:lnTo>
                    <a:lnTo>
                      <a:pt x="994" y="2002"/>
                    </a:lnTo>
                    <a:lnTo>
                      <a:pt x="1025" y="2007"/>
                    </a:lnTo>
                    <a:lnTo>
                      <a:pt x="1055" y="2009"/>
                    </a:lnTo>
                    <a:lnTo>
                      <a:pt x="1084" y="2009"/>
                    </a:lnTo>
                    <a:lnTo>
                      <a:pt x="1110" y="2002"/>
                    </a:lnTo>
                    <a:lnTo>
                      <a:pt x="1137" y="1994"/>
                    </a:lnTo>
                    <a:lnTo>
                      <a:pt x="1162" y="1985"/>
                    </a:lnTo>
                    <a:lnTo>
                      <a:pt x="1186" y="1973"/>
                    </a:lnTo>
                    <a:lnTo>
                      <a:pt x="1205" y="1956"/>
                    </a:lnTo>
                    <a:lnTo>
                      <a:pt x="1226" y="1937"/>
                    </a:lnTo>
                    <a:lnTo>
                      <a:pt x="1243" y="1918"/>
                    </a:lnTo>
                    <a:lnTo>
                      <a:pt x="1258" y="1895"/>
                    </a:lnTo>
                    <a:lnTo>
                      <a:pt x="1270" y="1870"/>
                    </a:lnTo>
                    <a:lnTo>
                      <a:pt x="1281" y="1846"/>
                    </a:lnTo>
                    <a:lnTo>
                      <a:pt x="1289" y="1819"/>
                    </a:lnTo>
                    <a:lnTo>
                      <a:pt x="1295" y="1794"/>
                    </a:lnTo>
                    <a:lnTo>
                      <a:pt x="1300" y="1785"/>
                    </a:lnTo>
                    <a:lnTo>
                      <a:pt x="1310" y="1775"/>
                    </a:lnTo>
                    <a:lnTo>
                      <a:pt x="1319" y="1768"/>
                    </a:lnTo>
                    <a:lnTo>
                      <a:pt x="1331" y="1762"/>
                    </a:lnTo>
                    <a:lnTo>
                      <a:pt x="1340" y="1755"/>
                    </a:lnTo>
                    <a:lnTo>
                      <a:pt x="1352" y="1751"/>
                    </a:lnTo>
                    <a:lnTo>
                      <a:pt x="1363" y="1745"/>
                    </a:lnTo>
                    <a:lnTo>
                      <a:pt x="1376" y="1743"/>
                    </a:lnTo>
                    <a:lnTo>
                      <a:pt x="1384" y="1737"/>
                    </a:lnTo>
                    <a:lnTo>
                      <a:pt x="1395" y="1735"/>
                    </a:lnTo>
                    <a:lnTo>
                      <a:pt x="1405" y="1732"/>
                    </a:lnTo>
                    <a:lnTo>
                      <a:pt x="1414" y="1730"/>
                    </a:lnTo>
                    <a:lnTo>
                      <a:pt x="1426" y="1728"/>
                    </a:lnTo>
                    <a:lnTo>
                      <a:pt x="1431" y="1728"/>
                    </a:lnTo>
                    <a:lnTo>
                      <a:pt x="1428" y="1728"/>
                    </a:lnTo>
                    <a:lnTo>
                      <a:pt x="1426" y="1732"/>
                    </a:lnTo>
                    <a:lnTo>
                      <a:pt x="1418" y="1735"/>
                    </a:lnTo>
                    <a:lnTo>
                      <a:pt x="1409" y="1743"/>
                    </a:lnTo>
                    <a:lnTo>
                      <a:pt x="1399" y="1751"/>
                    </a:lnTo>
                    <a:lnTo>
                      <a:pt x="1388" y="1760"/>
                    </a:lnTo>
                    <a:lnTo>
                      <a:pt x="1376" y="1774"/>
                    </a:lnTo>
                    <a:lnTo>
                      <a:pt x="1367" y="1789"/>
                    </a:lnTo>
                    <a:lnTo>
                      <a:pt x="1354" y="1804"/>
                    </a:lnTo>
                    <a:lnTo>
                      <a:pt x="1344" y="1823"/>
                    </a:lnTo>
                    <a:lnTo>
                      <a:pt x="1333" y="1844"/>
                    </a:lnTo>
                    <a:lnTo>
                      <a:pt x="1325" y="1869"/>
                    </a:lnTo>
                    <a:lnTo>
                      <a:pt x="1317" y="1893"/>
                    </a:lnTo>
                    <a:lnTo>
                      <a:pt x="1314" y="1920"/>
                    </a:lnTo>
                    <a:lnTo>
                      <a:pt x="1310" y="1950"/>
                    </a:lnTo>
                    <a:lnTo>
                      <a:pt x="1314" y="1985"/>
                    </a:lnTo>
                    <a:lnTo>
                      <a:pt x="1319" y="2015"/>
                    </a:lnTo>
                    <a:lnTo>
                      <a:pt x="1329" y="2044"/>
                    </a:lnTo>
                    <a:lnTo>
                      <a:pt x="1344" y="2070"/>
                    </a:lnTo>
                    <a:lnTo>
                      <a:pt x="1365" y="2095"/>
                    </a:lnTo>
                    <a:lnTo>
                      <a:pt x="1386" y="2114"/>
                    </a:lnTo>
                    <a:lnTo>
                      <a:pt x="1414" y="2133"/>
                    </a:lnTo>
                    <a:lnTo>
                      <a:pt x="1441" y="2146"/>
                    </a:lnTo>
                    <a:lnTo>
                      <a:pt x="1473" y="2159"/>
                    </a:lnTo>
                    <a:lnTo>
                      <a:pt x="1502" y="2165"/>
                    </a:lnTo>
                    <a:lnTo>
                      <a:pt x="1534" y="2167"/>
                    </a:lnTo>
                    <a:lnTo>
                      <a:pt x="1566" y="2167"/>
                    </a:lnTo>
                    <a:lnTo>
                      <a:pt x="1599" y="2161"/>
                    </a:lnTo>
                    <a:lnTo>
                      <a:pt x="1629" y="2150"/>
                    </a:lnTo>
                    <a:lnTo>
                      <a:pt x="1658" y="2135"/>
                    </a:lnTo>
                    <a:lnTo>
                      <a:pt x="1684" y="2116"/>
                    </a:lnTo>
                    <a:lnTo>
                      <a:pt x="1711" y="2093"/>
                    </a:lnTo>
                    <a:lnTo>
                      <a:pt x="1730" y="2063"/>
                    </a:lnTo>
                    <a:lnTo>
                      <a:pt x="1745" y="2034"/>
                    </a:lnTo>
                    <a:lnTo>
                      <a:pt x="1755" y="2005"/>
                    </a:lnTo>
                    <a:lnTo>
                      <a:pt x="1760" y="1979"/>
                    </a:lnTo>
                    <a:lnTo>
                      <a:pt x="1762" y="1952"/>
                    </a:lnTo>
                    <a:lnTo>
                      <a:pt x="1762" y="1926"/>
                    </a:lnTo>
                    <a:lnTo>
                      <a:pt x="1758" y="1901"/>
                    </a:lnTo>
                    <a:lnTo>
                      <a:pt x="1757" y="1878"/>
                    </a:lnTo>
                    <a:lnTo>
                      <a:pt x="1747" y="1855"/>
                    </a:lnTo>
                    <a:lnTo>
                      <a:pt x="1739" y="1836"/>
                    </a:lnTo>
                    <a:lnTo>
                      <a:pt x="1732" y="1819"/>
                    </a:lnTo>
                    <a:lnTo>
                      <a:pt x="1726" y="1806"/>
                    </a:lnTo>
                    <a:lnTo>
                      <a:pt x="1719" y="1794"/>
                    </a:lnTo>
                    <a:lnTo>
                      <a:pt x="1715" y="1787"/>
                    </a:lnTo>
                    <a:lnTo>
                      <a:pt x="1711" y="1779"/>
                    </a:lnTo>
                    <a:lnTo>
                      <a:pt x="1715" y="1781"/>
                    </a:lnTo>
                    <a:lnTo>
                      <a:pt x="1728" y="1789"/>
                    </a:lnTo>
                    <a:lnTo>
                      <a:pt x="1736" y="1794"/>
                    </a:lnTo>
                    <a:lnTo>
                      <a:pt x="1745" y="1802"/>
                    </a:lnTo>
                    <a:lnTo>
                      <a:pt x="1757" y="1812"/>
                    </a:lnTo>
                    <a:lnTo>
                      <a:pt x="1768" y="1821"/>
                    </a:lnTo>
                    <a:lnTo>
                      <a:pt x="1777" y="1831"/>
                    </a:lnTo>
                    <a:lnTo>
                      <a:pt x="1789" y="1844"/>
                    </a:lnTo>
                    <a:lnTo>
                      <a:pt x="1798" y="1855"/>
                    </a:lnTo>
                    <a:lnTo>
                      <a:pt x="1810" y="1869"/>
                    </a:lnTo>
                    <a:lnTo>
                      <a:pt x="1817" y="1884"/>
                    </a:lnTo>
                    <a:lnTo>
                      <a:pt x="1825" y="1901"/>
                    </a:lnTo>
                    <a:lnTo>
                      <a:pt x="1831" y="1918"/>
                    </a:lnTo>
                    <a:lnTo>
                      <a:pt x="1835" y="1935"/>
                    </a:lnTo>
                    <a:lnTo>
                      <a:pt x="1838" y="1931"/>
                    </a:lnTo>
                    <a:lnTo>
                      <a:pt x="1855" y="1918"/>
                    </a:lnTo>
                    <a:lnTo>
                      <a:pt x="1878" y="1901"/>
                    </a:lnTo>
                    <a:lnTo>
                      <a:pt x="1912" y="1876"/>
                    </a:lnTo>
                    <a:lnTo>
                      <a:pt x="1949" y="1848"/>
                    </a:lnTo>
                    <a:lnTo>
                      <a:pt x="1994" y="1817"/>
                    </a:lnTo>
                    <a:lnTo>
                      <a:pt x="2042" y="1781"/>
                    </a:lnTo>
                    <a:lnTo>
                      <a:pt x="2095" y="1747"/>
                    </a:lnTo>
                    <a:lnTo>
                      <a:pt x="2148" y="1709"/>
                    </a:lnTo>
                    <a:lnTo>
                      <a:pt x="2201" y="1673"/>
                    </a:lnTo>
                    <a:lnTo>
                      <a:pt x="2257" y="1637"/>
                    </a:lnTo>
                    <a:lnTo>
                      <a:pt x="2310" y="1604"/>
                    </a:lnTo>
                    <a:lnTo>
                      <a:pt x="2359" y="1574"/>
                    </a:lnTo>
                    <a:lnTo>
                      <a:pt x="2407" y="1549"/>
                    </a:lnTo>
                    <a:lnTo>
                      <a:pt x="2449" y="1528"/>
                    </a:lnTo>
                    <a:lnTo>
                      <a:pt x="2485" y="1517"/>
                    </a:lnTo>
                    <a:lnTo>
                      <a:pt x="2507" y="1437"/>
                    </a:lnTo>
                    <a:lnTo>
                      <a:pt x="2507" y="1439"/>
                    </a:lnTo>
                    <a:lnTo>
                      <a:pt x="2509" y="1447"/>
                    </a:lnTo>
                    <a:lnTo>
                      <a:pt x="2513" y="1454"/>
                    </a:lnTo>
                    <a:lnTo>
                      <a:pt x="2521" y="1467"/>
                    </a:lnTo>
                    <a:lnTo>
                      <a:pt x="2528" y="1481"/>
                    </a:lnTo>
                    <a:lnTo>
                      <a:pt x="2540" y="1496"/>
                    </a:lnTo>
                    <a:lnTo>
                      <a:pt x="2551" y="1511"/>
                    </a:lnTo>
                    <a:lnTo>
                      <a:pt x="2568" y="1528"/>
                    </a:lnTo>
                    <a:lnTo>
                      <a:pt x="2585" y="1540"/>
                    </a:lnTo>
                    <a:lnTo>
                      <a:pt x="2604" y="1551"/>
                    </a:lnTo>
                    <a:lnTo>
                      <a:pt x="2627" y="1561"/>
                    </a:lnTo>
                    <a:lnTo>
                      <a:pt x="2654" y="1566"/>
                    </a:lnTo>
                    <a:lnTo>
                      <a:pt x="2682" y="1566"/>
                    </a:lnTo>
                    <a:lnTo>
                      <a:pt x="2717" y="1562"/>
                    </a:lnTo>
                    <a:lnTo>
                      <a:pt x="2753" y="1553"/>
                    </a:lnTo>
                    <a:lnTo>
                      <a:pt x="2793" y="1538"/>
                    </a:lnTo>
                    <a:lnTo>
                      <a:pt x="2802" y="1897"/>
                    </a:lnTo>
                    <a:lnTo>
                      <a:pt x="2798" y="1899"/>
                    </a:lnTo>
                    <a:lnTo>
                      <a:pt x="2791" y="1907"/>
                    </a:lnTo>
                    <a:lnTo>
                      <a:pt x="2777" y="1918"/>
                    </a:lnTo>
                    <a:lnTo>
                      <a:pt x="2760" y="1935"/>
                    </a:lnTo>
                    <a:lnTo>
                      <a:pt x="2737" y="1954"/>
                    </a:lnTo>
                    <a:lnTo>
                      <a:pt x="2717" y="1981"/>
                    </a:lnTo>
                    <a:lnTo>
                      <a:pt x="2692" y="2009"/>
                    </a:lnTo>
                    <a:lnTo>
                      <a:pt x="2667" y="2045"/>
                    </a:lnTo>
                    <a:lnTo>
                      <a:pt x="2639" y="2085"/>
                    </a:lnTo>
                    <a:lnTo>
                      <a:pt x="2614" y="2127"/>
                    </a:lnTo>
                    <a:lnTo>
                      <a:pt x="2587" y="2177"/>
                    </a:lnTo>
                    <a:lnTo>
                      <a:pt x="2566" y="2228"/>
                    </a:lnTo>
                    <a:lnTo>
                      <a:pt x="2545" y="2283"/>
                    </a:lnTo>
                    <a:lnTo>
                      <a:pt x="2528" y="2346"/>
                    </a:lnTo>
                    <a:lnTo>
                      <a:pt x="2515" y="2410"/>
                    </a:lnTo>
                    <a:lnTo>
                      <a:pt x="2507" y="2483"/>
                    </a:lnTo>
                    <a:lnTo>
                      <a:pt x="2483" y="2483"/>
                    </a:lnTo>
                    <a:lnTo>
                      <a:pt x="2418" y="2490"/>
                    </a:lnTo>
                    <a:lnTo>
                      <a:pt x="2315" y="2500"/>
                    </a:lnTo>
                    <a:lnTo>
                      <a:pt x="2184" y="2513"/>
                    </a:lnTo>
                    <a:lnTo>
                      <a:pt x="2023" y="2526"/>
                    </a:lnTo>
                    <a:lnTo>
                      <a:pt x="1846" y="2542"/>
                    </a:lnTo>
                    <a:lnTo>
                      <a:pt x="1650" y="2551"/>
                    </a:lnTo>
                    <a:lnTo>
                      <a:pt x="1447" y="2564"/>
                    </a:lnTo>
                    <a:lnTo>
                      <a:pt x="1236" y="2570"/>
                    </a:lnTo>
                    <a:lnTo>
                      <a:pt x="1030" y="2574"/>
                    </a:lnTo>
                    <a:lnTo>
                      <a:pt x="827" y="2570"/>
                    </a:lnTo>
                    <a:lnTo>
                      <a:pt x="639" y="2563"/>
                    </a:lnTo>
                    <a:lnTo>
                      <a:pt x="466" y="2544"/>
                    </a:lnTo>
                    <a:lnTo>
                      <a:pt x="316" y="2519"/>
                    </a:lnTo>
                    <a:lnTo>
                      <a:pt x="194" y="2483"/>
                    </a:lnTo>
                    <a:lnTo>
                      <a:pt x="106" y="2437"/>
                    </a:lnTo>
                    <a:lnTo>
                      <a:pt x="49" y="2382"/>
                    </a:lnTo>
                    <a:lnTo>
                      <a:pt x="15" y="2327"/>
                    </a:lnTo>
                    <a:lnTo>
                      <a:pt x="0" y="2270"/>
                    </a:lnTo>
                    <a:lnTo>
                      <a:pt x="6" y="2215"/>
                    </a:lnTo>
                    <a:lnTo>
                      <a:pt x="23" y="2159"/>
                    </a:lnTo>
                    <a:lnTo>
                      <a:pt x="57" y="2102"/>
                    </a:lnTo>
                    <a:lnTo>
                      <a:pt x="101" y="2047"/>
                    </a:lnTo>
                    <a:lnTo>
                      <a:pt x="154" y="1996"/>
                    </a:lnTo>
                    <a:lnTo>
                      <a:pt x="207" y="1945"/>
                    </a:lnTo>
                    <a:lnTo>
                      <a:pt x="266" y="1893"/>
                    </a:lnTo>
                    <a:lnTo>
                      <a:pt x="323" y="1846"/>
                    </a:lnTo>
                    <a:lnTo>
                      <a:pt x="380" y="1802"/>
                    </a:lnTo>
                    <a:lnTo>
                      <a:pt x="430" y="1760"/>
                    </a:lnTo>
                    <a:lnTo>
                      <a:pt x="473" y="1726"/>
                    </a:lnTo>
                    <a:lnTo>
                      <a:pt x="506" y="1694"/>
                    </a:lnTo>
                    <a:lnTo>
                      <a:pt x="527" y="1667"/>
                    </a:lnTo>
                    <a:lnTo>
                      <a:pt x="529" y="1640"/>
                    </a:lnTo>
                    <a:lnTo>
                      <a:pt x="521" y="1620"/>
                    </a:lnTo>
                    <a:lnTo>
                      <a:pt x="502" y="1597"/>
                    </a:lnTo>
                    <a:lnTo>
                      <a:pt x="475" y="1578"/>
                    </a:lnTo>
                    <a:lnTo>
                      <a:pt x="439" y="1561"/>
                    </a:lnTo>
                    <a:lnTo>
                      <a:pt x="399" y="1545"/>
                    </a:lnTo>
                    <a:lnTo>
                      <a:pt x="354" y="1528"/>
                    </a:lnTo>
                    <a:lnTo>
                      <a:pt x="308" y="1519"/>
                    </a:lnTo>
                    <a:lnTo>
                      <a:pt x="259" y="1505"/>
                    </a:lnTo>
                    <a:lnTo>
                      <a:pt x="215" y="1496"/>
                    </a:lnTo>
                    <a:lnTo>
                      <a:pt x="169" y="1488"/>
                    </a:lnTo>
                    <a:lnTo>
                      <a:pt x="131" y="1485"/>
                    </a:lnTo>
                    <a:lnTo>
                      <a:pt x="95" y="1479"/>
                    </a:lnTo>
                    <a:lnTo>
                      <a:pt x="70" y="1475"/>
                    </a:lnTo>
                    <a:lnTo>
                      <a:pt x="53" y="1473"/>
                    </a:lnTo>
                    <a:lnTo>
                      <a:pt x="49" y="1473"/>
                    </a:lnTo>
                    <a:lnTo>
                      <a:pt x="48" y="1464"/>
                    </a:lnTo>
                    <a:lnTo>
                      <a:pt x="48" y="1439"/>
                    </a:lnTo>
                    <a:lnTo>
                      <a:pt x="48" y="1403"/>
                    </a:lnTo>
                    <a:lnTo>
                      <a:pt x="49" y="1355"/>
                    </a:lnTo>
                    <a:lnTo>
                      <a:pt x="49" y="1296"/>
                    </a:lnTo>
                    <a:lnTo>
                      <a:pt x="49" y="1235"/>
                    </a:lnTo>
                    <a:lnTo>
                      <a:pt x="51" y="1165"/>
                    </a:lnTo>
                    <a:lnTo>
                      <a:pt x="57" y="1097"/>
                    </a:lnTo>
                    <a:lnTo>
                      <a:pt x="59" y="1024"/>
                    </a:lnTo>
                    <a:lnTo>
                      <a:pt x="65" y="956"/>
                    </a:lnTo>
                    <a:lnTo>
                      <a:pt x="70" y="889"/>
                    </a:lnTo>
                    <a:lnTo>
                      <a:pt x="80" y="832"/>
                    </a:lnTo>
                    <a:lnTo>
                      <a:pt x="87" y="781"/>
                    </a:lnTo>
                    <a:lnTo>
                      <a:pt x="99" y="741"/>
                    </a:lnTo>
                    <a:lnTo>
                      <a:pt x="112" y="714"/>
                    </a:lnTo>
                    <a:lnTo>
                      <a:pt x="127" y="701"/>
                    </a:lnTo>
                    <a:lnTo>
                      <a:pt x="127" y="701"/>
                    </a:lnTo>
                    <a:close/>
                  </a:path>
                </a:pathLst>
              </a:custGeom>
              <a:solidFill>
                <a:srgbClr val="4A9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" name="Freeform 15"/>
              <p:cNvSpPr>
                <a:spLocks/>
              </p:cNvSpPr>
              <p:nvPr/>
            </p:nvSpPr>
            <p:spPr bwMode="auto">
              <a:xfrm>
                <a:off x="1430" y="2432"/>
                <a:ext cx="1182" cy="627"/>
              </a:xfrm>
              <a:custGeom>
                <a:avLst/>
                <a:gdLst>
                  <a:gd name="T0" fmla="*/ 245 w 2365"/>
                  <a:gd name="T1" fmla="*/ 856 h 1253"/>
                  <a:gd name="T2" fmla="*/ 224 w 2365"/>
                  <a:gd name="T3" fmla="*/ 922 h 1253"/>
                  <a:gd name="T4" fmla="*/ 161 w 2365"/>
                  <a:gd name="T5" fmla="*/ 996 h 1253"/>
                  <a:gd name="T6" fmla="*/ 42 w 2365"/>
                  <a:gd name="T7" fmla="*/ 1048 h 1253"/>
                  <a:gd name="T8" fmla="*/ 0 w 2365"/>
                  <a:gd name="T9" fmla="*/ 1063 h 1253"/>
                  <a:gd name="T10" fmla="*/ 24 w 2365"/>
                  <a:gd name="T11" fmla="*/ 1108 h 1253"/>
                  <a:gd name="T12" fmla="*/ 120 w 2365"/>
                  <a:gd name="T13" fmla="*/ 1171 h 1253"/>
                  <a:gd name="T14" fmla="*/ 331 w 2365"/>
                  <a:gd name="T15" fmla="*/ 1236 h 1253"/>
                  <a:gd name="T16" fmla="*/ 749 w 2365"/>
                  <a:gd name="T17" fmla="*/ 1194 h 1253"/>
                  <a:gd name="T18" fmla="*/ 1382 w 2365"/>
                  <a:gd name="T19" fmla="*/ 916 h 1253"/>
                  <a:gd name="T20" fmla="*/ 1998 w 2365"/>
                  <a:gd name="T21" fmla="*/ 576 h 1253"/>
                  <a:gd name="T22" fmla="*/ 2346 w 2365"/>
                  <a:gd name="T23" fmla="*/ 365 h 1253"/>
                  <a:gd name="T24" fmla="*/ 2357 w 2365"/>
                  <a:gd name="T25" fmla="*/ 127 h 1253"/>
                  <a:gd name="T26" fmla="*/ 2300 w 2365"/>
                  <a:gd name="T27" fmla="*/ 87 h 1253"/>
                  <a:gd name="T28" fmla="*/ 2197 w 2365"/>
                  <a:gd name="T29" fmla="*/ 36 h 1253"/>
                  <a:gd name="T30" fmla="*/ 2051 w 2365"/>
                  <a:gd name="T31" fmla="*/ 2 h 1253"/>
                  <a:gd name="T32" fmla="*/ 1975 w 2365"/>
                  <a:gd name="T33" fmla="*/ 13 h 1253"/>
                  <a:gd name="T34" fmla="*/ 2015 w 2365"/>
                  <a:gd name="T35" fmla="*/ 65 h 1253"/>
                  <a:gd name="T36" fmla="*/ 2055 w 2365"/>
                  <a:gd name="T37" fmla="*/ 133 h 1253"/>
                  <a:gd name="T38" fmla="*/ 2074 w 2365"/>
                  <a:gd name="T39" fmla="*/ 192 h 1253"/>
                  <a:gd name="T40" fmla="*/ 2047 w 2365"/>
                  <a:gd name="T41" fmla="*/ 236 h 1253"/>
                  <a:gd name="T42" fmla="*/ 2000 w 2365"/>
                  <a:gd name="T43" fmla="*/ 274 h 1253"/>
                  <a:gd name="T44" fmla="*/ 1946 w 2365"/>
                  <a:gd name="T45" fmla="*/ 308 h 1253"/>
                  <a:gd name="T46" fmla="*/ 1893 w 2365"/>
                  <a:gd name="T47" fmla="*/ 336 h 1253"/>
                  <a:gd name="T48" fmla="*/ 1878 w 2365"/>
                  <a:gd name="T49" fmla="*/ 363 h 1253"/>
                  <a:gd name="T50" fmla="*/ 1867 w 2365"/>
                  <a:gd name="T51" fmla="*/ 437 h 1253"/>
                  <a:gd name="T52" fmla="*/ 1823 w 2365"/>
                  <a:gd name="T53" fmla="*/ 525 h 1253"/>
                  <a:gd name="T54" fmla="*/ 1734 w 2365"/>
                  <a:gd name="T55" fmla="*/ 589 h 1253"/>
                  <a:gd name="T56" fmla="*/ 1612 w 2365"/>
                  <a:gd name="T57" fmla="*/ 601 h 1253"/>
                  <a:gd name="T58" fmla="*/ 1536 w 2365"/>
                  <a:gd name="T59" fmla="*/ 574 h 1253"/>
                  <a:gd name="T60" fmla="*/ 1490 w 2365"/>
                  <a:gd name="T61" fmla="*/ 532 h 1253"/>
                  <a:gd name="T62" fmla="*/ 1473 w 2365"/>
                  <a:gd name="T63" fmla="*/ 494 h 1253"/>
                  <a:gd name="T64" fmla="*/ 1460 w 2365"/>
                  <a:gd name="T65" fmla="*/ 494 h 1253"/>
                  <a:gd name="T66" fmla="*/ 1448 w 2365"/>
                  <a:gd name="T67" fmla="*/ 549 h 1253"/>
                  <a:gd name="T68" fmla="*/ 1407 w 2365"/>
                  <a:gd name="T69" fmla="*/ 572 h 1253"/>
                  <a:gd name="T70" fmla="*/ 1260 w 2365"/>
                  <a:gd name="T71" fmla="*/ 650 h 1253"/>
                  <a:gd name="T72" fmla="*/ 1051 w 2365"/>
                  <a:gd name="T73" fmla="*/ 774 h 1253"/>
                  <a:gd name="T74" fmla="*/ 834 w 2365"/>
                  <a:gd name="T75" fmla="*/ 930 h 1253"/>
                  <a:gd name="T76" fmla="*/ 779 w 2365"/>
                  <a:gd name="T77" fmla="*/ 941 h 1253"/>
                  <a:gd name="T78" fmla="*/ 758 w 2365"/>
                  <a:gd name="T79" fmla="*/ 897 h 1253"/>
                  <a:gd name="T80" fmla="*/ 715 w 2365"/>
                  <a:gd name="T81" fmla="*/ 850 h 1253"/>
                  <a:gd name="T82" fmla="*/ 667 w 2365"/>
                  <a:gd name="T83" fmla="*/ 829 h 1253"/>
                  <a:gd name="T84" fmla="*/ 690 w 2365"/>
                  <a:gd name="T85" fmla="*/ 873 h 1253"/>
                  <a:gd name="T86" fmla="*/ 715 w 2365"/>
                  <a:gd name="T87" fmla="*/ 949 h 1253"/>
                  <a:gd name="T88" fmla="*/ 711 w 2365"/>
                  <a:gd name="T89" fmla="*/ 1042 h 1253"/>
                  <a:gd name="T90" fmla="*/ 659 w 2365"/>
                  <a:gd name="T91" fmla="*/ 1133 h 1253"/>
                  <a:gd name="T92" fmla="*/ 581 w 2365"/>
                  <a:gd name="T93" fmla="*/ 1188 h 1253"/>
                  <a:gd name="T94" fmla="*/ 490 w 2365"/>
                  <a:gd name="T95" fmla="*/ 1205 h 1253"/>
                  <a:gd name="T96" fmla="*/ 395 w 2365"/>
                  <a:gd name="T97" fmla="*/ 1184 h 1253"/>
                  <a:gd name="T98" fmla="*/ 317 w 2365"/>
                  <a:gd name="T99" fmla="*/ 1120 h 1253"/>
                  <a:gd name="T100" fmla="*/ 275 w 2365"/>
                  <a:gd name="T101" fmla="*/ 1021 h 1253"/>
                  <a:gd name="T102" fmla="*/ 279 w 2365"/>
                  <a:gd name="T103" fmla="*/ 911 h 1253"/>
                  <a:gd name="T104" fmla="*/ 338 w 2365"/>
                  <a:gd name="T105" fmla="*/ 810 h 1253"/>
                  <a:gd name="T106" fmla="*/ 372 w 2365"/>
                  <a:gd name="T107" fmla="*/ 774 h 1253"/>
                  <a:gd name="T108" fmla="*/ 334 w 2365"/>
                  <a:gd name="T109" fmla="*/ 785 h 1253"/>
                  <a:gd name="T110" fmla="*/ 285 w 2365"/>
                  <a:gd name="T111" fmla="*/ 804 h 1253"/>
                  <a:gd name="T112" fmla="*/ 247 w 2365"/>
                  <a:gd name="T113" fmla="*/ 838 h 1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65" h="1253">
                    <a:moveTo>
                      <a:pt x="247" y="838"/>
                    </a:moveTo>
                    <a:lnTo>
                      <a:pt x="247" y="838"/>
                    </a:lnTo>
                    <a:lnTo>
                      <a:pt x="247" y="846"/>
                    </a:lnTo>
                    <a:lnTo>
                      <a:pt x="245" y="856"/>
                    </a:lnTo>
                    <a:lnTo>
                      <a:pt x="243" y="871"/>
                    </a:lnTo>
                    <a:lnTo>
                      <a:pt x="237" y="886"/>
                    </a:lnTo>
                    <a:lnTo>
                      <a:pt x="234" y="905"/>
                    </a:lnTo>
                    <a:lnTo>
                      <a:pt x="224" y="922"/>
                    </a:lnTo>
                    <a:lnTo>
                      <a:pt x="215" y="943"/>
                    </a:lnTo>
                    <a:lnTo>
                      <a:pt x="199" y="962"/>
                    </a:lnTo>
                    <a:lnTo>
                      <a:pt x="182" y="979"/>
                    </a:lnTo>
                    <a:lnTo>
                      <a:pt x="161" y="996"/>
                    </a:lnTo>
                    <a:lnTo>
                      <a:pt x="139" y="1013"/>
                    </a:lnTo>
                    <a:lnTo>
                      <a:pt x="112" y="1027"/>
                    </a:lnTo>
                    <a:lnTo>
                      <a:pt x="80" y="1038"/>
                    </a:lnTo>
                    <a:lnTo>
                      <a:pt x="42" y="1048"/>
                    </a:lnTo>
                    <a:lnTo>
                      <a:pt x="2" y="1053"/>
                    </a:lnTo>
                    <a:lnTo>
                      <a:pt x="0" y="1053"/>
                    </a:lnTo>
                    <a:lnTo>
                      <a:pt x="0" y="1057"/>
                    </a:lnTo>
                    <a:lnTo>
                      <a:pt x="0" y="1063"/>
                    </a:lnTo>
                    <a:lnTo>
                      <a:pt x="4" y="1072"/>
                    </a:lnTo>
                    <a:lnTo>
                      <a:pt x="5" y="1082"/>
                    </a:lnTo>
                    <a:lnTo>
                      <a:pt x="13" y="1095"/>
                    </a:lnTo>
                    <a:lnTo>
                      <a:pt x="24" y="1108"/>
                    </a:lnTo>
                    <a:lnTo>
                      <a:pt x="42" y="1124"/>
                    </a:lnTo>
                    <a:lnTo>
                      <a:pt x="61" y="1137"/>
                    </a:lnTo>
                    <a:lnTo>
                      <a:pt x="87" y="1154"/>
                    </a:lnTo>
                    <a:lnTo>
                      <a:pt x="120" y="1171"/>
                    </a:lnTo>
                    <a:lnTo>
                      <a:pt x="161" y="1188"/>
                    </a:lnTo>
                    <a:lnTo>
                      <a:pt x="209" y="1203"/>
                    </a:lnTo>
                    <a:lnTo>
                      <a:pt x="266" y="1221"/>
                    </a:lnTo>
                    <a:lnTo>
                      <a:pt x="331" y="1236"/>
                    </a:lnTo>
                    <a:lnTo>
                      <a:pt x="408" y="1253"/>
                    </a:lnTo>
                    <a:lnTo>
                      <a:pt x="502" y="1253"/>
                    </a:lnTo>
                    <a:lnTo>
                      <a:pt x="616" y="1236"/>
                    </a:lnTo>
                    <a:lnTo>
                      <a:pt x="749" y="1194"/>
                    </a:lnTo>
                    <a:lnTo>
                      <a:pt x="897" y="1143"/>
                    </a:lnTo>
                    <a:lnTo>
                      <a:pt x="1053" y="1076"/>
                    </a:lnTo>
                    <a:lnTo>
                      <a:pt x="1216" y="1000"/>
                    </a:lnTo>
                    <a:lnTo>
                      <a:pt x="1382" y="916"/>
                    </a:lnTo>
                    <a:lnTo>
                      <a:pt x="1549" y="831"/>
                    </a:lnTo>
                    <a:lnTo>
                      <a:pt x="1709" y="741"/>
                    </a:lnTo>
                    <a:lnTo>
                      <a:pt x="1859" y="656"/>
                    </a:lnTo>
                    <a:lnTo>
                      <a:pt x="1998" y="576"/>
                    </a:lnTo>
                    <a:lnTo>
                      <a:pt x="2119" y="506"/>
                    </a:lnTo>
                    <a:lnTo>
                      <a:pt x="2220" y="443"/>
                    </a:lnTo>
                    <a:lnTo>
                      <a:pt x="2296" y="397"/>
                    </a:lnTo>
                    <a:lnTo>
                      <a:pt x="2346" y="365"/>
                    </a:lnTo>
                    <a:lnTo>
                      <a:pt x="2365" y="357"/>
                    </a:lnTo>
                    <a:lnTo>
                      <a:pt x="2365" y="135"/>
                    </a:lnTo>
                    <a:lnTo>
                      <a:pt x="2363" y="133"/>
                    </a:lnTo>
                    <a:lnTo>
                      <a:pt x="2357" y="127"/>
                    </a:lnTo>
                    <a:lnTo>
                      <a:pt x="2346" y="120"/>
                    </a:lnTo>
                    <a:lnTo>
                      <a:pt x="2336" y="112"/>
                    </a:lnTo>
                    <a:lnTo>
                      <a:pt x="2319" y="99"/>
                    </a:lnTo>
                    <a:lnTo>
                      <a:pt x="2300" y="87"/>
                    </a:lnTo>
                    <a:lnTo>
                      <a:pt x="2279" y="74"/>
                    </a:lnTo>
                    <a:lnTo>
                      <a:pt x="2254" y="63"/>
                    </a:lnTo>
                    <a:lnTo>
                      <a:pt x="2226" y="49"/>
                    </a:lnTo>
                    <a:lnTo>
                      <a:pt x="2197" y="36"/>
                    </a:lnTo>
                    <a:lnTo>
                      <a:pt x="2163" y="25"/>
                    </a:lnTo>
                    <a:lnTo>
                      <a:pt x="2129" y="17"/>
                    </a:lnTo>
                    <a:lnTo>
                      <a:pt x="2091" y="8"/>
                    </a:lnTo>
                    <a:lnTo>
                      <a:pt x="2051" y="2"/>
                    </a:lnTo>
                    <a:lnTo>
                      <a:pt x="2009" y="0"/>
                    </a:lnTo>
                    <a:lnTo>
                      <a:pt x="1965" y="0"/>
                    </a:lnTo>
                    <a:lnTo>
                      <a:pt x="1969" y="8"/>
                    </a:lnTo>
                    <a:lnTo>
                      <a:pt x="1975" y="13"/>
                    </a:lnTo>
                    <a:lnTo>
                      <a:pt x="1983" y="25"/>
                    </a:lnTo>
                    <a:lnTo>
                      <a:pt x="1992" y="34"/>
                    </a:lnTo>
                    <a:lnTo>
                      <a:pt x="2003" y="49"/>
                    </a:lnTo>
                    <a:lnTo>
                      <a:pt x="2015" y="65"/>
                    </a:lnTo>
                    <a:lnTo>
                      <a:pt x="2026" y="84"/>
                    </a:lnTo>
                    <a:lnTo>
                      <a:pt x="2036" y="99"/>
                    </a:lnTo>
                    <a:lnTo>
                      <a:pt x="2047" y="116"/>
                    </a:lnTo>
                    <a:lnTo>
                      <a:pt x="2055" y="133"/>
                    </a:lnTo>
                    <a:lnTo>
                      <a:pt x="2064" y="150"/>
                    </a:lnTo>
                    <a:lnTo>
                      <a:pt x="2068" y="165"/>
                    </a:lnTo>
                    <a:lnTo>
                      <a:pt x="2074" y="181"/>
                    </a:lnTo>
                    <a:lnTo>
                      <a:pt x="2074" y="192"/>
                    </a:lnTo>
                    <a:lnTo>
                      <a:pt x="2072" y="205"/>
                    </a:lnTo>
                    <a:lnTo>
                      <a:pt x="2064" y="215"/>
                    </a:lnTo>
                    <a:lnTo>
                      <a:pt x="2057" y="224"/>
                    </a:lnTo>
                    <a:lnTo>
                      <a:pt x="2047" y="236"/>
                    </a:lnTo>
                    <a:lnTo>
                      <a:pt x="2038" y="247"/>
                    </a:lnTo>
                    <a:lnTo>
                      <a:pt x="2024" y="257"/>
                    </a:lnTo>
                    <a:lnTo>
                      <a:pt x="2015" y="264"/>
                    </a:lnTo>
                    <a:lnTo>
                      <a:pt x="2000" y="274"/>
                    </a:lnTo>
                    <a:lnTo>
                      <a:pt x="1988" y="283"/>
                    </a:lnTo>
                    <a:lnTo>
                      <a:pt x="1975" y="291"/>
                    </a:lnTo>
                    <a:lnTo>
                      <a:pt x="1960" y="300"/>
                    </a:lnTo>
                    <a:lnTo>
                      <a:pt x="1946" y="308"/>
                    </a:lnTo>
                    <a:lnTo>
                      <a:pt x="1933" y="316"/>
                    </a:lnTo>
                    <a:lnTo>
                      <a:pt x="1918" y="323"/>
                    </a:lnTo>
                    <a:lnTo>
                      <a:pt x="1905" y="331"/>
                    </a:lnTo>
                    <a:lnTo>
                      <a:pt x="1893" y="336"/>
                    </a:lnTo>
                    <a:lnTo>
                      <a:pt x="1882" y="344"/>
                    </a:lnTo>
                    <a:lnTo>
                      <a:pt x="1880" y="346"/>
                    </a:lnTo>
                    <a:lnTo>
                      <a:pt x="1880" y="354"/>
                    </a:lnTo>
                    <a:lnTo>
                      <a:pt x="1878" y="363"/>
                    </a:lnTo>
                    <a:lnTo>
                      <a:pt x="1878" y="378"/>
                    </a:lnTo>
                    <a:lnTo>
                      <a:pt x="1874" y="395"/>
                    </a:lnTo>
                    <a:lnTo>
                      <a:pt x="1870" y="414"/>
                    </a:lnTo>
                    <a:lnTo>
                      <a:pt x="1867" y="437"/>
                    </a:lnTo>
                    <a:lnTo>
                      <a:pt x="1859" y="460"/>
                    </a:lnTo>
                    <a:lnTo>
                      <a:pt x="1849" y="481"/>
                    </a:lnTo>
                    <a:lnTo>
                      <a:pt x="1838" y="504"/>
                    </a:lnTo>
                    <a:lnTo>
                      <a:pt x="1823" y="525"/>
                    </a:lnTo>
                    <a:lnTo>
                      <a:pt x="1806" y="546"/>
                    </a:lnTo>
                    <a:lnTo>
                      <a:pt x="1785" y="563"/>
                    </a:lnTo>
                    <a:lnTo>
                      <a:pt x="1760" y="580"/>
                    </a:lnTo>
                    <a:lnTo>
                      <a:pt x="1734" y="589"/>
                    </a:lnTo>
                    <a:lnTo>
                      <a:pt x="1703" y="599"/>
                    </a:lnTo>
                    <a:lnTo>
                      <a:pt x="1669" y="601"/>
                    </a:lnTo>
                    <a:lnTo>
                      <a:pt x="1638" y="603"/>
                    </a:lnTo>
                    <a:lnTo>
                      <a:pt x="1612" y="601"/>
                    </a:lnTo>
                    <a:lnTo>
                      <a:pt x="1589" y="597"/>
                    </a:lnTo>
                    <a:lnTo>
                      <a:pt x="1568" y="591"/>
                    </a:lnTo>
                    <a:lnTo>
                      <a:pt x="1551" y="584"/>
                    </a:lnTo>
                    <a:lnTo>
                      <a:pt x="1536" y="574"/>
                    </a:lnTo>
                    <a:lnTo>
                      <a:pt x="1522" y="567"/>
                    </a:lnTo>
                    <a:lnTo>
                      <a:pt x="1509" y="555"/>
                    </a:lnTo>
                    <a:lnTo>
                      <a:pt x="1500" y="546"/>
                    </a:lnTo>
                    <a:lnTo>
                      <a:pt x="1490" y="532"/>
                    </a:lnTo>
                    <a:lnTo>
                      <a:pt x="1486" y="523"/>
                    </a:lnTo>
                    <a:lnTo>
                      <a:pt x="1481" y="513"/>
                    </a:lnTo>
                    <a:lnTo>
                      <a:pt x="1477" y="504"/>
                    </a:lnTo>
                    <a:lnTo>
                      <a:pt x="1473" y="494"/>
                    </a:lnTo>
                    <a:lnTo>
                      <a:pt x="1473" y="491"/>
                    </a:lnTo>
                    <a:lnTo>
                      <a:pt x="1469" y="481"/>
                    </a:lnTo>
                    <a:lnTo>
                      <a:pt x="1464" y="485"/>
                    </a:lnTo>
                    <a:lnTo>
                      <a:pt x="1460" y="494"/>
                    </a:lnTo>
                    <a:lnTo>
                      <a:pt x="1456" y="510"/>
                    </a:lnTo>
                    <a:lnTo>
                      <a:pt x="1452" y="523"/>
                    </a:lnTo>
                    <a:lnTo>
                      <a:pt x="1450" y="540"/>
                    </a:lnTo>
                    <a:lnTo>
                      <a:pt x="1448" y="549"/>
                    </a:lnTo>
                    <a:lnTo>
                      <a:pt x="1448" y="555"/>
                    </a:lnTo>
                    <a:lnTo>
                      <a:pt x="1443" y="555"/>
                    </a:lnTo>
                    <a:lnTo>
                      <a:pt x="1431" y="563"/>
                    </a:lnTo>
                    <a:lnTo>
                      <a:pt x="1407" y="572"/>
                    </a:lnTo>
                    <a:lnTo>
                      <a:pt x="1382" y="587"/>
                    </a:lnTo>
                    <a:lnTo>
                      <a:pt x="1346" y="605"/>
                    </a:lnTo>
                    <a:lnTo>
                      <a:pt x="1308" y="625"/>
                    </a:lnTo>
                    <a:lnTo>
                      <a:pt x="1260" y="650"/>
                    </a:lnTo>
                    <a:lnTo>
                      <a:pt x="1215" y="681"/>
                    </a:lnTo>
                    <a:lnTo>
                      <a:pt x="1161" y="707"/>
                    </a:lnTo>
                    <a:lnTo>
                      <a:pt x="1108" y="740"/>
                    </a:lnTo>
                    <a:lnTo>
                      <a:pt x="1051" y="774"/>
                    </a:lnTo>
                    <a:lnTo>
                      <a:pt x="998" y="812"/>
                    </a:lnTo>
                    <a:lnTo>
                      <a:pt x="943" y="848"/>
                    </a:lnTo>
                    <a:lnTo>
                      <a:pt x="886" y="888"/>
                    </a:lnTo>
                    <a:lnTo>
                      <a:pt x="834" y="930"/>
                    </a:lnTo>
                    <a:lnTo>
                      <a:pt x="787" y="972"/>
                    </a:lnTo>
                    <a:lnTo>
                      <a:pt x="785" y="964"/>
                    </a:lnTo>
                    <a:lnTo>
                      <a:pt x="781" y="953"/>
                    </a:lnTo>
                    <a:lnTo>
                      <a:pt x="779" y="941"/>
                    </a:lnTo>
                    <a:lnTo>
                      <a:pt x="777" y="932"/>
                    </a:lnTo>
                    <a:lnTo>
                      <a:pt x="772" y="920"/>
                    </a:lnTo>
                    <a:lnTo>
                      <a:pt x="768" y="911"/>
                    </a:lnTo>
                    <a:lnTo>
                      <a:pt x="758" y="897"/>
                    </a:lnTo>
                    <a:lnTo>
                      <a:pt x="751" y="886"/>
                    </a:lnTo>
                    <a:lnTo>
                      <a:pt x="741" y="873"/>
                    </a:lnTo>
                    <a:lnTo>
                      <a:pt x="730" y="863"/>
                    </a:lnTo>
                    <a:lnTo>
                      <a:pt x="715" y="850"/>
                    </a:lnTo>
                    <a:lnTo>
                      <a:pt x="701" y="840"/>
                    </a:lnTo>
                    <a:lnTo>
                      <a:pt x="682" y="831"/>
                    </a:lnTo>
                    <a:lnTo>
                      <a:pt x="665" y="823"/>
                    </a:lnTo>
                    <a:lnTo>
                      <a:pt x="667" y="829"/>
                    </a:lnTo>
                    <a:lnTo>
                      <a:pt x="673" y="837"/>
                    </a:lnTo>
                    <a:lnTo>
                      <a:pt x="678" y="846"/>
                    </a:lnTo>
                    <a:lnTo>
                      <a:pt x="682" y="857"/>
                    </a:lnTo>
                    <a:lnTo>
                      <a:pt x="690" y="873"/>
                    </a:lnTo>
                    <a:lnTo>
                      <a:pt x="697" y="888"/>
                    </a:lnTo>
                    <a:lnTo>
                      <a:pt x="705" y="909"/>
                    </a:lnTo>
                    <a:lnTo>
                      <a:pt x="709" y="928"/>
                    </a:lnTo>
                    <a:lnTo>
                      <a:pt x="715" y="949"/>
                    </a:lnTo>
                    <a:lnTo>
                      <a:pt x="715" y="972"/>
                    </a:lnTo>
                    <a:lnTo>
                      <a:pt x="716" y="994"/>
                    </a:lnTo>
                    <a:lnTo>
                      <a:pt x="715" y="1017"/>
                    </a:lnTo>
                    <a:lnTo>
                      <a:pt x="711" y="1042"/>
                    </a:lnTo>
                    <a:lnTo>
                      <a:pt x="701" y="1065"/>
                    </a:lnTo>
                    <a:lnTo>
                      <a:pt x="692" y="1091"/>
                    </a:lnTo>
                    <a:lnTo>
                      <a:pt x="677" y="1112"/>
                    </a:lnTo>
                    <a:lnTo>
                      <a:pt x="659" y="1133"/>
                    </a:lnTo>
                    <a:lnTo>
                      <a:pt x="640" y="1150"/>
                    </a:lnTo>
                    <a:lnTo>
                      <a:pt x="623" y="1165"/>
                    </a:lnTo>
                    <a:lnTo>
                      <a:pt x="602" y="1179"/>
                    </a:lnTo>
                    <a:lnTo>
                      <a:pt x="581" y="1188"/>
                    </a:lnTo>
                    <a:lnTo>
                      <a:pt x="559" y="1196"/>
                    </a:lnTo>
                    <a:lnTo>
                      <a:pt x="538" y="1203"/>
                    </a:lnTo>
                    <a:lnTo>
                      <a:pt x="513" y="1203"/>
                    </a:lnTo>
                    <a:lnTo>
                      <a:pt x="490" y="1205"/>
                    </a:lnTo>
                    <a:lnTo>
                      <a:pt x="466" y="1203"/>
                    </a:lnTo>
                    <a:lnTo>
                      <a:pt x="443" y="1200"/>
                    </a:lnTo>
                    <a:lnTo>
                      <a:pt x="418" y="1192"/>
                    </a:lnTo>
                    <a:lnTo>
                      <a:pt x="395" y="1184"/>
                    </a:lnTo>
                    <a:lnTo>
                      <a:pt x="374" y="1171"/>
                    </a:lnTo>
                    <a:lnTo>
                      <a:pt x="353" y="1160"/>
                    </a:lnTo>
                    <a:lnTo>
                      <a:pt x="334" y="1141"/>
                    </a:lnTo>
                    <a:lnTo>
                      <a:pt x="317" y="1120"/>
                    </a:lnTo>
                    <a:lnTo>
                      <a:pt x="302" y="1097"/>
                    </a:lnTo>
                    <a:lnTo>
                      <a:pt x="291" y="1074"/>
                    </a:lnTo>
                    <a:lnTo>
                      <a:pt x="279" y="1048"/>
                    </a:lnTo>
                    <a:lnTo>
                      <a:pt x="275" y="1021"/>
                    </a:lnTo>
                    <a:lnTo>
                      <a:pt x="270" y="994"/>
                    </a:lnTo>
                    <a:lnTo>
                      <a:pt x="272" y="968"/>
                    </a:lnTo>
                    <a:lnTo>
                      <a:pt x="274" y="937"/>
                    </a:lnTo>
                    <a:lnTo>
                      <a:pt x="279" y="911"/>
                    </a:lnTo>
                    <a:lnTo>
                      <a:pt x="289" y="882"/>
                    </a:lnTo>
                    <a:lnTo>
                      <a:pt x="302" y="857"/>
                    </a:lnTo>
                    <a:lnTo>
                      <a:pt x="319" y="831"/>
                    </a:lnTo>
                    <a:lnTo>
                      <a:pt x="338" y="810"/>
                    </a:lnTo>
                    <a:lnTo>
                      <a:pt x="361" y="789"/>
                    </a:lnTo>
                    <a:lnTo>
                      <a:pt x="389" y="772"/>
                    </a:lnTo>
                    <a:lnTo>
                      <a:pt x="384" y="772"/>
                    </a:lnTo>
                    <a:lnTo>
                      <a:pt x="372" y="774"/>
                    </a:lnTo>
                    <a:lnTo>
                      <a:pt x="363" y="776"/>
                    </a:lnTo>
                    <a:lnTo>
                      <a:pt x="353" y="779"/>
                    </a:lnTo>
                    <a:lnTo>
                      <a:pt x="342" y="779"/>
                    </a:lnTo>
                    <a:lnTo>
                      <a:pt x="334" y="785"/>
                    </a:lnTo>
                    <a:lnTo>
                      <a:pt x="321" y="789"/>
                    </a:lnTo>
                    <a:lnTo>
                      <a:pt x="310" y="793"/>
                    </a:lnTo>
                    <a:lnTo>
                      <a:pt x="296" y="797"/>
                    </a:lnTo>
                    <a:lnTo>
                      <a:pt x="285" y="804"/>
                    </a:lnTo>
                    <a:lnTo>
                      <a:pt x="274" y="810"/>
                    </a:lnTo>
                    <a:lnTo>
                      <a:pt x="264" y="819"/>
                    </a:lnTo>
                    <a:lnTo>
                      <a:pt x="253" y="827"/>
                    </a:lnTo>
                    <a:lnTo>
                      <a:pt x="247" y="838"/>
                    </a:lnTo>
                    <a:lnTo>
                      <a:pt x="247" y="838"/>
                    </a:lnTo>
                    <a:close/>
                  </a:path>
                </a:pathLst>
              </a:custGeom>
              <a:solidFill>
                <a:srgbClr val="21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" name="Freeform 16"/>
              <p:cNvSpPr>
                <a:spLocks/>
              </p:cNvSpPr>
              <p:nvPr/>
            </p:nvSpPr>
            <p:spPr bwMode="auto">
              <a:xfrm>
                <a:off x="1119" y="1643"/>
                <a:ext cx="718" cy="577"/>
              </a:xfrm>
              <a:custGeom>
                <a:avLst/>
                <a:gdLst>
                  <a:gd name="T0" fmla="*/ 131 w 1435"/>
                  <a:gd name="T1" fmla="*/ 1129 h 1154"/>
                  <a:gd name="T2" fmla="*/ 84 w 1435"/>
                  <a:gd name="T3" fmla="*/ 1027 h 1154"/>
                  <a:gd name="T4" fmla="*/ 32 w 1435"/>
                  <a:gd name="T5" fmla="*/ 873 h 1154"/>
                  <a:gd name="T6" fmla="*/ 0 w 1435"/>
                  <a:gd name="T7" fmla="*/ 690 h 1154"/>
                  <a:gd name="T8" fmla="*/ 25 w 1435"/>
                  <a:gd name="T9" fmla="*/ 515 h 1154"/>
                  <a:gd name="T10" fmla="*/ 122 w 1435"/>
                  <a:gd name="T11" fmla="*/ 382 h 1154"/>
                  <a:gd name="T12" fmla="*/ 223 w 1435"/>
                  <a:gd name="T13" fmla="*/ 325 h 1154"/>
                  <a:gd name="T14" fmla="*/ 297 w 1435"/>
                  <a:gd name="T15" fmla="*/ 333 h 1154"/>
                  <a:gd name="T16" fmla="*/ 346 w 1435"/>
                  <a:gd name="T17" fmla="*/ 374 h 1154"/>
                  <a:gd name="T18" fmla="*/ 375 w 1435"/>
                  <a:gd name="T19" fmla="*/ 418 h 1154"/>
                  <a:gd name="T20" fmla="*/ 386 w 1435"/>
                  <a:gd name="T21" fmla="*/ 443 h 1154"/>
                  <a:gd name="T22" fmla="*/ 388 w 1435"/>
                  <a:gd name="T23" fmla="*/ 403 h 1154"/>
                  <a:gd name="T24" fmla="*/ 409 w 1435"/>
                  <a:gd name="T25" fmla="*/ 308 h 1154"/>
                  <a:gd name="T26" fmla="*/ 447 w 1435"/>
                  <a:gd name="T27" fmla="*/ 192 h 1154"/>
                  <a:gd name="T28" fmla="*/ 512 w 1435"/>
                  <a:gd name="T29" fmla="*/ 84 h 1154"/>
                  <a:gd name="T30" fmla="*/ 603 w 1435"/>
                  <a:gd name="T31" fmla="*/ 11 h 1154"/>
                  <a:gd name="T32" fmla="*/ 717 w 1435"/>
                  <a:gd name="T33" fmla="*/ 7 h 1154"/>
                  <a:gd name="T34" fmla="*/ 804 w 1435"/>
                  <a:gd name="T35" fmla="*/ 51 h 1154"/>
                  <a:gd name="T36" fmla="*/ 867 w 1435"/>
                  <a:gd name="T37" fmla="*/ 142 h 1154"/>
                  <a:gd name="T38" fmla="*/ 896 w 1435"/>
                  <a:gd name="T39" fmla="*/ 258 h 1154"/>
                  <a:gd name="T40" fmla="*/ 896 w 1435"/>
                  <a:gd name="T41" fmla="*/ 399 h 1154"/>
                  <a:gd name="T42" fmla="*/ 892 w 1435"/>
                  <a:gd name="T43" fmla="*/ 481 h 1154"/>
                  <a:gd name="T44" fmla="*/ 934 w 1435"/>
                  <a:gd name="T45" fmla="*/ 441 h 1154"/>
                  <a:gd name="T46" fmla="*/ 991 w 1435"/>
                  <a:gd name="T47" fmla="*/ 401 h 1154"/>
                  <a:gd name="T48" fmla="*/ 1053 w 1435"/>
                  <a:gd name="T49" fmla="*/ 376 h 1154"/>
                  <a:gd name="T50" fmla="*/ 1107 w 1435"/>
                  <a:gd name="T51" fmla="*/ 384 h 1154"/>
                  <a:gd name="T52" fmla="*/ 1148 w 1435"/>
                  <a:gd name="T53" fmla="*/ 431 h 1154"/>
                  <a:gd name="T54" fmla="*/ 1175 w 1435"/>
                  <a:gd name="T55" fmla="*/ 473 h 1154"/>
                  <a:gd name="T56" fmla="*/ 1196 w 1435"/>
                  <a:gd name="T57" fmla="*/ 506 h 1154"/>
                  <a:gd name="T58" fmla="*/ 1228 w 1435"/>
                  <a:gd name="T59" fmla="*/ 523 h 1154"/>
                  <a:gd name="T60" fmla="*/ 1255 w 1435"/>
                  <a:gd name="T61" fmla="*/ 513 h 1154"/>
                  <a:gd name="T62" fmla="*/ 1289 w 1435"/>
                  <a:gd name="T63" fmla="*/ 487 h 1154"/>
                  <a:gd name="T64" fmla="*/ 1329 w 1435"/>
                  <a:gd name="T65" fmla="*/ 468 h 1154"/>
                  <a:gd name="T66" fmla="*/ 1369 w 1435"/>
                  <a:gd name="T67" fmla="*/ 456 h 1154"/>
                  <a:gd name="T68" fmla="*/ 1405 w 1435"/>
                  <a:gd name="T69" fmla="*/ 462 h 1154"/>
                  <a:gd name="T70" fmla="*/ 1428 w 1435"/>
                  <a:gd name="T71" fmla="*/ 487 h 1154"/>
                  <a:gd name="T72" fmla="*/ 1435 w 1435"/>
                  <a:gd name="T73" fmla="*/ 538 h 1154"/>
                  <a:gd name="T74" fmla="*/ 1416 w 1435"/>
                  <a:gd name="T75" fmla="*/ 610 h 1154"/>
                  <a:gd name="T76" fmla="*/ 1386 w 1435"/>
                  <a:gd name="T77" fmla="*/ 696 h 1154"/>
                  <a:gd name="T78" fmla="*/ 1352 w 1435"/>
                  <a:gd name="T79" fmla="*/ 770 h 1154"/>
                  <a:gd name="T80" fmla="*/ 1321 w 1435"/>
                  <a:gd name="T81" fmla="*/ 827 h 1154"/>
                  <a:gd name="T82" fmla="*/ 1293 w 1435"/>
                  <a:gd name="T83" fmla="*/ 850 h 1154"/>
                  <a:gd name="T84" fmla="*/ 1118 w 1435"/>
                  <a:gd name="T85" fmla="*/ 901 h 1154"/>
                  <a:gd name="T86" fmla="*/ 825 w 1435"/>
                  <a:gd name="T87" fmla="*/ 977 h 1154"/>
                  <a:gd name="T88" fmla="*/ 504 w 1435"/>
                  <a:gd name="T89" fmla="*/ 1059 h 1154"/>
                  <a:gd name="T90" fmla="*/ 247 w 1435"/>
                  <a:gd name="T91" fmla="*/ 1125 h 1154"/>
                  <a:gd name="T92" fmla="*/ 143 w 1435"/>
                  <a:gd name="T93" fmla="*/ 1154 h 1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35" h="1154">
                    <a:moveTo>
                      <a:pt x="143" y="1154"/>
                    </a:moveTo>
                    <a:lnTo>
                      <a:pt x="139" y="1146"/>
                    </a:lnTo>
                    <a:lnTo>
                      <a:pt x="131" y="1129"/>
                    </a:lnTo>
                    <a:lnTo>
                      <a:pt x="116" y="1105"/>
                    </a:lnTo>
                    <a:lnTo>
                      <a:pt x="103" y="1070"/>
                    </a:lnTo>
                    <a:lnTo>
                      <a:pt x="84" y="1027"/>
                    </a:lnTo>
                    <a:lnTo>
                      <a:pt x="67" y="981"/>
                    </a:lnTo>
                    <a:lnTo>
                      <a:pt x="48" y="928"/>
                    </a:lnTo>
                    <a:lnTo>
                      <a:pt x="32" y="873"/>
                    </a:lnTo>
                    <a:lnTo>
                      <a:pt x="17" y="812"/>
                    </a:lnTo>
                    <a:lnTo>
                      <a:pt x="8" y="751"/>
                    </a:lnTo>
                    <a:lnTo>
                      <a:pt x="0" y="690"/>
                    </a:lnTo>
                    <a:lnTo>
                      <a:pt x="2" y="631"/>
                    </a:lnTo>
                    <a:lnTo>
                      <a:pt x="8" y="570"/>
                    </a:lnTo>
                    <a:lnTo>
                      <a:pt x="25" y="515"/>
                    </a:lnTo>
                    <a:lnTo>
                      <a:pt x="50" y="466"/>
                    </a:lnTo>
                    <a:lnTo>
                      <a:pt x="84" y="420"/>
                    </a:lnTo>
                    <a:lnTo>
                      <a:pt x="122" y="382"/>
                    </a:lnTo>
                    <a:lnTo>
                      <a:pt x="158" y="354"/>
                    </a:lnTo>
                    <a:lnTo>
                      <a:pt x="190" y="333"/>
                    </a:lnTo>
                    <a:lnTo>
                      <a:pt x="223" y="325"/>
                    </a:lnTo>
                    <a:lnTo>
                      <a:pt x="247" y="319"/>
                    </a:lnTo>
                    <a:lnTo>
                      <a:pt x="272" y="325"/>
                    </a:lnTo>
                    <a:lnTo>
                      <a:pt x="297" y="333"/>
                    </a:lnTo>
                    <a:lnTo>
                      <a:pt x="316" y="344"/>
                    </a:lnTo>
                    <a:lnTo>
                      <a:pt x="331" y="357"/>
                    </a:lnTo>
                    <a:lnTo>
                      <a:pt x="346" y="374"/>
                    </a:lnTo>
                    <a:lnTo>
                      <a:pt x="358" y="390"/>
                    </a:lnTo>
                    <a:lnTo>
                      <a:pt x="369" y="407"/>
                    </a:lnTo>
                    <a:lnTo>
                      <a:pt x="375" y="418"/>
                    </a:lnTo>
                    <a:lnTo>
                      <a:pt x="380" y="431"/>
                    </a:lnTo>
                    <a:lnTo>
                      <a:pt x="384" y="439"/>
                    </a:lnTo>
                    <a:lnTo>
                      <a:pt x="386" y="443"/>
                    </a:lnTo>
                    <a:lnTo>
                      <a:pt x="386" y="437"/>
                    </a:lnTo>
                    <a:lnTo>
                      <a:pt x="388" y="424"/>
                    </a:lnTo>
                    <a:lnTo>
                      <a:pt x="388" y="403"/>
                    </a:lnTo>
                    <a:lnTo>
                      <a:pt x="396" y="376"/>
                    </a:lnTo>
                    <a:lnTo>
                      <a:pt x="399" y="344"/>
                    </a:lnTo>
                    <a:lnTo>
                      <a:pt x="409" y="308"/>
                    </a:lnTo>
                    <a:lnTo>
                      <a:pt x="420" y="272"/>
                    </a:lnTo>
                    <a:lnTo>
                      <a:pt x="434" y="234"/>
                    </a:lnTo>
                    <a:lnTo>
                      <a:pt x="447" y="192"/>
                    </a:lnTo>
                    <a:lnTo>
                      <a:pt x="466" y="152"/>
                    </a:lnTo>
                    <a:lnTo>
                      <a:pt x="487" y="116"/>
                    </a:lnTo>
                    <a:lnTo>
                      <a:pt x="512" y="84"/>
                    </a:lnTo>
                    <a:lnTo>
                      <a:pt x="538" y="51"/>
                    </a:lnTo>
                    <a:lnTo>
                      <a:pt x="569" y="28"/>
                    </a:lnTo>
                    <a:lnTo>
                      <a:pt x="603" y="11"/>
                    </a:lnTo>
                    <a:lnTo>
                      <a:pt x="643" y="4"/>
                    </a:lnTo>
                    <a:lnTo>
                      <a:pt x="681" y="0"/>
                    </a:lnTo>
                    <a:lnTo>
                      <a:pt x="717" y="7"/>
                    </a:lnTo>
                    <a:lnTo>
                      <a:pt x="747" y="17"/>
                    </a:lnTo>
                    <a:lnTo>
                      <a:pt x="778" y="34"/>
                    </a:lnTo>
                    <a:lnTo>
                      <a:pt x="804" y="51"/>
                    </a:lnTo>
                    <a:lnTo>
                      <a:pt x="829" y="78"/>
                    </a:lnTo>
                    <a:lnTo>
                      <a:pt x="850" y="108"/>
                    </a:lnTo>
                    <a:lnTo>
                      <a:pt x="867" y="142"/>
                    </a:lnTo>
                    <a:lnTo>
                      <a:pt x="880" y="177"/>
                    </a:lnTo>
                    <a:lnTo>
                      <a:pt x="890" y="217"/>
                    </a:lnTo>
                    <a:lnTo>
                      <a:pt x="896" y="258"/>
                    </a:lnTo>
                    <a:lnTo>
                      <a:pt x="899" y="306"/>
                    </a:lnTo>
                    <a:lnTo>
                      <a:pt x="899" y="350"/>
                    </a:lnTo>
                    <a:lnTo>
                      <a:pt x="896" y="399"/>
                    </a:lnTo>
                    <a:lnTo>
                      <a:pt x="888" y="449"/>
                    </a:lnTo>
                    <a:lnTo>
                      <a:pt x="878" y="496"/>
                    </a:lnTo>
                    <a:lnTo>
                      <a:pt x="892" y="481"/>
                    </a:lnTo>
                    <a:lnTo>
                      <a:pt x="905" y="470"/>
                    </a:lnTo>
                    <a:lnTo>
                      <a:pt x="916" y="456"/>
                    </a:lnTo>
                    <a:lnTo>
                      <a:pt x="934" y="441"/>
                    </a:lnTo>
                    <a:lnTo>
                      <a:pt x="953" y="428"/>
                    </a:lnTo>
                    <a:lnTo>
                      <a:pt x="973" y="416"/>
                    </a:lnTo>
                    <a:lnTo>
                      <a:pt x="991" y="401"/>
                    </a:lnTo>
                    <a:lnTo>
                      <a:pt x="1011" y="392"/>
                    </a:lnTo>
                    <a:lnTo>
                      <a:pt x="1030" y="382"/>
                    </a:lnTo>
                    <a:lnTo>
                      <a:pt x="1053" y="376"/>
                    </a:lnTo>
                    <a:lnTo>
                      <a:pt x="1072" y="374"/>
                    </a:lnTo>
                    <a:lnTo>
                      <a:pt x="1089" y="376"/>
                    </a:lnTo>
                    <a:lnTo>
                      <a:pt x="1107" y="384"/>
                    </a:lnTo>
                    <a:lnTo>
                      <a:pt x="1124" y="399"/>
                    </a:lnTo>
                    <a:lnTo>
                      <a:pt x="1137" y="416"/>
                    </a:lnTo>
                    <a:lnTo>
                      <a:pt x="1148" y="431"/>
                    </a:lnTo>
                    <a:lnTo>
                      <a:pt x="1158" y="445"/>
                    </a:lnTo>
                    <a:lnTo>
                      <a:pt x="1169" y="460"/>
                    </a:lnTo>
                    <a:lnTo>
                      <a:pt x="1175" y="473"/>
                    </a:lnTo>
                    <a:lnTo>
                      <a:pt x="1183" y="485"/>
                    </a:lnTo>
                    <a:lnTo>
                      <a:pt x="1188" y="494"/>
                    </a:lnTo>
                    <a:lnTo>
                      <a:pt x="1196" y="506"/>
                    </a:lnTo>
                    <a:lnTo>
                      <a:pt x="1207" y="517"/>
                    </a:lnTo>
                    <a:lnTo>
                      <a:pt x="1221" y="525"/>
                    </a:lnTo>
                    <a:lnTo>
                      <a:pt x="1228" y="523"/>
                    </a:lnTo>
                    <a:lnTo>
                      <a:pt x="1236" y="523"/>
                    </a:lnTo>
                    <a:lnTo>
                      <a:pt x="1245" y="517"/>
                    </a:lnTo>
                    <a:lnTo>
                      <a:pt x="1255" y="513"/>
                    </a:lnTo>
                    <a:lnTo>
                      <a:pt x="1264" y="504"/>
                    </a:lnTo>
                    <a:lnTo>
                      <a:pt x="1278" y="496"/>
                    </a:lnTo>
                    <a:lnTo>
                      <a:pt x="1289" y="487"/>
                    </a:lnTo>
                    <a:lnTo>
                      <a:pt x="1302" y="481"/>
                    </a:lnTo>
                    <a:lnTo>
                      <a:pt x="1316" y="473"/>
                    </a:lnTo>
                    <a:lnTo>
                      <a:pt x="1329" y="468"/>
                    </a:lnTo>
                    <a:lnTo>
                      <a:pt x="1344" y="462"/>
                    </a:lnTo>
                    <a:lnTo>
                      <a:pt x="1357" y="460"/>
                    </a:lnTo>
                    <a:lnTo>
                      <a:pt x="1369" y="456"/>
                    </a:lnTo>
                    <a:lnTo>
                      <a:pt x="1382" y="456"/>
                    </a:lnTo>
                    <a:lnTo>
                      <a:pt x="1394" y="456"/>
                    </a:lnTo>
                    <a:lnTo>
                      <a:pt x="1405" y="462"/>
                    </a:lnTo>
                    <a:lnTo>
                      <a:pt x="1413" y="466"/>
                    </a:lnTo>
                    <a:lnTo>
                      <a:pt x="1422" y="475"/>
                    </a:lnTo>
                    <a:lnTo>
                      <a:pt x="1428" y="487"/>
                    </a:lnTo>
                    <a:lnTo>
                      <a:pt x="1435" y="502"/>
                    </a:lnTo>
                    <a:lnTo>
                      <a:pt x="1435" y="517"/>
                    </a:lnTo>
                    <a:lnTo>
                      <a:pt x="1435" y="538"/>
                    </a:lnTo>
                    <a:lnTo>
                      <a:pt x="1430" y="559"/>
                    </a:lnTo>
                    <a:lnTo>
                      <a:pt x="1426" y="585"/>
                    </a:lnTo>
                    <a:lnTo>
                      <a:pt x="1416" y="610"/>
                    </a:lnTo>
                    <a:lnTo>
                      <a:pt x="1409" y="639"/>
                    </a:lnTo>
                    <a:lnTo>
                      <a:pt x="1397" y="665"/>
                    </a:lnTo>
                    <a:lnTo>
                      <a:pt x="1386" y="696"/>
                    </a:lnTo>
                    <a:lnTo>
                      <a:pt x="1375" y="722"/>
                    </a:lnTo>
                    <a:lnTo>
                      <a:pt x="1363" y="747"/>
                    </a:lnTo>
                    <a:lnTo>
                      <a:pt x="1352" y="770"/>
                    </a:lnTo>
                    <a:lnTo>
                      <a:pt x="1342" y="793"/>
                    </a:lnTo>
                    <a:lnTo>
                      <a:pt x="1331" y="812"/>
                    </a:lnTo>
                    <a:lnTo>
                      <a:pt x="1321" y="827"/>
                    </a:lnTo>
                    <a:lnTo>
                      <a:pt x="1314" y="838"/>
                    </a:lnTo>
                    <a:lnTo>
                      <a:pt x="1310" y="846"/>
                    </a:lnTo>
                    <a:lnTo>
                      <a:pt x="1293" y="850"/>
                    </a:lnTo>
                    <a:lnTo>
                      <a:pt x="1253" y="865"/>
                    </a:lnTo>
                    <a:lnTo>
                      <a:pt x="1192" y="880"/>
                    </a:lnTo>
                    <a:lnTo>
                      <a:pt x="1118" y="901"/>
                    </a:lnTo>
                    <a:lnTo>
                      <a:pt x="1029" y="922"/>
                    </a:lnTo>
                    <a:lnTo>
                      <a:pt x="930" y="951"/>
                    </a:lnTo>
                    <a:lnTo>
                      <a:pt x="825" y="977"/>
                    </a:lnTo>
                    <a:lnTo>
                      <a:pt x="717" y="1006"/>
                    </a:lnTo>
                    <a:lnTo>
                      <a:pt x="608" y="1032"/>
                    </a:lnTo>
                    <a:lnTo>
                      <a:pt x="504" y="1059"/>
                    </a:lnTo>
                    <a:lnTo>
                      <a:pt x="407" y="1084"/>
                    </a:lnTo>
                    <a:lnTo>
                      <a:pt x="321" y="1106"/>
                    </a:lnTo>
                    <a:lnTo>
                      <a:pt x="247" y="1125"/>
                    </a:lnTo>
                    <a:lnTo>
                      <a:pt x="190" y="1139"/>
                    </a:lnTo>
                    <a:lnTo>
                      <a:pt x="156" y="1148"/>
                    </a:lnTo>
                    <a:lnTo>
                      <a:pt x="143" y="1154"/>
                    </a:lnTo>
                    <a:lnTo>
                      <a:pt x="143" y="1154"/>
                    </a:lnTo>
                    <a:close/>
                  </a:path>
                </a:pathLst>
              </a:custGeom>
              <a:solidFill>
                <a:srgbClr val="599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" name="Freeform 17"/>
              <p:cNvSpPr>
                <a:spLocks/>
              </p:cNvSpPr>
              <p:nvPr/>
            </p:nvSpPr>
            <p:spPr bwMode="auto">
              <a:xfrm>
                <a:off x="1522" y="1924"/>
                <a:ext cx="146" cy="196"/>
              </a:xfrm>
              <a:custGeom>
                <a:avLst/>
                <a:gdLst>
                  <a:gd name="T0" fmla="*/ 0 w 291"/>
                  <a:gd name="T1" fmla="*/ 391 h 391"/>
                  <a:gd name="T2" fmla="*/ 0 w 291"/>
                  <a:gd name="T3" fmla="*/ 386 h 391"/>
                  <a:gd name="T4" fmla="*/ 2 w 291"/>
                  <a:gd name="T5" fmla="*/ 378 h 391"/>
                  <a:gd name="T6" fmla="*/ 4 w 291"/>
                  <a:gd name="T7" fmla="*/ 365 h 391"/>
                  <a:gd name="T8" fmla="*/ 10 w 291"/>
                  <a:gd name="T9" fmla="*/ 348 h 391"/>
                  <a:gd name="T10" fmla="*/ 15 w 291"/>
                  <a:gd name="T11" fmla="*/ 327 h 391"/>
                  <a:gd name="T12" fmla="*/ 25 w 291"/>
                  <a:gd name="T13" fmla="*/ 304 h 391"/>
                  <a:gd name="T14" fmla="*/ 32 w 291"/>
                  <a:gd name="T15" fmla="*/ 275 h 391"/>
                  <a:gd name="T16" fmla="*/ 44 w 291"/>
                  <a:gd name="T17" fmla="*/ 249 h 391"/>
                  <a:gd name="T18" fmla="*/ 53 w 291"/>
                  <a:gd name="T19" fmla="*/ 218 h 391"/>
                  <a:gd name="T20" fmla="*/ 67 w 291"/>
                  <a:gd name="T21" fmla="*/ 190 h 391"/>
                  <a:gd name="T22" fmla="*/ 80 w 291"/>
                  <a:gd name="T23" fmla="*/ 159 h 391"/>
                  <a:gd name="T24" fmla="*/ 95 w 291"/>
                  <a:gd name="T25" fmla="*/ 131 h 391"/>
                  <a:gd name="T26" fmla="*/ 109 w 291"/>
                  <a:gd name="T27" fmla="*/ 104 h 391"/>
                  <a:gd name="T28" fmla="*/ 126 w 291"/>
                  <a:gd name="T29" fmla="*/ 80 h 391"/>
                  <a:gd name="T30" fmla="*/ 145 w 291"/>
                  <a:gd name="T31" fmla="*/ 55 h 391"/>
                  <a:gd name="T32" fmla="*/ 164 w 291"/>
                  <a:gd name="T33" fmla="*/ 38 h 391"/>
                  <a:gd name="T34" fmla="*/ 181 w 291"/>
                  <a:gd name="T35" fmla="*/ 21 h 391"/>
                  <a:gd name="T36" fmla="*/ 196 w 291"/>
                  <a:gd name="T37" fmla="*/ 11 h 391"/>
                  <a:gd name="T38" fmla="*/ 209 w 291"/>
                  <a:gd name="T39" fmla="*/ 4 h 391"/>
                  <a:gd name="T40" fmla="*/ 224 w 291"/>
                  <a:gd name="T41" fmla="*/ 2 h 391"/>
                  <a:gd name="T42" fmla="*/ 236 w 291"/>
                  <a:gd name="T43" fmla="*/ 0 h 391"/>
                  <a:gd name="T44" fmla="*/ 247 w 291"/>
                  <a:gd name="T45" fmla="*/ 4 h 391"/>
                  <a:gd name="T46" fmla="*/ 257 w 291"/>
                  <a:gd name="T47" fmla="*/ 9 h 391"/>
                  <a:gd name="T48" fmla="*/ 266 w 291"/>
                  <a:gd name="T49" fmla="*/ 21 h 391"/>
                  <a:gd name="T50" fmla="*/ 272 w 291"/>
                  <a:gd name="T51" fmla="*/ 28 h 391"/>
                  <a:gd name="T52" fmla="*/ 278 w 291"/>
                  <a:gd name="T53" fmla="*/ 42 h 391"/>
                  <a:gd name="T54" fmla="*/ 282 w 291"/>
                  <a:gd name="T55" fmla="*/ 55 h 391"/>
                  <a:gd name="T56" fmla="*/ 287 w 291"/>
                  <a:gd name="T57" fmla="*/ 70 h 391"/>
                  <a:gd name="T58" fmla="*/ 289 w 291"/>
                  <a:gd name="T59" fmla="*/ 85 h 391"/>
                  <a:gd name="T60" fmla="*/ 291 w 291"/>
                  <a:gd name="T61" fmla="*/ 102 h 391"/>
                  <a:gd name="T62" fmla="*/ 291 w 291"/>
                  <a:gd name="T63" fmla="*/ 116 h 391"/>
                  <a:gd name="T64" fmla="*/ 291 w 291"/>
                  <a:gd name="T65" fmla="*/ 133 h 391"/>
                  <a:gd name="T66" fmla="*/ 287 w 291"/>
                  <a:gd name="T67" fmla="*/ 129 h 391"/>
                  <a:gd name="T68" fmla="*/ 282 w 291"/>
                  <a:gd name="T69" fmla="*/ 120 h 391"/>
                  <a:gd name="T70" fmla="*/ 272 w 291"/>
                  <a:gd name="T71" fmla="*/ 106 h 391"/>
                  <a:gd name="T72" fmla="*/ 261 w 291"/>
                  <a:gd name="T73" fmla="*/ 97 h 391"/>
                  <a:gd name="T74" fmla="*/ 253 w 291"/>
                  <a:gd name="T75" fmla="*/ 93 h 391"/>
                  <a:gd name="T76" fmla="*/ 245 w 291"/>
                  <a:gd name="T77" fmla="*/ 91 h 391"/>
                  <a:gd name="T78" fmla="*/ 236 w 291"/>
                  <a:gd name="T79" fmla="*/ 91 h 391"/>
                  <a:gd name="T80" fmla="*/ 228 w 291"/>
                  <a:gd name="T81" fmla="*/ 95 h 391"/>
                  <a:gd name="T82" fmla="*/ 217 w 291"/>
                  <a:gd name="T83" fmla="*/ 101 h 391"/>
                  <a:gd name="T84" fmla="*/ 209 w 291"/>
                  <a:gd name="T85" fmla="*/ 112 h 391"/>
                  <a:gd name="T86" fmla="*/ 198 w 291"/>
                  <a:gd name="T87" fmla="*/ 123 h 391"/>
                  <a:gd name="T88" fmla="*/ 186 w 291"/>
                  <a:gd name="T89" fmla="*/ 142 h 391"/>
                  <a:gd name="T90" fmla="*/ 175 w 291"/>
                  <a:gd name="T91" fmla="*/ 161 h 391"/>
                  <a:gd name="T92" fmla="*/ 169 w 291"/>
                  <a:gd name="T93" fmla="*/ 178 h 391"/>
                  <a:gd name="T94" fmla="*/ 164 w 291"/>
                  <a:gd name="T95" fmla="*/ 198 h 391"/>
                  <a:gd name="T96" fmla="*/ 162 w 291"/>
                  <a:gd name="T97" fmla="*/ 218 h 391"/>
                  <a:gd name="T98" fmla="*/ 160 w 291"/>
                  <a:gd name="T99" fmla="*/ 236 h 391"/>
                  <a:gd name="T100" fmla="*/ 162 w 291"/>
                  <a:gd name="T101" fmla="*/ 253 h 391"/>
                  <a:gd name="T102" fmla="*/ 164 w 291"/>
                  <a:gd name="T103" fmla="*/ 270 h 391"/>
                  <a:gd name="T104" fmla="*/ 167 w 291"/>
                  <a:gd name="T105" fmla="*/ 287 h 391"/>
                  <a:gd name="T106" fmla="*/ 171 w 291"/>
                  <a:gd name="T107" fmla="*/ 298 h 391"/>
                  <a:gd name="T108" fmla="*/ 175 w 291"/>
                  <a:gd name="T109" fmla="*/ 312 h 391"/>
                  <a:gd name="T110" fmla="*/ 179 w 291"/>
                  <a:gd name="T111" fmla="*/ 323 h 391"/>
                  <a:gd name="T112" fmla="*/ 183 w 291"/>
                  <a:gd name="T113" fmla="*/ 334 h 391"/>
                  <a:gd name="T114" fmla="*/ 186 w 291"/>
                  <a:gd name="T115" fmla="*/ 342 h 391"/>
                  <a:gd name="T116" fmla="*/ 192 w 291"/>
                  <a:gd name="T117" fmla="*/ 348 h 391"/>
                  <a:gd name="T118" fmla="*/ 192 w 291"/>
                  <a:gd name="T119" fmla="*/ 352 h 391"/>
                  <a:gd name="T120" fmla="*/ 194 w 291"/>
                  <a:gd name="T121" fmla="*/ 353 h 391"/>
                  <a:gd name="T122" fmla="*/ 0 w 291"/>
                  <a:gd name="T123" fmla="*/ 391 h 391"/>
                  <a:gd name="T124" fmla="*/ 0 w 291"/>
                  <a:gd name="T125" fmla="*/ 391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1" h="391">
                    <a:moveTo>
                      <a:pt x="0" y="391"/>
                    </a:moveTo>
                    <a:lnTo>
                      <a:pt x="0" y="386"/>
                    </a:lnTo>
                    <a:lnTo>
                      <a:pt x="2" y="378"/>
                    </a:lnTo>
                    <a:lnTo>
                      <a:pt x="4" y="365"/>
                    </a:lnTo>
                    <a:lnTo>
                      <a:pt x="10" y="348"/>
                    </a:lnTo>
                    <a:lnTo>
                      <a:pt x="15" y="327"/>
                    </a:lnTo>
                    <a:lnTo>
                      <a:pt x="25" y="304"/>
                    </a:lnTo>
                    <a:lnTo>
                      <a:pt x="32" y="275"/>
                    </a:lnTo>
                    <a:lnTo>
                      <a:pt x="44" y="249"/>
                    </a:lnTo>
                    <a:lnTo>
                      <a:pt x="53" y="218"/>
                    </a:lnTo>
                    <a:lnTo>
                      <a:pt x="67" y="190"/>
                    </a:lnTo>
                    <a:lnTo>
                      <a:pt x="80" y="159"/>
                    </a:lnTo>
                    <a:lnTo>
                      <a:pt x="95" y="131"/>
                    </a:lnTo>
                    <a:lnTo>
                      <a:pt x="109" y="104"/>
                    </a:lnTo>
                    <a:lnTo>
                      <a:pt x="126" y="80"/>
                    </a:lnTo>
                    <a:lnTo>
                      <a:pt x="145" y="55"/>
                    </a:lnTo>
                    <a:lnTo>
                      <a:pt x="164" y="38"/>
                    </a:lnTo>
                    <a:lnTo>
                      <a:pt x="181" y="21"/>
                    </a:lnTo>
                    <a:lnTo>
                      <a:pt x="196" y="11"/>
                    </a:lnTo>
                    <a:lnTo>
                      <a:pt x="209" y="4"/>
                    </a:lnTo>
                    <a:lnTo>
                      <a:pt x="224" y="2"/>
                    </a:lnTo>
                    <a:lnTo>
                      <a:pt x="236" y="0"/>
                    </a:lnTo>
                    <a:lnTo>
                      <a:pt x="247" y="4"/>
                    </a:lnTo>
                    <a:lnTo>
                      <a:pt x="257" y="9"/>
                    </a:lnTo>
                    <a:lnTo>
                      <a:pt x="266" y="21"/>
                    </a:lnTo>
                    <a:lnTo>
                      <a:pt x="272" y="28"/>
                    </a:lnTo>
                    <a:lnTo>
                      <a:pt x="278" y="42"/>
                    </a:lnTo>
                    <a:lnTo>
                      <a:pt x="282" y="55"/>
                    </a:lnTo>
                    <a:lnTo>
                      <a:pt x="287" y="70"/>
                    </a:lnTo>
                    <a:lnTo>
                      <a:pt x="289" y="85"/>
                    </a:lnTo>
                    <a:lnTo>
                      <a:pt x="291" y="102"/>
                    </a:lnTo>
                    <a:lnTo>
                      <a:pt x="291" y="116"/>
                    </a:lnTo>
                    <a:lnTo>
                      <a:pt x="291" y="133"/>
                    </a:lnTo>
                    <a:lnTo>
                      <a:pt x="287" y="129"/>
                    </a:lnTo>
                    <a:lnTo>
                      <a:pt x="282" y="120"/>
                    </a:lnTo>
                    <a:lnTo>
                      <a:pt x="272" y="106"/>
                    </a:lnTo>
                    <a:lnTo>
                      <a:pt x="261" y="97"/>
                    </a:lnTo>
                    <a:lnTo>
                      <a:pt x="253" y="93"/>
                    </a:lnTo>
                    <a:lnTo>
                      <a:pt x="245" y="91"/>
                    </a:lnTo>
                    <a:lnTo>
                      <a:pt x="236" y="91"/>
                    </a:lnTo>
                    <a:lnTo>
                      <a:pt x="228" y="95"/>
                    </a:lnTo>
                    <a:lnTo>
                      <a:pt x="217" y="101"/>
                    </a:lnTo>
                    <a:lnTo>
                      <a:pt x="209" y="112"/>
                    </a:lnTo>
                    <a:lnTo>
                      <a:pt x="198" y="123"/>
                    </a:lnTo>
                    <a:lnTo>
                      <a:pt x="186" y="142"/>
                    </a:lnTo>
                    <a:lnTo>
                      <a:pt x="175" y="161"/>
                    </a:lnTo>
                    <a:lnTo>
                      <a:pt x="169" y="178"/>
                    </a:lnTo>
                    <a:lnTo>
                      <a:pt x="164" y="198"/>
                    </a:lnTo>
                    <a:lnTo>
                      <a:pt x="162" y="218"/>
                    </a:lnTo>
                    <a:lnTo>
                      <a:pt x="160" y="236"/>
                    </a:lnTo>
                    <a:lnTo>
                      <a:pt x="162" y="253"/>
                    </a:lnTo>
                    <a:lnTo>
                      <a:pt x="164" y="270"/>
                    </a:lnTo>
                    <a:lnTo>
                      <a:pt x="167" y="287"/>
                    </a:lnTo>
                    <a:lnTo>
                      <a:pt x="171" y="298"/>
                    </a:lnTo>
                    <a:lnTo>
                      <a:pt x="175" y="312"/>
                    </a:lnTo>
                    <a:lnTo>
                      <a:pt x="179" y="323"/>
                    </a:lnTo>
                    <a:lnTo>
                      <a:pt x="183" y="334"/>
                    </a:lnTo>
                    <a:lnTo>
                      <a:pt x="186" y="342"/>
                    </a:lnTo>
                    <a:lnTo>
                      <a:pt x="192" y="348"/>
                    </a:lnTo>
                    <a:lnTo>
                      <a:pt x="192" y="352"/>
                    </a:lnTo>
                    <a:lnTo>
                      <a:pt x="194" y="353"/>
                    </a:lnTo>
                    <a:lnTo>
                      <a:pt x="0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8A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" name="Freeform 18"/>
              <p:cNvSpPr>
                <a:spLocks/>
              </p:cNvSpPr>
              <p:nvPr/>
            </p:nvSpPr>
            <p:spPr bwMode="auto">
              <a:xfrm>
                <a:off x="2189" y="2548"/>
                <a:ext cx="158" cy="166"/>
              </a:xfrm>
              <a:custGeom>
                <a:avLst/>
                <a:gdLst>
                  <a:gd name="T0" fmla="*/ 51 w 315"/>
                  <a:gd name="T1" fmla="*/ 304 h 333"/>
                  <a:gd name="T2" fmla="*/ 32 w 315"/>
                  <a:gd name="T3" fmla="*/ 291 h 333"/>
                  <a:gd name="T4" fmla="*/ 19 w 315"/>
                  <a:gd name="T5" fmla="*/ 276 h 333"/>
                  <a:gd name="T6" fmla="*/ 9 w 315"/>
                  <a:gd name="T7" fmla="*/ 257 h 333"/>
                  <a:gd name="T8" fmla="*/ 3 w 315"/>
                  <a:gd name="T9" fmla="*/ 238 h 333"/>
                  <a:gd name="T10" fmla="*/ 0 w 315"/>
                  <a:gd name="T11" fmla="*/ 217 h 333"/>
                  <a:gd name="T12" fmla="*/ 2 w 315"/>
                  <a:gd name="T13" fmla="*/ 194 h 333"/>
                  <a:gd name="T14" fmla="*/ 5 w 315"/>
                  <a:gd name="T15" fmla="*/ 173 h 333"/>
                  <a:gd name="T16" fmla="*/ 13 w 315"/>
                  <a:gd name="T17" fmla="*/ 152 h 333"/>
                  <a:gd name="T18" fmla="*/ 21 w 315"/>
                  <a:gd name="T19" fmla="*/ 127 h 333"/>
                  <a:gd name="T20" fmla="*/ 32 w 315"/>
                  <a:gd name="T21" fmla="*/ 106 h 333"/>
                  <a:gd name="T22" fmla="*/ 43 w 315"/>
                  <a:gd name="T23" fmla="*/ 86 h 333"/>
                  <a:gd name="T24" fmla="*/ 61 w 315"/>
                  <a:gd name="T25" fmla="*/ 67 h 333"/>
                  <a:gd name="T26" fmla="*/ 74 w 315"/>
                  <a:gd name="T27" fmla="*/ 48 h 333"/>
                  <a:gd name="T28" fmla="*/ 91 w 315"/>
                  <a:gd name="T29" fmla="*/ 34 h 333"/>
                  <a:gd name="T30" fmla="*/ 106 w 315"/>
                  <a:gd name="T31" fmla="*/ 21 h 333"/>
                  <a:gd name="T32" fmla="*/ 125 w 315"/>
                  <a:gd name="T33" fmla="*/ 13 h 333"/>
                  <a:gd name="T34" fmla="*/ 142 w 315"/>
                  <a:gd name="T35" fmla="*/ 6 h 333"/>
                  <a:gd name="T36" fmla="*/ 159 w 315"/>
                  <a:gd name="T37" fmla="*/ 2 h 333"/>
                  <a:gd name="T38" fmla="*/ 178 w 315"/>
                  <a:gd name="T39" fmla="*/ 0 h 333"/>
                  <a:gd name="T40" fmla="*/ 197 w 315"/>
                  <a:gd name="T41" fmla="*/ 2 h 333"/>
                  <a:gd name="T42" fmla="*/ 215 w 315"/>
                  <a:gd name="T43" fmla="*/ 4 h 333"/>
                  <a:gd name="T44" fmla="*/ 232 w 315"/>
                  <a:gd name="T45" fmla="*/ 10 h 333"/>
                  <a:gd name="T46" fmla="*/ 249 w 315"/>
                  <a:gd name="T47" fmla="*/ 19 h 333"/>
                  <a:gd name="T48" fmla="*/ 266 w 315"/>
                  <a:gd name="T49" fmla="*/ 29 h 333"/>
                  <a:gd name="T50" fmla="*/ 277 w 315"/>
                  <a:gd name="T51" fmla="*/ 38 h 333"/>
                  <a:gd name="T52" fmla="*/ 291 w 315"/>
                  <a:gd name="T53" fmla="*/ 51 h 333"/>
                  <a:gd name="T54" fmla="*/ 300 w 315"/>
                  <a:gd name="T55" fmla="*/ 68 h 333"/>
                  <a:gd name="T56" fmla="*/ 308 w 315"/>
                  <a:gd name="T57" fmla="*/ 86 h 333"/>
                  <a:gd name="T58" fmla="*/ 313 w 315"/>
                  <a:gd name="T59" fmla="*/ 105 h 333"/>
                  <a:gd name="T60" fmla="*/ 315 w 315"/>
                  <a:gd name="T61" fmla="*/ 126 h 333"/>
                  <a:gd name="T62" fmla="*/ 315 w 315"/>
                  <a:gd name="T63" fmla="*/ 146 h 333"/>
                  <a:gd name="T64" fmla="*/ 315 w 315"/>
                  <a:gd name="T65" fmla="*/ 171 h 333"/>
                  <a:gd name="T66" fmla="*/ 308 w 315"/>
                  <a:gd name="T67" fmla="*/ 192 h 333"/>
                  <a:gd name="T68" fmla="*/ 300 w 315"/>
                  <a:gd name="T69" fmla="*/ 213 h 333"/>
                  <a:gd name="T70" fmla="*/ 291 w 315"/>
                  <a:gd name="T71" fmla="*/ 234 h 333"/>
                  <a:gd name="T72" fmla="*/ 281 w 315"/>
                  <a:gd name="T73" fmla="*/ 253 h 333"/>
                  <a:gd name="T74" fmla="*/ 266 w 315"/>
                  <a:gd name="T75" fmla="*/ 270 h 333"/>
                  <a:gd name="T76" fmla="*/ 254 w 315"/>
                  <a:gd name="T77" fmla="*/ 285 h 333"/>
                  <a:gd name="T78" fmla="*/ 239 w 315"/>
                  <a:gd name="T79" fmla="*/ 300 h 333"/>
                  <a:gd name="T80" fmla="*/ 224 w 315"/>
                  <a:gd name="T81" fmla="*/ 312 h 333"/>
                  <a:gd name="T82" fmla="*/ 205 w 315"/>
                  <a:gd name="T83" fmla="*/ 319 h 333"/>
                  <a:gd name="T84" fmla="*/ 186 w 315"/>
                  <a:gd name="T85" fmla="*/ 327 h 333"/>
                  <a:gd name="T86" fmla="*/ 167 w 315"/>
                  <a:gd name="T87" fmla="*/ 331 h 333"/>
                  <a:gd name="T88" fmla="*/ 146 w 315"/>
                  <a:gd name="T89" fmla="*/ 333 h 333"/>
                  <a:gd name="T90" fmla="*/ 123 w 315"/>
                  <a:gd name="T91" fmla="*/ 329 h 333"/>
                  <a:gd name="T92" fmla="*/ 100 w 315"/>
                  <a:gd name="T93" fmla="*/ 325 h 333"/>
                  <a:gd name="T94" fmla="*/ 76 w 315"/>
                  <a:gd name="T95" fmla="*/ 316 h 333"/>
                  <a:gd name="T96" fmla="*/ 51 w 315"/>
                  <a:gd name="T97" fmla="*/ 304 h 333"/>
                  <a:gd name="T98" fmla="*/ 51 w 315"/>
                  <a:gd name="T99" fmla="*/ 304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5" h="333">
                    <a:moveTo>
                      <a:pt x="51" y="304"/>
                    </a:moveTo>
                    <a:lnTo>
                      <a:pt x="32" y="291"/>
                    </a:lnTo>
                    <a:lnTo>
                      <a:pt x="19" y="276"/>
                    </a:lnTo>
                    <a:lnTo>
                      <a:pt x="9" y="257"/>
                    </a:lnTo>
                    <a:lnTo>
                      <a:pt x="3" y="238"/>
                    </a:lnTo>
                    <a:lnTo>
                      <a:pt x="0" y="217"/>
                    </a:lnTo>
                    <a:lnTo>
                      <a:pt x="2" y="194"/>
                    </a:lnTo>
                    <a:lnTo>
                      <a:pt x="5" y="173"/>
                    </a:lnTo>
                    <a:lnTo>
                      <a:pt x="13" y="152"/>
                    </a:lnTo>
                    <a:lnTo>
                      <a:pt x="21" y="127"/>
                    </a:lnTo>
                    <a:lnTo>
                      <a:pt x="32" y="106"/>
                    </a:lnTo>
                    <a:lnTo>
                      <a:pt x="43" y="86"/>
                    </a:lnTo>
                    <a:lnTo>
                      <a:pt x="61" y="67"/>
                    </a:lnTo>
                    <a:lnTo>
                      <a:pt x="74" y="48"/>
                    </a:lnTo>
                    <a:lnTo>
                      <a:pt x="91" y="34"/>
                    </a:lnTo>
                    <a:lnTo>
                      <a:pt x="106" y="21"/>
                    </a:lnTo>
                    <a:lnTo>
                      <a:pt x="125" y="13"/>
                    </a:lnTo>
                    <a:lnTo>
                      <a:pt x="142" y="6"/>
                    </a:lnTo>
                    <a:lnTo>
                      <a:pt x="159" y="2"/>
                    </a:lnTo>
                    <a:lnTo>
                      <a:pt x="178" y="0"/>
                    </a:lnTo>
                    <a:lnTo>
                      <a:pt x="197" y="2"/>
                    </a:lnTo>
                    <a:lnTo>
                      <a:pt x="215" y="4"/>
                    </a:lnTo>
                    <a:lnTo>
                      <a:pt x="232" y="10"/>
                    </a:lnTo>
                    <a:lnTo>
                      <a:pt x="249" y="19"/>
                    </a:lnTo>
                    <a:lnTo>
                      <a:pt x="266" y="29"/>
                    </a:lnTo>
                    <a:lnTo>
                      <a:pt x="277" y="38"/>
                    </a:lnTo>
                    <a:lnTo>
                      <a:pt x="291" y="51"/>
                    </a:lnTo>
                    <a:lnTo>
                      <a:pt x="300" y="68"/>
                    </a:lnTo>
                    <a:lnTo>
                      <a:pt x="308" y="86"/>
                    </a:lnTo>
                    <a:lnTo>
                      <a:pt x="313" y="105"/>
                    </a:lnTo>
                    <a:lnTo>
                      <a:pt x="315" y="126"/>
                    </a:lnTo>
                    <a:lnTo>
                      <a:pt x="315" y="146"/>
                    </a:lnTo>
                    <a:lnTo>
                      <a:pt x="315" y="171"/>
                    </a:lnTo>
                    <a:lnTo>
                      <a:pt x="308" y="192"/>
                    </a:lnTo>
                    <a:lnTo>
                      <a:pt x="300" y="213"/>
                    </a:lnTo>
                    <a:lnTo>
                      <a:pt x="291" y="234"/>
                    </a:lnTo>
                    <a:lnTo>
                      <a:pt x="281" y="253"/>
                    </a:lnTo>
                    <a:lnTo>
                      <a:pt x="266" y="270"/>
                    </a:lnTo>
                    <a:lnTo>
                      <a:pt x="254" y="285"/>
                    </a:lnTo>
                    <a:lnTo>
                      <a:pt x="239" y="300"/>
                    </a:lnTo>
                    <a:lnTo>
                      <a:pt x="224" y="312"/>
                    </a:lnTo>
                    <a:lnTo>
                      <a:pt x="205" y="319"/>
                    </a:lnTo>
                    <a:lnTo>
                      <a:pt x="186" y="327"/>
                    </a:lnTo>
                    <a:lnTo>
                      <a:pt x="167" y="331"/>
                    </a:lnTo>
                    <a:lnTo>
                      <a:pt x="146" y="333"/>
                    </a:lnTo>
                    <a:lnTo>
                      <a:pt x="123" y="329"/>
                    </a:lnTo>
                    <a:lnTo>
                      <a:pt x="100" y="325"/>
                    </a:lnTo>
                    <a:lnTo>
                      <a:pt x="76" y="316"/>
                    </a:lnTo>
                    <a:lnTo>
                      <a:pt x="51" y="304"/>
                    </a:lnTo>
                    <a:lnTo>
                      <a:pt x="51" y="304"/>
                    </a:lnTo>
                    <a:close/>
                  </a:path>
                </a:pathLst>
              </a:custGeom>
              <a:solidFill>
                <a:srgbClr val="B8B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" name="Freeform 19"/>
              <p:cNvSpPr>
                <a:spLocks/>
              </p:cNvSpPr>
              <p:nvPr/>
            </p:nvSpPr>
            <p:spPr bwMode="auto">
              <a:xfrm>
                <a:off x="1380" y="2820"/>
                <a:ext cx="156" cy="122"/>
              </a:xfrm>
              <a:custGeom>
                <a:avLst/>
                <a:gdLst>
                  <a:gd name="T0" fmla="*/ 30 w 312"/>
                  <a:gd name="T1" fmla="*/ 21 h 243"/>
                  <a:gd name="T2" fmla="*/ 28 w 312"/>
                  <a:gd name="T3" fmla="*/ 23 h 243"/>
                  <a:gd name="T4" fmla="*/ 27 w 312"/>
                  <a:gd name="T5" fmla="*/ 28 h 243"/>
                  <a:gd name="T6" fmla="*/ 21 w 312"/>
                  <a:gd name="T7" fmla="*/ 38 h 243"/>
                  <a:gd name="T8" fmla="*/ 17 w 312"/>
                  <a:gd name="T9" fmla="*/ 51 h 243"/>
                  <a:gd name="T10" fmla="*/ 11 w 312"/>
                  <a:gd name="T11" fmla="*/ 62 h 243"/>
                  <a:gd name="T12" fmla="*/ 6 w 312"/>
                  <a:gd name="T13" fmla="*/ 80 h 243"/>
                  <a:gd name="T14" fmla="*/ 4 w 312"/>
                  <a:gd name="T15" fmla="*/ 99 h 243"/>
                  <a:gd name="T16" fmla="*/ 2 w 312"/>
                  <a:gd name="T17" fmla="*/ 119 h 243"/>
                  <a:gd name="T18" fmla="*/ 0 w 312"/>
                  <a:gd name="T19" fmla="*/ 137 h 243"/>
                  <a:gd name="T20" fmla="*/ 2 w 312"/>
                  <a:gd name="T21" fmla="*/ 156 h 243"/>
                  <a:gd name="T22" fmla="*/ 4 w 312"/>
                  <a:gd name="T23" fmla="*/ 175 h 243"/>
                  <a:gd name="T24" fmla="*/ 13 w 312"/>
                  <a:gd name="T25" fmla="*/ 194 h 243"/>
                  <a:gd name="T26" fmla="*/ 25 w 312"/>
                  <a:gd name="T27" fmla="*/ 207 h 243"/>
                  <a:gd name="T28" fmla="*/ 44 w 312"/>
                  <a:gd name="T29" fmla="*/ 220 h 243"/>
                  <a:gd name="T30" fmla="*/ 65 w 312"/>
                  <a:gd name="T31" fmla="*/ 230 h 243"/>
                  <a:gd name="T32" fmla="*/ 93 w 312"/>
                  <a:gd name="T33" fmla="*/ 239 h 243"/>
                  <a:gd name="T34" fmla="*/ 120 w 312"/>
                  <a:gd name="T35" fmla="*/ 241 h 243"/>
                  <a:gd name="T36" fmla="*/ 144 w 312"/>
                  <a:gd name="T37" fmla="*/ 243 h 243"/>
                  <a:gd name="T38" fmla="*/ 169 w 312"/>
                  <a:gd name="T39" fmla="*/ 241 h 243"/>
                  <a:gd name="T40" fmla="*/ 192 w 312"/>
                  <a:gd name="T41" fmla="*/ 237 h 243"/>
                  <a:gd name="T42" fmla="*/ 211 w 312"/>
                  <a:gd name="T43" fmla="*/ 230 h 243"/>
                  <a:gd name="T44" fmla="*/ 228 w 312"/>
                  <a:gd name="T45" fmla="*/ 220 h 243"/>
                  <a:gd name="T46" fmla="*/ 245 w 312"/>
                  <a:gd name="T47" fmla="*/ 211 h 243"/>
                  <a:gd name="T48" fmla="*/ 260 w 312"/>
                  <a:gd name="T49" fmla="*/ 199 h 243"/>
                  <a:gd name="T50" fmla="*/ 272 w 312"/>
                  <a:gd name="T51" fmla="*/ 184 h 243"/>
                  <a:gd name="T52" fmla="*/ 283 w 312"/>
                  <a:gd name="T53" fmla="*/ 171 h 243"/>
                  <a:gd name="T54" fmla="*/ 293 w 312"/>
                  <a:gd name="T55" fmla="*/ 154 h 243"/>
                  <a:gd name="T56" fmla="*/ 300 w 312"/>
                  <a:gd name="T57" fmla="*/ 137 h 243"/>
                  <a:gd name="T58" fmla="*/ 304 w 312"/>
                  <a:gd name="T59" fmla="*/ 118 h 243"/>
                  <a:gd name="T60" fmla="*/ 310 w 312"/>
                  <a:gd name="T61" fmla="*/ 99 h 243"/>
                  <a:gd name="T62" fmla="*/ 310 w 312"/>
                  <a:gd name="T63" fmla="*/ 80 h 243"/>
                  <a:gd name="T64" fmla="*/ 312 w 312"/>
                  <a:gd name="T65" fmla="*/ 62 h 243"/>
                  <a:gd name="T66" fmla="*/ 308 w 312"/>
                  <a:gd name="T67" fmla="*/ 42 h 243"/>
                  <a:gd name="T68" fmla="*/ 298 w 312"/>
                  <a:gd name="T69" fmla="*/ 28 h 243"/>
                  <a:gd name="T70" fmla="*/ 283 w 312"/>
                  <a:gd name="T71" fmla="*/ 17 h 243"/>
                  <a:gd name="T72" fmla="*/ 266 w 312"/>
                  <a:gd name="T73" fmla="*/ 9 h 243"/>
                  <a:gd name="T74" fmla="*/ 243 w 312"/>
                  <a:gd name="T75" fmla="*/ 3 h 243"/>
                  <a:gd name="T76" fmla="*/ 219 w 312"/>
                  <a:gd name="T77" fmla="*/ 2 h 243"/>
                  <a:gd name="T78" fmla="*/ 194 w 312"/>
                  <a:gd name="T79" fmla="*/ 0 h 243"/>
                  <a:gd name="T80" fmla="*/ 169 w 312"/>
                  <a:gd name="T81" fmla="*/ 2 h 243"/>
                  <a:gd name="T82" fmla="*/ 141 w 312"/>
                  <a:gd name="T83" fmla="*/ 2 h 243"/>
                  <a:gd name="T84" fmla="*/ 116 w 312"/>
                  <a:gd name="T85" fmla="*/ 3 h 243"/>
                  <a:gd name="T86" fmla="*/ 93 w 312"/>
                  <a:gd name="T87" fmla="*/ 7 h 243"/>
                  <a:gd name="T88" fmla="*/ 72 w 312"/>
                  <a:gd name="T89" fmla="*/ 13 h 243"/>
                  <a:gd name="T90" fmla="*/ 55 w 312"/>
                  <a:gd name="T91" fmla="*/ 15 h 243"/>
                  <a:gd name="T92" fmla="*/ 42 w 312"/>
                  <a:gd name="T93" fmla="*/ 19 h 243"/>
                  <a:gd name="T94" fmla="*/ 32 w 312"/>
                  <a:gd name="T95" fmla="*/ 21 h 243"/>
                  <a:gd name="T96" fmla="*/ 30 w 312"/>
                  <a:gd name="T97" fmla="*/ 21 h 243"/>
                  <a:gd name="T98" fmla="*/ 30 w 312"/>
                  <a:gd name="T99" fmla="*/ 21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2" h="243">
                    <a:moveTo>
                      <a:pt x="30" y="21"/>
                    </a:moveTo>
                    <a:lnTo>
                      <a:pt x="28" y="23"/>
                    </a:lnTo>
                    <a:lnTo>
                      <a:pt x="27" y="28"/>
                    </a:lnTo>
                    <a:lnTo>
                      <a:pt x="21" y="38"/>
                    </a:lnTo>
                    <a:lnTo>
                      <a:pt x="17" y="51"/>
                    </a:lnTo>
                    <a:lnTo>
                      <a:pt x="11" y="62"/>
                    </a:lnTo>
                    <a:lnTo>
                      <a:pt x="6" y="80"/>
                    </a:lnTo>
                    <a:lnTo>
                      <a:pt x="4" y="99"/>
                    </a:lnTo>
                    <a:lnTo>
                      <a:pt x="2" y="119"/>
                    </a:lnTo>
                    <a:lnTo>
                      <a:pt x="0" y="137"/>
                    </a:lnTo>
                    <a:lnTo>
                      <a:pt x="2" y="156"/>
                    </a:lnTo>
                    <a:lnTo>
                      <a:pt x="4" y="175"/>
                    </a:lnTo>
                    <a:lnTo>
                      <a:pt x="13" y="194"/>
                    </a:lnTo>
                    <a:lnTo>
                      <a:pt x="25" y="207"/>
                    </a:lnTo>
                    <a:lnTo>
                      <a:pt x="44" y="220"/>
                    </a:lnTo>
                    <a:lnTo>
                      <a:pt x="65" y="230"/>
                    </a:lnTo>
                    <a:lnTo>
                      <a:pt x="93" y="239"/>
                    </a:lnTo>
                    <a:lnTo>
                      <a:pt x="120" y="241"/>
                    </a:lnTo>
                    <a:lnTo>
                      <a:pt x="144" y="243"/>
                    </a:lnTo>
                    <a:lnTo>
                      <a:pt x="169" y="241"/>
                    </a:lnTo>
                    <a:lnTo>
                      <a:pt x="192" y="237"/>
                    </a:lnTo>
                    <a:lnTo>
                      <a:pt x="211" y="230"/>
                    </a:lnTo>
                    <a:lnTo>
                      <a:pt x="228" y="220"/>
                    </a:lnTo>
                    <a:lnTo>
                      <a:pt x="245" y="211"/>
                    </a:lnTo>
                    <a:lnTo>
                      <a:pt x="260" y="199"/>
                    </a:lnTo>
                    <a:lnTo>
                      <a:pt x="272" y="184"/>
                    </a:lnTo>
                    <a:lnTo>
                      <a:pt x="283" y="171"/>
                    </a:lnTo>
                    <a:lnTo>
                      <a:pt x="293" y="154"/>
                    </a:lnTo>
                    <a:lnTo>
                      <a:pt x="300" y="137"/>
                    </a:lnTo>
                    <a:lnTo>
                      <a:pt x="304" y="118"/>
                    </a:lnTo>
                    <a:lnTo>
                      <a:pt x="310" y="99"/>
                    </a:lnTo>
                    <a:lnTo>
                      <a:pt x="310" y="80"/>
                    </a:lnTo>
                    <a:lnTo>
                      <a:pt x="312" y="62"/>
                    </a:lnTo>
                    <a:lnTo>
                      <a:pt x="308" y="42"/>
                    </a:lnTo>
                    <a:lnTo>
                      <a:pt x="298" y="28"/>
                    </a:lnTo>
                    <a:lnTo>
                      <a:pt x="283" y="17"/>
                    </a:lnTo>
                    <a:lnTo>
                      <a:pt x="266" y="9"/>
                    </a:lnTo>
                    <a:lnTo>
                      <a:pt x="243" y="3"/>
                    </a:lnTo>
                    <a:lnTo>
                      <a:pt x="219" y="2"/>
                    </a:lnTo>
                    <a:lnTo>
                      <a:pt x="194" y="0"/>
                    </a:lnTo>
                    <a:lnTo>
                      <a:pt x="169" y="2"/>
                    </a:lnTo>
                    <a:lnTo>
                      <a:pt x="141" y="2"/>
                    </a:lnTo>
                    <a:lnTo>
                      <a:pt x="116" y="3"/>
                    </a:lnTo>
                    <a:lnTo>
                      <a:pt x="93" y="7"/>
                    </a:lnTo>
                    <a:lnTo>
                      <a:pt x="72" y="13"/>
                    </a:lnTo>
                    <a:lnTo>
                      <a:pt x="55" y="15"/>
                    </a:lnTo>
                    <a:lnTo>
                      <a:pt x="42" y="19"/>
                    </a:lnTo>
                    <a:lnTo>
                      <a:pt x="32" y="21"/>
                    </a:lnTo>
                    <a:lnTo>
                      <a:pt x="30" y="21"/>
                    </a:lnTo>
                    <a:lnTo>
                      <a:pt x="30" y="21"/>
                    </a:lnTo>
                    <a:close/>
                  </a:path>
                </a:pathLst>
              </a:custGeom>
              <a:solidFill>
                <a:srgbClr val="B8B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" name="Freeform 20"/>
              <p:cNvSpPr>
                <a:spLocks/>
              </p:cNvSpPr>
              <p:nvPr/>
            </p:nvSpPr>
            <p:spPr bwMode="auto">
              <a:xfrm>
                <a:off x="2208" y="2571"/>
                <a:ext cx="68" cy="106"/>
              </a:xfrm>
              <a:custGeom>
                <a:avLst/>
                <a:gdLst>
                  <a:gd name="T0" fmla="*/ 135 w 135"/>
                  <a:gd name="T1" fmla="*/ 3 h 211"/>
                  <a:gd name="T2" fmla="*/ 129 w 135"/>
                  <a:gd name="T3" fmla="*/ 3 h 211"/>
                  <a:gd name="T4" fmla="*/ 121 w 135"/>
                  <a:gd name="T5" fmla="*/ 7 h 211"/>
                  <a:gd name="T6" fmla="*/ 106 w 135"/>
                  <a:gd name="T7" fmla="*/ 15 h 211"/>
                  <a:gd name="T8" fmla="*/ 93 w 135"/>
                  <a:gd name="T9" fmla="*/ 28 h 211"/>
                  <a:gd name="T10" fmla="*/ 83 w 135"/>
                  <a:gd name="T11" fmla="*/ 32 h 211"/>
                  <a:gd name="T12" fmla="*/ 76 w 135"/>
                  <a:gd name="T13" fmla="*/ 41 h 211"/>
                  <a:gd name="T14" fmla="*/ 68 w 135"/>
                  <a:gd name="T15" fmla="*/ 49 h 211"/>
                  <a:gd name="T16" fmla="*/ 64 w 135"/>
                  <a:gd name="T17" fmla="*/ 60 h 211"/>
                  <a:gd name="T18" fmla="*/ 57 w 135"/>
                  <a:gd name="T19" fmla="*/ 70 h 211"/>
                  <a:gd name="T20" fmla="*/ 55 w 135"/>
                  <a:gd name="T21" fmla="*/ 81 h 211"/>
                  <a:gd name="T22" fmla="*/ 51 w 135"/>
                  <a:gd name="T23" fmla="*/ 95 h 211"/>
                  <a:gd name="T24" fmla="*/ 51 w 135"/>
                  <a:gd name="T25" fmla="*/ 108 h 211"/>
                  <a:gd name="T26" fmla="*/ 51 w 135"/>
                  <a:gd name="T27" fmla="*/ 119 h 211"/>
                  <a:gd name="T28" fmla="*/ 53 w 135"/>
                  <a:gd name="T29" fmla="*/ 133 h 211"/>
                  <a:gd name="T30" fmla="*/ 55 w 135"/>
                  <a:gd name="T31" fmla="*/ 142 h 211"/>
                  <a:gd name="T32" fmla="*/ 59 w 135"/>
                  <a:gd name="T33" fmla="*/ 154 h 211"/>
                  <a:gd name="T34" fmla="*/ 62 w 135"/>
                  <a:gd name="T35" fmla="*/ 161 h 211"/>
                  <a:gd name="T36" fmla="*/ 66 w 135"/>
                  <a:gd name="T37" fmla="*/ 171 h 211"/>
                  <a:gd name="T38" fmla="*/ 72 w 135"/>
                  <a:gd name="T39" fmla="*/ 176 h 211"/>
                  <a:gd name="T40" fmla="*/ 80 w 135"/>
                  <a:gd name="T41" fmla="*/ 184 h 211"/>
                  <a:gd name="T42" fmla="*/ 91 w 135"/>
                  <a:gd name="T43" fmla="*/ 192 h 211"/>
                  <a:gd name="T44" fmla="*/ 104 w 135"/>
                  <a:gd name="T45" fmla="*/ 199 h 211"/>
                  <a:gd name="T46" fmla="*/ 118 w 135"/>
                  <a:gd name="T47" fmla="*/ 203 h 211"/>
                  <a:gd name="T48" fmla="*/ 129 w 135"/>
                  <a:gd name="T49" fmla="*/ 211 h 211"/>
                  <a:gd name="T50" fmla="*/ 123 w 135"/>
                  <a:gd name="T51" fmla="*/ 209 h 211"/>
                  <a:gd name="T52" fmla="*/ 112 w 135"/>
                  <a:gd name="T53" fmla="*/ 209 h 211"/>
                  <a:gd name="T54" fmla="*/ 102 w 135"/>
                  <a:gd name="T55" fmla="*/ 207 h 211"/>
                  <a:gd name="T56" fmla="*/ 93 w 135"/>
                  <a:gd name="T57" fmla="*/ 207 h 211"/>
                  <a:gd name="T58" fmla="*/ 81 w 135"/>
                  <a:gd name="T59" fmla="*/ 205 h 211"/>
                  <a:gd name="T60" fmla="*/ 72 w 135"/>
                  <a:gd name="T61" fmla="*/ 203 h 211"/>
                  <a:gd name="T62" fmla="*/ 61 w 135"/>
                  <a:gd name="T63" fmla="*/ 199 h 211"/>
                  <a:gd name="T64" fmla="*/ 51 w 135"/>
                  <a:gd name="T65" fmla="*/ 195 h 211"/>
                  <a:gd name="T66" fmla="*/ 40 w 135"/>
                  <a:gd name="T67" fmla="*/ 190 h 211"/>
                  <a:gd name="T68" fmla="*/ 30 w 135"/>
                  <a:gd name="T69" fmla="*/ 184 h 211"/>
                  <a:gd name="T70" fmla="*/ 21 w 135"/>
                  <a:gd name="T71" fmla="*/ 173 h 211"/>
                  <a:gd name="T72" fmla="*/ 13 w 135"/>
                  <a:gd name="T73" fmla="*/ 163 h 211"/>
                  <a:gd name="T74" fmla="*/ 5 w 135"/>
                  <a:gd name="T75" fmla="*/ 152 h 211"/>
                  <a:gd name="T76" fmla="*/ 4 w 135"/>
                  <a:gd name="T77" fmla="*/ 138 h 211"/>
                  <a:gd name="T78" fmla="*/ 0 w 135"/>
                  <a:gd name="T79" fmla="*/ 121 h 211"/>
                  <a:gd name="T80" fmla="*/ 0 w 135"/>
                  <a:gd name="T81" fmla="*/ 108 h 211"/>
                  <a:gd name="T82" fmla="*/ 0 w 135"/>
                  <a:gd name="T83" fmla="*/ 95 h 211"/>
                  <a:gd name="T84" fmla="*/ 5 w 135"/>
                  <a:gd name="T85" fmla="*/ 83 h 211"/>
                  <a:gd name="T86" fmla="*/ 9 w 135"/>
                  <a:gd name="T87" fmla="*/ 70 h 211"/>
                  <a:gd name="T88" fmla="*/ 15 w 135"/>
                  <a:gd name="T89" fmla="*/ 60 h 211"/>
                  <a:gd name="T90" fmla="*/ 23 w 135"/>
                  <a:gd name="T91" fmla="*/ 51 h 211"/>
                  <a:gd name="T92" fmla="*/ 30 w 135"/>
                  <a:gd name="T93" fmla="*/ 43 h 211"/>
                  <a:gd name="T94" fmla="*/ 45 w 135"/>
                  <a:gd name="T95" fmla="*/ 28 h 211"/>
                  <a:gd name="T96" fmla="*/ 62 w 135"/>
                  <a:gd name="T97" fmla="*/ 17 h 211"/>
                  <a:gd name="T98" fmla="*/ 74 w 135"/>
                  <a:gd name="T99" fmla="*/ 9 h 211"/>
                  <a:gd name="T100" fmla="*/ 85 w 135"/>
                  <a:gd name="T101" fmla="*/ 5 h 211"/>
                  <a:gd name="T102" fmla="*/ 89 w 135"/>
                  <a:gd name="T103" fmla="*/ 1 h 211"/>
                  <a:gd name="T104" fmla="*/ 97 w 135"/>
                  <a:gd name="T105" fmla="*/ 0 h 211"/>
                  <a:gd name="T106" fmla="*/ 104 w 135"/>
                  <a:gd name="T107" fmla="*/ 0 h 211"/>
                  <a:gd name="T108" fmla="*/ 114 w 135"/>
                  <a:gd name="T109" fmla="*/ 0 h 211"/>
                  <a:gd name="T110" fmla="*/ 129 w 135"/>
                  <a:gd name="T111" fmla="*/ 1 h 211"/>
                  <a:gd name="T112" fmla="*/ 135 w 135"/>
                  <a:gd name="T113" fmla="*/ 3 h 211"/>
                  <a:gd name="T114" fmla="*/ 135 w 135"/>
                  <a:gd name="T115" fmla="*/ 3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5" h="211">
                    <a:moveTo>
                      <a:pt x="135" y="3"/>
                    </a:moveTo>
                    <a:lnTo>
                      <a:pt x="129" y="3"/>
                    </a:lnTo>
                    <a:lnTo>
                      <a:pt x="121" y="7"/>
                    </a:lnTo>
                    <a:lnTo>
                      <a:pt x="106" y="15"/>
                    </a:lnTo>
                    <a:lnTo>
                      <a:pt x="93" y="28"/>
                    </a:lnTo>
                    <a:lnTo>
                      <a:pt x="83" y="32"/>
                    </a:lnTo>
                    <a:lnTo>
                      <a:pt x="76" y="41"/>
                    </a:lnTo>
                    <a:lnTo>
                      <a:pt x="68" y="49"/>
                    </a:lnTo>
                    <a:lnTo>
                      <a:pt x="64" y="60"/>
                    </a:lnTo>
                    <a:lnTo>
                      <a:pt x="57" y="70"/>
                    </a:lnTo>
                    <a:lnTo>
                      <a:pt x="55" y="81"/>
                    </a:lnTo>
                    <a:lnTo>
                      <a:pt x="51" y="95"/>
                    </a:lnTo>
                    <a:lnTo>
                      <a:pt x="51" y="108"/>
                    </a:lnTo>
                    <a:lnTo>
                      <a:pt x="51" y="119"/>
                    </a:lnTo>
                    <a:lnTo>
                      <a:pt x="53" y="133"/>
                    </a:lnTo>
                    <a:lnTo>
                      <a:pt x="55" y="142"/>
                    </a:lnTo>
                    <a:lnTo>
                      <a:pt x="59" y="154"/>
                    </a:lnTo>
                    <a:lnTo>
                      <a:pt x="62" y="161"/>
                    </a:lnTo>
                    <a:lnTo>
                      <a:pt x="66" y="171"/>
                    </a:lnTo>
                    <a:lnTo>
                      <a:pt x="72" y="176"/>
                    </a:lnTo>
                    <a:lnTo>
                      <a:pt x="80" y="184"/>
                    </a:lnTo>
                    <a:lnTo>
                      <a:pt x="91" y="192"/>
                    </a:lnTo>
                    <a:lnTo>
                      <a:pt x="104" y="199"/>
                    </a:lnTo>
                    <a:lnTo>
                      <a:pt x="118" y="203"/>
                    </a:lnTo>
                    <a:lnTo>
                      <a:pt x="129" y="211"/>
                    </a:lnTo>
                    <a:lnTo>
                      <a:pt x="123" y="209"/>
                    </a:lnTo>
                    <a:lnTo>
                      <a:pt x="112" y="209"/>
                    </a:lnTo>
                    <a:lnTo>
                      <a:pt x="102" y="207"/>
                    </a:lnTo>
                    <a:lnTo>
                      <a:pt x="93" y="207"/>
                    </a:lnTo>
                    <a:lnTo>
                      <a:pt x="81" y="205"/>
                    </a:lnTo>
                    <a:lnTo>
                      <a:pt x="72" y="203"/>
                    </a:lnTo>
                    <a:lnTo>
                      <a:pt x="61" y="199"/>
                    </a:lnTo>
                    <a:lnTo>
                      <a:pt x="51" y="195"/>
                    </a:lnTo>
                    <a:lnTo>
                      <a:pt x="40" y="190"/>
                    </a:lnTo>
                    <a:lnTo>
                      <a:pt x="30" y="184"/>
                    </a:lnTo>
                    <a:lnTo>
                      <a:pt x="21" y="173"/>
                    </a:lnTo>
                    <a:lnTo>
                      <a:pt x="13" y="163"/>
                    </a:lnTo>
                    <a:lnTo>
                      <a:pt x="5" y="152"/>
                    </a:lnTo>
                    <a:lnTo>
                      <a:pt x="4" y="138"/>
                    </a:lnTo>
                    <a:lnTo>
                      <a:pt x="0" y="121"/>
                    </a:lnTo>
                    <a:lnTo>
                      <a:pt x="0" y="108"/>
                    </a:lnTo>
                    <a:lnTo>
                      <a:pt x="0" y="95"/>
                    </a:lnTo>
                    <a:lnTo>
                      <a:pt x="5" y="83"/>
                    </a:lnTo>
                    <a:lnTo>
                      <a:pt x="9" y="70"/>
                    </a:lnTo>
                    <a:lnTo>
                      <a:pt x="15" y="60"/>
                    </a:lnTo>
                    <a:lnTo>
                      <a:pt x="23" y="51"/>
                    </a:lnTo>
                    <a:lnTo>
                      <a:pt x="30" y="43"/>
                    </a:lnTo>
                    <a:lnTo>
                      <a:pt x="45" y="28"/>
                    </a:lnTo>
                    <a:lnTo>
                      <a:pt x="62" y="17"/>
                    </a:lnTo>
                    <a:lnTo>
                      <a:pt x="74" y="9"/>
                    </a:lnTo>
                    <a:lnTo>
                      <a:pt x="85" y="5"/>
                    </a:lnTo>
                    <a:lnTo>
                      <a:pt x="89" y="1"/>
                    </a:lnTo>
                    <a:lnTo>
                      <a:pt x="97" y="0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9" y="1"/>
                    </a:lnTo>
                    <a:lnTo>
                      <a:pt x="135" y="3"/>
                    </a:lnTo>
                    <a:lnTo>
                      <a:pt x="135" y="3"/>
                    </a:lnTo>
                    <a:close/>
                  </a:path>
                </a:pathLst>
              </a:custGeom>
              <a:solidFill>
                <a:srgbClr val="DBD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" name="Freeform 21"/>
              <p:cNvSpPr>
                <a:spLocks/>
              </p:cNvSpPr>
              <p:nvPr/>
            </p:nvSpPr>
            <p:spPr bwMode="auto">
              <a:xfrm>
                <a:off x="1137" y="1799"/>
                <a:ext cx="192" cy="302"/>
              </a:xfrm>
              <a:custGeom>
                <a:avLst/>
                <a:gdLst>
                  <a:gd name="T0" fmla="*/ 0 w 384"/>
                  <a:gd name="T1" fmla="*/ 239 h 602"/>
                  <a:gd name="T2" fmla="*/ 12 w 384"/>
                  <a:gd name="T3" fmla="*/ 224 h 602"/>
                  <a:gd name="T4" fmla="*/ 31 w 384"/>
                  <a:gd name="T5" fmla="*/ 201 h 602"/>
                  <a:gd name="T6" fmla="*/ 57 w 384"/>
                  <a:gd name="T7" fmla="*/ 175 h 602"/>
                  <a:gd name="T8" fmla="*/ 90 w 384"/>
                  <a:gd name="T9" fmla="*/ 154 h 602"/>
                  <a:gd name="T10" fmla="*/ 128 w 384"/>
                  <a:gd name="T11" fmla="*/ 144 h 602"/>
                  <a:gd name="T12" fmla="*/ 164 w 384"/>
                  <a:gd name="T13" fmla="*/ 154 h 602"/>
                  <a:gd name="T14" fmla="*/ 204 w 384"/>
                  <a:gd name="T15" fmla="*/ 190 h 602"/>
                  <a:gd name="T16" fmla="*/ 240 w 384"/>
                  <a:gd name="T17" fmla="*/ 251 h 602"/>
                  <a:gd name="T18" fmla="*/ 257 w 384"/>
                  <a:gd name="T19" fmla="*/ 319 h 602"/>
                  <a:gd name="T20" fmla="*/ 261 w 384"/>
                  <a:gd name="T21" fmla="*/ 391 h 602"/>
                  <a:gd name="T22" fmla="*/ 259 w 384"/>
                  <a:gd name="T23" fmla="*/ 458 h 602"/>
                  <a:gd name="T24" fmla="*/ 253 w 384"/>
                  <a:gd name="T25" fmla="*/ 517 h 602"/>
                  <a:gd name="T26" fmla="*/ 251 w 384"/>
                  <a:gd name="T27" fmla="*/ 562 h 602"/>
                  <a:gd name="T28" fmla="*/ 255 w 384"/>
                  <a:gd name="T29" fmla="*/ 593 h 602"/>
                  <a:gd name="T30" fmla="*/ 276 w 384"/>
                  <a:gd name="T31" fmla="*/ 602 h 602"/>
                  <a:gd name="T32" fmla="*/ 308 w 384"/>
                  <a:gd name="T33" fmla="*/ 589 h 602"/>
                  <a:gd name="T34" fmla="*/ 335 w 384"/>
                  <a:gd name="T35" fmla="*/ 551 h 602"/>
                  <a:gd name="T36" fmla="*/ 356 w 384"/>
                  <a:gd name="T37" fmla="*/ 494 h 602"/>
                  <a:gd name="T38" fmla="*/ 373 w 384"/>
                  <a:gd name="T39" fmla="*/ 426 h 602"/>
                  <a:gd name="T40" fmla="*/ 382 w 384"/>
                  <a:gd name="T41" fmla="*/ 350 h 602"/>
                  <a:gd name="T42" fmla="*/ 382 w 384"/>
                  <a:gd name="T43" fmla="*/ 272 h 602"/>
                  <a:gd name="T44" fmla="*/ 375 w 384"/>
                  <a:gd name="T45" fmla="*/ 197 h 602"/>
                  <a:gd name="T46" fmla="*/ 360 w 384"/>
                  <a:gd name="T47" fmla="*/ 137 h 602"/>
                  <a:gd name="T48" fmla="*/ 335 w 384"/>
                  <a:gd name="T49" fmla="*/ 91 h 602"/>
                  <a:gd name="T50" fmla="*/ 308 w 384"/>
                  <a:gd name="T51" fmla="*/ 55 h 602"/>
                  <a:gd name="T52" fmla="*/ 282 w 384"/>
                  <a:gd name="T53" fmla="*/ 28 h 602"/>
                  <a:gd name="T54" fmla="*/ 253 w 384"/>
                  <a:gd name="T55" fmla="*/ 13 h 602"/>
                  <a:gd name="T56" fmla="*/ 228 w 384"/>
                  <a:gd name="T57" fmla="*/ 3 h 602"/>
                  <a:gd name="T58" fmla="*/ 200 w 384"/>
                  <a:gd name="T59" fmla="*/ 0 h 602"/>
                  <a:gd name="T60" fmla="*/ 173 w 384"/>
                  <a:gd name="T61" fmla="*/ 2 h 602"/>
                  <a:gd name="T62" fmla="*/ 149 w 384"/>
                  <a:gd name="T63" fmla="*/ 11 h 602"/>
                  <a:gd name="T64" fmla="*/ 124 w 384"/>
                  <a:gd name="T65" fmla="*/ 24 h 602"/>
                  <a:gd name="T66" fmla="*/ 97 w 384"/>
                  <a:gd name="T67" fmla="*/ 49 h 602"/>
                  <a:gd name="T68" fmla="*/ 73 w 384"/>
                  <a:gd name="T69" fmla="*/ 83 h 602"/>
                  <a:gd name="T70" fmla="*/ 53 w 384"/>
                  <a:gd name="T71" fmla="*/ 121 h 602"/>
                  <a:gd name="T72" fmla="*/ 33 w 384"/>
                  <a:gd name="T73" fmla="*/ 161 h 602"/>
                  <a:gd name="T74" fmla="*/ 15 w 384"/>
                  <a:gd name="T75" fmla="*/ 196 h 602"/>
                  <a:gd name="T76" fmla="*/ 4 w 384"/>
                  <a:gd name="T77" fmla="*/ 224 h 602"/>
                  <a:gd name="T78" fmla="*/ 0 w 384"/>
                  <a:gd name="T79" fmla="*/ 239 h 602"/>
                  <a:gd name="T80" fmla="*/ 0 w 384"/>
                  <a:gd name="T81" fmla="*/ 243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84" h="602">
                    <a:moveTo>
                      <a:pt x="0" y="243"/>
                    </a:moveTo>
                    <a:lnTo>
                      <a:pt x="0" y="239"/>
                    </a:lnTo>
                    <a:lnTo>
                      <a:pt x="4" y="234"/>
                    </a:lnTo>
                    <a:lnTo>
                      <a:pt x="12" y="224"/>
                    </a:lnTo>
                    <a:lnTo>
                      <a:pt x="21" y="213"/>
                    </a:lnTo>
                    <a:lnTo>
                      <a:pt x="31" y="201"/>
                    </a:lnTo>
                    <a:lnTo>
                      <a:pt x="44" y="188"/>
                    </a:lnTo>
                    <a:lnTo>
                      <a:pt x="57" y="175"/>
                    </a:lnTo>
                    <a:lnTo>
                      <a:pt x="74" y="165"/>
                    </a:lnTo>
                    <a:lnTo>
                      <a:pt x="90" y="154"/>
                    </a:lnTo>
                    <a:lnTo>
                      <a:pt x="109" y="148"/>
                    </a:lnTo>
                    <a:lnTo>
                      <a:pt x="128" y="144"/>
                    </a:lnTo>
                    <a:lnTo>
                      <a:pt x="145" y="148"/>
                    </a:lnTo>
                    <a:lnTo>
                      <a:pt x="164" y="154"/>
                    </a:lnTo>
                    <a:lnTo>
                      <a:pt x="185" y="171"/>
                    </a:lnTo>
                    <a:lnTo>
                      <a:pt x="204" y="190"/>
                    </a:lnTo>
                    <a:lnTo>
                      <a:pt x="225" y="220"/>
                    </a:lnTo>
                    <a:lnTo>
                      <a:pt x="240" y="251"/>
                    </a:lnTo>
                    <a:lnTo>
                      <a:pt x="251" y="287"/>
                    </a:lnTo>
                    <a:lnTo>
                      <a:pt x="257" y="319"/>
                    </a:lnTo>
                    <a:lnTo>
                      <a:pt x="261" y="357"/>
                    </a:lnTo>
                    <a:lnTo>
                      <a:pt x="261" y="391"/>
                    </a:lnTo>
                    <a:lnTo>
                      <a:pt x="261" y="426"/>
                    </a:lnTo>
                    <a:lnTo>
                      <a:pt x="259" y="458"/>
                    </a:lnTo>
                    <a:lnTo>
                      <a:pt x="257" y="490"/>
                    </a:lnTo>
                    <a:lnTo>
                      <a:pt x="253" y="517"/>
                    </a:lnTo>
                    <a:lnTo>
                      <a:pt x="251" y="543"/>
                    </a:lnTo>
                    <a:lnTo>
                      <a:pt x="251" y="562"/>
                    </a:lnTo>
                    <a:lnTo>
                      <a:pt x="253" y="581"/>
                    </a:lnTo>
                    <a:lnTo>
                      <a:pt x="255" y="593"/>
                    </a:lnTo>
                    <a:lnTo>
                      <a:pt x="263" y="602"/>
                    </a:lnTo>
                    <a:lnTo>
                      <a:pt x="276" y="602"/>
                    </a:lnTo>
                    <a:lnTo>
                      <a:pt x="293" y="601"/>
                    </a:lnTo>
                    <a:lnTo>
                      <a:pt x="308" y="589"/>
                    </a:lnTo>
                    <a:lnTo>
                      <a:pt x="322" y="572"/>
                    </a:lnTo>
                    <a:lnTo>
                      <a:pt x="335" y="551"/>
                    </a:lnTo>
                    <a:lnTo>
                      <a:pt x="346" y="524"/>
                    </a:lnTo>
                    <a:lnTo>
                      <a:pt x="356" y="494"/>
                    </a:lnTo>
                    <a:lnTo>
                      <a:pt x="365" y="460"/>
                    </a:lnTo>
                    <a:lnTo>
                      <a:pt x="373" y="426"/>
                    </a:lnTo>
                    <a:lnTo>
                      <a:pt x="379" y="389"/>
                    </a:lnTo>
                    <a:lnTo>
                      <a:pt x="382" y="350"/>
                    </a:lnTo>
                    <a:lnTo>
                      <a:pt x="384" y="312"/>
                    </a:lnTo>
                    <a:lnTo>
                      <a:pt x="382" y="272"/>
                    </a:lnTo>
                    <a:lnTo>
                      <a:pt x="380" y="235"/>
                    </a:lnTo>
                    <a:lnTo>
                      <a:pt x="375" y="197"/>
                    </a:lnTo>
                    <a:lnTo>
                      <a:pt x="369" y="167"/>
                    </a:lnTo>
                    <a:lnTo>
                      <a:pt x="360" y="137"/>
                    </a:lnTo>
                    <a:lnTo>
                      <a:pt x="350" y="114"/>
                    </a:lnTo>
                    <a:lnTo>
                      <a:pt x="335" y="91"/>
                    </a:lnTo>
                    <a:lnTo>
                      <a:pt x="322" y="72"/>
                    </a:lnTo>
                    <a:lnTo>
                      <a:pt x="308" y="55"/>
                    </a:lnTo>
                    <a:lnTo>
                      <a:pt x="295" y="42"/>
                    </a:lnTo>
                    <a:lnTo>
                      <a:pt x="282" y="28"/>
                    </a:lnTo>
                    <a:lnTo>
                      <a:pt x="268" y="21"/>
                    </a:lnTo>
                    <a:lnTo>
                      <a:pt x="253" y="13"/>
                    </a:lnTo>
                    <a:lnTo>
                      <a:pt x="242" y="7"/>
                    </a:lnTo>
                    <a:lnTo>
                      <a:pt x="228" y="3"/>
                    </a:lnTo>
                    <a:lnTo>
                      <a:pt x="213" y="2"/>
                    </a:lnTo>
                    <a:lnTo>
                      <a:pt x="200" y="0"/>
                    </a:lnTo>
                    <a:lnTo>
                      <a:pt x="187" y="2"/>
                    </a:lnTo>
                    <a:lnTo>
                      <a:pt x="173" y="2"/>
                    </a:lnTo>
                    <a:lnTo>
                      <a:pt x="162" y="5"/>
                    </a:lnTo>
                    <a:lnTo>
                      <a:pt x="149" y="11"/>
                    </a:lnTo>
                    <a:lnTo>
                      <a:pt x="137" y="19"/>
                    </a:lnTo>
                    <a:lnTo>
                      <a:pt x="124" y="24"/>
                    </a:lnTo>
                    <a:lnTo>
                      <a:pt x="112" y="38"/>
                    </a:lnTo>
                    <a:lnTo>
                      <a:pt x="97" y="49"/>
                    </a:lnTo>
                    <a:lnTo>
                      <a:pt x="88" y="66"/>
                    </a:lnTo>
                    <a:lnTo>
                      <a:pt x="73" y="83"/>
                    </a:lnTo>
                    <a:lnTo>
                      <a:pt x="63" y="102"/>
                    </a:lnTo>
                    <a:lnTo>
                      <a:pt x="53" y="121"/>
                    </a:lnTo>
                    <a:lnTo>
                      <a:pt x="44" y="142"/>
                    </a:lnTo>
                    <a:lnTo>
                      <a:pt x="33" y="161"/>
                    </a:lnTo>
                    <a:lnTo>
                      <a:pt x="25" y="178"/>
                    </a:lnTo>
                    <a:lnTo>
                      <a:pt x="15" y="196"/>
                    </a:lnTo>
                    <a:lnTo>
                      <a:pt x="12" y="213"/>
                    </a:lnTo>
                    <a:lnTo>
                      <a:pt x="4" y="224"/>
                    </a:lnTo>
                    <a:lnTo>
                      <a:pt x="2" y="234"/>
                    </a:lnTo>
                    <a:lnTo>
                      <a:pt x="0" y="239"/>
                    </a:lnTo>
                    <a:lnTo>
                      <a:pt x="0" y="243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2B6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" name="Freeform 22"/>
              <p:cNvSpPr>
                <a:spLocks/>
              </p:cNvSpPr>
              <p:nvPr/>
            </p:nvSpPr>
            <p:spPr bwMode="auto">
              <a:xfrm>
                <a:off x="1587" y="2841"/>
                <a:ext cx="184" cy="176"/>
              </a:xfrm>
              <a:custGeom>
                <a:avLst/>
                <a:gdLst>
                  <a:gd name="T0" fmla="*/ 69 w 369"/>
                  <a:gd name="T1" fmla="*/ 34 h 351"/>
                  <a:gd name="T2" fmla="*/ 54 w 369"/>
                  <a:gd name="T3" fmla="*/ 39 h 351"/>
                  <a:gd name="T4" fmla="*/ 40 w 369"/>
                  <a:gd name="T5" fmla="*/ 53 h 351"/>
                  <a:gd name="T6" fmla="*/ 29 w 369"/>
                  <a:gd name="T7" fmla="*/ 68 h 351"/>
                  <a:gd name="T8" fmla="*/ 21 w 369"/>
                  <a:gd name="T9" fmla="*/ 87 h 351"/>
                  <a:gd name="T10" fmla="*/ 12 w 369"/>
                  <a:gd name="T11" fmla="*/ 104 h 351"/>
                  <a:gd name="T12" fmla="*/ 6 w 369"/>
                  <a:gd name="T13" fmla="*/ 127 h 351"/>
                  <a:gd name="T14" fmla="*/ 2 w 369"/>
                  <a:gd name="T15" fmla="*/ 150 h 351"/>
                  <a:gd name="T16" fmla="*/ 2 w 369"/>
                  <a:gd name="T17" fmla="*/ 174 h 351"/>
                  <a:gd name="T18" fmla="*/ 0 w 369"/>
                  <a:gd name="T19" fmla="*/ 197 h 351"/>
                  <a:gd name="T20" fmla="*/ 6 w 369"/>
                  <a:gd name="T21" fmla="*/ 220 h 351"/>
                  <a:gd name="T22" fmla="*/ 10 w 369"/>
                  <a:gd name="T23" fmla="*/ 243 h 351"/>
                  <a:gd name="T24" fmla="*/ 19 w 369"/>
                  <a:gd name="T25" fmla="*/ 266 h 351"/>
                  <a:gd name="T26" fmla="*/ 29 w 369"/>
                  <a:gd name="T27" fmla="*/ 287 h 351"/>
                  <a:gd name="T28" fmla="*/ 46 w 369"/>
                  <a:gd name="T29" fmla="*/ 304 h 351"/>
                  <a:gd name="T30" fmla="*/ 63 w 369"/>
                  <a:gd name="T31" fmla="*/ 321 h 351"/>
                  <a:gd name="T32" fmla="*/ 86 w 369"/>
                  <a:gd name="T33" fmla="*/ 336 h 351"/>
                  <a:gd name="T34" fmla="*/ 107 w 369"/>
                  <a:gd name="T35" fmla="*/ 344 h 351"/>
                  <a:gd name="T36" fmla="*/ 130 w 369"/>
                  <a:gd name="T37" fmla="*/ 349 h 351"/>
                  <a:gd name="T38" fmla="*/ 153 w 369"/>
                  <a:gd name="T39" fmla="*/ 351 h 351"/>
                  <a:gd name="T40" fmla="*/ 177 w 369"/>
                  <a:gd name="T41" fmla="*/ 351 h 351"/>
                  <a:gd name="T42" fmla="*/ 200 w 369"/>
                  <a:gd name="T43" fmla="*/ 346 h 351"/>
                  <a:gd name="T44" fmla="*/ 223 w 369"/>
                  <a:gd name="T45" fmla="*/ 342 h 351"/>
                  <a:gd name="T46" fmla="*/ 244 w 369"/>
                  <a:gd name="T47" fmla="*/ 332 h 351"/>
                  <a:gd name="T48" fmla="*/ 268 w 369"/>
                  <a:gd name="T49" fmla="*/ 323 h 351"/>
                  <a:gd name="T50" fmla="*/ 286 w 369"/>
                  <a:gd name="T51" fmla="*/ 309 h 351"/>
                  <a:gd name="T52" fmla="*/ 303 w 369"/>
                  <a:gd name="T53" fmla="*/ 294 h 351"/>
                  <a:gd name="T54" fmla="*/ 320 w 369"/>
                  <a:gd name="T55" fmla="*/ 277 h 351"/>
                  <a:gd name="T56" fmla="*/ 335 w 369"/>
                  <a:gd name="T57" fmla="*/ 262 h 351"/>
                  <a:gd name="T58" fmla="*/ 346 w 369"/>
                  <a:gd name="T59" fmla="*/ 245 h 351"/>
                  <a:gd name="T60" fmla="*/ 358 w 369"/>
                  <a:gd name="T61" fmla="*/ 226 h 351"/>
                  <a:gd name="T62" fmla="*/ 364 w 369"/>
                  <a:gd name="T63" fmla="*/ 205 h 351"/>
                  <a:gd name="T64" fmla="*/ 369 w 369"/>
                  <a:gd name="T65" fmla="*/ 186 h 351"/>
                  <a:gd name="T66" fmla="*/ 369 w 369"/>
                  <a:gd name="T67" fmla="*/ 165 h 351"/>
                  <a:gd name="T68" fmla="*/ 367 w 369"/>
                  <a:gd name="T69" fmla="*/ 144 h 351"/>
                  <a:gd name="T70" fmla="*/ 362 w 369"/>
                  <a:gd name="T71" fmla="*/ 121 h 351"/>
                  <a:gd name="T72" fmla="*/ 354 w 369"/>
                  <a:gd name="T73" fmla="*/ 102 h 351"/>
                  <a:gd name="T74" fmla="*/ 343 w 369"/>
                  <a:gd name="T75" fmla="*/ 81 h 351"/>
                  <a:gd name="T76" fmla="*/ 329 w 369"/>
                  <a:gd name="T77" fmla="*/ 62 h 351"/>
                  <a:gd name="T78" fmla="*/ 314 w 369"/>
                  <a:gd name="T79" fmla="*/ 45 h 351"/>
                  <a:gd name="T80" fmla="*/ 297 w 369"/>
                  <a:gd name="T81" fmla="*/ 32 h 351"/>
                  <a:gd name="T82" fmla="*/ 274 w 369"/>
                  <a:gd name="T83" fmla="*/ 19 h 351"/>
                  <a:gd name="T84" fmla="*/ 251 w 369"/>
                  <a:gd name="T85" fmla="*/ 9 h 351"/>
                  <a:gd name="T86" fmla="*/ 225 w 369"/>
                  <a:gd name="T87" fmla="*/ 1 h 351"/>
                  <a:gd name="T88" fmla="*/ 198 w 369"/>
                  <a:gd name="T89" fmla="*/ 0 h 351"/>
                  <a:gd name="T90" fmla="*/ 168 w 369"/>
                  <a:gd name="T91" fmla="*/ 0 h 351"/>
                  <a:gd name="T92" fmla="*/ 137 w 369"/>
                  <a:gd name="T93" fmla="*/ 5 h 351"/>
                  <a:gd name="T94" fmla="*/ 103 w 369"/>
                  <a:gd name="T95" fmla="*/ 17 h 351"/>
                  <a:gd name="T96" fmla="*/ 69 w 369"/>
                  <a:gd name="T97" fmla="*/ 34 h 351"/>
                  <a:gd name="T98" fmla="*/ 69 w 369"/>
                  <a:gd name="T99" fmla="*/ 3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9" h="351">
                    <a:moveTo>
                      <a:pt x="69" y="34"/>
                    </a:moveTo>
                    <a:lnTo>
                      <a:pt x="54" y="39"/>
                    </a:lnTo>
                    <a:lnTo>
                      <a:pt x="40" y="53"/>
                    </a:lnTo>
                    <a:lnTo>
                      <a:pt x="29" y="68"/>
                    </a:lnTo>
                    <a:lnTo>
                      <a:pt x="21" y="87"/>
                    </a:lnTo>
                    <a:lnTo>
                      <a:pt x="12" y="104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2" y="174"/>
                    </a:lnTo>
                    <a:lnTo>
                      <a:pt x="0" y="197"/>
                    </a:lnTo>
                    <a:lnTo>
                      <a:pt x="6" y="220"/>
                    </a:lnTo>
                    <a:lnTo>
                      <a:pt x="10" y="243"/>
                    </a:lnTo>
                    <a:lnTo>
                      <a:pt x="19" y="266"/>
                    </a:lnTo>
                    <a:lnTo>
                      <a:pt x="29" y="287"/>
                    </a:lnTo>
                    <a:lnTo>
                      <a:pt x="46" y="304"/>
                    </a:lnTo>
                    <a:lnTo>
                      <a:pt x="63" y="321"/>
                    </a:lnTo>
                    <a:lnTo>
                      <a:pt x="86" y="336"/>
                    </a:lnTo>
                    <a:lnTo>
                      <a:pt x="107" y="344"/>
                    </a:lnTo>
                    <a:lnTo>
                      <a:pt x="130" y="349"/>
                    </a:lnTo>
                    <a:lnTo>
                      <a:pt x="153" y="351"/>
                    </a:lnTo>
                    <a:lnTo>
                      <a:pt x="177" y="351"/>
                    </a:lnTo>
                    <a:lnTo>
                      <a:pt x="200" y="346"/>
                    </a:lnTo>
                    <a:lnTo>
                      <a:pt x="223" y="342"/>
                    </a:lnTo>
                    <a:lnTo>
                      <a:pt x="244" y="332"/>
                    </a:lnTo>
                    <a:lnTo>
                      <a:pt x="268" y="323"/>
                    </a:lnTo>
                    <a:lnTo>
                      <a:pt x="286" y="309"/>
                    </a:lnTo>
                    <a:lnTo>
                      <a:pt x="303" y="294"/>
                    </a:lnTo>
                    <a:lnTo>
                      <a:pt x="320" y="277"/>
                    </a:lnTo>
                    <a:lnTo>
                      <a:pt x="335" y="262"/>
                    </a:lnTo>
                    <a:lnTo>
                      <a:pt x="346" y="245"/>
                    </a:lnTo>
                    <a:lnTo>
                      <a:pt x="358" y="226"/>
                    </a:lnTo>
                    <a:lnTo>
                      <a:pt x="364" y="205"/>
                    </a:lnTo>
                    <a:lnTo>
                      <a:pt x="369" y="186"/>
                    </a:lnTo>
                    <a:lnTo>
                      <a:pt x="369" y="165"/>
                    </a:lnTo>
                    <a:lnTo>
                      <a:pt x="367" y="144"/>
                    </a:lnTo>
                    <a:lnTo>
                      <a:pt x="362" y="121"/>
                    </a:lnTo>
                    <a:lnTo>
                      <a:pt x="354" y="102"/>
                    </a:lnTo>
                    <a:lnTo>
                      <a:pt x="343" y="81"/>
                    </a:lnTo>
                    <a:lnTo>
                      <a:pt x="329" y="62"/>
                    </a:lnTo>
                    <a:lnTo>
                      <a:pt x="314" y="45"/>
                    </a:lnTo>
                    <a:lnTo>
                      <a:pt x="297" y="32"/>
                    </a:lnTo>
                    <a:lnTo>
                      <a:pt x="274" y="19"/>
                    </a:lnTo>
                    <a:lnTo>
                      <a:pt x="251" y="9"/>
                    </a:lnTo>
                    <a:lnTo>
                      <a:pt x="225" y="1"/>
                    </a:lnTo>
                    <a:lnTo>
                      <a:pt x="198" y="0"/>
                    </a:lnTo>
                    <a:lnTo>
                      <a:pt x="168" y="0"/>
                    </a:lnTo>
                    <a:lnTo>
                      <a:pt x="137" y="5"/>
                    </a:lnTo>
                    <a:lnTo>
                      <a:pt x="103" y="17"/>
                    </a:lnTo>
                    <a:lnTo>
                      <a:pt x="69" y="34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B8B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" name="Freeform 23"/>
              <p:cNvSpPr>
                <a:spLocks/>
              </p:cNvSpPr>
              <p:nvPr/>
            </p:nvSpPr>
            <p:spPr bwMode="auto">
              <a:xfrm>
                <a:off x="1280" y="1643"/>
                <a:ext cx="291" cy="557"/>
              </a:xfrm>
              <a:custGeom>
                <a:avLst/>
                <a:gdLst>
                  <a:gd name="T0" fmla="*/ 383 w 582"/>
                  <a:gd name="T1" fmla="*/ 987 h 1112"/>
                  <a:gd name="T2" fmla="*/ 392 w 582"/>
                  <a:gd name="T3" fmla="*/ 962 h 1112"/>
                  <a:gd name="T4" fmla="*/ 411 w 582"/>
                  <a:gd name="T5" fmla="*/ 918 h 1112"/>
                  <a:gd name="T6" fmla="*/ 436 w 582"/>
                  <a:gd name="T7" fmla="*/ 857 h 1112"/>
                  <a:gd name="T8" fmla="*/ 462 w 582"/>
                  <a:gd name="T9" fmla="*/ 785 h 1112"/>
                  <a:gd name="T10" fmla="*/ 489 w 582"/>
                  <a:gd name="T11" fmla="*/ 705 h 1112"/>
                  <a:gd name="T12" fmla="*/ 514 w 582"/>
                  <a:gd name="T13" fmla="*/ 624 h 1112"/>
                  <a:gd name="T14" fmla="*/ 537 w 582"/>
                  <a:gd name="T15" fmla="*/ 540 h 1112"/>
                  <a:gd name="T16" fmla="*/ 552 w 582"/>
                  <a:gd name="T17" fmla="*/ 464 h 1112"/>
                  <a:gd name="T18" fmla="*/ 563 w 582"/>
                  <a:gd name="T19" fmla="*/ 393 h 1112"/>
                  <a:gd name="T20" fmla="*/ 573 w 582"/>
                  <a:gd name="T21" fmla="*/ 335 h 1112"/>
                  <a:gd name="T22" fmla="*/ 578 w 582"/>
                  <a:gd name="T23" fmla="*/ 283 h 1112"/>
                  <a:gd name="T24" fmla="*/ 580 w 582"/>
                  <a:gd name="T25" fmla="*/ 238 h 1112"/>
                  <a:gd name="T26" fmla="*/ 575 w 582"/>
                  <a:gd name="T27" fmla="*/ 194 h 1112"/>
                  <a:gd name="T28" fmla="*/ 565 w 582"/>
                  <a:gd name="T29" fmla="*/ 152 h 1112"/>
                  <a:gd name="T30" fmla="*/ 546 w 582"/>
                  <a:gd name="T31" fmla="*/ 110 h 1112"/>
                  <a:gd name="T32" fmla="*/ 517 w 582"/>
                  <a:gd name="T33" fmla="*/ 68 h 1112"/>
                  <a:gd name="T34" fmla="*/ 476 w 582"/>
                  <a:gd name="T35" fmla="*/ 30 h 1112"/>
                  <a:gd name="T36" fmla="*/ 421 w 582"/>
                  <a:gd name="T37" fmla="*/ 6 h 1112"/>
                  <a:gd name="T38" fmla="*/ 364 w 582"/>
                  <a:gd name="T39" fmla="*/ 0 h 1112"/>
                  <a:gd name="T40" fmla="*/ 299 w 582"/>
                  <a:gd name="T41" fmla="*/ 11 h 1112"/>
                  <a:gd name="T42" fmla="*/ 238 w 582"/>
                  <a:gd name="T43" fmla="*/ 47 h 1112"/>
                  <a:gd name="T44" fmla="*/ 181 w 582"/>
                  <a:gd name="T45" fmla="*/ 110 h 1112"/>
                  <a:gd name="T46" fmla="*/ 132 w 582"/>
                  <a:gd name="T47" fmla="*/ 207 h 1112"/>
                  <a:gd name="T48" fmla="*/ 143 w 582"/>
                  <a:gd name="T49" fmla="*/ 236 h 1112"/>
                  <a:gd name="T50" fmla="*/ 170 w 582"/>
                  <a:gd name="T51" fmla="*/ 213 h 1112"/>
                  <a:gd name="T52" fmla="*/ 198 w 582"/>
                  <a:gd name="T53" fmla="*/ 192 h 1112"/>
                  <a:gd name="T54" fmla="*/ 232 w 582"/>
                  <a:gd name="T55" fmla="*/ 173 h 1112"/>
                  <a:gd name="T56" fmla="*/ 268 w 582"/>
                  <a:gd name="T57" fmla="*/ 163 h 1112"/>
                  <a:gd name="T58" fmla="*/ 305 w 582"/>
                  <a:gd name="T59" fmla="*/ 167 h 1112"/>
                  <a:gd name="T60" fmla="*/ 335 w 582"/>
                  <a:gd name="T61" fmla="*/ 184 h 1112"/>
                  <a:gd name="T62" fmla="*/ 345 w 582"/>
                  <a:gd name="T63" fmla="*/ 224 h 1112"/>
                  <a:gd name="T64" fmla="*/ 337 w 582"/>
                  <a:gd name="T65" fmla="*/ 283 h 1112"/>
                  <a:gd name="T66" fmla="*/ 314 w 582"/>
                  <a:gd name="T67" fmla="*/ 355 h 1112"/>
                  <a:gd name="T68" fmla="*/ 286 w 582"/>
                  <a:gd name="T69" fmla="*/ 430 h 1112"/>
                  <a:gd name="T70" fmla="*/ 249 w 582"/>
                  <a:gd name="T71" fmla="*/ 500 h 1112"/>
                  <a:gd name="T72" fmla="*/ 215 w 582"/>
                  <a:gd name="T73" fmla="*/ 566 h 1112"/>
                  <a:gd name="T74" fmla="*/ 191 w 582"/>
                  <a:gd name="T75" fmla="*/ 614 h 1112"/>
                  <a:gd name="T76" fmla="*/ 194 w 582"/>
                  <a:gd name="T77" fmla="*/ 624 h 1112"/>
                  <a:gd name="T78" fmla="*/ 221 w 582"/>
                  <a:gd name="T79" fmla="*/ 614 h 1112"/>
                  <a:gd name="T80" fmla="*/ 244 w 582"/>
                  <a:gd name="T81" fmla="*/ 604 h 1112"/>
                  <a:gd name="T82" fmla="*/ 267 w 582"/>
                  <a:gd name="T83" fmla="*/ 591 h 1112"/>
                  <a:gd name="T84" fmla="*/ 289 w 582"/>
                  <a:gd name="T85" fmla="*/ 576 h 1112"/>
                  <a:gd name="T86" fmla="*/ 314 w 582"/>
                  <a:gd name="T87" fmla="*/ 557 h 1112"/>
                  <a:gd name="T88" fmla="*/ 341 w 582"/>
                  <a:gd name="T89" fmla="*/ 532 h 1112"/>
                  <a:gd name="T90" fmla="*/ 375 w 582"/>
                  <a:gd name="T91" fmla="*/ 504 h 1112"/>
                  <a:gd name="T92" fmla="*/ 409 w 582"/>
                  <a:gd name="T93" fmla="*/ 477 h 1112"/>
                  <a:gd name="T94" fmla="*/ 415 w 582"/>
                  <a:gd name="T95" fmla="*/ 496 h 1112"/>
                  <a:gd name="T96" fmla="*/ 398 w 582"/>
                  <a:gd name="T97" fmla="*/ 557 h 1112"/>
                  <a:gd name="T98" fmla="*/ 358 w 582"/>
                  <a:gd name="T99" fmla="*/ 650 h 1112"/>
                  <a:gd name="T100" fmla="*/ 301 w 582"/>
                  <a:gd name="T101" fmla="*/ 759 h 1112"/>
                  <a:gd name="T102" fmla="*/ 234 w 582"/>
                  <a:gd name="T103" fmla="*/ 871 h 1112"/>
                  <a:gd name="T104" fmla="*/ 158 w 582"/>
                  <a:gd name="T105" fmla="*/ 971 h 1112"/>
                  <a:gd name="T106" fmla="*/ 82 w 582"/>
                  <a:gd name="T107" fmla="*/ 1053 h 1112"/>
                  <a:gd name="T108" fmla="*/ 16 w 582"/>
                  <a:gd name="T109" fmla="*/ 1097 h 1112"/>
                  <a:gd name="T110" fmla="*/ 0 w 582"/>
                  <a:gd name="T111" fmla="*/ 1112 h 1112"/>
                  <a:gd name="T112" fmla="*/ 33 w 582"/>
                  <a:gd name="T113" fmla="*/ 1108 h 1112"/>
                  <a:gd name="T114" fmla="*/ 97 w 582"/>
                  <a:gd name="T115" fmla="*/ 1089 h 1112"/>
                  <a:gd name="T116" fmla="*/ 177 w 582"/>
                  <a:gd name="T117" fmla="*/ 1063 h 1112"/>
                  <a:gd name="T118" fmla="*/ 261 w 582"/>
                  <a:gd name="T119" fmla="*/ 1032 h 1112"/>
                  <a:gd name="T120" fmla="*/ 331 w 582"/>
                  <a:gd name="T121" fmla="*/ 1006 h 1112"/>
                  <a:gd name="T122" fmla="*/ 375 w 582"/>
                  <a:gd name="T123" fmla="*/ 992 h 1112"/>
                  <a:gd name="T124" fmla="*/ 383 w 582"/>
                  <a:gd name="T125" fmla="*/ 990 h 1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2" h="1112">
                    <a:moveTo>
                      <a:pt x="383" y="990"/>
                    </a:moveTo>
                    <a:lnTo>
                      <a:pt x="383" y="987"/>
                    </a:lnTo>
                    <a:lnTo>
                      <a:pt x="388" y="977"/>
                    </a:lnTo>
                    <a:lnTo>
                      <a:pt x="392" y="962"/>
                    </a:lnTo>
                    <a:lnTo>
                      <a:pt x="402" y="943"/>
                    </a:lnTo>
                    <a:lnTo>
                      <a:pt x="411" y="918"/>
                    </a:lnTo>
                    <a:lnTo>
                      <a:pt x="422" y="890"/>
                    </a:lnTo>
                    <a:lnTo>
                      <a:pt x="436" y="857"/>
                    </a:lnTo>
                    <a:lnTo>
                      <a:pt x="449" y="823"/>
                    </a:lnTo>
                    <a:lnTo>
                      <a:pt x="462" y="785"/>
                    </a:lnTo>
                    <a:lnTo>
                      <a:pt x="476" y="747"/>
                    </a:lnTo>
                    <a:lnTo>
                      <a:pt x="489" y="705"/>
                    </a:lnTo>
                    <a:lnTo>
                      <a:pt x="504" y="665"/>
                    </a:lnTo>
                    <a:lnTo>
                      <a:pt x="514" y="624"/>
                    </a:lnTo>
                    <a:lnTo>
                      <a:pt x="527" y="582"/>
                    </a:lnTo>
                    <a:lnTo>
                      <a:pt x="537" y="540"/>
                    </a:lnTo>
                    <a:lnTo>
                      <a:pt x="544" y="502"/>
                    </a:lnTo>
                    <a:lnTo>
                      <a:pt x="552" y="464"/>
                    </a:lnTo>
                    <a:lnTo>
                      <a:pt x="557" y="428"/>
                    </a:lnTo>
                    <a:lnTo>
                      <a:pt x="563" y="393"/>
                    </a:lnTo>
                    <a:lnTo>
                      <a:pt x="569" y="365"/>
                    </a:lnTo>
                    <a:lnTo>
                      <a:pt x="573" y="335"/>
                    </a:lnTo>
                    <a:lnTo>
                      <a:pt x="578" y="308"/>
                    </a:lnTo>
                    <a:lnTo>
                      <a:pt x="578" y="283"/>
                    </a:lnTo>
                    <a:lnTo>
                      <a:pt x="582" y="260"/>
                    </a:lnTo>
                    <a:lnTo>
                      <a:pt x="580" y="238"/>
                    </a:lnTo>
                    <a:lnTo>
                      <a:pt x="578" y="217"/>
                    </a:lnTo>
                    <a:lnTo>
                      <a:pt x="575" y="194"/>
                    </a:lnTo>
                    <a:lnTo>
                      <a:pt x="571" y="175"/>
                    </a:lnTo>
                    <a:lnTo>
                      <a:pt x="565" y="152"/>
                    </a:lnTo>
                    <a:lnTo>
                      <a:pt x="557" y="133"/>
                    </a:lnTo>
                    <a:lnTo>
                      <a:pt x="546" y="110"/>
                    </a:lnTo>
                    <a:lnTo>
                      <a:pt x="535" y="91"/>
                    </a:lnTo>
                    <a:lnTo>
                      <a:pt x="517" y="68"/>
                    </a:lnTo>
                    <a:lnTo>
                      <a:pt x="498" y="47"/>
                    </a:lnTo>
                    <a:lnTo>
                      <a:pt x="476" y="30"/>
                    </a:lnTo>
                    <a:lnTo>
                      <a:pt x="451" y="17"/>
                    </a:lnTo>
                    <a:lnTo>
                      <a:pt x="421" y="6"/>
                    </a:lnTo>
                    <a:lnTo>
                      <a:pt x="394" y="0"/>
                    </a:lnTo>
                    <a:lnTo>
                      <a:pt x="364" y="0"/>
                    </a:lnTo>
                    <a:lnTo>
                      <a:pt x="331" y="4"/>
                    </a:lnTo>
                    <a:lnTo>
                      <a:pt x="299" y="11"/>
                    </a:lnTo>
                    <a:lnTo>
                      <a:pt x="268" y="26"/>
                    </a:lnTo>
                    <a:lnTo>
                      <a:pt x="238" y="47"/>
                    </a:lnTo>
                    <a:lnTo>
                      <a:pt x="210" y="76"/>
                    </a:lnTo>
                    <a:lnTo>
                      <a:pt x="181" y="110"/>
                    </a:lnTo>
                    <a:lnTo>
                      <a:pt x="156" y="156"/>
                    </a:lnTo>
                    <a:lnTo>
                      <a:pt x="132" y="207"/>
                    </a:lnTo>
                    <a:lnTo>
                      <a:pt x="120" y="262"/>
                    </a:lnTo>
                    <a:lnTo>
                      <a:pt x="143" y="236"/>
                    </a:lnTo>
                    <a:lnTo>
                      <a:pt x="156" y="224"/>
                    </a:lnTo>
                    <a:lnTo>
                      <a:pt x="170" y="213"/>
                    </a:lnTo>
                    <a:lnTo>
                      <a:pt x="185" y="203"/>
                    </a:lnTo>
                    <a:lnTo>
                      <a:pt x="198" y="192"/>
                    </a:lnTo>
                    <a:lnTo>
                      <a:pt x="215" y="182"/>
                    </a:lnTo>
                    <a:lnTo>
                      <a:pt x="232" y="173"/>
                    </a:lnTo>
                    <a:lnTo>
                      <a:pt x="251" y="167"/>
                    </a:lnTo>
                    <a:lnTo>
                      <a:pt x="268" y="163"/>
                    </a:lnTo>
                    <a:lnTo>
                      <a:pt x="287" y="163"/>
                    </a:lnTo>
                    <a:lnTo>
                      <a:pt x="305" y="167"/>
                    </a:lnTo>
                    <a:lnTo>
                      <a:pt x="322" y="175"/>
                    </a:lnTo>
                    <a:lnTo>
                      <a:pt x="335" y="184"/>
                    </a:lnTo>
                    <a:lnTo>
                      <a:pt x="343" y="201"/>
                    </a:lnTo>
                    <a:lnTo>
                      <a:pt x="345" y="224"/>
                    </a:lnTo>
                    <a:lnTo>
                      <a:pt x="345" y="253"/>
                    </a:lnTo>
                    <a:lnTo>
                      <a:pt x="337" y="283"/>
                    </a:lnTo>
                    <a:lnTo>
                      <a:pt x="327" y="317"/>
                    </a:lnTo>
                    <a:lnTo>
                      <a:pt x="314" y="355"/>
                    </a:lnTo>
                    <a:lnTo>
                      <a:pt x="303" y="392"/>
                    </a:lnTo>
                    <a:lnTo>
                      <a:pt x="286" y="430"/>
                    </a:lnTo>
                    <a:lnTo>
                      <a:pt x="268" y="466"/>
                    </a:lnTo>
                    <a:lnTo>
                      <a:pt x="249" y="500"/>
                    </a:lnTo>
                    <a:lnTo>
                      <a:pt x="234" y="536"/>
                    </a:lnTo>
                    <a:lnTo>
                      <a:pt x="215" y="566"/>
                    </a:lnTo>
                    <a:lnTo>
                      <a:pt x="204" y="591"/>
                    </a:lnTo>
                    <a:lnTo>
                      <a:pt x="191" y="614"/>
                    </a:lnTo>
                    <a:lnTo>
                      <a:pt x="183" y="631"/>
                    </a:lnTo>
                    <a:lnTo>
                      <a:pt x="194" y="624"/>
                    </a:lnTo>
                    <a:lnTo>
                      <a:pt x="208" y="620"/>
                    </a:lnTo>
                    <a:lnTo>
                      <a:pt x="221" y="614"/>
                    </a:lnTo>
                    <a:lnTo>
                      <a:pt x="232" y="610"/>
                    </a:lnTo>
                    <a:lnTo>
                      <a:pt x="244" y="604"/>
                    </a:lnTo>
                    <a:lnTo>
                      <a:pt x="257" y="599"/>
                    </a:lnTo>
                    <a:lnTo>
                      <a:pt x="267" y="591"/>
                    </a:lnTo>
                    <a:lnTo>
                      <a:pt x="280" y="585"/>
                    </a:lnTo>
                    <a:lnTo>
                      <a:pt x="289" y="576"/>
                    </a:lnTo>
                    <a:lnTo>
                      <a:pt x="301" y="566"/>
                    </a:lnTo>
                    <a:lnTo>
                      <a:pt x="314" y="557"/>
                    </a:lnTo>
                    <a:lnTo>
                      <a:pt x="327" y="547"/>
                    </a:lnTo>
                    <a:lnTo>
                      <a:pt x="341" y="532"/>
                    </a:lnTo>
                    <a:lnTo>
                      <a:pt x="358" y="519"/>
                    </a:lnTo>
                    <a:lnTo>
                      <a:pt x="375" y="504"/>
                    </a:lnTo>
                    <a:lnTo>
                      <a:pt x="396" y="489"/>
                    </a:lnTo>
                    <a:lnTo>
                      <a:pt x="409" y="477"/>
                    </a:lnTo>
                    <a:lnTo>
                      <a:pt x="417" y="481"/>
                    </a:lnTo>
                    <a:lnTo>
                      <a:pt x="415" y="496"/>
                    </a:lnTo>
                    <a:lnTo>
                      <a:pt x="411" y="525"/>
                    </a:lnTo>
                    <a:lnTo>
                      <a:pt x="398" y="557"/>
                    </a:lnTo>
                    <a:lnTo>
                      <a:pt x="381" y="603"/>
                    </a:lnTo>
                    <a:lnTo>
                      <a:pt x="358" y="650"/>
                    </a:lnTo>
                    <a:lnTo>
                      <a:pt x="333" y="705"/>
                    </a:lnTo>
                    <a:lnTo>
                      <a:pt x="301" y="759"/>
                    </a:lnTo>
                    <a:lnTo>
                      <a:pt x="270" y="816"/>
                    </a:lnTo>
                    <a:lnTo>
                      <a:pt x="234" y="871"/>
                    </a:lnTo>
                    <a:lnTo>
                      <a:pt x="198" y="924"/>
                    </a:lnTo>
                    <a:lnTo>
                      <a:pt x="158" y="971"/>
                    </a:lnTo>
                    <a:lnTo>
                      <a:pt x="122" y="1017"/>
                    </a:lnTo>
                    <a:lnTo>
                      <a:pt x="82" y="1053"/>
                    </a:lnTo>
                    <a:lnTo>
                      <a:pt x="46" y="1080"/>
                    </a:lnTo>
                    <a:lnTo>
                      <a:pt x="16" y="1097"/>
                    </a:lnTo>
                    <a:lnTo>
                      <a:pt x="0" y="1108"/>
                    </a:lnTo>
                    <a:lnTo>
                      <a:pt x="0" y="1112"/>
                    </a:lnTo>
                    <a:lnTo>
                      <a:pt x="12" y="1112"/>
                    </a:lnTo>
                    <a:lnTo>
                      <a:pt x="33" y="1108"/>
                    </a:lnTo>
                    <a:lnTo>
                      <a:pt x="61" y="1101"/>
                    </a:lnTo>
                    <a:lnTo>
                      <a:pt x="97" y="1089"/>
                    </a:lnTo>
                    <a:lnTo>
                      <a:pt x="137" y="1078"/>
                    </a:lnTo>
                    <a:lnTo>
                      <a:pt x="177" y="1063"/>
                    </a:lnTo>
                    <a:lnTo>
                      <a:pt x="221" y="1047"/>
                    </a:lnTo>
                    <a:lnTo>
                      <a:pt x="261" y="1032"/>
                    </a:lnTo>
                    <a:lnTo>
                      <a:pt x="301" y="1021"/>
                    </a:lnTo>
                    <a:lnTo>
                      <a:pt x="331" y="1006"/>
                    </a:lnTo>
                    <a:lnTo>
                      <a:pt x="360" y="998"/>
                    </a:lnTo>
                    <a:lnTo>
                      <a:pt x="375" y="992"/>
                    </a:lnTo>
                    <a:lnTo>
                      <a:pt x="383" y="990"/>
                    </a:lnTo>
                    <a:lnTo>
                      <a:pt x="383" y="990"/>
                    </a:lnTo>
                    <a:close/>
                  </a:path>
                </a:pathLst>
              </a:custGeom>
              <a:solidFill>
                <a:srgbClr val="2B6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" name="Freeform 24"/>
              <p:cNvSpPr>
                <a:spLocks/>
              </p:cNvSpPr>
              <p:nvPr/>
            </p:nvSpPr>
            <p:spPr bwMode="auto">
              <a:xfrm>
                <a:off x="1517" y="1839"/>
                <a:ext cx="313" cy="253"/>
              </a:xfrm>
              <a:custGeom>
                <a:avLst/>
                <a:gdLst>
                  <a:gd name="T0" fmla="*/ 3 w 625"/>
                  <a:gd name="T1" fmla="*/ 330 h 505"/>
                  <a:gd name="T2" fmla="*/ 19 w 625"/>
                  <a:gd name="T3" fmla="*/ 266 h 505"/>
                  <a:gd name="T4" fmla="*/ 57 w 625"/>
                  <a:gd name="T5" fmla="*/ 178 h 505"/>
                  <a:gd name="T6" fmla="*/ 110 w 625"/>
                  <a:gd name="T7" fmla="*/ 85 h 505"/>
                  <a:gd name="T8" fmla="*/ 182 w 625"/>
                  <a:gd name="T9" fmla="*/ 19 h 505"/>
                  <a:gd name="T10" fmla="*/ 266 w 625"/>
                  <a:gd name="T11" fmla="*/ 0 h 505"/>
                  <a:gd name="T12" fmla="*/ 327 w 625"/>
                  <a:gd name="T13" fmla="*/ 17 h 505"/>
                  <a:gd name="T14" fmla="*/ 359 w 625"/>
                  <a:gd name="T15" fmla="*/ 57 h 505"/>
                  <a:gd name="T16" fmla="*/ 380 w 625"/>
                  <a:gd name="T17" fmla="*/ 98 h 505"/>
                  <a:gd name="T18" fmla="*/ 395 w 625"/>
                  <a:gd name="T19" fmla="*/ 127 h 505"/>
                  <a:gd name="T20" fmla="*/ 427 w 625"/>
                  <a:gd name="T21" fmla="*/ 129 h 505"/>
                  <a:gd name="T22" fmla="*/ 464 w 625"/>
                  <a:gd name="T23" fmla="*/ 106 h 505"/>
                  <a:gd name="T24" fmla="*/ 502 w 625"/>
                  <a:gd name="T25" fmla="*/ 85 h 505"/>
                  <a:gd name="T26" fmla="*/ 538 w 625"/>
                  <a:gd name="T27" fmla="*/ 70 h 505"/>
                  <a:gd name="T28" fmla="*/ 572 w 625"/>
                  <a:gd name="T29" fmla="*/ 64 h 505"/>
                  <a:gd name="T30" fmla="*/ 602 w 625"/>
                  <a:gd name="T31" fmla="*/ 74 h 505"/>
                  <a:gd name="T32" fmla="*/ 625 w 625"/>
                  <a:gd name="T33" fmla="*/ 112 h 505"/>
                  <a:gd name="T34" fmla="*/ 616 w 625"/>
                  <a:gd name="T35" fmla="*/ 186 h 505"/>
                  <a:gd name="T36" fmla="*/ 589 w 625"/>
                  <a:gd name="T37" fmla="*/ 281 h 505"/>
                  <a:gd name="T38" fmla="*/ 555 w 625"/>
                  <a:gd name="T39" fmla="*/ 370 h 505"/>
                  <a:gd name="T40" fmla="*/ 530 w 625"/>
                  <a:gd name="T41" fmla="*/ 431 h 505"/>
                  <a:gd name="T42" fmla="*/ 327 w 625"/>
                  <a:gd name="T43" fmla="*/ 505 h 505"/>
                  <a:gd name="T44" fmla="*/ 342 w 625"/>
                  <a:gd name="T45" fmla="*/ 482 h 505"/>
                  <a:gd name="T46" fmla="*/ 378 w 625"/>
                  <a:gd name="T47" fmla="*/ 431 h 505"/>
                  <a:gd name="T48" fmla="*/ 424 w 625"/>
                  <a:gd name="T49" fmla="*/ 361 h 505"/>
                  <a:gd name="T50" fmla="*/ 467 w 625"/>
                  <a:gd name="T51" fmla="*/ 289 h 505"/>
                  <a:gd name="T52" fmla="*/ 490 w 625"/>
                  <a:gd name="T53" fmla="*/ 226 h 505"/>
                  <a:gd name="T54" fmla="*/ 488 w 625"/>
                  <a:gd name="T55" fmla="*/ 193 h 505"/>
                  <a:gd name="T56" fmla="*/ 467 w 625"/>
                  <a:gd name="T57" fmla="*/ 195 h 505"/>
                  <a:gd name="T58" fmla="*/ 437 w 625"/>
                  <a:gd name="T59" fmla="*/ 214 h 505"/>
                  <a:gd name="T60" fmla="*/ 399 w 625"/>
                  <a:gd name="T61" fmla="*/ 230 h 505"/>
                  <a:gd name="T62" fmla="*/ 365 w 625"/>
                  <a:gd name="T63" fmla="*/ 230 h 505"/>
                  <a:gd name="T64" fmla="*/ 332 w 625"/>
                  <a:gd name="T65" fmla="*/ 193 h 505"/>
                  <a:gd name="T66" fmla="*/ 313 w 625"/>
                  <a:gd name="T67" fmla="*/ 150 h 505"/>
                  <a:gd name="T68" fmla="*/ 300 w 625"/>
                  <a:gd name="T69" fmla="*/ 112 h 505"/>
                  <a:gd name="T70" fmla="*/ 283 w 625"/>
                  <a:gd name="T71" fmla="*/ 83 h 505"/>
                  <a:gd name="T72" fmla="*/ 256 w 625"/>
                  <a:gd name="T73" fmla="*/ 74 h 505"/>
                  <a:gd name="T74" fmla="*/ 214 w 625"/>
                  <a:gd name="T75" fmla="*/ 87 h 505"/>
                  <a:gd name="T76" fmla="*/ 159 w 625"/>
                  <a:gd name="T77" fmla="*/ 125 h 505"/>
                  <a:gd name="T78" fmla="*/ 104 w 625"/>
                  <a:gd name="T79" fmla="*/ 188 h 505"/>
                  <a:gd name="T80" fmla="*/ 55 w 625"/>
                  <a:gd name="T81" fmla="*/ 252 h 505"/>
                  <a:gd name="T82" fmla="*/ 19 w 625"/>
                  <a:gd name="T83" fmla="*/ 309 h 505"/>
                  <a:gd name="T84" fmla="*/ 0 w 625"/>
                  <a:gd name="T85" fmla="*/ 342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25" h="505">
                    <a:moveTo>
                      <a:pt x="0" y="346"/>
                    </a:moveTo>
                    <a:lnTo>
                      <a:pt x="0" y="340"/>
                    </a:lnTo>
                    <a:lnTo>
                      <a:pt x="3" y="330"/>
                    </a:lnTo>
                    <a:lnTo>
                      <a:pt x="5" y="313"/>
                    </a:lnTo>
                    <a:lnTo>
                      <a:pt x="13" y="292"/>
                    </a:lnTo>
                    <a:lnTo>
                      <a:pt x="19" y="266"/>
                    </a:lnTo>
                    <a:lnTo>
                      <a:pt x="30" y="239"/>
                    </a:lnTo>
                    <a:lnTo>
                      <a:pt x="41" y="207"/>
                    </a:lnTo>
                    <a:lnTo>
                      <a:pt x="57" y="178"/>
                    </a:lnTo>
                    <a:lnTo>
                      <a:pt x="70" y="146"/>
                    </a:lnTo>
                    <a:lnTo>
                      <a:pt x="89" y="116"/>
                    </a:lnTo>
                    <a:lnTo>
                      <a:pt x="110" y="85"/>
                    </a:lnTo>
                    <a:lnTo>
                      <a:pt x="133" y="60"/>
                    </a:lnTo>
                    <a:lnTo>
                      <a:pt x="154" y="36"/>
                    </a:lnTo>
                    <a:lnTo>
                      <a:pt x="182" y="19"/>
                    </a:lnTo>
                    <a:lnTo>
                      <a:pt x="209" y="5"/>
                    </a:lnTo>
                    <a:lnTo>
                      <a:pt x="241" y="0"/>
                    </a:lnTo>
                    <a:lnTo>
                      <a:pt x="266" y="0"/>
                    </a:lnTo>
                    <a:lnTo>
                      <a:pt x="291" y="1"/>
                    </a:lnTo>
                    <a:lnTo>
                      <a:pt x="310" y="7"/>
                    </a:lnTo>
                    <a:lnTo>
                      <a:pt x="327" y="17"/>
                    </a:lnTo>
                    <a:lnTo>
                      <a:pt x="340" y="28"/>
                    </a:lnTo>
                    <a:lnTo>
                      <a:pt x="351" y="41"/>
                    </a:lnTo>
                    <a:lnTo>
                      <a:pt x="359" y="57"/>
                    </a:lnTo>
                    <a:lnTo>
                      <a:pt x="368" y="72"/>
                    </a:lnTo>
                    <a:lnTo>
                      <a:pt x="374" y="83"/>
                    </a:lnTo>
                    <a:lnTo>
                      <a:pt x="380" y="98"/>
                    </a:lnTo>
                    <a:lnTo>
                      <a:pt x="384" y="110"/>
                    </a:lnTo>
                    <a:lnTo>
                      <a:pt x="389" y="121"/>
                    </a:lnTo>
                    <a:lnTo>
                      <a:pt x="395" y="127"/>
                    </a:lnTo>
                    <a:lnTo>
                      <a:pt x="405" y="133"/>
                    </a:lnTo>
                    <a:lnTo>
                      <a:pt x="414" y="133"/>
                    </a:lnTo>
                    <a:lnTo>
                      <a:pt x="427" y="129"/>
                    </a:lnTo>
                    <a:lnTo>
                      <a:pt x="439" y="121"/>
                    </a:lnTo>
                    <a:lnTo>
                      <a:pt x="452" y="114"/>
                    </a:lnTo>
                    <a:lnTo>
                      <a:pt x="464" y="106"/>
                    </a:lnTo>
                    <a:lnTo>
                      <a:pt x="479" y="98"/>
                    </a:lnTo>
                    <a:lnTo>
                      <a:pt x="490" y="91"/>
                    </a:lnTo>
                    <a:lnTo>
                      <a:pt x="502" y="85"/>
                    </a:lnTo>
                    <a:lnTo>
                      <a:pt x="513" y="79"/>
                    </a:lnTo>
                    <a:lnTo>
                      <a:pt x="526" y="74"/>
                    </a:lnTo>
                    <a:lnTo>
                      <a:pt x="538" y="70"/>
                    </a:lnTo>
                    <a:lnTo>
                      <a:pt x="547" y="66"/>
                    </a:lnTo>
                    <a:lnTo>
                      <a:pt x="559" y="64"/>
                    </a:lnTo>
                    <a:lnTo>
                      <a:pt x="572" y="64"/>
                    </a:lnTo>
                    <a:lnTo>
                      <a:pt x="579" y="64"/>
                    </a:lnTo>
                    <a:lnTo>
                      <a:pt x="593" y="70"/>
                    </a:lnTo>
                    <a:lnTo>
                      <a:pt x="602" y="74"/>
                    </a:lnTo>
                    <a:lnTo>
                      <a:pt x="614" y="83"/>
                    </a:lnTo>
                    <a:lnTo>
                      <a:pt x="621" y="95"/>
                    </a:lnTo>
                    <a:lnTo>
                      <a:pt x="625" y="112"/>
                    </a:lnTo>
                    <a:lnTo>
                      <a:pt x="625" y="133"/>
                    </a:lnTo>
                    <a:lnTo>
                      <a:pt x="621" y="159"/>
                    </a:lnTo>
                    <a:lnTo>
                      <a:pt x="616" y="186"/>
                    </a:lnTo>
                    <a:lnTo>
                      <a:pt x="608" y="218"/>
                    </a:lnTo>
                    <a:lnTo>
                      <a:pt x="598" y="249"/>
                    </a:lnTo>
                    <a:lnTo>
                      <a:pt x="589" y="281"/>
                    </a:lnTo>
                    <a:lnTo>
                      <a:pt x="578" y="311"/>
                    </a:lnTo>
                    <a:lnTo>
                      <a:pt x="566" y="342"/>
                    </a:lnTo>
                    <a:lnTo>
                      <a:pt x="555" y="370"/>
                    </a:lnTo>
                    <a:lnTo>
                      <a:pt x="545" y="395"/>
                    </a:lnTo>
                    <a:lnTo>
                      <a:pt x="536" y="414"/>
                    </a:lnTo>
                    <a:lnTo>
                      <a:pt x="530" y="431"/>
                    </a:lnTo>
                    <a:lnTo>
                      <a:pt x="524" y="441"/>
                    </a:lnTo>
                    <a:lnTo>
                      <a:pt x="524" y="446"/>
                    </a:lnTo>
                    <a:lnTo>
                      <a:pt x="327" y="505"/>
                    </a:lnTo>
                    <a:lnTo>
                      <a:pt x="327" y="503"/>
                    </a:lnTo>
                    <a:lnTo>
                      <a:pt x="332" y="496"/>
                    </a:lnTo>
                    <a:lnTo>
                      <a:pt x="342" y="482"/>
                    </a:lnTo>
                    <a:lnTo>
                      <a:pt x="351" y="469"/>
                    </a:lnTo>
                    <a:lnTo>
                      <a:pt x="365" y="450"/>
                    </a:lnTo>
                    <a:lnTo>
                      <a:pt x="378" y="431"/>
                    </a:lnTo>
                    <a:lnTo>
                      <a:pt x="393" y="408"/>
                    </a:lnTo>
                    <a:lnTo>
                      <a:pt x="410" y="387"/>
                    </a:lnTo>
                    <a:lnTo>
                      <a:pt x="424" y="361"/>
                    </a:lnTo>
                    <a:lnTo>
                      <a:pt x="439" y="336"/>
                    </a:lnTo>
                    <a:lnTo>
                      <a:pt x="454" y="311"/>
                    </a:lnTo>
                    <a:lnTo>
                      <a:pt x="467" y="289"/>
                    </a:lnTo>
                    <a:lnTo>
                      <a:pt x="477" y="264"/>
                    </a:lnTo>
                    <a:lnTo>
                      <a:pt x="486" y="245"/>
                    </a:lnTo>
                    <a:lnTo>
                      <a:pt x="490" y="226"/>
                    </a:lnTo>
                    <a:lnTo>
                      <a:pt x="494" y="212"/>
                    </a:lnTo>
                    <a:lnTo>
                      <a:pt x="490" y="199"/>
                    </a:lnTo>
                    <a:lnTo>
                      <a:pt x="488" y="193"/>
                    </a:lnTo>
                    <a:lnTo>
                      <a:pt x="481" y="190"/>
                    </a:lnTo>
                    <a:lnTo>
                      <a:pt x="477" y="192"/>
                    </a:lnTo>
                    <a:lnTo>
                      <a:pt x="467" y="195"/>
                    </a:lnTo>
                    <a:lnTo>
                      <a:pt x="458" y="199"/>
                    </a:lnTo>
                    <a:lnTo>
                      <a:pt x="448" y="207"/>
                    </a:lnTo>
                    <a:lnTo>
                      <a:pt x="437" y="214"/>
                    </a:lnTo>
                    <a:lnTo>
                      <a:pt x="424" y="218"/>
                    </a:lnTo>
                    <a:lnTo>
                      <a:pt x="412" y="224"/>
                    </a:lnTo>
                    <a:lnTo>
                      <a:pt x="399" y="230"/>
                    </a:lnTo>
                    <a:lnTo>
                      <a:pt x="387" y="232"/>
                    </a:lnTo>
                    <a:lnTo>
                      <a:pt x="374" y="232"/>
                    </a:lnTo>
                    <a:lnTo>
                      <a:pt x="365" y="230"/>
                    </a:lnTo>
                    <a:lnTo>
                      <a:pt x="353" y="222"/>
                    </a:lnTo>
                    <a:lnTo>
                      <a:pt x="344" y="211"/>
                    </a:lnTo>
                    <a:lnTo>
                      <a:pt x="332" y="193"/>
                    </a:lnTo>
                    <a:lnTo>
                      <a:pt x="325" y="180"/>
                    </a:lnTo>
                    <a:lnTo>
                      <a:pt x="317" y="165"/>
                    </a:lnTo>
                    <a:lnTo>
                      <a:pt x="313" y="150"/>
                    </a:lnTo>
                    <a:lnTo>
                      <a:pt x="308" y="136"/>
                    </a:lnTo>
                    <a:lnTo>
                      <a:pt x="304" y="123"/>
                    </a:lnTo>
                    <a:lnTo>
                      <a:pt x="300" y="112"/>
                    </a:lnTo>
                    <a:lnTo>
                      <a:pt x="294" y="102"/>
                    </a:lnTo>
                    <a:lnTo>
                      <a:pt x="289" y="91"/>
                    </a:lnTo>
                    <a:lnTo>
                      <a:pt x="283" y="83"/>
                    </a:lnTo>
                    <a:lnTo>
                      <a:pt x="275" y="78"/>
                    </a:lnTo>
                    <a:lnTo>
                      <a:pt x="266" y="74"/>
                    </a:lnTo>
                    <a:lnTo>
                      <a:pt x="256" y="74"/>
                    </a:lnTo>
                    <a:lnTo>
                      <a:pt x="243" y="74"/>
                    </a:lnTo>
                    <a:lnTo>
                      <a:pt x="230" y="78"/>
                    </a:lnTo>
                    <a:lnTo>
                      <a:pt x="214" y="87"/>
                    </a:lnTo>
                    <a:lnTo>
                      <a:pt x="195" y="97"/>
                    </a:lnTo>
                    <a:lnTo>
                      <a:pt x="176" y="110"/>
                    </a:lnTo>
                    <a:lnTo>
                      <a:pt x="159" y="125"/>
                    </a:lnTo>
                    <a:lnTo>
                      <a:pt x="140" y="146"/>
                    </a:lnTo>
                    <a:lnTo>
                      <a:pt x="121" y="165"/>
                    </a:lnTo>
                    <a:lnTo>
                      <a:pt x="104" y="188"/>
                    </a:lnTo>
                    <a:lnTo>
                      <a:pt x="85" y="209"/>
                    </a:lnTo>
                    <a:lnTo>
                      <a:pt x="72" y="232"/>
                    </a:lnTo>
                    <a:lnTo>
                      <a:pt x="55" y="252"/>
                    </a:lnTo>
                    <a:lnTo>
                      <a:pt x="41" y="273"/>
                    </a:lnTo>
                    <a:lnTo>
                      <a:pt x="28" y="290"/>
                    </a:lnTo>
                    <a:lnTo>
                      <a:pt x="19" y="309"/>
                    </a:lnTo>
                    <a:lnTo>
                      <a:pt x="11" y="323"/>
                    </a:lnTo>
                    <a:lnTo>
                      <a:pt x="3" y="334"/>
                    </a:lnTo>
                    <a:lnTo>
                      <a:pt x="0" y="342"/>
                    </a:lnTo>
                    <a:lnTo>
                      <a:pt x="0" y="346"/>
                    </a:lnTo>
                    <a:lnTo>
                      <a:pt x="0" y="346"/>
                    </a:lnTo>
                    <a:close/>
                  </a:path>
                </a:pathLst>
              </a:custGeom>
              <a:solidFill>
                <a:srgbClr val="2B6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" name="Freeform 25"/>
              <p:cNvSpPr>
                <a:spLocks/>
              </p:cNvSpPr>
              <p:nvPr/>
            </p:nvSpPr>
            <p:spPr bwMode="auto">
              <a:xfrm>
                <a:off x="2245" y="2582"/>
                <a:ext cx="61" cy="62"/>
              </a:xfrm>
              <a:custGeom>
                <a:avLst/>
                <a:gdLst>
                  <a:gd name="T0" fmla="*/ 72 w 122"/>
                  <a:gd name="T1" fmla="*/ 0 h 124"/>
                  <a:gd name="T2" fmla="*/ 64 w 122"/>
                  <a:gd name="T3" fmla="*/ 0 h 124"/>
                  <a:gd name="T4" fmla="*/ 53 w 122"/>
                  <a:gd name="T5" fmla="*/ 8 h 124"/>
                  <a:gd name="T6" fmla="*/ 42 w 122"/>
                  <a:gd name="T7" fmla="*/ 12 h 124"/>
                  <a:gd name="T8" fmla="*/ 32 w 122"/>
                  <a:gd name="T9" fmla="*/ 19 h 124"/>
                  <a:gd name="T10" fmla="*/ 23 w 122"/>
                  <a:gd name="T11" fmla="*/ 29 h 124"/>
                  <a:gd name="T12" fmla="*/ 13 w 122"/>
                  <a:gd name="T13" fmla="*/ 42 h 124"/>
                  <a:gd name="T14" fmla="*/ 4 w 122"/>
                  <a:gd name="T15" fmla="*/ 54 h 124"/>
                  <a:gd name="T16" fmla="*/ 0 w 122"/>
                  <a:gd name="T17" fmla="*/ 71 h 124"/>
                  <a:gd name="T18" fmla="*/ 0 w 122"/>
                  <a:gd name="T19" fmla="*/ 78 h 124"/>
                  <a:gd name="T20" fmla="*/ 2 w 122"/>
                  <a:gd name="T21" fmla="*/ 88 h 124"/>
                  <a:gd name="T22" fmla="*/ 6 w 122"/>
                  <a:gd name="T23" fmla="*/ 96 h 124"/>
                  <a:gd name="T24" fmla="*/ 11 w 122"/>
                  <a:gd name="T25" fmla="*/ 105 h 124"/>
                  <a:gd name="T26" fmla="*/ 15 w 122"/>
                  <a:gd name="T27" fmla="*/ 111 h 124"/>
                  <a:gd name="T28" fmla="*/ 23 w 122"/>
                  <a:gd name="T29" fmla="*/ 116 h 124"/>
                  <a:gd name="T30" fmla="*/ 30 w 122"/>
                  <a:gd name="T31" fmla="*/ 120 h 124"/>
                  <a:gd name="T32" fmla="*/ 40 w 122"/>
                  <a:gd name="T33" fmla="*/ 124 h 124"/>
                  <a:gd name="T34" fmla="*/ 49 w 122"/>
                  <a:gd name="T35" fmla="*/ 124 h 124"/>
                  <a:gd name="T36" fmla="*/ 64 w 122"/>
                  <a:gd name="T37" fmla="*/ 124 h 124"/>
                  <a:gd name="T38" fmla="*/ 76 w 122"/>
                  <a:gd name="T39" fmla="*/ 122 h 124"/>
                  <a:gd name="T40" fmla="*/ 91 w 122"/>
                  <a:gd name="T41" fmla="*/ 116 h 124"/>
                  <a:gd name="T42" fmla="*/ 104 w 122"/>
                  <a:gd name="T43" fmla="*/ 109 h 124"/>
                  <a:gd name="T44" fmla="*/ 112 w 122"/>
                  <a:gd name="T45" fmla="*/ 99 h 124"/>
                  <a:gd name="T46" fmla="*/ 118 w 122"/>
                  <a:gd name="T47" fmla="*/ 90 h 124"/>
                  <a:gd name="T48" fmla="*/ 122 w 122"/>
                  <a:gd name="T49" fmla="*/ 82 h 124"/>
                  <a:gd name="T50" fmla="*/ 122 w 122"/>
                  <a:gd name="T51" fmla="*/ 71 h 124"/>
                  <a:gd name="T52" fmla="*/ 120 w 122"/>
                  <a:gd name="T53" fmla="*/ 61 h 124"/>
                  <a:gd name="T54" fmla="*/ 114 w 122"/>
                  <a:gd name="T55" fmla="*/ 52 h 124"/>
                  <a:gd name="T56" fmla="*/ 112 w 122"/>
                  <a:gd name="T57" fmla="*/ 42 h 124"/>
                  <a:gd name="T58" fmla="*/ 104 w 122"/>
                  <a:gd name="T59" fmla="*/ 35 h 124"/>
                  <a:gd name="T60" fmla="*/ 97 w 122"/>
                  <a:gd name="T61" fmla="*/ 25 h 124"/>
                  <a:gd name="T62" fmla="*/ 89 w 122"/>
                  <a:gd name="T63" fmla="*/ 18 h 124"/>
                  <a:gd name="T64" fmla="*/ 85 w 122"/>
                  <a:gd name="T65" fmla="*/ 12 h 124"/>
                  <a:gd name="T66" fmla="*/ 74 w 122"/>
                  <a:gd name="T67" fmla="*/ 4 h 124"/>
                  <a:gd name="T68" fmla="*/ 72 w 122"/>
                  <a:gd name="T69" fmla="*/ 0 h 124"/>
                  <a:gd name="T70" fmla="*/ 72 w 122"/>
                  <a:gd name="T7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24">
                    <a:moveTo>
                      <a:pt x="72" y="0"/>
                    </a:moveTo>
                    <a:lnTo>
                      <a:pt x="64" y="0"/>
                    </a:lnTo>
                    <a:lnTo>
                      <a:pt x="53" y="8"/>
                    </a:lnTo>
                    <a:lnTo>
                      <a:pt x="42" y="12"/>
                    </a:lnTo>
                    <a:lnTo>
                      <a:pt x="32" y="19"/>
                    </a:lnTo>
                    <a:lnTo>
                      <a:pt x="23" y="29"/>
                    </a:lnTo>
                    <a:lnTo>
                      <a:pt x="13" y="42"/>
                    </a:lnTo>
                    <a:lnTo>
                      <a:pt x="4" y="54"/>
                    </a:lnTo>
                    <a:lnTo>
                      <a:pt x="0" y="71"/>
                    </a:lnTo>
                    <a:lnTo>
                      <a:pt x="0" y="78"/>
                    </a:lnTo>
                    <a:lnTo>
                      <a:pt x="2" y="88"/>
                    </a:lnTo>
                    <a:lnTo>
                      <a:pt x="6" y="96"/>
                    </a:lnTo>
                    <a:lnTo>
                      <a:pt x="11" y="105"/>
                    </a:lnTo>
                    <a:lnTo>
                      <a:pt x="15" y="111"/>
                    </a:lnTo>
                    <a:lnTo>
                      <a:pt x="23" y="116"/>
                    </a:lnTo>
                    <a:lnTo>
                      <a:pt x="30" y="120"/>
                    </a:lnTo>
                    <a:lnTo>
                      <a:pt x="40" y="124"/>
                    </a:lnTo>
                    <a:lnTo>
                      <a:pt x="49" y="124"/>
                    </a:lnTo>
                    <a:lnTo>
                      <a:pt x="64" y="124"/>
                    </a:lnTo>
                    <a:lnTo>
                      <a:pt x="76" y="122"/>
                    </a:lnTo>
                    <a:lnTo>
                      <a:pt x="91" y="116"/>
                    </a:lnTo>
                    <a:lnTo>
                      <a:pt x="104" y="109"/>
                    </a:lnTo>
                    <a:lnTo>
                      <a:pt x="112" y="99"/>
                    </a:lnTo>
                    <a:lnTo>
                      <a:pt x="118" y="90"/>
                    </a:lnTo>
                    <a:lnTo>
                      <a:pt x="122" y="82"/>
                    </a:lnTo>
                    <a:lnTo>
                      <a:pt x="122" y="71"/>
                    </a:lnTo>
                    <a:lnTo>
                      <a:pt x="120" y="61"/>
                    </a:lnTo>
                    <a:lnTo>
                      <a:pt x="114" y="52"/>
                    </a:lnTo>
                    <a:lnTo>
                      <a:pt x="112" y="42"/>
                    </a:lnTo>
                    <a:lnTo>
                      <a:pt x="104" y="35"/>
                    </a:lnTo>
                    <a:lnTo>
                      <a:pt x="97" y="25"/>
                    </a:lnTo>
                    <a:lnTo>
                      <a:pt x="89" y="18"/>
                    </a:lnTo>
                    <a:lnTo>
                      <a:pt x="85" y="12"/>
                    </a:lnTo>
                    <a:lnTo>
                      <a:pt x="74" y="4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898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" name="Freeform 26"/>
              <p:cNvSpPr>
                <a:spLocks/>
              </p:cNvSpPr>
              <p:nvPr/>
            </p:nvSpPr>
            <p:spPr bwMode="auto">
              <a:xfrm>
                <a:off x="2269" y="2582"/>
                <a:ext cx="46" cy="45"/>
              </a:xfrm>
              <a:custGeom>
                <a:avLst/>
                <a:gdLst>
                  <a:gd name="T0" fmla="*/ 23 w 92"/>
                  <a:gd name="T1" fmla="*/ 88 h 92"/>
                  <a:gd name="T2" fmla="*/ 8 w 92"/>
                  <a:gd name="T3" fmla="*/ 73 h 92"/>
                  <a:gd name="T4" fmla="*/ 2 w 92"/>
                  <a:gd name="T5" fmla="*/ 59 h 92"/>
                  <a:gd name="T6" fmla="*/ 0 w 92"/>
                  <a:gd name="T7" fmla="*/ 44 h 92"/>
                  <a:gd name="T8" fmla="*/ 4 w 92"/>
                  <a:gd name="T9" fmla="*/ 33 h 92"/>
                  <a:gd name="T10" fmla="*/ 10 w 92"/>
                  <a:gd name="T11" fmla="*/ 18 h 92"/>
                  <a:gd name="T12" fmla="*/ 21 w 92"/>
                  <a:gd name="T13" fmla="*/ 10 h 92"/>
                  <a:gd name="T14" fmla="*/ 33 w 92"/>
                  <a:gd name="T15" fmla="*/ 2 h 92"/>
                  <a:gd name="T16" fmla="*/ 48 w 92"/>
                  <a:gd name="T17" fmla="*/ 0 h 92"/>
                  <a:gd name="T18" fmla="*/ 59 w 92"/>
                  <a:gd name="T19" fmla="*/ 0 h 92"/>
                  <a:gd name="T20" fmla="*/ 71 w 92"/>
                  <a:gd name="T21" fmla="*/ 8 h 92"/>
                  <a:gd name="T22" fmla="*/ 78 w 92"/>
                  <a:gd name="T23" fmla="*/ 18 h 92"/>
                  <a:gd name="T24" fmla="*/ 86 w 92"/>
                  <a:gd name="T25" fmla="*/ 31 h 92"/>
                  <a:gd name="T26" fmla="*/ 90 w 92"/>
                  <a:gd name="T27" fmla="*/ 42 h 92"/>
                  <a:gd name="T28" fmla="*/ 92 w 92"/>
                  <a:gd name="T29" fmla="*/ 58 h 92"/>
                  <a:gd name="T30" fmla="*/ 88 w 92"/>
                  <a:gd name="T31" fmla="*/ 69 h 92"/>
                  <a:gd name="T32" fmla="*/ 82 w 92"/>
                  <a:gd name="T33" fmla="*/ 80 h 92"/>
                  <a:gd name="T34" fmla="*/ 73 w 92"/>
                  <a:gd name="T35" fmla="*/ 84 h 92"/>
                  <a:gd name="T36" fmla="*/ 63 w 92"/>
                  <a:gd name="T37" fmla="*/ 90 h 92"/>
                  <a:gd name="T38" fmla="*/ 54 w 92"/>
                  <a:gd name="T39" fmla="*/ 92 h 92"/>
                  <a:gd name="T40" fmla="*/ 44 w 92"/>
                  <a:gd name="T41" fmla="*/ 92 h 92"/>
                  <a:gd name="T42" fmla="*/ 35 w 92"/>
                  <a:gd name="T43" fmla="*/ 90 h 92"/>
                  <a:gd name="T44" fmla="*/ 29 w 92"/>
                  <a:gd name="T45" fmla="*/ 90 h 92"/>
                  <a:gd name="T46" fmla="*/ 23 w 92"/>
                  <a:gd name="T47" fmla="*/ 88 h 92"/>
                  <a:gd name="T48" fmla="*/ 23 w 92"/>
                  <a:gd name="T49" fmla="*/ 8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2" h="92">
                    <a:moveTo>
                      <a:pt x="23" y="88"/>
                    </a:moveTo>
                    <a:lnTo>
                      <a:pt x="8" y="73"/>
                    </a:lnTo>
                    <a:lnTo>
                      <a:pt x="2" y="59"/>
                    </a:lnTo>
                    <a:lnTo>
                      <a:pt x="0" y="44"/>
                    </a:lnTo>
                    <a:lnTo>
                      <a:pt x="4" y="33"/>
                    </a:lnTo>
                    <a:lnTo>
                      <a:pt x="10" y="18"/>
                    </a:lnTo>
                    <a:lnTo>
                      <a:pt x="21" y="10"/>
                    </a:lnTo>
                    <a:lnTo>
                      <a:pt x="33" y="2"/>
                    </a:lnTo>
                    <a:lnTo>
                      <a:pt x="48" y="0"/>
                    </a:lnTo>
                    <a:lnTo>
                      <a:pt x="59" y="0"/>
                    </a:lnTo>
                    <a:lnTo>
                      <a:pt x="71" y="8"/>
                    </a:lnTo>
                    <a:lnTo>
                      <a:pt x="78" y="18"/>
                    </a:lnTo>
                    <a:lnTo>
                      <a:pt x="86" y="31"/>
                    </a:lnTo>
                    <a:lnTo>
                      <a:pt x="90" y="42"/>
                    </a:lnTo>
                    <a:lnTo>
                      <a:pt x="92" y="58"/>
                    </a:lnTo>
                    <a:lnTo>
                      <a:pt x="88" y="69"/>
                    </a:lnTo>
                    <a:lnTo>
                      <a:pt x="82" y="80"/>
                    </a:lnTo>
                    <a:lnTo>
                      <a:pt x="73" y="84"/>
                    </a:lnTo>
                    <a:lnTo>
                      <a:pt x="63" y="90"/>
                    </a:lnTo>
                    <a:lnTo>
                      <a:pt x="54" y="92"/>
                    </a:lnTo>
                    <a:lnTo>
                      <a:pt x="44" y="92"/>
                    </a:lnTo>
                    <a:lnTo>
                      <a:pt x="35" y="90"/>
                    </a:lnTo>
                    <a:lnTo>
                      <a:pt x="29" y="90"/>
                    </a:lnTo>
                    <a:lnTo>
                      <a:pt x="23" y="88"/>
                    </a:lnTo>
                    <a:lnTo>
                      <a:pt x="23" y="88"/>
                    </a:lnTo>
                    <a:close/>
                  </a:path>
                </a:pathLst>
              </a:custGeom>
              <a:solidFill>
                <a:srgbClr val="E8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" name="Freeform 27"/>
              <p:cNvSpPr>
                <a:spLocks/>
              </p:cNvSpPr>
              <p:nvPr/>
            </p:nvSpPr>
            <p:spPr bwMode="auto">
              <a:xfrm>
                <a:off x="2216" y="2549"/>
                <a:ext cx="140" cy="155"/>
              </a:xfrm>
              <a:custGeom>
                <a:avLst/>
                <a:gdLst>
                  <a:gd name="T0" fmla="*/ 91 w 279"/>
                  <a:gd name="T1" fmla="*/ 21 h 310"/>
                  <a:gd name="T2" fmla="*/ 120 w 279"/>
                  <a:gd name="T3" fmla="*/ 21 h 310"/>
                  <a:gd name="T4" fmla="*/ 148 w 279"/>
                  <a:gd name="T5" fmla="*/ 23 h 310"/>
                  <a:gd name="T6" fmla="*/ 177 w 279"/>
                  <a:gd name="T7" fmla="*/ 30 h 310"/>
                  <a:gd name="T8" fmla="*/ 201 w 279"/>
                  <a:gd name="T9" fmla="*/ 44 h 310"/>
                  <a:gd name="T10" fmla="*/ 222 w 279"/>
                  <a:gd name="T11" fmla="*/ 64 h 310"/>
                  <a:gd name="T12" fmla="*/ 230 w 279"/>
                  <a:gd name="T13" fmla="*/ 89 h 310"/>
                  <a:gd name="T14" fmla="*/ 230 w 279"/>
                  <a:gd name="T15" fmla="*/ 120 h 310"/>
                  <a:gd name="T16" fmla="*/ 220 w 279"/>
                  <a:gd name="T17" fmla="*/ 148 h 310"/>
                  <a:gd name="T18" fmla="*/ 201 w 279"/>
                  <a:gd name="T19" fmla="*/ 179 h 310"/>
                  <a:gd name="T20" fmla="*/ 179 w 279"/>
                  <a:gd name="T21" fmla="*/ 201 h 310"/>
                  <a:gd name="T22" fmla="*/ 148 w 279"/>
                  <a:gd name="T23" fmla="*/ 220 h 310"/>
                  <a:gd name="T24" fmla="*/ 118 w 279"/>
                  <a:gd name="T25" fmla="*/ 230 h 310"/>
                  <a:gd name="T26" fmla="*/ 85 w 279"/>
                  <a:gd name="T27" fmla="*/ 228 h 310"/>
                  <a:gd name="T28" fmla="*/ 74 w 279"/>
                  <a:gd name="T29" fmla="*/ 228 h 310"/>
                  <a:gd name="T30" fmla="*/ 91 w 279"/>
                  <a:gd name="T31" fmla="*/ 237 h 310"/>
                  <a:gd name="T32" fmla="*/ 103 w 279"/>
                  <a:gd name="T33" fmla="*/ 241 h 310"/>
                  <a:gd name="T34" fmla="*/ 120 w 279"/>
                  <a:gd name="T35" fmla="*/ 247 h 310"/>
                  <a:gd name="T36" fmla="*/ 139 w 279"/>
                  <a:gd name="T37" fmla="*/ 249 h 310"/>
                  <a:gd name="T38" fmla="*/ 163 w 279"/>
                  <a:gd name="T39" fmla="*/ 251 h 310"/>
                  <a:gd name="T40" fmla="*/ 150 w 279"/>
                  <a:gd name="T41" fmla="*/ 257 h 310"/>
                  <a:gd name="T42" fmla="*/ 135 w 279"/>
                  <a:gd name="T43" fmla="*/ 262 h 310"/>
                  <a:gd name="T44" fmla="*/ 116 w 279"/>
                  <a:gd name="T45" fmla="*/ 268 h 310"/>
                  <a:gd name="T46" fmla="*/ 91 w 279"/>
                  <a:gd name="T47" fmla="*/ 272 h 310"/>
                  <a:gd name="T48" fmla="*/ 65 w 279"/>
                  <a:gd name="T49" fmla="*/ 270 h 310"/>
                  <a:gd name="T50" fmla="*/ 32 w 279"/>
                  <a:gd name="T51" fmla="*/ 264 h 310"/>
                  <a:gd name="T52" fmla="*/ 0 w 279"/>
                  <a:gd name="T53" fmla="*/ 255 h 310"/>
                  <a:gd name="T54" fmla="*/ 6 w 279"/>
                  <a:gd name="T55" fmla="*/ 268 h 310"/>
                  <a:gd name="T56" fmla="*/ 15 w 279"/>
                  <a:gd name="T57" fmla="*/ 281 h 310"/>
                  <a:gd name="T58" fmla="*/ 34 w 279"/>
                  <a:gd name="T59" fmla="*/ 296 h 310"/>
                  <a:gd name="T60" fmla="*/ 57 w 279"/>
                  <a:gd name="T61" fmla="*/ 306 h 310"/>
                  <a:gd name="T62" fmla="*/ 89 w 279"/>
                  <a:gd name="T63" fmla="*/ 310 h 310"/>
                  <a:gd name="T64" fmla="*/ 131 w 279"/>
                  <a:gd name="T65" fmla="*/ 304 h 310"/>
                  <a:gd name="T66" fmla="*/ 181 w 279"/>
                  <a:gd name="T67" fmla="*/ 287 h 310"/>
                  <a:gd name="T68" fmla="*/ 226 w 279"/>
                  <a:gd name="T69" fmla="*/ 257 h 310"/>
                  <a:gd name="T70" fmla="*/ 257 w 279"/>
                  <a:gd name="T71" fmla="*/ 224 h 310"/>
                  <a:gd name="T72" fmla="*/ 272 w 279"/>
                  <a:gd name="T73" fmla="*/ 188 h 310"/>
                  <a:gd name="T74" fmla="*/ 279 w 279"/>
                  <a:gd name="T75" fmla="*/ 156 h 310"/>
                  <a:gd name="T76" fmla="*/ 277 w 279"/>
                  <a:gd name="T77" fmla="*/ 120 h 310"/>
                  <a:gd name="T78" fmla="*/ 270 w 279"/>
                  <a:gd name="T79" fmla="*/ 89 h 310"/>
                  <a:gd name="T80" fmla="*/ 257 w 279"/>
                  <a:gd name="T81" fmla="*/ 63 h 310"/>
                  <a:gd name="T82" fmla="*/ 247 w 279"/>
                  <a:gd name="T83" fmla="*/ 47 h 310"/>
                  <a:gd name="T84" fmla="*/ 217 w 279"/>
                  <a:gd name="T85" fmla="*/ 23 h 310"/>
                  <a:gd name="T86" fmla="*/ 184 w 279"/>
                  <a:gd name="T87" fmla="*/ 7 h 310"/>
                  <a:gd name="T88" fmla="*/ 167 w 279"/>
                  <a:gd name="T89" fmla="*/ 2 h 310"/>
                  <a:gd name="T90" fmla="*/ 150 w 279"/>
                  <a:gd name="T91" fmla="*/ 2 h 310"/>
                  <a:gd name="T92" fmla="*/ 131 w 279"/>
                  <a:gd name="T93" fmla="*/ 0 h 310"/>
                  <a:gd name="T94" fmla="*/ 116 w 279"/>
                  <a:gd name="T95" fmla="*/ 6 h 310"/>
                  <a:gd name="T96" fmla="*/ 99 w 279"/>
                  <a:gd name="T97" fmla="*/ 6 h 310"/>
                  <a:gd name="T98" fmla="*/ 87 w 279"/>
                  <a:gd name="T99" fmla="*/ 9 h 310"/>
                  <a:gd name="T100" fmla="*/ 72 w 279"/>
                  <a:gd name="T101" fmla="*/ 15 h 310"/>
                  <a:gd name="T102" fmla="*/ 82 w 279"/>
                  <a:gd name="T103" fmla="*/ 21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9" h="310">
                    <a:moveTo>
                      <a:pt x="82" y="21"/>
                    </a:moveTo>
                    <a:lnTo>
                      <a:pt x="91" y="21"/>
                    </a:lnTo>
                    <a:lnTo>
                      <a:pt x="106" y="21"/>
                    </a:lnTo>
                    <a:lnTo>
                      <a:pt x="120" y="21"/>
                    </a:lnTo>
                    <a:lnTo>
                      <a:pt x="135" y="23"/>
                    </a:lnTo>
                    <a:lnTo>
                      <a:pt x="148" y="23"/>
                    </a:lnTo>
                    <a:lnTo>
                      <a:pt x="163" y="26"/>
                    </a:lnTo>
                    <a:lnTo>
                      <a:pt x="177" y="30"/>
                    </a:lnTo>
                    <a:lnTo>
                      <a:pt x="190" y="38"/>
                    </a:lnTo>
                    <a:lnTo>
                      <a:pt x="201" y="44"/>
                    </a:lnTo>
                    <a:lnTo>
                      <a:pt x="213" y="53"/>
                    </a:lnTo>
                    <a:lnTo>
                      <a:pt x="222" y="64"/>
                    </a:lnTo>
                    <a:lnTo>
                      <a:pt x="230" y="78"/>
                    </a:lnTo>
                    <a:lnTo>
                      <a:pt x="230" y="89"/>
                    </a:lnTo>
                    <a:lnTo>
                      <a:pt x="232" y="104"/>
                    </a:lnTo>
                    <a:lnTo>
                      <a:pt x="230" y="120"/>
                    </a:lnTo>
                    <a:lnTo>
                      <a:pt x="228" y="135"/>
                    </a:lnTo>
                    <a:lnTo>
                      <a:pt x="220" y="148"/>
                    </a:lnTo>
                    <a:lnTo>
                      <a:pt x="213" y="163"/>
                    </a:lnTo>
                    <a:lnTo>
                      <a:pt x="201" y="179"/>
                    </a:lnTo>
                    <a:lnTo>
                      <a:pt x="192" y="192"/>
                    </a:lnTo>
                    <a:lnTo>
                      <a:pt x="179" y="201"/>
                    </a:lnTo>
                    <a:lnTo>
                      <a:pt x="163" y="213"/>
                    </a:lnTo>
                    <a:lnTo>
                      <a:pt x="148" y="220"/>
                    </a:lnTo>
                    <a:lnTo>
                      <a:pt x="135" y="226"/>
                    </a:lnTo>
                    <a:lnTo>
                      <a:pt x="118" y="230"/>
                    </a:lnTo>
                    <a:lnTo>
                      <a:pt x="103" y="230"/>
                    </a:lnTo>
                    <a:lnTo>
                      <a:pt x="85" y="228"/>
                    </a:lnTo>
                    <a:lnTo>
                      <a:pt x="72" y="222"/>
                    </a:lnTo>
                    <a:lnTo>
                      <a:pt x="74" y="228"/>
                    </a:lnTo>
                    <a:lnTo>
                      <a:pt x="82" y="230"/>
                    </a:lnTo>
                    <a:lnTo>
                      <a:pt x="91" y="237"/>
                    </a:lnTo>
                    <a:lnTo>
                      <a:pt x="97" y="239"/>
                    </a:lnTo>
                    <a:lnTo>
                      <a:pt x="103" y="241"/>
                    </a:lnTo>
                    <a:lnTo>
                      <a:pt x="110" y="243"/>
                    </a:lnTo>
                    <a:lnTo>
                      <a:pt x="120" y="247"/>
                    </a:lnTo>
                    <a:lnTo>
                      <a:pt x="129" y="247"/>
                    </a:lnTo>
                    <a:lnTo>
                      <a:pt x="139" y="249"/>
                    </a:lnTo>
                    <a:lnTo>
                      <a:pt x="150" y="249"/>
                    </a:lnTo>
                    <a:lnTo>
                      <a:pt x="163" y="251"/>
                    </a:lnTo>
                    <a:lnTo>
                      <a:pt x="160" y="251"/>
                    </a:lnTo>
                    <a:lnTo>
                      <a:pt x="150" y="257"/>
                    </a:lnTo>
                    <a:lnTo>
                      <a:pt x="142" y="258"/>
                    </a:lnTo>
                    <a:lnTo>
                      <a:pt x="135" y="262"/>
                    </a:lnTo>
                    <a:lnTo>
                      <a:pt x="125" y="264"/>
                    </a:lnTo>
                    <a:lnTo>
                      <a:pt x="116" y="268"/>
                    </a:lnTo>
                    <a:lnTo>
                      <a:pt x="104" y="270"/>
                    </a:lnTo>
                    <a:lnTo>
                      <a:pt x="91" y="272"/>
                    </a:lnTo>
                    <a:lnTo>
                      <a:pt x="78" y="270"/>
                    </a:lnTo>
                    <a:lnTo>
                      <a:pt x="65" y="270"/>
                    </a:lnTo>
                    <a:lnTo>
                      <a:pt x="47" y="266"/>
                    </a:lnTo>
                    <a:lnTo>
                      <a:pt x="32" y="264"/>
                    </a:lnTo>
                    <a:lnTo>
                      <a:pt x="15" y="258"/>
                    </a:lnTo>
                    <a:lnTo>
                      <a:pt x="0" y="255"/>
                    </a:lnTo>
                    <a:lnTo>
                      <a:pt x="0" y="257"/>
                    </a:lnTo>
                    <a:lnTo>
                      <a:pt x="6" y="268"/>
                    </a:lnTo>
                    <a:lnTo>
                      <a:pt x="9" y="272"/>
                    </a:lnTo>
                    <a:lnTo>
                      <a:pt x="15" y="281"/>
                    </a:lnTo>
                    <a:lnTo>
                      <a:pt x="23" y="289"/>
                    </a:lnTo>
                    <a:lnTo>
                      <a:pt x="34" y="296"/>
                    </a:lnTo>
                    <a:lnTo>
                      <a:pt x="44" y="300"/>
                    </a:lnTo>
                    <a:lnTo>
                      <a:pt x="57" y="306"/>
                    </a:lnTo>
                    <a:lnTo>
                      <a:pt x="70" y="308"/>
                    </a:lnTo>
                    <a:lnTo>
                      <a:pt x="89" y="310"/>
                    </a:lnTo>
                    <a:lnTo>
                      <a:pt x="106" y="308"/>
                    </a:lnTo>
                    <a:lnTo>
                      <a:pt x="131" y="304"/>
                    </a:lnTo>
                    <a:lnTo>
                      <a:pt x="154" y="296"/>
                    </a:lnTo>
                    <a:lnTo>
                      <a:pt x="181" y="287"/>
                    </a:lnTo>
                    <a:lnTo>
                      <a:pt x="205" y="272"/>
                    </a:lnTo>
                    <a:lnTo>
                      <a:pt x="226" y="257"/>
                    </a:lnTo>
                    <a:lnTo>
                      <a:pt x="243" y="239"/>
                    </a:lnTo>
                    <a:lnTo>
                      <a:pt x="257" y="224"/>
                    </a:lnTo>
                    <a:lnTo>
                      <a:pt x="266" y="205"/>
                    </a:lnTo>
                    <a:lnTo>
                      <a:pt x="272" y="188"/>
                    </a:lnTo>
                    <a:lnTo>
                      <a:pt x="277" y="173"/>
                    </a:lnTo>
                    <a:lnTo>
                      <a:pt x="279" y="156"/>
                    </a:lnTo>
                    <a:lnTo>
                      <a:pt x="279" y="137"/>
                    </a:lnTo>
                    <a:lnTo>
                      <a:pt x="277" y="120"/>
                    </a:lnTo>
                    <a:lnTo>
                      <a:pt x="272" y="102"/>
                    </a:lnTo>
                    <a:lnTo>
                      <a:pt x="270" y="89"/>
                    </a:lnTo>
                    <a:lnTo>
                      <a:pt x="262" y="74"/>
                    </a:lnTo>
                    <a:lnTo>
                      <a:pt x="257" y="63"/>
                    </a:lnTo>
                    <a:lnTo>
                      <a:pt x="251" y="53"/>
                    </a:lnTo>
                    <a:lnTo>
                      <a:pt x="247" y="47"/>
                    </a:lnTo>
                    <a:lnTo>
                      <a:pt x="230" y="32"/>
                    </a:lnTo>
                    <a:lnTo>
                      <a:pt x="217" y="23"/>
                    </a:lnTo>
                    <a:lnTo>
                      <a:pt x="200" y="13"/>
                    </a:lnTo>
                    <a:lnTo>
                      <a:pt x="184" y="7"/>
                    </a:lnTo>
                    <a:lnTo>
                      <a:pt x="175" y="4"/>
                    </a:lnTo>
                    <a:lnTo>
                      <a:pt x="167" y="2"/>
                    </a:lnTo>
                    <a:lnTo>
                      <a:pt x="158" y="2"/>
                    </a:lnTo>
                    <a:lnTo>
                      <a:pt x="150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3" y="2"/>
                    </a:lnTo>
                    <a:lnTo>
                      <a:pt x="116" y="6"/>
                    </a:lnTo>
                    <a:lnTo>
                      <a:pt x="106" y="6"/>
                    </a:lnTo>
                    <a:lnTo>
                      <a:pt x="99" y="6"/>
                    </a:lnTo>
                    <a:lnTo>
                      <a:pt x="91" y="7"/>
                    </a:lnTo>
                    <a:lnTo>
                      <a:pt x="87" y="9"/>
                    </a:lnTo>
                    <a:lnTo>
                      <a:pt x="78" y="13"/>
                    </a:lnTo>
                    <a:lnTo>
                      <a:pt x="72" y="15"/>
                    </a:lnTo>
                    <a:lnTo>
                      <a:pt x="63" y="21"/>
                    </a:lnTo>
                    <a:lnTo>
                      <a:pt x="82" y="21"/>
                    </a:lnTo>
                    <a:lnTo>
                      <a:pt x="82" y="21"/>
                    </a:lnTo>
                    <a:close/>
                  </a:path>
                </a:pathLst>
              </a:custGeom>
              <a:solidFill>
                <a:srgbClr val="898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" name="Freeform 28"/>
              <p:cNvSpPr>
                <a:spLocks/>
              </p:cNvSpPr>
              <p:nvPr/>
            </p:nvSpPr>
            <p:spPr bwMode="auto">
              <a:xfrm>
                <a:off x="1385" y="2835"/>
                <a:ext cx="52" cy="78"/>
              </a:xfrm>
              <a:custGeom>
                <a:avLst/>
                <a:gdLst>
                  <a:gd name="T0" fmla="*/ 63 w 103"/>
                  <a:gd name="T1" fmla="*/ 25 h 156"/>
                  <a:gd name="T2" fmla="*/ 61 w 103"/>
                  <a:gd name="T3" fmla="*/ 27 h 156"/>
                  <a:gd name="T4" fmla="*/ 54 w 103"/>
                  <a:gd name="T5" fmla="*/ 40 h 156"/>
                  <a:gd name="T6" fmla="*/ 52 w 103"/>
                  <a:gd name="T7" fmla="*/ 46 h 156"/>
                  <a:gd name="T8" fmla="*/ 48 w 103"/>
                  <a:gd name="T9" fmla="*/ 55 h 156"/>
                  <a:gd name="T10" fmla="*/ 46 w 103"/>
                  <a:gd name="T11" fmla="*/ 67 h 156"/>
                  <a:gd name="T12" fmla="*/ 46 w 103"/>
                  <a:gd name="T13" fmla="*/ 76 h 156"/>
                  <a:gd name="T14" fmla="*/ 44 w 103"/>
                  <a:gd name="T15" fmla="*/ 86 h 156"/>
                  <a:gd name="T16" fmla="*/ 46 w 103"/>
                  <a:gd name="T17" fmla="*/ 99 h 156"/>
                  <a:gd name="T18" fmla="*/ 48 w 103"/>
                  <a:gd name="T19" fmla="*/ 109 h 156"/>
                  <a:gd name="T20" fmla="*/ 54 w 103"/>
                  <a:gd name="T21" fmla="*/ 120 h 156"/>
                  <a:gd name="T22" fmla="*/ 61 w 103"/>
                  <a:gd name="T23" fmla="*/ 130 h 156"/>
                  <a:gd name="T24" fmla="*/ 71 w 103"/>
                  <a:gd name="T25" fmla="*/ 139 h 156"/>
                  <a:gd name="T26" fmla="*/ 84 w 103"/>
                  <a:gd name="T27" fmla="*/ 147 h 156"/>
                  <a:gd name="T28" fmla="*/ 103 w 103"/>
                  <a:gd name="T29" fmla="*/ 156 h 156"/>
                  <a:gd name="T30" fmla="*/ 97 w 103"/>
                  <a:gd name="T31" fmla="*/ 156 h 156"/>
                  <a:gd name="T32" fmla="*/ 88 w 103"/>
                  <a:gd name="T33" fmla="*/ 156 h 156"/>
                  <a:gd name="T34" fmla="*/ 76 w 103"/>
                  <a:gd name="T35" fmla="*/ 152 h 156"/>
                  <a:gd name="T36" fmla="*/ 61 w 103"/>
                  <a:gd name="T37" fmla="*/ 150 h 156"/>
                  <a:gd name="T38" fmla="*/ 54 w 103"/>
                  <a:gd name="T39" fmla="*/ 147 h 156"/>
                  <a:gd name="T40" fmla="*/ 46 w 103"/>
                  <a:gd name="T41" fmla="*/ 143 h 156"/>
                  <a:gd name="T42" fmla="*/ 37 w 103"/>
                  <a:gd name="T43" fmla="*/ 137 h 156"/>
                  <a:gd name="T44" fmla="*/ 29 w 103"/>
                  <a:gd name="T45" fmla="*/ 133 h 156"/>
                  <a:gd name="T46" fmla="*/ 21 w 103"/>
                  <a:gd name="T47" fmla="*/ 124 h 156"/>
                  <a:gd name="T48" fmla="*/ 16 w 103"/>
                  <a:gd name="T49" fmla="*/ 116 h 156"/>
                  <a:gd name="T50" fmla="*/ 12 w 103"/>
                  <a:gd name="T51" fmla="*/ 105 h 156"/>
                  <a:gd name="T52" fmla="*/ 8 w 103"/>
                  <a:gd name="T53" fmla="*/ 93 h 156"/>
                  <a:gd name="T54" fmla="*/ 4 w 103"/>
                  <a:gd name="T55" fmla="*/ 80 h 156"/>
                  <a:gd name="T56" fmla="*/ 2 w 103"/>
                  <a:gd name="T57" fmla="*/ 69 h 156"/>
                  <a:gd name="T58" fmla="*/ 0 w 103"/>
                  <a:gd name="T59" fmla="*/ 59 h 156"/>
                  <a:gd name="T60" fmla="*/ 2 w 103"/>
                  <a:gd name="T61" fmla="*/ 52 h 156"/>
                  <a:gd name="T62" fmla="*/ 2 w 103"/>
                  <a:gd name="T63" fmla="*/ 42 h 156"/>
                  <a:gd name="T64" fmla="*/ 4 w 103"/>
                  <a:gd name="T65" fmla="*/ 34 h 156"/>
                  <a:gd name="T66" fmla="*/ 8 w 103"/>
                  <a:gd name="T67" fmla="*/ 27 h 156"/>
                  <a:gd name="T68" fmla="*/ 12 w 103"/>
                  <a:gd name="T69" fmla="*/ 21 h 156"/>
                  <a:gd name="T70" fmla="*/ 18 w 103"/>
                  <a:gd name="T71" fmla="*/ 10 h 156"/>
                  <a:gd name="T72" fmla="*/ 25 w 103"/>
                  <a:gd name="T73" fmla="*/ 4 h 156"/>
                  <a:gd name="T74" fmla="*/ 29 w 103"/>
                  <a:gd name="T75" fmla="*/ 0 h 156"/>
                  <a:gd name="T76" fmla="*/ 33 w 103"/>
                  <a:gd name="T77" fmla="*/ 0 h 156"/>
                  <a:gd name="T78" fmla="*/ 63 w 103"/>
                  <a:gd name="T79" fmla="*/ 25 h 156"/>
                  <a:gd name="T80" fmla="*/ 63 w 103"/>
                  <a:gd name="T81" fmla="*/ 2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156">
                    <a:moveTo>
                      <a:pt x="63" y="25"/>
                    </a:moveTo>
                    <a:lnTo>
                      <a:pt x="61" y="27"/>
                    </a:lnTo>
                    <a:lnTo>
                      <a:pt x="54" y="40"/>
                    </a:lnTo>
                    <a:lnTo>
                      <a:pt x="52" y="46"/>
                    </a:lnTo>
                    <a:lnTo>
                      <a:pt x="48" y="55"/>
                    </a:lnTo>
                    <a:lnTo>
                      <a:pt x="46" y="67"/>
                    </a:lnTo>
                    <a:lnTo>
                      <a:pt x="46" y="76"/>
                    </a:lnTo>
                    <a:lnTo>
                      <a:pt x="44" y="86"/>
                    </a:lnTo>
                    <a:lnTo>
                      <a:pt x="46" y="99"/>
                    </a:lnTo>
                    <a:lnTo>
                      <a:pt x="48" y="109"/>
                    </a:lnTo>
                    <a:lnTo>
                      <a:pt x="54" y="120"/>
                    </a:lnTo>
                    <a:lnTo>
                      <a:pt x="61" y="130"/>
                    </a:lnTo>
                    <a:lnTo>
                      <a:pt x="71" y="139"/>
                    </a:lnTo>
                    <a:lnTo>
                      <a:pt x="84" y="147"/>
                    </a:lnTo>
                    <a:lnTo>
                      <a:pt x="103" y="156"/>
                    </a:lnTo>
                    <a:lnTo>
                      <a:pt x="97" y="156"/>
                    </a:lnTo>
                    <a:lnTo>
                      <a:pt x="88" y="156"/>
                    </a:lnTo>
                    <a:lnTo>
                      <a:pt x="76" y="152"/>
                    </a:lnTo>
                    <a:lnTo>
                      <a:pt x="61" y="150"/>
                    </a:lnTo>
                    <a:lnTo>
                      <a:pt x="54" y="147"/>
                    </a:lnTo>
                    <a:lnTo>
                      <a:pt x="46" y="143"/>
                    </a:lnTo>
                    <a:lnTo>
                      <a:pt x="37" y="137"/>
                    </a:lnTo>
                    <a:lnTo>
                      <a:pt x="29" y="133"/>
                    </a:lnTo>
                    <a:lnTo>
                      <a:pt x="21" y="124"/>
                    </a:lnTo>
                    <a:lnTo>
                      <a:pt x="16" y="116"/>
                    </a:lnTo>
                    <a:lnTo>
                      <a:pt x="12" y="105"/>
                    </a:lnTo>
                    <a:lnTo>
                      <a:pt x="8" y="93"/>
                    </a:lnTo>
                    <a:lnTo>
                      <a:pt x="4" y="80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2" y="52"/>
                    </a:lnTo>
                    <a:lnTo>
                      <a:pt x="2" y="42"/>
                    </a:lnTo>
                    <a:lnTo>
                      <a:pt x="4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8" y="10"/>
                    </a:lnTo>
                    <a:lnTo>
                      <a:pt x="25" y="4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63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DBD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" name="Freeform 29"/>
              <p:cNvSpPr>
                <a:spLocks/>
              </p:cNvSpPr>
              <p:nvPr/>
            </p:nvSpPr>
            <p:spPr bwMode="auto">
              <a:xfrm>
                <a:off x="1961" y="2146"/>
                <a:ext cx="212" cy="39"/>
              </a:xfrm>
              <a:custGeom>
                <a:avLst/>
                <a:gdLst>
                  <a:gd name="T0" fmla="*/ 71 w 424"/>
                  <a:gd name="T1" fmla="*/ 78 h 78"/>
                  <a:gd name="T2" fmla="*/ 71 w 424"/>
                  <a:gd name="T3" fmla="*/ 76 h 78"/>
                  <a:gd name="T4" fmla="*/ 76 w 424"/>
                  <a:gd name="T5" fmla="*/ 74 h 78"/>
                  <a:gd name="T6" fmla="*/ 84 w 424"/>
                  <a:gd name="T7" fmla="*/ 72 h 78"/>
                  <a:gd name="T8" fmla="*/ 97 w 424"/>
                  <a:gd name="T9" fmla="*/ 70 h 78"/>
                  <a:gd name="T10" fmla="*/ 111 w 424"/>
                  <a:gd name="T11" fmla="*/ 66 h 78"/>
                  <a:gd name="T12" fmla="*/ 130 w 424"/>
                  <a:gd name="T13" fmla="*/ 64 h 78"/>
                  <a:gd name="T14" fmla="*/ 147 w 424"/>
                  <a:gd name="T15" fmla="*/ 61 h 78"/>
                  <a:gd name="T16" fmla="*/ 172 w 424"/>
                  <a:gd name="T17" fmla="*/ 57 h 78"/>
                  <a:gd name="T18" fmla="*/ 192 w 424"/>
                  <a:gd name="T19" fmla="*/ 53 h 78"/>
                  <a:gd name="T20" fmla="*/ 217 w 424"/>
                  <a:gd name="T21" fmla="*/ 49 h 78"/>
                  <a:gd name="T22" fmla="*/ 242 w 424"/>
                  <a:gd name="T23" fmla="*/ 47 h 78"/>
                  <a:gd name="T24" fmla="*/ 270 w 424"/>
                  <a:gd name="T25" fmla="*/ 45 h 78"/>
                  <a:gd name="T26" fmla="*/ 295 w 424"/>
                  <a:gd name="T27" fmla="*/ 43 h 78"/>
                  <a:gd name="T28" fmla="*/ 322 w 424"/>
                  <a:gd name="T29" fmla="*/ 43 h 78"/>
                  <a:gd name="T30" fmla="*/ 348 w 424"/>
                  <a:gd name="T31" fmla="*/ 43 h 78"/>
                  <a:gd name="T32" fmla="*/ 377 w 424"/>
                  <a:gd name="T33" fmla="*/ 47 h 78"/>
                  <a:gd name="T34" fmla="*/ 396 w 424"/>
                  <a:gd name="T35" fmla="*/ 47 h 78"/>
                  <a:gd name="T36" fmla="*/ 411 w 424"/>
                  <a:gd name="T37" fmla="*/ 47 h 78"/>
                  <a:gd name="T38" fmla="*/ 419 w 424"/>
                  <a:gd name="T39" fmla="*/ 45 h 78"/>
                  <a:gd name="T40" fmla="*/ 424 w 424"/>
                  <a:gd name="T41" fmla="*/ 43 h 78"/>
                  <a:gd name="T42" fmla="*/ 421 w 424"/>
                  <a:gd name="T43" fmla="*/ 40 h 78"/>
                  <a:gd name="T44" fmla="*/ 413 w 424"/>
                  <a:gd name="T45" fmla="*/ 36 h 78"/>
                  <a:gd name="T46" fmla="*/ 402 w 424"/>
                  <a:gd name="T47" fmla="*/ 32 h 78"/>
                  <a:gd name="T48" fmla="*/ 388 w 424"/>
                  <a:gd name="T49" fmla="*/ 28 h 78"/>
                  <a:gd name="T50" fmla="*/ 369 w 424"/>
                  <a:gd name="T51" fmla="*/ 24 h 78"/>
                  <a:gd name="T52" fmla="*/ 350 w 424"/>
                  <a:gd name="T53" fmla="*/ 19 h 78"/>
                  <a:gd name="T54" fmla="*/ 327 w 424"/>
                  <a:gd name="T55" fmla="*/ 15 h 78"/>
                  <a:gd name="T56" fmla="*/ 307 w 424"/>
                  <a:gd name="T57" fmla="*/ 11 h 78"/>
                  <a:gd name="T58" fmla="*/ 282 w 424"/>
                  <a:gd name="T59" fmla="*/ 7 h 78"/>
                  <a:gd name="T60" fmla="*/ 259 w 424"/>
                  <a:gd name="T61" fmla="*/ 3 h 78"/>
                  <a:gd name="T62" fmla="*/ 238 w 424"/>
                  <a:gd name="T63" fmla="*/ 2 h 78"/>
                  <a:gd name="T64" fmla="*/ 217 w 424"/>
                  <a:gd name="T65" fmla="*/ 2 h 78"/>
                  <a:gd name="T66" fmla="*/ 196 w 424"/>
                  <a:gd name="T67" fmla="*/ 0 h 78"/>
                  <a:gd name="T68" fmla="*/ 175 w 424"/>
                  <a:gd name="T69" fmla="*/ 2 h 78"/>
                  <a:gd name="T70" fmla="*/ 154 w 424"/>
                  <a:gd name="T71" fmla="*/ 3 h 78"/>
                  <a:gd name="T72" fmla="*/ 137 w 424"/>
                  <a:gd name="T73" fmla="*/ 7 h 78"/>
                  <a:gd name="T74" fmla="*/ 118 w 424"/>
                  <a:gd name="T75" fmla="*/ 9 h 78"/>
                  <a:gd name="T76" fmla="*/ 99 w 424"/>
                  <a:gd name="T77" fmla="*/ 15 h 78"/>
                  <a:gd name="T78" fmla="*/ 82 w 424"/>
                  <a:gd name="T79" fmla="*/ 19 h 78"/>
                  <a:gd name="T80" fmla="*/ 69 w 424"/>
                  <a:gd name="T81" fmla="*/ 24 h 78"/>
                  <a:gd name="T82" fmla="*/ 52 w 424"/>
                  <a:gd name="T83" fmla="*/ 26 h 78"/>
                  <a:gd name="T84" fmla="*/ 38 w 424"/>
                  <a:gd name="T85" fmla="*/ 32 h 78"/>
                  <a:gd name="T86" fmla="*/ 27 w 424"/>
                  <a:gd name="T87" fmla="*/ 36 h 78"/>
                  <a:gd name="T88" fmla="*/ 18 w 424"/>
                  <a:gd name="T89" fmla="*/ 40 h 78"/>
                  <a:gd name="T90" fmla="*/ 4 w 424"/>
                  <a:gd name="T91" fmla="*/ 47 h 78"/>
                  <a:gd name="T92" fmla="*/ 0 w 424"/>
                  <a:gd name="T93" fmla="*/ 49 h 78"/>
                  <a:gd name="T94" fmla="*/ 71 w 424"/>
                  <a:gd name="T95" fmla="*/ 78 h 78"/>
                  <a:gd name="T96" fmla="*/ 71 w 424"/>
                  <a:gd name="T9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24" h="78">
                    <a:moveTo>
                      <a:pt x="71" y="78"/>
                    </a:moveTo>
                    <a:lnTo>
                      <a:pt x="71" y="76"/>
                    </a:lnTo>
                    <a:lnTo>
                      <a:pt x="76" y="74"/>
                    </a:lnTo>
                    <a:lnTo>
                      <a:pt x="84" y="72"/>
                    </a:lnTo>
                    <a:lnTo>
                      <a:pt x="97" y="70"/>
                    </a:lnTo>
                    <a:lnTo>
                      <a:pt x="111" y="66"/>
                    </a:lnTo>
                    <a:lnTo>
                      <a:pt x="130" y="64"/>
                    </a:lnTo>
                    <a:lnTo>
                      <a:pt x="147" y="61"/>
                    </a:lnTo>
                    <a:lnTo>
                      <a:pt x="172" y="57"/>
                    </a:lnTo>
                    <a:lnTo>
                      <a:pt x="192" y="53"/>
                    </a:lnTo>
                    <a:lnTo>
                      <a:pt x="217" y="49"/>
                    </a:lnTo>
                    <a:lnTo>
                      <a:pt x="242" y="47"/>
                    </a:lnTo>
                    <a:lnTo>
                      <a:pt x="270" y="45"/>
                    </a:lnTo>
                    <a:lnTo>
                      <a:pt x="295" y="43"/>
                    </a:lnTo>
                    <a:lnTo>
                      <a:pt x="322" y="43"/>
                    </a:lnTo>
                    <a:lnTo>
                      <a:pt x="348" y="43"/>
                    </a:lnTo>
                    <a:lnTo>
                      <a:pt x="377" y="47"/>
                    </a:lnTo>
                    <a:lnTo>
                      <a:pt x="396" y="47"/>
                    </a:lnTo>
                    <a:lnTo>
                      <a:pt x="411" y="47"/>
                    </a:lnTo>
                    <a:lnTo>
                      <a:pt x="419" y="45"/>
                    </a:lnTo>
                    <a:lnTo>
                      <a:pt x="424" y="43"/>
                    </a:lnTo>
                    <a:lnTo>
                      <a:pt x="421" y="40"/>
                    </a:lnTo>
                    <a:lnTo>
                      <a:pt x="413" y="36"/>
                    </a:lnTo>
                    <a:lnTo>
                      <a:pt x="402" y="32"/>
                    </a:lnTo>
                    <a:lnTo>
                      <a:pt x="388" y="28"/>
                    </a:lnTo>
                    <a:lnTo>
                      <a:pt x="369" y="24"/>
                    </a:lnTo>
                    <a:lnTo>
                      <a:pt x="350" y="19"/>
                    </a:lnTo>
                    <a:lnTo>
                      <a:pt x="327" y="15"/>
                    </a:lnTo>
                    <a:lnTo>
                      <a:pt x="307" y="11"/>
                    </a:lnTo>
                    <a:lnTo>
                      <a:pt x="282" y="7"/>
                    </a:lnTo>
                    <a:lnTo>
                      <a:pt x="259" y="3"/>
                    </a:lnTo>
                    <a:lnTo>
                      <a:pt x="238" y="2"/>
                    </a:lnTo>
                    <a:lnTo>
                      <a:pt x="217" y="2"/>
                    </a:lnTo>
                    <a:lnTo>
                      <a:pt x="196" y="0"/>
                    </a:lnTo>
                    <a:lnTo>
                      <a:pt x="175" y="2"/>
                    </a:lnTo>
                    <a:lnTo>
                      <a:pt x="154" y="3"/>
                    </a:lnTo>
                    <a:lnTo>
                      <a:pt x="137" y="7"/>
                    </a:lnTo>
                    <a:lnTo>
                      <a:pt x="118" y="9"/>
                    </a:lnTo>
                    <a:lnTo>
                      <a:pt x="99" y="15"/>
                    </a:lnTo>
                    <a:lnTo>
                      <a:pt x="82" y="19"/>
                    </a:lnTo>
                    <a:lnTo>
                      <a:pt x="69" y="24"/>
                    </a:lnTo>
                    <a:lnTo>
                      <a:pt x="52" y="26"/>
                    </a:lnTo>
                    <a:lnTo>
                      <a:pt x="38" y="32"/>
                    </a:lnTo>
                    <a:lnTo>
                      <a:pt x="27" y="36"/>
                    </a:lnTo>
                    <a:lnTo>
                      <a:pt x="18" y="40"/>
                    </a:lnTo>
                    <a:lnTo>
                      <a:pt x="4" y="47"/>
                    </a:lnTo>
                    <a:lnTo>
                      <a:pt x="0" y="49"/>
                    </a:lnTo>
                    <a:lnTo>
                      <a:pt x="71" y="78"/>
                    </a:lnTo>
                    <a:lnTo>
                      <a:pt x="71" y="78"/>
                    </a:lnTo>
                    <a:close/>
                  </a:path>
                </a:pathLst>
              </a:custGeom>
              <a:solidFill>
                <a:srgbClr val="CFC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" name="Freeform 30"/>
              <p:cNvSpPr>
                <a:spLocks/>
              </p:cNvSpPr>
              <p:nvPr/>
            </p:nvSpPr>
            <p:spPr bwMode="auto">
              <a:xfrm>
                <a:off x="1345" y="2174"/>
                <a:ext cx="1106" cy="703"/>
              </a:xfrm>
              <a:custGeom>
                <a:avLst/>
                <a:gdLst>
                  <a:gd name="T0" fmla="*/ 213 w 2210"/>
                  <a:gd name="T1" fmla="*/ 722 h 1407"/>
                  <a:gd name="T2" fmla="*/ 17 w 2210"/>
                  <a:gd name="T3" fmla="*/ 981 h 1407"/>
                  <a:gd name="T4" fmla="*/ 15 w 2210"/>
                  <a:gd name="T5" fmla="*/ 1207 h 1407"/>
                  <a:gd name="T6" fmla="*/ 146 w 2210"/>
                  <a:gd name="T7" fmla="*/ 1333 h 1407"/>
                  <a:gd name="T8" fmla="*/ 328 w 2210"/>
                  <a:gd name="T9" fmla="*/ 1388 h 1407"/>
                  <a:gd name="T10" fmla="*/ 460 w 2210"/>
                  <a:gd name="T11" fmla="*/ 1266 h 1407"/>
                  <a:gd name="T12" fmla="*/ 686 w 2210"/>
                  <a:gd name="T13" fmla="*/ 1200 h 1407"/>
                  <a:gd name="T14" fmla="*/ 876 w 2210"/>
                  <a:gd name="T15" fmla="*/ 1296 h 1407"/>
                  <a:gd name="T16" fmla="*/ 956 w 2210"/>
                  <a:gd name="T17" fmla="*/ 1397 h 1407"/>
                  <a:gd name="T18" fmla="*/ 1114 w 2210"/>
                  <a:gd name="T19" fmla="*/ 1296 h 1407"/>
                  <a:gd name="T20" fmla="*/ 1473 w 2210"/>
                  <a:gd name="T21" fmla="*/ 1082 h 1407"/>
                  <a:gd name="T22" fmla="*/ 1598 w 2210"/>
                  <a:gd name="T23" fmla="*/ 998 h 1407"/>
                  <a:gd name="T24" fmla="*/ 1653 w 2210"/>
                  <a:gd name="T25" fmla="*/ 836 h 1407"/>
                  <a:gd name="T26" fmla="*/ 1806 w 2210"/>
                  <a:gd name="T27" fmla="*/ 719 h 1407"/>
                  <a:gd name="T28" fmla="*/ 1950 w 2210"/>
                  <a:gd name="T29" fmla="*/ 717 h 1407"/>
                  <a:gd name="T30" fmla="*/ 2020 w 2210"/>
                  <a:gd name="T31" fmla="*/ 819 h 1407"/>
                  <a:gd name="T32" fmla="*/ 2087 w 2210"/>
                  <a:gd name="T33" fmla="*/ 787 h 1407"/>
                  <a:gd name="T34" fmla="*/ 2191 w 2210"/>
                  <a:gd name="T35" fmla="*/ 728 h 1407"/>
                  <a:gd name="T36" fmla="*/ 2210 w 2210"/>
                  <a:gd name="T37" fmla="*/ 669 h 1407"/>
                  <a:gd name="T38" fmla="*/ 2165 w 2210"/>
                  <a:gd name="T39" fmla="*/ 620 h 1407"/>
                  <a:gd name="T40" fmla="*/ 2108 w 2210"/>
                  <a:gd name="T41" fmla="*/ 553 h 1407"/>
                  <a:gd name="T42" fmla="*/ 2079 w 2210"/>
                  <a:gd name="T43" fmla="*/ 492 h 1407"/>
                  <a:gd name="T44" fmla="*/ 2001 w 2210"/>
                  <a:gd name="T45" fmla="*/ 435 h 1407"/>
                  <a:gd name="T46" fmla="*/ 1807 w 2210"/>
                  <a:gd name="T47" fmla="*/ 405 h 1407"/>
                  <a:gd name="T48" fmla="*/ 1595 w 2210"/>
                  <a:gd name="T49" fmla="*/ 405 h 1407"/>
                  <a:gd name="T50" fmla="*/ 1693 w 2210"/>
                  <a:gd name="T51" fmla="*/ 251 h 1407"/>
                  <a:gd name="T52" fmla="*/ 1872 w 2210"/>
                  <a:gd name="T53" fmla="*/ 201 h 1407"/>
                  <a:gd name="T54" fmla="*/ 1908 w 2210"/>
                  <a:gd name="T55" fmla="*/ 123 h 1407"/>
                  <a:gd name="T56" fmla="*/ 1825 w 2210"/>
                  <a:gd name="T57" fmla="*/ 45 h 1407"/>
                  <a:gd name="T58" fmla="*/ 1724 w 2210"/>
                  <a:gd name="T59" fmla="*/ 42 h 1407"/>
                  <a:gd name="T60" fmla="*/ 1792 w 2210"/>
                  <a:gd name="T61" fmla="*/ 78 h 1407"/>
                  <a:gd name="T62" fmla="*/ 1819 w 2210"/>
                  <a:gd name="T63" fmla="*/ 135 h 1407"/>
                  <a:gd name="T64" fmla="*/ 1724 w 2210"/>
                  <a:gd name="T65" fmla="*/ 161 h 1407"/>
                  <a:gd name="T66" fmla="*/ 1653 w 2210"/>
                  <a:gd name="T67" fmla="*/ 177 h 1407"/>
                  <a:gd name="T68" fmla="*/ 1610 w 2210"/>
                  <a:gd name="T69" fmla="*/ 87 h 1407"/>
                  <a:gd name="T70" fmla="*/ 1425 w 2210"/>
                  <a:gd name="T71" fmla="*/ 63 h 1407"/>
                  <a:gd name="T72" fmla="*/ 1328 w 2210"/>
                  <a:gd name="T73" fmla="*/ 51 h 1407"/>
                  <a:gd name="T74" fmla="*/ 1207 w 2210"/>
                  <a:gd name="T75" fmla="*/ 9 h 1407"/>
                  <a:gd name="T76" fmla="*/ 1115 w 2210"/>
                  <a:gd name="T77" fmla="*/ 59 h 1407"/>
                  <a:gd name="T78" fmla="*/ 1041 w 2210"/>
                  <a:gd name="T79" fmla="*/ 260 h 1407"/>
                  <a:gd name="T80" fmla="*/ 1070 w 2210"/>
                  <a:gd name="T81" fmla="*/ 414 h 1407"/>
                  <a:gd name="T82" fmla="*/ 1089 w 2210"/>
                  <a:gd name="T83" fmla="*/ 350 h 1407"/>
                  <a:gd name="T84" fmla="*/ 1123 w 2210"/>
                  <a:gd name="T85" fmla="*/ 256 h 1407"/>
                  <a:gd name="T86" fmla="*/ 1216 w 2210"/>
                  <a:gd name="T87" fmla="*/ 249 h 1407"/>
                  <a:gd name="T88" fmla="*/ 1412 w 2210"/>
                  <a:gd name="T89" fmla="*/ 300 h 1407"/>
                  <a:gd name="T90" fmla="*/ 1465 w 2210"/>
                  <a:gd name="T91" fmla="*/ 374 h 1407"/>
                  <a:gd name="T92" fmla="*/ 1446 w 2210"/>
                  <a:gd name="T93" fmla="*/ 506 h 1407"/>
                  <a:gd name="T94" fmla="*/ 1431 w 2210"/>
                  <a:gd name="T95" fmla="*/ 564 h 1407"/>
                  <a:gd name="T96" fmla="*/ 1262 w 2210"/>
                  <a:gd name="T97" fmla="*/ 496 h 1407"/>
                  <a:gd name="T98" fmla="*/ 1036 w 2210"/>
                  <a:gd name="T99" fmla="*/ 426 h 1407"/>
                  <a:gd name="T100" fmla="*/ 904 w 2210"/>
                  <a:gd name="T101" fmla="*/ 471 h 1407"/>
                  <a:gd name="T102" fmla="*/ 808 w 2210"/>
                  <a:gd name="T103" fmla="*/ 584 h 1407"/>
                  <a:gd name="T104" fmla="*/ 794 w 2210"/>
                  <a:gd name="T105" fmla="*/ 682 h 1407"/>
                  <a:gd name="T106" fmla="*/ 794 w 2210"/>
                  <a:gd name="T107" fmla="*/ 749 h 1407"/>
                  <a:gd name="T108" fmla="*/ 735 w 2210"/>
                  <a:gd name="T109" fmla="*/ 781 h 1407"/>
                  <a:gd name="T110" fmla="*/ 621 w 2210"/>
                  <a:gd name="T111" fmla="*/ 734 h 1407"/>
                  <a:gd name="T112" fmla="*/ 513 w 2210"/>
                  <a:gd name="T113" fmla="*/ 692 h 1407"/>
                  <a:gd name="T114" fmla="*/ 439 w 2210"/>
                  <a:gd name="T115" fmla="*/ 675 h 1407"/>
                  <a:gd name="T116" fmla="*/ 395 w 2210"/>
                  <a:gd name="T117" fmla="*/ 665 h 1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0" h="1407">
                    <a:moveTo>
                      <a:pt x="395" y="665"/>
                    </a:moveTo>
                    <a:lnTo>
                      <a:pt x="370" y="665"/>
                    </a:lnTo>
                    <a:lnTo>
                      <a:pt x="342" y="671"/>
                    </a:lnTo>
                    <a:lnTo>
                      <a:pt x="313" y="677"/>
                    </a:lnTo>
                    <a:lnTo>
                      <a:pt x="281" y="690"/>
                    </a:lnTo>
                    <a:lnTo>
                      <a:pt x="247" y="703"/>
                    </a:lnTo>
                    <a:lnTo>
                      <a:pt x="213" y="722"/>
                    </a:lnTo>
                    <a:lnTo>
                      <a:pt x="178" y="745"/>
                    </a:lnTo>
                    <a:lnTo>
                      <a:pt x="146" y="774"/>
                    </a:lnTo>
                    <a:lnTo>
                      <a:pt x="114" y="804"/>
                    </a:lnTo>
                    <a:lnTo>
                      <a:pt x="83" y="840"/>
                    </a:lnTo>
                    <a:lnTo>
                      <a:pt x="59" y="882"/>
                    </a:lnTo>
                    <a:lnTo>
                      <a:pt x="36" y="930"/>
                    </a:lnTo>
                    <a:lnTo>
                      <a:pt x="17" y="981"/>
                    </a:lnTo>
                    <a:lnTo>
                      <a:pt x="5" y="1038"/>
                    </a:lnTo>
                    <a:lnTo>
                      <a:pt x="0" y="1101"/>
                    </a:lnTo>
                    <a:lnTo>
                      <a:pt x="0" y="1173"/>
                    </a:lnTo>
                    <a:lnTo>
                      <a:pt x="1" y="1179"/>
                    </a:lnTo>
                    <a:lnTo>
                      <a:pt x="3" y="1184"/>
                    </a:lnTo>
                    <a:lnTo>
                      <a:pt x="9" y="1196"/>
                    </a:lnTo>
                    <a:lnTo>
                      <a:pt x="15" y="1207"/>
                    </a:lnTo>
                    <a:lnTo>
                      <a:pt x="24" y="1222"/>
                    </a:lnTo>
                    <a:lnTo>
                      <a:pt x="36" y="1239"/>
                    </a:lnTo>
                    <a:lnTo>
                      <a:pt x="51" y="1257"/>
                    </a:lnTo>
                    <a:lnTo>
                      <a:pt x="68" y="1274"/>
                    </a:lnTo>
                    <a:lnTo>
                      <a:pt x="91" y="1293"/>
                    </a:lnTo>
                    <a:lnTo>
                      <a:pt x="116" y="1314"/>
                    </a:lnTo>
                    <a:lnTo>
                      <a:pt x="146" y="1333"/>
                    </a:lnTo>
                    <a:lnTo>
                      <a:pt x="180" y="1352"/>
                    </a:lnTo>
                    <a:lnTo>
                      <a:pt x="220" y="1373"/>
                    </a:lnTo>
                    <a:lnTo>
                      <a:pt x="264" y="1388"/>
                    </a:lnTo>
                    <a:lnTo>
                      <a:pt x="315" y="1407"/>
                    </a:lnTo>
                    <a:lnTo>
                      <a:pt x="315" y="1405"/>
                    </a:lnTo>
                    <a:lnTo>
                      <a:pt x="321" y="1397"/>
                    </a:lnTo>
                    <a:lnTo>
                      <a:pt x="328" y="1388"/>
                    </a:lnTo>
                    <a:lnTo>
                      <a:pt x="340" y="1374"/>
                    </a:lnTo>
                    <a:lnTo>
                      <a:pt x="353" y="1357"/>
                    </a:lnTo>
                    <a:lnTo>
                      <a:pt x="370" y="1342"/>
                    </a:lnTo>
                    <a:lnTo>
                      <a:pt x="387" y="1323"/>
                    </a:lnTo>
                    <a:lnTo>
                      <a:pt x="412" y="1306"/>
                    </a:lnTo>
                    <a:lnTo>
                      <a:pt x="433" y="1285"/>
                    </a:lnTo>
                    <a:lnTo>
                      <a:pt x="460" y="1266"/>
                    </a:lnTo>
                    <a:lnTo>
                      <a:pt x="488" y="1247"/>
                    </a:lnTo>
                    <a:lnTo>
                      <a:pt x="519" y="1234"/>
                    </a:lnTo>
                    <a:lnTo>
                      <a:pt x="549" y="1219"/>
                    </a:lnTo>
                    <a:lnTo>
                      <a:pt x="583" y="1209"/>
                    </a:lnTo>
                    <a:lnTo>
                      <a:pt x="617" y="1201"/>
                    </a:lnTo>
                    <a:lnTo>
                      <a:pt x="654" y="1200"/>
                    </a:lnTo>
                    <a:lnTo>
                      <a:pt x="686" y="1200"/>
                    </a:lnTo>
                    <a:lnTo>
                      <a:pt x="720" y="1205"/>
                    </a:lnTo>
                    <a:lnTo>
                      <a:pt x="750" y="1215"/>
                    </a:lnTo>
                    <a:lnTo>
                      <a:pt x="781" y="1228"/>
                    </a:lnTo>
                    <a:lnTo>
                      <a:pt x="808" y="1241"/>
                    </a:lnTo>
                    <a:lnTo>
                      <a:pt x="832" y="1258"/>
                    </a:lnTo>
                    <a:lnTo>
                      <a:pt x="855" y="1277"/>
                    </a:lnTo>
                    <a:lnTo>
                      <a:pt x="876" y="1296"/>
                    </a:lnTo>
                    <a:lnTo>
                      <a:pt x="893" y="1316"/>
                    </a:lnTo>
                    <a:lnTo>
                      <a:pt x="910" y="1335"/>
                    </a:lnTo>
                    <a:lnTo>
                      <a:pt x="923" y="1350"/>
                    </a:lnTo>
                    <a:lnTo>
                      <a:pt x="937" y="1367"/>
                    </a:lnTo>
                    <a:lnTo>
                      <a:pt x="944" y="1380"/>
                    </a:lnTo>
                    <a:lnTo>
                      <a:pt x="952" y="1390"/>
                    </a:lnTo>
                    <a:lnTo>
                      <a:pt x="956" y="1397"/>
                    </a:lnTo>
                    <a:lnTo>
                      <a:pt x="958" y="1401"/>
                    </a:lnTo>
                    <a:lnTo>
                      <a:pt x="963" y="1397"/>
                    </a:lnTo>
                    <a:lnTo>
                      <a:pt x="979" y="1388"/>
                    </a:lnTo>
                    <a:lnTo>
                      <a:pt x="1001" y="1371"/>
                    </a:lnTo>
                    <a:lnTo>
                      <a:pt x="1034" y="1350"/>
                    </a:lnTo>
                    <a:lnTo>
                      <a:pt x="1072" y="1323"/>
                    </a:lnTo>
                    <a:lnTo>
                      <a:pt x="1114" y="1296"/>
                    </a:lnTo>
                    <a:lnTo>
                      <a:pt x="1163" y="1264"/>
                    </a:lnTo>
                    <a:lnTo>
                      <a:pt x="1214" y="1234"/>
                    </a:lnTo>
                    <a:lnTo>
                      <a:pt x="1266" y="1200"/>
                    </a:lnTo>
                    <a:lnTo>
                      <a:pt x="1319" y="1169"/>
                    </a:lnTo>
                    <a:lnTo>
                      <a:pt x="1372" y="1137"/>
                    </a:lnTo>
                    <a:lnTo>
                      <a:pt x="1425" y="1108"/>
                    </a:lnTo>
                    <a:lnTo>
                      <a:pt x="1473" y="1082"/>
                    </a:lnTo>
                    <a:lnTo>
                      <a:pt x="1518" y="1063"/>
                    </a:lnTo>
                    <a:lnTo>
                      <a:pt x="1558" y="1044"/>
                    </a:lnTo>
                    <a:lnTo>
                      <a:pt x="1595" y="1034"/>
                    </a:lnTo>
                    <a:lnTo>
                      <a:pt x="1595" y="1032"/>
                    </a:lnTo>
                    <a:lnTo>
                      <a:pt x="1595" y="1023"/>
                    </a:lnTo>
                    <a:lnTo>
                      <a:pt x="1595" y="1011"/>
                    </a:lnTo>
                    <a:lnTo>
                      <a:pt x="1598" y="998"/>
                    </a:lnTo>
                    <a:lnTo>
                      <a:pt x="1600" y="977"/>
                    </a:lnTo>
                    <a:lnTo>
                      <a:pt x="1606" y="956"/>
                    </a:lnTo>
                    <a:lnTo>
                      <a:pt x="1612" y="933"/>
                    </a:lnTo>
                    <a:lnTo>
                      <a:pt x="1621" y="912"/>
                    </a:lnTo>
                    <a:lnTo>
                      <a:pt x="1629" y="886"/>
                    </a:lnTo>
                    <a:lnTo>
                      <a:pt x="1640" y="861"/>
                    </a:lnTo>
                    <a:lnTo>
                      <a:pt x="1653" y="836"/>
                    </a:lnTo>
                    <a:lnTo>
                      <a:pt x="1669" y="814"/>
                    </a:lnTo>
                    <a:lnTo>
                      <a:pt x="1686" y="791"/>
                    </a:lnTo>
                    <a:lnTo>
                      <a:pt x="1707" y="770"/>
                    </a:lnTo>
                    <a:lnTo>
                      <a:pt x="1728" y="751"/>
                    </a:lnTo>
                    <a:lnTo>
                      <a:pt x="1754" y="739"/>
                    </a:lnTo>
                    <a:lnTo>
                      <a:pt x="1779" y="726"/>
                    </a:lnTo>
                    <a:lnTo>
                      <a:pt x="1806" y="719"/>
                    </a:lnTo>
                    <a:lnTo>
                      <a:pt x="1828" y="711"/>
                    </a:lnTo>
                    <a:lnTo>
                      <a:pt x="1853" y="707"/>
                    </a:lnTo>
                    <a:lnTo>
                      <a:pt x="1874" y="705"/>
                    </a:lnTo>
                    <a:lnTo>
                      <a:pt x="1897" y="705"/>
                    </a:lnTo>
                    <a:lnTo>
                      <a:pt x="1914" y="707"/>
                    </a:lnTo>
                    <a:lnTo>
                      <a:pt x="1935" y="713"/>
                    </a:lnTo>
                    <a:lnTo>
                      <a:pt x="1950" y="717"/>
                    </a:lnTo>
                    <a:lnTo>
                      <a:pt x="1965" y="726"/>
                    </a:lnTo>
                    <a:lnTo>
                      <a:pt x="1979" y="736"/>
                    </a:lnTo>
                    <a:lnTo>
                      <a:pt x="1990" y="749"/>
                    </a:lnTo>
                    <a:lnTo>
                      <a:pt x="1999" y="764"/>
                    </a:lnTo>
                    <a:lnTo>
                      <a:pt x="2009" y="781"/>
                    </a:lnTo>
                    <a:lnTo>
                      <a:pt x="2013" y="798"/>
                    </a:lnTo>
                    <a:lnTo>
                      <a:pt x="2020" y="819"/>
                    </a:lnTo>
                    <a:lnTo>
                      <a:pt x="2020" y="817"/>
                    </a:lnTo>
                    <a:lnTo>
                      <a:pt x="2026" y="815"/>
                    </a:lnTo>
                    <a:lnTo>
                      <a:pt x="2034" y="810"/>
                    </a:lnTo>
                    <a:lnTo>
                      <a:pt x="2045" y="808"/>
                    </a:lnTo>
                    <a:lnTo>
                      <a:pt x="2058" y="800"/>
                    </a:lnTo>
                    <a:lnTo>
                      <a:pt x="2072" y="795"/>
                    </a:lnTo>
                    <a:lnTo>
                      <a:pt x="2087" y="787"/>
                    </a:lnTo>
                    <a:lnTo>
                      <a:pt x="2104" y="781"/>
                    </a:lnTo>
                    <a:lnTo>
                      <a:pt x="2119" y="772"/>
                    </a:lnTo>
                    <a:lnTo>
                      <a:pt x="2136" y="762"/>
                    </a:lnTo>
                    <a:lnTo>
                      <a:pt x="2152" y="753"/>
                    </a:lnTo>
                    <a:lnTo>
                      <a:pt x="2169" y="745"/>
                    </a:lnTo>
                    <a:lnTo>
                      <a:pt x="2180" y="736"/>
                    </a:lnTo>
                    <a:lnTo>
                      <a:pt x="2191" y="728"/>
                    </a:lnTo>
                    <a:lnTo>
                      <a:pt x="2199" y="719"/>
                    </a:lnTo>
                    <a:lnTo>
                      <a:pt x="2205" y="711"/>
                    </a:lnTo>
                    <a:lnTo>
                      <a:pt x="2207" y="701"/>
                    </a:lnTo>
                    <a:lnTo>
                      <a:pt x="2209" y="694"/>
                    </a:lnTo>
                    <a:lnTo>
                      <a:pt x="2209" y="686"/>
                    </a:lnTo>
                    <a:lnTo>
                      <a:pt x="2210" y="682"/>
                    </a:lnTo>
                    <a:lnTo>
                      <a:pt x="2210" y="669"/>
                    </a:lnTo>
                    <a:lnTo>
                      <a:pt x="2210" y="661"/>
                    </a:lnTo>
                    <a:lnTo>
                      <a:pt x="2207" y="650"/>
                    </a:lnTo>
                    <a:lnTo>
                      <a:pt x="2205" y="646"/>
                    </a:lnTo>
                    <a:lnTo>
                      <a:pt x="2201" y="642"/>
                    </a:lnTo>
                    <a:lnTo>
                      <a:pt x="2191" y="639"/>
                    </a:lnTo>
                    <a:lnTo>
                      <a:pt x="2178" y="629"/>
                    </a:lnTo>
                    <a:lnTo>
                      <a:pt x="2165" y="620"/>
                    </a:lnTo>
                    <a:lnTo>
                      <a:pt x="2155" y="612"/>
                    </a:lnTo>
                    <a:lnTo>
                      <a:pt x="2148" y="606"/>
                    </a:lnTo>
                    <a:lnTo>
                      <a:pt x="2138" y="599"/>
                    </a:lnTo>
                    <a:lnTo>
                      <a:pt x="2133" y="591"/>
                    </a:lnTo>
                    <a:lnTo>
                      <a:pt x="2119" y="576"/>
                    </a:lnTo>
                    <a:lnTo>
                      <a:pt x="2112" y="563"/>
                    </a:lnTo>
                    <a:lnTo>
                      <a:pt x="2108" y="553"/>
                    </a:lnTo>
                    <a:lnTo>
                      <a:pt x="2104" y="544"/>
                    </a:lnTo>
                    <a:lnTo>
                      <a:pt x="2102" y="534"/>
                    </a:lnTo>
                    <a:lnTo>
                      <a:pt x="2098" y="525"/>
                    </a:lnTo>
                    <a:lnTo>
                      <a:pt x="2095" y="517"/>
                    </a:lnTo>
                    <a:lnTo>
                      <a:pt x="2089" y="507"/>
                    </a:lnTo>
                    <a:lnTo>
                      <a:pt x="2085" y="500"/>
                    </a:lnTo>
                    <a:lnTo>
                      <a:pt x="2079" y="492"/>
                    </a:lnTo>
                    <a:lnTo>
                      <a:pt x="2068" y="475"/>
                    </a:lnTo>
                    <a:lnTo>
                      <a:pt x="2053" y="462"/>
                    </a:lnTo>
                    <a:lnTo>
                      <a:pt x="2045" y="456"/>
                    </a:lnTo>
                    <a:lnTo>
                      <a:pt x="2036" y="450"/>
                    </a:lnTo>
                    <a:lnTo>
                      <a:pt x="2026" y="445"/>
                    </a:lnTo>
                    <a:lnTo>
                      <a:pt x="2017" y="443"/>
                    </a:lnTo>
                    <a:lnTo>
                      <a:pt x="2001" y="435"/>
                    </a:lnTo>
                    <a:lnTo>
                      <a:pt x="1982" y="431"/>
                    </a:lnTo>
                    <a:lnTo>
                      <a:pt x="1960" y="426"/>
                    </a:lnTo>
                    <a:lnTo>
                      <a:pt x="1935" y="422"/>
                    </a:lnTo>
                    <a:lnTo>
                      <a:pt x="1904" y="418"/>
                    </a:lnTo>
                    <a:lnTo>
                      <a:pt x="1872" y="412"/>
                    </a:lnTo>
                    <a:lnTo>
                      <a:pt x="1840" y="409"/>
                    </a:lnTo>
                    <a:lnTo>
                      <a:pt x="1807" y="405"/>
                    </a:lnTo>
                    <a:lnTo>
                      <a:pt x="1773" y="401"/>
                    </a:lnTo>
                    <a:lnTo>
                      <a:pt x="1741" y="399"/>
                    </a:lnTo>
                    <a:lnTo>
                      <a:pt x="1707" y="397"/>
                    </a:lnTo>
                    <a:lnTo>
                      <a:pt x="1674" y="397"/>
                    </a:lnTo>
                    <a:lnTo>
                      <a:pt x="1644" y="397"/>
                    </a:lnTo>
                    <a:lnTo>
                      <a:pt x="1617" y="401"/>
                    </a:lnTo>
                    <a:lnTo>
                      <a:pt x="1595" y="405"/>
                    </a:lnTo>
                    <a:lnTo>
                      <a:pt x="1576" y="410"/>
                    </a:lnTo>
                    <a:lnTo>
                      <a:pt x="1629" y="262"/>
                    </a:lnTo>
                    <a:lnTo>
                      <a:pt x="1631" y="260"/>
                    </a:lnTo>
                    <a:lnTo>
                      <a:pt x="1640" y="260"/>
                    </a:lnTo>
                    <a:lnTo>
                      <a:pt x="1653" y="256"/>
                    </a:lnTo>
                    <a:lnTo>
                      <a:pt x="1672" y="255"/>
                    </a:lnTo>
                    <a:lnTo>
                      <a:pt x="1693" y="251"/>
                    </a:lnTo>
                    <a:lnTo>
                      <a:pt x="1718" y="245"/>
                    </a:lnTo>
                    <a:lnTo>
                      <a:pt x="1745" y="239"/>
                    </a:lnTo>
                    <a:lnTo>
                      <a:pt x="1773" y="236"/>
                    </a:lnTo>
                    <a:lnTo>
                      <a:pt x="1798" y="226"/>
                    </a:lnTo>
                    <a:lnTo>
                      <a:pt x="1825" y="218"/>
                    </a:lnTo>
                    <a:lnTo>
                      <a:pt x="1847" y="209"/>
                    </a:lnTo>
                    <a:lnTo>
                      <a:pt x="1872" y="201"/>
                    </a:lnTo>
                    <a:lnTo>
                      <a:pt x="1889" y="194"/>
                    </a:lnTo>
                    <a:lnTo>
                      <a:pt x="1904" y="184"/>
                    </a:lnTo>
                    <a:lnTo>
                      <a:pt x="1912" y="173"/>
                    </a:lnTo>
                    <a:lnTo>
                      <a:pt x="1920" y="161"/>
                    </a:lnTo>
                    <a:lnTo>
                      <a:pt x="1918" y="148"/>
                    </a:lnTo>
                    <a:lnTo>
                      <a:pt x="1914" y="137"/>
                    </a:lnTo>
                    <a:lnTo>
                      <a:pt x="1908" y="123"/>
                    </a:lnTo>
                    <a:lnTo>
                      <a:pt x="1901" y="112"/>
                    </a:lnTo>
                    <a:lnTo>
                      <a:pt x="1889" y="101"/>
                    </a:lnTo>
                    <a:lnTo>
                      <a:pt x="1880" y="89"/>
                    </a:lnTo>
                    <a:lnTo>
                      <a:pt x="1868" y="78"/>
                    </a:lnTo>
                    <a:lnTo>
                      <a:pt x="1855" y="68"/>
                    </a:lnTo>
                    <a:lnTo>
                      <a:pt x="1840" y="57"/>
                    </a:lnTo>
                    <a:lnTo>
                      <a:pt x="1825" y="45"/>
                    </a:lnTo>
                    <a:lnTo>
                      <a:pt x="1809" y="36"/>
                    </a:lnTo>
                    <a:lnTo>
                      <a:pt x="1794" y="28"/>
                    </a:lnTo>
                    <a:lnTo>
                      <a:pt x="1777" y="19"/>
                    </a:lnTo>
                    <a:lnTo>
                      <a:pt x="1762" y="11"/>
                    </a:lnTo>
                    <a:lnTo>
                      <a:pt x="1747" y="4"/>
                    </a:lnTo>
                    <a:lnTo>
                      <a:pt x="1731" y="0"/>
                    </a:lnTo>
                    <a:lnTo>
                      <a:pt x="1724" y="42"/>
                    </a:lnTo>
                    <a:lnTo>
                      <a:pt x="1731" y="44"/>
                    </a:lnTo>
                    <a:lnTo>
                      <a:pt x="1737" y="45"/>
                    </a:lnTo>
                    <a:lnTo>
                      <a:pt x="1747" y="51"/>
                    </a:lnTo>
                    <a:lnTo>
                      <a:pt x="1756" y="55"/>
                    </a:lnTo>
                    <a:lnTo>
                      <a:pt x="1768" y="61"/>
                    </a:lnTo>
                    <a:lnTo>
                      <a:pt x="1781" y="68"/>
                    </a:lnTo>
                    <a:lnTo>
                      <a:pt x="1792" y="78"/>
                    </a:lnTo>
                    <a:lnTo>
                      <a:pt x="1804" y="83"/>
                    </a:lnTo>
                    <a:lnTo>
                      <a:pt x="1815" y="91"/>
                    </a:lnTo>
                    <a:lnTo>
                      <a:pt x="1823" y="97"/>
                    </a:lnTo>
                    <a:lnTo>
                      <a:pt x="1830" y="106"/>
                    </a:lnTo>
                    <a:lnTo>
                      <a:pt x="1838" y="120"/>
                    </a:lnTo>
                    <a:lnTo>
                      <a:pt x="1830" y="131"/>
                    </a:lnTo>
                    <a:lnTo>
                      <a:pt x="1819" y="135"/>
                    </a:lnTo>
                    <a:lnTo>
                      <a:pt x="1807" y="139"/>
                    </a:lnTo>
                    <a:lnTo>
                      <a:pt x="1794" y="142"/>
                    </a:lnTo>
                    <a:lnTo>
                      <a:pt x="1781" y="148"/>
                    </a:lnTo>
                    <a:lnTo>
                      <a:pt x="1766" y="152"/>
                    </a:lnTo>
                    <a:lnTo>
                      <a:pt x="1752" y="154"/>
                    </a:lnTo>
                    <a:lnTo>
                      <a:pt x="1739" y="158"/>
                    </a:lnTo>
                    <a:lnTo>
                      <a:pt x="1724" y="161"/>
                    </a:lnTo>
                    <a:lnTo>
                      <a:pt x="1709" y="163"/>
                    </a:lnTo>
                    <a:lnTo>
                      <a:pt x="1697" y="167"/>
                    </a:lnTo>
                    <a:lnTo>
                      <a:pt x="1682" y="167"/>
                    </a:lnTo>
                    <a:lnTo>
                      <a:pt x="1674" y="171"/>
                    </a:lnTo>
                    <a:lnTo>
                      <a:pt x="1665" y="173"/>
                    </a:lnTo>
                    <a:lnTo>
                      <a:pt x="1657" y="175"/>
                    </a:lnTo>
                    <a:lnTo>
                      <a:pt x="1653" y="177"/>
                    </a:lnTo>
                    <a:lnTo>
                      <a:pt x="1699" y="123"/>
                    </a:lnTo>
                    <a:lnTo>
                      <a:pt x="1690" y="120"/>
                    </a:lnTo>
                    <a:lnTo>
                      <a:pt x="1678" y="114"/>
                    </a:lnTo>
                    <a:lnTo>
                      <a:pt x="1667" y="110"/>
                    </a:lnTo>
                    <a:lnTo>
                      <a:pt x="1650" y="102"/>
                    </a:lnTo>
                    <a:lnTo>
                      <a:pt x="1633" y="95"/>
                    </a:lnTo>
                    <a:lnTo>
                      <a:pt x="1610" y="87"/>
                    </a:lnTo>
                    <a:lnTo>
                      <a:pt x="1589" y="82"/>
                    </a:lnTo>
                    <a:lnTo>
                      <a:pt x="1562" y="74"/>
                    </a:lnTo>
                    <a:lnTo>
                      <a:pt x="1538" y="68"/>
                    </a:lnTo>
                    <a:lnTo>
                      <a:pt x="1509" y="64"/>
                    </a:lnTo>
                    <a:lnTo>
                      <a:pt x="1482" y="63"/>
                    </a:lnTo>
                    <a:lnTo>
                      <a:pt x="1452" y="61"/>
                    </a:lnTo>
                    <a:lnTo>
                      <a:pt x="1425" y="63"/>
                    </a:lnTo>
                    <a:lnTo>
                      <a:pt x="1397" y="66"/>
                    </a:lnTo>
                    <a:lnTo>
                      <a:pt x="1368" y="76"/>
                    </a:lnTo>
                    <a:lnTo>
                      <a:pt x="1366" y="74"/>
                    </a:lnTo>
                    <a:lnTo>
                      <a:pt x="1361" y="70"/>
                    </a:lnTo>
                    <a:lnTo>
                      <a:pt x="1353" y="64"/>
                    </a:lnTo>
                    <a:lnTo>
                      <a:pt x="1342" y="61"/>
                    </a:lnTo>
                    <a:lnTo>
                      <a:pt x="1328" y="51"/>
                    </a:lnTo>
                    <a:lnTo>
                      <a:pt x="1311" y="44"/>
                    </a:lnTo>
                    <a:lnTo>
                      <a:pt x="1294" y="36"/>
                    </a:lnTo>
                    <a:lnTo>
                      <a:pt x="1279" y="30"/>
                    </a:lnTo>
                    <a:lnTo>
                      <a:pt x="1262" y="23"/>
                    </a:lnTo>
                    <a:lnTo>
                      <a:pt x="1243" y="17"/>
                    </a:lnTo>
                    <a:lnTo>
                      <a:pt x="1224" y="11"/>
                    </a:lnTo>
                    <a:lnTo>
                      <a:pt x="1207" y="9"/>
                    </a:lnTo>
                    <a:lnTo>
                      <a:pt x="1188" y="6"/>
                    </a:lnTo>
                    <a:lnTo>
                      <a:pt x="1174" y="6"/>
                    </a:lnTo>
                    <a:lnTo>
                      <a:pt x="1161" y="9"/>
                    </a:lnTo>
                    <a:lnTo>
                      <a:pt x="1152" y="17"/>
                    </a:lnTo>
                    <a:lnTo>
                      <a:pt x="1138" y="26"/>
                    </a:lnTo>
                    <a:lnTo>
                      <a:pt x="1129" y="40"/>
                    </a:lnTo>
                    <a:lnTo>
                      <a:pt x="1115" y="59"/>
                    </a:lnTo>
                    <a:lnTo>
                      <a:pt x="1106" y="83"/>
                    </a:lnTo>
                    <a:lnTo>
                      <a:pt x="1093" y="108"/>
                    </a:lnTo>
                    <a:lnTo>
                      <a:pt x="1081" y="135"/>
                    </a:lnTo>
                    <a:lnTo>
                      <a:pt x="1072" y="165"/>
                    </a:lnTo>
                    <a:lnTo>
                      <a:pt x="1062" y="198"/>
                    </a:lnTo>
                    <a:lnTo>
                      <a:pt x="1051" y="228"/>
                    </a:lnTo>
                    <a:lnTo>
                      <a:pt x="1041" y="260"/>
                    </a:lnTo>
                    <a:lnTo>
                      <a:pt x="1032" y="289"/>
                    </a:lnTo>
                    <a:lnTo>
                      <a:pt x="1028" y="319"/>
                    </a:lnTo>
                    <a:lnTo>
                      <a:pt x="1022" y="346"/>
                    </a:lnTo>
                    <a:lnTo>
                      <a:pt x="1019" y="371"/>
                    </a:lnTo>
                    <a:lnTo>
                      <a:pt x="1015" y="393"/>
                    </a:lnTo>
                    <a:lnTo>
                      <a:pt x="1017" y="410"/>
                    </a:lnTo>
                    <a:lnTo>
                      <a:pt x="1070" y="414"/>
                    </a:lnTo>
                    <a:lnTo>
                      <a:pt x="1070" y="410"/>
                    </a:lnTo>
                    <a:lnTo>
                      <a:pt x="1070" y="407"/>
                    </a:lnTo>
                    <a:lnTo>
                      <a:pt x="1072" y="397"/>
                    </a:lnTo>
                    <a:lnTo>
                      <a:pt x="1076" y="390"/>
                    </a:lnTo>
                    <a:lnTo>
                      <a:pt x="1079" y="376"/>
                    </a:lnTo>
                    <a:lnTo>
                      <a:pt x="1083" y="363"/>
                    </a:lnTo>
                    <a:lnTo>
                      <a:pt x="1089" y="350"/>
                    </a:lnTo>
                    <a:lnTo>
                      <a:pt x="1093" y="334"/>
                    </a:lnTo>
                    <a:lnTo>
                      <a:pt x="1096" y="317"/>
                    </a:lnTo>
                    <a:lnTo>
                      <a:pt x="1102" y="304"/>
                    </a:lnTo>
                    <a:lnTo>
                      <a:pt x="1108" y="291"/>
                    </a:lnTo>
                    <a:lnTo>
                      <a:pt x="1114" y="277"/>
                    </a:lnTo>
                    <a:lnTo>
                      <a:pt x="1119" y="264"/>
                    </a:lnTo>
                    <a:lnTo>
                      <a:pt x="1123" y="256"/>
                    </a:lnTo>
                    <a:lnTo>
                      <a:pt x="1129" y="249"/>
                    </a:lnTo>
                    <a:lnTo>
                      <a:pt x="1134" y="245"/>
                    </a:lnTo>
                    <a:lnTo>
                      <a:pt x="1140" y="243"/>
                    </a:lnTo>
                    <a:lnTo>
                      <a:pt x="1154" y="243"/>
                    </a:lnTo>
                    <a:lnTo>
                      <a:pt x="1171" y="243"/>
                    </a:lnTo>
                    <a:lnTo>
                      <a:pt x="1193" y="245"/>
                    </a:lnTo>
                    <a:lnTo>
                      <a:pt x="1216" y="249"/>
                    </a:lnTo>
                    <a:lnTo>
                      <a:pt x="1245" y="255"/>
                    </a:lnTo>
                    <a:lnTo>
                      <a:pt x="1273" y="260"/>
                    </a:lnTo>
                    <a:lnTo>
                      <a:pt x="1304" y="268"/>
                    </a:lnTo>
                    <a:lnTo>
                      <a:pt x="1332" y="275"/>
                    </a:lnTo>
                    <a:lnTo>
                      <a:pt x="1361" y="283"/>
                    </a:lnTo>
                    <a:lnTo>
                      <a:pt x="1387" y="293"/>
                    </a:lnTo>
                    <a:lnTo>
                      <a:pt x="1412" y="300"/>
                    </a:lnTo>
                    <a:lnTo>
                      <a:pt x="1433" y="310"/>
                    </a:lnTo>
                    <a:lnTo>
                      <a:pt x="1450" y="317"/>
                    </a:lnTo>
                    <a:lnTo>
                      <a:pt x="1460" y="327"/>
                    </a:lnTo>
                    <a:lnTo>
                      <a:pt x="1467" y="338"/>
                    </a:lnTo>
                    <a:lnTo>
                      <a:pt x="1467" y="346"/>
                    </a:lnTo>
                    <a:lnTo>
                      <a:pt x="1467" y="359"/>
                    </a:lnTo>
                    <a:lnTo>
                      <a:pt x="1465" y="374"/>
                    </a:lnTo>
                    <a:lnTo>
                      <a:pt x="1465" y="393"/>
                    </a:lnTo>
                    <a:lnTo>
                      <a:pt x="1461" y="410"/>
                    </a:lnTo>
                    <a:lnTo>
                      <a:pt x="1460" y="430"/>
                    </a:lnTo>
                    <a:lnTo>
                      <a:pt x="1456" y="450"/>
                    </a:lnTo>
                    <a:lnTo>
                      <a:pt x="1454" y="469"/>
                    </a:lnTo>
                    <a:lnTo>
                      <a:pt x="1450" y="487"/>
                    </a:lnTo>
                    <a:lnTo>
                      <a:pt x="1446" y="506"/>
                    </a:lnTo>
                    <a:lnTo>
                      <a:pt x="1442" y="521"/>
                    </a:lnTo>
                    <a:lnTo>
                      <a:pt x="1441" y="536"/>
                    </a:lnTo>
                    <a:lnTo>
                      <a:pt x="1437" y="549"/>
                    </a:lnTo>
                    <a:lnTo>
                      <a:pt x="1435" y="559"/>
                    </a:lnTo>
                    <a:lnTo>
                      <a:pt x="1435" y="564"/>
                    </a:lnTo>
                    <a:lnTo>
                      <a:pt x="1435" y="566"/>
                    </a:lnTo>
                    <a:lnTo>
                      <a:pt x="1431" y="564"/>
                    </a:lnTo>
                    <a:lnTo>
                      <a:pt x="1420" y="559"/>
                    </a:lnTo>
                    <a:lnTo>
                      <a:pt x="1403" y="551"/>
                    </a:lnTo>
                    <a:lnTo>
                      <a:pt x="1384" y="544"/>
                    </a:lnTo>
                    <a:lnTo>
                      <a:pt x="1357" y="534"/>
                    </a:lnTo>
                    <a:lnTo>
                      <a:pt x="1328" y="521"/>
                    </a:lnTo>
                    <a:lnTo>
                      <a:pt x="1294" y="509"/>
                    </a:lnTo>
                    <a:lnTo>
                      <a:pt x="1262" y="496"/>
                    </a:lnTo>
                    <a:lnTo>
                      <a:pt x="1228" y="483"/>
                    </a:lnTo>
                    <a:lnTo>
                      <a:pt x="1192" y="468"/>
                    </a:lnTo>
                    <a:lnTo>
                      <a:pt x="1155" y="456"/>
                    </a:lnTo>
                    <a:lnTo>
                      <a:pt x="1121" y="447"/>
                    </a:lnTo>
                    <a:lnTo>
                      <a:pt x="1089" y="435"/>
                    </a:lnTo>
                    <a:lnTo>
                      <a:pt x="1062" y="430"/>
                    </a:lnTo>
                    <a:lnTo>
                      <a:pt x="1036" y="426"/>
                    </a:lnTo>
                    <a:lnTo>
                      <a:pt x="1017" y="426"/>
                    </a:lnTo>
                    <a:lnTo>
                      <a:pt x="998" y="426"/>
                    </a:lnTo>
                    <a:lnTo>
                      <a:pt x="979" y="431"/>
                    </a:lnTo>
                    <a:lnTo>
                      <a:pt x="960" y="437"/>
                    </a:lnTo>
                    <a:lnTo>
                      <a:pt x="941" y="449"/>
                    </a:lnTo>
                    <a:lnTo>
                      <a:pt x="923" y="458"/>
                    </a:lnTo>
                    <a:lnTo>
                      <a:pt x="904" y="471"/>
                    </a:lnTo>
                    <a:lnTo>
                      <a:pt x="885" y="485"/>
                    </a:lnTo>
                    <a:lnTo>
                      <a:pt x="872" y="502"/>
                    </a:lnTo>
                    <a:lnTo>
                      <a:pt x="855" y="517"/>
                    </a:lnTo>
                    <a:lnTo>
                      <a:pt x="842" y="534"/>
                    </a:lnTo>
                    <a:lnTo>
                      <a:pt x="828" y="551"/>
                    </a:lnTo>
                    <a:lnTo>
                      <a:pt x="819" y="568"/>
                    </a:lnTo>
                    <a:lnTo>
                      <a:pt x="808" y="584"/>
                    </a:lnTo>
                    <a:lnTo>
                      <a:pt x="802" y="601"/>
                    </a:lnTo>
                    <a:lnTo>
                      <a:pt x="798" y="616"/>
                    </a:lnTo>
                    <a:lnTo>
                      <a:pt x="796" y="633"/>
                    </a:lnTo>
                    <a:lnTo>
                      <a:pt x="794" y="644"/>
                    </a:lnTo>
                    <a:lnTo>
                      <a:pt x="794" y="658"/>
                    </a:lnTo>
                    <a:lnTo>
                      <a:pt x="794" y="669"/>
                    </a:lnTo>
                    <a:lnTo>
                      <a:pt x="794" y="682"/>
                    </a:lnTo>
                    <a:lnTo>
                      <a:pt x="794" y="692"/>
                    </a:lnTo>
                    <a:lnTo>
                      <a:pt x="794" y="703"/>
                    </a:lnTo>
                    <a:lnTo>
                      <a:pt x="794" y="715"/>
                    </a:lnTo>
                    <a:lnTo>
                      <a:pt x="794" y="726"/>
                    </a:lnTo>
                    <a:lnTo>
                      <a:pt x="794" y="734"/>
                    </a:lnTo>
                    <a:lnTo>
                      <a:pt x="794" y="743"/>
                    </a:lnTo>
                    <a:lnTo>
                      <a:pt x="794" y="749"/>
                    </a:lnTo>
                    <a:lnTo>
                      <a:pt x="794" y="757"/>
                    </a:lnTo>
                    <a:lnTo>
                      <a:pt x="794" y="766"/>
                    </a:lnTo>
                    <a:lnTo>
                      <a:pt x="796" y="770"/>
                    </a:lnTo>
                    <a:lnTo>
                      <a:pt x="754" y="791"/>
                    </a:lnTo>
                    <a:lnTo>
                      <a:pt x="750" y="791"/>
                    </a:lnTo>
                    <a:lnTo>
                      <a:pt x="747" y="787"/>
                    </a:lnTo>
                    <a:lnTo>
                      <a:pt x="735" y="781"/>
                    </a:lnTo>
                    <a:lnTo>
                      <a:pt x="726" y="777"/>
                    </a:lnTo>
                    <a:lnTo>
                      <a:pt x="709" y="770"/>
                    </a:lnTo>
                    <a:lnTo>
                      <a:pt x="693" y="764"/>
                    </a:lnTo>
                    <a:lnTo>
                      <a:pt x="676" y="757"/>
                    </a:lnTo>
                    <a:lnTo>
                      <a:pt x="659" y="749"/>
                    </a:lnTo>
                    <a:lnTo>
                      <a:pt x="640" y="741"/>
                    </a:lnTo>
                    <a:lnTo>
                      <a:pt x="621" y="734"/>
                    </a:lnTo>
                    <a:lnTo>
                      <a:pt x="602" y="724"/>
                    </a:lnTo>
                    <a:lnTo>
                      <a:pt x="585" y="717"/>
                    </a:lnTo>
                    <a:lnTo>
                      <a:pt x="566" y="709"/>
                    </a:lnTo>
                    <a:lnTo>
                      <a:pt x="551" y="705"/>
                    </a:lnTo>
                    <a:lnTo>
                      <a:pt x="536" y="699"/>
                    </a:lnTo>
                    <a:lnTo>
                      <a:pt x="526" y="698"/>
                    </a:lnTo>
                    <a:lnTo>
                      <a:pt x="513" y="692"/>
                    </a:lnTo>
                    <a:lnTo>
                      <a:pt x="503" y="688"/>
                    </a:lnTo>
                    <a:lnTo>
                      <a:pt x="492" y="684"/>
                    </a:lnTo>
                    <a:lnTo>
                      <a:pt x="481" y="682"/>
                    </a:lnTo>
                    <a:lnTo>
                      <a:pt x="469" y="679"/>
                    </a:lnTo>
                    <a:lnTo>
                      <a:pt x="458" y="677"/>
                    </a:lnTo>
                    <a:lnTo>
                      <a:pt x="448" y="675"/>
                    </a:lnTo>
                    <a:lnTo>
                      <a:pt x="439" y="675"/>
                    </a:lnTo>
                    <a:lnTo>
                      <a:pt x="429" y="671"/>
                    </a:lnTo>
                    <a:lnTo>
                      <a:pt x="420" y="669"/>
                    </a:lnTo>
                    <a:lnTo>
                      <a:pt x="412" y="667"/>
                    </a:lnTo>
                    <a:lnTo>
                      <a:pt x="406" y="667"/>
                    </a:lnTo>
                    <a:lnTo>
                      <a:pt x="397" y="665"/>
                    </a:lnTo>
                    <a:lnTo>
                      <a:pt x="395" y="665"/>
                    </a:lnTo>
                    <a:lnTo>
                      <a:pt x="395" y="665"/>
                    </a:lnTo>
                    <a:close/>
                  </a:path>
                </a:pathLst>
              </a:custGeom>
              <a:solidFill>
                <a:srgbClr val="E3E0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" name="Freeform 31"/>
              <p:cNvSpPr>
                <a:spLocks/>
              </p:cNvSpPr>
              <p:nvPr/>
            </p:nvSpPr>
            <p:spPr bwMode="auto">
              <a:xfrm>
                <a:off x="1587" y="2839"/>
                <a:ext cx="187" cy="188"/>
              </a:xfrm>
              <a:custGeom>
                <a:avLst/>
                <a:gdLst>
                  <a:gd name="T0" fmla="*/ 107 w 375"/>
                  <a:gd name="T1" fmla="*/ 26 h 374"/>
                  <a:gd name="T2" fmla="*/ 120 w 375"/>
                  <a:gd name="T3" fmla="*/ 24 h 374"/>
                  <a:gd name="T4" fmla="*/ 141 w 375"/>
                  <a:gd name="T5" fmla="*/ 24 h 374"/>
                  <a:gd name="T6" fmla="*/ 170 w 375"/>
                  <a:gd name="T7" fmla="*/ 24 h 374"/>
                  <a:gd name="T8" fmla="*/ 202 w 375"/>
                  <a:gd name="T9" fmla="*/ 32 h 374"/>
                  <a:gd name="T10" fmla="*/ 234 w 375"/>
                  <a:gd name="T11" fmla="*/ 43 h 374"/>
                  <a:gd name="T12" fmla="*/ 261 w 375"/>
                  <a:gd name="T13" fmla="*/ 62 h 374"/>
                  <a:gd name="T14" fmla="*/ 286 w 375"/>
                  <a:gd name="T15" fmla="*/ 93 h 374"/>
                  <a:gd name="T16" fmla="*/ 301 w 375"/>
                  <a:gd name="T17" fmla="*/ 133 h 374"/>
                  <a:gd name="T18" fmla="*/ 305 w 375"/>
                  <a:gd name="T19" fmla="*/ 167 h 374"/>
                  <a:gd name="T20" fmla="*/ 299 w 375"/>
                  <a:gd name="T21" fmla="*/ 201 h 374"/>
                  <a:gd name="T22" fmla="*/ 286 w 375"/>
                  <a:gd name="T23" fmla="*/ 232 h 374"/>
                  <a:gd name="T24" fmla="*/ 267 w 375"/>
                  <a:gd name="T25" fmla="*/ 256 h 374"/>
                  <a:gd name="T26" fmla="*/ 244 w 375"/>
                  <a:gd name="T27" fmla="*/ 277 h 374"/>
                  <a:gd name="T28" fmla="*/ 217 w 375"/>
                  <a:gd name="T29" fmla="*/ 293 h 374"/>
                  <a:gd name="T30" fmla="*/ 191 w 375"/>
                  <a:gd name="T31" fmla="*/ 304 h 374"/>
                  <a:gd name="T32" fmla="*/ 164 w 375"/>
                  <a:gd name="T33" fmla="*/ 308 h 374"/>
                  <a:gd name="T34" fmla="*/ 137 w 375"/>
                  <a:gd name="T35" fmla="*/ 306 h 374"/>
                  <a:gd name="T36" fmla="*/ 109 w 375"/>
                  <a:gd name="T37" fmla="*/ 298 h 374"/>
                  <a:gd name="T38" fmla="*/ 82 w 375"/>
                  <a:gd name="T39" fmla="*/ 289 h 374"/>
                  <a:gd name="T40" fmla="*/ 57 w 375"/>
                  <a:gd name="T41" fmla="*/ 274 h 374"/>
                  <a:gd name="T42" fmla="*/ 38 w 375"/>
                  <a:gd name="T43" fmla="*/ 254 h 374"/>
                  <a:gd name="T44" fmla="*/ 21 w 375"/>
                  <a:gd name="T45" fmla="*/ 234 h 374"/>
                  <a:gd name="T46" fmla="*/ 8 w 375"/>
                  <a:gd name="T47" fmla="*/ 213 h 374"/>
                  <a:gd name="T48" fmla="*/ 2 w 375"/>
                  <a:gd name="T49" fmla="*/ 192 h 374"/>
                  <a:gd name="T50" fmla="*/ 2 w 375"/>
                  <a:gd name="T51" fmla="*/ 211 h 374"/>
                  <a:gd name="T52" fmla="*/ 10 w 375"/>
                  <a:gd name="T53" fmla="*/ 245 h 374"/>
                  <a:gd name="T54" fmla="*/ 27 w 375"/>
                  <a:gd name="T55" fmla="*/ 291 h 374"/>
                  <a:gd name="T56" fmla="*/ 54 w 375"/>
                  <a:gd name="T57" fmla="*/ 331 h 374"/>
                  <a:gd name="T58" fmla="*/ 95 w 375"/>
                  <a:gd name="T59" fmla="*/ 363 h 374"/>
                  <a:gd name="T60" fmla="*/ 154 w 375"/>
                  <a:gd name="T61" fmla="*/ 374 h 374"/>
                  <a:gd name="T62" fmla="*/ 234 w 375"/>
                  <a:gd name="T63" fmla="*/ 361 h 374"/>
                  <a:gd name="T64" fmla="*/ 307 w 375"/>
                  <a:gd name="T65" fmla="*/ 323 h 374"/>
                  <a:gd name="T66" fmla="*/ 352 w 375"/>
                  <a:gd name="T67" fmla="*/ 275 h 374"/>
                  <a:gd name="T68" fmla="*/ 373 w 375"/>
                  <a:gd name="T69" fmla="*/ 222 h 374"/>
                  <a:gd name="T70" fmla="*/ 375 w 375"/>
                  <a:gd name="T71" fmla="*/ 173 h 374"/>
                  <a:gd name="T72" fmla="*/ 364 w 375"/>
                  <a:gd name="T73" fmla="*/ 121 h 374"/>
                  <a:gd name="T74" fmla="*/ 343 w 375"/>
                  <a:gd name="T75" fmla="*/ 78 h 374"/>
                  <a:gd name="T76" fmla="*/ 318 w 375"/>
                  <a:gd name="T77" fmla="*/ 43 h 374"/>
                  <a:gd name="T78" fmla="*/ 293 w 375"/>
                  <a:gd name="T79" fmla="*/ 24 h 374"/>
                  <a:gd name="T80" fmla="*/ 270 w 375"/>
                  <a:gd name="T81" fmla="*/ 15 h 374"/>
                  <a:gd name="T82" fmla="*/ 253 w 375"/>
                  <a:gd name="T83" fmla="*/ 7 h 374"/>
                  <a:gd name="T84" fmla="*/ 236 w 375"/>
                  <a:gd name="T85" fmla="*/ 4 h 374"/>
                  <a:gd name="T86" fmla="*/ 223 w 375"/>
                  <a:gd name="T87" fmla="*/ 2 h 374"/>
                  <a:gd name="T88" fmla="*/ 196 w 375"/>
                  <a:gd name="T89" fmla="*/ 0 h 374"/>
                  <a:gd name="T90" fmla="*/ 172 w 375"/>
                  <a:gd name="T91" fmla="*/ 4 h 374"/>
                  <a:gd name="T92" fmla="*/ 145 w 375"/>
                  <a:gd name="T93" fmla="*/ 7 h 374"/>
                  <a:gd name="T94" fmla="*/ 126 w 375"/>
                  <a:gd name="T95" fmla="*/ 17 h 374"/>
                  <a:gd name="T96" fmla="*/ 113 w 375"/>
                  <a:gd name="T97" fmla="*/ 24 h 374"/>
                  <a:gd name="T98" fmla="*/ 107 w 375"/>
                  <a:gd name="T99" fmla="*/ 28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75" h="374">
                    <a:moveTo>
                      <a:pt x="107" y="28"/>
                    </a:moveTo>
                    <a:lnTo>
                      <a:pt x="107" y="26"/>
                    </a:lnTo>
                    <a:lnTo>
                      <a:pt x="113" y="26"/>
                    </a:lnTo>
                    <a:lnTo>
                      <a:pt x="120" y="24"/>
                    </a:lnTo>
                    <a:lnTo>
                      <a:pt x="130" y="24"/>
                    </a:lnTo>
                    <a:lnTo>
                      <a:pt x="141" y="24"/>
                    </a:lnTo>
                    <a:lnTo>
                      <a:pt x="156" y="24"/>
                    </a:lnTo>
                    <a:lnTo>
                      <a:pt x="170" y="24"/>
                    </a:lnTo>
                    <a:lnTo>
                      <a:pt x="187" y="30"/>
                    </a:lnTo>
                    <a:lnTo>
                      <a:pt x="202" y="32"/>
                    </a:lnTo>
                    <a:lnTo>
                      <a:pt x="219" y="38"/>
                    </a:lnTo>
                    <a:lnTo>
                      <a:pt x="234" y="43"/>
                    </a:lnTo>
                    <a:lnTo>
                      <a:pt x="249" y="53"/>
                    </a:lnTo>
                    <a:lnTo>
                      <a:pt x="261" y="62"/>
                    </a:lnTo>
                    <a:lnTo>
                      <a:pt x="276" y="78"/>
                    </a:lnTo>
                    <a:lnTo>
                      <a:pt x="286" y="93"/>
                    </a:lnTo>
                    <a:lnTo>
                      <a:pt x="297" y="114"/>
                    </a:lnTo>
                    <a:lnTo>
                      <a:pt x="301" y="133"/>
                    </a:lnTo>
                    <a:lnTo>
                      <a:pt x="305" y="150"/>
                    </a:lnTo>
                    <a:lnTo>
                      <a:pt x="305" y="167"/>
                    </a:lnTo>
                    <a:lnTo>
                      <a:pt x="305" y="186"/>
                    </a:lnTo>
                    <a:lnTo>
                      <a:pt x="299" y="201"/>
                    </a:lnTo>
                    <a:lnTo>
                      <a:pt x="293" y="218"/>
                    </a:lnTo>
                    <a:lnTo>
                      <a:pt x="286" y="232"/>
                    </a:lnTo>
                    <a:lnTo>
                      <a:pt x="278" y="247"/>
                    </a:lnTo>
                    <a:lnTo>
                      <a:pt x="267" y="256"/>
                    </a:lnTo>
                    <a:lnTo>
                      <a:pt x="255" y="268"/>
                    </a:lnTo>
                    <a:lnTo>
                      <a:pt x="244" y="277"/>
                    </a:lnTo>
                    <a:lnTo>
                      <a:pt x="230" y="287"/>
                    </a:lnTo>
                    <a:lnTo>
                      <a:pt x="217" y="293"/>
                    </a:lnTo>
                    <a:lnTo>
                      <a:pt x="204" y="298"/>
                    </a:lnTo>
                    <a:lnTo>
                      <a:pt x="191" y="304"/>
                    </a:lnTo>
                    <a:lnTo>
                      <a:pt x="177" y="308"/>
                    </a:lnTo>
                    <a:lnTo>
                      <a:pt x="164" y="308"/>
                    </a:lnTo>
                    <a:lnTo>
                      <a:pt x="151" y="308"/>
                    </a:lnTo>
                    <a:lnTo>
                      <a:pt x="137" y="306"/>
                    </a:lnTo>
                    <a:lnTo>
                      <a:pt x="122" y="304"/>
                    </a:lnTo>
                    <a:lnTo>
                      <a:pt x="109" y="298"/>
                    </a:lnTo>
                    <a:lnTo>
                      <a:pt x="95" y="294"/>
                    </a:lnTo>
                    <a:lnTo>
                      <a:pt x="82" y="289"/>
                    </a:lnTo>
                    <a:lnTo>
                      <a:pt x="71" y="281"/>
                    </a:lnTo>
                    <a:lnTo>
                      <a:pt x="57" y="274"/>
                    </a:lnTo>
                    <a:lnTo>
                      <a:pt x="48" y="264"/>
                    </a:lnTo>
                    <a:lnTo>
                      <a:pt x="38" y="254"/>
                    </a:lnTo>
                    <a:lnTo>
                      <a:pt x="29" y="247"/>
                    </a:lnTo>
                    <a:lnTo>
                      <a:pt x="21" y="234"/>
                    </a:lnTo>
                    <a:lnTo>
                      <a:pt x="14" y="222"/>
                    </a:lnTo>
                    <a:lnTo>
                      <a:pt x="8" y="213"/>
                    </a:lnTo>
                    <a:lnTo>
                      <a:pt x="6" y="201"/>
                    </a:lnTo>
                    <a:lnTo>
                      <a:pt x="2" y="192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4" y="226"/>
                    </a:lnTo>
                    <a:lnTo>
                      <a:pt x="10" y="245"/>
                    </a:lnTo>
                    <a:lnTo>
                      <a:pt x="16" y="266"/>
                    </a:lnTo>
                    <a:lnTo>
                      <a:pt x="27" y="291"/>
                    </a:lnTo>
                    <a:lnTo>
                      <a:pt x="38" y="310"/>
                    </a:lnTo>
                    <a:lnTo>
                      <a:pt x="54" y="331"/>
                    </a:lnTo>
                    <a:lnTo>
                      <a:pt x="73" y="348"/>
                    </a:lnTo>
                    <a:lnTo>
                      <a:pt x="95" y="363"/>
                    </a:lnTo>
                    <a:lnTo>
                      <a:pt x="122" y="370"/>
                    </a:lnTo>
                    <a:lnTo>
                      <a:pt x="154" y="374"/>
                    </a:lnTo>
                    <a:lnTo>
                      <a:pt x="192" y="372"/>
                    </a:lnTo>
                    <a:lnTo>
                      <a:pt x="234" y="361"/>
                    </a:lnTo>
                    <a:lnTo>
                      <a:pt x="272" y="342"/>
                    </a:lnTo>
                    <a:lnTo>
                      <a:pt x="307" y="323"/>
                    </a:lnTo>
                    <a:lnTo>
                      <a:pt x="331" y="298"/>
                    </a:lnTo>
                    <a:lnTo>
                      <a:pt x="352" y="275"/>
                    </a:lnTo>
                    <a:lnTo>
                      <a:pt x="364" y="249"/>
                    </a:lnTo>
                    <a:lnTo>
                      <a:pt x="373" y="222"/>
                    </a:lnTo>
                    <a:lnTo>
                      <a:pt x="375" y="197"/>
                    </a:lnTo>
                    <a:lnTo>
                      <a:pt x="375" y="173"/>
                    </a:lnTo>
                    <a:lnTo>
                      <a:pt x="371" y="144"/>
                    </a:lnTo>
                    <a:lnTo>
                      <a:pt x="364" y="121"/>
                    </a:lnTo>
                    <a:lnTo>
                      <a:pt x="354" y="99"/>
                    </a:lnTo>
                    <a:lnTo>
                      <a:pt x="343" y="78"/>
                    </a:lnTo>
                    <a:lnTo>
                      <a:pt x="331" y="57"/>
                    </a:lnTo>
                    <a:lnTo>
                      <a:pt x="318" y="43"/>
                    </a:lnTo>
                    <a:lnTo>
                      <a:pt x="305" y="32"/>
                    </a:lnTo>
                    <a:lnTo>
                      <a:pt x="293" y="24"/>
                    </a:lnTo>
                    <a:lnTo>
                      <a:pt x="282" y="19"/>
                    </a:lnTo>
                    <a:lnTo>
                      <a:pt x="270" y="15"/>
                    </a:lnTo>
                    <a:lnTo>
                      <a:pt x="261" y="11"/>
                    </a:lnTo>
                    <a:lnTo>
                      <a:pt x="253" y="7"/>
                    </a:lnTo>
                    <a:lnTo>
                      <a:pt x="244" y="5"/>
                    </a:lnTo>
                    <a:lnTo>
                      <a:pt x="236" y="4"/>
                    </a:lnTo>
                    <a:lnTo>
                      <a:pt x="229" y="2"/>
                    </a:lnTo>
                    <a:lnTo>
                      <a:pt x="223" y="2"/>
                    </a:lnTo>
                    <a:lnTo>
                      <a:pt x="210" y="0"/>
                    </a:lnTo>
                    <a:lnTo>
                      <a:pt x="196" y="0"/>
                    </a:lnTo>
                    <a:lnTo>
                      <a:pt x="183" y="2"/>
                    </a:lnTo>
                    <a:lnTo>
                      <a:pt x="172" y="4"/>
                    </a:lnTo>
                    <a:lnTo>
                      <a:pt x="158" y="4"/>
                    </a:lnTo>
                    <a:lnTo>
                      <a:pt x="145" y="7"/>
                    </a:lnTo>
                    <a:lnTo>
                      <a:pt x="134" y="11"/>
                    </a:lnTo>
                    <a:lnTo>
                      <a:pt x="126" y="17"/>
                    </a:lnTo>
                    <a:lnTo>
                      <a:pt x="116" y="19"/>
                    </a:lnTo>
                    <a:lnTo>
                      <a:pt x="113" y="24"/>
                    </a:lnTo>
                    <a:lnTo>
                      <a:pt x="107" y="26"/>
                    </a:lnTo>
                    <a:lnTo>
                      <a:pt x="107" y="28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898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" name="Freeform 32"/>
              <p:cNvSpPr>
                <a:spLocks/>
              </p:cNvSpPr>
              <p:nvPr/>
            </p:nvSpPr>
            <p:spPr bwMode="auto">
              <a:xfrm>
                <a:off x="1376" y="2812"/>
                <a:ext cx="161" cy="134"/>
              </a:xfrm>
              <a:custGeom>
                <a:avLst/>
                <a:gdLst>
                  <a:gd name="T0" fmla="*/ 229 w 324"/>
                  <a:gd name="T1" fmla="*/ 110 h 268"/>
                  <a:gd name="T2" fmla="*/ 213 w 324"/>
                  <a:gd name="T3" fmla="*/ 123 h 268"/>
                  <a:gd name="T4" fmla="*/ 200 w 324"/>
                  <a:gd name="T5" fmla="*/ 135 h 268"/>
                  <a:gd name="T6" fmla="*/ 181 w 324"/>
                  <a:gd name="T7" fmla="*/ 146 h 268"/>
                  <a:gd name="T8" fmla="*/ 156 w 324"/>
                  <a:gd name="T9" fmla="*/ 154 h 268"/>
                  <a:gd name="T10" fmla="*/ 130 w 324"/>
                  <a:gd name="T11" fmla="*/ 154 h 268"/>
                  <a:gd name="T12" fmla="*/ 97 w 324"/>
                  <a:gd name="T13" fmla="*/ 142 h 268"/>
                  <a:gd name="T14" fmla="*/ 80 w 324"/>
                  <a:gd name="T15" fmla="*/ 136 h 268"/>
                  <a:gd name="T16" fmla="*/ 84 w 324"/>
                  <a:gd name="T17" fmla="*/ 154 h 268"/>
                  <a:gd name="T18" fmla="*/ 97 w 324"/>
                  <a:gd name="T19" fmla="*/ 173 h 268"/>
                  <a:gd name="T20" fmla="*/ 113 w 324"/>
                  <a:gd name="T21" fmla="*/ 186 h 268"/>
                  <a:gd name="T22" fmla="*/ 133 w 324"/>
                  <a:gd name="T23" fmla="*/ 195 h 268"/>
                  <a:gd name="T24" fmla="*/ 162 w 324"/>
                  <a:gd name="T25" fmla="*/ 203 h 268"/>
                  <a:gd name="T26" fmla="*/ 177 w 324"/>
                  <a:gd name="T27" fmla="*/ 207 h 268"/>
                  <a:gd name="T28" fmla="*/ 154 w 324"/>
                  <a:gd name="T29" fmla="*/ 213 h 268"/>
                  <a:gd name="T30" fmla="*/ 130 w 324"/>
                  <a:gd name="T31" fmla="*/ 213 h 268"/>
                  <a:gd name="T32" fmla="*/ 103 w 324"/>
                  <a:gd name="T33" fmla="*/ 211 h 268"/>
                  <a:gd name="T34" fmla="*/ 73 w 324"/>
                  <a:gd name="T35" fmla="*/ 201 h 268"/>
                  <a:gd name="T36" fmla="*/ 42 w 324"/>
                  <a:gd name="T37" fmla="*/ 184 h 268"/>
                  <a:gd name="T38" fmla="*/ 14 w 324"/>
                  <a:gd name="T39" fmla="*/ 155 h 268"/>
                  <a:gd name="T40" fmla="*/ 2 w 324"/>
                  <a:gd name="T41" fmla="*/ 146 h 268"/>
                  <a:gd name="T42" fmla="*/ 10 w 324"/>
                  <a:gd name="T43" fmla="*/ 167 h 268"/>
                  <a:gd name="T44" fmla="*/ 23 w 324"/>
                  <a:gd name="T45" fmla="*/ 195 h 268"/>
                  <a:gd name="T46" fmla="*/ 48 w 324"/>
                  <a:gd name="T47" fmla="*/ 224 h 268"/>
                  <a:gd name="T48" fmla="*/ 76 w 324"/>
                  <a:gd name="T49" fmla="*/ 249 h 268"/>
                  <a:gd name="T50" fmla="*/ 114 w 324"/>
                  <a:gd name="T51" fmla="*/ 266 h 268"/>
                  <a:gd name="T52" fmla="*/ 164 w 324"/>
                  <a:gd name="T53" fmla="*/ 266 h 268"/>
                  <a:gd name="T54" fmla="*/ 225 w 324"/>
                  <a:gd name="T55" fmla="*/ 249 h 268"/>
                  <a:gd name="T56" fmla="*/ 276 w 324"/>
                  <a:gd name="T57" fmla="*/ 213 h 268"/>
                  <a:gd name="T58" fmla="*/ 308 w 324"/>
                  <a:gd name="T59" fmla="*/ 175 h 268"/>
                  <a:gd name="T60" fmla="*/ 320 w 324"/>
                  <a:gd name="T61" fmla="*/ 133 h 268"/>
                  <a:gd name="T62" fmla="*/ 324 w 324"/>
                  <a:gd name="T63" fmla="*/ 95 h 268"/>
                  <a:gd name="T64" fmla="*/ 316 w 324"/>
                  <a:gd name="T65" fmla="*/ 55 h 268"/>
                  <a:gd name="T66" fmla="*/ 305 w 324"/>
                  <a:gd name="T67" fmla="*/ 26 h 268"/>
                  <a:gd name="T68" fmla="*/ 295 w 324"/>
                  <a:gd name="T69" fmla="*/ 5 h 268"/>
                  <a:gd name="T70" fmla="*/ 230 w 324"/>
                  <a:gd name="T71" fmla="*/ 106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4" h="268">
                    <a:moveTo>
                      <a:pt x="230" y="106"/>
                    </a:moveTo>
                    <a:lnTo>
                      <a:pt x="229" y="110"/>
                    </a:lnTo>
                    <a:lnTo>
                      <a:pt x="221" y="119"/>
                    </a:lnTo>
                    <a:lnTo>
                      <a:pt x="213" y="123"/>
                    </a:lnTo>
                    <a:lnTo>
                      <a:pt x="208" y="129"/>
                    </a:lnTo>
                    <a:lnTo>
                      <a:pt x="200" y="135"/>
                    </a:lnTo>
                    <a:lnTo>
                      <a:pt x="192" y="142"/>
                    </a:lnTo>
                    <a:lnTo>
                      <a:pt x="181" y="146"/>
                    </a:lnTo>
                    <a:lnTo>
                      <a:pt x="172" y="150"/>
                    </a:lnTo>
                    <a:lnTo>
                      <a:pt x="156" y="154"/>
                    </a:lnTo>
                    <a:lnTo>
                      <a:pt x="145" y="154"/>
                    </a:lnTo>
                    <a:lnTo>
                      <a:pt x="130" y="154"/>
                    </a:lnTo>
                    <a:lnTo>
                      <a:pt x="114" y="148"/>
                    </a:lnTo>
                    <a:lnTo>
                      <a:pt x="97" y="142"/>
                    </a:lnTo>
                    <a:lnTo>
                      <a:pt x="80" y="135"/>
                    </a:lnTo>
                    <a:lnTo>
                      <a:pt x="80" y="136"/>
                    </a:lnTo>
                    <a:lnTo>
                      <a:pt x="80" y="144"/>
                    </a:lnTo>
                    <a:lnTo>
                      <a:pt x="84" y="154"/>
                    </a:lnTo>
                    <a:lnTo>
                      <a:pt x="94" y="169"/>
                    </a:lnTo>
                    <a:lnTo>
                      <a:pt x="97" y="173"/>
                    </a:lnTo>
                    <a:lnTo>
                      <a:pt x="105" y="178"/>
                    </a:lnTo>
                    <a:lnTo>
                      <a:pt x="113" y="186"/>
                    </a:lnTo>
                    <a:lnTo>
                      <a:pt x="122" y="192"/>
                    </a:lnTo>
                    <a:lnTo>
                      <a:pt x="133" y="195"/>
                    </a:lnTo>
                    <a:lnTo>
                      <a:pt x="147" y="201"/>
                    </a:lnTo>
                    <a:lnTo>
                      <a:pt x="162" y="203"/>
                    </a:lnTo>
                    <a:lnTo>
                      <a:pt x="183" y="207"/>
                    </a:lnTo>
                    <a:lnTo>
                      <a:pt x="177" y="207"/>
                    </a:lnTo>
                    <a:lnTo>
                      <a:pt x="164" y="211"/>
                    </a:lnTo>
                    <a:lnTo>
                      <a:pt x="154" y="213"/>
                    </a:lnTo>
                    <a:lnTo>
                      <a:pt x="143" y="213"/>
                    </a:lnTo>
                    <a:lnTo>
                      <a:pt x="130" y="213"/>
                    </a:lnTo>
                    <a:lnTo>
                      <a:pt x="118" y="213"/>
                    </a:lnTo>
                    <a:lnTo>
                      <a:pt x="103" y="211"/>
                    </a:lnTo>
                    <a:lnTo>
                      <a:pt x="88" y="207"/>
                    </a:lnTo>
                    <a:lnTo>
                      <a:pt x="73" y="201"/>
                    </a:lnTo>
                    <a:lnTo>
                      <a:pt x="57" y="195"/>
                    </a:lnTo>
                    <a:lnTo>
                      <a:pt x="42" y="184"/>
                    </a:lnTo>
                    <a:lnTo>
                      <a:pt x="27" y="171"/>
                    </a:lnTo>
                    <a:lnTo>
                      <a:pt x="14" y="155"/>
                    </a:lnTo>
                    <a:lnTo>
                      <a:pt x="0" y="138"/>
                    </a:lnTo>
                    <a:lnTo>
                      <a:pt x="2" y="146"/>
                    </a:lnTo>
                    <a:lnTo>
                      <a:pt x="6" y="154"/>
                    </a:lnTo>
                    <a:lnTo>
                      <a:pt x="10" y="167"/>
                    </a:lnTo>
                    <a:lnTo>
                      <a:pt x="14" y="178"/>
                    </a:lnTo>
                    <a:lnTo>
                      <a:pt x="23" y="195"/>
                    </a:lnTo>
                    <a:lnTo>
                      <a:pt x="33" y="209"/>
                    </a:lnTo>
                    <a:lnTo>
                      <a:pt x="48" y="224"/>
                    </a:lnTo>
                    <a:lnTo>
                      <a:pt x="59" y="237"/>
                    </a:lnTo>
                    <a:lnTo>
                      <a:pt x="76" y="249"/>
                    </a:lnTo>
                    <a:lnTo>
                      <a:pt x="94" y="258"/>
                    </a:lnTo>
                    <a:lnTo>
                      <a:pt x="114" y="266"/>
                    </a:lnTo>
                    <a:lnTo>
                      <a:pt x="137" y="268"/>
                    </a:lnTo>
                    <a:lnTo>
                      <a:pt x="164" y="266"/>
                    </a:lnTo>
                    <a:lnTo>
                      <a:pt x="192" y="260"/>
                    </a:lnTo>
                    <a:lnTo>
                      <a:pt x="225" y="249"/>
                    </a:lnTo>
                    <a:lnTo>
                      <a:pt x="253" y="232"/>
                    </a:lnTo>
                    <a:lnTo>
                      <a:pt x="276" y="213"/>
                    </a:lnTo>
                    <a:lnTo>
                      <a:pt x="295" y="194"/>
                    </a:lnTo>
                    <a:lnTo>
                      <a:pt x="308" y="175"/>
                    </a:lnTo>
                    <a:lnTo>
                      <a:pt x="316" y="154"/>
                    </a:lnTo>
                    <a:lnTo>
                      <a:pt x="320" y="133"/>
                    </a:lnTo>
                    <a:lnTo>
                      <a:pt x="322" y="112"/>
                    </a:lnTo>
                    <a:lnTo>
                      <a:pt x="324" y="95"/>
                    </a:lnTo>
                    <a:lnTo>
                      <a:pt x="320" y="74"/>
                    </a:lnTo>
                    <a:lnTo>
                      <a:pt x="316" y="55"/>
                    </a:lnTo>
                    <a:lnTo>
                      <a:pt x="310" y="38"/>
                    </a:lnTo>
                    <a:lnTo>
                      <a:pt x="305" y="26"/>
                    </a:lnTo>
                    <a:lnTo>
                      <a:pt x="301" y="13"/>
                    </a:lnTo>
                    <a:lnTo>
                      <a:pt x="295" y="5"/>
                    </a:lnTo>
                    <a:lnTo>
                      <a:pt x="293" y="0"/>
                    </a:lnTo>
                    <a:lnTo>
                      <a:pt x="230" y="106"/>
                    </a:lnTo>
                    <a:lnTo>
                      <a:pt x="230" y="106"/>
                    </a:lnTo>
                    <a:close/>
                  </a:path>
                </a:pathLst>
              </a:custGeom>
              <a:solidFill>
                <a:srgbClr val="898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" name="Freeform 33"/>
              <p:cNvSpPr>
                <a:spLocks/>
              </p:cNvSpPr>
              <p:nvPr/>
            </p:nvSpPr>
            <p:spPr bwMode="auto">
              <a:xfrm>
                <a:off x="1712" y="2561"/>
                <a:ext cx="225" cy="145"/>
              </a:xfrm>
              <a:custGeom>
                <a:avLst/>
                <a:gdLst>
                  <a:gd name="T0" fmla="*/ 388 w 449"/>
                  <a:gd name="T1" fmla="*/ 291 h 291"/>
                  <a:gd name="T2" fmla="*/ 384 w 449"/>
                  <a:gd name="T3" fmla="*/ 289 h 291"/>
                  <a:gd name="T4" fmla="*/ 377 w 449"/>
                  <a:gd name="T5" fmla="*/ 285 h 291"/>
                  <a:gd name="T6" fmla="*/ 363 w 449"/>
                  <a:gd name="T7" fmla="*/ 277 h 291"/>
                  <a:gd name="T8" fmla="*/ 350 w 449"/>
                  <a:gd name="T9" fmla="*/ 272 h 291"/>
                  <a:gd name="T10" fmla="*/ 331 w 449"/>
                  <a:gd name="T11" fmla="*/ 260 h 291"/>
                  <a:gd name="T12" fmla="*/ 312 w 449"/>
                  <a:gd name="T13" fmla="*/ 251 h 291"/>
                  <a:gd name="T14" fmla="*/ 289 w 449"/>
                  <a:gd name="T15" fmla="*/ 241 h 291"/>
                  <a:gd name="T16" fmla="*/ 268 w 449"/>
                  <a:gd name="T17" fmla="*/ 232 h 291"/>
                  <a:gd name="T18" fmla="*/ 244 w 449"/>
                  <a:gd name="T19" fmla="*/ 220 h 291"/>
                  <a:gd name="T20" fmla="*/ 221 w 449"/>
                  <a:gd name="T21" fmla="*/ 211 h 291"/>
                  <a:gd name="T22" fmla="*/ 198 w 449"/>
                  <a:gd name="T23" fmla="*/ 201 h 291"/>
                  <a:gd name="T24" fmla="*/ 177 w 449"/>
                  <a:gd name="T25" fmla="*/ 197 h 291"/>
                  <a:gd name="T26" fmla="*/ 158 w 449"/>
                  <a:gd name="T27" fmla="*/ 192 h 291"/>
                  <a:gd name="T28" fmla="*/ 141 w 449"/>
                  <a:gd name="T29" fmla="*/ 190 h 291"/>
                  <a:gd name="T30" fmla="*/ 126 w 449"/>
                  <a:gd name="T31" fmla="*/ 192 h 291"/>
                  <a:gd name="T32" fmla="*/ 118 w 449"/>
                  <a:gd name="T33" fmla="*/ 197 h 291"/>
                  <a:gd name="T34" fmla="*/ 118 w 449"/>
                  <a:gd name="T35" fmla="*/ 192 h 291"/>
                  <a:gd name="T36" fmla="*/ 118 w 449"/>
                  <a:gd name="T37" fmla="*/ 182 h 291"/>
                  <a:gd name="T38" fmla="*/ 116 w 449"/>
                  <a:gd name="T39" fmla="*/ 175 h 291"/>
                  <a:gd name="T40" fmla="*/ 116 w 449"/>
                  <a:gd name="T41" fmla="*/ 169 h 291"/>
                  <a:gd name="T42" fmla="*/ 116 w 449"/>
                  <a:gd name="T43" fmla="*/ 159 h 291"/>
                  <a:gd name="T44" fmla="*/ 116 w 449"/>
                  <a:gd name="T45" fmla="*/ 152 h 291"/>
                  <a:gd name="T46" fmla="*/ 113 w 449"/>
                  <a:gd name="T47" fmla="*/ 142 h 291"/>
                  <a:gd name="T48" fmla="*/ 111 w 449"/>
                  <a:gd name="T49" fmla="*/ 133 h 291"/>
                  <a:gd name="T50" fmla="*/ 109 w 449"/>
                  <a:gd name="T51" fmla="*/ 125 h 291"/>
                  <a:gd name="T52" fmla="*/ 107 w 449"/>
                  <a:gd name="T53" fmla="*/ 116 h 291"/>
                  <a:gd name="T54" fmla="*/ 97 w 449"/>
                  <a:gd name="T55" fmla="*/ 99 h 291"/>
                  <a:gd name="T56" fmla="*/ 86 w 449"/>
                  <a:gd name="T57" fmla="*/ 85 h 291"/>
                  <a:gd name="T58" fmla="*/ 71 w 449"/>
                  <a:gd name="T59" fmla="*/ 72 h 291"/>
                  <a:gd name="T60" fmla="*/ 57 w 449"/>
                  <a:gd name="T61" fmla="*/ 60 h 291"/>
                  <a:gd name="T62" fmla="*/ 42 w 449"/>
                  <a:gd name="T63" fmla="*/ 49 h 291"/>
                  <a:gd name="T64" fmla="*/ 29 w 449"/>
                  <a:gd name="T65" fmla="*/ 41 h 291"/>
                  <a:gd name="T66" fmla="*/ 16 w 449"/>
                  <a:gd name="T67" fmla="*/ 34 h 291"/>
                  <a:gd name="T68" fmla="*/ 8 w 449"/>
                  <a:gd name="T69" fmla="*/ 30 h 291"/>
                  <a:gd name="T70" fmla="*/ 0 w 449"/>
                  <a:gd name="T71" fmla="*/ 26 h 291"/>
                  <a:gd name="T72" fmla="*/ 0 w 449"/>
                  <a:gd name="T73" fmla="*/ 26 h 291"/>
                  <a:gd name="T74" fmla="*/ 75 w 449"/>
                  <a:gd name="T75" fmla="*/ 0 h 291"/>
                  <a:gd name="T76" fmla="*/ 76 w 449"/>
                  <a:gd name="T77" fmla="*/ 0 h 291"/>
                  <a:gd name="T78" fmla="*/ 88 w 449"/>
                  <a:gd name="T79" fmla="*/ 5 h 291"/>
                  <a:gd name="T80" fmla="*/ 105 w 449"/>
                  <a:gd name="T81" fmla="*/ 13 h 291"/>
                  <a:gd name="T82" fmla="*/ 128 w 449"/>
                  <a:gd name="T83" fmla="*/ 24 h 291"/>
                  <a:gd name="T84" fmla="*/ 152 w 449"/>
                  <a:gd name="T85" fmla="*/ 34 h 291"/>
                  <a:gd name="T86" fmla="*/ 183 w 449"/>
                  <a:gd name="T87" fmla="*/ 49 h 291"/>
                  <a:gd name="T88" fmla="*/ 215 w 449"/>
                  <a:gd name="T89" fmla="*/ 66 h 291"/>
                  <a:gd name="T90" fmla="*/ 249 w 449"/>
                  <a:gd name="T91" fmla="*/ 83 h 291"/>
                  <a:gd name="T92" fmla="*/ 282 w 449"/>
                  <a:gd name="T93" fmla="*/ 102 h 291"/>
                  <a:gd name="T94" fmla="*/ 316 w 449"/>
                  <a:gd name="T95" fmla="*/ 125 h 291"/>
                  <a:gd name="T96" fmla="*/ 348 w 449"/>
                  <a:gd name="T97" fmla="*/ 146 h 291"/>
                  <a:gd name="T98" fmla="*/ 379 w 449"/>
                  <a:gd name="T99" fmla="*/ 169 h 291"/>
                  <a:gd name="T100" fmla="*/ 403 w 449"/>
                  <a:gd name="T101" fmla="*/ 192 h 291"/>
                  <a:gd name="T102" fmla="*/ 424 w 449"/>
                  <a:gd name="T103" fmla="*/ 214 h 291"/>
                  <a:gd name="T104" fmla="*/ 438 w 449"/>
                  <a:gd name="T105" fmla="*/ 239 h 291"/>
                  <a:gd name="T106" fmla="*/ 449 w 449"/>
                  <a:gd name="T107" fmla="*/ 264 h 291"/>
                  <a:gd name="T108" fmla="*/ 388 w 449"/>
                  <a:gd name="T109" fmla="*/ 291 h 291"/>
                  <a:gd name="T110" fmla="*/ 388 w 449"/>
                  <a:gd name="T111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9" h="291">
                    <a:moveTo>
                      <a:pt x="388" y="291"/>
                    </a:moveTo>
                    <a:lnTo>
                      <a:pt x="384" y="289"/>
                    </a:lnTo>
                    <a:lnTo>
                      <a:pt x="377" y="285"/>
                    </a:lnTo>
                    <a:lnTo>
                      <a:pt x="363" y="277"/>
                    </a:lnTo>
                    <a:lnTo>
                      <a:pt x="350" y="272"/>
                    </a:lnTo>
                    <a:lnTo>
                      <a:pt x="331" y="260"/>
                    </a:lnTo>
                    <a:lnTo>
                      <a:pt x="312" y="251"/>
                    </a:lnTo>
                    <a:lnTo>
                      <a:pt x="289" y="241"/>
                    </a:lnTo>
                    <a:lnTo>
                      <a:pt x="268" y="232"/>
                    </a:lnTo>
                    <a:lnTo>
                      <a:pt x="244" y="220"/>
                    </a:lnTo>
                    <a:lnTo>
                      <a:pt x="221" y="211"/>
                    </a:lnTo>
                    <a:lnTo>
                      <a:pt x="198" y="201"/>
                    </a:lnTo>
                    <a:lnTo>
                      <a:pt x="177" y="197"/>
                    </a:lnTo>
                    <a:lnTo>
                      <a:pt x="158" y="192"/>
                    </a:lnTo>
                    <a:lnTo>
                      <a:pt x="141" y="190"/>
                    </a:lnTo>
                    <a:lnTo>
                      <a:pt x="126" y="192"/>
                    </a:lnTo>
                    <a:lnTo>
                      <a:pt x="118" y="197"/>
                    </a:lnTo>
                    <a:lnTo>
                      <a:pt x="118" y="192"/>
                    </a:lnTo>
                    <a:lnTo>
                      <a:pt x="118" y="182"/>
                    </a:lnTo>
                    <a:lnTo>
                      <a:pt x="116" y="175"/>
                    </a:lnTo>
                    <a:lnTo>
                      <a:pt x="116" y="169"/>
                    </a:lnTo>
                    <a:lnTo>
                      <a:pt x="116" y="159"/>
                    </a:lnTo>
                    <a:lnTo>
                      <a:pt x="116" y="152"/>
                    </a:lnTo>
                    <a:lnTo>
                      <a:pt x="113" y="142"/>
                    </a:lnTo>
                    <a:lnTo>
                      <a:pt x="111" y="133"/>
                    </a:lnTo>
                    <a:lnTo>
                      <a:pt x="109" y="125"/>
                    </a:lnTo>
                    <a:lnTo>
                      <a:pt x="107" y="116"/>
                    </a:lnTo>
                    <a:lnTo>
                      <a:pt x="97" y="99"/>
                    </a:lnTo>
                    <a:lnTo>
                      <a:pt x="86" y="85"/>
                    </a:lnTo>
                    <a:lnTo>
                      <a:pt x="71" y="72"/>
                    </a:lnTo>
                    <a:lnTo>
                      <a:pt x="57" y="60"/>
                    </a:lnTo>
                    <a:lnTo>
                      <a:pt x="42" y="49"/>
                    </a:lnTo>
                    <a:lnTo>
                      <a:pt x="29" y="41"/>
                    </a:lnTo>
                    <a:lnTo>
                      <a:pt x="16" y="34"/>
                    </a:lnTo>
                    <a:lnTo>
                      <a:pt x="8" y="30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88" y="5"/>
                    </a:lnTo>
                    <a:lnTo>
                      <a:pt x="105" y="13"/>
                    </a:lnTo>
                    <a:lnTo>
                      <a:pt x="128" y="24"/>
                    </a:lnTo>
                    <a:lnTo>
                      <a:pt x="152" y="34"/>
                    </a:lnTo>
                    <a:lnTo>
                      <a:pt x="183" y="49"/>
                    </a:lnTo>
                    <a:lnTo>
                      <a:pt x="215" y="66"/>
                    </a:lnTo>
                    <a:lnTo>
                      <a:pt x="249" y="83"/>
                    </a:lnTo>
                    <a:lnTo>
                      <a:pt x="282" y="102"/>
                    </a:lnTo>
                    <a:lnTo>
                      <a:pt x="316" y="125"/>
                    </a:lnTo>
                    <a:lnTo>
                      <a:pt x="348" y="146"/>
                    </a:lnTo>
                    <a:lnTo>
                      <a:pt x="379" y="169"/>
                    </a:lnTo>
                    <a:lnTo>
                      <a:pt x="403" y="192"/>
                    </a:lnTo>
                    <a:lnTo>
                      <a:pt x="424" y="214"/>
                    </a:lnTo>
                    <a:lnTo>
                      <a:pt x="438" y="239"/>
                    </a:lnTo>
                    <a:lnTo>
                      <a:pt x="449" y="264"/>
                    </a:lnTo>
                    <a:lnTo>
                      <a:pt x="388" y="291"/>
                    </a:lnTo>
                    <a:lnTo>
                      <a:pt x="388" y="291"/>
                    </a:lnTo>
                    <a:close/>
                  </a:path>
                </a:pathLst>
              </a:custGeom>
              <a:solidFill>
                <a:srgbClr val="CFC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" name="Freeform 34"/>
              <p:cNvSpPr>
                <a:spLocks/>
              </p:cNvSpPr>
              <p:nvPr/>
            </p:nvSpPr>
            <p:spPr bwMode="auto">
              <a:xfrm>
                <a:off x="1758" y="2430"/>
                <a:ext cx="210" cy="102"/>
              </a:xfrm>
              <a:custGeom>
                <a:avLst/>
                <a:gdLst>
                  <a:gd name="T0" fmla="*/ 330 w 420"/>
                  <a:gd name="T1" fmla="*/ 202 h 206"/>
                  <a:gd name="T2" fmla="*/ 308 w 420"/>
                  <a:gd name="T3" fmla="*/ 192 h 206"/>
                  <a:gd name="T4" fmla="*/ 271 w 420"/>
                  <a:gd name="T5" fmla="*/ 175 h 206"/>
                  <a:gd name="T6" fmla="*/ 222 w 420"/>
                  <a:gd name="T7" fmla="*/ 154 h 206"/>
                  <a:gd name="T8" fmla="*/ 171 w 420"/>
                  <a:gd name="T9" fmla="*/ 131 h 206"/>
                  <a:gd name="T10" fmla="*/ 116 w 420"/>
                  <a:gd name="T11" fmla="*/ 109 h 206"/>
                  <a:gd name="T12" fmla="*/ 66 w 420"/>
                  <a:gd name="T13" fmla="*/ 90 h 206"/>
                  <a:gd name="T14" fmla="*/ 28 w 420"/>
                  <a:gd name="T15" fmla="*/ 76 h 206"/>
                  <a:gd name="T16" fmla="*/ 5 w 420"/>
                  <a:gd name="T17" fmla="*/ 69 h 206"/>
                  <a:gd name="T18" fmla="*/ 0 w 420"/>
                  <a:gd name="T19" fmla="*/ 57 h 206"/>
                  <a:gd name="T20" fmla="*/ 9 w 420"/>
                  <a:gd name="T21" fmla="*/ 46 h 206"/>
                  <a:gd name="T22" fmla="*/ 34 w 420"/>
                  <a:gd name="T23" fmla="*/ 33 h 206"/>
                  <a:gd name="T24" fmla="*/ 66 w 420"/>
                  <a:gd name="T25" fmla="*/ 19 h 206"/>
                  <a:gd name="T26" fmla="*/ 106 w 420"/>
                  <a:gd name="T27" fmla="*/ 8 h 206"/>
                  <a:gd name="T28" fmla="*/ 146 w 420"/>
                  <a:gd name="T29" fmla="*/ 0 h 206"/>
                  <a:gd name="T30" fmla="*/ 184 w 420"/>
                  <a:gd name="T31" fmla="*/ 0 h 206"/>
                  <a:gd name="T32" fmla="*/ 218 w 420"/>
                  <a:gd name="T33" fmla="*/ 6 h 206"/>
                  <a:gd name="T34" fmla="*/ 256 w 420"/>
                  <a:gd name="T35" fmla="*/ 14 h 206"/>
                  <a:gd name="T36" fmla="*/ 290 w 420"/>
                  <a:gd name="T37" fmla="*/ 25 h 206"/>
                  <a:gd name="T38" fmla="*/ 327 w 420"/>
                  <a:gd name="T39" fmla="*/ 36 h 206"/>
                  <a:gd name="T40" fmla="*/ 357 w 420"/>
                  <a:gd name="T41" fmla="*/ 48 h 206"/>
                  <a:gd name="T42" fmla="*/ 386 w 420"/>
                  <a:gd name="T43" fmla="*/ 55 h 206"/>
                  <a:gd name="T44" fmla="*/ 405 w 420"/>
                  <a:gd name="T45" fmla="*/ 65 h 206"/>
                  <a:gd name="T46" fmla="*/ 416 w 420"/>
                  <a:gd name="T47" fmla="*/ 69 h 206"/>
                  <a:gd name="T48" fmla="*/ 416 w 420"/>
                  <a:gd name="T49" fmla="*/ 69 h 206"/>
                  <a:gd name="T50" fmla="*/ 403 w 420"/>
                  <a:gd name="T51" fmla="*/ 67 h 206"/>
                  <a:gd name="T52" fmla="*/ 378 w 420"/>
                  <a:gd name="T53" fmla="*/ 63 h 206"/>
                  <a:gd name="T54" fmla="*/ 349 w 420"/>
                  <a:gd name="T55" fmla="*/ 59 h 206"/>
                  <a:gd name="T56" fmla="*/ 315 w 420"/>
                  <a:gd name="T57" fmla="*/ 55 h 206"/>
                  <a:gd name="T58" fmla="*/ 283 w 420"/>
                  <a:gd name="T59" fmla="*/ 52 h 206"/>
                  <a:gd name="T60" fmla="*/ 256 w 420"/>
                  <a:gd name="T61" fmla="*/ 52 h 206"/>
                  <a:gd name="T62" fmla="*/ 233 w 420"/>
                  <a:gd name="T63" fmla="*/ 53 h 206"/>
                  <a:gd name="T64" fmla="*/ 232 w 420"/>
                  <a:gd name="T65" fmla="*/ 55 h 206"/>
                  <a:gd name="T66" fmla="*/ 254 w 420"/>
                  <a:gd name="T67" fmla="*/ 65 h 206"/>
                  <a:gd name="T68" fmla="*/ 273 w 420"/>
                  <a:gd name="T69" fmla="*/ 73 h 206"/>
                  <a:gd name="T70" fmla="*/ 296 w 420"/>
                  <a:gd name="T71" fmla="*/ 82 h 206"/>
                  <a:gd name="T72" fmla="*/ 321 w 420"/>
                  <a:gd name="T73" fmla="*/ 93 h 206"/>
                  <a:gd name="T74" fmla="*/ 344 w 420"/>
                  <a:gd name="T75" fmla="*/ 105 h 206"/>
                  <a:gd name="T76" fmla="*/ 363 w 420"/>
                  <a:gd name="T77" fmla="*/ 116 h 206"/>
                  <a:gd name="T78" fmla="*/ 378 w 420"/>
                  <a:gd name="T79" fmla="*/ 135 h 206"/>
                  <a:gd name="T80" fmla="*/ 372 w 420"/>
                  <a:gd name="T81" fmla="*/ 160 h 206"/>
                  <a:gd name="T82" fmla="*/ 353 w 420"/>
                  <a:gd name="T83" fmla="*/ 185 h 206"/>
                  <a:gd name="T84" fmla="*/ 336 w 420"/>
                  <a:gd name="T85" fmla="*/ 202 h 206"/>
                  <a:gd name="T86" fmla="*/ 334 w 420"/>
                  <a:gd name="T87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206">
                    <a:moveTo>
                      <a:pt x="334" y="206"/>
                    </a:moveTo>
                    <a:lnTo>
                      <a:pt x="330" y="202"/>
                    </a:lnTo>
                    <a:lnTo>
                      <a:pt x="321" y="198"/>
                    </a:lnTo>
                    <a:lnTo>
                      <a:pt x="308" y="192"/>
                    </a:lnTo>
                    <a:lnTo>
                      <a:pt x="292" y="187"/>
                    </a:lnTo>
                    <a:lnTo>
                      <a:pt x="271" y="175"/>
                    </a:lnTo>
                    <a:lnTo>
                      <a:pt x="249" y="166"/>
                    </a:lnTo>
                    <a:lnTo>
                      <a:pt x="222" y="154"/>
                    </a:lnTo>
                    <a:lnTo>
                      <a:pt x="197" y="145"/>
                    </a:lnTo>
                    <a:lnTo>
                      <a:pt x="171" y="131"/>
                    </a:lnTo>
                    <a:lnTo>
                      <a:pt x="142" y="120"/>
                    </a:lnTo>
                    <a:lnTo>
                      <a:pt x="116" y="109"/>
                    </a:lnTo>
                    <a:lnTo>
                      <a:pt x="91" y="99"/>
                    </a:lnTo>
                    <a:lnTo>
                      <a:pt x="66" y="90"/>
                    </a:lnTo>
                    <a:lnTo>
                      <a:pt x="47" y="82"/>
                    </a:lnTo>
                    <a:lnTo>
                      <a:pt x="28" y="76"/>
                    </a:lnTo>
                    <a:lnTo>
                      <a:pt x="17" y="73"/>
                    </a:lnTo>
                    <a:lnTo>
                      <a:pt x="5" y="69"/>
                    </a:lnTo>
                    <a:lnTo>
                      <a:pt x="0" y="65"/>
                    </a:lnTo>
                    <a:lnTo>
                      <a:pt x="0" y="57"/>
                    </a:lnTo>
                    <a:lnTo>
                      <a:pt x="3" y="53"/>
                    </a:lnTo>
                    <a:lnTo>
                      <a:pt x="9" y="46"/>
                    </a:lnTo>
                    <a:lnTo>
                      <a:pt x="21" y="38"/>
                    </a:lnTo>
                    <a:lnTo>
                      <a:pt x="34" y="33"/>
                    </a:lnTo>
                    <a:lnTo>
                      <a:pt x="51" y="27"/>
                    </a:lnTo>
                    <a:lnTo>
                      <a:pt x="66" y="19"/>
                    </a:lnTo>
                    <a:lnTo>
                      <a:pt x="85" y="14"/>
                    </a:lnTo>
                    <a:lnTo>
                      <a:pt x="106" y="8"/>
                    </a:lnTo>
                    <a:lnTo>
                      <a:pt x="125" y="6"/>
                    </a:lnTo>
                    <a:lnTo>
                      <a:pt x="146" y="0"/>
                    </a:lnTo>
                    <a:lnTo>
                      <a:pt x="165" y="0"/>
                    </a:lnTo>
                    <a:lnTo>
                      <a:pt x="184" y="0"/>
                    </a:lnTo>
                    <a:lnTo>
                      <a:pt x="203" y="4"/>
                    </a:lnTo>
                    <a:lnTo>
                      <a:pt x="218" y="6"/>
                    </a:lnTo>
                    <a:lnTo>
                      <a:pt x="237" y="10"/>
                    </a:lnTo>
                    <a:lnTo>
                      <a:pt x="256" y="14"/>
                    </a:lnTo>
                    <a:lnTo>
                      <a:pt x="273" y="21"/>
                    </a:lnTo>
                    <a:lnTo>
                      <a:pt x="290" y="25"/>
                    </a:lnTo>
                    <a:lnTo>
                      <a:pt x="309" y="31"/>
                    </a:lnTo>
                    <a:lnTo>
                      <a:pt x="327" y="36"/>
                    </a:lnTo>
                    <a:lnTo>
                      <a:pt x="344" y="42"/>
                    </a:lnTo>
                    <a:lnTo>
                      <a:pt x="357" y="48"/>
                    </a:lnTo>
                    <a:lnTo>
                      <a:pt x="372" y="52"/>
                    </a:lnTo>
                    <a:lnTo>
                      <a:pt x="386" y="55"/>
                    </a:lnTo>
                    <a:lnTo>
                      <a:pt x="397" y="61"/>
                    </a:lnTo>
                    <a:lnTo>
                      <a:pt x="405" y="65"/>
                    </a:lnTo>
                    <a:lnTo>
                      <a:pt x="412" y="67"/>
                    </a:lnTo>
                    <a:lnTo>
                      <a:pt x="416" y="69"/>
                    </a:lnTo>
                    <a:lnTo>
                      <a:pt x="420" y="71"/>
                    </a:lnTo>
                    <a:lnTo>
                      <a:pt x="416" y="69"/>
                    </a:lnTo>
                    <a:lnTo>
                      <a:pt x="412" y="69"/>
                    </a:lnTo>
                    <a:lnTo>
                      <a:pt x="403" y="67"/>
                    </a:lnTo>
                    <a:lnTo>
                      <a:pt x="393" y="65"/>
                    </a:lnTo>
                    <a:lnTo>
                      <a:pt x="378" y="63"/>
                    </a:lnTo>
                    <a:lnTo>
                      <a:pt x="365" y="61"/>
                    </a:lnTo>
                    <a:lnTo>
                      <a:pt x="349" y="59"/>
                    </a:lnTo>
                    <a:lnTo>
                      <a:pt x="334" y="57"/>
                    </a:lnTo>
                    <a:lnTo>
                      <a:pt x="315" y="55"/>
                    </a:lnTo>
                    <a:lnTo>
                      <a:pt x="298" y="53"/>
                    </a:lnTo>
                    <a:lnTo>
                      <a:pt x="283" y="52"/>
                    </a:lnTo>
                    <a:lnTo>
                      <a:pt x="270" y="52"/>
                    </a:lnTo>
                    <a:lnTo>
                      <a:pt x="256" y="52"/>
                    </a:lnTo>
                    <a:lnTo>
                      <a:pt x="245" y="52"/>
                    </a:lnTo>
                    <a:lnTo>
                      <a:pt x="233" y="53"/>
                    </a:lnTo>
                    <a:lnTo>
                      <a:pt x="230" y="55"/>
                    </a:lnTo>
                    <a:lnTo>
                      <a:pt x="232" y="55"/>
                    </a:lnTo>
                    <a:lnTo>
                      <a:pt x="247" y="63"/>
                    </a:lnTo>
                    <a:lnTo>
                      <a:pt x="254" y="65"/>
                    </a:lnTo>
                    <a:lnTo>
                      <a:pt x="264" y="69"/>
                    </a:lnTo>
                    <a:lnTo>
                      <a:pt x="273" y="73"/>
                    </a:lnTo>
                    <a:lnTo>
                      <a:pt x="287" y="78"/>
                    </a:lnTo>
                    <a:lnTo>
                      <a:pt x="296" y="82"/>
                    </a:lnTo>
                    <a:lnTo>
                      <a:pt x="309" y="88"/>
                    </a:lnTo>
                    <a:lnTo>
                      <a:pt x="321" y="93"/>
                    </a:lnTo>
                    <a:lnTo>
                      <a:pt x="334" y="99"/>
                    </a:lnTo>
                    <a:lnTo>
                      <a:pt x="344" y="105"/>
                    </a:lnTo>
                    <a:lnTo>
                      <a:pt x="355" y="112"/>
                    </a:lnTo>
                    <a:lnTo>
                      <a:pt x="363" y="116"/>
                    </a:lnTo>
                    <a:lnTo>
                      <a:pt x="372" y="124"/>
                    </a:lnTo>
                    <a:lnTo>
                      <a:pt x="378" y="135"/>
                    </a:lnTo>
                    <a:lnTo>
                      <a:pt x="378" y="147"/>
                    </a:lnTo>
                    <a:lnTo>
                      <a:pt x="372" y="160"/>
                    </a:lnTo>
                    <a:lnTo>
                      <a:pt x="363" y="173"/>
                    </a:lnTo>
                    <a:lnTo>
                      <a:pt x="353" y="185"/>
                    </a:lnTo>
                    <a:lnTo>
                      <a:pt x="344" y="196"/>
                    </a:lnTo>
                    <a:lnTo>
                      <a:pt x="336" y="202"/>
                    </a:lnTo>
                    <a:lnTo>
                      <a:pt x="334" y="206"/>
                    </a:lnTo>
                    <a:lnTo>
                      <a:pt x="334" y="206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" name="Freeform 35"/>
              <p:cNvSpPr>
                <a:spLocks/>
              </p:cNvSpPr>
              <p:nvPr/>
            </p:nvSpPr>
            <p:spPr bwMode="auto">
              <a:xfrm>
                <a:off x="2347" y="2500"/>
                <a:ext cx="102" cy="84"/>
              </a:xfrm>
              <a:custGeom>
                <a:avLst/>
                <a:gdLst>
                  <a:gd name="T0" fmla="*/ 0 w 204"/>
                  <a:gd name="T1" fmla="*/ 105 h 167"/>
                  <a:gd name="T2" fmla="*/ 17 w 204"/>
                  <a:gd name="T3" fmla="*/ 167 h 167"/>
                  <a:gd name="T4" fmla="*/ 21 w 204"/>
                  <a:gd name="T5" fmla="*/ 163 h 167"/>
                  <a:gd name="T6" fmla="*/ 34 w 204"/>
                  <a:gd name="T7" fmla="*/ 160 h 167"/>
                  <a:gd name="T8" fmla="*/ 44 w 204"/>
                  <a:gd name="T9" fmla="*/ 156 h 167"/>
                  <a:gd name="T10" fmla="*/ 57 w 204"/>
                  <a:gd name="T11" fmla="*/ 152 h 167"/>
                  <a:gd name="T12" fmla="*/ 69 w 204"/>
                  <a:gd name="T13" fmla="*/ 146 h 167"/>
                  <a:gd name="T14" fmla="*/ 84 w 204"/>
                  <a:gd name="T15" fmla="*/ 144 h 167"/>
                  <a:gd name="T16" fmla="*/ 95 w 204"/>
                  <a:gd name="T17" fmla="*/ 139 h 167"/>
                  <a:gd name="T18" fmla="*/ 109 w 204"/>
                  <a:gd name="T19" fmla="*/ 131 h 167"/>
                  <a:gd name="T20" fmla="*/ 122 w 204"/>
                  <a:gd name="T21" fmla="*/ 125 h 167"/>
                  <a:gd name="T22" fmla="*/ 135 w 204"/>
                  <a:gd name="T23" fmla="*/ 120 h 167"/>
                  <a:gd name="T24" fmla="*/ 147 w 204"/>
                  <a:gd name="T25" fmla="*/ 112 h 167"/>
                  <a:gd name="T26" fmla="*/ 158 w 204"/>
                  <a:gd name="T27" fmla="*/ 105 h 167"/>
                  <a:gd name="T28" fmla="*/ 168 w 204"/>
                  <a:gd name="T29" fmla="*/ 97 h 167"/>
                  <a:gd name="T30" fmla="*/ 179 w 204"/>
                  <a:gd name="T31" fmla="*/ 89 h 167"/>
                  <a:gd name="T32" fmla="*/ 183 w 204"/>
                  <a:gd name="T33" fmla="*/ 82 h 167"/>
                  <a:gd name="T34" fmla="*/ 190 w 204"/>
                  <a:gd name="T35" fmla="*/ 72 h 167"/>
                  <a:gd name="T36" fmla="*/ 192 w 204"/>
                  <a:gd name="T37" fmla="*/ 65 h 167"/>
                  <a:gd name="T38" fmla="*/ 198 w 204"/>
                  <a:gd name="T39" fmla="*/ 55 h 167"/>
                  <a:gd name="T40" fmla="*/ 202 w 204"/>
                  <a:gd name="T41" fmla="*/ 40 h 167"/>
                  <a:gd name="T42" fmla="*/ 204 w 204"/>
                  <a:gd name="T43" fmla="*/ 28 h 167"/>
                  <a:gd name="T44" fmla="*/ 202 w 204"/>
                  <a:gd name="T45" fmla="*/ 15 h 167"/>
                  <a:gd name="T46" fmla="*/ 200 w 204"/>
                  <a:gd name="T47" fmla="*/ 6 h 167"/>
                  <a:gd name="T48" fmla="*/ 198 w 204"/>
                  <a:gd name="T49" fmla="*/ 0 h 167"/>
                  <a:gd name="T50" fmla="*/ 95 w 204"/>
                  <a:gd name="T51" fmla="*/ 59 h 167"/>
                  <a:gd name="T52" fmla="*/ 0 w 204"/>
                  <a:gd name="T53" fmla="*/ 105 h 167"/>
                  <a:gd name="T54" fmla="*/ 0 w 204"/>
                  <a:gd name="T55" fmla="*/ 10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4" h="167">
                    <a:moveTo>
                      <a:pt x="0" y="105"/>
                    </a:moveTo>
                    <a:lnTo>
                      <a:pt x="17" y="167"/>
                    </a:lnTo>
                    <a:lnTo>
                      <a:pt x="21" y="163"/>
                    </a:lnTo>
                    <a:lnTo>
                      <a:pt x="34" y="160"/>
                    </a:lnTo>
                    <a:lnTo>
                      <a:pt x="44" y="156"/>
                    </a:lnTo>
                    <a:lnTo>
                      <a:pt x="57" y="152"/>
                    </a:lnTo>
                    <a:lnTo>
                      <a:pt x="69" y="146"/>
                    </a:lnTo>
                    <a:lnTo>
                      <a:pt x="84" y="144"/>
                    </a:lnTo>
                    <a:lnTo>
                      <a:pt x="95" y="139"/>
                    </a:lnTo>
                    <a:lnTo>
                      <a:pt x="109" y="131"/>
                    </a:lnTo>
                    <a:lnTo>
                      <a:pt x="122" y="125"/>
                    </a:lnTo>
                    <a:lnTo>
                      <a:pt x="135" y="120"/>
                    </a:lnTo>
                    <a:lnTo>
                      <a:pt x="147" y="112"/>
                    </a:lnTo>
                    <a:lnTo>
                      <a:pt x="158" y="105"/>
                    </a:lnTo>
                    <a:lnTo>
                      <a:pt x="168" y="97"/>
                    </a:lnTo>
                    <a:lnTo>
                      <a:pt x="179" y="89"/>
                    </a:lnTo>
                    <a:lnTo>
                      <a:pt x="183" y="82"/>
                    </a:lnTo>
                    <a:lnTo>
                      <a:pt x="190" y="72"/>
                    </a:lnTo>
                    <a:lnTo>
                      <a:pt x="192" y="65"/>
                    </a:lnTo>
                    <a:lnTo>
                      <a:pt x="198" y="55"/>
                    </a:lnTo>
                    <a:lnTo>
                      <a:pt x="202" y="40"/>
                    </a:lnTo>
                    <a:lnTo>
                      <a:pt x="204" y="28"/>
                    </a:lnTo>
                    <a:lnTo>
                      <a:pt x="202" y="15"/>
                    </a:lnTo>
                    <a:lnTo>
                      <a:pt x="200" y="6"/>
                    </a:lnTo>
                    <a:lnTo>
                      <a:pt x="198" y="0"/>
                    </a:lnTo>
                    <a:lnTo>
                      <a:pt x="95" y="59"/>
                    </a:lnTo>
                    <a:lnTo>
                      <a:pt x="0" y="105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rgbClr val="7A94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" name="Freeform 36"/>
              <p:cNvSpPr>
                <a:spLocks/>
              </p:cNvSpPr>
              <p:nvPr/>
            </p:nvSpPr>
            <p:spPr bwMode="auto">
              <a:xfrm>
                <a:off x="1629" y="2886"/>
                <a:ext cx="91" cy="88"/>
              </a:xfrm>
              <a:custGeom>
                <a:avLst/>
                <a:gdLst>
                  <a:gd name="T0" fmla="*/ 80 w 181"/>
                  <a:gd name="T1" fmla="*/ 0 h 177"/>
                  <a:gd name="T2" fmla="*/ 74 w 181"/>
                  <a:gd name="T3" fmla="*/ 0 h 177"/>
                  <a:gd name="T4" fmla="*/ 63 w 181"/>
                  <a:gd name="T5" fmla="*/ 6 h 177"/>
                  <a:gd name="T6" fmla="*/ 53 w 181"/>
                  <a:gd name="T7" fmla="*/ 7 h 177"/>
                  <a:gd name="T8" fmla="*/ 46 w 181"/>
                  <a:gd name="T9" fmla="*/ 13 h 177"/>
                  <a:gd name="T10" fmla="*/ 38 w 181"/>
                  <a:gd name="T11" fmla="*/ 19 h 177"/>
                  <a:gd name="T12" fmla="*/ 30 w 181"/>
                  <a:gd name="T13" fmla="*/ 27 h 177"/>
                  <a:gd name="T14" fmla="*/ 21 w 181"/>
                  <a:gd name="T15" fmla="*/ 32 h 177"/>
                  <a:gd name="T16" fmla="*/ 15 w 181"/>
                  <a:gd name="T17" fmla="*/ 42 h 177"/>
                  <a:gd name="T18" fmla="*/ 8 w 181"/>
                  <a:gd name="T19" fmla="*/ 51 h 177"/>
                  <a:gd name="T20" fmla="*/ 4 w 181"/>
                  <a:gd name="T21" fmla="*/ 65 h 177"/>
                  <a:gd name="T22" fmla="*/ 0 w 181"/>
                  <a:gd name="T23" fmla="*/ 76 h 177"/>
                  <a:gd name="T24" fmla="*/ 0 w 181"/>
                  <a:gd name="T25" fmla="*/ 91 h 177"/>
                  <a:gd name="T26" fmla="*/ 2 w 181"/>
                  <a:gd name="T27" fmla="*/ 106 h 177"/>
                  <a:gd name="T28" fmla="*/ 8 w 181"/>
                  <a:gd name="T29" fmla="*/ 125 h 177"/>
                  <a:gd name="T30" fmla="*/ 13 w 181"/>
                  <a:gd name="T31" fmla="*/ 139 h 177"/>
                  <a:gd name="T32" fmla="*/ 23 w 181"/>
                  <a:gd name="T33" fmla="*/ 154 h 177"/>
                  <a:gd name="T34" fmla="*/ 32 w 181"/>
                  <a:gd name="T35" fmla="*/ 163 h 177"/>
                  <a:gd name="T36" fmla="*/ 46 w 181"/>
                  <a:gd name="T37" fmla="*/ 171 h 177"/>
                  <a:gd name="T38" fmla="*/ 59 w 181"/>
                  <a:gd name="T39" fmla="*/ 173 h 177"/>
                  <a:gd name="T40" fmla="*/ 72 w 181"/>
                  <a:gd name="T41" fmla="*/ 177 h 177"/>
                  <a:gd name="T42" fmla="*/ 87 w 181"/>
                  <a:gd name="T43" fmla="*/ 175 h 177"/>
                  <a:gd name="T44" fmla="*/ 103 w 181"/>
                  <a:gd name="T45" fmla="*/ 175 h 177"/>
                  <a:gd name="T46" fmla="*/ 116 w 181"/>
                  <a:gd name="T47" fmla="*/ 169 h 177"/>
                  <a:gd name="T48" fmla="*/ 129 w 181"/>
                  <a:gd name="T49" fmla="*/ 163 h 177"/>
                  <a:gd name="T50" fmla="*/ 141 w 181"/>
                  <a:gd name="T51" fmla="*/ 156 h 177"/>
                  <a:gd name="T52" fmla="*/ 154 w 181"/>
                  <a:gd name="T53" fmla="*/ 150 h 177"/>
                  <a:gd name="T54" fmla="*/ 162 w 181"/>
                  <a:gd name="T55" fmla="*/ 139 h 177"/>
                  <a:gd name="T56" fmla="*/ 171 w 181"/>
                  <a:gd name="T57" fmla="*/ 129 h 177"/>
                  <a:gd name="T58" fmla="*/ 175 w 181"/>
                  <a:gd name="T59" fmla="*/ 118 h 177"/>
                  <a:gd name="T60" fmla="*/ 181 w 181"/>
                  <a:gd name="T61" fmla="*/ 106 h 177"/>
                  <a:gd name="T62" fmla="*/ 179 w 181"/>
                  <a:gd name="T63" fmla="*/ 93 h 177"/>
                  <a:gd name="T64" fmla="*/ 179 w 181"/>
                  <a:gd name="T65" fmla="*/ 84 h 177"/>
                  <a:gd name="T66" fmla="*/ 177 w 181"/>
                  <a:gd name="T67" fmla="*/ 72 h 177"/>
                  <a:gd name="T68" fmla="*/ 175 w 181"/>
                  <a:gd name="T69" fmla="*/ 65 h 177"/>
                  <a:gd name="T70" fmla="*/ 165 w 181"/>
                  <a:gd name="T71" fmla="*/ 49 h 177"/>
                  <a:gd name="T72" fmla="*/ 158 w 181"/>
                  <a:gd name="T73" fmla="*/ 38 h 177"/>
                  <a:gd name="T74" fmla="*/ 146 w 181"/>
                  <a:gd name="T75" fmla="*/ 27 h 177"/>
                  <a:gd name="T76" fmla="*/ 135 w 181"/>
                  <a:gd name="T77" fmla="*/ 21 h 177"/>
                  <a:gd name="T78" fmla="*/ 125 w 181"/>
                  <a:gd name="T79" fmla="*/ 13 h 177"/>
                  <a:gd name="T80" fmla="*/ 118 w 181"/>
                  <a:gd name="T81" fmla="*/ 11 h 177"/>
                  <a:gd name="T82" fmla="*/ 108 w 181"/>
                  <a:gd name="T83" fmla="*/ 6 h 177"/>
                  <a:gd name="T84" fmla="*/ 101 w 181"/>
                  <a:gd name="T85" fmla="*/ 6 h 177"/>
                  <a:gd name="T86" fmla="*/ 93 w 181"/>
                  <a:gd name="T87" fmla="*/ 2 h 177"/>
                  <a:gd name="T88" fmla="*/ 89 w 181"/>
                  <a:gd name="T89" fmla="*/ 2 h 177"/>
                  <a:gd name="T90" fmla="*/ 82 w 181"/>
                  <a:gd name="T91" fmla="*/ 0 h 177"/>
                  <a:gd name="T92" fmla="*/ 80 w 181"/>
                  <a:gd name="T93" fmla="*/ 0 h 177"/>
                  <a:gd name="T94" fmla="*/ 80 w 181"/>
                  <a:gd name="T95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1" h="177">
                    <a:moveTo>
                      <a:pt x="80" y="0"/>
                    </a:moveTo>
                    <a:lnTo>
                      <a:pt x="74" y="0"/>
                    </a:lnTo>
                    <a:lnTo>
                      <a:pt x="63" y="6"/>
                    </a:lnTo>
                    <a:lnTo>
                      <a:pt x="53" y="7"/>
                    </a:lnTo>
                    <a:lnTo>
                      <a:pt x="46" y="13"/>
                    </a:lnTo>
                    <a:lnTo>
                      <a:pt x="38" y="19"/>
                    </a:lnTo>
                    <a:lnTo>
                      <a:pt x="30" y="27"/>
                    </a:lnTo>
                    <a:lnTo>
                      <a:pt x="21" y="32"/>
                    </a:lnTo>
                    <a:lnTo>
                      <a:pt x="15" y="42"/>
                    </a:lnTo>
                    <a:lnTo>
                      <a:pt x="8" y="51"/>
                    </a:lnTo>
                    <a:lnTo>
                      <a:pt x="4" y="65"/>
                    </a:lnTo>
                    <a:lnTo>
                      <a:pt x="0" y="76"/>
                    </a:lnTo>
                    <a:lnTo>
                      <a:pt x="0" y="91"/>
                    </a:lnTo>
                    <a:lnTo>
                      <a:pt x="2" y="106"/>
                    </a:lnTo>
                    <a:lnTo>
                      <a:pt x="8" y="125"/>
                    </a:lnTo>
                    <a:lnTo>
                      <a:pt x="13" y="139"/>
                    </a:lnTo>
                    <a:lnTo>
                      <a:pt x="23" y="154"/>
                    </a:lnTo>
                    <a:lnTo>
                      <a:pt x="32" y="163"/>
                    </a:lnTo>
                    <a:lnTo>
                      <a:pt x="46" y="171"/>
                    </a:lnTo>
                    <a:lnTo>
                      <a:pt x="59" y="173"/>
                    </a:lnTo>
                    <a:lnTo>
                      <a:pt x="72" y="177"/>
                    </a:lnTo>
                    <a:lnTo>
                      <a:pt x="87" y="175"/>
                    </a:lnTo>
                    <a:lnTo>
                      <a:pt x="103" y="175"/>
                    </a:lnTo>
                    <a:lnTo>
                      <a:pt x="116" y="169"/>
                    </a:lnTo>
                    <a:lnTo>
                      <a:pt x="129" y="163"/>
                    </a:lnTo>
                    <a:lnTo>
                      <a:pt x="141" y="156"/>
                    </a:lnTo>
                    <a:lnTo>
                      <a:pt x="154" y="150"/>
                    </a:lnTo>
                    <a:lnTo>
                      <a:pt x="162" y="139"/>
                    </a:lnTo>
                    <a:lnTo>
                      <a:pt x="171" y="129"/>
                    </a:lnTo>
                    <a:lnTo>
                      <a:pt x="175" y="118"/>
                    </a:lnTo>
                    <a:lnTo>
                      <a:pt x="181" y="106"/>
                    </a:lnTo>
                    <a:lnTo>
                      <a:pt x="179" y="93"/>
                    </a:lnTo>
                    <a:lnTo>
                      <a:pt x="179" y="84"/>
                    </a:lnTo>
                    <a:lnTo>
                      <a:pt x="177" y="72"/>
                    </a:lnTo>
                    <a:lnTo>
                      <a:pt x="175" y="65"/>
                    </a:lnTo>
                    <a:lnTo>
                      <a:pt x="165" y="49"/>
                    </a:lnTo>
                    <a:lnTo>
                      <a:pt x="158" y="38"/>
                    </a:lnTo>
                    <a:lnTo>
                      <a:pt x="146" y="27"/>
                    </a:lnTo>
                    <a:lnTo>
                      <a:pt x="135" y="21"/>
                    </a:lnTo>
                    <a:lnTo>
                      <a:pt x="125" y="13"/>
                    </a:lnTo>
                    <a:lnTo>
                      <a:pt x="118" y="11"/>
                    </a:lnTo>
                    <a:lnTo>
                      <a:pt x="108" y="6"/>
                    </a:lnTo>
                    <a:lnTo>
                      <a:pt x="101" y="6"/>
                    </a:lnTo>
                    <a:lnTo>
                      <a:pt x="93" y="2"/>
                    </a:lnTo>
                    <a:lnTo>
                      <a:pt x="89" y="2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898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" name="Freeform 37"/>
              <p:cNvSpPr>
                <a:spLocks/>
              </p:cNvSpPr>
              <p:nvPr/>
            </p:nvSpPr>
            <p:spPr bwMode="auto">
              <a:xfrm>
                <a:off x="1354" y="2777"/>
                <a:ext cx="165" cy="103"/>
              </a:xfrm>
              <a:custGeom>
                <a:avLst/>
                <a:gdLst>
                  <a:gd name="T0" fmla="*/ 0 w 330"/>
                  <a:gd name="T1" fmla="*/ 0 h 207"/>
                  <a:gd name="T2" fmla="*/ 2 w 330"/>
                  <a:gd name="T3" fmla="*/ 0 h 207"/>
                  <a:gd name="T4" fmla="*/ 7 w 330"/>
                  <a:gd name="T5" fmla="*/ 8 h 207"/>
                  <a:gd name="T6" fmla="*/ 17 w 330"/>
                  <a:gd name="T7" fmla="*/ 14 h 207"/>
                  <a:gd name="T8" fmla="*/ 34 w 330"/>
                  <a:gd name="T9" fmla="*/ 25 h 207"/>
                  <a:gd name="T10" fmla="*/ 49 w 330"/>
                  <a:gd name="T11" fmla="*/ 34 h 207"/>
                  <a:gd name="T12" fmla="*/ 70 w 330"/>
                  <a:gd name="T13" fmla="*/ 48 h 207"/>
                  <a:gd name="T14" fmla="*/ 91 w 330"/>
                  <a:gd name="T15" fmla="*/ 61 h 207"/>
                  <a:gd name="T16" fmla="*/ 118 w 330"/>
                  <a:gd name="T17" fmla="*/ 76 h 207"/>
                  <a:gd name="T18" fmla="*/ 140 w 330"/>
                  <a:gd name="T19" fmla="*/ 90 h 207"/>
                  <a:gd name="T20" fmla="*/ 169 w 330"/>
                  <a:gd name="T21" fmla="*/ 103 h 207"/>
                  <a:gd name="T22" fmla="*/ 197 w 330"/>
                  <a:gd name="T23" fmla="*/ 116 h 207"/>
                  <a:gd name="T24" fmla="*/ 224 w 330"/>
                  <a:gd name="T25" fmla="*/ 128 h 207"/>
                  <a:gd name="T26" fmla="*/ 251 w 330"/>
                  <a:gd name="T27" fmla="*/ 137 h 207"/>
                  <a:gd name="T28" fmla="*/ 279 w 330"/>
                  <a:gd name="T29" fmla="*/ 147 h 207"/>
                  <a:gd name="T30" fmla="*/ 306 w 330"/>
                  <a:gd name="T31" fmla="*/ 152 h 207"/>
                  <a:gd name="T32" fmla="*/ 330 w 330"/>
                  <a:gd name="T33" fmla="*/ 158 h 207"/>
                  <a:gd name="T34" fmla="*/ 330 w 330"/>
                  <a:gd name="T35" fmla="*/ 164 h 207"/>
                  <a:gd name="T36" fmla="*/ 330 w 330"/>
                  <a:gd name="T37" fmla="*/ 171 h 207"/>
                  <a:gd name="T38" fmla="*/ 330 w 330"/>
                  <a:gd name="T39" fmla="*/ 181 h 207"/>
                  <a:gd name="T40" fmla="*/ 327 w 330"/>
                  <a:gd name="T41" fmla="*/ 188 h 207"/>
                  <a:gd name="T42" fmla="*/ 323 w 330"/>
                  <a:gd name="T43" fmla="*/ 196 h 207"/>
                  <a:gd name="T44" fmla="*/ 319 w 330"/>
                  <a:gd name="T45" fmla="*/ 204 h 207"/>
                  <a:gd name="T46" fmla="*/ 313 w 330"/>
                  <a:gd name="T47" fmla="*/ 207 h 207"/>
                  <a:gd name="T48" fmla="*/ 306 w 330"/>
                  <a:gd name="T49" fmla="*/ 207 h 207"/>
                  <a:gd name="T50" fmla="*/ 296 w 330"/>
                  <a:gd name="T51" fmla="*/ 204 h 207"/>
                  <a:gd name="T52" fmla="*/ 285 w 330"/>
                  <a:gd name="T53" fmla="*/ 200 h 207"/>
                  <a:gd name="T54" fmla="*/ 272 w 330"/>
                  <a:gd name="T55" fmla="*/ 196 h 207"/>
                  <a:gd name="T56" fmla="*/ 256 w 330"/>
                  <a:gd name="T57" fmla="*/ 190 h 207"/>
                  <a:gd name="T58" fmla="*/ 241 w 330"/>
                  <a:gd name="T59" fmla="*/ 183 h 207"/>
                  <a:gd name="T60" fmla="*/ 222 w 330"/>
                  <a:gd name="T61" fmla="*/ 175 h 207"/>
                  <a:gd name="T62" fmla="*/ 205 w 330"/>
                  <a:gd name="T63" fmla="*/ 168 h 207"/>
                  <a:gd name="T64" fmla="*/ 186 w 330"/>
                  <a:gd name="T65" fmla="*/ 158 h 207"/>
                  <a:gd name="T66" fmla="*/ 165 w 330"/>
                  <a:gd name="T67" fmla="*/ 149 h 207"/>
                  <a:gd name="T68" fmla="*/ 148 w 330"/>
                  <a:gd name="T69" fmla="*/ 139 h 207"/>
                  <a:gd name="T70" fmla="*/ 131 w 330"/>
                  <a:gd name="T71" fmla="*/ 130 h 207"/>
                  <a:gd name="T72" fmla="*/ 112 w 330"/>
                  <a:gd name="T73" fmla="*/ 120 h 207"/>
                  <a:gd name="T74" fmla="*/ 99 w 330"/>
                  <a:gd name="T75" fmla="*/ 111 h 207"/>
                  <a:gd name="T76" fmla="*/ 83 w 330"/>
                  <a:gd name="T77" fmla="*/ 101 h 207"/>
                  <a:gd name="T78" fmla="*/ 74 w 330"/>
                  <a:gd name="T79" fmla="*/ 95 h 207"/>
                  <a:gd name="T80" fmla="*/ 64 w 330"/>
                  <a:gd name="T81" fmla="*/ 86 h 207"/>
                  <a:gd name="T82" fmla="*/ 55 w 330"/>
                  <a:gd name="T83" fmla="*/ 78 h 207"/>
                  <a:gd name="T84" fmla="*/ 47 w 330"/>
                  <a:gd name="T85" fmla="*/ 71 h 207"/>
                  <a:gd name="T86" fmla="*/ 42 w 330"/>
                  <a:gd name="T87" fmla="*/ 63 h 207"/>
                  <a:gd name="T88" fmla="*/ 26 w 330"/>
                  <a:gd name="T89" fmla="*/ 48 h 207"/>
                  <a:gd name="T90" fmla="*/ 17 w 330"/>
                  <a:gd name="T91" fmla="*/ 34 h 207"/>
                  <a:gd name="T92" fmla="*/ 7 w 330"/>
                  <a:gd name="T93" fmla="*/ 19 h 207"/>
                  <a:gd name="T94" fmla="*/ 3 w 330"/>
                  <a:gd name="T95" fmla="*/ 10 h 207"/>
                  <a:gd name="T96" fmla="*/ 0 w 330"/>
                  <a:gd name="T97" fmla="*/ 2 h 207"/>
                  <a:gd name="T98" fmla="*/ 0 w 330"/>
                  <a:gd name="T99" fmla="*/ 0 h 207"/>
                  <a:gd name="T100" fmla="*/ 0 w 330"/>
                  <a:gd name="T10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30" h="207">
                    <a:moveTo>
                      <a:pt x="0" y="0"/>
                    </a:moveTo>
                    <a:lnTo>
                      <a:pt x="2" y="0"/>
                    </a:lnTo>
                    <a:lnTo>
                      <a:pt x="7" y="8"/>
                    </a:lnTo>
                    <a:lnTo>
                      <a:pt x="17" y="14"/>
                    </a:lnTo>
                    <a:lnTo>
                      <a:pt x="34" y="25"/>
                    </a:lnTo>
                    <a:lnTo>
                      <a:pt x="49" y="34"/>
                    </a:lnTo>
                    <a:lnTo>
                      <a:pt x="70" y="48"/>
                    </a:lnTo>
                    <a:lnTo>
                      <a:pt x="91" y="61"/>
                    </a:lnTo>
                    <a:lnTo>
                      <a:pt x="118" y="76"/>
                    </a:lnTo>
                    <a:lnTo>
                      <a:pt x="140" y="90"/>
                    </a:lnTo>
                    <a:lnTo>
                      <a:pt x="169" y="103"/>
                    </a:lnTo>
                    <a:lnTo>
                      <a:pt x="197" y="116"/>
                    </a:lnTo>
                    <a:lnTo>
                      <a:pt x="224" y="128"/>
                    </a:lnTo>
                    <a:lnTo>
                      <a:pt x="251" y="137"/>
                    </a:lnTo>
                    <a:lnTo>
                      <a:pt x="279" y="147"/>
                    </a:lnTo>
                    <a:lnTo>
                      <a:pt x="306" y="152"/>
                    </a:lnTo>
                    <a:lnTo>
                      <a:pt x="330" y="158"/>
                    </a:lnTo>
                    <a:lnTo>
                      <a:pt x="330" y="164"/>
                    </a:lnTo>
                    <a:lnTo>
                      <a:pt x="330" y="171"/>
                    </a:lnTo>
                    <a:lnTo>
                      <a:pt x="330" y="181"/>
                    </a:lnTo>
                    <a:lnTo>
                      <a:pt x="327" y="188"/>
                    </a:lnTo>
                    <a:lnTo>
                      <a:pt x="323" y="196"/>
                    </a:lnTo>
                    <a:lnTo>
                      <a:pt x="319" y="204"/>
                    </a:lnTo>
                    <a:lnTo>
                      <a:pt x="313" y="207"/>
                    </a:lnTo>
                    <a:lnTo>
                      <a:pt x="306" y="207"/>
                    </a:lnTo>
                    <a:lnTo>
                      <a:pt x="296" y="204"/>
                    </a:lnTo>
                    <a:lnTo>
                      <a:pt x="285" y="200"/>
                    </a:lnTo>
                    <a:lnTo>
                      <a:pt x="272" y="196"/>
                    </a:lnTo>
                    <a:lnTo>
                      <a:pt x="256" y="190"/>
                    </a:lnTo>
                    <a:lnTo>
                      <a:pt x="241" y="183"/>
                    </a:lnTo>
                    <a:lnTo>
                      <a:pt x="222" y="175"/>
                    </a:lnTo>
                    <a:lnTo>
                      <a:pt x="205" y="168"/>
                    </a:lnTo>
                    <a:lnTo>
                      <a:pt x="186" y="158"/>
                    </a:lnTo>
                    <a:lnTo>
                      <a:pt x="165" y="149"/>
                    </a:lnTo>
                    <a:lnTo>
                      <a:pt x="148" y="139"/>
                    </a:lnTo>
                    <a:lnTo>
                      <a:pt x="131" y="130"/>
                    </a:lnTo>
                    <a:lnTo>
                      <a:pt x="112" y="120"/>
                    </a:lnTo>
                    <a:lnTo>
                      <a:pt x="99" y="111"/>
                    </a:lnTo>
                    <a:lnTo>
                      <a:pt x="83" y="101"/>
                    </a:lnTo>
                    <a:lnTo>
                      <a:pt x="74" y="95"/>
                    </a:lnTo>
                    <a:lnTo>
                      <a:pt x="64" y="86"/>
                    </a:lnTo>
                    <a:lnTo>
                      <a:pt x="55" y="78"/>
                    </a:lnTo>
                    <a:lnTo>
                      <a:pt x="47" y="71"/>
                    </a:lnTo>
                    <a:lnTo>
                      <a:pt x="42" y="63"/>
                    </a:lnTo>
                    <a:lnTo>
                      <a:pt x="26" y="48"/>
                    </a:lnTo>
                    <a:lnTo>
                      <a:pt x="17" y="34"/>
                    </a:lnTo>
                    <a:lnTo>
                      <a:pt x="7" y="19"/>
                    </a:lnTo>
                    <a:lnTo>
                      <a:pt x="3" y="1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94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" name="Freeform 38"/>
              <p:cNvSpPr>
                <a:spLocks/>
              </p:cNvSpPr>
              <p:nvPr/>
            </p:nvSpPr>
            <p:spPr bwMode="auto">
              <a:xfrm>
                <a:off x="1660" y="2891"/>
                <a:ext cx="57" cy="52"/>
              </a:xfrm>
              <a:custGeom>
                <a:avLst/>
                <a:gdLst>
                  <a:gd name="T0" fmla="*/ 0 w 114"/>
                  <a:gd name="T1" fmla="*/ 88 h 105"/>
                  <a:gd name="T2" fmla="*/ 0 w 114"/>
                  <a:gd name="T3" fmla="*/ 80 h 105"/>
                  <a:gd name="T4" fmla="*/ 0 w 114"/>
                  <a:gd name="T5" fmla="*/ 71 h 105"/>
                  <a:gd name="T6" fmla="*/ 0 w 114"/>
                  <a:gd name="T7" fmla="*/ 61 h 105"/>
                  <a:gd name="T8" fmla="*/ 0 w 114"/>
                  <a:gd name="T9" fmla="*/ 52 h 105"/>
                  <a:gd name="T10" fmla="*/ 4 w 114"/>
                  <a:gd name="T11" fmla="*/ 35 h 105"/>
                  <a:gd name="T12" fmla="*/ 9 w 114"/>
                  <a:gd name="T13" fmla="*/ 21 h 105"/>
                  <a:gd name="T14" fmla="*/ 17 w 114"/>
                  <a:gd name="T15" fmla="*/ 10 h 105"/>
                  <a:gd name="T16" fmla="*/ 30 w 114"/>
                  <a:gd name="T17" fmla="*/ 4 h 105"/>
                  <a:gd name="T18" fmla="*/ 40 w 114"/>
                  <a:gd name="T19" fmla="*/ 0 h 105"/>
                  <a:gd name="T20" fmla="*/ 49 w 114"/>
                  <a:gd name="T21" fmla="*/ 0 h 105"/>
                  <a:gd name="T22" fmla="*/ 61 w 114"/>
                  <a:gd name="T23" fmla="*/ 0 h 105"/>
                  <a:gd name="T24" fmla="*/ 74 w 114"/>
                  <a:gd name="T25" fmla="*/ 4 h 105"/>
                  <a:gd name="T26" fmla="*/ 85 w 114"/>
                  <a:gd name="T27" fmla="*/ 6 h 105"/>
                  <a:gd name="T28" fmla="*/ 95 w 114"/>
                  <a:gd name="T29" fmla="*/ 14 h 105"/>
                  <a:gd name="T30" fmla="*/ 102 w 114"/>
                  <a:gd name="T31" fmla="*/ 18 h 105"/>
                  <a:gd name="T32" fmla="*/ 108 w 114"/>
                  <a:gd name="T33" fmla="*/ 25 h 105"/>
                  <a:gd name="T34" fmla="*/ 114 w 114"/>
                  <a:gd name="T35" fmla="*/ 38 h 105"/>
                  <a:gd name="T36" fmla="*/ 114 w 114"/>
                  <a:gd name="T37" fmla="*/ 56 h 105"/>
                  <a:gd name="T38" fmla="*/ 108 w 114"/>
                  <a:gd name="T39" fmla="*/ 71 h 105"/>
                  <a:gd name="T40" fmla="*/ 99 w 114"/>
                  <a:gd name="T41" fmla="*/ 84 h 105"/>
                  <a:gd name="T42" fmla="*/ 85 w 114"/>
                  <a:gd name="T43" fmla="*/ 95 h 105"/>
                  <a:gd name="T44" fmla="*/ 72 w 114"/>
                  <a:gd name="T45" fmla="*/ 103 h 105"/>
                  <a:gd name="T46" fmla="*/ 57 w 114"/>
                  <a:gd name="T47" fmla="*/ 105 h 105"/>
                  <a:gd name="T48" fmla="*/ 42 w 114"/>
                  <a:gd name="T49" fmla="*/ 105 h 105"/>
                  <a:gd name="T50" fmla="*/ 30 w 114"/>
                  <a:gd name="T51" fmla="*/ 105 h 105"/>
                  <a:gd name="T52" fmla="*/ 21 w 114"/>
                  <a:gd name="T53" fmla="*/ 105 h 105"/>
                  <a:gd name="T54" fmla="*/ 11 w 114"/>
                  <a:gd name="T55" fmla="*/ 101 h 105"/>
                  <a:gd name="T56" fmla="*/ 6 w 114"/>
                  <a:gd name="T57" fmla="*/ 97 h 105"/>
                  <a:gd name="T58" fmla="*/ 0 w 114"/>
                  <a:gd name="T59" fmla="*/ 94 h 105"/>
                  <a:gd name="T60" fmla="*/ 0 w 114"/>
                  <a:gd name="T61" fmla="*/ 88 h 105"/>
                  <a:gd name="T62" fmla="*/ 0 w 114"/>
                  <a:gd name="T63" fmla="*/ 8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4" h="105">
                    <a:moveTo>
                      <a:pt x="0" y="88"/>
                    </a:moveTo>
                    <a:lnTo>
                      <a:pt x="0" y="80"/>
                    </a:lnTo>
                    <a:lnTo>
                      <a:pt x="0" y="71"/>
                    </a:lnTo>
                    <a:lnTo>
                      <a:pt x="0" y="61"/>
                    </a:lnTo>
                    <a:lnTo>
                      <a:pt x="0" y="52"/>
                    </a:lnTo>
                    <a:lnTo>
                      <a:pt x="4" y="35"/>
                    </a:lnTo>
                    <a:lnTo>
                      <a:pt x="9" y="21"/>
                    </a:lnTo>
                    <a:lnTo>
                      <a:pt x="17" y="10"/>
                    </a:lnTo>
                    <a:lnTo>
                      <a:pt x="30" y="4"/>
                    </a:lnTo>
                    <a:lnTo>
                      <a:pt x="40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5" y="14"/>
                    </a:lnTo>
                    <a:lnTo>
                      <a:pt x="102" y="18"/>
                    </a:lnTo>
                    <a:lnTo>
                      <a:pt x="108" y="25"/>
                    </a:lnTo>
                    <a:lnTo>
                      <a:pt x="114" y="38"/>
                    </a:lnTo>
                    <a:lnTo>
                      <a:pt x="114" y="56"/>
                    </a:lnTo>
                    <a:lnTo>
                      <a:pt x="108" y="71"/>
                    </a:lnTo>
                    <a:lnTo>
                      <a:pt x="99" y="84"/>
                    </a:lnTo>
                    <a:lnTo>
                      <a:pt x="85" y="95"/>
                    </a:lnTo>
                    <a:lnTo>
                      <a:pt x="72" y="103"/>
                    </a:lnTo>
                    <a:lnTo>
                      <a:pt x="57" y="105"/>
                    </a:lnTo>
                    <a:lnTo>
                      <a:pt x="42" y="105"/>
                    </a:lnTo>
                    <a:lnTo>
                      <a:pt x="30" y="105"/>
                    </a:lnTo>
                    <a:lnTo>
                      <a:pt x="21" y="105"/>
                    </a:lnTo>
                    <a:lnTo>
                      <a:pt x="11" y="101"/>
                    </a:lnTo>
                    <a:lnTo>
                      <a:pt x="6" y="97"/>
                    </a:lnTo>
                    <a:lnTo>
                      <a:pt x="0" y="94"/>
                    </a:lnTo>
                    <a:lnTo>
                      <a:pt x="0" y="88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E8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" name="Freeform 39"/>
              <p:cNvSpPr>
                <a:spLocks/>
              </p:cNvSpPr>
              <p:nvPr/>
            </p:nvSpPr>
            <p:spPr bwMode="auto">
              <a:xfrm>
                <a:off x="1742" y="2494"/>
                <a:ext cx="214" cy="212"/>
              </a:xfrm>
              <a:custGeom>
                <a:avLst/>
                <a:gdLst>
                  <a:gd name="T0" fmla="*/ 390 w 428"/>
                  <a:gd name="T1" fmla="*/ 190 h 424"/>
                  <a:gd name="T2" fmla="*/ 373 w 428"/>
                  <a:gd name="T3" fmla="*/ 174 h 424"/>
                  <a:gd name="T4" fmla="*/ 342 w 428"/>
                  <a:gd name="T5" fmla="*/ 150 h 424"/>
                  <a:gd name="T6" fmla="*/ 299 w 428"/>
                  <a:gd name="T7" fmla="*/ 119 h 424"/>
                  <a:gd name="T8" fmla="*/ 246 w 428"/>
                  <a:gd name="T9" fmla="*/ 85 h 424"/>
                  <a:gd name="T10" fmla="*/ 183 w 428"/>
                  <a:gd name="T11" fmla="*/ 51 h 424"/>
                  <a:gd name="T12" fmla="*/ 114 w 428"/>
                  <a:gd name="T13" fmla="*/ 24 h 424"/>
                  <a:gd name="T14" fmla="*/ 42 w 428"/>
                  <a:gd name="T15" fmla="*/ 3 h 424"/>
                  <a:gd name="T16" fmla="*/ 0 w 428"/>
                  <a:gd name="T17" fmla="*/ 34 h 424"/>
                  <a:gd name="T18" fmla="*/ 8 w 428"/>
                  <a:gd name="T19" fmla="*/ 34 h 424"/>
                  <a:gd name="T20" fmla="*/ 33 w 428"/>
                  <a:gd name="T21" fmla="*/ 43 h 424"/>
                  <a:gd name="T22" fmla="*/ 65 w 428"/>
                  <a:gd name="T23" fmla="*/ 58 h 424"/>
                  <a:gd name="T24" fmla="*/ 111 w 428"/>
                  <a:gd name="T25" fmla="*/ 78 h 424"/>
                  <a:gd name="T26" fmla="*/ 156 w 428"/>
                  <a:gd name="T27" fmla="*/ 100 h 424"/>
                  <a:gd name="T28" fmla="*/ 202 w 428"/>
                  <a:gd name="T29" fmla="*/ 125 h 424"/>
                  <a:gd name="T30" fmla="*/ 244 w 428"/>
                  <a:gd name="T31" fmla="*/ 155 h 424"/>
                  <a:gd name="T32" fmla="*/ 278 w 428"/>
                  <a:gd name="T33" fmla="*/ 188 h 424"/>
                  <a:gd name="T34" fmla="*/ 268 w 428"/>
                  <a:gd name="T35" fmla="*/ 182 h 424"/>
                  <a:gd name="T36" fmla="*/ 246 w 428"/>
                  <a:gd name="T37" fmla="*/ 173 h 424"/>
                  <a:gd name="T38" fmla="*/ 211 w 428"/>
                  <a:gd name="T39" fmla="*/ 157 h 424"/>
                  <a:gd name="T40" fmla="*/ 173 w 428"/>
                  <a:gd name="T41" fmla="*/ 142 h 424"/>
                  <a:gd name="T42" fmla="*/ 126 w 428"/>
                  <a:gd name="T43" fmla="*/ 125 h 424"/>
                  <a:gd name="T44" fmla="*/ 80 w 428"/>
                  <a:gd name="T45" fmla="*/ 112 h 424"/>
                  <a:gd name="T46" fmla="*/ 36 w 428"/>
                  <a:gd name="T47" fmla="*/ 102 h 424"/>
                  <a:gd name="T48" fmla="*/ 0 w 428"/>
                  <a:gd name="T49" fmla="*/ 100 h 424"/>
                  <a:gd name="T50" fmla="*/ 17 w 428"/>
                  <a:gd name="T51" fmla="*/ 140 h 424"/>
                  <a:gd name="T52" fmla="*/ 42 w 428"/>
                  <a:gd name="T53" fmla="*/ 155 h 424"/>
                  <a:gd name="T54" fmla="*/ 88 w 428"/>
                  <a:gd name="T55" fmla="*/ 182 h 424"/>
                  <a:gd name="T56" fmla="*/ 149 w 428"/>
                  <a:gd name="T57" fmla="*/ 216 h 424"/>
                  <a:gd name="T58" fmla="*/ 213 w 428"/>
                  <a:gd name="T59" fmla="*/ 258 h 424"/>
                  <a:gd name="T60" fmla="*/ 278 w 428"/>
                  <a:gd name="T61" fmla="*/ 304 h 424"/>
                  <a:gd name="T62" fmla="*/ 337 w 428"/>
                  <a:gd name="T63" fmla="*/ 349 h 424"/>
                  <a:gd name="T64" fmla="*/ 384 w 428"/>
                  <a:gd name="T65" fmla="*/ 389 h 424"/>
                  <a:gd name="T66" fmla="*/ 411 w 428"/>
                  <a:gd name="T67" fmla="*/ 420 h 424"/>
                  <a:gd name="T68" fmla="*/ 424 w 428"/>
                  <a:gd name="T69" fmla="*/ 418 h 424"/>
                  <a:gd name="T70" fmla="*/ 428 w 428"/>
                  <a:gd name="T71" fmla="*/ 395 h 424"/>
                  <a:gd name="T72" fmla="*/ 424 w 428"/>
                  <a:gd name="T73" fmla="*/ 355 h 424"/>
                  <a:gd name="T74" fmla="*/ 417 w 428"/>
                  <a:gd name="T75" fmla="*/ 308 h 424"/>
                  <a:gd name="T76" fmla="*/ 407 w 428"/>
                  <a:gd name="T77" fmla="*/ 258 h 424"/>
                  <a:gd name="T78" fmla="*/ 398 w 428"/>
                  <a:gd name="T79" fmla="*/ 218 h 424"/>
                  <a:gd name="T80" fmla="*/ 394 w 428"/>
                  <a:gd name="T81" fmla="*/ 195 h 424"/>
                  <a:gd name="T82" fmla="*/ 394 w 428"/>
                  <a:gd name="T83" fmla="*/ 192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8" h="424">
                    <a:moveTo>
                      <a:pt x="394" y="192"/>
                    </a:moveTo>
                    <a:lnTo>
                      <a:pt x="390" y="190"/>
                    </a:lnTo>
                    <a:lnTo>
                      <a:pt x="384" y="184"/>
                    </a:lnTo>
                    <a:lnTo>
                      <a:pt x="373" y="174"/>
                    </a:lnTo>
                    <a:lnTo>
                      <a:pt x="362" y="165"/>
                    </a:lnTo>
                    <a:lnTo>
                      <a:pt x="342" y="150"/>
                    </a:lnTo>
                    <a:lnTo>
                      <a:pt x="322" y="135"/>
                    </a:lnTo>
                    <a:lnTo>
                      <a:pt x="299" y="119"/>
                    </a:lnTo>
                    <a:lnTo>
                      <a:pt x="274" y="104"/>
                    </a:lnTo>
                    <a:lnTo>
                      <a:pt x="246" y="85"/>
                    </a:lnTo>
                    <a:lnTo>
                      <a:pt x="215" y="68"/>
                    </a:lnTo>
                    <a:lnTo>
                      <a:pt x="183" y="51"/>
                    </a:lnTo>
                    <a:lnTo>
                      <a:pt x="150" y="38"/>
                    </a:lnTo>
                    <a:lnTo>
                      <a:pt x="114" y="24"/>
                    </a:lnTo>
                    <a:lnTo>
                      <a:pt x="78" y="13"/>
                    </a:lnTo>
                    <a:lnTo>
                      <a:pt x="42" y="3"/>
                    </a:lnTo>
                    <a:lnTo>
                      <a:pt x="4" y="0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8" y="34"/>
                    </a:lnTo>
                    <a:lnTo>
                      <a:pt x="17" y="38"/>
                    </a:lnTo>
                    <a:lnTo>
                      <a:pt x="33" y="43"/>
                    </a:lnTo>
                    <a:lnTo>
                      <a:pt x="48" y="49"/>
                    </a:lnTo>
                    <a:lnTo>
                      <a:pt x="65" y="58"/>
                    </a:lnTo>
                    <a:lnTo>
                      <a:pt x="88" y="66"/>
                    </a:lnTo>
                    <a:lnTo>
                      <a:pt x="111" y="78"/>
                    </a:lnTo>
                    <a:lnTo>
                      <a:pt x="131" y="87"/>
                    </a:lnTo>
                    <a:lnTo>
                      <a:pt x="156" y="100"/>
                    </a:lnTo>
                    <a:lnTo>
                      <a:pt x="179" y="112"/>
                    </a:lnTo>
                    <a:lnTo>
                      <a:pt x="202" y="125"/>
                    </a:lnTo>
                    <a:lnTo>
                      <a:pt x="223" y="140"/>
                    </a:lnTo>
                    <a:lnTo>
                      <a:pt x="244" y="155"/>
                    </a:lnTo>
                    <a:lnTo>
                      <a:pt x="261" y="171"/>
                    </a:lnTo>
                    <a:lnTo>
                      <a:pt x="278" y="188"/>
                    </a:lnTo>
                    <a:lnTo>
                      <a:pt x="274" y="186"/>
                    </a:lnTo>
                    <a:lnTo>
                      <a:pt x="268" y="182"/>
                    </a:lnTo>
                    <a:lnTo>
                      <a:pt x="257" y="176"/>
                    </a:lnTo>
                    <a:lnTo>
                      <a:pt x="246" y="173"/>
                    </a:lnTo>
                    <a:lnTo>
                      <a:pt x="228" y="165"/>
                    </a:lnTo>
                    <a:lnTo>
                      <a:pt x="211" y="157"/>
                    </a:lnTo>
                    <a:lnTo>
                      <a:pt x="190" y="150"/>
                    </a:lnTo>
                    <a:lnTo>
                      <a:pt x="173" y="142"/>
                    </a:lnTo>
                    <a:lnTo>
                      <a:pt x="149" y="133"/>
                    </a:lnTo>
                    <a:lnTo>
                      <a:pt x="126" y="125"/>
                    </a:lnTo>
                    <a:lnTo>
                      <a:pt x="103" y="117"/>
                    </a:lnTo>
                    <a:lnTo>
                      <a:pt x="80" y="112"/>
                    </a:lnTo>
                    <a:lnTo>
                      <a:pt x="57" y="106"/>
                    </a:lnTo>
                    <a:lnTo>
                      <a:pt x="36" y="102"/>
                    </a:lnTo>
                    <a:lnTo>
                      <a:pt x="16" y="100"/>
                    </a:lnTo>
                    <a:lnTo>
                      <a:pt x="0" y="100"/>
                    </a:lnTo>
                    <a:lnTo>
                      <a:pt x="16" y="140"/>
                    </a:lnTo>
                    <a:lnTo>
                      <a:pt x="17" y="140"/>
                    </a:lnTo>
                    <a:lnTo>
                      <a:pt x="27" y="146"/>
                    </a:lnTo>
                    <a:lnTo>
                      <a:pt x="42" y="155"/>
                    </a:lnTo>
                    <a:lnTo>
                      <a:pt x="65" y="167"/>
                    </a:lnTo>
                    <a:lnTo>
                      <a:pt x="88" y="182"/>
                    </a:lnTo>
                    <a:lnTo>
                      <a:pt x="116" y="199"/>
                    </a:lnTo>
                    <a:lnTo>
                      <a:pt x="149" y="216"/>
                    </a:lnTo>
                    <a:lnTo>
                      <a:pt x="181" y="239"/>
                    </a:lnTo>
                    <a:lnTo>
                      <a:pt x="213" y="258"/>
                    </a:lnTo>
                    <a:lnTo>
                      <a:pt x="247" y="283"/>
                    </a:lnTo>
                    <a:lnTo>
                      <a:pt x="278" y="304"/>
                    </a:lnTo>
                    <a:lnTo>
                      <a:pt x="310" y="327"/>
                    </a:lnTo>
                    <a:lnTo>
                      <a:pt x="337" y="349"/>
                    </a:lnTo>
                    <a:lnTo>
                      <a:pt x="363" y="370"/>
                    </a:lnTo>
                    <a:lnTo>
                      <a:pt x="384" y="389"/>
                    </a:lnTo>
                    <a:lnTo>
                      <a:pt x="401" y="408"/>
                    </a:lnTo>
                    <a:lnTo>
                      <a:pt x="411" y="420"/>
                    </a:lnTo>
                    <a:lnTo>
                      <a:pt x="420" y="424"/>
                    </a:lnTo>
                    <a:lnTo>
                      <a:pt x="424" y="418"/>
                    </a:lnTo>
                    <a:lnTo>
                      <a:pt x="428" y="410"/>
                    </a:lnTo>
                    <a:lnTo>
                      <a:pt x="428" y="395"/>
                    </a:lnTo>
                    <a:lnTo>
                      <a:pt x="428" y="378"/>
                    </a:lnTo>
                    <a:lnTo>
                      <a:pt x="424" y="355"/>
                    </a:lnTo>
                    <a:lnTo>
                      <a:pt x="422" y="332"/>
                    </a:lnTo>
                    <a:lnTo>
                      <a:pt x="417" y="308"/>
                    </a:lnTo>
                    <a:lnTo>
                      <a:pt x="411" y="283"/>
                    </a:lnTo>
                    <a:lnTo>
                      <a:pt x="407" y="258"/>
                    </a:lnTo>
                    <a:lnTo>
                      <a:pt x="403" y="237"/>
                    </a:lnTo>
                    <a:lnTo>
                      <a:pt x="398" y="218"/>
                    </a:lnTo>
                    <a:lnTo>
                      <a:pt x="396" y="205"/>
                    </a:lnTo>
                    <a:lnTo>
                      <a:pt x="394" y="195"/>
                    </a:lnTo>
                    <a:lnTo>
                      <a:pt x="394" y="192"/>
                    </a:lnTo>
                    <a:lnTo>
                      <a:pt x="394" y="192"/>
                    </a:lnTo>
                    <a:close/>
                  </a:path>
                </a:pathLst>
              </a:custGeom>
              <a:solidFill>
                <a:srgbClr val="CFC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" name="Freeform 40"/>
              <p:cNvSpPr>
                <a:spLocks/>
              </p:cNvSpPr>
              <p:nvPr/>
            </p:nvSpPr>
            <p:spPr bwMode="auto">
              <a:xfrm>
                <a:off x="1362" y="2506"/>
                <a:ext cx="363" cy="138"/>
              </a:xfrm>
              <a:custGeom>
                <a:avLst/>
                <a:gdLst>
                  <a:gd name="T0" fmla="*/ 363 w 724"/>
                  <a:gd name="T1" fmla="*/ 0 h 276"/>
                  <a:gd name="T2" fmla="*/ 336 w 724"/>
                  <a:gd name="T3" fmla="*/ 6 h 276"/>
                  <a:gd name="T4" fmla="*/ 289 w 724"/>
                  <a:gd name="T5" fmla="*/ 21 h 276"/>
                  <a:gd name="T6" fmla="*/ 228 w 724"/>
                  <a:gd name="T7" fmla="*/ 46 h 276"/>
                  <a:gd name="T8" fmla="*/ 163 w 724"/>
                  <a:gd name="T9" fmla="*/ 78 h 276"/>
                  <a:gd name="T10" fmla="*/ 99 w 724"/>
                  <a:gd name="T11" fmla="*/ 120 h 276"/>
                  <a:gd name="T12" fmla="*/ 45 w 724"/>
                  <a:gd name="T13" fmla="*/ 171 h 276"/>
                  <a:gd name="T14" fmla="*/ 7 w 724"/>
                  <a:gd name="T15" fmla="*/ 234 h 276"/>
                  <a:gd name="T16" fmla="*/ 6 w 724"/>
                  <a:gd name="T17" fmla="*/ 261 h 276"/>
                  <a:gd name="T18" fmla="*/ 26 w 724"/>
                  <a:gd name="T19" fmla="*/ 236 h 276"/>
                  <a:gd name="T20" fmla="*/ 59 w 724"/>
                  <a:gd name="T21" fmla="*/ 204 h 276"/>
                  <a:gd name="T22" fmla="*/ 106 w 724"/>
                  <a:gd name="T23" fmla="*/ 170 h 276"/>
                  <a:gd name="T24" fmla="*/ 161 w 724"/>
                  <a:gd name="T25" fmla="*/ 132 h 276"/>
                  <a:gd name="T26" fmla="*/ 226 w 724"/>
                  <a:gd name="T27" fmla="*/ 101 h 276"/>
                  <a:gd name="T28" fmla="*/ 298 w 724"/>
                  <a:gd name="T29" fmla="*/ 78 h 276"/>
                  <a:gd name="T30" fmla="*/ 376 w 724"/>
                  <a:gd name="T31" fmla="*/ 71 h 276"/>
                  <a:gd name="T32" fmla="*/ 351 w 724"/>
                  <a:gd name="T33" fmla="*/ 86 h 276"/>
                  <a:gd name="T34" fmla="*/ 331 w 724"/>
                  <a:gd name="T35" fmla="*/ 101 h 276"/>
                  <a:gd name="T36" fmla="*/ 306 w 724"/>
                  <a:gd name="T37" fmla="*/ 118 h 276"/>
                  <a:gd name="T38" fmla="*/ 279 w 724"/>
                  <a:gd name="T39" fmla="*/ 139 h 276"/>
                  <a:gd name="T40" fmla="*/ 256 w 724"/>
                  <a:gd name="T41" fmla="*/ 164 h 276"/>
                  <a:gd name="T42" fmla="*/ 239 w 724"/>
                  <a:gd name="T43" fmla="*/ 192 h 276"/>
                  <a:gd name="T44" fmla="*/ 239 w 724"/>
                  <a:gd name="T45" fmla="*/ 202 h 276"/>
                  <a:gd name="T46" fmla="*/ 260 w 724"/>
                  <a:gd name="T47" fmla="*/ 194 h 276"/>
                  <a:gd name="T48" fmla="*/ 291 w 724"/>
                  <a:gd name="T49" fmla="*/ 181 h 276"/>
                  <a:gd name="T50" fmla="*/ 331 w 724"/>
                  <a:gd name="T51" fmla="*/ 170 h 276"/>
                  <a:gd name="T52" fmla="*/ 376 w 724"/>
                  <a:gd name="T53" fmla="*/ 154 h 276"/>
                  <a:gd name="T54" fmla="*/ 428 w 724"/>
                  <a:gd name="T55" fmla="*/ 143 h 276"/>
                  <a:gd name="T56" fmla="*/ 477 w 724"/>
                  <a:gd name="T57" fmla="*/ 135 h 276"/>
                  <a:gd name="T58" fmla="*/ 530 w 724"/>
                  <a:gd name="T59" fmla="*/ 132 h 276"/>
                  <a:gd name="T60" fmla="*/ 511 w 724"/>
                  <a:gd name="T61" fmla="*/ 139 h 276"/>
                  <a:gd name="T62" fmla="*/ 492 w 724"/>
                  <a:gd name="T63" fmla="*/ 151 h 276"/>
                  <a:gd name="T64" fmla="*/ 469 w 724"/>
                  <a:gd name="T65" fmla="*/ 168 h 276"/>
                  <a:gd name="T66" fmla="*/ 445 w 724"/>
                  <a:gd name="T67" fmla="*/ 187 h 276"/>
                  <a:gd name="T68" fmla="*/ 420 w 724"/>
                  <a:gd name="T69" fmla="*/ 213 h 276"/>
                  <a:gd name="T70" fmla="*/ 395 w 724"/>
                  <a:gd name="T71" fmla="*/ 244 h 276"/>
                  <a:gd name="T72" fmla="*/ 384 w 724"/>
                  <a:gd name="T73" fmla="*/ 276 h 276"/>
                  <a:gd name="T74" fmla="*/ 412 w 724"/>
                  <a:gd name="T75" fmla="*/ 253 h 276"/>
                  <a:gd name="T76" fmla="*/ 445 w 724"/>
                  <a:gd name="T77" fmla="*/ 236 h 276"/>
                  <a:gd name="T78" fmla="*/ 488 w 724"/>
                  <a:gd name="T79" fmla="*/ 219 h 276"/>
                  <a:gd name="T80" fmla="*/ 542 w 724"/>
                  <a:gd name="T81" fmla="*/ 198 h 276"/>
                  <a:gd name="T82" fmla="*/ 606 w 724"/>
                  <a:gd name="T83" fmla="*/ 181 h 276"/>
                  <a:gd name="T84" fmla="*/ 680 w 724"/>
                  <a:gd name="T85" fmla="*/ 171 h 276"/>
                  <a:gd name="T86" fmla="*/ 720 w 724"/>
                  <a:gd name="T87" fmla="*/ 168 h 276"/>
                  <a:gd name="T88" fmla="*/ 711 w 724"/>
                  <a:gd name="T89" fmla="*/ 158 h 276"/>
                  <a:gd name="T90" fmla="*/ 692 w 724"/>
                  <a:gd name="T91" fmla="*/ 145 h 276"/>
                  <a:gd name="T92" fmla="*/ 667 w 724"/>
                  <a:gd name="T93" fmla="*/ 126 h 276"/>
                  <a:gd name="T94" fmla="*/ 635 w 724"/>
                  <a:gd name="T95" fmla="*/ 103 h 276"/>
                  <a:gd name="T96" fmla="*/ 599 w 724"/>
                  <a:gd name="T97" fmla="*/ 82 h 276"/>
                  <a:gd name="T98" fmla="*/ 561 w 724"/>
                  <a:gd name="T99" fmla="*/ 61 h 276"/>
                  <a:gd name="T100" fmla="*/ 519 w 724"/>
                  <a:gd name="T101" fmla="*/ 46 h 276"/>
                  <a:gd name="T102" fmla="*/ 477 w 724"/>
                  <a:gd name="T103" fmla="*/ 36 h 276"/>
                  <a:gd name="T104" fmla="*/ 445 w 724"/>
                  <a:gd name="T105" fmla="*/ 25 h 276"/>
                  <a:gd name="T106" fmla="*/ 418 w 724"/>
                  <a:gd name="T107" fmla="*/ 17 h 276"/>
                  <a:gd name="T108" fmla="*/ 397 w 724"/>
                  <a:gd name="T109" fmla="*/ 12 h 276"/>
                  <a:gd name="T110" fmla="*/ 378 w 724"/>
                  <a:gd name="T111" fmla="*/ 2 h 276"/>
                  <a:gd name="T112" fmla="*/ 369 w 724"/>
                  <a:gd name="T11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24" h="276">
                    <a:moveTo>
                      <a:pt x="369" y="0"/>
                    </a:moveTo>
                    <a:lnTo>
                      <a:pt x="363" y="0"/>
                    </a:lnTo>
                    <a:lnTo>
                      <a:pt x="353" y="2"/>
                    </a:lnTo>
                    <a:lnTo>
                      <a:pt x="336" y="6"/>
                    </a:lnTo>
                    <a:lnTo>
                      <a:pt x="313" y="14"/>
                    </a:lnTo>
                    <a:lnTo>
                      <a:pt x="289" y="21"/>
                    </a:lnTo>
                    <a:lnTo>
                      <a:pt x="260" y="33"/>
                    </a:lnTo>
                    <a:lnTo>
                      <a:pt x="228" y="46"/>
                    </a:lnTo>
                    <a:lnTo>
                      <a:pt x="198" y="61"/>
                    </a:lnTo>
                    <a:lnTo>
                      <a:pt x="163" y="78"/>
                    </a:lnTo>
                    <a:lnTo>
                      <a:pt x="131" y="99"/>
                    </a:lnTo>
                    <a:lnTo>
                      <a:pt x="99" y="120"/>
                    </a:lnTo>
                    <a:lnTo>
                      <a:pt x="72" y="145"/>
                    </a:lnTo>
                    <a:lnTo>
                      <a:pt x="45" y="171"/>
                    </a:lnTo>
                    <a:lnTo>
                      <a:pt x="25" y="202"/>
                    </a:lnTo>
                    <a:lnTo>
                      <a:pt x="7" y="234"/>
                    </a:lnTo>
                    <a:lnTo>
                      <a:pt x="0" y="267"/>
                    </a:lnTo>
                    <a:lnTo>
                      <a:pt x="6" y="261"/>
                    </a:lnTo>
                    <a:lnTo>
                      <a:pt x="13" y="249"/>
                    </a:lnTo>
                    <a:lnTo>
                      <a:pt x="26" y="236"/>
                    </a:lnTo>
                    <a:lnTo>
                      <a:pt x="40" y="221"/>
                    </a:lnTo>
                    <a:lnTo>
                      <a:pt x="59" y="204"/>
                    </a:lnTo>
                    <a:lnTo>
                      <a:pt x="82" y="187"/>
                    </a:lnTo>
                    <a:lnTo>
                      <a:pt x="106" y="170"/>
                    </a:lnTo>
                    <a:lnTo>
                      <a:pt x="131" y="151"/>
                    </a:lnTo>
                    <a:lnTo>
                      <a:pt x="161" y="132"/>
                    </a:lnTo>
                    <a:lnTo>
                      <a:pt x="192" y="114"/>
                    </a:lnTo>
                    <a:lnTo>
                      <a:pt x="226" y="101"/>
                    </a:lnTo>
                    <a:lnTo>
                      <a:pt x="262" y="86"/>
                    </a:lnTo>
                    <a:lnTo>
                      <a:pt x="298" y="78"/>
                    </a:lnTo>
                    <a:lnTo>
                      <a:pt x="338" y="71"/>
                    </a:lnTo>
                    <a:lnTo>
                      <a:pt x="376" y="71"/>
                    </a:lnTo>
                    <a:lnTo>
                      <a:pt x="363" y="80"/>
                    </a:lnTo>
                    <a:lnTo>
                      <a:pt x="351" y="86"/>
                    </a:lnTo>
                    <a:lnTo>
                      <a:pt x="342" y="94"/>
                    </a:lnTo>
                    <a:lnTo>
                      <a:pt x="331" y="101"/>
                    </a:lnTo>
                    <a:lnTo>
                      <a:pt x="321" y="111"/>
                    </a:lnTo>
                    <a:lnTo>
                      <a:pt x="306" y="118"/>
                    </a:lnTo>
                    <a:lnTo>
                      <a:pt x="294" y="128"/>
                    </a:lnTo>
                    <a:lnTo>
                      <a:pt x="279" y="139"/>
                    </a:lnTo>
                    <a:lnTo>
                      <a:pt x="270" y="152"/>
                    </a:lnTo>
                    <a:lnTo>
                      <a:pt x="256" y="164"/>
                    </a:lnTo>
                    <a:lnTo>
                      <a:pt x="247" y="177"/>
                    </a:lnTo>
                    <a:lnTo>
                      <a:pt x="239" y="192"/>
                    </a:lnTo>
                    <a:lnTo>
                      <a:pt x="232" y="206"/>
                    </a:lnTo>
                    <a:lnTo>
                      <a:pt x="239" y="202"/>
                    </a:lnTo>
                    <a:lnTo>
                      <a:pt x="247" y="198"/>
                    </a:lnTo>
                    <a:lnTo>
                      <a:pt x="260" y="194"/>
                    </a:lnTo>
                    <a:lnTo>
                      <a:pt x="272" y="187"/>
                    </a:lnTo>
                    <a:lnTo>
                      <a:pt x="291" y="181"/>
                    </a:lnTo>
                    <a:lnTo>
                      <a:pt x="308" y="175"/>
                    </a:lnTo>
                    <a:lnTo>
                      <a:pt x="331" y="170"/>
                    </a:lnTo>
                    <a:lnTo>
                      <a:pt x="353" y="160"/>
                    </a:lnTo>
                    <a:lnTo>
                      <a:pt x="376" y="154"/>
                    </a:lnTo>
                    <a:lnTo>
                      <a:pt x="401" y="147"/>
                    </a:lnTo>
                    <a:lnTo>
                      <a:pt x="428" y="143"/>
                    </a:lnTo>
                    <a:lnTo>
                      <a:pt x="452" y="137"/>
                    </a:lnTo>
                    <a:lnTo>
                      <a:pt x="477" y="135"/>
                    </a:lnTo>
                    <a:lnTo>
                      <a:pt x="504" y="132"/>
                    </a:lnTo>
                    <a:lnTo>
                      <a:pt x="530" y="132"/>
                    </a:lnTo>
                    <a:lnTo>
                      <a:pt x="524" y="133"/>
                    </a:lnTo>
                    <a:lnTo>
                      <a:pt x="511" y="139"/>
                    </a:lnTo>
                    <a:lnTo>
                      <a:pt x="502" y="145"/>
                    </a:lnTo>
                    <a:lnTo>
                      <a:pt x="492" y="151"/>
                    </a:lnTo>
                    <a:lnTo>
                      <a:pt x="481" y="158"/>
                    </a:lnTo>
                    <a:lnTo>
                      <a:pt x="469" y="168"/>
                    </a:lnTo>
                    <a:lnTo>
                      <a:pt x="456" y="177"/>
                    </a:lnTo>
                    <a:lnTo>
                      <a:pt x="445" y="187"/>
                    </a:lnTo>
                    <a:lnTo>
                      <a:pt x="431" y="200"/>
                    </a:lnTo>
                    <a:lnTo>
                      <a:pt x="420" y="213"/>
                    </a:lnTo>
                    <a:lnTo>
                      <a:pt x="407" y="229"/>
                    </a:lnTo>
                    <a:lnTo>
                      <a:pt x="395" y="244"/>
                    </a:lnTo>
                    <a:lnTo>
                      <a:pt x="386" y="261"/>
                    </a:lnTo>
                    <a:lnTo>
                      <a:pt x="384" y="276"/>
                    </a:lnTo>
                    <a:lnTo>
                      <a:pt x="401" y="263"/>
                    </a:lnTo>
                    <a:lnTo>
                      <a:pt x="412" y="253"/>
                    </a:lnTo>
                    <a:lnTo>
                      <a:pt x="428" y="246"/>
                    </a:lnTo>
                    <a:lnTo>
                      <a:pt x="445" y="236"/>
                    </a:lnTo>
                    <a:lnTo>
                      <a:pt x="467" y="229"/>
                    </a:lnTo>
                    <a:lnTo>
                      <a:pt x="488" y="219"/>
                    </a:lnTo>
                    <a:lnTo>
                      <a:pt x="513" y="208"/>
                    </a:lnTo>
                    <a:lnTo>
                      <a:pt x="542" y="198"/>
                    </a:lnTo>
                    <a:lnTo>
                      <a:pt x="574" y="190"/>
                    </a:lnTo>
                    <a:lnTo>
                      <a:pt x="606" y="181"/>
                    </a:lnTo>
                    <a:lnTo>
                      <a:pt x="642" y="177"/>
                    </a:lnTo>
                    <a:lnTo>
                      <a:pt x="680" y="171"/>
                    </a:lnTo>
                    <a:lnTo>
                      <a:pt x="724" y="170"/>
                    </a:lnTo>
                    <a:lnTo>
                      <a:pt x="720" y="168"/>
                    </a:lnTo>
                    <a:lnTo>
                      <a:pt x="716" y="164"/>
                    </a:lnTo>
                    <a:lnTo>
                      <a:pt x="711" y="158"/>
                    </a:lnTo>
                    <a:lnTo>
                      <a:pt x="703" y="152"/>
                    </a:lnTo>
                    <a:lnTo>
                      <a:pt x="692" y="145"/>
                    </a:lnTo>
                    <a:lnTo>
                      <a:pt x="680" y="135"/>
                    </a:lnTo>
                    <a:lnTo>
                      <a:pt x="667" y="126"/>
                    </a:lnTo>
                    <a:lnTo>
                      <a:pt x="652" y="116"/>
                    </a:lnTo>
                    <a:lnTo>
                      <a:pt x="635" y="103"/>
                    </a:lnTo>
                    <a:lnTo>
                      <a:pt x="618" y="94"/>
                    </a:lnTo>
                    <a:lnTo>
                      <a:pt x="599" y="82"/>
                    </a:lnTo>
                    <a:lnTo>
                      <a:pt x="580" y="73"/>
                    </a:lnTo>
                    <a:lnTo>
                      <a:pt x="561" y="61"/>
                    </a:lnTo>
                    <a:lnTo>
                      <a:pt x="540" y="54"/>
                    </a:lnTo>
                    <a:lnTo>
                      <a:pt x="519" y="46"/>
                    </a:lnTo>
                    <a:lnTo>
                      <a:pt x="500" y="42"/>
                    </a:lnTo>
                    <a:lnTo>
                      <a:pt x="477" y="36"/>
                    </a:lnTo>
                    <a:lnTo>
                      <a:pt x="460" y="29"/>
                    </a:lnTo>
                    <a:lnTo>
                      <a:pt x="445" y="25"/>
                    </a:lnTo>
                    <a:lnTo>
                      <a:pt x="431" y="21"/>
                    </a:lnTo>
                    <a:lnTo>
                      <a:pt x="418" y="17"/>
                    </a:lnTo>
                    <a:lnTo>
                      <a:pt x="407" y="14"/>
                    </a:lnTo>
                    <a:lnTo>
                      <a:pt x="397" y="12"/>
                    </a:lnTo>
                    <a:lnTo>
                      <a:pt x="391" y="10"/>
                    </a:lnTo>
                    <a:lnTo>
                      <a:pt x="378" y="2"/>
                    </a:lnTo>
                    <a:lnTo>
                      <a:pt x="372" y="2"/>
                    </a:lnTo>
                    <a:lnTo>
                      <a:pt x="369" y="0"/>
                    </a:lnTo>
                    <a:lnTo>
                      <a:pt x="369" y="0"/>
                    </a:lnTo>
                    <a:close/>
                  </a:path>
                </a:pathLst>
              </a:custGeom>
              <a:solidFill>
                <a:srgbClr val="CFC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" name="Freeform 41"/>
              <p:cNvSpPr>
                <a:spLocks/>
              </p:cNvSpPr>
              <p:nvPr/>
            </p:nvSpPr>
            <p:spPr bwMode="auto">
              <a:xfrm>
                <a:off x="1956" y="2384"/>
                <a:ext cx="117" cy="73"/>
              </a:xfrm>
              <a:custGeom>
                <a:avLst/>
                <a:gdLst>
                  <a:gd name="T0" fmla="*/ 236 w 236"/>
                  <a:gd name="T1" fmla="*/ 0 h 146"/>
                  <a:gd name="T2" fmla="*/ 232 w 236"/>
                  <a:gd name="T3" fmla="*/ 0 h 146"/>
                  <a:gd name="T4" fmla="*/ 224 w 236"/>
                  <a:gd name="T5" fmla="*/ 0 h 146"/>
                  <a:gd name="T6" fmla="*/ 215 w 236"/>
                  <a:gd name="T7" fmla="*/ 0 h 146"/>
                  <a:gd name="T8" fmla="*/ 200 w 236"/>
                  <a:gd name="T9" fmla="*/ 0 h 146"/>
                  <a:gd name="T10" fmla="*/ 183 w 236"/>
                  <a:gd name="T11" fmla="*/ 0 h 146"/>
                  <a:gd name="T12" fmla="*/ 164 w 236"/>
                  <a:gd name="T13" fmla="*/ 2 h 146"/>
                  <a:gd name="T14" fmla="*/ 143 w 236"/>
                  <a:gd name="T15" fmla="*/ 4 h 146"/>
                  <a:gd name="T16" fmla="*/ 124 w 236"/>
                  <a:gd name="T17" fmla="*/ 6 h 146"/>
                  <a:gd name="T18" fmla="*/ 99 w 236"/>
                  <a:gd name="T19" fmla="*/ 6 h 146"/>
                  <a:gd name="T20" fmla="*/ 80 w 236"/>
                  <a:gd name="T21" fmla="*/ 10 h 146"/>
                  <a:gd name="T22" fmla="*/ 59 w 236"/>
                  <a:gd name="T23" fmla="*/ 11 h 146"/>
                  <a:gd name="T24" fmla="*/ 42 w 236"/>
                  <a:gd name="T25" fmla="*/ 15 h 146"/>
                  <a:gd name="T26" fmla="*/ 25 w 236"/>
                  <a:gd name="T27" fmla="*/ 17 h 146"/>
                  <a:gd name="T28" fmla="*/ 13 w 236"/>
                  <a:gd name="T29" fmla="*/ 21 h 146"/>
                  <a:gd name="T30" fmla="*/ 4 w 236"/>
                  <a:gd name="T31" fmla="*/ 25 h 146"/>
                  <a:gd name="T32" fmla="*/ 0 w 236"/>
                  <a:gd name="T33" fmla="*/ 30 h 146"/>
                  <a:gd name="T34" fmla="*/ 0 w 236"/>
                  <a:gd name="T35" fmla="*/ 32 h 146"/>
                  <a:gd name="T36" fmla="*/ 4 w 236"/>
                  <a:gd name="T37" fmla="*/ 40 h 146"/>
                  <a:gd name="T38" fmla="*/ 13 w 236"/>
                  <a:gd name="T39" fmla="*/ 48 h 146"/>
                  <a:gd name="T40" fmla="*/ 27 w 236"/>
                  <a:gd name="T41" fmla="*/ 55 h 146"/>
                  <a:gd name="T42" fmla="*/ 42 w 236"/>
                  <a:gd name="T43" fmla="*/ 65 h 146"/>
                  <a:gd name="T44" fmla="*/ 61 w 236"/>
                  <a:gd name="T45" fmla="*/ 74 h 146"/>
                  <a:gd name="T46" fmla="*/ 82 w 236"/>
                  <a:gd name="T47" fmla="*/ 86 h 146"/>
                  <a:gd name="T48" fmla="*/ 103 w 236"/>
                  <a:gd name="T49" fmla="*/ 97 h 146"/>
                  <a:gd name="T50" fmla="*/ 124 w 236"/>
                  <a:gd name="T51" fmla="*/ 105 h 146"/>
                  <a:gd name="T52" fmla="*/ 143 w 236"/>
                  <a:gd name="T53" fmla="*/ 114 h 146"/>
                  <a:gd name="T54" fmla="*/ 162 w 236"/>
                  <a:gd name="T55" fmla="*/ 122 h 146"/>
                  <a:gd name="T56" fmla="*/ 181 w 236"/>
                  <a:gd name="T57" fmla="*/ 129 h 146"/>
                  <a:gd name="T58" fmla="*/ 192 w 236"/>
                  <a:gd name="T59" fmla="*/ 137 h 146"/>
                  <a:gd name="T60" fmla="*/ 205 w 236"/>
                  <a:gd name="T61" fmla="*/ 143 h 146"/>
                  <a:gd name="T62" fmla="*/ 213 w 236"/>
                  <a:gd name="T63" fmla="*/ 146 h 146"/>
                  <a:gd name="T64" fmla="*/ 215 w 236"/>
                  <a:gd name="T65" fmla="*/ 146 h 146"/>
                  <a:gd name="T66" fmla="*/ 236 w 236"/>
                  <a:gd name="T67" fmla="*/ 0 h 146"/>
                  <a:gd name="T68" fmla="*/ 236 w 236"/>
                  <a:gd name="T6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6" h="146">
                    <a:moveTo>
                      <a:pt x="236" y="0"/>
                    </a:moveTo>
                    <a:lnTo>
                      <a:pt x="232" y="0"/>
                    </a:lnTo>
                    <a:lnTo>
                      <a:pt x="224" y="0"/>
                    </a:lnTo>
                    <a:lnTo>
                      <a:pt x="215" y="0"/>
                    </a:lnTo>
                    <a:lnTo>
                      <a:pt x="200" y="0"/>
                    </a:lnTo>
                    <a:lnTo>
                      <a:pt x="183" y="0"/>
                    </a:lnTo>
                    <a:lnTo>
                      <a:pt x="164" y="2"/>
                    </a:lnTo>
                    <a:lnTo>
                      <a:pt x="143" y="4"/>
                    </a:lnTo>
                    <a:lnTo>
                      <a:pt x="124" y="6"/>
                    </a:lnTo>
                    <a:lnTo>
                      <a:pt x="99" y="6"/>
                    </a:lnTo>
                    <a:lnTo>
                      <a:pt x="80" y="10"/>
                    </a:lnTo>
                    <a:lnTo>
                      <a:pt x="59" y="11"/>
                    </a:lnTo>
                    <a:lnTo>
                      <a:pt x="42" y="15"/>
                    </a:lnTo>
                    <a:lnTo>
                      <a:pt x="25" y="17"/>
                    </a:lnTo>
                    <a:lnTo>
                      <a:pt x="13" y="21"/>
                    </a:lnTo>
                    <a:lnTo>
                      <a:pt x="4" y="25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3" y="48"/>
                    </a:lnTo>
                    <a:lnTo>
                      <a:pt x="27" y="55"/>
                    </a:lnTo>
                    <a:lnTo>
                      <a:pt x="42" y="65"/>
                    </a:lnTo>
                    <a:lnTo>
                      <a:pt x="61" y="74"/>
                    </a:lnTo>
                    <a:lnTo>
                      <a:pt x="82" y="86"/>
                    </a:lnTo>
                    <a:lnTo>
                      <a:pt x="103" y="97"/>
                    </a:lnTo>
                    <a:lnTo>
                      <a:pt x="124" y="105"/>
                    </a:lnTo>
                    <a:lnTo>
                      <a:pt x="143" y="114"/>
                    </a:lnTo>
                    <a:lnTo>
                      <a:pt x="162" y="122"/>
                    </a:lnTo>
                    <a:lnTo>
                      <a:pt x="181" y="129"/>
                    </a:lnTo>
                    <a:lnTo>
                      <a:pt x="192" y="137"/>
                    </a:lnTo>
                    <a:lnTo>
                      <a:pt x="205" y="143"/>
                    </a:lnTo>
                    <a:lnTo>
                      <a:pt x="213" y="146"/>
                    </a:lnTo>
                    <a:lnTo>
                      <a:pt x="215" y="146"/>
                    </a:lnTo>
                    <a:lnTo>
                      <a:pt x="236" y="0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8F8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" name="Freeform 42"/>
              <p:cNvSpPr>
                <a:spLocks/>
              </p:cNvSpPr>
              <p:nvPr/>
            </p:nvSpPr>
            <p:spPr bwMode="auto">
              <a:xfrm>
                <a:off x="1994" y="2164"/>
                <a:ext cx="181" cy="28"/>
              </a:xfrm>
              <a:custGeom>
                <a:avLst/>
                <a:gdLst>
                  <a:gd name="T0" fmla="*/ 36 w 363"/>
                  <a:gd name="T1" fmla="*/ 55 h 55"/>
                  <a:gd name="T2" fmla="*/ 38 w 363"/>
                  <a:gd name="T3" fmla="*/ 55 h 55"/>
                  <a:gd name="T4" fmla="*/ 44 w 363"/>
                  <a:gd name="T5" fmla="*/ 53 h 55"/>
                  <a:gd name="T6" fmla="*/ 55 w 363"/>
                  <a:gd name="T7" fmla="*/ 49 h 55"/>
                  <a:gd name="T8" fmla="*/ 70 w 363"/>
                  <a:gd name="T9" fmla="*/ 45 h 55"/>
                  <a:gd name="T10" fmla="*/ 88 w 363"/>
                  <a:gd name="T11" fmla="*/ 42 h 55"/>
                  <a:gd name="T12" fmla="*/ 108 w 363"/>
                  <a:gd name="T13" fmla="*/ 38 h 55"/>
                  <a:gd name="T14" fmla="*/ 131 w 363"/>
                  <a:gd name="T15" fmla="*/ 36 h 55"/>
                  <a:gd name="T16" fmla="*/ 156 w 363"/>
                  <a:gd name="T17" fmla="*/ 32 h 55"/>
                  <a:gd name="T18" fmla="*/ 181 w 363"/>
                  <a:gd name="T19" fmla="*/ 28 h 55"/>
                  <a:gd name="T20" fmla="*/ 209 w 363"/>
                  <a:gd name="T21" fmla="*/ 25 h 55"/>
                  <a:gd name="T22" fmla="*/ 236 w 363"/>
                  <a:gd name="T23" fmla="*/ 23 h 55"/>
                  <a:gd name="T24" fmla="*/ 262 w 363"/>
                  <a:gd name="T25" fmla="*/ 23 h 55"/>
                  <a:gd name="T26" fmla="*/ 289 w 363"/>
                  <a:gd name="T27" fmla="*/ 23 h 55"/>
                  <a:gd name="T28" fmla="*/ 316 w 363"/>
                  <a:gd name="T29" fmla="*/ 25 h 55"/>
                  <a:gd name="T30" fmla="*/ 338 w 363"/>
                  <a:gd name="T31" fmla="*/ 26 h 55"/>
                  <a:gd name="T32" fmla="*/ 363 w 363"/>
                  <a:gd name="T33" fmla="*/ 32 h 55"/>
                  <a:gd name="T34" fmla="*/ 363 w 363"/>
                  <a:gd name="T35" fmla="*/ 11 h 55"/>
                  <a:gd name="T36" fmla="*/ 361 w 363"/>
                  <a:gd name="T37" fmla="*/ 9 h 55"/>
                  <a:gd name="T38" fmla="*/ 357 w 363"/>
                  <a:gd name="T39" fmla="*/ 7 h 55"/>
                  <a:gd name="T40" fmla="*/ 350 w 363"/>
                  <a:gd name="T41" fmla="*/ 5 h 55"/>
                  <a:gd name="T42" fmla="*/ 340 w 363"/>
                  <a:gd name="T43" fmla="*/ 5 h 55"/>
                  <a:gd name="T44" fmla="*/ 327 w 363"/>
                  <a:gd name="T45" fmla="*/ 4 h 55"/>
                  <a:gd name="T46" fmla="*/ 312 w 363"/>
                  <a:gd name="T47" fmla="*/ 4 h 55"/>
                  <a:gd name="T48" fmla="*/ 295 w 363"/>
                  <a:gd name="T49" fmla="*/ 2 h 55"/>
                  <a:gd name="T50" fmla="*/ 274 w 363"/>
                  <a:gd name="T51" fmla="*/ 2 h 55"/>
                  <a:gd name="T52" fmla="*/ 249 w 363"/>
                  <a:gd name="T53" fmla="*/ 0 h 55"/>
                  <a:gd name="T54" fmla="*/ 221 w 363"/>
                  <a:gd name="T55" fmla="*/ 2 h 55"/>
                  <a:gd name="T56" fmla="*/ 192 w 363"/>
                  <a:gd name="T57" fmla="*/ 2 h 55"/>
                  <a:gd name="T58" fmla="*/ 160 w 363"/>
                  <a:gd name="T59" fmla="*/ 5 h 55"/>
                  <a:gd name="T60" fmla="*/ 122 w 363"/>
                  <a:gd name="T61" fmla="*/ 9 h 55"/>
                  <a:gd name="T62" fmla="*/ 86 w 363"/>
                  <a:gd name="T63" fmla="*/ 15 h 55"/>
                  <a:gd name="T64" fmla="*/ 44 w 363"/>
                  <a:gd name="T65" fmla="*/ 21 h 55"/>
                  <a:gd name="T66" fmla="*/ 0 w 363"/>
                  <a:gd name="T67" fmla="*/ 32 h 55"/>
                  <a:gd name="T68" fmla="*/ 36 w 363"/>
                  <a:gd name="T69" fmla="*/ 55 h 55"/>
                  <a:gd name="T70" fmla="*/ 36 w 363"/>
                  <a:gd name="T7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3" h="55">
                    <a:moveTo>
                      <a:pt x="36" y="55"/>
                    </a:moveTo>
                    <a:lnTo>
                      <a:pt x="38" y="55"/>
                    </a:lnTo>
                    <a:lnTo>
                      <a:pt x="44" y="53"/>
                    </a:lnTo>
                    <a:lnTo>
                      <a:pt x="55" y="49"/>
                    </a:lnTo>
                    <a:lnTo>
                      <a:pt x="70" y="45"/>
                    </a:lnTo>
                    <a:lnTo>
                      <a:pt x="88" y="42"/>
                    </a:lnTo>
                    <a:lnTo>
                      <a:pt x="108" y="38"/>
                    </a:lnTo>
                    <a:lnTo>
                      <a:pt x="131" y="36"/>
                    </a:lnTo>
                    <a:lnTo>
                      <a:pt x="156" y="32"/>
                    </a:lnTo>
                    <a:lnTo>
                      <a:pt x="181" y="28"/>
                    </a:lnTo>
                    <a:lnTo>
                      <a:pt x="209" y="25"/>
                    </a:lnTo>
                    <a:lnTo>
                      <a:pt x="236" y="23"/>
                    </a:lnTo>
                    <a:lnTo>
                      <a:pt x="262" y="23"/>
                    </a:lnTo>
                    <a:lnTo>
                      <a:pt x="289" y="23"/>
                    </a:lnTo>
                    <a:lnTo>
                      <a:pt x="316" y="25"/>
                    </a:lnTo>
                    <a:lnTo>
                      <a:pt x="338" y="26"/>
                    </a:lnTo>
                    <a:lnTo>
                      <a:pt x="363" y="32"/>
                    </a:lnTo>
                    <a:lnTo>
                      <a:pt x="363" y="11"/>
                    </a:lnTo>
                    <a:lnTo>
                      <a:pt x="361" y="9"/>
                    </a:lnTo>
                    <a:lnTo>
                      <a:pt x="357" y="7"/>
                    </a:lnTo>
                    <a:lnTo>
                      <a:pt x="350" y="5"/>
                    </a:lnTo>
                    <a:lnTo>
                      <a:pt x="340" y="5"/>
                    </a:lnTo>
                    <a:lnTo>
                      <a:pt x="327" y="4"/>
                    </a:lnTo>
                    <a:lnTo>
                      <a:pt x="312" y="4"/>
                    </a:lnTo>
                    <a:lnTo>
                      <a:pt x="295" y="2"/>
                    </a:lnTo>
                    <a:lnTo>
                      <a:pt x="274" y="2"/>
                    </a:lnTo>
                    <a:lnTo>
                      <a:pt x="249" y="0"/>
                    </a:lnTo>
                    <a:lnTo>
                      <a:pt x="221" y="2"/>
                    </a:lnTo>
                    <a:lnTo>
                      <a:pt x="192" y="2"/>
                    </a:lnTo>
                    <a:lnTo>
                      <a:pt x="160" y="5"/>
                    </a:lnTo>
                    <a:lnTo>
                      <a:pt x="122" y="9"/>
                    </a:lnTo>
                    <a:lnTo>
                      <a:pt x="86" y="15"/>
                    </a:lnTo>
                    <a:lnTo>
                      <a:pt x="44" y="21"/>
                    </a:lnTo>
                    <a:lnTo>
                      <a:pt x="0" y="32"/>
                    </a:lnTo>
                    <a:lnTo>
                      <a:pt x="36" y="55"/>
                    </a:lnTo>
                    <a:lnTo>
                      <a:pt x="36" y="55"/>
                    </a:lnTo>
                    <a:close/>
                  </a:path>
                </a:pathLst>
              </a:custGeom>
              <a:solidFill>
                <a:srgbClr val="BDB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" name="Freeform 43"/>
              <p:cNvSpPr>
                <a:spLocks/>
              </p:cNvSpPr>
              <p:nvPr/>
            </p:nvSpPr>
            <p:spPr bwMode="auto">
              <a:xfrm>
                <a:off x="1915" y="2210"/>
                <a:ext cx="206" cy="108"/>
              </a:xfrm>
              <a:custGeom>
                <a:avLst/>
                <a:gdLst>
                  <a:gd name="T0" fmla="*/ 356 w 413"/>
                  <a:gd name="T1" fmla="*/ 213 h 217"/>
                  <a:gd name="T2" fmla="*/ 341 w 413"/>
                  <a:gd name="T3" fmla="*/ 205 h 217"/>
                  <a:gd name="T4" fmla="*/ 314 w 413"/>
                  <a:gd name="T5" fmla="*/ 186 h 217"/>
                  <a:gd name="T6" fmla="*/ 278 w 413"/>
                  <a:gd name="T7" fmla="*/ 164 h 217"/>
                  <a:gd name="T8" fmla="*/ 230 w 413"/>
                  <a:gd name="T9" fmla="*/ 141 h 217"/>
                  <a:gd name="T10" fmla="*/ 173 w 413"/>
                  <a:gd name="T11" fmla="*/ 118 h 217"/>
                  <a:gd name="T12" fmla="*/ 107 w 413"/>
                  <a:gd name="T13" fmla="*/ 99 h 217"/>
                  <a:gd name="T14" fmla="*/ 35 w 413"/>
                  <a:gd name="T15" fmla="*/ 88 h 217"/>
                  <a:gd name="T16" fmla="*/ 2 w 413"/>
                  <a:gd name="T17" fmla="*/ 86 h 217"/>
                  <a:gd name="T18" fmla="*/ 23 w 413"/>
                  <a:gd name="T19" fmla="*/ 80 h 217"/>
                  <a:gd name="T20" fmla="*/ 46 w 413"/>
                  <a:gd name="T21" fmla="*/ 80 h 217"/>
                  <a:gd name="T22" fmla="*/ 80 w 413"/>
                  <a:gd name="T23" fmla="*/ 80 h 217"/>
                  <a:gd name="T24" fmla="*/ 122 w 413"/>
                  <a:gd name="T25" fmla="*/ 80 h 217"/>
                  <a:gd name="T26" fmla="*/ 173 w 413"/>
                  <a:gd name="T27" fmla="*/ 84 h 217"/>
                  <a:gd name="T28" fmla="*/ 234 w 413"/>
                  <a:gd name="T29" fmla="*/ 91 h 217"/>
                  <a:gd name="T30" fmla="*/ 266 w 413"/>
                  <a:gd name="T31" fmla="*/ 97 h 217"/>
                  <a:gd name="T32" fmla="*/ 253 w 413"/>
                  <a:gd name="T33" fmla="*/ 91 h 217"/>
                  <a:gd name="T34" fmla="*/ 228 w 413"/>
                  <a:gd name="T35" fmla="*/ 84 h 217"/>
                  <a:gd name="T36" fmla="*/ 198 w 413"/>
                  <a:gd name="T37" fmla="*/ 72 h 217"/>
                  <a:gd name="T38" fmla="*/ 164 w 413"/>
                  <a:gd name="T39" fmla="*/ 63 h 217"/>
                  <a:gd name="T40" fmla="*/ 126 w 413"/>
                  <a:gd name="T41" fmla="*/ 51 h 217"/>
                  <a:gd name="T42" fmla="*/ 90 w 413"/>
                  <a:gd name="T43" fmla="*/ 44 h 217"/>
                  <a:gd name="T44" fmla="*/ 57 w 413"/>
                  <a:gd name="T45" fmla="*/ 40 h 217"/>
                  <a:gd name="T46" fmla="*/ 35 w 413"/>
                  <a:gd name="T47" fmla="*/ 38 h 217"/>
                  <a:gd name="T48" fmla="*/ 31 w 413"/>
                  <a:gd name="T49" fmla="*/ 29 h 217"/>
                  <a:gd name="T50" fmla="*/ 40 w 413"/>
                  <a:gd name="T51" fmla="*/ 11 h 217"/>
                  <a:gd name="T52" fmla="*/ 57 w 413"/>
                  <a:gd name="T53" fmla="*/ 2 h 217"/>
                  <a:gd name="T54" fmla="*/ 76 w 413"/>
                  <a:gd name="T55" fmla="*/ 0 h 217"/>
                  <a:gd name="T56" fmla="*/ 103 w 413"/>
                  <a:gd name="T57" fmla="*/ 4 h 217"/>
                  <a:gd name="T58" fmla="*/ 139 w 413"/>
                  <a:gd name="T59" fmla="*/ 4 h 217"/>
                  <a:gd name="T60" fmla="*/ 181 w 413"/>
                  <a:gd name="T61" fmla="*/ 6 h 217"/>
                  <a:gd name="T62" fmla="*/ 228 w 413"/>
                  <a:gd name="T63" fmla="*/ 8 h 217"/>
                  <a:gd name="T64" fmla="*/ 274 w 413"/>
                  <a:gd name="T65" fmla="*/ 13 h 217"/>
                  <a:gd name="T66" fmla="*/ 320 w 413"/>
                  <a:gd name="T67" fmla="*/ 23 h 217"/>
                  <a:gd name="T68" fmla="*/ 358 w 413"/>
                  <a:gd name="T69" fmla="*/ 38 h 217"/>
                  <a:gd name="T70" fmla="*/ 388 w 413"/>
                  <a:gd name="T71" fmla="*/ 59 h 217"/>
                  <a:gd name="T72" fmla="*/ 405 w 413"/>
                  <a:gd name="T73" fmla="*/ 86 h 217"/>
                  <a:gd name="T74" fmla="*/ 413 w 413"/>
                  <a:gd name="T75" fmla="*/ 112 h 217"/>
                  <a:gd name="T76" fmla="*/ 411 w 413"/>
                  <a:gd name="T77" fmla="*/ 137 h 217"/>
                  <a:gd name="T78" fmla="*/ 403 w 413"/>
                  <a:gd name="T79" fmla="*/ 160 h 217"/>
                  <a:gd name="T80" fmla="*/ 390 w 413"/>
                  <a:gd name="T81" fmla="*/ 181 h 217"/>
                  <a:gd name="T82" fmla="*/ 377 w 413"/>
                  <a:gd name="T83" fmla="*/ 196 h 217"/>
                  <a:gd name="T84" fmla="*/ 363 w 413"/>
                  <a:gd name="T85" fmla="*/ 213 h 217"/>
                  <a:gd name="T86" fmla="*/ 360 w 413"/>
                  <a:gd name="T87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3" h="217">
                    <a:moveTo>
                      <a:pt x="360" y="217"/>
                    </a:moveTo>
                    <a:lnTo>
                      <a:pt x="356" y="213"/>
                    </a:lnTo>
                    <a:lnTo>
                      <a:pt x="352" y="211"/>
                    </a:lnTo>
                    <a:lnTo>
                      <a:pt x="341" y="205"/>
                    </a:lnTo>
                    <a:lnTo>
                      <a:pt x="331" y="196"/>
                    </a:lnTo>
                    <a:lnTo>
                      <a:pt x="314" y="186"/>
                    </a:lnTo>
                    <a:lnTo>
                      <a:pt x="297" y="175"/>
                    </a:lnTo>
                    <a:lnTo>
                      <a:pt x="278" y="164"/>
                    </a:lnTo>
                    <a:lnTo>
                      <a:pt x="257" y="154"/>
                    </a:lnTo>
                    <a:lnTo>
                      <a:pt x="230" y="141"/>
                    </a:lnTo>
                    <a:lnTo>
                      <a:pt x="202" y="129"/>
                    </a:lnTo>
                    <a:lnTo>
                      <a:pt x="173" y="118"/>
                    </a:lnTo>
                    <a:lnTo>
                      <a:pt x="141" y="108"/>
                    </a:lnTo>
                    <a:lnTo>
                      <a:pt x="107" y="99"/>
                    </a:lnTo>
                    <a:lnTo>
                      <a:pt x="73" y="93"/>
                    </a:lnTo>
                    <a:lnTo>
                      <a:pt x="35" y="88"/>
                    </a:lnTo>
                    <a:lnTo>
                      <a:pt x="0" y="88"/>
                    </a:lnTo>
                    <a:lnTo>
                      <a:pt x="2" y="86"/>
                    </a:lnTo>
                    <a:lnTo>
                      <a:pt x="16" y="82"/>
                    </a:lnTo>
                    <a:lnTo>
                      <a:pt x="23" y="80"/>
                    </a:lnTo>
                    <a:lnTo>
                      <a:pt x="33" y="80"/>
                    </a:lnTo>
                    <a:lnTo>
                      <a:pt x="46" y="80"/>
                    </a:lnTo>
                    <a:lnTo>
                      <a:pt x="63" y="80"/>
                    </a:lnTo>
                    <a:lnTo>
                      <a:pt x="80" y="80"/>
                    </a:lnTo>
                    <a:lnTo>
                      <a:pt x="99" y="80"/>
                    </a:lnTo>
                    <a:lnTo>
                      <a:pt x="122" y="80"/>
                    </a:lnTo>
                    <a:lnTo>
                      <a:pt x="147" y="82"/>
                    </a:lnTo>
                    <a:lnTo>
                      <a:pt x="173" y="84"/>
                    </a:lnTo>
                    <a:lnTo>
                      <a:pt x="202" y="88"/>
                    </a:lnTo>
                    <a:lnTo>
                      <a:pt x="234" y="91"/>
                    </a:lnTo>
                    <a:lnTo>
                      <a:pt x="270" y="99"/>
                    </a:lnTo>
                    <a:lnTo>
                      <a:pt x="266" y="97"/>
                    </a:lnTo>
                    <a:lnTo>
                      <a:pt x="263" y="95"/>
                    </a:lnTo>
                    <a:lnTo>
                      <a:pt x="253" y="91"/>
                    </a:lnTo>
                    <a:lnTo>
                      <a:pt x="244" y="88"/>
                    </a:lnTo>
                    <a:lnTo>
                      <a:pt x="228" y="84"/>
                    </a:lnTo>
                    <a:lnTo>
                      <a:pt x="215" y="80"/>
                    </a:lnTo>
                    <a:lnTo>
                      <a:pt x="198" y="72"/>
                    </a:lnTo>
                    <a:lnTo>
                      <a:pt x="181" y="69"/>
                    </a:lnTo>
                    <a:lnTo>
                      <a:pt x="164" y="63"/>
                    </a:lnTo>
                    <a:lnTo>
                      <a:pt x="145" y="55"/>
                    </a:lnTo>
                    <a:lnTo>
                      <a:pt x="126" y="51"/>
                    </a:lnTo>
                    <a:lnTo>
                      <a:pt x="107" y="48"/>
                    </a:lnTo>
                    <a:lnTo>
                      <a:pt x="90" y="44"/>
                    </a:lnTo>
                    <a:lnTo>
                      <a:pt x="73" y="42"/>
                    </a:lnTo>
                    <a:lnTo>
                      <a:pt x="57" y="40"/>
                    </a:lnTo>
                    <a:lnTo>
                      <a:pt x="44" y="42"/>
                    </a:lnTo>
                    <a:lnTo>
                      <a:pt x="35" y="38"/>
                    </a:lnTo>
                    <a:lnTo>
                      <a:pt x="33" y="36"/>
                    </a:lnTo>
                    <a:lnTo>
                      <a:pt x="31" y="29"/>
                    </a:lnTo>
                    <a:lnTo>
                      <a:pt x="33" y="21"/>
                    </a:lnTo>
                    <a:lnTo>
                      <a:pt x="40" y="11"/>
                    </a:lnTo>
                    <a:lnTo>
                      <a:pt x="50" y="6"/>
                    </a:lnTo>
                    <a:lnTo>
                      <a:pt x="57" y="2"/>
                    </a:lnTo>
                    <a:lnTo>
                      <a:pt x="67" y="2"/>
                    </a:lnTo>
                    <a:lnTo>
                      <a:pt x="76" y="0"/>
                    </a:lnTo>
                    <a:lnTo>
                      <a:pt x="92" y="4"/>
                    </a:lnTo>
                    <a:lnTo>
                      <a:pt x="103" y="4"/>
                    </a:lnTo>
                    <a:lnTo>
                      <a:pt x="120" y="4"/>
                    </a:lnTo>
                    <a:lnTo>
                      <a:pt x="139" y="4"/>
                    </a:lnTo>
                    <a:lnTo>
                      <a:pt x="160" y="6"/>
                    </a:lnTo>
                    <a:lnTo>
                      <a:pt x="181" y="6"/>
                    </a:lnTo>
                    <a:lnTo>
                      <a:pt x="204" y="6"/>
                    </a:lnTo>
                    <a:lnTo>
                      <a:pt x="228" y="8"/>
                    </a:lnTo>
                    <a:lnTo>
                      <a:pt x="253" y="13"/>
                    </a:lnTo>
                    <a:lnTo>
                      <a:pt x="274" y="13"/>
                    </a:lnTo>
                    <a:lnTo>
                      <a:pt x="297" y="19"/>
                    </a:lnTo>
                    <a:lnTo>
                      <a:pt x="320" y="23"/>
                    </a:lnTo>
                    <a:lnTo>
                      <a:pt x="341" y="30"/>
                    </a:lnTo>
                    <a:lnTo>
                      <a:pt x="358" y="38"/>
                    </a:lnTo>
                    <a:lnTo>
                      <a:pt x="375" y="48"/>
                    </a:lnTo>
                    <a:lnTo>
                      <a:pt x="388" y="59"/>
                    </a:lnTo>
                    <a:lnTo>
                      <a:pt x="401" y="72"/>
                    </a:lnTo>
                    <a:lnTo>
                      <a:pt x="405" y="86"/>
                    </a:lnTo>
                    <a:lnTo>
                      <a:pt x="413" y="99"/>
                    </a:lnTo>
                    <a:lnTo>
                      <a:pt x="413" y="112"/>
                    </a:lnTo>
                    <a:lnTo>
                      <a:pt x="413" y="126"/>
                    </a:lnTo>
                    <a:lnTo>
                      <a:pt x="411" y="137"/>
                    </a:lnTo>
                    <a:lnTo>
                      <a:pt x="407" y="148"/>
                    </a:lnTo>
                    <a:lnTo>
                      <a:pt x="403" y="160"/>
                    </a:lnTo>
                    <a:lnTo>
                      <a:pt x="398" y="171"/>
                    </a:lnTo>
                    <a:lnTo>
                      <a:pt x="390" y="181"/>
                    </a:lnTo>
                    <a:lnTo>
                      <a:pt x="384" y="190"/>
                    </a:lnTo>
                    <a:lnTo>
                      <a:pt x="377" y="196"/>
                    </a:lnTo>
                    <a:lnTo>
                      <a:pt x="371" y="205"/>
                    </a:lnTo>
                    <a:lnTo>
                      <a:pt x="363" y="213"/>
                    </a:lnTo>
                    <a:lnTo>
                      <a:pt x="360" y="217"/>
                    </a:lnTo>
                    <a:lnTo>
                      <a:pt x="360" y="217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" name="Freeform 44"/>
              <p:cNvSpPr>
                <a:spLocks/>
              </p:cNvSpPr>
              <p:nvPr/>
            </p:nvSpPr>
            <p:spPr bwMode="auto">
              <a:xfrm>
                <a:off x="1361" y="2573"/>
                <a:ext cx="292" cy="283"/>
              </a:xfrm>
              <a:custGeom>
                <a:avLst/>
                <a:gdLst>
                  <a:gd name="T0" fmla="*/ 312 w 586"/>
                  <a:gd name="T1" fmla="*/ 548 h 565"/>
                  <a:gd name="T2" fmla="*/ 308 w 586"/>
                  <a:gd name="T3" fmla="*/ 476 h 565"/>
                  <a:gd name="T4" fmla="*/ 321 w 586"/>
                  <a:gd name="T5" fmla="*/ 373 h 565"/>
                  <a:gd name="T6" fmla="*/ 367 w 586"/>
                  <a:gd name="T7" fmla="*/ 257 h 565"/>
                  <a:gd name="T8" fmla="*/ 473 w 586"/>
                  <a:gd name="T9" fmla="*/ 154 h 565"/>
                  <a:gd name="T10" fmla="*/ 582 w 586"/>
                  <a:gd name="T11" fmla="*/ 107 h 565"/>
                  <a:gd name="T12" fmla="*/ 553 w 586"/>
                  <a:gd name="T13" fmla="*/ 109 h 565"/>
                  <a:gd name="T14" fmla="*/ 494 w 586"/>
                  <a:gd name="T15" fmla="*/ 118 h 565"/>
                  <a:gd name="T16" fmla="*/ 418 w 586"/>
                  <a:gd name="T17" fmla="*/ 145 h 565"/>
                  <a:gd name="T18" fmla="*/ 329 w 586"/>
                  <a:gd name="T19" fmla="*/ 192 h 565"/>
                  <a:gd name="T20" fmla="*/ 238 w 586"/>
                  <a:gd name="T21" fmla="*/ 270 h 565"/>
                  <a:gd name="T22" fmla="*/ 266 w 586"/>
                  <a:gd name="T23" fmla="*/ 208 h 565"/>
                  <a:gd name="T24" fmla="*/ 287 w 586"/>
                  <a:gd name="T25" fmla="*/ 170 h 565"/>
                  <a:gd name="T26" fmla="*/ 304 w 586"/>
                  <a:gd name="T27" fmla="*/ 145 h 565"/>
                  <a:gd name="T28" fmla="*/ 327 w 586"/>
                  <a:gd name="T29" fmla="*/ 118 h 565"/>
                  <a:gd name="T30" fmla="*/ 369 w 586"/>
                  <a:gd name="T31" fmla="*/ 78 h 565"/>
                  <a:gd name="T32" fmla="*/ 386 w 586"/>
                  <a:gd name="T33" fmla="*/ 55 h 565"/>
                  <a:gd name="T34" fmla="*/ 352 w 586"/>
                  <a:gd name="T35" fmla="*/ 63 h 565"/>
                  <a:gd name="T36" fmla="*/ 298 w 586"/>
                  <a:gd name="T37" fmla="*/ 90 h 565"/>
                  <a:gd name="T38" fmla="*/ 226 w 586"/>
                  <a:gd name="T39" fmla="*/ 126 h 565"/>
                  <a:gd name="T40" fmla="*/ 158 w 586"/>
                  <a:gd name="T41" fmla="*/ 175 h 565"/>
                  <a:gd name="T42" fmla="*/ 118 w 586"/>
                  <a:gd name="T43" fmla="*/ 210 h 565"/>
                  <a:gd name="T44" fmla="*/ 120 w 586"/>
                  <a:gd name="T45" fmla="*/ 185 h 565"/>
                  <a:gd name="T46" fmla="*/ 131 w 586"/>
                  <a:gd name="T47" fmla="*/ 151 h 565"/>
                  <a:gd name="T48" fmla="*/ 154 w 586"/>
                  <a:gd name="T49" fmla="*/ 109 h 565"/>
                  <a:gd name="T50" fmla="*/ 190 w 586"/>
                  <a:gd name="T51" fmla="*/ 59 h 565"/>
                  <a:gd name="T52" fmla="*/ 243 w 586"/>
                  <a:gd name="T53" fmla="*/ 4 h 565"/>
                  <a:gd name="T54" fmla="*/ 230 w 586"/>
                  <a:gd name="T55" fmla="*/ 0 h 565"/>
                  <a:gd name="T56" fmla="*/ 184 w 586"/>
                  <a:gd name="T57" fmla="*/ 17 h 565"/>
                  <a:gd name="T58" fmla="*/ 120 w 586"/>
                  <a:gd name="T59" fmla="*/ 59 h 565"/>
                  <a:gd name="T60" fmla="*/ 59 w 586"/>
                  <a:gd name="T61" fmla="*/ 133 h 565"/>
                  <a:gd name="T62" fmla="*/ 17 w 586"/>
                  <a:gd name="T63" fmla="*/ 244 h 565"/>
                  <a:gd name="T64" fmla="*/ 8 w 586"/>
                  <a:gd name="T65" fmla="*/ 308 h 565"/>
                  <a:gd name="T66" fmla="*/ 2 w 586"/>
                  <a:gd name="T67" fmla="*/ 335 h 565"/>
                  <a:gd name="T68" fmla="*/ 4 w 586"/>
                  <a:gd name="T69" fmla="*/ 362 h 565"/>
                  <a:gd name="T70" fmla="*/ 15 w 586"/>
                  <a:gd name="T71" fmla="*/ 388 h 565"/>
                  <a:gd name="T72" fmla="*/ 53 w 586"/>
                  <a:gd name="T73" fmla="*/ 422 h 565"/>
                  <a:gd name="T74" fmla="*/ 114 w 586"/>
                  <a:gd name="T75" fmla="*/ 462 h 565"/>
                  <a:gd name="T76" fmla="*/ 179 w 586"/>
                  <a:gd name="T77" fmla="*/ 498 h 565"/>
                  <a:gd name="T78" fmla="*/ 234 w 586"/>
                  <a:gd name="T79" fmla="*/ 523 h 565"/>
                  <a:gd name="T80" fmla="*/ 276 w 586"/>
                  <a:gd name="T81" fmla="*/ 546 h 565"/>
                  <a:gd name="T82" fmla="*/ 310 w 586"/>
                  <a:gd name="T83" fmla="*/ 561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86" h="565">
                    <a:moveTo>
                      <a:pt x="317" y="565"/>
                    </a:moveTo>
                    <a:lnTo>
                      <a:pt x="316" y="559"/>
                    </a:lnTo>
                    <a:lnTo>
                      <a:pt x="312" y="548"/>
                    </a:lnTo>
                    <a:lnTo>
                      <a:pt x="308" y="529"/>
                    </a:lnTo>
                    <a:lnTo>
                      <a:pt x="308" y="506"/>
                    </a:lnTo>
                    <a:lnTo>
                      <a:pt x="308" y="476"/>
                    </a:lnTo>
                    <a:lnTo>
                      <a:pt x="308" y="445"/>
                    </a:lnTo>
                    <a:lnTo>
                      <a:pt x="312" y="407"/>
                    </a:lnTo>
                    <a:lnTo>
                      <a:pt x="321" y="373"/>
                    </a:lnTo>
                    <a:lnTo>
                      <a:pt x="333" y="333"/>
                    </a:lnTo>
                    <a:lnTo>
                      <a:pt x="348" y="293"/>
                    </a:lnTo>
                    <a:lnTo>
                      <a:pt x="367" y="257"/>
                    </a:lnTo>
                    <a:lnTo>
                      <a:pt x="397" y="221"/>
                    </a:lnTo>
                    <a:lnTo>
                      <a:pt x="432" y="185"/>
                    </a:lnTo>
                    <a:lnTo>
                      <a:pt x="473" y="154"/>
                    </a:lnTo>
                    <a:lnTo>
                      <a:pt x="525" y="128"/>
                    </a:lnTo>
                    <a:lnTo>
                      <a:pt x="586" y="109"/>
                    </a:lnTo>
                    <a:lnTo>
                      <a:pt x="582" y="107"/>
                    </a:lnTo>
                    <a:lnTo>
                      <a:pt x="576" y="107"/>
                    </a:lnTo>
                    <a:lnTo>
                      <a:pt x="565" y="107"/>
                    </a:lnTo>
                    <a:lnTo>
                      <a:pt x="553" y="109"/>
                    </a:lnTo>
                    <a:lnTo>
                      <a:pt x="534" y="109"/>
                    </a:lnTo>
                    <a:lnTo>
                      <a:pt x="517" y="114"/>
                    </a:lnTo>
                    <a:lnTo>
                      <a:pt x="494" y="118"/>
                    </a:lnTo>
                    <a:lnTo>
                      <a:pt x="473" y="126"/>
                    </a:lnTo>
                    <a:lnTo>
                      <a:pt x="445" y="133"/>
                    </a:lnTo>
                    <a:lnTo>
                      <a:pt x="418" y="145"/>
                    </a:lnTo>
                    <a:lnTo>
                      <a:pt x="390" y="158"/>
                    </a:lnTo>
                    <a:lnTo>
                      <a:pt x="359" y="175"/>
                    </a:lnTo>
                    <a:lnTo>
                      <a:pt x="329" y="192"/>
                    </a:lnTo>
                    <a:lnTo>
                      <a:pt x="298" y="215"/>
                    </a:lnTo>
                    <a:lnTo>
                      <a:pt x="266" y="240"/>
                    </a:lnTo>
                    <a:lnTo>
                      <a:pt x="238" y="270"/>
                    </a:lnTo>
                    <a:lnTo>
                      <a:pt x="249" y="244"/>
                    </a:lnTo>
                    <a:lnTo>
                      <a:pt x="259" y="225"/>
                    </a:lnTo>
                    <a:lnTo>
                      <a:pt x="266" y="208"/>
                    </a:lnTo>
                    <a:lnTo>
                      <a:pt x="276" y="192"/>
                    </a:lnTo>
                    <a:lnTo>
                      <a:pt x="281" y="179"/>
                    </a:lnTo>
                    <a:lnTo>
                      <a:pt x="287" y="170"/>
                    </a:lnTo>
                    <a:lnTo>
                      <a:pt x="293" y="160"/>
                    </a:lnTo>
                    <a:lnTo>
                      <a:pt x="300" y="154"/>
                    </a:lnTo>
                    <a:lnTo>
                      <a:pt x="304" y="145"/>
                    </a:lnTo>
                    <a:lnTo>
                      <a:pt x="310" y="137"/>
                    </a:lnTo>
                    <a:lnTo>
                      <a:pt x="317" y="128"/>
                    </a:lnTo>
                    <a:lnTo>
                      <a:pt x="327" y="118"/>
                    </a:lnTo>
                    <a:lnTo>
                      <a:pt x="338" y="109"/>
                    </a:lnTo>
                    <a:lnTo>
                      <a:pt x="352" y="94"/>
                    </a:lnTo>
                    <a:lnTo>
                      <a:pt x="369" y="78"/>
                    </a:lnTo>
                    <a:lnTo>
                      <a:pt x="390" y="61"/>
                    </a:lnTo>
                    <a:lnTo>
                      <a:pt x="390" y="57"/>
                    </a:lnTo>
                    <a:lnTo>
                      <a:pt x="386" y="55"/>
                    </a:lnTo>
                    <a:lnTo>
                      <a:pt x="376" y="55"/>
                    </a:lnTo>
                    <a:lnTo>
                      <a:pt x="367" y="59"/>
                    </a:lnTo>
                    <a:lnTo>
                      <a:pt x="352" y="63"/>
                    </a:lnTo>
                    <a:lnTo>
                      <a:pt x="336" y="71"/>
                    </a:lnTo>
                    <a:lnTo>
                      <a:pt x="317" y="78"/>
                    </a:lnTo>
                    <a:lnTo>
                      <a:pt x="298" y="90"/>
                    </a:lnTo>
                    <a:lnTo>
                      <a:pt x="274" y="99"/>
                    </a:lnTo>
                    <a:lnTo>
                      <a:pt x="251" y="113"/>
                    </a:lnTo>
                    <a:lnTo>
                      <a:pt x="226" y="126"/>
                    </a:lnTo>
                    <a:lnTo>
                      <a:pt x="203" y="141"/>
                    </a:lnTo>
                    <a:lnTo>
                      <a:pt x="181" y="158"/>
                    </a:lnTo>
                    <a:lnTo>
                      <a:pt x="158" y="175"/>
                    </a:lnTo>
                    <a:lnTo>
                      <a:pt x="135" y="194"/>
                    </a:lnTo>
                    <a:lnTo>
                      <a:pt x="118" y="217"/>
                    </a:lnTo>
                    <a:lnTo>
                      <a:pt x="118" y="210"/>
                    </a:lnTo>
                    <a:lnTo>
                      <a:pt x="118" y="204"/>
                    </a:lnTo>
                    <a:lnTo>
                      <a:pt x="118" y="194"/>
                    </a:lnTo>
                    <a:lnTo>
                      <a:pt x="120" y="185"/>
                    </a:lnTo>
                    <a:lnTo>
                      <a:pt x="122" y="173"/>
                    </a:lnTo>
                    <a:lnTo>
                      <a:pt x="127" y="162"/>
                    </a:lnTo>
                    <a:lnTo>
                      <a:pt x="131" y="151"/>
                    </a:lnTo>
                    <a:lnTo>
                      <a:pt x="139" y="139"/>
                    </a:lnTo>
                    <a:lnTo>
                      <a:pt x="144" y="124"/>
                    </a:lnTo>
                    <a:lnTo>
                      <a:pt x="154" y="109"/>
                    </a:lnTo>
                    <a:lnTo>
                      <a:pt x="163" y="94"/>
                    </a:lnTo>
                    <a:lnTo>
                      <a:pt x="177" y="76"/>
                    </a:lnTo>
                    <a:lnTo>
                      <a:pt x="190" y="59"/>
                    </a:lnTo>
                    <a:lnTo>
                      <a:pt x="205" y="42"/>
                    </a:lnTo>
                    <a:lnTo>
                      <a:pt x="224" y="23"/>
                    </a:lnTo>
                    <a:lnTo>
                      <a:pt x="243" y="4"/>
                    </a:lnTo>
                    <a:lnTo>
                      <a:pt x="243" y="0"/>
                    </a:lnTo>
                    <a:lnTo>
                      <a:pt x="240" y="0"/>
                    </a:lnTo>
                    <a:lnTo>
                      <a:pt x="230" y="0"/>
                    </a:lnTo>
                    <a:lnTo>
                      <a:pt x="219" y="4"/>
                    </a:lnTo>
                    <a:lnTo>
                      <a:pt x="202" y="8"/>
                    </a:lnTo>
                    <a:lnTo>
                      <a:pt x="184" y="17"/>
                    </a:lnTo>
                    <a:lnTo>
                      <a:pt x="163" y="27"/>
                    </a:lnTo>
                    <a:lnTo>
                      <a:pt x="144" y="42"/>
                    </a:lnTo>
                    <a:lnTo>
                      <a:pt x="120" y="59"/>
                    </a:lnTo>
                    <a:lnTo>
                      <a:pt x="99" y="80"/>
                    </a:lnTo>
                    <a:lnTo>
                      <a:pt x="78" y="103"/>
                    </a:lnTo>
                    <a:lnTo>
                      <a:pt x="59" y="133"/>
                    </a:lnTo>
                    <a:lnTo>
                      <a:pt x="40" y="166"/>
                    </a:lnTo>
                    <a:lnTo>
                      <a:pt x="29" y="202"/>
                    </a:lnTo>
                    <a:lnTo>
                      <a:pt x="17" y="244"/>
                    </a:lnTo>
                    <a:lnTo>
                      <a:pt x="11" y="291"/>
                    </a:lnTo>
                    <a:lnTo>
                      <a:pt x="10" y="299"/>
                    </a:lnTo>
                    <a:lnTo>
                      <a:pt x="8" y="308"/>
                    </a:lnTo>
                    <a:lnTo>
                      <a:pt x="4" y="318"/>
                    </a:lnTo>
                    <a:lnTo>
                      <a:pt x="4" y="327"/>
                    </a:lnTo>
                    <a:lnTo>
                      <a:pt x="2" y="335"/>
                    </a:lnTo>
                    <a:lnTo>
                      <a:pt x="2" y="343"/>
                    </a:lnTo>
                    <a:lnTo>
                      <a:pt x="0" y="352"/>
                    </a:lnTo>
                    <a:lnTo>
                      <a:pt x="4" y="362"/>
                    </a:lnTo>
                    <a:lnTo>
                      <a:pt x="4" y="369"/>
                    </a:lnTo>
                    <a:lnTo>
                      <a:pt x="10" y="379"/>
                    </a:lnTo>
                    <a:lnTo>
                      <a:pt x="15" y="388"/>
                    </a:lnTo>
                    <a:lnTo>
                      <a:pt x="27" y="400"/>
                    </a:lnTo>
                    <a:lnTo>
                      <a:pt x="36" y="409"/>
                    </a:lnTo>
                    <a:lnTo>
                      <a:pt x="53" y="422"/>
                    </a:lnTo>
                    <a:lnTo>
                      <a:pt x="68" y="434"/>
                    </a:lnTo>
                    <a:lnTo>
                      <a:pt x="93" y="449"/>
                    </a:lnTo>
                    <a:lnTo>
                      <a:pt x="114" y="462"/>
                    </a:lnTo>
                    <a:lnTo>
                      <a:pt x="137" y="474"/>
                    </a:lnTo>
                    <a:lnTo>
                      <a:pt x="158" y="485"/>
                    </a:lnTo>
                    <a:lnTo>
                      <a:pt x="179" y="498"/>
                    </a:lnTo>
                    <a:lnTo>
                      <a:pt x="198" y="508"/>
                    </a:lnTo>
                    <a:lnTo>
                      <a:pt x="217" y="516"/>
                    </a:lnTo>
                    <a:lnTo>
                      <a:pt x="234" y="523"/>
                    </a:lnTo>
                    <a:lnTo>
                      <a:pt x="251" y="533"/>
                    </a:lnTo>
                    <a:lnTo>
                      <a:pt x="262" y="540"/>
                    </a:lnTo>
                    <a:lnTo>
                      <a:pt x="276" y="546"/>
                    </a:lnTo>
                    <a:lnTo>
                      <a:pt x="287" y="550"/>
                    </a:lnTo>
                    <a:lnTo>
                      <a:pt x="298" y="556"/>
                    </a:lnTo>
                    <a:lnTo>
                      <a:pt x="310" y="561"/>
                    </a:lnTo>
                    <a:lnTo>
                      <a:pt x="317" y="565"/>
                    </a:lnTo>
                    <a:lnTo>
                      <a:pt x="317" y="565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" name="Freeform 45"/>
              <p:cNvSpPr>
                <a:spLocks/>
              </p:cNvSpPr>
              <p:nvPr/>
            </p:nvSpPr>
            <p:spPr bwMode="auto">
              <a:xfrm>
                <a:off x="1865" y="2271"/>
                <a:ext cx="225" cy="113"/>
              </a:xfrm>
              <a:custGeom>
                <a:avLst/>
                <a:gdLst>
                  <a:gd name="T0" fmla="*/ 0 w 451"/>
                  <a:gd name="T1" fmla="*/ 220 h 226"/>
                  <a:gd name="T2" fmla="*/ 0 w 451"/>
                  <a:gd name="T3" fmla="*/ 216 h 226"/>
                  <a:gd name="T4" fmla="*/ 0 w 451"/>
                  <a:gd name="T5" fmla="*/ 211 h 226"/>
                  <a:gd name="T6" fmla="*/ 0 w 451"/>
                  <a:gd name="T7" fmla="*/ 201 h 226"/>
                  <a:gd name="T8" fmla="*/ 6 w 451"/>
                  <a:gd name="T9" fmla="*/ 190 h 226"/>
                  <a:gd name="T10" fmla="*/ 10 w 451"/>
                  <a:gd name="T11" fmla="*/ 175 h 226"/>
                  <a:gd name="T12" fmla="*/ 16 w 451"/>
                  <a:gd name="T13" fmla="*/ 159 h 226"/>
                  <a:gd name="T14" fmla="*/ 19 w 451"/>
                  <a:gd name="T15" fmla="*/ 142 h 226"/>
                  <a:gd name="T16" fmla="*/ 27 w 451"/>
                  <a:gd name="T17" fmla="*/ 125 h 226"/>
                  <a:gd name="T18" fmla="*/ 33 w 451"/>
                  <a:gd name="T19" fmla="*/ 106 h 226"/>
                  <a:gd name="T20" fmla="*/ 42 w 451"/>
                  <a:gd name="T21" fmla="*/ 87 h 226"/>
                  <a:gd name="T22" fmla="*/ 50 w 451"/>
                  <a:gd name="T23" fmla="*/ 68 h 226"/>
                  <a:gd name="T24" fmla="*/ 57 w 451"/>
                  <a:gd name="T25" fmla="*/ 53 h 226"/>
                  <a:gd name="T26" fmla="*/ 67 w 451"/>
                  <a:gd name="T27" fmla="*/ 38 h 226"/>
                  <a:gd name="T28" fmla="*/ 76 w 451"/>
                  <a:gd name="T29" fmla="*/ 24 h 226"/>
                  <a:gd name="T30" fmla="*/ 88 w 451"/>
                  <a:gd name="T31" fmla="*/ 15 h 226"/>
                  <a:gd name="T32" fmla="*/ 99 w 451"/>
                  <a:gd name="T33" fmla="*/ 7 h 226"/>
                  <a:gd name="T34" fmla="*/ 111 w 451"/>
                  <a:gd name="T35" fmla="*/ 2 h 226"/>
                  <a:gd name="T36" fmla="*/ 128 w 451"/>
                  <a:gd name="T37" fmla="*/ 0 h 226"/>
                  <a:gd name="T38" fmla="*/ 149 w 451"/>
                  <a:gd name="T39" fmla="*/ 0 h 226"/>
                  <a:gd name="T40" fmla="*/ 175 w 451"/>
                  <a:gd name="T41" fmla="*/ 4 h 226"/>
                  <a:gd name="T42" fmla="*/ 202 w 451"/>
                  <a:gd name="T43" fmla="*/ 7 h 226"/>
                  <a:gd name="T44" fmla="*/ 230 w 451"/>
                  <a:gd name="T45" fmla="*/ 15 h 226"/>
                  <a:gd name="T46" fmla="*/ 263 w 451"/>
                  <a:gd name="T47" fmla="*/ 24 h 226"/>
                  <a:gd name="T48" fmla="*/ 293 w 451"/>
                  <a:gd name="T49" fmla="*/ 36 h 226"/>
                  <a:gd name="T50" fmla="*/ 322 w 451"/>
                  <a:gd name="T51" fmla="*/ 45 h 226"/>
                  <a:gd name="T52" fmla="*/ 350 w 451"/>
                  <a:gd name="T53" fmla="*/ 57 h 226"/>
                  <a:gd name="T54" fmla="*/ 377 w 451"/>
                  <a:gd name="T55" fmla="*/ 68 h 226"/>
                  <a:gd name="T56" fmla="*/ 400 w 451"/>
                  <a:gd name="T57" fmla="*/ 83 h 226"/>
                  <a:gd name="T58" fmla="*/ 419 w 451"/>
                  <a:gd name="T59" fmla="*/ 93 h 226"/>
                  <a:gd name="T60" fmla="*/ 436 w 451"/>
                  <a:gd name="T61" fmla="*/ 104 h 226"/>
                  <a:gd name="T62" fmla="*/ 445 w 451"/>
                  <a:gd name="T63" fmla="*/ 114 h 226"/>
                  <a:gd name="T64" fmla="*/ 451 w 451"/>
                  <a:gd name="T65" fmla="*/ 123 h 226"/>
                  <a:gd name="T66" fmla="*/ 449 w 451"/>
                  <a:gd name="T67" fmla="*/ 137 h 226"/>
                  <a:gd name="T68" fmla="*/ 447 w 451"/>
                  <a:gd name="T69" fmla="*/ 146 h 226"/>
                  <a:gd name="T70" fmla="*/ 445 w 451"/>
                  <a:gd name="T71" fmla="*/ 150 h 226"/>
                  <a:gd name="T72" fmla="*/ 443 w 451"/>
                  <a:gd name="T73" fmla="*/ 156 h 226"/>
                  <a:gd name="T74" fmla="*/ 438 w 451"/>
                  <a:gd name="T75" fmla="*/ 154 h 226"/>
                  <a:gd name="T76" fmla="*/ 438 w 451"/>
                  <a:gd name="T77" fmla="*/ 154 h 226"/>
                  <a:gd name="T78" fmla="*/ 432 w 451"/>
                  <a:gd name="T79" fmla="*/ 150 h 226"/>
                  <a:gd name="T80" fmla="*/ 424 w 451"/>
                  <a:gd name="T81" fmla="*/ 148 h 226"/>
                  <a:gd name="T82" fmla="*/ 411 w 451"/>
                  <a:gd name="T83" fmla="*/ 140 h 226"/>
                  <a:gd name="T84" fmla="*/ 396 w 451"/>
                  <a:gd name="T85" fmla="*/ 133 h 226"/>
                  <a:gd name="T86" fmla="*/ 371 w 451"/>
                  <a:gd name="T87" fmla="*/ 123 h 226"/>
                  <a:gd name="T88" fmla="*/ 350 w 451"/>
                  <a:gd name="T89" fmla="*/ 114 h 226"/>
                  <a:gd name="T90" fmla="*/ 324 w 451"/>
                  <a:gd name="T91" fmla="*/ 102 h 226"/>
                  <a:gd name="T92" fmla="*/ 297 w 451"/>
                  <a:gd name="T93" fmla="*/ 93 h 226"/>
                  <a:gd name="T94" fmla="*/ 267 w 451"/>
                  <a:gd name="T95" fmla="*/ 81 h 226"/>
                  <a:gd name="T96" fmla="*/ 240 w 451"/>
                  <a:gd name="T97" fmla="*/ 72 h 226"/>
                  <a:gd name="T98" fmla="*/ 210 w 451"/>
                  <a:gd name="T99" fmla="*/ 62 h 226"/>
                  <a:gd name="T100" fmla="*/ 181 w 451"/>
                  <a:gd name="T101" fmla="*/ 57 h 226"/>
                  <a:gd name="T102" fmla="*/ 154 w 451"/>
                  <a:gd name="T103" fmla="*/ 49 h 226"/>
                  <a:gd name="T104" fmla="*/ 130 w 451"/>
                  <a:gd name="T105" fmla="*/ 49 h 226"/>
                  <a:gd name="T106" fmla="*/ 107 w 451"/>
                  <a:gd name="T107" fmla="*/ 47 h 226"/>
                  <a:gd name="T108" fmla="*/ 90 w 451"/>
                  <a:gd name="T109" fmla="*/ 51 h 226"/>
                  <a:gd name="T110" fmla="*/ 37 w 451"/>
                  <a:gd name="T111" fmla="*/ 226 h 226"/>
                  <a:gd name="T112" fmla="*/ 0 w 451"/>
                  <a:gd name="T113" fmla="*/ 220 h 226"/>
                  <a:gd name="T114" fmla="*/ 0 w 451"/>
                  <a:gd name="T115" fmla="*/ 22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51" h="226">
                    <a:moveTo>
                      <a:pt x="0" y="220"/>
                    </a:moveTo>
                    <a:lnTo>
                      <a:pt x="0" y="216"/>
                    </a:lnTo>
                    <a:lnTo>
                      <a:pt x="0" y="211"/>
                    </a:lnTo>
                    <a:lnTo>
                      <a:pt x="0" y="201"/>
                    </a:lnTo>
                    <a:lnTo>
                      <a:pt x="6" y="190"/>
                    </a:lnTo>
                    <a:lnTo>
                      <a:pt x="10" y="175"/>
                    </a:lnTo>
                    <a:lnTo>
                      <a:pt x="16" y="159"/>
                    </a:lnTo>
                    <a:lnTo>
                      <a:pt x="19" y="142"/>
                    </a:lnTo>
                    <a:lnTo>
                      <a:pt x="27" y="125"/>
                    </a:lnTo>
                    <a:lnTo>
                      <a:pt x="33" y="106"/>
                    </a:lnTo>
                    <a:lnTo>
                      <a:pt x="42" y="87"/>
                    </a:lnTo>
                    <a:lnTo>
                      <a:pt x="50" y="68"/>
                    </a:lnTo>
                    <a:lnTo>
                      <a:pt x="57" y="53"/>
                    </a:lnTo>
                    <a:lnTo>
                      <a:pt x="67" y="38"/>
                    </a:lnTo>
                    <a:lnTo>
                      <a:pt x="76" y="24"/>
                    </a:lnTo>
                    <a:lnTo>
                      <a:pt x="88" y="15"/>
                    </a:lnTo>
                    <a:lnTo>
                      <a:pt x="99" y="7"/>
                    </a:lnTo>
                    <a:lnTo>
                      <a:pt x="111" y="2"/>
                    </a:lnTo>
                    <a:lnTo>
                      <a:pt x="128" y="0"/>
                    </a:lnTo>
                    <a:lnTo>
                      <a:pt x="149" y="0"/>
                    </a:lnTo>
                    <a:lnTo>
                      <a:pt x="175" y="4"/>
                    </a:lnTo>
                    <a:lnTo>
                      <a:pt x="202" y="7"/>
                    </a:lnTo>
                    <a:lnTo>
                      <a:pt x="230" y="15"/>
                    </a:lnTo>
                    <a:lnTo>
                      <a:pt x="263" y="24"/>
                    </a:lnTo>
                    <a:lnTo>
                      <a:pt x="293" y="36"/>
                    </a:lnTo>
                    <a:lnTo>
                      <a:pt x="322" y="45"/>
                    </a:lnTo>
                    <a:lnTo>
                      <a:pt x="350" y="57"/>
                    </a:lnTo>
                    <a:lnTo>
                      <a:pt x="377" y="68"/>
                    </a:lnTo>
                    <a:lnTo>
                      <a:pt x="400" y="83"/>
                    </a:lnTo>
                    <a:lnTo>
                      <a:pt x="419" y="93"/>
                    </a:lnTo>
                    <a:lnTo>
                      <a:pt x="436" y="104"/>
                    </a:lnTo>
                    <a:lnTo>
                      <a:pt x="445" y="114"/>
                    </a:lnTo>
                    <a:lnTo>
                      <a:pt x="451" y="123"/>
                    </a:lnTo>
                    <a:lnTo>
                      <a:pt x="449" y="137"/>
                    </a:lnTo>
                    <a:lnTo>
                      <a:pt x="447" y="146"/>
                    </a:lnTo>
                    <a:lnTo>
                      <a:pt x="445" y="150"/>
                    </a:lnTo>
                    <a:lnTo>
                      <a:pt x="443" y="156"/>
                    </a:lnTo>
                    <a:lnTo>
                      <a:pt x="438" y="154"/>
                    </a:lnTo>
                    <a:lnTo>
                      <a:pt x="438" y="154"/>
                    </a:lnTo>
                    <a:lnTo>
                      <a:pt x="432" y="150"/>
                    </a:lnTo>
                    <a:lnTo>
                      <a:pt x="424" y="148"/>
                    </a:lnTo>
                    <a:lnTo>
                      <a:pt x="411" y="140"/>
                    </a:lnTo>
                    <a:lnTo>
                      <a:pt x="396" y="133"/>
                    </a:lnTo>
                    <a:lnTo>
                      <a:pt x="371" y="123"/>
                    </a:lnTo>
                    <a:lnTo>
                      <a:pt x="350" y="114"/>
                    </a:lnTo>
                    <a:lnTo>
                      <a:pt x="324" y="102"/>
                    </a:lnTo>
                    <a:lnTo>
                      <a:pt x="297" y="93"/>
                    </a:lnTo>
                    <a:lnTo>
                      <a:pt x="267" y="81"/>
                    </a:lnTo>
                    <a:lnTo>
                      <a:pt x="240" y="72"/>
                    </a:lnTo>
                    <a:lnTo>
                      <a:pt x="210" y="62"/>
                    </a:lnTo>
                    <a:lnTo>
                      <a:pt x="181" y="57"/>
                    </a:lnTo>
                    <a:lnTo>
                      <a:pt x="154" y="49"/>
                    </a:lnTo>
                    <a:lnTo>
                      <a:pt x="130" y="49"/>
                    </a:lnTo>
                    <a:lnTo>
                      <a:pt x="107" y="47"/>
                    </a:lnTo>
                    <a:lnTo>
                      <a:pt x="90" y="51"/>
                    </a:lnTo>
                    <a:lnTo>
                      <a:pt x="37" y="226"/>
                    </a:lnTo>
                    <a:lnTo>
                      <a:pt x="0" y="220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BDB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" name="Freeform 46"/>
              <p:cNvSpPr>
                <a:spLocks/>
              </p:cNvSpPr>
              <p:nvPr/>
            </p:nvSpPr>
            <p:spPr bwMode="auto">
              <a:xfrm>
                <a:off x="2158" y="2223"/>
                <a:ext cx="146" cy="82"/>
              </a:xfrm>
              <a:custGeom>
                <a:avLst/>
                <a:gdLst>
                  <a:gd name="T0" fmla="*/ 0 w 293"/>
                  <a:gd name="T1" fmla="*/ 121 h 163"/>
                  <a:gd name="T2" fmla="*/ 0 w 293"/>
                  <a:gd name="T3" fmla="*/ 119 h 163"/>
                  <a:gd name="T4" fmla="*/ 6 w 293"/>
                  <a:gd name="T5" fmla="*/ 119 h 163"/>
                  <a:gd name="T6" fmla="*/ 9 w 293"/>
                  <a:gd name="T7" fmla="*/ 119 h 163"/>
                  <a:gd name="T8" fmla="*/ 19 w 293"/>
                  <a:gd name="T9" fmla="*/ 119 h 163"/>
                  <a:gd name="T10" fmla="*/ 28 w 293"/>
                  <a:gd name="T11" fmla="*/ 119 h 163"/>
                  <a:gd name="T12" fmla="*/ 42 w 293"/>
                  <a:gd name="T13" fmla="*/ 118 h 163"/>
                  <a:gd name="T14" fmla="*/ 53 w 293"/>
                  <a:gd name="T15" fmla="*/ 116 h 163"/>
                  <a:gd name="T16" fmla="*/ 68 w 293"/>
                  <a:gd name="T17" fmla="*/ 114 h 163"/>
                  <a:gd name="T18" fmla="*/ 82 w 293"/>
                  <a:gd name="T19" fmla="*/ 110 h 163"/>
                  <a:gd name="T20" fmla="*/ 99 w 293"/>
                  <a:gd name="T21" fmla="*/ 108 h 163"/>
                  <a:gd name="T22" fmla="*/ 116 w 293"/>
                  <a:gd name="T23" fmla="*/ 104 h 163"/>
                  <a:gd name="T24" fmla="*/ 133 w 293"/>
                  <a:gd name="T25" fmla="*/ 102 h 163"/>
                  <a:gd name="T26" fmla="*/ 150 w 293"/>
                  <a:gd name="T27" fmla="*/ 97 h 163"/>
                  <a:gd name="T28" fmla="*/ 167 w 293"/>
                  <a:gd name="T29" fmla="*/ 93 h 163"/>
                  <a:gd name="T30" fmla="*/ 184 w 293"/>
                  <a:gd name="T31" fmla="*/ 87 h 163"/>
                  <a:gd name="T32" fmla="*/ 203 w 293"/>
                  <a:gd name="T33" fmla="*/ 83 h 163"/>
                  <a:gd name="T34" fmla="*/ 215 w 293"/>
                  <a:gd name="T35" fmla="*/ 76 h 163"/>
                  <a:gd name="T36" fmla="*/ 230 w 293"/>
                  <a:gd name="T37" fmla="*/ 68 h 163"/>
                  <a:gd name="T38" fmla="*/ 239 w 293"/>
                  <a:gd name="T39" fmla="*/ 61 h 163"/>
                  <a:gd name="T40" fmla="*/ 249 w 293"/>
                  <a:gd name="T41" fmla="*/ 55 h 163"/>
                  <a:gd name="T42" fmla="*/ 264 w 293"/>
                  <a:gd name="T43" fmla="*/ 40 h 163"/>
                  <a:gd name="T44" fmla="*/ 272 w 293"/>
                  <a:gd name="T45" fmla="*/ 28 h 163"/>
                  <a:gd name="T46" fmla="*/ 278 w 293"/>
                  <a:gd name="T47" fmla="*/ 15 h 163"/>
                  <a:gd name="T48" fmla="*/ 279 w 293"/>
                  <a:gd name="T49" fmla="*/ 7 h 163"/>
                  <a:gd name="T50" fmla="*/ 279 w 293"/>
                  <a:gd name="T51" fmla="*/ 2 h 163"/>
                  <a:gd name="T52" fmla="*/ 279 w 293"/>
                  <a:gd name="T53" fmla="*/ 0 h 163"/>
                  <a:gd name="T54" fmla="*/ 279 w 293"/>
                  <a:gd name="T55" fmla="*/ 2 h 163"/>
                  <a:gd name="T56" fmla="*/ 285 w 293"/>
                  <a:gd name="T57" fmla="*/ 7 h 163"/>
                  <a:gd name="T58" fmla="*/ 287 w 293"/>
                  <a:gd name="T59" fmla="*/ 17 h 163"/>
                  <a:gd name="T60" fmla="*/ 293 w 293"/>
                  <a:gd name="T61" fmla="*/ 30 h 163"/>
                  <a:gd name="T62" fmla="*/ 293 w 293"/>
                  <a:gd name="T63" fmla="*/ 43 h 163"/>
                  <a:gd name="T64" fmla="*/ 289 w 293"/>
                  <a:gd name="T65" fmla="*/ 61 h 163"/>
                  <a:gd name="T66" fmla="*/ 281 w 293"/>
                  <a:gd name="T67" fmla="*/ 76 h 163"/>
                  <a:gd name="T68" fmla="*/ 270 w 293"/>
                  <a:gd name="T69" fmla="*/ 91 h 163"/>
                  <a:gd name="T70" fmla="*/ 257 w 293"/>
                  <a:gd name="T71" fmla="*/ 97 h 163"/>
                  <a:gd name="T72" fmla="*/ 243 w 293"/>
                  <a:gd name="T73" fmla="*/ 104 h 163"/>
                  <a:gd name="T74" fmla="*/ 226 w 293"/>
                  <a:gd name="T75" fmla="*/ 110 h 163"/>
                  <a:gd name="T76" fmla="*/ 209 w 293"/>
                  <a:gd name="T77" fmla="*/ 119 h 163"/>
                  <a:gd name="T78" fmla="*/ 188 w 293"/>
                  <a:gd name="T79" fmla="*/ 123 h 163"/>
                  <a:gd name="T80" fmla="*/ 165 w 293"/>
                  <a:gd name="T81" fmla="*/ 129 h 163"/>
                  <a:gd name="T82" fmla="*/ 144 w 293"/>
                  <a:gd name="T83" fmla="*/ 137 h 163"/>
                  <a:gd name="T84" fmla="*/ 124 w 293"/>
                  <a:gd name="T85" fmla="*/ 142 h 163"/>
                  <a:gd name="T86" fmla="*/ 99 w 293"/>
                  <a:gd name="T87" fmla="*/ 144 h 163"/>
                  <a:gd name="T88" fmla="*/ 78 w 293"/>
                  <a:gd name="T89" fmla="*/ 150 h 163"/>
                  <a:gd name="T90" fmla="*/ 59 w 293"/>
                  <a:gd name="T91" fmla="*/ 152 h 163"/>
                  <a:gd name="T92" fmla="*/ 42 w 293"/>
                  <a:gd name="T93" fmla="*/ 157 h 163"/>
                  <a:gd name="T94" fmla="*/ 27 w 293"/>
                  <a:gd name="T95" fmla="*/ 159 h 163"/>
                  <a:gd name="T96" fmla="*/ 17 w 293"/>
                  <a:gd name="T97" fmla="*/ 161 h 163"/>
                  <a:gd name="T98" fmla="*/ 11 w 293"/>
                  <a:gd name="T99" fmla="*/ 161 h 163"/>
                  <a:gd name="T100" fmla="*/ 9 w 293"/>
                  <a:gd name="T101" fmla="*/ 163 h 163"/>
                  <a:gd name="T102" fmla="*/ 0 w 293"/>
                  <a:gd name="T103" fmla="*/ 121 h 163"/>
                  <a:gd name="T104" fmla="*/ 0 w 293"/>
                  <a:gd name="T105" fmla="*/ 121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93" h="163">
                    <a:moveTo>
                      <a:pt x="0" y="121"/>
                    </a:moveTo>
                    <a:lnTo>
                      <a:pt x="0" y="119"/>
                    </a:lnTo>
                    <a:lnTo>
                      <a:pt x="6" y="119"/>
                    </a:lnTo>
                    <a:lnTo>
                      <a:pt x="9" y="119"/>
                    </a:lnTo>
                    <a:lnTo>
                      <a:pt x="19" y="119"/>
                    </a:lnTo>
                    <a:lnTo>
                      <a:pt x="28" y="119"/>
                    </a:lnTo>
                    <a:lnTo>
                      <a:pt x="42" y="118"/>
                    </a:lnTo>
                    <a:lnTo>
                      <a:pt x="53" y="116"/>
                    </a:lnTo>
                    <a:lnTo>
                      <a:pt x="68" y="114"/>
                    </a:lnTo>
                    <a:lnTo>
                      <a:pt x="82" y="110"/>
                    </a:lnTo>
                    <a:lnTo>
                      <a:pt x="99" y="108"/>
                    </a:lnTo>
                    <a:lnTo>
                      <a:pt x="116" y="104"/>
                    </a:lnTo>
                    <a:lnTo>
                      <a:pt x="133" y="102"/>
                    </a:lnTo>
                    <a:lnTo>
                      <a:pt x="150" y="97"/>
                    </a:lnTo>
                    <a:lnTo>
                      <a:pt x="167" y="93"/>
                    </a:lnTo>
                    <a:lnTo>
                      <a:pt x="184" y="87"/>
                    </a:lnTo>
                    <a:lnTo>
                      <a:pt x="203" y="83"/>
                    </a:lnTo>
                    <a:lnTo>
                      <a:pt x="215" y="76"/>
                    </a:lnTo>
                    <a:lnTo>
                      <a:pt x="230" y="68"/>
                    </a:lnTo>
                    <a:lnTo>
                      <a:pt x="239" y="61"/>
                    </a:lnTo>
                    <a:lnTo>
                      <a:pt x="249" y="55"/>
                    </a:lnTo>
                    <a:lnTo>
                      <a:pt x="264" y="40"/>
                    </a:lnTo>
                    <a:lnTo>
                      <a:pt x="272" y="28"/>
                    </a:lnTo>
                    <a:lnTo>
                      <a:pt x="278" y="15"/>
                    </a:lnTo>
                    <a:lnTo>
                      <a:pt x="279" y="7"/>
                    </a:lnTo>
                    <a:lnTo>
                      <a:pt x="279" y="2"/>
                    </a:lnTo>
                    <a:lnTo>
                      <a:pt x="279" y="0"/>
                    </a:lnTo>
                    <a:lnTo>
                      <a:pt x="279" y="2"/>
                    </a:lnTo>
                    <a:lnTo>
                      <a:pt x="285" y="7"/>
                    </a:lnTo>
                    <a:lnTo>
                      <a:pt x="287" y="17"/>
                    </a:lnTo>
                    <a:lnTo>
                      <a:pt x="293" y="30"/>
                    </a:lnTo>
                    <a:lnTo>
                      <a:pt x="293" y="43"/>
                    </a:lnTo>
                    <a:lnTo>
                      <a:pt x="289" y="61"/>
                    </a:lnTo>
                    <a:lnTo>
                      <a:pt x="281" y="76"/>
                    </a:lnTo>
                    <a:lnTo>
                      <a:pt x="270" y="91"/>
                    </a:lnTo>
                    <a:lnTo>
                      <a:pt x="257" y="97"/>
                    </a:lnTo>
                    <a:lnTo>
                      <a:pt x="243" y="104"/>
                    </a:lnTo>
                    <a:lnTo>
                      <a:pt x="226" y="110"/>
                    </a:lnTo>
                    <a:lnTo>
                      <a:pt x="209" y="119"/>
                    </a:lnTo>
                    <a:lnTo>
                      <a:pt x="188" y="123"/>
                    </a:lnTo>
                    <a:lnTo>
                      <a:pt x="165" y="129"/>
                    </a:lnTo>
                    <a:lnTo>
                      <a:pt x="144" y="137"/>
                    </a:lnTo>
                    <a:lnTo>
                      <a:pt x="124" y="142"/>
                    </a:lnTo>
                    <a:lnTo>
                      <a:pt x="99" y="144"/>
                    </a:lnTo>
                    <a:lnTo>
                      <a:pt x="78" y="150"/>
                    </a:lnTo>
                    <a:lnTo>
                      <a:pt x="59" y="152"/>
                    </a:lnTo>
                    <a:lnTo>
                      <a:pt x="42" y="157"/>
                    </a:lnTo>
                    <a:lnTo>
                      <a:pt x="27" y="159"/>
                    </a:lnTo>
                    <a:lnTo>
                      <a:pt x="17" y="161"/>
                    </a:lnTo>
                    <a:lnTo>
                      <a:pt x="11" y="161"/>
                    </a:lnTo>
                    <a:lnTo>
                      <a:pt x="9" y="163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DB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" name="Freeform 47"/>
              <p:cNvSpPr>
                <a:spLocks/>
              </p:cNvSpPr>
              <p:nvPr/>
            </p:nvSpPr>
            <p:spPr bwMode="auto">
              <a:xfrm>
                <a:off x="1638" y="2336"/>
                <a:ext cx="203" cy="210"/>
              </a:xfrm>
              <a:custGeom>
                <a:avLst/>
                <a:gdLst>
                  <a:gd name="T0" fmla="*/ 0 w 405"/>
                  <a:gd name="T1" fmla="*/ 382 h 418"/>
                  <a:gd name="T2" fmla="*/ 15 w 405"/>
                  <a:gd name="T3" fmla="*/ 367 h 418"/>
                  <a:gd name="T4" fmla="*/ 42 w 405"/>
                  <a:gd name="T5" fmla="*/ 340 h 418"/>
                  <a:gd name="T6" fmla="*/ 80 w 405"/>
                  <a:gd name="T7" fmla="*/ 306 h 418"/>
                  <a:gd name="T8" fmla="*/ 118 w 405"/>
                  <a:gd name="T9" fmla="*/ 266 h 418"/>
                  <a:gd name="T10" fmla="*/ 156 w 405"/>
                  <a:gd name="T11" fmla="*/ 222 h 418"/>
                  <a:gd name="T12" fmla="*/ 190 w 405"/>
                  <a:gd name="T13" fmla="*/ 181 h 418"/>
                  <a:gd name="T14" fmla="*/ 213 w 405"/>
                  <a:gd name="T15" fmla="*/ 143 h 418"/>
                  <a:gd name="T16" fmla="*/ 217 w 405"/>
                  <a:gd name="T17" fmla="*/ 124 h 418"/>
                  <a:gd name="T18" fmla="*/ 198 w 405"/>
                  <a:gd name="T19" fmla="*/ 103 h 418"/>
                  <a:gd name="T20" fmla="*/ 177 w 405"/>
                  <a:gd name="T21" fmla="*/ 80 h 418"/>
                  <a:gd name="T22" fmla="*/ 165 w 405"/>
                  <a:gd name="T23" fmla="*/ 61 h 418"/>
                  <a:gd name="T24" fmla="*/ 158 w 405"/>
                  <a:gd name="T25" fmla="*/ 44 h 418"/>
                  <a:gd name="T26" fmla="*/ 156 w 405"/>
                  <a:gd name="T27" fmla="*/ 27 h 418"/>
                  <a:gd name="T28" fmla="*/ 160 w 405"/>
                  <a:gd name="T29" fmla="*/ 9 h 418"/>
                  <a:gd name="T30" fmla="*/ 173 w 405"/>
                  <a:gd name="T31" fmla="*/ 2 h 418"/>
                  <a:gd name="T32" fmla="*/ 194 w 405"/>
                  <a:gd name="T33" fmla="*/ 0 h 418"/>
                  <a:gd name="T34" fmla="*/ 223 w 405"/>
                  <a:gd name="T35" fmla="*/ 8 h 418"/>
                  <a:gd name="T36" fmla="*/ 249 w 405"/>
                  <a:gd name="T37" fmla="*/ 17 h 418"/>
                  <a:gd name="T38" fmla="*/ 274 w 405"/>
                  <a:gd name="T39" fmla="*/ 27 h 418"/>
                  <a:gd name="T40" fmla="*/ 299 w 405"/>
                  <a:gd name="T41" fmla="*/ 42 h 418"/>
                  <a:gd name="T42" fmla="*/ 316 w 405"/>
                  <a:gd name="T43" fmla="*/ 57 h 418"/>
                  <a:gd name="T44" fmla="*/ 323 w 405"/>
                  <a:gd name="T45" fmla="*/ 72 h 418"/>
                  <a:gd name="T46" fmla="*/ 308 w 405"/>
                  <a:gd name="T47" fmla="*/ 72 h 418"/>
                  <a:gd name="T48" fmla="*/ 291 w 405"/>
                  <a:gd name="T49" fmla="*/ 68 h 418"/>
                  <a:gd name="T50" fmla="*/ 272 w 405"/>
                  <a:gd name="T51" fmla="*/ 65 h 418"/>
                  <a:gd name="T52" fmla="*/ 253 w 405"/>
                  <a:gd name="T53" fmla="*/ 59 h 418"/>
                  <a:gd name="T54" fmla="*/ 236 w 405"/>
                  <a:gd name="T55" fmla="*/ 61 h 418"/>
                  <a:gd name="T56" fmla="*/ 240 w 405"/>
                  <a:gd name="T57" fmla="*/ 85 h 418"/>
                  <a:gd name="T58" fmla="*/ 259 w 405"/>
                  <a:gd name="T59" fmla="*/ 112 h 418"/>
                  <a:gd name="T60" fmla="*/ 287 w 405"/>
                  <a:gd name="T61" fmla="*/ 133 h 418"/>
                  <a:gd name="T62" fmla="*/ 314 w 405"/>
                  <a:gd name="T63" fmla="*/ 143 h 418"/>
                  <a:gd name="T64" fmla="*/ 338 w 405"/>
                  <a:gd name="T65" fmla="*/ 133 h 418"/>
                  <a:gd name="T66" fmla="*/ 350 w 405"/>
                  <a:gd name="T67" fmla="*/ 120 h 418"/>
                  <a:gd name="T68" fmla="*/ 357 w 405"/>
                  <a:gd name="T69" fmla="*/ 101 h 418"/>
                  <a:gd name="T70" fmla="*/ 363 w 405"/>
                  <a:gd name="T71" fmla="*/ 97 h 418"/>
                  <a:gd name="T72" fmla="*/ 380 w 405"/>
                  <a:gd name="T73" fmla="*/ 116 h 418"/>
                  <a:gd name="T74" fmla="*/ 399 w 405"/>
                  <a:gd name="T75" fmla="*/ 144 h 418"/>
                  <a:gd name="T76" fmla="*/ 403 w 405"/>
                  <a:gd name="T77" fmla="*/ 175 h 418"/>
                  <a:gd name="T78" fmla="*/ 384 w 405"/>
                  <a:gd name="T79" fmla="*/ 192 h 418"/>
                  <a:gd name="T80" fmla="*/ 365 w 405"/>
                  <a:gd name="T81" fmla="*/ 198 h 418"/>
                  <a:gd name="T82" fmla="*/ 346 w 405"/>
                  <a:gd name="T83" fmla="*/ 198 h 418"/>
                  <a:gd name="T84" fmla="*/ 327 w 405"/>
                  <a:gd name="T85" fmla="*/ 196 h 418"/>
                  <a:gd name="T86" fmla="*/ 310 w 405"/>
                  <a:gd name="T87" fmla="*/ 190 h 418"/>
                  <a:gd name="T88" fmla="*/ 295 w 405"/>
                  <a:gd name="T89" fmla="*/ 184 h 418"/>
                  <a:gd name="T90" fmla="*/ 281 w 405"/>
                  <a:gd name="T91" fmla="*/ 175 h 418"/>
                  <a:gd name="T92" fmla="*/ 63 w 405"/>
                  <a:gd name="T93" fmla="*/ 418 h 418"/>
                  <a:gd name="T94" fmla="*/ 0 w 405"/>
                  <a:gd name="T95" fmla="*/ 386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05" h="418">
                    <a:moveTo>
                      <a:pt x="0" y="386"/>
                    </a:moveTo>
                    <a:lnTo>
                      <a:pt x="0" y="382"/>
                    </a:lnTo>
                    <a:lnTo>
                      <a:pt x="8" y="376"/>
                    </a:lnTo>
                    <a:lnTo>
                      <a:pt x="15" y="367"/>
                    </a:lnTo>
                    <a:lnTo>
                      <a:pt x="29" y="357"/>
                    </a:lnTo>
                    <a:lnTo>
                      <a:pt x="42" y="340"/>
                    </a:lnTo>
                    <a:lnTo>
                      <a:pt x="61" y="325"/>
                    </a:lnTo>
                    <a:lnTo>
                      <a:pt x="80" y="306"/>
                    </a:lnTo>
                    <a:lnTo>
                      <a:pt x="101" y="287"/>
                    </a:lnTo>
                    <a:lnTo>
                      <a:pt x="118" y="266"/>
                    </a:lnTo>
                    <a:lnTo>
                      <a:pt x="139" y="243"/>
                    </a:lnTo>
                    <a:lnTo>
                      <a:pt x="156" y="222"/>
                    </a:lnTo>
                    <a:lnTo>
                      <a:pt x="175" y="201"/>
                    </a:lnTo>
                    <a:lnTo>
                      <a:pt x="190" y="181"/>
                    </a:lnTo>
                    <a:lnTo>
                      <a:pt x="204" y="162"/>
                    </a:lnTo>
                    <a:lnTo>
                      <a:pt x="213" y="143"/>
                    </a:lnTo>
                    <a:lnTo>
                      <a:pt x="223" y="127"/>
                    </a:lnTo>
                    <a:lnTo>
                      <a:pt x="217" y="124"/>
                    </a:lnTo>
                    <a:lnTo>
                      <a:pt x="209" y="116"/>
                    </a:lnTo>
                    <a:lnTo>
                      <a:pt x="198" y="103"/>
                    </a:lnTo>
                    <a:lnTo>
                      <a:pt x="184" y="89"/>
                    </a:lnTo>
                    <a:lnTo>
                      <a:pt x="177" y="80"/>
                    </a:lnTo>
                    <a:lnTo>
                      <a:pt x="171" y="70"/>
                    </a:lnTo>
                    <a:lnTo>
                      <a:pt x="165" y="61"/>
                    </a:lnTo>
                    <a:lnTo>
                      <a:pt x="162" y="53"/>
                    </a:lnTo>
                    <a:lnTo>
                      <a:pt x="158" y="44"/>
                    </a:lnTo>
                    <a:lnTo>
                      <a:pt x="158" y="34"/>
                    </a:lnTo>
                    <a:lnTo>
                      <a:pt x="156" y="27"/>
                    </a:lnTo>
                    <a:lnTo>
                      <a:pt x="158" y="19"/>
                    </a:lnTo>
                    <a:lnTo>
                      <a:pt x="160" y="9"/>
                    </a:lnTo>
                    <a:lnTo>
                      <a:pt x="165" y="6"/>
                    </a:lnTo>
                    <a:lnTo>
                      <a:pt x="173" y="2"/>
                    </a:lnTo>
                    <a:lnTo>
                      <a:pt x="183" y="2"/>
                    </a:lnTo>
                    <a:lnTo>
                      <a:pt x="194" y="0"/>
                    </a:lnTo>
                    <a:lnTo>
                      <a:pt x="207" y="4"/>
                    </a:lnTo>
                    <a:lnTo>
                      <a:pt x="223" y="8"/>
                    </a:lnTo>
                    <a:lnTo>
                      <a:pt x="236" y="11"/>
                    </a:lnTo>
                    <a:lnTo>
                      <a:pt x="249" y="17"/>
                    </a:lnTo>
                    <a:lnTo>
                      <a:pt x="262" y="21"/>
                    </a:lnTo>
                    <a:lnTo>
                      <a:pt x="274" y="27"/>
                    </a:lnTo>
                    <a:lnTo>
                      <a:pt x="289" y="34"/>
                    </a:lnTo>
                    <a:lnTo>
                      <a:pt x="299" y="42"/>
                    </a:lnTo>
                    <a:lnTo>
                      <a:pt x="310" y="49"/>
                    </a:lnTo>
                    <a:lnTo>
                      <a:pt x="316" y="57"/>
                    </a:lnTo>
                    <a:lnTo>
                      <a:pt x="323" y="65"/>
                    </a:lnTo>
                    <a:lnTo>
                      <a:pt x="323" y="72"/>
                    </a:lnTo>
                    <a:lnTo>
                      <a:pt x="316" y="76"/>
                    </a:lnTo>
                    <a:lnTo>
                      <a:pt x="308" y="72"/>
                    </a:lnTo>
                    <a:lnTo>
                      <a:pt x="300" y="70"/>
                    </a:lnTo>
                    <a:lnTo>
                      <a:pt x="291" y="68"/>
                    </a:lnTo>
                    <a:lnTo>
                      <a:pt x="283" y="68"/>
                    </a:lnTo>
                    <a:lnTo>
                      <a:pt x="272" y="65"/>
                    </a:lnTo>
                    <a:lnTo>
                      <a:pt x="262" y="63"/>
                    </a:lnTo>
                    <a:lnTo>
                      <a:pt x="253" y="59"/>
                    </a:lnTo>
                    <a:lnTo>
                      <a:pt x="247" y="59"/>
                    </a:lnTo>
                    <a:lnTo>
                      <a:pt x="236" y="61"/>
                    </a:lnTo>
                    <a:lnTo>
                      <a:pt x="234" y="72"/>
                    </a:lnTo>
                    <a:lnTo>
                      <a:pt x="240" y="85"/>
                    </a:lnTo>
                    <a:lnTo>
                      <a:pt x="249" y="101"/>
                    </a:lnTo>
                    <a:lnTo>
                      <a:pt x="259" y="112"/>
                    </a:lnTo>
                    <a:lnTo>
                      <a:pt x="272" y="125"/>
                    </a:lnTo>
                    <a:lnTo>
                      <a:pt x="287" y="133"/>
                    </a:lnTo>
                    <a:lnTo>
                      <a:pt x="300" y="141"/>
                    </a:lnTo>
                    <a:lnTo>
                      <a:pt x="314" y="143"/>
                    </a:lnTo>
                    <a:lnTo>
                      <a:pt x="329" y="143"/>
                    </a:lnTo>
                    <a:lnTo>
                      <a:pt x="338" y="133"/>
                    </a:lnTo>
                    <a:lnTo>
                      <a:pt x="346" y="127"/>
                    </a:lnTo>
                    <a:lnTo>
                      <a:pt x="350" y="120"/>
                    </a:lnTo>
                    <a:lnTo>
                      <a:pt x="356" y="112"/>
                    </a:lnTo>
                    <a:lnTo>
                      <a:pt x="357" y="101"/>
                    </a:lnTo>
                    <a:lnTo>
                      <a:pt x="359" y="95"/>
                    </a:lnTo>
                    <a:lnTo>
                      <a:pt x="363" y="97"/>
                    </a:lnTo>
                    <a:lnTo>
                      <a:pt x="371" y="105"/>
                    </a:lnTo>
                    <a:lnTo>
                      <a:pt x="380" y="116"/>
                    </a:lnTo>
                    <a:lnTo>
                      <a:pt x="392" y="131"/>
                    </a:lnTo>
                    <a:lnTo>
                      <a:pt x="399" y="144"/>
                    </a:lnTo>
                    <a:lnTo>
                      <a:pt x="405" y="162"/>
                    </a:lnTo>
                    <a:lnTo>
                      <a:pt x="403" y="175"/>
                    </a:lnTo>
                    <a:lnTo>
                      <a:pt x="394" y="190"/>
                    </a:lnTo>
                    <a:lnTo>
                      <a:pt x="384" y="192"/>
                    </a:lnTo>
                    <a:lnTo>
                      <a:pt x="375" y="196"/>
                    </a:lnTo>
                    <a:lnTo>
                      <a:pt x="365" y="198"/>
                    </a:lnTo>
                    <a:lnTo>
                      <a:pt x="356" y="200"/>
                    </a:lnTo>
                    <a:lnTo>
                      <a:pt x="346" y="198"/>
                    </a:lnTo>
                    <a:lnTo>
                      <a:pt x="337" y="198"/>
                    </a:lnTo>
                    <a:lnTo>
                      <a:pt x="327" y="196"/>
                    </a:lnTo>
                    <a:lnTo>
                      <a:pt x="319" y="194"/>
                    </a:lnTo>
                    <a:lnTo>
                      <a:pt x="310" y="190"/>
                    </a:lnTo>
                    <a:lnTo>
                      <a:pt x="302" y="186"/>
                    </a:lnTo>
                    <a:lnTo>
                      <a:pt x="295" y="184"/>
                    </a:lnTo>
                    <a:lnTo>
                      <a:pt x="289" y="182"/>
                    </a:lnTo>
                    <a:lnTo>
                      <a:pt x="281" y="175"/>
                    </a:lnTo>
                    <a:lnTo>
                      <a:pt x="280" y="175"/>
                    </a:lnTo>
                    <a:lnTo>
                      <a:pt x="63" y="418"/>
                    </a:lnTo>
                    <a:lnTo>
                      <a:pt x="0" y="386"/>
                    </a:lnTo>
                    <a:lnTo>
                      <a:pt x="0" y="386"/>
                    </a:lnTo>
                    <a:close/>
                  </a:path>
                </a:pathLst>
              </a:custGeom>
              <a:solidFill>
                <a:srgbClr val="D9E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" name="Freeform 48"/>
              <p:cNvSpPr>
                <a:spLocks/>
              </p:cNvSpPr>
              <p:nvPr/>
            </p:nvSpPr>
            <p:spPr bwMode="auto">
              <a:xfrm>
                <a:off x="2022" y="2413"/>
                <a:ext cx="46" cy="39"/>
              </a:xfrm>
              <a:custGeom>
                <a:avLst/>
                <a:gdLst>
                  <a:gd name="T0" fmla="*/ 91 w 91"/>
                  <a:gd name="T1" fmla="*/ 0 h 78"/>
                  <a:gd name="T2" fmla="*/ 88 w 91"/>
                  <a:gd name="T3" fmla="*/ 0 h 78"/>
                  <a:gd name="T4" fmla="*/ 80 w 91"/>
                  <a:gd name="T5" fmla="*/ 0 h 78"/>
                  <a:gd name="T6" fmla="*/ 67 w 91"/>
                  <a:gd name="T7" fmla="*/ 0 h 78"/>
                  <a:gd name="T8" fmla="*/ 55 w 91"/>
                  <a:gd name="T9" fmla="*/ 2 h 78"/>
                  <a:gd name="T10" fmla="*/ 38 w 91"/>
                  <a:gd name="T11" fmla="*/ 2 h 78"/>
                  <a:gd name="T12" fmla="*/ 25 w 91"/>
                  <a:gd name="T13" fmla="*/ 6 h 78"/>
                  <a:gd name="T14" fmla="*/ 13 w 91"/>
                  <a:gd name="T15" fmla="*/ 9 h 78"/>
                  <a:gd name="T16" fmla="*/ 6 w 91"/>
                  <a:gd name="T17" fmla="*/ 15 h 78"/>
                  <a:gd name="T18" fmla="*/ 0 w 91"/>
                  <a:gd name="T19" fmla="*/ 23 h 78"/>
                  <a:gd name="T20" fmla="*/ 8 w 91"/>
                  <a:gd name="T21" fmla="*/ 32 h 78"/>
                  <a:gd name="T22" fmla="*/ 17 w 91"/>
                  <a:gd name="T23" fmla="*/ 42 h 78"/>
                  <a:gd name="T24" fmla="*/ 34 w 91"/>
                  <a:gd name="T25" fmla="*/ 53 h 78"/>
                  <a:gd name="T26" fmla="*/ 50 w 91"/>
                  <a:gd name="T27" fmla="*/ 61 h 78"/>
                  <a:gd name="T28" fmla="*/ 65 w 91"/>
                  <a:gd name="T29" fmla="*/ 70 h 78"/>
                  <a:gd name="T30" fmla="*/ 74 w 91"/>
                  <a:gd name="T31" fmla="*/ 74 h 78"/>
                  <a:gd name="T32" fmla="*/ 80 w 91"/>
                  <a:gd name="T33" fmla="*/ 78 h 78"/>
                  <a:gd name="T34" fmla="*/ 91 w 91"/>
                  <a:gd name="T35" fmla="*/ 0 h 78"/>
                  <a:gd name="T36" fmla="*/ 91 w 91"/>
                  <a:gd name="T3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78">
                    <a:moveTo>
                      <a:pt x="91" y="0"/>
                    </a:moveTo>
                    <a:lnTo>
                      <a:pt x="88" y="0"/>
                    </a:lnTo>
                    <a:lnTo>
                      <a:pt x="80" y="0"/>
                    </a:lnTo>
                    <a:lnTo>
                      <a:pt x="67" y="0"/>
                    </a:lnTo>
                    <a:lnTo>
                      <a:pt x="55" y="2"/>
                    </a:lnTo>
                    <a:lnTo>
                      <a:pt x="38" y="2"/>
                    </a:lnTo>
                    <a:lnTo>
                      <a:pt x="25" y="6"/>
                    </a:lnTo>
                    <a:lnTo>
                      <a:pt x="13" y="9"/>
                    </a:lnTo>
                    <a:lnTo>
                      <a:pt x="6" y="15"/>
                    </a:lnTo>
                    <a:lnTo>
                      <a:pt x="0" y="23"/>
                    </a:lnTo>
                    <a:lnTo>
                      <a:pt x="8" y="32"/>
                    </a:lnTo>
                    <a:lnTo>
                      <a:pt x="17" y="42"/>
                    </a:lnTo>
                    <a:lnTo>
                      <a:pt x="34" y="53"/>
                    </a:lnTo>
                    <a:lnTo>
                      <a:pt x="50" y="61"/>
                    </a:lnTo>
                    <a:lnTo>
                      <a:pt x="65" y="70"/>
                    </a:lnTo>
                    <a:lnTo>
                      <a:pt x="74" y="74"/>
                    </a:lnTo>
                    <a:lnTo>
                      <a:pt x="80" y="78"/>
                    </a:lnTo>
                    <a:lnTo>
                      <a:pt x="91" y="0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544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" name="Freeform 49"/>
              <p:cNvSpPr>
                <a:spLocks/>
              </p:cNvSpPr>
              <p:nvPr/>
            </p:nvSpPr>
            <p:spPr bwMode="auto">
              <a:xfrm>
                <a:off x="1516" y="2207"/>
                <a:ext cx="861" cy="668"/>
              </a:xfrm>
              <a:custGeom>
                <a:avLst/>
                <a:gdLst>
                  <a:gd name="T0" fmla="*/ 1125 w 1720"/>
                  <a:gd name="T1" fmla="*/ 493 h 1335"/>
                  <a:gd name="T2" fmla="*/ 1171 w 1720"/>
                  <a:gd name="T3" fmla="*/ 324 h 1335"/>
                  <a:gd name="T4" fmla="*/ 1283 w 1720"/>
                  <a:gd name="T5" fmla="*/ 92 h 1335"/>
                  <a:gd name="T6" fmla="*/ 1216 w 1720"/>
                  <a:gd name="T7" fmla="*/ 42 h 1335"/>
                  <a:gd name="T8" fmla="*/ 1064 w 1720"/>
                  <a:gd name="T9" fmla="*/ 12 h 1335"/>
                  <a:gd name="T10" fmla="*/ 1081 w 1720"/>
                  <a:gd name="T11" fmla="*/ 2 h 1335"/>
                  <a:gd name="T12" fmla="*/ 1226 w 1720"/>
                  <a:gd name="T13" fmla="*/ 8 h 1335"/>
                  <a:gd name="T14" fmla="*/ 1344 w 1720"/>
                  <a:gd name="T15" fmla="*/ 69 h 1335"/>
                  <a:gd name="T16" fmla="*/ 1302 w 1720"/>
                  <a:gd name="T17" fmla="*/ 137 h 1335"/>
                  <a:gd name="T18" fmla="*/ 1245 w 1720"/>
                  <a:gd name="T19" fmla="*/ 263 h 1335"/>
                  <a:gd name="T20" fmla="*/ 1213 w 1720"/>
                  <a:gd name="T21" fmla="*/ 386 h 1335"/>
                  <a:gd name="T22" fmla="*/ 1184 w 1720"/>
                  <a:gd name="T23" fmla="*/ 510 h 1335"/>
                  <a:gd name="T24" fmla="*/ 1169 w 1720"/>
                  <a:gd name="T25" fmla="*/ 576 h 1335"/>
                  <a:gd name="T26" fmla="*/ 1131 w 1720"/>
                  <a:gd name="T27" fmla="*/ 599 h 1335"/>
                  <a:gd name="T28" fmla="*/ 1036 w 1720"/>
                  <a:gd name="T29" fmla="*/ 666 h 1335"/>
                  <a:gd name="T30" fmla="*/ 962 w 1720"/>
                  <a:gd name="T31" fmla="*/ 729 h 1335"/>
                  <a:gd name="T32" fmla="*/ 1123 w 1720"/>
                  <a:gd name="T33" fmla="*/ 641 h 1335"/>
                  <a:gd name="T34" fmla="*/ 1465 w 1720"/>
                  <a:gd name="T35" fmla="*/ 512 h 1335"/>
                  <a:gd name="T36" fmla="*/ 1637 w 1720"/>
                  <a:gd name="T37" fmla="*/ 491 h 1335"/>
                  <a:gd name="T38" fmla="*/ 1355 w 1720"/>
                  <a:gd name="T39" fmla="*/ 611 h 1335"/>
                  <a:gd name="T40" fmla="*/ 1076 w 1720"/>
                  <a:gd name="T41" fmla="*/ 791 h 1335"/>
                  <a:gd name="T42" fmla="*/ 1137 w 1720"/>
                  <a:gd name="T43" fmla="*/ 765 h 1335"/>
                  <a:gd name="T44" fmla="*/ 1414 w 1720"/>
                  <a:gd name="T45" fmla="*/ 633 h 1335"/>
                  <a:gd name="T46" fmla="*/ 1574 w 1720"/>
                  <a:gd name="T47" fmla="*/ 645 h 1335"/>
                  <a:gd name="T48" fmla="*/ 1496 w 1720"/>
                  <a:gd name="T49" fmla="*/ 649 h 1335"/>
                  <a:gd name="T50" fmla="*/ 1346 w 1720"/>
                  <a:gd name="T51" fmla="*/ 734 h 1335"/>
                  <a:gd name="T52" fmla="*/ 1234 w 1720"/>
                  <a:gd name="T53" fmla="*/ 905 h 1335"/>
                  <a:gd name="T54" fmla="*/ 956 w 1720"/>
                  <a:gd name="T55" fmla="*/ 1082 h 1335"/>
                  <a:gd name="T56" fmla="*/ 658 w 1720"/>
                  <a:gd name="T57" fmla="*/ 1289 h 1335"/>
                  <a:gd name="T58" fmla="*/ 595 w 1720"/>
                  <a:gd name="T59" fmla="*/ 1297 h 1335"/>
                  <a:gd name="T60" fmla="*/ 492 w 1720"/>
                  <a:gd name="T61" fmla="*/ 1175 h 1335"/>
                  <a:gd name="T62" fmla="*/ 351 w 1720"/>
                  <a:gd name="T63" fmla="*/ 1113 h 1335"/>
                  <a:gd name="T64" fmla="*/ 182 w 1720"/>
                  <a:gd name="T65" fmla="*/ 1172 h 1335"/>
                  <a:gd name="T66" fmla="*/ 40 w 1720"/>
                  <a:gd name="T67" fmla="*/ 1265 h 1335"/>
                  <a:gd name="T68" fmla="*/ 4 w 1720"/>
                  <a:gd name="T69" fmla="*/ 1282 h 1335"/>
                  <a:gd name="T70" fmla="*/ 2 w 1720"/>
                  <a:gd name="T71" fmla="*/ 1208 h 1335"/>
                  <a:gd name="T72" fmla="*/ 13 w 1720"/>
                  <a:gd name="T73" fmla="*/ 1090 h 1335"/>
                  <a:gd name="T74" fmla="*/ 72 w 1720"/>
                  <a:gd name="T75" fmla="*/ 974 h 1335"/>
                  <a:gd name="T76" fmla="*/ 224 w 1720"/>
                  <a:gd name="T77" fmla="*/ 864 h 1335"/>
                  <a:gd name="T78" fmla="*/ 450 w 1720"/>
                  <a:gd name="T79" fmla="*/ 799 h 1335"/>
                  <a:gd name="T80" fmla="*/ 351 w 1720"/>
                  <a:gd name="T81" fmla="*/ 922 h 1335"/>
                  <a:gd name="T82" fmla="*/ 247 w 1720"/>
                  <a:gd name="T83" fmla="*/ 997 h 1335"/>
                  <a:gd name="T84" fmla="*/ 186 w 1720"/>
                  <a:gd name="T85" fmla="*/ 1057 h 1335"/>
                  <a:gd name="T86" fmla="*/ 281 w 1720"/>
                  <a:gd name="T87" fmla="*/ 1023 h 1335"/>
                  <a:gd name="T88" fmla="*/ 399 w 1720"/>
                  <a:gd name="T89" fmla="*/ 985 h 1335"/>
                  <a:gd name="T90" fmla="*/ 448 w 1720"/>
                  <a:gd name="T91" fmla="*/ 1027 h 1335"/>
                  <a:gd name="T92" fmla="*/ 540 w 1720"/>
                  <a:gd name="T93" fmla="*/ 1107 h 1335"/>
                  <a:gd name="T94" fmla="*/ 855 w 1720"/>
                  <a:gd name="T95" fmla="*/ 964 h 1335"/>
                  <a:gd name="T96" fmla="*/ 855 w 1720"/>
                  <a:gd name="T97" fmla="*/ 900 h 1335"/>
                  <a:gd name="T98" fmla="*/ 855 w 1720"/>
                  <a:gd name="T99" fmla="*/ 797 h 1335"/>
                  <a:gd name="T100" fmla="*/ 855 w 1720"/>
                  <a:gd name="T101" fmla="*/ 711 h 1335"/>
                  <a:gd name="T102" fmla="*/ 882 w 1720"/>
                  <a:gd name="T103" fmla="*/ 630 h 1335"/>
                  <a:gd name="T104" fmla="*/ 941 w 1720"/>
                  <a:gd name="T105" fmla="*/ 559 h 1335"/>
                  <a:gd name="T106" fmla="*/ 1015 w 1720"/>
                  <a:gd name="T107" fmla="*/ 523 h 1335"/>
                  <a:gd name="T108" fmla="*/ 1083 w 1720"/>
                  <a:gd name="T109" fmla="*/ 518 h 1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20" h="1335">
                    <a:moveTo>
                      <a:pt x="1125" y="542"/>
                    </a:moveTo>
                    <a:lnTo>
                      <a:pt x="1123" y="538"/>
                    </a:lnTo>
                    <a:lnTo>
                      <a:pt x="1123" y="533"/>
                    </a:lnTo>
                    <a:lnTo>
                      <a:pt x="1123" y="523"/>
                    </a:lnTo>
                    <a:lnTo>
                      <a:pt x="1125" y="510"/>
                    </a:lnTo>
                    <a:lnTo>
                      <a:pt x="1125" y="493"/>
                    </a:lnTo>
                    <a:lnTo>
                      <a:pt x="1129" y="476"/>
                    </a:lnTo>
                    <a:lnTo>
                      <a:pt x="1135" y="451"/>
                    </a:lnTo>
                    <a:lnTo>
                      <a:pt x="1142" y="426"/>
                    </a:lnTo>
                    <a:lnTo>
                      <a:pt x="1148" y="392"/>
                    </a:lnTo>
                    <a:lnTo>
                      <a:pt x="1159" y="360"/>
                    </a:lnTo>
                    <a:lnTo>
                      <a:pt x="1171" y="324"/>
                    </a:lnTo>
                    <a:lnTo>
                      <a:pt x="1188" y="286"/>
                    </a:lnTo>
                    <a:lnTo>
                      <a:pt x="1207" y="242"/>
                    </a:lnTo>
                    <a:lnTo>
                      <a:pt x="1230" y="196"/>
                    </a:lnTo>
                    <a:lnTo>
                      <a:pt x="1256" y="147"/>
                    </a:lnTo>
                    <a:lnTo>
                      <a:pt x="1287" y="95"/>
                    </a:lnTo>
                    <a:lnTo>
                      <a:pt x="1283" y="92"/>
                    </a:lnTo>
                    <a:lnTo>
                      <a:pt x="1275" y="80"/>
                    </a:lnTo>
                    <a:lnTo>
                      <a:pt x="1266" y="73"/>
                    </a:lnTo>
                    <a:lnTo>
                      <a:pt x="1258" y="67"/>
                    </a:lnTo>
                    <a:lnTo>
                      <a:pt x="1245" y="59"/>
                    </a:lnTo>
                    <a:lnTo>
                      <a:pt x="1234" y="52"/>
                    </a:lnTo>
                    <a:lnTo>
                      <a:pt x="1216" y="42"/>
                    </a:lnTo>
                    <a:lnTo>
                      <a:pt x="1197" y="35"/>
                    </a:lnTo>
                    <a:lnTo>
                      <a:pt x="1176" y="27"/>
                    </a:lnTo>
                    <a:lnTo>
                      <a:pt x="1154" y="21"/>
                    </a:lnTo>
                    <a:lnTo>
                      <a:pt x="1127" y="16"/>
                    </a:lnTo>
                    <a:lnTo>
                      <a:pt x="1099" y="12"/>
                    </a:lnTo>
                    <a:lnTo>
                      <a:pt x="1064" y="12"/>
                    </a:lnTo>
                    <a:lnTo>
                      <a:pt x="1030" y="12"/>
                    </a:lnTo>
                    <a:lnTo>
                      <a:pt x="1032" y="12"/>
                    </a:lnTo>
                    <a:lnTo>
                      <a:pt x="1038" y="10"/>
                    </a:lnTo>
                    <a:lnTo>
                      <a:pt x="1049" y="8"/>
                    </a:lnTo>
                    <a:lnTo>
                      <a:pt x="1064" y="6"/>
                    </a:lnTo>
                    <a:lnTo>
                      <a:pt x="1081" y="2"/>
                    </a:lnTo>
                    <a:lnTo>
                      <a:pt x="1100" y="2"/>
                    </a:lnTo>
                    <a:lnTo>
                      <a:pt x="1123" y="0"/>
                    </a:lnTo>
                    <a:lnTo>
                      <a:pt x="1150" y="2"/>
                    </a:lnTo>
                    <a:lnTo>
                      <a:pt x="1173" y="2"/>
                    </a:lnTo>
                    <a:lnTo>
                      <a:pt x="1201" y="4"/>
                    </a:lnTo>
                    <a:lnTo>
                      <a:pt x="1226" y="8"/>
                    </a:lnTo>
                    <a:lnTo>
                      <a:pt x="1253" y="16"/>
                    </a:lnTo>
                    <a:lnTo>
                      <a:pt x="1275" y="23"/>
                    </a:lnTo>
                    <a:lnTo>
                      <a:pt x="1300" y="36"/>
                    </a:lnTo>
                    <a:lnTo>
                      <a:pt x="1325" y="50"/>
                    </a:lnTo>
                    <a:lnTo>
                      <a:pt x="1346" y="69"/>
                    </a:lnTo>
                    <a:lnTo>
                      <a:pt x="1344" y="69"/>
                    </a:lnTo>
                    <a:lnTo>
                      <a:pt x="1340" y="75"/>
                    </a:lnTo>
                    <a:lnTo>
                      <a:pt x="1334" y="82"/>
                    </a:lnTo>
                    <a:lnTo>
                      <a:pt x="1329" y="94"/>
                    </a:lnTo>
                    <a:lnTo>
                      <a:pt x="1319" y="105"/>
                    </a:lnTo>
                    <a:lnTo>
                      <a:pt x="1311" y="120"/>
                    </a:lnTo>
                    <a:lnTo>
                      <a:pt x="1302" y="137"/>
                    </a:lnTo>
                    <a:lnTo>
                      <a:pt x="1294" y="158"/>
                    </a:lnTo>
                    <a:lnTo>
                      <a:pt x="1283" y="177"/>
                    </a:lnTo>
                    <a:lnTo>
                      <a:pt x="1273" y="196"/>
                    </a:lnTo>
                    <a:lnTo>
                      <a:pt x="1264" y="219"/>
                    </a:lnTo>
                    <a:lnTo>
                      <a:pt x="1254" y="242"/>
                    </a:lnTo>
                    <a:lnTo>
                      <a:pt x="1245" y="263"/>
                    </a:lnTo>
                    <a:lnTo>
                      <a:pt x="1239" y="286"/>
                    </a:lnTo>
                    <a:lnTo>
                      <a:pt x="1232" y="305"/>
                    </a:lnTo>
                    <a:lnTo>
                      <a:pt x="1228" y="327"/>
                    </a:lnTo>
                    <a:lnTo>
                      <a:pt x="1222" y="344"/>
                    </a:lnTo>
                    <a:lnTo>
                      <a:pt x="1216" y="367"/>
                    </a:lnTo>
                    <a:lnTo>
                      <a:pt x="1213" y="386"/>
                    </a:lnTo>
                    <a:lnTo>
                      <a:pt x="1209" y="409"/>
                    </a:lnTo>
                    <a:lnTo>
                      <a:pt x="1203" y="430"/>
                    </a:lnTo>
                    <a:lnTo>
                      <a:pt x="1199" y="451"/>
                    </a:lnTo>
                    <a:lnTo>
                      <a:pt x="1194" y="472"/>
                    </a:lnTo>
                    <a:lnTo>
                      <a:pt x="1190" y="493"/>
                    </a:lnTo>
                    <a:lnTo>
                      <a:pt x="1184" y="510"/>
                    </a:lnTo>
                    <a:lnTo>
                      <a:pt x="1180" y="525"/>
                    </a:lnTo>
                    <a:lnTo>
                      <a:pt x="1176" y="540"/>
                    </a:lnTo>
                    <a:lnTo>
                      <a:pt x="1175" y="554"/>
                    </a:lnTo>
                    <a:lnTo>
                      <a:pt x="1171" y="563"/>
                    </a:lnTo>
                    <a:lnTo>
                      <a:pt x="1169" y="573"/>
                    </a:lnTo>
                    <a:lnTo>
                      <a:pt x="1169" y="576"/>
                    </a:lnTo>
                    <a:lnTo>
                      <a:pt x="1169" y="580"/>
                    </a:lnTo>
                    <a:lnTo>
                      <a:pt x="1167" y="580"/>
                    </a:lnTo>
                    <a:lnTo>
                      <a:pt x="1161" y="584"/>
                    </a:lnTo>
                    <a:lnTo>
                      <a:pt x="1154" y="586"/>
                    </a:lnTo>
                    <a:lnTo>
                      <a:pt x="1144" y="594"/>
                    </a:lnTo>
                    <a:lnTo>
                      <a:pt x="1131" y="599"/>
                    </a:lnTo>
                    <a:lnTo>
                      <a:pt x="1118" y="609"/>
                    </a:lnTo>
                    <a:lnTo>
                      <a:pt x="1102" y="618"/>
                    </a:lnTo>
                    <a:lnTo>
                      <a:pt x="1087" y="632"/>
                    </a:lnTo>
                    <a:lnTo>
                      <a:pt x="1068" y="641"/>
                    </a:lnTo>
                    <a:lnTo>
                      <a:pt x="1053" y="653"/>
                    </a:lnTo>
                    <a:lnTo>
                      <a:pt x="1036" y="666"/>
                    </a:lnTo>
                    <a:lnTo>
                      <a:pt x="1019" y="679"/>
                    </a:lnTo>
                    <a:lnTo>
                      <a:pt x="1002" y="691"/>
                    </a:lnTo>
                    <a:lnTo>
                      <a:pt x="986" y="706"/>
                    </a:lnTo>
                    <a:lnTo>
                      <a:pt x="971" y="717"/>
                    </a:lnTo>
                    <a:lnTo>
                      <a:pt x="960" y="732"/>
                    </a:lnTo>
                    <a:lnTo>
                      <a:pt x="962" y="729"/>
                    </a:lnTo>
                    <a:lnTo>
                      <a:pt x="973" y="721"/>
                    </a:lnTo>
                    <a:lnTo>
                      <a:pt x="990" y="710"/>
                    </a:lnTo>
                    <a:lnTo>
                      <a:pt x="1015" y="698"/>
                    </a:lnTo>
                    <a:lnTo>
                      <a:pt x="1043" y="679"/>
                    </a:lnTo>
                    <a:lnTo>
                      <a:pt x="1081" y="662"/>
                    </a:lnTo>
                    <a:lnTo>
                      <a:pt x="1123" y="641"/>
                    </a:lnTo>
                    <a:lnTo>
                      <a:pt x="1169" y="620"/>
                    </a:lnTo>
                    <a:lnTo>
                      <a:pt x="1220" y="597"/>
                    </a:lnTo>
                    <a:lnTo>
                      <a:pt x="1275" y="575"/>
                    </a:lnTo>
                    <a:lnTo>
                      <a:pt x="1334" y="552"/>
                    </a:lnTo>
                    <a:lnTo>
                      <a:pt x="1399" y="533"/>
                    </a:lnTo>
                    <a:lnTo>
                      <a:pt x="1465" y="512"/>
                    </a:lnTo>
                    <a:lnTo>
                      <a:pt x="1538" y="497"/>
                    </a:lnTo>
                    <a:lnTo>
                      <a:pt x="1610" y="483"/>
                    </a:lnTo>
                    <a:lnTo>
                      <a:pt x="1686" y="474"/>
                    </a:lnTo>
                    <a:lnTo>
                      <a:pt x="1678" y="476"/>
                    </a:lnTo>
                    <a:lnTo>
                      <a:pt x="1661" y="481"/>
                    </a:lnTo>
                    <a:lnTo>
                      <a:pt x="1637" y="491"/>
                    </a:lnTo>
                    <a:lnTo>
                      <a:pt x="1602" y="504"/>
                    </a:lnTo>
                    <a:lnTo>
                      <a:pt x="1561" y="519"/>
                    </a:lnTo>
                    <a:lnTo>
                      <a:pt x="1513" y="540"/>
                    </a:lnTo>
                    <a:lnTo>
                      <a:pt x="1464" y="561"/>
                    </a:lnTo>
                    <a:lnTo>
                      <a:pt x="1410" y="586"/>
                    </a:lnTo>
                    <a:lnTo>
                      <a:pt x="1355" y="611"/>
                    </a:lnTo>
                    <a:lnTo>
                      <a:pt x="1298" y="641"/>
                    </a:lnTo>
                    <a:lnTo>
                      <a:pt x="1245" y="668"/>
                    </a:lnTo>
                    <a:lnTo>
                      <a:pt x="1196" y="700"/>
                    </a:lnTo>
                    <a:lnTo>
                      <a:pt x="1150" y="729"/>
                    </a:lnTo>
                    <a:lnTo>
                      <a:pt x="1110" y="759"/>
                    </a:lnTo>
                    <a:lnTo>
                      <a:pt x="1076" y="791"/>
                    </a:lnTo>
                    <a:lnTo>
                      <a:pt x="1053" y="822"/>
                    </a:lnTo>
                    <a:lnTo>
                      <a:pt x="1055" y="818"/>
                    </a:lnTo>
                    <a:lnTo>
                      <a:pt x="1066" y="810"/>
                    </a:lnTo>
                    <a:lnTo>
                      <a:pt x="1083" y="799"/>
                    </a:lnTo>
                    <a:lnTo>
                      <a:pt x="1110" y="784"/>
                    </a:lnTo>
                    <a:lnTo>
                      <a:pt x="1137" y="765"/>
                    </a:lnTo>
                    <a:lnTo>
                      <a:pt x="1175" y="746"/>
                    </a:lnTo>
                    <a:lnTo>
                      <a:pt x="1215" y="725"/>
                    </a:lnTo>
                    <a:lnTo>
                      <a:pt x="1260" y="702"/>
                    </a:lnTo>
                    <a:lnTo>
                      <a:pt x="1308" y="677"/>
                    </a:lnTo>
                    <a:lnTo>
                      <a:pt x="1359" y="656"/>
                    </a:lnTo>
                    <a:lnTo>
                      <a:pt x="1414" y="633"/>
                    </a:lnTo>
                    <a:lnTo>
                      <a:pt x="1473" y="614"/>
                    </a:lnTo>
                    <a:lnTo>
                      <a:pt x="1532" y="595"/>
                    </a:lnTo>
                    <a:lnTo>
                      <a:pt x="1595" y="582"/>
                    </a:lnTo>
                    <a:lnTo>
                      <a:pt x="1656" y="571"/>
                    </a:lnTo>
                    <a:lnTo>
                      <a:pt x="1720" y="567"/>
                    </a:lnTo>
                    <a:lnTo>
                      <a:pt x="1574" y="645"/>
                    </a:lnTo>
                    <a:lnTo>
                      <a:pt x="1570" y="643"/>
                    </a:lnTo>
                    <a:lnTo>
                      <a:pt x="1562" y="643"/>
                    </a:lnTo>
                    <a:lnTo>
                      <a:pt x="1551" y="641"/>
                    </a:lnTo>
                    <a:lnTo>
                      <a:pt x="1538" y="643"/>
                    </a:lnTo>
                    <a:lnTo>
                      <a:pt x="1517" y="643"/>
                    </a:lnTo>
                    <a:lnTo>
                      <a:pt x="1496" y="649"/>
                    </a:lnTo>
                    <a:lnTo>
                      <a:pt x="1473" y="653"/>
                    </a:lnTo>
                    <a:lnTo>
                      <a:pt x="1448" y="664"/>
                    </a:lnTo>
                    <a:lnTo>
                      <a:pt x="1422" y="675"/>
                    </a:lnTo>
                    <a:lnTo>
                      <a:pt x="1397" y="691"/>
                    </a:lnTo>
                    <a:lnTo>
                      <a:pt x="1369" y="708"/>
                    </a:lnTo>
                    <a:lnTo>
                      <a:pt x="1346" y="734"/>
                    </a:lnTo>
                    <a:lnTo>
                      <a:pt x="1319" y="763"/>
                    </a:lnTo>
                    <a:lnTo>
                      <a:pt x="1298" y="799"/>
                    </a:lnTo>
                    <a:lnTo>
                      <a:pt x="1277" y="841"/>
                    </a:lnTo>
                    <a:lnTo>
                      <a:pt x="1262" y="890"/>
                    </a:lnTo>
                    <a:lnTo>
                      <a:pt x="1254" y="894"/>
                    </a:lnTo>
                    <a:lnTo>
                      <a:pt x="1234" y="905"/>
                    </a:lnTo>
                    <a:lnTo>
                      <a:pt x="1205" y="924"/>
                    </a:lnTo>
                    <a:lnTo>
                      <a:pt x="1167" y="949"/>
                    </a:lnTo>
                    <a:lnTo>
                      <a:pt x="1119" y="974"/>
                    </a:lnTo>
                    <a:lnTo>
                      <a:pt x="1068" y="1006"/>
                    </a:lnTo>
                    <a:lnTo>
                      <a:pt x="1013" y="1042"/>
                    </a:lnTo>
                    <a:lnTo>
                      <a:pt x="956" y="1082"/>
                    </a:lnTo>
                    <a:lnTo>
                      <a:pt x="897" y="1118"/>
                    </a:lnTo>
                    <a:lnTo>
                      <a:pt x="840" y="1156"/>
                    </a:lnTo>
                    <a:lnTo>
                      <a:pt x="787" y="1192"/>
                    </a:lnTo>
                    <a:lnTo>
                      <a:pt x="737" y="1230"/>
                    </a:lnTo>
                    <a:lnTo>
                      <a:pt x="692" y="1261"/>
                    </a:lnTo>
                    <a:lnTo>
                      <a:pt x="658" y="1289"/>
                    </a:lnTo>
                    <a:lnTo>
                      <a:pt x="631" y="1314"/>
                    </a:lnTo>
                    <a:lnTo>
                      <a:pt x="620" y="1335"/>
                    </a:lnTo>
                    <a:lnTo>
                      <a:pt x="616" y="1331"/>
                    </a:lnTo>
                    <a:lnTo>
                      <a:pt x="612" y="1324"/>
                    </a:lnTo>
                    <a:lnTo>
                      <a:pt x="604" y="1312"/>
                    </a:lnTo>
                    <a:lnTo>
                      <a:pt x="595" y="1297"/>
                    </a:lnTo>
                    <a:lnTo>
                      <a:pt x="581" y="1280"/>
                    </a:lnTo>
                    <a:lnTo>
                      <a:pt x="566" y="1261"/>
                    </a:lnTo>
                    <a:lnTo>
                      <a:pt x="549" y="1240"/>
                    </a:lnTo>
                    <a:lnTo>
                      <a:pt x="532" y="1219"/>
                    </a:lnTo>
                    <a:lnTo>
                      <a:pt x="513" y="1196"/>
                    </a:lnTo>
                    <a:lnTo>
                      <a:pt x="492" y="1175"/>
                    </a:lnTo>
                    <a:lnTo>
                      <a:pt x="467" y="1156"/>
                    </a:lnTo>
                    <a:lnTo>
                      <a:pt x="447" y="1141"/>
                    </a:lnTo>
                    <a:lnTo>
                      <a:pt x="422" y="1126"/>
                    </a:lnTo>
                    <a:lnTo>
                      <a:pt x="399" y="1116"/>
                    </a:lnTo>
                    <a:lnTo>
                      <a:pt x="374" y="1113"/>
                    </a:lnTo>
                    <a:lnTo>
                      <a:pt x="351" y="1113"/>
                    </a:lnTo>
                    <a:lnTo>
                      <a:pt x="325" y="1115"/>
                    </a:lnTo>
                    <a:lnTo>
                      <a:pt x="298" y="1122"/>
                    </a:lnTo>
                    <a:lnTo>
                      <a:pt x="268" y="1130"/>
                    </a:lnTo>
                    <a:lnTo>
                      <a:pt x="241" y="1143"/>
                    </a:lnTo>
                    <a:lnTo>
                      <a:pt x="211" y="1156"/>
                    </a:lnTo>
                    <a:lnTo>
                      <a:pt x="182" y="1172"/>
                    </a:lnTo>
                    <a:lnTo>
                      <a:pt x="154" y="1189"/>
                    </a:lnTo>
                    <a:lnTo>
                      <a:pt x="129" y="1206"/>
                    </a:lnTo>
                    <a:lnTo>
                      <a:pt x="101" y="1221"/>
                    </a:lnTo>
                    <a:lnTo>
                      <a:pt x="78" y="1236"/>
                    </a:lnTo>
                    <a:lnTo>
                      <a:pt x="57" y="1250"/>
                    </a:lnTo>
                    <a:lnTo>
                      <a:pt x="40" y="1265"/>
                    </a:lnTo>
                    <a:lnTo>
                      <a:pt x="23" y="1272"/>
                    </a:lnTo>
                    <a:lnTo>
                      <a:pt x="13" y="1282"/>
                    </a:lnTo>
                    <a:lnTo>
                      <a:pt x="5" y="1288"/>
                    </a:lnTo>
                    <a:lnTo>
                      <a:pt x="5" y="1289"/>
                    </a:lnTo>
                    <a:lnTo>
                      <a:pt x="4" y="1288"/>
                    </a:lnTo>
                    <a:lnTo>
                      <a:pt x="4" y="1282"/>
                    </a:lnTo>
                    <a:lnTo>
                      <a:pt x="2" y="1274"/>
                    </a:lnTo>
                    <a:lnTo>
                      <a:pt x="2" y="1267"/>
                    </a:lnTo>
                    <a:lnTo>
                      <a:pt x="0" y="1253"/>
                    </a:lnTo>
                    <a:lnTo>
                      <a:pt x="0" y="1240"/>
                    </a:lnTo>
                    <a:lnTo>
                      <a:pt x="0" y="1223"/>
                    </a:lnTo>
                    <a:lnTo>
                      <a:pt x="2" y="1208"/>
                    </a:lnTo>
                    <a:lnTo>
                      <a:pt x="2" y="1189"/>
                    </a:lnTo>
                    <a:lnTo>
                      <a:pt x="2" y="1172"/>
                    </a:lnTo>
                    <a:lnTo>
                      <a:pt x="4" y="1151"/>
                    </a:lnTo>
                    <a:lnTo>
                      <a:pt x="5" y="1132"/>
                    </a:lnTo>
                    <a:lnTo>
                      <a:pt x="7" y="1111"/>
                    </a:lnTo>
                    <a:lnTo>
                      <a:pt x="13" y="1090"/>
                    </a:lnTo>
                    <a:lnTo>
                      <a:pt x="17" y="1073"/>
                    </a:lnTo>
                    <a:lnTo>
                      <a:pt x="24" y="1054"/>
                    </a:lnTo>
                    <a:lnTo>
                      <a:pt x="30" y="1033"/>
                    </a:lnTo>
                    <a:lnTo>
                      <a:pt x="42" y="1014"/>
                    </a:lnTo>
                    <a:lnTo>
                      <a:pt x="55" y="993"/>
                    </a:lnTo>
                    <a:lnTo>
                      <a:pt x="72" y="974"/>
                    </a:lnTo>
                    <a:lnTo>
                      <a:pt x="89" y="953"/>
                    </a:lnTo>
                    <a:lnTo>
                      <a:pt x="112" y="932"/>
                    </a:lnTo>
                    <a:lnTo>
                      <a:pt x="137" y="915"/>
                    </a:lnTo>
                    <a:lnTo>
                      <a:pt x="165" y="898"/>
                    </a:lnTo>
                    <a:lnTo>
                      <a:pt x="194" y="879"/>
                    </a:lnTo>
                    <a:lnTo>
                      <a:pt x="224" y="864"/>
                    </a:lnTo>
                    <a:lnTo>
                      <a:pt x="256" y="848"/>
                    </a:lnTo>
                    <a:lnTo>
                      <a:pt x="293" y="835"/>
                    </a:lnTo>
                    <a:lnTo>
                      <a:pt x="331" y="822"/>
                    </a:lnTo>
                    <a:lnTo>
                      <a:pt x="369" y="812"/>
                    </a:lnTo>
                    <a:lnTo>
                      <a:pt x="408" y="803"/>
                    </a:lnTo>
                    <a:lnTo>
                      <a:pt x="450" y="799"/>
                    </a:lnTo>
                    <a:lnTo>
                      <a:pt x="395" y="900"/>
                    </a:lnTo>
                    <a:lnTo>
                      <a:pt x="391" y="900"/>
                    </a:lnTo>
                    <a:lnTo>
                      <a:pt x="388" y="902"/>
                    </a:lnTo>
                    <a:lnTo>
                      <a:pt x="378" y="907"/>
                    </a:lnTo>
                    <a:lnTo>
                      <a:pt x="367" y="915"/>
                    </a:lnTo>
                    <a:lnTo>
                      <a:pt x="351" y="922"/>
                    </a:lnTo>
                    <a:lnTo>
                      <a:pt x="338" y="932"/>
                    </a:lnTo>
                    <a:lnTo>
                      <a:pt x="321" y="942"/>
                    </a:lnTo>
                    <a:lnTo>
                      <a:pt x="304" y="957"/>
                    </a:lnTo>
                    <a:lnTo>
                      <a:pt x="285" y="968"/>
                    </a:lnTo>
                    <a:lnTo>
                      <a:pt x="266" y="983"/>
                    </a:lnTo>
                    <a:lnTo>
                      <a:pt x="247" y="997"/>
                    </a:lnTo>
                    <a:lnTo>
                      <a:pt x="228" y="1010"/>
                    </a:lnTo>
                    <a:lnTo>
                      <a:pt x="211" y="1023"/>
                    </a:lnTo>
                    <a:lnTo>
                      <a:pt x="196" y="1038"/>
                    </a:lnTo>
                    <a:lnTo>
                      <a:pt x="182" y="1052"/>
                    </a:lnTo>
                    <a:lnTo>
                      <a:pt x="171" y="1065"/>
                    </a:lnTo>
                    <a:lnTo>
                      <a:pt x="186" y="1057"/>
                    </a:lnTo>
                    <a:lnTo>
                      <a:pt x="197" y="1056"/>
                    </a:lnTo>
                    <a:lnTo>
                      <a:pt x="211" y="1048"/>
                    </a:lnTo>
                    <a:lnTo>
                      <a:pt x="226" y="1042"/>
                    </a:lnTo>
                    <a:lnTo>
                      <a:pt x="243" y="1037"/>
                    </a:lnTo>
                    <a:lnTo>
                      <a:pt x="262" y="1031"/>
                    </a:lnTo>
                    <a:lnTo>
                      <a:pt x="281" y="1023"/>
                    </a:lnTo>
                    <a:lnTo>
                      <a:pt x="302" y="1016"/>
                    </a:lnTo>
                    <a:lnTo>
                      <a:pt x="321" y="1006"/>
                    </a:lnTo>
                    <a:lnTo>
                      <a:pt x="344" y="1002"/>
                    </a:lnTo>
                    <a:lnTo>
                      <a:pt x="361" y="997"/>
                    </a:lnTo>
                    <a:lnTo>
                      <a:pt x="382" y="991"/>
                    </a:lnTo>
                    <a:lnTo>
                      <a:pt x="399" y="985"/>
                    </a:lnTo>
                    <a:lnTo>
                      <a:pt x="416" y="983"/>
                    </a:lnTo>
                    <a:lnTo>
                      <a:pt x="418" y="989"/>
                    </a:lnTo>
                    <a:lnTo>
                      <a:pt x="422" y="995"/>
                    </a:lnTo>
                    <a:lnTo>
                      <a:pt x="429" y="1006"/>
                    </a:lnTo>
                    <a:lnTo>
                      <a:pt x="437" y="1016"/>
                    </a:lnTo>
                    <a:lnTo>
                      <a:pt x="448" y="1027"/>
                    </a:lnTo>
                    <a:lnTo>
                      <a:pt x="458" y="1040"/>
                    </a:lnTo>
                    <a:lnTo>
                      <a:pt x="473" y="1056"/>
                    </a:lnTo>
                    <a:lnTo>
                      <a:pt x="486" y="1067"/>
                    </a:lnTo>
                    <a:lnTo>
                      <a:pt x="502" y="1082"/>
                    </a:lnTo>
                    <a:lnTo>
                      <a:pt x="519" y="1094"/>
                    </a:lnTo>
                    <a:lnTo>
                      <a:pt x="540" y="1107"/>
                    </a:lnTo>
                    <a:lnTo>
                      <a:pt x="557" y="1116"/>
                    </a:lnTo>
                    <a:lnTo>
                      <a:pt x="580" y="1128"/>
                    </a:lnTo>
                    <a:lnTo>
                      <a:pt x="600" y="1134"/>
                    </a:lnTo>
                    <a:lnTo>
                      <a:pt x="623" y="1139"/>
                    </a:lnTo>
                    <a:lnTo>
                      <a:pt x="855" y="966"/>
                    </a:lnTo>
                    <a:lnTo>
                      <a:pt x="855" y="964"/>
                    </a:lnTo>
                    <a:lnTo>
                      <a:pt x="855" y="959"/>
                    </a:lnTo>
                    <a:lnTo>
                      <a:pt x="855" y="951"/>
                    </a:lnTo>
                    <a:lnTo>
                      <a:pt x="855" y="942"/>
                    </a:lnTo>
                    <a:lnTo>
                      <a:pt x="855" y="928"/>
                    </a:lnTo>
                    <a:lnTo>
                      <a:pt x="855" y="915"/>
                    </a:lnTo>
                    <a:lnTo>
                      <a:pt x="855" y="900"/>
                    </a:lnTo>
                    <a:lnTo>
                      <a:pt x="855" y="884"/>
                    </a:lnTo>
                    <a:lnTo>
                      <a:pt x="855" y="865"/>
                    </a:lnTo>
                    <a:lnTo>
                      <a:pt x="855" y="848"/>
                    </a:lnTo>
                    <a:lnTo>
                      <a:pt x="855" y="831"/>
                    </a:lnTo>
                    <a:lnTo>
                      <a:pt x="855" y="814"/>
                    </a:lnTo>
                    <a:lnTo>
                      <a:pt x="855" y="797"/>
                    </a:lnTo>
                    <a:lnTo>
                      <a:pt x="855" y="782"/>
                    </a:lnTo>
                    <a:lnTo>
                      <a:pt x="855" y="767"/>
                    </a:lnTo>
                    <a:lnTo>
                      <a:pt x="855" y="753"/>
                    </a:lnTo>
                    <a:lnTo>
                      <a:pt x="855" y="740"/>
                    </a:lnTo>
                    <a:lnTo>
                      <a:pt x="855" y="725"/>
                    </a:lnTo>
                    <a:lnTo>
                      <a:pt x="855" y="711"/>
                    </a:lnTo>
                    <a:lnTo>
                      <a:pt x="859" y="700"/>
                    </a:lnTo>
                    <a:lnTo>
                      <a:pt x="861" y="685"/>
                    </a:lnTo>
                    <a:lnTo>
                      <a:pt x="867" y="672"/>
                    </a:lnTo>
                    <a:lnTo>
                      <a:pt x="870" y="658"/>
                    </a:lnTo>
                    <a:lnTo>
                      <a:pt x="878" y="643"/>
                    </a:lnTo>
                    <a:lnTo>
                      <a:pt x="882" y="630"/>
                    </a:lnTo>
                    <a:lnTo>
                      <a:pt x="889" y="616"/>
                    </a:lnTo>
                    <a:lnTo>
                      <a:pt x="899" y="603"/>
                    </a:lnTo>
                    <a:lnTo>
                      <a:pt x="908" y="592"/>
                    </a:lnTo>
                    <a:lnTo>
                      <a:pt x="918" y="580"/>
                    </a:lnTo>
                    <a:lnTo>
                      <a:pt x="927" y="569"/>
                    </a:lnTo>
                    <a:lnTo>
                      <a:pt x="941" y="559"/>
                    </a:lnTo>
                    <a:lnTo>
                      <a:pt x="954" y="552"/>
                    </a:lnTo>
                    <a:lnTo>
                      <a:pt x="967" y="542"/>
                    </a:lnTo>
                    <a:lnTo>
                      <a:pt x="979" y="537"/>
                    </a:lnTo>
                    <a:lnTo>
                      <a:pt x="992" y="531"/>
                    </a:lnTo>
                    <a:lnTo>
                      <a:pt x="1004" y="527"/>
                    </a:lnTo>
                    <a:lnTo>
                      <a:pt x="1015" y="523"/>
                    </a:lnTo>
                    <a:lnTo>
                      <a:pt x="1026" y="519"/>
                    </a:lnTo>
                    <a:lnTo>
                      <a:pt x="1036" y="518"/>
                    </a:lnTo>
                    <a:lnTo>
                      <a:pt x="1047" y="518"/>
                    </a:lnTo>
                    <a:lnTo>
                      <a:pt x="1061" y="518"/>
                    </a:lnTo>
                    <a:lnTo>
                      <a:pt x="1076" y="518"/>
                    </a:lnTo>
                    <a:lnTo>
                      <a:pt x="1083" y="518"/>
                    </a:lnTo>
                    <a:lnTo>
                      <a:pt x="1085" y="518"/>
                    </a:lnTo>
                    <a:lnTo>
                      <a:pt x="1125" y="542"/>
                    </a:lnTo>
                    <a:lnTo>
                      <a:pt x="1125" y="542"/>
                    </a:lnTo>
                    <a:close/>
                  </a:path>
                </a:pathLst>
              </a:custGeom>
              <a:solidFill>
                <a:srgbClr val="BDB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" name="Freeform 50"/>
              <p:cNvSpPr>
                <a:spLocks/>
              </p:cNvSpPr>
              <p:nvPr/>
            </p:nvSpPr>
            <p:spPr bwMode="auto">
              <a:xfrm>
                <a:off x="1825" y="2388"/>
                <a:ext cx="238" cy="77"/>
              </a:xfrm>
              <a:custGeom>
                <a:avLst/>
                <a:gdLst>
                  <a:gd name="T0" fmla="*/ 359 w 475"/>
                  <a:gd name="T1" fmla="*/ 154 h 154"/>
                  <a:gd name="T2" fmla="*/ 355 w 475"/>
                  <a:gd name="T3" fmla="*/ 150 h 154"/>
                  <a:gd name="T4" fmla="*/ 347 w 475"/>
                  <a:gd name="T5" fmla="*/ 148 h 154"/>
                  <a:gd name="T6" fmla="*/ 334 w 475"/>
                  <a:gd name="T7" fmla="*/ 140 h 154"/>
                  <a:gd name="T8" fmla="*/ 319 w 475"/>
                  <a:gd name="T9" fmla="*/ 133 h 154"/>
                  <a:gd name="T10" fmla="*/ 298 w 475"/>
                  <a:gd name="T11" fmla="*/ 121 h 154"/>
                  <a:gd name="T12" fmla="*/ 277 w 475"/>
                  <a:gd name="T13" fmla="*/ 114 h 154"/>
                  <a:gd name="T14" fmla="*/ 252 w 475"/>
                  <a:gd name="T15" fmla="*/ 102 h 154"/>
                  <a:gd name="T16" fmla="*/ 226 w 475"/>
                  <a:gd name="T17" fmla="*/ 91 h 154"/>
                  <a:gd name="T18" fmla="*/ 195 w 475"/>
                  <a:gd name="T19" fmla="*/ 79 h 154"/>
                  <a:gd name="T20" fmla="*/ 167 w 475"/>
                  <a:gd name="T21" fmla="*/ 68 h 154"/>
                  <a:gd name="T22" fmla="*/ 136 w 475"/>
                  <a:gd name="T23" fmla="*/ 57 h 154"/>
                  <a:gd name="T24" fmla="*/ 108 w 475"/>
                  <a:gd name="T25" fmla="*/ 49 h 154"/>
                  <a:gd name="T26" fmla="*/ 78 w 475"/>
                  <a:gd name="T27" fmla="*/ 40 h 154"/>
                  <a:gd name="T28" fmla="*/ 49 w 475"/>
                  <a:gd name="T29" fmla="*/ 36 h 154"/>
                  <a:gd name="T30" fmla="*/ 22 w 475"/>
                  <a:gd name="T31" fmla="*/ 30 h 154"/>
                  <a:gd name="T32" fmla="*/ 2 w 475"/>
                  <a:gd name="T33" fmla="*/ 30 h 154"/>
                  <a:gd name="T34" fmla="*/ 0 w 475"/>
                  <a:gd name="T35" fmla="*/ 28 h 154"/>
                  <a:gd name="T36" fmla="*/ 0 w 475"/>
                  <a:gd name="T37" fmla="*/ 22 h 154"/>
                  <a:gd name="T38" fmla="*/ 2 w 475"/>
                  <a:gd name="T39" fmla="*/ 15 h 154"/>
                  <a:gd name="T40" fmla="*/ 13 w 475"/>
                  <a:gd name="T41" fmla="*/ 7 h 154"/>
                  <a:gd name="T42" fmla="*/ 19 w 475"/>
                  <a:gd name="T43" fmla="*/ 3 h 154"/>
                  <a:gd name="T44" fmla="*/ 28 w 475"/>
                  <a:gd name="T45" fmla="*/ 2 h 154"/>
                  <a:gd name="T46" fmla="*/ 40 w 475"/>
                  <a:gd name="T47" fmla="*/ 0 h 154"/>
                  <a:gd name="T48" fmla="*/ 59 w 475"/>
                  <a:gd name="T49" fmla="*/ 0 h 154"/>
                  <a:gd name="T50" fmla="*/ 78 w 475"/>
                  <a:gd name="T51" fmla="*/ 0 h 154"/>
                  <a:gd name="T52" fmla="*/ 102 w 475"/>
                  <a:gd name="T53" fmla="*/ 3 h 154"/>
                  <a:gd name="T54" fmla="*/ 129 w 475"/>
                  <a:gd name="T55" fmla="*/ 5 h 154"/>
                  <a:gd name="T56" fmla="*/ 163 w 475"/>
                  <a:gd name="T57" fmla="*/ 15 h 154"/>
                  <a:gd name="T58" fmla="*/ 195 w 475"/>
                  <a:gd name="T59" fmla="*/ 21 h 154"/>
                  <a:gd name="T60" fmla="*/ 228 w 475"/>
                  <a:gd name="T61" fmla="*/ 30 h 154"/>
                  <a:gd name="T62" fmla="*/ 260 w 475"/>
                  <a:gd name="T63" fmla="*/ 40 h 154"/>
                  <a:gd name="T64" fmla="*/ 289 w 475"/>
                  <a:gd name="T65" fmla="*/ 47 h 154"/>
                  <a:gd name="T66" fmla="*/ 315 w 475"/>
                  <a:gd name="T67" fmla="*/ 57 h 154"/>
                  <a:gd name="T68" fmla="*/ 342 w 475"/>
                  <a:gd name="T69" fmla="*/ 68 h 154"/>
                  <a:gd name="T70" fmla="*/ 365 w 475"/>
                  <a:gd name="T71" fmla="*/ 78 h 154"/>
                  <a:gd name="T72" fmla="*/ 387 w 475"/>
                  <a:gd name="T73" fmla="*/ 89 h 154"/>
                  <a:gd name="T74" fmla="*/ 406 w 475"/>
                  <a:gd name="T75" fmla="*/ 97 h 154"/>
                  <a:gd name="T76" fmla="*/ 425 w 475"/>
                  <a:gd name="T77" fmla="*/ 106 h 154"/>
                  <a:gd name="T78" fmla="*/ 439 w 475"/>
                  <a:gd name="T79" fmla="*/ 114 h 154"/>
                  <a:gd name="T80" fmla="*/ 452 w 475"/>
                  <a:gd name="T81" fmla="*/ 121 h 154"/>
                  <a:gd name="T82" fmla="*/ 460 w 475"/>
                  <a:gd name="T83" fmla="*/ 125 h 154"/>
                  <a:gd name="T84" fmla="*/ 467 w 475"/>
                  <a:gd name="T85" fmla="*/ 131 h 154"/>
                  <a:gd name="T86" fmla="*/ 473 w 475"/>
                  <a:gd name="T87" fmla="*/ 133 h 154"/>
                  <a:gd name="T88" fmla="*/ 475 w 475"/>
                  <a:gd name="T89" fmla="*/ 135 h 154"/>
                  <a:gd name="T90" fmla="*/ 359 w 475"/>
                  <a:gd name="T91" fmla="*/ 154 h 154"/>
                  <a:gd name="T92" fmla="*/ 359 w 475"/>
                  <a:gd name="T9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75" h="154">
                    <a:moveTo>
                      <a:pt x="359" y="154"/>
                    </a:moveTo>
                    <a:lnTo>
                      <a:pt x="355" y="150"/>
                    </a:lnTo>
                    <a:lnTo>
                      <a:pt x="347" y="148"/>
                    </a:lnTo>
                    <a:lnTo>
                      <a:pt x="334" y="140"/>
                    </a:lnTo>
                    <a:lnTo>
                      <a:pt x="319" y="133"/>
                    </a:lnTo>
                    <a:lnTo>
                      <a:pt x="298" y="121"/>
                    </a:lnTo>
                    <a:lnTo>
                      <a:pt x="277" y="114"/>
                    </a:lnTo>
                    <a:lnTo>
                      <a:pt x="252" y="102"/>
                    </a:lnTo>
                    <a:lnTo>
                      <a:pt x="226" y="91"/>
                    </a:lnTo>
                    <a:lnTo>
                      <a:pt x="195" y="79"/>
                    </a:lnTo>
                    <a:lnTo>
                      <a:pt x="167" y="68"/>
                    </a:lnTo>
                    <a:lnTo>
                      <a:pt x="136" y="57"/>
                    </a:lnTo>
                    <a:lnTo>
                      <a:pt x="108" y="49"/>
                    </a:lnTo>
                    <a:lnTo>
                      <a:pt x="78" y="40"/>
                    </a:lnTo>
                    <a:lnTo>
                      <a:pt x="49" y="36"/>
                    </a:lnTo>
                    <a:lnTo>
                      <a:pt x="22" y="30"/>
                    </a:lnTo>
                    <a:lnTo>
                      <a:pt x="2" y="30"/>
                    </a:lnTo>
                    <a:lnTo>
                      <a:pt x="0" y="28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13" y="7"/>
                    </a:lnTo>
                    <a:lnTo>
                      <a:pt x="19" y="3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9" y="0"/>
                    </a:lnTo>
                    <a:lnTo>
                      <a:pt x="78" y="0"/>
                    </a:lnTo>
                    <a:lnTo>
                      <a:pt x="102" y="3"/>
                    </a:lnTo>
                    <a:lnTo>
                      <a:pt x="129" y="5"/>
                    </a:lnTo>
                    <a:lnTo>
                      <a:pt x="163" y="15"/>
                    </a:lnTo>
                    <a:lnTo>
                      <a:pt x="195" y="21"/>
                    </a:lnTo>
                    <a:lnTo>
                      <a:pt x="228" y="30"/>
                    </a:lnTo>
                    <a:lnTo>
                      <a:pt x="260" y="40"/>
                    </a:lnTo>
                    <a:lnTo>
                      <a:pt x="289" y="47"/>
                    </a:lnTo>
                    <a:lnTo>
                      <a:pt x="315" y="57"/>
                    </a:lnTo>
                    <a:lnTo>
                      <a:pt x="342" y="68"/>
                    </a:lnTo>
                    <a:lnTo>
                      <a:pt x="365" y="78"/>
                    </a:lnTo>
                    <a:lnTo>
                      <a:pt x="387" y="89"/>
                    </a:lnTo>
                    <a:lnTo>
                      <a:pt x="406" y="97"/>
                    </a:lnTo>
                    <a:lnTo>
                      <a:pt x="425" y="106"/>
                    </a:lnTo>
                    <a:lnTo>
                      <a:pt x="439" y="114"/>
                    </a:lnTo>
                    <a:lnTo>
                      <a:pt x="452" y="121"/>
                    </a:lnTo>
                    <a:lnTo>
                      <a:pt x="460" y="125"/>
                    </a:lnTo>
                    <a:lnTo>
                      <a:pt x="467" y="131"/>
                    </a:lnTo>
                    <a:lnTo>
                      <a:pt x="473" y="133"/>
                    </a:lnTo>
                    <a:lnTo>
                      <a:pt x="475" y="135"/>
                    </a:lnTo>
                    <a:lnTo>
                      <a:pt x="359" y="154"/>
                    </a:lnTo>
                    <a:lnTo>
                      <a:pt x="359" y="154"/>
                    </a:lnTo>
                    <a:close/>
                  </a:path>
                </a:pathLst>
              </a:custGeom>
              <a:solidFill>
                <a:srgbClr val="CFC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" name="Freeform 51"/>
              <p:cNvSpPr>
                <a:spLocks/>
              </p:cNvSpPr>
              <p:nvPr/>
            </p:nvSpPr>
            <p:spPr bwMode="auto">
              <a:xfrm>
                <a:off x="2149" y="2056"/>
                <a:ext cx="127" cy="69"/>
              </a:xfrm>
              <a:custGeom>
                <a:avLst/>
                <a:gdLst>
                  <a:gd name="T0" fmla="*/ 0 w 253"/>
                  <a:gd name="T1" fmla="*/ 55 h 139"/>
                  <a:gd name="T2" fmla="*/ 0 w 253"/>
                  <a:gd name="T3" fmla="*/ 51 h 139"/>
                  <a:gd name="T4" fmla="*/ 4 w 253"/>
                  <a:gd name="T5" fmla="*/ 48 h 139"/>
                  <a:gd name="T6" fmla="*/ 9 w 253"/>
                  <a:gd name="T7" fmla="*/ 40 h 139"/>
                  <a:gd name="T8" fmla="*/ 17 w 253"/>
                  <a:gd name="T9" fmla="*/ 30 h 139"/>
                  <a:gd name="T10" fmla="*/ 26 w 253"/>
                  <a:gd name="T11" fmla="*/ 23 h 139"/>
                  <a:gd name="T12" fmla="*/ 42 w 253"/>
                  <a:gd name="T13" fmla="*/ 15 h 139"/>
                  <a:gd name="T14" fmla="*/ 49 w 253"/>
                  <a:gd name="T15" fmla="*/ 10 h 139"/>
                  <a:gd name="T16" fmla="*/ 59 w 253"/>
                  <a:gd name="T17" fmla="*/ 6 h 139"/>
                  <a:gd name="T18" fmla="*/ 66 w 253"/>
                  <a:gd name="T19" fmla="*/ 4 h 139"/>
                  <a:gd name="T20" fmla="*/ 80 w 253"/>
                  <a:gd name="T21" fmla="*/ 4 h 139"/>
                  <a:gd name="T22" fmla="*/ 89 w 253"/>
                  <a:gd name="T23" fmla="*/ 0 h 139"/>
                  <a:gd name="T24" fmla="*/ 99 w 253"/>
                  <a:gd name="T25" fmla="*/ 0 h 139"/>
                  <a:gd name="T26" fmla="*/ 106 w 253"/>
                  <a:gd name="T27" fmla="*/ 0 h 139"/>
                  <a:gd name="T28" fmla="*/ 114 w 253"/>
                  <a:gd name="T29" fmla="*/ 4 h 139"/>
                  <a:gd name="T30" fmla="*/ 123 w 253"/>
                  <a:gd name="T31" fmla="*/ 10 h 139"/>
                  <a:gd name="T32" fmla="*/ 129 w 253"/>
                  <a:gd name="T33" fmla="*/ 19 h 139"/>
                  <a:gd name="T34" fmla="*/ 131 w 253"/>
                  <a:gd name="T35" fmla="*/ 27 h 139"/>
                  <a:gd name="T36" fmla="*/ 133 w 253"/>
                  <a:gd name="T37" fmla="*/ 36 h 139"/>
                  <a:gd name="T38" fmla="*/ 133 w 253"/>
                  <a:gd name="T39" fmla="*/ 42 h 139"/>
                  <a:gd name="T40" fmla="*/ 133 w 253"/>
                  <a:gd name="T41" fmla="*/ 46 h 139"/>
                  <a:gd name="T42" fmla="*/ 180 w 253"/>
                  <a:gd name="T43" fmla="*/ 63 h 139"/>
                  <a:gd name="T44" fmla="*/ 182 w 253"/>
                  <a:gd name="T45" fmla="*/ 63 h 139"/>
                  <a:gd name="T46" fmla="*/ 190 w 253"/>
                  <a:gd name="T47" fmla="*/ 63 h 139"/>
                  <a:gd name="T48" fmla="*/ 203 w 253"/>
                  <a:gd name="T49" fmla="*/ 63 h 139"/>
                  <a:gd name="T50" fmla="*/ 217 w 253"/>
                  <a:gd name="T51" fmla="*/ 65 h 139"/>
                  <a:gd name="T52" fmla="*/ 230 w 253"/>
                  <a:gd name="T53" fmla="*/ 67 h 139"/>
                  <a:gd name="T54" fmla="*/ 241 w 253"/>
                  <a:gd name="T55" fmla="*/ 72 h 139"/>
                  <a:gd name="T56" fmla="*/ 249 w 253"/>
                  <a:gd name="T57" fmla="*/ 80 h 139"/>
                  <a:gd name="T58" fmla="*/ 253 w 253"/>
                  <a:gd name="T59" fmla="*/ 89 h 139"/>
                  <a:gd name="T60" fmla="*/ 247 w 253"/>
                  <a:gd name="T61" fmla="*/ 99 h 139"/>
                  <a:gd name="T62" fmla="*/ 236 w 253"/>
                  <a:gd name="T63" fmla="*/ 108 h 139"/>
                  <a:gd name="T64" fmla="*/ 228 w 253"/>
                  <a:gd name="T65" fmla="*/ 112 h 139"/>
                  <a:gd name="T66" fmla="*/ 220 w 253"/>
                  <a:gd name="T67" fmla="*/ 116 h 139"/>
                  <a:gd name="T68" fmla="*/ 211 w 253"/>
                  <a:gd name="T69" fmla="*/ 122 h 139"/>
                  <a:gd name="T70" fmla="*/ 203 w 253"/>
                  <a:gd name="T71" fmla="*/ 126 h 139"/>
                  <a:gd name="T72" fmla="*/ 192 w 253"/>
                  <a:gd name="T73" fmla="*/ 127 h 139"/>
                  <a:gd name="T74" fmla="*/ 182 w 253"/>
                  <a:gd name="T75" fmla="*/ 131 h 139"/>
                  <a:gd name="T76" fmla="*/ 173 w 253"/>
                  <a:gd name="T77" fmla="*/ 133 h 139"/>
                  <a:gd name="T78" fmla="*/ 165 w 253"/>
                  <a:gd name="T79" fmla="*/ 137 h 139"/>
                  <a:gd name="T80" fmla="*/ 150 w 253"/>
                  <a:gd name="T81" fmla="*/ 139 h 139"/>
                  <a:gd name="T82" fmla="*/ 141 w 253"/>
                  <a:gd name="T83" fmla="*/ 139 h 139"/>
                  <a:gd name="T84" fmla="*/ 133 w 253"/>
                  <a:gd name="T85" fmla="*/ 135 h 139"/>
                  <a:gd name="T86" fmla="*/ 129 w 253"/>
                  <a:gd name="T87" fmla="*/ 131 h 139"/>
                  <a:gd name="T88" fmla="*/ 127 w 253"/>
                  <a:gd name="T89" fmla="*/ 129 h 139"/>
                  <a:gd name="T90" fmla="*/ 129 w 253"/>
                  <a:gd name="T91" fmla="*/ 127 h 139"/>
                  <a:gd name="T92" fmla="*/ 133 w 253"/>
                  <a:gd name="T93" fmla="*/ 122 h 139"/>
                  <a:gd name="T94" fmla="*/ 135 w 253"/>
                  <a:gd name="T95" fmla="*/ 122 h 139"/>
                  <a:gd name="T96" fmla="*/ 63 w 253"/>
                  <a:gd name="T97" fmla="*/ 101 h 139"/>
                  <a:gd name="T98" fmla="*/ 66 w 253"/>
                  <a:gd name="T99" fmla="*/ 72 h 139"/>
                  <a:gd name="T100" fmla="*/ 63 w 253"/>
                  <a:gd name="T101" fmla="*/ 72 h 139"/>
                  <a:gd name="T102" fmla="*/ 55 w 253"/>
                  <a:gd name="T103" fmla="*/ 72 h 139"/>
                  <a:gd name="T104" fmla="*/ 44 w 253"/>
                  <a:gd name="T105" fmla="*/ 72 h 139"/>
                  <a:gd name="T106" fmla="*/ 32 w 253"/>
                  <a:gd name="T107" fmla="*/ 74 h 139"/>
                  <a:gd name="T108" fmla="*/ 19 w 253"/>
                  <a:gd name="T109" fmla="*/ 74 h 139"/>
                  <a:gd name="T110" fmla="*/ 9 w 253"/>
                  <a:gd name="T111" fmla="*/ 74 h 139"/>
                  <a:gd name="T112" fmla="*/ 2 w 253"/>
                  <a:gd name="T113" fmla="*/ 72 h 139"/>
                  <a:gd name="T114" fmla="*/ 0 w 253"/>
                  <a:gd name="T115" fmla="*/ 72 h 139"/>
                  <a:gd name="T116" fmla="*/ 0 w 253"/>
                  <a:gd name="T117" fmla="*/ 61 h 139"/>
                  <a:gd name="T118" fmla="*/ 0 w 253"/>
                  <a:gd name="T119" fmla="*/ 55 h 139"/>
                  <a:gd name="T120" fmla="*/ 0 w 253"/>
                  <a:gd name="T121" fmla="*/ 5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3" h="139">
                    <a:moveTo>
                      <a:pt x="0" y="55"/>
                    </a:moveTo>
                    <a:lnTo>
                      <a:pt x="0" y="51"/>
                    </a:lnTo>
                    <a:lnTo>
                      <a:pt x="4" y="48"/>
                    </a:lnTo>
                    <a:lnTo>
                      <a:pt x="9" y="40"/>
                    </a:lnTo>
                    <a:lnTo>
                      <a:pt x="17" y="30"/>
                    </a:lnTo>
                    <a:lnTo>
                      <a:pt x="26" y="23"/>
                    </a:lnTo>
                    <a:lnTo>
                      <a:pt x="42" y="15"/>
                    </a:lnTo>
                    <a:lnTo>
                      <a:pt x="49" y="10"/>
                    </a:lnTo>
                    <a:lnTo>
                      <a:pt x="59" y="6"/>
                    </a:lnTo>
                    <a:lnTo>
                      <a:pt x="66" y="4"/>
                    </a:lnTo>
                    <a:lnTo>
                      <a:pt x="80" y="4"/>
                    </a:lnTo>
                    <a:lnTo>
                      <a:pt x="89" y="0"/>
                    </a:lnTo>
                    <a:lnTo>
                      <a:pt x="99" y="0"/>
                    </a:lnTo>
                    <a:lnTo>
                      <a:pt x="106" y="0"/>
                    </a:lnTo>
                    <a:lnTo>
                      <a:pt x="114" y="4"/>
                    </a:lnTo>
                    <a:lnTo>
                      <a:pt x="123" y="10"/>
                    </a:lnTo>
                    <a:lnTo>
                      <a:pt x="129" y="19"/>
                    </a:lnTo>
                    <a:lnTo>
                      <a:pt x="131" y="27"/>
                    </a:lnTo>
                    <a:lnTo>
                      <a:pt x="133" y="36"/>
                    </a:lnTo>
                    <a:lnTo>
                      <a:pt x="133" y="42"/>
                    </a:lnTo>
                    <a:lnTo>
                      <a:pt x="133" y="46"/>
                    </a:lnTo>
                    <a:lnTo>
                      <a:pt x="180" y="63"/>
                    </a:lnTo>
                    <a:lnTo>
                      <a:pt x="182" y="63"/>
                    </a:lnTo>
                    <a:lnTo>
                      <a:pt x="190" y="63"/>
                    </a:lnTo>
                    <a:lnTo>
                      <a:pt x="203" y="63"/>
                    </a:lnTo>
                    <a:lnTo>
                      <a:pt x="217" y="65"/>
                    </a:lnTo>
                    <a:lnTo>
                      <a:pt x="230" y="67"/>
                    </a:lnTo>
                    <a:lnTo>
                      <a:pt x="241" y="72"/>
                    </a:lnTo>
                    <a:lnTo>
                      <a:pt x="249" y="80"/>
                    </a:lnTo>
                    <a:lnTo>
                      <a:pt x="253" y="89"/>
                    </a:lnTo>
                    <a:lnTo>
                      <a:pt x="247" y="99"/>
                    </a:lnTo>
                    <a:lnTo>
                      <a:pt x="236" y="108"/>
                    </a:lnTo>
                    <a:lnTo>
                      <a:pt x="228" y="112"/>
                    </a:lnTo>
                    <a:lnTo>
                      <a:pt x="220" y="116"/>
                    </a:lnTo>
                    <a:lnTo>
                      <a:pt x="211" y="122"/>
                    </a:lnTo>
                    <a:lnTo>
                      <a:pt x="203" y="126"/>
                    </a:lnTo>
                    <a:lnTo>
                      <a:pt x="192" y="127"/>
                    </a:lnTo>
                    <a:lnTo>
                      <a:pt x="182" y="131"/>
                    </a:lnTo>
                    <a:lnTo>
                      <a:pt x="173" y="133"/>
                    </a:lnTo>
                    <a:lnTo>
                      <a:pt x="165" y="137"/>
                    </a:lnTo>
                    <a:lnTo>
                      <a:pt x="150" y="139"/>
                    </a:lnTo>
                    <a:lnTo>
                      <a:pt x="141" y="139"/>
                    </a:lnTo>
                    <a:lnTo>
                      <a:pt x="133" y="135"/>
                    </a:lnTo>
                    <a:lnTo>
                      <a:pt x="129" y="131"/>
                    </a:lnTo>
                    <a:lnTo>
                      <a:pt x="127" y="129"/>
                    </a:lnTo>
                    <a:lnTo>
                      <a:pt x="129" y="127"/>
                    </a:lnTo>
                    <a:lnTo>
                      <a:pt x="133" y="122"/>
                    </a:lnTo>
                    <a:lnTo>
                      <a:pt x="135" y="122"/>
                    </a:lnTo>
                    <a:lnTo>
                      <a:pt x="63" y="101"/>
                    </a:lnTo>
                    <a:lnTo>
                      <a:pt x="66" y="72"/>
                    </a:lnTo>
                    <a:lnTo>
                      <a:pt x="63" y="72"/>
                    </a:lnTo>
                    <a:lnTo>
                      <a:pt x="55" y="72"/>
                    </a:lnTo>
                    <a:lnTo>
                      <a:pt x="44" y="72"/>
                    </a:lnTo>
                    <a:lnTo>
                      <a:pt x="32" y="74"/>
                    </a:lnTo>
                    <a:lnTo>
                      <a:pt x="19" y="74"/>
                    </a:lnTo>
                    <a:lnTo>
                      <a:pt x="9" y="74"/>
                    </a:lnTo>
                    <a:lnTo>
                      <a:pt x="2" y="72"/>
                    </a:lnTo>
                    <a:lnTo>
                      <a:pt x="0" y="72"/>
                    </a:lnTo>
                    <a:lnTo>
                      <a:pt x="0" y="61"/>
                    </a:lnTo>
                    <a:lnTo>
                      <a:pt x="0" y="55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" name="Freeform 52"/>
              <p:cNvSpPr>
                <a:spLocks/>
              </p:cNvSpPr>
              <p:nvPr/>
            </p:nvSpPr>
            <p:spPr bwMode="auto">
              <a:xfrm>
                <a:off x="2097" y="2372"/>
                <a:ext cx="271" cy="127"/>
              </a:xfrm>
              <a:custGeom>
                <a:avLst/>
                <a:gdLst>
                  <a:gd name="T0" fmla="*/ 76 w 542"/>
                  <a:gd name="T1" fmla="*/ 12 h 255"/>
                  <a:gd name="T2" fmla="*/ 78 w 542"/>
                  <a:gd name="T3" fmla="*/ 10 h 255"/>
                  <a:gd name="T4" fmla="*/ 88 w 542"/>
                  <a:gd name="T5" fmla="*/ 8 h 255"/>
                  <a:gd name="T6" fmla="*/ 103 w 542"/>
                  <a:gd name="T7" fmla="*/ 6 h 255"/>
                  <a:gd name="T8" fmla="*/ 122 w 542"/>
                  <a:gd name="T9" fmla="*/ 6 h 255"/>
                  <a:gd name="T10" fmla="*/ 147 w 542"/>
                  <a:gd name="T11" fmla="*/ 2 h 255"/>
                  <a:gd name="T12" fmla="*/ 173 w 542"/>
                  <a:gd name="T13" fmla="*/ 0 h 255"/>
                  <a:gd name="T14" fmla="*/ 204 w 542"/>
                  <a:gd name="T15" fmla="*/ 0 h 255"/>
                  <a:gd name="T16" fmla="*/ 238 w 542"/>
                  <a:gd name="T17" fmla="*/ 0 h 255"/>
                  <a:gd name="T18" fmla="*/ 274 w 542"/>
                  <a:gd name="T19" fmla="*/ 0 h 255"/>
                  <a:gd name="T20" fmla="*/ 312 w 542"/>
                  <a:gd name="T21" fmla="*/ 4 h 255"/>
                  <a:gd name="T22" fmla="*/ 350 w 542"/>
                  <a:gd name="T23" fmla="*/ 6 h 255"/>
                  <a:gd name="T24" fmla="*/ 390 w 542"/>
                  <a:gd name="T25" fmla="*/ 14 h 255"/>
                  <a:gd name="T26" fmla="*/ 428 w 542"/>
                  <a:gd name="T27" fmla="*/ 23 h 255"/>
                  <a:gd name="T28" fmla="*/ 468 w 542"/>
                  <a:gd name="T29" fmla="*/ 33 h 255"/>
                  <a:gd name="T30" fmla="*/ 504 w 542"/>
                  <a:gd name="T31" fmla="*/ 46 h 255"/>
                  <a:gd name="T32" fmla="*/ 542 w 542"/>
                  <a:gd name="T33" fmla="*/ 63 h 255"/>
                  <a:gd name="T34" fmla="*/ 536 w 542"/>
                  <a:gd name="T35" fmla="*/ 63 h 255"/>
                  <a:gd name="T36" fmla="*/ 523 w 542"/>
                  <a:gd name="T37" fmla="*/ 69 h 255"/>
                  <a:gd name="T38" fmla="*/ 500 w 542"/>
                  <a:gd name="T39" fmla="*/ 73 h 255"/>
                  <a:gd name="T40" fmla="*/ 472 w 542"/>
                  <a:gd name="T41" fmla="*/ 82 h 255"/>
                  <a:gd name="T42" fmla="*/ 436 w 542"/>
                  <a:gd name="T43" fmla="*/ 90 h 255"/>
                  <a:gd name="T44" fmla="*/ 398 w 542"/>
                  <a:gd name="T45" fmla="*/ 103 h 255"/>
                  <a:gd name="T46" fmla="*/ 354 w 542"/>
                  <a:gd name="T47" fmla="*/ 114 h 255"/>
                  <a:gd name="T48" fmla="*/ 310 w 542"/>
                  <a:gd name="T49" fmla="*/ 130 h 255"/>
                  <a:gd name="T50" fmla="*/ 261 w 542"/>
                  <a:gd name="T51" fmla="*/ 143 h 255"/>
                  <a:gd name="T52" fmla="*/ 215 w 542"/>
                  <a:gd name="T53" fmla="*/ 156 h 255"/>
                  <a:gd name="T54" fmla="*/ 169 w 542"/>
                  <a:gd name="T55" fmla="*/ 171 h 255"/>
                  <a:gd name="T56" fmla="*/ 128 w 542"/>
                  <a:gd name="T57" fmla="*/ 189 h 255"/>
                  <a:gd name="T58" fmla="*/ 88 w 542"/>
                  <a:gd name="T59" fmla="*/ 206 h 255"/>
                  <a:gd name="T60" fmla="*/ 52 w 542"/>
                  <a:gd name="T61" fmla="*/ 221 h 255"/>
                  <a:gd name="T62" fmla="*/ 23 w 542"/>
                  <a:gd name="T63" fmla="*/ 238 h 255"/>
                  <a:gd name="T64" fmla="*/ 0 w 542"/>
                  <a:gd name="T65" fmla="*/ 255 h 255"/>
                  <a:gd name="T66" fmla="*/ 50 w 542"/>
                  <a:gd name="T67" fmla="*/ 103 h 255"/>
                  <a:gd name="T68" fmla="*/ 76 w 542"/>
                  <a:gd name="T69" fmla="*/ 12 h 255"/>
                  <a:gd name="T70" fmla="*/ 76 w 542"/>
                  <a:gd name="T71" fmla="*/ 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42" h="255">
                    <a:moveTo>
                      <a:pt x="76" y="12"/>
                    </a:moveTo>
                    <a:lnTo>
                      <a:pt x="78" y="10"/>
                    </a:lnTo>
                    <a:lnTo>
                      <a:pt x="88" y="8"/>
                    </a:lnTo>
                    <a:lnTo>
                      <a:pt x="103" y="6"/>
                    </a:lnTo>
                    <a:lnTo>
                      <a:pt x="122" y="6"/>
                    </a:lnTo>
                    <a:lnTo>
                      <a:pt x="147" y="2"/>
                    </a:lnTo>
                    <a:lnTo>
                      <a:pt x="173" y="0"/>
                    </a:lnTo>
                    <a:lnTo>
                      <a:pt x="204" y="0"/>
                    </a:lnTo>
                    <a:lnTo>
                      <a:pt x="238" y="0"/>
                    </a:lnTo>
                    <a:lnTo>
                      <a:pt x="274" y="0"/>
                    </a:lnTo>
                    <a:lnTo>
                      <a:pt x="312" y="4"/>
                    </a:lnTo>
                    <a:lnTo>
                      <a:pt x="350" y="6"/>
                    </a:lnTo>
                    <a:lnTo>
                      <a:pt x="390" y="14"/>
                    </a:lnTo>
                    <a:lnTo>
                      <a:pt x="428" y="23"/>
                    </a:lnTo>
                    <a:lnTo>
                      <a:pt x="468" y="33"/>
                    </a:lnTo>
                    <a:lnTo>
                      <a:pt x="504" y="46"/>
                    </a:lnTo>
                    <a:lnTo>
                      <a:pt x="542" y="63"/>
                    </a:lnTo>
                    <a:lnTo>
                      <a:pt x="536" y="63"/>
                    </a:lnTo>
                    <a:lnTo>
                      <a:pt x="523" y="69"/>
                    </a:lnTo>
                    <a:lnTo>
                      <a:pt x="500" y="73"/>
                    </a:lnTo>
                    <a:lnTo>
                      <a:pt x="472" y="82"/>
                    </a:lnTo>
                    <a:lnTo>
                      <a:pt x="436" y="90"/>
                    </a:lnTo>
                    <a:lnTo>
                      <a:pt x="398" y="103"/>
                    </a:lnTo>
                    <a:lnTo>
                      <a:pt x="354" y="114"/>
                    </a:lnTo>
                    <a:lnTo>
                      <a:pt x="310" y="130"/>
                    </a:lnTo>
                    <a:lnTo>
                      <a:pt x="261" y="143"/>
                    </a:lnTo>
                    <a:lnTo>
                      <a:pt x="215" y="156"/>
                    </a:lnTo>
                    <a:lnTo>
                      <a:pt x="169" y="171"/>
                    </a:lnTo>
                    <a:lnTo>
                      <a:pt x="128" y="189"/>
                    </a:lnTo>
                    <a:lnTo>
                      <a:pt x="88" y="206"/>
                    </a:lnTo>
                    <a:lnTo>
                      <a:pt x="52" y="221"/>
                    </a:lnTo>
                    <a:lnTo>
                      <a:pt x="23" y="238"/>
                    </a:lnTo>
                    <a:lnTo>
                      <a:pt x="0" y="255"/>
                    </a:lnTo>
                    <a:lnTo>
                      <a:pt x="50" y="103"/>
                    </a:lnTo>
                    <a:lnTo>
                      <a:pt x="76" y="12"/>
                    </a:lnTo>
                    <a:lnTo>
                      <a:pt x="76" y="12"/>
                    </a:lnTo>
                    <a:close/>
                  </a:path>
                </a:pathLst>
              </a:custGeom>
              <a:solidFill>
                <a:srgbClr val="8F8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" name="Freeform 53"/>
              <p:cNvSpPr>
                <a:spLocks/>
              </p:cNvSpPr>
              <p:nvPr/>
            </p:nvSpPr>
            <p:spPr bwMode="auto">
              <a:xfrm>
                <a:off x="1664" y="2336"/>
                <a:ext cx="171" cy="212"/>
              </a:xfrm>
              <a:custGeom>
                <a:avLst/>
                <a:gdLst>
                  <a:gd name="T0" fmla="*/ 215 w 343"/>
                  <a:gd name="T1" fmla="*/ 171 h 422"/>
                  <a:gd name="T2" fmla="*/ 200 w 343"/>
                  <a:gd name="T3" fmla="*/ 188 h 422"/>
                  <a:gd name="T4" fmla="*/ 173 w 343"/>
                  <a:gd name="T5" fmla="*/ 220 h 422"/>
                  <a:gd name="T6" fmla="*/ 143 w 343"/>
                  <a:gd name="T7" fmla="*/ 260 h 422"/>
                  <a:gd name="T8" fmla="*/ 109 w 343"/>
                  <a:gd name="T9" fmla="*/ 306 h 422"/>
                  <a:gd name="T10" fmla="*/ 76 w 343"/>
                  <a:gd name="T11" fmla="*/ 348 h 422"/>
                  <a:gd name="T12" fmla="*/ 50 w 343"/>
                  <a:gd name="T13" fmla="*/ 386 h 422"/>
                  <a:gd name="T14" fmla="*/ 37 w 343"/>
                  <a:gd name="T15" fmla="*/ 413 h 422"/>
                  <a:gd name="T16" fmla="*/ 0 w 343"/>
                  <a:gd name="T17" fmla="*/ 403 h 422"/>
                  <a:gd name="T18" fmla="*/ 8 w 343"/>
                  <a:gd name="T19" fmla="*/ 392 h 422"/>
                  <a:gd name="T20" fmla="*/ 25 w 343"/>
                  <a:gd name="T21" fmla="*/ 367 h 422"/>
                  <a:gd name="T22" fmla="*/ 52 w 343"/>
                  <a:gd name="T23" fmla="*/ 333 h 422"/>
                  <a:gd name="T24" fmla="*/ 86 w 343"/>
                  <a:gd name="T25" fmla="*/ 291 h 422"/>
                  <a:gd name="T26" fmla="*/ 120 w 343"/>
                  <a:gd name="T27" fmla="*/ 249 h 422"/>
                  <a:gd name="T28" fmla="*/ 156 w 343"/>
                  <a:gd name="T29" fmla="*/ 209 h 422"/>
                  <a:gd name="T30" fmla="*/ 185 w 343"/>
                  <a:gd name="T31" fmla="*/ 179 h 422"/>
                  <a:gd name="T32" fmla="*/ 211 w 343"/>
                  <a:gd name="T33" fmla="*/ 162 h 422"/>
                  <a:gd name="T34" fmla="*/ 194 w 343"/>
                  <a:gd name="T35" fmla="*/ 148 h 422"/>
                  <a:gd name="T36" fmla="*/ 177 w 343"/>
                  <a:gd name="T37" fmla="*/ 133 h 422"/>
                  <a:gd name="T38" fmla="*/ 160 w 343"/>
                  <a:gd name="T39" fmla="*/ 118 h 422"/>
                  <a:gd name="T40" fmla="*/ 139 w 343"/>
                  <a:gd name="T41" fmla="*/ 95 h 422"/>
                  <a:gd name="T42" fmla="*/ 124 w 343"/>
                  <a:gd name="T43" fmla="*/ 76 h 422"/>
                  <a:gd name="T44" fmla="*/ 113 w 343"/>
                  <a:gd name="T45" fmla="*/ 51 h 422"/>
                  <a:gd name="T46" fmla="*/ 107 w 343"/>
                  <a:gd name="T47" fmla="*/ 34 h 422"/>
                  <a:gd name="T48" fmla="*/ 109 w 343"/>
                  <a:gd name="T49" fmla="*/ 15 h 422"/>
                  <a:gd name="T50" fmla="*/ 116 w 343"/>
                  <a:gd name="T51" fmla="*/ 6 h 422"/>
                  <a:gd name="T52" fmla="*/ 143 w 343"/>
                  <a:gd name="T53" fmla="*/ 0 h 422"/>
                  <a:gd name="T54" fmla="*/ 170 w 343"/>
                  <a:gd name="T55" fmla="*/ 6 h 422"/>
                  <a:gd name="T56" fmla="*/ 183 w 343"/>
                  <a:gd name="T57" fmla="*/ 9 h 422"/>
                  <a:gd name="T58" fmla="*/ 172 w 343"/>
                  <a:gd name="T59" fmla="*/ 9 h 422"/>
                  <a:gd name="T60" fmla="*/ 151 w 343"/>
                  <a:gd name="T61" fmla="*/ 15 h 422"/>
                  <a:gd name="T62" fmla="*/ 139 w 343"/>
                  <a:gd name="T63" fmla="*/ 34 h 422"/>
                  <a:gd name="T64" fmla="*/ 143 w 343"/>
                  <a:gd name="T65" fmla="*/ 49 h 422"/>
                  <a:gd name="T66" fmla="*/ 156 w 343"/>
                  <a:gd name="T67" fmla="*/ 72 h 422"/>
                  <a:gd name="T68" fmla="*/ 175 w 343"/>
                  <a:gd name="T69" fmla="*/ 95 h 422"/>
                  <a:gd name="T70" fmla="*/ 198 w 343"/>
                  <a:gd name="T71" fmla="*/ 120 h 422"/>
                  <a:gd name="T72" fmla="*/ 221 w 343"/>
                  <a:gd name="T73" fmla="*/ 143 h 422"/>
                  <a:gd name="T74" fmla="*/ 248 w 343"/>
                  <a:gd name="T75" fmla="*/ 160 h 422"/>
                  <a:gd name="T76" fmla="*/ 272 w 343"/>
                  <a:gd name="T77" fmla="*/ 173 h 422"/>
                  <a:gd name="T78" fmla="*/ 295 w 343"/>
                  <a:gd name="T79" fmla="*/ 182 h 422"/>
                  <a:gd name="T80" fmla="*/ 320 w 343"/>
                  <a:gd name="T81" fmla="*/ 184 h 422"/>
                  <a:gd name="T82" fmla="*/ 343 w 343"/>
                  <a:gd name="T83" fmla="*/ 184 h 422"/>
                  <a:gd name="T84" fmla="*/ 337 w 343"/>
                  <a:gd name="T85" fmla="*/ 186 h 422"/>
                  <a:gd name="T86" fmla="*/ 322 w 343"/>
                  <a:gd name="T87" fmla="*/ 196 h 422"/>
                  <a:gd name="T88" fmla="*/ 299 w 343"/>
                  <a:gd name="T89" fmla="*/ 200 h 422"/>
                  <a:gd name="T90" fmla="*/ 272 w 343"/>
                  <a:gd name="T91" fmla="*/ 196 h 422"/>
                  <a:gd name="T92" fmla="*/ 248 w 343"/>
                  <a:gd name="T93" fmla="*/ 184 h 422"/>
                  <a:gd name="T94" fmla="*/ 230 w 343"/>
                  <a:gd name="T95" fmla="*/ 175 h 422"/>
                  <a:gd name="T96" fmla="*/ 219 w 343"/>
                  <a:gd name="T97" fmla="*/ 169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43" h="422">
                    <a:moveTo>
                      <a:pt x="219" y="169"/>
                    </a:moveTo>
                    <a:lnTo>
                      <a:pt x="215" y="171"/>
                    </a:lnTo>
                    <a:lnTo>
                      <a:pt x="210" y="177"/>
                    </a:lnTo>
                    <a:lnTo>
                      <a:pt x="200" y="188"/>
                    </a:lnTo>
                    <a:lnTo>
                      <a:pt x="189" y="203"/>
                    </a:lnTo>
                    <a:lnTo>
                      <a:pt x="173" y="220"/>
                    </a:lnTo>
                    <a:lnTo>
                      <a:pt x="160" y="239"/>
                    </a:lnTo>
                    <a:lnTo>
                      <a:pt x="143" y="260"/>
                    </a:lnTo>
                    <a:lnTo>
                      <a:pt x="128" y="283"/>
                    </a:lnTo>
                    <a:lnTo>
                      <a:pt x="109" y="306"/>
                    </a:lnTo>
                    <a:lnTo>
                      <a:pt x="94" y="327"/>
                    </a:lnTo>
                    <a:lnTo>
                      <a:pt x="76" y="348"/>
                    </a:lnTo>
                    <a:lnTo>
                      <a:pt x="65" y="369"/>
                    </a:lnTo>
                    <a:lnTo>
                      <a:pt x="50" y="386"/>
                    </a:lnTo>
                    <a:lnTo>
                      <a:pt x="42" y="401"/>
                    </a:lnTo>
                    <a:lnTo>
                      <a:pt x="37" y="413"/>
                    </a:lnTo>
                    <a:lnTo>
                      <a:pt x="35" y="422"/>
                    </a:lnTo>
                    <a:lnTo>
                      <a:pt x="0" y="403"/>
                    </a:lnTo>
                    <a:lnTo>
                      <a:pt x="0" y="399"/>
                    </a:lnTo>
                    <a:lnTo>
                      <a:pt x="8" y="392"/>
                    </a:lnTo>
                    <a:lnTo>
                      <a:pt x="16" y="382"/>
                    </a:lnTo>
                    <a:lnTo>
                      <a:pt x="25" y="367"/>
                    </a:lnTo>
                    <a:lnTo>
                      <a:pt x="38" y="350"/>
                    </a:lnTo>
                    <a:lnTo>
                      <a:pt x="52" y="333"/>
                    </a:lnTo>
                    <a:lnTo>
                      <a:pt x="67" y="312"/>
                    </a:lnTo>
                    <a:lnTo>
                      <a:pt x="86" y="291"/>
                    </a:lnTo>
                    <a:lnTo>
                      <a:pt x="103" y="268"/>
                    </a:lnTo>
                    <a:lnTo>
                      <a:pt x="120" y="249"/>
                    </a:lnTo>
                    <a:lnTo>
                      <a:pt x="137" y="226"/>
                    </a:lnTo>
                    <a:lnTo>
                      <a:pt x="156" y="209"/>
                    </a:lnTo>
                    <a:lnTo>
                      <a:pt x="170" y="192"/>
                    </a:lnTo>
                    <a:lnTo>
                      <a:pt x="185" y="179"/>
                    </a:lnTo>
                    <a:lnTo>
                      <a:pt x="198" y="167"/>
                    </a:lnTo>
                    <a:lnTo>
                      <a:pt x="211" y="162"/>
                    </a:lnTo>
                    <a:lnTo>
                      <a:pt x="206" y="158"/>
                    </a:lnTo>
                    <a:lnTo>
                      <a:pt x="194" y="148"/>
                    </a:lnTo>
                    <a:lnTo>
                      <a:pt x="185" y="141"/>
                    </a:lnTo>
                    <a:lnTo>
                      <a:pt x="177" y="133"/>
                    </a:lnTo>
                    <a:lnTo>
                      <a:pt x="168" y="125"/>
                    </a:lnTo>
                    <a:lnTo>
                      <a:pt x="160" y="118"/>
                    </a:lnTo>
                    <a:lnTo>
                      <a:pt x="149" y="106"/>
                    </a:lnTo>
                    <a:lnTo>
                      <a:pt x="139" y="95"/>
                    </a:lnTo>
                    <a:lnTo>
                      <a:pt x="132" y="84"/>
                    </a:lnTo>
                    <a:lnTo>
                      <a:pt x="124" y="76"/>
                    </a:lnTo>
                    <a:lnTo>
                      <a:pt x="116" y="63"/>
                    </a:lnTo>
                    <a:lnTo>
                      <a:pt x="113" y="51"/>
                    </a:lnTo>
                    <a:lnTo>
                      <a:pt x="107" y="42"/>
                    </a:lnTo>
                    <a:lnTo>
                      <a:pt x="107" y="34"/>
                    </a:lnTo>
                    <a:lnTo>
                      <a:pt x="107" y="23"/>
                    </a:lnTo>
                    <a:lnTo>
                      <a:pt x="109" y="15"/>
                    </a:lnTo>
                    <a:lnTo>
                      <a:pt x="113" y="9"/>
                    </a:lnTo>
                    <a:lnTo>
                      <a:pt x="116" y="6"/>
                    </a:lnTo>
                    <a:lnTo>
                      <a:pt x="130" y="0"/>
                    </a:lnTo>
                    <a:lnTo>
                      <a:pt x="143" y="0"/>
                    </a:lnTo>
                    <a:lnTo>
                      <a:pt x="156" y="0"/>
                    </a:lnTo>
                    <a:lnTo>
                      <a:pt x="170" y="6"/>
                    </a:lnTo>
                    <a:lnTo>
                      <a:pt x="179" y="8"/>
                    </a:lnTo>
                    <a:lnTo>
                      <a:pt x="183" y="9"/>
                    </a:lnTo>
                    <a:lnTo>
                      <a:pt x="179" y="9"/>
                    </a:lnTo>
                    <a:lnTo>
                      <a:pt x="172" y="9"/>
                    </a:lnTo>
                    <a:lnTo>
                      <a:pt x="160" y="9"/>
                    </a:lnTo>
                    <a:lnTo>
                      <a:pt x="151" y="15"/>
                    </a:lnTo>
                    <a:lnTo>
                      <a:pt x="143" y="21"/>
                    </a:lnTo>
                    <a:lnTo>
                      <a:pt x="139" y="34"/>
                    </a:lnTo>
                    <a:lnTo>
                      <a:pt x="139" y="40"/>
                    </a:lnTo>
                    <a:lnTo>
                      <a:pt x="143" y="49"/>
                    </a:lnTo>
                    <a:lnTo>
                      <a:pt x="147" y="59"/>
                    </a:lnTo>
                    <a:lnTo>
                      <a:pt x="156" y="72"/>
                    </a:lnTo>
                    <a:lnTo>
                      <a:pt x="166" y="84"/>
                    </a:lnTo>
                    <a:lnTo>
                      <a:pt x="175" y="95"/>
                    </a:lnTo>
                    <a:lnTo>
                      <a:pt x="187" y="108"/>
                    </a:lnTo>
                    <a:lnTo>
                      <a:pt x="198" y="120"/>
                    </a:lnTo>
                    <a:lnTo>
                      <a:pt x="210" y="131"/>
                    </a:lnTo>
                    <a:lnTo>
                      <a:pt x="221" y="143"/>
                    </a:lnTo>
                    <a:lnTo>
                      <a:pt x="234" y="150"/>
                    </a:lnTo>
                    <a:lnTo>
                      <a:pt x="248" y="160"/>
                    </a:lnTo>
                    <a:lnTo>
                      <a:pt x="259" y="167"/>
                    </a:lnTo>
                    <a:lnTo>
                      <a:pt x="272" y="173"/>
                    </a:lnTo>
                    <a:lnTo>
                      <a:pt x="284" y="177"/>
                    </a:lnTo>
                    <a:lnTo>
                      <a:pt x="295" y="182"/>
                    </a:lnTo>
                    <a:lnTo>
                      <a:pt x="306" y="184"/>
                    </a:lnTo>
                    <a:lnTo>
                      <a:pt x="320" y="184"/>
                    </a:lnTo>
                    <a:lnTo>
                      <a:pt x="329" y="184"/>
                    </a:lnTo>
                    <a:lnTo>
                      <a:pt x="343" y="184"/>
                    </a:lnTo>
                    <a:lnTo>
                      <a:pt x="339" y="184"/>
                    </a:lnTo>
                    <a:lnTo>
                      <a:pt x="337" y="186"/>
                    </a:lnTo>
                    <a:lnTo>
                      <a:pt x="329" y="192"/>
                    </a:lnTo>
                    <a:lnTo>
                      <a:pt x="322" y="196"/>
                    </a:lnTo>
                    <a:lnTo>
                      <a:pt x="312" y="198"/>
                    </a:lnTo>
                    <a:lnTo>
                      <a:pt x="299" y="200"/>
                    </a:lnTo>
                    <a:lnTo>
                      <a:pt x="286" y="200"/>
                    </a:lnTo>
                    <a:lnTo>
                      <a:pt x="272" y="196"/>
                    </a:lnTo>
                    <a:lnTo>
                      <a:pt x="257" y="188"/>
                    </a:lnTo>
                    <a:lnTo>
                      <a:pt x="248" y="184"/>
                    </a:lnTo>
                    <a:lnTo>
                      <a:pt x="238" y="179"/>
                    </a:lnTo>
                    <a:lnTo>
                      <a:pt x="230" y="175"/>
                    </a:lnTo>
                    <a:lnTo>
                      <a:pt x="221" y="169"/>
                    </a:lnTo>
                    <a:lnTo>
                      <a:pt x="219" y="169"/>
                    </a:lnTo>
                    <a:lnTo>
                      <a:pt x="219" y="169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" name="Freeform 54"/>
              <p:cNvSpPr>
                <a:spLocks/>
              </p:cNvSpPr>
              <p:nvPr/>
            </p:nvSpPr>
            <p:spPr bwMode="auto">
              <a:xfrm>
                <a:off x="1109" y="1627"/>
                <a:ext cx="464" cy="616"/>
              </a:xfrm>
              <a:custGeom>
                <a:avLst/>
                <a:gdLst>
                  <a:gd name="T0" fmla="*/ 185 w 930"/>
                  <a:gd name="T1" fmla="*/ 1199 h 1232"/>
                  <a:gd name="T2" fmla="*/ 152 w 930"/>
                  <a:gd name="T3" fmla="*/ 1146 h 1232"/>
                  <a:gd name="T4" fmla="*/ 112 w 930"/>
                  <a:gd name="T5" fmla="*/ 1055 h 1232"/>
                  <a:gd name="T6" fmla="*/ 74 w 930"/>
                  <a:gd name="T7" fmla="*/ 924 h 1232"/>
                  <a:gd name="T8" fmla="*/ 59 w 930"/>
                  <a:gd name="T9" fmla="*/ 758 h 1232"/>
                  <a:gd name="T10" fmla="*/ 78 w 930"/>
                  <a:gd name="T11" fmla="*/ 566 h 1232"/>
                  <a:gd name="T12" fmla="*/ 137 w 930"/>
                  <a:gd name="T13" fmla="*/ 437 h 1232"/>
                  <a:gd name="T14" fmla="*/ 211 w 930"/>
                  <a:gd name="T15" fmla="*/ 382 h 1232"/>
                  <a:gd name="T16" fmla="*/ 293 w 930"/>
                  <a:gd name="T17" fmla="*/ 386 h 1232"/>
                  <a:gd name="T18" fmla="*/ 367 w 930"/>
                  <a:gd name="T19" fmla="*/ 437 h 1232"/>
                  <a:gd name="T20" fmla="*/ 418 w 930"/>
                  <a:gd name="T21" fmla="*/ 521 h 1232"/>
                  <a:gd name="T22" fmla="*/ 424 w 930"/>
                  <a:gd name="T23" fmla="*/ 477 h 1232"/>
                  <a:gd name="T24" fmla="*/ 449 w 930"/>
                  <a:gd name="T25" fmla="*/ 378 h 1232"/>
                  <a:gd name="T26" fmla="*/ 491 w 930"/>
                  <a:gd name="T27" fmla="*/ 254 h 1232"/>
                  <a:gd name="T28" fmla="*/ 559 w 930"/>
                  <a:gd name="T29" fmla="*/ 138 h 1232"/>
                  <a:gd name="T30" fmla="*/ 656 w 930"/>
                  <a:gd name="T31" fmla="*/ 60 h 1232"/>
                  <a:gd name="T32" fmla="*/ 764 w 930"/>
                  <a:gd name="T33" fmla="*/ 58 h 1232"/>
                  <a:gd name="T34" fmla="*/ 837 w 930"/>
                  <a:gd name="T35" fmla="*/ 116 h 1232"/>
                  <a:gd name="T36" fmla="*/ 886 w 930"/>
                  <a:gd name="T37" fmla="*/ 209 h 1232"/>
                  <a:gd name="T38" fmla="*/ 905 w 930"/>
                  <a:gd name="T39" fmla="*/ 304 h 1232"/>
                  <a:gd name="T40" fmla="*/ 917 w 930"/>
                  <a:gd name="T41" fmla="*/ 372 h 1232"/>
                  <a:gd name="T42" fmla="*/ 918 w 930"/>
                  <a:gd name="T43" fmla="*/ 384 h 1232"/>
                  <a:gd name="T44" fmla="*/ 926 w 930"/>
                  <a:gd name="T45" fmla="*/ 334 h 1232"/>
                  <a:gd name="T46" fmla="*/ 928 w 930"/>
                  <a:gd name="T47" fmla="*/ 245 h 1232"/>
                  <a:gd name="T48" fmla="*/ 915 w 930"/>
                  <a:gd name="T49" fmla="*/ 144 h 1232"/>
                  <a:gd name="T50" fmla="*/ 861 w 930"/>
                  <a:gd name="T51" fmla="*/ 55 h 1232"/>
                  <a:gd name="T52" fmla="*/ 763 w 930"/>
                  <a:gd name="T53" fmla="*/ 5 h 1232"/>
                  <a:gd name="T54" fmla="*/ 639 w 930"/>
                  <a:gd name="T55" fmla="*/ 13 h 1232"/>
                  <a:gd name="T56" fmla="*/ 544 w 930"/>
                  <a:gd name="T57" fmla="*/ 81 h 1232"/>
                  <a:gd name="T58" fmla="*/ 474 w 930"/>
                  <a:gd name="T59" fmla="*/ 184 h 1232"/>
                  <a:gd name="T60" fmla="*/ 430 w 930"/>
                  <a:gd name="T61" fmla="*/ 302 h 1232"/>
                  <a:gd name="T62" fmla="*/ 407 w 930"/>
                  <a:gd name="T63" fmla="*/ 408 h 1232"/>
                  <a:gd name="T64" fmla="*/ 401 w 930"/>
                  <a:gd name="T65" fmla="*/ 431 h 1232"/>
                  <a:gd name="T66" fmla="*/ 380 w 930"/>
                  <a:gd name="T67" fmla="*/ 399 h 1232"/>
                  <a:gd name="T68" fmla="*/ 344 w 930"/>
                  <a:gd name="T69" fmla="*/ 361 h 1232"/>
                  <a:gd name="T70" fmla="*/ 289 w 930"/>
                  <a:gd name="T71" fmla="*/ 327 h 1232"/>
                  <a:gd name="T72" fmla="*/ 221 w 930"/>
                  <a:gd name="T73" fmla="*/ 317 h 1232"/>
                  <a:gd name="T74" fmla="*/ 137 w 930"/>
                  <a:gd name="T75" fmla="*/ 346 h 1232"/>
                  <a:gd name="T76" fmla="*/ 61 w 930"/>
                  <a:gd name="T77" fmla="*/ 435 h 1232"/>
                  <a:gd name="T78" fmla="*/ 14 w 930"/>
                  <a:gd name="T79" fmla="*/ 574 h 1232"/>
                  <a:gd name="T80" fmla="*/ 2 w 930"/>
                  <a:gd name="T81" fmla="*/ 758 h 1232"/>
                  <a:gd name="T82" fmla="*/ 44 w 930"/>
                  <a:gd name="T83" fmla="*/ 971 h 1232"/>
                  <a:gd name="T84" fmla="*/ 152 w 930"/>
                  <a:gd name="T85" fmla="*/ 1211 h 1232"/>
                  <a:gd name="T86" fmla="*/ 168 w 930"/>
                  <a:gd name="T87" fmla="*/ 1228 h 1232"/>
                  <a:gd name="T88" fmla="*/ 185 w 930"/>
                  <a:gd name="T89" fmla="*/ 1228 h 1232"/>
                  <a:gd name="T90" fmla="*/ 190 w 930"/>
                  <a:gd name="T91" fmla="*/ 1213 h 1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30" h="1232">
                    <a:moveTo>
                      <a:pt x="192" y="1211"/>
                    </a:moveTo>
                    <a:lnTo>
                      <a:pt x="188" y="1207"/>
                    </a:lnTo>
                    <a:lnTo>
                      <a:pt x="185" y="1199"/>
                    </a:lnTo>
                    <a:lnTo>
                      <a:pt x="175" y="1186"/>
                    </a:lnTo>
                    <a:lnTo>
                      <a:pt x="166" y="1171"/>
                    </a:lnTo>
                    <a:lnTo>
                      <a:pt x="152" y="1146"/>
                    </a:lnTo>
                    <a:lnTo>
                      <a:pt x="139" y="1119"/>
                    </a:lnTo>
                    <a:lnTo>
                      <a:pt x="126" y="1089"/>
                    </a:lnTo>
                    <a:lnTo>
                      <a:pt x="112" y="1055"/>
                    </a:lnTo>
                    <a:lnTo>
                      <a:pt x="97" y="1015"/>
                    </a:lnTo>
                    <a:lnTo>
                      <a:pt x="86" y="971"/>
                    </a:lnTo>
                    <a:lnTo>
                      <a:pt x="74" y="924"/>
                    </a:lnTo>
                    <a:lnTo>
                      <a:pt x="67" y="872"/>
                    </a:lnTo>
                    <a:lnTo>
                      <a:pt x="61" y="817"/>
                    </a:lnTo>
                    <a:lnTo>
                      <a:pt x="59" y="758"/>
                    </a:lnTo>
                    <a:lnTo>
                      <a:pt x="61" y="697"/>
                    </a:lnTo>
                    <a:lnTo>
                      <a:pt x="69" y="631"/>
                    </a:lnTo>
                    <a:lnTo>
                      <a:pt x="78" y="566"/>
                    </a:lnTo>
                    <a:lnTo>
                      <a:pt x="95" y="515"/>
                    </a:lnTo>
                    <a:lnTo>
                      <a:pt x="112" y="471"/>
                    </a:lnTo>
                    <a:lnTo>
                      <a:pt x="137" y="437"/>
                    </a:lnTo>
                    <a:lnTo>
                      <a:pt x="160" y="408"/>
                    </a:lnTo>
                    <a:lnTo>
                      <a:pt x="187" y="391"/>
                    </a:lnTo>
                    <a:lnTo>
                      <a:pt x="211" y="382"/>
                    </a:lnTo>
                    <a:lnTo>
                      <a:pt x="240" y="378"/>
                    </a:lnTo>
                    <a:lnTo>
                      <a:pt x="266" y="378"/>
                    </a:lnTo>
                    <a:lnTo>
                      <a:pt x="293" y="386"/>
                    </a:lnTo>
                    <a:lnTo>
                      <a:pt x="320" y="399"/>
                    </a:lnTo>
                    <a:lnTo>
                      <a:pt x="344" y="416"/>
                    </a:lnTo>
                    <a:lnTo>
                      <a:pt x="367" y="437"/>
                    </a:lnTo>
                    <a:lnTo>
                      <a:pt x="388" y="462"/>
                    </a:lnTo>
                    <a:lnTo>
                      <a:pt x="405" y="488"/>
                    </a:lnTo>
                    <a:lnTo>
                      <a:pt x="418" y="521"/>
                    </a:lnTo>
                    <a:lnTo>
                      <a:pt x="418" y="515"/>
                    </a:lnTo>
                    <a:lnTo>
                      <a:pt x="420" y="500"/>
                    </a:lnTo>
                    <a:lnTo>
                      <a:pt x="424" y="477"/>
                    </a:lnTo>
                    <a:lnTo>
                      <a:pt x="432" y="450"/>
                    </a:lnTo>
                    <a:lnTo>
                      <a:pt x="437" y="414"/>
                    </a:lnTo>
                    <a:lnTo>
                      <a:pt x="449" y="378"/>
                    </a:lnTo>
                    <a:lnTo>
                      <a:pt x="460" y="338"/>
                    </a:lnTo>
                    <a:lnTo>
                      <a:pt x="475" y="298"/>
                    </a:lnTo>
                    <a:lnTo>
                      <a:pt x="491" y="254"/>
                    </a:lnTo>
                    <a:lnTo>
                      <a:pt x="512" y="213"/>
                    </a:lnTo>
                    <a:lnTo>
                      <a:pt x="533" y="173"/>
                    </a:lnTo>
                    <a:lnTo>
                      <a:pt x="559" y="138"/>
                    </a:lnTo>
                    <a:lnTo>
                      <a:pt x="588" y="106"/>
                    </a:lnTo>
                    <a:lnTo>
                      <a:pt x="620" y="79"/>
                    </a:lnTo>
                    <a:lnTo>
                      <a:pt x="656" y="60"/>
                    </a:lnTo>
                    <a:lnTo>
                      <a:pt x="696" y="53"/>
                    </a:lnTo>
                    <a:lnTo>
                      <a:pt x="732" y="49"/>
                    </a:lnTo>
                    <a:lnTo>
                      <a:pt x="764" y="58"/>
                    </a:lnTo>
                    <a:lnTo>
                      <a:pt x="793" y="72"/>
                    </a:lnTo>
                    <a:lnTo>
                      <a:pt x="818" y="91"/>
                    </a:lnTo>
                    <a:lnTo>
                      <a:pt x="837" y="116"/>
                    </a:lnTo>
                    <a:lnTo>
                      <a:pt x="856" y="144"/>
                    </a:lnTo>
                    <a:lnTo>
                      <a:pt x="871" y="174"/>
                    </a:lnTo>
                    <a:lnTo>
                      <a:pt x="886" y="209"/>
                    </a:lnTo>
                    <a:lnTo>
                      <a:pt x="894" y="241"/>
                    </a:lnTo>
                    <a:lnTo>
                      <a:pt x="901" y="273"/>
                    </a:lnTo>
                    <a:lnTo>
                      <a:pt x="905" y="304"/>
                    </a:lnTo>
                    <a:lnTo>
                      <a:pt x="911" y="332"/>
                    </a:lnTo>
                    <a:lnTo>
                      <a:pt x="913" y="353"/>
                    </a:lnTo>
                    <a:lnTo>
                      <a:pt x="917" y="372"/>
                    </a:lnTo>
                    <a:lnTo>
                      <a:pt x="917" y="384"/>
                    </a:lnTo>
                    <a:lnTo>
                      <a:pt x="918" y="389"/>
                    </a:lnTo>
                    <a:lnTo>
                      <a:pt x="918" y="384"/>
                    </a:lnTo>
                    <a:lnTo>
                      <a:pt x="920" y="372"/>
                    </a:lnTo>
                    <a:lnTo>
                      <a:pt x="922" y="357"/>
                    </a:lnTo>
                    <a:lnTo>
                      <a:pt x="926" y="334"/>
                    </a:lnTo>
                    <a:lnTo>
                      <a:pt x="928" y="306"/>
                    </a:lnTo>
                    <a:lnTo>
                      <a:pt x="930" y="277"/>
                    </a:lnTo>
                    <a:lnTo>
                      <a:pt x="928" y="245"/>
                    </a:lnTo>
                    <a:lnTo>
                      <a:pt x="928" y="213"/>
                    </a:lnTo>
                    <a:lnTo>
                      <a:pt x="922" y="176"/>
                    </a:lnTo>
                    <a:lnTo>
                      <a:pt x="915" y="144"/>
                    </a:lnTo>
                    <a:lnTo>
                      <a:pt x="901" y="112"/>
                    </a:lnTo>
                    <a:lnTo>
                      <a:pt x="886" y="83"/>
                    </a:lnTo>
                    <a:lnTo>
                      <a:pt x="861" y="55"/>
                    </a:lnTo>
                    <a:lnTo>
                      <a:pt x="837" y="32"/>
                    </a:lnTo>
                    <a:lnTo>
                      <a:pt x="802" y="17"/>
                    </a:lnTo>
                    <a:lnTo>
                      <a:pt x="763" y="5"/>
                    </a:lnTo>
                    <a:lnTo>
                      <a:pt x="717" y="0"/>
                    </a:lnTo>
                    <a:lnTo>
                      <a:pt x="677" y="1"/>
                    </a:lnTo>
                    <a:lnTo>
                      <a:pt x="639" y="13"/>
                    </a:lnTo>
                    <a:lnTo>
                      <a:pt x="607" y="32"/>
                    </a:lnTo>
                    <a:lnTo>
                      <a:pt x="572" y="53"/>
                    </a:lnTo>
                    <a:lnTo>
                      <a:pt x="544" y="81"/>
                    </a:lnTo>
                    <a:lnTo>
                      <a:pt x="517" y="112"/>
                    </a:lnTo>
                    <a:lnTo>
                      <a:pt x="496" y="148"/>
                    </a:lnTo>
                    <a:lnTo>
                      <a:pt x="474" y="184"/>
                    </a:lnTo>
                    <a:lnTo>
                      <a:pt x="456" y="224"/>
                    </a:lnTo>
                    <a:lnTo>
                      <a:pt x="441" y="262"/>
                    </a:lnTo>
                    <a:lnTo>
                      <a:pt x="430" y="302"/>
                    </a:lnTo>
                    <a:lnTo>
                      <a:pt x="418" y="340"/>
                    </a:lnTo>
                    <a:lnTo>
                      <a:pt x="411" y="376"/>
                    </a:lnTo>
                    <a:lnTo>
                      <a:pt x="407" y="408"/>
                    </a:lnTo>
                    <a:lnTo>
                      <a:pt x="407" y="439"/>
                    </a:lnTo>
                    <a:lnTo>
                      <a:pt x="405" y="435"/>
                    </a:lnTo>
                    <a:lnTo>
                      <a:pt x="401" y="431"/>
                    </a:lnTo>
                    <a:lnTo>
                      <a:pt x="396" y="422"/>
                    </a:lnTo>
                    <a:lnTo>
                      <a:pt x="390" y="412"/>
                    </a:lnTo>
                    <a:lnTo>
                      <a:pt x="380" y="399"/>
                    </a:lnTo>
                    <a:lnTo>
                      <a:pt x="371" y="387"/>
                    </a:lnTo>
                    <a:lnTo>
                      <a:pt x="358" y="372"/>
                    </a:lnTo>
                    <a:lnTo>
                      <a:pt x="344" y="361"/>
                    </a:lnTo>
                    <a:lnTo>
                      <a:pt x="327" y="347"/>
                    </a:lnTo>
                    <a:lnTo>
                      <a:pt x="310" y="336"/>
                    </a:lnTo>
                    <a:lnTo>
                      <a:pt x="289" y="327"/>
                    </a:lnTo>
                    <a:lnTo>
                      <a:pt x="268" y="321"/>
                    </a:lnTo>
                    <a:lnTo>
                      <a:pt x="244" y="315"/>
                    </a:lnTo>
                    <a:lnTo>
                      <a:pt x="221" y="317"/>
                    </a:lnTo>
                    <a:lnTo>
                      <a:pt x="194" y="323"/>
                    </a:lnTo>
                    <a:lnTo>
                      <a:pt x="168" y="332"/>
                    </a:lnTo>
                    <a:lnTo>
                      <a:pt x="137" y="346"/>
                    </a:lnTo>
                    <a:lnTo>
                      <a:pt x="110" y="368"/>
                    </a:lnTo>
                    <a:lnTo>
                      <a:pt x="84" y="399"/>
                    </a:lnTo>
                    <a:lnTo>
                      <a:pt x="61" y="435"/>
                    </a:lnTo>
                    <a:lnTo>
                      <a:pt x="42" y="475"/>
                    </a:lnTo>
                    <a:lnTo>
                      <a:pt x="25" y="522"/>
                    </a:lnTo>
                    <a:lnTo>
                      <a:pt x="14" y="574"/>
                    </a:lnTo>
                    <a:lnTo>
                      <a:pt x="4" y="633"/>
                    </a:lnTo>
                    <a:lnTo>
                      <a:pt x="0" y="694"/>
                    </a:lnTo>
                    <a:lnTo>
                      <a:pt x="2" y="758"/>
                    </a:lnTo>
                    <a:lnTo>
                      <a:pt x="8" y="827"/>
                    </a:lnTo>
                    <a:lnTo>
                      <a:pt x="23" y="899"/>
                    </a:lnTo>
                    <a:lnTo>
                      <a:pt x="44" y="971"/>
                    </a:lnTo>
                    <a:lnTo>
                      <a:pt x="71" y="1049"/>
                    </a:lnTo>
                    <a:lnTo>
                      <a:pt x="107" y="1129"/>
                    </a:lnTo>
                    <a:lnTo>
                      <a:pt x="152" y="1211"/>
                    </a:lnTo>
                    <a:lnTo>
                      <a:pt x="158" y="1218"/>
                    </a:lnTo>
                    <a:lnTo>
                      <a:pt x="162" y="1224"/>
                    </a:lnTo>
                    <a:lnTo>
                      <a:pt x="168" y="1228"/>
                    </a:lnTo>
                    <a:lnTo>
                      <a:pt x="171" y="1230"/>
                    </a:lnTo>
                    <a:lnTo>
                      <a:pt x="177" y="1232"/>
                    </a:lnTo>
                    <a:lnTo>
                      <a:pt x="185" y="1228"/>
                    </a:lnTo>
                    <a:lnTo>
                      <a:pt x="187" y="1222"/>
                    </a:lnTo>
                    <a:lnTo>
                      <a:pt x="188" y="1216"/>
                    </a:lnTo>
                    <a:lnTo>
                      <a:pt x="190" y="1213"/>
                    </a:lnTo>
                    <a:lnTo>
                      <a:pt x="192" y="1211"/>
                    </a:lnTo>
                    <a:lnTo>
                      <a:pt x="192" y="1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" name="Freeform 55"/>
              <p:cNvSpPr>
                <a:spLocks/>
              </p:cNvSpPr>
              <p:nvPr/>
            </p:nvSpPr>
            <p:spPr bwMode="auto">
              <a:xfrm>
                <a:off x="1805" y="2661"/>
                <a:ext cx="341" cy="212"/>
              </a:xfrm>
              <a:custGeom>
                <a:avLst/>
                <a:gdLst>
                  <a:gd name="T0" fmla="*/ 0 w 680"/>
                  <a:gd name="T1" fmla="*/ 365 h 424"/>
                  <a:gd name="T2" fmla="*/ 3 w 680"/>
                  <a:gd name="T3" fmla="*/ 360 h 424"/>
                  <a:gd name="T4" fmla="*/ 19 w 680"/>
                  <a:gd name="T5" fmla="*/ 350 h 424"/>
                  <a:gd name="T6" fmla="*/ 38 w 680"/>
                  <a:gd name="T7" fmla="*/ 333 h 424"/>
                  <a:gd name="T8" fmla="*/ 70 w 680"/>
                  <a:gd name="T9" fmla="*/ 316 h 424"/>
                  <a:gd name="T10" fmla="*/ 104 w 680"/>
                  <a:gd name="T11" fmla="*/ 291 h 424"/>
                  <a:gd name="T12" fmla="*/ 148 w 680"/>
                  <a:gd name="T13" fmla="*/ 265 h 424"/>
                  <a:gd name="T14" fmla="*/ 194 w 680"/>
                  <a:gd name="T15" fmla="*/ 232 h 424"/>
                  <a:gd name="T16" fmla="*/ 245 w 680"/>
                  <a:gd name="T17" fmla="*/ 204 h 424"/>
                  <a:gd name="T18" fmla="*/ 298 w 680"/>
                  <a:gd name="T19" fmla="*/ 171 h 424"/>
                  <a:gd name="T20" fmla="*/ 353 w 680"/>
                  <a:gd name="T21" fmla="*/ 141 h 424"/>
                  <a:gd name="T22" fmla="*/ 408 w 680"/>
                  <a:gd name="T23" fmla="*/ 109 h 424"/>
                  <a:gd name="T24" fmla="*/ 467 w 680"/>
                  <a:gd name="T25" fmla="*/ 82 h 424"/>
                  <a:gd name="T26" fmla="*/ 522 w 680"/>
                  <a:gd name="T27" fmla="*/ 54 h 424"/>
                  <a:gd name="T28" fmla="*/ 579 w 680"/>
                  <a:gd name="T29" fmla="*/ 33 h 424"/>
                  <a:gd name="T30" fmla="*/ 631 w 680"/>
                  <a:gd name="T31" fmla="*/ 14 h 424"/>
                  <a:gd name="T32" fmla="*/ 680 w 680"/>
                  <a:gd name="T33" fmla="*/ 0 h 424"/>
                  <a:gd name="T34" fmla="*/ 678 w 680"/>
                  <a:gd name="T35" fmla="*/ 57 h 424"/>
                  <a:gd name="T36" fmla="*/ 671 w 680"/>
                  <a:gd name="T37" fmla="*/ 59 h 424"/>
                  <a:gd name="T38" fmla="*/ 654 w 680"/>
                  <a:gd name="T39" fmla="*/ 67 h 424"/>
                  <a:gd name="T40" fmla="*/ 625 w 680"/>
                  <a:gd name="T41" fmla="*/ 84 h 424"/>
                  <a:gd name="T42" fmla="*/ 589 w 680"/>
                  <a:gd name="T43" fmla="*/ 103 h 424"/>
                  <a:gd name="T44" fmla="*/ 545 w 680"/>
                  <a:gd name="T45" fmla="*/ 124 h 424"/>
                  <a:gd name="T46" fmla="*/ 498 w 680"/>
                  <a:gd name="T47" fmla="*/ 150 h 424"/>
                  <a:gd name="T48" fmla="*/ 445 w 680"/>
                  <a:gd name="T49" fmla="*/ 179 h 424"/>
                  <a:gd name="T50" fmla="*/ 391 w 680"/>
                  <a:gd name="T51" fmla="*/ 211 h 424"/>
                  <a:gd name="T52" fmla="*/ 334 w 680"/>
                  <a:gd name="T53" fmla="*/ 242 h 424"/>
                  <a:gd name="T54" fmla="*/ 281 w 680"/>
                  <a:gd name="T55" fmla="*/ 274 h 424"/>
                  <a:gd name="T56" fmla="*/ 226 w 680"/>
                  <a:gd name="T57" fmla="*/ 304 h 424"/>
                  <a:gd name="T58" fmla="*/ 178 w 680"/>
                  <a:gd name="T59" fmla="*/ 333 h 424"/>
                  <a:gd name="T60" fmla="*/ 135 w 680"/>
                  <a:gd name="T61" fmla="*/ 360 h 424"/>
                  <a:gd name="T62" fmla="*/ 99 w 680"/>
                  <a:gd name="T63" fmla="*/ 384 h 424"/>
                  <a:gd name="T64" fmla="*/ 70 w 680"/>
                  <a:gd name="T65" fmla="*/ 407 h 424"/>
                  <a:gd name="T66" fmla="*/ 53 w 680"/>
                  <a:gd name="T67" fmla="*/ 424 h 424"/>
                  <a:gd name="T68" fmla="*/ 19 w 680"/>
                  <a:gd name="T69" fmla="*/ 403 h 424"/>
                  <a:gd name="T70" fmla="*/ 0 w 680"/>
                  <a:gd name="T71" fmla="*/ 365 h 424"/>
                  <a:gd name="T72" fmla="*/ 0 w 680"/>
                  <a:gd name="T73" fmla="*/ 36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80" h="424">
                    <a:moveTo>
                      <a:pt x="0" y="365"/>
                    </a:moveTo>
                    <a:lnTo>
                      <a:pt x="3" y="360"/>
                    </a:lnTo>
                    <a:lnTo>
                      <a:pt x="19" y="350"/>
                    </a:lnTo>
                    <a:lnTo>
                      <a:pt x="38" y="333"/>
                    </a:lnTo>
                    <a:lnTo>
                      <a:pt x="70" y="316"/>
                    </a:lnTo>
                    <a:lnTo>
                      <a:pt x="104" y="291"/>
                    </a:lnTo>
                    <a:lnTo>
                      <a:pt x="148" y="265"/>
                    </a:lnTo>
                    <a:lnTo>
                      <a:pt x="194" y="232"/>
                    </a:lnTo>
                    <a:lnTo>
                      <a:pt x="245" y="204"/>
                    </a:lnTo>
                    <a:lnTo>
                      <a:pt x="298" y="171"/>
                    </a:lnTo>
                    <a:lnTo>
                      <a:pt x="353" y="141"/>
                    </a:lnTo>
                    <a:lnTo>
                      <a:pt x="408" y="109"/>
                    </a:lnTo>
                    <a:lnTo>
                      <a:pt x="467" y="82"/>
                    </a:lnTo>
                    <a:lnTo>
                      <a:pt x="522" y="54"/>
                    </a:lnTo>
                    <a:lnTo>
                      <a:pt x="579" y="33"/>
                    </a:lnTo>
                    <a:lnTo>
                      <a:pt x="631" y="14"/>
                    </a:lnTo>
                    <a:lnTo>
                      <a:pt x="680" y="0"/>
                    </a:lnTo>
                    <a:lnTo>
                      <a:pt x="678" y="57"/>
                    </a:lnTo>
                    <a:lnTo>
                      <a:pt x="671" y="59"/>
                    </a:lnTo>
                    <a:lnTo>
                      <a:pt x="654" y="67"/>
                    </a:lnTo>
                    <a:lnTo>
                      <a:pt x="625" y="84"/>
                    </a:lnTo>
                    <a:lnTo>
                      <a:pt x="589" y="103"/>
                    </a:lnTo>
                    <a:lnTo>
                      <a:pt x="545" y="124"/>
                    </a:lnTo>
                    <a:lnTo>
                      <a:pt x="498" y="150"/>
                    </a:lnTo>
                    <a:lnTo>
                      <a:pt x="445" y="179"/>
                    </a:lnTo>
                    <a:lnTo>
                      <a:pt x="391" y="211"/>
                    </a:lnTo>
                    <a:lnTo>
                      <a:pt x="334" y="242"/>
                    </a:lnTo>
                    <a:lnTo>
                      <a:pt x="281" y="274"/>
                    </a:lnTo>
                    <a:lnTo>
                      <a:pt x="226" y="304"/>
                    </a:lnTo>
                    <a:lnTo>
                      <a:pt x="178" y="333"/>
                    </a:lnTo>
                    <a:lnTo>
                      <a:pt x="135" y="360"/>
                    </a:lnTo>
                    <a:lnTo>
                      <a:pt x="99" y="384"/>
                    </a:lnTo>
                    <a:lnTo>
                      <a:pt x="70" y="407"/>
                    </a:lnTo>
                    <a:lnTo>
                      <a:pt x="53" y="424"/>
                    </a:lnTo>
                    <a:lnTo>
                      <a:pt x="19" y="403"/>
                    </a:lnTo>
                    <a:lnTo>
                      <a:pt x="0" y="365"/>
                    </a:lnTo>
                    <a:lnTo>
                      <a:pt x="0" y="365"/>
                    </a:lnTo>
                    <a:close/>
                  </a:path>
                </a:pathLst>
              </a:custGeom>
              <a:solidFill>
                <a:srgbClr val="7A94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" name="Freeform 56"/>
              <p:cNvSpPr>
                <a:spLocks/>
              </p:cNvSpPr>
              <p:nvPr/>
            </p:nvSpPr>
            <p:spPr bwMode="auto">
              <a:xfrm>
                <a:off x="1505" y="1821"/>
                <a:ext cx="348" cy="233"/>
              </a:xfrm>
              <a:custGeom>
                <a:avLst/>
                <a:gdLst>
                  <a:gd name="T0" fmla="*/ 9 w 696"/>
                  <a:gd name="T1" fmla="*/ 326 h 466"/>
                  <a:gd name="T2" fmla="*/ 23 w 696"/>
                  <a:gd name="T3" fmla="*/ 263 h 466"/>
                  <a:gd name="T4" fmla="*/ 57 w 696"/>
                  <a:gd name="T5" fmla="*/ 191 h 466"/>
                  <a:gd name="T6" fmla="*/ 103 w 696"/>
                  <a:gd name="T7" fmla="*/ 113 h 466"/>
                  <a:gd name="T8" fmla="*/ 175 w 696"/>
                  <a:gd name="T9" fmla="*/ 48 h 466"/>
                  <a:gd name="T10" fmla="*/ 266 w 696"/>
                  <a:gd name="T11" fmla="*/ 4 h 466"/>
                  <a:gd name="T12" fmla="*/ 338 w 696"/>
                  <a:gd name="T13" fmla="*/ 4 h 466"/>
                  <a:gd name="T14" fmla="*/ 380 w 696"/>
                  <a:gd name="T15" fmla="*/ 37 h 466"/>
                  <a:gd name="T16" fmla="*/ 407 w 696"/>
                  <a:gd name="T17" fmla="*/ 86 h 466"/>
                  <a:gd name="T18" fmla="*/ 422 w 696"/>
                  <a:gd name="T19" fmla="*/ 128 h 466"/>
                  <a:gd name="T20" fmla="*/ 443 w 696"/>
                  <a:gd name="T21" fmla="*/ 147 h 466"/>
                  <a:gd name="T22" fmla="*/ 473 w 696"/>
                  <a:gd name="T23" fmla="*/ 130 h 466"/>
                  <a:gd name="T24" fmla="*/ 519 w 696"/>
                  <a:gd name="T25" fmla="*/ 99 h 466"/>
                  <a:gd name="T26" fmla="*/ 572 w 696"/>
                  <a:gd name="T27" fmla="*/ 69 h 466"/>
                  <a:gd name="T28" fmla="*/ 623 w 696"/>
                  <a:gd name="T29" fmla="*/ 63 h 466"/>
                  <a:gd name="T30" fmla="*/ 671 w 696"/>
                  <a:gd name="T31" fmla="*/ 99 h 466"/>
                  <a:gd name="T32" fmla="*/ 696 w 696"/>
                  <a:gd name="T33" fmla="*/ 185 h 466"/>
                  <a:gd name="T34" fmla="*/ 679 w 696"/>
                  <a:gd name="T35" fmla="*/ 274 h 466"/>
                  <a:gd name="T36" fmla="*/ 641 w 696"/>
                  <a:gd name="T37" fmla="*/ 356 h 466"/>
                  <a:gd name="T38" fmla="*/ 591 w 696"/>
                  <a:gd name="T39" fmla="*/ 417 h 466"/>
                  <a:gd name="T40" fmla="*/ 557 w 696"/>
                  <a:gd name="T41" fmla="*/ 457 h 466"/>
                  <a:gd name="T42" fmla="*/ 549 w 696"/>
                  <a:gd name="T43" fmla="*/ 461 h 466"/>
                  <a:gd name="T44" fmla="*/ 568 w 696"/>
                  <a:gd name="T45" fmla="*/ 421 h 466"/>
                  <a:gd name="T46" fmla="*/ 597 w 696"/>
                  <a:gd name="T47" fmla="*/ 348 h 466"/>
                  <a:gd name="T48" fmla="*/ 625 w 696"/>
                  <a:gd name="T49" fmla="*/ 263 h 466"/>
                  <a:gd name="T50" fmla="*/ 641 w 696"/>
                  <a:gd name="T51" fmla="*/ 185 h 466"/>
                  <a:gd name="T52" fmla="*/ 631 w 696"/>
                  <a:gd name="T53" fmla="*/ 135 h 466"/>
                  <a:gd name="T54" fmla="*/ 595 w 696"/>
                  <a:gd name="T55" fmla="*/ 118 h 466"/>
                  <a:gd name="T56" fmla="*/ 555 w 696"/>
                  <a:gd name="T57" fmla="*/ 135 h 466"/>
                  <a:gd name="T58" fmla="*/ 515 w 696"/>
                  <a:gd name="T59" fmla="*/ 164 h 466"/>
                  <a:gd name="T60" fmla="*/ 473 w 696"/>
                  <a:gd name="T61" fmla="*/ 191 h 466"/>
                  <a:gd name="T62" fmla="*/ 441 w 696"/>
                  <a:gd name="T63" fmla="*/ 194 h 466"/>
                  <a:gd name="T64" fmla="*/ 420 w 696"/>
                  <a:gd name="T65" fmla="*/ 170 h 466"/>
                  <a:gd name="T66" fmla="*/ 395 w 696"/>
                  <a:gd name="T67" fmla="*/ 135 h 466"/>
                  <a:gd name="T68" fmla="*/ 374 w 696"/>
                  <a:gd name="T69" fmla="*/ 101 h 466"/>
                  <a:gd name="T70" fmla="*/ 350 w 696"/>
                  <a:gd name="T71" fmla="*/ 69 h 466"/>
                  <a:gd name="T72" fmla="*/ 323 w 696"/>
                  <a:gd name="T73" fmla="*/ 48 h 466"/>
                  <a:gd name="T74" fmla="*/ 291 w 696"/>
                  <a:gd name="T75" fmla="*/ 44 h 466"/>
                  <a:gd name="T76" fmla="*/ 238 w 696"/>
                  <a:gd name="T77" fmla="*/ 69 h 466"/>
                  <a:gd name="T78" fmla="*/ 175 w 696"/>
                  <a:gd name="T79" fmla="*/ 120 h 466"/>
                  <a:gd name="T80" fmla="*/ 112 w 696"/>
                  <a:gd name="T81" fmla="*/ 198 h 466"/>
                  <a:gd name="T82" fmla="*/ 65 w 696"/>
                  <a:gd name="T83" fmla="*/ 295 h 466"/>
                  <a:gd name="T84" fmla="*/ 47 w 696"/>
                  <a:gd name="T85" fmla="*/ 415 h 466"/>
                  <a:gd name="T86" fmla="*/ 28 w 696"/>
                  <a:gd name="T87" fmla="*/ 424 h 466"/>
                  <a:gd name="T88" fmla="*/ 4 w 696"/>
                  <a:gd name="T89" fmla="*/ 411 h 466"/>
                  <a:gd name="T90" fmla="*/ 0 w 696"/>
                  <a:gd name="T91" fmla="*/ 375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96" h="466">
                    <a:moveTo>
                      <a:pt x="4" y="356"/>
                    </a:moveTo>
                    <a:lnTo>
                      <a:pt x="4" y="343"/>
                    </a:lnTo>
                    <a:lnTo>
                      <a:pt x="9" y="326"/>
                    </a:lnTo>
                    <a:lnTo>
                      <a:pt x="11" y="307"/>
                    </a:lnTo>
                    <a:lnTo>
                      <a:pt x="19" y="286"/>
                    </a:lnTo>
                    <a:lnTo>
                      <a:pt x="23" y="263"/>
                    </a:lnTo>
                    <a:lnTo>
                      <a:pt x="32" y="240"/>
                    </a:lnTo>
                    <a:lnTo>
                      <a:pt x="44" y="215"/>
                    </a:lnTo>
                    <a:lnTo>
                      <a:pt x="57" y="191"/>
                    </a:lnTo>
                    <a:lnTo>
                      <a:pt x="68" y="164"/>
                    </a:lnTo>
                    <a:lnTo>
                      <a:pt x="86" y="137"/>
                    </a:lnTo>
                    <a:lnTo>
                      <a:pt x="103" y="113"/>
                    </a:lnTo>
                    <a:lnTo>
                      <a:pt x="127" y="92"/>
                    </a:lnTo>
                    <a:lnTo>
                      <a:pt x="148" y="69"/>
                    </a:lnTo>
                    <a:lnTo>
                      <a:pt x="175" y="48"/>
                    </a:lnTo>
                    <a:lnTo>
                      <a:pt x="203" y="29"/>
                    </a:lnTo>
                    <a:lnTo>
                      <a:pt x="238" y="18"/>
                    </a:lnTo>
                    <a:lnTo>
                      <a:pt x="266" y="4"/>
                    </a:lnTo>
                    <a:lnTo>
                      <a:pt x="295" y="0"/>
                    </a:lnTo>
                    <a:lnTo>
                      <a:pt x="316" y="0"/>
                    </a:lnTo>
                    <a:lnTo>
                      <a:pt x="338" y="4"/>
                    </a:lnTo>
                    <a:lnTo>
                      <a:pt x="354" y="12"/>
                    </a:lnTo>
                    <a:lnTo>
                      <a:pt x="369" y="25"/>
                    </a:lnTo>
                    <a:lnTo>
                      <a:pt x="380" y="37"/>
                    </a:lnTo>
                    <a:lnTo>
                      <a:pt x="390" y="54"/>
                    </a:lnTo>
                    <a:lnTo>
                      <a:pt x="399" y="69"/>
                    </a:lnTo>
                    <a:lnTo>
                      <a:pt x="407" y="86"/>
                    </a:lnTo>
                    <a:lnTo>
                      <a:pt x="411" y="101"/>
                    </a:lnTo>
                    <a:lnTo>
                      <a:pt x="416" y="116"/>
                    </a:lnTo>
                    <a:lnTo>
                      <a:pt x="422" y="128"/>
                    </a:lnTo>
                    <a:lnTo>
                      <a:pt x="428" y="137"/>
                    </a:lnTo>
                    <a:lnTo>
                      <a:pt x="433" y="143"/>
                    </a:lnTo>
                    <a:lnTo>
                      <a:pt x="443" y="147"/>
                    </a:lnTo>
                    <a:lnTo>
                      <a:pt x="450" y="143"/>
                    </a:lnTo>
                    <a:lnTo>
                      <a:pt x="462" y="139"/>
                    </a:lnTo>
                    <a:lnTo>
                      <a:pt x="473" y="130"/>
                    </a:lnTo>
                    <a:lnTo>
                      <a:pt x="489" y="122"/>
                    </a:lnTo>
                    <a:lnTo>
                      <a:pt x="504" y="111"/>
                    </a:lnTo>
                    <a:lnTo>
                      <a:pt x="519" y="99"/>
                    </a:lnTo>
                    <a:lnTo>
                      <a:pt x="536" y="88"/>
                    </a:lnTo>
                    <a:lnTo>
                      <a:pt x="555" y="78"/>
                    </a:lnTo>
                    <a:lnTo>
                      <a:pt x="572" y="69"/>
                    </a:lnTo>
                    <a:lnTo>
                      <a:pt x="589" y="63"/>
                    </a:lnTo>
                    <a:lnTo>
                      <a:pt x="604" y="61"/>
                    </a:lnTo>
                    <a:lnTo>
                      <a:pt x="623" y="63"/>
                    </a:lnTo>
                    <a:lnTo>
                      <a:pt x="639" y="69"/>
                    </a:lnTo>
                    <a:lnTo>
                      <a:pt x="656" y="80"/>
                    </a:lnTo>
                    <a:lnTo>
                      <a:pt x="671" y="99"/>
                    </a:lnTo>
                    <a:lnTo>
                      <a:pt x="684" y="128"/>
                    </a:lnTo>
                    <a:lnTo>
                      <a:pt x="692" y="154"/>
                    </a:lnTo>
                    <a:lnTo>
                      <a:pt x="696" y="185"/>
                    </a:lnTo>
                    <a:lnTo>
                      <a:pt x="696" y="215"/>
                    </a:lnTo>
                    <a:lnTo>
                      <a:pt x="690" y="246"/>
                    </a:lnTo>
                    <a:lnTo>
                      <a:pt x="679" y="274"/>
                    </a:lnTo>
                    <a:lnTo>
                      <a:pt x="669" y="303"/>
                    </a:lnTo>
                    <a:lnTo>
                      <a:pt x="654" y="329"/>
                    </a:lnTo>
                    <a:lnTo>
                      <a:pt x="641" y="356"/>
                    </a:lnTo>
                    <a:lnTo>
                      <a:pt x="623" y="377"/>
                    </a:lnTo>
                    <a:lnTo>
                      <a:pt x="606" y="400"/>
                    </a:lnTo>
                    <a:lnTo>
                      <a:pt x="591" y="417"/>
                    </a:lnTo>
                    <a:lnTo>
                      <a:pt x="580" y="434"/>
                    </a:lnTo>
                    <a:lnTo>
                      <a:pt x="565" y="447"/>
                    </a:lnTo>
                    <a:lnTo>
                      <a:pt x="557" y="457"/>
                    </a:lnTo>
                    <a:lnTo>
                      <a:pt x="551" y="462"/>
                    </a:lnTo>
                    <a:lnTo>
                      <a:pt x="549" y="466"/>
                    </a:lnTo>
                    <a:lnTo>
                      <a:pt x="549" y="461"/>
                    </a:lnTo>
                    <a:lnTo>
                      <a:pt x="555" y="453"/>
                    </a:lnTo>
                    <a:lnTo>
                      <a:pt x="559" y="440"/>
                    </a:lnTo>
                    <a:lnTo>
                      <a:pt x="568" y="421"/>
                    </a:lnTo>
                    <a:lnTo>
                      <a:pt x="578" y="398"/>
                    </a:lnTo>
                    <a:lnTo>
                      <a:pt x="587" y="375"/>
                    </a:lnTo>
                    <a:lnTo>
                      <a:pt x="597" y="348"/>
                    </a:lnTo>
                    <a:lnTo>
                      <a:pt x="608" y="322"/>
                    </a:lnTo>
                    <a:lnTo>
                      <a:pt x="616" y="293"/>
                    </a:lnTo>
                    <a:lnTo>
                      <a:pt x="625" y="263"/>
                    </a:lnTo>
                    <a:lnTo>
                      <a:pt x="631" y="234"/>
                    </a:lnTo>
                    <a:lnTo>
                      <a:pt x="639" y="211"/>
                    </a:lnTo>
                    <a:lnTo>
                      <a:pt x="641" y="185"/>
                    </a:lnTo>
                    <a:lnTo>
                      <a:pt x="641" y="164"/>
                    </a:lnTo>
                    <a:lnTo>
                      <a:pt x="639" y="147"/>
                    </a:lnTo>
                    <a:lnTo>
                      <a:pt x="631" y="135"/>
                    </a:lnTo>
                    <a:lnTo>
                      <a:pt x="620" y="126"/>
                    </a:lnTo>
                    <a:lnTo>
                      <a:pt x="608" y="120"/>
                    </a:lnTo>
                    <a:lnTo>
                      <a:pt x="595" y="118"/>
                    </a:lnTo>
                    <a:lnTo>
                      <a:pt x="582" y="122"/>
                    </a:lnTo>
                    <a:lnTo>
                      <a:pt x="568" y="128"/>
                    </a:lnTo>
                    <a:lnTo>
                      <a:pt x="555" y="135"/>
                    </a:lnTo>
                    <a:lnTo>
                      <a:pt x="540" y="143"/>
                    </a:lnTo>
                    <a:lnTo>
                      <a:pt x="528" y="154"/>
                    </a:lnTo>
                    <a:lnTo>
                      <a:pt x="515" y="164"/>
                    </a:lnTo>
                    <a:lnTo>
                      <a:pt x="500" y="175"/>
                    </a:lnTo>
                    <a:lnTo>
                      <a:pt x="487" y="183"/>
                    </a:lnTo>
                    <a:lnTo>
                      <a:pt x="473" y="191"/>
                    </a:lnTo>
                    <a:lnTo>
                      <a:pt x="462" y="194"/>
                    </a:lnTo>
                    <a:lnTo>
                      <a:pt x="452" y="196"/>
                    </a:lnTo>
                    <a:lnTo>
                      <a:pt x="441" y="194"/>
                    </a:lnTo>
                    <a:lnTo>
                      <a:pt x="435" y="189"/>
                    </a:lnTo>
                    <a:lnTo>
                      <a:pt x="426" y="177"/>
                    </a:lnTo>
                    <a:lnTo>
                      <a:pt x="420" y="170"/>
                    </a:lnTo>
                    <a:lnTo>
                      <a:pt x="411" y="158"/>
                    </a:lnTo>
                    <a:lnTo>
                      <a:pt x="405" y="147"/>
                    </a:lnTo>
                    <a:lnTo>
                      <a:pt x="395" y="135"/>
                    </a:lnTo>
                    <a:lnTo>
                      <a:pt x="390" y="124"/>
                    </a:lnTo>
                    <a:lnTo>
                      <a:pt x="380" y="111"/>
                    </a:lnTo>
                    <a:lnTo>
                      <a:pt x="374" y="101"/>
                    </a:lnTo>
                    <a:lnTo>
                      <a:pt x="365" y="90"/>
                    </a:lnTo>
                    <a:lnTo>
                      <a:pt x="357" y="78"/>
                    </a:lnTo>
                    <a:lnTo>
                      <a:pt x="350" y="69"/>
                    </a:lnTo>
                    <a:lnTo>
                      <a:pt x="340" y="61"/>
                    </a:lnTo>
                    <a:lnTo>
                      <a:pt x="333" y="54"/>
                    </a:lnTo>
                    <a:lnTo>
                      <a:pt x="323" y="48"/>
                    </a:lnTo>
                    <a:lnTo>
                      <a:pt x="314" y="44"/>
                    </a:lnTo>
                    <a:lnTo>
                      <a:pt x="304" y="44"/>
                    </a:lnTo>
                    <a:lnTo>
                      <a:pt x="291" y="44"/>
                    </a:lnTo>
                    <a:lnTo>
                      <a:pt x="276" y="50"/>
                    </a:lnTo>
                    <a:lnTo>
                      <a:pt x="257" y="57"/>
                    </a:lnTo>
                    <a:lnTo>
                      <a:pt x="238" y="69"/>
                    </a:lnTo>
                    <a:lnTo>
                      <a:pt x="217" y="82"/>
                    </a:lnTo>
                    <a:lnTo>
                      <a:pt x="196" y="101"/>
                    </a:lnTo>
                    <a:lnTo>
                      <a:pt x="175" y="120"/>
                    </a:lnTo>
                    <a:lnTo>
                      <a:pt x="154" y="145"/>
                    </a:lnTo>
                    <a:lnTo>
                      <a:pt x="131" y="170"/>
                    </a:lnTo>
                    <a:lnTo>
                      <a:pt x="112" y="198"/>
                    </a:lnTo>
                    <a:lnTo>
                      <a:pt x="93" y="227"/>
                    </a:lnTo>
                    <a:lnTo>
                      <a:pt x="78" y="261"/>
                    </a:lnTo>
                    <a:lnTo>
                      <a:pt x="65" y="295"/>
                    </a:lnTo>
                    <a:lnTo>
                      <a:pt x="55" y="335"/>
                    </a:lnTo>
                    <a:lnTo>
                      <a:pt x="49" y="373"/>
                    </a:lnTo>
                    <a:lnTo>
                      <a:pt x="47" y="415"/>
                    </a:lnTo>
                    <a:lnTo>
                      <a:pt x="44" y="417"/>
                    </a:lnTo>
                    <a:lnTo>
                      <a:pt x="36" y="421"/>
                    </a:lnTo>
                    <a:lnTo>
                      <a:pt x="28" y="424"/>
                    </a:lnTo>
                    <a:lnTo>
                      <a:pt x="19" y="426"/>
                    </a:lnTo>
                    <a:lnTo>
                      <a:pt x="9" y="423"/>
                    </a:lnTo>
                    <a:lnTo>
                      <a:pt x="4" y="411"/>
                    </a:lnTo>
                    <a:lnTo>
                      <a:pt x="0" y="402"/>
                    </a:lnTo>
                    <a:lnTo>
                      <a:pt x="0" y="390"/>
                    </a:lnTo>
                    <a:lnTo>
                      <a:pt x="0" y="375"/>
                    </a:lnTo>
                    <a:lnTo>
                      <a:pt x="4" y="356"/>
                    </a:lnTo>
                    <a:lnTo>
                      <a:pt x="4" y="3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" name="Freeform 57"/>
              <p:cNvSpPr>
                <a:spLocks/>
              </p:cNvSpPr>
              <p:nvPr/>
            </p:nvSpPr>
            <p:spPr bwMode="auto">
              <a:xfrm>
                <a:off x="2160" y="2055"/>
                <a:ext cx="41" cy="19"/>
              </a:xfrm>
              <a:custGeom>
                <a:avLst/>
                <a:gdLst>
                  <a:gd name="T0" fmla="*/ 0 w 82"/>
                  <a:gd name="T1" fmla="*/ 36 h 38"/>
                  <a:gd name="T2" fmla="*/ 4 w 82"/>
                  <a:gd name="T3" fmla="*/ 31 h 38"/>
                  <a:gd name="T4" fmla="*/ 19 w 82"/>
                  <a:gd name="T5" fmla="*/ 19 h 38"/>
                  <a:gd name="T6" fmla="*/ 26 w 82"/>
                  <a:gd name="T7" fmla="*/ 13 h 38"/>
                  <a:gd name="T8" fmla="*/ 38 w 82"/>
                  <a:gd name="T9" fmla="*/ 8 h 38"/>
                  <a:gd name="T10" fmla="*/ 45 w 82"/>
                  <a:gd name="T11" fmla="*/ 4 h 38"/>
                  <a:gd name="T12" fmla="*/ 59 w 82"/>
                  <a:gd name="T13" fmla="*/ 2 h 38"/>
                  <a:gd name="T14" fmla="*/ 66 w 82"/>
                  <a:gd name="T15" fmla="*/ 0 h 38"/>
                  <a:gd name="T16" fmla="*/ 74 w 82"/>
                  <a:gd name="T17" fmla="*/ 0 h 38"/>
                  <a:gd name="T18" fmla="*/ 78 w 82"/>
                  <a:gd name="T19" fmla="*/ 4 h 38"/>
                  <a:gd name="T20" fmla="*/ 82 w 82"/>
                  <a:gd name="T21" fmla="*/ 8 h 38"/>
                  <a:gd name="T22" fmla="*/ 80 w 82"/>
                  <a:gd name="T23" fmla="*/ 13 h 38"/>
                  <a:gd name="T24" fmla="*/ 76 w 82"/>
                  <a:gd name="T25" fmla="*/ 17 h 38"/>
                  <a:gd name="T26" fmla="*/ 68 w 82"/>
                  <a:gd name="T27" fmla="*/ 25 h 38"/>
                  <a:gd name="T28" fmla="*/ 55 w 82"/>
                  <a:gd name="T29" fmla="*/ 31 h 38"/>
                  <a:gd name="T30" fmla="*/ 40 w 82"/>
                  <a:gd name="T31" fmla="*/ 32 h 38"/>
                  <a:gd name="T32" fmla="*/ 28 w 82"/>
                  <a:gd name="T33" fmla="*/ 36 h 38"/>
                  <a:gd name="T34" fmla="*/ 19 w 82"/>
                  <a:gd name="T35" fmla="*/ 36 h 38"/>
                  <a:gd name="T36" fmla="*/ 11 w 82"/>
                  <a:gd name="T37" fmla="*/ 38 h 38"/>
                  <a:gd name="T38" fmla="*/ 2 w 82"/>
                  <a:gd name="T39" fmla="*/ 36 h 38"/>
                  <a:gd name="T40" fmla="*/ 0 w 82"/>
                  <a:gd name="T41" fmla="*/ 36 h 38"/>
                  <a:gd name="T42" fmla="*/ 0 w 82"/>
                  <a:gd name="T43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2" h="38">
                    <a:moveTo>
                      <a:pt x="0" y="36"/>
                    </a:moveTo>
                    <a:lnTo>
                      <a:pt x="4" y="31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8" y="8"/>
                    </a:lnTo>
                    <a:lnTo>
                      <a:pt x="45" y="4"/>
                    </a:lnTo>
                    <a:lnTo>
                      <a:pt x="59" y="2"/>
                    </a:lnTo>
                    <a:lnTo>
                      <a:pt x="66" y="0"/>
                    </a:lnTo>
                    <a:lnTo>
                      <a:pt x="74" y="0"/>
                    </a:lnTo>
                    <a:lnTo>
                      <a:pt x="78" y="4"/>
                    </a:lnTo>
                    <a:lnTo>
                      <a:pt x="82" y="8"/>
                    </a:lnTo>
                    <a:lnTo>
                      <a:pt x="80" y="13"/>
                    </a:lnTo>
                    <a:lnTo>
                      <a:pt x="76" y="17"/>
                    </a:lnTo>
                    <a:lnTo>
                      <a:pt x="68" y="25"/>
                    </a:lnTo>
                    <a:lnTo>
                      <a:pt x="55" y="31"/>
                    </a:lnTo>
                    <a:lnTo>
                      <a:pt x="40" y="32"/>
                    </a:lnTo>
                    <a:lnTo>
                      <a:pt x="28" y="36"/>
                    </a:lnTo>
                    <a:lnTo>
                      <a:pt x="19" y="36"/>
                    </a:lnTo>
                    <a:lnTo>
                      <a:pt x="11" y="38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AEF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" name="Freeform 58"/>
              <p:cNvSpPr>
                <a:spLocks/>
              </p:cNvSpPr>
              <p:nvPr/>
            </p:nvSpPr>
            <p:spPr bwMode="auto">
              <a:xfrm>
                <a:off x="1763" y="2351"/>
                <a:ext cx="69" cy="66"/>
              </a:xfrm>
              <a:custGeom>
                <a:avLst/>
                <a:gdLst>
                  <a:gd name="T0" fmla="*/ 0 w 139"/>
                  <a:gd name="T1" fmla="*/ 8 h 134"/>
                  <a:gd name="T2" fmla="*/ 2 w 139"/>
                  <a:gd name="T3" fmla="*/ 10 h 134"/>
                  <a:gd name="T4" fmla="*/ 13 w 139"/>
                  <a:gd name="T5" fmla="*/ 16 h 134"/>
                  <a:gd name="T6" fmla="*/ 21 w 139"/>
                  <a:gd name="T7" fmla="*/ 21 h 134"/>
                  <a:gd name="T8" fmla="*/ 31 w 139"/>
                  <a:gd name="T9" fmla="*/ 27 h 134"/>
                  <a:gd name="T10" fmla="*/ 40 w 139"/>
                  <a:gd name="T11" fmla="*/ 33 h 134"/>
                  <a:gd name="T12" fmla="*/ 51 w 139"/>
                  <a:gd name="T13" fmla="*/ 42 h 134"/>
                  <a:gd name="T14" fmla="*/ 61 w 139"/>
                  <a:gd name="T15" fmla="*/ 50 h 134"/>
                  <a:gd name="T16" fmla="*/ 74 w 139"/>
                  <a:gd name="T17" fmla="*/ 59 h 134"/>
                  <a:gd name="T18" fmla="*/ 84 w 139"/>
                  <a:gd name="T19" fmla="*/ 71 h 134"/>
                  <a:gd name="T20" fmla="*/ 97 w 139"/>
                  <a:gd name="T21" fmla="*/ 82 h 134"/>
                  <a:gd name="T22" fmla="*/ 107 w 139"/>
                  <a:gd name="T23" fmla="*/ 94 h 134"/>
                  <a:gd name="T24" fmla="*/ 116 w 139"/>
                  <a:gd name="T25" fmla="*/ 105 h 134"/>
                  <a:gd name="T26" fmla="*/ 126 w 139"/>
                  <a:gd name="T27" fmla="*/ 120 h 134"/>
                  <a:gd name="T28" fmla="*/ 135 w 139"/>
                  <a:gd name="T29" fmla="*/ 134 h 134"/>
                  <a:gd name="T30" fmla="*/ 135 w 139"/>
                  <a:gd name="T31" fmla="*/ 132 h 134"/>
                  <a:gd name="T32" fmla="*/ 137 w 139"/>
                  <a:gd name="T33" fmla="*/ 128 h 134"/>
                  <a:gd name="T34" fmla="*/ 139 w 139"/>
                  <a:gd name="T35" fmla="*/ 122 h 134"/>
                  <a:gd name="T36" fmla="*/ 139 w 139"/>
                  <a:gd name="T37" fmla="*/ 113 h 134"/>
                  <a:gd name="T38" fmla="*/ 137 w 139"/>
                  <a:gd name="T39" fmla="*/ 97 h 134"/>
                  <a:gd name="T40" fmla="*/ 131 w 139"/>
                  <a:gd name="T41" fmla="*/ 84 h 134"/>
                  <a:gd name="T42" fmla="*/ 124 w 139"/>
                  <a:gd name="T43" fmla="*/ 75 h 134"/>
                  <a:gd name="T44" fmla="*/ 118 w 139"/>
                  <a:gd name="T45" fmla="*/ 65 h 134"/>
                  <a:gd name="T46" fmla="*/ 108 w 139"/>
                  <a:gd name="T47" fmla="*/ 56 h 134"/>
                  <a:gd name="T48" fmla="*/ 99 w 139"/>
                  <a:gd name="T49" fmla="*/ 44 h 134"/>
                  <a:gd name="T50" fmla="*/ 86 w 139"/>
                  <a:gd name="T51" fmla="*/ 31 h 134"/>
                  <a:gd name="T52" fmla="*/ 74 w 139"/>
                  <a:gd name="T53" fmla="*/ 23 h 134"/>
                  <a:gd name="T54" fmla="*/ 65 w 139"/>
                  <a:gd name="T55" fmla="*/ 16 h 134"/>
                  <a:gd name="T56" fmla="*/ 55 w 139"/>
                  <a:gd name="T57" fmla="*/ 12 h 134"/>
                  <a:gd name="T58" fmla="*/ 44 w 139"/>
                  <a:gd name="T59" fmla="*/ 6 h 134"/>
                  <a:gd name="T60" fmla="*/ 36 w 139"/>
                  <a:gd name="T61" fmla="*/ 4 h 134"/>
                  <a:gd name="T62" fmla="*/ 29 w 139"/>
                  <a:gd name="T63" fmla="*/ 2 h 134"/>
                  <a:gd name="T64" fmla="*/ 23 w 139"/>
                  <a:gd name="T65" fmla="*/ 2 h 134"/>
                  <a:gd name="T66" fmla="*/ 12 w 139"/>
                  <a:gd name="T67" fmla="*/ 0 h 134"/>
                  <a:gd name="T68" fmla="*/ 4 w 139"/>
                  <a:gd name="T69" fmla="*/ 4 h 134"/>
                  <a:gd name="T70" fmla="*/ 0 w 139"/>
                  <a:gd name="T71" fmla="*/ 6 h 134"/>
                  <a:gd name="T72" fmla="*/ 0 w 139"/>
                  <a:gd name="T73" fmla="*/ 8 h 134"/>
                  <a:gd name="T74" fmla="*/ 0 w 139"/>
                  <a:gd name="T75" fmla="*/ 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9" h="134">
                    <a:moveTo>
                      <a:pt x="0" y="8"/>
                    </a:moveTo>
                    <a:lnTo>
                      <a:pt x="2" y="10"/>
                    </a:lnTo>
                    <a:lnTo>
                      <a:pt x="13" y="16"/>
                    </a:lnTo>
                    <a:lnTo>
                      <a:pt x="21" y="21"/>
                    </a:lnTo>
                    <a:lnTo>
                      <a:pt x="31" y="27"/>
                    </a:lnTo>
                    <a:lnTo>
                      <a:pt x="40" y="33"/>
                    </a:lnTo>
                    <a:lnTo>
                      <a:pt x="51" y="42"/>
                    </a:lnTo>
                    <a:lnTo>
                      <a:pt x="61" y="50"/>
                    </a:lnTo>
                    <a:lnTo>
                      <a:pt x="74" y="59"/>
                    </a:lnTo>
                    <a:lnTo>
                      <a:pt x="84" y="71"/>
                    </a:lnTo>
                    <a:lnTo>
                      <a:pt x="97" y="82"/>
                    </a:lnTo>
                    <a:lnTo>
                      <a:pt x="107" y="94"/>
                    </a:lnTo>
                    <a:lnTo>
                      <a:pt x="116" y="105"/>
                    </a:lnTo>
                    <a:lnTo>
                      <a:pt x="126" y="120"/>
                    </a:lnTo>
                    <a:lnTo>
                      <a:pt x="135" y="134"/>
                    </a:lnTo>
                    <a:lnTo>
                      <a:pt x="135" y="132"/>
                    </a:lnTo>
                    <a:lnTo>
                      <a:pt x="137" y="128"/>
                    </a:lnTo>
                    <a:lnTo>
                      <a:pt x="139" y="122"/>
                    </a:lnTo>
                    <a:lnTo>
                      <a:pt x="139" y="113"/>
                    </a:lnTo>
                    <a:lnTo>
                      <a:pt x="137" y="97"/>
                    </a:lnTo>
                    <a:lnTo>
                      <a:pt x="131" y="84"/>
                    </a:lnTo>
                    <a:lnTo>
                      <a:pt x="124" y="75"/>
                    </a:lnTo>
                    <a:lnTo>
                      <a:pt x="118" y="65"/>
                    </a:lnTo>
                    <a:lnTo>
                      <a:pt x="108" y="56"/>
                    </a:lnTo>
                    <a:lnTo>
                      <a:pt x="99" y="44"/>
                    </a:lnTo>
                    <a:lnTo>
                      <a:pt x="86" y="31"/>
                    </a:lnTo>
                    <a:lnTo>
                      <a:pt x="74" y="23"/>
                    </a:lnTo>
                    <a:lnTo>
                      <a:pt x="65" y="16"/>
                    </a:lnTo>
                    <a:lnTo>
                      <a:pt x="55" y="12"/>
                    </a:lnTo>
                    <a:lnTo>
                      <a:pt x="44" y="6"/>
                    </a:lnTo>
                    <a:lnTo>
                      <a:pt x="36" y="4"/>
                    </a:lnTo>
                    <a:lnTo>
                      <a:pt x="29" y="2"/>
                    </a:lnTo>
                    <a:lnTo>
                      <a:pt x="23" y="2"/>
                    </a:lnTo>
                    <a:lnTo>
                      <a:pt x="12" y="0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" name="Freeform 59"/>
              <p:cNvSpPr>
                <a:spLocks/>
              </p:cNvSpPr>
              <p:nvPr/>
            </p:nvSpPr>
            <p:spPr bwMode="auto">
              <a:xfrm>
                <a:off x="2094" y="2404"/>
                <a:ext cx="173" cy="93"/>
              </a:xfrm>
              <a:custGeom>
                <a:avLst/>
                <a:gdLst>
                  <a:gd name="T0" fmla="*/ 195 w 346"/>
                  <a:gd name="T1" fmla="*/ 2 h 186"/>
                  <a:gd name="T2" fmla="*/ 211 w 346"/>
                  <a:gd name="T3" fmla="*/ 2 h 186"/>
                  <a:gd name="T4" fmla="*/ 226 w 346"/>
                  <a:gd name="T5" fmla="*/ 2 h 186"/>
                  <a:gd name="T6" fmla="*/ 241 w 346"/>
                  <a:gd name="T7" fmla="*/ 4 h 186"/>
                  <a:gd name="T8" fmla="*/ 254 w 346"/>
                  <a:gd name="T9" fmla="*/ 6 h 186"/>
                  <a:gd name="T10" fmla="*/ 266 w 346"/>
                  <a:gd name="T11" fmla="*/ 8 h 186"/>
                  <a:gd name="T12" fmla="*/ 279 w 346"/>
                  <a:gd name="T13" fmla="*/ 9 h 186"/>
                  <a:gd name="T14" fmla="*/ 290 w 346"/>
                  <a:gd name="T15" fmla="*/ 11 h 186"/>
                  <a:gd name="T16" fmla="*/ 302 w 346"/>
                  <a:gd name="T17" fmla="*/ 15 h 186"/>
                  <a:gd name="T18" fmla="*/ 309 w 346"/>
                  <a:gd name="T19" fmla="*/ 17 h 186"/>
                  <a:gd name="T20" fmla="*/ 319 w 346"/>
                  <a:gd name="T21" fmla="*/ 21 h 186"/>
                  <a:gd name="T22" fmla="*/ 325 w 346"/>
                  <a:gd name="T23" fmla="*/ 23 h 186"/>
                  <a:gd name="T24" fmla="*/ 332 w 346"/>
                  <a:gd name="T25" fmla="*/ 25 h 186"/>
                  <a:gd name="T26" fmla="*/ 340 w 346"/>
                  <a:gd name="T27" fmla="*/ 27 h 186"/>
                  <a:gd name="T28" fmla="*/ 346 w 346"/>
                  <a:gd name="T29" fmla="*/ 30 h 186"/>
                  <a:gd name="T30" fmla="*/ 0 w 346"/>
                  <a:gd name="T31" fmla="*/ 186 h 186"/>
                  <a:gd name="T32" fmla="*/ 0 w 346"/>
                  <a:gd name="T33" fmla="*/ 182 h 186"/>
                  <a:gd name="T34" fmla="*/ 0 w 346"/>
                  <a:gd name="T35" fmla="*/ 179 h 186"/>
                  <a:gd name="T36" fmla="*/ 1 w 346"/>
                  <a:gd name="T37" fmla="*/ 171 h 186"/>
                  <a:gd name="T38" fmla="*/ 3 w 346"/>
                  <a:gd name="T39" fmla="*/ 162 h 186"/>
                  <a:gd name="T40" fmla="*/ 7 w 346"/>
                  <a:gd name="T41" fmla="*/ 148 h 186"/>
                  <a:gd name="T42" fmla="*/ 11 w 346"/>
                  <a:gd name="T43" fmla="*/ 137 h 186"/>
                  <a:gd name="T44" fmla="*/ 15 w 346"/>
                  <a:gd name="T45" fmla="*/ 124 h 186"/>
                  <a:gd name="T46" fmla="*/ 19 w 346"/>
                  <a:gd name="T47" fmla="*/ 110 h 186"/>
                  <a:gd name="T48" fmla="*/ 22 w 346"/>
                  <a:gd name="T49" fmla="*/ 95 h 186"/>
                  <a:gd name="T50" fmla="*/ 26 w 346"/>
                  <a:gd name="T51" fmla="*/ 80 h 186"/>
                  <a:gd name="T52" fmla="*/ 28 w 346"/>
                  <a:gd name="T53" fmla="*/ 65 h 186"/>
                  <a:gd name="T54" fmla="*/ 34 w 346"/>
                  <a:gd name="T55" fmla="*/ 53 h 186"/>
                  <a:gd name="T56" fmla="*/ 36 w 346"/>
                  <a:gd name="T57" fmla="*/ 40 h 186"/>
                  <a:gd name="T58" fmla="*/ 40 w 346"/>
                  <a:gd name="T59" fmla="*/ 32 h 186"/>
                  <a:gd name="T60" fmla="*/ 41 w 346"/>
                  <a:gd name="T61" fmla="*/ 23 h 186"/>
                  <a:gd name="T62" fmla="*/ 45 w 346"/>
                  <a:gd name="T63" fmla="*/ 19 h 186"/>
                  <a:gd name="T64" fmla="*/ 45 w 346"/>
                  <a:gd name="T65" fmla="*/ 15 h 186"/>
                  <a:gd name="T66" fmla="*/ 53 w 346"/>
                  <a:gd name="T67" fmla="*/ 11 h 186"/>
                  <a:gd name="T68" fmla="*/ 59 w 346"/>
                  <a:gd name="T69" fmla="*/ 8 h 186"/>
                  <a:gd name="T70" fmla="*/ 68 w 346"/>
                  <a:gd name="T71" fmla="*/ 8 h 186"/>
                  <a:gd name="T72" fmla="*/ 79 w 346"/>
                  <a:gd name="T73" fmla="*/ 4 h 186"/>
                  <a:gd name="T74" fmla="*/ 95 w 346"/>
                  <a:gd name="T75" fmla="*/ 2 h 186"/>
                  <a:gd name="T76" fmla="*/ 108 w 346"/>
                  <a:gd name="T77" fmla="*/ 2 h 186"/>
                  <a:gd name="T78" fmla="*/ 121 w 346"/>
                  <a:gd name="T79" fmla="*/ 2 h 186"/>
                  <a:gd name="T80" fmla="*/ 135 w 346"/>
                  <a:gd name="T81" fmla="*/ 0 h 186"/>
                  <a:gd name="T82" fmla="*/ 148 w 346"/>
                  <a:gd name="T83" fmla="*/ 0 h 186"/>
                  <a:gd name="T84" fmla="*/ 159 w 346"/>
                  <a:gd name="T85" fmla="*/ 0 h 186"/>
                  <a:gd name="T86" fmla="*/ 173 w 346"/>
                  <a:gd name="T87" fmla="*/ 0 h 186"/>
                  <a:gd name="T88" fmla="*/ 180 w 346"/>
                  <a:gd name="T89" fmla="*/ 0 h 186"/>
                  <a:gd name="T90" fmla="*/ 188 w 346"/>
                  <a:gd name="T91" fmla="*/ 0 h 186"/>
                  <a:gd name="T92" fmla="*/ 192 w 346"/>
                  <a:gd name="T93" fmla="*/ 0 h 186"/>
                  <a:gd name="T94" fmla="*/ 195 w 346"/>
                  <a:gd name="T95" fmla="*/ 2 h 186"/>
                  <a:gd name="T96" fmla="*/ 195 w 346"/>
                  <a:gd name="T97" fmla="*/ 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46" h="186">
                    <a:moveTo>
                      <a:pt x="195" y="2"/>
                    </a:moveTo>
                    <a:lnTo>
                      <a:pt x="211" y="2"/>
                    </a:lnTo>
                    <a:lnTo>
                      <a:pt x="226" y="2"/>
                    </a:lnTo>
                    <a:lnTo>
                      <a:pt x="241" y="4"/>
                    </a:lnTo>
                    <a:lnTo>
                      <a:pt x="254" y="6"/>
                    </a:lnTo>
                    <a:lnTo>
                      <a:pt x="266" y="8"/>
                    </a:lnTo>
                    <a:lnTo>
                      <a:pt x="279" y="9"/>
                    </a:lnTo>
                    <a:lnTo>
                      <a:pt x="290" y="11"/>
                    </a:lnTo>
                    <a:lnTo>
                      <a:pt x="302" y="15"/>
                    </a:lnTo>
                    <a:lnTo>
                      <a:pt x="309" y="17"/>
                    </a:lnTo>
                    <a:lnTo>
                      <a:pt x="319" y="21"/>
                    </a:lnTo>
                    <a:lnTo>
                      <a:pt x="325" y="23"/>
                    </a:lnTo>
                    <a:lnTo>
                      <a:pt x="332" y="25"/>
                    </a:lnTo>
                    <a:lnTo>
                      <a:pt x="340" y="27"/>
                    </a:lnTo>
                    <a:lnTo>
                      <a:pt x="346" y="30"/>
                    </a:lnTo>
                    <a:lnTo>
                      <a:pt x="0" y="186"/>
                    </a:lnTo>
                    <a:lnTo>
                      <a:pt x="0" y="182"/>
                    </a:lnTo>
                    <a:lnTo>
                      <a:pt x="0" y="179"/>
                    </a:lnTo>
                    <a:lnTo>
                      <a:pt x="1" y="171"/>
                    </a:lnTo>
                    <a:lnTo>
                      <a:pt x="3" y="162"/>
                    </a:lnTo>
                    <a:lnTo>
                      <a:pt x="7" y="148"/>
                    </a:lnTo>
                    <a:lnTo>
                      <a:pt x="11" y="137"/>
                    </a:lnTo>
                    <a:lnTo>
                      <a:pt x="15" y="124"/>
                    </a:lnTo>
                    <a:lnTo>
                      <a:pt x="19" y="110"/>
                    </a:lnTo>
                    <a:lnTo>
                      <a:pt x="22" y="95"/>
                    </a:lnTo>
                    <a:lnTo>
                      <a:pt x="26" y="80"/>
                    </a:lnTo>
                    <a:lnTo>
                      <a:pt x="28" y="65"/>
                    </a:lnTo>
                    <a:lnTo>
                      <a:pt x="34" y="53"/>
                    </a:lnTo>
                    <a:lnTo>
                      <a:pt x="36" y="40"/>
                    </a:lnTo>
                    <a:lnTo>
                      <a:pt x="40" y="32"/>
                    </a:lnTo>
                    <a:lnTo>
                      <a:pt x="41" y="23"/>
                    </a:lnTo>
                    <a:lnTo>
                      <a:pt x="45" y="19"/>
                    </a:lnTo>
                    <a:lnTo>
                      <a:pt x="45" y="15"/>
                    </a:lnTo>
                    <a:lnTo>
                      <a:pt x="53" y="11"/>
                    </a:lnTo>
                    <a:lnTo>
                      <a:pt x="59" y="8"/>
                    </a:lnTo>
                    <a:lnTo>
                      <a:pt x="68" y="8"/>
                    </a:lnTo>
                    <a:lnTo>
                      <a:pt x="79" y="4"/>
                    </a:lnTo>
                    <a:lnTo>
                      <a:pt x="95" y="2"/>
                    </a:lnTo>
                    <a:lnTo>
                      <a:pt x="108" y="2"/>
                    </a:lnTo>
                    <a:lnTo>
                      <a:pt x="121" y="2"/>
                    </a:lnTo>
                    <a:lnTo>
                      <a:pt x="135" y="0"/>
                    </a:lnTo>
                    <a:lnTo>
                      <a:pt x="148" y="0"/>
                    </a:lnTo>
                    <a:lnTo>
                      <a:pt x="159" y="0"/>
                    </a:lnTo>
                    <a:lnTo>
                      <a:pt x="173" y="0"/>
                    </a:lnTo>
                    <a:lnTo>
                      <a:pt x="180" y="0"/>
                    </a:lnTo>
                    <a:lnTo>
                      <a:pt x="188" y="0"/>
                    </a:lnTo>
                    <a:lnTo>
                      <a:pt x="192" y="0"/>
                    </a:lnTo>
                    <a:lnTo>
                      <a:pt x="195" y="2"/>
                    </a:lnTo>
                    <a:lnTo>
                      <a:pt x="195" y="2"/>
                    </a:lnTo>
                    <a:close/>
                  </a:path>
                </a:pathLst>
              </a:custGeom>
              <a:solidFill>
                <a:srgbClr val="544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" name="Freeform 60"/>
              <p:cNvSpPr>
                <a:spLocks/>
              </p:cNvSpPr>
              <p:nvPr/>
            </p:nvSpPr>
            <p:spPr bwMode="auto">
              <a:xfrm>
                <a:off x="2230" y="2096"/>
                <a:ext cx="39" cy="17"/>
              </a:xfrm>
              <a:custGeom>
                <a:avLst/>
                <a:gdLst>
                  <a:gd name="T0" fmla="*/ 54 w 78"/>
                  <a:gd name="T1" fmla="*/ 2 h 34"/>
                  <a:gd name="T2" fmla="*/ 38 w 78"/>
                  <a:gd name="T3" fmla="*/ 4 h 34"/>
                  <a:gd name="T4" fmla="*/ 29 w 78"/>
                  <a:gd name="T5" fmla="*/ 8 h 34"/>
                  <a:gd name="T6" fmla="*/ 18 w 78"/>
                  <a:gd name="T7" fmla="*/ 9 h 34"/>
                  <a:gd name="T8" fmla="*/ 12 w 78"/>
                  <a:gd name="T9" fmla="*/ 15 h 34"/>
                  <a:gd name="T10" fmla="*/ 0 w 78"/>
                  <a:gd name="T11" fmla="*/ 25 h 34"/>
                  <a:gd name="T12" fmla="*/ 0 w 78"/>
                  <a:gd name="T13" fmla="*/ 34 h 34"/>
                  <a:gd name="T14" fmla="*/ 2 w 78"/>
                  <a:gd name="T15" fmla="*/ 34 h 34"/>
                  <a:gd name="T16" fmla="*/ 10 w 78"/>
                  <a:gd name="T17" fmla="*/ 34 h 34"/>
                  <a:gd name="T18" fmla="*/ 19 w 78"/>
                  <a:gd name="T19" fmla="*/ 34 h 34"/>
                  <a:gd name="T20" fmla="*/ 33 w 78"/>
                  <a:gd name="T21" fmla="*/ 34 h 34"/>
                  <a:gd name="T22" fmla="*/ 44 w 78"/>
                  <a:gd name="T23" fmla="*/ 28 h 34"/>
                  <a:gd name="T24" fmla="*/ 56 w 78"/>
                  <a:gd name="T25" fmla="*/ 25 h 34"/>
                  <a:gd name="T26" fmla="*/ 65 w 78"/>
                  <a:gd name="T27" fmla="*/ 23 h 34"/>
                  <a:gd name="T28" fmla="*/ 75 w 78"/>
                  <a:gd name="T29" fmla="*/ 19 h 34"/>
                  <a:gd name="T30" fmla="*/ 78 w 78"/>
                  <a:gd name="T31" fmla="*/ 9 h 34"/>
                  <a:gd name="T32" fmla="*/ 75 w 78"/>
                  <a:gd name="T33" fmla="*/ 4 h 34"/>
                  <a:gd name="T34" fmla="*/ 65 w 78"/>
                  <a:gd name="T35" fmla="*/ 0 h 34"/>
                  <a:gd name="T36" fmla="*/ 54 w 78"/>
                  <a:gd name="T37" fmla="*/ 2 h 34"/>
                  <a:gd name="T38" fmla="*/ 54 w 78"/>
                  <a:gd name="T39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8" h="34">
                    <a:moveTo>
                      <a:pt x="54" y="2"/>
                    </a:moveTo>
                    <a:lnTo>
                      <a:pt x="38" y="4"/>
                    </a:lnTo>
                    <a:lnTo>
                      <a:pt x="29" y="8"/>
                    </a:lnTo>
                    <a:lnTo>
                      <a:pt x="18" y="9"/>
                    </a:lnTo>
                    <a:lnTo>
                      <a:pt x="12" y="15"/>
                    </a:lnTo>
                    <a:lnTo>
                      <a:pt x="0" y="25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10" y="34"/>
                    </a:lnTo>
                    <a:lnTo>
                      <a:pt x="19" y="34"/>
                    </a:lnTo>
                    <a:lnTo>
                      <a:pt x="33" y="34"/>
                    </a:lnTo>
                    <a:lnTo>
                      <a:pt x="44" y="28"/>
                    </a:lnTo>
                    <a:lnTo>
                      <a:pt x="56" y="25"/>
                    </a:lnTo>
                    <a:lnTo>
                      <a:pt x="65" y="23"/>
                    </a:lnTo>
                    <a:lnTo>
                      <a:pt x="75" y="19"/>
                    </a:lnTo>
                    <a:lnTo>
                      <a:pt x="78" y="9"/>
                    </a:lnTo>
                    <a:lnTo>
                      <a:pt x="75" y="4"/>
                    </a:lnTo>
                    <a:lnTo>
                      <a:pt x="65" y="0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637F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" name="Freeform 61"/>
              <p:cNvSpPr>
                <a:spLocks/>
              </p:cNvSpPr>
              <p:nvPr/>
            </p:nvSpPr>
            <p:spPr bwMode="auto">
              <a:xfrm>
                <a:off x="2162" y="2053"/>
                <a:ext cx="51" cy="41"/>
              </a:xfrm>
              <a:custGeom>
                <a:avLst/>
                <a:gdLst>
                  <a:gd name="T0" fmla="*/ 0 w 102"/>
                  <a:gd name="T1" fmla="*/ 57 h 82"/>
                  <a:gd name="T2" fmla="*/ 1 w 102"/>
                  <a:gd name="T3" fmla="*/ 55 h 82"/>
                  <a:gd name="T4" fmla="*/ 15 w 102"/>
                  <a:gd name="T5" fmla="*/ 54 h 82"/>
                  <a:gd name="T6" fmla="*/ 20 w 102"/>
                  <a:gd name="T7" fmla="*/ 50 h 82"/>
                  <a:gd name="T8" fmla="*/ 30 w 102"/>
                  <a:gd name="T9" fmla="*/ 48 h 82"/>
                  <a:gd name="T10" fmla="*/ 39 w 102"/>
                  <a:gd name="T11" fmla="*/ 46 h 82"/>
                  <a:gd name="T12" fmla="*/ 49 w 102"/>
                  <a:gd name="T13" fmla="*/ 46 h 82"/>
                  <a:gd name="T14" fmla="*/ 57 w 102"/>
                  <a:gd name="T15" fmla="*/ 40 h 82"/>
                  <a:gd name="T16" fmla="*/ 66 w 102"/>
                  <a:gd name="T17" fmla="*/ 36 h 82"/>
                  <a:gd name="T18" fmla="*/ 72 w 102"/>
                  <a:gd name="T19" fmla="*/ 33 h 82"/>
                  <a:gd name="T20" fmla="*/ 79 w 102"/>
                  <a:gd name="T21" fmla="*/ 29 h 82"/>
                  <a:gd name="T22" fmla="*/ 87 w 102"/>
                  <a:gd name="T23" fmla="*/ 19 h 82"/>
                  <a:gd name="T24" fmla="*/ 89 w 102"/>
                  <a:gd name="T25" fmla="*/ 10 h 82"/>
                  <a:gd name="T26" fmla="*/ 85 w 102"/>
                  <a:gd name="T27" fmla="*/ 0 h 82"/>
                  <a:gd name="T28" fmla="*/ 89 w 102"/>
                  <a:gd name="T29" fmla="*/ 0 h 82"/>
                  <a:gd name="T30" fmla="*/ 91 w 102"/>
                  <a:gd name="T31" fmla="*/ 4 h 82"/>
                  <a:gd name="T32" fmla="*/ 98 w 102"/>
                  <a:gd name="T33" fmla="*/ 12 h 82"/>
                  <a:gd name="T34" fmla="*/ 100 w 102"/>
                  <a:gd name="T35" fmla="*/ 21 h 82"/>
                  <a:gd name="T36" fmla="*/ 102 w 102"/>
                  <a:gd name="T37" fmla="*/ 31 h 82"/>
                  <a:gd name="T38" fmla="*/ 98 w 102"/>
                  <a:gd name="T39" fmla="*/ 42 h 82"/>
                  <a:gd name="T40" fmla="*/ 93 w 102"/>
                  <a:gd name="T41" fmla="*/ 52 h 82"/>
                  <a:gd name="T42" fmla="*/ 81 w 102"/>
                  <a:gd name="T43" fmla="*/ 55 h 82"/>
                  <a:gd name="T44" fmla="*/ 70 w 102"/>
                  <a:gd name="T45" fmla="*/ 61 h 82"/>
                  <a:gd name="T46" fmla="*/ 57 w 102"/>
                  <a:gd name="T47" fmla="*/ 67 h 82"/>
                  <a:gd name="T48" fmla="*/ 47 w 102"/>
                  <a:gd name="T49" fmla="*/ 73 h 82"/>
                  <a:gd name="T50" fmla="*/ 34 w 102"/>
                  <a:gd name="T51" fmla="*/ 76 h 82"/>
                  <a:gd name="T52" fmla="*/ 22 w 102"/>
                  <a:gd name="T53" fmla="*/ 78 h 82"/>
                  <a:gd name="T54" fmla="*/ 9 w 102"/>
                  <a:gd name="T55" fmla="*/ 80 h 82"/>
                  <a:gd name="T56" fmla="*/ 0 w 102"/>
                  <a:gd name="T57" fmla="*/ 82 h 82"/>
                  <a:gd name="T58" fmla="*/ 0 w 102"/>
                  <a:gd name="T59" fmla="*/ 57 h 82"/>
                  <a:gd name="T60" fmla="*/ 0 w 102"/>
                  <a:gd name="T61" fmla="*/ 5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2" h="82">
                    <a:moveTo>
                      <a:pt x="0" y="57"/>
                    </a:moveTo>
                    <a:lnTo>
                      <a:pt x="1" y="55"/>
                    </a:lnTo>
                    <a:lnTo>
                      <a:pt x="15" y="54"/>
                    </a:lnTo>
                    <a:lnTo>
                      <a:pt x="20" y="50"/>
                    </a:lnTo>
                    <a:lnTo>
                      <a:pt x="30" y="48"/>
                    </a:lnTo>
                    <a:lnTo>
                      <a:pt x="39" y="46"/>
                    </a:lnTo>
                    <a:lnTo>
                      <a:pt x="49" y="46"/>
                    </a:lnTo>
                    <a:lnTo>
                      <a:pt x="57" y="40"/>
                    </a:lnTo>
                    <a:lnTo>
                      <a:pt x="66" y="36"/>
                    </a:lnTo>
                    <a:lnTo>
                      <a:pt x="72" y="33"/>
                    </a:lnTo>
                    <a:lnTo>
                      <a:pt x="79" y="29"/>
                    </a:lnTo>
                    <a:lnTo>
                      <a:pt x="87" y="19"/>
                    </a:lnTo>
                    <a:lnTo>
                      <a:pt x="89" y="10"/>
                    </a:lnTo>
                    <a:lnTo>
                      <a:pt x="85" y="0"/>
                    </a:lnTo>
                    <a:lnTo>
                      <a:pt x="89" y="0"/>
                    </a:lnTo>
                    <a:lnTo>
                      <a:pt x="91" y="4"/>
                    </a:lnTo>
                    <a:lnTo>
                      <a:pt x="98" y="12"/>
                    </a:lnTo>
                    <a:lnTo>
                      <a:pt x="100" y="21"/>
                    </a:lnTo>
                    <a:lnTo>
                      <a:pt x="102" y="31"/>
                    </a:lnTo>
                    <a:lnTo>
                      <a:pt x="98" y="42"/>
                    </a:lnTo>
                    <a:lnTo>
                      <a:pt x="93" y="52"/>
                    </a:lnTo>
                    <a:lnTo>
                      <a:pt x="81" y="55"/>
                    </a:lnTo>
                    <a:lnTo>
                      <a:pt x="70" y="61"/>
                    </a:lnTo>
                    <a:lnTo>
                      <a:pt x="57" y="67"/>
                    </a:lnTo>
                    <a:lnTo>
                      <a:pt x="47" y="73"/>
                    </a:lnTo>
                    <a:lnTo>
                      <a:pt x="34" y="76"/>
                    </a:lnTo>
                    <a:lnTo>
                      <a:pt x="22" y="78"/>
                    </a:lnTo>
                    <a:lnTo>
                      <a:pt x="9" y="80"/>
                    </a:lnTo>
                    <a:lnTo>
                      <a:pt x="0" y="82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637F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" name="Freeform 62"/>
              <p:cNvSpPr>
                <a:spLocks/>
              </p:cNvSpPr>
              <p:nvPr/>
            </p:nvSpPr>
            <p:spPr bwMode="auto">
              <a:xfrm>
                <a:off x="2190" y="2303"/>
                <a:ext cx="21" cy="129"/>
              </a:xfrm>
              <a:custGeom>
                <a:avLst/>
                <a:gdLst>
                  <a:gd name="T0" fmla="*/ 41 w 41"/>
                  <a:gd name="T1" fmla="*/ 0 h 259"/>
                  <a:gd name="T2" fmla="*/ 40 w 41"/>
                  <a:gd name="T3" fmla="*/ 14 h 259"/>
                  <a:gd name="T4" fmla="*/ 38 w 41"/>
                  <a:gd name="T5" fmla="*/ 27 h 259"/>
                  <a:gd name="T6" fmla="*/ 34 w 41"/>
                  <a:gd name="T7" fmla="*/ 38 h 259"/>
                  <a:gd name="T8" fmla="*/ 34 w 41"/>
                  <a:gd name="T9" fmla="*/ 54 h 259"/>
                  <a:gd name="T10" fmla="*/ 32 w 41"/>
                  <a:gd name="T11" fmla="*/ 71 h 259"/>
                  <a:gd name="T12" fmla="*/ 32 w 41"/>
                  <a:gd name="T13" fmla="*/ 90 h 259"/>
                  <a:gd name="T14" fmla="*/ 28 w 41"/>
                  <a:gd name="T15" fmla="*/ 109 h 259"/>
                  <a:gd name="T16" fmla="*/ 26 w 41"/>
                  <a:gd name="T17" fmla="*/ 126 h 259"/>
                  <a:gd name="T18" fmla="*/ 24 w 41"/>
                  <a:gd name="T19" fmla="*/ 147 h 259"/>
                  <a:gd name="T20" fmla="*/ 24 w 41"/>
                  <a:gd name="T21" fmla="*/ 168 h 259"/>
                  <a:gd name="T22" fmla="*/ 22 w 41"/>
                  <a:gd name="T23" fmla="*/ 185 h 259"/>
                  <a:gd name="T24" fmla="*/ 21 w 41"/>
                  <a:gd name="T25" fmla="*/ 204 h 259"/>
                  <a:gd name="T26" fmla="*/ 21 w 41"/>
                  <a:gd name="T27" fmla="*/ 221 h 259"/>
                  <a:gd name="T28" fmla="*/ 21 w 41"/>
                  <a:gd name="T29" fmla="*/ 236 h 259"/>
                  <a:gd name="T30" fmla="*/ 17 w 41"/>
                  <a:gd name="T31" fmla="*/ 248 h 259"/>
                  <a:gd name="T32" fmla="*/ 17 w 41"/>
                  <a:gd name="T33" fmla="*/ 255 h 259"/>
                  <a:gd name="T34" fmla="*/ 15 w 41"/>
                  <a:gd name="T35" fmla="*/ 259 h 259"/>
                  <a:gd name="T36" fmla="*/ 13 w 41"/>
                  <a:gd name="T37" fmla="*/ 259 h 259"/>
                  <a:gd name="T38" fmla="*/ 9 w 41"/>
                  <a:gd name="T39" fmla="*/ 253 h 259"/>
                  <a:gd name="T40" fmla="*/ 9 w 41"/>
                  <a:gd name="T41" fmla="*/ 246 h 259"/>
                  <a:gd name="T42" fmla="*/ 5 w 41"/>
                  <a:gd name="T43" fmla="*/ 234 h 259"/>
                  <a:gd name="T44" fmla="*/ 5 w 41"/>
                  <a:gd name="T45" fmla="*/ 219 h 259"/>
                  <a:gd name="T46" fmla="*/ 1 w 41"/>
                  <a:gd name="T47" fmla="*/ 200 h 259"/>
                  <a:gd name="T48" fmla="*/ 0 w 41"/>
                  <a:gd name="T49" fmla="*/ 179 h 259"/>
                  <a:gd name="T50" fmla="*/ 0 w 41"/>
                  <a:gd name="T51" fmla="*/ 154 h 259"/>
                  <a:gd name="T52" fmla="*/ 0 w 41"/>
                  <a:gd name="T53" fmla="*/ 130 h 259"/>
                  <a:gd name="T54" fmla="*/ 0 w 41"/>
                  <a:gd name="T55" fmla="*/ 101 h 259"/>
                  <a:gd name="T56" fmla="*/ 3 w 41"/>
                  <a:gd name="T57" fmla="*/ 69 h 259"/>
                  <a:gd name="T58" fmla="*/ 7 w 41"/>
                  <a:gd name="T59" fmla="*/ 37 h 259"/>
                  <a:gd name="T60" fmla="*/ 11 w 41"/>
                  <a:gd name="T61" fmla="*/ 4 h 259"/>
                  <a:gd name="T62" fmla="*/ 41 w 41"/>
                  <a:gd name="T63" fmla="*/ 0 h 259"/>
                  <a:gd name="T64" fmla="*/ 41 w 41"/>
                  <a:gd name="T65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259">
                    <a:moveTo>
                      <a:pt x="41" y="0"/>
                    </a:moveTo>
                    <a:lnTo>
                      <a:pt x="40" y="14"/>
                    </a:lnTo>
                    <a:lnTo>
                      <a:pt x="38" y="27"/>
                    </a:lnTo>
                    <a:lnTo>
                      <a:pt x="34" y="38"/>
                    </a:lnTo>
                    <a:lnTo>
                      <a:pt x="34" y="54"/>
                    </a:lnTo>
                    <a:lnTo>
                      <a:pt x="32" y="71"/>
                    </a:lnTo>
                    <a:lnTo>
                      <a:pt x="32" y="90"/>
                    </a:lnTo>
                    <a:lnTo>
                      <a:pt x="28" y="109"/>
                    </a:lnTo>
                    <a:lnTo>
                      <a:pt x="26" y="126"/>
                    </a:lnTo>
                    <a:lnTo>
                      <a:pt x="24" y="147"/>
                    </a:lnTo>
                    <a:lnTo>
                      <a:pt x="24" y="168"/>
                    </a:lnTo>
                    <a:lnTo>
                      <a:pt x="22" y="185"/>
                    </a:lnTo>
                    <a:lnTo>
                      <a:pt x="21" y="204"/>
                    </a:lnTo>
                    <a:lnTo>
                      <a:pt x="21" y="221"/>
                    </a:lnTo>
                    <a:lnTo>
                      <a:pt x="21" y="236"/>
                    </a:lnTo>
                    <a:lnTo>
                      <a:pt x="17" y="248"/>
                    </a:lnTo>
                    <a:lnTo>
                      <a:pt x="17" y="255"/>
                    </a:lnTo>
                    <a:lnTo>
                      <a:pt x="15" y="259"/>
                    </a:lnTo>
                    <a:lnTo>
                      <a:pt x="13" y="259"/>
                    </a:lnTo>
                    <a:lnTo>
                      <a:pt x="9" y="253"/>
                    </a:lnTo>
                    <a:lnTo>
                      <a:pt x="9" y="246"/>
                    </a:lnTo>
                    <a:lnTo>
                      <a:pt x="5" y="234"/>
                    </a:lnTo>
                    <a:lnTo>
                      <a:pt x="5" y="219"/>
                    </a:lnTo>
                    <a:lnTo>
                      <a:pt x="1" y="200"/>
                    </a:lnTo>
                    <a:lnTo>
                      <a:pt x="0" y="179"/>
                    </a:lnTo>
                    <a:lnTo>
                      <a:pt x="0" y="154"/>
                    </a:lnTo>
                    <a:lnTo>
                      <a:pt x="0" y="130"/>
                    </a:lnTo>
                    <a:lnTo>
                      <a:pt x="0" y="101"/>
                    </a:lnTo>
                    <a:lnTo>
                      <a:pt x="3" y="69"/>
                    </a:lnTo>
                    <a:lnTo>
                      <a:pt x="7" y="37"/>
                    </a:lnTo>
                    <a:lnTo>
                      <a:pt x="11" y="4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" name="Freeform 63"/>
              <p:cNvSpPr>
                <a:spLocks/>
              </p:cNvSpPr>
              <p:nvPr/>
            </p:nvSpPr>
            <p:spPr bwMode="auto">
              <a:xfrm>
                <a:off x="2199" y="2095"/>
                <a:ext cx="35" cy="160"/>
              </a:xfrm>
              <a:custGeom>
                <a:avLst/>
                <a:gdLst>
                  <a:gd name="T0" fmla="*/ 28 w 70"/>
                  <a:gd name="T1" fmla="*/ 318 h 319"/>
                  <a:gd name="T2" fmla="*/ 28 w 70"/>
                  <a:gd name="T3" fmla="*/ 314 h 319"/>
                  <a:gd name="T4" fmla="*/ 28 w 70"/>
                  <a:gd name="T5" fmla="*/ 306 h 319"/>
                  <a:gd name="T6" fmla="*/ 28 w 70"/>
                  <a:gd name="T7" fmla="*/ 293 h 319"/>
                  <a:gd name="T8" fmla="*/ 30 w 70"/>
                  <a:gd name="T9" fmla="*/ 278 h 319"/>
                  <a:gd name="T10" fmla="*/ 30 w 70"/>
                  <a:gd name="T11" fmla="*/ 255 h 319"/>
                  <a:gd name="T12" fmla="*/ 34 w 70"/>
                  <a:gd name="T13" fmla="*/ 234 h 319"/>
                  <a:gd name="T14" fmla="*/ 34 w 70"/>
                  <a:gd name="T15" fmla="*/ 209 h 319"/>
                  <a:gd name="T16" fmla="*/ 38 w 70"/>
                  <a:gd name="T17" fmla="*/ 184 h 319"/>
                  <a:gd name="T18" fmla="*/ 40 w 70"/>
                  <a:gd name="T19" fmla="*/ 156 h 319"/>
                  <a:gd name="T20" fmla="*/ 42 w 70"/>
                  <a:gd name="T21" fmla="*/ 129 h 319"/>
                  <a:gd name="T22" fmla="*/ 47 w 70"/>
                  <a:gd name="T23" fmla="*/ 103 h 319"/>
                  <a:gd name="T24" fmla="*/ 51 w 70"/>
                  <a:gd name="T25" fmla="*/ 78 h 319"/>
                  <a:gd name="T26" fmla="*/ 55 w 70"/>
                  <a:gd name="T27" fmla="*/ 53 h 319"/>
                  <a:gd name="T28" fmla="*/ 59 w 70"/>
                  <a:gd name="T29" fmla="*/ 34 h 319"/>
                  <a:gd name="T30" fmla="*/ 64 w 70"/>
                  <a:gd name="T31" fmla="*/ 15 h 319"/>
                  <a:gd name="T32" fmla="*/ 70 w 70"/>
                  <a:gd name="T33" fmla="*/ 2 h 319"/>
                  <a:gd name="T34" fmla="*/ 66 w 70"/>
                  <a:gd name="T35" fmla="*/ 0 h 319"/>
                  <a:gd name="T36" fmla="*/ 61 w 70"/>
                  <a:gd name="T37" fmla="*/ 4 h 319"/>
                  <a:gd name="T38" fmla="*/ 57 w 70"/>
                  <a:gd name="T39" fmla="*/ 8 h 319"/>
                  <a:gd name="T40" fmla="*/ 51 w 70"/>
                  <a:gd name="T41" fmla="*/ 13 h 319"/>
                  <a:gd name="T42" fmla="*/ 47 w 70"/>
                  <a:gd name="T43" fmla="*/ 23 h 319"/>
                  <a:gd name="T44" fmla="*/ 42 w 70"/>
                  <a:gd name="T45" fmla="*/ 36 h 319"/>
                  <a:gd name="T46" fmla="*/ 36 w 70"/>
                  <a:gd name="T47" fmla="*/ 53 h 319"/>
                  <a:gd name="T48" fmla="*/ 30 w 70"/>
                  <a:gd name="T49" fmla="*/ 74 h 319"/>
                  <a:gd name="T50" fmla="*/ 24 w 70"/>
                  <a:gd name="T51" fmla="*/ 99 h 319"/>
                  <a:gd name="T52" fmla="*/ 19 w 70"/>
                  <a:gd name="T53" fmla="*/ 131 h 319"/>
                  <a:gd name="T54" fmla="*/ 13 w 70"/>
                  <a:gd name="T55" fmla="*/ 167 h 319"/>
                  <a:gd name="T56" fmla="*/ 7 w 70"/>
                  <a:gd name="T57" fmla="*/ 211 h 319"/>
                  <a:gd name="T58" fmla="*/ 4 w 70"/>
                  <a:gd name="T59" fmla="*/ 260 h 319"/>
                  <a:gd name="T60" fmla="*/ 0 w 70"/>
                  <a:gd name="T61" fmla="*/ 319 h 319"/>
                  <a:gd name="T62" fmla="*/ 28 w 70"/>
                  <a:gd name="T63" fmla="*/ 318 h 319"/>
                  <a:gd name="T64" fmla="*/ 28 w 70"/>
                  <a:gd name="T65" fmla="*/ 318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319">
                    <a:moveTo>
                      <a:pt x="28" y="318"/>
                    </a:moveTo>
                    <a:lnTo>
                      <a:pt x="28" y="314"/>
                    </a:lnTo>
                    <a:lnTo>
                      <a:pt x="28" y="306"/>
                    </a:lnTo>
                    <a:lnTo>
                      <a:pt x="28" y="293"/>
                    </a:lnTo>
                    <a:lnTo>
                      <a:pt x="30" y="278"/>
                    </a:lnTo>
                    <a:lnTo>
                      <a:pt x="30" y="255"/>
                    </a:lnTo>
                    <a:lnTo>
                      <a:pt x="34" y="234"/>
                    </a:lnTo>
                    <a:lnTo>
                      <a:pt x="34" y="209"/>
                    </a:lnTo>
                    <a:lnTo>
                      <a:pt x="38" y="184"/>
                    </a:lnTo>
                    <a:lnTo>
                      <a:pt x="40" y="156"/>
                    </a:lnTo>
                    <a:lnTo>
                      <a:pt x="42" y="129"/>
                    </a:lnTo>
                    <a:lnTo>
                      <a:pt x="47" y="103"/>
                    </a:lnTo>
                    <a:lnTo>
                      <a:pt x="51" y="78"/>
                    </a:lnTo>
                    <a:lnTo>
                      <a:pt x="55" y="53"/>
                    </a:lnTo>
                    <a:lnTo>
                      <a:pt x="59" y="34"/>
                    </a:lnTo>
                    <a:lnTo>
                      <a:pt x="64" y="15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1" y="4"/>
                    </a:lnTo>
                    <a:lnTo>
                      <a:pt x="57" y="8"/>
                    </a:lnTo>
                    <a:lnTo>
                      <a:pt x="51" y="13"/>
                    </a:lnTo>
                    <a:lnTo>
                      <a:pt x="47" y="23"/>
                    </a:lnTo>
                    <a:lnTo>
                      <a:pt x="42" y="36"/>
                    </a:lnTo>
                    <a:lnTo>
                      <a:pt x="36" y="53"/>
                    </a:lnTo>
                    <a:lnTo>
                      <a:pt x="30" y="74"/>
                    </a:lnTo>
                    <a:lnTo>
                      <a:pt x="24" y="99"/>
                    </a:lnTo>
                    <a:lnTo>
                      <a:pt x="19" y="131"/>
                    </a:lnTo>
                    <a:lnTo>
                      <a:pt x="13" y="167"/>
                    </a:lnTo>
                    <a:lnTo>
                      <a:pt x="7" y="211"/>
                    </a:lnTo>
                    <a:lnTo>
                      <a:pt x="4" y="260"/>
                    </a:lnTo>
                    <a:lnTo>
                      <a:pt x="0" y="319"/>
                    </a:lnTo>
                    <a:lnTo>
                      <a:pt x="28" y="318"/>
                    </a:lnTo>
                    <a:lnTo>
                      <a:pt x="28" y="318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" name="Freeform 64"/>
              <p:cNvSpPr>
                <a:spLocks/>
              </p:cNvSpPr>
              <p:nvPr/>
            </p:nvSpPr>
            <p:spPr bwMode="auto">
              <a:xfrm>
                <a:off x="2158" y="2303"/>
                <a:ext cx="21" cy="159"/>
              </a:xfrm>
              <a:custGeom>
                <a:avLst/>
                <a:gdLst>
                  <a:gd name="T0" fmla="*/ 42 w 42"/>
                  <a:gd name="T1" fmla="*/ 0 h 318"/>
                  <a:gd name="T2" fmla="*/ 40 w 42"/>
                  <a:gd name="T3" fmla="*/ 2 h 318"/>
                  <a:gd name="T4" fmla="*/ 40 w 42"/>
                  <a:gd name="T5" fmla="*/ 8 h 318"/>
                  <a:gd name="T6" fmla="*/ 38 w 42"/>
                  <a:gd name="T7" fmla="*/ 16 h 318"/>
                  <a:gd name="T8" fmla="*/ 38 w 42"/>
                  <a:gd name="T9" fmla="*/ 29 h 318"/>
                  <a:gd name="T10" fmla="*/ 36 w 42"/>
                  <a:gd name="T11" fmla="*/ 42 h 318"/>
                  <a:gd name="T12" fmla="*/ 34 w 42"/>
                  <a:gd name="T13" fmla="*/ 61 h 318"/>
                  <a:gd name="T14" fmla="*/ 34 w 42"/>
                  <a:gd name="T15" fmla="*/ 82 h 318"/>
                  <a:gd name="T16" fmla="*/ 34 w 42"/>
                  <a:gd name="T17" fmla="*/ 105 h 318"/>
                  <a:gd name="T18" fmla="*/ 32 w 42"/>
                  <a:gd name="T19" fmla="*/ 126 h 318"/>
                  <a:gd name="T20" fmla="*/ 32 w 42"/>
                  <a:gd name="T21" fmla="*/ 151 h 318"/>
                  <a:gd name="T22" fmla="*/ 32 w 42"/>
                  <a:gd name="T23" fmla="*/ 175 h 318"/>
                  <a:gd name="T24" fmla="*/ 32 w 42"/>
                  <a:gd name="T25" fmla="*/ 204 h 318"/>
                  <a:gd name="T26" fmla="*/ 32 w 42"/>
                  <a:gd name="T27" fmla="*/ 229 h 318"/>
                  <a:gd name="T28" fmla="*/ 32 w 42"/>
                  <a:gd name="T29" fmla="*/ 255 h 318"/>
                  <a:gd name="T30" fmla="*/ 32 w 42"/>
                  <a:gd name="T31" fmla="*/ 280 h 318"/>
                  <a:gd name="T32" fmla="*/ 34 w 42"/>
                  <a:gd name="T33" fmla="*/ 305 h 318"/>
                  <a:gd name="T34" fmla="*/ 8 w 42"/>
                  <a:gd name="T35" fmla="*/ 318 h 318"/>
                  <a:gd name="T36" fmla="*/ 6 w 42"/>
                  <a:gd name="T37" fmla="*/ 316 h 318"/>
                  <a:gd name="T38" fmla="*/ 6 w 42"/>
                  <a:gd name="T39" fmla="*/ 308 h 318"/>
                  <a:gd name="T40" fmla="*/ 4 w 42"/>
                  <a:gd name="T41" fmla="*/ 299 h 318"/>
                  <a:gd name="T42" fmla="*/ 4 w 42"/>
                  <a:gd name="T43" fmla="*/ 286 h 318"/>
                  <a:gd name="T44" fmla="*/ 2 w 42"/>
                  <a:gd name="T45" fmla="*/ 268 h 318"/>
                  <a:gd name="T46" fmla="*/ 0 w 42"/>
                  <a:gd name="T47" fmla="*/ 251 h 318"/>
                  <a:gd name="T48" fmla="*/ 0 w 42"/>
                  <a:gd name="T49" fmla="*/ 230 h 318"/>
                  <a:gd name="T50" fmla="*/ 0 w 42"/>
                  <a:gd name="T51" fmla="*/ 210 h 318"/>
                  <a:gd name="T52" fmla="*/ 0 w 42"/>
                  <a:gd name="T53" fmla="*/ 183 h 318"/>
                  <a:gd name="T54" fmla="*/ 0 w 42"/>
                  <a:gd name="T55" fmla="*/ 158 h 318"/>
                  <a:gd name="T56" fmla="*/ 0 w 42"/>
                  <a:gd name="T57" fmla="*/ 132 h 318"/>
                  <a:gd name="T58" fmla="*/ 4 w 42"/>
                  <a:gd name="T59" fmla="*/ 105 h 318"/>
                  <a:gd name="T60" fmla="*/ 4 w 42"/>
                  <a:gd name="T61" fmla="*/ 76 h 318"/>
                  <a:gd name="T62" fmla="*/ 8 w 42"/>
                  <a:gd name="T63" fmla="*/ 52 h 318"/>
                  <a:gd name="T64" fmla="*/ 11 w 42"/>
                  <a:gd name="T65" fmla="*/ 25 h 318"/>
                  <a:gd name="T66" fmla="*/ 17 w 42"/>
                  <a:gd name="T67" fmla="*/ 2 h 318"/>
                  <a:gd name="T68" fmla="*/ 42 w 42"/>
                  <a:gd name="T69" fmla="*/ 0 h 318"/>
                  <a:gd name="T70" fmla="*/ 42 w 42"/>
                  <a:gd name="T71" fmla="*/ 0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2" h="318">
                    <a:moveTo>
                      <a:pt x="42" y="0"/>
                    </a:moveTo>
                    <a:lnTo>
                      <a:pt x="40" y="2"/>
                    </a:lnTo>
                    <a:lnTo>
                      <a:pt x="40" y="8"/>
                    </a:lnTo>
                    <a:lnTo>
                      <a:pt x="38" y="16"/>
                    </a:lnTo>
                    <a:lnTo>
                      <a:pt x="38" y="29"/>
                    </a:lnTo>
                    <a:lnTo>
                      <a:pt x="36" y="42"/>
                    </a:lnTo>
                    <a:lnTo>
                      <a:pt x="34" y="61"/>
                    </a:lnTo>
                    <a:lnTo>
                      <a:pt x="34" y="82"/>
                    </a:lnTo>
                    <a:lnTo>
                      <a:pt x="34" y="105"/>
                    </a:lnTo>
                    <a:lnTo>
                      <a:pt x="32" y="126"/>
                    </a:lnTo>
                    <a:lnTo>
                      <a:pt x="32" y="151"/>
                    </a:lnTo>
                    <a:lnTo>
                      <a:pt x="32" y="175"/>
                    </a:lnTo>
                    <a:lnTo>
                      <a:pt x="32" y="204"/>
                    </a:lnTo>
                    <a:lnTo>
                      <a:pt x="32" y="229"/>
                    </a:lnTo>
                    <a:lnTo>
                      <a:pt x="32" y="255"/>
                    </a:lnTo>
                    <a:lnTo>
                      <a:pt x="32" y="280"/>
                    </a:lnTo>
                    <a:lnTo>
                      <a:pt x="34" y="305"/>
                    </a:lnTo>
                    <a:lnTo>
                      <a:pt x="8" y="318"/>
                    </a:lnTo>
                    <a:lnTo>
                      <a:pt x="6" y="316"/>
                    </a:lnTo>
                    <a:lnTo>
                      <a:pt x="6" y="308"/>
                    </a:lnTo>
                    <a:lnTo>
                      <a:pt x="4" y="299"/>
                    </a:lnTo>
                    <a:lnTo>
                      <a:pt x="4" y="286"/>
                    </a:lnTo>
                    <a:lnTo>
                      <a:pt x="2" y="268"/>
                    </a:lnTo>
                    <a:lnTo>
                      <a:pt x="0" y="251"/>
                    </a:lnTo>
                    <a:lnTo>
                      <a:pt x="0" y="230"/>
                    </a:lnTo>
                    <a:lnTo>
                      <a:pt x="0" y="210"/>
                    </a:lnTo>
                    <a:lnTo>
                      <a:pt x="0" y="183"/>
                    </a:lnTo>
                    <a:lnTo>
                      <a:pt x="0" y="158"/>
                    </a:lnTo>
                    <a:lnTo>
                      <a:pt x="0" y="132"/>
                    </a:lnTo>
                    <a:lnTo>
                      <a:pt x="4" y="105"/>
                    </a:lnTo>
                    <a:lnTo>
                      <a:pt x="4" y="76"/>
                    </a:lnTo>
                    <a:lnTo>
                      <a:pt x="8" y="52"/>
                    </a:lnTo>
                    <a:lnTo>
                      <a:pt x="11" y="25"/>
                    </a:lnTo>
                    <a:lnTo>
                      <a:pt x="17" y="2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" name="Freeform 65"/>
              <p:cNvSpPr>
                <a:spLocks/>
              </p:cNvSpPr>
              <p:nvPr/>
            </p:nvSpPr>
            <p:spPr bwMode="auto">
              <a:xfrm>
                <a:off x="2216" y="2085"/>
                <a:ext cx="50" cy="40"/>
              </a:xfrm>
              <a:custGeom>
                <a:avLst/>
                <a:gdLst>
                  <a:gd name="T0" fmla="*/ 101 w 101"/>
                  <a:gd name="T1" fmla="*/ 15 h 82"/>
                  <a:gd name="T2" fmla="*/ 97 w 101"/>
                  <a:gd name="T3" fmla="*/ 15 h 82"/>
                  <a:gd name="T4" fmla="*/ 89 w 101"/>
                  <a:gd name="T5" fmla="*/ 15 h 82"/>
                  <a:gd name="T6" fmla="*/ 82 w 101"/>
                  <a:gd name="T7" fmla="*/ 15 h 82"/>
                  <a:gd name="T8" fmla="*/ 70 w 101"/>
                  <a:gd name="T9" fmla="*/ 17 h 82"/>
                  <a:gd name="T10" fmla="*/ 57 w 101"/>
                  <a:gd name="T11" fmla="*/ 19 h 82"/>
                  <a:gd name="T12" fmla="*/ 46 w 101"/>
                  <a:gd name="T13" fmla="*/ 23 h 82"/>
                  <a:gd name="T14" fmla="*/ 36 w 101"/>
                  <a:gd name="T15" fmla="*/ 29 h 82"/>
                  <a:gd name="T16" fmla="*/ 30 w 101"/>
                  <a:gd name="T17" fmla="*/ 36 h 82"/>
                  <a:gd name="T18" fmla="*/ 21 w 101"/>
                  <a:gd name="T19" fmla="*/ 48 h 82"/>
                  <a:gd name="T20" fmla="*/ 21 w 101"/>
                  <a:gd name="T21" fmla="*/ 57 h 82"/>
                  <a:gd name="T22" fmla="*/ 23 w 101"/>
                  <a:gd name="T23" fmla="*/ 59 h 82"/>
                  <a:gd name="T24" fmla="*/ 32 w 101"/>
                  <a:gd name="T25" fmla="*/ 63 h 82"/>
                  <a:gd name="T26" fmla="*/ 38 w 101"/>
                  <a:gd name="T27" fmla="*/ 63 h 82"/>
                  <a:gd name="T28" fmla="*/ 47 w 101"/>
                  <a:gd name="T29" fmla="*/ 63 h 82"/>
                  <a:gd name="T30" fmla="*/ 55 w 101"/>
                  <a:gd name="T31" fmla="*/ 63 h 82"/>
                  <a:gd name="T32" fmla="*/ 66 w 101"/>
                  <a:gd name="T33" fmla="*/ 65 h 82"/>
                  <a:gd name="T34" fmla="*/ 65 w 101"/>
                  <a:gd name="T35" fmla="*/ 65 h 82"/>
                  <a:gd name="T36" fmla="*/ 57 w 101"/>
                  <a:gd name="T37" fmla="*/ 67 h 82"/>
                  <a:gd name="T38" fmla="*/ 49 w 101"/>
                  <a:gd name="T39" fmla="*/ 70 h 82"/>
                  <a:gd name="T40" fmla="*/ 40 w 101"/>
                  <a:gd name="T41" fmla="*/ 74 h 82"/>
                  <a:gd name="T42" fmla="*/ 27 w 101"/>
                  <a:gd name="T43" fmla="*/ 76 h 82"/>
                  <a:gd name="T44" fmla="*/ 17 w 101"/>
                  <a:gd name="T45" fmla="*/ 80 h 82"/>
                  <a:gd name="T46" fmla="*/ 8 w 101"/>
                  <a:gd name="T47" fmla="*/ 82 h 82"/>
                  <a:gd name="T48" fmla="*/ 6 w 101"/>
                  <a:gd name="T49" fmla="*/ 82 h 82"/>
                  <a:gd name="T50" fmla="*/ 0 w 101"/>
                  <a:gd name="T51" fmla="*/ 76 h 82"/>
                  <a:gd name="T52" fmla="*/ 0 w 101"/>
                  <a:gd name="T53" fmla="*/ 67 h 82"/>
                  <a:gd name="T54" fmla="*/ 2 w 101"/>
                  <a:gd name="T55" fmla="*/ 57 h 82"/>
                  <a:gd name="T56" fmla="*/ 8 w 101"/>
                  <a:gd name="T57" fmla="*/ 46 h 82"/>
                  <a:gd name="T58" fmla="*/ 9 w 101"/>
                  <a:gd name="T59" fmla="*/ 32 h 82"/>
                  <a:gd name="T60" fmla="*/ 15 w 101"/>
                  <a:gd name="T61" fmla="*/ 23 h 82"/>
                  <a:gd name="T62" fmla="*/ 23 w 101"/>
                  <a:gd name="T63" fmla="*/ 15 h 82"/>
                  <a:gd name="T64" fmla="*/ 30 w 101"/>
                  <a:gd name="T65" fmla="*/ 11 h 82"/>
                  <a:gd name="T66" fmla="*/ 36 w 101"/>
                  <a:gd name="T67" fmla="*/ 8 h 82"/>
                  <a:gd name="T68" fmla="*/ 44 w 101"/>
                  <a:gd name="T69" fmla="*/ 4 h 82"/>
                  <a:gd name="T70" fmla="*/ 53 w 101"/>
                  <a:gd name="T71" fmla="*/ 0 h 82"/>
                  <a:gd name="T72" fmla="*/ 65 w 101"/>
                  <a:gd name="T73" fmla="*/ 0 h 82"/>
                  <a:gd name="T74" fmla="*/ 72 w 101"/>
                  <a:gd name="T75" fmla="*/ 0 h 82"/>
                  <a:gd name="T76" fmla="*/ 80 w 101"/>
                  <a:gd name="T77" fmla="*/ 0 h 82"/>
                  <a:gd name="T78" fmla="*/ 84 w 101"/>
                  <a:gd name="T79" fmla="*/ 0 h 82"/>
                  <a:gd name="T80" fmla="*/ 87 w 101"/>
                  <a:gd name="T81" fmla="*/ 0 h 82"/>
                  <a:gd name="T82" fmla="*/ 101 w 101"/>
                  <a:gd name="T83" fmla="*/ 15 h 82"/>
                  <a:gd name="T84" fmla="*/ 101 w 101"/>
                  <a:gd name="T85" fmla="*/ 1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1" h="82">
                    <a:moveTo>
                      <a:pt x="101" y="15"/>
                    </a:moveTo>
                    <a:lnTo>
                      <a:pt x="97" y="15"/>
                    </a:lnTo>
                    <a:lnTo>
                      <a:pt x="89" y="15"/>
                    </a:lnTo>
                    <a:lnTo>
                      <a:pt x="82" y="15"/>
                    </a:lnTo>
                    <a:lnTo>
                      <a:pt x="70" y="17"/>
                    </a:lnTo>
                    <a:lnTo>
                      <a:pt x="57" y="19"/>
                    </a:lnTo>
                    <a:lnTo>
                      <a:pt x="46" y="23"/>
                    </a:lnTo>
                    <a:lnTo>
                      <a:pt x="36" y="29"/>
                    </a:lnTo>
                    <a:lnTo>
                      <a:pt x="30" y="36"/>
                    </a:lnTo>
                    <a:lnTo>
                      <a:pt x="21" y="48"/>
                    </a:lnTo>
                    <a:lnTo>
                      <a:pt x="21" y="57"/>
                    </a:lnTo>
                    <a:lnTo>
                      <a:pt x="23" y="59"/>
                    </a:lnTo>
                    <a:lnTo>
                      <a:pt x="32" y="63"/>
                    </a:lnTo>
                    <a:lnTo>
                      <a:pt x="38" y="63"/>
                    </a:lnTo>
                    <a:lnTo>
                      <a:pt x="47" y="63"/>
                    </a:lnTo>
                    <a:lnTo>
                      <a:pt x="55" y="63"/>
                    </a:lnTo>
                    <a:lnTo>
                      <a:pt x="66" y="65"/>
                    </a:lnTo>
                    <a:lnTo>
                      <a:pt x="65" y="65"/>
                    </a:lnTo>
                    <a:lnTo>
                      <a:pt x="57" y="67"/>
                    </a:lnTo>
                    <a:lnTo>
                      <a:pt x="49" y="70"/>
                    </a:lnTo>
                    <a:lnTo>
                      <a:pt x="40" y="74"/>
                    </a:lnTo>
                    <a:lnTo>
                      <a:pt x="27" y="76"/>
                    </a:lnTo>
                    <a:lnTo>
                      <a:pt x="17" y="80"/>
                    </a:lnTo>
                    <a:lnTo>
                      <a:pt x="8" y="82"/>
                    </a:lnTo>
                    <a:lnTo>
                      <a:pt x="6" y="82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2" y="57"/>
                    </a:lnTo>
                    <a:lnTo>
                      <a:pt x="8" y="46"/>
                    </a:lnTo>
                    <a:lnTo>
                      <a:pt x="9" y="32"/>
                    </a:lnTo>
                    <a:lnTo>
                      <a:pt x="15" y="23"/>
                    </a:lnTo>
                    <a:lnTo>
                      <a:pt x="23" y="15"/>
                    </a:lnTo>
                    <a:lnTo>
                      <a:pt x="30" y="11"/>
                    </a:lnTo>
                    <a:lnTo>
                      <a:pt x="36" y="8"/>
                    </a:lnTo>
                    <a:lnTo>
                      <a:pt x="44" y="4"/>
                    </a:lnTo>
                    <a:lnTo>
                      <a:pt x="53" y="0"/>
                    </a:lnTo>
                    <a:lnTo>
                      <a:pt x="65" y="0"/>
                    </a:lnTo>
                    <a:lnTo>
                      <a:pt x="72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7" y="0"/>
                    </a:lnTo>
                    <a:lnTo>
                      <a:pt x="101" y="15"/>
                    </a:lnTo>
                    <a:lnTo>
                      <a:pt x="101" y="15"/>
                    </a:lnTo>
                    <a:close/>
                  </a:path>
                </a:pathLst>
              </a:custGeom>
              <a:solidFill>
                <a:srgbClr val="EAEF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" name="Freeform 66"/>
              <p:cNvSpPr>
                <a:spLocks/>
              </p:cNvSpPr>
              <p:nvPr/>
            </p:nvSpPr>
            <p:spPr bwMode="auto">
              <a:xfrm>
                <a:off x="2144" y="2070"/>
                <a:ext cx="18" cy="143"/>
              </a:xfrm>
              <a:custGeom>
                <a:avLst/>
                <a:gdLst>
                  <a:gd name="T0" fmla="*/ 2 w 37"/>
                  <a:gd name="T1" fmla="*/ 275 h 285"/>
                  <a:gd name="T2" fmla="*/ 0 w 37"/>
                  <a:gd name="T3" fmla="*/ 271 h 285"/>
                  <a:gd name="T4" fmla="*/ 0 w 37"/>
                  <a:gd name="T5" fmla="*/ 264 h 285"/>
                  <a:gd name="T6" fmla="*/ 0 w 37"/>
                  <a:gd name="T7" fmla="*/ 252 h 285"/>
                  <a:gd name="T8" fmla="*/ 0 w 37"/>
                  <a:gd name="T9" fmla="*/ 241 h 285"/>
                  <a:gd name="T10" fmla="*/ 0 w 37"/>
                  <a:gd name="T11" fmla="*/ 222 h 285"/>
                  <a:gd name="T12" fmla="*/ 0 w 37"/>
                  <a:gd name="T13" fmla="*/ 205 h 285"/>
                  <a:gd name="T14" fmla="*/ 2 w 37"/>
                  <a:gd name="T15" fmla="*/ 184 h 285"/>
                  <a:gd name="T16" fmla="*/ 4 w 37"/>
                  <a:gd name="T17" fmla="*/ 163 h 285"/>
                  <a:gd name="T18" fmla="*/ 4 w 37"/>
                  <a:gd name="T19" fmla="*/ 138 h 285"/>
                  <a:gd name="T20" fmla="*/ 6 w 37"/>
                  <a:gd name="T21" fmla="*/ 116 h 285"/>
                  <a:gd name="T22" fmla="*/ 8 w 37"/>
                  <a:gd name="T23" fmla="*/ 93 h 285"/>
                  <a:gd name="T24" fmla="*/ 12 w 37"/>
                  <a:gd name="T25" fmla="*/ 72 h 285"/>
                  <a:gd name="T26" fmla="*/ 18 w 37"/>
                  <a:gd name="T27" fmla="*/ 49 h 285"/>
                  <a:gd name="T28" fmla="*/ 21 w 37"/>
                  <a:gd name="T29" fmla="*/ 30 h 285"/>
                  <a:gd name="T30" fmla="*/ 27 w 37"/>
                  <a:gd name="T31" fmla="*/ 11 h 285"/>
                  <a:gd name="T32" fmla="*/ 37 w 37"/>
                  <a:gd name="T33" fmla="*/ 0 h 285"/>
                  <a:gd name="T34" fmla="*/ 33 w 37"/>
                  <a:gd name="T35" fmla="*/ 19 h 285"/>
                  <a:gd name="T36" fmla="*/ 33 w 37"/>
                  <a:gd name="T37" fmla="*/ 34 h 285"/>
                  <a:gd name="T38" fmla="*/ 31 w 37"/>
                  <a:gd name="T39" fmla="*/ 49 h 285"/>
                  <a:gd name="T40" fmla="*/ 31 w 37"/>
                  <a:gd name="T41" fmla="*/ 68 h 285"/>
                  <a:gd name="T42" fmla="*/ 29 w 37"/>
                  <a:gd name="T43" fmla="*/ 91 h 285"/>
                  <a:gd name="T44" fmla="*/ 29 w 37"/>
                  <a:gd name="T45" fmla="*/ 114 h 285"/>
                  <a:gd name="T46" fmla="*/ 29 w 37"/>
                  <a:gd name="T47" fmla="*/ 136 h 285"/>
                  <a:gd name="T48" fmla="*/ 29 w 37"/>
                  <a:gd name="T49" fmla="*/ 159 h 285"/>
                  <a:gd name="T50" fmla="*/ 27 w 37"/>
                  <a:gd name="T51" fmla="*/ 184 h 285"/>
                  <a:gd name="T52" fmla="*/ 27 w 37"/>
                  <a:gd name="T53" fmla="*/ 209 h 285"/>
                  <a:gd name="T54" fmla="*/ 27 w 37"/>
                  <a:gd name="T55" fmla="*/ 230 h 285"/>
                  <a:gd name="T56" fmla="*/ 27 w 37"/>
                  <a:gd name="T57" fmla="*/ 251 h 285"/>
                  <a:gd name="T58" fmla="*/ 29 w 37"/>
                  <a:gd name="T59" fmla="*/ 268 h 285"/>
                  <a:gd name="T60" fmla="*/ 29 w 37"/>
                  <a:gd name="T61" fmla="*/ 285 h 285"/>
                  <a:gd name="T62" fmla="*/ 2 w 37"/>
                  <a:gd name="T63" fmla="*/ 275 h 285"/>
                  <a:gd name="T64" fmla="*/ 2 w 37"/>
                  <a:gd name="T65" fmla="*/ 275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" h="285">
                    <a:moveTo>
                      <a:pt x="2" y="275"/>
                    </a:moveTo>
                    <a:lnTo>
                      <a:pt x="0" y="271"/>
                    </a:lnTo>
                    <a:lnTo>
                      <a:pt x="0" y="264"/>
                    </a:lnTo>
                    <a:lnTo>
                      <a:pt x="0" y="252"/>
                    </a:lnTo>
                    <a:lnTo>
                      <a:pt x="0" y="241"/>
                    </a:lnTo>
                    <a:lnTo>
                      <a:pt x="0" y="222"/>
                    </a:lnTo>
                    <a:lnTo>
                      <a:pt x="0" y="205"/>
                    </a:lnTo>
                    <a:lnTo>
                      <a:pt x="2" y="184"/>
                    </a:lnTo>
                    <a:lnTo>
                      <a:pt x="4" y="163"/>
                    </a:lnTo>
                    <a:lnTo>
                      <a:pt x="4" y="138"/>
                    </a:lnTo>
                    <a:lnTo>
                      <a:pt x="6" y="116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8" y="49"/>
                    </a:lnTo>
                    <a:lnTo>
                      <a:pt x="21" y="30"/>
                    </a:lnTo>
                    <a:lnTo>
                      <a:pt x="27" y="11"/>
                    </a:lnTo>
                    <a:lnTo>
                      <a:pt x="37" y="0"/>
                    </a:lnTo>
                    <a:lnTo>
                      <a:pt x="33" y="19"/>
                    </a:lnTo>
                    <a:lnTo>
                      <a:pt x="33" y="34"/>
                    </a:lnTo>
                    <a:lnTo>
                      <a:pt x="31" y="49"/>
                    </a:lnTo>
                    <a:lnTo>
                      <a:pt x="31" y="68"/>
                    </a:lnTo>
                    <a:lnTo>
                      <a:pt x="29" y="91"/>
                    </a:lnTo>
                    <a:lnTo>
                      <a:pt x="29" y="114"/>
                    </a:lnTo>
                    <a:lnTo>
                      <a:pt x="29" y="136"/>
                    </a:lnTo>
                    <a:lnTo>
                      <a:pt x="29" y="159"/>
                    </a:lnTo>
                    <a:lnTo>
                      <a:pt x="27" y="184"/>
                    </a:lnTo>
                    <a:lnTo>
                      <a:pt x="27" y="209"/>
                    </a:lnTo>
                    <a:lnTo>
                      <a:pt x="27" y="230"/>
                    </a:lnTo>
                    <a:lnTo>
                      <a:pt x="27" y="251"/>
                    </a:lnTo>
                    <a:lnTo>
                      <a:pt x="29" y="268"/>
                    </a:lnTo>
                    <a:lnTo>
                      <a:pt x="29" y="285"/>
                    </a:lnTo>
                    <a:lnTo>
                      <a:pt x="2" y="275"/>
                    </a:lnTo>
                    <a:lnTo>
                      <a:pt x="2" y="275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" name="Freeform 67"/>
              <p:cNvSpPr>
                <a:spLocks/>
              </p:cNvSpPr>
              <p:nvPr/>
            </p:nvSpPr>
            <p:spPr bwMode="auto">
              <a:xfrm>
                <a:off x="2171" y="2084"/>
                <a:ext cx="21" cy="137"/>
              </a:xfrm>
              <a:custGeom>
                <a:avLst/>
                <a:gdLst>
                  <a:gd name="T0" fmla="*/ 0 w 41"/>
                  <a:gd name="T1" fmla="*/ 263 h 276"/>
                  <a:gd name="T2" fmla="*/ 0 w 41"/>
                  <a:gd name="T3" fmla="*/ 259 h 276"/>
                  <a:gd name="T4" fmla="*/ 0 w 41"/>
                  <a:gd name="T5" fmla="*/ 253 h 276"/>
                  <a:gd name="T6" fmla="*/ 0 w 41"/>
                  <a:gd name="T7" fmla="*/ 242 h 276"/>
                  <a:gd name="T8" fmla="*/ 1 w 41"/>
                  <a:gd name="T9" fmla="*/ 230 h 276"/>
                  <a:gd name="T10" fmla="*/ 1 w 41"/>
                  <a:gd name="T11" fmla="*/ 213 h 276"/>
                  <a:gd name="T12" fmla="*/ 5 w 41"/>
                  <a:gd name="T13" fmla="*/ 196 h 276"/>
                  <a:gd name="T14" fmla="*/ 5 w 41"/>
                  <a:gd name="T15" fmla="*/ 175 h 276"/>
                  <a:gd name="T16" fmla="*/ 9 w 41"/>
                  <a:gd name="T17" fmla="*/ 158 h 276"/>
                  <a:gd name="T18" fmla="*/ 11 w 41"/>
                  <a:gd name="T19" fmla="*/ 135 h 276"/>
                  <a:gd name="T20" fmla="*/ 15 w 41"/>
                  <a:gd name="T21" fmla="*/ 114 h 276"/>
                  <a:gd name="T22" fmla="*/ 19 w 41"/>
                  <a:gd name="T23" fmla="*/ 91 h 276"/>
                  <a:gd name="T24" fmla="*/ 22 w 41"/>
                  <a:gd name="T25" fmla="*/ 71 h 276"/>
                  <a:gd name="T26" fmla="*/ 26 w 41"/>
                  <a:gd name="T27" fmla="*/ 50 h 276"/>
                  <a:gd name="T28" fmla="*/ 30 w 41"/>
                  <a:gd name="T29" fmla="*/ 31 h 276"/>
                  <a:gd name="T30" fmla="*/ 36 w 41"/>
                  <a:gd name="T31" fmla="*/ 12 h 276"/>
                  <a:gd name="T32" fmla="*/ 41 w 41"/>
                  <a:gd name="T33" fmla="*/ 0 h 276"/>
                  <a:gd name="T34" fmla="*/ 38 w 41"/>
                  <a:gd name="T35" fmla="*/ 17 h 276"/>
                  <a:gd name="T36" fmla="*/ 38 w 41"/>
                  <a:gd name="T37" fmla="*/ 34 h 276"/>
                  <a:gd name="T38" fmla="*/ 34 w 41"/>
                  <a:gd name="T39" fmla="*/ 50 h 276"/>
                  <a:gd name="T40" fmla="*/ 34 w 41"/>
                  <a:gd name="T41" fmla="*/ 71 h 276"/>
                  <a:gd name="T42" fmla="*/ 30 w 41"/>
                  <a:gd name="T43" fmla="*/ 91 h 276"/>
                  <a:gd name="T44" fmla="*/ 30 w 41"/>
                  <a:gd name="T45" fmla="*/ 116 h 276"/>
                  <a:gd name="T46" fmla="*/ 28 w 41"/>
                  <a:gd name="T47" fmla="*/ 139 h 276"/>
                  <a:gd name="T48" fmla="*/ 26 w 41"/>
                  <a:gd name="T49" fmla="*/ 162 h 276"/>
                  <a:gd name="T50" fmla="*/ 24 w 41"/>
                  <a:gd name="T51" fmla="*/ 183 h 276"/>
                  <a:gd name="T52" fmla="*/ 24 w 41"/>
                  <a:gd name="T53" fmla="*/ 207 h 276"/>
                  <a:gd name="T54" fmla="*/ 24 w 41"/>
                  <a:gd name="T55" fmla="*/ 226 h 276"/>
                  <a:gd name="T56" fmla="*/ 24 w 41"/>
                  <a:gd name="T57" fmla="*/ 245 h 276"/>
                  <a:gd name="T58" fmla="*/ 24 w 41"/>
                  <a:gd name="T59" fmla="*/ 263 h 276"/>
                  <a:gd name="T60" fmla="*/ 28 w 41"/>
                  <a:gd name="T61" fmla="*/ 276 h 276"/>
                  <a:gd name="T62" fmla="*/ 0 w 41"/>
                  <a:gd name="T63" fmla="*/ 263 h 276"/>
                  <a:gd name="T64" fmla="*/ 0 w 41"/>
                  <a:gd name="T65" fmla="*/ 263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276">
                    <a:moveTo>
                      <a:pt x="0" y="263"/>
                    </a:moveTo>
                    <a:lnTo>
                      <a:pt x="0" y="259"/>
                    </a:lnTo>
                    <a:lnTo>
                      <a:pt x="0" y="253"/>
                    </a:lnTo>
                    <a:lnTo>
                      <a:pt x="0" y="242"/>
                    </a:lnTo>
                    <a:lnTo>
                      <a:pt x="1" y="230"/>
                    </a:lnTo>
                    <a:lnTo>
                      <a:pt x="1" y="213"/>
                    </a:lnTo>
                    <a:lnTo>
                      <a:pt x="5" y="196"/>
                    </a:lnTo>
                    <a:lnTo>
                      <a:pt x="5" y="175"/>
                    </a:lnTo>
                    <a:lnTo>
                      <a:pt x="9" y="158"/>
                    </a:lnTo>
                    <a:lnTo>
                      <a:pt x="11" y="135"/>
                    </a:lnTo>
                    <a:lnTo>
                      <a:pt x="15" y="114"/>
                    </a:lnTo>
                    <a:lnTo>
                      <a:pt x="19" y="91"/>
                    </a:lnTo>
                    <a:lnTo>
                      <a:pt x="22" y="71"/>
                    </a:lnTo>
                    <a:lnTo>
                      <a:pt x="26" y="50"/>
                    </a:lnTo>
                    <a:lnTo>
                      <a:pt x="30" y="31"/>
                    </a:lnTo>
                    <a:lnTo>
                      <a:pt x="36" y="12"/>
                    </a:lnTo>
                    <a:lnTo>
                      <a:pt x="41" y="0"/>
                    </a:lnTo>
                    <a:lnTo>
                      <a:pt x="38" y="17"/>
                    </a:lnTo>
                    <a:lnTo>
                      <a:pt x="38" y="34"/>
                    </a:lnTo>
                    <a:lnTo>
                      <a:pt x="34" y="50"/>
                    </a:lnTo>
                    <a:lnTo>
                      <a:pt x="34" y="71"/>
                    </a:lnTo>
                    <a:lnTo>
                      <a:pt x="30" y="91"/>
                    </a:lnTo>
                    <a:lnTo>
                      <a:pt x="30" y="116"/>
                    </a:lnTo>
                    <a:lnTo>
                      <a:pt x="28" y="139"/>
                    </a:lnTo>
                    <a:lnTo>
                      <a:pt x="26" y="162"/>
                    </a:lnTo>
                    <a:lnTo>
                      <a:pt x="24" y="183"/>
                    </a:lnTo>
                    <a:lnTo>
                      <a:pt x="24" y="207"/>
                    </a:lnTo>
                    <a:lnTo>
                      <a:pt x="24" y="226"/>
                    </a:lnTo>
                    <a:lnTo>
                      <a:pt x="24" y="245"/>
                    </a:lnTo>
                    <a:lnTo>
                      <a:pt x="24" y="263"/>
                    </a:lnTo>
                    <a:lnTo>
                      <a:pt x="28" y="276"/>
                    </a:lnTo>
                    <a:lnTo>
                      <a:pt x="0" y="263"/>
                    </a:lnTo>
                    <a:lnTo>
                      <a:pt x="0" y="263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" name="Freeform 68"/>
              <p:cNvSpPr>
                <a:spLocks/>
              </p:cNvSpPr>
              <p:nvPr/>
            </p:nvSpPr>
            <p:spPr bwMode="auto">
              <a:xfrm>
                <a:off x="2179" y="2550"/>
                <a:ext cx="177" cy="172"/>
              </a:xfrm>
              <a:custGeom>
                <a:avLst/>
                <a:gdLst>
                  <a:gd name="T0" fmla="*/ 332 w 353"/>
                  <a:gd name="T1" fmla="*/ 108 h 344"/>
                  <a:gd name="T2" fmla="*/ 331 w 353"/>
                  <a:gd name="T3" fmla="*/ 121 h 344"/>
                  <a:gd name="T4" fmla="*/ 325 w 353"/>
                  <a:gd name="T5" fmla="*/ 150 h 344"/>
                  <a:gd name="T6" fmla="*/ 313 w 353"/>
                  <a:gd name="T7" fmla="*/ 186 h 344"/>
                  <a:gd name="T8" fmla="*/ 296 w 353"/>
                  <a:gd name="T9" fmla="*/ 220 h 344"/>
                  <a:gd name="T10" fmla="*/ 268 w 353"/>
                  <a:gd name="T11" fmla="*/ 253 h 344"/>
                  <a:gd name="T12" fmla="*/ 232 w 353"/>
                  <a:gd name="T13" fmla="*/ 277 h 344"/>
                  <a:gd name="T14" fmla="*/ 182 w 353"/>
                  <a:gd name="T15" fmla="*/ 291 h 344"/>
                  <a:gd name="T16" fmla="*/ 123 w 353"/>
                  <a:gd name="T17" fmla="*/ 283 h 344"/>
                  <a:gd name="T18" fmla="*/ 83 w 353"/>
                  <a:gd name="T19" fmla="*/ 258 h 344"/>
                  <a:gd name="T20" fmla="*/ 64 w 353"/>
                  <a:gd name="T21" fmla="*/ 220 h 344"/>
                  <a:gd name="T22" fmla="*/ 61 w 353"/>
                  <a:gd name="T23" fmla="*/ 175 h 344"/>
                  <a:gd name="T24" fmla="*/ 74 w 353"/>
                  <a:gd name="T25" fmla="*/ 125 h 344"/>
                  <a:gd name="T26" fmla="*/ 99 w 353"/>
                  <a:gd name="T27" fmla="*/ 78 h 344"/>
                  <a:gd name="T28" fmla="*/ 135 w 353"/>
                  <a:gd name="T29" fmla="*/ 38 h 344"/>
                  <a:gd name="T30" fmla="*/ 178 w 353"/>
                  <a:gd name="T31" fmla="*/ 11 h 344"/>
                  <a:gd name="T32" fmla="*/ 199 w 353"/>
                  <a:gd name="T33" fmla="*/ 2 h 344"/>
                  <a:gd name="T34" fmla="*/ 182 w 353"/>
                  <a:gd name="T35" fmla="*/ 0 h 344"/>
                  <a:gd name="T36" fmla="*/ 156 w 353"/>
                  <a:gd name="T37" fmla="*/ 2 h 344"/>
                  <a:gd name="T38" fmla="*/ 120 w 353"/>
                  <a:gd name="T39" fmla="*/ 7 h 344"/>
                  <a:gd name="T40" fmla="*/ 82 w 353"/>
                  <a:gd name="T41" fmla="*/ 23 h 344"/>
                  <a:gd name="T42" fmla="*/ 47 w 353"/>
                  <a:gd name="T43" fmla="*/ 47 h 344"/>
                  <a:gd name="T44" fmla="*/ 17 w 353"/>
                  <a:gd name="T45" fmla="*/ 89 h 344"/>
                  <a:gd name="T46" fmla="*/ 0 w 353"/>
                  <a:gd name="T47" fmla="*/ 150 h 344"/>
                  <a:gd name="T48" fmla="*/ 0 w 353"/>
                  <a:gd name="T49" fmla="*/ 222 h 344"/>
                  <a:gd name="T50" fmla="*/ 19 w 353"/>
                  <a:gd name="T51" fmla="*/ 279 h 344"/>
                  <a:gd name="T52" fmla="*/ 55 w 353"/>
                  <a:gd name="T53" fmla="*/ 319 h 344"/>
                  <a:gd name="T54" fmla="*/ 106 w 353"/>
                  <a:gd name="T55" fmla="*/ 340 h 344"/>
                  <a:gd name="T56" fmla="*/ 163 w 353"/>
                  <a:gd name="T57" fmla="*/ 344 h 344"/>
                  <a:gd name="T58" fmla="*/ 218 w 353"/>
                  <a:gd name="T59" fmla="*/ 331 h 344"/>
                  <a:gd name="T60" fmla="*/ 270 w 353"/>
                  <a:gd name="T61" fmla="*/ 306 h 344"/>
                  <a:gd name="T62" fmla="*/ 310 w 353"/>
                  <a:gd name="T63" fmla="*/ 270 h 344"/>
                  <a:gd name="T64" fmla="*/ 334 w 353"/>
                  <a:gd name="T65" fmla="*/ 224 h 344"/>
                  <a:gd name="T66" fmla="*/ 346 w 353"/>
                  <a:gd name="T67" fmla="*/ 186 h 344"/>
                  <a:gd name="T68" fmla="*/ 353 w 353"/>
                  <a:gd name="T69" fmla="*/ 158 h 344"/>
                  <a:gd name="T70" fmla="*/ 353 w 353"/>
                  <a:gd name="T71" fmla="*/ 137 h 344"/>
                  <a:gd name="T72" fmla="*/ 346 w 353"/>
                  <a:gd name="T73" fmla="*/ 116 h 344"/>
                  <a:gd name="T74" fmla="*/ 336 w 353"/>
                  <a:gd name="T75" fmla="*/ 106 h 344"/>
                  <a:gd name="T76" fmla="*/ 334 w 353"/>
                  <a:gd name="T77" fmla="*/ 106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53" h="344">
                    <a:moveTo>
                      <a:pt x="334" y="106"/>
                    </a:moveTo>
                    <a:lnTo>
                      <a:pt x="332" y="108"/>
                    </a:lnTo>
                    <a:lnTo>
                      <a:pt x="332" y="114"/>
                    </a:lnTo>
                    <a:lnTo>
                      <a:pt x="331" y="121"/>
                    </a:lnTo>
                    <a:lnTo>
                      <a:pt x="329" y="137"/>
                    </a:lnTo>
                    <a:lnTo>
                      <a:pt x="325" y="150"/>
                    </a:lnTo>
                    <a:lnTo>
                      <a:pt x="321" y="167"/>
                    </a:lnTo>
                    <a:lnTo>
                      <a:pt x="313" y="186"/>
                    </a:lnTo>
                    <a:lnTo>
                      <a:pt x="306" y="203"/>
                    </a:lnTo>
                    <a:lnTo>
                      <a:pt x="296" y="220"/>
                    </a:lnTo>
                    <a:lnTo>
                      <a:pt x="283" y="237"/>
                    </a:lnTo>
                    <a:lnTo>
                      <a:pt x="268" y="253"/>
                    </a:lnTo>
                    <a:lnTo>
                      <a:pt x="253" y="268"/>
                    </a:lnTo>
                    <a:lnTo>
                      <a:pt x="232" y="277"/>
                    </a:lnTo>
                    <a:lnTo>
                      <a:pt x="209" y="287"/>
                    </a:lnTo>
                    <a:lnTo>
                      <a:pt x="182" y="291"/>
                    </a:lnTo>
                    <a:lnTo>
                      <a:pt x="156" y="291"/>
                    </a:lnTo>
                    <a:lnTo>
                      <a:pt x="123" y="283"/>
                    </a:lnTo>
                    <a:lnTo>
                      <a:pt x="101" y="274"/>
                    </a:lnTo>
                    <a:lnTo>
                      <a:pt x="83" y="258"/>
                    </a:lnTo>
                    <a:lnTo>
                      <a:pt x="72" y="241"/>
                    </a:lnTo>
                    <a:lnTo>
                      <a:pt x="64" y="220"/>
                    </a:lnTo>
                    <a:lnTo>
                      <a:pt x="61" y="197"/>
                    </a:lnTo>
                    <a:lnTo>
                      <a:pt x="61" y="175"/>
                    </a:lnTo>
                    <a:lnTo>
                      <a:pt x="66" y="152"/>
                    </a:lnTo>
                    <a:lnTo>
                      <a:pt x="74" y="125"/>
                    </a:lnTo>
                    <a:lnTo>
                      <a:pt x="85" y="102"/>
                    </a:lnTo>
                    <a:lnTo>
                      <a:pt x="99" y="78"/>
                    </a:lnTo>
                    <a:lnTo>
                      <a:pt x="118" y="57"/>
                    </a:lnTo>
                    <a:lnTo>
                      <a:pt x="135" y="38"/>
                    </a:lnTo>
                    <a:lnTo>
                      <a:pt x="156" y="23"/>
                    </a:lnTo>
                    <a:lnTo>
                      <a:pt x="178" y="11"/>
                    </a:lnTo>
                    <a:lnTo>
                      <a:pt x="203" y="4"/>
                    </a:lnTo>
                    <a:lnTo>
                      <a:pt x="199" y="2"/>
                    </a:lnTo>
                    <a:lnTo>
                      <a:pt x="194" y="2"/>
                    </a:lnTo>
                    <a:lnTo>
                      <a:pt x="182" y="0"/>
                    </a:lnTo>
                    <a:lnTo>
                      <a:pt x="171" y="2"/>
                    </a:lnTo>
                    <a:lnTo>
                      <a:pt x="156" y="2"/>
                    </a:lnTo>
                    <a:lnTo>
                      <a:pt x="139" y="4"/>
                    </a:lnTo>
                    <a:lnTo>
                      <a:pt x="120" y="7"/>
                    </a:lnTo>
                    <a:lnTo>
                      <a:pt x="102" y="15"/>
                    </a:lnTo>
                    <a:lnTo>
                      <a:pt x="82" y="23"/>
                    </a:lnTo>
                    <a:lnTo>
                      <a:pt x="64" y="34"/>
                    </a:lnTo>
                    <a:lnTo>
                      <a:pt x="47" y="47"/>
                    </a:lnTo>
                    <a:lnTo>
                      <a:pt x="32" y="68"/>
                    </a:lnTo>
                    <a:lnTo>
                      <a:pt x="17" y="89"/>
                    </a:lnTo>
                    <a:lnTo>
                      <a:pt x="7" y="118"/>
                    </a:lnTo>
                    <a:lnTo>
                      <a:pt x="0" y="150"/>
                    </a:lnTo>
                    <a:lnTo>
                      <a:pt x="0" y="186"/>
                    </a:lnTo>
                    <a:lnTo>
                      <a:pt x="0" y="222"/>
                    </a:lnTo>
                    <a:lnTo>
                      <a:pt x="7" y="255"/>
                    </a:lnTo>
                    <a:lnTo>
                      <a:pt x="19" y="279"/>
                    </a:lnTo>
                    <a:lnTo>
                      <a:pt x="36" y="304"/>
                    </a:lnTo>
                    <a:lnTo>
                      <a:pt x="55" y="319"/>
                    </a:lnTo>
                    <a:lnTo>
                      <a:pt x="80" y="331"/>
                    </a:lnTo>
                    <a:lnTo>
                      <a:pt x="106" y="340"/>
                    </a:lnTo>
                    <a:lnTo>
                      <a:pt x="135" y="344"/>
                    </a:lnTo>
                    <a:lnTo>
                      <a:pt x="163" y="344"/>
                    </a:lnTo>
                    <a:lnTo>
                      <a:pt x="190" y="340"/>
                    </a:lnTo>
                    <a:lnTo>
                      <a:pt x="218" y="331"/>
                    </a:lnTo>
                    <a:lnTo>
                      <a:pt x="245" y="321"/>
                    </a:lnTo>
                    <a:lnTo>
                      <a:pt x="270" y="306"/>
                    </a:lnTo>
                    <a:lnTo>
                      <a:pt x="293" y="289"/>
                    </a:lnTo>
                    <a:lnTo>
                      <a:pt x="310" y="270"/>
                    </a:lnTo>
                    <a:lnTo>
                      <a:pt x="325" y="249"/>
                    </a:lnTo>
                    <a:lnTo>
                      <a:pt x="334" y="224"/>
                    </a:lnTo>
                    <a:lnTo>
                      <a:pt x="342" y="205"/>
                    </a:lnTo>
                    <a:lnTo>
                      <a:pt x="346" y="186"/>
                    </a:lnTo>
                    <a:lnTo>
                      <a:pt x="351" y="173"/>
                    </a:lnTo>
                    <a:lnTo>
                      <a:pt x="353" y="158"/>
                    </a:lnTo>
                    <a:lnTo>
                      <a:pt x="353" y="146"/>
                    </a:lnTo>
                    <a:lnTo>
                      <a:pt x="353" y="137"/>
                    </a:lnTo>
                    <a:lnTo>
                      <a:pt x="353" y="129"/>
                    </a:lnTo>
                    <a:lnTo>
                      <a:pt x="346" y="116"/>
                    </a:lnTo>
                    <a:lnTo>
                      <a:pt x="340" y="110"/>
                    </a:lnTo>
                    <a:lnTo>
                      <a:pt x="336" y="106"/>
                    </a:lnTo>
                    <a:lnTo>
                      <a:pt x="334" y="106"/>
                    </a:lnTo>
                    <a:lnTo>
                      <a:pt x="334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9" name="Freeform 69"/>
              <p:cNvSpPr>
                <a:spLocks/>
              </p:cNvSpPr>
              <p:nvPr/>
            </p:nvSpPr>
            <p:spPr bwMode="auto">
              <a:xfrm>
                <a:off x="2257" y="2584"/>
                <a:ext cx="60" cy="58"/>
              </a:xfrm>
              <a:custGeom>
                <a:avLst/>
                <a:gdLst>
                  <a:gd name="T0" fmla="*/ 49 w 119"/>
                  <a:gd name="T1" fmla="*/ 0 h 116"/>
                  <a:gd name="T2" fmla="*/ 43 w 119"/>
                  <a:gd name="T3" fmla="*/ 4 h 116"/>
                  <a:gd name="T4" fmla="*/ 32 w 119"/>
                  <a:gd name="T5" fmla="*/ 12 h 116"/>
                  <a:gd name="T6" fmla="*/ 24 w 119"/>
                  <a:gd name="T7" fmla="*/ 15 h 116"/>
                  <a:gd name="T8" fmla="*/ 21 w 119"/>
                  <a:gd name="T9" fmla="*/ 23 h 116"/>
                  <a:gd name="T10" fmla="*/ 15 w 119"/>
                  <a:gd name="T11" fmla="*/ 33 h 116"/>
                  <a:gd name="T12" fmla="*/ 9 w 119"/>
                  <a:gd name="T13" fmla="*/ 42 h 116"/>
                  <a:gd name="T14" fmla="*/ 5 w 119"/>
                  <a:gd name="T15" fmla="*/ 50 h 116"/>
                  <a:gd name="T16" fmla="*/ 2 w 119"/>
                  <a:gd name="T17" fmla="*/ 59 h 116"/>
                  <a:gd name="T18" fmla="*/ 0 w 119"/>
                  <a:gd name="T19" fmla="*/ 69 h 116"/>
                  <a:gd name="T20" fmla="*/ 0 w 119"/>
                  <a:gd name="T21" fmla="*/ 78 h 116"/>
                  <a:gd name="T22" fmla="*/ 3 w 119"/>
                  <a:gd name="T23" fmla="*/ 86 h 116"/>
                  <a:gd name="T24" fmla="*/ 9 w 119"/>
                  <a:gd name="T25" fmla="*/ 95 h 116"/>
                  <a:gd name="T26" fmla="*/ 19 w 119"/>
                  <a:gd name="T27" fmla="*/ 103 h 116"/>
                  <a:gd name="T28" fmla="*/ 32 w 119"/>
                  <a:gd name="T29" fmla="*/ 111 h 116"/>
                  <a:gd name="T30" fmla="*/ 45 w 119"/>
                  <a:gd name="T31" fmla="*/ 112 h 116"/>
                  <a:gd name="T32" fmla="*/ 57 w 119"/>
                  <a:gd name="T33" fmla="*/ 116 h 116"/>
                  <a:gd name="T34" fmla="*/ 66 w 119"/>
                  <a:gd name="T35" fmla="*/ 114 h 116"/>
                  <a:gd name="T36" fmla="*/ 78 w 119"/>
                  <a:gd name="T37" fmla="*/ 112 h 116"/>
                  <a:gd name="T38" fmla="*/ 85 w 119"/>
                  <a:gd name="T39" fmla="*/ 109 h 116"/>
                  <a:gd name="T40" fmla="*/ 93 w 119"/>
                  <a:gd name="T41" fmla="*/ 105 h 116"/>
                  <a:gd name="T42" fmla="*/ 99 w 119"/>
                  <a:gd name="T43" fmla="*/ 97 h 116"/>
                  <a:gd name="T44" fmla="*/ 104 w 119"/>
                  <a:gd name="T45" fmla="*/ 92 h 116"/>
                  <a:gd name="T46" fmla="*/ 110 w 119"/>
                  <a:gd name="T47" fmla="*/ 76 h 116"/>
                  <a:gd name="T48" fmla="*/ 116 w 119"/>
                  <a:gd name="T49" fmla="*/ 63 h 116"/>
                  <a:gd name="T50" fmla="*/ 118 w 119"/>
                  <a:gd name="T51" fmla="*/ 55 h 116"/>
                  <a:gd name="T52" fmla="*/ 119 w 119"/>
                  <a:gd name="T53" fmla="*/ 52 h 116"/>
                  <a:gd name="T54" fmla="*/ 116 w 119"/>
                  <a:gd name="T55" fmla="*/ 52 h 116"/>
                  <a:gd name="T56" fmla="*/ 106 w 119"/>
                  <a:gd name="T57" fmla="*/ 55 h 116"/>
                  <a:gd name="T58" fmla="*/ 95 w 119"/>
                  <a:gd name="T59" fmla="*/ 61 h 116"/>
                  <a:gd name="T60" fmla="*/ 81 w 119"/>
                  <a:gd name="T61" fmla="*/ 69 h 116"/>
                  <a:gd name="T62" fmla="*/ 68 w 119"/>
                  <a:gd name="T63" fmla="*/ 73 h 116"/>
                  <a:gd name="T64" fmla="*/ 57 w 119"/>
                  <a:gd name="T65" fmla="*/ 73 h 116"/>
                  <a:gd name="T66" fmla="*/ 49 w 119"/>
                  <a:gd name="T67" fmla="*/ 71 h 116"/>
                  <a:gd name="T68" fmla="*/ 47 w 119"/>
                  <a:gd name="T69" fmla="*/ 63 h 116"/>
                  <a:gd name="T70" fmla="*/ 45 w 119"/>
                  <a:gd name="T71" fmla="*/ 50 h 116"/>
                  <a:gd name="T72" fmla="*/ 45 w 119"/>
                  <a:gd name="T73" fmla="*/ 38 h 116"/>
                  <a:gd name="T74" fmla="*/ 45 w 119"/>
                  <a:gd name="T75" fmla="*/ 29 h 116"/>
                  <a:gd name="T76" fmla="*/ 45 w 119"/>
                  <a:gd name="T77" fmla="*/ 19 h 116"/>
                  <a:gd name="T78" fmla="*/ 47 w 119"/>
                  <a:gd name="T79" fmla="*/ 4 h 116"/>
                  <a:gd name="T80" fmla="*/ 49 w 119"/>
                  <a:gd name="T81" fmla="*/ 0 h 116"/>
                  <a:gd name="T82" fmla="*/ 49 w 119"/>
                  <a:gd name="T8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9" h="116">
                    <a:moveTo>
                      <a:pt x="49" y="0"/>
                    </a:moveTo>
                    <a:lnTo>
                      <a:pt x="43" y="4"/>
                    </a:lnTo>
                    <a:lnTo>
                      <a:pt x="32" y="12"/>
                    </a:lnTo>
                    <a:lnTo>
                      <a:pt x="24" y="15"/>
                    </a:lnTo>
                    <a:lnTo>
                      <a:pt x="21" y="23"/>
                    </a:lnTo>
                    <a:lnTo>
                      <a:pt x="15" y="33"/>
                    </a:lnTo>
                    <a:lnTo>
                      <a:pt x="9" y="42"/>
                    </a:lnTo>
                    <a:lnTo>
                      <a:pt x="5" y="50"/>
                    </a:lnTo>
                    <a:lnTo>
                      <a:pt x="2" y="59"/>
                    </a:lnTo>
                    <a:lnTo>
                      <a:pt x="0" y="69"/>
                    </a:lnTo>
                    <a:lnTo>
                      <a:pt x="0" y="78"/>
                    </a:lnTo>
                    <a:lnTo>
                      <a:pt x="3" y="86"/>
                    </a:lnTo>
                    <a:lnTo>
                      <a:pt x="9" y="95"/>
                    </a:lnTo>
                    <a:lnTo>
                      <a:pt x="19" y="103"/>
                    </a:lnTo>
                    <a:lnTo>
                      <a:pt x="32" y="111"/>
                    </a:lnTo>
                    <a:lnTo>
                      <a:pt x="45" y="112"/>
                    </a:lnTo>
                    <a:lnTo>
                      <a:pt x="57" y="116"/>
                    </a:lnTo>
                    <a:lnTo>
                      <a:pt x="66" y="114"/>
                    </a:lnTo>
                    <a:lnTo>
                      <a:pt x="78" y="112"/>
                    </a:lnTo>
                    <a:lnTo>
                      <a:pt x="85" y="109"/>
                    </a:lnTo>
                    <a:lnTo>
                      <a:pt x="93" y="105"/>
                    </a:lnTo>
                    <a:lnTo>
                      <a:pt x="99" y="97"/>
                    </a:lnTo>
                    <a:lnTo>
                      <a:pt x="104" y="92"/>
                    </a:lnTo>
                    <a:lnTo>
                      <a:pt x="110" y="76"/>
                    </a:lnTo>
                    <a:lnTo>
                      <a:pt x="116" y="63"/>
                    </a:lnTo>
                    <a:lnTo>
                      <a:pt x="118" y="55"/>
                    </a:lnTo>
                    <a:lnTo>
                      <a:pt x="119" y="52"/>
                    </a:lnTo>
                    <a:lnTo>
                      <a:pt x="116" y="52"/>
                    </a:lnTo>
                    <a:lnTo>
                      <a:pt x="106" y="55"/>
                    </a:lnTo>
                    <a:lnTo>
                      <a:pt x="95" y="61"/>
                    </a:lnTo>
                    <a:lnTo>
                      <a:pt x="81" y="69"/>
                    </a:lnTo>
                    <a:lnTo>
                      <a:pt x="68" y="73"/>
                    </a:lnTo>
                    <a:lnTo>
                      <a:pt x="57" y="73"/>
                    </a:lnTo>
                    <a:lnTo>
                      <a:pt x="49" y="71"/>
                    </a:lnTo>
                    <a:lnTo>
                      <a:pt x="47" y="63"/>
                    </a:lnTo>
                    <a:lnTo>
                      <a:pt x="45" y="50"/>
                    </a:lnTo>
                    <a:lnTo>
                      <a:pt x="45" y="38"/>
                    </a:lnTo>
                    <a:lnTo>
                      <a:pt x="45" y="29"/>
                    </a:lnTo>
                    <a:lnTo>
                      <a:pt x="45" y="19"/>
                    </a:lnTo>
                    <a:lnTo>
                      <a:pt x="47" y="4"/>
                    </a:lnTo>
                    <a:lnTo>
                      <a:pt x="49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0" name="Freeform 70"/>
              <p:cNvSpPr>
                <a:spLocks/>
              </p:cNvSpPr>
              <p:nvPr/>
            </p:nvSpPr>
            <p:spPr bwMode="auto">
              <a:xfrm>
                <a:off x="2338" y="2501"/>
                <a:ext cx="109" cy="62"/>
              </a:xfrm>
              <a:custGeom>
                <a:avLst/>
                <a:gdLst>
                  <a:gd name="T0" fmla="*/ 0 w 219"/>
                  <a:gd name="T1" fmla="*/ 76 h 123"/>
                  <a:gd name="T2" fmla="*/ 0 w 219"/>
                  <a:gd name="T3" fmla="*/ 74 h 123"/>
                  <a:gd name="T4" fmla="*/ 6 w 219"/>
                  <a:gd name="T5" fmla="*/ 72 h 123"/>
                  <a:gd name="T6" fmla="*/ 14 w 219"/>
                  <a:gd name="T7" fmla="*/ 70 h 123"/>
                  <a:gd name="T8" fmla="*/ 27 w 219"/>
                  <a:gd name="T9" fmla="*/ 66 h 123"/>
                  <a:gd name="T10" fmla="*/ 38 w 219"/>
                  <a:gd name="T11" fmla="*/ 63 h 123"/>
                  <a:gd name="T12" fmla="*/ 55 w 219"/>
                  <a:gd name="T13" fmla="*/ 57 h 123"/>
                  <a:gd name="T14" fmla="*/ 71 w 219"/>
                  <a:gd name="T15" fmla="*/ 53 h 123"/>
                  <a:gd name="T16" fmla="*/ 90 w 219"/>
                  <a:gd name="T17" fmla="*/ 47 h 123"/>
                  <a:gd name="T18" fmla="*/ 107 w 219"/>
                  <a:gd name="T19" fmla="*/ 40 h 123"/>
                  <a:gd name="T20" fmla="*/ 124 w 219"/>
                  <a:gd name="T21" fmla="*/ 36 h 123"/>
                  <a:gd name="T22" fmla="*/ 141 w 219"/>
                  <a:gd name="T23" fmla="*/ 28 h 123"/>
                  <a:gd name="T24" fmla="*/ 160 w 219"/>
                  <a:gd name="T25" fmla="*/ 23 h 123"/>
                  <a:gd name="T26" fmla="*/ 173 w 219"/>
                  <a:gd name="T27" fmla="*/ 17 h 123"/>
                  <a:gd name="T28" fmla="*/ 187 w 219"/>
                  <a:gd name="T29" fmla="*/ 11 h 123"/>
                  <a:gd name="T30" fmla="*/ 198 w 219"/>
                  <a:gd name="T31" fmla="*/ 6 h 123"/>
                  <a:gd name="T32" fmla="*/ 207 w 219"/>
                  <a:gd name="T33" fmla="*/ 4 h 123"/>
                  <a:gd name="T34" fmla="*/ 215 w 219"/>
                  <a:gd name="T35" fmla="*/ 0 h 123"/>
                  <a:gd name="T36" fmla="*/ 219 w 219"/>
                  <a:gd name="T37" fmla="*/ 6 h 123"/>
                  <a:gd name="T38" fmla="*/ 217 w 219"/>
                  <a:gd name="T39" fmla="*/ 11 h 123"/>
                  <a:gd name="T40" fmla="*/ 217 w 219"/>
                  <a:gd name="T41" fmla="*/ 19 h 123"/>
                  <a:gd name="T42" fmla="*/ 209 w 219"/>
                  <a:gd name="T43" fmla="*/ 26 h 123"/>
                  <a:gd name="T44" fmla="*/ 204 w 219"/>
                  <a:gd name="T45" fmla="*/ 36 h 123"/>
                  <a:gd name="T46" fmla="*/ 192 w 219"/>
                  <a:gd name="T47" fmla="*/ 45 h 123"/>
                  <a:gd name="T48" fmla="*/ 179 w 219"/>
                  <a:gd name="T49" fmla="*/ 55 h 123"/>
                  <a:gd name="T50" fmla="*/ 160 w 219"/>
                  <a:gd name="T51" fmla="*/ 66 h 123"/>
                  <a:gd name="T52" fmla="*/ 143 w 219"/>
                  <a:gd name="T53" fmla="*/ 80 h 123"/>
                  <a:gd name="T54" fmla="*/ 118 w 219"/>
                  <a:gd name="T55" fmla="*/ 89 h 123"/>
                  <a:gd name="T56" fmla="*/ 90 w 219"/>
                  <a:gd name="T57" fmla="*/ 101 h 123"/>
                  <a:gd name="T58" fmla="*/ 57 w 219"/>
                  <a:gd name="T59" fmla="*/ 112 h 123"/>
                  <a:gd name="T60" fmla="*/ 21 w 219"/>
                  <a:gd name="T61" fmla="*/ 123 h 123"/>
                  <a:gd name="T62" fmla="*/ 0 w 219"/>
                  <a:gd name="T63" fmla="*/ 76 h 123"/>
                  <a:gd name="T64" fmla="*/ 0 w 219"/>
                  <a:gd name="T65" fmla="*/ 7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9" h="123">
                    <a:moveTo>
                      <a:pt x="0" y="76"/>
                    </a:moveTo>
                    <a:lnTo>
                      <a:pt x="0" y="74"/>
                    </a:lnTo>
                    <a:lnTo>
                      <a:pt x="6" y="72"/>
                    </a:lnTo>
                    <a:lnTo>
                      <a:pt x="14" y="70"/>
                    </a:lnTo>
                    <a:lnTo>
                      <a:pt x="27" y="66"/>
                    </a:lnTo>
                    <a:lnTo>
                      <a:pt x="38" y="63"/>
                    </a:lnTo>
                    <a:lnTo>
                      <a:pt x="55" y="57"/>
                    </a:lnTo>
                    <a:lnTo>
                      <a:pt x="71" y="53"/>
                    </a:lnTo>
                    <a:lnTo>
                      <a:pt x="90" y="47"/>
                    </a:lnTo>
                    <a:lnTo>
                      <a:pt x="107" y="40"/>
                    </a:lnTo>
                    <a:lnTo>
                      <a:pt x="124" y="36"/>
                    </a:lnTo>
                    <a:lnTo>
                      <a:pt x="141" y="28"/>
                    </a:lnTo>
                    <a:lnTo>
                      <a:pt x="160" y="23"/>
                    </a:lnTo>
                    <a:lnTo>
                      <a:pt x="173" y="17"/>
                    </a:lnTo>
                    <a:lnTo>
                      <a:pt x="187" y="11"/>
                    </a:lnTo>
                    <a:lnTo>
                      <a:pt x="198" y="6"/>
                    </a:lnTo>
                    <a:lnTo>
                      <a:pt x="207" y="4"/>
                    </a:lnTo>
                    <a:lnTo>
                      <a:pt x="215" y="0"/>
                    </a:lnTo>
                    <a:lnTo>
                      <a:pt x="219" y="6"/>
                    </a:lnTo>
                    <a:lnTo>
                      <a:pt x="217" y="11"/>
                    </a:lnTo>
                    <a:lnTo>
                      <a:pt x="217" y="19"/>
                    </a:lnTo>
                    <a:lnTo>
                      <a:pt x="209" y="26"/>
                    </a:lnTo>
                    <a:lnTo>
                      <a:pt x="204" y="36"/>
                    </a:lnTo>
                    <a:lnTo>
                      <a:pt x="192" y="45"/>
                    </a:lnTo>
                    <a:lnTo>
                      <a:pt x="179" y="55"/>
                    </a:lnTo>
                    <a:lnTo>
                      <a:pt x="160" y="66"/>
                    </a:lnTo>
                    <a:lnTo>
                      <a:pt x="143" y="80"/>
                    </a:lnTo>
                    <a:lnTo>
                      <a:pt x="118" y="89"/>
                    </a:lnTo>
                    <a:lnTo>
                      <a:pt x="90" y="101"/>
                    </a:lnTo>
                    <a:lnTo>
                      <a:pt x="57" y="112"/>
                    </a:lnTo>
                    <a:lnTo>
                      <a:pt x="21" y="123"/>
                    </a:lnTo>
                    <a:lnTo>
                      <a:pt x="0" y="76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1" name="Freeform 71"/>
              <p:cNvSpPr>
                <a:spLocks/>
              </p:cNvSpPr>
              <p:nvPr/>
            </p:nvSpPr>
            <p:spPr bwMode="auto">
              <a:xfrm>
                <a:off x="2184" y="2082"/>
                <a:ext cx="33" cy="11"/>
              </a:xfrm>
              <a:custGeom>
                <a:avLst/>
                <a:gdLst>
                  <a:gd name="T0" fmla="*/ 0 w 67"/>
                  <a:gd name="T1" fmla="*/ 21 h 23"/>
                  <a:gd name="T2" fmla="*/ 4 w 67"/>
                  <a:gd name="T3" fmla="*/ 21 h 23"/>
                  <a:gd name="T4" fmla="*/ 12 w 67"/>
                  <a:gd name="T5" fmla="*/ 21 h 23"/>
                  <a:gd name="T6" fmla="*/ 23 w 67"/>
                  <a:gd name="T7" fmla="*/ 21 h 23"/>
                  <a:gd name="T8" fmla="*/ 38 w 67"/>
                  <a:gd name="T9" fmla="*/ 23 h 23"/>
                  <a:gd name="T10" fmla="*/ 50 w 67"/>
                  <a:gd name="T11" fmla="*/ 21 h 23"/>
                  <a:gd name="T12" fmla="*/ 61 w 67"/>
                  <a:gd name="T13" fmla="*/ 21 h 23"/>
                  <a:gd name="T14" fmla="*/ 67 w 67"/>
                  <a:gd name="T15" fmla="*/ 16 h 23"/>
                  <a:gd name="T16" fmla="*/ 67 w 67"/>
                  <a:gd name="T17" fmla="*/ 12 h 23"/>
                  <a:gd name="T18" fmla="*/ 57 w 67"/>
                  <a:gd name="T19" fmla="*/ 4 h 23"/>
                  <a:gd name="T20" fmla="*/ 48 w 67"/>
                  <a:gd name="T21" fmla="*/ 2 h 23"/>
                  <a:gd name="T22" fmla="*/ 36 w 67"/>
                  <a:gd name="T23" fmla="*/ 0 h 23"/>
                  <a:gd name="T24" fmla="*/ 27 w 67"/>
                  <a:gd name="T25" fmla="*/ 4 h 23"/>
                  <a:gd name="T26" fmla="*/ 15 w 67"/>
                  <a:gd name="T27" fmla="*/ 6 h 23"/>
                  <a:gd name="T28" fmla="*/ 8 w 67"/>
                  <a:gd name="T29" fmla="*/ 10 h 23"/>
                  <a:gd name="T30" fmla="*/ 2 w 67"/>
                  <a:gd name="T31" fmla="*/ 14 h 23"/>
                  <a:gd name="T32" fmla="*/ 0 w 67"/>
                  <a:gd name="T33" fmla="*/ 14 h 23"/>
                  <a:gd name="T34" fmla="*/ 0 w 67"/>
                  <a:gd name="T35" fmla="*/ 21 h 23"/>
                  <a:gd name="T36" fmla="*/ 0 w 67"/>
                  <a:gd name="T37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23">
                    <a:moveTo>
                      <a:pt x="0" y="21"/>
                    </a:moveTo>
                    <a:lnTo>
                      <a:pt x="4" y="21"/>
                    </a:lnTo>
                    <a:lnTo>
                      <a:pt x="12" y="21"/>
                    </a:lnTo>
                    <a:lnTo>
                      <a:pt x="23" y="21"/>
                    </a:lnTo>
                    <a:lnTo>
                      <a:pt x="38" y="23"/>
                    </a:lnTo>
                    <a:lnTo>
                      <a:pt x="50" y="21"/>
                    </a:lnTo>
                    <a:lnTo>
                      <a:pt x="61" y="21"/>
                    </a:lnTo>
                    <a:lnTo>
                      <a:pt x="67" y="16"/>
                    </a:lnTo>
                    <a:lnTo>
                      <a:pt x="67" y="12"/>
                    </a:lnTo>
                    <a:lnTo>
                      <a:pt x="57" y="4"/>
                    </a:lnTo>
                    <a:lnTo>
                      <a:pt x="48" y="2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5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AEF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2" name="Freeform 72"/>
              <p:cNvSpPr>
                <a:spLocks/>
              </p:cNvSpPr>
              <p:nvPr/>
            </p:nvSpPr>
            <p:spPr bwMode="auto">
              <a:xfrm>
                <a:off x="2353" y="2530"/>
                <a:ext cx="93" cy="62"/>
              </a:xfrm>
              <a:custGeom>
                <a:avLst/>
                <a:gdLst>
                  <a:gd name="T0" fmla="*/ 0 w 186"/>
                  <a:gd name="T1" fmla="*/ 93 h 123"/>
                  <a:gd name="T2" fmla="*/ 0 w 186"/>
                  <a:gd name="T3" fmla="*/ 91 h 123"/>
                  <a:gd name="T4" fmla="*/ 5 w 186"/>
                  <a:gd name="T5" fmla="*/ 89 h 123"/>
                  <a:gd name="T6" fmla="*/ 11 w 186"/>
                  <a:gd name="T7" fmla="*/ 85 h 123"/>
                  <a:gd name="T8" fmla="*/ 22 w 186"/>
                  <a:gd name="T9" fmla="*/ 83 h 123"/>
                  <a:gd name="T10" fmla="*/ 32 w 186"/>
                  <a:gd name="T11" fmla="*/ 78 h 123"/>
                  <a:gd name="T12" fmla="*/ 47 w 186"/>
                  <a:gd name="T13" fmla="*/ 72 h 123"/>
                  <a:gd name="T14" fmla="*/ 60 w 186"/>
                  <a:gd name="T15" fmla="*/ 66 h 123"/>
                  <a:gd name="T16" fmla="*/ 78 w 186"/>
                  <a:gd name="T17" fmla="*/ 61 h 123"/>
                  <a:gd name="T18" fmla="*/ 91 w 186"/>
                  <a:gd name="T19" fmla="*/ 53 h 123"/>
                  <a:gd name="T20" fmla="*/ 108 w 186"/>
                  <a:gd name="T21" fmla="*/ 44 h 123"/>
                  <a:gd name="T22" fmla="*/ 121 w 186"/>
                  <a:gd name="T23" fmla="*/ 36 h 123"/>
                  <a:gd name="T24" fmla="*/ 138 w 186"/>
                  <a:gd name="T25" fmla="*/ 28 h 123"/>
                  <a:gd name="T26" fmla="*/ 152 w 186"/>
                  <a:gd name="T27" fmla="*/ 21 h 123"/>
                  <a:gd name="T28" fmla="*/ 165 w 186"/>
                  <a:gd name="T29" fmla="*/ 13 h 123"/>
                  <a:gd name="T30" fmla="*/ 176 w 186"/>
                  <a:gd name="T31" fmla="*/ 6 h 123"/>
                  <a:gd name="T32" fmla="*/ 186 w 186"/>
                  <a:gd name="T33" fmla="*/ 0 h 123"/>
                  <a:gd name="T34" fmla="*/ 186 w 186"/>
                  <a:gd name="T35" fmla="*/ 4 h 123"/>
                  <a:gd name="T36" fmla="*/ 180 w 186"/>
                  <a:gd name="T37" fmla="*/ 13 h 123"/>
                  <a:gd name="T38" fmla="*/ 175 w 186"/>
                  <a:gd name="T39" fmla="*/ 21 h 123"/>
                  <a:gd name="T40" fmla="*/ 171 w 186"/>
                  <a:gd name="T41" fmla="*/ 28 h 123"/>
                  <a:gd name="T42" fmla="*/ 163 w 186"/>
                  <a:gd name="T43" fmla="*/ 40 h 123"/>
                  <a:gd name="T44" fmla="*/ 156 w 186"/>
                  <a:gd name="T45" fmla="*/ 51 h 123"/>
                  <a:gd name="T46" fmla="*/ 146 w 186"/>
                  <a:gd name="T47" fmla="*/ 61 h 123"/>
                  <a:gd name="T48" fmla="*/ 133 w 186"/>
                  <a:gd name="T49" fmla="*/ 70 h 123"/>
                  <a:gd name="T50" fmla="*/ 118 w 186"/>
                  <a:gd name="T51" fmla="*/ 80 h 123"/>
                  <a:gd name="T52" fmla="*/ 100 w 186"/>
                  <a:gd name="T53" fmla="*/ 91 h 123"/>
                  <a:gd name="T54" fmla="*/ 80 w 186"/>
                  <a:gd name="T55" fmla="*/ 101 h 123"/>
                  <a:gd name="T56" fmla="*/ 57 w 186"/>
                  <a:gd name="T57" fmla="*/ 110 h 123"/>
                  <a:gd name="T58" fmla="*/ 30 w 186"/>
                  <a:gd name="T59" fmla="*/ 116 h 123"/>
                  <a:gd name="T60" fmla="*/ 2 w 186"/>
                  <a:gd name="T61" fmla="*/ 123 h 123"/>
                  <a:gd name="T62" fmla="*/ 0 w 186"/>
                  <a:gd name="T63" fmla="*/ 93 h 123"/>
                  <a:gd name="T64" fmla="*/ 0 w 186"/>
                  <a:gd name="T65" fmla="*/ 9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6" h="123">
                    <a:moveTo>
                      <a:pt x="0" y="93"/>
                    </a:moveTo>
                    <a:lnTo>
                      <a:pt x="0" y="91"/>
                    </a:lnTo>
                    <a:lnTo>
                      <a:pt x="5" y="89"/>
                    </a:lnTo>
                    <a:lnTo>
                      <a:pt x="11" y="85"/>
                    </a:lnTo>
                    <a:lnTo>
                      <a:pt x="22" y="83"/>
                    </a:lnTo>
                    <a:lnTo>
                      <a:pt x="32" y="78"/>
                    </a:lnTo>
                    <a:lnTo>
                      <a:pt x="47" y="72"/>
                    </a:lnTo>
                    <a:lnTo>
                      <a:pt x="60" y="66"/>
                    </a:lnTo>
                    <a:lnTo>
                      <a:pt x="78" y="61"/>
                    </a:lnTo>
                    <a:lnTo>
                      <a:pt x="91" y="53"/>
                    </a:lnTo>
                    <a:lnTo>
                      <a:pt x="108" y="44"/>
                    </a:lnTo>
                    <a:lnTo>
                      <a:pt x="121" y="36"/>
                    </a:lnTo>
                    <a:lnTo>
                      <a:pt x="138" y="28"/>
                    </a:lnTo>
                    <a:lnTo>
                      <a:pt x="152" y="21"/>
                    </a:lnTo>
                    <a:lnTo>
                      <a:pt x="165" y="13"/>
                    </a:lnTo>
                    <a:lnTo>
                      <a:pt x="176" y="6"/>
                    </a:lnTo>
                    <a:lnTo>
                      <a:pt x="186" y="0"/>
                    </a:lnTo>
                    <a:lnTo>
                      <a:pt x="186" y="4"/>
                    </a:lnTo>
                    <a:lnTo>
                      <a:pt x="180" y="13"/>
                    </a:lnTo>
                    <a:lnTo>
                      <a:pt x="175" y="21"/>
                    </a:lnTo>
                    <a:lnTo>
                      <a:pt x="171" y="28"/>
                    </a:lnTo>
                    <a:lnTo>
                      <a:pt x="163" y="40"/>
                    </a:lnTo>
                    <a:lnTo>
                      <a:pt x="156" y="51"/>
                    </a:lnTo>
                    <a:lnTo>
                      <a:pt x="146" y="61"/>
                    </a:lnTo>
                    <a:lnTo>
                      <a:pt x="133" y="70"/>
                    </a:lnTo>
                    <a:lnTo>
                      <a:pt x="118" y="80"/>
                    </a:lnTo>
                    <a:lnTo>
                      <a:pt x="100" y="91"/>
                    </a:lnTo>
                    <a:lnTo>
                      <a:pt x="80" y="101"/>
                    </a:lnTo>
                    <a:lnTo>
                      <a:pt x="57" y="110"/>
                    </a:lnTo>
                    <a:lnTo>
                      <a:pt x="30" y="116"/>
                    </a:lnTo>
                    <a:lnTo>
                      <a:pt x="2" y="123"/>
                    </a:lnTo>
                    <a:lnTo>
                      <a:pt x="0" y="93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3" name="Freeform 73"/>
              <p:cNvSpPr>
                <a:spLocks/>
              </p:cNvSpPr>
              <p:nvPr/>
            </p:nvSpPr>
            <p:spPr bwMode="auto">
              <a:xfrm>
                <a:off x="2181" y="2085"/>
                <a:ext cx="50" cy="32"/>
              </a:xfrm>
              <a:custGeom>
                <a:avLst/>
                <a:gdLst>
                  <a:gd name="T0" fmla="*/ 5 w 100"/>
                  <a:gd name="T1" fmla="*/ 23 h 65"/>
                  <a:gd name="T2" fmla="*/ 11 w 100"/>
                  <a:gd name="T3" fmla="*/ 23 h 65"/>
                  <a:gd name="T4" fmla="*/ 19 w 100"/>
                  <a:gd name="T5" fmla="*/ 23 h 65"/>
                  <a:gd name="T6" fmla="*/ 30 w 100"/>
                  <a:gd name="T7" fmla="*/ 27 h 65"/>
                  <a:gd name="T8" fmla="*/ 40 w 100"/>
                  <a:gd name="T9" fmla="*/ 27 h 65"/>
                  <a:gd name="T10" fmla="*/ 53 w 100"/>
                  <a:gd name="T11" fmla="*/ 29 h 65"/>
                  <a:gd name="T12" fmla="*/ 60 w 100"/>
                  <a:gd name="T13" fmla="*/ 29 h 65"/>
                  <a:gd name="T14" fmla="*/ 70 w 100"/>
                  <a:gd name="T15" fmla="*/ 29 h 65"/>
                  <a:gd name="T16" fmla="*/ 78 w 100"/>
                  <a:gd name="T17" fmla="*/ 21 h 65"/>
                  <a:gd name="T18" fmla="*/ 79 w 100"/>
                  <a:gd name="T19" fmla="*/ 11 h 65"/>
                  <a:gd name="T20" fmla="*/ 78 w 100"/>
                  <a:gd name="T21" fmla="*/ 4 h 65"/>
                  <a:gd name="T22" fmla="*/ 78 w 100"/>
                  <a:gd name="T23" fmla="*/ 0 h 65"/>
                  <a:gd name="T24" fmla="*/ 100 w 100"/>
                  <a:gd name="T25" fmla="*/ 2 h 65"/>
                  <a:gd name="T26" fmla="*/ 98 w 100"/>
                  <a:gd name="T27" fmla="*/ 4 h 65"/>
                  <a:gd name="T28" fmla="*/ 95 w 100"/>
                  <a:gd name="T29" fmla="*/ 10 h 65"/>
                  <a:gd name="T30" fmla="*/ 91 w 100"/>
                  <a:gd name="T31" fmla="*/ 17 h 65"/>
                  <a:gd name="T32" fmla="*/ 85 w 100"/>
                  <a:gd name="T33" fmla="*/ 29 h 65"/>
                  <a:gd name="T34" fmla="*/ 81 w 100"/>
                  <a:gd name="T35" fmla="*/ 38 h 65"/>
                  <a:gd name="T36" fmla="*/ 78 w 100"/>
                  <a:gd name="T37" fmla="*/ 48 h 65"/>
                  <a:gd name="T38" fmla="*/ 72 w 100"/>
                  <a:gd name="T39" fmla="*/ 57 h 65"/>
                  <a:gd name="T40" fmla="*/ 72 w 100"/>
                  <a:gd name="T41" fmla="*/ 65 h 65"/>
                  <a:gd name="T42" fmla="*/ 68 w 100"/>
                  <a:gd name="T43" fmla="*/ 65 h 65"/>
                  <a:gd name="T44" fmla="*/ 59 w 100"/>
                  <a:gd name="T45" fmla="*/ 65 h 65"/>
                  <a:gd name="T46" fmla="*/ 45 w 100"/>
                  <a:gd name="T47" fmla="*/ 61 h 65"/>
                  <a:gd name="T48" fmla="*/ 34 w 100"/>
                  <a:gd name="T49" fmla="*/ 57 h 65"/>
                  <a:gd name="T50" fmla="*/ 19 w 100"/>
                  <a:gd name="T51" fmla="*/ 51 h 65"/>
                  <a:gd name="T52" fmla="*/ 9 w 100"/>
                  <a:gd name="T53" fmla="*/ 48 h 65"/>
                  <a:gd name="T54" fmla="*/ 1 w 100"/>
                  <a:gd name="T55" fmla="*/ 42 h 65"/>
                  <a:gd name="T56" fmla="*/ 0 w 100"/>
                  <a:gd name="T57" fmla="*/ 42 h 65"/>
                  <a:gd name="T58" fmla="*/ 5 w 100"/>
                  <a:gd name="T59" fmla="*/ 23 h 65"/>
                  <a:gd name="T60" fmla="*/ 5 w 100"/>
                  <a:gd name="T61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0" h="65">
                    <a:moveTo>
                      <a:pt x="5" y="23"/>
                    </a:moveTo>
                    <a:lnTo>
                      <a:pt x="11" y="23"/>
                    </a:lnTo>
                    <a:lnTo>
                      <a:pt x="19" y="23"/>
                    </a:lnTo>
                    <a:lnTo>
                      <a:pt x="30" y="27"/>
                    </a:lnTo>
                    <a:lnTo>
                      <a:pt x="40" y="27"/>
                    </a:lnTo>
                    <a:lnTo>
                      <a:pt x="53" y="29"/>
                    </a:lnTo>
                    <a:lnTo>
                      <a:pt x="60" y="29"/>
                    </a:lnTo>
                    <a:lnTo>
                      <a:pt x="70" y="29"/>
                    </a:lnTo>
                    <a:lnTo>
                      <a:pt x="78" y="21"/>
                    </a:lnTo>
                    <a:lnTo>
                      <a:pt x="79" y="11"/>
                    </a:lnTo>
                    <a:lnTo>
                      <a:pt x="78" y="4"/>
                    </a:lnTo>
                    <a:lnTo>
                      <a:pt x="78" y="0"/>
                    </a:lnTo>
                    <a:lnTo>
                      <a:pt x="100" y="2"/>
                    </a:lnTo>
                    <a:lnTo>
                      <a:pt x="98" y="4"/>
                    </a:lnTo>
                    <a:lnTo>
                      <a:pt x="95" y="10"/>
                    </a:lnTo>
                    <a:lnTo>
                      <a:pt x="91" y="17"/>
                    </a:lnTo>
                    <a:lnTo>
                      <a:pt x="85" y="29"/>
                    </a:lnTo>
                    <a:lnTo>
                      <a:pt x="81" y="38"/>
                    </a:lnTo>
                    <a:lnTo>
                      <a:pt x="78" y="48"/>
                    </a:lnTo>
                    <a:lnTo>
                      <a:pt x="72" y="57"/>
                    </a:lnTo>
                    <a:lnTo>
                      <a:pt x="72" y="65"/>
                    </a:lnTo>
                    <a:lnTo>
                      <a:pt x="68" y="65"/>
                    </a:lnTo>
                    <a:lnTo>
                      <a:pt x="59" y="65"/>
                    </a:lnTo>
                    <a:lnTo>
                      <a:pt x="45" y="61"/>
                    </a:lnTo>
                    <a:lnTo>
                      <a:pt x="34" y="57"/>
                    </a:lnTo>
                    <a:lnTo>
                      <a:pt x="19" y="51"/>
                    </a:lnTo>
                    <a:lnTo>
                      <a:pt x="9" y="48"/>
                    </a:lnTo>
                    <a:lnTo>
                      <a:pt x="1" y="42"/>
                    </a:lnTo>
                    <a:lnTo>
                      <a:pt x="0" y="42"/>
                    </a:lnTo>
                    <a:lnTo>
                      <a:pt x="5" y="23"/>
                    </a:ln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637F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4" name="Freeform 74"/>
              <p:cNvSpPr>
                <a:spLocks/>
              </p:cNvSpPr>
              <p:nvPr/>
            </p:nvSpPr>
            <p:spPr bwMode="auto">
              <a:xfrm>
                <a:off x="1815" y="2682"/>
                <a:ext cx="333" cy="206"/>
              </a:xfrm>
              <a:custGeom>
                <a:avLst/>
                <a:gdLst>
                  <a:gd name="T0" fmla="*/ 26 w 665"/>
                  <a:gd name="T1" fmla="*/ 413 h 413"/>
                  <a:gd name="T2" fmla="*/ 30 w 665"/>
                  <a:gd name="T3" fmla="*/ 407 h 413"/>
                  <a:gd name="T4" fmla="*/ 43 w 665"/>
                  <a:gd name="T5" fmla="*/ 397 h 413"/>
                  <a:gd name="T6" fmla="*/ 66 w 665"/>
                  <a:gd name="T7" fmla="*/ 380 h 413"/>
                  <a:gd name="T8" fmla="*/ 100 w 665"/>
                  <a:gd name="T9" fmla="*/ 359 h 413"/>
                  <a:gd name="T10" fmla="*/ 135 w 665"/>
                  <a:gd name="T11" fmla="*/ 333 h 413"/>
                  <a:gd name="T12" fmla="*/ 178 w 665"/>
                  <a:gd name="T13" fmla="*/ 304 h 413"/>
                  <a:gd name="T14" fmla="*/ 224 w 665"/>
                  <a:gd name="T15" fmla="*/ 272 h 413"/>
                  <a:gd name="T16" fmla="*/ 275 w 665"/>
                  <a:gd name="T17" fmla="*/ 240 h 413"/>
                  <a:gd name="T18" fmla="*/ 327 w 665"/>
                  <a:gd name="T19" fmla="*/ 207 h 413"/>
                  <a:gd name="T20" fmla="*/ 380 w 665"/>
                  <a:gd name="T21" fmla="*/ 175 h 413"/>
                  <a:gd name="T22" fmla="*/ 433 w 665"/>
                  <a:gd name="T23" fmla="*/ 141 h 413"/>
                  <a:gd name="T24" fmla="*/ 486 w 665"/>
                  <a:gd name="T25" fmla="*/ 112 h 413"/>
                  <a:gd name="T26" fmla="*/ 536 w 665"/>
                  <a:gd name="T27" fmla="*/ 84 h 413"/>
                  <a:gd name="T28" fmla="*/ 581 w 665"/>
                  <a:gd name="T29" fmla="*/ 63 h 413"/>
                  <a:gd name="T30" fmla="*/ 623 w 665"/>
                  <a:gd name="T31" fmla="*/ 44 h 413"/>
                  <a:gd name="T32" fmla="*/ 661 w 665"/>
                  <a:gd name="T33" fmla="*/ 32 h 413"/>
                  <a:gd name="T34" fmla="*/ 665 w 665"/>
                  <a:gd name="T35" fmla="*/ 0 h 413"/>
                  <a:gd name="T36" fmla="*/ 661 w 665"/>
                  <a:gd name="T37" fmla="*/ 0 h 413"/>
                  <a:gd name="T38" fmla="*/ 654 w 665"/>
                  <a:gd name="T39" fmla="*/ 2 h 413"/>
                  <a:gd name="T40" fmla="*/ 638 w 665"/>
                  <a:gd name="T41" fmla="*/ 8 h 413"/>
                  <a:gd name="T42" fmla="*/ 621 w 665"/>
                  <a:gd name="T43" fmla="*/ 15 h 413"/>
                  <a:gd name="T44" fmla="*/ 597 w 665"/>
                  <a:gd name="T45" fmla="*/ 23 h 413"/>
                  <a:gd name="T46" fmla="*/ 570 w 665"/>
                  <a:gd name="T47" fmla="*/ 34 h 413"/>
                  <a:gd name="T48" fmla="*/ 536 w 665"/>
                  <a:gd name="T49" fmla="*/ 50 h 413"/>
                  <a:gd name="T50" fmla="*/ 496 w 665"/>
                  <a:gd name="T51" fmla="*/ 69 h 413"/>
                  <a:gd name="T52" fmla="*/ 450 w 665"/>
                  <a:gd name="T53" fmla="*/ 89 h 413"/>
                  <a:gd name="T54" fmla="*/ 401 w 665"/>
                  <a:gd name="T55" fmla="*/ 116 h 413"/>
                  <a:gd name="T56" fmla="*/ 346 w 665"/>
                  <a:gd name="T57" fmla="*/ 145 h 413"/>
                  <a:gd name="T58" fmla="*/ 287 w 665"/>
                  <a:gd name="T59" fmla="*/ 181 h 413"/>
                  <a:gd name="T60" fmla="*/ 222 w 665"/>
                  <a:gd name="T61" fmla="*/ 219 h 413"/>
                  <a:gd name="T62" fmla="*/ 152 w 665"/>
                  <a:gd name="T63" fmla="*/ 262 h 413"/>
                  <a:gd name="T64" fmla="*/ 78 w 665"/>
                  <a:gd name="T65" fmla="*/ 312 h 413"/>
                  <a:gd name="T66" fmla="*/ 0 w 665"/>
                  <a:gd name="T67" fmla="*/ 367 h 413"/>
                  <a:gd name="T68" fmla="*/ 26 w 665"/>
                  <a:gd name="T69" fmla="*/ 413 h 413"/>
                  <a:gd name="T70" fmla="*/ 26 w 665"/>
                  <a:gd name="T71" fmla="*/ 413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65" h="413">
                    <a:moveTo>
                      <a:pt x="26" y="413"/>
                    </a:moveTo>
                    <a:lnTo>
                      <a:pt x="30" y="407"/>
                    </a:lnTo>
                    <a:lnTo>
                      <a:pt x="43" y="397"/>
                    </a:lnTo>
                    <a:lnTo>
                      <a:pt x="66" y="380"/>
                    </a:lnTo>
                    <a:lnTo>
                      <a:pt x="100" y="359"/>
                    </a:lnTo>
                    <a:lnTo>
                      <a:pt x="135" y="333"/>
                    </a:lnTo>
                    <a:lnTo>
                      <a:pt x="178" y="304"/>
                    </a:lnTo>
                    <a:lnTo>
                      <a:pt x="224" y="272"/>
                    </a:lnTo>
                    <a:lnTo>
                      <a:pt x="275" y="240"/>
                    </a:lnTo>
                    <a:lnTo>
                      <a:pt x="327" y="207"/>
                    </a:lnTo>
                    <a:lnTo>
                      <a:pt x="380" y="175"/>
                    </a:lnTo>
                    <a:lnTo>
                      <a:pt x="433" y="141"/>
                    </a:lnTo>
                    <a:lnTo>
                      <a:pt x="486" y="112"/>
                    </a:lnTo>
                    <a:lnTo>
                      <a:pt x="536" y="84"/>
                    </a:lnTo>
                    <a:lnTo>
                      <a:pt x="581" y="63"/>
                    </a:lnTo>
                    <a:lnTo>
                      <a:pt x="623" y="44"/>
                    </a:lnTo>
                    <a:lnTo>
                      <a:pt x="661" y="32"/>
                    </a:lnTo>
                    <a:lnTo>
                      <a:pt x="665" y="0"/>
                    </a:lnTo>
                    <a:lnTo>
                      <a:pt x="661" y="0"/>
                    </a:lnTo>
                    <a:lnTo>
                      <a:pt x="654" y="2"/>
                    </a:lnTo>
                    <a:lnTo>
                      <a:pt x="638" y="8"/>
                    </a:lnTo>
                    <a:lnTo>
                      <a:pt x="621" y="15"/>
                    </a:lnTo>
                    <a:lnTo>
                      <a:pt x="597" y="23"/>
                    </a:lnTo>
                    <a:lnTo>
                      <a:pt x="570" y="34"/>
                    </a:lnTo>
                    <a:lnTo>
                      <a:pt x="536" y="50"/>
                    </a:lnTo>
                    <a:lnTo>
                      <a:pt x="496" y="69"/>
                    </a:lnTo>
                    <a:lnTo>
                      <a:pt x="450" y="89"/>
                    </a:lnTo>
                    <a:lnTo>
                      <a:pt x="401" y="116"/>
                    </a:lnTo>
                    <a:lnTo>
                      <a:pt x="346" y="145"/>
                    </a:lnTo>
                    <a:lnTo>
                      <a:pt x="287" y="181"/>
                    </a:lnTo>
                    <a:lnTo>
                      <a:pt x="222" y="219"/>
                    </a:lnTo>
                    <a:lnTo>
                      <a:pt x="152" y="262"/>
                    </a:lnTo>
                    <a:lnTo>
                      <a:pt x="78" y="312"/>
                    </a:lnTo>
                    <a:lnTo>
                      <a:pt x="0" y="367"/>
                    </a:lnTo>
                    <a:lnTo>
                      <a:pt x="26" y="413"/>
                    </a:lnTo>
                    <a:lnTo>
                      <a:pt x="26" y="4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5" name="Freeform 75"/>
              <p:cNvSpPr>
                <a:spLocks/>
              </p:cNvSpPr>
              <p:nvPr/>
            </p:nvSpPr>
            <p:spPr bwMode="auto">
              <a:xfrm>
                <a:off x="1800" y="2647"/>
                <a:ext cx="351" cy="207"/>
              </a:xfrm>
              <a:custGeom>
                <a:avLst/>
                <a:gdLst>
                  <a:gd name="T0" fmla="*/ 15 w 704"/>
                  <a:gd name="T1" fmla="*/ 412 h 412"/>
                  <a:gd name="T2" fmla="*/ 17 w 704"/>
                  <a:gd name="T3" fmla="*/ 408 h 412"/>
                  <a:gd name="T4" fmla="*/ 31 w 704"/>
                  <a:gd name="T5" fmla="*/ 401 h 412"/>
                  <a:gd name="T6" fmla="*/ 50 w 704"/>
                  <a:gd name="T7" fmla="*/ 386 h 412"/>
                  <a:gd name="T8" fmla="*/ 76 w 704"/>
                  <a:gd name="T9" fmla="*/ 370 h 412"/>
                  <a:gd name="T10" fmla="*/ 109 w 704"/>
                  <a:gd name="T11" fmla="*/ 348 h 412"/>
                  <a:gd name="T12" fmla="*/ 147 w 704"/>
                  <a:gd name="T13" fmla="*/ 325 h 412"/>
                  <a:gd name="T14" fmla="*/ 188 w 704"/>
                  <a:gd name="T15" fmla="*/ 296 h 412"/>
                  <a:gd name="T16" fmla="*/ 238 w 704"/>
                  <a:gd name="T17" fmla="*/ 270 h 412"/>
                  <a:gd name="T18" fmla="*/ 287 w 704"/>
                  <a:gd name="T19" fmla="*/ 239 h 412"/>
                  <a:gd name="T20" fmla="*/ 341 w 704"/>
                  <a:gd name="T21" fmla="*/ 209 h 412"/>
                  <a:gd name="T22" fmla="*/ 396 w 704"/>
                  <a:gd name="T23" fmla="*/ 176 h 412"/>
                  <a:gd name="T24" fmla="*/ 455 w 704"/>
                  <a:gd name="T25" fmla="*/ 150 h 412"/>
                  <a:gd name="T26" fmla="*/ 512 w 704"/>
                  <a:gd name="T27" fmla="*/ 118 h 412"/>
                  <a:gd name="T28" fmla="*/ 572 w 704"/>
                  <a:gd name="T29" fmla="*/ 93 h 412"/>
                  <a:gd name="T30" fmla="*/ 631 w 704"/>
                  <a:gd name="T31" fmla="*/ 68 h 412"/>
                  <a:gd name="T32" fmla="*/ 690 w 704"/>
                  <a:gd name="T33" fmla="*/ 45 h 412"/>
                  <a:gd name="T34" fmla="*/ 704 w 704"/>
                  <a:gd name="T35" fmla="*/ 0 h 412"/>
                  <a:gd name="T36" fmla="*/ 696 w 704"/>
                  <a:gd name="T37" fmla="*/ 2 h 412"/>
                  <a:gd name="T38" fmla="*/ 681 w 704"/>
                  <a:gd name="T39" fmla="*/ 7 h 412"/>
                  <a:gd name="T40" fmla="*/ 652 w 704"/>
                  <a:gd name="T41" fmla="*/ 19 h 412"/>
                  <a:gd name="T42" fmla="*/ 618 w 704"/>
                  <a:gd name="T43" fmla="*/ 34 h 412"/>
                  <a:gd name="T44" fmla="*/ 576 w 704"/>
                  <a:gd name="T45" fmla="*/ 51 h 412"/>
                  <a:gd name="T46" fmla="*/ 529 w 704"/>
                  <a:gd name="T47" fmla="*/ 74 h 412"/>
                  <a:gd name="T48" fmla="*/ 477 w 704"/>
                  <a:gd name="T49" fmla="*/ 99 h 412"/>
                  <a:gd name="T50" fmla="*/ 422 w 704"/>
                  <a:gd name="T51" fmla="*/ 125 h 412"/>
                  <a:gd name="T52" fmla="*/ 361 w 704"/>
                  <a:gd name="T53" fmla="*/ 154 h 412"/>
                  <a:gd name="T54" fmla="*/ 304 w 704"/>
                  <a:gd name="T55" fmla="*/ 184 h 412"/>
                  <a:gd name="T56" fmla="*/ 246 w 704"/>
                  <a:gd name="T57" fmla="*/ 216 h 412"/>
                  <a:gd name="T58" fmla="*/ 188 w 704"/>
                  <a:gd name="T59" fmla="*/ 249 h 412"/>
                  <a:gd name="T60" fmla="*/ 133 w 704"/>
                  <a:gd name="T61" fmla="*/ 279 h 412"/>
                  <a:gd name="T62" fmla="*/ 84 w 704"/>
                  <a:gd name="T63" fmla="*/ 311 h 412"/>
                  <a:gd name="T64" fmla="*/ 40 w 704"/>
                  <a:gd name="T65" fmla="*/ 344 h 412"/>
                  <a:gd name="T66" fmla="*/ 2 w 704"/>
                  <a:gd name="T67" fmla="*/ 376 h 412"/>
                  <a:gd name="T68" fmla="*/ 0 w 704"/>
                  <a:gd name="T69" fmla="*/ 388 h 412"/>
                  <a:gd name="T70" fmla="*/ 6 w 704"/>
                  <a:gd name="T71" fmla="*/ 401 h 412"/>
                  <a:gd name="T72" fmla="*/ 10 w 704"/>
                  <a:gd name="T73" fmla="*/ 408 h 412"/>
                  <a:gd name="T74" fmla="*/ 15 w 704"/>
                  <a:gd name="T75" fmla="*/ 412 h 412"/>
                  <a:gd name="T76" fmla="*/ 15 w 704"/>
                  <a:gd name="T77" fmla="*/ 412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04" h="412">
                    <a:moveTo>
                      <a:pt x="15" y="412"/>
                    </a:moveTo>
                    <a:lnTo>
                      <a:pt x="17" y="408"/>
                    </a:lnTo>
                    <a:lnTo>
                      <a:pt x="31" y="401"/>
                    </a:lnTo>
                    <a:lnTo>
                      <a:pt x="50" y="386"/>
                    </a:lnTo>
                    <a:lnTo>
                      <a:pt x="76" y="370"/>
                    </a:lnTo>
                    <a:lnTo>
                      <a:pt x="109" y="348"/>
                    </a:lnTo>
                    <a:lnTo>
                      <a:pt x="147" y="325"/>
                    </a:lnTo>
                    <a:lnTo>
                      <a:pt x="188" y="296"/>
                    </a:lnTo>
                    <a:lnTo>
                      <a:pt x="238" y="270"/>
                    </a:lnTo>
                    <a:lnTo>
                      <a:pt x="287" y="239"/>
                    </a:lnTo>
                    <a:lnTo>
                      <a:pt x="341" y="209"/>
                    </a:lnTo>
                    <a:lnTo>
                      <a:pt x="396" y="176"/>
                    </a:lnTo>
                    <a:lnTo>
                      <a:pt x="455" y="150"/>
                    </a:lnTo>
                    <a:lnTo>
                      <a:pt x="512" y="118"/>
                    </a:lnTo>
                    <a:lnTo>
                      <a:pt x="572" y="93"/>
                    </a:lnTo>
                    <a:lnTo>
                      <a:pt x="631" y="68"/>
                    </a:lnTo>
                    <a:lnTo>
                      <a:pt x="690" y="45"/>
                    </a:lnTo>
                    <a:lnTo>
                      <a:pt x="704" y="0"/>
                    </a:lnTo>
                    <a:lnTo>
                      <a:pt x="696" y="2"/>
                    </a:lnTo>
                    <a:lnTo>
                      <a:pt x="681" y="7"/>
                    </a:lnTo>
                    <a:lnTo>
                      <a:pt x="652" y="19"/>
                    </a:lnTo>
                    <a:lnTo>
                      <a:pt x="618" y="34"/>
                    </a:lnTo>
                    <a:lnTo>
                      <a:pt x="576" y="51"/>
                    </a:lnTo>
                    <a:lnTo>
                      <a:pt x="529" y="74"/>
                    </a:lnTo>
                    <a:lnTo>
                      <a:pt x="477" y="99"/>
                    </a:lnTo>
                    <a:lnTo>
                      <a:pt x="422" y="125"/>
                    </a:lnTo>
                    <a:lnTo>
                      <a:pt x="361" y="154"/>
                    </a:lnTo>
                    <a:lnTo>
                      <a:pt x="304" y="184"/>
                    </a:lnTo>
                    <a:lnTo>
                      <a:pt x="246" y="216"/>
                    </a:lnTo>
                    <a:lnTo>
                      <a:pt x="188" y="249"/>
                    </a:lnTo>
                    <a:lnTo>
                      <a:pt x="133" y="279"/>
                    </a:lnTo>
                    <a:lnTo>
                      <a:pt x="84" y="311"/>
                    </a:lnTo>
                    <a:lnTo>
                      <a:pt x="40" y="344"/>
                    </a:lnTo>
                    <a:lnTo>
                      <a:pt x="2" y="376"/>
                    </a:lnTo>
                    <a:lnTo>
                      <a:pt x="0" y="388"/>
                    </a:lnTo>
                    <a:lnTo>
                      <a:pt x="6" y="401"/>
                    </a:lnTo>
                    <a:lnTo>
                      <a:pt x="10" y="408"/>
                    </a:lnTo>
                    <a:lnTo>
                      <a:pt x="15" y="412"/>
                    </a:lnTo>
                    <a:lnTo>
                      <a:pt x="15" y="4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" name="Freeform 76"/>
              <p:cNvSpPr>
                <a:spLocks/>
              </p:cNvSpPr>
              <p:nvPr/>
            </p:nvSpPr>
            <p:spPr bwMode="auto">
              <a:xfrm>
                <a:off x="1509" y="2750"/>
                <a:ext cx="317" cy="136"/>
              </a:xfrm>
              <a:custGeom>
                <a:avLst/>
                <a:gdLst>
                  <a:gd name="T0" fmla="*/ 1 w 635"/>
                  <a:gd name="T1" fmla="*/ 228 h 272"/>
                  <a:gd name="T2" fmla="*/ 24 w 635"/>
                  <a:gd name="T3" fmla="*/ 211 h 272"/>
                  <a:gd name="T4" fmla="*/ 66 w 635"/>
                  <a:gd name="T5" fmla="*/ 184 h 272"/>
                  <a:gd name="T6" fmla="*/ 119 w 635"/>
                  <a:gd name="T7" fmla="*/ 154 h 272"/>
                  <a:gd name="T8" fmla="*/ 184 w 635"/>
                  <a:gd name="T9" fmla="*/ 118 h 272"/>
                  <a:gd name="T10" fmla="*/ 249 w 635"/>
                  <a:gd name="T11" fmla="*/ 87 h 272"/>
                  <a:gd name="T12" fmla="*/ 309 w 635"/>
                  <a:gd name="T13" fmla="*/ 63 h 272"/>
                  <a:gd name="T14" fmla="*/ 366 w 635"/>
                  <a:gd name="T15" fmla="*/ 53 h 272"/>
                  <a:gd name="T16" fmla="*/ 406 w 635"/>
                  <a:gd name="T17" fmla="*/ 57 h 272"/>
                  <a:gd name="T18" fmla="*/ 448 w 635"/>
                  <a:gd name="T19" fmla="*/ 78 h 272"/>
                  <a:gd name="T20" fmla="*/ 490 w 635"/>
                  <a:gd name="T21" fmla="*/ 108 h 272"/>
                  <a:gd name="T22" fmla="*/ 530 w 635"/>
                  <a:gd name="T23" fmla="*/ 144 h 272"/>
                  <a:gd name="T24" fmla="*/ 566 w 635"/>
                  <a:gd name="T25" fmla="*/ 186 h 272"/>
                  <a:gd name="T26" fmla="*/ 596 w 635"/>
                  <a:gd name="T27" fmla="*/ 222 h 272"/>
                  <a:gd name="T28" fmla="*/ 619 w 635"/>
                  <a:gd name="T29" fmla="*/ 253 h 272"/>
                  <a:gd name="T30" fmla="*/ 631 w 635"/>
                  <a:gd name="T31" fmla="*/ 270 h 272"/>
                  <a:gd name="T32" fmla="*/ 633 w 635"/>
                  <a:gd name="T33" fmla="*/ 270 h 272"/>
                  <a:gd name="T34" fmla="*/ 631 w 635"/>
                  <a:gd name="T35" fmla="*/ 253 h 272"/>
                  <a:gd name="T36" fmla="*/ 627 w 635"/>
                  <a:gd name="T37" fmla="*/ 222 h 272"/>
                  <a:gd name="T38" fmla="*/ 615 w 635"/>
                  <a:gd name="T39" fmla="*/ 184 h 272"/>
                  <a:gd name="T40" fmla="*/ 593 w 635"/>
                  <a:gd name="T41" fmla="*/ 143 h 272"/>
                  <a:gd name="T42" fmla="*/ 555 w 635"/>
                  <a:gd name="T43" fmla="*/ 95 h 272"/>
                  <a:gd name="T44" fmla="*/ 498 w 635"/>
                  <a:gd name="T45" fmla="*/ 51 h 272"/>
                  <a:gd name="T46" fmla="*/ 420 w 635"/>
                  <a:gd name="T47" fmla="*/ 13 h 272"/>
                  <a:gd name="T48" fmla="*/ 328 w 635"/>
                  <a:gd name="T49" fmla="*/ 0 h 272"/>
                  <a:gd name="T50" fmla="*/ 250 w 635"/>
                  <a:gd name="T51" fmla="*/ 15 h 272"/>
                  <a:gd name="T52" fmla="*/ 184 w 635"/>
                  <a:gd name="T53" fmla="*/ 48 h 272"/>
                  <a:gd name="T54" fmla="*/ 127 w 635"/>
                  <a:gd name="T55" fmla="*/ 87 h 272"/>
                  <a:gd name="T56" fmla="*/ 78 w 635"/>
                  <a:gd name="T57" fmla="*/ 131 h 272"/>
                  <a:gd name="T58" fmla="*/ 38 w 635"/>
                  <a:gd name="T59" fmla="*/ 173 h 272"/>
                  <a:gd name="T60" fmla="*/ 13 w 635"/>
                  <a:gd name="T61" fmla="*/ 205 h 272"/>
                  <a:gd name="T62" fmla="*/ 0 w 635"/>
                  <a:gd name="T63" fmla="*/ 228 h 272"/>
                  <a:gd name="T64" fmla="*/ 0 w 635"/>
                  <a:gd name="T65" fmla="*/ 23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5" h="272">
                    <a:moveTo>
                      <a:pt x="0" y="230"/>
                    </a:moveTo>
                    <a:lnTo>
                      <a:pt x="1" y="228"/>
                    </a:lnTo>
                    <a:lnTo>
                      <a:pt x="11" y="221"/>
                    </a:lnTo>
                    <a:lnTo>
                      <a:pt x="24" y="211"/>
                    </a:lnTo>
                    <a:lnTo>
                      <a:pt x="45" y="200"/>
                    </a:lnTo>
                    <a:lnTo>
                      <a:pt x="66" y="184"/>
                    </a:lnTo>
                    <a:lnTo>
                      <a:pt x="93" y="169"/>
                    </a:lnTo>
                    <a:lnTo>
                      <a:pt x="119" y="154"/>
                    </a:lnTo>
                    <a:lnTo>
                      <a:pt x="152" y="137"/>
                    </a:lnTo>
                    <a:lnTo>
                      <a:pt x="184" y="118"/>
                    </a:lnTo>
                    <a:lnTo>
                      <a:pt x="216" y="103"/>
                    </a:lnTo>
                    <a:lnTo>
                      <a:pt x="249" y="87"/>
                    </a:lnTo>
                    <a:lnTo>
                      <a:pt x="281" y="74"/>
                    </a:lnTo>
                    <a:lnTo>
                      <a:pt x="309" y="63"/>
                    </a:lnTo>
                    <a:lnTo>
                      <a:pt x="340" y="55"/>
                    </a:lnTo>
                    <a:lnTo>
                      <a:pt x="366" y="53"/>
                    </a:lnTo>
                    <a:lnTo>
                      <a:pt x="389" y="53"/>
                    </a:lnTo>
                    <a:lnTo>
                      <a:pt x="406" y="57"/>
                    </a:lnTo>
                    <a:lnTo>
                      <a:pt x="429" y="67"/>
                    </a:lnTo>
                    <a:lnTo>
                      <a:pt x="448" y="78"/>
                    </a:lnTo>
                    <a:lnTo>
                      <a:pt x="471" y="93"/>
                    </a:lnTo>
                    <a:lnTo>
                      <a:pt x="490" y="108"/>
                    </a:lnTo>
                    <a:lnTo>
                      <a:pt x="511" y="127"/>
                    </a:lnTo>
                    <a:lnTo>
                      <a:pt x="530" y="144"/>
                    </a:lnTo>
                    <a:lnTo>
                      <a:pt x="551" y="167"/>
                    </a:lnTo>
                    <a:lnTo>
                      <a:pt x="566" y="186"/>
                    </a:lnTo>
                    <a:lnTo>
                      <a:pt x="583" y="205"/>
                    </a:lnTo>
                    <a:lnTo>
                      <a:pt x="596" y="222"/>
                    </a:lnTo>
                    <a:lnTo>
                      <a:pt x="610" y="240"/>
                    </a:lnTo>
                    <a:lnTo>
                      <a:pt x="619" y="253"/>
                    </a:lnTo>
                    <a:lnTo>
                      <a:pt x="627" y="262"/>
                    </a:lnTo>
                    <a:lnTo>
                      <a:pt x="631" y="270"/>
                    </a:lnTo>
                    <a:lnTo>
                      <a:pt x="635" y="272"/>
                    </a:lnTo>
                    <a:lnTo>
                      <a:pt x="633" y="270"/>
                    </a:lnTo>
                    <a:lnTo>
                      <a:pt x="633" y="262"/>
                    </a:lnTo>
                    <a:lnTo>
                      <a:pt x="631" y="253"/>
                    </a:lnTo>
                    <a:lnTo>
                      <a:pt x="631" y="240"/>
                    </a:lnTo>
                    <a:lnTo>
                      <a:pt x="627" y="222"/>
                    </a:lnTo>
                    <a:lnTo>
                      <a:pt x="623" y="203"/>
                    </a:lnTo>
                    <a:lnTo>
                      <a:pt x="615" y="184"/>
                    </a:lnTo>
                    <a:lnTo>
                      <a:pt x="606" y="165"/>
                    </a:lnTo>
                    <a:lnTo>
                      <a:pt x="593" y="143"/>
                    </a:lnTo>
                    <a:lnTo>
                      <a:pt x="576" y="120"/>
                    </a:lnTo>
                    <a:lnTo>
                      <a:pt x="555" y="95"/>
                    </a:lnTo>
                    <a:lnTo>
                      <a:pt x="530" y="74"/>
                    </a:lnTo>
                    <a:lnTo>
                      <a:pt x="498" y="51"/>
                    </a:lnTo>
                    <a:lnTo>
                      <a:pt x="462" y="32"/>
                    </a:lnTo>
                    <a:lnTo>
                      <a:pt x="420" y="13"/>
                    </a:lnTo>
                    <a:lnTo>
                      <a:pt x="372" y="0"/>
                    </a:lnTo>
                    <a:lnTo>
                      <a:pt x="328" y="0"/>
                    </a:lnTo>
                    <a:lnTo>
                      <a:pt x="290" y="6"/>
                    </a:lnTo>
                    <a:lnTo>
                      <a:pt x="250" y="15"/>
                    </a:lnTo>
                    <a:lnTo>
                      <a:pt x="218" y="30"/>
                    </a:lnTo>
                    <a:lnTo>
                      <a:pt x="184" y="48"/>
                    </a:lnTo>
                    <a:lnTo>
                      <a:pt x="154" y="68"/>
                    </a:lnTo>
                    <a:lnTo>
                      <a:pt x="127" y="87"/>
                    </a:lnTo>
                    <a:lnTo>
                      <a:pt x="102" y="112"/>
                    </a:lnTo>
                    <a:lnTo>
                      <a:pt x="78" y="131"/>
                    </a:lnTo>
                    <a:lnTo>
                      <a:pt x="57" y="154"/>
                    </a:lnTo>
                    <a:lnTo>
                      <a:pt x="38" y="173"/>
                    </a:lnTo>
                    <a:lnTo>
                      <a:pt x="26" y="192"/>
                    </a:lnTo>
                    <a:lnTo>
                      <a:pt x="13" y="205"/>
                    </a:lnTo>
                    <a:lnTo>
                      <a:pt x="5" y="221"/>
                    </a:lnTo>
                    <a:lnTo>
                      <a:pt x="0" y="228"/>
                    </a:lnTo>
                    <a:lnTo>
                      <a:pt x="0" y="23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7" name="Freeform 77"/>
              <p:cNvSpPr>
                <a:spLocks/>
              </p:cNvSpPr>
              <p:nvPr/>
            </p:nvSpPr>
            <p:spPr bwMode="auto">
              <a:xfrm>
                <a:off x="1565" y="2827"/>
                <a:ext cx="209" cy="211"/>
              </a:xfrm>
              <a:custGeom>
                <a:avLst/>
                <a:gdLst>
                  <a:gd name="T0" fmla="*/ 287 w 418"/>
                  <a:gd name="T1" fmla="*/ 44 h 422"/>
                  <a:gd name="T2" fmla="*/ 273 w 418"/>
                  <a:gd name="T3" fmla="*/ 40 h 422"/>
                  <a:gd name="T4" fmla="*/ 251 w 418"/>
                  <a:gd name="T5" fmla="*/ 36 h 422"/>
                  <a:gd name="T6" fmla="*/ 220 w 418"/>
                  <a:gd name="T7" fmla="*/ 36 h 422"/>
                  <a:gd name="T8" fmla="*/ 188 w 418"/>
                  <a:gd name="T9" fmla="*/ 42 h 422"/>
                  <a:gd name="T10" fmla="*/ 150 w 418"/>
                  <a:gd name="T11" fmla="*/ 57 h 422"/>
                  <a:gd name="T12" fmla="*/ 114 w 418"/>
                  <a:gd name="T13" fmla="*/ 86 h 422"/>
                  <a:gd name="T14" fmla="*/ 81 w 418"/>
                  <a:gd name="T15" fmla="*/ 131 h 422"/>
                  <a:gd name="T16" fmla="*/ 59 w 418"/>
                  <a:gd name="T17" fmla="*/ 188 h 422"/>
                  <a:gd name="T18" fmla="*/ 55 w 418"/>
                  <a:gd name="T19" fmla="*/ 243 h 422"/>
                  <a:gd name="T20" fmla="*/ 72 w 418"/>
                  <a:gd name="T21" fmla="*/ 289 h 422"/>
                  <a:gd name="T22" fmla="*/ 106 w 418"/>
                  <a:gd name="T23" fmla="*/ 323 h 422"/>
                  <a:gd name="T24" fmla="*/ 150 w 418"/>
                  <a:gd name="T25" fmla="*/ 348 h 422"/>
                  <a:gd name="T26" fmla="*/ 199 w 418"/>
                  <a:gd name="T27" fmla="*/ 359 h 422"/>
                  <a:gd name="T28" fmla="*/ 251 w 418"/>
                  <a:gd name="T29" fmla="*/ 357 h 422"/>
                  <a:gd name="T30" fmla="*/ 298 w 418"/>
                  <a:gd name="T31" fmla="*/ 340 h 422"/>
                  <a:gd name="T32" fmla="*/ 338 w 418"/>
                  <a:gd name="T33" fmla="*/ 306 h 422"/>
                  <a:gd name="T34" fmla="*/ 367 w 418"/>
                  <a:gd name="T35" fmla="*/ 272 h 422"/>
                  <a:gd name="T36" fmla="*/ 386 w 418"/>
                  <a:gd name="T37" fmla="*/ 238 h 422"/>
                  <a:gd name="T38" fmla="*/ 395 w 418"/>
                  <a:gd name="T39" fmla="*/ 207 h 422"/>
                  <a:gd name="T40" fmla="*/ 401 w 418"/>
                  <a:gd name="T41" fmla="*/ 181 h 422"/>
                  <a:gd name="T42" fmla="*/ 403 w 418"/>
                  <a:gd name="T43" fmla="*/ 158 h 422"/>
                  <a:gd name="T44" fmla="*/ 403 w 418"/>
                  <a:gd name="T45" fmla="*/ 139 h 422"/>
                  <a:gd name="T46" fmla="*/ 403 w 418"/>
                  <a:gd name="T47" fmla="*/ 141 h 422"/>
                  <a:gd name="T48" fmla="*/ 410 w 418"/>
                  <a:gd name="T49" fmla="*/ 158 h 422"/>
                  <a:gd name="T50" fmla="*/ 414 w 418"/>
                  <a:gd name="T51" fmla="*/ 183 h 422"/>
                  <a:gd name="T52" fmla="*/ 418 w 418"/>
                  <a:gd name="T53" fmla="*/ 215 h 422"/>
                  <a:gd name="T54" fmla="*/ 414 w 418"/>
                  <a:gd name="T55" fmla="*/ 251 h 422"/>
                  <a:gd name="T56" fmla="*/ 403 w 418"/>
                  <a:gd name="T57" fmla="*/ 293 h 422"/>
                  <a:gd name="T58" fmla="*/ 378 w 418"/>
                  <a:gd name="T59" fmla="*/ 333 h 422"/>
                  <a:gd name="T60" fmla="*/ 340 w 418"/>
                  <a:gd name="T61" fmla="*/ 375 h 422"/>
                  <a:gd name="T62" fmla="*/ 289 w 418"/>
                  <a:gd name="T63" fmla="*/ 405 h 422"/>
                  <a:gd name="T64" fmla="*/ 237 w 418"/>
                  <a:gd name="T65" fmla="*/ 422 h 422"/>
                  <a:gd name="T66" fmla="*/ 182 w 418"/>
                  <a:gd name="T67" fmla="*/ 422 h 422"/>
                  <a:gd name="T68" fmla="*/ 131 w 418"/>
                  <a:gd name="T69" fmla="*/ 413 h 422"/>
                  <a:gd name="T70" fmla="*/ 83 w 418"/>
                  <a:gd name="T71" fmla="*/ 390 h 422"/>
                  <a:gd name="T72" fmla="*/ 45 w 418"/>
                  <a:gd name="T73" fmla="*/ 361 h 422"/>
                  <a:gd name="T74" fmla="*/ 17 w 418"/>
                  <a:gd name="T75" fmla="*/ 323 h 422"/>
                  <a:gd name="T76" fmla="*/ 5 w 418"/>
                  <a:gd name="T77" fmla="*/ 283 h 422"/>
                  <a:gd name="T78" fmla="*/ 0 w 418"/>
                  <a:gd name="T79" fmla="*/ 238 h 422"/>
                  <a:gd name="T80" fmla="*/ 4 w 418"/>
                  <a:gd name="T81" fmla="*/ 194 h 422"/>
                  <a:gd name="T82" fmla="*/ 11 w 418"/>
                  <a:gd name="T83" fmla="*/ 152 h 422"/>
                  <a:gd name="T84" fmla="*/ 26 w 418"/>
                  <a:gd name="T85" fmla="*/ 116 h 422"/>
                  <a:gd name="T86" fmla="*/ 47 w 418"/>
                  <a:gd name="T87" fmla="*/ 80 h 422"/>
                  <a:gd name="T88" fmla="*/ 74 w 418"/>
                  <a:gd name="T89" fmla="*/ 49 h 422"/>
                  <a:gd name="T90" fmla="*/ 106 w 418"/>
                  <a:gd name="T91" fmla="*/ 27 h 422"/>
                  <a:gd name="T92" fmla="*/ 146 w 418"/>
                  <a:gd name="T93" fmla="*/ 11 h 422"/>
                  <a:gd name="T94" fmla="*/ 184 w 418"/>
                  <a:gd name="T95" fmla="*/ 2 h 422"/>
                  <a:gd name="T96" fmla="*/ 216 w 418"/>
                  <a:gd name="T97" fmla="*/ 0 h 422"/>
                  <a:gd name="T98" fmla="*/ 241 w 418"/>
                  <a:gd name="T99" fmla="*/ 6 h 422"/>
                  <a:gd name="T100" fmla="*/ 262 w 418"/>
                  <a:gd name="T101" fmla="*/ 15 h 422"/>
                  <a:gd name="T102" fmla="*/ 283 w 418"/>
                  <a:gd name="T103" fmla="*/ 34 h 422"/>
                  <a:gd name="T104" fmla="*/ 291 w 418"/>
                  <a:gd name="T105" fmla="*/ 4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8" h="422">
                    <a:moveTo>
                      <a:pt x="291" y="46"/>
                    </a:moveTo>
                    <a:lnTo>
                      <a:pt x="287" y="44"/>
                    </a:lnTo>
                    <a:lnTo>
                      <a:pt x="283" y="42"/>
                    </a:lnTo>
                    <a:lnTo>
                      <a:pt x="273" y="40"/>
                    </a:lnTo>
                    <a:lnTo>
                      <a:pt x="264" y="40"/>
                    </a:lnTo>
                    <a:lnTo>
                      <a:pt x="251" y="36"/>
                    </a:lnTo>
                    <a:lnTo>
                      <a:pt x="237" y="36"/>
                    </a:lnTo>
                    <a:lnTo>
                      <a:pt x="220" y="36"/>
                    </a:lnTo>
                    <a:lnTo>
                      <a:pt x="205" y="40"/>
                    </a:lnTo>
                    <a:lnTo>
                      <a:pt x="188" y="42"/>
                    </a:lnTo>
                    <a:lnTo>
                      <a:pt x="169" y="49"/>
                    </a:lnTo>
                    <a:lnTo>
                      <a:pt x="150" y="57"/>
                    </a:lnTo>
                    <a:lnTo>
                      <a:pt x="133" y="72"/>
                    </a:lnTo>
                    <a:lnTo>
                      <a:pt x="114" y="86"/>
                    </a:lnTo>
                    <a:lnTo>
                      <a:pt x="97" y="106"/>
                    </a:lnTo>
                    <a:lnTo>
                      <a:pt x="81" y="131"/>
                    </a:lnTo>
                    <a:lnTo>
                      <a:pt x="70" y="160"/>
                    </a:lnTo>
                    <a:lnTo>
                      <a:pt x="59" y="188"/>
                    </a:lnTo>
                    <a:lnTo>
                      <a:pt x="55" y="217"/>
                    </a:lnTo>
                    <a:lnTo>
                      <a:pt x="55" y="243"/>
                    </a:lnTo>
                    <a:lnTo>
                      <a:pt x="64" y="268"/>
                    </a:lnTo>
                    <a:lnTo>
                      <a:pt x="72" y="289"/>
                    </a:lnTo>
                    <a:lnTo>
                      <a:pt x="89" y="308"/>
                    </a:lnTo>
                    <a:lnTo>
                      <a:pt x="106" y="323"/>
                    </a:lnTo>
                    <a:lnTo>
                      <a:pt x="129" y="340"/>
                    </a:lnTo>
                    <a:lnTo>
                      <a:pt x="150" y="348"/>
                    </a:lnTo>
                    <a:lnTo>
                      <a:pt x="175" y="357"/>
                    </a:lnTo>
                    <a:lnTo>
                      <a:pt x="199" y="359"/>
                    </a:lnTo>
                    <a:lnTo>
                      <a:pt x="226" y="361"/>
                    </a:lnTo>
                    <a:lnTo>
                      <a:pt x="251" y="357"/>
                    </a:lnTo>
                    <a:lnTo>
                      <a:pt x="275" y="350"/>
                    </a:lnTo>
                    <a:lnTo>
                      <a:pt x="298" y="340"/>
                    </a:lnTo>
                    <a:lnTo>
                      <a:pt x="321" y="325"/>
                    </a:lnTo>
                    <a:lnTo>
                      <a:pt x="338" y="306"/>
                    </a:lnTo>
                    <a:lnTo>
                      <a:pt x="353" y="289"/>
                    </a:lnTo>
                    <a:lnTo>
                      <a:pt x="367" y="272"/>
                    </a:lnTo>
                    <a:lnTo>
                      <a:pt x="378" y="255"/>
                    </a:lnTo>
                    <a:lnTo>
                      <a:pt x="386" y="238"/>
                    </a:lnTo>
                    <a:lnTo>
                      <a:pt x="391" y="222"/>
                    </a:lnTo>
                    <a:lnTo>
                      <a:pt x="395" y="207"/>
                    </a:lnTo>
                    <a:lnTo>
                      <a:pt x="401" y="194"/>
                    </a:lnTo>
                    <a:lnTo>
                      <a:pt x="401" y="181"/>
                    </a:lnTo>
                    <a:lnTo>
                      <a:pt x="403" y="169"/>
                    </a:lnTo>
                    <a:lnTo>
                      <a:pt x="403" y="158"/>
                    </a:lnTo>
                    <a:lnTo>
                      <a:pt x="403" y="150"/>
                    </a:lnTo>
                    <a:lnTo>
                      <a:pt x="403" y="139"/>
                    </a:lnTo>
                    <a:lnTo>
                      <a:pt x="403" y="135"/>
                    </a:lnTo>
                    <a:lnTo>
                      <a:pt x="403" y="141"/>
                    </a:lnTo>
                    <a:lnTo>
                      <a:pt x="405" y="146"/>
                    </a:lnTo>
                    <a:lnTo>
                      <a:pt x="410" y="158"/>
                    </a:lnTo>
                    <a:lnTo>
                      <a:pt x="410" y="167"/>
                    </a:lnTo>
                    <a:lnTo>
                      <a:pt x="414" y="183"/>
                    </a:lnTo>
                    <a:lnTo>
                      <a:pt x="416" y="198"/>
                    </a:lnTo>
                    <a:lnTo>
                      <a:pt x="418" y="215"/>
                    </a:lnTo>
                    <a:lnTo>
                      <a:pt x="418" y="232"/>
                    </a:lnTo>
                    <a:lnTo>
                      <a:pt x="414" y="251"/>
                    </a:lnTo>
                    <a:lnTo>
                      <a:pt x="408" y="272"/>
                    </a:lnTo>
                    <a:lnTo>
                      <a:pt x="403" y="293"/>
                    </a:lnTo>
                    <a:lnTo>
                      <a:pt x="391" y="312"/>
                    </a:lnTo>
                    <a:lnTo>
                      <a:pt x="378" y="333"/>
                    </a:lnTo>
                    <a:lnTo>
                      <a:pt x="361" y="354"/>
                    </a:lnTo>
                    <a:lnTo>
                      <a:pt x="340" y="375"/>
                    </a:lnTo>
                    <a:lnTo>
                      <a:pt x="313" y="392"/>
                    </a:lnTo>
                    <a:lnTo>
                      <a:pt x="289" y="405"/>
                    </a:lnTo>
                    <a:lnTo>
                      <a:pt x="262" y="414"/>
                    </a:lnTo>
                    <a:lnTo>
                      <a:pt x="237" y="422"/>
                    </a:lnTo>
                    <a:lnTo>
                      <a:pt x="209" y="422"/>
                    </a:lnTo>
                    <a:lnTo>
                      <a:pt x="182" y="422"/>
                    </a:lnTo>
                    <a:lnTo>
                      <a:pt x="156" y="416"/>
                    </a:lnTo>
                    <a:lnTo>
                      <a:pt x="131" y="413"/>
                    </a:lnTo>
                    <a:lnTo>
                      <a:pt x="106" y="401"/>
                    </a:lnTo>
                    <a:lnTo>
                      <a:pt x="83" y="390"/>
                    </a:lnTo>
                    <a:lnTo>
                      <a:pt x="62" y="376"/>
                    </a:lnTo>
                    <a:lnTo>
                      <a:pt x="45" y="361"/>
                    </a:lnTo>
                    <a:lnTo>
                      <a:pt x="30" y="342"/>
                    </a:lnTo>
                    <a:lnTo>
                      <a:pt x="17" y="323"/>
                    </a:lnTo>
                    <a:lnTo>
                      <a:pt x="7" y="304"/>
                    </a:lnTo>
                    <a:lnTo>
                      <a:pt x="5" y="283"/>
                    </a:lnTo>
                    <a:lnTo>
                      <a:pt x="0" y="260"/>
                    </a:lnTo>
                    <a:lnTo>
                      <a:pt x="0" y="238"/>
                    </a:lnTo>
                    <a:lnTo>
                      <a:pt x="0" y="215"/>
                    </a:lnTo>
                    <a:lnTo>
                      <a:pt x="4" y="194"/>
                    </a:lnTo>
                    <a:lnTo>
                      <a:pt x="5" y="173"/>
                    </a:lnTo>
                    <a:lnTo>
                      <a:pt x="11" y="152"/>
                    </a:lnTo>
                    <a:lnTo>
                      <a:pt x="17" y="131"/>
                    </a:lnTo>
                    <a:lnTo>
                      <a:pt x="26" y="116"/>
                    </a:lnTo>
                    <a:lnTo>
                      <a:pt x="36" y="97"/>
                    </a:lnTo>
                    <a:lnTo>
                      <a:pt x="47" y="80"/>
                    </a:lnTo>
                    <a:lnTo>
                      <a:pt x="59" y="65"/>
                    </a:lnTo>
                    <a:lnTo>
                      <a:pt x="74" y="49"/>
                    </a:lnTo>
                    <a:lnTo>
                      <a:pt x="89" y="36"/>
                    </a:lnTo>
                    <a:lnTo>
                      <a:pt x="106" y="27"/>
                    </a:lnTo>
                    <a:lnTo>
                      <a:pt x="125" y="17"/>
                    </a:lnTo>
                    <a:lnTo>
                      <a:pt x="146" y="11"/>
                    </a:lnTo>
                    <a:lnTo>
                      <a:pt x="165" y="6"/>
                    </a:lnTo>
                    <a:lnTo>
                      <a:pt x="184" y="2"/>
                    </a:lnTo>
                    <a:lnTo>
                      <a:pt x="201" y="0"/>
                    </a:lnTo>
                    <a:lnTo>
                      <a:pt x="216" y="0"/>
                    </a:lnTo>
                    <a:lnTo>
                      <a:pt x="230" y="0"/>
                    </a:lnTo>
                    <a:lnTo>
                      <a:pt x="241" y="6"/>
                    </a:lnTo>
                    <a:lnTo>
                      <a:pt x="251" y="10"/>
                    </a:lnTo>
                    <a:lnTo>
                      <a:pt x="262" y="15"/>
                    </a:lnTo>
                    <a:lnTo>
                      <a:pt x="273" y="25"/>
                    </a:lnTo>
                    <a:lnTo>
                      <a:pt x="283" y="34"/>
                    </a:lnTo>
                    <a:lnTo>
                      <a:pt x="287" y="42"/>
                    </a:lnTo>
                    <a:lnTo>
                      <a:pt x="291" y="46"/>
                    </a:lnTo>
                    <a:lnTo>
                      <a:pt x="291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8" name="Freeform 78"/>
              <p:cNvSpPr>
                <a:spLocks/>
              </p:cNvSpPr>
              <p:nvPr/>
            </p:nvSpPr>
            <p:spPr bwMode="auto">
              <a:xfrm>
                <a:off x="1641" y="2884"/>
                <a:ext cx="76" cy="76"/>
              </a:xfrm>
              <a:custGeom>
                <a:avLst/>
                <a:gdLst>
                  <a:gd name="T0" fmla="*/ 110 w 152"/>
                  <a:gd name="T1" fmla="*/ 15 h 152"/>
                  <a:gd name="T2" fmla="*/ 106 w 152"/>
                  <a:gd name="T3" fmla="*/ 15 h 152"/>
                  <a:gd name="T4" fmla="*/ 97 w 152"/>
                  <a:gd name="T5" fmla="*/ 21 h 152"/>
                  <a:gd name="T6" fmla="*/ 83 w 152"/>
                  <a:gd name="T7" fmla="*/ 29 h 152"/>
                  <a:gd name="T8" fmla="*/ 70 w 152"/>
                  <a:gd name="T9" fmla="*/ 42 h 152"/>
                  <a:gd name="T10" fmla="*/ 59 w 152"/>
                  <a:gd name="T11" fmla="*/ 53 h 152"/>
                  <a:gd name="T12" fmla="*/ 51 w 152"/>
                  <a:gd name="T13" fmla="*/ 69 h 152"/>
                  <a:gd name="T14" fmla="*/ 49 w 152"/>
                  <a:gd name="T15" fmla="*/ 86 h 152"/>
                  <a:gd name="T16" fmla="*/ 61 w 152"/>
                  <a:gd name="T17" fmla="*/ 101 h 152"/>
                  <a:gd name="T18" fmla="*/ 74 w 152"/>
                  <a:gd name="T19" fmla="*/ 110 h 152"/>
                  <a:gd name="T20" fmla="*/ 89 w 152"/>
                  <a:gd name="T21" fmla="*/ 112 h 152"/>
                  <a:gd name="T22" fmla="*/ 104 w 152"/>
                  <a:gd name="T23" fmla="*/ 108 h 152"/>
                  <a:gd name="T24" fmla="*/ 120 w 152"/>
                  <a:gd name="T25" fmla="*/ 101 h 152"/>
                  <a:gd name="T26" fmla="*/ 133 w 152"/>
                  <a:gd name="T27" fmla="*/ 88 h 152"/>
                  <a:gd name="T28" fmla="*/ 142 w 152"/>
                  <a:gd name="T29" fmla="*/ 78 h 152"/>
                  <a:gd name="T30" fmla="*/ 150 w 152"/>
                  <a:gd name="T31" fmla="*/ 70 h 152"/>
                  <a:gd name="T32" fmla="*/ 152 w 152"/>
                  <a:gd name="T33" fmla="*/ 69 h 152"/>
                  <a:gd name="T34" fmla="*/ 150 w 152"/>
                  <a:gd name="T35" fmla="*/ 70 h 152"/>
                  <a:gd name="T36" fmla="*/ 146 w 152"/>
                  <a:gd name="T37" fmla="*/ 84 h 152"/>
                  <a:gd name="T38" fmla="*/ 142 w 152"/>
                  <a:gd name="T39" fmla="*/ 89 h 152"/>
                  <a:gd name="T40" fmla="*/ 137 w 152"/>
                  <a:gd name="T41" fmla="*/ 99 h 152"/>
                  <a:gd name="T42" fmla="*/ 131 w 152"/>
                  <a:gd name="T43" fmla="*/ 108 h 152"/>
                  <a:gd name="T44" fmla="*/ 127 w 152"/>
                  <a:gd name="T45" fmla="*/ 118 h 152"/>
                  <a:gd name="T46" fmla="*/ 118 w 152"/>
                  <a:gd name="T47" fmla="*/ 126 h 152"/>
                  <a:gd name="T48" fmla="*/ 110 w 152"/>
                  <a:gd name="T49" fmla="*/ 133 h 152"/>
                  <a:gd name="T50" fmla="*/ 102 w 152"/>
                  <a:gd name="T51" fmla="*/ 139 h 152"/>
                  <a:gd name="T52" fmla="*/ 93 w 152"/>
                  <a:gd name="T53" fmla="*/ 146 h 152"/>
                  <a:gd name="T54" fmla="*/ 82 w 152"/>
                  <a:gd name="T55" fmla="*/ 150 h 152"/>
                  <a:gd name="T56" fmla="*/ 70 w 152"/>
                  <a:gd name="T57" fmla="*/ 152 h 152"/>
                  <a:gd name="T58" fmla="*/ 59 w 152"/>
                  <a:gd name="T59" fmla="*/ 150 h 152"/>
                  <a:gd name="T60" fmla="*/ 45 w 152"/>
                  <a:gd name="T61" fmla="*/ 150 h 152"/>
                  <a:gd name="T62" fmla="*/ 30 w 152"/>
                  <a:gd name="T63" fmla="*/ 143 h 152"/>
                  <a:gd name="T64" fmla="*/ 21 w 152"/>
                  <a:gd name="T65" fmla="*/ 137 h 152"/>
                  <a:gd name="T66" fmla="*/ 11 w 152"/>
                  <a:gd name="T67" fmla="*/ 127 h 152"/>
                  <a:gd name="T68" fmla="*/ 7 w 152"/>
                  <a:gd name="T69" fmla="*/ 120 h 152"/>
                  <a:gd name="T70" fmla="*/ 4 w 152"/>
                  <a:gd name="T71" fmla="*/ 110 h 152"/>
                  <a:gd name="T72" fmla="*/ 2 w 152"/>
                  <a:gd name="T73" fmla="*/ 101 h 152"/>
                  <a:gd name="T74" fmla="*/ 0 w 152"/>
                  <a:gd name="T75" fmla="*/ 89 h 152"/>
                  <a:gd name="T76" fmla="*/ 4 w 152"/>
                  <a:gd name="T77" fmla="*/ 80 h 152"/>
                  <a:gd name="T78" fmla="*/ 4 w 152"/>
                  <a:gd name="T79" fmla="*/ 69 h 152"/>
                  <a:gd name="T80" fmla="*/ 7 w 152"/>
                  <a:gd name="T81" fmla="*/ 59 h 152"/>
                  <a:gd name="T82" fmla="*/ 11 w 152"/>
                  <a:gd name="T83" fmla="*/ 50 h 152"/>
                  <a:gd name="T84" fmla="*/ 19 w 152"/>
                  <a:gd name="T85" fmla="*/ 40 h 152"/>
                  <a:gd name="T86" fmla="*/ 23 w 152"/>
                  <a:gd name="T87" fmla="*/ 31 h 152"/>
                  <a:gd name="T88" fmla="*/ 30 w 152"/>
                  <a:gd name="T89" fmla="*/ 23 h 152"/>
                  <a:gd name="T90" fmla="*/ 36 w 152"/>
                  <a:gd name="T91" fmla="*/ 17 h 152"/>
                  <a:gd name="T92" fmla="*/ 45 w 152"/>
                  <a:gd name="T93" fmla="*/ 11 h 152"/>
                  <a:gd name="T94" fmla="*/ 59 w 152"/>
                  <a:gd name="T95" fmla="*/ 4 h 152"/>
                  <a:gd name="T96" fmla="*/ 70 w 152"/>
                  <a:gd name="T97" fmla="*/ 2 h 152"/>
                  <a:gd name="T98" fmla="*/ 82 w 152"/>
                  <a:gd name="T99" fmla="*/ 0 h 152"/>
                  <a:gd name="T100" fmla="*/ 93 w 152"/>
                  <a:gd name="T101" fmla="*/ 4 h 152"/>
                  <a:gd name="T102" fmla="*/ 104 w 152"/>
                  <a:gd name="T103" fmla="*/ 10 h 152"/>
                  <a:gd name="T104" fmla="*/ 110 w 152"/>
                  <a:gd name="T105" fmla="*/ 15 h 152"/>
                  <a:gd name="T106" fmla="*/ 110 w 152"/>
                  <a:gd name="T107" fmla="*/ 15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2" h="152">
                    <a:moveTo>
                      <a:pt x="110" y="15"/>
                    </a:moveTo>
                    <a:lnTo>
                      <a:pt x="106" y="15"/>
                    </a:lnTo>
                    <a:lnTo>
                      <a:pt x="97" y="21"/>
                    </a:lnTo>
                    <a:lnTo>
                      <a:pt x="83" y="29"/>
                    </a:lnTo>
                    <a:lnTo>
                      <a:pt x="70" y="42"/>
                    </a:lnTo>
                    <a:lnTo>
                      <a:pt x="59" y="53"/>
                    </a:lnTo>
                    <a:lnTo>
                      <a:pt x="51" y="69"/>
                    </a:lnTo>
                    <a:lnTo>
                      <a:pt x="49" y="86"/>
                    </a:lnTo>
                    <a:lnTo>
                      <a:pt x="61" y="101"/>
                    </a:lnTo>
                    <a:lnTo>
                      <a:pt x="74" y="110"/>
                    </a:lnTo>
                    <a:lnTo>
                      <a:pt x="89" y="112"/>
                    </a:lnTo>
                    <a:lnTo>
                      <a:pt x="104" y="108"/>
                    </a:lnTo>
                    <a:lnTo>
                      <a:pt x="120" y="101"/>
                    </a:lnTo>
                    <a:lnTo>
                      <a:pt x="133" y="88"/>
                    </a:lnTo>
                    <a:lnTo>
                      <a:pt x="142" y="78"/>
                    </a:lnTo>
                    <a:lnTo>
                      <a:pt x="150" y="70"/>
                    </a:lnTo>
                    <a:lnTo>
                      <a:pt x="152" y="69"/>
                    </a:lnTo>
                    <a:lnTo>
                      <a:pt x="150" y="70"/>
                    </a:lnTo>
                    <a:lnTo>
                      <a:pt x="146" y="84"/>
                    </a:lnTo>
                    <a:lnTo>
                      <a:pt x="142" y="89"/>
                    </a:lnTo>
                    <a:lnTo>
                      <a:pt x="137" y="99"/>
                    </a:lnTo>
                    <a:lnTo>
                      <a:pt x="131" y="108"/>
                    </a:lnTo>
                    <a:lnTo>
                      <a:pt x="127" y="118"/>
                    </a:lnTo>
                    <a:lnTo>
                      <a:pt x="118" y="126"/>
                    </a:lnTo>
                    <a:lnTo>
                      <a:pt x="110" y="133"/>
                    </a:lnTo>
                    <a:lnTo>
                      <a:pt x="102" y="139"/>
                    </a:lnTo>
                    <a:lnTo>
                      <a:pt x="93" y="146"/>
                    </a:lnTo>
                    <a:lnTo>
                      <a:pt x="82" y="150"/>
                    </a:lnTo>
                    <a:lnTo>
                      <a:pt x="70" y="152"/>
                    </a:lnTo>
                    <a:lnTo>
                      <a:pt x="59" y="150"/>
                    </a:lnTo>
                    <a:lnTo>
                      <a:pt x="45" y="150"/>
                    </a:lnTo>
                    <a:lnTo>
                      <a:pt x="30" y="143"/>
                    </a:lnTo>
                    <a:lnTo>
                      <a:pt x="21" y="137"/>
                    </a:lnTo>
                    <a:lnTo>
                      <a:pt x="11" y="127"/>
                    </a:lnTo>
                    <a:lnTo>
                      <a:pt x="7" y="120"/>
                    </a:lnTo>
                    <a:lnTo>
                      <a:pt x="4" y="110"/>
                    </a:lnTo>
                    <a:lnTo>
                      <a:pt x="2" y="101"/>
                    </a:lnTo>
                    <a:lnTo>
                      <a:pt x="0" y="89"/>
                    </a:lnTo>
                    <a:lnTo>
                      <a:pt x="4" y="80"/>
                    </a:lnTo>
                    <a:lnTo>
                      <a:pt x="4" y="69"/>
                    </a:lnTo>
                    <a:lnTo>
                      <a:pt x="7" y="59"/>
                    </a:lnTo>
                    <a:lnTo>
                      <a:pt x="11" y="50"/>
                    </a:lnTo>
                    <a:lnTo>
                      <a:pt x="19" y="40"/>
                    </a:lnTo>
                    <a:lnTo>
                      <a:pt x="23" y="31"/>
                    </a:lnTo>
                    <a:lnTo>
                      <a:pt x="30" y="23"/>
                    </a:lnTo>
                    <a:lnTo>
                      <a:pt x="36" y="17"/>
                    </a:lnTo>
                    <a:lnTo>
                      <a:pt x="45" y="11"/>
                    </a:lnTo>
                    <a:lnTo>
                      <a:pt x="59" y="4"/>
                    </a:lnTo>
                    <a:lnTo>
                      <a:pt x="70" y="2"/>
                    </a:lnTo>
                    <a:lnTo>
                      <a:pt x="82" y="0"/>
                    </a:lnTo>
                    <a:lnTo>
                      <a:pt x="93" y="4"/>
                    </a:lnTo>
                    <a:lnTo>
                      <a:pt x="104" y="10"/>
                    </a:lnTo>
                    <a:lnTo>
                      <a:pt x="110" y="15"/>
                    </a:lnTo>
                    <a:lnTo>
                      <a:pt x="11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9" name="Freeform 79"/>
              <p:cNvSpPr>
                <a:spLocks/>
              </p:cNvSpPr>
              <p:nvPr/>
            </p:nvSpPr>
            <p:spPr bwMode="auto">
              <a:xfrm>
                <a:off x="1328" y="2746"/>
                <a:ext cx="195" cy="142"/>
              </a:xfrm>
              <a:custGeom>
                <a:avLst/>
                <a:gdLst>
                  <a:gd name="T0" fmla="*/ 384 w 390"/>
                  <a:gd name="T1" fmla="*/ 208 h 284"/>
                  <a:gd name="T2" fmla="*/ 358 w 390"/>
                  <a:gd name="T3" fmla="*/ 198 h 284"/>
                  <a:gd name="T4" fmla="*/ 316 w 390"/>
                  <a:gd name="T5" fmla="*/ 179 h 284"/>
                  <a:gd name="T6" fmla="*/ 257 w 390"/>
                  <a:gd name="T7" fmla="*/ 152 h 284"/>
                  <a:gd name="T8" fmla="*/ 194 w 390"/>
                  <a:gd name="T9" fmla="*/ 124 h 284"/>
                  <a:gd name="T10" fmla="*/ 130 w 390"/>
                  <a:gd name="T11" fmla="*/ 90 h 284"/>
                  <a:gd name="T12" fmla="*/ 71 w 390"/>
                  <a:gd name="T13" fmla="*/ 54 h 284"/>
                  <a:gd name="T14" fmla="*/ 25 w 390"/>
                  <a:gd name="T15" fmla="*/ 18 h 284"/>
                  <a:gd name="T16" fmla="*/ 8 w 390"/>
                  <a:gd name="T17" fmla="*/ 0 h 284"/>
                  <a:gd name="T18" fmla="*/ 2 w 390"/>
                  <a:gd name="T19" fmla="*/ 12 h 284"/>
                  <a:gd name="T20" fmla="*/ 0 w 390"/>
                  <a:gd name="T21" fmla="*/ 35 h 284"/>
                  <a:gd name="T22" fmla="*/ 10 w 390"/>
                  <a:gd name="T23" fmla="*/ 65 h 284"/>
                  <a:gd name="T24" fmla="*/ 35 w 390"/>
                  <a:gd name="T25" fmla="*/ 103 h 284"/>
                  <a:gd name="T26" fmla="*/ 86 w 390"/>
                  <a:gd name="T27" fmla="*/ 151 h 284"/>
                  <a:gd name="T28" fmla="*/ 168 w 390"/>
                  <a:gd name="T29" fmla="*/ 200 h 284"/>
                  <a:gd name="T30" fmla="*/ 287 w 390"/>
                  <a:gd name="T31" fmla="*/ 255 h 284"/>
                  <a:gd name="T32" fmla="*/ 375 w 390"/>
                  <a:gd name="T33" fmla="*/ 255 h 284"/>
                  <a:gd name="T34" fmla="*/ 365 w 390"/>
                  <a:gd name="T35" fmla="*/ 253 h 284"/>
                  <a:gd name="T36" fmla="*/ 346 w 390"/>
                  <a:gd name="T37" fmla="*/ 244 h 284"/>
                  <a:gd name="T38" fmla="*/ 314 w 390"/>
                  <a:gd name="T39" fmla="*/ 230 h 284"/>
                  <a:gd name="T40" fmla="*/ 274 w 390"/>
                  <a:gd name="T41" fmla="*/ 217 h 284"/>
                  <a:gd name="T42" fmla="*/ 232 w 390"/>
                  <a:gd name="T43" fmla="*/ 196 h 284"/>
                  <a:gd name="T44" fmla="*/ 190 w 390"/>
                  <a:gd name="T45" fmla="*/ 175 h 284"/>
                  <a:gd name="T46" fmla="*/ 151 w 390"/>
                  <a:gd name="T47" fmla="*/ 151 h 284"/>
                  <a:gd name="T48" fmla="*/ 116 w 390"/>
                  <a:gd name="T49" fmla="*/ 126 h 284"/>
                  <a:gd name="T50" fmla="*/ 124 w 390"/>
                  <a:gd name="T51" fmla="*/ 128 h 284"/>
                  <a:gd name="T52" fmla="*/ 151 w 390"/>
                  <a:gd name="T53" fmla="*/ 141 h 284"/>
                  <a:gd name="T54" fmla="*/ 185 w 390"/>
                  <a:gd name="T55" fmla="*/ 158 h 284"/>
                  <a:gd name="T56" fmla="*/ 228 w 390"/>
                  <a:gd name="T57" fmla="*/ 179 h 284"/>
                  <a:gd name="T58" fmla="*/ 272 w 390"/>
                  <a:gd name="T59" fmla="*/ 198 h 284"/>
                  <a:gd name="T60" fmla="*/ 314 w 390"/>
                  <a:gd name="T61" fmla="*/ 215 h 284"/>
                  <a:gd name="T62" fmla="*/ 346 w 390"/>
                  <a:gd name="T63" fmla="*/ 229 h 284"/>
                  <a:gd name="T64" fmla="*/ 367 w 390"/>
                  <a:gd name="T65" fmla="*/ 232 h 284"/>
                  <a:gd name="T66" fmla="*/ 384 w 390"/>
                  <a:gd name="T67" fmla="*/ 219 h 284"/>
                  <a:gd name="T68" fmla="*/ 390 w 390"/>
                  <a:gd name="T69" fmla="*/ 21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0" h="284">
                    <a:moveTo>
                      <a:pt x="390" y="211"/>
                    </a:moveTo>
                    <a:lnTo>
                      <a:pt x="384" y="208"/>
                    </a:lnTo>
                    <a:lnTo>
                      <a:pt x="375" y="204"/>
                    </a:lnTo>
                    <a:lnTo>
                      <a:pt x="358" y="198"/>
                    </a:lnTo>
                    <a:lnTo>
                      <a:pt x="341" y="191"/>
                    </a:lnTo>
                    <a:lnTo>
                      <a:pt x="316" y="179"/>
                    </a:lnTo>
                    <a:lnTo>
                      <a:pt x="289" y="168"/>
                    </a:lnTo>
                    <a:lnTo>
                      <a:pt x="257" y="152"/>
                    </a:lnTo>
                    <a:lnTo>
                      <a:pt x="228" y="141"/>
                    </a:lnTo>
                    <a:lnTo>
                      <a:pt x="194" y="124"/>
                    </a:lnTo>
                    <a:lnTo>
                      <a:pt x="162" y="109"/>
                    </a:lnTo>
                    <a:lnTo>
                      <a:pt x="130" y="90"/>
                    </a:lnTo>
                    <a:lnTo>
                      <a:pt x="101" y="73"/>
                    </a:lnTo>
                    <a:lnTo>
                      <a:pt x="71" y="54"/>
                    </a:lnTo>
                    <a:lnTo>
                      <a:pt x="46" y="37"/>
                    </a:lnTo>
                    <a:lnTo>
                      <a:pt x="25" y="18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2"/>
                    </a:lnTo>
                    <a:lnTo>
                      <a:pt x="2" y="21"/>
                    </a:lnTo>
                    <a:lnTo>
                      <a:pt x="0" y="35"/>
                    </a:lnTo>
                    <a:lnTo>
                      <a:pt x="2" y="48"/>
                    </a:lnTo>
                    <a:lnTo>
                      <a:pt x="10" y="65"/>
                    </a:lnTo>
                    <a:lnTo>
                      <a:pt x="19" y="86"/>
                    </a:lnTo>
                    <a:lnTo>
                      <a:pt x="35" y="103"/>
                    </a:lnTo>
                    <a:lnTo>
                      <a:pt x="57" y="128"/>
                    </a:lnTo>
                    <a:lnTo>
                      <a:pt x="86" y="151"/>
                    </a:lnTo>
                    <a:lnTo>
                      <a:pt x="122" y="175"/>
                    </a:lnTo>
                    <a:lnTo>
                      <a:pt x="168" y="200"/>
                    </a:lnTo>
                    <a:lnTo>
                      <a:pt x="223" y="229"/>
                    </a:lnTo>
                    <a:lnTo>
                      <a:pt x="287" y="255"/>
                    </a:lnTo>
                    <a:lnTo>
                      <a:pt x="367" y="284"/>
                    </a:lnTo>
                    <a:lnTo>
                      <a:pt x="375" y="255"/>
                    </a:lnTo>
                    <a:lnTo>
                      <a:pt x="373" y="253"/>
                    </a:lnTo>
                    <a:lnTo>
                      <a:pt x="365" y="253"/>
                    </a:lnTo>
                    <a:lnTo>
                      <a:pt x="358" y="248"/>
                    </a:lnTo>
                    <a:lnTo>
                      <a:pt x="346" y="244"/>
                    </a:lnTo>
                    <a:lnTo>
                      <a:pt x="331" y="236"/>
                    </a:lnTo>
                    <a:lnTo>
                      <a:pt x="314" y="230"/>
                    </a:lnTo>
                    <a:lnTo>
                      <a:pt x="293" y="223"/>
                    </a:lnTo>
                    <a:lnTo>
                      <a:pt x="274" y="217"/>
                    </a:lnTo>
                    <a:lnTo>
                      <a:pt x="253" y="206"/>
                    </a:lnTo>
                    <a:lnTo>
                      <a:pt x="232" y="196"/>
                    </a:lnTo>
                    <a:lnTo>
                      <a:pt x="209" y="187"/>
                    </a:lnTo>
                    <a:lnTo>
                      <a:pt x="190" y="175"/>
                    </a:lnTo>
                    <a:lnTo>
                      <a:pt x="168" y="162"/>
                    </a:lnTo>
                    <a:lnTo>
                      <a:pt x="151" y="151"/>
                    </a:lnTo>
                    <a:lnTo>
                      <a:pt x="132" y="137"/>
                    </a:lnTo>
                    <a:lnTo>
                      <a:pt x="116" y="126"/>
                    </a:lnTo>
                    <a:lnTo>
                      <a:pt x="118" y="126"/>
                    </a:lnTo>
                    <a:lnTo>
                      <a:pt x="124" y="128"/>
                    </a:lnTo>
                    <a:lnTo>
                      <a:pt x="133" y="133"/>
                    </a:lnTo>
                    <a:lnTo>
                      <a:pt x="151" y="141"/>
                    </a:lnTo>
                    <a:lnTo>
                      <a:pt x="166" y="149"/>
                    </a:lnTo>
                    <a:lnTo>
                      <a:pt x="185" y="158"/>
                    </a:lnTo>
                    <a:lnTo>
                      <a:pt x="206" y="170"/>
                    </a:lnTo>
                    <a:lnTo>
                      <a:pt x="228" y="179"/>
                    </a:lnTo>
                    <a:lnTo>
                      <a:pt x="249" y="189"/>
                    </a:lnTo>
                    <a:lnTo>
                      <a:pt x="272" y="198"/>
                    </a:lnTo>
                    <a:lnTo>
                      <a:pt x="291" y="206"/>
                    </a:lnTo>
                    <a:lnTo>
                      <a:pt x="314" y="215"/>
                    </a:lnTo>
                    <a:lnTo>
                      <a:pt x="331" y="221"/>
                    </a:lnTo>
                    <a:lnTo>
                      <a:pt x="346" y="229"/>
                    </a:lnTo>
                    <a:lnTo>
                      <a:pt x="358" y="230"/>
                    </a:lnTo>
                    <a:lnTo>
                      <a:pt x="367" y="232"/>
                    </a:lnTo>
                    <a:lnTo>
                      <a:pt x="379" y="227"/>
                    </a:lnTo>
                    <a:lnTo>
                      <a:pt x="384" y="219"/>
                    </a:lnTo>
                    <a:lnTo>
                      <a:pt x="388" y="211"/>
                    </a:lnTo>
                    <a:lnTo>
                      <a:pt x="390" y="211"/>
                    </a:lnTo>
                    <a:lnTo>
                      <a:pt x="390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0" name="Freeform 80"/>
              <p:cNvSpPr>
                <a:spLocks/>
              </p:cNvSpPr>
              <p:nvPr/>
            </p:nvSpPr>
            <p:spPr bwMode="auto">
              <a:xfrm>
                <a:off x="1352" y="2817"/>
                <a:ext cx="167" cy="135"/>
              </a:xfrm>
              <a:custGeom>
                <a:avLst/>
                <a:gdLst>
                  <a:gd name="T0" fmla="*/ 46 w 334"/>
                  <a:gd name="T1" fmla="*/ 0 h 268"/>
                  <a:gd name="T2" fmla="*/ 38 w 334"/>
                  <a:gd name="T3" fmla="*/ 9 h 268"/>
                  <a:gd name="T4" fmla="*/ 25 w 334"/>
                  <a:gd name="T5" fmla="*/ 27 h 268"/>
                  <a:gd name="T6" fmla="*/ 11 w 334"/>
                  <a:gd name="T7" fmla="*/ 53 h 268"/>
                  <a:gd name="T8" fmla="*/ 4 w 334"/>
                  <a:gd name="T9" fmla="*/ 86 h 268"/>
                  <a:gd name="T10" fmla="*/ 0 w 334"/>
                  <a:gd name="T11" fmla="*/ 122 h 268"/>
                  <a:gd name="T12" fmla="*/ 7 w 334"/>
                  <a:gd name="T13" fmla="*/ 160 h 268"/>
                  <a:gd name="T14" fmla="*/ 28 w 334"/>
                  <a:gd name="T15" fmla="*/ 198 h 268"/>
                  <a:gd name="T16" fmla="*/ 66 w 334"/>
                  <a:gd name="T17" fmla="*/ 234 h 268"/>
                  <a:gd name="T18" fmla="*/ 110 w 334"/>
                  <a:gd name="T19" fmla="*/ 257 h 268"/>
                  <a:gd name="T20" fmla="*/ 154 w 334"/>
                  <a:gd name="T21" fmla="*/ 266 h 268"/>
                  <a:gd name="T22" fmla="*/ 196 w 334"/>
                  <a:gd name="T23" fmla="*/ 266 h 268"/>
                  <a:gd name="T24" fmla="*/ 236 w 334"/>
                  <a:gd name="T25" fmla="*/ 259 h 268"/>
                  <a:gd name="T26" fmla="*/ 272 w 334"/>
                  <a:gd name="T27" fmla="*/ 243 h 268"/>
                  <a:gd name="T28" fmla="*/ 300 w 334"/>
                  <a:gd name="T29" fmla="*/ 222 h 268"/>
                  <a:gd name="T30" fmla="*/ 325 w 334"/>
                  <a:gd name="T31" fmla="*/ 200 h 268"/>
                  <a:gd name="T32" fmla="*/ 331 w 334"/>
                  <a:gd name="T33" fmla="*/ 186 h 268"/>
                  <a:gd name="T34" fmla="*/ 319 w 334"/>
                  <a:gd name="T35" fmla="*/ 192 h 268"/>
                  <a:gd name="T36" fmla="*/ 300 w 334"/>
                  <a:gd name="T37" fmla="*/ 202 h 268"/>
                  <a:gd name="T38" fmla="*/ 276 w 334"/>
                  <a:gd name="T39" fmla="*/ 215 h 268"/>
                  <a:gd name="T40" fmla="*/ 243 w 334"/>
                  <a:gd name="T41" fmla="*/ 224 h 268"/>
                  <a:gd name="T42" fmla="*/ 207 w 334"/>
                  <a:gd name="T43" fmla="*/ 230 h 268"/>
                  <a:gd name="T44" fmla="*/ 169 w 334"/>
                  <a:gd name="T45" fmla="*/ 230 h 268"/>
                  <a:gd name="T46" fmla="*/ 133 w 334"/>
                  <a:gd name="T47" fmla="*/ 219 h 268"/>
                  <a:gd name="T48" fmla="*/ 99 w 334"/>
                  <a:gd name="T49" fmla="*/ 196 h 268"/>
                  <a:gd name="T50" fmla="*/ 78 w 334"/>
                  <a:gd name="T51" fmla="*/ 169 h 268"/>
                  <a:gd name="T52" fmla="*/ 68 w 334"/>
                  <a:gd name="T53" fmla="*/ 143 h 268"/>
                  <a:gd name="T54" fmla="*/ 68 w 334"/>
                  <a:gd name="T55" fmla="*/ 114 h 268"/>
                  <a:gd name="T56" fmla="*/ 74 w 334"/>
                  <a:gd name="T57" fmla="*/ 87 h 268"/>
                  <a:gd name="T58" fmla="*/ 84 w 334"/>
                  <a:gd name="T59" fmla="*/ 65 h 268"/>
                  <a:gd name="T60" fmla="*/ 97 w 334"/>
                  <a:gd name="T61" fmla="*/ 44 h 268"/>
                  <a:gd name="T62" fmla="*/ 47 w 334"/>
                  <a:gd name="T6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4" h="268">
                    <a:moveTo>
                      <a:pt x="47" y="0"/>
                    </a:moveTo>
                    <a:lnTo>
                      <a:pt x="46" y="0"/>
                    </a:lnTo>
                    <a:lnTo>
                      <a:pt x="42" y="4"/>
                    </a:lnTo>
                    <a:lnTo>
                      <a:pt x="38" y="9"/>
                    </a:lnTo>
                    <a:lnTo>
                      <a:pt x="32" y="19"/>
                    </a:lnTo>
                    <a:lnTo>
                      <a:pt x="25" y="27"/>
                    </a:lnTo>
                    <a:lnTo>
                      <a:pt x="19" y="42"/>
                    </a:lnTo>
                    <a:lnTo>
                      <a:pt x="11" y="53"/>
                    </a:lnTo>
                    <a:lnTo>
                      <a:pt x="7" y="70"/>
                    </a:lnTo>
                    <a:lnTo>
                      <a:pt x="4" y="86"/>
                    </a:lnTo>
                    <a:lnTo>
                      <a:pt x="0" y="103"/>
                    </a:lnTo>
                    <a:lnTo>
                      <a:pt x="0" y="122"/>
                    </a:lnTo>
                    <a:lnTo>
                      <a:pt x="4" y="143"/>
                    </a:lnTo>
                    <a:lnTo>
                      <a:pt x="7" y="160"/>
                    </a:lnTo>
                    <a:lnTo>
                      <a:pt x="17" y="179"/>
                    </a:lnTo>
                    <a:lnTo>
                      <a:pt x="28" y="198"/>
                    </a:lnTo>
                    <a:lnTo>
                      <a:pt x="47" y="219"/>
                    </a:lnTo>
                    <a:lnTo>
                      <a:pt x="66" y="234"/>
                    </a:lnTo>
                    <a:lnTo>
                      <a:pt x="87" y="247"/>
                    </a:lnTo>
                    <a:lnTo>
                      <a:pt x="110" y="257"/>
                    </a:lnTo>
                    <a:lnTo>
                      <a:pt x="133" y="264"/>
                    </a:lnTo>
                    <a:lnTo>
                      <a:pt x="154" y="266"/>
                    </a:lnTo>
                    <a:lnTo>
                      <a:pt x="177" y="268"/>
                    </a:lnTo>
                    <a:lnTo>
                      <a:pt x="196" y="266"/>
                    </a:lnTo>
                    <a:lnTo>
                      <a:pt x="219" y="266"/>
                    </a:lnTo>
                    <a:lnTo>
                      <a:pt x="236" y="259"/>
                    </a:lnTo>
                    <a:lnTo>
                      <a:pt x="255" y="251"/>
                    </a:lnTo>
                    <a:lnTo>
                      <a:pt x="272" y="243"/>
                    </a:lnTo>
                    <a:lnTo>
                      <a:pt x="289" y="234"/>
                    </a:lnTo>
                    <a:lnTo>
                      <a:pt x="300" y="222"/>
                    </a:lnTo>
                    <a:lnTo>
                      <a:pt x="315" y="211"/>
                    </a:lnTo>
                    <a:lnTo>
                      <a:pt x="325" y="200"/>
                    </a:lnTo>
                    <a:lnTo>
                      <a:pt x="334" y="186"/>
                    </a:lnTo>
                    <a:lnTo>
                      <a:pt x="331" y="186"/>
                    </a:lnTo>
                    <a:lnTo>
                      <a:pt x="327" y="190"/>
                    </a:lnTo>
                    <a:lnTo>
                      <a:pt x="319" y="192"/>
                    </a:lnTo>
                    <a:lnTo>
                      <a:pt x="312" y="198"/>
                    </a:lnTo>
                    <a:lnTo>
                      <a:pt x="300" y="202"/>
                    </a:lnTo>
                    <a:lnTo>
                      <a:pt x="289" y="209"/>
                    </a:lnTo>
                    <a:lnTo>
                      <a:pt x="276" y="215"/>
                    </a:lnTo>
                    <a:lnTo>
                      <a:pt x="260" y="221"/>
                    </a:lnTo>
                    <a:lnTo>
                      <a:pt x="243" y="224"/>
                    </a:lnTo>
                    <a:lnTo>
                      <a:pt x="226" y="228"/>
                    </a:lnTo>
                    <a:lnTo>
                      <a:pt x="207" y="230"/>
                    </a:lnTo>
                    <a:lnTo>
                      <a:pt x="190" y="232"/>
                    </a:lnTo>
                    <a:lnTo>
                      <a:pt x="169" y="230"/>
                    </a:lnTo>
                    <a:lnTo>
                      <a:pt x="152" y="226"/>
                    </a:lnTo>
                    <a:lnTo>
                      <a:pt x="133" y="219"/>
                    </a:lnTo>
                    <a:lnTo>
                      <a:pt x="116" y="209"/>
                    </a:lnTo>
                    <a:lnTo>
                      <a:pt x="99" y="196"/>
                    </a:lnTo>
                    <a:lnTo>
                      <a:pt x="85" y="184"/>
                    </a:lnTo>
                    <a:lnTo>
                      <a:pt x="78" y="169"/>
                    </a:lnTo>
                    <a:lnTo>
                      <a:pt x="72" y="156"/>
                    </a:lnTo>
                    <a:lnTo>
                      <a:pt x="68" y="143"/>
                    </a:lnTo>
                    <a:lnTo>
                      <a:pt x="68" y="127"/>
                    </a:lnTo>
                    <a:lnTo>
                      <a:pt x="68" y="114"/>
                    </a:lnTo>
                    <a:lnTo>
                      <a:pt x="72" y="101"/>
                    </a:lnTo>
                    <a:lnTo>
                      <a:pt x="74" y="87"/>
                    </a:lnTo>
                    <a:lnTo>
                      <a:pt x="78" y="76"/>
                    </a:lnTo>
                    <a:lnTo>
                      <a:pt x="84" y="65"/>
                    </a:lnTo>
                    <a:lnTo>
                      <a:pt x="89" y="57"/>
                    </a:lnTo>
                    <a:lnTo>
                      <a:pt x="97" y="44"/>
                    </a:lnTo>
                    <a:lnTo>
                      <a:pt x="103" y="40"/>
                    </a:ln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1" name="Freeform 81"/>
              <p:cNvSpPr>
                <a:spLocks/>
              </p:cNvSpPr>
              <p:nvPr/>
            </p:nvSpPr>
            <p:spPr bwMode="auto">
              <a:xfrm>
                <a:off x="1338" y="2586"/>
                <a:ext cx="61" cy="167"/>
              </a:xfrm>
              <a:custGeom>
                <a:avLst/>
                <a:gdLst>
                  <a:gd name="T0" fmla="*/ 124 w 124"/>
                  <a:gd name="T1" fmla="*/ 0 h 335"/>
                  <a:gd name="T2" fmla="*/ 124 w 124"/>
                  <a:gd name="T3" fmla="*/ 0 h 335"/>
                  <a:gd name="T4" fmla="*/ 120 w 124"/>
                  <a:gd name="T5" fmla="*/ 4 h 335"/>
                  <a:gd name="T6" fmla="*/ 114 w 124"/>
                  <a:gd name="T7" fmla="*/ 10 h 335"/>
                  <a:gd name="T8" fmla="*/ 109 w 124"/>
                  <a:gd name="T9" fmla="*/ 21 h 335"/>
                  <a:gd name="T10" fmla="*/ 101 w 124"/>
                  <a:gd name="T11" fmla="*/ 34 h 335"/>
                  <a:gd name="T12" fmla="*/ 94 w 124"/>
                  <a:gd name="T13" fmla="*/ 50 h 335"/>
                  <a:gd name="T14" fmla="*/ 84 w 124"/>
                  <a:gd name="T15" fmla="*/ 67 h 335"/>
                  <a:gd name="T16" fmla="*/ 76 w 124"/>
                  <a:gd name="T17" fmla="*/ 88 h 335"/>
                  <a:gd name="T18" fmla="*/ 67 w 124"/>
                  <a:gd name="T19" fmla="*/ 108 h 335"/>
                  <a:gd name="T20" fmla="*/ 57 w 124"/>
                  <a:gd name="T21" fmla="*/ 133 h 335"/>
                  <a:gd name="T22" fmla="*/ 50 w 124"/>
                  <a:gd name="T23" fmla="*/ 162 h 335"/>
                  <a:gd name="T24" fmla="*/ 42 w 124"/>
                  <a:gd name="T25" fmla="*/ 192 h 335"/>
                  <a:gd name="T26" fmla="*/ 35 w 124"/>
                  <a:gd name="T27" fmla="*/ 224 h 335"/>
                  <a:gd name="T28" fmla="*/ 31 w 124"/>
                  <a:gd name="T29" fmla="*/ 259 h 335"/>
                  <a:gd name="T30" fmla="*/ 25 w 124"/>
                  <a:gd name="T31" fmla="*/ 295 h 335"/>
                  <a:gd name="T32" fmla="*/ 25 w 124"/>
                  <a:gd name="T33" fmla="*/ 335 h 335"/>
                  <a:gd name="T34" fmla="*/ 21 w 124"/>
                  <a:gd name="T35" fmla="*/ 333 h 335"/>
                  <a:gd name="T36" fmla="*/ 17 w 124"/>
                  <a:gd name="T37" fmla="*/ 333 h 335"/>
                  <a:gd name="T38" fmla="*/ 14 w 124"/>
                  <a:gd name="T39" fmla="*/ 327 h 335"/>
                  <a:gd name="T40" fmla="*/ 8 w 124"/>
                  <a:gd name="T41" fmla="*/ 318 h 335"/>
                  <a:gd name="T42" fmla="*/ 6 w 124"/>
                  <a:gd name="T43" fmla="*/ 310 h 335"/>
                  <a:gd name="T44" fmla="*/ 4 w 124"/>
                  <a:gd name="T45" fmla="*/ 302 h 335"/>
                  <a:gd name="T46" fmla="*/ 0 w 124"/>
                  <a:gd name="T47" fmla="*/ 291 h 335"/>
                  <a:gd name="T48" fmla="*/ 0 w 124"/>
                  <a:gd name="T49" fmla="*/ 280 h 335"/>
                  <a:gd name="T50" fmla="*/ 0 w 124"/>
                  <a:gd name="T51" fmla="*/ 264 h 335"/>
                  <a:gd name="T52" fmla="*/ 0 w 124"/>
                  <a:gd name="T53" fmla="*/ 247 h 335"/>
                  <a:gd name="T54" fmla="*/ 0 w 124"/>
                  <a:gd name="T55" fmla="*/ 228 h 335"/>
                  <a:gd name="T56" fmla="*/ 4 w 124"/>
                  <a:gd name="T57" fmla="*/ 207 h 335"/>
                  <a:gd name="T58" fmla="*/ 6 w 124"/>
                  <a:gd name="T59" fmla="*/ 183 h 335"/>
                  <a:gd name="T60" fmla="*/ 8 w 124"/>
                  <a:gd name="T61" fmla="*/ 160 h 335"/>
                  <a:gd name="T62" fmla="*/ 14 w 124"/>
                  <a:gd name="T63" fmla="*/ 141 h 335"/>
                  <a:gd name="T64" fmla="*/ 17 w 124"/>
                  <a:gd name="T65" fmla="*/ 122 h 335"/>
                  <a:gd name="T66" fmla="*/ 23 w 124"/>
                  <a:gd name="T67" fmla="*/ 103 h 335"/>
                  <a:gd name="T68" fmla="*/ 27 w 124"/>
                  <a:gd name="T69" fmla="*/ 89 h 335"/>
                  <a:gd name="T70" fmla="*/ 33 w 124"/>
                  <a:gd name="T71" fmla="*/ 74 h 335"/>
                  <a:gd name="T72" fmla="*/ 38 w 124"/>
                  <a:gd name="T73" fmla="*/ 63 h 335"/>
                  <a:gd name="T74" fmla="*/ 42 w 124"/>
                  <a:gd name="T75" fmla="*/ 51 h 335"/>
                  <a:gd name="T76" fmla="*/ 50 w 124"/>
                  <a:gd name="T77" fmla="*/ 42 h 335"/>
                  <a:gd name="T78" fmla="*/ 54 w 124"/>
                  <a:gd name="T79" fmla="*/ 32 h 335"/>
                  <a:gd name="T80" fmla="*/ 59 w 124"/>
                  <a:gd name="T81" fmla="*/ 27 h 335"/>
                  <a:gd name="T82" fmla="*/ 67 w 124"/>
                  <a:gd name="T83" fmla="*/ 17 h 335"/>
                  <a:gd name="T84" fmla="*/ 76 w 124"/>
                  <a:gd name="T85" fmla="*/ 13 h 335"/>
                  <a:gd name="T86" fmla="*/ 82 w 124"/>
                  <a:gd name="T87" fmla="*/ 10 h 335"/>
                  <a:gd name="T88" fmla="*/ 90 w 124"/>
                  <a:gd name="T89" fmla="*/ 8 h 335"/>
                  <a:gd name="T90" fmla="*/ 99 w 124"/>
                  <a:gd name="T91" fmla="*/ 4 h 335"/>
                  <a:gd name="T92" fmla="*/ 107 w 124"/>
                  <a:gd name="T93" fmla="*/ 2 h 335"/>
                  <a:gd name="T94" fmla="*/ 118 w 124"/>
                  <a:gd name="T95" fmla="*/ 0 h 335"/>
                  <a:gd name="T96" fmla="*/ 124 w 124"/>
                  <a:gd name="T97" fmla="*/ 0 h 335"/>
                  <a:gd name="T98" fmla="*/ 124 w 124"/>
                  <a:gd name="T99" fmla="*/ 0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4" h="335">
                    <a:moveTo>
                      <a:pt x="124" y="0"/>
                    </a:moveTo>
                    <a:lnTo>
                      <a:pt x="124" y="0"/>
                    </a:lnTo>
                    <a:lnTo>
                      <a:pt x="120" y="4"/>
                    </a:lnTo>
                    <a:lnTo>
                      <a:pt x="114" y="10"/>
                    </a:lnTo>
                    <a:lnTo>
                      <a:pt x="109" y="21"/>
                    </a:lnTo>
                    <a:lnTo>
                      <a:pt x="101" y="34"/>
                    </a:lnTo>
                    <a:lnTo>
                      <a:pt x="94" y="50"/>
                    </a:lnTo>
                    <a:lnTo>
                      <a:pt x="84" y="67"/>
                    </a:lnTo>
                    <a:lnTo>
                      <a:pt x="76" y="88"/>
                    </a:lnTo>
                    <a:lnTo>
                      <a:pt x="67" y="108"/>
                    </a:lnTo>
                    <a:lnTo>
                      <a:pt x="57" y="133"/>
                    </a:lnTo>
                    <a:lnTo>
                      <a:pt x="50" y="162"/>
                    </a:lnTo>
                    <a:lnTo>
                      <a:pt x="42" y="192"/>
                    </a:lnTo>
                    <a:lnTo>
                      <a:pt x="35" y="224"/>
                    </a:lnTo>
                    <a:lnTo>
                      <a:pt x="31" y="259"/>
                    </a:lnTo>
                    <a:lnTo>
                      <a:pt x="25" y="295"/>
                    </a:lnTo>
                    <a:lnTo>
                      <a:pt x="25" y="335"/>
                    </a:lnTo>
                    <a:lnTo>
                      <a:pt x="21" y="333"/>
                    </a:lnTo>
                    <a:lnTo>
                      <a:pt x="17" y="333"/>
                    </a:lnTo>
                    <a:lnTo>
                      <a:pt x="14" y="327"/>
                    </a:lnTo>
                    <a:lnTo>
                      <a:pt x="8" y="318"/>
                    </a:lnTo>
                    <a:lnTo>
                      <a:pt x="6" y="310"/>
                    </a:lnTo>
                    <a:lnTo>
                      <a:pt x="4" y="302"/>
                    </a:lnTo>
                    <a:lnTo>
                      <a:pt x="0" y="291"/>
                    </a:lnTo>
                    <a:lnTo>
                      <a:pt x="0" y="280"/>
                    </a:lnTo>
                    <a:lnTo>
                      <a:pt x="0" y="264"/>
                    </a:lnTo>
                    <a:lnTo>
                      <a:pt x="0" y="247"/>
                    </a:lnTo>
                    <a:lnTo>
                      <a:pt x="0" y="228"/>
                    </a:lnTo>
                    <a:lnTo>
                      <a:pt x="4" y="207"/>
                    </a:lnTo>
                    <a:lnTo>
                      <a:pt x="6" y="183"/>
                    </a:lnTo>
                    <a:lnTo>
                      <a:pt x="8" y="160"/>
                    </a:lnTo>
                    <a:lnTo>
                      <a:pt x="14" y="141"/>
                    </a:lnTo>
                    <a:lnTo>
                      <a:pt x="17" y="122"/>
                    </a:lnTo>
                    <a:lnTo>
                      <a:pt x="23" y="103"/>
                    </a:lnTo>
                    <a:lnTo>
                      <a:pt x="27" y="89"/>
                    </a:lnTo>
                    <a:lnTo>
                      <a:pt x="33" y="74"/>
                    </a:lnTo>
                    <a:lnTo>
                      <a:pt x="38" y="63"/>
                    </a:lnTo>
                    <a:lnTo>
                      <a:pt x="42" y="51"/>
                    </a:lnTo>
                    <a:lnTo>
                      <a:pt x="50" y="42"/>
                    </a:lnTo>
                    <a:lnTo>
                      <a:pt x="54" y="32"/>
                    </a:lnTo>
                    <a:lnTo>
                      <a:pt x="59" y="27"/>
                    </a:lnTo>
                    <a:lnTo>
                      <a:pt x="67" y="17"/>
                    </a:lnTo>
                    <a:lnTo>
                      <a:pt x="76" y="13"/>
                    </a:lnTo>
                    <a:lnTo>
                      <a:pt x="82" y="10"/>
                    </a:lnTo>
                    <a:lnTo>
                      <a:pt x="90" y="8"/>
                    </a:lnTo>
                    <a:lnTo>
                      <a:pt x="99" y="4"/>
                    </a:lnTo>
                    <a:lnTo>
                      <a:pt x="107" y="2"/>
                    </a:lnTo>
                    <a:lnTo>
                      <a:pt x="118" y="0"/>
                    </a:lnTo>
                    <a:lnTo>
                      <a:pt x="124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2" name="Freeform 82"/>
              <p:cNvSpPr>
                <a:spLocks/>
              </p:cNvSpPr>
              <p:nvPr/>
            </p:nvSpPr>
            <p:spPr bwMode="auto">
              <a:xfrm>
                <a:off x="1515" y="2604"/>
                <a:ext cx="206" cy="142"/>
              </a:xfrm>
              <a:custGeom>
                <a:avLst/>
                <a:gdLst>
                  <a:gd name="T0" fmla="*/ 7 w 410"/>
                  <a:gd name="T1" fmla="*/ 285 h 285"/>
                  <a:gd name="T2" fmla="*/ 7 w 410"/>
                  <a:gd name="T3" fmla="*/ 282 h 285"/>
                  <a:gd name="T4" fmla="*/ 11 w 410"/>
                  <a:gd name="T5" fmla="*/ 278 h 285"/>
                  <a:gd name="T6" fmla="*/ 17 w 410"/>
                  <a:gd name="T7" fmla="*/ 266 h 285"/>
                  <a:gd name="T8" fmla="*/ 28 w 410"/>
                  <a:gd name="T9" fmla="*/ 255 h 285"/>
                  <a:gd name="T10" fmla="*/ 40 w 410"/>
                  <a:gd name="T11" fmla="*/ 240 h 285"/>
                  <a:gd name="T12" fmla="*/ 57 w 410"/>
                  <a:gd name="T13" fmla="*/ 225 h 285"/>
                  <a:gd name="T14" fmla="*/ 74 w 410"/>
                  <a:gd name="T15" fmla="*/ 206 h 285"/>
                  <a:gd name="T16" fmla="*/ 97 w 410"/>
                  <a:gd name="T17" fmla="*/ 187 h 285"/>
                  <a:gd name="T18" fmla="*/ 122 w 410"/>
                  <a:gd name="T19" fmla="*/ 164 h 285"/>
                  <a:gd name="T20" fmla="*/ 154 w 410"/>
                  <a:gd name="T21" fmla="*/ 139 h 285"/>
                  <a:gd name="T22" fmla="*/ 186 w 410"/>
                  <a:gd name="T23" fmla="*/ 116 h 285"/>
                  <a:gd name="T24" fmla="*/ 222 w 410"/>
                  <a:gd name="T25" fmla="*/ 93 h 285"/>
                  <a:gd name="T26" fmla="*/ 262 w 410"/>
                  <a:gd name="T27" fmla="*/ 71 h 285"/>
                  <a:gd name="T28" fmla="*/ 308 w 410"/>
                  <a:gd name="T29" fmla="*/ 48 h 285"/>
                  <a:gd name="T30" fmla="*/ 357 w 410"/>
                  <a:gd name="T31" fmla="*/ 23 h 285"/>
                  <a:gd name="T32" fmla="*/ 410 w 410"/>
                  <a:gd name="T33" fmla="*/ 6 h 285"/>
                  <a:gd name="T34" fmla="*/ 407 w 410"/>
                  <a:gd name="T35" fmla="*/ 4 h 285"/>
                  <a:gd name="T36" fmla="*/ 393 w 410"/>
                  <a:gd name="T37" fmla="*/ 2 h 285"/>
                  <a:gd name="T38" fmla="*/ 384 w 410"/>
                  <a:gd name="T39" fmla="*/ 0 h 285"/>
                  <a:gd name="T40" fmla="*/ 374 w 410"/>
                  <a:gd name="T41" fmla="*/ 0 h 285"/>
                  <a:gd name="T42" fmla="*/ 361 w 410"/>
                  <a:gd name="T43" fmla="*/ 0 h 285"/>
                  <a:gd name="T44" fmla="*/ 348 w 410"/>
                  <a:gd name="T45" fmla="*/ 4 h 285"/>
                  <a:gd name="T46" fmla="*/ 329 w 410"/>
                  <a:gd name="T47" fmla="*/ 6 h 285"/>
                  <a:gd name="T48" fmla="*/ 312 w 410"/>
                  <a:gd name="T49" fmla="*/ 10 h 285"/>
                  <a:gd name="T50" fmla="*/ 291 w 410"/>
                  <a:gd name="T51" fmla="*/ 15 h 285"/>
                  <a:gd name="T52" fmla="*/ 270 w 410"/>
                  <a:gd name="T53" fmla="*/ 27 h 285"/>
                  <a:gd name="T54" fmla="*/ 245 w 410"/>
                  <a:gd name="T55" fmla="*/ 36 h 285"/>
                  <a:gd name="T56" fmla="*/ 218 w 410"/>
                  <a:gd name="T57" fmla="*/ 50 h 285"/>
                  <a:gd name="T58" fmla="*/ 190 w 410"/>
                  <a:gd name="T59" fmla="*/ 67 h 285"/>
                  <a:gd name="T60" fmla="*/ 163 w 410"/>
                  <a:gd name="T61" fmla="*/ 90 h 285"/>
                  <a:gd name="T62" fmla="*/ 133 w 410"/>
                  <a:gd name="T63" fmla="*/ 107 h 285"/>
                  <a:gd name="T64" fmla="*/ 108 w 410"/>
                  <a:gd name="T65" fmla="*/ 128 h 285"/>
                  <a:gd name="T66" fmla="*/ 85 w 410"/>
                  <a:gd name="T67" fmla="*/ 141 h 285"/>
                  <a:gd name="T68" fmla="*/ 68 w 410"/>
                  <a:gd name="T69" fmla="*/ 156 h 285"/>
                  <a:gd name="T70" fmla="*/ 53 w 410"/>
                  <a:gd name="T71" fmla="*/ 168 h 285"/>
                  <a:gd name="T72" fmla="*/ 40 w 410"/>
                  <a:gd name="T73" fmla="*/ 179 h 285"/>
                  <a:gd name="T74" fmla="*/ 32 w 410"/>
                  <a:gd name="T75" fmla="*/ 187 h 285"/>
                  <a:gd name="T76" fmla="*/ 25 w 410"/>
                  <a:gd name="T77" fmla="*/ 196 h 285"/>
                  <a:gd name="T78" fmla="*/ 15 w 410"/>
                  <a:gd name="T79" fmla="*/ 206 h 285"/>
                  <a:gd name="T80" fmla="*/ 7 w 410"/>
                  <a:gd name="T81" fmla="*/ 215 h 285"/>
                  <a:gd name="T82" fmla="*/ 6 w 410"/>
                  <a:gd name="T83" fmla="*/ 223 h 285"/>
                  <a:gd name="T84" fmla="*/ 4 w 410"/>
                  <a:gd name="T85" fmla="*/ 230 h 285"/>
                  <a:gd name="T86" fmla="*/ 0 w 410"/>
                  <a:gd name="T87" fmla="*/ 236 h 285"/>
                  <a:gd name="T88" fmla="*/ 0 w 410"/>
                  <a:gd name="T89" fmla="*/ 244 h 285"/>
                  <a:gd name="T90" fmla="*/ 0 w 410"/>
                  <a:gd name="T91" fmla="*/ 253 h 285"/>
                  <a:gd name="T92" fmla="*/ 2 w 410"/>
                  <a:gd name="T93" fmla="*/ 264 h 285"/>
                  <a:gd name="T94" fmla="*/ 4 w 410"/>
                  <a:gd name="T95" fmla="*/ 278 h 285"/>
                  <a:gd name="T96" fmla="*/ 7 w 410"/>
                  <a:gd name="T97" fmla="*/ 285 h 285"/>
                  <a:gd name="T98" fmla="*/ 7 w 410"/>
                  <a:gd name="T99" fmla="*/ 285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10" h="285">
                    <a:moveTo>
                      <a:pt x="7" y="285"/>
                    </a:moveTo>
                    <a:lnTo>
                      <a:pt x="7" y="282"/>
                    </a:lnTo>
                    <a:lnTo>
                      <a:pt x="11" y="278"/>
                    </a:lnTo>
                    <a:lnTo>
                      <a:pt x="17" y="266"/>
                    </a:lnTo>
                    <a:lnTo>
                      <a:pt x="28" y="255"/>
                    </a:lnTo>
                    <a:lnTo>
                      <a:pt x="40" y="240"/>
                    </a:lnTo>
                    <a:lnTo>
                      <a:pt x="57" y="225"/>
                    </a:lnTo>
                    <a:lnTo>
                      <a:pt x="74" y="206"/>
                    </a:lnTo>
                    <a:lnTo>
                      <a:pt x="97" y="187"/>
                    </a:lnTo>
                    <a:lnTo>
                      <a:pt x="122" y="164"/>
                    </a:lnTo>
                    <a:lnTo>
                      <a:pt x="154" y="139"/>
                    </a:lnTo>
                    <a:lnTo>
                      <a:pt x="186" y="116"/>
                    </a:lnTo>
                    <a:lnTo>
                      <a:pt x="222" y="93"/>
                    </a:lnTo>
                    <a:lnTo>
                      <a:pt x="262" y="71"/>
                    </a:lnTo>
                    <a:lnTo>
                      <a:pt x="308" y="48"/>
                    </a:lnTo>
                    <a:lnTo>
                      <a:pt x="357" y="23"/>
                    </a:lnTo>
                    <a:lnTo>
                      <a:pt x="410" y="6"/>
                    </a:lnTo>
                    <a:lnTo>
                      <a:pt x="407" y="4"/>
                    </a:lnTo>
                    <a:lnTo>
                      <a:pt x="393" y="2"/>
                    </a:lnTo>
                    <a:lnTo>
                      <a:pt x="384" y="0"/>
                    </a:lnTo>
                    <a:lnTo>
                      <a:pt x="374" y="0"/>
                    </a:lnTo>
                    <a:lnTo>
                      <a:pt x="361" y="0"/>
                    </a:lnTo>
                    <a:lnTo>
                      <a:pt x="348" y="4"/>
                    </a:lnTo>
                    <a:lnTo>
                      <a:pt x="329" y="6"/>
                    </a:lnTo>
                    <a:lnTo>
                      <a:pt x="312" y="10"/>
                    </a:lnTo>
                    <a:lnTo>
                      <a:pt x="291" y="15"/>
                    </a:lnTo>
                    <a:lnTo>
                      <a:pt x="270" y="27"/>
                    </a:lnTo>
                    <a:lnTo>
                      <a:pt x="245" y="36"/>
                    </a:lnTo>
                    <a:lnTo>
                      <a:pt x="218" y="50"/>
                    </a:lnTo>
                    <a:lnTo>
                      <a:pt x="190" y="67"/>
                    </a:lnTo>
                    <a:lnTo>
                      <a:pt x="163" y="90"/>
                    </a:lnTo>
                    <a:lnTo>
                      <a:pt x="133" y="107"/>
                    </a:lnTo>
                    <a:lnTo>
                      <a:pt x="108" y="128"/>
                    </a:lnTo>
                    <a:lnTo>
                      <a:pt x="85" y="141"/>
                    </a:lnTo>
                    <a:lnTo>
                      <a:pt x="68" y="156"/>
                    </a:lnTo>
                    <a:lnTo>
                      <a:pt x="53" y="168"/>
                    </a:lnTo>
                    <a:lnTo>
                      <a:pt x="40" y="179"/>
                    </a:lnTo>
                    <a:lnTo>
                      <a:pt x="32" y="187"/>
                    </a:lnTo>
                    <a:lnTo>
                      <a:pt x="25" y="196"/>
                    </a:lnTo>
                    <a:lnTo>
                      <a:pt x="15" y="206"/>
                    </a:lnTo>
                    <a:lnTo>
                      <a:pt x="7" y="215"/>
                    </a:lnTo>
                    <a:lnTo>
                      <a:pt x="6" y="223"/>
                    </a:lnTo>
                    <a:lnTo>
                      <a:pt x="4" y="230"/>
                    </a:lnTo>
                    <a:lnTo>
                      <a:pt x="0" y="236"/>
                    </a:lnTo>
                    <a:lnTo>
                      <a:pt x="0" y="244"/>
                    </a:lnTo>
                    <a:lnTo>
                      <a:pt x="0" y="253"/>
                    </a:lnTo>
                    <a:lnTo>
                      <a:pt x="2" y="264"/>
                    </a:lnTo>
                    <a:lnTo>
                      <a:pt x="4" y="278"/>
                    </a:lnTo>
                    <a:lnTo>
                      <a:pt x="7" y="285"/>
                    </a:lnTo>
                    <a:lnTo>
                      <a:pt x="7" y="2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" name="Freeform 83"/>
              <p:cNvSpPr>
                <a:spLocks/>
              </p:cNvSpPr>
              <p:nvPr/>
            </p:nvSpPr>
            <p:spPr bwMode="auto">
              <a:xfrm>
                <a:off x="1532" y="2499"/>
                <a:ext cx="232" cy="214"/>
              </a:xfrm>
              <a:custGeom>
                <a:avLst/>
                <a:gdLst>
                  <a:gd name="T0" fmla="*/ 420 w 466"/>
                  <a:gd name="T1" fmla="*/ 221 h 428"/>
                  <a:gd name="T2" fmla="*/ 407 w 466"/>
                  <a:gd name="T3" fmla="*/ 209 h 428"/>
                  <a:gd name="T4" fmla="*/ 378 w 466"/>
                  <a:gd name="T5" fmla="*/ 190 h 428"/>
                  <a:gd name="T6" fmla="*/ 337 w 466"/>
                  <a:gd name="T7" fmla="*/ 164 h 428"/>
                  <a:gd name="T8" fmla="*/ 285 w 466"/>
                  <a:gd name="T9" fmla="*/ 131 h 428"/>
                  <a:gd name="T10" fmla="*/ 219 w 466"/>
                  <a:gd name="T11" fmla="*/ 99 h 428"/>
                  <a:gd name="T12" fmla="*/ 139 w 466"/>
                  <a:gd name="T13" fmla="*/ 67 h 428"/>
                  <a:gd name="T14" fmla="*/ 48 w 466"/>
                  <a:gd name="T15" fmla="*/ 32 h 428"/>
                  <a:gd name="T16" fmla="*/ 0 w 466"/>
                  <a:gd name="T17" fmla="*/ 15 h 428"/>
                  <a:gd name="T18" fmla="*/ 4 w 466"/>
                  <a:gd name="T19" fmla="*/ 8 h 428"/>
                  <a:gd name="T20" fmla="*/ 15 w 466"/>
                  <a:gd name="T21" fmla="*/ 2 h 428"/>
                  <a:gd name="T22" fmla="*/ 38 w 466"/>
                  <a:gd name="T23" fmla="*/ 0 h 428"/>
                  <a:gd name="T24" fmla="*/ 69 w 466"/>
                  <a:gd name="T25" fmla="*/ 4 h 428"/>
                  <a:gd name="T26" fmla="*/ 116 w 466"/>
                  <a:gd name="T27" fmla="*/ 15 h 428"/>
                  <a:gd name="T28" fmla="*/ 181 w 466"/>
                  <a:gd name="T29" fmla="*/ 36 h 428"/>
                  <a:gd name="T30" fmla="*/ 263 w 466"/>
                  <a:gd name="T31" fmla="*/ 67 h 428"/>
                  <a:gd name="T32" fmla="*/ 327 w 466"/>
                  <a:gd name="T33" fmla="*/ 95 h 428"/>
                  <a:gd name="T34" fmla="*/ 377 w 466"/>
                  <a:gd name="T35" fmla="*/ 124 h 428"/>
                  <a:gd name="T36" fmla="*/ 411 w 466"/>
                  <a:gd name="T37" fmla="*/ 146 h 428"/>
                  <a:gd name="T38" fmla="*/ 436 w 466"/>
                  <a:gd name="T39" fmla="*/ 167 h 428"/>
                  <a:gd name="T40" fmla="*/ 453 w 466"/>
                  <a:gd name="T41" fmla="*/ 183 h 428"/>
                  <a:gd name="T42" fmla="*/ 464 w 466"/>
                  <a:gd name="T43" fmla="*/ 200 h 428"/>
                  <a:gd name="T44" fmla="*/ 462 w 466"/>
                  <a:gd name="T45" fmla="*/ 203 h 428"/>
                  <a:gd name="T46" fmla="*/ 453 w 466"/>
                  <a:gd name="T47" fmla="*/ 215 h 428"/>
                  <a:gd name="T48" fmla="*/ 437 w 466"/>
                  <a:gd name="T49" fmla="*/ 238 h 428"/>
                  <a:gd name="T50" fmla="*/ 420 w 466"/>
                  <a:gd name="T51" fmla="*/ 266 h 428"/>
                  <a:gd name="T52" fmla="*/ 403 w 466"/>
                  <a:gd name="T53" fmla="*/ 302 h 428"/>
                  <a:gd name="T54" fmla="*/ 394 w 466"/>
                  <a:gd name="T55" fmla="*/ 340 h 428"/>
                  <a:gd name="T56" fmla="*/ 390 w 466"/>
                  <a:gd name="T57" fmla="*/ 375 h 428"/>
                  <a:gd name="T58" fmla="*/ 401 w 466"/>
                  <a:gd name="T59" fmla="*/ 411 h 428"/>
                  <a:gd name="T60" fmla="*/ 411 w 466"/>
                  <a:gd name="T61" fmla="*/ 426 h 428"/>
                  <a:gd name="T62" fmla="*/ 394 w 466"/>
                  <a:gd name="T63" fmla="*/ 422 h 428"/>
                  <a:gd name="T64" fmla="*/ 378 w 466"/>
                  <a:gd name="T65" fmla="*/ 409 h 428"/>
                  <a:gd name="T66" fmla="*/ 369 w 466"/>
                  <a:gd name="T67" fmla="*/ 396 h 428"/>
                  <a:gd name="T68" fmla="*/ 359 w 466"/>
                  <a:gd name="T69" fmla="*/ 377 h 428"/>
                  <a:gd name="T70" fmla="*/ 356 w 466"/>
                  <a:gd name="T71" fmla="*/ 350 h 428"/>
                  <a:gd name="T72" fmla="*/ 358 w 466"/>
                  <a:gd name="T73" fmla="*/ 316 h 428"/>
                  <a:gd name="T74" fmla="*/ 363 w 466"/>
                  <a:gd name="T75" fmla="*/ 289 h 428"/>
                  <a:gd name="T76" fmla="*/ 373 w 466"/>
                  <a:gd name="T77" fmla="*/ 264 h 428"/>
                  <a:gd name="T78" fmla="*/ 384 w 466"/>
                  <a:gd name="T79" fmla="*/ 249 h 428"/>
                  <a:gd name="T80" fmla="*/ 403 w 466"/>
                  <a:gd name="T81" fmla="*/ 232 h 428"/>
                  <a:gd name="T82" fmla="*/ 420 w 466"/>
                  <a:gd name="T83" fmla="*/ 224 h 428"/>
                  <a:gd name="T84" fmla="*/ 424 w 466"/>
                  <a:gd name="T85" fmla="*/ 224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66" h="428">
                    <a:moveTo>
                      <a:pt x="424" y="224"/>
                    </a:moveTo>
                    <a:lnTo>
                      <a:pt x="420" y="221"/>
                    </a:lnTo>
                    <a:lnTo>
                      <a:pt x="417" y="217"/>
                    </a:lnTo>
                    <a:lnTo>
                      <a:pt x="407" y="209"/>
                    </a:lnTo>
                    <a:lnTo>
                      <a:pt x="396" y="202"/>
                    </a:lnTo>
                    <a:lnTo>
                      <a:pt x="378" y="190"/>
                    </a:lnTo>
                    <a:lnTo>
                      <a:pt x="361" y="177"/>
                    </a:lnTo>
                    <a:lnTo>
                      <a:pt x="337" y="164"/>
                    </a:lnTo>
                    <a:lnTo>
                      <a:pt x="314" y="148"/>
                    </a:lnTo>
                    <a:lnTo>
                      <a:pt x="285" y="131"/>
                    </a:lnTo>
                    <a:lnTo>
                      <a:pt x="255" y="116"/>
                    </a:lnTo>
                    <a:lnTo>
                      <a:pt x="219" y="99"/>
                    </a:lnTo>
                    <a:lnTo>
                      <a:pt x="181" y="84"/>
                    </a:lnTo>
                    <a:lnTo>
                      <a:pt x="139" y="67"/>
                    </a:lnTo>
                    <a:lnTo>
                      <a:pt x="95" y="49"/>
                    </a:lnTo>
                    <a:lnTo>
                      <a:pt x="48" y="32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2" y="11"/>
                    </a:lnTo>
                    <a:lnTo>
                      <a:pt x="4" y="8"/>
                    </a:lnTo>
                    <a:lnTo>
                      <a:pt x="10" y="6"/>
                    </a:lnTo>
                    <a:lnTo>
                      <a:pt x="15" y="2"/>
                    </a:lnTo>
                    <a:lnTo>
                      <a:pt x="27" y="2"/>
                    </a:lnTo>
                    <a:lnTo>
                      <a:pt x="38" y="0"/>
                    </a:lnTo>
                    <a:lnTo>
                      <a:pt x="52" y="2"/>
                    </a:lnTo>
                    <a:lnTo>
                      <a:pt x="69" y="4"/>
                    </a:lnTo>
                    <a:lnTo>
                      <a:pt x="91" y="8"/>
                    </a:lnTo>
                    <a:lnTo>
                      <a:pt x="116" y="15"/>
                    </a:lnTo>
                    <a:lnTo>
                      <a:pt x="148" y="25"/>
                    </a:lnTo>
                    <a:lnTo>
                      <a:pt x="181" y="36"/>
                    </a:lnTo>
                    <a:lnTo>
                      <a:pt x="223" y="51"/>
                    </a:lnTo>
                    <a:lnTo>
                      <a:pt x="263" y="67"/>
                    </a:lnTo>
                    <a:lnTo>
                      <a:pt x="297" y="82"/>
                    </a:lnTo>
                    <a:lnTo>
                      <a:pt x="327" y="95"/>
                    </a:lnTo>
                    <a:lnTo>
                      <a:pt x="354" y="110"/>
                    </a:lnTo>
                    <a:lnTo>
                      <a:pt x="377" y="124"/>
                    </a:lnTo>
                    <a:lnTo>
                      <a:pt x="396" y="135"/>
                    </a:lnTo>
                    <a:lnTo>
                      <a:pt x="411" y="146"/>
                    </a:lnTo>
                    <a:lnTo>
                      <a:pt x="428" y="158"/>
                    </a:lnTo>
                    <a:lnTo>
                      <a:pt x="436" y="167"/>
                    </a:lnTo>
                    <a:lnTo>
                      <a:pt x="447" y="177"/>
                    </a:lnTo>
                    <a:lnTo>
                      <a:pt x="453" y="183"/>
                    </a:lnTo>
                    <a:lnTo>
                      <a:pt x="458" y="190"/>
                    </a:lnTo>
                    <a:lnTo>
                      <a:pt x="464" y="200"/>
                    </a:lnTo>
                    <a:lnTo>
                      <a:pt x="466" y="203"/>
                    </a:lnTo>
                    <a:lnTo>
                      <a:pt x="462" y="203"/>
                    </a:lnTo>
                    <a:lnTo>
                      <a:pt x="460" y="207"/>
                    </a:lnTo>
                    <a:lnTo>
                      <a:pt x="453" y="215"/>
                    </a:lnTo>
                    <a:lnTo>
                      <a:pt x="447" y="226"/>
                    </a:lnTo>
                    <a:lnTo>
                      <a:pt x="437" y="238"/>
                    </a:lnTo>
                    <a:lnTo>
                      <a:pt x="430" y="251"/>
                    </a:lnTo>
                    <a:lnTo>
                      <a:pt x="420" y="266"/>
                    </a:lnTo>
                    <a:lnTo>
                      <a:pt x="413" y="285"/>
                    </a:lnTo>
                    <a:lnTo>
                      <a:pt x="403" y="302"/>
                    </a:lnTo>
                    <a:lnTo>
                      <a:pt x="397" y="321"/>
                    </a:lnTo>
                    <a:lnTo>
                      <a:pt x="394" y="340"/>
                    </a:lnTo>
                    <a:lnTo>
                      <a:pt x="392" y="358"/>
                    </a:lnTo>
                    <a:lnTo>
                      <a:pt x="390" y="375"/>
                    </a:lnTo>
                    <a:lnTo>
                      <a:pt x="396" y="394"/>
                    </a:lnTo>
                    <a:lnTo>
                      <a:pt x="401" y="411"/>
                    </a:lnTo>
                    <a:lnTo>
                      <a:pt x="413" y="428"/>
                    </a:lnTo>
                    <a:lnTo>
                      <a:pt x="411" y="426"/>
                    </a:lnTo>
                    <a:lnTo>
                      <a:pt x="403" y="426"/>
                    </a:lnTo>
                    <a:lnTo>
                      <a:pt x="394" y="422"/>
                    </a:lnTo>
                    <a:lnTo>
                      <a:pt x="384" y="415"/>
                    </a:lnTo>
                    <a:lnTo>
                      <a:pt x="378" y="409"/>
                    </a:lnTo>
                    <a:lnTo>
                      <a:pt x="373" y="403"/>
                    </a:lnTo>
                    <a:lnTo>
                      <a:pt x="369" y="396"/>
                    </a:lnTo>
                    <a:lnTo>
                      <a:pt x="363" y="388"/>
                    </a:lnTo>
                    <a:lnTo>
                      <a:pt x="359" y="377"/>
                    </a:lnTo>
                    <a:lnTo>
                      <a:pt x="358" y="365"/>
                    </a:lnTo>
                    <a:lnTo>
                      <a:pt x="356" y="350"/>
                    </a:lnTo>
                    <a:lnTo>
                      <a:pt x="358" y="335"/>
                    </a:lnTo>
                    <a:lnTo>
                      <a:pt x="358" y="316"/>
                    </a:lnTo>
                    <a:lnTo>
                      <a:pt x="361" y="302"/>
                    </a:lnTo>
                    <a:lnTo>
                      <a:pt x="363" y="289"/>
                    </a:lnTo>
                    <a:lnTo>
                      <a:pt x="369" y="278"/>
                    </a:lnTo>
                    <a:lnTo>
                      <a:pt x="373" y="264"/>
                    </a:lnTo>
                    <a:lnTo>
                      <a:pt x="378" y="257"/>
                    </a:lnTo>
                    <a:lnTo>
                      <a:pt x="384" y="249"/>
                    </a:lnTo>
                    <a:lnTo>
                      <a:pt x="392" y="243"/>
                    </a:lnTo>
                    <a:lnTo>
                      <a:pt x="403" y="232"/>
                    </a:lnTo>
                    <a:lnTo>
                      <a:pt x="413" y="226"/>
                    </a:lnTo>
                    <a:lnTo>
                      <a:pt x="420" y="224"/>
                    </a:lnTo>
                    <a:lnTo>
                      <a:pt x="424" y="224"/>
                    </a:lnTo>
                    <a:lnTo>
                      <a:pt x="424" y="2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4" name="Freeform 84"/>
              <p:cNvSpPr>
                <a:spLocks/>
              </p:cNvSpPr>
              <p:nvPr/>
            </p:nvSpPr>
            <p:spPr bwMode="auto">
              <a:xfrm>
                <a:off x="1418" y="2499"/>
                <a:ext cx="139" cy="67"/>
              </a:xfrm>
              <a:custGeom>
                <a:avLst/>
                <a:gdLst>
                  <a:gd name="T0" fmla="*/ 278 w 280"/>
                  <a:gd name="T1" fmla="*/ 19 h 133"/>
                  <a:gd name="T2" fmla="*/ 268 w 280"/>
                  <a:gd name="T3" fmla="*/ 21 h 133"/>
                  <a:gd name="T4" fmla="*/ 261 w 280"/>
                  <a:gd name="T5" fmla="*/ 25 h 133"/>
                  <a:gd name="T6" fmla="*/ 247 w 280"/>
                  <a:gd name="T7" fmla="*/ 27 h 133"/>
                  <a:gd name="T8" fmla="*/ 236 w 280"/>
                  <a:gd name="T9" fmla="*/ 32 h 133"/>
                  <a:gd name="T10" fmla="*/ 219 w 280"/>
                  <a:gd name="T11" fmla="*/ 36 h 133"/>
                  <a:gd name="T12" fmla="*/ 202 w 280"/>
                  <a:gd name="T13" fmla="*/ 42 h 133"/>
                  <a:gd name="T14" fmla="*/ 183 w 280"/>
                  <a:gd name="T15" fmla="*/ 48 h 133"/>
                  <a:gd name="T16" fmla="*/ 164 w 280"/>
                  <a:gd name="T17" fmla="*/ 55 h 133"/>
                  <a:gd name="T18" fmla="*/ 143 w 280"/>
                  <a:gd name="T19" fmla="*/ 61 h 133"/>
                  <a:gd name="T20" fmla="*/ 122 w 280"/>
                  <a:gd name="T21" fmla="*/ 69 h 133"/>
                  <a:gd name="T22" fmla="*/ 101 w 280"/>
                  <a:gd name="T23" fmla="*/ 78 h 133"/>
                  <a:gd name="T24" fmla="*/ 80 w 280"/>
                  <a:gd name="T25" fmla="*/ 88 h 133"/>
                  <a:gd name="T26" fmla="*/ 59 w 280"/>
                  <a:gd name="T27" fmla="*/ 97 h 133"/>
                  <a:gd name="T28" fmla="*/ 38 w 280"/>
                  <a:gd name="T29" fmla="*/ 108 h 133"/>
                  <a:gd name="T30" fmla="*/ 19 w 280"/>
                  <a:gd name="T31" fmla="*/ 120 h 133"/>
                  <a:gd name="T32" fmla="*/ 2 w 280"/>
                  <a:gd name="T33" fmla="*/ 133 h 133"/>
                  <a:gd name="T34" fmla="*/ 0 w 280"/>
                  <a:gd name="T35" fmla="*/ 129 h 133"/>
                  <a:gd name="T36" fmla="*/ 4 w 280"/>
                  <a:gd name="T37" fmla="*/ 122 h 133"/>
                  <a:gd name="T38" fmla="*/ 4 w 280"/>
                  <a:gd name="T39" fmla="*/ 114 h 133"/>
                  <a:gd name="T40" fmla="*/ 10 w 280"/>
                  <a:gd name="T41" fmla="*/ 107 h 133"/>
                  <a:gd name="T42" fmla="*/ 15 w 280"/>
                  <a:gd name="T43" fmla="*/ 99 h 133"/>
                  <a:gd name="T44" fmla="*/ 27 w 280"/>
                  <a:gd name="T45" fmla="*/ 91 h 133"/>
                  <a:gd name="T46" fmla="*/ 36 w 280"/>
                  <a:gd name="T47" fmla="*/ 80 h 133"/>
                  <a:gd name="T48" fmla="*/ 49 w 280"/>
                  <a:gd name="T49" fmla="*/ 69 h 133"/>
                  <a:gd name="T50" fmla="*/ 65 w 280"/>
                  <a:gd name="T51" fmla="*/ 57 h 133"/>
                  <a:gd name="T52" fmla="*/ 88 w 280"/>
                  <a:gd name="T53" fmla="*/ 48 h 133"/>
                  <a:gd name="T54" fmla="*/ 110 w 280"/>
                  <a:gd name="T55" fmla="*/ 34 h 133"/>
                  <a:gd name="T56" fmla="*/ 139 w 280"/>
                  <a:gd name="T57" fmla="*/ 23 h 133"/>
                  <a:gd name="T58" fmla="*/ 171 w 280"/>
                  <a:gd name="T59" fmla="*/ 10 h 133"/>
                  <a:gd name="T60" fmla="*/ 211 w 280"/>
                  <a:gd name="T61" fmla="*/ 0 h 133"/>
                  <a:gd name="T62" fmla="*/ 213 w 280"/>
                  <a:gd name="T63" fmla="*/ 0 h 133"/>
                  <a:gd name="T64" fmla="*/ 222 w 280"/>
                  <a:gd name="T65" fmla="*/ 0 h 133"/>
                  <a:gd name="T66" fmla="*/ 236 w 280"/>
                  <a:gd name="T67" fmla="*/ 0 h 133"/>
                  <a:gd name="T68" fmla="*/ 253 w 280"/>
                  <a:gd name="T69" fmla="*/ 4 h 133"/>
                  <a:gd name="T70" fmla="*/ 264 w 280"/>
                  <a:gd name="T71" fmla="*/ 6 h 133"/>
                  <a:gd name="T72" fmla="*/ 276 w 280"/>
                  <a:gd name="T73" fmla="*/ 8 h 133"/>
                  <a:gd name="T74" fmla="*/ 280 w 280"/>
                  <a:gd name="T75" fmla="*/ 13 h 133"/>
                  <a:gd name="T76" fmla="*/ 278 w 280"/>
                  <a:gd name="T77" fmla="*/ 19 h 133"/>
                  <a:gd name="T78" fmla="*/ 278 w 280"/>
                  <a:gd name="T79" fmla="*/ 19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0" h="133">
                    <a:moveTo>
                      <a:pt x="278" y="19"/>
                    </a:moveTo>
                    <a:lnTo>
                      <a:pt x="268" y="21"/>
                    </a:lnTo>
                    <a:lnTo>
                      <a:pt x="261" y="25"/>
                    </a:lnTo>
                    <a:lnTo>
                      <a:pt x="247" y="27"/>
                    </a:lnTo>
                    <a:lnTo>
                      <a:pt x="236" y="32"/>
                    </a:lnTo>
                    <a:lnTo>
                      <a:pt x="219" y="36"/>
                    </a:lnTo>
                    <a:lnTo>
                      <a:pt x="202" y="42"/>
                    </a:lnTo>
                    <a:lnTo>
                      <a:pt x="183" y="48"/>
                    </a:lnTo>
                    <a:lnTo>
                      <a:pt x="164" y="55"/>
                    </a:lnTo>
                    <a:lnTo>
                      <a:pt x="143" y="61"/>
                    </a:lnTo>
                    <a:lnTo>
                      <a:pt x="122" y="69"/>
                    </a:lnTo>
                    <a:lnTo>
                      <a:pt x="101" y="78"/>
                    </a:lnTo>
                    <a:lnTo>
                      <a:pt x="80" y="88"/>
                    </a:lnTo>
                    <a:lnTo>
                      <a:pt x="59" y="97"/>
                    </a:lnTo>
                    <a:lnTo>
                      <a:pt x="38" y="108"/>
                    </a:lnTo>
                    <a:lnTo>
                      <a:pt x="19" y="120"/>
                    </a:lnTo>
                    <a:lnTo>
                      <a:pt x="2" y="133"/>
                    </a:lnTo>
                    <a:lnTo>
                      <a:pt x="0" y="129"/>
                    </a:lnTo>
                    <a:lnTo>
                      <a:pt x="4" y="122"/>
                    </a:lnTo>
                    <a:lnTo>
                      <a:pt x="4" y="114"/>
                    </a:lnTo>
                    <a:lnTo>
                      <a:pt x="10" y="107"/>
                    </a:lnTo>
                    <a:lnTo>
                      <a:pt x="15" y="99"/>
                    </a:lnTo>
                    <a:lnTo>
                      <a:pt x="27" y="91"/>
                    </a:lnTo>
                    <a:lnTo>
                      <a:pt x="36" y="80"/>
                    </a:lnTo>
                    <a:lnTo>
                      <a:pt x="49" y="69"/>
                    </a:lnTo>
                    <a:lnTo>
                      <a:pt x="65" y="57"/>
                    </a:lnTo>
                    <a:lnTo>
                      <a:pt x="88" y="48"/>
                    </a:lnTo>
                    <a:lnTo>
                      <a:pt x="110" y="34"/>
                    </a:lnTo>
                    <a:lnTo>
                      <a:pt x="139" y="23"/>
                    </a:lnTo>
                    <a:lnTo>
                      <a:pt x="171" y="1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22" y="0"/>
                    </a:lnTo>
                    <a:lnTo>
                      <a:pt x="236" y="0"/>
                    </a:lnTo>
                    <a:lnTo>
                      <a:pt x="253" y="4"/>
                    </a:lnTo>
                    <a:lnTo>
                      <a:pt x="264" y="6"/>
                    </a:lnTo>
                    <a:lnTo>
                      <a:pt x="276" y="8"/>
                    </a:lnTo>
                    <a:lnTo>
                      <a:pt x="280" y="13"/>
                    </a:lnTo>
                    <a:lnTo>
                      <a:pt x="278" y="19"/>
                    </a:lnTo>
                    <a:lnTo>
                      <a:pt x="278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5" name="Freeform 85"/>
              <p:cNvSpPr>
                <a:spLocks/>
              </p:cNvSpPr>
              <p:nvPr/>
            </p:nvSpPr>
            <p:spPr bwMode="auto">
              <a:xfrm>
                <a:off x="1749" y="2625"/>
                <a:ext cx="111" cy="157"/>
              </a:xfrm>
              <a:custGeom>
                <a:avLst/>
                <a:gdLst>
                  <a:gd name="T0" fmla="*/ 218 w 220"/>
                  <a:gd name="T1" fmla="*/ 272 h 314"/>
                  <a:gd name="T2" fmla="*/ 209 w 220"/>
                  <a:gd name="T3" fmla="*/ 272 h 314"/>
                  <a:gd name="T4" fmla="*/ 192 w 220"/>
                  <a:gd name="T5" fmla="*/ 270 h 314"/>
                  <a:gd name="T6" fmla="*/ 173 w 220"/>
                  <a:gd name="T7" fmla="*/ 262 h 314"/>
                  <a:gd name="T8" fmla="*/ 155 w 220"/>
                  <a:gd name="T9" fmla="*/ 255 h 314"/>
                  <a:gd name="T10" fmla="*/ 136 w 220"/>
                  <a:gd name="T11" fmla="*/ 245 h 314"/>
                  <a:gd name="T12" fmla="*/ 115 w 220"/>
                  <a:gd name="T13" fmla="*/ 232 h 314"/>
                  <a:gd name="T14" fmla="*/ 98 w 220"/>
                  <a:gd name="T15" fmla="*/ 215 h 314"/>
                  <a:gd name="T16" fmla="*/ 79 w 220"/>
                  <a:gd name="T17" fmla="*/ 196 h 314"/>
                  <a:gd name="T18" fmla="*/ 66 w 220"/>
                  <a:gd name="T19" fmla="*/ 179 h 314"/>
                  <a:gd name="T20" fmla="*/ 53 w 220"/>
                  <a:gd name="T21" fmla="*/ 162 h 314"/>
                  <a:gd name="T22" fmla="*/ 41 w 220"/>
                  <a:gd name="T23" fmla="*/ 137 h 314"/>
                  <a:gd name="T24" fmla="*/ 38 w 220"/>
                  <a:gd name="T25" fmla="*/ 120 h 314"/>
                  <a:gd name="T26" fmla="*/ 38 w 220"/>
                  <a:gd name="T27" fmla="*/ 105 h 314"/>
                  <a:gd name="T28" fmla="*/ 41 w 220"/>
                  <a:gd name="T29" fmla="*/ 84 h 314"/>
                  <a:gd name="T30" fmla="*/ 49 w 220"/>
                  <a:gd name="T31" fmla="*/ 63 h 314"/>
                  <a:gd name="T32" fmla="*/ 58 w 220"/>
                  <a:gd name="T33" fmla="*/ 42 h 314"/>
                  <a:gd name="T34" fmla="*/ 64 w 220"/>
                  <a:gd name="T35" fmla="*/ 21 h 314"/>
                  <a:gd name="T36" fmla="*/ 72 w 220"/>
                  <a:gd name="T37" fmla="*/ 4 h 314"/>
                  <a:gd name="T38" fmla="*/ 70 w 220"/>
                  <a:gd name="T39" fmla="*/ 0 h 314"/>
                  <a:gd name="T40" fmla="*/ 49 w 220"/>
                  <a:gd name="T41" fmla="*/ 15 h 314"/>
                  <a:gd name="T42" fmla="*/ 28 w 220"/>
                  <a:gd name="T43" fmla="*/ 36 h 314"/>
                  <a:gd name="T44" fmla="*/ 15 w 220"/>
                  <a:gd name="T45" fmla="*/ 59 h 314"/>
                  <a:gd name="T46" fmla="*/ 5 w 220"/>
                  <a:gd name="T47" fmla="*/ 87 h 314"/>
                  <a:gd name="T48" fmla="*/ 0 w 220"/>
                  <a:gd name="T49" fmla="*/ 120 h 314"/>
                  <a:gd name="T50" fmla="*/ 1 w 220"/>
                  <a:gd name="T51" fmla="*/ 154 h 314"/>
                  <a:gd name="T52" fmla="*/ 17 w 220"/>
                  <a:gd name="T53" fmla="*/ 184 h 314"/>
                  <a:gd name="T54" fmla="*/ 36 w 220"/>
                  <a:gd name="T55" fmla="*/ 213 h 314"/>
                  <a:gd name="T56" fmla="*/ 64 w 220"/>
                  <a:gd name="T57" fmla="*/ 241 h 314"/>
                  <a:gd name="T58" fmla="*/ 91 w 220"/>
                  <a:gd name="T59" fmla="*/ 266 h 314"/>
                  <a:gd name="T60" fmla="*/ 117 w 220"/>
                  <a:gd name="T61" fmla="*/ 287 h 314"/>
                  <a:gd name="T62" fmla="*/ 140 w 220"/>
                  <a:gd name="T63" fmla="*/ 302 h 314"/>
                  <a:gd name="T64" fmla="*/ 159 w 220"/>
                  <a:gd name="T65" fmla="*/ 312 h 314"/>
                  <a:gd name="T66" fmla="*/ 174 w 220"/>
                  <a:gd name="T67" fmla="*/ 312 h 314"/>
                  <a:gd name="T68" fmla="*/ 193 w 220"/>
                  <a:gd name="T69" fmla="*/ 300 h 314"/>
                  <a:gd name="T70" fmla="*/ 214 w 220"/>
                  <a:gd name="T71" fmla="*/ 278 h 314"/>
                  <a:gd name="T72" fmla="*/ 220 w 220"/>
                  <a:gd name="T73" fmla="*/ 272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0" h="314">
                    <a:moveTo>
                      <a:pt x="220" y="272"/>
                    </a:moveTo>
                    <a:lnTo>
                      <a:pt x="218" y="272"/>
                    </a:lnTo>
                    <a:lnTo>
                      <a:pt x="214" y="272"/>
                    </a:lnTo>
                    <a:lnTo>
                      <a:pt x="209" y="272"/>
                    </a:lnTo>
                    <a:lnTo>
                      <a:pt x="203" y="272"/>
                    </a:lnTo>
                    <a:lnTo>
                      <a:pt x="192" y="270"/>
                    </a:lnTo>
                    <a:lnTo>
                      <a:pt x="180" y="266"/>
                    </a:lnTo>
                    <a:lnTo>
                      <a:pt x="173" y="262"/>
                    </a:lnTo>
                    <a:lnTo>
                      <a:pt x="165" y="260"/>
                    </a:lnTo>
                    <a:lnTo>
                      <a:pt x="155" y="255"/>
                    </a:lnTo>
                    <a:lnTo>
                      <a:pt x="148" y="253"/>
                    </a:lnTo>
                    <a:lnTo>
                      <a:pt x="136" y="245"/>
                    </a:lnTo>
                    <a:lnTo>
                      <a:pt x="125" y="239"/>
                    </a:lnTo>
                    <a:lnTo>
                      <a:pt x="115" y="232"/>
                    </a:lnTo>
                    <a:lnTo>
                      <a:pt x="108" y="224"/>
                    </a:lnTo>
                    <a:lnTo>
                      <a:pt x="98" y="215"/>
                    </a:lnTo>
                    <a:lnTo>
                      <a:pt x="89" y="205"/>
                    </a:lnTo>
                    <a:lnTo>
                      <a:pt x="79" y="196"/>
                    </a:lnTo>
                    <a:lnTo>
                      <a:pt x="74" y="188"/>
                    </a:lnTo>
                    <a:lnTo>
                      <a:pt x="66" y="179"/>
                    </a:lnTo>
                    <a:lnTo>
                      <a:pt x="58" y="169"/>
                    </a:lnTo>
                    <a:lnTo>
                      <a:pt x="53" y="162"/>
                    </a:lnTo>
                    <a:lnTo>
                      <a:pt x="49" y="154"/>
                    </a:lnTo>
                    <a:lnTo>
                      <a:pt x="41" y="137"/>
                    </a:lnTo>
                    <a:lnTo>
                      <a:pt x="39" y="127"/>
                    </a:lnTo>
                    <a:lnTo>
                      <a:pt x="38" y="120"/>
                    </a:lnTo>
                    <a:lnTo>
                      <a:pt x="38" y="112"/>
                    </a:lnTo>
                    <a:lnTo>
                      <a:pt x="38" y="105"/>
                    </a:lnTo>
                    <a:lnTo>
                      <a:pt x="41" y="95"/>
                    </a:lnTo>
                    <a:lnTo>
                      <a:pt x="41" y="84"/>
                    </a:lnTo>
                    <a:lnTo>
                      <a:pt x="45" y="72"/>
                    </a:lnTo>
                    <a:lnTo>
                      <a:pt x="49" y="63"/>
                    </a:lnTo>
                    <a:lnTo>
                      <a:pt x="55" y="53"/>
                    </a:lnTo>
                    <a:lnTo>
                      <a:pt x="58" y="42"/>
                    </a:lnTo>
                    <a:lnTo>
                      <a:pt x="60" y="30"/>
                    </a:lnTo>
                    <a:lnTo>
                      <a:pt x="64" y="21"/>
                    </a:lnTo>
                    <a:lnTo>
                      <a:pt x="66" y="15"/>
                    </a:lnTo>
                    <a:lnTo>
                      <a:pt x="72" y="4"/>
                    </a:lnTo>
                    <a:lnTo>
                      <a:pt x="76" y="0"/>
                    </a:lnTo>
                    <a:lnTo>
                      <a:pt x="70" y="0"/>
                    </a:lnTo>
                    <a:lnTo>
                      <a:pt x="62" y="6"/>
                    </a:lnTo>
                    <a:lnTo>
                      <a:pt x="49" y="15"/>
                    </a:lnTo>
                    <a:lnTo>
                      <a:pt x="36" y="28"/>
                    </a:lnTo>
                    <a:lnTo>
                      <a:pt x="28" y="36"/>
                    </a:lnTo>
                    <a:lnTo>
                      <a:pt x="22" y="47"/>
                    </a:lnTo>
                    <a:lnTo>
                      <a:pt x="15" y="59"/>
                    </a:lnTo>
                    <a:lnTo>
                      <a:pt x="9" y="72"/>
                    </a:lnTo>
                    <a:lnTo>
                      <a:pt x="5" y="87"/>
                    </a:lnTo>
                    <a:lnTo>
                      <a:pt x="1" y="103"/>
                    </a:lnTo>
                    <a:lnTo>
                      <a:pt x="0" y="120"/>
                    </a:lnTo>
                    <a:lnTo>
                      <a:pt x="0" y="141"/>
                    </a:lnTo>
                    <a:lnTo>
                      <a:pt x="1" y="154"/>
                    </a:lnTo>
                    <a:lnTo>
                      <a:pt x="9" y="169"/>
                    </a:lnTo>
                    <a:lnTo>
                      <a:pt x="17" y="184"/>
                    </a:lnTo>
                    <a:lnTo>
                      <a:pt x="26" y="200"/>
                    </a:lnTo>
                    <a:lnTo>
                      <a:pt x="36" y="213"/>
                    </a:lnTo>
                    <a:lnTo>
                      <a:pt x="49" y="228"/>
                    </a:lnTo>
                    <a:lnTo>
                      <a:pt x="64" y="241"/>
                    </a:lnTo>
                    <a:lnTo>
                      <a:pt x="77" y="255"/>
                    </a:lnTo>
                    <a:lnTo>
                      <a:pt x="91" y="266"/>
                    </a:lnTo>
                    <a:lnTo>
                      <a:pt x="104" y="278"/>
                    </a:lnTo>
                    <a:lnTo>
                      <a:pt x="117" y="287"/>
                    </a:lnTo>
                    <a:lnTo>
                      <a:pt x="133" y="295"/>
                    </a:lnTo>
                    <a:lnTo>
                      <a:pt x="140" y="302"/>
                    </a:lnTo>
                    <a:lnTo>
                      <a:pt x="152" y="308"/>
                    </a:lnTo>
                    <a:lnTo>
                      <a:pt x="159" y="312"/>
                    </a:lnTo>
                    <a:lnTo>
                      <a:pt x="167" y="314"/>
                    </a:lnTo>
                    <a:lnTo>
                      <a:pt x="174" y="312"/>
                    </a:lnTo>
                    <a:lnTo>
                      <a:pt x="184" y="308"/>
                    </a:lnTo>
                    <a:lnTo>
                      <a:pt x="193" y="300"/>
                    </a:lnTo>
                    <a:lnTo>
                      <a:pt x="203" y="295"/>
                    </a:lnTo>
                    <a:lnTo>
                      <a:pt x="214" y="278"/>
                    </a:lnTo>
                    <a:lnTo>
                      <a:pt x="220" y="272"/>
                    </a:lnTo>
                    <a:lnTo>
                      <a:pt x="220" y="2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6" name="Freeform 86"/>
              <p:cNvSpPr>
                <a:spLocks/>
              </p:cNvSpPr>
              <p:nvPr/>
            </p:nvSpPr>
            <p:spPr bwMode="auto">
              <a:xfrm>
                <a:off x="1830" y="2684"/>
                <a:ext cx="138" cy="98"/>
              </a:xfrm>
              <a:custGeom>
                <a:avLst/>
                <a:gdLst>
                  <a:gd name="T0" fmla="*/ 0 w 276"/>
                  <a:gd name="T1" fmla="*/ 158 h 196"/>
                  <a:gd name="T2" fmla="*/ 0 w 276"/>
                  <a:gd name="T3" fmla="*/ 154 h 196"/>
                  <a:gd name="T4" fmla="*/ 6 w 276"/>
                  <a:gd name="T5" fmla="*/ 150 h 196"/>
                  <a:gd name="T6" fmla="*/ 13 w 276"/>
                  <a:gd name="T7" fmla="*/ 142 h 196"/>
                  <a:gd name="T8" fmla="*/ 27 w 276"/>
                  <a:gd name="T9" fmla="*/ 135 h 196"/>
                  <a:gd name="T10" fmla="*/ 38 w 276"/>
                  <a:gd name="T11" fmla="*/ 123 h 196"/>
                  <a:gd name="T12" fmla="*/ 53 w 276"/>
                  <a:gd name="T13" fmla="*/ 110 h 196"/>
                  <a:gd name="T14" fmla="*/ 70 w 276"/>
                  <a:gd name="T15" fmla="*/ 99 h 196"/>
                  <a:gd name="T16" fmla="*/ 88 w 276"/>
                  <a:gd name="T17" fmla="*/ 85 h 196"/>
                  <a:gd name="T18" fmla="*/ 105 w 276"/>
                  <a:gd name="T19" fmla="*/ 72 h 196"/>
                  <a:gd name="T20" fmla="*/ 122 w 276"/>
                  <a:gd name="T21" fmla="*/ 59 h 196"/>
                  <a:gd name="T22" fmla="*/ 139 w 276"/>
                  <a:gd name="T23" fmla="*/ 44 h 196"/>
                  <a:gd name="T24" fmla="*/ 158 w 276"/>
                  <a:gd name="T25" fmla="*/ 34 h 196"/>
                  <a:gd name="T26" fmla="*/ 171 w 276"/>
                  <a:gd name="T27" fmla="*/ 23 h 196"/>
                  <a:gd name="T28" fmla="*/ 186 w 276"/>
                  <a:gd name="T29" fmla="*/ 15 h 196"/>
                  <a:gd name="T30" fmla="*/ 196 w 276"/>
                  <a:gd name="T31" fmla="*/ 9 h 196"/>
                  <a:gd name="T32" fmla="*/ 207 w 276"/>
                  <a:gd name="T33" fmla="*/ 6 h 196"/>
                  <a:gd name="T34" fmla="*/ 219 w 276"/>
                  <a:gd name="T35" fmla="*/ 0 h 196"/>
                  <a:gd name="T36" fmla="*/ 234 w 276"/>
                  <a:gd name="T37" fmla="*/ 0 h 196"/>
                  <a:gd name="T38" fmla="*/ 243 w 276"/>
                  <a:gd name="T39" fmla="*/ 2 h 196"/>
                  <a:gd name="T40" fmla="*/ 255 w 276"/>
                  <a:gd name="T41" fmla="*/ 7 h 196"/>
                  <a:gd name="T42" fmla="*/ 262 w 276"/>
                  <a:gd name="T43" fmla="*/ 11 h 196"/>
                  <a:gd name="T44" fmla="*/ 270 w 276"/>
                  <a:gd name="T45" fmla="*/ 17 h 196"/>
                  <a:gd name="T46" fmla="*/ 274 w 276"/>
                  <a:gd name="T47" fmla="*/ 19 h 196"/>
                  <a:gd name="T48" fmla="*/ 276 w 276"/>
                  <a:gd name="T49" fmla="*/ 23 h 196"/>
                  <a:gd name="T50" fmla="*/ 274 w 276"/>
                  <a:gd name="T51" fmla="*/ 23 h 196"/>
                  <a:gd name="T52" fmla="*/ 266 w 276"/>
                  <a:gd name="T53" fmla="*/ 28 h 196"/>
                  <a:gd name="T54" fmla="*/ 255 w 276"/>
                  <a:gd name="T55" fmla="*/ 34 h 196"/>
                  <a:gd name="T56" fmla="*/ 242 w 276"/>
                  <a:gd name="T57" fmla="*/ 44 h 196"/>
                  <a:gd name="T58" fmla="*/ 223 w 276"/>
                  <a:gd name="T59" fmla="*/ 51 h 196"/>
                  <a:gd name="T60" fmla="*/ 202 w 276"/>
                  <a:gd name="T61" fmla="*/ 64 h 196"/>
                  <a:gd name="T62" fmla="*/ 181 w 276"/>
                  <a:gd name="T63" fmla="*/ 78 h 196"/>
                  <a:gd name="T64" fmla="*/ 160 w 276"/>
                  <a:gd name="T65" fmla="*/ 93 h 196"/>
                  <a:gd name="T66" fmla="*/ 137 w 276"/>
                  <a:gd name="T67" fmla="*/ 106 h 196"/>
                  <a:gd name="T68" fmla="*/ 114 w 276"/>
                  <a:gd name="T69" fmla="*/ 120 h 196"/>
                  <a:gd name="T70" fmla="*/ 91 w 276"/>
                  <a:gd name="T71" fmla="*/ 135 h 196"/>
                  <a:gd name="T72" fmla="*/ 72 w 276"/>
                  <a:gd name="T73" fmla="*/ 150 h 196"/>
                  <a:gd name="T74" fmla="*/ 53 w 276"/>
                  <a:gd name="T75" fmla="*/ 161 h 196"/>
                  <a:gd name="T76" fmla="*/ 36 w 276"/>
                  <a:gd name="T77" fmla="*/ 175 h 196"/>
                  <a:gd name="T78" fmla="*/ 25 w 276"/>
                  <a:gd name="T79" fmla="*/ 184 h 196"/>
                  <a:gd name="T80" fmla="*/ 17 w 276"/>
                  <a:gd name="T81" fmla="*/ 196 h 196"/>
                  <a:gd name="T82" fmla="*/ 0 w 276"/>
                  <a:gd name="T83" fmla="*/ 158 h 196"/>
                  <a:gd name="T84" fmla="*/ 0 w 276"/>
                  <a:gd name="T85" fmla="*/ 158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6" h="196">
                    <a:moveTo>
                      <a:pt x="0" y="158"/>
                    </a:moveTo>
                    <a:lnTo>
                      <a:pt x="0" y="154"/>
                    </a:lnTo>
                    <a:lnTo>
                      <a:pt x="6" y="150"/>
                    </a:lnTo>
                    <a:lnTo>
                      <a:pt x="13" y="142"/>
                    </a:lnTo>
                    <a:lnTo>
                      <a:pt x="27" y="135"/>
                    </a:lnTo>
                    <a:lnTo>
                      <a:pt x="38" y="123"/>
                    </a:lnTo>
                    <a:lnTo>
                      <a:pt x="53" y="110"/>
                    </a:lnTo>
                    <a:lnTo>
                      <a:pt x="70" y="99"/>
                    </a:lnTo>
                    <a:lnTo>
                      <a:pt x="88" y="85"/>
                    </a:lnTo>
                    <a:lnTo>
                      <a:pt x="105" y="72"/>
                    </a:lnTo>
                    <a:lnTo>
                      <a:pt x="122" y="59"/>
                    </a:lnTo>
                    <a:lnTo>
                      <a:pt x="139" y="44"/>
                    </a:lnTo>
                    <a:lnTo>
                      <a:pt x="158" y="34"/>
                    </a:lnTo>
                    <a:lnTo>
                      <a:pt x="171" y="23"/>
                    </a:lnTo>
                    <a:lnTo>
                      <a:pt x="186" y="15"/>
                    </a:lnTo>
                    <a:lnTo>
                      <a:pt x="196" y="9"/>
                    </a:lnTo>
                    <a:lnTo>
                      <a:pt x="207" y="6"/>
                    </a:lnTo>
                    <a:lnTo>
                      <a:pt x="219" y="0"/>
                    </a:lnTo>
                    <a:lnTo>
                      <a:pt x="234" y="0"/>
                    </a:lnTo>
                    <a:lnTo>
                      <a:pt x="243" y="2"/>
                    </a:lnTo>
                    <a:lnTo>
                      <a:pt x="255" y="7"/>
                    </a:lnTo>
                    <a:lnTo>
                      <a:pt x="262" y="11"/>
                    </a:lnTo>
                    <a:lnTo>
                      <a:pt x="270" y="17"/>
                    </a:lnTo>
                    <a:lnTo>
                      <a:pt x="274" y="19"/>
                    </a:lnTo>
                    <a:lnTo>
                      <a:pt x="276" y="23"/>
                    </a:lnTo>
                    <a:lnTo>
                      <a:pt x="274" y="23"/>
                    </a:lnTo>
                    <a:lnTo>
                      <a:pt x="266" y="28"/>
                    </a:lnTo>
                    <a:lnTo>
                      <a:pt x="255" y="34"/>
                    </a:lnTo>
                    <a:lnTo>
                      <a:pt x="242" y="44"/>
                    </a:lnTo>
                    <a:lnTo>
                      <a:pt x="223" y="51"/>
                    </a:lnTo>
                    <a:lnTo>
                      <a:pt x="202" y="64"/>
                    </a:lnTo>
                    <a:lnTo>
                      <a:pt x="181" y="78"/>
                    </a:lnTo>
                    <a:lnTo>
                      <a:pt x="160" y="93"/>
                    </a:lnTo>
                    <a:lnTo>
                      <a:pt x="137" y="106"/>
                    </a:lnTo>
                    <a:lnTo>
                      <a:pt x="114" y="120"/>
                    </a:lnTo>
                    <a:lnTo>
                      <a:pt x="91" y="135"/>
                    </a:lnTo>
                    <a:lnTo>
                      <a:pt x="72" y="150"/>
                    </a:lnTo>
                    <a:lnTo>
                      <a:pt x="53" y="161"/>
                    </a:lnTo>
                    <a:lnTo>
                      <a:pt x="36" y="175"/>
                    </a:lnTo>
                    <a:lnTo>
                      <a:pt x="25" y="184"/>
                    </a:lnTo>
                    <a:lnTo>
                      <a:pt x="17" y="196"/>
                    </a:lnTo>
                    <a:lnTo>
                      <a:pt x="0" y="158"/>
                    </a:lnTo>
                    <a:lnTo>
                      <a:pt x="0" y="1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7" name="Freeform 87"/>
              <p:cNvSpPr>
                <a:spLocks/>
              </p:cNvSpPr>
              <p:nvPr/>
            </p:nvSpPr>
            <p:spPr bwMode="auto">
              <a:xfrm>
                <a:off x="1926" y="2582"/>
                <a:ext cx="35" cy="112"/>
              </a:xfrm>
              <a:custGeom>
                <a:avLst/>
                <a:gdLst>
                  <a:gd name="T0" fmla="*/ 70 w 70"/>
                  <a:gd name="T1" fmla="*/ 225 h 225"/>
                  <a:gd name="T2" fmla="*/ 69 w 70"/>
                  <a:gd name="T3" fmla="*/ 223 h 225"/>
                  <a:gd name="T4" fmla="*/ 69 w 70"/>
                  <a:gd name="T5" fmla="*/ 219 h 225"/>
                  <a:gd name="T6" fmla="*/ 67 w 70"/>
                  <a:gd name="T7" fmla="*/ 213 h 225"/>
                  <a:gd name="T8" fmla="*/ 67 w 70"/>
                  <a:gd name="T9" fmla="*/ 206 h 225"/>
                  <a:gd name="T10" fmla="*/ 63 w 70"/>
                  <a:gd name="T11" fmla="*/ 194 h 225"/>
                  <a:gd name="T12" fmla="*/ 61 w 70"/>
                  <a:gd name="T13" fmla="*/ 183 h 225"/>
                  <a:gd name="T14" fmla="*/ 59 w 70"/>
                  <a:gd name="T15" fmla="*/ 172 h 225"/>
                  <a:gd name="T16" fmla="*/ 57 w 70"/>
                  <a:gd name="T17" fmla="*/ 158 h 225"/>
                  <a:gd name="T18" fmla="*/ 53 w 70"/>
                  <a:gd name="T19" fmla="*/ 141 h 225"/>
                  <a:gd name="T20" fmla="*/ 51 w 70"/>
                  <a:gd name="T21" fmla="*/ 126 h 225"/>
                  <a:gd name="T22" fmla="*/ 51 w 70"/>
                  <a:gd name="T23" fmla="*/ 109 h 225"/>
                  <a:gd name="T24" fmla="*/ 51 w 70"/>
                  <a:gd name="T25" fmla="*/ 92 h 225"/>
                  <a:gd name="T26" fmla="*/ 50 w 70"/>
                  <a:gd name="T27" fmla="*/ 75 h 225"/>
                  <a:gd name="T28" fmla="*/ 50 w 70"/>
                  <a:gd name="T29" fmla="*/ 56 h 225"/>
                  <a:gd name="T30" fmla="*/ 50 w 70"/>
                  <a:gd name="T31" fmla="*/ 37 h 225"/>
                  <a:gd name="T32" fmla="*/ 51 w 70"/>
                  <a:gd name="T33" fmla="*/ 18 h 225"/>
                  <a:gd name="T34" fmla="*/ 12 w 70"/>
                  <a:gd name="T35" fmla="*/ 0 h 225"/>
                  <a:gd name="T36" fmla="*/ 10 w 70"/>
                  <a:gd name="T37" fmla="*/ 4 h 225"/>
                  <a:gd name="T38" fmla="*/ 8 w 70"/>
                  <a:gd name="T39" fmla="*/ 18 h 225"/>
                  <a:gd name="T40" fmla="*/ 6 w 70"/>
                  <a:gd name="T41" fmla="*/ 27 h 225"/>
                  <a:gd name="T42" fmla="*/ 4 w 70"/>
                  <a:gd name="T43" fmla="*/ 40 h 225"/>
                  <a:gd name="T44" fmla="*/ 2 w 70"/>
                  <a:gd name="T45" fmla="*/ 52 h 225"/>
                  <a:gd name="T46" fmla="*/ 2 w 70"/>
                  <a:gd name="T47" fmla="*/ 67 h 225"/>
                  <a:gd name="T48" fmla="*/ 2 w 70"/>
                  <a:gd name="T49" fmla="*/ 82 h 225"/>
                  <a:gd name="T50" fmla="*/ 0 w 70"/>
                  <a:gd name="T51" fmla="*/ 99 h 225"/>
                  <a:gd name="T52" fmla="*/ 0 w 70"/>
                  <a:gd name="T53" fmla="*/ 116 h 225"/>
                  <a:gd name="T54" fmla="*/ 2 w 70"/>
                  <a:gd name="T55" fmla="*/ 134 h 225"/>
                  <a:gd name="T56" fmla="*/ 2 w 70"/>
                  <a:gd name="T57" fmla="*/ 153 h 225"/>
                  <a:gd name="T58" fmla="*/ 4 w 70"/>
                  <a:gd name="T59" fmla="*/ 172 h 225"/>
                  <a:gd name="T60" fmla="*/ 8 w 70"/>
                  <a:gd name="T61" fmla="*/ 193 h 225"/>
                  <a:gd name="T62" fmla="*/ 12 w 70"/>
                  <a:gd name="T63" fmla="*/ 212 h 225"/>
                  <a:gd name="T64" fmla="*/ 70 w 70"/>
                  <a:gd name="T65" fmla="*/ 225 h 225"/>
                  <a:gd name="T66" fmla="*/ 70 w 70"/>
                  <a:gd name="T67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0" h="225">
                    <a:moveTo>
                      <a:pt x="70" y="225"/>
                    </a:moveTo>
                    <a:lnTo>
                      <a:pt x="69" y="223"/>
                    </a:lnTo>
                    <a:lnTo>
                      <a:pt x="69" y="219"/>
                    </a:lnTo>
                    <a:lnTo>
                      <a:pt x="67" y="213"/>
                    </a:lnTo>
                    <a:lnTo>
                      <a:pt x="67" y="206"/>
                    </a:lnTo>
                    <a:lnTo>
                      <a:pt x="63" y="194"/>
                    </a:lnTo>
                    <a:lnTo>
                      <a:pt x="61" y="183"/>
                    </a:lnTo>
                    <a:lnTo>
                      <a:pt x="59" y="172"/>
                    </a:lnTo>
                    <a:lnTo>
                      <a:pt x="57" y="158"/>
                    </a:lnTo>
                    <a:lnTo>
                      <a:pt x="53" y="141"/>
                    </a:lnTo>
                    <a:lnTo>
                      <a:pt x="51" y="126"/>
                    </a:lnTo>
                    <a:lnTo>
                      <a:pt x="51" y="109"/>
                    </a:lnTo>
                    <a:lnTo>
                      <a:pt x="51" y="92"/>
                    </a:lnTo>
                    <a:lnTo>
                      <a:pt x="50" y="75"/>
                    </a:lnTo>
                    <a:lnTo>
                      <a:pt x="50" y="56"/>
                    </a:lnTo>
                    <a:lnTo>
                      <a:pt x="50" y="37"/>
                    </a:lnTo>
                    <a:lnTo>
                      <a:pt x="51" y="18"/>
                    </a:lnTo>
                    <a:lnTo>
                      <a:pt x="12" y="0"/>
                    </a:lnTo>
                    <a:lnTo>
                      <a:pt x="10" y="4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40"/>
                    </a:lnTo>
                    <a:lnTo>
                      <a:pt x="2" y="52"/>
                    </a:lnTo>
                    <a:lnTo>
                      <a:pt x="2" y="67"/>
                    </a:lnTo>
                    <a:lnTo>
                      <a:pt x="2" y="82"/>
                    </a:lnTo>
                    <a:lnTo>
                      <a:pt x="0" y="99"/>
                    </a:lnTo>
                    <a:lnTo>
                      <a:pt x="0" y="116"/>
                    </a:lnTo>
                    <a:lnTo>
                      <a:pt x="2" y="134"/>
                    </a:lnTo>
                    <a:lnTo>
                      <a:pt x="2" y="153"/>
                    </a:lnTo>
                    <a:lnTo>
                      <a:pt x="4" y="172"/>
                    </a:lnTo>
                    <a:lnTo>
                      <a:pt x="8" y="193"/>
                    </a:lnTo>
                    <a:lnTo>
                      <a:pt x="12" y="212"/>
                    </a:lnTo>
                    <a:lnTo>
                      <a:pt x="70" y="225"/>
                    </a:lnTo>
                    <a:lnTo>
                      <a:pt x="70" y="2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8" name="Freeform 88"/>
              <p:cNvSpPr>
                <a:spLocks/>
              </p:cNvSpPr>
              <p:nvPr/>
            </p:nvSpPr>
            <p:spPr bwMode="auto">
              <a:xfrm>
                <a:off x="1744" y="2554"/>
                <a:ext cx="192" cy="142"/>
              </a:xfrm>
              <a:custGeom>
                <a:avLst/>
                <a:gdLst>
                  <a:gd name="T0" fmla="*/ 59 w 384"/>
                  <a:gd name="T1" fmla="*/ 65 h 284"/>
                  <a:gd name="T2" fmla="*/ 61 w 384"/>
                  <a:gd name="T3" fmla="*/ 65 h 284"/>
                  <a:gd name="T4" fmla="*/ 69 w 384"/>
                  <a:gd name="T5" fmla="*/ 69 h 284"/>
                  <a:gd name="T6" fmla="*/ 78 w 384"/>
                  <a:gd name="T7" fmla="*/ 73 h 284"/>
                  <a:gd name="T8" fmla="*/ 95 w 384"/>
                  <a:gd name="T9" fmla="*/ 82 h 284"/>
                  <a:gd name="T10" fmla="*/ 112 w 384"/>
                  <a:gd name="T11" fmla="*/ 90 h 284"/>
                  <a:gd name="T12" fmla="*/ 135 w 384"/>
                  <a:gd name="T13" fmla="*/ 103 h 284"/>
                  <a:gd name="T14" fmla="*/ 158 w 384"/>
                  <a:gd name="T15" fmla="*/ 114 h 284"/>
                  <a:gd name="T16" fmla="*/ 185 w 384"/>
                  <a:gd name="T17" fmla="*/ 132 h 284"/>
                  <a:gd name="T18" fmla="*/ 209 w 384"/>
                  <a:gd name="T19" fmla="*/ 145 h 284"/>
                  <a:gd name="T20" fmla="*/ 236 w 384"/>
                  <a:gd name="T21" fmla="*/ 162 h 284"/>
                  <a:gd name="T22" fmla="*/ 262 w 384"/>
                  <a:gd name="T23" fmla="*/ 179 h 284"/>
                  <a:gd name="T24" fmla="*/ 291 w 384"/>
                  <a:gd name="T25" fmla="*/ 198 h 284"/>
                  <a:gd name="T26" fmla="*/ 316 w 384"/>
                  <a:gd name="T27" fmla="*/ 217 h 284"/>
                  <a:gd name="T28" fmla="*/ 340 w 384"/>
                  <a:gd name="T29" fmla="*/ 238 h 284"/>
                  <a:gd name="T30" fmla="*/ 361 w 384"/>
                  <a:gd name="T31" fmla="*/ 261 h 284"/>
                  <a:gd name="T32" fmla="*/ 384 w 384"/>
                  <a:gd name="T33" fmla="*/ 284 h 284"/>
                  <a:gd name="T34" fmla="*/ 375 w 384"/>
                  <a:gd name="T35" fmla="*/ 255 h 284"/>
                  <a:gd name="T36" fmla="*/ 367 w 384"/>
                  <a:gd name="T37" fmla="*/ 242 h 284"/>
                  <a:gd name="T38" fmla="*/ 359 w 384"/>
                  <a:gd name="T39" fmla="*/ 227 h 284"/>
                  <a:gd name="T40" fmla="*/ 344 w 384"/>
                  <a:gd name="T41" fmla="*/ 211 h 284"/>
                  <a:gd name="T42" fmla="*/ 325 w 384"/>
                  <a:gd name="T43" fmla="*/ 190 h 284"/>
                  <a:gd name="T44" fmla="*/ 300 w 384"/>
                  <a:gd name="T45" fmla="*/ 170 h 284"/>
                  <a:gd name="T46" fmla="*/ 272 w 384"/>
                  <a:gd name="T47" fmla="*/ 147 h 284"/>
                  <a:gd name="T48" fmla="*/ 236 w 384"/>
                  <a:gd name="T49" fmla="*/ 122 h 284"/>
                  <a:gd name="T50" fmla="*/ 194 w 384"/>
                  <a:gd name="T51" fmla="*/ 93 h 284"/>
                  <a:gd name="T52" fmla="*/ 143 w 384"/>
                  <a:gd name="T53" fmla="*/ 65 h 284"/>
                  <a:gd name="T54" fmla="*/ 84 w 384"/>
                  <a:gd name="T55" fmla="*/ 33 h 284"/>
                  <a:gd name="T56" fmla="*/ 17 w 384"/>
                  <a:gd name="T57" fmla="*/ 0 h 284"/>
                  <a:gd name="T58" fmla="*/ 13 w 384"/>
                  <a:gd name="T59" fmla="*/ 0 h 284"/>
                  <a:gd name="T60" fmla="*/ 8 w 384"/>
                  <a:gd name="T61" fmla="*/ 4 h 284"/>
                  <a:gd name="T62" fmla="*/ 2 w 384"/>
                  <a:gd name="T63" fmla="*/ 8 h 284"/>
                  <a:gd name="T64" fmla="*/ 0 w 384"/>
                  <a:gd name="T65" fmla="*/ 16 h 284"/>
                  <a:gd name="T66" fmla="*/ 0 w 384"/>
                  <a:gd name="T67" fmla="*/ 23 h 284"/>
                  <a:gd name="T68" fmla="*/ 8 w 384"/>
                  <a:gd name="T69" fmla="*/ 36 h 284"/>
                  <a:gd name="T70" fmla="*/ 15 w 384"/>
                  <a:gd name="T71" fmla="*/ 40 h 284"/>
                  <a:gd name="T72" fmla="*/ 27 w 384"/>
                  <a:gd name="T73" fmla="*/ 48 h 284"/>
                  <a:gd name="T74" fmla="*/ 40 w 384"/>
                  <a:gd name="T75" fmla="*/ 55 h 284"/>
                  <a:gd name="T76" fmla="*/ 59 w 384"/>
                  <a:gd name="T77" fmla="*/ 65 h 284"/>
                  <a:gd name="T78" fmla="*/ 59 w 384"/>
                  <a:gd name="T79" fmla="*/ 65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4" h="284">
                    <a:moveTo>
                      <a:pt x="59" y="65"/>
                    </a:moveTo>
                    <a:lnTo>
                      <a:pt x="61" y="65"/>
                    </a:lnTo>
                    <a:lnTo>
                      <a:pt x="69" y="69"/>
                    </a:lnTo>
                    <a:lnTo>
                      <a:pt x="78" y="73"/>
                    </a:lnTo>
                    <a:lnTo>
                      <a:pt x="95" y="82"/>
                    </a:lnTo>
                    <a:lnTo>
                      <a:pt x="112" y="90"/>
                    </a:lnTo>
                    <a:lnTo>
                      <a:pt x="135" y="103"/>
                    </a:lnTo>
                    <a:lnTo>
                      <a:pt x="158" y="114"/>
                    </a:lnTo>
                    <a:lnTo>
                      <a:pt x="185" y="132"/>
                    </a:lnTo>
                    <a:lnTo>
                      <a:pt x="209" y="145"/>
                    </a:lnTo>
                    <a:lnTo>
                      <a:pt x="236" y="162"/>
                    </a:lnTo>
                    <a:lnTo>
                      <a:pt x="262" y="179"/>
                    </a:lnTo>
                    <a:lnTo>
                      <a:pt x="291" y="198"/>
                    </a:lnTo>
                    <a:lnTo>
                      <a:pt x="316" y="217"/>
                    </a:lnTo>
                    <a:lnTo>
                      <a:pt x="340" y="238"/>
                    </a:lnTo>
                    <a:lnTo>
                      <a:pt x="361" y="261"/>
                    </a:lnTo>
                    <a:lnTo>
                      <a:pt x="384" y="284"/>
                    </a:lnTo>
                    <a:lnTo>
                      <a:pt x="375" y="255"/>
                    </a:lnTo>
                    <a:lnTo>
                      <a:pt x="367" y="242"/>
                    </a:lnTo>
                    <a:lnTo>
                      <a:pt x="359" y="227"/>
                    </a:lnTo>
                    <a:lnTo>
                      <a:pt x="344" y="211"/>
                    </a:lnTo>
                    <a:lnTo>
                      <a:pt x="325" y="190"/>
                    </a:lnTo>
                    <a:lnTo>
                      <a:pt x="300" y="170"/>
                    </a:lnTo>
                    <a:lnTo>
                      <a:pt x="272" y="147"/>
                    </a:lnTo>
                    <a:lnTo>
                      <a:pt x="236" y="122"/>
                    </a:lnTo>
                    <a:lnTo>
                      <a:pt x="194" y="93"/>
                    </a:lnTo>
                    <a:lnTo>
                      <a:pt x="143" y="65"/>
                    </a:lnTo>
                    <a:lnTo>
                      <a:pt x="84" y="3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2" y="8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8" y="36"/>
                    </a:lnTo>
                    <a:lnTo>
                      <a:pt x="15" y="40"/>
                    </a:lnTo>
                    <a:lnTo>
                      <a:pt x="27" y="48"/>
                    </a:lnTo>
                    <a:lnTo>
                      <a:pt x="40" y="55"/>
                    </a:lnTo>
                    <a:lnTo>
                      <a:pt x="59" y="65"/>
                    </a:lnTo>
                    <a:lnTo>
                      <a:pt x="59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9" name="Freeform 89"/>
              <p:cNvSpPr>
                <a:spLocks/>
              </p:cNvSpPr>
              <p:nvPr/>
            </p:nvSpPr>
            <p:spPr bwMode="auto">
              <a:xfrm>
                <a:off x="1733" y="2487"/>
                <a:ext cx="19" cy="76"/>
              </a:xfrm>
              <a:custGeom>
                <a:avLst/>
                <a:gdLst>
                  <a:gd name="T0" fmla="*/ 4 w 38"/>
                  <a:gd name="T1" fmla="*/ 0 h 152"/>
                  <a:gd name="T2" fmla="*/ 2 w 38"/>
                  <a:gd name="T3" fmla="*/ 6 h 152"/>
                  <a:gd name="T4" fmla="*/ 0 w 38"/>
                  <a:gd name="T5" fmla="*/ 19 h 152"/>
                  <a:gd name="T6" fmla="*/ 0 w 38"/>
                  <a:gd name="T7" fmla="*/ 29 h 152"/>
                  <a:gd name="T8" fmla="*/ 0 w 38"/>
                  <a:gd name="T9" fmla="*/ 40 h 152"/>
                  <a:gd name="T10" fmla="*/ 0 w 38"/>
                  <a:gd name="T11" fmla="*/ 52 h 152"/>
                  <a:gd name="T12" fmla="*/ 0 w 38"/>
                  <a:gd name="T13" fmla="*/ 67 h 152"/>
                  <a:gd name="T14" fmla="*/ 0 w 38"/>
                  <a:gd name="T15" fmla="*/ 78 h 152"/>
                  <a:gd name="T16" fmla="*/ 0 w 38"/>
                  <a:gd name="T17" fmla="*/ 92 h 152"/>
                  <a:gd name="T18" fmla="*/ 0 w 38"/>
                  <a:gd name="T19" fmla="*/ 103 h 152"/>
                  <a:gd name="T20" fmla="*/ 4 w 38"/>
                  <a:gd name="T21" fmla="*/ 116 h 152"/>
                  <a:gd name="T22" fmla="*/ 8 w 38"/>
                  <a:gd name="T23" fmla="*/ 126 h 152"/>
                  <a:gd name="T24" fmla="*/ 12 w 38"/>
                  <a:gd name="T25" fmla="*/ 137 h 152"/>
                  <a:gd name="T26" fmla="*/ 17 w 38"/>
                  <a:gd name="T27" fmla="*/ 145 h 152"/>
                  <a:gd name="T28" fmla="*/ 25 w 38"/>
                  <a:gd name="T29" fmla="*/ 152 h 152"/>
                  <a:gd name="T30" fmla="*/ 27 w 38"/>
                  <a:gd name="T31" fmla="*/ 149 h 152"/>
                  <a:gd name="T32" fmla="*/ 31 w 38"/>
                  <a:gd name="T33" fmla="*/ 141 h 152"/>
                  <a:gd name="T34" fmla="*/ 31 w 38"/>
                  <a:gd name="T35" fmla="*/ 132 h 152"/>
                  <a:gd name="T36" fmla="*/ 33 w 38"/>
                  <a:gd name="T37" fmla="*/ 124 h 152"/>
                  <a:gd name="T38" fmla="*/ 33 w 38"/>
                  <a:gd name="T39" fmla="*/ 114 h 152"/>
                  <a:gd name="T40" fmla="*/ 33 w 38"/>
                  <a:gd name="T41" fmla="*/ 105 h 152"/>
                  <a:gd name="T42" fmla="*/ 33 w 38"/>
                  <a:gd name="T43" fmla="*/ 92 h 152"/>
                  <a:gd name="T44" fmla="*/ 33 w 38"/>
                  <a:gd name="T45" fmla="*/ 82 h 152"/>
                  <a:gd name="T46" fmla="*/ 33 w 38"/>
                  <a:gd name="T47" fmla="*/ 71 h 152"/>
                  <a:gd name="T48" fmla="*/ 34 w 38"/>
                  <a:gd name="T49" fmla="*/ 61 h 152"/>
                  <a:gd name="T50" fmla="*/ 34 w 38"/>
                  <a:gd name="T51" fmla="*/ 50 h 152"/>
                  <a:gd name="T52" fmla="*/ 34 w 38"/>
                  <a:gd name="T53" fmla="*/ 40 h 152"/>
                  <a:gd name="T54" fmla="*/ 36 w 38"/>
                  <a:gd name="T55" fmla="*/ 33 h 152"/>
                  <a:gd name="T56" fmla="*/ 38 w 38"/>
                  <a:gd name="T57" fmla="*/ 27 h 152"/>
                  <a:gd name="T58" fmla="*/ 38 w 38"/>
                  <a:gd name="T59" fmla="*/ 16 h 152"/>
                  <a:gd name="T60" fmla="*/ 34 w 38"/>
                  <a:gd name="T61" fmla="*/ 10 h 152"/>
                  <a:gd name="T62" fmla="*/ 29 w 38"/>
                  <a:gd name="T63" fmla="*/ 4 h 152"/>
                  <a:gd name="T64" fmla="*/ 23 w 38"/>
                  <a:gd name="T65" fmla="*/ 2 h 152"/>
                  <a:gd name="T66" fmla="*/ 8 w 38"/>
                  <a:gd name="T67" fmla="*/ 0 h 152"/>
                  <a:gd name="T68" fmla="*/ 4 w 38"/>
                  <a:gd name="T69" fmla="*/ 0 h 152"/>
                  <a:gd name="T70" fmla="*/ 4 w 38"/>
                  <a:gd name="T71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152">
                    <a:moveTo>
                      <a:pt x="4" y="0"/>
                    </a:moveTo>
                    <a:lnTo>
                      <a:pt x="2" y="6"/>
                    </a:lnTo>
                    <a:lnTo>
                      <a:pt x="0" y="19"/>
                    </a:lnTo>
                    <a:lnTo>
                      <a:pt x="0" y="29"/>
                    </a:lnTo>
                    <a:lnTo>
                      <a:pt x="0" y="40"/>
                    </a:lnTo>
                    <a:lnTo>
                      <a:pt x="0" y="52"/>
                    </a:lnTo>
                    <a:lnTo>
                      <a:pt x="0" y="67"/>
                    </a:lnTo>
                    <a:lnTo>
                      <a:pt x="0" y="78"/>
                    </a:lnTo>
                    <a:lnTo>
                      <a:pt x="0" y="92"/>
                    </a:lnTo>
                    <a:lnTo>
                      <a:pt x="0" y="103"/>
                    </a:lnTo>
                    <a:lnTo>
                      <a:pt x="4" y="116"/>
                    </a:lnTo>
                    <a:lnTo>
                      <a:pt x="8" y="126"/>
                    </a:lnTo>
                    <a:lnTo>
                      <a:pt x="12" y="137"/>
                    </a:lnTo>
                    <a:lnTo>
                      <a:pt x="17" y="145"/>
                    </a:lnTo>
                    <a:lnTo>
                      <a:pt x="25" y="152"/>
                    </a:lnTo>
                    <a:lnTo>
                      <a:pt x="27" y="149"/>
                    </a:lnTo>
                    <a:lnTo>
                      <a:pt x="31" y="141"/>
                    </a:lnTo>
                    <a:lnTo>
                      <a:pt x="31" y="132"/>
                    </a:lnTo>
                    <a:lnTo>
                      <a:pt x="33" y="124"/>
                    </a:lnTo>
                    <a:lnTo>
                      <a:pt x="33" y="114"/>
                    </a:lnTo>
                    <a:lnTo>
                      <a:pt x="33" y="105"/>
                    </a:lnTo>
                    <a:lnTo>
                      <a:pt x="33" y="92"/>
                    </a:lnTo>
                    <a:lnTo>
                      <a:pt x="33" y="82"/>
                    </a:lnTo>
                    <a:lnTo>
                      <a:pt x="33" y="71"/>
                    </a:lnTo>
                    <a:lnTo>
                      <a:pt x="34" y="61"/>
                    </a:lnTo>
                    <a:lnTo>
                      <a:pt x="34" y="50"/>
                    </a:lnTo>
                    <a:lnTo>
                      <a:pt x="34" y="40"/>
                    </a:lnTo>
                    <a:lnTo>
                      <a:pt x="36" y="33"/>
                    </a:lnTo>
                    <a:lnTo>
                      <a:pt x="38" y="27"/>
                    </a:lnTo>
                    <a:lnTo>
                      <a:pt x="38" y="16"/>
                    </a:lnTo>
                    <a:lnTo>
                      <a:pt x="34" y="10"/>
                    </a:lnTo>
                    <a:lnTo>
                      <a:pt x="29" y="4"/>
                    </a:lnTo>
                    <a:lnTo>
                      <a:pt x="23" y="2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0" name="Freeform 90"/>
              <p:cNvSpPr>
                <a:spLocks/>
              </p:cNvSpPr>
              <p:nvPr/>
            </p:nvSpPr>
            <p:spPr bwMode="auto">
              <a:xfrm>
                <a:off x="1744" y="2490"/>
                <a:ext cx="199" cy="105"/>
              </a:xfrm>
              <a:custGeom>
                <a:avLst/>
                <a:gdLst>
                  <a:gd name="T0" fmla="*/ 390 w 399"/>
                  <a:gd name="T1" fmla="*/ 209 h 209"/>
                  <a:gd name="T2" fmla="*/ 386 w 399"/>
                  <a:gd name="T3" fmla="*/ 207 h 209"/>
                  <a:gd name="T4" fmla="*/ 380 w 399"/>
                  <a:gd name="T5" fmla="*/ 201 h 209"/>
                  <a:gd name="T6" fmla="*/ 371 w 399"/>
                  <a:gd name="T7" fmla="*/ 194 h 209"/>
                  <a:gd name="T8" fmla="*/ 359 w 399"/>
                  <a:gd name="T9" fmla="*/ 184 h 209"/>
                  <a:gd name="T10" fmla="*/ 340 w 399"/>
                  <a:gd name="T11" fmla="*/ 173 h 209"/>
                  <a:gd name="T12" fmla="*/ 321 w 399"/>
                  <a:gd name="T13" fmla="*/ 158 h 209"/>
                  <a:gd name="T14" fmla="*/ 299 w 399"/>
                  <a:gd name="T15" fmla="*/ 143 h 209"/>
                  <a:gd name="T16" fmla="*/ 276 w 399"/>
                  <a:gd name="T17" fmla="*/ 129 h 209"/>
                  <a:gd name="T18" fmla="*/ 245 w 399"/>
                  <a:gd name="T19" fmla="*/ 112 h 209"/>
                  <a:gd name="T20" fmla="*/ 217 w 399"/>
                  <a:gd name="T21" fmla="*/ 95 h 209"/>
                  <a:gd name="T22" fmla="*/ 185 w 399"/>
                  <a:gd name="T23" fmla="*/ 76 h 209"/>
                  <a:gd name="T24" fmla="*/ 152 w 399"/>
                  <a:gd name="T25" fmla="*/ 61 h 209"/>
                  <a:gd name="T26" fmla="*/ 114 w 399"/>
                  <a:gd name="T27" fmla="*/ 44 h 209"/>
                  <a:gd name="T28" fmla="*/ 78 w 399"/>
                  <a:gd name="T29" fmla="*/ 30 h 209"/>
                  <a:gd name="T30" fmla="*/ 38 w 399"/>
                  <a:gd name="T31" fmla="*/ 17 h 209"/>
                  <a:gd name="T32" fmla="*/ 0 w 399"/>
                  <a:gd name="T33" fmla="*/ 6 h 209"/>
                  <a:gd name="T34" fmla="*/ 2 w 399"/>
                  <a:gd name="T35" fmla="*/ 2 h 209"/>
                  <a:gd name="T36" fmla="*/ 10 w 399"/>
                  <a:gd name="T37" fmla="*/ 0 h 209"/>
                  <a:gd name="T38" fmla="*/ 13 w 399"/>
                  <a:gd name="T39" fmla="*/ 0 h 209"/>
                  <a:gd name="T40" fmla="*/ 23 w 399"/>
                  <a:gd name="T41" fmla="*/ 0 h 209"/>
                  <a:gd name="T42" fmla="*/ 32 w 399"/>
                  <a:gd name="T43" fmla="*/ 0 h 209"/>
                  <a:gd name="T44" fmla="*/ 46 w 399"/>
                  <a:gd name="T45" fmla="*/ 2 h 209"/>
                  <a:gd name="T46" fmla="*/ 61 w 399"/>
                  <a:gd name="T47" fmla="*/ 4 h 209"/>
                  <a:gd name="T48" fmla="*/ 78 w 399"/>
                  <a:gd name="T49" fmla="*/ 8 h 209"/>
                  <a:gd name="T50" fmla="*/ 99 w 399"/>
                  <a:gd name="T51" fmla="*/ 13 h 209"/>
                  <a:gd name="T52" fmla="*/ 124 w 399"/>
                  <a:gd name="T53" fmla="*/ 23 h 209"/>
                  <a:gd name="T54" fmla="*/ 148 w 399"/>
                  <a:gd name="T55" fmla="*/ 30 h 209"/>
                  <a:gd name="T56" fmla="*/ 179 w 399"/>
                  <a:gd name="T57" fmla="*/ 42 h 209"/>
                  <a:gd name="T58" fmla="*/ 213 w 399"/>
                  <a:gd name="T59" fmla="*/ 57 h 209"/>
                  <a:gd name="T60" fmla="*/ 251 w 399"/>
                  <a:gd name="T61" fmla="*/ 74 h 209"/>
                  <a:gd name="T62" fmla="*/ 287 w 399"/>
                  <a:gd name="T63" fmla="*/ 91 h 209"/>
                  <a:gd name="T64" fmla="*/ 318 w 399"/>
                  <a:gd name="T65" fmla="*/ 108 h 209"/>
                  <a:gd name="T66" fmla="*/ 342 w 399"/>
                  <a:gd name="T67" fmla="*/ 122 h 209"/>
                  <a:gd name="T68" fmla="*/ 361 w 399"/>
                  <a:gd name="T69" fmla="*/ 135 h 209"/>
                  <a:gd name="T70" fmla="*/ 375 w 399"/>
                  <a:gd name="T71" fmla="*/ 148 h 209"/>
                  <a:gd name="T72" fmla="*/ 386 w 399"/>
                  <a:gd name="T73" fmla="*/ 158 h 209"/>
                  <a:gd name="T74" fmla="*/ 392 w 399"/>
                  <a:gd name="T75" fmla="*/ 167 h 209"/>
                  <a:gd name="T76" fmla="*/ 399 w 399"/>
                  <a:gd name="T77" fmla="*/ 179 h 209"/>
                  <a:gd name="T78" fmla="*/ 399 w 399"/>
                  <a:gd name="T79" fmla="*/ 192 h 209"/>
                  <a:gd name="T80" fmla="*/ 396 w 399"/>
                  <a:gd name="T81" fmla="*/ 201 h 209"/>
                  <a:gd name="T82" fmla="*/ 392 w 399"/>
                  <a:gd name="T83" fmla="*/ 207 h 209"/>
                  <a:gd name="T84" fmla="*/ 390 w 399"/>
                  <a:gd name="T85" fmla="*/ 209 h 209"/>
                  <a:gd name="T86" fmla="*/ 390 w 399"/>
                  <a:gd name="T87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99" h="209">
                    <a:moveTo>
                      <a:pt x="390" y="209"/>
                    </a:moveTo>
                    <a:lnTo>
                      <a:pt x="386" y="207"/>
                    </a:lnTo>
                    <a:lnTo>
                      <a:pt x="380" y="201"/>
                    </a:lnTo>
                    <a:lnTo>
                      <a:pt x="371" y="194"/>
                    </a:lnTo>
                    <a:lnTo>
                      <a:pt x="359" y="184"/>
                    </a:lnTo>
                    <a:lnTo>
                      <a:pt x="340" y="173"/>
                    </a:lnTo>
                    <a:lnTo>
                      <a:pt x="321" y="158"/>
                    </a:lnTo>
                    <a:lnTo>
                      <a:pt x="299" y="143"/>
                    </a:lnTo>
                    <a:lnTo>
                      <a:pt x="276" y="129"/>
                    </a:lnTo>
                    <a:lnTo>
                      <a:pt x="245" y="112"/>
                    </a:lnTo>
                    <a:lnTo>
                      <a:pt x="217" y="95"/>
                    </a:lnTo>
                    <a:lnTo>
                      <a:pt x="185" y="76"/>
                    </a:lnTo>
                    <a:lnTo>
                      <a:pt x="152" y="61"/>
                    </a:lnTo>
                    <a:lnTo>
                      <a:pt x="114" y="44"/>
                    </a:lnTo>
                    <a:lnTo>
                      <a:pt x="78" y="30"/>
                    </a:lnTo>
                    <a:lnTo>
                      <a:pt x="38" y="17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23" y="0"/>
                    </a:lnTo>
                    <a:lnTo>
                      <a:pt x="32" y="0"/>
                    </a:lnTo>
                    <a:lnTo>
                      <a:pt x="46" y="2"/>
                    </a:lnTo>
                    <a:lnTo>
                      <a:pt x="61" y="4"/>
                    </a:lnTo>
                    <a:lnTo>
                      <a:pt x="78" y="8"/>
                    </a:lnTo>
                    <a:lnTo>
                      <a:pt x="99" y="13"/>
                    </a:lnTo>
                    <a:lnTo>
                      <a:pt x="124" y="23"/>
                    </a:lnTo>
                    <a:lnTo>
                      <a:pt x="148" y="30"/>
                    </a:lnTo>
                    <a:lnTo>
                      <a:pt x="179" y="42"/>
                    </a:lnTo>
                    <a:lnTo>
                      <a:pt x="213" y="57"/>
                    </a:lnTo>
                    <a:lnTo>
                      <a:pt x="251" y="74"/>
                    </a:lnTo>
                    <a:lnTo>
                      <a:pt x="287" y="91"/>
                    </a:lnTo>
                    <a:lnTo>
                      <a:pt x="318" y="108"/>
                    </a:lnTo>
                    <a:lnTo>
                      <a:pt x="342" y="122"/>
                    </a:lnTo>
                    <a:lnTo>
                      <a:pt x="361" y="135"/>
                    </a:lnTo>
                    <a:lnTo>
                      <a:pt x="375" y="148"/>
                    </a:lnTo>
                    <a:lnTo>
                      <a:pt x="386" y="158"/>
                    </a:lnTo>
                    <a:lnTo>
                      <a:pt x="392" y="167"/>
                    </a:lnTo>
                    <a:lnTo>
                      <a:pt x="399" y="179"/>
                    </a:lnTo>
                    <a:lnTo>
                      <a:pt x="399" y="192"/>
                    </a:lnTo>
                    <a:lnTo>
                      <a:pt x="396" y="201"/>
                    </a:lnTo>
                    <a:lnTo>
                      <a:pt x="392" y="207"/>
                    </a:lnTo>
                    <a:lnTo>
                      <a:pt x="390" y="209"/>
                    </a:lnTo>
                    <a:lnTo>
                      <a:pt x="390" y="2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1" name="Freeform 91"/>
              <p:cNvSpPr>
                <a:spLocks/>
              </p:cNvSpPr>
              <p:nvPr/>
            </p:nvSpPr>
            <p:spPr bwMode="auto">
              <a:xfrm>
                <a:off x="1944" y="2490"/>
                <a:ext cx="163" cy="108"/>
              </a:xfrm>
              <a:custGeom>
                <a:avLst/>
                <a:gdLst>
                  <a:gd name="T0" fmla="*/ 2 w 325"/>
                  <a:gd name="T1" fmla="*/ 215 h 215"/>
                  <a:gd name="T2" fmla="*/ 4 w 325"/>
                  <a:gd name="T3" fmla="*/ 211 h 215"/>
                  <a:gd name="T4" fmla="*/ 10 w 325"/>
                  <a:gd name="T5" fmla="*/ 207 h 215"/>
                  <a:gd name="T6" fmla="*/ 17 w 325"/>
                  <a:gd name="T7" fmla="*/ 198 h 215"/>
                  <a:gd name="T8" fmla="*/ 33 w 325"/>
                  <a:gd name="T9" fmla="*/ 186 h 215"/>
                  <a:gd name="T10" fmla="*/ 46 w 325"/>
                  <a:gd name="T11" fmla="*/ 171 h 215"/>
                  <a:gd name="T12" fmla="*/ 65 w 325"/>
                  <a:gd name="T13" fmla="*/ 158 h 215"/>
                  <a:gd name="T14" fmla="*/ 84 w 325"/>
                  <a:gd name="T15" fmla="*/ 141 h 215"/>
                  <a:gd name="T16" fmla="*/ 109 w 325"/>
                  <a:gd name="T17" fmla="*/ 124 h 215"/>
                  <a:gd name="T18" fmla="*/ 131 w 325"/>
                  <a:gd name="T19" fmla="*/ 106 h 215"/>
                  <a:gd name="T20" fmla="*/ 158 w 325"/>
                  <a:gd name="T21" fmla="*/ 89 h 215"/>
                  <a:gd name="T22" fmla="*/ 185 w 325"/>
                  <a:gd name="T23" fmla="*/ 74 h 215"/>
                  <a:gd name="T24" fmla="*/ 213 w 325"/>
                  <a:gd name="T25" fmla="*/ 59 h 215"/>
                  <a:gd name="T26" fmla="*/ 240 w 325"/>
                  <a:gd name="T27" fmla="*/ 46 h 215"/>
                  <a:gd name="T28" fmla="*/ 268 w 325"/>
                  <a:gd name="T29" fmla="*/ 34 h 215"/>
                  <a:gd name="T30" fmla="*/ 295 w 325"/>
                  <a:gd name="T31" fmla="*/ 25 h 215"/>
                  <a:gd name="T32" fmla="*/ 325 w 325"/>
                  <a:gd name="T33" fmla="*/ 23 h 215"/>
                  <a:gd name="T34" fmla="*/ 321 w 325"/>
                  <a:gd name="T35" fmla="*/ 19 h 215"/>
                  <a:gd name="T36" fmla="*/ 316 w 325"/>
                  <a:gd name="T37" fmla="*/ 15 h 215"/>
                  <a:gd name="T38" fmla="*/ 306 w 325"/>
                  <a:gd name="T39" fmla="*/ 8 h 215"/>
                  <a:gd name="T40" fmla="*/ 295 w 325"/>
                  <a:gd name="T41" fmla="*/ 6 h 215"/>
                  <a:gd name="T42" fmla="*/ 285 w 325"/>
                  <a:gd name="T43" fmla="*/ 2 h 215"/>
                  <a:gd name="T44" fmla="*/ 276 w 325"/>
                  <a:gd name="T45" fmla="*/ 0 h 215"/>
                  <a:gd name="T46" fmla="*/ 264 w 325"/>
                  <a:gd name="T47" fmla="*/ 0 h 215"/>
                  <a:gd name="T48" fmla="*/ 255 w 325"/>
                  <a:gd name="T49" fmla="*/ 2 h 215"/>
                  <a:gd name="T50" fmla="*/ 240 w 325"/>
                  <a:gd name="T51" fmla="*/ 2 h 215"/>
                  <a:gd name="T52" fmla="*/ 226 w 325"/>
                  <a:gd name="T53" fmla="*/ 8 h 215"/>
                  <a:gd name="T54" fmla="*/ 211 w 325"/>
                  <a:gd name="T55" fmla="*/ 13 h 215"/>
                  <a:gd name="T56" fmla="*/ 198 w 325"/>
                  <a:gd name="T57" fmla="*/ 23 h 215"/>
                  <a:gd name="T58" fmla="*/ 179 w 325"/>
                  <a:gd name="T59" fmla="*/ 30 h 215"/>
                  <a:gd name="T60" fmla="*/ 162 w 325"/>
                  <a:gd name="T61" fmla="*/ 42 h 215"/>
                  <a:gd name="T62" fmla="*/ 143 w 325"/>
                  <a:gd name="T63" fmla="*/ 51 h 215"/>
                  <a:gd name="T64" fmla="*/ 126 w 325"/>
                  <a:gd name="T65" fmla="*/ 66 h 215"/>
                  <a:gd name="T66" fmla="*/ 109 w 325"/>
                  <a:gd name="T67" fmla="*/ 76 h 215"/>
                  <a:gd name="T68" fmla="*/ 93 w 325"/>
                  <a:gd name="T69" fmla="*/ 91 h 215"/>
                  <a:gd name="T70" fmla="*/ 78 w 325"/>
                  <a:gd name="T71" fmla="*/ 105 h 215"/>
                  <a:gd name="T72" fmla="*/ 65 w 325"/>
                  <a:gd name="T73" fmla="*/ 118 h 215"/>
                  <a:gd name="T74" fmla="*/ 50 w 325"/>
                  <a:gd name="T75" fmla="*/ 131 h 215"/>
                  <a:gd name="T76" fmla="*/ 38 w 325"/>
                  <a:gd name="T77" fmla="*/ 143 h 215"/>
                  <a:gd name="T78" fmla="*/ 27 w 325"/>
                  <a:gd name="T79" fmla="*/ 154 h 215"/>
                  <a:gd name="T80" fmla="*/ 19 w 325"/>
                  <a:gd name="T81" fmla="*/ 165 h 215"/>
                  <a:gd name="T82" fmla="*/ 10 w 325"/>
                  <a:gd name="T83" fmla="*/ 175 h 215"/>
                  <a:gd name="T84" fmla="*/ 6 w 325"/>
                  <a:gd name="T85" fmla="*/ 182 h 215"/>
                  <a:gd name="T86" fmla="*/ 2 w 325"/>
                  <a:gd name="T87" fmla="*/ 190 h 215"/>
                  <a:gd name="T88" fmla="*/ 2 w 325"/>
                  <a:gd name="T89" fmla="*/ 196 h 215"/>
                  <a:gd name="T90" fmla="*/ 0 w 325"/>
                  <a:gd name="T91" fmla="*/ 205 h 215"/>
                  <a:gd name="T92" fmla="*/ 0 w 325"/>
                  <a:gd name="T93" fmla="*/ 209 h 215"/>
                  <a:gd name="T94" fmla="*/ 0 w 325"/>
                  <a:gd name="T95" fmla="*/ 213 h 215"/>
                  <a:gd name="T96" fmla="*/ 2 w 325"/>
                  <a:gd name="T97" fmla="*/ 215 h 215"/>
                  <a:gd name="T98" fmla="*/ 2 w 325"/>
                  <a:gd name="T99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25" h="215">
                    <a:moveTo>
                      <a:pt x="2" y="215"/>
                    </a:moveTo>
                    <a:lnTo>
                      <a:pt x="4" y="211"/>
                    </a:lnTo>
                    <a:lnTo>
                      <a:pt x="10" y="207"/>
                    </a:lnTo>
                    <a:lnTo>
                      <a:pt x="17" y="198"/>
                    </a:lnTo>
                    <a:lnTo>
                      <a:pt x="33" y="186"/>
                    </a:lnTo>
                    <a:lnTo>
                      <a:pt x="46" y="171"/>
                    </a:lnTo>
                    <a:lnTo>
                      <a:pt x="65" y="158"/>
                    </a:lnTo>
                    <a:lnTo>
                      <a:pt x="84" y="141"/>
                    </a:lnTo>
                    <a:lnTo>
                      <a:pt x="109" y="124"/>
                    </a:lnTo>
                    <a:lnTo>
                      <a:pt x="131" y="106"/>
                    </a:lnTo>
                    <a:lnTo>
                      <a:pt x="158" y="89"/>
                    </a:lnTo>
                    <a:lnTo>
                      <a:pt x="185" y="74"/>
                    </a:lnTo>
                    <a:lnTo>
                      <a:pt x="213" y="59"/>
                    </a:lnTo>
                    <a:lnTo>
                      <a:pt x="240" y="46"/>
                    </a:lnTo>
                    <a:lnTo>
                      <a:pt x="268" y="34"/>
                    </a:lnTo>
                    <a:lnTo>
                      <a:pt x="295" y="25"/>
                    </a:lnTo>
                    <a:lnTo>
                      <a:pt x="325" y="23"/>
                    </a:lnTo>
                    <a:lnTo>
                      <a:pt x="321" y="19"/>
                    </a:lnTo>
                    <a:lnTo>
                      <a:pt x="316" y="15"/>
                    </a:lnTo>
                    <a:lnTo>
                      <a:pt x="306" y="8"/>
                    </a:lnTo>
                    <a:lnTo>
                      <a:pt x="295" y="6"/>
                    </a:lnTo>
                    <a:lnTo>
                      <a:pt x="285" y="2"/>
                    </a:lnTo>
                    <a:lnTo>
                      <a:pt x="276" y="0"/>
                    </a:lnTo>
                    <a:lnTo>
                      <a:pt x="264" y="0"/>
                    </a:lnTo>
                    <a:lnTo>
                      <a:pt x="255" y="2"/>
                    </a:lnTo>
                    <a:lnTo>
                      <a:pt x="240" y="2"/>
                    </a:lnTo>
                    <a:lnTo>
                      <a:pt x="226" y="8"/>
                    </a:lnTo>
                    <a:lnTo>
                      <a:pt x="211" y="13"/>
                    </a:lnTo>
                    <a:lnTo>
                      <a:pt x="198" y="23"/>
                    </a:lnTo>
                    <a:lnTo>
                      <a:pt x="179" y="30"/>
                    </a:lnTo>
                    <a:lnTo>
                      <a:pt x="162" y="42"/>
                    </a:lnTo>
                    <a:lnTo>
                      <a:pt x="143" y="51"/>
                    </a:lnTo>
                    <a:lnTo>
                      <a:pt x="126" y="66"/>
                    </a:lnTo>
                    <a:lnTo>
                      <a:pt x="109" y="76"/>
                    </a:lnTo>
                    <a:lnTo>
                      <a:pt x="93" y="91"/>
                    </a:lnTo>
                    <a:lnTo>
                      <a:pt x="78" y="105"/>
                    </a:lnTo>
                    <a:lnTo>
                      <a:pt x="65" y="118"/>
                    </a:lnTo>
                    <a:lnTo>
                      <a:pt x="50" y="131"/>
                    </a:lnTo>
                    <a:lnTo>
                      <a:pt x="38" y="143"/>
                    </a:lnTo>
                    <a:lnTo>
                      <a:pt x="27" y="154"/>
                    </a:lnTo>
                    <a:lnTo>
                      <a:pt x="19" y="165"/>
                    </a:lnTo>
                    <a:lnTo>
                      <a:pt x="10" y="175"/>
                    </a:lnTo>
                    <a:lnTo>
                      <a:pt x="6" y="182"/>
                    </a:lnTo>
                    <a:lnTo>
                      <a:pt x="2" y="190"/>
                    </a:lnTo>
                    <a:lnTo>
                      <a:pt x="2" y="196"/>
                    </a:lnTo>
                    <a:lnTo>
                      <a:pt x="0" y="205"/>
                    </a:lnTo>
                    <a:lnTo>
                      <a:pt x="0" y="209"/>
                    </a:lnTo>
                    <a:lnTo>
                      <a:pt x="0" y="213"/>
                    </a:lnTo>
                    <a:lnTo>
                      <a:pt x="2" y="215"/>
                    </a:lnTo>
                    <a:lnTo>
                      <a:pt x="2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2" name="Freeform 92"/>
              <p:cNvSpPr>
                <a:spLocks/>
              </p:cNvSpPr>
              <p:nvPr/>
            </p:nvSpPr>
            <p:spPr bwMode="auto">
              <a:xfrm>
                <a:off x="1935" y="2455"/>
                <a:ext cx="145" cy="127"/>
              </a:xfrm>
              <a:custGeom>
                <a:avLst/>
                <a:gdLst>
                  <a:gd name="T0" fmla="*/ 23 w 291"/>
                  <a:gd name="T1" fmla="*/ 249 h 252"/>
                  <a:gd name="T2" fmla="*/ 23 w 291"/>
                  <a:gd name="T3" fmla="*/ 239 h 252"/>
                  <a:gd name="T4" fmla="*/ 27 w 291"/>
                  <a:gd name="T5" fmla="*/ 220 h 252"/>
                  <a:gd name="T6" fmla="*/ 36 w 291"/>
                  <a:gd name="T7" fmla="*/ 199 h 252"/>
                  <a:gd name="T8" fmla="*/ 48 w 291"/>
                  <a:gd name="T9" fmla="*/ 171 h 252"/>
                  <a:gd name="T10" fmla="*/ 63 w 291"/>
                  <a:gd name="T11" fmla="*/ 144 h 252"/>
                  <a:gd name="T12" fmla="*/ 84 w 291"/>
                  <a:gd name="T13" fmla="*/ 116 h 252"/>
                  <a:gd name="T14" fmla="*/ 109 w 291"/>
                  <a:gd name="T15" fmla="*/ 89 h 252"/>
                  <a:gd name="T16" fmla="*/ 141 w 291"/>
                  <a:gd name="T17" fmla="*/ 70 h 252"/>
                  <a:gd name="T18" fmla="*/ 169 w 291"/>
                  <a:gd name="T19" fmla="*/ 53 h 252"/>
                  <a:gd name="T20" fmla="*/ 194 w 291"/>
                  <a:gd name="T21" fmla="*/ 41 h 252"/>
                  <a:gd name="T22" fmla="*/ 217 w 291"/>
                  <a:gd name="T23" fmla="*/ 36 h 252"/>
                  <a:gd name="T24" fmla="*/ 234 w 291"/>
                  <a:gd name="T25" fmla="*/ 34 h 252"/>
                  <a:gd name="T26" fmla="*/ 251 w 291"/>
                  <a:gd name="T27" fmla="*/ 34 h 252"/>
                  <a:gd name="T28" fmla="*/ 276 w 291"/>
                  <a:gd name="T29" fmla="*/ 43 h 252"/>
                  <a:gd name="T30" fmla="*/ 291 w 291"/>
                  <a:gd name="T31" fmla="*/ 47 h 252"/>
                  <a:gd name="T32" fmla="*/ 282 w 291"/>
                  <a:gd name="T33" fmla="*/ 26 h 252"/>
                  <a:gd name="T34" fmla="*/ 264 w 291"/>
                  <a:gd name="T35" fmla="*/ 9 h 252"/>
                  <a:gd name="T36" fmla="*/ 244 w 291"/>
                  <a:gd name="T37" fmla="*/ 1 h 252"/>
                  <a:gd name="T38" fmla="*/ 217 w 291"/>
                  <a:gd name="T39" fmla="*/ 0 h 252"/>
                  <a:gd name="T40" fmla="*/ 177 w 291"/>
                  <a:gd name="T41" fmla="*/ 7 h 252"/>
                  <a:gd name="T42" fmla="*/ 128 w 291"/>
                  <a:gd name="T43" fmla="*/ 24 h 252"/>
                  <a:gd name="T44" fmla="*/ 86 w 291"/>
                  <a:gd name="T45" fmla="*/ 49 h 252"/>
                  <a:gd name="T46" fmla="*/ 53 w 291"/>
                  <a:gd name="T47" fmla="*/ 78 h 252"/>
                  <a:gd name="T48" fmla="*/ 31 w 291"/>
                  <a:gd name="T49" fmla="*/ 112 h 252"/>
                  <a:gd name="T50" fmla="*/ 14 w 291"/>
                  <a:gd name="T51" fmla="*/ 144 h 252"/>
                  <a:gd name="T52" fmla="*/ 4 w 291"/>
                  <a:gd name="T53" fmla="*/ 175 h 252"/>
                  <a:gd name="T54" fmla="*/ 0 w 291"/>
                  <a:gd name="T55" fmla="*/ 203 h 252"/>
                  <a:gd name="T56" fmla="*/ 0 w 291"/>
                  <a:gd name="T57" fmla="*/ 220 h 252"/>
                  <a:gd name="T58" fmla="*/ 2 w 291"/>
                  <a:gd name="T59" fmla="*/ 235 h 252"/>
                  <a:gd name="T60" fmla="*/ 10 w 291"/>
                  <a:gd name="T61" fmla="*/ 245 h 252"/>
                  <a:gd name="T62" fmla="*/ 19 w 291"/>
                  <a:gd name="T63" fmla="*/ 251 h 252"/>
                  <a:gd name="T64" fmla="*/ 23 w 291"/>
                  <a:gd name="T65" fmla="*/ 25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1" h="252">
                    <a:moveTo>
                      <a:pt x="23" y="252"/>
                    </a:moveTo>
                    <a:lnTo>
                      <a:pt x="23" y="249"/>
                    </a:lnTo>
                    <a:lnTo>
                      <a:pt x="23" y="245"/>
                    </a:lnTo>
                    <a:lnTo>
                      <a:pt x="23" y="239"/>
                    </a:lnTo>
                    <a:lnTo>
                      <a:pt x="25" y="232"/>
                    </a:lnTo>
                    <a:lnTo>
                      <a:pt x="27" y="220"/>
                    </a:lnTo>
                    <a:lnTo>
                      <a:pt x="33" y="211"/>
                    </a:lnTo>
                    <a:lnTo>
                      <a:pt x="36" y="199"/>
                    </a:lnTo>
                    <a:lnTo>
                      <a:pt x="42" y="186"/>
                    </a:lnTo>
                    <a:lnTo>
                      <a:pt x="48" y="171"/>
                    </a:lnTo>
                    <a:lnTo>
                      <a:pt x="55" y="157"/>
                    </a:lnTo>
                    <a:lnTo>
                      <a:pt x="63" y="144"/>
                    </a:lnTo>
                    <a:lnTo>
                      <a:pt x="74" y="129"/>
                    </a:lnTo>
                    <a:lnTo>
                      <a:pt x="84" y="116"/>
                    </a:lnTo>
                    <a:lnTo>
                      <a:pt x="97" y="102"/>
                    </a:lnTo>
                    <a:lnTo>
                      <a:pt x="109" y="89"/>
                    </a:lnTo>
                    <a:lnTo>
                      <a:pt x="126" y="79"/>
                    </a:lnTo>
                    <a:lnTo>
                      <a:pt x="141" y="70"/>
                    </a:lnTo>
                    <a:lnTo>
                      <a:pt x="156" y="62"/>
                    </a:lnTo>
                    <a:lnTo>
                      <a:pt x="169" y="53"/>
                    </a:lnTo>
                    <a:lnTo>
                      <a:pt x="183" y="47"/>
                    </a:lnTo>
                    <a:lnTo>
                      <a:pt x="194" y="41"/>
                    </a:lnTo>
                    <a:lnTo>
                      <a:pt x="207" y="38"/>
                    </a:lnTo>
                    <a:lnTo>
                      <a:pt x="217" y="36"/>
                    </a:lnTo>
                    <a:lnTo>
                      <a:pt x="226" y="36"/>
                    </a:lnTo>
                    <a:lnTo>
                      <a:pt x="234" y="34"/>
                    </a:lnTo>
                    <a:lnTo>
                      <a:pt x="244" y="34"/>
                    </a:lnTo>
                    <a:lnTo>
                      <a:pt x="251" y="34"/>
                    </a:lnTo>
                    <a:lnTo>
                      <a:pt x="261" y="38"/>
                    </a:lnTo>
                    <a:lnTo>
                      <a:pt x="276" y="43"/>
                    </a:lnTo>
                    <a:lnTo>
                      <a:pt x="291" y="53"/>
                    </a:lnTo>
                    <a:lnTo>
                      <a:pt x="291" y="47"/>
                    </a:lnTo>
                    <a:lnTo>
                      <a:pt x="289" y="38"/>
                    </a:lnTo>
                    <a:lnTo>
                      <a:pt x="282" y="26"/>
                    </a:lnTo>
                    <a:lnTo>
                      <a:pt x="274" y="15"/>
                    </a:lnTo>
                    <a:lnTo>
                      <a:pt x="264" y="9"/>
                    </a:lnTo>
                    <a:lnTo>
                      <a:pt x="257" y="3"/>
                    </a:lnTo>
                    <a:lnTo>
                      <a:pt x="244" y="1"/>
                    </a:lnTo>
                    <a:lnTo>
                      <a:pt x="232" y="1"/>
                    </a:lnTo>
                    <a:lnTo>
                      <a:pt x="217" y="0"/>
                    </a:lnTo>
                    <a:lnTo>
                      <a:pt x="198" y="3"/>
                    </a:lnTo>
                    <a:lnTo>
                      <a:pt x="177" y="7"/>
                    </a:lnTo>
                    <a:lnTo>
                      <a:pt x="154" y="17"/>
                    </a:lnTo>
                    <a:lnTo>
                      <a:pt x="128" y="24"/>
                    </a:lnTo>
                    <a:lnTo>
                      <a:pt x="107" y="38"/>
                    </a:lnTo>
                    <a:lnTo>
                      <a:pt x="86" y="49"/>
                    </a:lnTo>
                    <a:lnTo>
                      <a:pt x="69" y="62"/>
                    </a:lnTo>
                    <a:lnTo>
                      <a:pt x="53" y="78"/>
                    </a:lnTo>
                    <a:lnTo>
                      <a:pt x="42" y="95"/>
                    </a:lnTo>
                    <a:lnTo>
                      <a:pt x="31" y="112"/>
                    </a:lnTo>
                    <a:lnTo>
                      <a:pt x="23" y="129"/>
                    </a:lnTo>
                    <a:lnTo>
                      <a:pt x="14" y="144"/>
                    </a:lnTo>
                    <a:lnTo>
                      <a:pt x="10" y="161"/>
                    </a:lnTo>
                    <a:lnTo>
                      <a:pt x="4" y="175"/>
                    </a:lnTo>
                    <a:lnTo>
                      <a:pt x="2" y="190"/>
                    </a:lnTo>
                    <a:lnTo>
                      <a:pt x="0" y="203"/>
                    </a:lnTo>
                    <a:lnTo>
                      <a:pt x="0" y="213"/>
                    </a:lnTo>
                    <a:lnTo>
                      <a:pt x="0" y="220"/>
                    </a:lnTo>
                    <a:lnTo>
                      <a:pt x="2" y="228"/>
                    </a:lnTo>
                    <a:lnTo>
                      <a:pt x="2" y="235"/>
                    </a:lnTo>
                    <a:lnTo>
                      <a:pt x="8" y="241"/>
                    </a:lnTo>
                    <a:lnTo>
                      <a:pt x="10" y="245"/>
                    </a:lnTo>
                    <a:lnTo>
                      <a:pt x="14" y="249"/>
                    </a:lnTo>
                    <a:lnTo>
                      <a:pt x="19" y="251"/>
                    </a:lnTo>
                    <a:lnTo>
                      <a:pt x="23" y="252"/>
                    </a:lnTo>
                    <a:lnTo>
                      <a:pt x="23" y="2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3" name="Freeform 93"/>
              <p:cNvSpPr>
                <a:spLocks/>
              </p:cNvSpPr>
              <p:nvPr/>
            </p:nvSpPr>
            <p:spPr bwMode="auto">
              <a:xfrm>
                <a:off x="1848" y="2377"/>
                <a:ext cx="214" cy="87"/>
              </a:xfrm>
              <a:custGeom>
                <a:avLst/>
                <a:gdLst>
                  <a:gd name="T0" fmla="*/ 417 w 428"/>
                  <a:gd name="T1" fmla="*/ 173 h 173"/>
                  <a:gd name="T2" fmla="*/ 413 w 428"/>
                  <a:gd name="T3" fmla="*/ 169 h 173"/>
                  <a:gd name="T4" fmla="*/ 405 w 428"/>
                  <a:gd name="T5" fmla="*/ 167 h 173"/>
                  <a:gd name="T6" fmla="*/ 396 w 428"/>
                  <a:gd name="T7" fmla="*/ 159 h 173"/>
                  <a:gd name="T8" fmla="*/ 380 w 428"/>
                  <a:gd name="T9" fmla="*/ 152 h 173"/>
                  <a:gd name="T10" fmla="*/ 361 w 428"/>
                  <a:gd name="T11" fmla="*/ 142 h 173"/>
                  <a:gd name="T12" fmla="*/ 339 w 428"/>
                  <a:gd name="T13" fmla="*/ 133 h 173"/>
                  <a:gd name="T14" fmla="*/ 314 w 428"/>
                  <a:gd name="T15" fmla="*/ 121 h 173"/>
                  <a:gd name="T16" fmla="*/ 289 w 428"/>
                  <a:gd name="T17" fmla="*/ 110 h 173"/>
                  <a:gd name="T18" fmla="*/ 257 w 428"/>
                  <a:gd name="T19" fmla="*/ 97 h 173"/>
                  <a:gd name="T20" fmla="*/ 226 w 428"/>
                  <a:gd name="T21" fmla="*/ 85 h 173"/>
                  <a:gd name="T22" fmla="*/ 192 w 428"/>
                  <a:gd name="T23" fmla="*/ 72 h 173"/>
                  <a:gd name="T24" fmla="*/ 158 w 428"/>
                  <a:gd name="T25" fmla="*/ 61 h 173"/>
                  <a:gd name="T26" fmla="*/ 122 w 428"/>
                  <a:gd name="T27" fmla="*/ 49 h 173"/>
                  <a:gd name="T28" fmla="*/ 86 w 428"/>
                  <a:gd name="T29" fmla="*/ 40 h 173"/>
                  <a:gd name="T30" fmla="*/ 50 w 428"/>
                  <a:gd name="T31" fmla="*/ 30 h 173"/>
                  <a:gd name="T32" fmla="*/ 12 w 428"/>
                  <a:gd name="T33" fmla="*/ 24 h 173"/>
                  <a:gd name="T34" fmla="*/ 0 w 428"/>
                  <a:gd name="T35" fmla="*/ 2 h 173"/>
                  <a:gd name="T36" fmla="*/ 0 w 428"/>
                  <a:gd name="T37" fmla="*/ 0 h 173"/>
                  <a:gd name="T38" fmla="*/ 6 w 428"/>
                  <a:gd name="T39" fmla="*/ 0 h 173"/>
                  <a:gd name="T40" fmla="*/ 12 w 428"/>
                  <a:gd name="T41" fmla="*/ 0 h 173"/>
                  <a:gd name="T42" fmla="*/ 23 w 428"/>
                  <a:gd name="T43" fmla="*/ 0 h 173"/>
                  <a:gd name="T44" fmla="*/ 34 w 428"/>
                  <a:gd name="T45" fmla="*/ 0 h 173"/>
                  <a:gd name="T46" fmla="*/ 50 w 428"/>
                  <a:gd name="T47" fmla="*/ 0 h 173"/>
                  <a:gd name="T48" fmla="*/ 67 w 428"/>
                  <a:gd name="T49" fmla="*/ 2 h 173"/>
                  <a:gd name="T50" fmla="*/ 86 w 428"/>
                  <a:gd name="T51" fmla="*/ 5 h 173"/>
                  <a:gd name="T52" fmla="*/ 107 w 428"/>
                  <a:gd name="T53" fmla="*/ 7 h 173"/>
                  <a:gd name="T54" fmla="*/ 129 w 428"/>
                  <a:gd name="T55" fmla="*/ 11 h 173"/>
                  <a:gd name="T56" fmla="*/ 154 w 428"/>
                  <a:gd name="T57" fmla="*/ 15 h 173"/>
                  <a:gd name="T58" fmla="*/ 183 w 428"/>
                  <a:gd name="T59" fmla="*/ 23 h 173"/>
                  <a:gd name="T60" fmla="*/ 209 w 428"/>
                  <a:gd name="T61" fmla="*/ 28 h 173"/>
                  <a:gd name="T62" fmla="*/ 240 w 428"/>
                  <a:gd name="T63" fmla="*/ 38 h 173"/>
                  <a:gd name="T64" fmla="*/ 272 w 428"/>
                  <a:gd name="T65" fmla="*/ 49 h 173"/>
                  <a:gd name="T66" fmla="*/ 306 w 428"/>
                  <a:gd name="T67" fmla="*/ 62 h 173"/>
                  <a:gd name="T68" fmla="*/ 335 w 428"/>
                  <a:gd name="T69" fmla="*/ 74 h 173"/>
                  <a:gd name="T70" fmla="*/ 361 w 428"/>
                  <a:gd name="T71" fmla="*/ 85 h 173"/>
                  <a:gd name="T72" fmla="*/ 380 w 428"/>
                  <a:gd name="T73" fmla="*/ 97 h 173"/>
                  <a:gd name="T74" fmla="*/ 398 w 428"/>
                  <a:gd name="T75" fmla="*/ 108 h 173"/>
                  <a:gd name="T76" fmla="*/ 409 w 428"/>
                  <a:gd name="T77" fmla="*/ 118 h 173"/>
                  <a:gd name="T78" fmla="*/ 418 w 428"/>
                  <a:gd name="T79" fmla="*/ 127 h 173"/>
                  <a:gd name="T80" fmla="*/ 422 w 428"/>
                  <a:gd name="T81" fmla="*/ 135 h 173"/>
                  <a:gd name="T82" fmla="*/ 428 w 428"/>
                  <a:gd name="T83" fmla="*/ 142 h 173"/>
                  <a:gd name="T84" fmla="*/ 428 w 428"/>
                  <a:gd name="T85" fmla="*/ 154 h 173"/>
                  <a:gd name="T86" fmla="*/ 424 w 428"/>
                  <a:gd name="T87" fmla="*/ 165 h 173"/>
                  <a:gd name="T88" fmla="*/ 418 w 428"/>
                  <a:gd name="T89" fmla="*/ 169 h 173"/>
                  <a:gd name="T90" fmla="*/ 417 w 428"/>
                  <a:gd name="T91" fmla="*/ 173 h 173"/>
                  <a:gd name="T92" fmla="*/ 417 w 428"/>
                  <a:gd name="T93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8" h="173">
                    <a:moveTo>
                      <a:pt x="417" y="173"/>
                    </a:moveTo>
                    <a:lnTo>
                      <a:pt x="413" y="169"/>
                    </a:lnTo>
                    <a:lnTo>
                      <a:pt x="405" y="167"/>
                    </a:lnTo>
                    <a:lnTo>
                      <a:pt x="396" y="159"/>
                    </a:lnTo>
                    <a:lnTo>
                      <a:pt x="380" y="152"/>
                    </a:lnTo>
                    <a:lnTo>
                      <a:pt x="361" y="142"/>
                    </a:lnTo>
                    <a:lnTo>
                      <a:pt x="339" y="133"/>
                    </a:lnTo>
                    <a:lnTo>
                      <a:pt x="314" y="121"/>
                    </a:lnTo>
                    <a:lnTo>
                      <a:pt x="289" y="110"/>
                    </a:lnTo>
                    <a:lnTo>
                      <a:pt x="257" y="97"/>
                    </a:lnTo>
                    <a:lnTo>
                      <a:pt x="226" y="85"/>
                    </a:lnTo>
                    <a:lnTo>
                      <a:pt x="192" y="72"/>
                    </a:lnTo>
                    <a:lnTo>
                      <a:pt x="158" y="61"/>
                    </a:lnTo>
                    <a:lnTo>
                      <a:pt x="122" y="49"/>
                    </a:lnTo>
                    <a:lnTo>
                      <a:pt x="86" y="40"/>
                    </a:lnTo>
                    <a:lnTo>
                      <a:pt x="50" y="30"/>
                    </a:lnTo>
                    <a:lnTo>
                      <a:pt x="12" y="2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50" y="0"/>
                    </a:lnTo>
                    <a:lnTo>
                      <a:pt x="67" y="2"/>
                    </a:lnTo>
                    <a:lnTo>
                      <a:pt x="86" y="5"/>
                    </a:lnTo>
                    <a:lnTo>
                      <a:pt x="107" y="7"/>
                    </a:lnTo>
                    <a:lnTo>
                      <a:pt x="129" y="11"/>
                    </a:lnTo>
                    <a:lnTo>
                      <a:pt x="154" y="15"/>
                    </a:lnTo>
                    <a:lnTo>
                      <a:pt x="183" y="23"/>
                    </a:lnTo>
                    <a:lnTo>
                      <a:pt x="209" y="28"/>
                    </a:lnTo>
                    <a:lnTo>
                      <a:pt x="240" y="38"/>
                    </a:lnTo>
                    <a:lnTo>
                      <a:pt x="272" y="49"/>
                    </a:lnTo>
                    <a:lnTo>
                      <a:pt x="306" y="62"/>
                    </a:lnTo>
                    <a:lnTo>
                      <a:pt x="335" y="74"/>
                    </a:lnTo>
                    <a:lnTo>
                      <a:pt x="361" y="85"/>
                    </a:lnTo>
                    <a:lnTo>
                      <a:pt x="380" y="97"/>
                    </a:lnTo>
                    <a:lnTo>
                      <a:pt x="398" y="108"/>
                    </a:lnTo>
                    <a:lnTo>
                      <a:pt x="409" y="118"/>
                    </a:lnTo>
                    <a:lnTo>
                      <a:pt x="418" y="127"/>
                    </a:lnTo>
                    <a:lnTo>
                      <a:pt x="422" y="135"/>
                    </a:lnTo>
                    <a:lnTo>
                      <a:pt x="428" y="142"/>
                    </a:lnTo>
                    <a:lnTo>
                      <a:pt x="428" y="154"/>
                    </a:lnTo>
                    <a:lnTo>
                      <a:pt x="424" y="165"/>
                    </a:lnTo>
                    <a:lnTo>
                      <a:pt x="418" y="169"/>
                    </a:lnTo>
                    <a:lnTo>
                      <a:pt x="417" y="173"/>
                    </a:lnTo>
                    <a:lnTo>
                      <a:pt x="417" y="1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4" name="Freeform 94"/>
              <p:cNvSpPr>
                <a:spLocks/>
              </p:cNvSpPr>
              <p:nvPr/>
            </p:nvSpPr>
            <p:spPr bwMode="auto">
              <a:xfrm>
                <a:off x="2100" y="2238"/>
                <a:ext cx="95" cy="259"/>
              </a:xfrm>
              <a:custGeom>
                <a:avLst/>
                <a:gdLst>
                  <a:gd name="T0" fmla="*/ 13 w 190"/>
                  <a:gd name="T1" fmla="*/ 519 h 519"/>
                  <a:gd name="T2" fmla="*/ 13 w 190"/>
                  <a:gd name="T3" fmla="*/ 514 h 519"/>
                  <a:gd name="T4" fmla="*/ 17 w 190"/>
                  <a:gd name="T5" fmla="*/ 502 h 519"/>
                  <a:gd name="T6" fmla="*/ 19 w 190"/>
                  <a:gd name="T7" fmla="*/ 481 h 519"/>
                  <a:gd name="T8" fmla="*/ 27 w 190"/>
                  <a:gd name="T9" fmla="*/ 458 h 519"/>
                  <a:gd name="T10" fmla="*/ 34 w 190"/>
                  <a:gd name="T11" fmla="*/ 428 h 519"/>
                  <a:gd name="T12" fmla="*/ 42 w 190"/>
                  <a:gd name="T13" fmla="*/ 394 h 519"/>
                  <a:gd name="T14" fmla="*/ 51 w 190"/>
                  <a:gd name="T15" fmla="*/ 356 h 519"/>
                  <a:gd name="T16" fmla="*/ 67 w 190"/>
                  <a:gd name="T17" fmla="*/ 316 h 519"/>
                  <a:gd name="T18" fmla="*/ 76 w 190"/>
                  <a:gd name="T19" fmla="*/ 272 h 519"/>
                  <a:gd name="T20" fmla="*/ 91 w 190"/>
                  <a:gd name="T21" fmla="*/ 228 h 519"/>
                  <a:gd name="T22" fmla="*/ 105 w 190"/>
                  <a:gd name="T23" fmla="*/ 185 h 519"/>
                  <a:gd name="T24" fmla="*/ 122 w 190"/>
                  <a:gd name="T25" fmla="*/ 143 h 519"/>
                  <a:gd name="T26" fmla="*/ 135 w 190"/>
                  <a:gd name="T27" fmla="*/ 101 h 519"/>
                  <a:gd name="T28" fmla="*/ 152 w 190"/>
                  <a:gd name="T29" fmla="*/ 65 h 519"/>
                  <a:gd name="T30" fmla="*/ 171 w 190"/>
                  <a:gd name="T31" fmla="*/ 31 h 519"/>
                  <a:gd name="T32" fmla="*/ 190 w 190"/>
                  <a:gd name="T33" fmla="*/ 0 h 519"/>
                  <a:gd name="T34" fmla="*/ 184 w 190"/>
                  <a:gd name="T35" fmla="*/ 2 h 519"/>
                  <a:gd name="T36" fmla="*/ 173 w 190"/>
                  <a:gd name="T37" fmla="*/ 10 h 519"/>
                  <a:gd name="T38" fmla="*/ 165 w 190"/>
                  <a:gd name="T39" fmla="*/ 15 h 519"/>
                  <a:gd name="T40" fmla="*/ 158 w 190"/>
                  <a:gd name="T41" fmla="*/ 25 h 519"/>
                  <a:gd name="T42" fmla="*/ 148 w 190"/>
                  <a:gd name="T43" fmla="*/ 34 h 519"/>
                  <a:gd name="T44" fmla="*/ 141 w 190"/>
                  <a:gd name="T45" fmla="*/ 50 h 519"/>
                  <a:gd name="T46" fmla="*/ 127 w 190"/>
                  <a:gd name="T47" fmla="*/ 61 h 519"/>
                  <a:gd name="T48" fmla="*/ 116 w 190"/>
                  <a:gd name="T49" fmla="*/ 78 h 519"/>
                  <a:gd name="T50" fmla="*/ 106 w 190"/>
                  <a:gd name="T51" fmla="*/ 97 h 519"/>
                  <a:gd name="T52" fmla="*/ 95 w 190"/>
                  <a:gd name="T53" fmla="*/ 118 h 519"/>
                  <a:gd name="T54" fmla="*/ 84 w 190"/>
                  <a:gd name="T55" fmla="*/ 141 h 519"/>
                  <a:gd name="T56" fmla="*/ 72 w 190"/>
                  <a:gd name="T57" fmla="*/ 168 h 519"/>
                  <a:gd name="T58" fmla="*/ 63 w 190"/>
                  <a:gd name="T59" fmla="*/ 196 h 519"/>
                  <a:gd name="T60" fmla="*/ 53 w 190"/>
                  <a:gd name="T61" fmla="*/ 228 h 519"/>
                  <a:gd name="T62" fmla="*/ 42 w 190"/>
                  <a:gd name="T63" fmla="*/ 257 h 519"/>
                  <a:gd name="T64" fmla="*/ 34 w 190"/>
                  <a:gd name="T65" fmla="*/ 289 h 519"/>
                  <a:gd name="T66" fmla="*/ 27 w 190"/>
                  <a:gd name="T67" fmla="*/ 316 h 519"/>
                  <a:gd name="T68" fmla="*/ 23 w 190"/>
                  <a:gd name="T69" fmla="*/ 344 h 519"/>
                  <a:gd name="T70" fmla="*/ 17 w 190"/>
                  <a:gd name="T71" fmla="*/ 369 h 519"/>
                  <a:gd name="T72" fmla="*/ 11 w 190"/>
                  <a:gd name="T73" fmla="*/ 394 h 519"/>
                  <a:gd name="T74" fmla="*/ 8 w 190"/>
                  <a:gd name="T75" fmla="*/ 415 h 519"/>
                  <a:gd name="T76" fmla="*/ 8 w 190"/>
                  <a:gd name="T77" fmla="*/ 437 h 519"/>
                  <a:gd name="T78" fmla="*/ 2 w 190"/>
                  <a:gd name="T79" fmla="*/ 455 h 519"/>
                  <a:gd name="T80" fmla="*/ 0 w 190"/>
                  <a:gd name="T81" fmla="*/ 470 h 519"/>
                  <a:gd name="T82" fmla="*/ 0 w 190"/>
                  <a:gd name="T83" fmla="*/ 483 h 519"/>
                  <a:gd name="T84" fmla="*/ 0 w 190"/>
                  <a:gd name="T85" fmla="*/ 496 h 519"/>
                  <a:gd name="T86" fmla="*/ 0 w 190"/>
                  <a:gd name="T87" fmla="*/ 506 h 519"/>
                  <a:gd name="T88" fmla="*/ 0 w 190"/>
                  <a:gd name="T89" fmla="*/ 514 h 519"/>
                  <a:gd name="T90" fmla="*/ 0 w 190"/>
                  <a:gd name="T91" fmla="*/ 515 h 519"/>
                  <a:gd name="T92" fmla="*/ 0 w 190"/>
                  <a:gd name="T93" fmla="*/ 519 h 519"/>
                  <a:gd name="T94" fmla="*/ 13 w 190"/>
                  <a:gd name="T95" fmla="*/ 519 h 519"/>
                  <a:gd name="T96" fmla="*/ 13 w 190"/>
                  <a:gd name="T9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0" h="519">
                    <a:moveTo>
                      <a:pt x="13" y="519"/>
                    </a:moveTo>
                    <a:lnTo>
                      <a:pt x="13" y="514"/>
                    </a:lnTo>
                    <a:lnTo>
                      <a:pt x="17" y="502"/>
                    </a:lnTo>
                    <a:lnTo>
                      <a:pt x="19" y="481"/>
                    </a:lnTo>
                    <a:lnTo>
                      <a:pt x="27" y="458"/>
                    </a:lnTo>
                    <a:lnTo>
                      <a:pt x="34" y="428"/>
                    </a:lnTo>
                    <a:lnTo>
                      <a:pt x="42" y="394"/>
                    </a:lnTo>
                    <a:lnTo>
                      <a:pt x="51" y="356"/>
                    </a:lnTo>
                    <a:lnTo>
                      <a:pt x="67" y="316"/>
                    </a:lnTo>
                    <a:lnTo>
                      <a:pt x="76" y="272"/>
                    </a:lnTo>
                    <a:lnTo>
                      <a:pt x="91" y="228"/>
                    </a:lnTo>
                    <a:lnTo>
                      <a:pt x="105" y="185"/>
                    </a:lnTo>
                    <a:lnTo>
                      <a:pt x="122" y="143"/>
                    </a:lnTo>
                    <a:lnTo>
                      <a:pt x="135" y="101"/>
                    </a:lnTo>
                    <a:lnTo>
                      <a:pt x="152" y="65"/>
                    </a:lnTo>
                    <a:lnTo>
                      <a:pt x="171" y="31"/>
                    </a:lnTo>
                    <a:lnTo>
                      <a:pt x="190" y="0"/>
                    </a:lnTo>
                    <a:lnTo>
                      <a:pt x="184" y="2"/>
                    </a:lnTo>
                    <a:lnTo>
                      <a:pt x="173" y="10"/>
                    </a:lnTo>
                    <a:lnTo>
                      <a:pt x="165" y="15"/>
                    </a:lnTo>
                    <a:lnTo>
                      <a:pt x="158" y="25"/>
                    </a:lnTo>
                    <a:lnTo>
                      <a:pt x="148" y="34"/>
                    </a:lnTo>
                    <a:lnTo>
                      <a:pt x="141" y="50"/>
                    </a:lnTo>
                    <a:lnTo>
                      <a:pt x="127" y="61"/>
                    </a:lnTo>
                    <a:lnTo>
                      <a:pt x="116" y="78"/>
                    </a:lnTo>
                    <a:lnTo>
                      <a:pt x="106" y="97"/>
                    </a:lnTo>
                    <a:lnTo>
                      <a:pt x="95" y="118"/>
                    </a:lnTo>
                    <a:lnTo>
                      <a:pt x="84" y="141"/>
                    </a:lnTo>
                    <a:lnTo>
                      <a:pt x="72" y="168"/>
                    </a:lnTo>
                    <a:lnTo>
                      <a:pt x="63" y="196"/>
                    </a:lnTo>
                    <a:lnTo>
                      <a:pt x="53" y="228"/>
                    </a:lnTo>
                    <a:lnTo>
                      <a:pt x="42" y="257"/>
                    </a:lnTo>
                    <a:lnTo>
                      <a:pt x="34" y="289"/>
                    </a:lnTo>
                    <a:lnTo>
                      <a:pt x="27" y="316"/>
                    </a:lnTo>
                    <a:lnTo>
                      <a:pt x="23" y="344"/>
                    </a:lnTo>
                    <a:lnTo>
                      <a:pt x="17" y="369"/>
                    </a:lnTo>
                    <a:lnTo>
                      <a:pt x="11" y="394"/>
                    </a:lnTo>
                    <a:lnTo>
                      <a:pt x="8" y="415"/>
                    </a:lnTo>
                    <a:lnTo>
                      <a:pt x="8" y="437"/>
                    </a:lnTo>
                    <a:lnTo>
                      <a:pt x="2" y="455"/>
                    </a:lnTo>
                    <a:lnTo>
                      <a:pt x="0" y="470"/>
                    </a:lnTo>
                    <a:lnTo>
                      <a:pt x="0" y="483"/>
                    </a:lnTo>
                    <a:lnTo>
                      <a:pt x="0" y="496"/>
                    </a:lnTo>
                    <a:lnTo>
                      <a:pt x="0" y="506"/>
                    </a:lnTo>
                    <a:lnTo>
                      <a:pt x="0" y="514"/>
                    </a:lnTo>
                    <a:lnTo>
                      <a:pt x="0" y="515"/>
                    </a:lnTo>
                    <a:lnTo>
                      <a:pt x="0" y="519"/>
                    </a:lnTo>
                    <a:lnTo>
                      <a:pt x="13" y="519"/>
                    </a:lnTo>
                    <a:lnTo>
                      <a:pt x="13" y="5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5" name="Freeform 95"/>
              <p:cNvSpPr>
                <a:spLocks/>
              </p:cNvSpPr>
              <p:nvPr/>
            </p:nvSpPr>
            <p:spPr bwMode="auto">
              <a:xfrm>
                <a:off x="2057" y="2301"/>
                <a:ext cx="62" cy="167"/>
              </a:xfrm>
              <a:custGeom>
                <a:avLst/>
                <a:gdLst>
                  <a:gd name="T0" fmla="*/ 122 w 124"/>
                  <a:gd name="T1" fmla="*/ 13 h 332"/>
                  <a:gd name="T2" fmla="*/ 120 w 124"/>
                  <a:gd name="T3" fmla="*/ 13 h 332"/>
                  <a:gd name="T4" fmla="*/ 118 w 124"/>
                  <a:gd name="T5" fmla="*/ 19 h 332"/>
                  <a:gd name="T6" fmla="*/ 113 w 124"/>
                  <a:gd name="T7" fmla="*/ 22 h 332"/>
                  <a:gd name="T8" fmla="*/ 109 w 124"/>
                  <a:gd name="T9" fmla="*/ 34 h 332"/>
                  <a:gd name="T10" fmla="*/ 101 w 124"/>
                  <a:gd name="T11" fmla="*/ 45 h 332"/>
                  <a:gd name="T12" fmla="*/ 94 w 124"/>
                  <a:gd name="T13" fmla="*/ 59 h 332"/>
                  <a:gd name="T14" fmla="*/ 86 w 124"/>
                  <a:gd name="T15" fmla="*/ 76 h 332"/>
                  <a:gd name="T16" fmla="*/ 78 w 124"/>
                  <a:gd name="T17" fmla="*/ 97 h 332"/>
                  <a:gd name="T18" fmla="*/ 69 w 124"/>
                  <a:gd name="T19" fmla="*/ 116 h 332"/>
                  <a:gd name="T20" fmla="*/ 61 w 124"/>
                  <a:gd name="T21" fmla="*/ 140 h 332"/>
                  <a:gd name="T22" fmla="*/ 54 w 124"/>
                  <a:gd name="T23" fmla="*/ 165 h 332"/>
                  <a:gd name="T24" fmla="*/ 46 w 124"/>
                  <a:gd name="T25" fmla="*/ 195 h 332"/>
                  <a:gd name="T26" fmla="*/ 38 w 124"/>
                  <a:gd name="T27" fmla="*/ 226 h 332"/>
                  <a:gd name="T28" fmla="*/ 35 w 124"/>
                  <a:gd name="T29" fmla="*/ 258 h 332"/>
                  <a:gd name="T30" fmla="*/ 29 w 124"/>
                  <a:gd name="T31" fmla="*/ 294 h 332"/>
                  <a:gd name="T32" fmla="*/ 27 w 124"/>
                  <a:gd name="T33" fmla="*/ 332 h 332"/>
                  <a:gd name="T34" fmla="*/ 8 w 124"/>
                  <a:gd name="T35" fmla="*/ 327 h 332"/>
                  <a:gd name="T36" fmla="*/ 6 w 124"/>
                  <a:gd name="T37" fmla="*/ 323 h 332"/>
                  <a:gd name="T38" fmla="*/ 4 w 124"/>
                  <a:gd name="T39" fmla="*/ 319 h 332"/>
                  <a:gd name="T40" fmla="*/ 4 w 124"/>
                  <a:gd name="T41" fmla="*/ 311 h 332"/>
                  <a:gd name="T42" fmla="*/ 4 w 124"/>
                  <a:gd name="T43" fmla="*/ 302 h 332"/>
                  <a:gd name="T44" fmla="*/ 2 w 124"/>
                  <a:gd name="T45" fmla="*/ 287 h 332"/>
                  <a:gd name="T46" fmla="*/ 0 w 124"/>
                  <a:gd name="T47" fmla="*/ 271 h 332"/>
                  <a:gd name="T48" fmla="*/ 0 w 124"/>
                  <a:gd name="T49" fmla="*/ 254 h 332"/>
                  <a:gd name="T50" fmla="*/ 4 w 124"/>
                  <a:gd name="T51" fmla="*/ 235 h 332"/>
                  <a:gd name="T52" fmla="*/ 4 w 124"/>
                  <a:gd name="T53" fmla="*/ 211 h 332"/>
                  <a:gd name="T54" fmla="*/ 8 w 124"/>
                  <a:gd name="T55" fmla="*/ 188 h 332"/>
                  <a:gd name="T56" fmla="*/ 12 w 124"/>
                  <a:gd name="T57" fmla="*/ 159 h 332"/>
                  <a:gd name="T58" fmla="*/ 21 w 124"/>
                  <a:gd name="T59" fmla="*/ 133 h 332"/>
                  <a:gd name="T60" fmla="*/ 29 w 124"/>
                  <a:gd name="T61" fmla="*/ 104 h 332"/>
                  <a:gd name="T62" fmla="*/ 44 w 124"/>
                  <a:gd name="T63" fmla="*/ 72 h 332"/>
                  <a:gd name="T64" fmla="*/ 57 w 124"/>
                  <a:gd name="T65" fmla="*/ 40 h 332"/>
                  <a:gd name="T66" fmla="*/ 78 w 124"/>
                  <a:gd name="T67" fmla="*/ 7 h 332"/>
                  <a:gd name="T68" fmla="*/ 78 w 124"/>
                  <a:gd name="T69" fmla="*/ 5 h 332"/>
                  <a:gd name="T70" fmla="*/ 86 w 124"/>
                  <a:gd name="T71" fmla="*/ 5 h 332"/>
                  <a:gd name="T72" fmla="*/ 94 w 124"/>
                  <a:gd name="T73" fmla="*/ 1 h 332"/>
                  <a:gd name="T74" fmla="*/ 105 w 124"/>
                  <a:gd name="T75" fmla="*/ 1 h 332"/>
                  <a:gd name="T76" fmla="*/ 113 w 124"/>
                  <a:gd name="T77" fmla="*/ 0 h 332"/>
                  <a:gd name="T78" fmla="*/ 120 w 124"/>
                  <a:gd name="T79" fmla="*/ 1 h 332"/>
                  <a:gd name="T80" fmla="*/ 124 w 124"/>
                  <a:gd name="T81" fmla="*/ 5 h 332"/>
                  <a:gd name="T82" fmla="*/ 122 w 124"/>
                  <a:gd name="T83" fmla="*/ 13 h 332"/>
                  <a:gd name="T84" fmla="*/ 122 w 124"/>
                  <a:gd name="T85" fmla="*/ 1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4" h="332">
                    <a:moveTo>
                      <a:pt x="122" y="13"/>
                    </a:moveTo>
                    <a:lnTo>
                      <a:pt x="120" y="13"/>
                    </a:lnTo>
                    <a:lnTo>
                      <a:pt x="118" y="19"/>
                    </a:lnTo>
                    <a:lnTo>
                      <a:pt x="113" y="22"/>
                    </a:lnTo>
                    <a:lnTo>
                      <a:pt x="109" y="34"/>
                    </a:lnTo>
                    <a:lnTo>
                      <a:pt x="101" y="45"/>
                    </a:lnTo>
                    <a:lnTo>
                      <a:pt x="94" y="59"/>
                    </a:lnTo>
                    <a:lnTo>
                      <a:pt x="86" y="76"/>
                    </a:lnTo>
                    <a:lnTo>
                      <a:pt x="78" y="97"/>
                    </a:lnTo>
                    <a:lnTo>
                      <a:pt x="69" y="116"/>
                    </a:lnTo>
                    <a:lnTo>
                      <a:pt x="61" y="140"/>
                    </a:lnTo>
                    <a:lnTo>
                      <a:pt x="54" y="165"/>
                    </a:lnTo>
                    <a:lnTo>
                      <a:pt x="46" y="195"/>
                    </a:lnTo>
                    <a:lnTo>
                      <a:pt x="38" y="226"/>
                    </a:lnTo>
                    <a:lnTo>
                      <a:pt x="35" y="258"/>
                    </a:lnTo>
                    <a:lnTo>
                      <a:pt x="29" y="294"/>
                    </a:lnTo>
                    <a:lnTo>
                      <a:pt x="27" y="332"/>
                    </a:lnTo>
                    <a:lnTo>
                      <a:pt x="8" y="327"/>
                    </a:lnTo>
                    <a:lnTo>
                      <a:pt x="6" y="323"/>
                    </a:lnTo>
                    <a:lnTo>
                      <a:pt x="4" y="319"/>
                    </a:lnTo>
                    <a:lnTo>
                      <a:pt x="4" y="311"/>
                    </a:lnTo>
                    <a:lnTo>
                      <a:pt x="4" y="302"/>
                    </a:lnTo>
                    <a:lnTo>
                      <a:pt x="2" y="287"/>
                    </a:lnTo>
                    <a:lnTo>
                      <a:pt x="0" y="271"/>
                    </a:lnTo>
                    <a:lnTo>
                      <a:pt x="0" y="254"/>
                    </a:lnTo>
                    <a:lnTo>
                      <a:pt x="4" y="235"/>
                    </a:lnTo>
                    <a:lnTo>
                      <a:pt x="4" y="211"/>
                    </a:lnTo>
                    <a:lnTo>
                      <a:pt x="8" y="188"/>
                    </a:lnTo>
                    <a:lnTo>
                      <a:pt x="12" y="159"/>
                    </a:lnTo>
                    <a:lnTo>
                      <a:pt x="21" y="133"/>
                    </a:lnTo>
                    <a:lnTo>
                      <a:pt x="29" y="104"/>
                    </a:lnTo>
                    <a:lnTo>
                      <a:pt x="44" y="72"/>
                    </a:lnTo>
                    <a:lnTo>
                      <a:pt x="57" y="40"/>
                    </a:lnTo>
                    <a:lnTo>
                      <a:pt x="78" y="7"/>
                    </a:lnTo>
                    <a:lnTo>
                      <a:pt x="78" y="5"/>
                    </a:lnTo>
                    <a:lnTo>
                      <a:pt x="86" y="5"/>
                    </a:lnTo>
                    <a:lnTo>
                      <a:pt x="94" y="1"/>
                    </a:lnTo>
                    <a:lnTo>
                      <a:pt x="105" y="1"/>
                    </a:lnTo>
                    <a:lnTo>
                      <a:pt x="113" y="0"/>
                    </a:lnTo>
                    <a:lnTo>
                      <a:pt x="120" y="1"/>
                    </a:lnTo>
                    <a:lnTo>
                      <a:pt x="124" y="5"/>
                    </a:lnTo>
                    <a:lnTo>
                      <a:pt x="122" y="13"/>
                    </a:lnTo>
                    <a:lnTo>
                      <a:pt x="12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6" name="Freeform 96"/>
              <p:cNvSpPr>
                <a:spLocks/>
              </p:cNvSpPr>
              <p:nvPr/>
            </p:nvSpPr>
            <p:spPr bwMode="auto">
              <a:xfrm>
                <a:off x="1873" y="2266"/>
                <a:ext cx="59" cy="119"/>
              </a:xfrm>
              <a:custGeom>
                <a:avLst/>
                <a:gdLst>
                  <a:gd name="T0" fmla="*/ 34 w 118"/>
                  <a:gd name="T1" fmla="*/ 238 h 238"/>
                  <a:gd name="T2" fmla="*/ 34 w 118"/>
                  <a:gd name="T3" fmla="*/ 234 h 238"/>
                  <a:gd name="T4" fmla="*/ 34 w 118"/>
                  <a:gd name="T5" fmla="*/ 228 h 238"/>
                  <a:gd name="T6" fmla="*/ 36 w 118"/>
                  <a:gd name="T7" fmla="*/ 219 h 238"/>
                  <a:gd name="T8" fmla="*/ 40 w 118"/>
                  <a:gd name="T9" fmla="*/ 209 h 238"/>
                  <a:gd name="T10" fmla="*/ 41 w 118"/>
                  <a:gd name="T11" fmla="*/ 192 h 238"/>
                  <a:gd name="T12" fmla="*/ 45 w 118"/>
                  <a:gd name="T13" fmla="*/ 177 h 238"/>
                  <a:gd name="T14" fmla="*/ 51 w 118"/>
                  <a:gd name="T15" fmla="*/ 158 h 238"/>
                  <a:gd name="T16" fmla="*/ 57 w 118"/>
                  <a:gd name="T17" fmla="*/ 141 h 238"/>
                  <a:gd name="T18" fmla="*/ 60 w 118"/>
                  <a:gd name="T19" fmla="*/ 120 h 238"/>
                  <a:gd name="T20" fmla="*/ 66 w 118"/>
                  <a:gd name="T21" fmla="*/ 101 h 238"/>
                  <a:gd name="T22" fmla="*/ 74 w 118"/>
                  <a:gd name="T23" fmla="*/ 80 h 238"/>
                  <a:gd name="T24" fmla="*/ 83 w 118"/>
                  <a:gd name="T25" fmla="*/ 61 h 238"/>
                  <a:gd name="T26" fmla="*/ 89 w 118"/>
                  <a:gd name="T27" fmla="*/ 42 h 238"/>
                  <a:gd name="T28" fmla="*/ 99 w 118"/>
                  <a:gd name="T29" fmla="*/ 25 h 238"/>
                  <a:gd name="T30" fmla="*/ 108 w 118"/>
                  <a:gd name="T31" fmla="*/ 12 h 238"/>
                  <a:gd name="T32" fmla="*/ 118 w 118"/>
                  <a:gd name="T33" fmla="*/ 0 h 238"/>
                  <a:gd name="T34" fmla="*/ 114 w 118"/>
                  <a:gd name="T35" fmla="*/ 0 h 238"/>
                  <a:gd name="T36" fmla="*/ 106 w 118"/>
                  <a:gd name="T37" fmla="*/ 4 h 238"/>
                  <a:gd name="T38" fmla="*/ 99 w 118"/>
                  <a:gd name="T39" fmla="*/ 8 h 238"/>
                  <a:gd name="T40" fmla="*/ 91 w 118"/>
                  <a:gd name="T41" fmla="*/ 14 h 238"/>
                  <a:gd name="T42" fmla="*/ 83 w 118"/>
                  <a:gd name="T43" fmla="*/ 21 h 238"/>
                  <a:gd name="T44" fmla="*/ 76 w 118"/>
                  <a:gd name="T45" fmla="*/ 33 h 238"/>
                  <a:gd name="T46" fmla="*/ 66 w 118"/>
                  <a:gd name="T47" fmla="*/ 42 h 238"/>
                  <a:gd name="T48" fmla="*/ 57 w 118"/>
                  <a:gd name="T49" fmla="*/ 59 h 238"/>
                  <a:gd name="T50" fmla="*/ 47 w 118"/>
                  <a:gd name="T51" fmla="*/ 76 h 238"/>
                  <a:gd name="T52" fmla="*/ 38 w 118"/>
                  <a:gd name="T53" fmla="*/ 101 h 238"/>
                  <a:gd name="T54" fmla="*/ 26 w 118"/>
                  <a:gd name="T55" fmla="*/ 126 h 238"/>
                  <a:gd name="T56" fmla="*/ 17 w 118"/>
                  <a:gd name="T57" fmla="*/ 156 h 238"/>
                  <a:gd name="T58" fmla="*/ 9 w 118"/>
                  <a:gd name="T59" fmla="*/ 190 h 238"/>
                  <a:gd name="T60" fmla="*/ 0 w 118"/>
                  <a:gd name="T61" fmla="*/ 230 h 238"/>
                  <a:gd name="T62" fmla="*/ 34 w 118"/>
                  <a:gd name="T63" fmla="*/ 238 h 238"/>
                  <a:gd name="T64" fmla="*/ 34 w 118"/>
                  <a:gd name="T65" fmla="*/ 23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238">
                    <a:moveTo>
                      <a:pt x="34" y="238"/>
                    </a:moveTo>
                    <a:lnTo>
                      <a:pt x="34" y="234"/>
                    </a:lnTo>
                    <a:lnTo>
                      <a:pt x="34" y="228"/>
                    </a:lnTo>
                    <a:lnTo>
                      <a:pt x="36" y="219"/>
                    </a:lnTo>
                    <a:lnTo>
                      <a:pt x="40" y="209"/>
                    </a:lnTo>
                    <a:lnTo>
                      <a:pt x="41" y="192"/>
                    </a:lnTo>
                    <a:lnTo>
                      <a:pt x="45" y="177"/>
                    </a:lnTo>
                    <a:lnTo>
                      <a:pt x="51" y="158"/>
                    </a:lnTo>
                    <a:lnTo>
                      <a:pt x="57" y="141"/>
                    </a:lnTo>
                    <a:lnTo>
                      <a:pt x="60" y="120"/>
                    </a:lnTo>
                    <a:lnTo>
                      <a:pt x="66" y="101"/>
                    </a:lnTo>
                    <a:lnTo>
                      <a:pt x="74" y="80"/>
                    </a:lnTo>
                    <a:lnTo>
                      <a:pt x="83" y="61"/>
                    </a:lnTo>
                    <a:lnTo>
                      <a:pt x="89" y="42"/>
                    </a:lnTo>
                    <a:lnTo>
                      <a:pt x="99" y="25"/>
                    </a:lnTo>
                    <a:lnTo>
                      <a:pt x="108" y="12"/>
                    </a:lnTo>
                    <a:lnTo>
                      <a:pt x="118" y="0"/>
                    </a:lnTo>
                    <a:lnTo>
                      <a:pt x="114" y="0"/>
                    </a:lnTo>
                    <a:lnTo>
                      <a:pt x="106" y="4"/>
                    </a:lnTo>
                    <a:lnTo>
                      <a:pt x="99" y="8"/>
                    </a:lnTo>
                    <a:lnTo>
                      <a:pt x="91" y="14"/>
                    </a:lnTo>
                    <a:lnTo>
                      <a:pt x="83" y="21"/>
                    </a:lnTo>
                    <a:lnTo>
                      <a:pt x="76" y="33"/>
                    </a:lnTo>
                    <a:lnTo>
                      <a:pt x="66" y="42"/>
                    </a:lnTo>
                    <a:lnTo>
                      <a:pt x="57" y="59"/>
                    </a:lnTo>
                    <a:lnTo>
                      <a:pt x="47" y="76"/>
                    </a:lnTo>
                    <a:lnTo>
                      <a:pt x="38" y="101"/>
                    </a:lnTo>
                    <a:lnTo>
                      <a:pt x="26" y="126"/>
                    </a:lnTo>
                    <a:lnTo>
                      <a:pt x="17" y="156"/>
                    </a:lnTo>
                    <a:lnTo>
                      <a:pt x="9" y="190"/>
                    </a:lnTo>
                    <a:lnTo>
                      <a:pt x="0" y="230"/>
                    </a:lnTo>
                    <a:lnTo>
                      <a:pt x="34" y="238"/>
                    </a:lnTo>
                    <a:lnTo>
                      <a:pt x="34" y="2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7" name="Freeform 97"/>
              <p:cNvSpPr>
                <a:spLocks/>
              </p:cNvSpPr>
              <p:nvPr/>
            </p:nvSpPr>
            <p:spPr bwMode="auto">
              <a:xfrm>
                <a:off x="1849" y="2181"/>
                <a:ext cx="76" cy="198"/>
              </a:xfrm>
              <a:custGeom>
                <a:avLst/>
                <a:gdLst>
                  <a:gd name="T0" fmla="*/ 152 w 152"/>
                  <a:gd name="T1" fmla="*/ 10 h 397"/>
                  <a:gd name="T2" fmla="*/ 148 w 152"/>
                  <a:gd name="T3" fmla="*/ 10 h 397"/>
                  <a:gd name="T4" fmla="*/ 147 w 152"/>
                  <a:gd name="T5" fmla="*/ 13 h 397"/>
                  <a:gd name="T6" fmla="*/ 139 w 152"/>
                  <a:gd name="T7" fmla="*/ 23 h 397"/>
                  <a:gd name="T8" fmla="*/ 135 w 152"/>
                  <a:gd name="T9" fmla="*/ 34 h 397"/>
                  <a:gd name="T10" fmla="*/ 126 w 152"/>
                  <a:gd name="T11" fmla="*/ 48 h 397"/>
                  <a:gd name="T12" fmla="*/ 116 w 152"/>
                  <a:gd name="T13" fmla="*/ 65 h 397"/>
                  <a:gd name="T14" fmla="*/ 107 w 152"/>
                  <a:gd name="T15" fmla="*/ 84 h 397"/>
                  <a:gd name="T16" fmla="*/ 97 w 152"/>
                  <a:gd name="T17" fmla="*/ 108 h 397"/>
                  <a:gd name="T18" fmla="*/ 84 w 152"/>
                  <a:gd name="T19" fmla="*/ 133 h 397"/>
                  <a:gd name="T20" fmla="*/ 72 w 152"/>
                  <a:gd name="T21" fmla="*/ 164 h 397"/>
                  <a:gd name="T22" fmla="*/ 59 w 152"/>
                  <a:gd name="T23" fmla="*/ 194 h 397"/>
                  <a:gd name="T24" fmla="*/ 50 w 152"/>
                  <a:gd name="T25" fmla="*/ 230 h 397"/>
                  <a:gd name="T26" fmla="*/ 40 w 152"/>
                  <a:gd name="T27" fmla="*/ 264 h 397"/>
                  <a:gd name="T28" fmla="*/ 32 w 152"/>
                  <a:gd name="T29" fmla="*/ 306 h 397"/>
                  <a:gd name="T30" fmla="*/ 23 w 152"/>
                  <a:gd name="T31" fmla="*/ 350 h 397"/>
                  <a:gd name="T32" fmla="*/ 17 w 152"/>
                  <a:gd name="T33" fmla="*/ 397 h 397"/>
                  <a:gd name="T34" fmla="*/ 2 w 152"/>
                  <a:gd name="T35" fmla="*/ 396 h 397"/>
                  <a:gd name="T36" fmla="*/ 0 w 152"/>
                  <a:gd name="T37" fmla="*/ 388 h 397"/>
                  <a:gd name="T38" fmla="*/ 0 w 152"/>
                  <a:gd name="T39" fmla="*/ 377 h 397"/>
                  <a:gd name="T40" fmla="*/ 0 w 152"/>
                  <a:gd name="T41" fmla="*/ 365 h 397"/>
                  <a:gd name="T42" fmla="*/ 0 w 152"/>
                  <a:gd name="T43" fmla="*/ 354 h 397"/>
                  <a:gd name="T44" fmla="*/ 2 w 152"/>
                  <a:gd name="T45" fmla="*/ 339 h 397"/>
                  <a:gd name="T46" fmla="*/ 4 w 152"/>
                  <a:gd name="T47" fmla="*/ 325 h 397"/>
                  <a:gd name="T48" fmla="*/ 4 w 152"/>
                  <a:gd name="T49" fmla="*/ 306 h 397"/>
                  <a:gd name="T50" fmla="*/ 8 w 152"/>
                  <a:gd name="T51" fmla="*/ 289 h 397"/>
                  <a:gd name="T52" fmla="*/ 10 w 152"/>
                  <a:gd name="T53" fmla="*/ 270 h 397"/>
                  <a:gd name="T54" fmla="*/ 15 w 152"/>
                  <a:gd name="T55" fmla="*/ 249 h 397"/>
                  <a:gd name="T56" fmla="*/ 19 w 152"/>
                  <a:gd name="T57" fmla="*/ 226 h 397"/>
                  <a:gd name="T58" fmla="*/ 25 w 152"/>
                  <a:gd name="T59" fmla="*/ 205 h 397"/>
                  <a:gd name="T60" fmla="*/ 32 w 152"/>
                  <a:gd name="T61" fmla="*/ 181 h 397"/>
                  <a:gd name="T62" fmla="*/ 40 w 152"/>
                  <a:gd name="T63" fmla="*/ 158 h 397"/>
                  <a:gd name="T64" fmla="*/ 48 w 152"/>
                  <a:gd name="T65" fmla="*/ 133 h 397"/>
                  <a:gd name="T66" fmla="*/ 55 w 152"/>
                  <a:gd name="T67" fmla="*/ 112 h 397"/>
                  <a:gd name="T68" fmla="*/ 61 w 152"/>
                  <a:gd name="T69" fmla="*/ 91 h 397"/>
                  <a:gd name="T70" fmla="*/ 69 w 152"/>
                  <a:gd name="T71" fmla="*/ 74 h 397"/>
                  <a:gd name="T72" fmla="*/ 74 w 152"/>
                  <a:gd name="T73" fmla="*/ 59 h 397"/>
                  <a:gd name="T74" fmla="*/ 80 w 152"/>
                  <a:gd name="T75" fmla="*/ 48 h 397"/>
                  <a:gd name="T76" fmla="*/ 84 w 152"/>
                  <a:gd name="T77" fmla="*/ 36 h 397"/>
                  <a:gd name="T78" fmla="*/ 89 w 152"/>
                  <a:gd name="T79" fmla="*/ 29 h 397"/>
                  <a:gd name="T80" fmla="*/ 93 w 152"/>
                  <a:gd name="T81" fmla="*/ 19 h 397"/>
                  <a:gd name="T82" fmla="*/ 99 w 152"/>
                  <a:gd name="T83" fmla="*/ 13 h 397"/>
                  <a:gd name="T84" fmla="*/ 101 w 152"/>
                  <a:gd name="T85" fmla="*/ 6 h 397"/>
                  <a:gd name="T86" fmla="*/ 105 w 152"/>
                  <a:gd name="T87" fmla="*/ 6 h 397"/>
                  <a:gd name="T88" fmla="*/ 108 w 152"/>
                  <a:gd name="T89" fmla="*/ 0 h 397"/>
                  <a:gd name="T90" fmla="*/ 114 w 152"/>
                  <a:gd name="T91" fmla="*/ 0 h 397"/>
                  <a:gd name="T92" fmla="*/ 122 w 152"/>
                  <a:gd name="T93" fmla="*/ 0 h 397"/>
                  <a:gd name="T94" fmla="*/ 137 w 152"/>
                  <a:gd name="T95" fmla="*/ 6 h 397"/>
                  <a:gd name="T96" fmla="*/ 147 w 152"/>
                  <a:gd name="T97" fmla="*/ 6 h 397"/>
                  <a:gd name="T98" fmla="*/ 152 w 152"/>
                  <a:gd name="T99" fmla="*/ 10 h 397"/>
                  <a:gd name="T100" fmla="*/ 152 w 152"/>
                  <a:gd name="T101" fmla="*/ 10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2" h="397">
                    <a:moveTo>
                      <a:pt x="152" y="10"/>
                    </a:moveTo>
                    <a:lnTo>
                      <a:pt x="148" y="10"/>
                    </a:lnTo>
                    <a:lnTo>
                      <a:pt x="147" y="13"/>
                    </a:lnTo>
                    <a:lnTo>
                      <a:pt x="139" y="23"/>
                    </a:lnTo>
                    <a:lnTo>
                      <a:pt x="135" y="34"/>
                    </a:lnTo>
                    <a:lnTo>
                      <a:pt x="126" y="48"/>
                    </a:lnTo>
                    <a:lnTo>
                      <a:pt x="116" y="65"/>
                    </a:lnTo>
                    <a:lnTo>
                      <a:pt x="107" y="84"/>
                    </a:lnTo>
                    <a:lnTo>
                      <a:pt x="97" y="108"/>
                    </a:lnTo>
                    <a:lnTo>
                      <a:pt x="84" y="133"/>
                    </a:lnTo>
                    <a:lnTo>
                      <a:pt x="72" y="164"/>
                    </a:lnTo>
                    <a:lnTo>
                      <a:pt x="59" y="194"/>
                    </a:lnTo>
                    <a:lnTo>
                      <a:pt x="50" y="230"/>
                    </a:lnTo>
                    <a:lnTo>
                      <a:pt x="40" y="264"/>
                    </a:lnTo>
                    <a:lnTo>
                      <a:pt x="32" y="306"/>
                    </a:lnTo>
                    <a:lnTo>
                      <a:pt x="23" y="350"/>
                    </a:lnTo>
                    <a:lnTo>
                      <a:pt x="17" y="397"/>
                    </a:lnTo>
                    <a:lnTo>
                      <a:pt x="2" y="396"/>
                    </a:lnTo>
                    <a:lnTo>
                      <a:pt x="0" y="388"/>
                    </a:lnTo>
                    <a:lnTo>
                      <a:pt x="0" y="377"/>
                    </a:lnTo>
                    <a:lnTo>
                      <a:pt x="0" y="365"/>
                    </a:lnTo>
                    <a:lnTo>
                      <a:pt x="0" y="354"/>
                    </a:lnTo>
                    <a:lnTo>
                      <a:pt x="2" y="339"/>
                    </a:lnTo>
                    <a:lnTo>
                      <a:pt x="4" y="325"/>
                    </a:lnTo>
                    <a:lnTo>
                      <a:pt x="4" y="306"/>
                    </a:lnTo>
                    <a:lnTo>
                      <a:pt x="8" y="289"/>
                    </a:lnTo>
                    <a:lnTo>
                      <a:pt x="10" y="270"/>
                    </a:lnTo>
                    <a:lnTo>
                      <a:pt x="15" y="249"/>
                    </a:lnTo>
                    <a:lnTo>
                      <a:pt x="19" y="226"/>
                    </a:lnTo>
                    <a:lnTo>
                      <a:pt x="25" y="205"/>
                    </a:lnTo>
                    <a:lnTo>
                      <a:pt x="32" y="181"/>
                    </a:lnTo>
                    <a:lnTo>
                      <a:pt x="40" y="158"/>
                    </a:lnTo>
                    <a:lnTo>
                      <a:pt x="48" y="133"/>
                    </a:lnTo>
                    <a:lnTo>
                      <a:pt x="55" y="112"/>
                    </a:lnTo>
                    <a:lnTo>
                      <a:pt x="61" y="91"/>
                    </a:lnTo>
                    <a:lnTo>
                      <a:pt x="69" y="74"/>
                    </a:lnTo>
                    <a:lnTo>
                      <a:pt x="74" y="59"/>
                    </a:lnTo>
                    <a:lnTo>
                      <a:pt x="80" y="48"/>
                    </a:lnTo>
                    <a:lnTo>
                      <a:pt x="84" y="36"/>
                    </a:lnTo>
                    <a:lnTo>
                      <a:pt x="89" y="29"/>
                    </a:lnTo>
                    <a:lnTo>
                      <a:pt x="93" y="19"/>
                    </a:lnTo>
                    <a:lnTo>
                      <a:pt x="99" y="13"/>
                    </a:lnTo>
                    <a:lnTo>
                      <a:pt x="101" y="6"/>
                    </a:lnTo>
                    <a:lnTo>
                      <a:pt x="105" y="6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22" y="0"/>
                    </a:lnTo>
                    <a:lnTo>
                      <a:pt x="137" y="6"/>
                    </a:lnTo>
                    <a:lnTo>
                      <a:pt x="147" y="6"/>
                    </a:lnTo>
                    <a:lnTo>
                      <a:pt x="152" y="10"/>
                    </a:lnTo>
                    <a:lnTo>
                      <a:pt x="15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8" name="Freeform 98"/>
              <p:cNvSpPr>
                <a:spLocks/>
              </p:cNvSpPr>
              <p:nvPr/>
            </p:nvSpPr>
            <p:spPr bwMode="auto">
              <a:xfrm>
                <a:off x="1910" y="2289"/>
                <a:ext cx="180" cy="63"/>
              </a:xfrm>
              <a:custGeom>
                <a:avLst/>
                <a:gdLst>
                  <a:gd name="T0" fmla="*/ 344 w 361"/>
                  <a:gd name="T1" fmla="*/ 125 h 125"/>
                  <a:gd name="T2" fmla="*/ 340 w 361"/>
                  <a:gd name="T3" fmla="*/ 122 h 125"/>
                  <a:gd name="T4" fmla="*/ 334 w 361"/>
                  <a:gd name="T5" fmla="*/ 120 h 125"/>
                  <a:gd name="T6" fmla="*/ 323 w 361"/>
                  <a:gd name="T7" fmla="*/ 112 h 125"/>
                  <a:gd name="T8" fmla="*/ 312 w 361"/>
                  <a:gd name="T9" fmla="*/ 108 h 125"/>
                  <a:gd name="T10" fmla="*/ 293 w 361"/>
                  <a:gd name="T11" fmla="*/ 99 h 125"/>
                  <a:gd name="T12" fmla="*/ 274 w 361"/>
                  <a:gd name="T13" fmla="*/ 91 h 125"/>
                  <a:gd name="T14" fmla="*/ 251 w 361"/>
                  <a:gd name="T15" fmla="*/ 82 h 125"/>
                  <a:gd name="T16" fmla="*/ 230 w 361"/>
                  <a:gd name="T17" fmla="*/ 74 h 125"/>
                  <a:gd name="T18" fmla="*/ 201 w 361"/>
                  <a:gd name="T19" fmla="*/ 63 h 125"/>
                  <a:gd name="T20" fmla="*/ 175 w 361"/>
                  <a:gd name="T21" fmla="*/ 55 h 125"/>
                  <a:gd name="T22" fmla="*/ 146 w 361"/>
                  <a:gd name="T23" fmla="*/ 45 h 125"/>
                  <a:gd name="T24" fmla="*/ 116 w 361"/>
                  <a:gd name="T25" fmla="*/ 38 h 125"/>
                  <a:gd name="T26" fmla="*/ 85 w 361"/>
                  <a:gd name="T27" fmla="*/ 28 h 125"/>
                  <a:gd name="T28" fmla="*/ 59 w 361"/>
                  <a:gd name="T29" fmla="*/ 23 h 125"/>
                  <a:gd name="T30" fmla="*/ 26 w 361"/>
                  <a:gd name="T31" fmla="*/ 19 h 125"/>
                  <a:gd name="T32" fmla="*/ 0 w 361"/>
                  <a:gd name="T33" fmla="*/ 19 h 125"/>
                  <a:gd name="T34" fmla="*/ 11 w 361"/>
                  <a:gd name="T35" fmla="*/ 6 h 125"/>
                  <a:gd name="T36" fmla="*/ 11 w 361"/>
                  <a:gd name="T37" fmla="*/ 4 h 125"/>
                  <a:gd name="T38" fmla="*/ 17 w 361"/>
                  <a:gd name="T39" fmla="*/ 4 h 125"/>
                  <a:gd name="T40" fmla="*/ 26 w 361"/>
                  <a:gd name="T41" fmla="*/ 2 h 125"/>
                  <a:gd name="T42" fmla="*/ 40 w 361"/>
                  <a:gd name="T43" fmla="*/ 2 h 125"/>
                  <a:gd name="T44" fmla="*/ 53 w 361"/>
                  <a:gd name="T45" fmla="*/ 0 h 125"/>
                  <a:gd name="T46" fmla="*/ 72 w 361"/>
                  <a:gd name="T47" fmla="*/ 0 h 125"/>
                  <a:gd name="T48" fmla="*/ 91 w 361"/>
                  <a:gd name="T49" fmla="*/ 0 h 125"/>
                  <a:gd name="T50" fmla="*/ 116 w 361"/>
                  <a:gd name="T51" fmla="*/ 4 h 125"/>
                  <a:gd name="T52" fmla="*/ 140 w 361"/>
                  <a:gd name="T53" fmla="*/ 6 h 125"/>
                  <a:gd name="T54" fmla="*/ 167 w 361"/>
                  <a:gd name="T55" fmla="*/ 11 h 125"/>
                  <a:gd name="T56" fmla="*/ 196 w 361"/>
                  <a:gd name="T57" fmla="*/ 17 h 125"/>
                  <a:gd name="T58" fmla="*/ 228 w 361"/>
                  <a:gd name="T59" fmla="*/ 28 h 125"/>
                  <a:gd name="T60" fmla="*/ 258 w 361"/>
                  <a:gd name="T61" fmla="*/ 38 h 125"/>
                  <a:gd name="T62" fmla="*/ 291 w 361"/>
                  <a:gd name="T63" fmla="*/ 53 h 125"/>
                  <a:gd name="T64" fmla="*/ 325 w 361"/>
                  <a:gd name="T65" fmla="*/ 70 h 125"/>
                  <a:gd name="T66" fmla="*/ 361 w 361"/>
                  <a:gd name="T67" fmla="*/ 91 h 125"/>
                  <a:gd name="T68" fmla="*/ 344 w 361"/>
                  <a:gd name="T69" fmla="*/ 125 h 125"/>
                  <a:gd name="T70" fmla="*/ 344 w 361"/>
                  <a:gd name="T71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1" h="125">
                    <a:moveTo>
                      <a:pt x="344" y="125"/>
                    </a:moveTo>
                    <a:lnTo>
                      <a:pt x="340" y="122"/>
                    </a:lnTo>
                    <a:lnTo>
                      <a:pt x="334" y="120"/>
                    </a:lnTo>
                    <a:lnTo>
                      <a:pt x="323" y="112"/>
                    </a:lnTo>
                    <a:lnTo>
                      <a:pt x="312" y="108"/>
                    </a:lnTo>
                    <a:lnTo>
                      <a:pt x="293" y="99"/>
                    </a:lnTo>
                    <a:lnTo>
                      <a:pt x="274" y="91"/>
                    </a:lnTo>
                    <a:lnTo>
                      <a:pt x="251" y="82"/>
                    </a:lnTo>
                    <a:lnTo>
                      <a:pt x="230" y="74"/>
                    </a:lnTo>
                    <a:lnTo>
                      <a:pt x="201" y="63"/>
                    </a:lnTo>
                    <a:lnTo>
                      <a:pt x="175" y="55"/>
                    </a:lnTo>
                    <a:lnTo>
                      <a:pt x="146" y="45"/>
                    </a:lnTo>
                    <a:lnTo>
                      <a:pt x="116" y="38"/>
                    </a:lnTo>
                    <a:lnTo>
                      <a:pt x="85" y="28"/>
                    </a:lnTo>
                    <a:lnTo>
                      <a:pt x="59" y="23"/>
                    </a:lnTo>
                    <a:lnTo>
                      <a:pt x="26" y="19"/>
                    </a:lnTo>
                    <a:lnTo>
                      <a:pt x="0" y="19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6" y="2"/>
                    </a:lnTo>
                    <a:lnTo>
                      <a:pt x="40" y="2"/>
                    </a:lnTo>
                    <a:lnTo>
                      <a:pt x="53" y="0"/>
                    </a:lnTo>
                    <a:lnTo>
                      <a:pt x="72" y="0"/>
                    </a:lnTo>
                    <a:lnTo>
                      <a:pt x="91" y="0"/>
                    </a:lnTo>
                    <a:lnTo>
                      <a:pt x="116" y="4"/>
                    </a:lnTo>
                    <a:lnTo>
                      <a:pt x="140" y="6"/>
                    </a:lnTo>
                    <a:lnTo>
                      <a:pt x="167" y="11"/>
                    </a:lnTo>
                    <a:lnTo>
                      <a:pt x="196" y="17"/>
                    </a:lnTo>
                    <a:lnTo>
                      <a:pt x="228" y="28"/>
                    </a:lnTo>
                    <a:lnTo>
                      <a:pt x="258" y="38"/>
                    </a:lnTo>
                    <a:lnTo>
                      <a:pt x="291" y="53"/>
                    </a:lnTo>
                    <a:lnTo>
                      <a:pt x="325" y="70"/>
                    </a:lnTo>
                    <a:lnTo>
                      <a:pt x="361" y="91"/>
                    </a:lnTo>
                    <a:lnTo>
                      <a:pt x="344" y="125"/>
                    </a:lnTo>
                    <a:lnTo>
                      <a:pt x="344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9" name="Freeform 99"/>
              <p:cNvSpPr>
                <a:spLocks/>
              </p:cNvSpPr>
              <p:nvPr/>
            </p:nvSpPr>
            <p:spPr bwMode="auto">
              <a:xfrm>
                <a:off x="1898" y="2159"/>
                <a:ext cx="304" cy="86"/>
              </a:xfrm>
              <a:custGeom>
                <a:avLst/>
                <a:gdLst>
                  <a:gd name="T0" fmla="*/ 25 w 606"/>
                  <a:gd name="T1" fmla="*/ 63 h 173"/>
                  <a:gd name="T2" fmla="*/ 55 w 606"/>
                  <a:gd name="T3" fmla="*/ 57 h 173"/>
                  <a:gd name="T4" fmla="*/ 91 w 606"/>
                  <a:gd name="T5" fmla="*/ 57 h 173"/>
                  <a:gd name="T6" fmla="*/ 133 w 606"/>
                  <a:gd name="T7" fmla="*/ 59 h 173"/>
                  <a:gd name="T8" fmla="*/ 181 w 606"/>
                  <a:gd name="T9" fmla="*/ 75 h 173"/>
                  <a:gd name="T10" fmla="*/ 228 w 606"/>
                  <a:gd name="T11" fmla="*/ 99 h 173"/>
                  <a:gd name="T12" fmla="*/ 255 w 606"/>
                  <a:gd name="T13" fmla="*/ 116 h 173"/>
                  <a:gd name="T14" fmla="*/ 268 w 606"/>
                  <a:gd name="T15" fmla="*/ 113 h 173"/>
                  <a:gd name="T16" fmla="*/ 293 w 606"/>
                  <a:gd name="T17" fmla="*/ 109 h 173"/>
                  <a:gd name="T18" fmla="*/ 331 w 606"/>
                  <a:gd name="T19" fmla="*/ 105 h 173"/>
                  <a:gd name="T20" fmla="*/ 376 w 606"/>
                  <a:gd name="T21" fmla="*/ 105 h 173"/>
                  <a:gd name="T22" fmla="*/ 428 w 606"/>
                  <a:gd name="T23" fmla="*/ 111 h 173"/>
                  <a:gd name="T24" fmla="*/ 487 w 606"/>
                  <a:gd name="T25" fmla="*/ 126 h 173"/>
                  <a:gd name="T26" fmla="*/ 551 w 606"/>
                  <a:gd name="T27" fmla="*/ 154 h 173"/>
                  <a:gd name="T28" fmla="*/ 606 w 606"/>
                  <a:gd name="T29" fmla="*/ 141 h 173"/>
                  <a:gd name="T30" fmla="*/ 601 w 606"/>
                  <a:gd name="T31" fmla="*/ 135 h 173"/>
                  <a:gd name="T32" fmla="*/ 589 w 606"/>
                  <a:gd name="T33" fmla="*/ 124 h 173"/>
                  <a:gd name="T34" fmla="*/ 568 w 606"/>
                  <a:gd name="T35" fmla="*/ 111 h 173"/>
                  <a:gd name="T36" fmla="*/ 536 w 606"/>
                  <a:gd name="T37" fmla="*/ 97 h 173"/>
                  <a:gd name="T38" fmla="*/ 492 w 606"/>
                  <a:gd name="T39" fmla="*/ 82 h 173"/>
                  <a:gd name="T40" fmla="*/ 435 w 606"/>
                  <a:gd name="T41" fmla="*/ 75 h 173"/>
                  <a:gd name="T42" fmla="*/ 363 w 606"/>
                  <a:gd name="T43" fmla="*/ 75 h 173"/>
                  <a:gd name="T44" fmla="*/ 274 w 606"/>
                  <a:gd name="T45" fmla="*/ 84 h 173"/>
                  <a:gd name="T46" fmla="*/ 266 w 606"/>
                  <a:gd name="T47" fmla="*/ 78 h 173"/>
                  <a:gd name="T48" fmla="*/ 251 w 606"/>
                  <a:gd name="T49" fmla="*/ 67 h 173"/>
                  <a:gd name="T50" fmla="*/ 222 w 606"/>
                  <a:gd name="T51" fmla="*/ 50 h 173"/>
                  <a:gd name="T52" fmla="*/ 192 w 606"/>
                  <a:gd name="T53" fmla="*/ 33 h 173"/>
                  <a:gd name="T54" fmla="*/ 152 w 606"/>
                  <a:gd name="T55" fmla="*/ 16 h 173"/>
                  <a:gd name="T56" fmla="*/ 112 w 606"/>
                  <a:gd name="T57" fmla="*/ 4 h 173"/>
                  <a:gd name="T58" fmla="*/ 68 w 606"/>
                  <a:gd name="T59" fmla="*/ 0 h 173"/>
                  <a:gd name="T60" fmla="*/ 28 w 606"/>
                  <a:gd name="T61" fmla="*/ 6 h 173"/>
                  <a:gd name="T62" fmla="*/ 0 w 606"/>
                  <a:gd name="T63" fmla="*/ 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6" h="173">
                    <a:moveTo>
                      <a:pt x="0" y="73"/>
                    </a:moveTo>
                    <a:lnTo>
                      <a:pt x="25" y="63"/>
                    </a:lnTo>
                    <a:lnTo>
                      <a:pt x="40" y="59"/>
                    </a:lnTo>
                    <a:lnTo>
                      <a:pt x="55" y="57"/>
                    </a:lnTo>
                    <a:lnTo>
                      <a:pt x="74" y="57"/>
                    </a:lnTo>
                    <a:lnTo>
                      <a:pt x="91" y="57"/>
                    </a:lnTo>
                    <a:lnTo>
                      <a:pt x="112" y="57"/>
                    </a:lnTo>
                    <a:lnTo>
                      <a:pt x="133" y="59"/>
                    </a:lnTo>
                    <a:lnTo>
                      <a:pt x="156" y="67"/>
                    </a:lnTo>
                    <a:lnTo>
                      <a:pt x="181" y="75"/>
                    </a:lnTo>
                    <a:lnTo>
                      <a:pt x="203" y="84"/>
                    </a:lnTo>
                    <a:lnTo>
                      <a:pt x="228" y="99"/>
                    </a:lnTo>
                    <a:lnTo>
                      <a:pt x="255" y="116"/>
                    </a:lnTo>
                    <a:lnTo>
                      <a:pt x="255" y="116"/>
                    </a:lnTo>
                    <a:lnTo>
                      <a:pt x="260" y="114"/>
                    </a:lnTo>
                    <a:lnTo>
                      <a:pt x="268" y="113"/>
                    </a:lnTo>
                    <a:lnTo>
                      <a:pt x="279" y="111"/>
                    </a:lnTo>
                    <a:lnTo>
                      <a:pt x="293" y="109"/>
                    </a:lnTo>
                    <a:lnTo>
                      <a:pt x="312" y="107"/>
                    </a:lnTo>
                    <a:lnTo>
                      <a:pt x="331" y="105"/>
                    </a:lnTo>
                    <a:lnTo>
                      <a:pt x="354" y="105"/>
                    </a:lnTo>
                    <a:lnTo>
                      <a:pt x="376" y="105"/>
                    </a:lnTo>
                    <a:lnTo>
                      <a:pt x="403" y="109"/>
                    </a:lnTo>
                    <a:lnTo>
                      <a:pt x="428" y="111"/>
                    </a:lnTo>
                    <a:lnTo>
                      <a:pt x="460" y="118"/>
                    </a:lnTo>
                    <a:lnTo>
                      <a:pt x="487" y="126"/>
                    </a:lnTo>
                    <a:lnTo>
                      <a:pt x="519" y="139"/>
                    </a:lnTo>
                    <a:lnTo>
                      <a:pt x="551" y="154"/>
                    </a:lnTo>
                    <a:lnTo>
                      <a:pt x="584" y="173"/>
                    </a:lnTo>
                    <a:lnTo>
                      <a:pt x="606" y="141"/>
                    </a:lnTo>
                    <a:lnTo>
                      <a:pt x="605" y="139"/>
                    </a:lnTo>
                    <a:lnTo>
                      <a:pt x="601" y="135"/>
                    </a:lnTo>
                    <a:lnTo>
                      <a:pt x="595" y="130"/>
                    </a:lnTo>
                    <a:lnTo>
                      <a:pt x="589" y="124"/>
                    </a:lnTo>
                    <a:lnTo>
                      <a:pt x="578" y="116"/>
                    </a:lnTo>
                    <a:lnTo>
                      <a:pt x="568" y="111"/>
                    </a:lnTo>
                    <a:lnTo>
                      <a:pt x="551" y="103"/>
                    </a:lnTo>
                    <a:lnTo>
                      <a:pt x="536" y="97"/>
                    </a:lnTo>
                    <a:lnTo>
                      <a:pt x="515" y="90"/>
                    </a:lnTo>
                    <a:lnTo>
                      <a:pt x="492" y="82"/>
                    </a:lnTo>
                    <a:lnTo>
                      <a:pt x="464" y="78"/>
                    </a:lnTo>
                    <a:lnTo>
                      <a:pt x="435" y="75"/>
                    </a:lnTo>
                    <a:lnTo>
                      <a:pt x="399" y="73"/>
                    </a:lnTo>
                    <a:lnTo>
                      <a:pt x="363" y="75"/>
                    </a:lnTo>
                    <a:lnTo>
                      <a:pt x="321" y="76"/>
                    </a:lnTo>
                    <a:lnTo>
                      <a:pt x="274" y="84"/>
                    </a:lnTo>
                    <a:lnTo>
                      <a:pt x="272" y="82"/>
                    </a:lnTo>
                    <a:lnTo>
                      <a:pt x="266" y="78"/>
                    </a:lnTo>
                    <a:lnTo>
                      <a:pt x="259" y="73"/>
                    </a:lnTo>
                    <a:lnTo>
                      <a:pt x="251" y="67"/>
                    </a:lnTo>
                    <a:lnTo>
                      <a:pt x="238" y="57"/>
                    </a:lnTo>
                    <a:lnTo>
                      <a:pt x="222" y="50"/>
                    </a:lnTo>
                    <a:lnTo>
                      <a:pt x="207" y="42"/>
                    </a:lnTo>
                    <a:lnTo>
                      <a:pt x="192" y="33"/>
                    </a:lnTo>
                    <a:lnTo>
                      <a:pt x="173" y="25"/>
                    </a:lnTo>
                    <a:lnTo>
                      <a:pt x="152" y="16"/>
                    </a:lnTo>
                    <a:lnTo>
                      <a:pt x="131" y="8"/>
                    </a:lnTo>
                    <a:lnTo>
                      <a:pt x="112" y="4"/>
                    </a:lnTo>
                    <a:lnTo>
                      <a:pt x="91" y="0"/>
                    </a:lnTo>
                    <a:lnTo>
                      <a:pt x="68" y="0"/>
                    </a:lnTo>
                    <a:lnTo>
                      <a:pt x="48" y="0"/>
                    </a:lnTo>
                    <a:lnTo>
                      <a:pt x="28" y="6"/>
                    </a:ln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0" name="Freeform 100"/>
              <p:cNvSpPr>
                <a:spLocks/>
              </p:cNvSpPr>
              <p:nvPr/>
            </p:nvSpPr>
            <p:spPr bwMode="auto">
              <a:xfrm>
                <a:off x="1637" y="2396"/>
                <a:ext cx="119" cy="133"/>
              </a:xfrm>
              <a:custGeom>
                <a:avLst/>
                <a:gdLst>
                  <a:gd name="T0" fmla="*/ 217 w 238"/>
                  <a:gd name="T1" fmla="*/ 0 h 266"/>
                  <a:gd name="T2" fmla="*/ 213 w 238"/>
                  <a:gd name="T3" fmla="*/ 2 h 266"/>
                  <a:gd name="T4" fmla="*/ 209 w 238"/>
                  <a:gd name="T5" fmla="*/ 9 h 266"/>
                  <a:gd name="T6" fmla="*/ 200 w 238"/>
                  <a:gd name="T7" fmla="*/ 21 h 266"/>
                  <a:gd name="T8" fmla="*/ 188 w 238"/>
                  <a:gd name="T9" fmla="*/ 36 h 266"/>
                  <a:gd name="T10" fmla="*/ 175 w 238"/>
                  <a:gd name="T11" fmla="*/ 53 h 266"/>
                  <a:gd name="T12" fmla="*/ 160 w 238"/>
                  <a:gd name="T13" fmla="*/ 72 h 266"/>
                  <a:gd name="T14" fmla="*/ 143 w 238"/>
                  <a:gd name="T15" fmla="*/ 97 h 266"/>
                  <a:gd name="T16" fmla="*/ 126 w 238"/>
                  <a:gd name="T17" fmla="*/ 119 h 266"/>
                  <a:gd name="T18" fmla="*/ 109 w 238"/>
                  <a:gd name="T19" fmla="*/ 140 h 266"/>
                  <a:gd name="T20" fmla="*/ 90 w 238"/>
                  <a:gd name="T21" fmla="*/ 163 h 266"/>
                  <a:gd name="T22" fmla="*/ 71 w 238"/>
                  <a:gd name="T23" fmla="*/ 186 h 266"/>
                  <a:gd name="T24" fmla="*/ 55 w 238"/>
                  <a:gd name="T25" fmla="*/ 207 h 266"/>
                  <a:gd name="T26" fmla="*/ 38 w 238"/>
                  <a:gd name="T27" fmla="*/ 224 h 266"/>
                  <a:gd name="T28" fmla="*/ 25 w 238"/>
                  <a:gd name="T29" fmla="*/ 239 h 266"/>
                  <a:gd name="T30" fmla="*/ 12 w 238"/>
                  <a:gd name="T31" fmla="*/ 251 h 266"/>
                  <a:gd name="T32" fmla="*/ 2 w 238"/>
                  <a:gd name="T33" fmla="*/ 260 h 266"/>
                  <a:gd name="T34" fmla="*/ 0 w 238"/>
                  <a:gd name="T35" fmla="*/ 262 h 266"/>
                  <a:gd name="T36" fmla="*/ 4 w 238"/>
                  <a:gd name="T37" fmla="*/ 266 h 266"/>
                  <a:gd name="T38" fmla="*/ 8 w 238"/>
                  <a:gd name="T39" fmla="*/ 266 h 266"/>
                  <a:gd name="T40" fmla="*/ 14 w 238"/>
                  <a:gd name="T41" fmla="*/ 266 h 266"/>
                  <a:gd name="T42" fmla="*/ 21 w 238"/>
                  <a:gd name="T43" fmla="*/ 262 h 266"/>
                  <a:gd name="T44" fmla="*/ 31 w 238"/>
                  <a:gd name="T45" fmla="*/ 262 h 266"/>
                  <a:gd name="T46" fmla="*/ 40 w 238"/>
                  <a:gd name="T47" fmla="*/ 254 h 266"/>
                  <a:gd name="T48" fmla="*/ 52 w 238"/>
                  <a:gd name="T49" fmla="*/ 249 h 266"/>
                  <a:gd name="T50" fmla="*/ 63 w 238"/>
                  <a:gd name="T51" fmla="*/ 237 h 266"/>
                  <a:gd name="T52" fmla="*/ 78 w 238"/>
                  <a:gd name="T53" fmla="*/ 230 h 266"/>
                  <a:gd name="T54" fmla="*/ 93 w 238"/>
                  <a:gd name="T55" fmla="*/ 213 h 266"/>
                  <a:gd name="T56" fmla="*/ 110 w 238"/>
                  <a:gd name="T57" fmla="*/ 197 h 266"/>
                  <a:gd name="T58" fmla="*/ 126 w 238"/>
                  <a:gd name="T59" fmla="*/ 178 h 266"/>
                  <a:gd name="T60" fmla="*/ 147 w 238"/>
                  <a:gd name="T61" fmla="*/ 156 h 266"/>
                  <a:gd name="T62" fmla="*/ 162 w 238"/>
                  <a:gd name="T63" fmla="*/ 131 h 266"/>
                  <a:gd name="T64" fmla="*/ 177 w 238"/>
                  <a:gd name="T65" fmla="*/ 110 h 266"/>
                  <a:gd name="T66" fmla="*/ 190 w 238"/>
                  <a:gd name="T67" fmla="*/ 91 h 266"/>
                  <a:gd name="T68" fmla="*/ 202 w 238"/>
                  <a:gd name="T69" fmla="*/ 78 h 266"/>
                  <a:gd name="T70" fmla="*/ 209 w 238"/>
                  <a:gd name="T71" fmla="*/ 62 h 266"/>
                  <a:gd name="T72" fmla="*/ 217 w 238"/>
                  <a:gd name="T73" fmla="*/ 51 h 266"/>
                  <a:gd name="T74" fmla="*/ 223 w 238"/>
                  <a:gd name="T75" fmla="*/ 42 h 266"/>
                  <a:gd name="T76" fmla="*/ 228 w 238"/>
                  <a:gd name="T77" fmla="*/ 36 h 266"/>
                  <a:gd name="T78" fmla="*/ 234 w 238"/>
                  <a:gd name="T79" fmla="*/ 24 h 266"/>
                  <a:gd name="T80" fmla="*/ 236 w 238"/>
                  <a:gd name="T81" fmla="*/ 19 h 266"/>
                  <a:gd name="T82" fmla="*/ 236 w 238"/>
                  <a:gd name="T83" fmla="*/ 17 h 266"/>
                  <a:gd name="T84" fmla="*/ 238 w 238"/>
                  <a:gd name="T85" fmla="*/ 17 h 266"/>
                  <a:gd name="T86" fmla="*/ 217 w 238"/>
                  <a:gd name="T87" fmla="*/ 0 h 266"/>
                  <a:gd name="T88" fmla="*/ 217 w 238"/>
                  <a:gd name="T89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38" h="266">
                    <a:moveTo>
                      <a:pt x="217" y="0"/>
                    </a:moveTo>
                    <a:lnTo>
                      <a:pt x="213" y="2"/>
                    </a:lnTo>
                    <a:lnTo>
                      <a:pt x="209" y="9"/>
                    </a:lnTo>
                    <a:lnTo>
                      <a:pt x="200" y="21"/>
                    </a:lnTo>
                    <a:lnTo>
                      <a:pt x="188" y="36"/>
                    </a:lnTo>
                    <a:lnTo>
                      <a:pt x="175" y="53"/>
                    </a:lnTo>
                    <a:lnTo>
                      <a:pt x="160" y="72"/>
                    </a:lnTo>
                    <a:lnTo>
                      <a:pt x="143" y="97"/>
                    </a:lnTo>
                    <a:lnTo>
                      <a:pt x="126" y="119"/>
                    </a:lnTo>
                    <a:lnTo>
                      <a:pt x="109" y="140"/>
                    </a:lnTo>
                    <a:lnTo>
                      <a:pt x="90" y="163"/>
                    </a:lnTo>
                    <a:lnTo>
                      <a:pt x="71" y="186"/>
                    </a:lnTo>
                    <a:lnTo>
                      <a:pt x="55" y="207"/>
                    </a:lnTo>
                    <a:lnTo>
                      <a:pt x="38" y="224"/>
                    </a:lnTo>
                    <a:lnTo>
                      <a:pt x="25" y="239"/>
                    </a:lnTo>
                    <a:lnTo>
                      <a:pt x="12" y="251"/>
                    </a:lnTo>
                    <a:lnTo>
                      <a:pt x="2" y="260"/>
                    </a:lnTo>
                    <a:lnTo>
                      <a:pt x="0" y="262"/>
                    </a:lnTo>
                    <a:lnTo>
                      <a:pt x="4" y="266"/>
                    </a:lnTo>
                    <a:lnTo>
                      <a:pt x="8" y="266"/>
                    </a:lnTo>
                    <a:lnTo>
                      <a:pt x="14" y="266"/>
                    </a:lnTo>
                    <a:lnTo>
                      <a:pt x="21" y="262"/>
                    </a:lnTo>
                    <a:lnTo>
                      <a:pt x="31" y="262"/>
                    </a:lnTo>
                    <a:lnTo>
                      <a:pt x="40" y="254"/>
                    </a:lnTo>
                    <a:lnTo>
                      <a:pt x="52" y="249"/>
                    </a:lnTo>
                    <a:lnTo>
                      <a:pt x="63" y="237"/>
                    </a:lnTo>
                    <a:lnTo>
                      <a:pt x="78" y="230"/>
                    </a:lnTo>
                    <a:lnTo>
                      <a:pt x="93" y="213"/>
                    </a:lnTo>
                    <a:lnTo>
                      <a:pt x="110" y="197"/>
                    </a:lnTo>
                    <a:lnTo>
                      <a:pt x="126" y="178"/>
                    </a:lnTo>
                    <a:lnTo>
                      <a:pt x="147" y="156"/>
                    </a:lnTo>
                    <a:lnTo>
                      <a:pt x="162" y="131"/>
                    </a:lnTo>
                    <a:lnTo>
                      <a:pt x="177" y="110"/>
                    </a:lnTo>
                    <a:lnTo>
                      <a:pt x="190" y="91"/>
                    </a:lnTo>
                    <a:lnTo>
                      <a:pt x="202" y="78"/>
                    </a:lnTo>
                    <a:lnTo>
                      <a:pt x="209" y="62"/>
                    </a:lnTo>
                    <a:lnTo>
                      <a:pt x="217" y="51"/>
                    </a:lnTo>
                    <a:lnTo>
                      <a:pt x="223" y="42"/>
                    </a:lnTo>
                    <a:lnTo>
                      <a:pt x="228" y="36"/>
                    </a:lnTo>
                    <a:lnTo>
                      <a:pt x="234" y="24"/>
                    </a:lnTo>
                    <a:lnTo>
                      <a:pt x="236" y="19"/>
                    </a:lnTo>
                    <a:lnTo>
                      <a:pt x="236" y="17"/>
                    </a:lnTo>
                    <a:lnTo>
                      <a:pt x="238" y="17"/>
                    </a:lnTo>
                    <a:lnTo>
                      <a:pt x="217" y="0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1" name="Freeform 101"/>
              <p:cNvSpPr>
                <a:spLocks/>
              </p:cNvSpPr>
              <p:nvPr/>
            </p:nvSpPr>
            <p:spPr bwMode="auto">
              <a:xfrm>
                <a:off x="1702" y="2420"/>
                <a:ext cx="82" cy="87"/>
              </a:xfrm>
              <a:custGeom>
                <a:avLst/>
                <a:gdLst>
                  <a:gd name="T0" fmla="*/ 143 w 166"/>
                  <a:gd name="T1" fmla="*/ 0 h 173"/>
                  <a:gd name="T2" fmla="*/ 137 w 166"/>
                  <a:gd name="T3" fmla="*/ 4 h 173"/>
                  <a:gd name="T4" fmla="*/ 128 w 166"/>
                  <a:gd name="T5" fmla="*/ 15 h 173"/>
                  <a:gd name="T6" fmla="*/ 118 w 166"/>
                  <a:gd name="T7" fmla="*/ 21 h 173"/>
                  <a:gd name="T8" fmla="*/ 111 w 166"/>
                  <a:gd name="T9" fmla="*/ 31 h 173"/>
                  <a:gd name="T10" fmla="*/ 99 w 166"/>
                  <a:gd name="T11" fmla="*/ 40 h 173"/>
                  <a:gd name="T12" fmla="*/ 90 w 166"/>
                  <a:gd name="T13" fmla="*/ 52 h 173"/>
                  <a:gd name="T14" fmla="*/ 78 w 166"/>
                  <a:gd name="T15" fmla="*/ 63 h 173"/>
                  <a:gd name="T16" fmla="*/ 67 w 166"/>
                  <a:gd name="T17" fmla="*/ 74 h 173"/>
                  <a:gd name="T18" fmla="*/ 56 w 166"/>
                  <a:gd name="T19" fmla="*/ 90 h 173"/>
                  <a:gd name="T20" fmla="*/ 46 w 166"/>
                  <a:gd name="T21" fmla="*/ 103 h 173"/>
                  <a:gd name="T22" fmla="*/ 35 w 166"/>
                  <a:gd name="T23" fmla="*/ 116 h 173"/>
                  <a:gd name="T24" fmla="*/ 23 w 166"/>
                  <a:gd name="T25" fmla="*/ 133 h 173"/>
                  <a:gd name="T26" fmla="*/ 14 w 166"/>
                  <a:gd name="T27" fmla="*/ 149 h 173"/>
                  <a:gd name="T28" fmla="*/ 8 w 166"/>
                  <a:gd name="T29" fmla="*/ 164 h 173"/>
                  <a:gd name="T30" fmla="*/ 2 w 166"/>
                  <a:gd name="T31" fmla="*/ 171 h 173"/>
                  <a:gd name="T32" fmla="*/ 0 w 166"/>
                  <a:gd name="T33" fmla="*/ 173 h 173"/>
                  <a:gd name="T34" fmla="*/ 4 w 166"/>
                  <a:gd name="T35" fmla="*/ 171 h 173"/>
                  <a:gd name="T36" fmla="*/ 14 w 166"/>
                  <a:gd name="T37" fmla="*/ 166 h 173"/>
                  <a:gd name="T38" fmla="*/ 21 w 166"/>
                  <a:gd name="T39" fmla="*/ 156 h 173"/>
                  <a:gd name="T40" fmla="*/ 37 w 166"/>
                  <a:gd name="T41" fmla="*/ 145 h 173"/>
                  <a:gd name="T42" fmla="*/ 52 w 166"/>
                  <a:gd name="T43" fmla="*/ 130 h 173"/>
                  <a:gd name="T44" fmla="*/ 69 w 166"/>
                  <a:gd name="T45" fmla="*/ 116 h 173"/>
                  <a:gd name="T46" fmla="*/ 84 w 166"/>
                  <a:gd name="T47" fmla="*/ 97 h 173"/>
                  <a:gd name="T48" fmla="*/ 101 w 166"/>
                  <a:gd name="T49" fmla="*/ 80 h 173"/>
                  <a:gd name="T50" fmla="*/ 116 w 166"/>
                  <a:gd name="T51" fmla="*/ 63 h 173"/>
                  <a:gd name="T52" fmla="*/ 132 w 166"/>
                  <a:gd name="T53" fmla="*/ 50 h 173"/>
                  <a:gd name="T54" fmla="*/ 145 w 166"/>
                  <a:gd name="T55" fmla="*/ 34 h 173"/>
                  <a:gd name="T56" fmla="*/ 154 w 166"/>
                  <a:gd name="T57" fmla="*/ 25 h 173"/>
                  <a:gd name="T58" fmla="*/ 162 w 166"/>
                  <a:gd name="T59" fmla="*/ 17 h 173"/>
                  <a:gd name="T60" fmla="*/ 166 w 166"/>
                  <a:gd name="T61" fmla="*/ 15 h 173"/>
                  <a:gd name="T62" fmla="*/ 164 w 166"/>
                  <a:gd name="T63" fmla="*/ 8 h 173"/>
                  <a:gd name="T64" fmla="*/ 156 w 166"/>
                  <a:gd name="T65" fmla="*/ 4 h 173"/>
                  <a:gd name="T66" fmla="*/ 147 w 166"/>
                  <a:gd name="T67" fmla="*/ 0 h 173"/>
                  <a:gd name="T68" fmla="*/ 143 w 166"/>
                  <a:gd name="T69" fmla="*/ 0 h 173"/>
                  <a:gd name="T70" fmla="*/ 143 w 166"/>
                  <a:gd name="T71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6" h="173">
                    <a:moveTo>
                      <a:pt x="143" y="0"/>
                    </a:moveTo>
                    <a:lnTo>
                      <a:pt x="137" y="4"/>
                    </a:lnTo>
                    <a:lnTo>
                      <a:pt x="128" y="15"/>
                    </a:lnTo>
                    <a:lnTo>
                      <a:pt x="118" y="21"/>
                    </a:lnTo>
                    <a:lnTo>
                      <a:pt x="111" y="31"/>
                    </a:lnTo>
                    <a:lnTo>
                      <a:pt x="99" y="40"/>
                    </a:lnTo>
                    <a:lnTo>
                      <a:pt x="90" y="52"/>
                    </a:lnTo>
                    <a:lnTo>
                      <a:pt x="78" y="63"/>
                    </a:lnTo>
                    <a:lnTo>
                      <a:pt x="67" y="74"/>
                    </a:lnTo>
                    <a:lnTo>
                      <a:pt x="56" y="90"/>
                    </a:lnTo>
                    <a:lnTo>
                      <a:pt x="46" y="103"/>
                    </a:lnTo>
                    <a:lnTo>
                      <a:pt x="35" y="116"/>
                    </a:lnTo>
                    <a:lnTo>
                      <a:pt x="23" y="133"/>
                    </a:lnTo>
                    <a:lnTo>
                      <a:pt x="14" y="149"/>
                    </a:lnTo>
                    <a:lnTo>
                      <a:pt x="8" y="164"/>
                    </a:lnTo>
                    <a:lnTo>
                      <a:pt x="2" y="171"/>
                    </a:lnTo>
                    <a:lnTo>
                      <a:pt x="0" y="173"/>
                    </a:lnTo>
                    <a:lnTo>
                      <a:pt x="4" y="171"/>
                    </a:lnTo>
                    <a:lnTo>
                      <a:pt x="14" y="166"/>
                    </a:lnTo>
                    <a:lnTo>
                      <a:pt x="21" y="156"/>
                    </a:lnTo>
                    <a:lnTo>
                      <a:pt x="37" y="145"/>
                    </a:lnTo>
                    <a:lnTo>
                      <a:pt x="52" y="130"/>
                    </a:lnTo>
                    <a:lnTo>
                      <a:pt x="69" y="116"/>
                    </a:lnTo>
                    <a:lnTo>
                      <a:pt x="84" y="97"/>
                    </a:lnTo>
                    <a:lnTo>
                      <a:pt x="101" y="80"/>
                    </a:lnTo>
                    <a:lnTo>
                      <a:pt x="116" y="63"/>
                    </a:lnTo>
                    <a:lnTo>
                      <a:pt x="132" y="50"/>
                    </a:lnTo>
                    <a:lnTo>
                      <a:pt x="145" y="34"/>
                    </a:lnTo>
                    <a:lnTo>
                      <a:pt x="154" y="25"/>
                    </a:lnTo>
                    <a:lnTo>
                      <a:pt x="162" y="17"/>
                    </a:lnTo>
                    <a:lnTo>
                      <a:pt x="166" y="15"/>
                    </a:lnTo>
                    <a:lnTo>
                      <a:pt x="164" y="8"/>
                    </a:lnTo>
                    <a:lnTo>
                      <a:pt x="156" y="4"/>
                    </a:lnTo>
                    <a:lnTo>
                      <a:pt x="147" y="0"/>
                    </a:lnTo>
                    <a:lnTo>
                      <a:pt x="143" y="0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2" name="Freeform 102"/>
              <p:cNvSpPr>
                <a:spLocks/>
              </p:cNvSpPr>
              <p:nvPr/>
            </p:nvSpPr>
            <p:spPr bwMode="auto">
              <a:xfrm>
                <a:off x="1707" y="2324"/>
                <a:ext cx="95" cy="49"/>
              </a:xfrm>
              <a:custGeom>
                <a:avLst/>
                <a:gdLst>
                  <a:gd name="T0" fmla="*/ 175 w 190"/>
                  <a:gd name="T1" fmla="*/ 97 h 97"/>
                  <a:gd name="T2" fmla="*/ 173 w 190"/>
                  <a:gd name="T3" fmla="*/ 93 h 97"/>
                  <a:gd name="T4" fmla="*/ 167 w 190"/>
                  <a:gd name="T5" fmla="*/ 91 h 97"/>
                  <a:gd name="T6" fmla="*/ 160 w 190"/>
                  <a:gd name="T7" fmla="*/ 84 h 97"/>
                  <a:gd name="T8" fmla="*/ 148 w 190"/>
                  <a:gd name="T9" fmla="*/ 80 h 97"/>
                  <a:gd name="T10" fmla="*/ 133 w 190"/>
                  <a:gd name="T11" fmla="*/ 72 h 97"/>
                  <a:gd name="T12" fmla="*/ 122 w 190"/>
                  <a:gd name="T13" fmla="*/ 65 h 97"/>
                  <a:gd name="T14" fmla="*/ 106 w 190"/>
                  <a:gd name="T15" fmla="*/ 55 h 97"/>
                  <a:gd name="T16" fmla="*/ 93 w 190"/>
                  <a:gd name="T17" fmla="*/ 52 h 97"/>
                  <a:gd name="T18" fmla="*/ 76 w 190"/>
                  <a:gd name="T19" fmla="*/ 42 h 97"/>
                  <a:gd name="T20" fmla="*/ 63 w 190"/>
                  <a:gd name="T21" fmla="*/ 40 h 97"/>
                  <a:gd name="T22" fmla="*/ 51 w 190"/>
                  <a:gd name="T23" fmla="*/ 36 h 97"/>
                  <a:gd name="T24" fmla="*/ 42 w 190"/>
                  <a:gd name="T25" fmla="*/ 38 h 97"/>
                  <a:gd name="T26" fmla="*/ 30 w 190"/>
                  <a:gd name="T27" fmla="*/ 42 h 97"/>
                  <a:gd name="T28" fmla="*/ 26 w 190"/>
                  <a:gd name="T29" fmla="*/ 50 h 97"/>
                  <a:gd name="T30" fmla="*/ 25 w 190"/>
                  <a:gd name="T31" fmla="*/ 59 h 97"/>
                  <a:gd name="T32" fmla="*/ 26 w 190"/>
                  <a:gd name="T33" fmla="*/ 76 h 97"/>
                  <a:gd name="T34" fmla="*/ 25 w 190"/>
                  <a:gd name="T35" fmla="*/ 72 h 97"/>
                  <a:gd name="T36" fmla="*/ 19 w 190"/>
                  <a:gd name="T37" fmla="*/ 65 h 97"/>
                  <a:gd name="T38" fmla="*/ 9 w 190"/>
                  <a:gd name="T39" fmla="*/ 55 h 97"/>
                  <a:gd name="T40" fmla="*/ 4 w 190"/>
                  <a:gd name="T41" fmla="*/ 44 h 97"/>
                  <a:gd name="T42" fmla="*/ 0 w 190"/>
                  <a:gd name="T43" fmla="*/ 31 h 97"/>
                  <a:gd name="T44" fmla="*/ 2 w 190"/>
                  <a:gd name="T45" fmla="*/ 19 h 97"/>
                  <a:gd name="T46" fmla="*/ 2 w 190"/>
                  <a:gd name="T47" fmla="*/ 14 h 97"/>
                  <a:gd name="T48" fmla="*/ 9 w 190"/>
                  <a:gd name="T49" fmla="*/ 10 h 97"/>
                  <a:gd name="T50" fmla="*/ 17 w 190"/>
                  <a:gd name="T51" fmla="*/ 6 h 97"/>
                  <a:gd name="T52" fmla="*/ 26 w 190"/>
                  <a:gd name="T53" fmla="*/ 4 h 97"/>
                  <a:gd name="T54" fmla="*/ 38 w 190"/>
                  <a:gd name="T55" fmla="*/ 0 h 97"/>
                  <a:gd name="T56" fmla="*/ 51 w 190"/>
                  <a:gd name="T57" fmla="*/ 0 h 97"/>
                  <a:gd name="T58" fmla="*/ 61 w 190"/>
                  <a:gd name="T59" fmla="*/ 0 h 97"/>
                  <a:gd name="T60" fmla="*/ 76 w 190"/>
                  <a:gd name="T61" fmla="*/ 6 h 97"/>
                  <a:gd name="T62" fmla="*/ 87 w 190"/>
                  <a:gd name="T63" fmla="*/ 10 h 97"/>
                  <a:gd name="T64" fmla="*/ 101 w 190"/>
                  <a:gd name="T65" fmla="*/ 14 h 97"/>
                  <a:gd name="T66" fmla="*/ 112 w 190"/>
                  <a:gd name="T67" fmla="*/ 19 h 97"/>
                  <a:gd name="T68" fmla="*/ 125 w 190"/>
                  <a:gd name="T69" fmla="*/ 27 h 97"/>
                  <a:gd name="T70" fmla="*/ 133 w 190"/>
                  <a:gd name="T71" fmla="*/ 33 h 97"/>
                  <a:gd name="T72" fmla="*/ 144 w 190"/>
                  <a:gd name="T73" fmla="*/ 40 h 97"/>
                  <a:gd name="T74" fmla="*/ 154 w 190"/>
                  <a:gd name="T75" fmla="*/ 46 h 97"/>
                  <a:gd name="T76" fmla="*/ 163 w 190"/>
                  <a:gd name="T77" fmla="*/ 53 h 97"/>
                  <a:gd name="T78" fmla="*/ 177 w 190"/>
                  <a:gd name="T79" fmla="*/ 67 h 97"/>
                  <a:gd name="T80" fmla="*/ 186 w 190"/>
                  <a:gd name="T81" fmla="*/ 76 h 97"/>
                  <a:gd name="T82" fmla="*/ 190 w 190"/>
                  <a:gd name="T83" fmla="*/ 86 h 97"/>
                  <a:gd name="T84" fmla="*/ 184 w 190"/>
                  <a:gd name="T85" fmla="*/ 93 h 97"/>
                  <a:gd name="T86" fmla="*/ 179 w 190"/>
                  <a:gd name="T87" fmla="*/ 95 h 97"/>
                  <a:gd name="T88" fmla="*/ 175 w 190"/>
                  <a:gd name="T89" fmla="*/ 97 h 97"/>
                  <a:gd name="T90" fmla="*/ 175 w 190"/>
                  <a:gd name="T91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90" h="97">
                    <a:moveTo>
                      <a:pt x="175" y="97"/>
                    </a:moveTo>
                    <a:lnTo>
                      <a:pt x="173" y="93"/>
                    </a:lnTo>
                    <a:lnTo>
                      <a:pt x="167" y="91"/>
                    </a:lnTo>
                    <a:lnTo>
                      <a:pt x="160" y="84"/>
                    </a:lnTo>
                    <a:lnTo>
                      <a:pt x="148" y="80"/>
                    </a:lnTo>
                    <a:lnTo>
                      <a:pt x="133" y="72"/>
                    </a:lnTo>
                    <a:lnTo>
                      <a:pt x="122" y="65"/>
                    </a:lnTo>
                    <a:lnTo>
                      <a:pt x="106" y="55"/>
                    </a:lnTo>
                    <a:lnTo>
                      <a:pt x="93" y="52"/>
                    </a:lnTo>
                    <a:lnTo>
                      <a:pt x="76" y="42"/>
                    </a:lnTo>
                    <a:lnTo>
                      <a:pt x="63" y="40"/>
                    </a:lnTo>
                    <a:lnTo>
                      <a:pt x="51" y="36"/>
                    </a:lnTo>
                    <a:lnTo>
                      <a:pt x="42" y="38"/>
                    </a:lnTo>
                    <a:lnTo>
                      <a:pt x="30" y="42"/>
                    </a:lnTo>
                    <a:lnTo>
                      <a:pt x="26" y="50"/>
                    </a:lnTo>
                    <a:lnTo>
                      <a:pt x="25" y="59"/>
                    </a:lnTo>
                    <a:lnTo>
                      <a:pt x="26" y="76"/>
                    </a:lnTo>
                    <a:lnTo>
                      <a:pt x="25" y="72"/>
                    </a:lnTo>
                    <a:lnTo>
                      <a:pt x="19" y="65"/>
                    </a:lnTo>
                    <a:lnTo>
                      <a:pt x="9" y="55"/>
                    </a:lnTo>
                    <a:lnTo>
                      <a:pt x="4" y="44"/>
                    </a:lnTo>
                    <a:lnTo>
                      <a:pt x="0" y="31"/>
                    </a:lnTo>
                    <a:lnTo>
                      <a:pt x="2" y="19"/>
                    </a:lnTo>
                    <a:lnTo>
                      <a:pt x="2" y="14"/>
                    </a:lnTo>
                    <a:lnTo>
                      <a:pt x="9" y="10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8" y="0"/>
                    </a:lnTo>
                    <a:lnTo>
                      <a:pt x="51" y="0"/>
                    </a:lnTo>
                    <a:lnTo>
                      <a:pt x="61" y="0"/>
                    </a:lnTo>
                    <a:lnTo>
                      <a:pt x="76" y="6"/>
                    </a:lnTo>
                    <a:lnTo>
                      <a:pt x="87" y="10"/>
                    </a:lnTo>
                    <a:lnTo>
                      <a:pt x="101" y="14"/>
                    </a:lnTo>
                    <a:lnTo>
                      <a:pt x="112" y="19"/>
                    </a:lnTo>
                    <a:lnTo>
                      <a:pt x="125" y="27"/>
                    </a:lnTo>
                    <a:lnTo>
                      <a:pt x="133" y="33"/>
                    </a:lnTo>
                    <a:lnTo>
                      <a:pt x="144" y="40"/>
                    </a:lnTo>
                    <a:lnTo>
                      <a:pt x="154" y="46"/>
                    </a:lnTo>
                    <a:lnTo>
                      <a:pt x="163" y="53"/>
                    </a:lnTo>
                    <a:lnTo>
                      <a:pt x="177" y="67"/>
                    </a:lnTo>
                    <a:lnTo>
                      <a:pt x="186" y="76"/>
                    </a:lnTo>
                    <a:lnTo>
                      <a:pt x="190" y="86"/>
                    </a:lnTo>
                    <a:lnTo>
                      <a:pt x="184" y="93"/>
                    </a:lnTo>
                    <a:lnTo>
                      <a:pt x="179" y="95"/>
                    </a:lnTo>
                    <a:lnTo>
                      <a:pt x="175" y="97"/>
                    </a:lnTo>
                    <a:lnTo>
                      <a:pt x="175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3" name="Freeform 103"/>
              <p:cNvSpPr>
                <a:spLocks/>
              </p:cNvSpPr>
              <p:nvPr/>
            </p:nvSpPr>
            <p:spPr bwMode="auto">
              <a:xfrm>
                <a:off x="1774" y="2394"/>
                <a:ext cx="74" cy="49"/>
              </a:xfrm>
              <a:custGeom>
                <a:avLst/>
                <a:gdLst>
                  <a:gd name="T0" fmla="*/ 105 w 148"/>
                  <a:gd name="T1" fmla="*/ 0 h 99"/>
                  <a:gd name="T2" fmla="*/ 105 w 148"/>
                  <a:gd name="T3" fmla="*/ 4 h 99"/>
                  <a:gd name="T4" fmla="*/ 108 w 148"/>
                  <a:gd name="T5" fmla="*/ 17 h 99"/>
                  <a:gd name="T6" fmla="*/ 108 w 148"/>
                  <a:gd name="T7" fmla="*/ 27 h 99"/>
                  <a:gd name="T8" fmla="*/ 110 w 148"/>
                  <a:gd name="T9" fmla="*/ 36 h 99"/>
                  <a:gd name="T10" fmla="*/ 108 w 148"/>
                  <a:gd name="T11" fmla="*/ 48 h 99"/>
                  <a:gd name="T12" fmla="*/ 108 w 148"/>
                  <a:gd name="T13" fmla="*/ 61 h 99"/>
                  <a:gd name="T14" fmla="*/ 101 w 148"/>
                  <a:gd name="T15" fmla="*/ 70 h 99"/>
                  <a:gd name="T16" fmla="*/ 87 w 148"/>
                  <a:gd name="T17" fmla="*/ 74 h 99"/>
                  <a:gd name="T18" fmla="*/ 78 w 148"/>
                  <a:gd name="T19" fmla="*/ 74 h 99"/>
                  <a:gd name="T20" fmla="*/ 70 w 148"/>
                  <a:gd name="T21" fmla="*/ 74 h 99"/>
                  <a:gd name="T22" fmla="*/ 61 w 148"/>
                  <a:gd name="T23" fmla="*/ 72 h 99"/>
                  <a:gd name="T24" fmla="*/ 51 w 148"/>
                  <a:gd name="T25" fmla="*/ 72 h 99"/>
                  <a:gd name="T26" fmla="*/ 42 w 148"/>
                  <a:gd name="T27" fmla="*/ 70 h 99"/>
                  <a:gd name="T28" fmla="*/ 32 w 148"/>
                  <a:gd name="T29" fmla="*/ 68 h 99"/>
                  <a:gd name="T30" fmla="*/ 23 w 148"/>
                  <a:gd name="T31" fmla="*/ 65 h 99"/>
                  <a:gd name="T32" fmla="*/ 17 w 148"/>
                  <a:gd name="T33" fmla="*/ 63 h 99"/>
                  <a:gd name="T34" fmla="*/ 4 w 148"/>
                  <a:gd name="T35" fmla="*/ 59 h 99"/>
                  <a:gd name="T36" fmla="*/ 0 w 148"/>
                  <a:gd name="T37" fmla="*/ 59 h 99"/>
                  <a:gd name="T38" fmla="*/ 4 w 148"/>
                  <a:gd name="T39" fmla="*/ 61 h 99"/>
                  <a:gd name="T40" fmla="*/ 15 w 148"/>
                  <a:gd name="T41" fmla="*/ 68 h 99"/>
                  <a:gd name="T42" fmla="*/ 19 w 148"/>
                  <a:gd name="T43" fmla="*/ 70 h 99"/>
                  <a:gd name="T44" fmla="*/ 28 w 148"/>
                  <a:gd name="T45" fmla="*/ 76 h 99"/>
                  <a:gd name="T46" fmla="*/ 38 w 148"/>
                  <a:gd name="T47" fmla="*/ 80 h 99"/>
                  <a:gd name="T48" fmla="*/ 49 w 148"/>
                  <a:gd name="T49" fmla="*/ 86 h 99"/>
                  <a:gd name="T50" fmla="*/ 59 w 148"/>
                  <a:gd name="T51" fmla="*/ 89 h 99"/>
                  <a:gd name="T52" fmla="*/ 68 w 148"/>
                  <a:gd name="T53" fmla="*/ 95 h 99"/>
                  <a:gd name="T54" fmla="*/ 80 w 148"/>
                  <a:gd name="T55" fmla="*/ 95 h 99"/>
                  <a:gd name="T56" fmla="*/ 91 w 148"/>
                  <a:gd name="T57" fmla="*/ 99 h 99"/>
                  <a:gd name="T58" fmla="*/ 101 w 148"/>
                  <a:gd name="T59" fmla="*/ 99 h 99"/>
                  <a:gd name="T60" fmla="*/ 112 w 148"/>
                  <a:gd name="T61" fmla="*/ 99 h 99"/>
                  <a:gd name="T62" fmla="*/ 122 w 148"/>
                  <a:gd name="T63" fmla="*/ 95 h 99"/>
                  <a:gd name="T64" fmla="*/ 133 w 148"/>
                  <a:gd name="T65" fmla="*/ 93 h 99"/>
                  <a:gd name="T66" fmla="*/ 143 w 148"/>
                  <a:gd name="T67" fmla="*/ 78 h 99"/>
                  <a:gd name="T68" fmla="*/ 148 w 148"/>
                  <a:gd name="T69" fmla="*/ 63 h 99"/>
                  <a:gd name="T70" fmla="*/ 143 w 148"/>
                  <a:gd name="T71" fmla="*/ 46 h 99"/>
                  <a:gd name="T72" fmla="*/ 135 w 148"/>
                  <a:gd name="T73" fmla="*/ 32 h 99"/>
                  <a:gd name="T74" fmla="*/ 125 w 148"/>
                  <a:gd name="T75" fmla="*/ 19 h 99"/>
                  <a:gd name="T76" fmla="*/ 116 w 148"/>
                  <a:gd name="T77" fmla="*/ 10 h 99"/>
                  <a:gd name="T78" fmla="*/ 108 w 148"/>
                  <a:gd name="T79" fmla="*/ 2 h 99"/>
                  <a:gd name="T80" fmla="*/ 105 w 148"/>
                  <a:gd name="T81" fmla="*/ 0 h 99"/>
                  <a:gd name="T82" fmla="*/ 105 w 148"/>
                  <a:gd name="T8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8" h="99">
                    <a:moveTo>
                      <a:pt x="105" y="0"/>
                    </a:moveTo>
                    <a:lnTo>
                      <a:pt x="105" y="4"/>
                    </a:lnTo>
                    <a:lnTo>
                      <a:pt x="108" y="17"/>
                    </a:lnTo>
                    <a:lnTo>
                      <a:pt x="108" y="27"/>
                    </a:lnTo>
                    <a:lnTo>
                      <a:pt x="110" y="36"/>
                    </a:lnTo>
                    <a:lnTo>
                      <a:pt x="108" y="48"/>
                    </a:lnTo>
                    <a:lnTo>
                      <a:pt x="108" y="61"/>
                    </a:lnTo>
                    <a:lnTo>
                      <a:pt x="101" y="70"/>
                    </a:lnTo>
                    <a:lnTo>
                      <a:pt x="87" y="74"/>
                    </a:lnTo>
                    <a:lnTo>
                      <a:pt x="78" y="74"/>
                    </a:lnTo>
                    <a:lnTo>
                      <a:pt x="70" y="74"/>
                    </a:lnTo>
                    <a:lnTo>
                      <a:pt x="61" y="72"/>
                    </a:lnTo>
                    <a:lnTo>
                      <a:pt x="51" y="72"/>
                    </a:lnTo>
                    <a:lnTo>
                      <a:pt x="42" y="70"/>
                    </a:lnTo>
                    <a:lnTo>
                      <a:pt x="32" y="68"/>
                    </a:lnTo>
                    <a:lnTo>
                      <a:pt x="23" y="65"/>
                    </a:lnTo>
                    <a:lnTo>
                      <a:pt x="17" y="63"/>
                    </a:lnTo>
                    <a:lnTo>
                      <a:pt x="4" y="59"/>
                    </a:lnTo>
                    <a:lnTo>
                      <a:pt x="0" y="59"/>
                    </a:lnTo>
                    <a:lnTo>
                      <a:pt x="4" y="61"/>
                    </a:lnTo>
                    <a:lnTo>
                      <a:pt x="15" y="68"/>
                    </a:lnTo>
                    <a:lnTo>
                      <a:pt x="19" y="70"/>
                    </a:lnTo>
                    <a:lnTo>
                      <a:pt x="28" y="76"/>
                    </a:lnTo>
                    <a:lnTo>
                      <a:pt x="38" y="80"/>
                    </a:lnTo>
                    <a:lnTo>
                      <a:pt x="49" y="86"/>
                    </a:lnTo>
                    <a:lnTo>
                      <a:pt x="59" y="89"/>
                    </a:lnTo>
                    <a:lnTo>
                      <a:pt x="68" y="95"/>
                    </a:lnTo>
                    <a:lnTo>
                      <a:pt x="80" y="95"/>
                    </a:lnTo>
                    <a:lnTo>
                      <a:pt x="91" y="99"/>
                    </a:lnTo>
                    <a:lnTo>
                      <a:pt x="101" y="99"/>
                    </a:lnTo>
                    <a:lnTo>
                      <a:pt x="112" y="99"/>
                    </a:lnTo>
                    <a:lnTo>
                      <a:pt x="122" y="95"/>
                    </a:lnTo>
                    <a:lnTo>
                      <a:pt x="133" y="93"/>
                    </a:lnTo>
                    <a:lnTo>
                      <a:pt x="143" y="78"/>
                    </a:lnTo>
                    <a:lnTo>
                      <a:pt x="148" y="63"/>
                    </a:lnTo>
                    <a:lnTo>
                      <a:pt x="143" y="46"/>
                    </a:lnTo>
                    <a:lnTo>
                      <a:pt x="135" y="32"/>
                    </a:lnTo>
                    <a:lnTo>
                      <a:pt x="125" y="19"/>
                    </a:lnTo>
                    <a:lnTo>
                      <a:pt x="116" y="10"/>
                    </a:lnTo>
                    <a:lnTo>
                      <a:pt x="108" y="2"/>
                    </a:lnTo>
                    <a:lnTo>
                      <a:pt x="105" y="0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4" name="Freeform 104"/>
              <p:cNvSpPr>
                <a:spLocks/>
              </p:cNvSpPr>
              <p:nvPr/>
            </p:nvSpPr>
            <p:spPr bwMode="auto">
              <a:xfrm>
                <a:off x="1942" y="2140"/>
                <a:ext cx="180" cy="31"/>
              </a:xfrm>
              <a:custGeom>
                <a:avLst/>
                <a:gdLst>
                  <a:gd name="T0" fmla="*/ 56 w 360"/>
                  <a:gd name="T1" fmla="*/ 63 h 63"/>
                  <a:gd name="T2" fmla="*/ 57 w 360"/>
                  <a:gd name="T3" fmla="*/ 63 h 63"/>
                  <a:gd name="T4" fmla="*/ 63 w 360"/>
                  <a:gd name="T5" fmla="*/ 61 h 63"/>
                  <a:gd name="T6" fmla="*/ 73 w 360"/>
                  <a:gd name="T7" fmla="*/ 57 h 63"/>
                  <a:gd name="T8" fmla="*/ 88 w 360"/>
                  <a:gd name="T9" fmla="*/ 55 h 63"/>
                  <a:gd name="T10" fmla="*/ 103 w 360"/>
                  <a:gd name="T11" fmla="*/ 52 h 63"/>
                  <a:gd name="T12" fmla="*/ 124 w 360"/>
                  <a:gd name="T13" fmla="*/ 48 h 63"/>
                  <a:gd name="T14" fmla="*/ 143 w 360"/>
                  <a:gd name="T15" fmla="*/ 46 h 63"/>
                  <a:gd name="T16" fmla="*/ 168 w 360"/>
                  <a:gd name="T17" fmla="*/ 42 h 63"/>
                  <a:gd name="T18" fmla="*/ 192 w 360"/>
                  <a:gd name="T19" fmla="*/ 38 h 63"/>
                  <a:gd name="T20" fmla="*/ 217 w 360"/>
                  <a:gd name="T21" fmla="*/ 36 h 63"/>
                  <a:gd name="T22" fmla="*/ 242 w 360"/>
                  <a:gd name="T23" fmla="*/ 33 h 63"/>
                  <a:gd name="T24" fmla="*/ 267 w 360"/>
                  <a:gd name="T25" fmla="*/ 31 h 63"/>
                  <a:gd name="T26" fmla="*/ 291 w 360"/>
                  <a:gd name="T27" fmla="*/ 31 h 63"/>
                  <a:gd name="T28" fmla="*/ 316 w 360"/>
                  <a:gd name="T29" fmla="*/ 31 h 63"/>
                  <a:gd name="T30" fmla="*/ 339 w 360"/>
                  <a:gd name="T31" fmla="*/ 31 h 63"/>
                  <a:gd name="T32" fmla="*/ 360 w 360"/>
                  <a:gd name="T33" fmla="*/ 36 h 63"/>
                  <a:gd name="T34" fmla="*/ 358 w 360"/>
                  <a:gd name="T35" fmla="*/ 35 h 63"/>
                  <a:gd name="T36" fmla="*/ 354 w 360"/>
                  <a:gd name="T37" fmla="*/ 31 h 63"/>
                  <a:gd name="T38" fmla="*/ 346 w 360"/>
                  <a:gd name="T39" fmla="*/ 27 h 63"/>
                  <a:gd name="T40" fmla="*/ 337 w 360"/>
                  <a:gd name="T41" fmla="*/ 23 h 63"/>
                  <a:gd name="T42" fmla="*/ 324 w 360"/>
                  <a:gd name="T43" fmla="*/ 17 h 63"/>
                  <a:gd name="T44" fmla="*/ 308 w 360"/>
                  <a:gd name="T45" fmla="*/ 14 h 63"/>
                  <a:gd name="T46" fmla="*/ 289 w 360"/>
                  <a:gd name="T47" fmla="*/ 8 h 63"/>
                  <a:gd name="T48" fmla="*/ 268 w 360"/>
                  <a:gd name="T49" fmla="*/ 4 h 63"/>
                  <a:gd name="T50" fmla="*/ 244 w 360"/>
                  <a:gd name="T51" fmla="*/ 0 h 63"/>
                  <a:gd name="T52" fmla="*/ 217 w 360"/>
                  <a:gd name="T53" fmla="*/ 0 h 63"/>
                  <a:gd name="T54" fmla="*/ 187 w 360"/>
                  <a:gd name="T55" fmla="*/ 0 h 63"/>
                  <a:gd name="T56" fmla="*/ 156 w 360"/>
                  <a:gd name="T57" fmla="*/ 4 h 63"/>
                  <a:gd name="T58" fmla="*/ 118 w 360"/>
                  <a:gd name="T59" fmla="*/ 6 h 63"/>
                  <a:gd name="T60" fmla="*/ 82 w 360"/>
                  <a:gd name="T61" fmla="*/ 16 h 63"/>
                  <a:gd name="T62" fmla="*/ 42 w 360"/>
                  <a:gd name="T63" fmla="*/ 27 h 63"/>
                  <a:gd name="T64" fmla="*/ 0 w 360"/>
                  <a:gd name="T65" fmla="*/ 44 h 63"/>
                  <a:gd name="T66" fmla="*/ 56 w 360"/>
                  <a:gd name="T67" fmla="*/ 63 h 63"/>
                  <a:gd name="T68" fmla="*/ 56 w 360"/>
                  <a:gd name="T69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0" h="63">
                    <a:moveTo>
                      <a:pt x="56" y="63"/>
                    </a:moveTo>
                    <a:lnTo>
                      <a:pt x="57" y="63"/>
                    </a:lnTo>
                    <a:lnTo>
                      <a:pt x="63" y="61"/>
                    </a:lnTo>
                    <a:lnTo>
                      <a:pt x="73" y="57"/>
                    </a:lnTo>
                    <a:lnTo>
                      <a:pt x="88" y="55"/>
                    </a:lnTo>
                    <a:lnTo>
                      <a:pt x="103" y="52"/>
                    </a:lnTo>
                    <a:lnTo>
                      <a:pt x="124" y="48"/>
                    </a:lnTo>
                    <a:lnTo>
                      <a:pt x="143" y="46"/>
                    </a:lnTo>
                    <a:lnTo>
                      <a:pt x="168" y="42"/>
                    </a:lnTo>
                    <a:lnTo>
                      <a:pt x="192" y="38"/>
                    </a:lnTo>
                    <a:lnTo>
                      <a:pt x="217" y="36"/>
                    </a:lnTo>
                    <a:lnTo>
                      <a:pt x="242" y="33"/>
                    </a:lnTo>
                    <a:lnTo>
                      <a:pt x="267" y="31"/>
                    </a:lnTo>
                    <a:lnTo>
                      <a:pt x="291" y="31"/>
                    </a:lnTo>
                    <a:lnTo>
                      <a:pt x="316" y="31"/>
                    </a:lnTo>
                    <a:lnTo>
                      <a:pt x="339" y="31"/>
                    </a:lnTo>
                    <a:lnTo>
                      <a:pt x="360" y="36"/>
                    </a:lnTo>
                    <a:lnTo>
                      <a:pt x="358" y="35"/>
                    </a:lnTo>
                    <a:lnTo>
                      <a:pt x="354" y="31"/>
                    </a:lnTo>
                    <a:lnTo>
                      <a:pt x="346" y="27"/>
                    </a:lnTo>
                    <a:lnTo>
                      <a:pt x="337" y="23"/>
                    </a:lnTo>
                    <a:lnTo>
                      <a:pt x="324" y="17"/>
                    </a:lnTo>
                    <a:lnTo>
                      <a:pt x="308" y="14"/>
                    </a:lnTo>
                    <a:lnTo>
                      <a:pt x="289" y="8"/>
                    </a:lnTo>
                    <a:lnTo>
                      <a:pt x="268" y="4"/>
                    </a:lnTo>
                    <a:lnTo>
                      <a:pt x="244" y="0"/>
                    </a:lnTo>
                    <a:lnTo>
                      <a:pt x="217" y="0"/>
                    </a:lnTo>
                    <a:lnTo>
                      <a:pt x="187" y="0"/>
                    </a:lnTo>
                    <a:lnTo>
                      <a:pt x="156" y="4"/>
                    </a:lnTo>
                    <a:lnTo>
                      <a:pt x="118" y="6"/>
                    </a:lnTo>
                    <a:lnTo>
                      <a:pt x="82" y="16"/>
                    </a:lnTo>
                    <a:lnTo>
                      <a:pt x="42" y="27"/>
                    </a:lnTo>
                    <a:lnTo>
                      <a:pt x="0" y="44"/>
                    </a:lnTo>
                    <a:lnTo>
                      <a:pt x="56" y="63"/>
                    </a:lnTo>
                    <a:lnTo>
                      <a:pt x="56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5" name="Freeform 105"/>
              <p:cNvSpPr>
                <a:spLocks/>
              </p:cNvSpPr>
              <p:nvPr/>
            </p:nvSpPr>
            <p:spPr bwMode="auto">
              <a:xfrm>
                <a:off x="2177" y="2222"/>
                <a:ext cx="100" cy="49"/>
              </a:xfrm>
              <a:custGeom>
                <a:avLst/>
                <a:gdLst>
                  <a:gd name="T0" fmla="*/ 19 w 200"/>
                  <a:gd name="T1" fmla="*/ 61 h 97"/>
                  <a:gd name="T2" fmla="*/ 23 w 200"/>
                  <a:gd name="T3" fmla="*/ 59 h 97"/>
                  <a:gd name="T4" fmla="*/ 36 w 200"/>
                  <a:gd name="T5" fmla="*/ 57 h 97"/>
                  <a:gd name="T6" fmla="*/ 46 w 200"/>
                  <a:gd name="T7" fmla="*/ 55 h 97"/>
                  <a:gd name="T8" fmla="*/ 59 w 200"/>
                  <a:gd name="T9" fmla="*/ 55 h 97"/>
                  <a:gd name="T10" fmla="*/ 70 w 200"/>
                  <a:gd name="T11" fmla="*/ 53 h 97"/>
                  <a:gd name="T12" fmla="*/ 86 w 200"/>
                  <a:gd name="T13" fmla="*/ 51 h 97"/>
                  <a:gd name="T14" fmla="*/ 97 w 200"/>
                  <a:gd name="T15" fmla="*/ 47 h 97"/>
                  <a:gd name="T16" fmla="*/ 110 w 200"/>
                  <a:gd name="T17" fmla="*/ 45 h 97"/>
                  <a:gd name="T18" fmla="*/ 124 w 200"/>
                  <a:gd name="T19" fmla="*/ 40 h 97"/>
                  <a:gd name="T20" fmla="*/ 137 w 200"/>
                  <a:gd name="T21" fmla="*/ 36 h 97"/>
                  <a:gd name="T22" fmla="*/ 148 w 200"/>
                  <a:gd name="T23" fmla="*/ 30 h 97"/>
                  <a:gd name="T24" fmla="*/ 160 w 200"/>
                  <a:gd name="T25" fmla="*/ 24 h 97"/>
                  <a:gd name="T26" fmla="*/ 167 w 200"/>
                  <a:gd name="T27" fmla="*/ 19 h 97"/>
                  <a:gd name="T28" fmla="*/ 175 w 200"/>
                  <a:gd name="T29" fmla="*/ 13 h 97"/>
                  <a:gd name="T30" fmla="*/ 181 w 200"/>
                  <a:gd name="T31" fmla="*/ 5 h 97"/>
                  <a:gd name="T32" fmla="*/ 186 w 200"/>
                  <a:gd name="T33" fmla="*/ 2 h 97"/>
                  <a:gd name="T34" fmla="*/ 192 w 200"/>
                  <a:gd name="T35" fmla="*/ 0 h 97"/>
                  <a:gd name="T36" fmla="*/ 196 w 200"/>
                  <a:gd name="T37" fmla="*/ 5 h 97"/>
                  <a:gd name="T38" fmla="*/ 200 w 200"/>
                  <a:gd name="T39" fmla="*/ 7 h 97"/>
                  <a:gd name="T40" fmla="*/ 200 w 200"/>
                  <a:gd name="T41" fmla="*/ 15 h 97"/>
                  <a:gd name="T42" fmla="*/ 198 w 200"/>
                  <a:gd name="T43" fmla="*/ 24 h 97"/>
                  <a:gd name="T44" fmla="*/ 194 w 200"/>
                  <a:gd name="T45" fmla="*/ 34 h 97"/>
                  <a:gd name="T46" fmla="*/ 184 w 200"/>
                  <a:gd name="T47" fmla="*/ 44 h 97"/>
                  <a:gd name="T48" fmla="*/ 175 w 200"/>
                  <a:gd name="T49" fmla="*/ 53 h 97"/>
                  <a:gd name="T50" fmla="*/ 160 w 200"/>
                  <a:gd name="T51" fmla="*/ 63 h 97"/>
                  <a:gd name="T52" fmla="*/ 139 w 200"/>
                  <a:gd name="T53" fmla="*/ 72 h 97"/>
                  <a:gd name="T54" fmla="*/ 110 w 200"/>
                  <a:gd name="T55" fmla="*/ 80 h 97"/>
                  <a:gd name="T56" fmla="*/ 80 w 200"/>
                  <a:gd name="T57" fmla="*/ 87 h 97"/>
                  <a:gd name="T58" fmla="*/ 44 w 200"/>
                  <a:gd name="T59" fmla="*/ 91 h 97"/>
                  <a:gd name="T60" fmla="*/ 0 w 200"/>
                  <a:gd name="T61" fmla="*/ 97 h 97"/>
                  <a:gd name="T62" fmla="*/ 19 w 200"/>
                  <a:gd name="T63" fmla="*/ 61 h 97"/>
                  <a:gd name="T64" fmla="*/ 19 w 200"/>
                  <a:gd name="T65" fmla="*/ 6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0" h="97">
                    <a:moveTo>
                      <a:pt x="19" y="61"/>
                    </a:moveTo>
                    <a:lnTo>
                      <a:pt x="23" y="59"/>
                    </a:lnTo>
                    <a:lnTo>
                      <a:pt x="36" y="57"/>
                    </a:lnTo>
                    <a:lnTo>
                      <a:pt x="46" y="55"/>
                    </a:lnTo>
                    <a:lnTo>
                      <a:pt x="59" y="55"/>
                    </a:lnTo>
                    <a:lnTo>
                      <a:pt x="70" y="53"/>
                    </a:lnTo>
                    <a:lnTo>
                      <a:pt x="86" y="51"/>
                    </a:lnTo>
                    <a:lnTo>
                      <a:pt x="97" y="47"/>
                    </a:lnTo>
                    <a:lnTo>
                      <a:pt x="110" y="45"/>
                    </a:lnTo>
                    <a:lnTo>
                      <a:pt x="124" y="40"/>
                    </a:lnTo>
                    <a:lnTo>
                      <a:pt x="137" y="36"/>
                    </a:lnTo>
                    <a:lnTo>
                      <a:pt x="148" y="30"/>
                    </a:lnTo>
                    <a:lnTo>
                      <a:pt x="160" y="24"/>
                    </a:lnTo>
                    <a:lnTo>
                      <a:pt x="167" y="19"/>
                    </a:lnTo>
                    <a:lnTo>
                      <a:pt x="175" y="13"/>
                    </a:lnTo>
                    <a:lnTo>
                      <a:pt x="181" y="5"/>
                    </a:lnTo>
                    <a:lnTo>
                      <a:pt x="186" y="2"/>
                    </a:lnTo>
                    <a:lnTo>
                      <a:pt x="192" y="0"/>
                    </a:lnTo>
                    <a:lnTo>
                      <a:pt x="196" y="5"/>
                    </a:lnTo>
                    <a:lnTo>
                      <a:pt x="200" y="7"/>
                    </a:lnTo>
                    <a:lnTo>
                      <a:pt x="200" y="15"/>
                    </a:lnTo>
                    <a:lnTo>
                      <a:pt x="198" y="24"/>
                    </a:lnTo>
                    <a:lnTo>
                      <a:pt x="194" y="34"/>
                    </a:lnTo>
                    <a:lnTo>
                      <a:pt x="184" y="44"/>
                    </a:lnTo>
                    <a:lnTo>
                      <a:pt x="175" y="53"/>
                    </a:lnTo>
                    <a:lnTo>
                      <a:pt x="160" y="63"/>
                    </a:lnTo>
                    <a:lnTo>
                      <a:pt x="139" y="72"/>
                    </a:lnTo>
                    <a:lnTo>
                      <a:pt x="110" y="80"/>
                    </a:lnTo>
                    <a:lnTo>
                      <a:pt x="80" y="87"/>
                    </a:lnTo>
                    <a:lnTo>
                      <a:pt x="44" y="91"/>
                    </a:lnTo>
                    <a:lnTo>
                      <a:pt x="0" y="97"/>
                    </a:lnTo>
                    <a:lnTo>
                      <a:pt x="19" y="61"/>
                    </a:lnTo>
                    <a:lnTo>
                      <a:pt x="19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6" name="Freeform 106"/>
              <p:cNvSpPr>
                <a:spLocks/>
              </p:cNvSpPr>
              <p:nvPr/>
            </p:nvSpPr>
            <p:spPr bwMode="auto">
              <a:xfrm>
                <a:off x="2161" y="2245"/>
                <a:ext cx="153" cy="63"/>
              </a:xfrm>
              <a:custGeom>
                <a:avLst/>
                <a:gdLst>
                  <a:gd name="T0" fmla="*/ 281 w 306"/>
                  <a:gd name="T1" fmla="*/ 0 h 126"/>
                  <a:gd name="T2" fmla="*/ 275 w 306"/>
                  <a:gd name="T3" fmla="*/ 4 h 126"/>
                  <a:gd name="T4" fmla="*/ 266 w 306"/>
                  <a:gd name="T5" fmla="*/ 14 h 126"/>
                  <a:gd name="T6" fmla="*/ 256 w 306"/>
                  <a:gd name="T7" fmla="*/ 18 h 126"/>
                  <a:gd name="T8" fmla="*/ 247 w 306"/>
                  <a:gd name="T9" fmla="*/ 25 h 126"/>
                  <a:gd name="T10" fmla="*/ 233 w 306"/>
                  <a:gd name="T11" fmla="*/ 35 h 126"/>
                  <a:gd name="T12" fmla="*/ 220 w 306"/>
                  <a:gd name="T13" fmla="*/ 44 h 126"/>
                  <a:gd name="T14" fmla="*/ 201 w 306"/>
                  <a:gd name="T15" fmla="*/ 52 h 126"/>
                  <a:gd name="T16" fmla="*/ 182 w 306"/>
                  <a:gd name="T17" fmla="*/ 61 h 126"/>
                  <a:gd name="T18" fmla="*/ 159 w 306"/>
                  <a:gd name="T19" fmla="*/ 71 h 126"/>
                  <a:gd name="T20" fmla="*/ 133 w 306"/>
                  <a:gd name="T21" fmla="*/ 80 h 126"/>
                  <a:gd name="T22" fmla="*/ 104 w 306"/>
                  <a:gd name="T23" fmla="*/ 88 h 126"/>
                  <a:gd name="T24" fmla="*/ 74 w 306"/>
                  <a:gd name="T25" fmla="*/ 95 h 126"/>
                  <a:gd name="T26" fmla="*/ 38 w 306"/>
                  <a:gd name="T27" fmla="*/ 101 h 126"/>
                  <a:gd name="T28" fmla="*/ 2 w 306"/>
                  <a:gd name="T29" fmla="*/ 109 h 126"/>
                  <a:gd name="T30" fmla="*/ 0 w 306"/>
                  <a:gd name="T31" fmla="*/ 109 h 126"/>
                  <a:gd name="T32" fmla="*/ 2 w 306"/>
                  <a:gd name="T33" fmla="*/ 113 h 126"/>
                  <a:gd name="T34" fmla="*/ 3 w 306"/>
                  <a:gd name="T35" fmla="*/ 116 h 126"/>
                  <a:gd name="T36" fmla="*/ 13 w 306"/>
                  <a:gd name="T37" fmla="*/ 120 h 126"/>
                  <a:gd name="T38" fmla="*/ 19 w 306"/>
                  <a:gd name="T39" fmla="*/ 120 h 126"/>
                  <a:gd name="T40" fmla="*/ 26 w 306"/>
                  <a:gd name="T41" fmla="*/ 122 h 126"/>
                  <a:gd name="T42" fmla="*/ 34 w 306"/>
                  <a:gd name="T43" fmla="*/ 124 h 126"/>
                  <a:gd name="T44" fmla="*/ 45 w 306"/>
                  <a:gd name="T45" fmla="*/ 126 h 126"/>
                  <a:gd name="T46" fmla="*/ 59 w 306"/>
                  <a:gd name="T47" fmla="*/ 124 h 126"/>
                  <a:gd name="T48" fmla="*/ 74 w 306"/>
                  <a:gd name="T49" fmla="*/ 124 h 126"/>
                  <a:gd name="T50" fmla="*/ 91 w 306"/>
                  <a:gd name="T51" fmla="*/ 122 h 126"/>
                  <a:gd name="T52" fmla="*/ 112 w 306"/>
                  <a:gd name="T53" fmla="*/ 120 h 126"/>
                  <a:gd name="T54" fmla="*/ 133 w 306"/>
                  <a:gd name="T55" fmla="*/ 116 h 126"/>
                  <a:gd name="T56" fmla="*/ 152 w 306"/>
                  <a:gd name="T57" fmla="*/ 111 h 126"/>
                  <a:gd name="T58" fmla="*/ 171 w 306"/>
                  <a:gd name="T59" fmla="*/ 105 h 126"/>
                  <a:gd name="T60" fmla="*/ 190 w 306"/>
                  <a:gd name="T61" fmla="*/ 101 h 126"/>
                  <a:gd name="T62" fmla="*/ 205 w 306"/>
                  <a:gd name="T63" fmla="*/ 94 h 126"/>
                  <a:gd name="T64" fmla="*/ 222 w 306"/>
                  <a:gd name="T65" fmla="*/ 88 h 126"/>
                  <a:gd name="T66" fmla="*/ 235 w 306"/>
                  <a:gd name="T67" fmla="*/ 80 h 126"/>
                  <a:gd name="T68" fmla="*/ 249 w 306"/>
                  <a:gd name="T69" fmla="*/ 76 h 126"/>
                  <a:gd name="T70" fmla="*/ 260 w 306"/>
                  <a:gd name="T71" fmla="*/ 67 h 126"/>
                  <a:gd name="T72" fmla="*/ 272 w 306"/>
                  <a:gd name="T73" fmla="*/ 61 h 126"/>
                  <a:gd name="T74" fmla="*/ 279 w 306"/>
                  <a:gd name="T75" fmla="*/ 56 h 126"/>
                  <a:gd name="T76" fmla="*/ 289 w 306"/>
                  <a:gd name="T77" fmla="*/ 52 h 126"/>
                  <a:gd name="T78" fmla="*/ 298 w 306"/>
                  <a:gd name="T79" fmla="*/ 40 h 126"/>
                  <a:gd name="T80" fmla="*/ 306 w 306"/>
                  <a:gd name="T81" fmla="*/ 35 h 126"/>
                  <a:gd name="T82" fmla="*/ 302 w 306"/>
                  <a:gd name="T83" fmla="*/ 19 h 126"/>
                  <a:gd name="T84" fmla="*/ 292 w 306"/>
                  <a:gd name="T85" fmla="*/ 10 h 126"/>
                  <a:gd name="T86" fmla="*/ 283 w 306"/>
                  <a:gd name="T87" fmla="*/ 2 h 126"/>
                  <a:gd name="T88" fmla="*/ 281 w 306"/>
                  <a:gd name="T89" fmla="*/ 0 h 126"/>
                  <a:gd name="T90" fmla="*/ 281 w 306"/>
                  <a:gd name="T91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6" h="126">
                    <a:moveTo>
                      <a:pt x="281" y="0"/>
                    </a:moveTo>
                    <a:lnTo>
                      <a:pt x="275" y="4"/>
                    </a:lnTo>
                    <a:lnTo>
                      <a:pt x="266" y="14"/>
                    </a:lnTo>
                    <a:lnTo>
                      <a:pt x="256" y="18"/>
                    </a:lnTo>
                    <a:lnTo>
                      <a:pt x="247" y="25"/>
                    </a:lnTo>
                    <a:lnTo>
                      <a:pt x="233" y="35"/>
                    </a:lnTo>
                    <a:lnTo>
                      <a:pt x="220" y="44"/>
                    </a:lnTo>
                    <a:lnTo>
                      <a:pt x="201" y="52"/>
                    </a:lnTo>
                    <a:lnTo>
                      <a:pt x="182" y="61"/>
                    </a:lnTo>
                    <a:lnTo>
                      <a:pt x="159" y="71"/>
                    </a:lnTo>
                    <a:lnTo>
                      <a:pt x="133" y="80"/>
                    </a:lnTo>
                    <a:lnTo>
                      <a:pt x="104" y="88"/>
                    </a:lnTo>
                    <a:lnTo>
                      <a:pt x="74" y="95"/>
                    </a:lnTo>
                    <a:lnTo>
                      <a:pt x="38" y="101"/>
                    </a:lnTo>
                    <a:lnTo>
                      <a:pt x="2" y="109"/>
                    </a:lnTo>
                    <a:lnTo>
                      <a:pt x="0" y="109"/>
                    </a:lnTo>
                    <a:lnTo>
                      <a:pt x="2" y="113"/>
                    </a:lnTo>
                    <a:lnTo>
                      <a:pt x="3" y="116"/>
                    </a:lnTo>
                    <a:lnTo>
                      <a:pt x="13" y="120"/>
                    </a:lnTo>
                    <a:lnTo>
                      <a:pt x="19" y="120"/>
                    </a:lnTo>
                    <a:lnTo>
                      <a:pt x="26" y="122"/>
                    </a:lnTo>
                    <a:lnTo>
                      <a:pt x="34" y="124"/>
                    </a:lnTo>
                    <a:lnTo>
                      <a:pt x="45" y="126"/>
                    </a:lnTo>
                    <a:lnTo>
                      <a:pt x="59" y="124"/>
                    </a:lnTo>
                    <a:lnTo>
                      <a:pt x="74" y="124"/>
                    </a:lnTo>
                    <a:lnTo>
                      <a:pt x="91" y="122"/>
                    </a:lnTo>
                    <a:lnTo>
                      <a:pt x="112" y="120"/>
                    </a:lnTo>
                    <a:lnTo>
                      <a:pt x="133" y="116"/>
                    </a:lnTo>
                    <a:lnTo>
                      <a:pt x="152" y="111"/>
                    </a:lnTo>
                    <a:lnTo>
                      <a:pt x="171" y="105"/>
                    </a:lnTo>
                    <a:lnTo>
                      <a:pt x="190" y="101"/>
                    </a:lnTo>
                    <a:lnTo>
                      <a:pt x="205" y="94"/>
                    </a:lnTo>
                    <a:lnTo>
                      <a:pt x="222" y="88"/>
                    </a:lnTo>
                    <a:lnTo>
                      <a:pt x="235" y="80"/>
                    </a:lnTo>
                    <a:lnTo>
                      <a:pt x="249" y="76"/>
                    </a:lnTo>
                    <a:lnTo>
                      <a:pt x="260" y="67"/>
                    </a:lnTo>
                    <a:lnTo>
                      <a:pt x="272" y="61"/>
                    </a:lnTo>
                    <a:lnTo>
                      <a:pt x="279" y="56"/>
                    </a:lnTo>
                    <a:lnTo>
                      <a:pt x="289" y="52"/>
                    </a:lnTo>
                    <a:lnTo>
                      <a:pt x="298" y="40"/>
                    </a:lnTo>
                    <a:lnTo>
                      <a:pt x="306" y="35"/>
                    </a:lnTo>
                    <a:lnTo>
                      <a:pt x="302" y="19"/>
                    </a:lnTo>
                    <a:lnTo>
                      <a:pt x="292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7" name="Freeform 107"/>
              <p:cNvSpPr>
                <a:spLocks/>
              </p:cNvSpPr>
              <p:nvPr/>
            </p:nvSpPr>
            <p:spPr bwMode="auto">
              <a:xfrm>
                <a:off x="2208" y="2166"/>
                <a:ext cx="94" cy="72"/>
              </a:xfrm>
              <a:custGeom>
                <a:avLst/>
                <a:gdLst>
                  <a:gd name="T0" fmla="*/ 0 w 188"/>
                  <a:gd name="T1" fmla="*/ 41 h 142"/>
                  <a:gd name="T2" fmla="*/ 5 w 188"/>
                  <a:gd name="T3" fmla="*/ 41 h 142"/>
                  <a:gd name="T4" fmla="*/ 11 w 188"/>
                  <a:gd name="T5" fmla="*/ 41 h 142"/>
                  <a:gd name="T6" fmla="*/ 23 w 188"/>
                  <a:gd name="T7" fmla="*/ 43 h 142"/>
                  <a:gd name="T8" fmla="*/ 30 w 188"/>
                  <a:gd name="T9" fmla="*/ 45 h 142"/>
                  <a:gd name="T10" fmla="*/ 43 w 188"/>
                  <a:gd name="T11" fmla="*/ 49 h 142"/>
                  <a:gd name="T12" fmla="*/ 57 w 188"/>
                  <a:gd name="T13" fmla="*/ 53 h 142"/>
                  <a:gd name="T14" fmla="*/ 72 w 188"/>
                  <a:gd name="T15" fmla="*/ 59 h 142"/>
                  <a:gd name="T16" fmla="*/ 87 w 188"/>
                  <a:gd name="T17" fmla="*/ 64 h 142"/>
                  <a:gd name="T18" fmla="*/ 102 w 188"/>
                  <a:gd name="T19" fmla="*/ 72 h 142"/>
                  <a:gd name="T20" fmla="*/ 118 w 188"/>
                  <a:gd name="T21" fmla="*/ 79 h 142"/>
                  <a:gd name="T22" fmla="*/ 133 w 188"/>
                  <a:gd name="T23" fmla="*/ 91 h 142"/>
                  <a:gd name="T24" fmla="*/ 146 w 188"/>
                  <a:gd name="T25" fmla="*/ 100 h 142"/>
                  <a:gd name="T26" fmla="*/ 157 w 188"/>
                  <a:gd name="T27" fmla="*/ 112 h 142"/>
                  <a:gd name="T28" fmla="*/ 169 w 188"/>
                  <a:gd name="T29" fmla="*/ 125 h 142"/>
                  <a:gd name="T30" fmla="*/ 178 w 188"/>
                  <a:gd name="T31" fmla="*/ 142 h 142"/>
                  <a:gd name="T32" fmla="*/ 180 w 188"/>
                  <a:gd name="T33" fmla="*/ 138 h 142"/>
                  <a:gd name="T34" fmla="*/ 186 w 188"/>
                  <a:gd name="T35" fmla="*/ 133 h 142"/>
                  <a:gd name="T36" fmla="*/ 188 w 188"/>
                  <a:gd name="T37" fmla="*/ 121 h 142"/>
                  <a:gd name="T38" fmla="*/ 186 w 188"/>
                  <a:gd name="T39" fmla="*/ 108 h 142"/>
                  <a:gd name="T40" fmla="*/ 178 w 188"/>
                  <a:gd name="T41" fmla="*/ 97 h 142"/>
                  <a:gd name="T42" fmla="*/ 169 w 188"/>
                  <a:gd name="T43" fmla="*/ 87 h 142"/>
                  <a:gd name="T44" fmla="*/ 154 w 188"/>
                  <a:gd name="T45" fmla="*/ 76 h 142"/>
                  <a:gd name="T46" fmla="*/ 138 w 188"/>
                  <a:gd name="T47" fmla="*/ 62 h 142"/>
                  <a:gd name="T48" fmla="*/ 112 w 188"/>
                  <a:gd name="T49" fmla="*/ 47 h 142"/>
                  <a:gd name="T50" fmla="*/ 81 w 188"/>
                  <a:gd name="T51" fmla="*/ 34 h 142"/>
                  <a:gd name="T52" fmla="*/ 45 w 188"/>
                  <a:gd name="T53" fmla="*/ 17 h 142"/>
                  <a:gd name="T54" fmla="*/ 4 w 188"/>
                  <a:gd name="T55" fmla="*/ 0 h 142"/>
                  <a:gd name="T56" fmla="*/ 0 w 188"/>
                  <a:gd name="T57" fmla="*/ 41 h 142"/>
                  <a:gd name="T58" fmla="*/ 0 w 188"/>
                  <a:gd name="T59" fmla="*/ 4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8" h="142">
                    <a:moveTo>
                      <a:pt x="0" y="41"/>
                    </a:moveTo>
                    <a:lnTo>
                      <a:pt x="5" y="41"/>
                    </a:lnTo>
                    <a:lnTo>
                      <a:pt x="11" y="41"/>
                    </a:lnTo>
                    <a:lnTo>
                      <a:pt x="23" y="43"/>
                    </a:lnTo>
                    <a:lnTo>
                      <a:pt x="30" y="45"/>
                    </a:lnTo>
                    <a:lnTo>
                      <a:pt x="43" y="49"/>
                    </a:lnTo>
                    <a:lnTo>
                      <a:pt x="57" y="53"/>
                    </a:lnTo>
                    <a:lnTo>
                      <a:pt x="72" y="59"/>
                    </a:lnTo>
                    <a:lnTo>
                      <a:pt x="87" y="64"/>
                    </a:lnTo>
                    <a:lnTo>
                      <a:pt x="102" y="72"/>
                    </a:lnTo>
                    <a:lnTo>
                      <a:pt x="118" y="79"/>
                    </a:lnTo>
                    <a:lnTo>
                      <a:pt x="133" y="91"/>
                    </a:lnTo>
                    <a:lnTo>
                      <a:pt x="146" y="100"/>
                    </a:lnTo>
                    <a:lnTo>
                      <a:pt x="157" y="112"/>
                    </a:lnTo>
                    <a:lnTo>
                      <a:pt x="169" y="125"/>
                    </a:lnTo>
                    <a:lnTo>
                      <a:pt x="178" y="142"/>
                    </a:lnTo>
                    <a:lnTo>
                      <a:pt x="180" y="138"/>
                    </a:lnTo>
                    <a:lnTo>
                      <a:pt x="186" y="133"/>
                    </a:lnTo>
                    <a:lnTo>
                      <a:pt x="188" y="121"/>
                    </a:lnTo>
                    <a:lnTo>
                      <a:pt x="186" y="108"/>
                    </a:lnTo>
                    <a:lnTo>
                      <a:pt x="178" y="97"/>
                    </a:lnTo>
                    <a:lnTo>
                      <a:pt x="169" y="87"/>
                    </a:lnTo>
                    <a:lnTo>
                      <a:pt x="154" y="76"/>
                    </a:lnTo>
                    <a:lnTo>
                      <a:pt x="138" y="62"/>
                    </a:lnTo>
                    <a:lnTo>
                      <a:pt x="112" y="47"/>
                    </a:lnTo>
                    <a:lnTo>
                      <a:pt x="81" y="34"/>
                    </a:lnTo>
                    <a:lnTo>
                      <a:pt x="45" y="17"/>
                    </a:lnTo>
                    <a:lnTo>
                      <a:pt x="4" y="0"/>
                    </a:lnTo>
                    <a:lnTo>
                      <a:pt x="0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8" name="Freeform 108"/>
              <p:cNvSpPr>
                <a:spLocks/>
              </p:cNvSpPr>
              <p:nvPr/>
            </p:nvSpPr>
            <p:spPr bwMode="auto">
              <a:xfrm>
                <a:off x="2205" y="2368"/>
                <a:ext cx="163" cy="35"/>
              </a:xfrm>
              <a:custGeom>
                <a:avLst/>
                <a:gdLst>
                  <a:gd name="T0" fmla="*/ 327 w 327"/>
                  <a:gd name="T1" fmla="*/ 70 h 70"/>
                  <a:gd name="T2" fmla="*/ 325 w 327"/>
                  <a:gd name="T3" fmla="*/ 70 h 70"/>
                  <a:gd name="T4" fmla="*/ 321 w 327"/>
                  <a:gd name="T5" fmla="*/ 68 h 70"/>
                  <a:gd name="T6" fmla="*/ 316 w 327"/>
                  <a:gd name="T7" fmla="*/ 66 h 70"/>
                  <a:gd name="T8" fmla="*/ 308 w 327"/>
                  <a:gd name="T9" fmla="*/ 64 h 70"/>
                  <a:gd name="T10" fmla="*/ 295 w 327"/>
                  <a:gd name="T11" fmla="*/ 62 h 70"/>
                  <a:gd name="T12" fmla="*/ 281 w 327"/>
                  <a:gd name="T13" fmla="*/ 61 h 70"/>
                  <a:gd name="T14" fmla="*/ 264 w 327"/>
                  <a:gd name="T15" fmla="*/ 57 h 70"/>
                  <a:gd name="T16" fmla="*/ 247 w 327"/>
                  <a:gd name="T17" fmla="*/ 55 h 70"/>
                  <a:gd name="T18" fmla="*/ 224 w 327"/>
                  <a:gd name="T19" fmla="*/ 51 h 70"/>
                  <a:gd name="T20" fmla="*/ 200 w 327"/>
                  <a:gd name="T21" fmla="*/ 47 h 70"/>
                  <a:gd name="T22" fmla="*/ 171 w 327"/>
                  <a:gd name="T23" fmla="*/ 45 h 70"/>
                  <a:gd name="T24" fmla="*/ 145 w 327"/>
                  <a:gd name="T25" fmla="*/ 42 h 70"/>
                  <a:gd name="T26" fmla="*/ 112 w 327"/>
                  <a:gd name="T27" fmla="*/ 38 h 70"/>
                  <a:gd name="T28" fmla="*/ 78 w 327"/>
                  <a:gd name="T29" fmla="*/ 36 h 70"/>
                  <a:gd name="T30" fmla="*/ 38 w 327"/>
                  <a:gd name="T31" fmla="*/ 32 h 70"/>
                  <a:gd name="T32" fmla="*/ 0 w 327"/>
                  <a:gd name="T33" fmla="*/ 32 h 70"/>
                  <a:gd name="T34" fmla="*/ 0 w 327"/>
                  <a:gd name="T35" fmla="*/ 30 h 70"/>
                  <a:gd name="T36" fmla="*/ 6 w 327"/>
                  <a:gd name="T37" fmla="*/ 22 h 70"/>
                  <a:gd name="T38" fmla="*/ 12 w 327"/>
                  <a:gd name="T39" fmla="*/ 19 h 70"/>
                  <a:gd name="T40" fmla="*/ 17 w 327"/>
                  <a:gd name="T41" fmla="*/ 13 h 70"/>
                  <a:gd name="T42" fmla="*/ 23 w 327"/>
                  <a:gd name="T43" fmla="*/ 9 h 70"/>
                  <a:gd name="T44" fmla="*/ 34 w 327"/>
                  <a:gd name="T45" fmla="*/ 5 h 70"/>
                  <a:gd name="T46" fmla="*/ 38 w 327"/>
                  <a:gd name="T47" fmla="*/ 2 h 70"/>
                  <a:gd name="T48" fmla="*/ 50 w 327"/>
                  <a:gd name="T49" fmla="*/ 0 h 70"/>
                  <a:gd name="T50" fmla="*/ 61 w 327"/>
                  <a:gd name="T51" fmla="*/ 0 h 70"/>
                  <a:gd name="T52" fmla="*/ 76 w 327"/>
                  <a:gd name="T53" fmla="*/ 0 h 70"/>
                  <a:gd name="T54" fmla="*/ 89 w 327"/>
                  <a:gd name="T55" fmla="*/ 0 h 70"/>
                  <a:gd name="T56" fmla="*/ 108 w 327"/>
                  <a:gd name="T57" fmla="*/ 2 h 70"/>
                  <a:gd name="T58" fmla="*/ 127 w 327"/>
                  <a:gd name="T59" fmla="*/ 3 h 70"/>
                  <a:gd name="T60" fmla="*/ 146 w 327"/>
                  <a:gd name="T61" fmla="*/ 5 h 70"/>
                  <a:gd name="T62" fmla="*/ 165 w 327"/>
                  <a:gd name="T63" fmla="*/ 7 h 70"/>
                  <a:gd name="T64" fmla="*/ 186 w 327"/>
                  <a:gd name="T65" fmla="*/ 11 h 70"/>
                  <a:gd name="T66" fmla="*/ 204 w 327"/>
                  <a:gd name="T67" fmla="*/ 13 h 70"/>
                  <a:gd name="T68" fmla="*/ 223 w 327"/>
                  <a:gd name="T69" fmla="*/ 17 h 70"/>
                  <a:gd name="T70" fmla="*/ 240 w 327"/>
                  <a:gd name="T71" fmla="*/ 21 h 70"/>
                  <a:gd name="T72" fmla="*/ 255 w 327"/>
                  <a:gd name="T73" fmla="*/ 22 h 70"/>
                  <a:gd name="T74" fmla="*/ 268 w 327"/>
                  <a:gd name="T75" fmla="*/ 28 h 70"/>
                  <a:gd name="T76" fmla="*/ 280 w 327"/>
                  <a:gd name="T77" fmla="*/ 32 h 70"/>
                  <a:gd name="T78" fmla="*/ 295 w 327"/>
                  <a:gd name="T79" fmla="*/ 38 h 70"/>
                  <a:gd name="T80" fmla="*/ 306 w 327"/>
                  <a:gd name="T81" fmla="*/ 45 h 70"/>
                  <a:gd name="T82" fmla="*/ 316 w 327"/>
                  <a:gd name="T83" fmla="*/ 51 h 70"/>
                  <a:gd name="T84" fmla="*/ 321 w 327"/>
                  <a:gd name="T85" fmla="*/ 59 h 70"/>
                  <a:gd name="T86" fmla="*/ 327 w 327"/>
                  <a:gd name="T87" fmla="*/ 66 h 70"/>
                  <a:gd name="T88" fmla="*/ 327 w 327"/>
                  <a:gd name="T89" fmla="*/ 70 h 70"/>
                  <a:gd name="T90" fmla="*/ 327 w 327"/>
                  <a:gd name="T9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27" h="70">
                    <a:moveTo>
                      <a:pt x="327" y="70"/>
                    </a:moveTo>
                    <a:lnTo>
                      <a:pt x="325" y="70"/>
                    </a:lnTo>
                    <a:lnTo>
                      <a:pt x="321" y="68"/>
                    </a:lnTo>
                    <a:lnTo>
                      <a:pt x="316" y="66"/>
                    </a:lnTo>
                    <a:lnTo>
                      <a:pt x="308" y="64"/>
                    </a:lnTo>
                    <a:lnTo>
                      <a:pt x="295" y="62"/>
                    </a:lnTo>
                    <a:lnTo>
                      <a:pt x="281" y="61"/>
                    </a:lnTo>
                    <a:lnTo>
                      <a:pt x="264" y="57"/>
                    </a:lnTo>
                    <a:lnTo>
                      <a:pt x="247" y="55"/>
                    </a:lnTo>
                    <a:lnTo>
                      <a:pt x="224" y="51"/>
                    </a:lnTo>
                    <a:lnTo>
                      <a:pt x="200" y="47"/>
                    </a:lnTo>
                    <a:lnTo>
                      <a:pt x="171" y="45"/>
                    </a:lnTo>
                    <a:lnTo>
                      <a:pt x="145" y="42"/>
                    </a:lnTo>
                    <a:lnTo>
                      <a:pt x="112" y="38"/>
                    </a:lnTo>
                    <a:lnTo>
                      <a:pt x="78" y="36"/>
                    </a:lnTo>
                    <a:lnTo>
                      <a:pt x="38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6" y="22"/>
                    </a:lnTo>
                    <a:lnTo>
                      <a:pt x="12" y="19"/>
                    </a:lnTo>
                    <a:lnTo>
                      <a:pt x="17" y="13"/>
                    </a:lnTo>
                    <a:lnTo>
                      <a:pt x="23" y="9"/>
                    </a:lnTo>
                    <a:lnTo>
                      <a:pt x="34" y="5"/>
                    </a:lnTo>
                    <a:lnTo>
                      <a:pt x="38" y="2"/>
                    </a:lnTo>
                    <a:lnTo>
                      <a:pt x="50" y="0"/>
                    </a:lnTo>
                    <a:lnTo>
                      <a:pt x="61" y="0"/>
                    </a:lnTo>
                    <a:lnTo>
                      <a:pt x="76" y="0"/>
                    </a:lnTo>
                    <a:lnTo>
                      <a:pt x="89" y="0"/>
                    </a:lnTo>
                    <a:lnTo>
                      <a:pt x="108" y="2"/>
                    </a:lnTo>
                    <a:lnTo>
                      <a:pt x="127" y="3"/>
                    </a:lnTo>
                    <a:lnTo>
                      <a:pt x="146" y="5"/>
                    </a:lnTo>
                    <a:lnTo>
                      <a:pt x="165" y="7"/>
                    </a:lnTo>
                    <a:lnTo>
                      <a:pt x="186" y="11"/>
                    </a:lnTo>
                    <a:lnTo>
                      <a:pt x="204" y="13"/>
                    </a:lnTo>
                    <a:lnTo>
                      <a:pt x="223" y="17"/>
                    </a:lnTo>
                    <a:lnTo>
                      <a:pt x="240" y="21"/>
                    </a:lnTo>
                    <a:lnTo>
                      <a:pt x="255" y="22"/>
                    </a:lnTo>
                    <a:lnTo>
                      <a:pt x="268" y="28"/>
                    </a:lnTo>
                    <a:lnTo>
                      <a:pt x="280" y="32"/>
                    </a:lnTo>
                    <a:lnTo>
                      <a:pt x="295" y="38"/>
                    </a:lnTo>
                    <a:lnTo>
                      <a:pt x="306" y="45"/>
                    </a:lnTo>
                    <a:lnTo>
                      <a:pt x="316" y="51"/>
                    </a:lnTo>
                    <a:lnTo>
                      <a:pt x="321" y="59"/>
                    </a:lnTo>
                    <a:lnTo>
                      <a:pt x="327" y="66"/>
                    </a:lnTo>
                    <a:lnTo>
                      <a:pt x="327" y="70"/>
                    </a:lnTo>
                    <a:lnTo>
                      <a:pt x="327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9" name="Freeform 109"/>
              <p:cNvSpPr>
                <a:spLocks/>
              </p:cNvSpPr>
              <p:nvPr/>
            </p:nvSpPr>
            <p:spPr bwMode="auto">
              <a:xfrm>
                <a:off x="2127" y="2399"/>
                <a:ext cx="250" cy="86"/>
              </a:xfrm>
              <a:custGeom>
                <a:avLst/>
                <a:gdLst>
                  <a:gd name="T0" fmla="*/ 0 w 500"/>
                  <a:gd name="T1" fmla="*/ 172 h 172"/>
                  <a:gd name="T2" fmla="*/ 2 w 500"/>
                  <a:gd name="T3" fmla="*/ 168 h 172"/>
                  <a:gd name="T4" fmla="*/ 12 w 500"/>
                  <a:gd name="T5" fmla="*/ 166 h 172"/>
                  <a:gd name="T6" fmla="*/ 25 w 500"/>
                  <a:gd name="T7" fmla="*/ 158 h 172"/>
                  <a:gd name="T8" fmla="*/ 46 w 500"/>
                  <a:gd name="T9" fmla="*/ 151 h 172"/>
                  <a:gd name="T10" fmla="*/ 69 w 500"/>
                  <a:gd name="T11" fmla="*/ 141 h 172"/>
                  <a:gd name="T12" fmla="*/ 95 w 500"/>
                  <a:gd name="T13" fmla="*/ 130 h 172"/>
                  <a:gd name="T14" fmla="*/ 128 w 500"/>
                  <a:gd name="T15" fmla="*/ 116 h 172"/>
                  <a:gd name="T16" fmla="*/ 164 w 500"/>
                  <a:gd name="T17" fmla="*/ 105 h 172"/>
                  <a:gd name="T18" fmla="*/ 200 w 500"/>
                  <a:gd name="T19" fmla="*/ 92 h 172"/>
                  <a:gd name="T20" fmla="*/ 240 w 500"/>
                  <a:gd name="T21" fmla="*/ 78 h 172"/>
                  <a:gd name="T22" fmla="*/ 280 w 500"/>
                  <a:gd name="T23" fmla="*/ 65 h 172"/>
                  <a:gd name="T24" fmla="*/ 325 w 500"/>
                  <a:gd name="T25" fmla="*/ 54 h 172"/>
                  <a:gd name="T26" fmla="*/ 367 w 500"/>
                  <a:gd name="T27" fmla="*/ 42 h 172"/>
                  <a:gd name="T28" fmla="*/ 411 w 500"/>
                  <a:gd name="T29" fmla="*/ 33 h 172"/>
                  <a:gd name="T30" fmla="*/ 455 w 500"/>
                  <a:gd name="T31" fmla="*/ 25 h 172"/>
                  <a:gd name="T32" fmla="*/ 500 w 500"/>
                  <a:gd name="T33" fmla="*/ 19 h 172"/>
                  <a:gd name="T34" fmla="*/ 498 w 500"/>
                  <a:gd name="T35" fmla="*/ 18 h 172"/>
                  <a:gd name="T36" fmla="*/ 493 w 500"/>
                  <a:gd name="T37" fmla="*/ 12 h 172"/>
                  <a:gd name="T38" fmla="*/ 487 w 500"/>
                  <a:gd name="T39" fmla="*/ 8 h 172"/>
                  <a:gd name="T40" fmla="*/ 483 w 500"/>
                  <a:gd name="T41" fmla="*/ 6 h 172"/>
                  <a:gd name="T42" fmla="*/ 475 w 500"/>
                  <a:gd name="T43" fmla="*/ 2 h 172"/>
                  <a:gd name="T44" fmla="*/ 466 w 500"/>
                  <a:gd name="T45" fmla="*/ 2 h 172"/>
                  <a:gd name="T46" fmla="*/ 451 w 500"/>
                  <a:gd name="T47" fmla="*/ 0 h 172"/>
                  <a:gd name="T48" fmla="*/ 436 w 500"/>
                  <a:gd name="T49" fmla="*/ 0 h 172"/>
                  <a:gd name="T50" fmla="*/ 417 w 500"/>
                  <a:gd name="T51" fmla="*/ 0 h 172"/>
                  <a:gd name="T52" fmla="*/ 392 w 500"/>
                  <a:gd name="T53" fmla="*/ 4 h 172"/>
                  <a:gd name="T54" fmla="*/ 365 w 500"/>
                  <a:gd name="T55" fmla="*/ 8 h 172"/>
                  <a:gd name="T56" fmla="*/ 335 w 500"/>
                  <a:gd name="T57" fmla="*/ 16 h 172"/>
                  <a:gd name="T58" fmla="*/ 297 w 500"/>
                  <a:gd name="T59" fmla="*/ 25 h 172"/>
                  <a:gd name="T60" fmla="*/ 257 w 500"/>
                  <a:gd name="T61" fmla="*/ 37 h 172"/>
                  <a:gd name="T62" fmla="*/ 213 w 500"/>
                  <a:gd name="T63" fmla="*/ 48 h 172"/>
                  <a:gd name="T64" fmla="*/ 177 w 500"/>
                  <a:gd name="T65" fmla="*/ 59 h 172"/>
                  <a:gd name="T66" fmla="*/ 143 w 500"/>
                  <a:gd name="T67" fmla="*/ 73 h 172"/>
                  <a:gd name="T68" fmla="*/ 114 w 500"/>
                  <a:gd name="T69" fmla="*/ 84 h 172"/>
                  <a:gd name="T70" fmla="*/ 90 w 500"/>
                  <a:gd name="T71" fmla="*/ 95 h 172"/>
                  <a:gd name="T72" fmla="*/ 71 w 500"/>
                  <a:gd name="T73" fmla="*/ 107 h 172"/>
                  <a:gd name="T74" fmla="*/ 52 w 500"/>
                  <a:gd name="T75" fmla="*/ 116 h 172"/>
                  <a:gd name="T76" fmla="*/ 38 w 500"/>
                  <a:gd name="T77" fmla="*/ 128 h 172"/>
                  <a:gd name="T78" fmla="*/ 27 w 500"/>
                  <a:gd name="T79" fmla="*/ 135 h 172"/>
                  <a:gd name="T80" fmla="*/ 17 w 500"/>
                  <a:gd name="T81" fmla="*/ 145 h 172"/>
                  <a:gd name="T82" fmla="*/ 10 w 500"/>
                  <a:gd name="T83" fmla="*/ 151 h 172"/>
                  <a:gd name="T84" fmla="*/ 6 w 500"/>
                  <a:gd name="T85" fmla="*/ 158 h 172"/>
                  <a:gd name="T86" fmla="*/ 0 w 500"/>
                  <a:gd name="T87" fmla="*/ 166 h 172"/>
                  <a:gd name="T88" fmla="*/ 0 w 500"/>
                  <a:gd name="T89" fmla="*/ 172 h 172"/>
                  <a:gd name="T90" fmla="*/ 0 w 500"/>
                  <a:gd name="T91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00" h="172">
                    <a:moveTo>
                      <a:pt x="0" y="172"/>
                    </a:moveTo>
                    <a:lnTo>
                      <a:pt x="2" y="168"/>
                    </a:lnTo>
                    <a:lnTo>
                      <a:pt x="12" y="166"/>
                    </a:lnTo>
                    <a:lnTo>
                      <a:pt x="25" y="158"/>
                    </a:lnTo>
                    <a:lnTo>
                      <a:pt x="46" y="151"/>
                    </a:lnTo>
                    <a:lnTo>
                      <a:pt x="69" y="141"/>
                    </a:lnTo>
                    <a:lnTo>
                      <a:pt x="95" y="130"/>
                    </a:lnTo>
                    <a:lnTo>
                      <a:pt x="128" y="116"/>
                    </a:lnTo>
                    <a:lnTo>
                      <a:pt x="164" y="105"/>
                    </a:lnTo>
                    <a:lnTo>
                      <a:pt x="200" y="92"/>
                    </a:lnTo>
                    <a:lnTo>
                      <a:pt x="240" y="78"/>
                    </a:lnTo>
                    <a:lnTo>
                      <a:pt x="280" y="65"/>
                    </a:lnTo>
                    <a:lnTo>
                      <a:pt x="325" y="54"/>
                    </a:lnTo>
                    <a:lnTo>
                      <a:pt x="367" y="42"/>
                    </a:lnTo>
                    <a:lnTo>
                      <a:pt x="411" y="33"/>
                    </a:lnTo>
                    <a:lnTo>
                      <a:pt x="455" y="25"/>
                    </a:lnTo>
                    <a:lnTo>
                      <a:pt x="500" y="19"/>
                    </a:lnTo>
                    <a:lnTo>
                      <a:pt x="498" y="18"/>
                    </a:lnTo>
                    <a:lnTo>
                      <a:pt x="493" y="12"/>
                    </a:lnTo>
                    <a:lnTo>
                      <a:pt x="487" y="8"/>
                    </a:lnTo>
                    <a:lnTo>
                      <a:pt x="483" y="6"/>
                    </a:lnTo>
                    <a:lnTo>
                      <a:pt x="475" y="2"/>
                    </a:lnTo>
                    <a:lnTo>
                      <a:pt x="466" y="2"/>
                    </a:lnTo>
                    <a:lnTo>
                      <a:pt x="451" y="0"/>
                    </a:lnTo>
                    <a:lnTo>
                      <a:pt x="436" y="0"/>
                    </a:lnTo>
                    <a:lnTo>
                      <a:pt x="417" y="0"/>
                    </a:lnTo>
                    <a:lnTo>
                      <a:pt x="392" y="4"/>
                    </a:lnTo>
                    <a:lnTo>
                      <a:pt x="365" y="8"/>
                    </a:lnTo>
                    <a:lnTo>
                      <a:pt x="335" y="16"/>
                    </a:lnTo>
                    <a:lnTo>
                      <a:pt x="297" y="25"/>
                    </a:lnTo>
                    <a:lnTo>
                      <a:pt x="257" y="37"/>
                    </a:lnTo>
                    <a:lnTo>
                      <a:pt x="213" y="48"/>
                    </a:lnTo>
                    <a:lnTo>
                      <a:pt x="177" y="59"/>
                    </a:lnTo>
                    <a:lnTo>
                      <a:pt x="143" y="73"/>
                    </a:lnTo>
                    <a:lnTo>
                      <a:pt x="114" y="84"/>
                    </a:lnTo>
                    <a:lnTo>
                      <a:pt x="90" y="95"/>
                    </a:lnTo>
                    <a:lnTo>
                      <a:pt x="71" y="107"/>
                    </a:lnTo>
                    <a:lnTo>
                      <a:pt x="52" y="116"/>
                    </a:lnTo>
                    <a:lnTo>
                      <a:pt x="38" y="128"/>
                    </a:lnTo>
                    <a:lnTo>
                      <a:pt x="27" y="135"/>
                    </a:lnTo>
                    <a:lnTo>
                      <a:pt x="17" y="145"/>
                    </a:lnTo>
                    <a:lnTo>
                      <a:pt x="10" y="151"/>
                    </a:lnTo>
                    <a:lnTo>
                      <a:pt x="6" y="158"/>
                    </a:lnTo>
                    <a:lnTo>
                      <a:pt x="0" y="166"/>
                    </a:lnTo>
                    <a:lnTo>
                      <a:pt x="0" y="172"/>
                    </a:lnTo>
                    <a:lnTo>
                      <a:pt x="0" y="1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0" name="Freeform 110"/>
              <p:cNvSpPr>
                <a:spLocks/>
              </p:cNvSpPr>
              <p:nvPr/>
            </p:nvSpPr>
            <p:spPr bwMode="auto">
              <a:xfrm>
                <a:off x="2374" y="2405"/>
                <a:ext cx="74" cy="92"/>
              </a:xfrm>
              <a:custGeom>
                <a:avLst/>
                <a:gdLst>
                  <a:gd name="T0" fmla="*/ 149 w 149"/>
                  <a:gd name="T1" fmla="*/ 184 h 184"/>
                  <a:gd name="T2" fmla="*/ 145 w 149"/>
                  <a:gd name="T3" fmla="*/ 180 h 184"/>
                  <a:gd name="T4" fmla="*/ 139 w 149"/>
                  <a:gd name="T5" fmla="*/ 175 h 184"/>
                  <a:gd name="T6" fmla="*/ 130 w 149"/>
                  <a:gd name="T7" fmla="*/ 165 h 184"/>
                  <a:gd name="T8" fmla="*/ 118 w 149"/>
                  <a:gd name="T9" fmla="*/ 154 h 184"/>
                  <a:gd name="T10" fmla="*/ 111 w 149"/>
                  <a:gd name="T11" fmla="*/ 146 h 184"/>
                  <a:gd name="T12" fmla="*/ 105 w 149"/>
                  <a:gd name="T13" fmla="*/ 139 h 184"/>
                  <a:gd name="T14" fmla="*/ 96 w 149"/>
                  <a:gd name="T15" fmla="*/ 131 h 184"/>
                  <a:gd name="T16" fmla="*/ 92 w 149"/>
                  <a:gd name="T17" fmla="*/ 123 h 184"/>
                  <a:gd name="T18" fmla="*/ 86 w 149"/>
                  <a:gd name="T19" fmla="*/ 114 h 184"/>
                  <a:gd name="T20" fmla="*/ 80 w 149"/>
                  <a:gd name="T21" fmla="*/ 106 h 184"/>
                  <a:gd name="T22" fmla="*/ 75 w 149"/>
                  <a:gd name="T23" fmla="*/ 97 h 184"/>
                  <a:gd name="T24" fmla="*/ 71 w 149"/>
                  <a:gd name="T25" fmla="*/ 89 h 184"/>
                  <a:gd name="T26" fmla="*/ 63 w 149"/>
                  <a:gd name="T27" fmla="*/ 80 h 184"/>
                  <a:gd name="T28" fmla="*/ 59 w 149"/>
                  <a:gd name="T29" fmla="*/ 70 h 184"/>
                  <a:gd name="T30" fmla="*/ 54 w 149"/>
                  <a:gd name="T31" fmla="*/ 61 h 184"/>
                  <a:gd name="T32" fmla="*/ 48 w 149"/>
                  <a:gd name="T33" fmla="*/ 53 h 184"/>
                  <a:gd name="T34" fmla="*/ 37 w 149"/>
                  <a:gd name="T35" fmla="*/ 38 h 184"/>
                  <a:gd name="T36" fmla="*/ 27 w 149"/>
                  <a:gd name="T37" fmla="*/ 25 h 184"/>
                  <a:gd name="T38" fmla="*/ 14 w 149"/>
                  <a:gd name="T39" fmla="*/ 13 h 184"/>
                  <a:gd name="T40" fmla="*/ 6 w 149"/>
                  <a:gd name="T41" fmla="*/ 6 h 184"/>
                  <a:gd name="T42" fmla="*/ 0 w 149"/>
                  <a:gd name="T43" fmla="*/ 0 h 184"/>
                  <a:gd name="T44" fmla="*/ 0 w 149"/>
                  <a:gd name="T45" fmla="*/ 2 h 184"/>
                  <a:gd name="T46" fmla="*/ 6 w 149"/>
                  <a:gd name="T47" fmla="*/ 11 h 184"/>
                  <a:gd name="T48" fmla="*/ 6 w 149"/>
                  <a:gd name="T49" fmla="*/ 15 h 184"/>
                  <a:gd name="T50" fmla="*/ 10 w 149"/>
                  <a:gd name="T51" fmla="*/ 23 h 184"/>
                  <a:gd name="T52" fmla="*/ 14 w 149"/>
                  <a:gd name="T53" fmla="*/ 32 h 184"/>
                  <a:gd name="T54" fmla="*/ 18 w 149"/>
                  <a:gd name="T55" fmla="*/ 42 h 184"/>
                  <a:gd name="T56" fmla="*/ 21 w 149"/>
                  <a:gd name="T57" fmla="*/ 51 h 184"/>
                  <a:gd name="T58" fmla="*/ 25 w 149"/>
                  <a:gd name="T59" fmla="*/ 61 h 184"/>
                  <a:gd name="T60" fmla="*/ 31 w 149"/>
                  <a:gd name="T61" fmla="*/ 72 h 184"/>
                  <a:gd name="T62" fmla="*/ 35 w 149"/>
                  <a:gd name="T63" fmla="*/ 82 h 184"/>
                  <a:gd name="T64" fmla="*/ 39 w 149"/>
                  <a:gd name="T65" fmla="*/ 93 h 184"/>
                  <a:gd name="T66" fmla="*/ 44 w 149"/>
                  <a:gd name="T67" fmla="*/ 104 h 184"/>
                  <a:gd name="T68" fmla="*/ 48 w 149"/>
                  <a:gd name="T69" fmla="*/ 116 h 184"/>
                  <a:gd name="T70" fmla="*/ 54 w 149"/>
                  <a:gd name="T71" fmla="*/ 129 h 184"/>
                  <a:gd name="T72" fmla="*/ 56 w 149"/>
                  <a:gd name="T73" fmla="*/ 137 h 184"/>
                  <a:gd name="T74" fmla="*/ 63 w 149"/>
                  <a:gd name="T75" fmla="*/ 146 h 184"/>
                  <a:gd name="T76" fmla="*/ 69 w 149"/>
                  <a:gd name="T77" fmla="*/ 152 h 184"/>
                  <a:gd name="T78" fmla="*/ 77 w 149"/>
                  <a:gd name="T79" fmla="*/ 160 h 184"/>
                  <a:gd name="T80" fmla="*/ 92 w 149"/>
                  <a:gd name="T81" fmla="*/ 169 h 184"/>
                  <a:gd name="T82" fmla="*/ 109 w 149"/>
                  <a:gd name="T83" fmla="*/ 177 h 184"/>
                  <a:gd name="T84" fmla="*/ 122 w 149"/>
                  <a:gd name="T85" fmla="*/ 179 h 184"/>
                  <a:gd name="T86" fmla="*/ 137 w 149"/>
                  <a:gd name="T87" fmla="*/ 182 h 184"/>
                  <a:gd name="T88" fmla="*/ 145 w 149"/>
                  <a:gd name="T89" fmla="*/ 182 h 184"/>
                  <a:gd name="T90" fmla="*/ 149 w 149"/>
                  <a:gd name="T91" fmla="*/ 184 h 184"/>
                  <a:gd name="T92" fmla="*/ 149 w 149"/>
                  <a:gd name="T93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9" h="184">
                    <a:moveTo>
                      <a:pt x="149" y="184"/>
                    </a:moveTo>
                    <a:lnTo>
                      <a:pt x="145" y="180"/>
                    </a:lnTo>
                    <a:lnTo>
                      <a:pt x="139" y="175"/>
                    </a:lnTo>
                    <a:lnTo>
                      <a:pt x="130" y="165"/>
                    </a:lnTo>
                    <a:lnTo>
                      <a:pt x="118" y="154"/>
                    </a:lnTo>
                    <a:lnTo>
                      <a:pt x="111" y="146"/>
                    </a:lnTo>
                    <a:lnTo>
                      <a:pt x="105" y="139"/>
                    </a:lnTo>
                    <a:lnTo>
                      <a:pt x="96" y="131"/>
                    </a:lnTo>
                    <a:lnTo>
                      <a:pt x="92" y="123"/>
                    </a:lnTo>
                    <a:lnTo>
                      <a:pt x="86" y="114"/>
                    </a:lnTo>
                    <a:lnTo>
                      <a:pt x="80" y="106"/>
                    </a:lnTo>
                    <a:lnTo>
                      <a:pt x="75" y="97"/>
                    </a:lnTo>
                    <a:lnTo>
                      <a:pt x="71" y="89"/>
                    </a:lnTo>
                    <a:lnTo>
                      <a:pt x="63" y="80"/>
                    </a:lnTo>
                    <a:lnTo>
                      <a:pt x="59" y="70"/>
                    </a:lnTo>
                    <a:lnTo>
                      <a:pt x="54" y="61"/>
                    </a:lnTo>
                    <a:lnTo>
                      <a:pt x="48" y="53"/>
                    </a:lnTo>
                    <a:lnTo>
                      <a:pt x="37" y="38"/>
                    </a:lnTo>
                    <a:lnTo>
                      <a:pt x="27" y="25"/>
                    </a:lnTo>
                    <a:lnTo>
                      <a:pt x="14" y="13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6" y="11"/>
                    </a:lnTo>
                    <a:lnTo>
                      <a:pt x="6" y="15"/>
                    </a:lnTo>
                    <a:lnTo>
                      <a:pt x="10" y="23"/>
                    </a:lnTo>
                    <a:lnTo>
                      <a:pt x="14" y="32"/>
                    </a:lnTo>
                    <a:lnTo>
                      <a:pt x="18" y="42"/>
                    </a:lnTo>
                    <a:lnTo>
                      <a:pt x="21" y="51"/>
                    </a:lnTo>
                    <a:lnTo>
                      <a:pt x="25" y="61"/>
                    </a:lnTo>
                    <a:lnTo>
                      <a:pt x="31" y="72"/>
                    </a:lnTo>
                    <a:lnTo>
                      <a:pt x="35" y="82"/>
                    </a:lnTo>
                    <a:lnTo>
                      <a:pt x="39" y="93"/>
                    </a:lnTo>
                    <a:lnTo>
                      <a:pt x="44" y="104"/>
                    </a:lnTo>
                    <a:lnTo>
                      <a:pt x="48" y="116"/>
                    </a:lnTo>
                    <a:lnTo>
                      <a:pt x="54" y="129"/>
                    </a:lnTo>
                    <a:lnTo>
                      <a:pt x="56" y="137"/>
                    </a:lnTo>
                    <a:lnTo>
                      <a:pt x="63" y="146"/>
                    </a:lnTo>
                    <a:lnTo>
                      <a:pt x="69" y="152"/>
                    </a:lnTo>
                    <a:lnTo>
                      <a:pt x="77" y="160"/>
                    </a:lnTo>
                    <a:lnTo>
                      <a:pt x="92" y="169"/>
                    </a:lnTo>
                    <a:lnTo>
                      <a:pt x="109" y="177"/>
                    </a:lnTo>
                    <a:lnTo>
                      <a:pt x="122" y="179"/>
                    </a:lnTo>
                    <a:lnTo>
                      <a:pt x="137" y="182"/>
                    </a:lnTo>
                    <a:lnTo>
                      <a:pt x="145" y="182"/>
                    </a:lnTo>
                    <a:lnTo>
                      <a:pt x="149" y="184"/>
                    </a:lnTo>
                    <a:lnTo>
                      <a:pt x="149" y="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1" name="Freeform 111"/>
              <p:cNvSpPr>
                <a:spLocks/>
              </p:cNvSpPr>
              <p:nvPr/>
            </p:nvSpPr>
            <p:spPr bwMode="auto">
              <a:xfrm>
                <a:off x="2184" y="2301"/>
                <a:ext cx="21" cy="131"/>
              </a:xfrm>
              <a:custGeom>
                <a:avLst/>
                <a:gdLst>
                  <a:gd name="T0" fmla="*/ 42 w 42"/>
                  <a:gd name="T1" fmla="*/ 0 h 260"/>
                  <a:gd name="T2" fmla="*/ 38 w 42"/>
                  <a:gd name="T3" fmla="*/ 13 h 260"/>
                  <a:gd name="T4" fmla="*/ 38 w 42"/>
                  <a:gd name="T5" fmla="*/ 26 h 260"/>
                  <a:gd name="T6" fmla="*/ 35 w 42"/>
                  <a:gd name="T7" fmla="*/ 38 h 260"/>
                  <a:gd name="T8" fmla="*/ 35 w 42"/>
                  <a:gd name="T9" fmla="*/ 55 h 260"/>
                  <a:gd name="T10" fmla="*/ 31 w 42"/>
                  <a:gd name="T11" fmla="*/ 70 h 260"/>
                  <a:gd name="T12" fmla="*/ 31 w 42"/>
                  <a:gd name="T13" fmla="*/ 89 h 260"/>
                  <a:gd name="T14" fmla="*/ 29 w 42"/>
                  <a:gd name="T15" fmla="*/ 108 h 260"/>
                  <a:gd name="T16" fmla="*/ 27 w 42"/>
                  <a:gd name="T17" fmla="*/ 129 h 260"/>
                  <a:gd name="T18" fmla="*/ 23 w 42"/>
                  <a:gd name="T19" fmla="*/ 146 h 260"/>
                  <a:gd name="T20" fmla="*/ 23 w 42"/>
                  <a:gd name="T21" fmla="*/ 169 h 260"/>
                  <a:gd name="T22" fmla="*/ 23 w 42"/>
                  <a:gd name="T23" fmla="*/ 188 h 260"/>
                  <a:gd name="T24" fmla="*/ 21 w 42"/>
                  <a:gd name="T25" fmla="*/ 205 h 260"/>
                  <a:gd name="T26" fmla="*/ 21 w 42"/>
                  <a:gd name="T27" fmla="*/ 222 h 260"/>
                  <a:gd name="T28" fmla="*/ 21 w 42"/>
                  <a:gd name="T29" fmla="*/ 239 h 260"/>
                  <a:gd name="T30" fmla="*/ 19 w 42"/>
                  <a:gd name="T31" fmla="*/ 251 h 260"/>
                  <a:gd name="T32" fmla="*/ 17 w 42"/>
                  <a:gd name="T33" fmla="*/ 258 h 260"/>
                  <a:gd name="T34" fmla="*/ 15 w 42"/>
                  <a:gd name="T35" fmla="*/ 260 h 260"/>
                  <a:gd name="T36" fmla="*/ 14 w 42"/>
                  <a:gd name="T37" fmla="*/ 260 h 260"/>
                  <a:gd name="T38" fmla="*/ 12 w 42"/>
                  <a:gd name="T39" fmla="*/ 254 h 260"/>
                  <a:gd name="T40" fmla="*/ 10 w 42"/>
                  <a:gd name="T41" fmla="*/ 247 h 260"/>
                  <a:gd name="T42" fmla="*/ 6 w 42"/>
                  <a:gd name="T43" fmla="*/ 235 h 260"/>
                  <a:gd name="T44" fmla="*/ 6 w 42"/>
                  <a:gd name="T45" fmla="*/ 220 h 260"/>
                  <a:gd name="T46" fmla="*/ 4 w 42"/>
                  <a:gd name="T47" fmla="*/ 201 h 260"/>
                  <a:gd name="T48" fmla="*/ 2 w 42"/>
                  <a:gd name="T49" fmla="*/ 180 h 260"/>
                  <a:gd name="T50" fmla="*/ 0 w 42"/>
                  <a:gd name="T51" fmla="*/ 155 h 260"/>
                  <a:gd name="T52" fmla="*/ 2 w 42"/>
                  <a:gd name="T53" fmla="*/ 131 h 260"/>
                  <a:gd name="T54" fmla="*/ 2 w 42"/>
                  <a:gd name="T55" fmla="*/ 102 h 260"/>
                  <a:gd name="T56" fmla="*/ 4 w 42"/>
                  <a:gd name="T57" fmla="*/ 72 h 260"/>
                  <a:gd name="T58" fmla="*/ 6 w 42"/>
                  <a:gd name="T59" fmla="*/ 40 h 260"/>
                  <a:gd name="T60" fmla="*/ 12 w 42"/>
                  <a:gd name="T61" fmla="*/ 7 h 260"/>
                  <a:gd name="T62" fmla="*/ 42 w 42"/>
                  <a:gd name="T63" fmla="*/ 0 h 260"/>
                  <a:gd name="T64" fmla="*/ 42 w 42"/>
                  <a:gd name="T65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260">
                    <a:moveTo>
                      <a:pt x="42" y="0"/>
                    </a:moveTo>
                    <a:lnTo>
                      <a:pt x="38" y="13"/>
                    </a:lnTo>
                    <a:lnTo>
                      <a:pt x="38" y="26"/>
                    </a:lnTo>
                    <a:lnTo>
                      <a:pt x="35" y="38"/>
                    </a:lnTo>
                    <a:lnTo>
                      <a:pt x="35" y="55"/>
                    </a:lnTo>
                    <a:lnTo>
                      <a:pt x="31" y="70"/>
                    </a:lnTo>
                    <a:lnTo>
                      <a:pt x="31" y="89"/>
                    </a:lnTo>
                    <a:lnTo>
                      <a:pt x="29" y="108"/>
                    </a:lnTo>
                    <a:lnTo>
                      <a:pt x="27" y="129"/>
                    </a:lnTo>
                    <a:lnTo>
                      <a:pt x="23" y="146"/>
                    </a:lnTo>
                    <a:lnTo>
                      <a:pt x="23" y="169"/>
                    </a:lnTo>
                    <a:lnTo>
                      <a:pt x="23" y="188"/>
                    </a:lnTo>
                    <a:lnTo>
                      <a:pt x="21" y="205"/>
                    </a:lnTo>
                    <a:lnTo>
                      <a:pt x="21" y="222"/>
                    </a:lnTo>
                    <a:lnTo>
                      <a:pt x="21" y="239"/>
                    </a:lnTo>
                    <a:lnTo>
                      <a:pt x="19" y="251"/>
                    </a:lnTo>
                    <a:lnTo>
                      <a:pt x="17" y="258"/>
                    </a:lnTo>
                    <a:lnTo>
                      <a:pt x="15" y="260"/>
                    </a:lnTo>
                    <a:lnTo>
                      <a:pt x="14" y="260"/>
                    </a:lnTo>
                    <a:lnTo>
                      <a:pt x="12" y="254"/>
                    </a:lnTo>
                    <a:lnTo>
                      <a:pt x="10" y="247"/>
                    </a:lnTo>
                    <a:lnTo>
                      <a:pt x="6" y="235"/>
                    </a:lnTo>
                    <a:lnTo>
                      <a:pt x="6" y="220"/>
                    </a:lnTo>
                    <a:lnTo>
                      <a:pt x="4" y="201"/>
                    </a:lnTo>
                    <a:lnTo>
                      <a:pt x="2" y="180"/>
                    </a:lnTo>
                    <a:lnTo>
                      <a:pt x="0" y="155"/>
                    </a:lnTo>
                    <a:lnTo>
                      <a:pt x="2" y="131"/>
                    </a:lnTo>
                    <a:lnTo>
                      <a:pt x="2" y="102"/>
                    </a:lnTo>
                    <a:lnTo>
                      <a:pt x="4" y="72"/>
                    </a:lnTo>
                    <a:lnTo>
                      <a:pt x="6" y="40"/>
                    </a:lnTo>
                    <a:lnTo>
                      <a:pt x="12" y="7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2" name="Freeform 112"/>
              <p:cNvSpPr>
                <a:spLocks/>
              </p:cNvSpPr>
              <p:nvPr/>
            </p:nvSpPr>
            <p:spPr bwMode="auto">
              <a:xfrm>
                <a:off x="2194" y="2095"/>
                <a:ext cx="33" cy="160"/>
              </a:xfrm>
              <a:custGeom>
                <a:avLst/>
                <a:gdLst>
                  <a:gd name="T0" fmla="*/ 25 w 67"/>
                  <a:gd name="T1" fmla="*/ 316 h 319"/>
                  <a:gd name="T2" fmla="*/ 25 w 67"/>
                  <a:gd name="T3" fmla="*/ 312 h 319"/>
                  <a:gd name="T4" fmla="*/ 25 w 67"/>
                  <a:gd name="T5" fmla="*/ 304 h 319"/>
                  <a:gd name="T6" fmla="*/ 25 w 67"/>
                  <a:gd name="T7" fmla="*/ 291 h 319"/>
                  <a:gd name="T8" fmla="*/ 27 w 67"/>
                  <a:gd name="T9" fmla="*/ 276 h 319"/>
                  <a:gd name="T10" fmla="*/ 27 w 67"/>
                  <a:gd name="T11" fmla="*/ 253 h 319"/>
                  <a:gd name="T12" fmla="*/ 29 w 67"/>
                  <a:gd name="T13" fmla="*/ 232 h 319"/>
                  <a:gd name="T14" fmla="*/ 31 w 67"/>
                  <a:gd name="T15" fmla="*/ 207 h 319"/>
                  <a:gd name="T16" fmla="*/ 34 w 67"/>
                  <a:gd name="T17" fmla="*/ 183 h 319"/>
                  <a:gd name="T18" fmla="*/ 34 w 67"/>
                  <a:gd name="T19" fmla="*/ 154 h 319"/>
                  <a:gd name="T20" fmla="*/ 38 w 67"/>
                  <a:gd name="T21" fmla="*/ 127 h 319"/>
                  <a:gd name="T22" fmla="*/ 44 w 67"/>
                  <a:gd name="T23" fmla="*/ 101 h 319"/>
                  <a:gd name="T24" fmla="*/ 48 w 67"/>
                  <a:gd name="T25" fmla="*/ 78 h 319"/>
                  <a:gd name="T26" fmla="*/ 52 w 67"/>
                  <a:gd name="T27" fmla="*/ 53 h 319"/>
                  <a:gd name="T28" fmla="*/ 55 w 67"/>
                  <a:gd name="T29" fmla="*/ 32 h 319"/>
                  <a:gd name="T30" fmla="*/ 59 w 67"/>
                  <a:gd name="T31" fmla="*/ 13 h 319"/>
                  <a:gd name="T32" fmla="*/ 67 w 67"/>
                  <a:gd name="T33" fmla="*/ 2 h 319"/>
                  <a:gd name="T34" fmla="*/ 63 w 67"/>
                  <a:gd name="T35" fmla="*/ 0 h 319"/>
                  <a:gd name="T36" fmla="*/ 57 w 67"/>
                  <a:gd name="T37" fmla="*/ 4 h 319"/>
                  <a:gd name="T38" fmla="*/ 52 w 67"/>
                  <a:gd name="T39" fmla="*/ 8 h 319"/>
                  <a:gd name="T40" fmla="*/ 48 w 67"/>
                  <a:gd name="T41" fmla="*/ 13 h 319"/>
                  <a:gd name="T42" fmla="*/ 44 w 67"/>
                  <a:gd name="T43" fmla="*/ 23 h 319"/>
                  <a:gd name="T44" fmla="*/ 40 w 67"/>
                  <a:gd name="T45" fmla="*/ 36 h 319"/>
                  <a:gd name="T46" fmla="*/ 34 w 67"/>
                  <a:gd name="T47" fmla="*/ 53 h 319"/>
                  <a:gd name="T48" fmla="*/ 27 w 67"/>
                  <a:gd name="T49" fmla="*/ 72 h 319"/>
                  <a:gd name="T50" fmla="*/ 21 w 67"/>
                  <a:gd name="T51" fmla="*/ 97 h 319"/>
                  <a:gd name="T52" fmla="*/ 17 w 67"/>
                  <a:gd name="T53" fmla="*/ 129 h 319"/>
                  <a:gd name="T54" fmla="*/ 12 w 67"/>
                  <a:gd name="T55" fmla="*/ 167 h 319"/>
                  <a:gd name="T56" fmla="*/ 8 w 67"/>
                  <a:gd name="T57" fmla="*/ 209 h 319"/>
                  <a:gd name="T58" fmla="*/ 2 w 67"/>
                  <a:gd name="T59" fmla="*/ 260 h 319"/>
                  <a:gd name="T60" fmla="*/ 0 w 67"/>
                  <a:gd name="T61" fmla="*/ 319 h 319"/>
                  <a:gd name="T62" fmla="*/ 25 w 67"/>
                  <a:gd name="T63" fmla="*/ 316 h 319"/>
                  <a:gd name="T64" fmla="*/ 25 w 67"/>
                  <a:gd name="T65" fmla="*/ 316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319">
                    <a:moveTo>
                      <a:pt x="25" y="316"/>
                    </a:moveTo>
                    <a:lnTo>
                      <a:pt x="25" y="312"/>
                    </a:lnTo>
                    <a:lnTo>
                      <a:pt x="25" y="304"/>
                    </a:lnTo>
                    <a:lnTo>
                      <a:pt x="25" y="291"/>
                    </a:lnTo>
                    <a:lnTo>
                      <a:pt x="27" y="276"/>
                    </a:lnTo>
                    <a:lnTo>
                      <a:pt x="27" y="253"/>
                    </a:lnTo>
                    <a:lnTo>
                      <a:pt x="29" y="232"/>
                    </a:lnTo>
                    <a:lnTo>
                      <a:pt x="31" y="207"/>
                    </a:lnTo>
                    <a:lnTo>
                      <a:pt x="34" y="183"/>
                    </a:lnTo>
                    <a:lnTo>
                      <a:pt x="34" y="154"/>
                    </a:lnTo>
                    <a:lnTo>
                      <a:pt x="38" y="127"/>
                    </a:lnTo>
                    <a:lnTo>
                      <a:pt x="44" y="101"/>
                    </a:lnTo>
                    <a:lnTo>
                      <a:pt x="48" y="78"/>
                    </a:lnTo>
                    <a:lnTo>
                      <a:pt x="52" y="53"/>
                    </a:lnTo>
                    <a:lnTo>
                      <a:pt x="55" y="32"/>
                    </a:lnTo>
                    <a:lnTo>
                      <a:pt x="59" y="13"/>
                    </a:lnTo>
                    <a:lnTo>
                      <a:pt x="67" y="2"/>
                    </a:lnTo>
                    <a:lnTo>
                      <a:pt x="63" y="0"/>
                    </a:lnTo>
                    <a:lnTo>
                      <a:pt x="57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3"/>
                    </a:lnTo>
                    <a:lnTo>
                      <a:pt x="40" y="36"/>
                    </a:lnTo>
                    <a:lnTo>
                      <a:pt x="34" y="53"/>
                    </a:lnTo>
                    <a:lnTo>
                      <a:pt x="27" y="72"/>
                    </a:lnTo>
                    <a:lnTo>
                      <a:pt x="21" y="97"/>
                    </a:lnTo>
                    <a:lnTo>
                      <a:pt x="17" y="129"/>
                    </a:lnTo>
                    <a:lnTo>
                      <a:pt x="12" y="167"/>
                    </a:lnTo>
                    <a:lnTo>
                      <a:pt x="8" y="209"/>
                    </a:lnTo>
                    <a:lnTo>
                      <a:pt x="2" y="260"/>
                    </a:lnTo>
                    <a:lnTo>
                      <a:pt x="0" y="319"/>
                    </a:lnTo>
                    <a:lnTo>
                      <a:pt x="25" y="316"/>
                    </a:lnTo>
                    <a:lnTo>
                      <a:pt x="25" y="3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3" name="Freeform 113"/>
              <p:cNvSpPr>
                <a:spLocks/>
              </p:cNvSpPr>
              <p:nvPr/>
            </p:nvSpPr>
            <p:spPr bwMode="auto">
              <a:xfrm>
                <a:off x="2151" y="2301"/>
                <a:ext cx="21" cy="160"/>
              </a:xfrm>
              <a:custGeom>
                <a:avLst/>
                <a:gdLst>
                  <a:gd name="T0" fmla="*/ 41 w 41"/>
                  <a:gd name="T1" fmla="*/ 0 h 319"/>
                  <a:gd name="T2" fmla="*/ 40 w 41"/>
                  <a:gd name="T3" fmla="*/ 1 h 319"/>
                  <a:gd name="T4" fmla="*/ 40 w 41"/>
                  <a:gd name="T5" fmla="*/ 7 h 319"/>
                  <a:gd name="T6" fmla="*/ 38 w 41"/>
                  <a:gd name="T7" fmla="*/ 15 h 319"/>
                  <a:gd name="T8" fmla="*/ 38 w 41"/>
                  <a:gd name="T9" fmla="*/ 30 h 319"/>
                  <a:gd name="T10" fmla="*/ 38 w 41"/>
                  <a:gd name="T11" fmla="*/ 43 h 319"/>
                  <a:gd name="T12" fmla="*/ 36 w 41"/>
                  <a:gd name="T13" fmla="*/ 62 h 319"/>
                  <a:gd name="T14" fmla="*/ 36 w 41"/>
                  <a:gd name="T15" fmla="*/ 81 h 319"/>
                  <a:gd name="T16" fmla="*/ 36 w 41"/>
                  <a:gd name="T17" fmla="*/ 104 h 319"/>
                  <a:gd name="T18" fmla="*/ 34 w 41"/>
                  <a:gd name="T19" fmla="*/ 129 h 319"/>
                  <a:gd name="T20" fmla="*/ 32 w 41"/>
                  <a:gd name="T21" fmla="*/ 154 h 319"/>
                  <a:gd name="T22" fmla="*/ 32 w 41"/>
                  <a:gd name="T23" fmla="*/ 178 h 319"/>
                  <a:gd name="T24" fmla="*/ 32 w 41"/>
                  <a:gd name="T25" fmla="*/ 205 h 319"/>
                  <a:gd name="T26" fmla="*/ 30 w 41"/>
                  <a:gd name="T27" fmla="*/ 230 h 319"/>
                  <a:gd name="T28" fmla="*/ 30 w 41"/>
                  <a:gd name="T29" fmla="*/ 256 h 319"/>
                  <a:gd name="T30" fmla="*/ 32 w 41"/>
                  <a:gd name="T31" fmla="*/ 281 h 319"/>
                  <a:gd name="T32" fmla="*/ 34 w 41"/>
                  <a:gd name="T33" fmla="*/ 308 h 319"/>
                  <a:gd name="T34" fmla="*/ 5 w 41"/>
                  <a:gd name="T35" fmla="*/ 319 h 319"/>
                  <a:gd name="T36" fmla="*/ 5 w 41"/>
                  <a:gd name="T37" fmla="*/ 315 h 319"/>
                  <a:gd name="T38" fmla="*/ 5 w 41"/>
                  <a:gd name="T39" fmla="*/ 309 h 319"/>
                  <a:gd name="T40" fmla="*/ 3 w 41"/>
                  <a:gd name="T41" fmla="*/ 298 h 319"/>
                  <a:gd name="T42" fmla="*/ 3 w 41"/>
                  <a:gd name="T43" fmla="*/ 287 h 319"/>
                  <a:gd name="T44" fmla="*/ 2 w 41"/>
                  <a:gd name="T45" fmla="*/ 270 h 319"/>
                  <a:gd name="T46" fmla="*/ 0 w 41"/>
                  <a:gd name="T47" fmla="*/ 252 h 319"/>
                  <a:gd name="T48" fmla="*/ 0 w 41"/>
                  <a:gd name="T49" fmla="*/ 230 h 319"/>
                  <a:gd name="T50" fmla="*/ 0 w 41"/>
                  <a:gd name="T51" fmla="*/ 209 h 319"/>
                  <a:gd name="T52" fmla="*/ 0 w 41"/>
                  <a:gd name="T53" fmla="*/ 184 h 319"/>
                  <a:gd name="T54" fmla="*/ 0 w 41"/>
                  <a:gd name="T55" fmla="*/ 159 h 319"/>
                  <a:gd name="T56" fmla="*/ 0 w 41"/>
                  <a:gd name="T57" fmla="*/ 133 h 319"/>
                  <a:gd name="T58" fmla="*/ 3 w 41"/>
                  <a:gd name="T59" fmla="*/ 106 h 319"/>
                  <a:gd name="T60" fmla="*/ 3 w 41"/>
                  <a:gd name="T61" fmla="*/ 79 h 319"/>
                  <a:gd name="T62" fmla="*/ 7 w 41"/>
                  <a:gd name="T63" fmla="*/ 53 h 319"/>
                  <a:gd name="T64" fmla="*/ 11 w 41"/>
                  <a:gd name="T65" fmla="*/ 26 h 319"/>
                  <a:gd name="T66" fmla="*/ 17 w 41"/>
                  <a:gd name="T67" fmla="*/ 3 h 319"/>
                  <a:gd name="T68" fmla="*/ 41 w 41"/>
                  <a:gd name="T69" fmla="*/ 0 h 319"/>
                  <a:gd name="T70" fmla="*/ 41 w 41"/>
                  <a:gd name="T71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" h="319">
                    <a:moveTo>
                      <a:pt x="41" y="0"/>
                    </a:moveTo>
                    <a:lnTo>
                      <a:pt x="40" y="1"/>
                    </a:lnTo>
                    <a:lnTo>
                      <a:pt x="40" y="7"/>
                    </a:lnTo>
                    <a:lnTo>
                      <a:pt x="38" y="15"/>
                    </a:lnTo>
                    <a:lnTo>
                      <a:pt x="38" y="30"/>
                    </a:lnTo>
                    <a:lnTo>
                      <a:pt x="38" y="43"/>
                    </a:lnTo>
                    <a:lnTo>
                      <a:pt x="36" y="62"/>
                    </a:lnTo>
                    <a:lnTo>
                      <a:pt x="36" y="81"/>
                    </a:lnTo>
                    <a:lnTo>
                      <a:pt x="36" y="104"/>
                    </a:lnTo>
                    <a:lnTo>
                      <a:pt x="34" y="129"/>
                    </a:lnTo>
                    <a:lnTo>
                      <a:pt x="32" y="154"/>
                    </a:lnTo>
                    <a:lnTo>
                      <a:pt x="32" y="178"/>
                    </a:lnTo>
                    <a:lnTo>
                      <a:pt x="32" y="205"/>
                    </a:lnTo>
                    <a:lnTo>
                      <a:pt x="30" y="230"/>
                    </a:lnTo>
                    <a:lnTo>
                      <a:pt x="30" y="256"/>
                    </a:lnTo>
                    <a:lnTo>
                      <a:pt x="32" y="281"/>
                    </a:lnTo>
                    <a:lnTo>
                      <a:pt x="34" y="308"/>
                    </a:lnTo>
                    <a:lnTo>
                      <a:pt x="5" y="319"/>
                    </a:lnTo>
                    <a:lnTo>
                      <a:pt x="5" y="315"/>
                    </a:lnTo>
                    <a:lnTo>
                      <a:pt x="5" y="309"/>
                    </a:lnTo>
                    <a:lnTo>
                      <a:pt x="3" y="298"/>
                    </a:lnTo>
                    <a:lnTo>
                      <a:pt x="3" y="287"/>
                    </a:lnTo>
                    <a:lnTo>
                      <a:pt x="2" y="270"/>
                    </a:lnTo>
                    <a:lnTo>
                      <a:pt x="0" y="252"/>
                    </a:lnTo>
                    <a:lnTo>
                      <a:pt x="0" y="230"/>
                    </a:lnTo>
                    <a:lnTo>
                      <a:pt x="0" y="209"/>
                    </a:lnTo>
                    <a:lnTo>
                      <a:pt x="0" y="184"/>
                    </a:lnTo>
                    <a:lnTo>
                      <a:pt x="0" y="159"/>
                    </a:lnTo>
                    <a:lnTo>
                      <a:pt x="0" y="133"/>
                    </a:lnTo>
                    <a:lnTo>
                      <a:pt x="3" y="106"/>
                    </a:lnTo>
                    <a:lnTo>
                      <a:pt x="3" y="79"/>
                    </a:lnTo>
                    <a:lnTo>
                      <a:pt x="7" y="53"/>
                    </a:lnTo>
                    <a:lnTo>
                      <a:pt x="11" y="26"/>
                    </a:lnTo>
                    <a:lnTo>
                      <a:pt x="17" y="3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4" name="Freeform 114"/>
              <p:cNvSpPr>
                <a:spLocks/>
              </p:cNvSpPr>
              <p:nvPr/>
            </p:nvSpPr>
            <p:spPr bwMode="auto">
              <a:xfrm>
                <a:off x="2137" y="2069"/>
                <a:ext cx="17" cy="144"/>
              </a:xfrm>
              <a:custGeom>
                <a:avLst/>
                <a:gdLst>
                  <a:gd name="T0" fmla="*/ 0 w 34"/>
                  <a:gd name="T1" fmla="*/ 273 h 287"/>
                  <a:gd name="T2" fmla="*/ 0 w 34"/>
                  <a:gd name="T3" fmla="*/ 270 h 287"/>
                  <a:gd name="T4" fmla="*/ 0 w 34"/>
                  <a:gd name="T5" fmla="*/ 262 h 287"/>
                  <a:gd name="T6" fmla="*/ 0 w 34"/>
                  <a:gd name="T7" fmla="*/ 253 h 287"/>
                  <a:gd name="T8" fmla="*/ 0 w 34"/>
                  <a:gd name="T9" fmla="*/ 239 h 287"/>
                  <a:gd name="T10" fmla="*/ 0 w 34"/>
                  <a:gd name="T11" fmla="*/ 220 h 287"/>
                  <a:gd name="T12" fmla="*/ 0 w 34"/>
                  <a:gd name="T13" fmla="*/ 203 h 287"/>
                  <a:gd name="T14" fmla="*/ 0 w 34"/>
                  <a:gd name="T15" fmla="*/ 182 h 287"/>
                  <a:gd name="T16" fmla="*/ 2 w 34"/>
                  <a:gd name="T17" fmla="*/ 161 h 287"/>
                  <a:gd name="T18" fmla="*/ 2 w 34"/>
                  <a:gd name="T19" fmla="*/ 137 h 287"/>
                  <a:gd name="T20" fmla="*/ 6 w 34"/>
                  <a:gd name="T21" fmla="*/ 114 h 287"/>
                  <a:gd name="T22" fmla="*/ 8 w 34"/>
                  <a:gd name="T23" fmla="*/ 91 h 287"/>
                  <a:gd name="T24" fmla="*/ 12 w 34"/>
                  <a:gd name="T25" fmla="*/ 70 h 287"/>
                  <a:gd name="T26" fmla="*/ 17 w 34"/>
                  <a:gd name="T27" fmla="*/ 47 h 287"/>
                  <a:gd name="T28" fmla="*/ 21 w 34"/>
                  <a:gd name="T29" fmla="*/ 30 h 287"/>
                  <a:gd name="T30" fmla="*/ 25 w 34"/>
                  <a:gd name="T31" fmla="*/ 13 h 287"/>
                  <a:gd name="T32" fmla="*/ 34 w 34"/>
                  <a:gd name="T33" fmla="*/ 0 h 287"/>
                  <a:gd name="T34" fmla="*/ 32 w 34"/>
                  <a:gd name="T35" fmla="*/ 19 h 287"/>
                  <a:gd name="T36" fmla="*/ 32 w 34"/>
                  <a:gd name="T37" fmla="*/ 34 h 287"/>
                  <a:gd name="T38" fmla="*/ 31 w 34"/>
                  <a:gd name="T39" fmla="*/ 49 h 287"/>
                  <a:gd name="T40" fmla="*/ 31 w 34"/>
                  <a:gd name="T41" fmla="*/ 70 h 287"/>
                  <a:gd name="T42" fmla="*/ 31 w 34"/>
                  <a:gd name="T43" fmla="*/ 91 h 287"/>
                  <a:gd name="T44" fmla="*/ 31 w 34"/>
                  <a:gd name="T45" fmla="*/ 114 h 287"/>
                  <a:gd name="T46" fmla="*/ 29 w 34"/>
                  <a:gd name="T47" fmla="*/ 137 h 287"/>
                  <a:gd name="T48" fmla="*/ 29 w 34"/>
                  <a:gd name="T49" fmla="*/ 161 h 287"/>
                  <a:gd name="T50" fmla="*/ 29 w 34"/>
                  <a:gd name="T51" fmla="*/ 186 h 287"/>
                  <a:gd name="T52" fmla="*/ 29 w 34"/>
                  <a:gd name="T53" fmla="*/ 211 h 287"/>
                  <a:gd name="T54" fmla="*/ 29 w 34"/>
                  <a:gd name="T55" fmla="*/ 230 h 287"/>
                  <a:gd name="T56" fmla="*/ 29 w 34"/>
                  <a:gd name="T57" fmla="*/ 253 h 287"/>
                  <a:gd name="T58" fmla="*/ 29 w 34"/>
                  <a:gd name="T59" fmla="*/ 270 h 287"/>
                  <a:gd name="T60" fmla="*/ 32 w 34"/>
                  <a:gd name="T61" fmla="*/ 287 h 287"/>
                  <a:gd name="T62" fmla="*/ 0 w 34"/>
                  <a:gd name="T63" fmla="*/ 273 h 287"/>
                  <a:gd name="T64" fmla="*/ 0 w 34"/>
                  <a:gd name="T65" fmla="*/ 273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287">
                    <a:moveTo>
                      <a:pt x="0" y="273"/>
                    </a:moveTo>
                    <a:lnTo>
                      <a:pt x="0" y="270"/>
                    </a:lnTo>
                    <a:lnTo>
                      <a:pt x="0" y="262"/>
                    </a:lnTo>
                    <a:lnTo>
                      <a:pt x="0" y="253"/>
                    </a:lnTo>
                    <a:lnTo>
                      <a:pt x="0" y="239"/>
                    </a:lnTo>
                    <a:lnTo>
                      <a:pt x="0" y="220"/>
                    </a:lnTo>
                    <a:lnTo>
                      <a:pt x="0" y="203"/>
                    </a:lnTo>
                    <a:lnTo>
                      <a:pt x="0" y="182"/>
                    </a:lnTo>
                    <a:lnTo>
                      <a:pt x="2" y="161"/>
                    </a:lnTo>
                    <a:lnTo>
                      <a:pt x="2" y="137"/>
                    </a:lnTo>
                    <a:lnTo>
                      <a:pt x="6" y="114"/>
                    </a:lnTo>
                    <a:lnTo>
                      <a:pt x="8" y="91"/>
                    </a:lnTo>
                    <a:lnTo>
                      <a:pt x="12" y="70"/>
                    </a:lnTo>
                    <a:lnTo>
                      <a:pt x="17" y="47"/>
                    </a:lnTo>
                    <a:lnTo>
                      <a:pt x="21" y="30"/>
                    </a:lnTo>
                    <a:lnTo>
                      <a:pt x="25" y="13"/>
                    </a:lnTo>
                    <a:lnTo>
                      <a:pt x="34" y="0"/>
                    </a:lnTo>
                    <a:lnTo>
                      <a:pt x="32" y="19"/>
                    </a:lnTo>
                    <a:lnTo>
                      <a:pt x="32" y="34"/>
                    </a:lnTo>
                    <a:lnTo>
                      <a:pt x="31" y="49"/>
                    </a:lnTo>
                    <a:lnTo>
                      <a:pt x="31" y="70"/>
                    </a:lnTo>
                    <a:lnTo>
                      <a:pt x="31" y="91"/>
                    </a:lnTo>
                    <a:lnTo>
                      <a:pt x="31" y="114"/>
                    </a:lnTo>
                    <a:lnTo>
                      <a:pt x="29" y="137"/>
                    </a:lnTo>
                    <a:lnTo>
                      <a:pt x="29" y="161"/>
                    </a:lnTo>
                    <a:lnTo>
                      <a:pt x="29" y="186"/>
                    </a:lnTo>
                    <a:lnTo>
                      <a:pt x="29" y="211"/>
                    </a:lnTo>
                    <a:lnTo>
                      <a:pt x="29" y="230"/>
                    </a:lnTo>
                    <a:lnTo>
                      <a:pt x="29" y="253"/>
                    </a:lnTo>
                    <a:lnTo>
                      <a:pt x="29" y="270"/>
                    </a:lnTo>
                    <a:lnTo>
                      <a:pt x="32" y="287"/>
                    </a:lnTo>
                    <a:lnTo>
                      <a:pt x="0" y="273"/>
                    </a:lnTo>
                    <a:lnTo>
                      <a:pt x="0" y="2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5" name="Freeform 115"/>
              <p:cNvSpPr>
                <a:spLocks/>
              </p:cNvSpPr>
              <p:nvPr/>
            </p:nvSpPr>
            <p:spPr bwMode="auto">
              <a:xfrm>
                <a:off x="2165" y="2082"/>
                <a:ext cx="21" cy="138"/>
              </a:xfrm>
              <a:custGeom>
                <a:avLst/>
                <a:gdLst>
                  <a:gd name="T0" fmla="*/ 0 w 42"/>
                  <a:gd name="T1" fmla="*/ 263 h 278"/>
                  <a:gd name="T2" fmla="*/ 0 w 42"/>
                  <a:gd name="T3" fmla="*/ 261 h 278"/>
                  <a:gd name="T4" fmla="*/ 0 w 42"/>
                  <a:gd name="T5" fmla="*/ 253 h 278"/>
                  <a:gd name="T6" fmla="*/ 0 w 42"/>
                  <a:gd name="T7" fmla="*/ 244 h 278"/>
                  <a:gd name="T8" fmla="*/ 0 w 42"/>
                  <a:gd name="T9" fmla="*/ 229 h 278"/>
                  <a:gd name="T10" fmla="*/ 2 w 42"/>
                  <a:gd name="T11" fmla="*/ 213 h 278"/>
                  <a:gd name="T12" fmla="*/ 4 w 42"/>
                  <a:gd name="T13" fmla="*/ 194 h 278"/>
                  <a:gd name="T14" fmla="*/ 6 w 42"/>
                  <a:gd name="T15" fmla="*/ 177 h 278"/>
                  <a:gd name="T16" fmla="*/ 8 w 42"/>
                  <a:gd name="T17" fmla="*/ 156 h 278"/>
                  <a:gd name="T18" fmla="*/ 12 w 42"/>
                  <a:gd name="T19" fmla="*/ 137 h 278"/>
                  <a:gd name="T20" fmla="*/ 14 w 42"/>
                  <a:gd name="T21" fmla="*/ 114 h 278"/>
                  <a:gd name="T22" fmla="*/ 17 w 42"/>
                  <a:gd name="T23" fmla="*/ 92 h 278"/>
                  <a:gd name="T24" fmla="*/ 23 w 42"/>
                  <a:gd name="T25" fmla="*/ 67 h 278"/>
                  <a:gd name="T26" fmla="*/ 27 w 42"/>
                  <a:gd name="T27" fmla="*/ 50 h 278"/>
                  <a:gd name="T28" fmla="*/ 31 w 42"/>
                  <a:gd name="T29" fmla="*/ 31 h 278"/>
                  <a:gd name="T30" fmla="*/ 36 w 42"/>
                  <a:gd name="T31" fmla="*/ 14 h 278"/>
                  <a:gd name="T32" fmla="*/ 42 w 42"/>
                  <a:gd name="T33" fmla="*/ 0 h 278"/>
                  <a:gd name="T34" fmla="*/ 38 w 42"/>
                  <a:gd name="T35" fmla="*/ 19 h 278"/>
                  <a:gd name="T36" fmla="*/ 36 w 42"/>
                  <a:gd name="T37" fmla="*/ 35 h 278"/>
                  <a:gd name="T38" fmla="*/ 36 w 42"/>
                  <a:gd name="T39" fmla="*/ 52 h 278"/>
                  <a:gd name="T40" fmla="*/ 34 w 42"/>
                  <a:gd name="T41" fmla="*/ 71 h 278"/>
                  <a:gd name="T42" fmla="*/ 33 w 42"/>
                  <a:gd name="T43" fmla="*/ 94 h 278"/>
                  <a:gd name="T44" fmla="*/ 31 w 42"/>
                  <a:gd name="T45" fmla="*/ 116 h 278"/>
                  <a:gd name="T46" fmla="*/ 29 w 42"/>
                  <a:gd name="T47" fmla="*/ 139 h 278"/>
                  <a:gd name="T48" fmla="*/ 29 w 42"/>
                  <a:gd name="T49" fmla="*/ 162 h 278"/>
                  <a:gd name="T50" fmla="*/ 27 w 42"/>
                  <a:gd name="T51" fmla="*/ 187 h 278"/>
                  <a:gd name="T52" fmla="*/ 27 w 42"/>
                  <a:gd name="T53" fmla="*/ 208 h 278"/>
                  <a:gd name="T54" fmla="*/ 27 w 42"/>
                  <a:gd name="T55" fmla="*/ 229 h 278"/>
                  <a:gd name="T56" fmla="*/ 27 w 42"/>
                  <a:gd name="T57" fmla="*/ 246 h 278"/>
                  <a:gd name="T58" fmla="*/ 27 w 42"/>
                  <a:gd name="T59" fmla="*/ 263 h 278"/>
                  <a:gd name="T60" fmla="*/ 29 w 42"/>
                  <a:gd name="T61" fmla="*/ 278 h 278"/>
                  <a:gd name="T62" fmla="*/ 0 w 42"/>
                  <a:gd name="T63" fmla="*/ 263 h 278"/>
                  <a:gd name="T64" fmla="*/ 0 w 42"/>
                  <a:gd name="T65" fmla="*/ 263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278">
                    <a:moveTo>
                      <a:pt x="0" y="263"/>
                    </a:moveTo>
                    <a:lnTo>
                      <a:pt x="0" y="261"/>
                    </a:lnTo>
                    <a:lnTo>
                      <a:pt x="0" y="253"/>
                    </a:lnTo>
                    <a:lnTo>
                      <a:pt x="0" y="244"/>
                    </a:lnTo>
                    <a:lnTo>
                      <a:pt x="0" y="229"/>
                    </a:lnTo>
                    <a:lnTo>
                      <a:pt x="2" y="213"/>
                    </a:lnTo>
                    <a:lnTo>
                      <a:pt x="4" y="194"/>
                    </a:lnTo>
                    <a:lnTo>
                      <a:pt x="6" y="177"/>
                    </a:lnTo>
                    <a:lnTo>
                      <a:pt x="8" y="156"/>
                    </a:lnTo>
                    <a:lnTo>
                      <a:pt x="12" y="137"/>
                    </a:lnTo>
                    <a:lnTo>
                      <a:pt x="14" y="114"/>
                    </a:lnTo>
                    <a:lnTo>
                      <a:pt x="17" y="92"/>
                    </a:lnTo>
                    <a:lnTo>
                      <a:pt x="23" y="67"/>
                    </a:lnTo>
                    <a:lnTo>
                      <a:pt x="27" y="50"/>
                    </a:lnTo>
                    <a:lnTo>
                      <a:pt x="31" y="31"/>
                    </a:lnTo>
                    <a:lnTo>
                      <a:pt x="36" y="14"/>
                    </a:lnTo>
                    <a:lnTo>
                      <a:pt x="42" y="0"/>
                    </a:lnTo>
                    <a:lnTo>
                      <a:pt x="38" y="19"/>
                    </a:lnTo>
                    <a:lnTo>
                      <a:pt x="36" y="35"/>
                    </a:lnTo>
                    <a:lnTo>
                      <a:pt x="36" y="52"/>
                    </a:lnTo>
                    <a:lnTo>
                      <a:pt x="34" y="71"/>
                    </a:lnTo>
                    <a:lnTo>
                      <a:pt x="33" y="94"/>
                    </a:lnTo>
                    <a:lnTo>
                      <a:pt x="31" y="116"/>
                    </a:lnTo>
                    <a:lnTo>
                      <a:pt x="29" y="139"/>
                    </a:lnTo>
                    <a:lnTo>
                      <a:pt x="29" y="162"/>
                    </a:lnTo>
                    <a:lnTo>
                      <a:pt x="27" y="187"/>
                    </a:lnTo>
                    <a:lnTo>
                      <a:pt x="27" y="208"/>
                    </a:lnTo>
                    <a:lnTo>
                      <a:pt x="27" y="229"/>
                    </a:lnTo>
                    <a:lnTo>
                      <a:pt x="27" y="246"/>
                    </a:lnTo>
                    <a:lnTo>
                      <a:pt x="27" y="263"/>
                    </a:lnTo>
                    <a:lnTo>
                      <a:pt x="29" y="278"/>
                    </a:lnTo>
                    <a:lnTo>
                      <a:pt x="0" y="263"/>
                    </a:lnTo>
                    <a:lnTo>
                      <a:pt x="0" y="2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6" name="Freeform 116"/>
              <p:cNvSpPr>
                <a:spLocks/>
              </p:cNvSpPr>
              <p:nvPr/>
            </p:nvSpPr>
            <p:spPr bwMode="auto">
              <a:xfrm>
                <a:off x="2220" y="2077"/>
                <a:ext cx="70" cy="48"/>
              </a:xfrm>
              <a:custGeom>
                <a:avLst/>
                <a:gdLst>
                  <a:gd name="T0" fmla="*/ 17 w 140"/>
                  <a:gd name="T1" fmla="*/ 21 h 97"/>
                  <a:gd name="T2" fmla="*/ 20 w 140"/>
                  <a:gd name="T3" fmla="*/ 17 h 97"/>
                  <a:gd name="T4" fmla="*/ 32 w 140"/>
                  <a:gd name="T5" fmla="*/ 13 h 97"/>
                  <a:gd name="T6" fmla="*/ 41 w 140"/>
                  <a:gd name="T7" fmla="*/ 9 h 97"/>
                  <a:gd name="T8" fmla="*/ 49 w 140"/>
                  <a:gd name="T9" fmla="*/ 6 h 97"/>
                  <a:gd name="T10" fmla="*/ 60 w 140"/>
                  <a:gd name="T11" fmla="*/ 4 h 97"/>
                  <a:gd name="T12" fmla="*/ 72 w 140"/>
                  <a:gd name="T13" fmla="*/ 4 h 97"/>
                  <a:gd name="T14" fmla="*/ 81 w 140"/>
                  <a:gd name="T15" fmla="*/ 0 h 97"/>
                  <a:gd name="T16" fmla="*/ 91 w 140"/>
                  <a:gd name="T17" fmla="*/ 0 h 97"/>
                  <a:gd name="T18" fmla="*/ 100 w 140"/>
                  <a:gd name="T19" fmla="*/ 0 h 97"/>
                  <a:gd name="T20" fmla="*/ 112 w 140"/>
                  <a:gd name="T21" fmla="*/ 4 h 97"/>
                  <a:gd name="T22" fmla="*/ 119 w 140"/>
                  <a:gd name="T23" fmla="*/ 6 h 97"/>
                  <a:gd name="T24" fmla="*/ 127 w 140"/>
                  <a:gd name="T25" fmla="*/ 9 h 97"/>
                  <a:gd name="T26" fmla="*/ 133 w 140"/>
                  <a:gd name="T27" fmla="*/ 15 h 97"/>
                  <a:gd name="T28" fmla="*/ 140 w 140"/>
                  <a:gd name="T29" fmla="*/ 26 h 97"/>
                  <a:gd name="T30" fmla="*/ 140 w 140"/>
                  <a:gd name="T31" fmla="*/ 34 h 97"/>
                  <a:gd name="T32" fmla="*/ 138 w 140"/>
                  <a:gd name="T33" fmla="*/ 44 h 97"/>
                  <a:gd name="T34" fmla="*/ 133 w 140"/>
                  <a:gd name="T35" fmla="*/ 51 h 97"/>
                  <a:gd name="T36" fmla="*/ 129 w 140"/>
                  <a:gd name="T37" fmla="*/ 59 h 97"/>
                  <a:gd name="T38" fmla="*/ 119 w 140"/>
                  <a:gd name="T39" fmla="*/ 65 h 97"/>
                  <a:gd name="T40" fmla="*/ 112 w 140"/>
                  <a:gd name="T41" fmla="*/ 72 h 97"/>
                  <a:gd name="T42" fmla="*/ 100 w 140"/>
                  <a:gd name="T43" fmla="*/ 76 h 97"/>
                  <a:gd name="T44" fmla="*/ 89 w 140"/>
                  <a:gd name="T45" fmla="*/ 82 h 97"/>
                  <a:gd name="T46" fmla="*/ 77 w 140"/>
                  <a:gd name="T47" fmla="*/ 85 h 97"/>
                  <a:gd name="T48" fmla="*/ 66 w 140"/>
                  <a:gd name="T49" fmla="*/ 89 h 97"/>
                  <a:gd name="T50" fmla="*/ 51 w 140"/>
                  <a:gd name="T51" fmla="*/ 89 h 97"/>
                  <a:gd name="T52" fmla="*/ 41 w 140"/>
                  <a:gd name="T53" fmla="*/ 93 h 97"/>
                  <a:gd name="T54" fmla="*/ 28 w 140"/>
                  <a:gd name="T55" fmla="*/ 95 h 97"/>
                  <a:gd name="T56" fmla="*/ 17 w 140"/>
                  <a:gd name="T57" fmla="*/ 97 h 97"/>
                  <a:gd name="T58" fmla="*/ 7 w 140"/>
                  <a:gd name="T59" fmla="*/ 97 h 97"/>
                  <a:gd name="T60" fmla="*/ 0 w 140"/>
                  <a:gd name="T61" fmla="*/ 97 h 97"/>
                  <a:gd name="T62" fmla="*/ 3 w 140"/>
                  <a:gd name="T63" fmla="*/ 93 h 97"/>
                  <a:gd name="T64" fmla="*/ 15 w 140"/>
                  <a:gd name="T65" fmla="*/ 89 h 97"/>
                  <a:gd name="T66" fmla="*/ 22 w 140"/>
                  <a:gd name="T67" fmla="*/ 87 h 97"/>
                  <a:gd name="T68" fmla="*/ 32 w 140"/>
                  <a:gd name="T69" fmla="*/ 84 h 97"/>
                  <a:gd name="T70" fmla="*/ 41 w 140"/>
                  <a:gd name="T71" fmla="*/ 80 h 97"/>
                  <a:gd name="T72" fmla="*/ 51 w 140"/>
                  <a:gd name="T73" fmla="*/ 78 h 97"/>
                  <a:gd name="T74" fmla="*/ 58 w 140"/>
                  <a:gd name="T75" fmla="*/ 72 h 97"/>
                  <a:gd name="T76" fmla="*/ 68 w 140"/>
                  <a:gd name="T77" fmla="*/ 68 h 97"/>
                  <a:gd name="T78" fmla="*/ 76 w 140"/>
                  <a:gd name="T79" fmla="*/ 63 h 97"/>
                  <a:gd name="T80" fmla="*/ 83 w 140"/>
                  <a:gd name="T81" fmla="*/ 61 h 97"/>
                  <a:gd name="T82" fmla="*/ 93 w 140"/>
                  <a:gd name="T83" fmla="*/ 51 h 97"/>
                  <a:gd name="T84" fmla="*/ 95 w 140"/>
                  <a:gd name="T85" fmla="*/ 44 h 97"/>
                  <a:gd name="T86" fmla="*/ 87 w 140"/>
                  <a:gd name="T87" fmla="*/ 34 h 97"/>
                  <a:gd name="T88" fmla="*/ 77 w 140"/>
                  <a:gd name="T89" fmla="*/ 30 h 97"/>
                  <a:gd name="T90" fmla="*/ 64 w 140"/>
                  <a:gd name="T91" fmla="*/ 26 h 97"/>
                  <a:gd name="T92" fmla="*/ 51 w 140"/>
                  <a:gd name="T93" fmla="*/ 26 h 97"/>
                  <a:gd name="T94" fmla="*/ 36 w 140"/>
                  <a:gd name="T95" fmla="*/ 26 h 97"/>
                  <a:gd name="T96" fmla="*/ 24 w 140"/>
                  <a:gd name="T97" fmla="*/ 28 h 97"/>
                  <a:gd name="T98" fmla="*/ 15 w 140"/>
                  <a:gd name="T99" fmla="*/ 30 h 97"/>
                  <a:gd name="T100" fmla="*/ 15 w 140"/>
                  <a:gd name="T101" fmla="*/ 30 h 97"/>
                  <a:gd name="T102" fmla="*/ 17 w 140"/>
                  <a:gd name="T103" fmla="*/ 21 h 97"/>
                  <a:gd name="T104" fmla="*/ 17 w 140"/>
                  <a:gd name="T105" fmla="*/ 2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40" h="97">
                    <a:moveTo>
                      <a:pt x="17" y="21"/>
                    </a:moveTo>
                    <a:lnTo>
                      <a:pt x="20" y="17"/>
                    </a:lnTo>
                    <a:lnTo>
                      <a:pt x="32" y="13"/>
                    </a:lnTo>
                    <a:lnTo>
                      <a:pt x="41" y="9"/>
                    </a:lnTo>
                    <a:lnTo>
                      <a:pt x="49" y="6"/>
                    </a:lnTo>
                    <a:lnTo>
                      <a:pt x="60" y="4"/>
                    </a:lnTo>
                    <a:lnTo>
                      <a:pt x="72" y="4"/>
                    </a:lnTo>
                    <a:lnTo>
                      <a:pt x="81" y="0"/>
                    </a:lnTo>
                    <a:lnTo>
                      <a:pt x="91" y="0"/>
                    </a:lnTo>
                    <a:lnTo>
                      <a:pt x="100" y="0"/>
                    </a:lnTo>
                    <a:lnTo>
                      <a:pt x="112" y="4"/>
                    </a:lnTo>
                    <a:lnTo>
                      <a:pt x="119" y="6"/>
                    </a:lnTo>
                    <a:lnTo>
                      <a:pt x="127" y="9"/>
                    </a:lnTo>
                    <a:lnTo>
                      <a:pt x="133" y="15"/>
                    </a:lnTo>
                    <a:lnTo>
                      <a:pt x="140" y="26"/>
                    </a:lnTo>
                    <a:lnTo>
                      <a:pt x="140" y="34"/>
                    </a:lnTo>
                    <a:lnTo>
                      <a:pt x="138" y="44"/>
                    </a:lnTo>
                    <a:lnTo>
                      <a:pt x="133" y="51"/>
                    </a:lnTo>
                    <a:lnTo>
                      <a:pt x="129" y="59"/>
                    </a:lnTo>
                    <a:lnTo>
                      <a:pt x="119" y="65"/>
                    </a:lnTo>
                    <a:lnTo>
                      <a:pt x="112" y="72"/>
                    </a:lnTo>
                    <a:lnTo>
                      <a:pt x="100" y="76"/>
                    </a:lnTo>
                    <a:lnTo>
                      <a:pt x="89" y="82"/>
                    </a:lnTo>
                    <a:lnTo>
                      <a:pt x="77" y="85"/>
                    </a:lnTo>
                    <a:lnTo>
                      <a:pt x="66" y="89"/>
                    </a:lnTo>
                    <a:lnTo>
                      <a:pt x="51" y="89"/>
                    </a:lnTo>
                    <a:lnTo>
                      <a:pt x="41" y="93"/>
                    </a:lnTo>
                    <a:lnTo>
                      <a:pt x="28" y="95"/>
                    </a:lnTo>
                    <a:lnTo>
                      <a:pt x="17" y="97"/>
                    </a:lnTo>
                    <a:lnTo>
                      <a:pt x="7" y="97"/>
                    </a:lnTo>
                    <a:lnTo>
                      <a:pt x="0" y="97"/>
                    </a:lnTo>
                    <a:lnTo>
                      <a:pt x="3" y="93"/>
                    </a:lnTo>
                    <a:lnTo>
                      <a:pt x="15" y="89"/>
                    </a:lnTo>
                    <a:lnTo>
                      <a:pt x="22" y="87"/>
                    </a:lnTo>
                    <a:lnTo>
                      <a:pt x="32" y="84"/>
                    </a:lnTo>
                    <a:lnTo>
                      <a:pt x="41" y="80"/>
                    </a:lnTo>
                    <a:lnTo>
                      <a:pt x="51" y="78"/>
                    </a:lnTo>
                    <a:lnTo>
                      <a:pt x="58" y="72"/>
                    </a:lnTo>
                    <a:lnTo>
                      <a:pt x="68" y="68"/>
                    </a:lnTo>
                    <a:lnTo>
                      <a:pt x="76" y="63"/>
                    </a:lnTo>
                    <a:lnTo>
                      <a:pt x="83" y="61"/>
                    </a:lnTo>
                    <a:lnTo>
                      <a:pt x="93" y="51"/>
                    </a:lnTo>
                    <a:lnTo>
                      <a:pt x="95" y="44"/>
                    </a:lnTo>
                    <a:lnTo>
                      <a:pt x="87" y="34"/>
                    </a:lnTo>
                    <a:lnTo>
                      <a:pt x="77" y="30"/>
                    </a:lnTo>
                    <a:lnTo>
                      <a:pt x="64" y="26"/>
                    </a:lnTo>
                    <a:lnTo>
                      <a:pt x="51" y="26"/>
                    </a:lnTo>
                    <a:lnTo>
                      <a:pt x="36" y="26"/>
                    </a:lnTo>
                    <a:lnTo>
                      <a:pt x="24" y="28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17" y="21"/>
                    </a:lnTo>
                    <a:lnTo>
                      <a:pt x="17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7" name="Freeform 117"/>
              <p:cNvSpPr>
                <a:spLocks/>
              </p:cNvSpPr>
              <p:nvPr/>
            </p:nvSpPr>
            <p:spPr bwMode="auto">
              <a:xfrm>
                <a:off x="2153" y="2047"/>
                <a:ext cx="79" cy="40"/>
              </a:xfrm>
              <a:custGeom>
                <a:avLst/>
                <a:gdLst>
                  <a:gd name="T0" fmla="*/ 2 w 158"/>
                  <a:gd name="T1" fmla="*/ 48 h 82"/>
                  <a:gd name="T2" fmla="*/ 4 w 158"/>
                  <a:gd name="T3" fmla="*/ 44 h 82"/>
                  <a:gd name="T4" fmla="*/ 10 w 158"/>
                  <a:gd name="T5" fmla="*/ 38 h 82"/>
                  <a:gd name="T6" fmla="*/ 19 w 158"/>
                  <a:gd name="T7" fmla="*/ 29 h 82"/>
                  <a:gd name="T8" fmla="*/ 35 w 158"/>
                  <a:gd name="T9" fmla="*/ 21 h 82"/>
                  <a:gd name="T10" fmla="*/ 42 w 158"/>
                  <a:gd name="T11" fmla="*/ 17 h 82"/>
                  <a:gd name="T12" fmla="*/ 52 w 158"/>
                  <a:gd name="T13" fmla="*/ 11 h 82"/>
                  <a:gd name="T14" fmla="*/ 61 w 158"/>
                  <a:gd name="T15" fmla="*/ 8 h 82"/>
                  <a:gd name="T16" fmla="*/ 73 w 158"/>
                  <a:gd name="T17" fmla="*/ 6 h 82"/>
                  <a:gd name="T18" fmla="*/ 84 w 158"/>
                  <a:gd name="T19" fmla="*/ 0 h 82"/>
                  <a:gd name="T20" fmla="*/ 96 w 158"/>
                  <a:gd name="T21" fmla="*/ 0 h 82"/>
                  <a:gd name="T22" fmla="*/ 109 w 158"/>
                  <a:gd name="T23" fmla="*/ 0 h 82"/>
                  <a:gd name="T24" fmla="*/ 124 w 158"/>
                  <a:gd name="T25" fmla="*/ 4 h 82"/>
                  <a:gd name="T26" fmla="*/ 134 w 158"/>
                  <a:gd name="T27" fmla="*/ 6 h 82"/>
                  <a:gd name="T28" fmla="*/ 143 w 158"/>
                  <a:gd name="T29" fmla="*/ 10 h 82"/>
                  <a:gd name="T30" fmla="*/ 149 w 158"/>
                  <a:gd name="T31" fmla="*/ 15 h 82"/>
                  <a:gd name="T32" fmla="*/ 156 w 158"/>
                  <a:gd name="T33" fmla="*/ 21 h 82"/>
                  <a:gd name="T34" fmla="*/ 158 w 158"/>
                  <a:gd name="T35" fmla="*/ 34 h 82"/>
                  <a:gd name="T36" fmla="*/ 158 w 158"/>
                  <a:gd name="T37" fmla="*/ 48 h 82"/>
                  <a:gd name="T38" fmla="*/ 149 w 158"/>
                  <a:gd name="T39" fmla="*/ 59 h 82"/>
                  <a:gd name="T40" fmla="*/ 139 w 158"/>
                  <a:gd name="T41" fmla="*/ 70 h 82"/>
                  <a:gd name="T42" fmla="*/ 126 w 158"/>
                  <a:gd name="T43" fmla="*/ 78 h 82"/>
                  <a:gd name="T44" fmla="*/ 116 w 158"/>
                  <a:gd name="T45" fmla="*/ 82 h 82"/>
                  <a:gd name="T46" fmla="*/ 109 w 158"/>
                  <a:gd name="T47" fmla="*/ 80 h 82"/>
                  <a:gd name="T48" fmla="*/ 101 w 158"/>
                  <a:gd name="T49" fmla="*/ 78 h 82"/>
                  <a:gd name="T50" fmla="*/ 97 w 158"/>
                  <a:gd name="T51" fmla="*/ 74 h 82"/>
                  <a:gd name="T52" fmla="*/ 97 w 158"/>
                  <a:gd name="T53" fmla="*/ 74 h 82"/>
                  <a:gd name="T54" fmla="*/ 99 w 158"/>
                  <a:gd name="T55" fmla="*/ 65 h 82"/>
                  <a:gd name="T56" fmla="*/ 109 w 158"/>
                  <a:gd name="T57" fmla="*/ 53 h 82"/>
                  <a:gd name="T58" fmla="*/ 113 w 158"/>
                  <a:gd name="T59" fmla="*/ 44 h 82"/>
                  <a:gd name="T60" fmla="*/ 111 w 158"/>
                  <a:gd name="T61" fmla="*/ 36 h 82"/>
                  <a:gd name="T62" fmla="*/ 105 w 158"/>
                  <a:gd name="T63" fmla="*/ 29 h 82"/>
                  <a:gd name="T64" fmla="*/ 96 w 158"/>
                  <a:gd name="T65" fmla="*/ 27 h 82"/>
                  <a:gd name="T66" fmla="*/ 86 w 158"/>
                  <a:gd name="T67" fmla="*/ 25 h 82"/>
                  <a:gd name="T68" fmla="*/ 78 w 158"/>
                  <a:gd name="T69" fmla="*/ 27 h 82"/>
                  <a:gd name="T70" fmla="*/ 67 w 158"/>
                  <a:gd name="T71" fmla="*/ 29 h 82"/>
                  <a:gd name="T72" fmla="*/ 59 w 158"/>
                  <a:gd name="T73" fmla="*/ 34 h 82"/>
                  <a:gd name="T74" fmla="*/ 44 w 158"/>
                  <a:gd name="T75" fmla="*/ 38 h 82"/>
                  <a:gd name="T76" fmla="*/ 31 w 158"/>
                  <a:gd name="T77" fmla="*/ 48 h 82"/>
                  <a:gd name="T78" fmla="*/ 16 w 158"/>
                  <a:gd name="T79" fmla="*/ 57 h 82"/>
                  <a:gd name="T80" fmla="*/ 0 w 158"/>
                  <a:gd name="T81" fmla="*/ 70 h 82"/>
                  <a:gd name="T82" fmla="*/ 2 w 158"/>
                  <a:gd name="T83" fmla="*/ 48 h 82"/>
                  <a:gd name="T84" fmla="*/ 2 w 158"/>
                  <a:gd name="T85" fmla="*/ 4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82">
                    <a:moveTo>
                      <a:pt x="2" y="48"/>
                    </a:moveTo>
                    <a:lnTo>
                      <a:pt x="4" y="44"/>
                    </a:lnTo>
                    <a:lnTo>
                      <a:pt x="10" y="38"/>
                    </a:lnTo>
                    <a:lnTo>
                      <a:pt x="19" y="29"/>
                    </a:lnTo>
                    <a:lnTo>
                      <a:pt x="35" y="21"/>
                    </a:lnTo>
                    <a:lnTo>
                      <a:pt x="42" y="17"/>
                    </a:lnTo>
                    <a:lnTo>
                      <a:pt x="52" y="11"/>
                    </a:lnTo>
                    <a:lnTo>
                      <a:pt x="61" y="8"/>
                    </a:lnTo>
                    <a:lnTo>
                      <a:pt x="73" y="6"/>
                    </a:lnTo>
                    <a:lnTo>
                      <a:pt x="84" y="0"/>
                    </a:lnTo>
                    <a:lnTo>
                      <a:pt x="96" y="0"/>
                    </a:lnTo>
                    <a:lnTo>
                      <a:pt x="109" y="0"/>
                    </a:lnTo>
                    <a:lnTo>
                      <a:pt x="124" y="4"/>
                    </a:lnTo>
                    <a:lnTo>
                      <a:pt x="134" y="6"/>
                    </a:lnTo>
                    <a:lnTo>
                      <a:pt x="143" y="10"/>
                    </a:lnTo>
                    <a:lnTo>
                      <a:pt x="149" y="15"/>
                    </a:lnTo>
                    <a:lnTo>
                      <a:pt x="156" y="21"/>
                    </a:lnTo>
                    <a:lnTo>
                      <a:pt x="158" y="34"/>
                    </a:lnTo>
                    <a:lnTo>
                      <a:pt x="158" y="48"/>
                    </a:lnTo>
                    <a:lnTo>
                      <a:pt x="149" y="59"/>
                    </a:lnTo>
                    <a:lnTo>
                      <a:pt x="139" y="70"/>
                    </a:lnTo>
                    <a:lnTo>
                      <a:pt x="126" y="78"/>
                    </a:lnTo>
                    <a:lnTo>
                      <a:pt x="116" y="82"/>
                    </a:lnTo>
                    <a:lnTo>
                      <a:pt x="109" y="80"/>
                    </a:lnTo>
                    <a:lnTo>
                      <a:pt x="101" y="78"/>
                    </a:lnTo>
                    <a:lnTo>
                      <a:pt x="97" y="74"/>
                    </a:lnTo>
                    <a:lnTo>
                      <a:pt x="97" y="74"/>
                    </a:lnTo>
                    <a:lnTo>
                      <a:pt x="99" y="65"/>
                    </a:lnTo>
                    <a:lnTo>
                      <a:pt x="109" y="53"/>
                    </a:lnTo>
                    <a:lnTo>
                      <a:pt x="113" y="44"/>
                    </a:lnTo>
                    <a:lnTo>
                      <a:pt x="111" y="36"/>
                    </a:lnTo>
                    <a:lnTo>
                      <a:pt x="105" y="29"/>
                    </a:lnTo>
                    <a:lnTo>
                      <a:pt x="96" y="27"/>
                    </a:lnTo>
                    <a:lnTo>
                      <a:pt x="86" y="25"/>
                    </a:lnTo>
                    <a:lnTo>
                      <a:pt x="78" y="27"/>
                    </a:lnTo>
                    <a:lnTo>
                      <a:pt x="67" y="29"/>
                    </a:lnTo>
                    <a:lnTo>
                      <a:pt x="59" y="34"/>
                    </a:lnTo>
                    <a:lnTo>
                      <a:pt x="44" y="38"/>
                    </a:lnTo>
                    <a:lnTo>
                      <a:pt x="31" y="48"/>
                    </a:lnTo>
                    <a:lnTo>
                      <a:pt x="16" y="57"/>
                    </a:lnTo>
                    <a:lnTo>
                      <a:pt x="0" y="70"/>
                    </a:lnTo>
                    <a:lnTo>
                      <a:pt x="2" y="48"/>
                    </a:lnTo>
                    <a:lnTo>
                      <a:pt x="2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8" name="Freeform 118"/>
              <p:cNvSpPr>
                <a:spLocks/>
              </p:cNvSpPr>
              <p:nvPr/>
            </p:nvSpPr>
            <p:spPr bwMode="auto">
              <a:xfrm>
                <a:off x="2184" y="2074"/>
                <a:ext cx="57" cy="18"/>
              </a:xfrm>
              <a:custGeom>
                <a:avLst/>
                <a:gdLst>
                  <a:gd name="T0" fmla="*/ 0 w 114"/>
                  <a:gd name="T1" fmla="*/ 21 h 36"/>
                  <a:gd name="T2" fmla="*/ 2 w 114"/>
                  <a:gd name="T3" fmla="*/ 19 h 36"/>
                  <a:gd name="T4" fmla="*/ 8 w 114"/>
                  <a:gd name="T5" fmla="*/ 15 h 36"/>
                  <a:gd name="T6" fmla="*/ 17 w 114"/>
                  <a:gd name="T7" fmla="*/ 10 h 36"/>
                  <a:gd name="T8" fmla="*/ 31 w 114"/>
                  <a:gd name="T9" fmla="*/ 4 h 36"/>
                  <a:gd name="T10" fmla="*/ 38 w 114"/>
                  <a:gd name="T11" fmla="*/ 2 h 36"/>
                  <a:gd name="T12" fmla="*/ 48 w 114"/>
                  <a:gd name="T13" fmla="*/ 2 h 36"/>
                  <a:gd name="T14" fmla="*/ 55 w 114"/>
                  <a:gd name="T15" fmla="*/ 0 h 36"/>
                  <a:gd name="T16" fmla="*/ 67 w 114"/>
                  <a:gd name="T17" fmla="*/ 4 h 36"/>
                  <a:gd name="T18" fmla="*/ 76 w 114"/>
                  <a:gd name="T19" fmla="*/ 4 h 36"/>
                  <a:gd name="T20" fmla="*/ 88 w 114"/>
                  <a:gd name="T21" fmla="*/ 8 h 36"/>
                  <a:gd name="T22" fmla="*/ 101 w 114"/>
                  <a:gd name="T23" fmla="*/ 12 h 36"/>
                  <a:gd name="T24" fmla="*/ 114 w 114"/>
                  <a:gd name="T25" fmla="*/ 21 h 36"/>
                  <a:gd name="T26" fmla="*/ 93 w 114"/>
                  <a:gd name="T27" fmla="*/ 36 h 36"/>
                  <a:gd name="T28" fmla="*/ 90 w 114"/>
                  <a:gd name="T29" fmla="*/ 32 h 36"/>
                  <a:gd name="T30" fmla="*/ 86 w 114"/>
                  <a:gd name="T31" fmla="*/ 31 h 36"/>
                  <a:gd name="T32" fmla="*/ 76 w 114"/>
                  <a:gd name="T33" fmla="*/ 27 h 36"/>
                  <a:gd name="T34" fmla="*/ 65 w 114"/>
                  <a:gd name="T35" fmla="*/ 25 h 36"/>
                  <a:gd name="T36" fmla="*/ 57 w 114"/>
                  <a:gd name="T37" fmla="*/ 23 h 36"/>
                  <a:gd name="T38" fmla="*/ 50 w 114"/>
                  <a:gd name="T39" fmla="*/ 21 h 36"/>
                  <a:gd name="T40" fmla="*/ 42 w 114"/>
                  <a:gd name="T41" fmla="*/ 21 h 36"/>
                  <a:gd name="T42" fmla="*/ 35 w 114"/>
                  <a:gd name="T43" fmla="*/ 23 h 36"/>
                  <a:gd name="T44" fmla="*/ 25 w 114"/>
                  <a:gd name="T45" fmla="*/ 25 h 36"/>
                  <a:gd name="T46" fmla="*/ 17 w 114"/>
                  <a:gd name="T47" fmla="*/ 29 h 36"/>
                  <a:gd name="T48" fmla="*/ 8 w 114"/>
                  <a:gd name="T49" fmla="*/ 31 h 36"/>
                  <a:gd name="T50" fmla="*/ 0 w 114"/>
                  <a:gd name="T51" fmla="*/ 36 h 36"/>
                  <a:gd name="T52" fmla="*/ 0 w 114"/>
                  <a:gd name="T53" fmla="*/ 21 h 36"/>
                  <a:gd name="T54" fmla="*/ 0 w 114"/>
                  <a:gd name="T55" fmla="*/ 2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36">
                    <a:moveTo>
                      <a:pt x="0" y="21"/>
                    </a:moveTo>
                    <a:lnTo>
                      <a:pt x="2" y="19"/>
                    </a:lnTo>
                    <a:lnTo>
                      <a:pt x="8" y="15"/>
                    </a:lnTo>
                    <a:lnTo>
                      <a:pt x="17" y="10"/>
                    </a:lnTo>
                    <a:lnTo>
                      <a:pt x="31" y="4"/>
                    </a:lnTo>
                    <a:lnTo>
                      <a:pt x="38" y="2"/>
                    </a:lnTo>
                    <a:lnTo>
                      <a:pt x="48" y="2"/>
                    </a:lnTo>
                    <a:lnTo>
                      <a:pt x="55" y="0"/>
                    </a:lnTo>
                    <a:lnTo>
                      <a:pt x="67" y="4"/>
                    </a:lnTo>
                    <a:lnTo>
                      <a:pt x="76" y="4"/>
                    </a:lnTo>
                    <a:lnTo>
                      <a:pt x="88" y="8"/>
                    </a:lnTo>
                    <a:lnTo>
                      <a:pt x="101" y="12"/>
                    </a:lnTo>
                    <a:lnTo>
                      <a:pt x="114" y="21"/>
                    </a:lnTo>
                    <a:lnTo>
                      <a:pt x="93" y="36"/>
                    </a:lnTo>
                    <a:lnTo>
                      <a:pt x="90" y="32"/>
                    </a:lnTo>
                    <a:lnTo>
                      <a:pt x="86" y="31"/>
                    </a:lnTo>
                    <a:lnTo>
                      <a:pt x="76" y="27"/>
                    </a:lnTo>
                    <a:lnTo>
                      <a:pt x="65" y="25"/>
                    </a:lnTo>
                    <a:lnTo>
                      <a:pt x="57" y="23"/>
                    </a:lnTo>
                    <a:lnTo>
                      <a:pt x="50" y="21"/>
                    </a:lnTo>
                    <a:lnTo>
                      <a:pt x="42" y="21"/>
                    </a:lnTo>
                    <a:lnTo>
                      <a:pt x="35" y="23"/>
                    </a:lnTo>
                    <a:lnTo>
                      <a:pt x="25" y="25"/>
                    </a:lnTo>
                    <a:lnTo>
                      <a:pt x="17" y="29"/>
                    </a:lnTo>
                    <a:lnTo>
                      <a:pt x="8" y="31"/>
                    </a:lnTo>
                    <a:lnTo>
                      <a:pt x="0" y="36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9" name="Freeform 119"/>
              <p:cNvSpPr>
                <a:spLocks/>
              </p:cNvSpPr>
              <p:nvPr/>
            </p:nvSpPr>
            <p:spPr bwMode="auto">
              <a:xfrm>
                <a:off x="2181" y="2101"/>
                <a:ext cx="37" cy="19"/>
              </a:xfrm>
              <a:custGeom>
                <a:avLst/>
                <a:gdLst>
                  <a:gd name="T0" fmla="*/ 0 w 74"/>
                  <a:gd name="T1" fmla="*/ 16 h 38"/>
                  <a:gd name="T2" fmla="*/ 1 w 74"/>
                  <a:gd name="T3" fmla="*/ 16 h 38"/>
                  <a:gd name="T4" fmla="*/ 7 w 74"/>
                  <a:gd name="T5" fmla="*/ 18 h 38"/>
                  <a:gd name="T6" fmla="*/ 17 w 74"/>
                  <a:gd name="T7" fmla="*/ 23 h 38"/>
                  <a:gd name="T8" fmla="*/ 28 w 74"/>
                  <a:gd name="T9" fmla="*/ 27 h 38"/>
                  <a:gd name="T10" fmla="*/ 40 w 74"/>
                  <a:gd name="T11" fmla="*/ 31 h 38"/>
                  <a:gd name="T12" fmla="*/ 51 w 74"/>
                  <a:gd name="T13" fmla="*/ 35 h 38"/>
                  <a:gd name="T14" fmla="*/ 60 w 74"/>
                  <a:gd name="T15" fmla="*/ 37 h 38"/>
                  <a:gd name="T16" fmla="*/ 68 w 74"/>
                  <a:gd name="T17" fmla="*/ 38 h 38"/>
                  <a:gd name="T18" fmla="*/ 74 w 74"/>
                  <a:gd name="T19" fmla="*/ 29 h 38"/>
                  <a:gd name="T20" fmla="*/ 72 w 74"/>
                  <a:gd name="T21" fmla="*/ 25 h 38"/>
                  <a:gd name="T22" fmla="*/ 70 w 74"/>
                  <a:gd name="T23" fmla="*/ 23 h 38"/>
                  <a:gd name="T24" fmla="*/ 60 w 74"/>
                  <a:gd name="T25" fmla="*/ 21 h 38"/>
                  <a:gd name="T26" fmla="*/ 51 w 74"/>
                  <a:gd name="T27" fmla="*/ 18 h 38"/>
                  <a:gd name="T28" fmla="*/ 40 w 74"/>
                  <a:gd name="T29" fmla="*/ 16 h 38"/>
                  <a:gd name="T30" fmla="*/ 26 w 74"/>
                  <a:gd name="T31" fmla="*/ 10 h 38"/>
                  <a:gd name="T32" fmla="*/ 15 w 74"/>
                  <a:gd name="T33" fmla="*/ 8 h 38"/>
                  <a:gd name="T34" fmla="*/ 3 w 74"/>
                  <a:gd name="T35" fmla="*/ 4 h 38"/>
                  <a:gd name="T36" fmla="*/ 0 w 74"/>
                  <a:gd name="T37" fmla="*/ 0 h 38"/>
                  <a:gd name="T38" fmla="*/ 0 w 74"/>
                  <a:gd name="T39" fmla="*/ 16 h 38"/>
                  <a:gd name="T40" fmla="*/ 0 w 74"/>
                  <a:gd name="T41" fmla="*/ 1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" h="38">
                    <a:moveTo>
                      <a:pt x="0" y="16"/>
                    </a:moveTo>
                    <a:lnTo>
                      <a:pt x="1" y="16"/>
                    </a:lnTo>
                    <a:lnTo>
                      <a:pt x="7" y="18"/>
                    </a:lnTo>
                    <a:lnTo>
                      <a:pt x="17" y="23"/>
                    </a:lnTo>
                    <a:lnTo>
                      <a:pt x="28" y="27"/>
                    </a:lnTo>
                    <a:lnTo>
                      <a:pt x="40" y="31"/>
                    </a:lnTo>
                    <a:lnTo>
                      <a:pt x="51" y="35"/>
                    </a:lnTo>
                    <a:lnTo>
                      <a:pt x="60" y="37"/>
                    </a:lnTo>
                    <a:lnTo>
                      <a:pt x="68" y="38"/>
                    </a:lnTo>
                    <a:lnTo>
                      <a:pt x="74" y="29"/>
                    </a:lnTo>
                    <a:lnTo>
                      <a:pt x="72" y="25"/>
                    </a:lnTo>
                    <a:lnTo>
                      <a:pt x="70" y="23"/>
                    </a:lnTo>
                    <a:lnTo>
                      <a:pt x="60" y="21"/>
                    </a:lnTo>
                    <a:lnTo>
                      <a:pt x="51" y="18"/>
                    </a:lnTo>
                    <a:lnTo>
                      <a:pt x="40" y="16"/>
                    </a:lnTo>
                    <a:lnTo>
                      <a:pt x="26" y="10"/>
                    </a:lnTo>
                    <a:lnTo>
                      <a:pt x="15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0" name="Freeform 120"/>
              <p:cNvSpPr>
                <a:spLocks/>
              </p:cNvSpPr>
              <p:nvPr/>
            </p:nvSpPr>
            <p:spPr bwMode="auto">
              <a:xfrm>
                <a:off x="964" y="1971"/>
                <a:ext cx="1520" cy="342"/>
              </a:xfrm>
              <a:custGeom>
                <a:avLst/>
                <a:gdLst>
                  <a:gd name="T0" fmla="*/ 6 w 3040"/>
                  <a:gd name="T1" fmla="*/ 682 h 682"/>
                  <a:gd name="T2" fmla="*/ 29 w 3040"/>
                  <a:gd name="T3" fmla="*/ 673 h 682"/>
                  <a:gd name="T4" fmla="*/ 93 w 3040"/>
                  <a:gd name="T5" fmla="*/ 652 h 682"/>
                  <a:gd name="T6" fmla="*/ 194 w 3040"/>
                  <a:gd name="T7" fmla="*/ 620 h 682"/>
                  <a:gd name="T8" fmla="*/ 331 w 3040"/>
                  <a:gd name="T9" fmla="*/ 578 h 682"/>
                  <a:gd name="T10" fmla="*/ 495 w 3040"/>
                  <a:gd name="T11" fmla="*/ 525 h 682"/>
                  <a:gd name="T12" fmla="*/ 688 w 3040"/>
                  <a:gd name="T13" fmla="*/ 469 h 682"/>
                  <a:gd name="T14" fmla="*/ 898 w 3040"/>
                  <a:gd name="T15" fmla="*/ 409 h 682"/>
                  <a:gd name="T16" fmla="*/ 1128 w 3040"/>
                  <a:gd name="T17" fmla="*/ 350 h 682"/>
                  <a:gd name="T18" fmla="*/ 1367 w 3040"/>
                  <a:gd name="T19" fmla="*/ 285 h 682"/>
                  <a:gd name="T20" fmla="*/ 1616 w 3040"/>
                  <a:gd name="T21" fmla="*/ 224 h 682"/>
                  <a:gd name="T22" fmla="*/ 1869 w 3040"/>
                  <a:gd name="T23" fmla="*/ 167 h 682"/>
                  <a:gd name="T24" fmla="*/ 2122 w 3040"/>
                  <a:gd name="T25" fmla="*/ 118 h 682"/>
                  <a:gd name="T26" fmla="*/ 2369 w 3040"/>
                  <a:gd name="T27" fmla="*/ 74 h 682"/>
                  <a:gd name="T28" fmla="*/ 2607 w 3040"/>
                  <a:gd name="T29" fmla="*/ 40 h 682"/>
                  <a:gd name="T30" fmla="*/ 2831 w 3040"/>
                  <a:gd name="T31" fmla="*/ 17 h 682"/>
                  <a:gd name="T32" fmla="*/ 3040 w 3040"/>
                  <a:gd name="T33" fmla="*/ 7 h 682"/>
                  <a:gd name="T34" fmla="*/ 3032 w 3040"/>
                  <a:gd name="T35" fmla="*/ 6 h 682"/>
                  <a:gd name="T36" fmla="*/ 3013 w 3040"/>
                  <a:gd name="T37" fmla="*/ 4 h 682"/>
                  <a:gd name="T38" fmla="*/ 2977 w 3040"/>
                  <a:gd name="T39" fmla="*/ 0 h 682"/>
                  <a:gd name="T40" fmla="*/ 2930 w 3040"/>
                  <a:gd name="T41" fmla="*/ 0 h 682"/>
                  <a:gd name="T42" fmla="*/ 2867 w 3040"/>
                  <a:gd name="T43" fmla="*/ 0 h 682"/>
                  <a:gd name="T44" fmla="*/ 2789 w 3040"/>
                  <a:gd name="T45" fmla="*/ 2 h 682"/>
                  <a:gd name="T46" fmla="*/ 2696 w 3040"/>
                  <a:gd name="T47" fmla="*/ 6 h 682"/>
                  <a:gd name="T48" fmla="*/ 2591 w 3040"/>
                  <a:gd name="T49" fmla="*/ 15 h 682"/>
                  <a:gd name="T50" fmla="*/ 2468 w 3040"/>
                  <a:gd name="T51" fmla="*/ 26 h 682"/>
                  <a:gd name="T52" fmla="*/ 2329 w 3040"/>
                  <a:gd name="T53" fmla="*/ 42 h 682"/>
                  <a:gd name="T54" fmla="*/ 2175 w 3040"/>
                  <a:gd name="T55" fmla="*/ 63 h 682"/>
                  <a:gd name="T56" fmla="*/ 2006 w 3040"/>
                  <a:gd name="T57" fmla="*/ 91 h 682"/>
                  <a:gd name="T58" fmla="*/ 1818 w 3040"/>
                  <a:gd name="T59" fmla="*/ 125 h 682"/>
                  <a:gd name="T60" fmla="*/ 1616 w 3040"/>
                  <a:gd name="T61" fmla="*/ 167 h 682"/>
                  <a:gd name="T62" fmla="*/ 1398 w 3040"/>
                  <a:gd name="T63" fmla="*/ 217 h 682"/>
                  <a:gd name="T64" fmla="*/ 1162 w 3040"/>
                  <a:gd name="T65" fmla="*/ 276 h 682"/>
                  <a:gd name="T66" fmla="*/ 934 w 3040"/>
                  <a:gd name="T67" fmla="*/ 333 h 682"/>
                  <a:gd name="T68" fmla="*/ 738 w 3040"/>
                  <a:gd name="T69" fmla="*/ 388 h 682"/>
                  <a:gd name="T70" fmla="*/ 571 w 3040"/>
                  <a:gd name="T71" fmla="*/ 435 h 682"/>
                  <a:gd name="T72" fmla="*/ 432 w 3040"/>
                  <a:gd name="T73" fmla="*/ 479 h 682"/>
                  <a:gd name="T74" fmla="*/ 316 w 3040"/>
                  <a:gd name="T75" fmla="*/ 515 h 682"/>
                  <a:gd name="T76" fmla="*/ 223 w 3040"/>
                  <a:gd name="T77" fmla="*/ 549 h 682"/>
                  <a:gd name="T78" fmla="*/ 149 w 3040"/>
                  <a:gd name="T79" fmla="*/ 578 h 682"/>
                  <a:gd name="T80" fmla="*/ 95 w 3040"/>
                  <a:gd name="T81" fmla="*/ 603 h 682"/>
                  <a:gd name="T82" fmla="*/ 54 w 3040"/>
                  <a:gd name="T83" fmla="*/ 622 h 682"/>
                  <a:gd name="T84" fmla="*/ 27 w 3040"/>
                  <a:gd name="T85" fmla="*/ 641 h 682"/>
                  <a:gd name="T86" fmla="*/ 10 w 3040"/>
                  <a:gd name="T87" fmla="*/ 652 h 682"/>
                  <a:gd name="T88" fmla="*/ 4 w 3040"/>
                  <a:gd name="T89" fmla="*/ 665 h 682"/>
                  <a:gd name="T90" fmla="*/ 0 w 3040"/>
                  <a:gd name="T91" fmla="*/ 671 h 682"/>
                  <a:gd name="T92" fmla="*/ 2 w 3040"/>
                  <a:gd name="T93" fmla="*/ 677 h 682"/>
                  <a:gd name="T94" fmla="*/ 4 w 3040"/>
                  <a:gd name="T95" fmla="*/ 680 h 682"/>
                  <a:gd name="T96" fmla="*/ 6 w 3040"/>
                  <a:gd name="T97" fmla="*/ 682 h 682"/>
                  <a:gd name="T98" fmla="*/ 6 w 3040"/>
                  <a:gd name="T99" fmla="*/ 682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40" h="682">
                    <a:moveTo>
                      <a:pt x="6" y="682"/>
                    </a:moveTo>
                    <a:lnTo>
                      <a:pt x="29" y="673"/>
                    </a:lnTo>
                    <a:lnTo>
                      <a:pt x="93" y="652"/>
                    </a:lnTo>
                    <a:lnTo>
                      <a:pt x="194" y="620"/>
                    </a:lnTo>
                    <a:lnTo>
                      <a:pt x="331" y="578"/>
                    </a:lnTo>
                    <a:lnTo>
                      <a:pt x="495" y="525"/>
                    </a:lnTo>
                    <a:lnTo>
                      <a:pt x="688" y="469"/>
                    </a:lnTo>
                    <a:lnTo>
                      <a:pt x="898" y="409"/>
                    </a:lnTo>
                    <a:lnTo>
                      <a:pt x="1128" y="350"/>
                    </a:lnTo>
                    <a:lnTo>
                      <a:pt x="1367" y="285"/>
                    </a:lnTo>
                    <a:lnTo>
                      <a:pt x="1616" y="224"/>
                    </a:lnTo>
                    <a:lnTo>
                      <a:pt x="1869" y="167"/>
                    </a:lnTo>
                    <a:lnTo>
                      <a:pt x="2122" y="118"/>
                    </a:lnTo>
                    <a:lnTo>
                      <a:pt x="2369" y="74"/>
                    </a:lnTo>
                    <a:lnTo>
                      <a:pt x="2607" y="40"/>
                    </a:lnTo>
                    <a:lnTo>
                      <a:pt x="2831" y="17"/>
                    </a:lnTo>
                    <a:lnTo>
                      <a:pt x="3040" y="7"/>
                    </a:lnTo>
                    <a:lnTo>
                      <a:pt x="3032" y="6"/>
                    </a:lnTo>
                    <a:lnTo>
                      <a:pt x="3013" y="4"/>
                    </a:lnTo>
                    <a:lnTo>
                      <a:pt x="2977" y="0"/>
                    </a:lnTo>
                    <a:lnTo>
                      <a:pt x="2930" y="0"/>
                    </a:lnTo>
                    <a:lnTo>
                      <a:pt x="2867" y="0"/>
                    </a:lnTo>
                    <a:lnTo>
                      <a:pt x="2789" y="2"/>
                    </a:lnTo>
                    <a:lnTo>
                      <a:pt x="2696" y="6"/>
                    </a:lnTo>
                    <a:lnTo>
                      <a:pt x="2591" y="15"/>
                    </a:lnTo>
                    <a:lnTo>
                      <a:pt x="2468" y="26"/>
                    </a:lnTo>
                    <a:lnTo>
                      <a:pt x="2329" y="42"/>
                    </a:lnTo>
                    <a:lnTo>
                      <a:pt x="2175" y="63"/>
                    </a:lnTo>
                    <a:lnTo>
                      <a:pt x="2006" y="91"/>
                    </a:lnTo>
                    <a:lnTo>
                      <a:pt x="1818" y="125"/>
                    </a:lnTo>
                    <a:lnTo>
                      <a:pt x="1616" y="167"/>
                    </a:lnTo>
                    <a:lnTo>
                      <a:pt x="1398" y="217"/>
                    </a:lnTo>
                    <a:lnTo>
                      <a:pt x="1162" y="276"/>
                    </a:lnTo>
                    <a:lnTo>
                      <a:pt x="934" y="333"/>
                    </a:lnTo>
                    <a:lnTo>
                      <a:pt x="738" y="388"/>
                    </a:lnTo>
                    <a:lnTo>
                      <a:pt x="571" y="435"/>
                    </a:lnTo>
                    <a:lnTo>
                      <a:pt x="432" y="479"/>
                    </a:lnTo>
                    <a:lnTo>
                      <a:pt x="316" y="515"/>
                    </a:lnTo>
                    <a:lnTo>
                      <a:pt x="223" y="549"/>
                    </a:lnTo>
                    <a:lnTo>
                      <a:pt x="149" y="578"/>
                    </a:lnTo>
                    <a:lnTo>
                      <a:pt x="95" y="603"/>
                    </a:lnTo>
                    <a:lnTo>
                      <a:pt x="54" y="622"/>
                    </a:lnTo>
                    <a:lnTo>
                      <a:pt x="27" y="641"/>
                    </a:lnTo>
                    <a:lnTo>
                      <a:pt x="10" y="652"/>
                    </a:lnTo>
                    <a:lnTo>
                      <a:pt x="4" y="665"/>
                    </a:lnTo>
                    <a:lnTo>
                      <a:pt x="0" y="671"/>
                    </a:lnTo>
                    <a:lnTo>
                      <a:pt x="2" y="677"/>
                    </a:lnTo>
                    <a:lnTo>
                      <a:pt x="4" y="680"/>
                    </a:lnTo>
                    <a:lnTo>
                      <a:pt x="6" y="682"/>
                    </a:lnTo>
                    <a:lnTo>
                      <a:pt x="6" y="6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1" name="Freeform 121"/>
              <p:cNvSpPr>
                <a:spLocks/>
              </p:cNvSpPr>
              <p:nvPr/>
            </p:nvSpPr>
            <p:spPr bwMode="auto">
              <a:xfrm>
                <a:off x="1603" y="2868"/>
                <a:ext cx="63" cy="117"/>
              </a:xfrm>
              <a:custGeom>
                <a:avLst/>
                <a:gdLst>
                  <a:gd name="T0" fmla="*/ 121 w 125"/>
                  <a:gd name="T1" fmla="*/ 0 h 234"/>
                  <a:gd name="T2" fmla="*/ 116 w 125"/>
                  <a:gd name="T3" fmla="*/ 0 h 234"/>
                  <a:gd name="T4" fmla="*/ 104 w 125"/>
                  <a:gd name="T5" fmla="*/ 0 h 234"/>
                  <a:gd name="T6" fmla="*/ 93 w 125"/>
                  <a:gd name="T7" fmla="*/ 2 h 234"/>
                  <a:gd name="T8" fmla="*/ 83 w 125"/>
                  <a:gd name="T9" fmla="*/ 5 h 234"/>
                  <a:gd name="T10" fmla="*/ 72 w 125"/>
                  <a:gd name="T11" fmla="*/ 9 h 234"/>
                  <a:gd name="T12" fmla="*/ 62 w 125"/>
                  <a:gd name="T13" fmla="*/ 15 h 234"/>
                  <a:gd name="T14" fmla="*/ 49 w 125"/>
                  <a:gd name="T15" fmla="*/ 19 h 234"/>
                  <a:gd name="T16" fmla="*/ 38 w 125"/>
                  <a:gd name="T17" fmla="*/ 24 h 234"/>
                  <a:gd name="T18" fmla="*/ 30 w 125"/>
                  <a:gd name="T19" fmla="*/ 34 h 234"/>
                  <a:gd name="T20" fmla="*/ 21 w 125"/>
                  <a:gd name="T21" fmla="*/ 43 h 234"/>
                  <a:gd name="T22" fmla="*/ 11 w 125"/>
                  <a:gd name="T23" fmla="*/ 53 h 234"/>
                  <a:gd name="T24" fmla="*/ 5 w 125"/>
                  <a:gd name="T25" fmla="*/ 66 h 234"/>
                  <a:gd name="T26" fmla="*/ 2 w 125"/>
                  <a:gd name="T27" fmla="*/ 82 h 234"/>
                  <a:gd name="T28" fmla="*/ 2 w 125"/>
                  <a:gd name="T29" fmla="*/ 99 h 234"/>
                  <a:gd name="T30" fmla="*/ 0 w 125"/>
                  <a:gd name="T31" fmla="*/ 112 h 234"/>
                  <a:gd name="T32" fmla="*/ 2 w 125"/>
                  <a:gd name="T33" fmla="*/ 127 h 234"/>
                  <a:gd name="T34" fmla="*/ 2 w 125"/>
                  <a:gd name="T35" fmla="*/ 140 h 234"/>
                  <a:gd name="T36" fmla="*/ 5 w 125"/>
                  <a:gd name="T37" fmla="*/ 154 h 234"/>
                  <a:gd name="T38" fmla="*/ 9 w 125"/>
                  <a:gd name="T39" fmla="*/ 165 h 234"/>
                  <a:gd name="T40" fmla="*/ 15 w 125"/>
                  <a:gd name="T41" fmla="*/ 177 h 234"/>
                  <a:gd name="T42" fmla="*/ 21 w 125"/>
                  <a:gd name="T43" fmla="*/ 186 h 234"/>
                  <a:gd name="T44" fmla="*/ 30 w 125"/>
                  <a:gd name="T45" fmla="*/ 197 h 234"/>
                  <a:gd name="T46" fmla="*/ 36 w 125"/>
                  <a:gd name="T47" fmla="*/ 203 h 234"/>
                  <a:gd name="T48" fmla="*/ 47 w 125"/>
                  <a:gd name="T49" fmla="*/ 211 h 234"/>
                  <a:gd name="T50" fmla="*/ 55 w 125"/>
                  <a:gd name="T51" fmla="*/ 217 h 234"/>
                  <a:gd name="T52" fmla="*/ 68 w 125"/>
                  <a:gd name="T53" fmla="*/ 224 h 234"/>
                  <a:gd name="T54" fmla="*/ 80 w 125"/>
                  <a:gd name="T55" fmla="*/ 226 h 234"/>
                  <a:gd name="T56" fmla="*/ 95 w 125"/>
                  <a:gd name="T57" fmla="*/ 230 h 234"/>
                  <a:gd name="T58" fmla="*/ 108 w 125"/>
                  <a:gd name="T59" fmla="*/ 232 h 234"/>
                  <a:gd name="T60" fmla="*/ 125 w 125"/>
                  <a:gd name="T61" fmla="*/ 234 h 234"/>
                  <a:gd name="T62" fmla="*/ 120 w 125"/>
                  <a:gd name="T63" fmla="*/ 232 h 234"/>
                  <a:gd name="T64" fmla="*/ 108 w 125"/>
                  <a:gd name="T65" fmla="*/ 224 h 234"/>
                  <a:gd name="T66" fmla="*/ 93 w 125"/>
                  <a:gd name="T67" fmla="*/ 215 h 234"/>
                  <a:gd name="T68" fmla="*/ 78 w 125"/>
                  <a:gd name="T69" fmla="*/ 199 h 234"/>
                  <a:gd name="T70" fmla="*/ 68 w 125"/>
                  <a:gd name="T71" fmla="*/ 190 h 234"/>
                  <a:gd name="T72" fmla="*/ 61 w 125"/>
                  <a:gd name="T73" fmla="*/ 180 h 234"/>
                  <a:gd name="T74" fmla="*/ 53 w 125"/>
                  <a:gd name="T75" fmla="*/ 169 h 234"/>
                  <a:gd name="T76" fmla="*/ 47 w 125"/>
                  <a:gd name="T77" fmla="*/ 158 h 234"/>
                  <a:gd name="T78" fmla="*/ 42 w 125"/>
                  <a:gd name="T79" fmla="*/ 144 h 234"/>
                  <a:gd name="T80" fmla="*/ 40 w 125"/>
                  <a:gd name="T81" fmla="*/ 131 h 234"/>
                  <a:gd name="T82" fmla="*/ 40 w 125"/>
                  <a:gd name="T83" fmla="*/ 118 h 234"/>
                  <a:gd name="T84" fmla="*/ 43 w 125"/>
                  <a:gd name="T85" fmla="*/ 102 h 234"/>
                  <a:gd name="T86" fmla="*/ 47 w 125"/>
                  <a:gd name="T87" fmla="*/ 87 h 234"/>
                  <a:gd name="T88" fmla="*/ 51 w 125"/>
                  <a:gd name="T89" fmla="*/ 76 h 234"/>
                  <a:gd name="T90" fmla="*/ 55 w 125"/>
                  <a:gd name="T91" fmla="*/ 61 h 234"/>
                  <a:gd name="T92" fmla="*/ 62 w 125"/>
                  <a:gd name="T93" fmla="*/ 51 h 234"/>
                  <a:gd name="T94" fmla="*/ 68 w 125"/>
                  <a:gd name="T95" fmla="*/ 42 h 234"/>
                  <a:gd name="T96" fmla="*/ 76 w 125"/>
                  <a:gd name="T97" fmla="*/ 34 h 234"/>
                  <a:gd name="T98" fmla="*/ 82 w 125"/>
                  <a:gd name="T99" fmla="*/ 24 h 234"/>
                  <a:gd name="T100" fmla="*/ 89 w 125"/>
                  <a:gd name="T101" fmla="*/ 21 h 234"/>
                  <a:gd name="T102" fmla="*/ 101 w 125"/>
                  <a:gd name="T103" fmla="*/ 9 h 234"/>
                  <a:gd name="T104" fmla="*/ 112 w 125"/>
                  <a:gd name="T105" fmla="*/ 2 h 234"/>
                  <a:gd name="T106" fmla="*/ 120 w 125"/>
                  <a:gd name="T107" fmla="*/ 0 h 234"/>
                  <a:gd name="T108" fmla="*/ 121 w 125"/>
                  <a:gd name="T109" fmla="*/ 0 h 234"/>
                  <a:gd name="T110" fmla="*/ 121 w 125"/>
                  <a:gd name="T11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5" h="234">
                    <a:moveTo>
                      <a:pt x="121" y="0"/>
                    </a:moveTo>
                    <a:lnTo>
                      <a:pt x="116" y="0"/>
                    </a:lnTo>
                    <a:lnTo>
                      <a:pt x="104" y="0"/>
                    </a:lnTo>
                    <a:lnTo>
                      <a:pt x="93" y="2"/>
                    </a:lnTo>
                    <a:lnTo>
                      <a:pt x="83" y="5"/>
                    </a:lnTo>
                    <a:lnTo>
                      <a:pt x="72" y="9"/>
                    </a:lnTo>
                    <a:lnTo>
                      <a:pt x="62" y="15"/>
                    </a:lnTo>
                    <a:lnTo>
                      <a:pt x="49" y="19"/>
                    </a:lnTo>
                    <a:lnTo>
                      <a:pt x="38" y="24"/>
                    </a:lnTo>
                    <a:lnTo>
                      <a:pt x="30" y="34"/>
                    </a:lnTo>
                    <a:lnTo>
                      <a:pt x="21" y="43"/>
                    </a:lnTo>
                    <a:lnTo>
                      <a:pt x="11" y="53"/>
                    </a:lnTo>
                    <a:lnTo>
                      <a:pt x="5" y="66"/>
                    </a:lnTo>
                    <a:lnTo>
                      <a:pt x="2" y="82"/>
                    </a:lnTo>
                    <a:lnTo>
                      <a:pt x="2" y="99"/>
                    </a:lnTo>
                    <a:lnTo>
                      <a:pt x="0" y="112"/>
                    </a:lnTo>
                    <a:lnTo>
                      <a:pt x="2" y="127"/>
                    </a:lnTo>
                    <a:lnTo>
                      <a:pt x="2" y="140"/>
                    </a:lnTo>
                    <a:lnTo>
                      <a:pt x="5" y="154"/>
                    </a:lnTo>
                    <a:lnTo>
                      <a:pt x="9" y="165"/>
                    </a:lnTo>
                    <a:lnTo>
                      <a:pt x="15" y="177"/>
                    </a:lnTo>
                    <a:lnTo>
                      <a:pt x="21" y="186"/>
                    </a:lnTo>
                    <a:lnTo>
                      <a:pt x="30" y="197"/>
                    </a:lnTo>
                    <a:lnTo>
                      <a:pt x="36" y="203"/>
                    </a:lnTo>
                    <a:lnTo>
                      <a:pt x="47" y="211"/>
                    </a:lnTo>
                    <a:lnTo>
                      <a:pt x="55" y="217"/>
                    </a:lnTo>
                    <a:lnTo>
                      <a:pt x="68" y="224"/>
                    </a:lnTo>
                    <a:lnTo>
                      <a:pt x="80" y="226"/>
                    </a:lnTo>
                    <a:lnTo>
                      <a:pt x="95" y="230"/>
                    </a:lnTo>
                    <a:lnTo>
                      <a:pt x="108" y="232"/>
                    </a:lnTo>
                    <a:lnTo>
                      <a:pt x="125" y="234"/>
                    </a:lnTo>
                    <a:lnTo>
                      <a:pt x="120" y="232"/>
                    </a:lnTo>
                    <a:lnTo>
                      <a:pt x="108" y="224"/>
                    </a:lnTo>
                    <a:lnTo>
                      <a:pt x="93" y="215"/>
                    </a:lnTo>
                    <a:lnTo>
                      <a:pt x="78" y="199"/>
                    </a:lnTo>
                    <a:lnTo>
                      <a:pt x="68" y="190"/>
                    </a:lnTo>
                    <a:lnTo>
                      <a:pt x="61" y="180"/>
                    </a:lnTo>
                    <a:lnTo>
                      <a:pt x="53" y="169"/>
                    </a:lnTo>
                    <a:lnTo>
                      <a:pt x="47" y="158"/>
                    </a:lnTo>
                    <a:lnTo>
                      <a:pt x="42" y="144"/>
                    </a:lnTo>
                    <a:lnTo>
                      <a:pt x="40" y="131"/>
                    </a:lnTo>
                    <a:lnTo>
                      <a:pt x="40" y="118"/>
                    </a:lnTo>
                    <a:lnTo>
                      <a:pt x="43" y="102"/>
                    </a:lnTo>
                    <a:lnTo>
                      <a:pt x="47" y="87"/>
                    </a:lnTo>
                    <a:lnTo>
                      <a:pt x="51" y="76"/>
                    </a:lnTo>
                    <a:lnTo>
                      <a:pt x="55" y="61"/>
                    </a:lnTo>
                    <a:lnTo>
                      <a:pt x="62" y="51"/>
                    </a:lnTo>
                    <a:lnTo>
                      <a:pt x="68" y="42"/>
                    </a:lnTo>
                    <a:lnTo>
                      <a:pt x="76" y="34"/>
                    </a:lnTo>
                    <a:lnTo>
                      <a:pt x="82" y="24"/>
                    </a:lnTo>
                    <a:lnTo>
                      <a:pt x="89" y="21"/>
                    </a:lnTo>
                    <a:lnTo>
                      <a:pt x="101" y="9"/>
                    </a:lnTo>
                    <a:lnTo>
                      <a:pt x="112" y="2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DBD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2" name="Freeform 122"/>
              <p:cNvSpPr>
                <a:spLocks/>
              </p:cNvSpPr>
              <p:nvPr/>
            </p:nvSpPr>
            <p:spPr bwMode="auto">
              <a:xfrm>
                <a:off x="1164" y="1922"/>
                <a:ext cx="87" cy="260"/>
              </a:xfrm>
              <a:custGeom>
                <a:avLst/>
                <a:gdLst>
                  <a:gd name="T0" fmla="*/ 143 w 175"/>
                  <a:gd name="T1" fmla="*/ 36 h 521"/>
                  <a:gd name="T2" fmla="*/ 122 w 175"/>
                  <a:gd name="T3" fmla="*/ 19 h 521"/>
                  <a:gd name="T4" fmla="*/ 105 w 175"/>
                  <a:gd name="T5" fmla="*/ 8 h 521"/>
                  <a:gd name="T6" fmla="*/ 84 w 175"/>
                  <a:gd name="T7" fmla="*/ 0 h 521"/>
                  <a:gd name="T8" fmla="*/ 61 w 175"/>
                  <a:gd name="T9" fmla="*/ 0 h 521"/>
                  <a:gd name="T10" fmla="*/ 40 w 175"/>
                  <a:gd name="T11" fmla="*/ 11 h 521"/>
                  <a:gd name="T12" fmla="*/ 20 w 175"/>
                  <a:gd name="T13" fmla="*/ 42 h 521"/>
                  <a:gd name="T14" fmla="*/ 2 w 175"/>
                  <a:gd name="T15" fmla="*/ 87 h 521"/>
                  <a:gd name="T16" fmla="*/ 0 w 175"/>
                  <a:gd name="T17" fmla="*/ 144 h 521"/>
                  <a:gd name="T18" fmla="*/ 6 w 175"/>
                  <a:gd name="T19" fmla="*/ 209 h 521"/>
                  <a:gd name="T20" fmla="*/ 21 w 175"/>
                  <a:gd name="T21" fmla="*/ 276 h 521"/>
                  <a:gd name="T22" fmla="*/ 42 w 175"/>
                  <a:gd name="T23" fmla="*/ 340 h 521"/>
                  <a:gd name="T24" fmla="*/ 69 w 175"/>
                  <a:gd name="T25" fmla="*/ 405 h 521"/>
                  <a:gd name="T26" fmla="*/ 96 w 175"/>
                  <a:gd name="T27" fmla="*/ 458 h 521"/>
                  <a:gd name="T28" fmla="*/ 122 w 175"/>
                  <a:gd name="T29" fmla="*/ 502 h 521"/>
                  <a:gd name="T30" fmla="*/ 134 w 175"/>
                  <a:gd name="T31" fmla="*/ 515 h 521"/>
                  <a:gd name="T32" fmla="*/ 124 w 175"/>
                  <a:gd name="T33" fmla="*/ 487 h 521"/>
                  <a:gd name="T34" fmla="*/ 111 w 175"/>
                  <a:gd name="T35" fmla="*/ 437 h 521"/>
                  <a:gd name="T36" fmla="*/ 97 w 175"/>
                  <a:gd name="T37" fmla="*/ 375 h 521"/>
                  <a:gd name="T38" fmla="*/ 84 w 175"/>
                  <a:gd name="T39" fmla="*/ 308 h 521"/>
                  <a:gd name="T40" fmla="*/ 75 w 175"/>
                  <a:gd name="T41" fmla="*/ 241 h 521"/>
                  <a:gd name="T42" fmla="*/ 73 w 175"/>
                  <a:gd name="T43" fmla="*/ 182 h 521"/>
                  <a:gd name="T44" fmla="*/ 80 w 175"/>
                  <a:gd name="T45" fmla="*/ 144 h 521"/>
                  <a:gd name="T46" fmla="*/ 97 w 175"/>
                  <a:gd name="T47" fmla="*/ 125 h 521"/>
                  <a:gd name="T48" fmla="*/ 115 w 175"/>
                  <a:gd name="T49" fmla="*/ 118 h 521"/>
                  <a:gd name="T50" fmla="*/ 134 w 175"/>
                  <a:gd name="T51" fmla="*/ 120 h 521"/>
                  <a:gd name="T52" fmla="*/ 151 w 175"/>
                  <a:gd name="T53" fmla="*/ 135 h 521"/>
                  <a:gd name="T54" fmla="*/ 158 w 175"/>
                  <a:gd name="T55" fmla="*/ 158 h 521"/>
                  <a:gd name="T56" fmla="*/ 162 w 175"/>
                  <a:gd name="T57" fmla="*/ 175 h 521"/>
                  <a:gd name="T58" fmla="*/ 168 w 175"/>
                  <a:gd name="T59" fmla="*/ 167 h 521"/>
                  <a:gd name="T60" fmla="*/ 173 w 175"/>
                  <a:gd name="T61" fmla="*/ 152 h 521"/>
                  <a:gd name="T62" fmla="*/ 175 w 175"/>
                  <a:gd name="T63" fmla="*/ 133 h 521"/>
                  <a:gd name="T64" fmla="*/ 175 w 175"/>
                  <a:gd name="T65" fmla="*/ 108 h 521"/>
                  <a:gd name="T66" fmla="*/ 168 w 175"/>
                  <a:gd name="T67" fmla="*/ 84 h 521"/>
                  <a:gd name="T68" fmla="*/ 156 w 175"/>
                  <a:gd name="T69" fmla="*/ 55 h 521"/>
                  <a:gd name="T70" fmla="*/ 147 w 175"/>
                  <a:gd name="T71" fmla="*/ 42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5" h="521">
                    <a:moveTo>
                      <a:pt x="147" y="42"/>
                    </a:moveTo>
                    <a:lnTo>
                      <a:pt x="143" y="36"/>
                    </a:lnTo>
                    <a:lnTo>
                      <a:pt x="132" y="27"/>
                    </a:lnTo>
                    <a:lnTo>
                      <a:pt x="122" y="19"/>
                    </a:lnTo>
                    <a:lnTo>
                      <a:pt x="115" y="13"/>
                    </a:lnTo>
                    <a:lnTo>
                      <a:pt x="105" y="8"/>
                    </a:lnTo>
                    <a:lnTo>
                      <a:pt x="96" y="4"/>
                    </a:lnTo>
                    <a:lnTo>
                      <a:pt x="84" y="0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2" y="6"/>
                    </a:lnTo>
                    <a:lnTo>
                      <a:pt x="40" y="11"/>
                    </a:lnTo>
                    <a:lnTo>
                      <a:pt x="29" y="25"/>
                    </a:lnTo>
                    <a:lnTo>
                      <a:pt x="20" y="42"/>
                    </a:lnTo>
                    <a:lnTo>
                      <a:pt x="12" y="65"/>
                    </a:lnTo>
                    <a:lnTo>
                      <a:pt x="2" y="87"/>
                    </a:lnTo>
                    <a:lnTo>
                      <a:pt x="0" y="116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6" y="209"/>
                    </a:lnTo>
                    <a:lnTo>
                      <a:pt x="14" y="241"/>
                    </a:lnTo>
                    <a:lnTo>
                      <a:pt x="21" y="276"/>
                    </a:lnTo>
                    <a:lnTo>
                      <a:pt x="35" y="310"/>
                    </a:lnTo>
                    <a:lnTo>
                      <a:pt x="42" y="340"/>
                    </a:lnTo>
                    <a:lnTo>
                      <a:pt x="58" y="373"/>
                    </a:lnTo>
                    <a:lnTo>
                      <a:pt x="69" y="405"/>
                    </a:lnTo>
                    <a:lnTo>
                      <a:pt x="84" y="433"/>
                    </a:lnTo>
                    <a:lnTo>
                      <a:pt x="96" y="458"/>
                    </a:lnTo>
                    <a:lnTo>
                      <a:pt x="109" y="483"/>
                    </a:lnTo>
                    <a:lnTo>
                      <a:pt x="122" y="502"/>
                    </a:lnTo>
                    <a:lnTo>
                      <a:pt x="134" y="521"/>
                    </a:lnTo>
                    <a:lnTo>
                      <a:pt x="134" y="515"/>
                    </a:lnTo>
                    <a:lnTo>
                      <a:pt x="130" y="506"/>
                    </a:lnTo>
                    <a:lnTo>
                      <a:pt x="124" y="487"/>
                    </a:lnTo>
                    <a:lnTo>
                      <a:pt x="118" y="466"/>
                    </a:lnTo>
                    <a:lnTo>
                      <a:pt x="111" y="437"/>
                    </a:lnTo>
                    <a:lnTo>
                      <a:pt x="105" y="407"/>
                    </a:lnTo>
                    <a:lnTo>
                      <a:pt x="97" y="375"/>
                    </a:lnTo>
                    <a:lnTo>
                      <a:pt x="92" y="342"/>
                    </a:lnTo>
                    <a:lnTo>
                      <a:pt x="84" y="308"/>
                    </a:lnTo>
                    <a:lnTo>
                      <a:pt x="78" y="274"/>
                    </a:lnTo>
                    <a:lnTo>
                      <a:pt x="75" y="241"/>
                    </a:lnTo>
                    <a:lnTo>
                      <a:pt x="75" y="211"/>
                    </a:lnTo>
                    <a:lnTo>
                      <a:pt x="73" y="182"/>
                    </a:lnTo>
                    <a:lnTo>
                      <a:pt x="77" y="162"/>
                    </a:lnTo>
                    <a:lnTo>
                      <a:pt x="80" y="144"/>
                    </a:lnTo>
                    <a:lnTo>
                      <a:pt x="90" y="135"/>
                    </a:lnTo>
                    <a:lnTo>
                      <a:pt x="97" y="125"/>
                    </a:lnTo>
                    <a:lnTo>
                      <a:pt x="107" y="122"/>
                    </a:lnTo>
                    <a:lnTo>
                      <a:pt x="115" y="118"/>
                    </a:lnTo>
                    <a:lnTo>
                      <a:pt x="122" y="118"/>
                    </a:lnTo>
                    <a:lnTo>
                      <a:pt x="134" y="120"/>
                    </a:lnTo>
                    <a:lnTo>
                      <a:pt x="145" y="127"/>
                    </a:lnTo>
                    <a:lnTo>
                      <a:pt x="151" y="135"/>
                    </a:lnTo>
                    <a:lnTo>
                      <a:pt x="156" y="148"/>
                    </a:lnTo>
                    <a:lnTo>
                      <a:pt x="158" y="158"/>
                    </a:lnTo>
                    <a:lnTo>
                      <a:pt x="160" y="171"/>
                    </a:lnTo>
                    <a:lnTo>
                      <a:pt x="162" y="175"/>
                    </a:lnTo>
                    <a:lnTo>
                      <a:pt x="166" y="173"/>
                    </a:lnTo>
                    <a:lnTo>
                      <a:pt x="168" y="167"/>
                    </a:lnTo>
                    <a:lnTo>
                      <a:pt x="172" y="160"/>
                    </a:lnTo>
                    <a:lnTo>
                      <a:pt x="173" y="152"/>
                    </a:lnTo>
                    <a:lnTo>
                      <a:pt x="175" y="144"/>
                    </a:lnTo>
                    <a:lnTo>
                      <a:pt x="175" y="133"/>
                    </a:lnTo>
                    <a:lnTo>
                      <a:pt x="175" y="122"/>
                    </a:lnTo>
                    <a:lnTo>
                      <a:pt x="175" y="108"/>
                    </a:lnTo>
                    <a:lnTo>
                      <a:pt x="175" y="97"/>
                    </a:lnTo>
                    <a:lnTo>
                      <a:pt x="168" y="84"/>
                    </a:lnTo>
                    <a:lnTo>
                      <a:pt x="164" y="68"/>
                    </a:lnTo>
                    <a:lnTo>
                      <a:pt x="156" y="55"/>
                    </a:lnTo>
                    <a:lnTo>
                      <a:pt x="147" y="42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8A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3" name="Freeform 123"/>
              <p:cNvSpPr>
                <a:spLocks/>
              </p:cNvSpPr>
              <p:nvPr/>
            </p:nvSpPr>
            <p:spPr bwMode="auto">
              <a:xfrm>
                <a:off x="1335" y="1752"/>
                <a:ext cx="91" cy="116"/>
              </a:xfrm>
              <a:custGeom>
                <a:avLst/>
                <a:gdLst>
                  <a:gd name="T0" fmla="*/ 0 w 182"/>
                  <a:gd name="T1" fmla="*/ 228 h 232"/>
                  <a:gd name="T2" fmla="*/ 0 w 182"/>
                  <a:gd name="T3" fmla="*/ 211 h 232"/>
                  <a:gd name="T4" fmla="*/ 0 w 182"/>
                  <a:gd name="T5" fmla="*/ 182 h 232"/>
                  <a:gd name="T6" fmla="*/ 3 w 182"/>
                  <a:gd name="T7" fmla="*/ 148 h 232"/>
                  <a:gd name="T8" fmla="*/ 13 w 182"/>
                  <a:gd name="T9" fmla="*/ 108 h 232"/>
                  <a:gd name="T10" fmla="*/ 28 w 182"/>
                  <a:gd name="T11" fmla="*/ 70 h 232"/>
                  <a:gd name="T12" fmla="*/ 53 w 182"/>
                  <a:gd name="T13" fmla="*/ 36 h 232"/>
                  <a:gd name="T14" fmla="*/ 91 w 182"/>
                  <a:gd name="T15" fmla="*/ 11 h 232"/>
                  <a:gd name="T16" fmla="*/ 137 w 182"/>
                  <a:gd name="T17" fmla="*/ 0 h 232"/>
                  <a:gd name="T18" fmla="*/ 167 w 182"/>
                  <a:gd name="T19" fmla="*/ 9 h 232"/>
                  <a:gd name="T20" fmla="*/ 180 w 182"/>
                  <a:gd name="T21" fmla="*/ 34 h 232"/>
                  <a:gd name="T22" fmla="*/ 182 w 182"/>
                  <a:gd name="T23" fmla="*/ 72 h 232"/>
                  <a:gd name="T24" fmla="*/ 175 w 182"/>
                  <a:gd name="T25" fmla="*/ 110 h 232"/>
                  <a:gd name="T26" fmla="*/ 163 w 182"/>
                  <a:gd name="T27" fmla="*/ 150 h 232"/>
                  <a:gd name="T28" fmla="*/ 154 w 182"/>
                  <a:gd name="T29" fmla="*/ 180 h 232"/>
                  <a:gd name="T30" fmla="*/ 146 w 182"/>
                  <a:gd name="T31" fmla="*/ 199 h 232"/>
                  <a:gd name="T32" fmla="*/ 146 w 182"/>
                  <a:gd name="T33" fmla="*/ 199 h 232"/>
                  <a:gd name="T34" fmla="*/ 146 w 182"/>
                  <a:gd name="T35" fmla="*/ 190 h 232"/>
                  <a:gd name="T36" fmla="*/ 144 w 182"/>
                  <a:gd name="T37" fmla="*/ 171 h 232"/>
                  <a:gd name="T38" fmla="*/ 140 w 182"/>
                  <a:gd name="T39" fmla="*/ 148 h 232"/>
                  <a:gd name="T40" fmla="*/ 137 w 182"/>
                  <a:gd name="T41" fmla="*/ 125 h 232"/>
                  <a:gd name="T42" fmla="*/ 129 w 182"/>
                  <a:gd name="T43" fmla="*/ 108 h 232"/>
                  <a:gd name="T44" fmla="*/ 116 w 182"/>
                  <a:gd name="T45" fmla="*/ 95 h 232"/>
                  <a:gd name="T46" fmla="*/ 102 w 182"/>
                  <a:gd name="T47" fmla="*/ 97 h 232"/>
                  <a:gd name="T48" fmla="*/ 83 w 182"/>
                  <a:gd name="T49" fmla="*/ 108 h 232"/>
                  <a:gd name="T50" fmla="*/ 62 w 182"/>
                  <a:gd name="T51" fmla="*/ 127 h 232"/>
                  <a:gd name="T52" fmla="*/ 45 w 182"/>
                  <a:gd name="T53" fmla="*/ 146 h 232"/>
                  <a:gd name="T54" fmla="*/ 30 w 182"/>
                  <a:gd name="T55" fmla="*/ 167 h 232"/>
                  <a:gd name="T56" fmla="*/ 21 w 182"/>
                  <a:gd name="T57" fmla="*/ 190 h 232"/>
                  <a:gd name="T58" fmla="*/ 11 w 182"/>
                  <a:gd name="T59" fmla="*/ 207 h 232"/>
                  <a:gd name="T60" fmla="*/ 2 w 182"/>
                  <a:gd name="T61" fmla="*/ 226 h 232"/>
                  <a:gd name="T62" fmla="*/ 2 w 182"/>
                  <a:gd name="T63" fmla="*/ 23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2" h="232">
                    <a:moveTo>
                      <a:pt x="2" y="232"/>
                    </a:moveTo>
                    <a:lnTo>
                      <a:pt x="0" y="228"/>
                    </a:lnTo>
                    <a:lnTo>
                      <a:pt x="0" y="222"/>
                    </a:lnTo>
                    <a:lnTo>
                      <a:pt x="0" y="211"/>
                    </a:lnTo>
                    <a:lnTo>
                      <a:pt x="0" y="199"/>
                    </a:lnTo>
                    <a:lnTo>
                      <a:pt x="0" y="182"/>
                    </a:lnTo>
                    <a:lnTo>
                      <a:pt x="2" y="165"/>
                    </a:lnTo>
                    <a:lnTo>
                      <a:pt x="3" y="148"/>
                    </a:lnTo>
                    <a:lnTo>
                      <a:pt x="7" y="129"/>
                    </a:lnTo>
                    <a:lnTo>
                      <a:pt x="13" y="108"/>
                    </a:lnTo>
                    <a:lnTo>
                      <a:pt x="19" y="89"/>
                    </a:lnTo>
                    <a:lnTo>
                      <a:pt x="28" y="70"/>
                    </a:lnTo>
                    <a:lnTo>
                      <a:pt x="40" y="53"/>
                    </a:lnTo>
                    <a:lnTo>
                      <a:pt x="53" y="36"/>
                    </a:lnTo>
                    <a:lnTo>
                      <a:pt x="72" y="22"/>
                    </a:lnTo>
                    <a:lnTo>
                      <a:pt x="91" y="11"/>
                    </a:lnTo>
                    <a:lnTo>
                      <a:pt x="116" y="5"/>
                    </a:lnTo>
                    <a:lnTo>
                      <a:pt x="137" y="0"/>
                    </a:lnTo>
                    <a:lnTo>
                      <a:pt x="154" y="3"/>
                    </a:lnTo>
                    <a:lnTo>
                      <a:pt x="167" y="9"/>
                    </a:lnTo>
                    <a:lnTo>
                      <a:pt x="176" y="22"/>
                    </a:lnTo>
                    <a:lnTo>
                      <a:pt x="180" y="34"/>
                    </a:lnTo>
                    <a:lnTo>
                      <a:pt x="182" y="53"/>
                    </a:lnTo>
                    <a:lnTo>
                      <a:pt x="182" y="72"/>
                    </a:lnTo>
                    <a:lnTo>
                      <a:pt x="180" y="91"/>
                    </a:lnTo>
                    <a:lnTo>
                      <a:pt x="175" y="110"/>
                    </a:lnTo>
                    <a:lnTo>
                      <a:pt x="169" y="131"/>
                    </a:lnTo>
                    <a:lnTo>
                      <a:pt x="163" y="150"/>
                    </a:lnTo>
                    <a:lnTo>
                      <a:pt x="159" y="167"/>
                    </a:lnTo>
                    <a:lnTo>
                      <a:pt x="154" y="180"/>
                    </a:lnTo>
                    <a:lnTo>
                      <a:pt x="150" y="192"/>
                    </a:lnTo>
                    <a:lnTo>
                      <a:pt x="146" y="199"/>
                    </a:lnTo>
                    <a:lnTo>
                      <a:pt x="146" y="203"/>
                    </a:lnTo>
                    <a:lnTo>
                      <a:pt x="146" y="199"/>
                    </a:lnTo>
                    <a:lnTo>
                      <a:pt x="146" y="197"/>
                    </a:lnTo>
                    <a:lnTo>
                      <a:pt x="146" y="190"/>
                    </a:lnTo>
                    <a:lnTo>
                      <a:pt x="146" y="182"/>
                    </a:lnTo>
                    <a:lnTo>
                      <a:pt x="144" y="171"/>
                    </a:lnTo>
                    <a:lnTo>
                      <a:pt x="142" y="159"/>
                    </a:lnTo>
                    <a:lnTo>
                      <a:pt x="140" y="148"/>
                    </a:lnTo>
                    <a:lnTo>
                      <a:pt x="138" y="138"/>
                    </a:lnTo>
                    <a:lnTo>
                      <a:pt x="137" y="125"/>
                    </a:lnTo>
                    <a:lnTo>
                      <a:pt x="133" y="116"/>
                    </a:lnTo>
                    <a:lnTo>
                      <a:pt x="129" y="108"/>
                    </a:lnTo>
                    <a:lnTo>
                      <a:pt x="123" y="100"/>
                    </a:lnTo>
                    <a:lnTo>
                      <a:pt x="116" y="95"/>
                    </a:lnTo>
                    <a:lnTo>
                      <a:pt x="110" y="95"/>
                    </a:lnTo>
                    <a:lnTo>
                      <a:pt x="102" y="97"/>
                    </a:lnTo>
                    <a:lnTo>
                      <a:pt x="95" y="102"/>
                    </a:lnTo>
                    <a:lnTo>
                      <a:pt x="83" y="108"/>
                    </a:lnTo>
                    <a:lnTo>
                      <a:pt x="72" y="118"/>
                    </a:lnTo>
                    <a:lnTo>
                      <a:pt x="62" y="127"/>
                    </a:lnTo>
                    <a:lnTo>
                      <a:pt x="55" y="137"/>
                    </a:lnTo>
                    <a:lnTo>
                      <a:pt x="45" y="146"/>
                    </a:lnTo>
                    <a:lnTo>
                      <a:pt x="38" y="157"/>
                    </a:lnTo>
                    <a:lnTo>
                      <a:pt x="30" y="167"/>
                    </a:lnTo>
                    <a:lnTo>
                      <a:pt x="26" y="180"/>
                    </a:lnTo>
                    <a:lnTo>
                      <a:pt x="21" y="190"/>
                    </a:lnTo>
                    <a:lnTo>
                      <a:pt x="15" y="199"/>
                    </a:lnTo>
                    <a:lnTo>
                      <a:pt x="11" y="207"/>
                    </a:lnTo>
                    <a:lnTo>
                      <a:pt x="7" y="214"/>
                    </a:lnTo>
                    <a:lnTo>
                      <a:pt x="2" y="226"/>
                    </a:lnTo>
                    <a:lnTo>
                      <a:pt x="2" y="232"/>
                    </a:lnTo>
                    <a:lnTo>
                      <a:pt x="2" y="232"/>
                    </a:lnTo>
                    <a:close/>
                  </a:path>
                </a:pathLst>
              </a:custGeom>
              <a:solidFill>
                <a:srgbClr val="8A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4" name="Freeform 124"/>
              <p:cNvSpPr>
                <a:spLocks/>
              </p:cNvSpPr>
              <p:nvPr/>
            </p:nvSpPr>
            <p:spPr bwMode="auto">
              <a:xfrm>
                <a:off x="1906" y="2314"/>
                <a:ext cx="155" cy="71"/>
              </a:xfrm>
              <a:custGeom>
                <a:avLst/>
                <a:gdLst>
                  <a:gd name="T0" fmla="*/ 297 w 310"/>
                  <a:gd name="T1" fmla="*/ 124 h 143"/>
                  <a:gd name="T2" fmla="*/ 310 w 310"/>
                  <a:gd name="T3" fmla="*/ 73 h 143"/>
                  <a:gd name="T4" fmla="*/ 306 w 310"/>
                  <a:gd name="T5" fmla="*/ 73 h 143"/>
                  <a:gd name="T6" fmla="*/ 297 w 310"/>
                  <a:gd name="T7" fmla="*/ 69 h 143"/>
                  <a:gd name="T8" fmla="*/ 283 w 310"/>
                  <a:gd name="T9" fmla="*/ 63 h 143"/>
                  <a:gd name="T10" fmla="*/ 268 w 310"/>
                  <a:gd name="T11" fmla="*/ 57 h 143"/>
                  <a:gd name="T12" fmla="*/ 247 w 310"/>
                  <a:gd name="T13" fmla="*/ 50 h 143"/>
                  <a:gd name="T14" fmla="*/ 225 w 310"/>
                  <a:gd name="T15" fmla="*/ 44 h 143"/>
                  <a:gd name="T16" fmla="*/ 202 w 310"/>
                  <a:gd name="T17" fmla="*/ 36 h 143"/>
                  <a:gd name="T18" fmla="*/ 179 w 310"/>
                  <a:gd name="T19" fmla="*/ 31 h 143"/>
                  <a:gd name="T20" fmla="*/ 152 w 310"/>
                  <a:gd name="T21" fmla="*/ 21 h 143"/>
                  <a:gd name="T22" fmla="*/ 129 w 310"/>
                  <a:gd name="T23" fmla="*/ 14 h 143"/>
                  <a:gd name="T24" fmla="*/ 107 w 310"/>
                  <a:gd name="T25" fmla="*/ 8 h 143"/>
                  <a:gd name="T26" fmla="*/ 86 w 310"/>
                  <a:gd name="T27" fmla="*/ 6 h 143"/>
                  <a:gd name="T28" fmla="*/ 67 w 310"/>
                  <a:gd name="T29" fmla="*/ 0 h 143"/>
                  <a:gd name="T30" fmla="*/ 50 w 310"/>
                  <a:gd name="T31" fmla="*/ 0 h 143"/>
                  <a:gd name="T32" fmla="*/ 40 w 310"/>
                  <a:gd name="T33" fmla="*/ 0 h 143"/>
                  <a:gd name="T34" fmla="*/ 34 w 310"/>
                  <a:gd name="T35" fmla="*/ 6 h 143"/>
                  <a:gd name="T36" fmla="*/ 27 w 310"/>
                  <a:gd name="T37" fmla="*/ 17 h 143"/>
                  <a:gd name="T38" fmla="*/ 21 w 310"/>
                  <a:gd name="T39" fmla="*/ 35 h 143"/>
                  <a:gd name="T40" fmla="*/ 17 w 310"/>
                  <a:gd name="T41" fmla="*/ 42 h 143"/>
                  <a:gd name="T42" fmla="*/ 15 w 310"/>
                  <a:gd name="T43" fmla="*/ 52 h 143"/>
                  <a:gd name="T44" fmla="*/ 12 w 310"/>
                  <a:gd name="T45" fmla="*/ 61 h 143"/>
                  <a:gd name="T46" fmla="*/ 10 w 310"/>
                  <a:gd name="T47" fmla="*/ 71 h 143"/>
                  <a:gd name="T48" fmla="*/ 4 w 310"/>
                  <a:gd name="T49" fmla="*/ 86 h 143"/>
                  <a:gd name="T50" fmla="*/ 0 w 310"/>
                  <a:gd name="T51" fmla="*/ 99 h 143"/>
                  <a:gd name="T52" fmla="*/ 0 w 310"/>
                  <a:gd name="T53" fmla="*/ 109 h 143"/>
                  <a:gd name="T54" fmla="*/ 0 w 310"/>
                  <a:gd name="T55" fmla="*/ 114 h 143"/>
                  <a:gd name="T56" fmla="*/ 99 w 310"/>
                  <a:gd name="T57" fmla="*/ 143 h 143"/>
                  <a:gd name="T58" fmla="*/ 103 w 310"/>
                  <a:gd name="T59" fmla="*/ 141 h 143"/>
                  <a:gd name="T60" fmla="*/ 114 w 310"/>
                  <a:gd name="T61" fmla="*/ 139 h 143"/>
                  <a:gd name="T62" fmla="*/ 118 w 310"/>
                  <a:gd name="T63" fmla="*/ 139 h 143"/>
                  <a:gd name="T64" fmla="*/ 128 w 310"/>
                  <a:gd name="T65" fmla="*/ 137 h 143"/>
                  <a:gd name="T66" fmla="*/ 137 w 310"/>
                  <a:gd name="T67" fmla="*/ 135 h 143"/>
                  <a:gd name="T68" fmla="*/ 147 w 310"/>
                  <a:gd name="T69" fmla="*/ 135 h 143"/>
                  <a:gd name="T70" fmla="*/ 156 w 310"/>
                  <a:gd name="T71" fmla="*/ 131 h 143"/>
                  <a:gd name="T72" fmla="*/ 166 w 310"/>
                  <a:gd name="T73" fmla="*/ 130 h 143"/>
                  <a:gd name="T74" fmla="*/ 173 w 310"/>
                  <a:gd name="T75" fmla="*/ 130 h 143"/>
                  <a:gd name="T76" fmla="*/ 185 w 310"/>
                  <a:gd name="T77" fmla="*/ 128 h 143"/>
                  <a:gd name="T78" fmla="*/ 192 w 310"/>
                  <a:gd name="T79" fmla="*/ 126 h 143"/>
                  <a:gd name="T80" fmla="*/ 202 w 310"/>
                  <a:gd name="T81" fmla="*/ 124 h 143"/>
                  <a:gd name="T82" fmla="*/ 209 w 310"/>
                  <a:gd name="T83" fmla="*/ 124 h 143"/>
                  <a:gd name="T84" fmla="*/ 217 w 310"/>
                  <a:gd name="T85" fmla="*/ 124 h 143"/>
                  <a:gd name="T86" fmla="*/ 226 w 310"/>
                  <a:gd name="T87" fmla="*/ 122 h 143"/>
                  <a:gd name="T88" fmla="*/ 240 w 310"/>
                  <a:gd name="T89" fmla="*/ 122 h 143"/>
                  <a:gd name="T90" fmla="*/ 253 w 310"/>
                  <a:gd name="T91" fmla="*/ 122 h 143"/>
                  <a:gd name="T92" fmla="*/ 266 w 310"/>
                  <a:gd name="T93" fmla="*/ 122 h 143"/>
                  <a:gd name="T94" fmla="*/ 276 w 310"/>
                  <a:gd name="T95" fmla="*/ 122 h 143"/>
                  <a:gd name="T96" fmla="*/ 287 w 310"/>
                  <a:gd name="T97" fmla="*/ 122 h 143"/>
                  <a:gd name="T98" fmla="*/ 293 w 310"/>
                  <a:gd name="T99" fmla="*/ 122 h 143"/>
                  <a:gd name="T100" fmla="*/ 297 w 310"/>
                  <a:gd name="T101" fmla="*/ 124 h 143"/>
                  <a:gd name="T102" fmla="*/ 297 w 310"/>
                  <a:gd name="T103" fmla="*/ 12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10" h="143">
                    <a:moveTo>
                      <a:pt x="297" y="124"/>
                    </a:moveTo>
                    <a:lnTo>
                      <a:pt x="310" y="73"/>
                    </a:lnTo>
                    <a:lnTo>
                      <a:pt x="306" y="73"/>
                    </a:lnTo>
                    <a:lnTo>
                      <a:pt x="297" y="69"/>
                    </a:lnTo>
                    <a:lnTo>
                      <a:pt x="283" y="63"/>
                    </a:lnTo>
                    <a:lnTo>
                      <a:pt x="268" y="57"/>
                    </a:lnTo>
                    <a:lnTo>
                      <a:pt x="247" y="50"/>
                    </a:lnTo>
                    <a:lnTo>
                      <a:pt x="225" y="44"/>
                    </a:lnTo>
                    <a:lnTo>
                      <a:pt x="202" y="36"/>
                    </a:lnTo>
                    <a:lnTo>
                      <a:pt x="179" y="31"/>
                    </a:lnTo>
                    <a:lnTo>
                      <a:pt x="152" y="21"/>
                    </a:lnTo>
                    <a:lnTo>
                      <a:pt x="129" y="14"/>
                    </a:lnTo>
                    <a:lnTo>
                      <a:pt x="107" y="8"/>
                    </a:lnTo>
                    <a:lnTo>
                      <a:pt x="86" y="6"/>
                    </a:lnTo>
                    <a:lnTo>
                      <a:pt x="67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4" y="6"/>
                    </a:lnTo>
                    <a:lnTo>
                      <a:pt x="27" y="17"/>
                    </a:lnTo>
                    <a:lnTo>
                      <a:pt x="21" y="35"/>
                    </a:lnTo>
                    <a:lnTo>
                      <a:pt x="17" y="42"/>
                    </a:lnTo>
                    <a:lnTo>
                      <a:pt x="15" y="52"/>
                    </a:lnTo>
                    <a:lnTo>
                      <a:pt x="12" y="61"/>
                    </a:lnTo>
                    <a:lnTo>
                      <a:pt x="10" y="71"/>
                    </a:lnTo>
                    <a:lnTo>
                      <a:pt x="4" y="86"/>
                    </a:lnTo>
                    <a:lnTo>
                      <a:pt x="0" y="99"/>
                    </a:lnTo>
                    <a:lnTo>
                      <a:pt x="0" y="109"/>
                    </a:lnTo>
                    <a:lnTo>
                      <a:pt x="0" y="114"/>
                    </a:lnTo>
                    <a:lnTo>
                      <a:pt x="99" y="143"/>
                    </a:lnTo>
                    <a:lnTo>
                      <a:pt x="103" y="141"/>
                    </a:lnTo>
                    <a:lnTo>
                      <a:pt x="114" y="139"/>
                    </a:lnTo>
                    <a:lnTo>
                      <a:pt x="118" y="139"/>
                    </a:lnTo>
                    <a:lnTo>
                      <a:pt x="128" y="137"/>
                    </a:lnTo>
                    <a:lnTo>
                      <a:pt x="137" y="135"/>
                    </a:lnTo>
                    <a:lnTo>
                      <a:pt x="147" y="135"/>
                    </a:lnTo>
                    <a:lnTo>
                      <a:pt x="156" y="131"/>
                    </a:lnTo>
                    <a:lnTo>
                      <a:pt x="166" y="130"/>
                    </a:lnTo>
                    <a:lnTo>
                      <a:pt x="173" y="130"/>
                    </a:lnTo>
                    <a:lnTo>
                      <a:pt x="185" y="128"/>
                    </a:lnTo>
                    <a:lnTo>
                      <a:pt x="192" y="126"/>
                    </a:lnTo>
                    <a:lnTo>
                      <a:pt x="202" y="124"/>
                    </a:lnTo>
                    <a:lnTo>
                      <a:pt x="209" y="124"/>
                    </a:lnTo>
                    <a:lnTo>
                      <a:pt x="217" y="124"/>
                    </a:lnTo>
                    <a:lnTo>
                      <a:pt x="226" y="122"/>
                    </a:lnTo>
                    <a:lnTo>
                      <a:pt x="240" y="122"/>
                    </a:lnTo>
                    <a:lnTo>
                      <a:pt x="253" y="122"/>
                    </a:lnTo>
                    <a:lnTo>
                      <a:pt x="266" y="122"/>
                    </a:lnTo>
                    <a:lnTo>
                      <a:pt x="276" y="122"/>
                    </a:lnTo>
                    <a:lnTo>
                      <a:pt x="287" y="122"/>
                    </a:lnTo>
                    <a:lnTo>
                      <a:pt x="293" y="122"/>
                    </a:lnTo>
                    <a:lnTo>
                      <a:pt x="297" y="124"/>
                    </a:lnTo>
                    <a:lnTo>
                      <a:pt x="297" y="124"/>
                    </a:lnTo>
                    <a:close/>
                  </a:path>
                </a:pathLst>
              </a:custGeom>
              <a:solidFill>
                <a:srgbClr val="4A9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5" name="Freeform 125"/>
              <p:cNvSpPr>
                <a:spLocks/>
              </p:cNvSpPr>
              <p:nvPr/>
            </p:nvSpPr>
            <p:spPr bwMode="auto">
              <a:xfrm>
                <a:off x="1699" y="2507"/>
                <a:ext cx="24" cy="43"/>
              </a:xfrm>
              <a:custGeom>
                <a:avLst/>
                <a:gdLst>
                  <a:gd name="T0" fmla="*/ 47 w 47"/>
                  <a:gd name="T1" fmla="*/ 0 h 88"/>
                  <a:gd name="T2" fmla="*/ 47 w 47"/>
                  <a:gd name="T3" fmla="*/ 88 h 88"/>
                  <a:gd name="T4" fmla="*/ 0 w 47"/>
                  <a:gd name="T5" fmla="*/ 59 h 88"/>
                  <a:gd name="T6" fmla="*/ 47 w 47"/>
                  <a:gd name="T7" fmla="*/ 0 h 88"/>
                  <a:gd name="T8" fmla="*/ 47 w 47"/>
                  <a:gd name="T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88">
                    <a:moveTo>
                      <a:pt x="47" y="0"/>
                    </a:moveTo>
                    <a:lnTo>
                      <a:pt x="47" y="88"/>
                    </a:lnTo>
                    <a:lnTo>
                      <a:pt x="0" y="59"/>
                    </a:ln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4A9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6" name="Freeform 126"/>
              <p:cNvSpPr>
                <a:spLocks/>
              </p:cNvSpPr>
              <p:nvPr/>
            </p:nvSpPr>
            <p:spPr bwMode="auto">
              <a:xfrm>
                <a:off x="959" y="1459"/>
                <a:ext cx="1673" cy="801"/>
              </a:xfrm>
              <a:custGeom>
                <a:avLst/>
                <a:gdLst>
                  <a:gd name="T0" fmla="*/ 5 w 3346"/>
                  <a:gd name="T1" fmla="*/ 1563 h 1603"/>
                  <a:gd name="T2" fmla="*/ 0 w 3346"/>
                  <a:gd name="T3" fmla="*/ 1377 h 1603"/>
                  <a:gd name="T4" fmla="*/ 40 w 3346"/>
                  <a:gd name="T5" fmla="*/ 1088 h 1603"/>
                  <a:gd name="T6" fmla="*/ 165 w 3346"/>
                  <a:gd name="T7" fmla="*/ 742 h 1603"/>
                  <a:gd name="T8" fmla="*/ 429 w 3346"/>
                  <a:gd name="T9" fmla="*/ 394 h 1603"/>
                  <a:gd name="T10" fmla="*/ 872 w 3346"/>
                  <a:gd name="T11" fmla="*/ 99 h 1603"/>
                  <a:gd name="T12" fmla="*/ 1475 w 3346"/>
                  <a:gd name="T13" fmla="*/ 0 h 1603"/>
                  <a:gd name="T14" fmla="*/ 2131 w 3346"/>
                  <a:gd name="T15" fmla="*/ 63 h 1603"/>
                  <a:gd name="T16" fmla="*/ 2733 w 3346"/>
                  <a:gd name="T17" fmla="*/ 207 h 1603"/>
                  <a:gd name="T18" fmla="*/ 3171 w 3346"/>
                  <a:gd name="T19" fmla="*/ 354 h 1603"/>
                  <a:gd name="T20" fmla="*/ 3346 w 3346"/>
                  <a:gd name="T21" fmla="*/ 422 h 1603"/>
                  <a:gd name="T22" fmla="*/ 3239 w 3346"/>
                  <a:gd name="T23" fmla="*/ 901 h 1603"/>
                  <a:gd name="T24" fmla="*/ 3032 w 3346"/>
                  <a:gd name="T25" fmla="*/ 915 h 1603"/>
                  <a:gd name="T26" fmla="*/ 2716 w 3346"/>
                  <a:gd name="T27" fmla="*/ 945 h 1603"/>
                  <a:gd name="T28" fmla="*/ 2340 w 3346"/>
                  <a:gd name="T29" fmla="*/ 993 h 1603"/>
                  <a:gd name="T30" fmla="*/ 1971 w 3346"/>
                  <a:gd name="T31" fmla="*/ 1067 h 1603"/>
                  <a:gd name="T32" fmla="*/ 1758 w 3346"/>
                  <a:gd name="T33" fmla="*/ 1129 h 1603"/>
                  <a:gd name="T34" fmla="*/ 1783 w 3346"/>
                  <a:gd name="T35" fmla="*/ 1082 h 1603"/>
                  <a:gd name="T36" fmla="*/ 1819 w 3346"/>
                  <a:gd name="T37" fmla="*/ 996 h 1603"/>
                  <a:gd name="T38" fmla="*/ 1846 w 3346"/>
                  <a:gd name="T39" fmla="*/ 899 h 1603"/>
                  <a:gd name="T40" fmla="*/ 1844 w 3346"/>
                  <a:gd name="T41" fmla="*/ 810 h 1603"/>
                  <a:gd name="T42" fmla="*/ 1794 w 3346"/>
                  <a:gd name="T43" fmla="*/ 759 h 1603"/>
                  <a:gd name="T44" fmla="*/ 1716 w 3346"/>
                  <a:gd name="T45" fmla="*/ 745 h 1603"/>
                  <a:gd name="T46" fmla="*/ 1659 w 3346"/>
                  <a:gd name="T47" fmla="*/ 761 h 1603"/>
                  <a:gd name="T48" fmla="*/ 1612 w 3346"/>
                  <a:gd name="T49" fmla="*/ 787 h 1603"/>
                  <a:gd name="T50" fmla="*/ 1576 w 3346"/>
                  <a:gd name="T51" fmla="*/ 810 h 1603"/>
                  <a:gd name="T52" fmla="*/ 1547 w 3346"/>
                  <a:gd name="T53" fmla="*/ 810 h 1603"/>
                  <a:gd name="T54" fmla="*/ 1521 w 3346"/>
                  <a:gd name="T55" fmla="*/ 780 h 1603"/>
                  <a:gd name="T56" fmla="*/ 1490 w 3346"/>
                  <a:gd name="T57" fmla="*/ 740 h 1603"/>
                  <a:gd name="T58" fmla="*/ 1450 w 3346"/>
                  <a:gd name="T59" fmla="*/ 707 h 1603"/>
                  <a:gd name="T60" fmla="*/ 1391 w 3346"/>
                  <a:gd name="T61" fmla="*/ 688 h 1603"/>
                  <a:gd name="T62" fmla="*/ 1315 w 3346"/>
                  <a:gd name="T63" fmla="*/ 702 h 1603"/>
                  <a:gd name="T64" fmla="*/ 1251 w 3346"/>
                  <a:gd name="T65" fmla="*/ 730 h 1603"/>
                  <a:gd name="T66" fmla="*/ 1262 w 3346"/>
                  <a:gd name="T67" fmla="*/ 665 h 1603"/>
                  <a:gd name="T68" fmla="*/ 1272 w 3346"/>
                  <a:gd name="T69" fmla="*/ 553 h 1603"/>
                  <a:gd name="T70" fmla="*/ 1260 w 3346"/>
                  <a:gd name="T71" fmla="*/ 430 h 1603"/>
                  <a:gd name="T72" fmla="*/ 1205 w 3346"/>
                  <a:gd name="T73" fmla="*/ 333 h 1603"/>
                  <a:gd name="T74" fmla="*/ 1095 w 3346"/>
                  <a:gd name="T75" fmla="*/ 297 h 1603"/>
                  <a:gd name="T76" fmla="*/ 958 w 3346"/>
                  <a:gd name="T77" fmla="*/ 314 h 1603"/>
                  <a:gd name="T78" fmla="*/ 855 w 3346"/>
                  <a:gd name="T79" fmla="*/ 363 h 1603"/>
                  <a:gd name="T80" fmla="*/ 781 w 3346"/>
                  <a:gd name="T81" fmla="*/ 437 h 1603"/>
                  <a:gd name="T82" fmla="*/ 732 w 3346"/>
                  <a:gd name="T83" fmla="*/ 527 h 1603"/>
                  <a:gd name="T84" fmla="*/ 703 w 3346"/>
                  <a:gd name="T85" fmla="*/ 631 h 1603"/>
                  <a:gd name="T86" fmla="*/ 690 w 3346"/>
                  <a:gd name="T87" fmla="*/ 660 h 1603"/>
                  <a:gd name="T88" fmla="*/ 652 w 3346"/>
                  <a:gd name="T89" fmla="*/ 635 h 1603"/>
                  <a:gd name="T90" fmla="*/ 591 w 3346"/>
                  <a:gd name="T91" fmla="*/ 614 h 1603"/>
                  <a:gd name="T92" fmla="*/ 515 w 3346"/>
                  <a:gd name="T93" fmla="*/ 610 h 1603"/>
                  <a:gd name="T94" fmla="*/ 433 w 3346"/>
                  <a:gd name="T95" fmla="*/ 652 h 1603"/>
                  <a:gd name="T96" fmla="*/ 351 w 3346"/>
                  <a:gd name="T97" fmla="*/ 751 h 1603"/>
                  <a:gd name="T98" fmla="*/ 294 w 3346"/>
                  <a:gd name="T99" fmla="*/ 871 h 1603"/>
                  <a:gd name="T100" fmla="*/ 264 w 3346"/>
                  <a:gd name="T101" fmla="*/ 1002 h 1603"/>
                  <a:gd name="T102" fmla="*/ 260 w 3346"/>
                  <a:gd name="T103" fmla="*/ 1145 h 1603"/>
                  <a:gd name="T104" fmla="*/ 277 w 3346"/>
                  <a:gd name="T105" fmla="*/ 1301 h 1603"/>
                  <a:gd name="T106" fmla="*/ 325 w 3346"/>
                  <a:gd name="T107" fmla="*/ 1474 h 1603"/>
                  <a:gd name="T108" fmla="*/ 264 w 3346"/>
                  <a:gd name="T109" fmla="*/ 1500 h 1603"/>
                  <a:gd name="T110" fmla="*/ 188 w 3346"/>
                  <a:gd name="T111" fmla="*/ 1532 h 1603"/>
                  <a:gd name="T112" fmla="*/ 112 w 3346"/>
                  <a:gd name="T113" fmla="*/ 1563 h 1603"/>
                  <a:gd name="T114" fmla="*/ 49 w 3346"/>
                  <a:gd name="T115" fmla="*/ 1588 h 1603"/>
                  <a:gd name="T116" fmla="*/ 13 w 3346"/>
                  <a:gd name="T117" fmla="*/ 1601 h 1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46" h="1603">
                    <a:moveTo>
                      <a:pt x="13" y="1603"/>
                    </a:moveTo>
                    <a:lnTo>
                      <a:pt x="9" y="1591"/>
                    </a:lnTo>
                    <a:lnTo>
                      <a:pt x="5" y="1563"/>
                    </a:lnTo>
                    <a:lnTo>
                      <a:pt x="2" y="1515"/>
                    </a:lnTo>
                    <a:lnTo>
                      <a:pt x="0" y="1455"/>
                    </a:lnTo>
                    <a:lnTo>
                      <a:pt x="0" y="1377"/>
                    </a:lnTo>
                    <a:lnTo>
                      <a:pt x="5" y="1291"/>
                    </a:lnTo>
                    <a:lnTo>
                      <a:pt x="17" y="1192"/>
                    </a:lnTo>
                    <a:lnTo>
                      <a:pt x="40" y="1088"/>
                    </a:lnTo>
                    <a:lnTo>
                      <a:pt x="68" y="975"/>
                    </a:lnTo>
                    <a:lnTo>
                      <a:pt x="112" y="859"/>
                    </a:lnTo>
                    <a:lnTo>
                      <a:pt x="165" y="742"/>
                    </a:lnTo>
                    <a:lnTo>
                      <a:pt x="237" y="624"/>
                    </a:lnTo>
                    <a:lnTo>
                      <a:pt x="323" y="506"/>
                    </a:lnTo>
                    <a:lnTo>
                      <a:pt x="429" y="394"/>
                    </a:lnTo>
                    <a:lnTo>
                      <a:pt x="555" y="285"/>
                    </a:lnTo>
                    <a:lnTo>
                      <a:pt x="705" y="184"/>
                    </a:lnTo>
                    <a:lnTo>
                      <a:pt x="872" y="99"/>
                    </a:lnTo>
                    <a:lnTo>
                      <a:pt x="1061" y="44"/>
                    </a:lnTo>
                    <a:lnTo>
                      <a:pt x="1262" y="10"/>
                    </a:lnTo>
                    <a:lnTo>
                      <a:pt x="1475" y="0"/>
                    </a:lnTo>
                    <a:lnTo>
                      <a:pt x="1692" y="6"/>
                    </a:lnTo>
                    <a:lnTo>
                      <a:pt x="1912" y="29"/>
                    </a:lnTo>
                    <a:lnTo>
                      <a:pt x="2131" y="63"/>
                    </a:lnTo>
                    <a:lnTo>
                      <a:pt x="2344" y="106"/>
                    </a:lnTo>
                    <a:lnTo>
                      <a:pt x="2545" y="154"/>
                    </a:lnTo>
                    <a:lnTo>
                      <a:pt x="2733" y="207"/>
                    </a:lnTo>
                    <a:lnTo>
                      <a:pt x="2901" y="261"/>
                    </a:lnTo>
                    <a:lnTo>
                      <a:pt x="3051" y="312"/>
                    </a:lnTo>
                    <a:lnTo>
                      <a:pt x="3171" y="354"/>
                    </a:lnTo>
                    <a:lnTo>
                      <a:pt x="3264" y="390"/>
                    </a:lnTo>
                    <a:lnTo>
                      <a:pt x="3323" y="413"/>
                    </a:lnTo>
                    <a:lnTo>
                      <a:pt x="3346" y="422"/>
                    </a:lnTo>
                    <a:lnTo>
                      <a:pt x="3285" y="901"/>
                    </a:lnTo>
                    <a:lnTo>
                      <a:pt x="3271" y="901"/>
                    </a:lnTo>
                    <a:lnTo>
                      <a:pt x="3239" y="901"/>
                    </a:lnTo>
                    <a:lnTo>
                      <a:pt x="3186" y="903"/>
                    </a:lnTo>
                    <a:lnTo>
                      <a:pt x="3117" y="909"/>
                    </a:lnTo>
                    <a:lnTo>
                      <a:pt x="3032" y="915"/>
                    </a:lnTo>
                    <a:lnTo>
                      <a:pt x="2937" y="922"/>
                    </a:lnTo>
                    <a:lnTo>
                      <a:pt x="2830" y="932"/>
                    </a:lnTo>
                    <a:lnTo>
                      <a:pt x="2716" y="945"/>
                    </a:lnTo>
                    <a:lnTo>
                      <a:pt x="2593" y="958"/>
                    </a:lnTo>
                    <a:lnTo>
                      <a:pt x="2467" y="975"/>
                    </a:lnTo>
                    <a:lnTo>
                      <a:pt x="2340" y="993"/>
                    </a:lnTo>
                    <a:lnTo>
                      <a:pt x="2214" y="1017"/>
                    </a:lnTo>
                    <a:lnTo>
                      <a:pt x="2091" y="1040"/>
                    </a:lnTo>
                    <a:lnTo>
                      <a:pt x="1971" y="1067"/>
                    </a:lnTo>
                    <a:lnTo>
                      <a:pt x="1861" y="1099"/>
                    </a:lnTo>
                    <a:lnTo>
                      <a:pt x="1758" y="1133"/>
                    </a:lnTo>
                    <a:lnTo>
                      <a:pt x="1758" y="1129"/>
                    </a:lnTo>
                    <a:lnTo>
                      <a:pt x="1764" y="1118"/>
                    </a:lnTo>
                    <a:lnTo>
                      <a:pt x="1772" y="1101"/>
                    </a:lnTo>
                    <a:lnTo>
                      <a:pt x="1783" y="1082"/>
                    </a:lnTo>
                    <a:lnTo>
                      <a:pt x="1794" y="1055"/>
                    </a:lnTo>
                    <a:lnTo>
                      <a:pt x="1806" y="1027"/>
                    </a:lnTo>
                    <a:lnTo>
                      <a:pt x="1819" y="996"/>
                    </a:lnTo>
                    <a:lnTo>
                      <a:pt x="1830" y="966"/>
                    </a:lnTo>
                    <a:lnTo>
                      <a:pt x="1838" y="932"/>
                    </a:lnTo>
                    <a:lnTo>
                      <a:pt x="1846" y="899"/>
                    </a:lnTo>
                    <a:lnTo>
                      <a:pt x="1849" y="867"/>
                    </a:lnTo>
                    <a:lnTo>
                      <a:pt x="1849" y="839"/>
                    </a:lnTo>
                    <a:lnTo>
                      <a:pt x="1844" y="810"/>
                    </a:lnTo>
                    <a:lnTo>
                      <a:pt x="1834" y="789"/>
                    </a:lnTo>
                    <a:lnTo>
                      <a:pt x="1817" y="770"/>
                    </a:lnTo>
                    <a:lnTo>
                      <a:pt x="1794" y="759"/>
                    </a:lnTo>
                    <a:lnTo>
                      <a:pt x="1766" y="749"/>
                    </a:lnTo>
                    <a:lnTo>
                      <a:pt x="1741" y="745"/>
                    </a:lnTo>
                    <a:lnTo>
                      <a:pt x="1716" y="745"/>
                    </a:lnTo>
                    <a:lnTo>
                      <a:pt x="1695" y="751"/>
                    </a:lnTo>
                    <a:lnTo>
                      <a:pt x="1676" y="753"/>
                    </a:lnTo>
                    <a:lnTo>
                      <a:pt x="1659" y="761"/>
                    </a:lnTo>
                    <a:lnTo>
                      <a:pt x="1640" y="770"/>
                    </a:lnTo>
                    <a:lnTo>
                      <a:pt x="1627" y="780"/>
                    </a:lnTo>
                    <a:lnTo>
                      <a:pt x="1612" y="787"/>
                    </a:lnTo>
                    <a:lnTo>
                      <a:pt x="1599" y="797"/>
                    </a:lnTo>
                    <a:lnTo>
                      <a:pt x="1587" y="802"/>
                    </a:lnTo>
                    <a:lnTo>
                      <a:pt x="1576" y="810"/>
                    </a:lnTo>
                    <a:lnTo>
                      <a:pt x="1564" y="812"/>
                    </a:lnTo>
                    <a:lnTo>
                      <a:pt x="1555" y="812"/>
                    </a:lnTo>
                    <a:lnTo>
                      <a:pt x="1547" y="810"/>
                    </a:lnTo>
                    <a:lnTo>
                      <a:pt x="1540" y="802"/>
                    </a:lnTo>
                    <a:lnTo>
                      <a:pt x="1530" y="791"/>
                    </a:lnTo>
                    <a:lnTo>
                      <a:pt x="1521" y="780"/>
                    </a:lnTo>
                    <a:lnTo>
                      <a:pt x="1511" y="766"/>
                    </a:lnTo>
                    <a:lnTo>
                      <a:pt x="1502" y="753"/>
                    </a:lnTo>
                    <a:lnTo>
                      <a:pt x="1490" y="740"/>
                    </a:lnTo>
                    <a:lnTo>
                      <a:pt x="1479" y="726"/>
                    </a:lnTo>
                    <a:lnTo>
                      <a:pt x="1465" y="717"/>
                    </a:lnTo>
                    <a:lnTo>
                      <a:pt x="1450" y="707"/>
                    </a:lnTo>
                    <a:lnTo>
                      <a:pt x="1431" y="698"/>
                    </a:lnTo>
                    <a:lnTo>
                      <a:pt x="1414" y="692"/>
                    </a:lnTo>
                    <a:lnTo>
                      <a:pt x="1391" y="688"/>
                    </a:lnTo>
                    <a:lnTo>
                      <a:pt x="1369" y="690"/>
                    </a:lnTo>
                    <a:lnTo>
                      <a:pt x="1342" y="694"/>
                    </a:lnTo>
                    <a:lnTo>
                      <a:pt x="1315" y="702"/>
                    </a:lnTo>
                    <a:lnTo>
                      <a:pt x="1283" y="717"/>
                    </a:lnTo>
                    <a:lnTo>
                      <a:pt x="1251" y="736"/>
                    </a:lnTo>
                    <a:lnTo>
                      <a:pt x="1251" y="730"/>
                    </a:lnTo>
                    <a:lnTo>
                      <a:pt x="1253" y="717"/>
                    </a:lnTo>
                    <a:lnTo>
                      <a:pt x="1258" y="694"/>
                    </a:lnTo>
                    <a:lnTo>
                      <a:pt x="1262" y="665"/>
                    </a:lnTo>
                    <a:lnTo>
                      <a:pt x="1266" y="629"/>
                    </a:lnTo>
                    <a:lnTo>
                      <a:pt x="1270" y="593"/>
                    </a:lnTo>
                    <a:lnTo>
                      <a:pt x="1272" y="553"/>
                    </a:lnTo>
                    <a:lnTo>
                      <a:pt x="1272" y="511"/>
                    </a:lnTo>
                    <a:lnTo>
                      <a:pt x="1266" y="470"/>
                    </a:lnTo>
                    <a:lnTo>
                      <a:pt x="1260" y="430"/>
                    </a:lnTo>
                    <a:lnTo>
                      <a:pt x="1245" y="394"/>
                    </a:lnTo>
                    <a:lnTo>
                      <a:pt x="1230" y="361"/>
                    </a:lnTo>
                    <a:lnTo>
                      <a:pt x="1205" y="333"/>
                    </a:lnTo>
                    <a:lnTo>
                      <a:pt x="1177" y="312"/>
                    </a:lnTo>
                    <a:lnTo>
                      <a:pt x="1138" y="299"/>
                    </a:lnTo>
                    <a:lnTo>
                      <a:pt x="1095" y="297"/>
                    </a:lnTo>
                    <a:lnTo>
                      <a:pt x="1045" y="299"/>
                    </a:lnTo>
                    <a:lnTo>
                      <a:pt x="1000" y="304"/>
                    </a:lnTo>
                    <a:lnTo>
                      <a:pt x="958" y="314"/>
                    </a:lnTo>
                    <a:lnTo>
                      <a:pt x="920" y="329"/>
                    </a:lnTo>
                    <a:lnTo>
                      <a:pt x="886" y="344"/>
                    </a:lnTo>
                    <a:lnTo>
                      <a:pt x="855" y="363"/>
                    </a:lnTo>
                    <a:lnTo>
                      <a:pt x="827" y="386"/>
                    </a:lnTo>
                    <a:lnTo>
                      <a:pt x="804" y="411"/>
                    </a:lnTo>
                    <a:lnTo>
                      <a:pt x="781" y="437"/>
                    </a:lnTo>
                    <a:lnTo>
                      <a:pt x="762" y="464"/>
                    </a:lnTo>
                    <a:lnTo>
                      <a:pt x="745" y="494"/>
                    </a:lnTo>
                    <a:lnTo>
                      <a:pt x="732" y="527"/>
                    </a:lnTo>
                    <a:lnTo>
                      <a:pt x="720" y="561"/>
                    </a:lnTo>
                    <a:lnTo>
                      <a:pt x="711" y="595"/>
                    </a:lnTo>
                    <a:lnTo>
                      <a:pt x="703" y="631"/>
                    </a:lnTo>
                    <a:lnTo>
                      <a:pt x="699" y="669"/>
                    </a:lnTo>
                    <a:lnTo>
                      <a:pt x="697" y="665"/>
                    </a:lnTo>
                    <a:lnTo>
                      <a:pt x="690" y="660"/>
                    </a:lnTo>
                    <a:lnTo>
                      <a:pt x="682" y="652"/>
                    </a:lnTo>
                    <a:lnTo>
                      <a:pt x="669" y="645"/>
                    </a:lnTo>
                    <a:lnTo>
                      <a:pt x="652" y="635"/>
                    </a:lnTo>
                    <a:lnTo>
                      <a:pt x="635" y="627"/>
                    </a:lnTo>
                    <a:lnTo>
                      <a:pt x="614" y="620"/>
                    </a:lnTo>
                    <a:lnTo>
                      <a:pt x="591" y="614"/>
                    </a:lnTo>
                    <a:lnTo>
                      <a:pt x="566" y="608"/>
                    </a:lnTo>
                    <a:lnTo>
                      <a:pt x="542" y="608"/>
                    </a:lnTo>
                    <a:lnTo>
                      <a:pt x="515" y="610"/>
                    </a:lnTo>
                    <a:lnTo>
                      <a:pt x="488" y="620"/>
                    </a:lnTo>
                    <a:lnTo>
                      <a:pt x="460" y="633"/>
                    </a:lnTo>
                    <a:lnTo>
                      <a:pt x="433" y="652"/>
                    </a:lnTo>
                    <a:lnTo>
                      <a:pt x="405" y="677"/>
                    </a:lnTo>
                    <a:lnTo>
                      <a:pt x="378" y="713"/>
                    </a:lnTo>
                    <a:lnTo>
                      <a:pt x="351" y="751"/>
                    </a:lnTo>
                    <a:lnTo>
                      <a:pt x="329" y="789"/>
                    </a:lnTo>
                    <a:lnTo>
                      <a:pt x="310" y="829"/>
                    </a:lnTo>
                    <a:lnTo>
                      <a:pt x="294" y="871"/>
                    </a:lnTo>
                    <a:lnTo>
                      <a:pt x="279" y="913"/>
                    </a:lnTo>
                    <a:lnTo>
                      <a:pt x="270" y="958"/>
                    </a:lnTo>
                    <a:lnTo>
                      <a:pt x="264" y="1002"/>
                    </a:lnTo>
                    <a:lnTo>
                      <a:pt x="262" y="1050"/>
                    </a:lnTo>
                    <a:lnTo>
                      <a:pt x="258" y="1095"/>
                    </a:lnTo>
                    <a:lnTo>
                      <a:pt x="260" y="1145"/>
                    </a:lnTo>
                    <a:lnTo>
                      <a:pt x="262" y="1194"/>
                    </a:lnTo>
                    <a:lnTo>
                      <a:pt x="270" y="1249"/>
                    </a:lnTo>
                    <a:lnTo>
                      <a:pt x="277" y="1301"/>
                    </a:lnTo>
                    <a:lnTo>
                      <a:pt x="293" y="1358"/>
                    </a:lnTo>
                    <a:lnTo>
                      <a:pt x="306" y="1415"/>
                    </a:lnTo>
                    <a:lnTo>
                      <a:pt x="325" y="1474"/>
                    </a:lnTo>
                    <a:lnTo>
                      <a:pt x="306" y="1481"/>
                    </a:lnTo>
                    <a:lnTo>
                      <a:pt x="287" y="1491"/>
                    </a:lnTo>
                    <a:lnTo>
                      <a:pt x="264" y="1500"/>
                    </a:lnTo>
                    <a:lnTo>
                      <a:pt x="241" y="1512"/>
                    </a:lnTo>
                    <a:lnTo>
                      <a:pt x="215" y="1523"/>
                    </a:lnTo>
                    <a:lnTo>
                      <a:pt x="188" y="1532"/>
                    </a:lnTo>
                    <a:lnTo>
                      <a:pt x="161" y="1544"/>
                    </a:lnTo>
                    <a:lnTo>
                      <a:pt x="137" y="1555"/>
                    </a:lnTo>
                    <a:lnTo>
                      <a:pt x="112" y="1563"/>
                    </a:lnTo>
                    <a:lnTo>
                      <a:pt x="87" y="1572"/>
                    </a:lnTo>
                    <a:lnTo>
                      <a:pt x="66" y="1580"/>
                    </a:lnTo>
                    <a:lnTo>
                      <a:pt x="49" y="1588"/>
                    </a:lnTo>
                    <a:lnTo>
                      <a:pt x="32" y="1591"/>
                    </a:lnTo>
                    <a:lnTo>
                      <a:pt x="23" y="1597"/>
                    </a:lnTo>
                    <a:lnTo>
                      <a:pt x="13" y="1601"/>
                    </a:lnTo>
                    <a:lnTo>
                      <a:pt x="13" y="1603"/>
                    </a:lnTo>
                    <a:lnTo>
                      <a:pt x="13" y="1603"/>
                    </a:lnTo>
                    <a:close/>
                  </a:path>
                </a:pathLst>
              </a:custGeom>
              <a:solidFill>
                <a:srgbClr val="A0E5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pic>
          <p:nvPicPr>
            <p:cNvPr id="7" name="Picture 127" descr="E:\PFiles\MSOffice\Clipart\corpbas\j0079261.wmf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55" y="1989"/>
              <a:ext cx="1040" cy="136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8" name="Group 128"/>
            <p:cNvGrpSpPr>
              <a:grpSpLocks/>
            </p:cNvGrpSpPr>
            <p:nvPr/>
          </p:nvGrpSpPr>
          <p:grpSpPr bwMode="auto">
            <a:xfrm>
              <a:off x="946" y="2171"/>
              <a:ext cx="571" cy="834"/>
              <a:chOff x="974" y="2195"/>
              <a:chExt cx="571" cy="834"/>
            </a:xfrm>
          </p:grpSpPr>
          <p:sp>
            <p:nvSpPr>
              <p:cNvPr id="9" name="Freeform 129"/>
              <p:cNvSpPr>
                <a:spLocks/>
              </p:cNvSpPr>
              <p:nvPr/>
            </p:nvSpPr>
            <p:spPr bwMode="auto">
              <a:xfrm>
                <a:off x="1114" y="2272"/>
                <a:ext cx="88" cy="82"/>
              </a:xfrm>
              <a:custGeom>
                <a:avLst/>
                <a:gdLst>
                  <a:gd name="T0" fmla="*/ 87 w 175"/>
                  <a:gd name="T1" fmla="*/ 164 h 164"/>
                  <a:gd name="T2" fmla="*/ 104 w 175"/>
                  <a:gd name="T3" fmla="*/ 162 h 164"/>
                  <a:gd name="T4" fmla="*/ 122 w 175"/>
                  <a:gd name="T5" fmla="*/ 158 h 164"/>
                  <a:gd name="T6" fmla="*/ 137 w 175"/>
                  <a:gd name="T7" fmla="*/ 150 h 164"/>
                  <a:gd name="T8" fmla="*/ 149 w 175"/>
                  <a:gd name="T9" fmla="*/ 139 h 164"/>
                  <a:gd name="T10" fmla="*/ 160 w 175"/>
                  <a:gd name="T11" fmla="*/ 128 h 164"/>
                  <a:gd name="T12" fmla="*/ 168 w 175"/>
                  <a:gd name="T13" fmla="*/ 114 h 164"/>
                  <a:gd name="T14" fmla="*/ 172 w 175"/>
                  <a:gd name="T15" fmla="*/ 99 h 164"/>
                  <a:gd name="T16" fmla="*/ 175 w 175"/>
                  <a:gd name="T17" fmla="*/ 82 h 164"/>
                  <a:gd name="T18" fmla="*/ 172 w 175"/>
                  <a:gd name="T19" fmla="*/ 66 h 164"/>
                  <a:gd name="T20" fmla="*/ 168 w 175"/>
                  <a:gd name="T21" fmla="*/ 50 h 164"/>
                  <a:gd name="T22" fmla="*/ 160 w 175"/>
                  <a:gd name="T23" fmla="*/ 36 h 164"/>
                  <a:gd name="T24" fmla="*/ 149 w 175"/>
                  <a:gd name="T25" fmla="*/ 24 h 164"/>
                  <a:gd name="T26" fmla="*/ 137 w 175"/>
                  <a:gd name="T27" fmla="*/ 14 h 164"/>
                  <a:gd name="T28" fmla="*/ 122 w 175"/>
                  <a:gd name="T29" fmla="*/ 7 h 164"/>
                  <a:gd name="T30" fmla="*/ 104 w 175"/>
                  <a:gd name="T31" fmla="*/ 1 h 164"/>
                  <a:gd name="T32" fmla="*/ 87 w 175"/>
                  <a:gd name="T33" fmla="*/ 0 h 164"/>
                  <a:gd name="T34" fmla="*/ 70 w 175"/>
                  <a:gd name="T35" fmla="*/ 1 h 164"/>
                  <a:gd name="T36" fmla="*/ 53 w 175"/>
                  <a:gd name="T37" fmla="*/ 7 h 164"/>
                  <a:gd name="T38" fmla="*/ 38 w 175"/>
                  <a:gd name="T39" fmla="*/ 14 h 164"/>
                  <a:gd name="T40" fmla="*/ 25 w 175"/>
                  <a:gd name="T41" fmla="*/ 24 h 164"/>
                  <a:gd name="T42" fmla="*/ 15 w 175"/>
                  <a:gd name="T43" fmla="*/ 36 h 164"/>
                  <a:gd name="T44" fmla="*/ 6 w 175"/>
                  <a:gd name="T45" fmla="*/ 50 h 164"/>
                  <a:gd name="T46" fmla="*/ 2 w 175"/>
                  <a:gd name="T47" fmla="*/ 66 h 164"/>
                  <a:gd name="T48" fmla="*/ 0 w 175"/>
                  <a:gd name="T49" fmla="*/ 82 h 164"/>
                  <a:gd name="T50" fmla="*/ 2 w 175"/>
                  <a:gd name="T51" fmla="*/ 99 h 164"/>
                  <a:gd name="T52" fmla="*/ 6 w 175"/>
                  <a:gd name="T53" fmla="*/ 114 h 164"/>
                  <a:gd name="T54" fmla="*/ 15 w 175"/>
                  <a:gd name="T55" fmla="*/ 128 h 164"/>
                  <a:gd name="T56" fmla="*/ 25 w 175"/>
                  <a:gd name="T57" fmla="*/ 139 h 164"/>
                  <a:gd name="T58" fmla="*/ 38 w 175"/>
                  <a:gd name="T59" fmla="*/ 150 h 164"/>
                  <a:gd name="T60" fmla="*/ 53 w 175"/>
                  <a:gd name="T61" fmla="*/ 158 h 164"/>
                  <a:gd name="T62" fmla="*/ 70 w 175"/>
                  <a:gd name="T63" fmla="*/ 162 h 164"/>
                  <a:gd name="T64" fmla="*/ 87 w 175"/>
                  <a:gd name="T6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5" h="164">
                    <a:moveTo>
                      <a:pt x="87" y="164"/>
                    </a:moveTo>
                    <a:lnTo>
                      <a:pt x="104" y="162"/>
                    </a:lnTo>
                    <a:lnTo>
                      <a:pt x="122" y="158"/>
                    </a:lnTo>
                    <a:lnTo>
                      <a:pt x="137" y="150"/>
                    </a:lnTo>
                    <a:lnTo>
                      <a:pt x="149" y="139"/>
                    </a:lnTo>
                    <a:lnTo>
                      <a:pt x="160" y="128"/>
                    </a:lnTo>
                    <a:lnTo>
                      <a:pt x="168" y="114"/>
                    </a:lnTo>
                    <a:lnTo>
                      <a:pt x="172" y="99"/>
                    </a:lnTo>
                    <a:lnTo>
                      <a:pt x="175" y="82"/>
                    </a:lnTo>
                    <a:lnTo>
                      <a:pt x="172" y="66"/>
                    </a:lnTo>
                    <a:lnTo>
                      <a:pt x="168" y="50"/>
                    </a:lnTo>
                    <a:lnTo>
                      <a:pt x="160" y="36"/>
                    </a:lnTo>
                    <a:lnTo>
                      <a:pt x="149" y="24"/>
                    </a:lnTo>
                    <a:lnTo>
                      <a:pt x="137" y="14"/>
                    </a:lnTo>
                    <a:lnTo>
                      <a:pt x="122" y="7"/>
                    </a:lnTo>
                    <a:lnTo>
                      <a:pt x="104" y="1"/>
                    </a:lnTo>
                    <a:lnTo>
                      <a:pt x="87" y="0"/>
                    </a:lnTo>
                    <a:lnTo>
                      <a:pt x="70" y="1"/>
                    </a:lnTo>
                    <a:lnTo>
                      <a:pt x="53" y="7"/>
                    </a:lnTo>
                    <a:lnTo>
                      <a:pt x="38" y="14"/>
                    </a:lnTo>
                    <a:lnTo>
                      <a:pt x="25" y="24"/>
                    </a:lnTo>
                    <a:lnTo>
                      <a:pt x="15" y="36"/>
                    </a:lnTo>
                    <a:lnTo>
                      <a:pt x="6" y="50"/>
                    </a:lnTo>
                    <a:lnTo>
                      <a:pt x="2" y="66"/>
                    </a:lnTo>
                    <a:lnTo>
                      <a:pt x="0" y="82"/>
                    </a:lnTo>
                    <a:lnTo>
                      <a:pt x="2" y="99"/>
                    </a:lnTo>
                    <a:lnTo>
                      <a:pt x="6" y="114"/>
                    </a:lnTo>
                    <a:lnTo>
                      <a:pt x="15" y="128"/>
                    </a:lnTo>
                    <a:lnTo>
                      <a:pt x="25" y="139"/>
                    </a:lnTo>
                    <a:lnTo>
                      <a:pt x="38" y="150"/>
                    </a:lnTo>
                    <a:lnTo>
                      <a:pt x="53" y="158"/>
                    </a:lnTo>
                    <a:lnTo>
                      <a:pt x="70" y="162"/>
                    </a:lnTo>
                    <a:lnTo>
                      <a:pt x="87" y="1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130"/>
              <p:cNvSpPr>
                <a:spLocks/>
              </p:cNvSpPr>
              <p:nvPr/>
            </p:nvSpPr>
            <p:spPr bwMode="auto">
              <a:xfrm>
                <a:off x="1456" y="2536"/>
                <a:ext cx="89" cy="230"/>
              </a:xfrm>
              <a:custGeom>
                <a:avLst/>
                <a:gdLst>
                  <a:gd name="T0" fmla="*/ 0 w 179"/>
                  <a:gd name="T1" fmla="*/ 0 h 459"/>
                  <a:gd name="T2" fmla="*/ 173 w 179"/>
                  <a:gd name="T3" fmla="*/ 459 h 459"/>
                  <a:gd name="T4" fmla="*/ 179 w 179"/>
                  <a:gd name="T5" fmla="*/ 458 h 459"/>
                  <a:gd name="T6" fmla="*/ 0 w 179"/>
                  <a:gd name="T7" fmla="*/ 0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9" h="459">
                    <a:moveTo>
                      <a:pt x="0" y="0"/>
                    </a:moveTo>
                    <a:lnTo>
                      <a:pt x="173" y="459"/>
                    </a:lnTo>
                    <a:lnTo>
                      <a:pt x="179" y="4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6B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131"/>
              <p:cNvSpPr>
                <a:spLocks/>
              </p:cNvSpPr>
              <p:nvPr/>
            </p:nvSpPr>
            <p:spPr bwMode="auto">
              <a:xfrm>
                <a:off x="1314" y="2807"/>
                <a:ext cx="124" cy="42"/>
              </a:xfrm>
              <a:custGeom>
                <a:avLst/>
                <a:gdLst>
                  <a:gd name="T0" fmla="*/ 116 w 249"/>
                  <a:gd name="T1" fmla="*/ 9 h 85"/>
                  <a:gd name="T2" fmla="*/ 119 w 249"/>
                  <a:gd name="T3" fmla="*/ 11 h 85"/>
                  <a:gd name="T4" fmla="*/ 127 w 249"/>
                  <a:gd name="T5" fmla="*/ 13 h 85"/>
                  <a:gd name="T6" fmla="*/ 137 w 249"/>
                  <a:gd name="T7" fmla="*/ 18 h 85"/>
                  <a:gd name="T8" fmla="*/ 151 w 249"/>
                  <a:gd name="T9" fmla="*/ 22 h 85"/>
                  <a:gd name="T10" fmla="*/ 166 w 249"/>
                  <a:gd name="T11" fmla="*/ 27 h 85"/>
                  <a:gd name="T12" fmla="*/ 180 w 249"/>
                  <a:gd name="T13" fmla="*/ 30 h 85"/>
                  <a:gd name="T14" fmla="*/ 193 w 249"/>
                  <a:gd name="T15" fmla="*/ 32 h 85"/>
                  <a:gd name="T16" fmla="*/ 205 w 249"/>
                  <a:gd name="T17" fmla="*/ 32 h 85"/>
                  <a:gd name="T18" fmla="*/ 207 w 249"/>
                  <a:gd name="T19" fmla="*/ 32 h 85"/>
                  <a:gd name="T20" fmla="*/ 212 w 249"/>
                  <a:gd name="T21" fmla="*/ 32 h 85"/>
                  <a:gd name="T22" fmla="*/ 219 w 249"/>
                  <a:gd name="T23" fmla="*/ 34 h 85"/>
                  <a:gd name="T24" fmla="*/ 227 w 249"/>
                  <a:gd name="T25" fmla="*/ 36 h 85"/>
                  <a:gd name="T26" fmla="*/ 235 w 249"/>
                  <a:gd name="T27" fmla="*/ 38 h 85"/>
                  <a:gd name="T28" fmla="*/ 242 w 249"/>
                  <a:gd name="T29" fmla="*/ 43 h 85"/>
                  <a:gd name="T30" fmla="*/ 248 w 249"/>
                  <a:gd name="T31" fmla="*/ 50 h 85"/>
                  <a:gd name="T32" fmla="*/ 249 w 249"/>
                  <a:gd name="T33" fmla="*/ 58 h 85"/>
                  <a:gd name="T34" fmla="*/ 248 w 249"/>
                  <a:gd name="T35" fmla="*/ 60 h 85"/>
                  <a:gd name="T36" fmla="*/ 244 w 249"/>
                  <a:gd name="T37" fmla="*/ 67 h 85"/>
                  <a:gd name="T38" fmla="*/ 240 w 249"/>
                  <a:gd name="T39" fmla="*/ 75 h 85"/>
                  <a:gd name="T40" fmla="*/ 231 w 249"/>
                  <a:gd name="T41" fmla="*/ 82 h 85"/>
                  <a:gd name="T42" fmla="*/ 227 w 249"/>
                  <a:gd name="T43" fmla="*/ 82 h 85"/>
                  <a:gd name="T44" fmla="*/ 213 w 249"/>
                  <a:gd name="T45" fmla="*/ 83 h 85"/>
                  <a:gd name="T46" fmla="*/ 195 w 249"/>
                  <a:gd name="T47" fmla="*/ 84 h 85"/>
                  <a:gd name="T48" fmla="*/ 170 w 249"/>
                  <a:gd name="T49" fmla="*/ 85 h 85"/>
                  <a:gd name="T50" fmla="*/ 146 w 249"/>
                  <a:gd name="T51" fmla="*/ 85 h 85"/>
                  <a:gd name="T52" fmla="*/ 121 w 249"/>
                  <a:gd name="T53" fmla="*/ 84 h 85"/>
                  <a:gd name="T54" fmla="*/ 99 w 249"/>
                  <a:gd name="T55" fmla="*/ 82 h 85"/>
                  <a:gd name="T56" fmla="*/ 82 w 249"/>
                  <a:gd name="T57" fmla="*/ 79 h 85"/>
                  <a:gd name="T58" fmla="*/ 81 w 249"/>
                  <a:gd name="T59" fmla="*/ 79 h 85"/>
                  <a:gd name="T60" fmla="*/ 76 w 249"/>
                  <a:gd name="T61" fmla="*/ 79 h 85"/>
                  <a:gd name="T62" fmla="*/ 69 w 249"/>
                  <a:gd name="T63" fmla="*/ 77 h 85"/>
                  <a:gd name="T64" fmla="*/ 61 w 249"/>
                  <a:gd name="T65" fmla="*/ 77 h 85"/>
                  <a:gd name="T66" fmla="*/ 52 w 249"/>
                  <a:gd name="T67" fmla="*/ 77 h 85"/>
                  <a:gd name="T68" fmla="*/ 43 w 249"/>
                  <a:gd name="T69" fmla="*/ 77 h 85"/>
                  <a:gd name="T70" fmla="*/ 33 w 249"/>
                  <a:gd name="T71" fmla="*/ 77 h 85"/>
                  <a:gd name="T72" fmla="*/ 27 w 249"/>
                  <a:gd name="T73" fmla="*/ 77 h 85"/>
                  <a:gd name="T74" fmla="*/ 22 w 249"/>
                  <a:gd name="T75" fmla="*/ 77 h 85"/>
                  <a:gd name="T76" fmla="*/ 10 w 249"/>
                  <a:gd name="T77" fmla="*/ 71 h 85"/>
                  <a:gd name="T78" fmla="*/ 1 w 249"/>
                  <a:gd name="T79" fmla="*/ 51 h 85"/>
                  <a:gd name="T80" fmla="*/ 0 w 249"/>
                  <a:gd name="T81" fmla="*/ 9 h 85"/>
                  <a:gd name="T82" fmla="*/ 3 w 249"/>
                  <a:gd name="T83" fmla="*/ 8 h 85"/>
                  <a:gd name="T84" fmla="*/ 14 w 249"/>
                  <a:gd name="T85" fmla="*/ 6 h 85"/>
                  <a:gd name="T86" fmla="*/ 29 w 249"/>
                  <a:gd name="T87" fmla="*/ 4 h 85"/>
                  <a:gd name="T88" fmla="*/ 46 w 249"/>
                  <a:gd name="T89" fmla="*/ 1 h 85"/>
                  <a:gd name="T90" fmla="*/ 66 w 249"/>
                  <a:gd name="T91" fmla="*/ 0 h 85"/>
                  <a:gd name="T92" fmla="*/ 84 w 249"/>
                  <a:gd name="T93" fmla="*/ 0 h 85"/>
                  <a:gd name="T94" fmla="*/ 103 w 249"/>
                  <a:gd name="T95" fmla="*/ 4 h 85"/>
                  <a:gd name="T96" fmla="*/ 116 w 249"/>
                  <a:gd name="T97" fmla="*/ 9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49" h="85">
                    <a:moveTo>
                      <a:pt x="116" y="9"/>
                    </a:moveTo>
                    <a:lnTo>
                      <a:pt x="119" y="11"/>
                    </a:lnTo>
                    <a:lnTo>
                      <a:pt x="127" y="13"/>
                    </a:lnTo>
                    <a:lnTo>
                      <a:pt x="137" y="18"/>
                    </a:lnTo>
                    <a:lnTo>
                      <a:pt x="151" y="22"/>
                    </a:lnTo>
                    <a:lnTo>
                      <a:pt x="166" y="27"/>
                    </a:lnTo>
                    <a:lnTo>
                      <a:pt x="180" y="30"/>
                    </a:lnTo>
                    <a:lnTo>
                      <a:pt x="193" y="32"/>
                    </a:lnTo>
                    <a:lnTo>
                      <a:pt x="205" y="32"/>
                    </a:lnTo>
                    <a:lnTo>
                      <a:pt x="207" y="32"/>
                    </a:lnTo>
                    <a:lnTo>
                      <a:pt x="212" y="32"/>
                    </a:lnTo>
                    <a:lnTo>
                      <a:pt x="219" y="34"/>
                    </a:lnTo>
                    <a:lnTo>
                      <a:pt x="227" y="36"/>
                    </a:lnTo>
                    <a:lnTo>
                      <a:pt x="235" y="38"/>
                    </a:lnTo>
                    <a:lnTo>
                      <a:pt x="242" y="43"/>
                    </a:lnTo>
                    <a:lnTo>
                      <a:pt x="248" y="50"/>
                    </a:lnTo>
                    <a:lnTo>
                      <a:pt x="249" y="58"/>
                    </a:lnTo>
                    <a:lnTo>
                      <a:pt x="248" y="60"/>
                    </a:lnTo>
                    <a:lnTo>
                      <a:pt x="244" y="67"/>
                    </a:lnTo>
                    <a:lnTo>
                      <a:pt x="240" y="75"/>
                    </a:lnTo>
                    <a:lnTo>
                      <a:pt x="231" y="82"/>
                    </a:lnTo>
                    <a:lnTo>
                      <a:pt x="227" y="82"/>
                    </a:lnTo>
                    <a:lnTo>
                      <a:pt x="213" y="83"/>
                    </a:lnTo>
                    <a:lnTo>
                      <a:pt x="195" y="84"/>
                    </a:lnTo>
                    <a:lnTo>
                      <a:pt x="170" y="85"/>
                    </a:lnTo>
                    <a:lnTo>
                      <a:pt x="146" y="85"/>
                    </a:lnTo>
                    <a:lnTo>
                      <a:pt x="121" y="84"/>
                    </a:lnTo>
                    <a:lnTo>
                      <a:pt x="99" y="82"/>
                    </a:lnTo>
                    <a:lnTo>
                      <a:pt x="82" y="79"/>
                    </a:lnTo>
                    <a:lnTo>
                      <a:pt x="81" y="79"/>
                    </a:lnTo>
                    <a:lnTo>
                      <a:pt x="76" y="79"/>
                    </a:lnTo>
                    <a:lnTo>
                      <a:pt x="69" y="77"/>
                    </a:lnTo>
                    <a:lnTo>
                      <a:pt x="61" y="77"/>
                    </a:lnTo>
                    <a:lnTo>
                      <a:pt x="52" y="77"/>
                    </a:lnTo>
                    <a:lnTo>
                      <a:pt x="43" y="77"/>
                    </a:lnTo>
                    <a:lnTo>
                      <a:pt x="33" y="77"/>
                    </a:lnTo>
                    <a:lnTo>
                      <a:pt x="27" y="77"/>
                    </a:lnTo>
                    <a:lnTo>
                      <a:pt x="22" y="77"/>
                    </a:lnTo>
                    <a:lnTo>
                      <a:pt x="10" y="71"/>
                    </a:lnTo>
                    <a:lnTo>
                      <a:pt x="1" y="51"/>
                    </a:lnTo>
                    <a:lnTo>
                      <a:pt x="0" y="9"/>
                    </a:lnTo>
                    <a:lnTo>
                      <a:pt x="3" y="8"/>
                    </a:lnTo>
                    <a:lnTo>
                      <a:pt x="14" y="6"/>
                    </a:lnTo>
                    <a:lnTo>
                      <a:pt x="29" y="4"/>
                    </a:lnTo>
                    <a:lnTo>
                      <a:pt x="46" y="1"/>
                    </a:lnTo>
                    <a:lnTo>
                      <a:pt x="66" y="0"/>
                    </a:lnTo>
                    <a:lnTo>
                      <a:pt x="84" y="0"/>
                    </a:lnTo>
                    <a:lnTo>
                      <a:pt x="103" y="4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132"/>
              <p:cNvSpPr>
                <a:spLocks/>
              </p:cNvSpPr>
              <p:nvPr/>
            </p:nvSpPr>
            <p:spPr bwMode="auto">
              <a:xfrm>
                <a:off x="1269" y="2845"/>
                <a:ext cx="125" cy="42"/>
              </a:xfrm>
              <a:custGeom>
                <a:avLst/>
                <a:gdLst>
                  <a:gd name="T0" fmla="*/ 117 w 249"/>
                  <a:gd name="T1" fmla="*/ 10 h 85"/>
                  <a:gd name="T2" fmla="*/ 119 w 249"/>
                  <a:gd name="T3" fmla="*/ 11 h 85"/>
                  <a:gd name="T4" fmla="*/ 127 w 249"/>
                  <a:gd name="T5" fmla="*/ 13 h 85"/>
                  <a:gd name="T6" fmla="*/ 137 w 249"/>
                  <a:gd name="T7" fmla="*/ 18 h 85"/>
                  <a:gd name="T8" fmla="*/ 151 w 249"/>
                  <a:gd name="T9" fmla="*/ 21 h 85"/>
                  <a:gd name="T10" fmla="*/ 166 w 249"/>
                  <a:gd name="T11" fmla="*/ 26 h 85"/>
                  <a:gd name="T12" fmla="*/ 181 w 249"/>
                  <a:gd name="T13" fmla="*/ 29 h 85"/>
                  <a:gd name="T14" fmla="*/ 195 w 249"/>
                  <a:gd name="T15" fmla="*/ 32 h 85"/>
                  <a:gd name="T16" fmla="*/ 206 w 249"/>
                  <a:gd name="T17" fmla="*/ 32 h 85"/>
                  <a:gd name="T18" fmla="*/ 209 w 249"/>
                  <a:gd name="T19" fmla="*/ 32 h 85"/>
                  <a:gd name="T20" fmla="*/ 213 w 249"/>
                  <a:gd name="T21" fmla="*/ 32 h 85"/>
                  <a:gd name="T22" fmla="*/ 220 w 249"/>
                  <a:gd name="T23" fmla="*/ 33 h 85"/>
                  <a:gd name="T24" fmla="*/ 228 w 249"/>
                  <a:gd name="T25" fmla="*/ 35 h 85"/>
                  <a:gd name="T26" fmla="*/ 236 w 249"/>
                  <a:gd name="T27" fmla="*/ 38 h 85"/>
                  <a:gd name="T28" fmla="*/ 243 w 249"/>
                  <a:gd name="T29" fmla="*/ 43 h 85"/>
                  <a:gd name="T30" fmla="*/ 248 w 249"/>
                  <a:gd name="T31" fmla="*/ 49 h 85"/>
                  <a:gd name="T32" fmla="*/ 249 w 249"/>
                  <a:gd name="T33" fmla="*/ 57 h 85"/>
                  <a:gd name="T34" fmla="*/ 248 w 249"/>
                  <a:gd name="T35" fmla="*/ 60 h 85"/>
                  <a:gd name="T36" fmla="*/ 246 w 249"/>
                  <a:gd name="T37" fmla="*/ 67 h 85"/>
                  <a:gd name="T38" fmla="*/ 240 w 249"/>
                  <a:gd name="T39" fmla="*/ 75 h 85"/>
                  <a:gd name="T40" fmla="*/ 233 w 249"/>
                  <a:gd name="T41" fmla="*/ 82 h 85"/>
                  <a:gd name="T42" fmla="*/ 228 w 249"/>
                  <a:gd name="T43" fmla="*/ 82 h 85"/>
                  <a:gd name="T44" fmla="*/ 215 w 249"/>
                  <a:gd name="T45" fmla="*/ 83 h 85"/>
                  <a:gd name="T46" fmla="*/ 196 w 249"/>
                  <a:gd name="T47" fmla="*/ 85 h 85"/>
                  <a:gd name="T48" fmla="*/ 172 w 249"/>
                  <a:gd name="T49" fmla="*/ 85 h 85"/>
                  <a:gd name="T50" fmla="*/ 147 w 249"/>
                  <a:gd name="T51" fmla="*/ 85 h 85"/>
                  <a:gd name="T52" fmla="*/ 122 w 249"/>
                  <a:gd name="T53" fmla="*/ 83 h 85"/>
                  <a:gd name="T54" fmla="*/ 99 w 249"/>
                  <a:gd name="T55" fmla="*/ 81 h 85"/>
                  <a:gd name="T56" fmla="*/ 82 w 249"/>
                  <a:gd name="T57" fmla="*/ 78 h 85"/>
                  <a:gd name="T58" fmla="*/ 81 w 249"/>
                  <a:gd name="T59" fmla="*/ 78 h 85"/>
                  <a:gd name="T60" fmla="*/ 76 w 249"/>
                  <a:gd name="T61" fmla="*/ 78 h 85"/>
                  <a:gd name="T62" fmla="*/ 69 w 249"/>
                  <a:gd name="T63" fmla="*/ 76 h 85"/>
                  <a:gd name="T64" fmla="*/ 61 w 249"/>
                  <a:gd name="T65" fmla="*/ 76 h 85"/>
                  <a:gd name="T66" fmla="*/ 52 w 249"/>
                  <a:gd name="T67" fmla="*/ 76 h 85"/>
                  <a:gd name="T68" fmla="*/ 43 w 249"/>
                  <a:gd name="T69" fmla="*/ 76 h 85"/>
                  <a:gd name="T70" fmla="*/ 35 w 249"/>
                  <a:gd name="T71" fmla="*/ 76 h 85"/>
                  <a:gd name="T72" fmla="*/ 28 w 249"/>
                  <a:gd name="T73" fmla="*/ 78 h 85"/>
                  <a:gd name="T74" fmla="*/ 27 w 249"/>
                  <a:gd name="T75" fmla="*/ 78 h 85"/>
                  <a:gd name="T76" fmla="*/ 22 w 249"/>
                  <a:gd name="T77" fmla="*/ 78 h 85"/>
                  <a:gd name="T78" fmla="*/ 18 w 249"/>
                  <a:gd name="T79" fmla="*/ 75 h 85"/>
                  <a:gd name="T80" fmla="*/ 12 w 249"/>
                  <a:gd name="T81" fmla="*/ 71 h 85"/>
                  <a:gd name="T82" fmla="*/ 6 w 249"/>
                  <a:gd name="T83" fmla="*/ 64 h 85"/>
                  <a:gd name="T84" fmla="*/ 3 w 249"/>
                  <a:gd name="T85" fmla="*/ 51 h 85"/>
                  <a:gd name="T86" fmla="*/ 0 w 249"/>
                  <a:gd name="T87" fmla="*/ 34 h 85"/>
                  <a:gd name="T88" fmla="*/ 2 w 249"/>
                  <a:gd name="T89" fmla="*/ 10 h 85"/>
                  <a:gd name="T90" fmla="*/ 5 w 249"/>
                  <a:gd name="T91" fmla="*/ 8 h 85"/>
                  <a:gd name="T92" fmla="*/ 15 w 249"/>
                  <a:gd name="T93" fmla="*/ 6 h 85"/>
                  <a:gd name="T94" fmla="*/ 29 w 249"/>
                  <a:gd name="T95" fmla="*/ 4 h 85"/>
                  <a:gd name="T96" fmla="*/ 48 w 249"/>
                  <a:gd name="T97" fmla="*/ 2 h 85"/>
                  <a:gd name="T98" fmla="*/ 66 w 249"/>
                  <a:gd name="T99" fmla="*/ 0 h 85"/>
                  <a:gd name="T100" fmla="*/ 86 w 249"/>
                  <a:gd name="T101" fmla="*/ 0 h 85"/>
                  <a:gd name="T102" fmla="*/ 103 w 249"/>
                  <a:gd name="T103" fmla="*/ 4 h 85"/>
                  <a:gd name="T104" fmla="*/ 117 w 249"/>
                  <a:gd name="T105" fmla="*/ 1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49" h="85">
                    <a:moveTo>
                      <a:pt x="117" y="10"/>
                    </a:moveTo>
                    <a:lnTo>
                      <a:pt x="119" y="11"/>
                    </a:lnTo>
                    <a:lnTo>
                      <a:pt x="127" y="13"/>
                    </a:lnTo>
                    <a:lnTo>
                      <a:pt x="137" y="18"/>
                    </a:lnTo>
                    <a:lnTo>
                      <a:pt x="151" y="21"/>
                    </a:lnTo>
                    <a:lnTo>
                      <a:pt x="166" y="26"/>
                    </a:lnTo>
                    <a:lnTo>
                      <a:pt x="181" y="29"/>
                    </a:lnTo>
                    <a:lnTo>
                      <a:pt x="195" y="32"/>
                    </a:lnTo>
                    <a:lnTo>
                      <a:pt x="206" y="32"/>
                    </a:lnTo>
                    <a:lnTo>
                      <a:pt x="209" y="32"/>
                    </a:lnTo>
                    <a:lnTo>
                      <a:pt x="213" y="32"/>
                    </a:lnTo>
                    <a:lnTo>
                      <a:pt x="220" y="33"/>
                    </a:lnTo>
                    <a:lnTo>
                      <a:pt x="228" y="35"/>
                    </a:lnTo>
                    <a:lnTo>
                      <a:pt x="236" y="38"/>
                    </a:lnTo>
                    <a:lnTo>
                      <a:pt x="243" y="43"/>
                    </a:lnTo>
                    <a:lnTo>
                      <a:pt x="248" y="49"/>
                    </a:lnTo>
                    <a:lnTo>
                      <a:pt x="249" y="57"/>
                    </a:lnTo>
                    <a:lnTo>
                      <a:pt x="248" y="60"/>
                    </a:lnTo>
                    <a:lnTo>
                      <a:pt x="246" y="67"/>
                    </a:lnTo>
                    <a:lnTo>
                      <a:pt x="240" y="75"/>
                    </a:lnTo>
                    <a:lnTo>
                      <a:pt x="233" y="82"/>
                    </a:lnTo>
                    <a:lnTo>
                      <a:pt x="228" y="82"/>
                    </a:lnTo>
                    <a:lnTo>
                      <a:pt x="215" y="83"/>
                    </a:lnTo>
                    <a:lnTo>
                      <a:pt x="196" y="85"/>
                    </a:lnTo>
                    <a:lnTo>
                      <a:pt x="172" y="85"/>
                    </a:lnTo>
                    <a:lnTo>
                      <a:pt x="147" y="85"/>
                    </a:lnTo>
                    <a:lnTo>
                      <a:pt x="122" y="83"/>
                    </a:lnTo>
                    <a:lnTo>
                      <a:pt x="99" y="81"/>
                    </a:lnTo>
                    <a:lnTo>
                      <a:pt x="82" y="78"/>
                    </a:lnTo>
                    <a:lnTo>
                      <a:pt x="81" y="78"/>
                    </a:lnTo>
                    <a:lnTo>
                      <a:pt x="76" y="78"/>
                    </a:lnTo>
                    <a:lnTo>
                      <a:pt x="69" y="76"/>
                    </a:lnTo>
                    <a:lnTo>
                      <a:pt x="61" y="76"/>
                    </a:lnTo>
                    <a:lnTo>
                      <a:pt x="52" y="76"/>
                    </a:lnTo>
                    <a:lnTo>
                      <a:pt x="43" y="76"/>
                    </a:lnTo>
                    <a:lnTo>
                      <a:pt x="35" y="76"/>
                    </a:lnTo>
                    <a:lnTo>
                      <a:pt x="28" y="78"/>
                    </a:lnTo>
                    <a:lnTo>
                      <a:pt x="27" y="78"/>
                    </a:lnTo>
                    <a:lnTo>
                      <a:pt x="22" y="78"/>
                    </a:lnTo>
                    <a:lnTo>
                      <a:pt x="18" y="75"/>
                    </a:lnTo>
                    <a:lnTo>
                      <a:pt x="12" y="71"/>
                    </a:lnTo>
                    <a:lnTo>
                      <a:pt x="6" y="64"/>
                    </a:lnTo>
                    <a:lnTo>
                      <a:pt x="3" y="51"/>
                    </a:lnTo>
                    <a:lnTo>
                      <a:pt x="0" y="34"/>
                    </a:lnTo>
                    <a:lnTo>
                      <a:pt x="2" y="10"/>
                    </a:lnTo>
                    <a:lnTo>
                      <a:pt x="5" y="8"/>
                    </a:lnTo>
                    <a:lnTo>
                      <a:pt x="15" y="6"/>
                    </a:lnTo>
                    <a:lnTo>
                      <a:pt x="29" y="4"/>
                    </a:lnTo>
                    <a:lnTo>
                      <a:pt x="48" y="2"/>
                    </a:lnTo>
                    <a:lnTo>
                      <a:pt x="66" y="0"/>
                    </a:lnTo>
                    <a:lnTo>
                      <a:pt x="86" y="0"/>
                    </a:lnTo>
                    <a:lnTo>
                      <a:pt x="103" y="4"/>
                    </a:lnTo>
                    <a:lnTo>
                      <a:pt x="11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133"/>
              <p:cNvSpPr>
                <a:spLocks/>
              </p:cNvSpPr>
              <p:nvPr/>
            </p:nvSpPr>
            <p:spPr bwMode="auto">
              <a:xfrm>
                <a:off x="1280" y="2543"/>
                <a:ext cx="20" cy="29"/>
              </a:xfrm>
              <a:custGeom>
                <a:avLst/>
                <a:gdLst>
                  <a:gd name="T0" fmla="*/ 38 w 41"/>
                  <a:gd name="T1" fmla="*/ 0 h 56"/>
                  <a:gd name="T2" fmla="*/ 39 w 41"/>
                  <a:gd name="T3" fmla="*/ 2 h 56"/>
                  <a:gd name="T4" fmla="*/ 41 w 41"/>
                  <a:gd name="T5" fmla="*/ 7 h 56"/>
                  <a:gd name="T6" fmla="*/ 41 w 41"/>
                  <a:gd name="T7" fmla="*/ 14 h 56"/>
                  <a:gd name="T8" fmla="*/ 41 w 41"/>
                  <a:gd name="T9" fmla="*/ 23 h 56"/>
                  <a:gd name="T10" fmla="*/ 37 w 41"/>
                  <a:gd name="T11" fmla="*/ 32 h 56"/>
                  <a:gd name="T12" fmla="*/ 30 w 41"/>
                  <a:gd name="T13" fmla="*/ 41 h 56"/>
                  <a:gd name="T14" fmla="*/ 18 w 41"/>
                  <a:gd name="T15" fmla="*/ 49 h 56"/>
                  <a:gd name="T16" fmla="*/ 0 w 41"/>
                  <a:gd name="T17" fmla="*/ 56 h 56"/>
                  <a:gd name="T18" fmla="*/ 1 w 41"/>
                  <a:gd name="T19" fmla="*/ 55 h 56"/>
                  <a:gd name="T20" fmla="*/ 6 w 41"/>
                  <a:gd name="T21" fmla="*/ 49 h 56"/>
                  <a:gd name="T22" fmla="*/ 11 w 41"/>
                  <a:gd name="T23" fmla="*/ 42 h 56"/>
                  <a:gd name="T24" fmla="*/ 18 w 41"/>
                  <a:gd name="T25" fmla="*/ 34 h 56"/>
                  <a:gd name="T26" fmla="*/ 24 w 41"/>
                  <a:gd name="T27" fmla="*/ 25 h 56"/>
                  <a:gd name="T28" fmla="*/ 30 w 41"/>
                  <a:gd name="T29" fmla="*/ 16 h 56"/>
                  <a:gd name="T30" fmla="*/ 35 w 41"/>
                  <a:gd name="T31" fmla="*/ 7 h 56"/>
                  <a:gd name="T32" fmla="*/ 38 w 41"/>
                  <a:gd name="T3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6">
                    <a:moveTo>
                      <a:pt x="38" y="0"/>
                    </a:moveTo>
                    <a:lnTo>
                      <a:pt x="39" y="2"/>
                    </a:lnTo>
                    <a:lnTo>
                      <a:pt x="41" y="7"/>
                    </a:lnTo>
                    <a:lnTo>
                      <a:pt x="41" y="14"/>
                    </a:lnTo>
                    <a:lnTo>
                      <a:pt x="41" y="23"/>
                    </a:lnTo>
                    <a:lnTo>
                      <a:pt x="37" y="32"/>
                    </a:lnTo>
                    <a:lnTo>
                      <a:pt x="30" y="41"/>
                    </a:lnTo>
                    <a:lnTo>
                      <a:pt x="18" y="49"/>
                    </a:lnTo>
                    <a:lnTo>
                      <a:pt x="0" y="56"/>
                    </a:lnTo>
                    <a:lnTo>
                      <a:pt x="1" y="55"/>
                    </a:lnTo>
                    <a:lnTo>
                      <a:pt x="6" y="49"/>
                    </a:lnTo>
                    <a:lnTo>
                      <a:pt x="11" y="42"/>
                    </a:lnTo>
                    <a:lnTo>
                      <a:pt x="18" y="34"/>
                    </a:lnTo>
                    <a:lnTo>
                      <a:pt x="24" y="25"/>
                    </a:lnTo>
                    <a:lnTo>
                      <a:pt x="30" y="16"/>
                    </a:lnTo>
                    <a:lnTo>
                      <a:pt x="35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134"/>
              <p:cNvSpPr>
                <a:spLocks/>
              </p:cNvSpPr>
              <p:nvPr/>
            </p:nvSpPr>
            <p:spPr bwMode="auto">
              <a:xfrm>
                <a:off x="1124" y="2298"/>
                <a:ext cx="19" cy="34"/>
              </a:xfrm>
              <a:custGeom>
                <a:avLst/>
                <a:gdLst>
                  <a:gd name="T0" fmla="*/ 6 w 38"/>
                  <a:gd name="T1" fmla="*/ 0 h 68"/>
                  <a:gd name="T2" fmla="*/ 4 w 38"/>
                  <a:gd name="T3" fmla="*/ 7 h 68"/>
                  <a:gd name="T4" fmla="*/ 0 w 38"/>
                  <a:gd name="T5" fmla="*/ 25 h 68"/>
                  <a:gd name="T6" fmla="*/ 2 w 38"/>
                  <a:gd name="T7" fmla="*/ 47 h 68"/>
                  <a:gd name="T8" fmla="*/ 19 w 38"/>
                  <a:gd name="T9" fmla="*/ 68 h 68"/>
                  <a:gd name="T10" fmla="*/ 38 w 38"/>
                  <a:gd name="T11" fmla="*/ 56 h 68"/>
                  <a:gd name="T12" fmla="*/ 34 w 38"/>
                  <a:gd name="T13" fmla="*/ 55 h 68"/>
                  <a:gd name="T14" fmla="*/ 22 w 38"/>
                  <a:gd name="T15" fmla="*/ 49 h 68"/>
                  <a:gd name="T16" fmla="*/ 11 w 38"/>
                  <a:gd name="T17" fmla="*/ 32 h 68"/>
                  <a:gd name="T18" fmla="*/ 6 w 38"/>
                  <a:gd name="T1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68">
                    <a:moveTo>
                      <a:pt x="6" y="0"/>
                    </a:moveTo>
                    <a:lnTo>
                      <a:pt x="4" y="7"/>
                    </a:lnTo>
                    <a:lnTo>
                      <a:pt x="0" y="25"/>
                    </a:lnTo>
                    <a:lnTo>
                      <a:pt x="2" y="47"/>
                    </a:lnTo>
                    <a:lnTo>
                      <a:pt x="19" y="68"/>
                    </a:lnTo>
                    <a:lnTo>
                      <a:pt x="38" y="56"/>
                    </a:lnTo>
                    <a:lnTo>
                      <a:pt x="34" y="55"/>
                    </a:lnTo>
                    <a:lnTo>
                      <a:pt x="22" y="49"/>
                    </a:lnTo>
                    <a:lnTo>
                      <a:pt x="11" y="3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96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135"/>
              <p:cNvSpPr>
                <a:spLocks/>
              </p:cNvSpPr>
              <p:nvPr/>
            </p:nvSpPr>
            <p:spPr bwMode="auto">
              <a:xfrm>
                <a:off x="1252" y="2381"/>
                <a:ext cx="121" cy="207"/>
              </a:xfrm>
              <a:custGeom>
                <a:avLst/>
                <a:gdLst>
                  <a:gd name="T0" fmla="*/ 178 w 241"/>
                  <a:gd name="T1" fmla="*/ 100 h 413"/>
                  <a:gd name="T2" fmla="*/ 192 w 241"/>
                  <a:gd name="T3" fmla="*/ 114 h 413"/>
                  <a:gd name="T4" fmla="*/ 221 w 241"/>
                  <a:gd name="T5" fmla="*/ 146 h 413"/>
                  <a:gd name="T6" fmla="*/ 241 w 241"/>
                  <a:gd name="T7" fmla="*/ 185 h 413"/>
                  <a:gd name="T8" fmla="*/ 230 w 241"/>
                  <a:gd name="T9" fmla="*/ 220 h 413"/>
                  <a:gd name="T10" fmla="*/ 215 w 241"/>
                  <a:gd name="T11" fmla="*/ 228 h 413"/>
                  <a:gd name="T12" fmla="*/ 177 w 241"/>
                  <a:gd name="T13" fmla="*/ 247 h 413"/>
                  <a:gd name="T14" fmla="*/ 129 w 241"/>
                  <a:gd name="T15" fmla="*/ 275 h 413"/>
                  <a:gd name="T16" fmla="*/ 79 w 241"/>
                  <a:gd name="T17" fmla="*/ 305 h 413"/>
                  <a:gd name="T18" fmla="*/ 81 w 241"/>
                  <a:gd name="T19" fmla="*/ 328 h 413"/>
                  <a:gd name="T20" fmla="*/ 66 w 241"/>
                  <a:gd name="T21" fmla="*/ 365 h 413"/>
                  <a:gd name="T22" fmla="*/ 71 w 241"/>
                  <a:gd name="T23" fmla="*/ 370 h 413"/>
                  <a:gd name="T24" fmla="*/ 79 w 241"/>
                  <a:gd name="T25" fmla="*/ 380 h 413"/>
                  <a:gd name="T26" fmla="*/ 78 w 241"/>
                  <a:gd name="T27" fmla="*/ 396 h 413"/>
                  <a:gd name="T28" fmla="*/ 58 w 241"/>
                  <a:gd name="T29" fmla="*/ 413 h 413"/>
                  <a:gd name="T30" fmla="*/ 46 w 241"/>
                  <a:gd name="T31" fmla="*/ 401 h 413"/>
                  <a:gd name="T32" fmla="*/ 23 w 241"/>
                  <a:gd name="T33" fmla="*/ 367 h 413"/>
                  <a:gd name="T34" fmla="*/ 3 w 241"/>
                  <a:gd name="T35" fmla="*/ 324 h 413"/>
                  <a:gd name="T36" fmla="*/ 3 w 241"/>
                  <a:gd name="T37" fmla="*/ 277 h 413"/>
                  <a:gd name="T38" fmla="*/ 10 w 241"/>
                  <a:gd name="T39" fmla="*/ 269 h 413"/>
                  <a:gd name="T40" fmla="*/ 26 w 241"/>
                  <a:gd name="T41" fmla="*/ 252 h 413"/>
                  <a:gd name="T42" fmla="*/ 45 w 241"/>
                  <a:gd name="T43" fmla="*/ 234 h 413"/>
                  <a:gd name="T44" fmla="*/ 58 w 241"/>
                  <a:gd name="T45" fmla="*/ 221 h 413"/>
                  <a:gd name="T46" fmla="*/ 60 w 241"/>
                  <a:gd name="T47" fmla="*/ 214 h 413"/>
                  <a:gd name="T48" fmla="*/ 68 w 241"/>
                  <a:gd name="T49" fmla="*/ 199 h 413"/>
                  <a:gd name="T50" fmla="*/ 79 w 241"/>
                  <a:gd name="T51" fmla="*/ 184 h 413"/>
                  <a:gd name="T52" fmla="*/ 94 w 241"/>
                  <a:gd name="T53" fmla="*/ 176 h 413"/>
                  <a:gd name="T54" fmla="*/ 90 w 241"/>
                  <a:gd name="T55" fmla="*/ 176 h 413"/>
                  <a:gd name="T56" fmla="*/ 78 w 241"/>
                  <a:gd name="T57" fmla="*/ 175 h 413"/>
                  <a:gd name="T58" fmla="*/ 63 w 241"/>
                  <a:gd name="T59" fmla="*/ 170 h 413"/>
                  <a:gd name="T60" fmla="*/ 46 w 241"/>
                  <a:gd name="T61" fmla="*/ 160 h 413"/>
                  <a:gd name="T62" fmla="*/ 45 w 241"/>
                  <a:gd name="T63" fmla="*/ 144 h 413"/>
                  <a:gd name="T64" fmla="*/ 46 w 241"/>
                  <a:gd name="T65" fmla="*/ 102 h 413"/>
                  <a:gd name="T66" fmla="*/ 59 w 241"/>
                  <a:gd name="T67" fmla="*/ 50 h 413"/>
                  <a:gd name="T68" fmla="*/ 92 w 241"/>
                  <a:gd name="T69" fmla="*/ 0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1" h="413">
                    <a:moveTo>
                      <a:pt x="92" y="0"/>
                    </a:moveTo>
                    <a:lnTo>
                      <a:pt x="178" y="100"/>
                    </a:lnTo>
                    <a:lnTo>
                      <a:pt x="182" y="103"/>
                    </a:lnTo>
                    <a:lnTo>
                      <a:pt x="192" y="114"/>
                    </a:lnTo>
                    <a:lnTo>
                      <a:pt x="206" y="128"/>
                    </a:lnTo>
                    <a:lnTo>
                      <a:pt x="221" y="146"/>
                    </a:lnTo>
                    <a:lnTo>
                      <a:pt x="233" y="166"/>
                    </a:lnTo>
                    <a:lnTo>
                      <a:pt x="241" y="185"/>
                    </a:lnTo>
                    <a:lnTo>
                      <a:pt x="241" y="204"/>
                    </a:lnTo>
                    <a:lnTo>
                      <a:pt x="230" y="220"/>
                    </a:lnTo>
                    <a:lnTo>
                      <a:pt x="227" y="222"/>
                    </a:lnTo>
                    <a:lnTo>
                      <a:pt x="215" y="228"/>
                    </a:lnTo>
                    <a:lnTo>
                      <a:pt x="199" y="236"/>
                    </a:lnTo>
                    <a:lnTo>
                      <a:pt x="177" y="247"/>
                    </a:lnTo>
                    <a:lnTo>
                      <a:pt x="154" y="261"/>
                    </a:lnTo>
                    <a:lnTo>
                      <a:pt x="129" y="275"/>
                    </a:lnTo>
                    <a:lnTo>
                      <a:pt x="104" y="290"/>
                    </a:lnTo>
                    <a:lnTo>
                      <a:pt x="79" y="305"/>
                    </a:lnTo>
                    <a:lnTo>
                      <a:pt x="81" y="312"/>
                    </a:lnTo>
                    <a:lnTo>
                      <a:pt x="81" y="328"/>
                    </a:lnTo>
                    <a:lnTo>
                      <a:pt x="77" y="348"/>
                    </a:lnTo>
                    <a:lnTo>
                      <a:pt x="66" y="365"/>
                    </a:lnTo>
                    <a:lnTo>
                      <a:pt x="67" y="366"/>
                    </a:lnTo>
                    <a:lnTo>
                      <a:pt x="71" y="370"/>
                    </a:lnTo>
                    <a:lnTo>
                      <a:pt x="76" y="374"/>
                    </a:lnTo>
                    <a:lnTo>
                      <a:pt x="79" y="380"/>
                    </a:lnTo>
                    <a:lnTo>
                      <a:pt x="81" y="387"/>
                    </a:lnTo>
                    <a:lnTo>
                      <a:pt x="78" y="396"/>
                    </a:lnTo>
                    <a:lnTo>
                      <a:pt x="71" y="404"/>
                    </a:lnTo>
                    <a:lnTo>
                      <a:pt x="58" y="413"/>
                    </a:lnTo>
                    <a:lnTo>
                      <a:pt x="54" y="410"/>
                    </a:lnTo>
                    <a:lnTo>
                      <a:pt x="46" y="401"/>
                    </a:lnTo>
                    <a:lnTo>
                      <a:pt x="36" y="386"/>
                    </a:lnTo>
                    <a:lnTo>
                      <a:pt x="23" y="367"/>
                    </a:lnTo>
                    <a:lnTo>
                      <a:pt x="11" y="345"/>
                    </a:lnTo>
                    <a:lnTo>
                      <a:pt x="3" y="324"/>
                    </a:lnTo>
                    <a:lnTo>
                      <a:pt x="0" y="299"/>
                    </a:lnTo>
                    <a:lnTo>
                      <a:pt x="3" y="277"/>
                    </a:lnTo>
                    <a:lnTo>
                      <a:pt x="6" y="275"/>
                    </a:lnTo>
                    <a:lnTo>
                      <a:pt x="10" y="269"/>
                    </a:lnTo>
                    <a:lnTo>
                      <a:pt x="17" y="262"/>
                    </a:lnTo>
                    <a:lnTo>
                      <a:pt x="26" y="252"/>
                    </a:lnTo>
                    <a:lnTo>
                      <a:pt x="36" y="243"/>
                    </a:lnTo>
                    <a:lnTo>
                      <a:pt x="45" y="234"/>
                    </a:lnTo>
                    <a:lnTo>
                      <a:pt x="52" y="226"/>
                    </a:lnTo>
                    <a:lnTo>
                      <a:pt x="58" y="221"/>
                    </a:lnTo>
                    <a:lnTo>
                      <a:pt x="59" y="219"/>
                    </a:lnTo>
                    <a:lnTo>
                      <a:pt x="60" y="214"/>
                    </a:lnTo>
                    <a:lnTo>
                      <a:pt x="63" y="207"/>
                    </a:lnTo>
                    <a:lnTo>
                      <a:pt x="68" y="199"/>
                    </a:lnTo>
                    <a:lnTo>
                      <a:pt x="74" y="191"/>
                    </a:lnTo>
                    <a:lnTo>
                      <a:pt x="79" y="184"/>
                    </a:lnTo>
                    <a:lnTo>
                      <a:pt x="86" y="178"/>
                    </a:lnTo>
                    <a:lnTo>
                      <a:pt x="94" y="176"/>
                    </a:lnTo>
                    <a:lnTo>
                      <a:pt x="93" y="176"/>
                    </a:lnTo>
                    <a:lnTo>
                      <a:pt x="90" y="176"/>
                    </a:lnTo>
                    <a:lnTo>
                      <a:pt x="85" y="176"/>
                    </a:lnTo>
                    <a:lnTo>
                      <a:pt x="78" y="175"/>
                    </a:lnTo>
                    <a:lnTo>
                      <a:pt x="71" y="174"/>
                    </a:lnTo>
                    <a:lnTo>
                      <a:pt x="63" y="170"/>
                    </a:lnTo>
                    <a:lnTo>
                      <a:pt x="54" y="166"/>
                    </a:lnTo>
                    <a:lnTo>
                      <a:pt x="46" y="160"/>
                    </a:lnTo>
                    <a:lnTo>
                      <a:pt x="46" y="155"/>
                    </a:lnTo>
                    <a:lnTo>
                      <a:pt x="45" y="144"/>
                    </a:lnTo>
                    <a:lnTo>
                      <a:pt x="44" y="125"/>
                    </a:lnTo>
                    <a:lnTo>
                      <a:pt x="46" y="102"/>
                    </a:lnTo>
                    <a:lnTo>
                      <a:pt x="51" y="77"/>
                    </a:lnTo>
                    <a:lnTo>
                      <a:pt x="59" y="50"/>
                    </a:lnTo>
                    <a:lnTo>
                      <a:pt x="73" y="24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136"/>
              <p:cNvSpPr>
                <a:spLocks/>
              </p:cNvSpPr>
              <p:nvPr/>
            </p:nvSpPr>
            <p:spPr bwMode="auto">
              <a:xfrm>
                <a:off x="974" y="2202"/>
                <a:ext cx="378" cy="765"/>
              </a:xfrm>
              <a:custGeom>
                <a:avLst/>
                <a:gdLst>
                  <a:gd name="T0" fmla="*/ 680 w 756"/>
                  <a:gd name="T1" fmla="*/ 927 h 1529"/>
                  <a:gd name="T2" fmla="*/ 657 w 756"/>
                  <a:gd name="T3" fmla="*/ 837 h 1529"/>
                  <a:gd name="T4" fmla="*/ 611 w 756"/>
                  <a:gd name="T5" fmla="*/ 763 h 1529"/>
                  <a:gd name="T6" fmla="*/ 605 w 756"/>
                  <a:gd name="T7" fmla="*/ 701 h 1529"/>
                  <a:gd name="T8" fmla="*/ 606 w 756"/>
                  <a:gd name="T9" fmla="*/ 641 h 1529"/>
                  <a:gd name="T10" fmla="*/ 732 w 756"/>
                  <a:gd name="T11" fmla="*/ 426 h 1529"/>
                  <a:gd name="T12" fmla="*/ 626 w 756"/>
                  <a:gd name="T13" fmla="*/ 319 h 1529"/>
                  <a:gd name="T14" fmla="*/ 562 w 756"/>
                  <a:gd name="T15" fmla="*/ 298 h 1529"/>
                  <a:gd name="T16" fmla="*/ 528 w 756"/>
                  <a:gd name="T17" fmla="*/ 272 h 1529"/>
                  <a:gd name="T18" fmla="*/ 559 w 756"/>
                  <a:gd name="T19" fmla="*/ 192 h 1529"/>
                  <a:gd name="T20" fmla="*/ 564 w 756"/>
                  <a:gd name="T21" fmla="*/ 145 h 1529"/>
                  <a:gd name="T22" fmla="*/ 570 w 756"/>
                  <a:gd name="T23" fmla="*/ 103 h 1529"/>
                  <a:gd name="T24" fmla="*/ 556 w 756"/>
                  <a:gd name="T25" fmla="*/ 58 h 1529"/>
                  <a:gd name="T26" fmla="*/ 534 w 756"/>
                  <a:gd name="T27" fmla="*/ 27 h 1529"/>
                  <a:gd name="T28" fmla="*/ 510 w 756"/>
                  <a:gd name="T29" fmla="*/ 11 h 1529"/>
                  <a:gd name="T30" fmla="*/ 451 w 756"/>
                  <a:gd name="T31" fmla="*/ 0 h 1529"/>
                  <a:gd name="T32" fmla="*/ 411 w 756"/>
                  <a:gd name="T33" fmla="*/ 1 h 1529"/>
                  <a:gd name="T34" fmla="*/ 347 w 756"/>
                  <a:gd name="T35" fmla="*/ 31 h 1529"/>
                  <a:gd name="T36" fmla="*/ 323 w 756"/>
                  <a:gd name="T37" fmla="*/ 94 h 1529"/>
                  <a:gd name="T38" fmla="*/ 329 w 756"/>
                  <a:gd name="T39" fmla="*/ 127 h 1529"/>
                  <a:gd name="T40" fmla="*/ 319 w 756"/>
                  <a:gd name="T41" fmla="*/ 168 h 1529"/>
                  <a:gd name="T42" fmla="*/ 343 w 756"/>
                  <a:gd name="T43" fmla="*/ 194 h 1529"/>
                  <a:gd name="T44" fmla="*/ 359 w 756"/>
                  <a:gd name="T45" fmla="*/ 221 h 1529"/>
                  <a:gd name="T46" fmla="*/ 360 w 756"/>
                  <a:gd name="T47" fmla="*/ 240 h 1529"/>
                  <a:gd name="T48" fmla="*/ 346 w 756"/>
                  <a:gd name="T49" fmla="*/ 252 h 1529"/>
                  <a:gd name="T50" fmla="*/ 317 w 756"/>
                  <a:gd name="T51" fmla="*/ 275 h 1529"/>
                  <a:gd name="T52" fmla="*/ 292 w 756"/>
                  <a:gd name="T53" fmla="*/ 288 h 1529"/>
                  <a:gd name="T54" fmla="*/ 239 w 756"/>
                  <a:gd name="T55" fmla="*/ 289 h 1529"/>
                  <a:gd name="T56" fmla="*/ 160 w 756"/>
                  <a:gd name="T57" fmla="*/ 325 h 1529"/>
                  <a:gd name="T58" fmla="*/ 46 w 756"/>
                  <a:gd name="T59" fmla="*/ 463 h 1529"/>
                  <a:gd name="T60" fmla="*/ 10 w 756"/>
                  <a:gd name="T61" fmla="*/ 510 h 1529"/>
                  <a:gd name="T62" fmla="*/ 0 w 756"/>
                  <a:gd name="T63" fmla="*/ 537 h 1529"/>
                  <a:gd name="T64" fmla="*/ 15 w 756"/>
                  <a:gd name="T65" fmla="*/ 566 h 1529"/>
                  <a:gd name="T66" fmla="*/ 19 w 756"/>
                  <a:gd name="T67" fmla="*/ 572 h 1529"/>
                  <a:gd name="T68" fmla="*/ 34 w 756"/>
                  <a:gd name="T69" fmla="*/ 587 h 1529"/>
                  <a:gd name="T70" fmla="*/ 63 w 756"/>
                  <a:gd name="T71" fmla="*/ 610 h 1529"/>
                  <a:gd name="T72" fmla="*/ 108 w 756"/>
                  <a:gd name="T73" fmla="*/ 639 h 1529"/>
                  <a:gd name="T74" fmla="*/ 172 w 756"/>
                  <a:gd name="T75" fmla="*/ 670 h 1529"/>
                  <a:gd name="T76" fmla="*/ 213 w 756"/>
                  <a:gd name="T77" fmla="*/ 686 h 1529"/>
                  <a:gd name="T78" fmla="*/ 226 w 756"/>
                  <a:gd name="T79" fmla="*/ 705 h 1529"/>
                  <a:gd name="T80" fmla="*/ 208 w 756"/>
                  <a:gd name="T81" fmla="*/ 723 h 1529"/>
                  <a:gd name="T82" fmla="*/ 207 w 756"/>
                  <a:gd name="T83" fmla="*/ 757 h 1529"/>
                  <a:gd name="T84" fmla="*/ 207 w 756"/>
                  <a:gd name="T85" fmla="*/ 819 h 1529"/>
                  <a:gd name="T86" fmla="*/ 194 w 756"/>
                  <a:gd name="T87" fmla="*/ 931 h 1529"/>
                  <a:gd name="T88" fmla="*/ 187 w 756"/>
                  <a:gd name="T89" fmla="*/ 1048 h 1529"/>
                  <a:gd name="T90" fmla="*/ 218 w 756"/>
                  <a:gd name="T91" fmla="*/ 1299 h 1529"/>
                  <a:gd name="T92" fmla="*/ 256 w 756"/>
                  <a:gd name="T93" fmla="*/ 1452 h 1529"/>
                  <a:gd name="T94" fmla="*/ 282 w 756"/>
                  <a:gd name="T95" fmla="*/ 1522 h 1529"/>
                  <a:gd name="T96" fmla="*/ 340 w 756"/>
                  <a:gd name="T97" fmla="*/ 1526 h 1529"/>
                  <a:gd name="T98" fmla="*/ 419 w 756"/>
                  <a:gd name="T99" fmla="*/ 1529 h 1529"/>
                  <a:gd name="T100" fmla="*/ 437 w 756"/>
                  <a:gd name="T101" fmla="*/ 1457 h 1529"/>
                  <a:gd name="T102" fmla="*/ 443 w 756"/>
                  <a:gd name="T103" fmla="*/ 1223 h 1529"/>
                  <a:gd name="T104" fmla="*/ 475 w 756"/>
                  <a:gd name="T105" fmla="*/ 1072 h 1529"/>
                  <a:gd name="T106" fmla="*/ 495 w 756"/>
                  <a:gd name="T107" fmla="*/ 1189 h 1529"/>
                  <a:gd name="T108" fmla="*/ 551 w 756"/>
                  <a:gd name="T109" fmla="*/ 1403 h 1529"/>
                  <a:gd name="T110" fmla="*/ 756 w 756"/>
                  <a:gd name="T111" fmla="*/ 1495 h 1529"/>
                  <a:gd name="T112" fmla="*/ 734 w 756"/>
                  <a:gd name="T113" fmla="*/ 1361 h 1529"/>
                  <a:gd name="T114" fmla="*/ 697 w 756"/>
                  <a:gd name="T115" fmla="*/ 1098 h 1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56" h="1529">
                    <a:moveTo>
                      <a:pt x="685" y="951"/>
                    </a:moveTo>
                    <a:lnTo>
                      <a:pt x="684" y="944"/>
                    </a:lnTo>
                    <a:lnTo>
                      <a:pt x="680" y="927"/>
                    </a:lnTo>
                    <a:lnTo>
                      <a:pt x="676" y="901"/>
                    </a:lnTo>
                    <a:lnTo>
                      <a:pt x="668" y="869"/>
                    </a:lnTo>
                    <a:lnTo>
                      <a:pt x="657" y="837"/>
                    </a:lnTo>
                    <a:lnTo>
                      <a:pt x="644" y="807"/>
                    </a:lnTo>
                    <a:lnTo>
                      <a:pt x="630" y="781"/>
                    </a:lnTo>
                    <a:lnTo>
                      <a:pt x="611" y="763"/>
                    </a:lnTo>
                    <a:lnTo>
                      <a:pt x="611" y="754"/>
                    </a:lnTo>
                    <a:lnTo>
                      <a:pt x="609" y="731"/>
                    </a:lnTo>
                    <a:lnTo>
                      <a:pt x="605" y="701"/>
                    </a:lnTo>
                    <a:lnTo>
                      <a:pt x="597" y="671"/>
                    </a:lnTo>
                    <a:lnTo>
                      <a:pt x="600" y="663"/>
                    </a:lnTo>
                    <a:lnTo>
                      <a:pt x="606" y="641"/>
                    </a:lnTo>
                    <a:lnTo>
                      <a:pt x="616" y="609"/>
                    </a:lnTo>
                    <a:lnTo>
                      <a:pt x="627" y="573"/>
                    </a:lnTo>
                    <a:lnTo>
                      <a:pt x="732" y="426"/>
                    </a:lnTo>
                    <a:lnTo>
                      <a:pt x="693" y="376"/>
                    </a:lnTo>
                    <a:lnTo>
                      <a:pt x="657" y="342"/>
                    </a:lnTo>
                    <a:lnTo>
                      <a:pt x="626" y="319"/>
                    </a:lnTo>
                    <a:lnTo>
                      <a:pt x="600" y="305"/>
                    </a:lnTo>
                    <a:lnTo>
                      <a:pt x="578" y="299"/>
                    </a:lnTo>
                    <a:lnTo>
                      <a:pt x="562" y="298"/>
                    </a:lnTo>
                    <a:lnTo>
                      <a:pt x="552" y="298"/>
                    </a:lnTo>
                    <a:lnTo>
                      <a:pt x="549" y="299"/>
                    </a:lnTo>
                    <a:lnTo>
                      <a:pt x="528" y="272"/>
                    </a:lnTo>
                    <a:lnTo>
                      <a:pt x="543" y="243"/>
                    </a:lnTo>
                    <a:lnTo>
                      <a:pt x="554" y="216"/>
                    </a:lnTo>
                    <a:lnTo>
                      <a:pt x="559" y="192"/>
                    </a:lnTo>
                    <a:lnTo>
                      <a:pt x="563" y="172"/>
                    </a:lnTo>
                    <a:lnTo>
                      <a:pt x="564" y="157"/>
                    </a:lnTo>
                    <a:lnTo>
                      <a:pt x="564" y="145"/>
                    </a:lnTo>
                    <a:lnTo>
                      <a:pt x="563" y="138"/>
                    </a:lnTo>
                    <a:lnTo>
                      <a:pt x="563" y="136"/>
                    </a:lnTo>
                    <a:lnTo>
                      <a:pt x="570" y="103"/>
                    </a:lnTo>
                    <a:lnTo>
                      <a:pt x="567" y="88"/>
                    </a:lnTo>
                    <a:lnTo>
                      <a:pt x="563" y="73"/>
                    </a:lnTo>
                    <a:lnTo>
                      <a:pt x="556" y="58"/>
                    </a:lnTo>
                    <a:lnTo>
                      <a:pt x="548" y="46"/>
                    </a:lnTo>
                    <a:lnTo>
                      <a:pt x="541" y="35"/>
                    </a:lnTo>
                    <a:lnTo>
                      <a:pt x="534" y="27"/>
                    </a:lnTo>
                    <a:lnTo>
                      <a:pt x="529" y="23"/>
                    </a:lnTo>
                    <a:lnTo>
                      <a:pt x="528" y="20"/>
                    </a:lnTo>
                    <a:lnTo>
                      <a:pt x="510" y="11"/>
                    </a:lnTo>
                    <a:lnTo>
                      <a:pt x="490" y="5"/>
                    </a:lnTo>
                    <a:lnTo>
                      <a:pt x="469" y="2"/>
                    </a:lnTo>
                    <a:lnTo>
                      <a:pt x="451" y="0"/>
                    </a:lnTo>
                    <a:lnTo>
                      <a:pt x="434" y="0"/>
                    </a:lnTo>
                    <a:lnTo>
                      <a:pt x="420" y="0"/>
                    </a:lnTo>
                    <a:lnTo>
                      <a:pt x="411" y="1"/>
                    </a:lnTo>
                    <a:lnTo>
                      <a:pt x="407" y="1"/>
                    </a:lnTo>
                    <a:lnTo>
                      <a:pt x="372" y="13"/>
                    </a:lnTo>
                    <a:lnTo>
                      <a:pt x="347" y="31"/>
                    </a:lnTo>
                    <a:lnTo>
                      <a:pt x="332" y="51"/>
                    </a:lnTo>
                    <a:lnTo>
                      <a:pt x="325" y="73"/>
                    </a:lnTo>
                    <a:lnTo>
                      <a:pt x="323" y="94"/>
                    </a:lnTo>
                    <a:lnTo>
                      <a:pt x="325" y="111"/>
                    </a:lnTo>
                    <a:lnTo>
                      <a:pt x="328" y="123"/>
                    </a:lnTo>
                    <a:lnTo>
                      <a:pt x="329" y="127"/>
                    </a:lnTo>
                    <a:lnTo>
                      <a:pt x="325" y="134"/>
                    </a:lnTo>
                    <a:lnTo>
                      <a:pt x="320" y="149"/>
                    </a:lnTo>
                    <a:lnTo>
                      <a:pt x="319" y="168"/>
                    </a:lnTo>
                    <a:lnTo>
                      <a:pt x="327" y="180"/>
                    </a:lnTo>
                    <a:lnTo>
                      <a:pt x="336" y="186"/>
                    </a:lnTo>
                    <a:lnTo>
                      <a:pt x="343" y="194"/>
                    </a:lnTo>
                    <a:lnTo>
                      <a:pt x="350" y="202"/>
                    </a:lnTo>
                    <a:lnTo>
                      <a:pt x="355" y="212"/>
                    </a:lnTo>
                    <a:lnTo>
                      <a:pt x="359" y="221"/>
                    </a:lnTo>
                    <a:lnTo>
                      <a:pt x="361" y="229"/>
                    </a:lnTo>
                    <a:lnTo>
                      <a:pt x="361" y="236"/>
                    </a:lnTo>
                    <a:lnTo>
                      <a:pt x="360" y="240"/>
                    </a:lnTo>
                    <a:lnTo>
                      <a:pt x="359" y="242"/>
                    </a:lnTo>
                    <a:lnTo>
                      <a:pt x="354" y="246"/>
                    </a:lnTo>
                    <a:lnTo>
                      <a:pt x="346" y="252"/>
                    </a:lnTo>
                    <a:lnTo>
                      <a:pt x="338" y="259"/>
                    </a:lnTo>
                    <a:lnTo>
                      <a:pt x="328" y="267"/>
                    </a:lnTo>
                    <a:lnTo>
                      <a:pt x="317" y="275"/>
                    </a:lnTo>
                    <a:lnTo>
                      <a:pt x="307" y="282"/>
                    </a:lnTo>
                    <a:lnTo>
                      <a:pt x="297" y="289"/>
                    </a:lnTo>
                    <a:lnTo>
                      <a:pt x="292" y="288"/>
                    </a:lnTo>
                    <a:lnTo>
                      <a:pt x="281" y="286"/>
                    </a:lnTo>
                    <a:lnTo>
                      <a:pt x="262" y="286"/>
                    </a:lnTo>
                    <a:lnTo>
                      <a:pt x="239" y="289"/>
                    </a:lnTo>
                    <a:lnTo>
                      <a:pt x="213" y="295"/>
                    </a:lnTo>
                    <a:lnTo>
                      <a:pt x="186" y="306"/>
                    </a:lnTo>
                    <a:lnTo>
                      <a:pt x="160" y="325"/>
                    </a:lnTo>
                    <a:lnTo>
                      <a:pt x="134" y="351"/>
                    </a:lnTo>
                    <a:lnTo>
                      <a:pt x="28" y="444"/>
                    </a:lnTo>
                    <a:lnTo>
                      <a:pt x="46" y="463"/>
                    </a:lnTo>
                    <a:lnTo>
                      <a:pt x="15" y="503"/>
                    </a:lnTo>
                    <a:lnTo>
                      <a:pt x="13" y="505"/>
                    </a:lnTo>
                    <a:lnTo>
                      <a:pt x="10" y="510"/>
                    </a:lnTo>
                    <a:lnTo>
                      <a:pt x="5" y="517"/>
                    </a:lnTo>
                    <a:lnTo>
                      <a:pt x="2" y="526"/>
                    </a:lnTo>
                    <a:lnTo>
                      <a:pt x="0" y="537"/>
                    </a:lnTo>
                    <a:lnTo>
                      <a:pt x="0" y="547"/>
                    </a:lnTo>
                    <a:lnTo>
                      <a:pt x="4" y="557"/>
                    </a:lnTo>
                    <a:lnTo>
                      <a:pt x="15" y="566"/>
                    </a:lnTo>
                    <a:lnTo>
                      <a:pt x="15" y="568"/>
                    </a:lnTo>
                    <a:lnTo>
                      <a:pt x="17" y="569"/>
                    </a:lnTo>
                    <a:lnTo>
                      <a:pt x="19" y="572"/>
                    </a:lnTo>
                    <a:lnTo>
                      <a:pt x="23" y="577"/>
                    </a:lnTo>
                    <a:lnTo>
                      <a:pt x="27" y="581"/>
                    </a:lnTo>
                    <a:lnTo>
                      <a:pt x="34" y="587"/>
                    </a:lnTo>
                    <a:lnTo>
                      <a:pt x="42" y="594"/>
                    </a:lnTo>
                    <a:lnTo>
                      <a:pt x="51" y="602"/>
                    </a:lnTo>
                    <a:lnTo>
                      <a:pt x="63" y="610"/>
                    </a:lnTo>
                    <a:lnTo>
                      <a:pt x="76" y="619"/>
                    </a:lnTo>
                    <a:lnTo>
                      <a:pt x="91" y="629"/>
                    </a:lnTo>
                    <a:lnTo>
                      <a:pt x="108" y="639"/>
                    </a:lnTo>
                    <a:lnTo>
                      <a:pt x="127" y="649"/>
                    </a:lnTo>
                    <a:lnTo>
                      <a:pt x="148" y="660"/>
                    </a:lnTo>
                    <a:lnTo>
                      <a:pt x="172" y="670"/>
                    </a:lnTo>
                    <a:lnTo>
                      <a:pt x="199" y="681"/>
                    </a:lnTo>
                    <a:lnTo>
                      <a:pt x="203" y="682"/>
                    </a:lnTo>
                    <a:lnTo>
                      <a:pt x="213" y="686"/>
                    </a:lnTo>
                    <a:lnTo>
                      <a:pt x="223" y="693"/>
                    </a:lnTo>
                    <a:lnTo>
                      <a:pt x="229" y="704"/>
                    </a:lnTo>
                    <a:lnTo>
                      <a:pt x="226" y="705"/>
                    </a:lnTo>
                    <a:lnTo>
                      <a:pt x="221" y="709"/>
                    </a:lnTo>
                    <a:lnTo>
                      <a:pt x="214" y="715"/>
                    </a:lnTo>
                    <a:lnTo>
                      <a:pt x="208" y="723"/>
                    </a:lnTo>
                    <a:lnTo>
                      <a:pt x="203" y="734"/>
                    </a:lnTo>
                    <a:lnTo>
                      <a:pt x="202" y="744"/>
                    </a:lnTo>
                    <a:lnTo>
                      <a:pt x="207" y="757"/>
                    </a:lnTo>
                    <a:lnTo>
                      <a:pt x="220" y="770"/>
                    </a:lnTo>
                    <a:lnTo>
                      <a:pt x="216" y="784"/>
                    </a:lnTo>
                    <a:lnTo>
                      <a:pt x="207" y="819"/>
                    </a:lnTo>
                    <a:lnTo>
                      <a:pt x="199" y="868"/>
                    </a:lnTo>
                    <a:lnTo>
                      <a:pt x="195" y="922"/>
                    </a:lnTo>
                    <a:lnTo>
                      <a:pt x="194" y="931"/>
                    </a:lnTo>
                    <a:lnTo>
                      <a:pt x="191" y="955"/>
                    </a:lnTo>
                    <a:lnTo>
                      <a:pt x="187" y="994"/>
                    </a:lnTo>
                    <a:lnTo>
                      <a:pt x="187" y="1048"/>
                    </a:lnTo>
                    <a:lnTo>
                      <a:pt x="191" y="1118"/>
                    </a:lnTo>
                    <a:lnTo>
                      <a:pt x="200" y="1201"/>
                    </a:lnTo>
                    <a:lnTo>
                      <a:pt x="218" y="1299"/>
                    </a:lnTo>
                    <a:lnTo>
                      <a:pt x="246" y="1410"/>
                    </a:lnTo>
                    <a:lnTo>
                      <a:pt x="249" y="1423"/>
                    </a:lnTo>
                    <a:lnTo>
                      <a:pt x="256" y="1452"/>
                    </a:lnTo>
                    <a:lnTo>
                      <a:pt x="266" y="1489"/>
                    </a:lnTo>
                    <a:lnTo>
                      <a:pt x="276" y="1522"/>
                    </a:lnTo>
                    <a:lnTo>
                      <a:pt x="282" y="1522"/>
                    </a:lnTo>
                    <a:lnTo>
                      <a:pt x="296" y="1523"/>
                    </a:lnTo>
                    <a:lnTo>
                      <a:pt x="316" y="1525"/>
                    </a:lnTo>
                    <a:lnTo>
                      <a:pt x="340" y="1526"/>
                    </a:lnTo>
                    <a:lnTo>
                      <a:pt x="368" y="1527"/>
                    </a:lnTo>
                    <a:lnTo>
                      <a:pt x="395" y="1529"/>
                    </a:lnTo>
                    <a:lnTo>
                      <a:pt x="419" y="1529"/>
                    </a:lnTo>
                    <a:lnTo>
                      <a:pt x="438" y="1526"/>
                    </a:lnTo>
                    <a:lnTo>
                      <a:pt x="438" y="1508"/>
                    </a:lnTo>
                    <a:lnTo>
                      <a:pt x="437" y="1457"/>
                    </a:lnTo>
                    <a:lnTo>
                      <a:pt x="438" y="1387"/>
                    </a:lnTo>
                    <a:lnTo>
                      <a:pt x="439" y="1305"/>
                    </a:lnTo>
                    <a:lnTo>
                      <a:pt x="443" y="1223"/>
                    </a:lnTo>
                    <a:lnTo>
                      <a:pt x="450" y="1149"/>
                    </a:lnTo>
                    <a:lnTo>
                      <a:pt x="460" y="1096"/>
                    </a:lnTo>
                    <a:lnTo>
                      <a:pt x="475" y="1072"/>
                    </a:lnTo>
                    <a:lnTo>
                      <a:pt x="477" y="1087"/>
                    </a:lnTo>
                    <a:lnTo>
                      <a:pt x="484" y="1129"/>
                    </a:lnTo>
                    <a:lnTo>
                      <a:pt x="495" y="1189"/>
                    </a:lnTo>
                    <a:lnTo>
                      <a:pt x="510" y="1259"/>
                    </a:lnTo>
                    <a:lnTo>
                      <a:pt x="528" y="1333"/>
                    </a:lnTo>
                    <a:lnTo>
                      <a:pt x="551" y="1403"/>
                    </a:lnTo>
                    <a:lnTo>
                      <a:pt x="577" y="1462"/>
                    </a:lnTo>
                    <a:lnTo>
                      <a:pt x="605" y="1502"/>
                    </a:lnTo>
                    <a:lnTo>
                      <a:pt x="756" y="1495"/>
                    </a:lnTo>
                    <a:lnTo>
                      <a:pt x="754" y="1478"/>
                    </a:lnTo>
                    <a:lnTo>
                      <a:pt x="746" y="1431"/>
                    </a:lnTo>
                    <a:lnTo>
                      <a:pt x="734" y="1361"/>
                    </a:lnTo>
                    <a:lnTo>
                      <a:pt x="723" y="1279"/>
                    </a:lnTo>
                    <a:lnTo>
                      <a:pt x="709" y="1187"/>
                    </a:lnTo>
                    <a:lnTo>
                      <a:pt x="697" y="1098"/>
                    </a:lnTo>
                    <a:lnTo>
                      <a:pt x="689" y="1017"/>
                    </a:lnTo>
                    <a:lnTo>
                      <a:pt x="685" y="9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137"/>
              <p:cNvSpPr>
                <a:spLocks/>
              </p:cNvSpPr>
              <p:nvPr/>
            </p:nvSpPr>
            <p:spPr bwMode="auto">
              <a:xfrm>
                <a:off x="1143" y="2218"/>
                <a:ext cx="107" cy="130"/>
              </a:xfrm>
              <a:custGeom>
                <a:avLst/>
                <a:gdLst>
                  <a:gd name="T0" fmla="*/ 189 w 214"/>
                  <a:gd name="T1" fmla="*/ 205 h 259"/>
                  <a:gd name="T2" fmla="*/ 206 w 214"/>
                  <a:gd name="T3" fmla="*/ 162 h 259"/>
                  <a:gd name="T4" fmla="*/ 203 w 214"/>
                  <a:gd name="T5" fmla="*/ 122 h 259"/>
                  <a:gd name="T6" fmla="*/ 214 w 214"/>
                  <a:gd name="T7" fmla="*/ 87 h 259"/>
                  <a:gd name="T8" fmla="*/ 207 w 214"/>
                  <a:gd name="T9" fmla="*/ 51 h 259"/>
                  <a:gd name="T10" fmla="*/ 202 w 214"/>
                  <a:gd name="T11" fmla="*/ 26 h 259"/>
                  <a:gd name="T12" fmla="*/ 186 w 214"/>
                  <a:gd name="T13" fmla="*/ 10 h 259"/>
                  <a:gd name="T14" fmla="*/ 166 w 214"/>
                  <a:gd name="T15" fmla="*/ 4 h 259"/>
                  <a:gd name="T16" fmla="*/ 150 w 214"/>
                  <a:gd name="T17" fmla="*/ 6 h 259"/>
                  <a:gd name="T18" fmla="*/ 143 w 214"/>
                  <a:gd name="T19" fmla="*/ 7 h 259"/>
                  <a:gd name="T20" fmla="*/ 126 w 214"/>
                  <a:gd name="T21" fmla="*/ 2 h 259"/>
                  <a:gd name="T22" fmla="*/ 110 w 214"/>
                  <a:gd name="T23" fmla="*/ 0 h 259"/>
                  <a:gd name="T24" fmla="*/ 97 w 214"/>
                  <a:gd name="T25" fmla="*/ 1 h 259"/>
                  <a:gd name="T26" fmla="*/ 92 w 214"/>
                  <a:gd name="T27" fmla="*/ 1 h 259"/>
                  <a:gd name="T28" fmla="*/ 60 w 214"/>
                  <a:gd name="T29" fmla="*/ 21 h 259"/>
                  <a:gd name="T30" fmla="*/ 50 w 214"/>
                  <a:gd name="T31" fmla="*/ 45 h 259"/>
                  <a:gd name="T32" fmla="*/ 51 w 214"/>
                  <a:gd name="T33" fmla="*/ 64 h 259"/>
                  <a:gd name="T34" fmla="*/ 54 w 214"/>
                  <a:gd name="T35" fmla="*/ 72 h 259"/>
                  <a:gd name="T36" fmla="*/ 58 w 214"/>
                  <a:gd name="T37" fmla="*/ 106 h 259"/>
                  <a:gd name="T38" fmla="*/ 50 w 214"/>
                  <a:gd name="T39" fmla="*/ 128 h 259"/>
                  <a:gd name="T40" fmla="*/ 43 w 214"/>
                  <a:gd name="T41" fmla="*/ 147 h 259"/>
                  <a:gd name="T42" fmla="*/ 39 w 214"/>
                  <a:gd name="T43" fmla="*/ 129 h 259"/>
                  <a:gd name="T44" fmla="*/ 15 w 214"/>
                  <a:gd name="T45" fmla="*/ 108 h 259"/>
                  <a:gd name="T46" fmla="*/ 6 w 214"/>
                  <a:gd name="T47" fmla="*/ 114 h 259"/>
                  <a:gd name="T48" fmla="*/ 0 w 214"/>
                  <a:gd name="T49" fmla="*/ 145 h 259"/>
                  <a:gd name="T50" fmla="*/ 4 w 214"/>
                  <a:gd name="T51" fmla="*/ 148 h 259"/>
                  <a:gd name="T52" fmla="*/ 12 w 214"/>
                  <a:gd name="T53" fmla="*/ 155 h 259"/>
                  <a:gd name="T54" fmla="*/ 25 w 214"/>
                  <a:gd name="T55" fmla="*/ 162 h 259"/>
                  <a:gd name="T56" fmla="*/ 43 w 214"/>
                  <a:gd name="T57" fmla="*/ 167 h 259"/>
                  <a:gd name="T58" fmla="*/ 45 w 214"/>
                  <a:gd name="T59" fmla="*/ 176 h 259"/>
                  <a:gd name="T60" fmla="*/ 54 w 214"/>
                  <a:gd name="T61" fmla="*/ 199 h 259"/>
                  <a:gd name="T62" fmla="*/ 55 w 214"/>
                  <a:gd name="T63" fmla="*/ 201 h 259"/>
                  <a:gd name="T64" fmla="*/ 59 w 214"/>
                  <a:gd name="T65" fmla="*/ 210 h 259"/>
                  <a:gd name="T66" fmla="*/ 69 w 214"/>
                  <a:gd name="T67" fmla="*/ 221 h 259"/>
                  <a:gd name="T68" fmla="*/ 89 w 214"/>
                  <a:gd name="T69" fmla="*/ 236 h 259"/>
                  <a:gd name="T70" fmla="*/ 89 w 214"/>
                  <a:gd name="T71" fmla="*/ 228 h 259"/>
                  <a:gd name="T72" fmla="*/ 92 w 214"/>
                  <a:gd name="T73" fmla="*/ 215 h 259"/>
                  <a:gd name="T74" fmla="*/ 95 w 214"/>
                  <a:gd name="T75" fmla="*/ 222 h 259"/>
                  <a:gd name="T76" fmla="*/ 101 w 214"/>
                  <a:gd name="T77" fmla="*/ 238 h 259"/>
                  <a:gd name="T78" fmla="*/ 114 w 214"/>
                  <a:gd name="T79" fmla="*/ 253 h 259"/>
                  <a:gd name="T80" fmla="*/ 133 w 214"/>
                  <a:gd name="T81" fmla="*/ 259 h 259"/>
                  <a:gd name="T82" fmla="*/ 137 w 214"/>
                  <a:gd name="T83" fmla="*/ 259 h 259"/>
                  <a:gd name="T84" fmla="*/ 150 w 214"/>
                  <a:gd name="T85" fmla="*/ 258 h 259"/>
                  <a:gd name="T86" fmla="*/ 165 w 214"/>
                  <a:gd name="T87" fmla="*/ 250 h 259"/>
                  <a:gd name="T88" fmla="*/ 177 w 214"/>
                  <a:gd name="T89" fmla="*/ 229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4" h="259">
                    <a:moveTo>
                      <a:pt x="177" y="229"/>
                    </a:moveTo>
                    <a:lnTo>
                      <a:pt x="189" y="205"/>
                    </a:lnTo>
                    <a:lnTo>
                      <a:pt x="197" y="190"/>
                    </a:lnTo>
                    <a:lnTo>
                      <a:pt x="206" y="162"/>
                    </a:lnTo>
                    <a:lnTo>
                      <a:pt x="207" y="139"/>
                    </a:lnTo>
                    <a:lnTo>
                      <a:pt x="203" y="122"/>
                    </a:lnTo>
                    <a:lnTo>
                      <a:pt x="201" y="116"/>
                    </a:lnTo>
                    <a:lnTo>
                      <a:pt x="214" y="87"/>
                    </a:lnTo>
                    <a:lnTo>
                      <a:pt x="212" y="71"/>
                    </a:lnTo>
                    <a:lnTo>
                      <a:pt x="207" y="51"/>
                    </a:lnTo>
                    <a:lnTo>
                      <a:pt x="204" y="33"/>
                    </a:lnTo>
                    <a:lnTo>
                      <a:pt x="202" y="26"/>
                    </a:lnTo>
                    <a:lnTo>
                      <a:pt x="195" y="16"/>
                    </a:lnTo>
                    <a:lnTo>
                      <a:pt x="186" y="10"/>
                    </a:lnTo>
                    <a:lnTo>
                      <a:pt x="176" y="6"/>
                    </a:lnTo>
                    <a:lnTo>
                      <a:pt x="166" y="4"/>
                    </a:lnTo>
                    <a:lnTo>
                      <a:pt x="157" y="4"/>
                    </a:lnTo>
                    <a:lnTo>
                      <a:pt x="150" y="6"/>
                    </a:lnTo>
                    <a:lnTo>
                      <a:pt x="145" y="7"/>
                    </a:lnTo>
                    <a:lnTo>
                      <a:pt x="143" y="7"/>
                    </a:lnTo>
                    <a:lnTo>
                      <a:pt x="134" y="3"/>
                    </a:lnTo>
                    <a:lnTo>
                      <a:pt x="126" y="2"/>
                    </a:lnTo>
                    <a:lnTo>
                      <a:pt x="116" y="1"/>
                    </a:lnTo>
                    <a:lnTo>
                      <a:pt x="110" y="0"/>
                    </a:lnTo>
                    <a:lnTo>
                      <a:pt x="103" y="0"/>
                    </a:lnTo>
                    <a:lnTo>
                      <a:pt x="97" y="1"/>
                    </a:lnTo>
                    <a:lnTo>
                      <a:pt x="93" y="1"/>
                    </a:lnTo>
                    <a:lnTo>
                      <a:pt x="92" y="1"/>
                    </a:lnTo>
                    <a:lnTo>
                      <a:pt x="73" y="10"/>
                    </a:lnTo>
                    <a:lnTo>
                      <a:pt x="60" y="21"/>
                    </a:lnTo>
                    <a:lnTo>
                      <a:pt x="52" y="33"/>
                    </a:lnTo>
                    <a:lnTo>
                      <a:pt x="50" y="45"/>
                    </a:lnTo>
                    <a:lnTo>
                      <a:pt x="50" y="55"/>
                    </a:lnTo>
                    <a:lnTo>
                      <a:pt x="51" y="64"/>
                    </a:lnTo>
                    <a:lnTo>
                      <a:pt x="53" y="70"/>
                    </a:lnTo>
                    <a:lnTo>
                      <a:pt x="54" y="72"/>
                    </a:lnTo>
                    <a:lnTo>
                      <a:pt x="60" y="87"/>
                    </a:lnTo>
                    <a:lnTo>
                      <a:pt x="58" y="106"/>
                    </a:lnTo>
                    <a:lnTo>
                      <a:pt x="53" y="121"/>
                    </a:lnTo>
                    <a:lnTo>
                      <a:pt x="50" y="128"/>
                    </a:lnTo>
                    <a:lnTo>
                      <a:pt x="50" y="143"/>
                    </a:lnTo>
                    <a:lnTo>
                      <a:pt x="43" y="147"/>
                    </a:lnTo>
                    <a:lnTo>
                      <a:pt x="42" y="142"/>
                    </a:lnTo>
                    <a:lnTo>
                      <a:pt x="39" y="129"/>
                    </a:lnTo>
                    <a:lnTo>
                      <a:pt x="30" y="116"/>
                    </a:lnTo>
                    <a:lnTo>
                      <a:pt x="15" y="108"/>
                    </a:lnTo>
                    <a:lnTo>
                      <a:pt x="12" y="109"/>
                    </a:lnTo>
                    <a:lnTo>
                      <a:pt x="6" y="114"/>
                    </a:lnTo>
                    <a:lnTo>
                      <a:pt x="0" y="125"/>
                    </a:lnTo>
                    <a:lnTo>
                      <a:pt x="0" y="145"/>
                    </a:lnTo>
                    <a:lnTo>
                      <a:pt x="1" y="146"/>
                    </a:lnTo>
                    <a:lnTo>
                      <a:pt x="4" y="148"/>
                    </a:lnTo>
                    <a:lnTo>
                      <a:pt x="7" y="151"/>
                    </a:lnTo>
                    <a:lnTo>
                      <a:pt x="12" y="155"/>
                    </a:lnTo>
                    <a:lnTo>
                      <a:pt x="17" y="159"/>
                    </a:lnTo>
                    <a:lnTo>
                      <a:pt x="25" y="162"/>
                    </a:lnTo>
                    <a:lnTo>
                      <a:pt x="34" y="166"/>
                    </a:lnTo>
                    <a:lnTo>
                      <a:pt x="43" y="167"/>
                    </a:lnTo>
                    <a:lnTo>
                      <a:pt x="43" y="169"/>
                    </a:lnTo>
                    <a:lnTo>
                      <a:pt x="45" y="176"/>
                    </a:lnTo>
                    <a:lnTo>
                      <a:pt x="49" y="187"/>
                    </a:lnTo>
                    <a:lnTo>
                      <a:pt x="54" y="199"/>
                    </a:lnTo>
                    <a:lnTo>
                      <a:pt x="54" y="200"/>
                    </a:lnTo>
                    <a:lnTo>
                      <a:pt x="55" y="201"/>
                    </a:lnTo>
                    <a:lnTo>
                      <a:pt x="57" y="205"/>
                    </a:lnTo>
                    <a:lnTo>
                      <a:pt x="59" y="210"/>
                    </a:lnTo>
                    <a:lnTo>
                      <a:pt x="63" y="215"/>
                    </a:lnTo>
                    <a:lnTo>
                      <a:pt x="69" y="221"/>
                    </a:lnTo>
                    <a:lnTo>
                      <a:pt x="77" y="228"/>
                    </a:lnTo>
                    <a:lnTo>
                      <a:pt x="89" y="236"/>
                    </a:lnTo>
                    <a:lnTo>
                      <a:pt x="89" y="234"/>
                    </a:lnTo>
                    <a:lnTo>
                      <a:pt x="89" y="228"/>
                    </a:lnTo>
                    <a:lnTo>
                      <a:pt x="90" y="221"/>
                    </a:lnTo>
                    <a:lnTo>
                      <a:pt x="92" y="215"/>
                    </a:lnTo>
                    <a:lnTo>
                      <a:pt x="92" y="218"/>
                    </a:lnTo>
                    <a:lnTo>
                      <a:pt x="95" y="222"/>
                    </a:lnTo>
                    <a:lnTo>
                      <a:pt x="97" y="230"/>
                    </a:lnTo>
                    <a:lnTo>
                      <a:pt x="101" y="238"/>
                    </a:lnTo>
                    <a:lnTo>
                      <a:pt x="107" y="246"/>
                    </a:lnTo>
                    <a:lnTo>
                      <a:pt x="114" y="253"/>
                    </a:lnTo>
                    <a:lnTo>
                      <a:pt x="122" y="258"/>
                    </a:lnTo>
                    <a:lnTo>
                      <a:pt x="133" y="259"/>
                    </a:lnTo>
                    <a:lnTo>
                      <a:pt x="134" y="259"/>
                    </a:lnTo>
                    <a:lnTo>
                      <a:pt x="137" y="259"/>
                    </a:lnTo>
                    <a:lnTo>
                      <a:pt x="143" y="259"/>
                    </a:lnTo>
                    <a:lnTo>
                      <a:pt x="150" y="258"/>
                    </a:lnTo>
                    <a:lnTo>
                      <a:pt x="157" y="254"/>
                    </a:lnTo>
                    <a:lnTo>
                      <a:pt x="165" y="250"/>
                    </a:lnTo>
                    <a:lnTo>
                      <a:pt x="172" y="241"/>
                    </a:lnTo>
                    <a:lnTo>
                      <a:pt x="177" y="229"/>
                    </a:lnTo>
                    <a:close/>
                  </a:path>
                </a:pathLst>
              </a:custGeom>
              <a:solidFill>
                <a:srgbClr val="FFD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138"/>
              <p:cNvSpPr>
                <a:spLocks/>
              </p:cNvSpPr>
              <p:nvPr/>
            </p:nvSpPr>
            <p:spPr bwMode="auto">
              <a:xfrm>
                <a:off x="1213" y="2304"/>
                <a:ext cx="17" cy="5"/>
              </a:xfrm>
              <a:custGeom>
                <a:avLst/>
                <a:gdLst>
                  <a:gd name="T0" fmla="*/ 1 w 33"/>
                  <a:gd name="T1" fmla="*/ 0 h 12"/>
                  <a:gd name="T2" fmla="*/ 1 w 33"/>
                  <a:gd name="T3" fmla="*/ 2 h 12"/>
                  <a:gd name="T4" fmla="*/ 0 w 33"/>
                  <a:gd name="T5" fmla="*/ 4 h 12"/>
                  <a:gd name="T6" fmla="*/ 0 w 33"/>
                  <a:gd name="T7" fmla="*/ 8 h 12"/>
                  <a:gd name="T8" fmla="*/ 1 w 33"/>
                  <a:gd name="T9" fmla="*/ 12 h 12"/>
                  <a:gd name="T10" fmla="*/ 3 w 33"/>
                  <a:gd name="T11" fmla="*/ 11 h 12"/>
                  <a:gd name="T12" fmla="*/ 10 w 33"/>
                  <a:gd name="T13" fmla="*/ 10 h 12"/>
                  <a:gd name="T14" fmla="*/ 17 w 33"/>
                  <a:gd name="T15" fmla="*/ 8 h 12"/>
                  <a:gd name="T16" fmla="*/ 23 w 33"/>
                  <a:gd name="T17" fmla="*/ 8 h 12"/>
                  <a:gd name="T18" fmla="*/ 33 w 33"/>
                  <a:gd name="T19" fmla="*/ 8 h 12"/>
                  <a:gd name="T20" fmla="*/ 31 w 33"/>
                  <a:gd name="T21" fmla="*/ 7 h 12"/>
                  <a:gd name="T22" fmla="*/ 24 w 33"/>
                  <a:gd name="T23" fmla="*/ 4 h 12"/>
                  <a:gd name="T24" fmla="*/ 15 w 33"/>
                  <a:gd name="T25" fmla="*/ 3 h 12"/>
                  <a:gd name="T26" fmla="*/ 4 w 33"/>
                  <a:gd name="T27" fmla="*/ 6 h 12"/>
                  <a:gd name="T28" fmla="*/ 1 w 33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12">
                    <a:moveTo>
                      <a:pt x="1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10" y="10"/>
                    </a:lnTo>
                    <a:lnTo>
                      <a:pt x="17" y="8"/>
                    </a:lnTo>
                    <a:lnTo>
                      <a:pt x="23" y="8"/>
                    </a:lnTo>
                    <a:lnTo>
                      <a:pt x="33" y="8"/>
                    </a:lnTo>
                    <a:lnTo>
                      <a:pt x="31" y="7"/>
                    </a:lnTo>
                    <a:lnTo>
                      <a:pt x="24" y="4"/>
                    </a:lnTo>
                    <a:lnTo>
                      <a:pt x="15" y="3"/>
                    </a:lnTo>
                    <a:lnTo>
                      <a:pt x="4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139"/>
              <p:cNvSpPr>
                <a:spLocks/>
              </p:cNvSpPr>
              <p:nvPr/>
            </p:nvSpPr>
            <p:spPr bwMode="auto">
              <a:xfrm>
                <a:off x="1173" y="2225"/>
                <a:ext cx="18" cy="42"/>
              </a:xfrm>
              <a:custGeom>
                <a:avLst/>
                <a:gdLst>
                  <a:gd name="T0" fmla="*/ 15 w 37"/>
                  <a:gd name="T1" fmla="*/ 84 h 84"/>
                  <a:gd name="T2" fmla="*/ 37 w 37"/>
                  <a:gd name="T3" fmla="*/ 75 h 84"/>
                  <a:gd name="T4" fmla="*/ 13 w 37"/>
                  <a:gd name="T5" fmla="*/ 40 h 84"/>
                  <a:gd name="T6" fmla="*/ 22 w 37"/>
                  <a:gd name="T7" fmla="*/ 0 h 84"/>
                  <a:gd name="T8" fmla="*/ 0 w 37"/>
                  <a:gd name="T9" fmla="*/ 41 h 84"/>
                  <a:gd name="T10" fmla="*/ 15 w 37"/>
                  <a:gd name="T1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84">
                    <a:moveTo>
                      <a:pt x="15" y="84"/>
                    </a:moveTo>
                    <a:lnTo>
                      <a:pt x="37" y="75"/>
                    </a:lnTo>
                    <a:lnTo>
                      <a:pt x="13" y="40"/>
                    </a:lnTo>
                    <a:lnTo>
                      <a:pt x="22" y="0"/>
                    </a:lnTo>
                    <a:lnTo>
                      <a:pt x="0" y="41"/>
                    </a:lnTo>
                    <a:lnTo>
                      <a:pt x="15" y="84"/>
                    </a:lnTo>
                    <a:close/>
                  </a:path>
                </a:pathLst>
              </a:custGeom>
              <a:solidFill>
                <a:srgbClr val="EFA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140"/>
              <p:cNvSpPr>
                <a:spLocks/>
              </p:cNvSpPr>
              <p:nvPr/>
            </p:nvSpPr>
            <p:spPr bwMode="auto">
              <a:xfrm>
                <a:off x="1221" y="2255"/>
                <a:ext cx="4" cy="12"/>
              </a:xfrm>
              <a:custGeom>
                <a:avLst/>
                <a:gdLst>
                  <a:gd name="T0" fmla="*/ 0 w 9"/>
                  <a:gd name="T1" fmla="*/ 23 h 23"/>
                  <a:gd name="T2" fmla="*/ 8 w 9"/>
                  <a:gd name="T3" fmla="*/ 0 h 23"/>
                  <a:gd name="T4" fmla="*/ 9 w 9"/>
                  <a:gd name="T5" fmla="*/ 20 h 23"/>
                  <a:gd name="T6" fmla="*/ 0 w 9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3">
                    <a:moveTo>
                      <a:pt x="0" y="23"/>
                    </a:moveTo>
                    <a:lnTo>
                      <a:pt x="8" y="0"/>
                    </a:lnTo>
                    <a:lnTo>
                      <a:pt x="9" y="2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EFA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141"/>
              <p:cNvSpPr>
                <a:spLocks/>
              </p:cNvSpPr>
              <p:nvPr/>
            </p:nvSpPr>
            <p:spPr bwMode="auto">
              <a:xfrm>
                <a:off x="1152" y="2285"/>
                <a:ext cx="8" cy="14"/>
              </a:xfrm>
              <a:custGeom>
                <a:avLst/>
                <a:gdLst>
                  <a:gd name="T0" fmla="*/ 13 w 15"/>
                  <a:gd name="T1" fmla="*/ 0 h 28"/>
                  <a:gd name="T2" fmla="*/ 15 w 15"/>
                  <a:gd name="T3" fmla="*/ 12 h 28"/>
                  <a:gd name="T4" fmla="*/ 6 w 15"/>
                  <a:gd name="T5" fmla="*/ 18 h 28"/>
                  <a:gd name="T6" fmla="*/ 11 w 15"/>
                  <a:gd name="T7" fmla="*/ 28 h 28"/>
                  <a:gd name="T8" fmla="*/ 9 w 15"/>
                  <a:gd name="T9" fmla="*/ 26 h 28"/>
                  <a:gd name="T10" fmla="*/ 4 w 15"/>
                  <a:gd name="T11" fmla="*/ 21 h 28"/>
                  <a:gd name="T12" fmla="*/ 0 w 15"/>
                  <a:gd name="T13" fmla="*/ 16 h 28"/>
                  <a:gd name="T14" fmla="*/ 0 w 15"/>
                  <a:gd name="T15" fmla="*/ 12 h 28"/>
                  <a:gd name="T16" fmla="*/ 2 w 15"/>
                  <a:gd name="T17" fmla="*/ 11 h 28"/>
                  <a:gd name="T18" fmla="*/ 6 w 15"/>
                  <a:gd name="T19" fmla="*/ 8 h 28"/>
                  <a:gd name="T20" fmla="*/ 11 w 15"/>
                  <a:gd name="T21" fmla="*/ 5 h 28"/>
                  <a:gd name="T22" fmla="*/ 13 w 15"/>
                  <a:gd name="T2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28">
                    <a:moveTo>
                      <a:pt x="13" y="0"/>
                    </a:moveTo>
                    <a:lnTo>
                      <a:pt x="15" y="12"/>
                    </a:lnTo>
                    <a:lnTo>
                      <a:pt x="6" y="18"/>
                    </a:lnTo>
                    <a:lnTo>
                      <a:pt x="11" y="28"/>
                    </a:lnTo>
                    <a:lnTo>
                      <a:pt x="9" y="26"/>
                    </a:lnTo>
                    <a:lnTo>
                      <a:pt x="4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11"/>
                    </a:lnTo>
                    <a:lnTo>
                      <a:pt x="6" y="8"/>
                    </a:lnTo>
                    <a:lnTo>
                      <a:pt x="11" y="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142"/>
              <p:cNvSpPr>
                <a:spLocks/>
              </p:cNvSpPr>
              <p:nvPr/>
            </p:nvSpPr>
            <p:spPr bwMode="auto">
              <a:xfrm>
                <a:off x="1235" y="2277"/>
                <a:ext cx="7" cy="5"/>
              </a:xfrm>
              <a:custGeom>
                <a:avLst/>
                <a:gdLst>
                  <a:gd name="T0" fmla="*/ 7 w 13"/>
                  <a:gd name="T1" fmla="*/ 11 h 11"/>
                  <a:gd name="T2" fmla="*/ 5 w 13"/>
                  <a:gd name="T3" fmla="*/ 11 h 11"/>
                  <a:gd name="T4" fmla="*/ 3 w 13"/>
                  <a:gd name="T5" fmla="*/ 9 h 11"/>
                  <a:gd name="T6" fmla="*/ 2 w 13"/>
                  <a:gd name="T7" fmla="*/ 8 h 11"/>
                  <a:gd name="T8" fmla="*/ 0 w 13"/>
                  <a:gd name="T9" fmla="*/ 6 h 11"/>
                  <a:gd name="T10" fmla="*/ 0 w 13"/>
                  <a:gd name="T11" fmla="*/ 5 h 11"/>
                  <a:gd name="T12" fmla="*/ 2 w 13"/>
                  <a:gd name="T13" fmla="*/ 3 h 11"/>
                  <a:gd name="T14" fmla="*/ 4 w 13"/>
                  <a:gd name="T15" fmla="*/ 1 h 11"/>
                  <a:gd name="T16" fmla="*/ 6 w 13"/>
                  <a:gd name="T17" fmla="*/ 0 h 11"/>
                  <a:gd name="T18" fmla="*/ 8 w 13"/>
                  <a:gd name="T19" fmla="*/ 0 h 11"/>
                  <a:gd name="T20" fmla="*/ 11 w 13"/>
                  <a:gd name="T21" fmla="*/ 1 h 11"/>
                  <a:gd name="T22" fmla="*/ 12 w 13"/>
                  <a:gd name="T23" fmla="*/ 4 h 11"/>
                  <a:gd name="T24" fmla="*/ 13 w 13"/>
                  <a:gd name="T25" fmla="*/ 5 h 11"/>
                  <a:gd name="T26" fmla="*/ 13 w 13"/>
                  <a:gd name="T27" fmla="*/ 7 h 11"/>
                  <a:gd name="T28" fmla="*/ 12 w 13"/>
                  <a:gd name="T29" fmla="*/ 9 h 11"/>
                  <a:gd name="T30" fmla="*/ 10 w 13"/>
                  <a:gd name="T31" fmla="*/ 11 h 11"/>
                  <a:gd name="T32" fmla="*/ 7 w 13"/>
                  <a:gd name="T3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1">
                    <a:moveTo>
                      <a:pt x="7" y="11"/>
                    </a:moveTo>
                    <a:lnTo>
                      <a:pt x="5" y="11"/>
                    </a:lnTo>
                    <a:lnTo>
                      <a:pt x="3" y="9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1"/>
                    </a:lnTo>
                    <a:lnTo>
                      <a:pt x="12" y="4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2" y="9"/>
                    </a:lnTo>
                    <a:lnTo>
                      <a:pt x="10" y="11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143"/>
              <p:cNvSpPr>
                <a:spLocks/>
              </p:cNvSpPr>
              <p:nvPr/>
            </p:nvSpPr>
            <p:spPr bwMode="auto">
              <a:xfrm>
                <a:off x="1199" y="2277"/>
                <a:ext cx="6" cy="5"/>
              </a:xfrm>
              <a:custGeom>
                <a:avLst/>
                <a:gdLst>
                  <a:gd name="T0" fmla="*/ 7 w 13"/>
                  <a:gd name="T1" fmla="*/ 11 h 11"/>
                  <a:gd name="T2" fmla="*/ 4 w 13"/>
                  <a:gd name="T3" fmla="*/ 11 h 11"/>
                  <a:gd name="T4" fmla="*/ 2 w 13"/>
                  <a:gd name="T5" fmla="*/ 10 h 11"/>
                  <a:gd name="T6" fmla="*/ 1 w 13"/>
                  <a:gd name="T7" fmla="*/ 7 h 11"/>
                  <a:gd name="T8" fmla="*/ 0 w 13"/>
                  <a:gd name="T9" fmla="*/ 6 h 11"/>
                  <a:gd name="T10" fmla="*/ 1 w 13"/>
                  <a:gd name="T11" fmla="*/ 4 h 11"/>
                  <a:gd name="T12" fmla="*/ 2 w 13"/>
                  <a:gd name="T13" fmla="*/ 2 h 11"/>
                  <a:gd name="T14" fmla="*/ 4 w 13"/>
                  <a:gd name="T15" fmla="*/ 0 h 11"/>
                  <a:gd name="T16" fmla="*/ 7 w 13"/>
                  <a:gd name="T17" fmla="*/ 0 h 11"/>
                  <a:gd name="T18" fmla="*/ 9 w 13"/>
                  <a:gd name="T19" fmla="*/ 0 h 11"/>
                  <a:gd name="T20" fmla="*/ 11 w 13"/>
                  <a:gd name="T21" fmla="*/ 2 h 11"/>
                  <a:gd name="T22" fmla="*/ 13 w 13"/>
                  <a:gd name="T23" fmla="*/ 3 h 11"/>
                  <a:gd name="T24" fmla="*/ 13 w 13"/>
                  <a:gd name="T25" fmla="*/ 5 h 11"/>
                  <a:gd name="T26" fmla="*/ 13 w 13"/>
                  <a:gd name="T27" fmla="*/ 7 h 11"/>
                  <a:gd name="T28" fmla="*/ 11 w 13"/>
                  <a:gd name="T29" fmla="*/ 8 h 11"/>
                  <a:gd name="T30" fmla="*/ 9 w 13"/>
                  <a:gd name="T31" fmla="*/ 10 h 11"/>
                  <a:gd name="T32" fmla="*/ 7 w 13"/>
                  <a:gd name="T3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1">
                    <a:moveTo>
                      <a:pt x="7" y="11"/>
                    </a:moveTo>
                    <a:lnTo>
                      <a:pt x="4" y="11"/>
                    </a:lnTo>
                    <a:lnTo>
                      <a:pt x="2" y="10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9" y="10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144"/>
              <p:cNvSpPr>
                <a:spLocks/>
              </p:cNvSpPr>
              <p:nvPr/>
            </p:nvSpPr>
            <p:spPr bwMode="auto">
              <a:xfrm>
                <a:off x="1231" y="2274"/>
                <a:ext cx="17" cy="8"/>
              </a:xfrm>
              <a:custGeom>
                <a:avLst/>
                <a:gdLst>
                  <a:gd name="T0" fmla="*/ 34 w 34"/>
                  <a:gd name="T1" fmla="*/ 2 h 15"/>
                  <a:gd name="T2" fmla="*/ 29 w 34"/>
                  <a:gd name="T3" fmla="*/ 3 h 15"/>
                  <a:gd name="T4" fmla="*/ 20 w 34"/>
                  <a:gd name="T5" fmla="*/ 7 h 15"/>
                  <a:gd name="T6" fmla="*/ 10 w 34"/>
                  <a:gd name="T7" fmla="*/ 11 h 15"/>
                  <a:gd name="T8" fmla="*/ 3 w 34"/>
                  <a:gd name="T9" fmla="*/ 15 h 15"/>
                  <a:gd name="T10" fmla="*/ 0 w 34"/>
                  <a:gd name="T11" fmla="*/ 15 h 15"/>
                  <a:gd name="T12" fmla="*/ 3 w 34"/>
                  <a:gd name="T13" fmla="*/ 11 h 15"/>
                  <a:gd name="T14" fmla="*/ 5 w 34"/>
                  <a:gd name="T15" fmla="*/ 8 h 15"/>
                  <a:gd name="T16" fmla="*/ 6 w 34"/>
                  <a:gd name="T17" fmla="*/ 5 h 15"/>
                  <a:gd name="T18" fmla="*/ 10 w 34"/>
                  <a:gd name="T19" fmla="*/ 4 h 15"/>
                  <a:gd name="T20" fmla="*/ 19 w 34"/>
                  <a:gd name="T21" fmla="*/ 1 h 15"/>
                  <a:gd name="T22" fmla="*/ 28 w 34"/>
                  <a:gd name="T23" fmla="*/ 0 h 15"/>
                  <a:gd name="T24" fmla="*/ 34 w 34"/>
                  <a:gd name="T25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15">
                    <a:moveTo>
                      <a:pt x="34" y="2"/>
                    </a:moveTo>
                    <a:lnTo>
                      <a:pt x="29" y="3"/>
                    </a:lnTo>
                    <a:lnTo>
                      <a:pt x="20" y="7"/>
                    </a:lnTo>
                    <a:lnTo>
                      <a:pt x="10" y="11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10" y="4"/>
                    </a:lnTo>
                    <a:lnTo>
                      <a:pt x="19" y="1"/>
                    </a:lnTo>
                    <a:lnTo>
                      <a:pt x="28" y="0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145"/>
              <p:cNvSpPr>
                <a:spLocks/>
              </p:cNvSpPr>
              <p:nvPr/>
            </p:nvSpPr>
            <p:spPr bwMode="auto">
              <a:xfrm>
                <a:off x="1232" y="2265"/>
                <a:ext cx="20" cy="8"/>
              </a:xfrm>
              <a:custGeom>
                <a:avLst/>
                <a:gdLst>
                  <a:gd name="T0" fmla="*/ 39 w 39"/>
                  <a:gd name="T1" fmla="*/ 4 h 16"/>
                  <a:gd name="T2" fmla="*/ 38 w 39"/>
                  <a:gd name="T3" fmla="*/ 4 h 16"/>
                  <a:gd name="T4" fmla="*/ 35 w 39"/>
                  <a:gd name="T5" fmla="*/ 4 h 16"/>
                  <a:gd name="T6" fmla="*/ 31 w 39"/>
                  <a:gd name="T7" fmla="*/ 4 h 16"/>
                  <a:gd name="T8" fmla="*/ 25 w 39"/>
                  <a:gd name="T9" fmla="*/ 5 h 16"/>
                  <a:gd name="T10" fmla="*/ 18 w 39"/>
                  <a:gd name="T11" fmla="*/ 6 h 16"/>
                  <a:gd name="T12" fmla="*/ 12 w 39"/>
                  <a:gd name="T13" fmla="*/ 8 h 16"/>
                  <a:gd name="T14" fmla="*/ 5 w 39"/>
                  <a:gd name="T15" fmla="*/ 12 h 16"/>
                  <a:gd name="T16" fmla="*/ 0 w 39"/>
                  <a:gd name="T17" fmla="*/ 16 h 16"/>
                  <a:gd name="T18" fmla="*/ 1 w 39"/>
                  <a:gd name="T19" fmla="*/ 9 h 16"/>
                  <a:gd name="T20" fmla="*/ 2 w 39"/>
                  <a:gd name="T21" fmla="*/ 8 h 16"/>
                  <a:gd name="T22" fmla="*/ 5 w 39"/>
                  <a:gd name="T23" fmla="*/ 7 h 16"/>
                  <a:gd name="T24" fmla="*/ 11 w 39"/>
                  <a:gd name="T25" fmla="*/ 5 h 16"/>
                  <a:gd name="T26" fmla="*/ 18 w 39"/>
                  <a:gd name="T27" fmla="*/ 2 h 16"/>
                  <a:gd name="T28" fmla="*/ 24 w 39"/>
                  <a:gd name="T29" fmla="*/ 1 h 16"/>
                  <a:gd name="T30" fmla="*/ 31 w 39"/>
                  <a:gd name="T31" fmla="*/ 0 h 16"/>
                  <a:gd name="T32" fmla="*/ 35 w 39"/>
                  <a:gd name="T33" fmla="*/ 1 h 16"/>
                  <a:gd name="T34" fmla="*/ 39 w 39"/>
                  <a:gd name="T3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16">
                    <a:moveTo>
                      <a:pt x="39" y="4"/>
                    </a:moveTo>
                    <a:lnTo>
                      <a:pt x="38" y="4"/>
                    </a:lnTo>
                    <a:lnTo>
                      <a:pt x="35" y="4"/>
                    </a:lnTo>
                    <a:lnTo>
                      <a:pt x="31" y="4"/>
                    </a:lnTo>
                    <a:lnTo>
                      <a:pt x="25" y="5"/>
                    </a:lnTo>
                    <a:lnTo>
                      <a:pt x="18" y="6"/>
                    </a:lnTo>
                    <a:lnTo>
                      <a:pt x="12" y="8"/>
                    </a:lnTo>
                    <a:lnTo>
                      <a:pt x="5" y="12"/>
                    </a:lnTo>
                    <a:lnTo>
                      <a:pt x="0" y="16"/>
                    </a:lnTo>
                    <a:lnTo>
                      <a:pt x="1" y="9"/>
                    </a:lnTo>
                    <a:lnTo>
                      <a:pt x="2" y="8"/>
                    </a:lnTo>
                    <a:lnTo>
                      <a:pt x="5" y="7"/>
                    </a:lnTo>
                    <a:lnTo>
                      <a:pt x="11" y="5"/>
                    </a:lnTo>
                    <a:lnTo>
                      <a:pt x="18" y="2"/>
                    </a:lnTo>
                    <a:lnTo>
                      <a:pt x="24" y="1"/>
                    </a:lnTo>
                    <a:lnTo>
                      <a:pt x="31" y="0"/>
                    </a:lnTo>
                    <a:lnTo>
                      <a:pt x="35" y="1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146"/>
              <p:cNvSpPr>
                <a:spLocks/>
              </p:cNvSpPr>
              <p:nvPr/>
            </p:nvSpPr>
            <p:spPr bwMode="auto">
              <a:xfrm>
                <a:off x="1186" y="2265"/>
                <a:ext cx="30" cy="9"/>
              </a:xfrm>
              <a:custGeom>
                <a:avLst/>
                <a:gdLst>
                  <a:gd name="T0" fmla="*/ 60 w 61"/>
                  <a:gd name="T1" fmla="*/ 10 h 20"/>
                  <a:gd name="T2" fmla="*/ 61 w 61"/>
                  <a:gd name="T3" fmla="*/ 20 h 20"/>
                  <a:gd name="T4" fmla="*/ 60 w 61"/>
                  <a:gd name="T5" fmla="*/ 18 h 20"/>
                  <a:gd name="T6" fmla="*/ 56 w 61"/>
                  <a:gd name="T7" fmla="*/ 15 h 20"/>
                  <a:gd name="T8" fmla="*/ 50 w 61"/>
                  <a:gd name="T9" fmla="*/ 12 h 20"/>
                  <a:gd name="T10" fmla="*/ 42 w 61"/>
                  <a:gd name="T11" fmla="*/ 7 h 20"/>
                  <a:gd name="T12" fmla="*/ 33 w 61"/>
                  <a:gd name="T13" fmla="*/ 3 h 20"/>
                  <a:gd name="T14" fmla="*/ 22 w 61"/>
                  <a:gd name="T15" fmla="*/ 1 h 20"/>
                  <a:gd name="T16" fmla="*/ 12 w 61"/>
                  <a:gd name="T17" fmla="*/ 0 h 20"/>
                  <a:gd name="T18" fmla="*/ 0 w 61"/>
                  <a:gd name="T19" fmla="*/ 3 h 20"/>
                  <a:gd name="T20" fmla="*/ 2 w 61"/>
                  <a:gd name="T21" fmla="*/ 3 h 20"/>
                  <a:gd name="T22" fmla="*/ 5 w 61"/>
                  <a:gd name="T23" fmla="*/ 2 h 20"/>
                  <a:gd name="T24" fmla="*/ 10 w 61"/>
                  <a:gd name="T25" fmla="*/ 1 h 20"/>
                  <a:gd name="T26" fmla="*/ 16 w 61"/>
                  <a:gd name="T27" fmla="*/ 0 h 20"/>
                  <a:gd name="T28" fmla="*/ 25 w 61"/>
                  <a:gd name="T29" fmla="*/ 1 h 20"/>
                  <a:gd name="T30" fmla="*/ 35 w 61"/>
                  <a:gd name="T31" fmla="*/ 2 h 20"/>
                  <a:gd name="T32" fmla="*/ 48 w 61"/>
                  <a:gd name="T33" fmla="*/ 5 h 20"/>
                  <a:gd name="T34" fmla="*/ 60 w 61"/>
                  <a:gd name="T3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20">
                    <a:moveTo>
                      <a:pt x="60" y="10"/>
                    </a:moveTo>
                    <a:lnTo>
                      <a:pt x="61" y="20"/>
                    </a:lnTo>
                    <a:lnTo>
                      <a:pt x="60" y="18"/>
                    </a:lnTo>
                    <a:lnTo>
                      <a:pt x="56" y="15"/>
                    </a:lnTo>
                    <a:lnTo>
                      <a:pt x="50" y="12"/>
                    </a:lnTo>
                    <a:lnTo>
                      <a:pt x="42" y="7"/>
                    </a:lnTo>
                    <a:lnTo>
                      <a:pt x="33" y="3"/>
                    </a:lnTo>
                    <a:lnTo>
                      <a:pt x="22" y="1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10" y="1"/>
                    </a:lnTo>
                    <a:lnTo>
                      <a:pt x="16" y="0"/>
                    </a:lnTo>
                    <a:lnTo>
                      <a:pt x="25" y="1"/>
                    </a:lnTo>
                    <a:lnTo>
                      <a:pt x="35" y="2"/>
                    </a:lnTo>
                    <a:lnTo>
                      <a:pt x="48" y="5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147"/>
              <p:cNvSpPr>
                <a:spLocks/>
              </p:cNvSpPr>
              <p:nvPr/>
            </p:nvSpPr>
            <p:spPr bwMode="auto">
              <a:xfrm>
                <a:off x="1191" y="2274"/>
                <a:ext cx="20" cy="8"/>
              </a:xfrm>
              <a:custGeom>
                <a:avLst/>
                <a:gdLst>
                  <a:gd name="T0" fmla="*/ 37 w 40"/>
                  <a:gd name="T1" fmla="*/ 4 h 16"/>
                  <a:gd name="T2" fmla="*/ 40 w 40"/>
                  <a:gd name="T3" fmla="*/ 16 h 16"/>
                  <a:gd name="T4" fmla="*/ 0 w 40"/>
                  <a:gd name="T5" fmla="*/ 0 h 16"/>
                  <a:gd name="T6" fmla="*/ 30 w 40"/>
                  <a:gd name="T7" fmla="*/ 2 h 16"/>
                  <a:gd name="T8" fmla="*/ 37 w 40"/>
                  <a:gd name="T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6">
                    <a:moveTo>
                      <a:pt x="37" y="4"/>
                    </a:moveTo>
                    <a:lnTo>
                      <a:pt x="40" y="16"/>
                    </a:lnTo>
                    <a:lnTo>
                      <a:pt x="0" y="0"/>
                    </a:lnTo>
                    <a:lnTo>
                      <a:pt x="30" y="2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148"/>
              <p:cNvSpPr>
                <a:spLocks/>
              </p:cNvSpPr>
              <p:nvPr/>
            </p:nvSpPr>
            <p:spPr bwMode="auto">
              <a:xfrm>
                <a:off x="1227" y="2274"/>
                <a:ext cx="11" cy="37"/>
              </a:xfrm>
              <a:custGeom>
                <a:avLst/>
                <a:gdLst>
                  <a:gd name="T0" fmla="*/ 8 w 23"/>
                  <a:gd name="T1" fmla="*/ 0 h 75"/>
                  <a:gd name="T2" fmla="*/ 7 w 23"/>
                  <a:gd name="T3" fmla="*/ 2 h 75"/>
                  <a:gd name="T4" fmla="*/ 6 w 23"/>
                  <a:gd name="T5" fmla="*/ 7 h 75"/>
                  <a:gd name="T6" fmla="*/ 6 w 23"/>
                  <a:gd name="T7" fmla="*/ 17 h 75"/>
                  <a:gd name="T8" fmla="*/ 8 w 23"/>
                  <a:gd name="T9" fmla="*/ 32 h 75"/>
                  <a:gd name="T10" fmla="*/ 9 w 23"/>
                  <a:gd name="T11" fmla="*/ 35 h 75"/>
                  <a:gd name="T12" fmla="*/ 12 w 23"/>
                  <a:gd name="T13" fmla="*/ 44 h 75"/>
                  <a:gd name="T14" fmla="*/ 15 w 23"/>
                  <a:gd name="T15" fmla="*/ 55 h 75"/>
                  <a:gd name="T16" fmla="*/ 17 w 23"/>
                  <a:gd name="T17" fmla="*/ 62 h 75"/>
                  <a:gd name="T18" fmla="*/ 0 w 23"/>
                  <a:gd name="T19" fmla="*/ 68 h 75"/>
                  <a:gd name="T20" fmla="*/ 2 w 23"/>
                  <a:gd name="T21" fmla="*/ 75 h 75"/>
                  <a:gd name="T22" fmla="*/ 23 w 23"/>
                  <a:gd name="T23" fmla="*/ 63 h 75"/>
                  <a:gd name="T24" fmla="*/ 20 w 23"/>
                  <a:gd name="T25" fmla="*/ 55 h 75"/>
                  <a:gd name="T26" fmla="*/ 13 w 23"/>
                  <a:gd name="T27" fmla="*/ 35 h 75"/>
                  <a:gd name="T28" fmla="*/ 7 w 23"/>
                  <a:gd name="T29" fmla="*/ 14 h 75"/>
                  <a:gd name="T30" fmla="*/ 8 w 23"/>
                  <a:gd name="T3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75">
                    <a:moveTo>
                      <a:pt x="8" y="0"/>
                    </a:moveTo>
                    <a:lnTo>
                      <a:pt x="7" y="2"/>
                    </a:lnTo>
                    <a:lnTo>
                      <a:pt x="6" y="7"/>
                    </a:lnTo>
                    <a:lnTo>
                      <a:pt x="6" y="17"/>
                    </a:lnTo>
                    <a:lnTo>
                      <a:pt x="8" y="32"/>
                    </a:lnTo>
                    <a:lnTo>
                      <a:pt x="9" y="35"/>
                    </a:lnTo>
                    <a:lnTo>
                      <a:pt x="12" y="44"/>
                    </a:lnTo>
                    <a:lnTo>
                      <a:pt x="15" y="55"/>
                    </a:lnTo>
                    <a:lnTo>
                      <a:pt x="17" y="62"/>
                    </a:lnTo>
                    <a:lnTo>
                      <a:pt x="0" y="68"/>
                    </a:lnTo>
                    <a:lnTo>
                      <a:pt x="2" y="75"/>
                    </a:lnTo>
                    <a:lnTo>
                      <a:pt x="23" y="63"/>
                    </a:lnTo>
                    <a:lnTo>
                      <a:pt x="20" y="55"/>
                    </a:lnTo>
                    <a:lnTo>
                      <a:pt x="13" y="35"/>
                    </a:lnTo>
                    <a:lnTo>
                      <a:pt x="7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149"/>
              <p:cNvSpPr>
                <a:spLocks/>
              </p:cNvSpPr>
              <p:nvPr/>
            </p:nvSpPr>
            <p:spPr bwMode="auto">
              <a:xfrm>
                <a:off x="1209" y="2320"/>
                <a:ext cx="21" cy="4"/>
              </a:xfrm>
              <a:custGeom>
                <a:avLst/>
                <a:gdLst>
                  <a:gd name="T0" fmla="*/ 43 w 43"/>
                  <a:gd name="T1" fmla="*/ 1 h 9"/>
                  <a:gd name="T2" fmla="*/ 42 w 43"/>
                  <a:gd name="T3" fmla="*/ 1 h 9"/>
                  <a:gd name="T4" fmla="*/ 40 w 43"/>
                  <a:gd name="T5" fmla="*/ 1 h 9"/>
                  <a:gd name="T6" fmla="*/ 35 w 43"/>
                  <a:gd name="T7" fmla="*/ 1 h 9"/>
                  <a:gd name="T8" fmla="*/ 29 w 43"/>
                  <a:gd name="T9" fmla="*/ 2 h 9"/>
                  <a:gd name="T10" fmla="*/ 22 w 43"/>
                  <a:gd name="T11" fmla="*/ 2 h 9"/>
                  <a:gd name="T12" fmla="*/ 15 w 43"/>
                  <a:gd name="T13" fmla="*/ 1 h 9"/>
                  <a:gd name="T14" fmla="*/ 7 w 43"/>
                  <a:gd name="T15" fmla="*/ 1 h 9"/>
                  <a:gd name="T16" fmla="*/ 0 w 43"/>
                  <a:gd name="T17" fmla="*/ 0 h 9"/>
                  <a:gd name="T18" fmla="*/ 27 w 43"/>
                  <a:gd name="T19" fmla="*/ 9 h 9"/>
                  <a:gd name="T20" fmla="*/ 43 w 43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9">
                    <a:moveTo>
                      <a:pt x="43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5" y="1"/>
                    </a:lnTo>
                    <a:lnTo>
                      <a:pt x="29" y="2"/>
                    </a:lnTo>
                    <a:lnTo>
                      <a:pt x="22" y="2"/>
                    </a:lnTo>
                    <a:lnTo>
                      <a:pt x="15" y="1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27" y="9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150"/>
              <p:cNvSpPr>
                <a:spLocks/>
              </p:cNvSpPr>
              <p:nvPr/>
            </p:nvSpPr>
            <p:spPr bwMode="auto">
              <a:xfrm>
                <a:off x="1175" y="2296"/>
                <a:ext cx="21" cy="30"/>
              </a:xfrm>
              <a:custGeom>
                <a:avLst/>
                <a:gdLst>
                  <a:gd name="T0" fmla="*/ 0 w 43"/>
                  <a:gd name="T1" fmla="*/ 0 h 60"/>
                  <a:gd name="T2" fmla="*/ 0 w 43"/>
                  <a:gd name="T3" fmla="*/ 3 h 60"/>
                  <a:gd name="T4" fmla="*/ 3 w 43"/>
                  <a:gd name="T5" fmla="*/ 7 h 60"/>
                  <a:gd name="T6" fmla="*/ 5 w 43"/>
                  <a:gd name="T7" fmla="*/ 13 h 60"/>
                  <a:gd name="T8" fmla="*/ 10 w 43"/>
                  <a:gd name="T9" fmla="*/ 20 h 60"/>
                  <a:gd name="T10" fmla="*/ 15 w 43"/>
                  <a:gd name="T11" fmla="*/ 27 h 60"/>
                  <a:gd name="T12" fmla="*/ 22 w 43"/>
                  <a:gd name="T13" fmla="*/ 31 h 60"/>
                  <a:gd name="T14" fmla="*/ 32 w 43"/>
                  <a:gd name="T15" fmla="*/ 33 h 60"/>
                  <a:gd name="T16" fmla="*/ 43 w 43"/>
                  <a:gd name="T17" fmla="*/ 29 h 60"/>
                  <a:gd name="T18" fmla="*/ 21 w 43"/>
                  <a:gd name="T19" fmla="*/ 60 h 60"/>
                  <a:gd name="T20" fmla="*/ 17 w 43"/>
                  <a:gd name="T21" fmla="*/ 54 h 60"/>
                  <a:gd name="T22" fmla="*/ 9 w 43"/>
                  <a:gd name="T23" fmla="*/ 39 h 60"/>
                  <a:gd name="T24" fmla="*/ 0 w 43"/>
                  <a:gd name="T25" fmla="*/ 20 h 60"/>
                  <a:gd name="T26" fmla="*/ 0 w 43"/>
                  <a:gd name="T2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60">
                    <a:moveTo>
                      <a:pt x="0" y="0"/>
                    </a:moveTo>
                    <a:lnTo>
                      <a:pt x="0" y="3"/>
                    </a:lnTo>
                    <a:lnTo>
                      <a:pt x="3" y="7"/>
                    </a:lnTo>
                    <a:lnTo>
                      <a:pt x="5" y="13"/>
                    </a:lnTo>
                    <a:lnTo>
                      <a:pt x="10" y="20"/>
                    </a:lnTo>
                    <a:lnTo>
                      <a:pt x="15" y="27"/>
                    </a:lnTo>
                    <a:lnTo>
                      <a:pt x="22" y="31"/>
                    </a:lnTo>
                    <a:lnTo>
                      <a:pt x="32" y="33"/>
                    </a:lnTo>
                    <a:lnTo>
                      <a:pt x="43" y="29"/>
                    </a:lnTo>
                    <a:lnTo>
                      <a:pt x="21" y="60"/>
                    </a:lnTo>
                    <a:lnTo>
                      <a:pt x="17" y="54"/>
                    </a:lnTo>
                    <a:lnTo>
                      <a:pt x="9" y="39"/>
                    </a:lnTo>
                    <a:lnTo>
                      <a:pt x="0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A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151"/>
              <p:cNvSpPr>
                <a:spLocks/>
              </p:cNvSpPr>
              <p:nvPr/>
            </p:nvSpPr>
            <p:spPr bwMode="auto">
              <a:xfrm>
                <a:off x="1212" y="2328"/>
                <a:ext cx="15" cy="6"/>
              </a:xfrm>
              <a:custGeom>
                <a:avLst/>
                <a:gdLst>
                  <a:gd name="T0" fmla="*/ 31 w 31"/>
                  <a:gd name="T1" fmla="*/ 1 h 11"/>
                  <a:gd name="T2" fmla="*/ 21 w 31"/>
                  <a:gd name="T3" fmla="*/ 6 h 11"/>
                  <a:gd name="T4" fmla="*/ 0 w 31"/>
                  <a:gd name="T5" fmla="*/ 0 h 11"/>
                  <a:gd name="T6" fmla="*/ 20 w 31"/>
                  <a:gd name="T7" fmla="*/ 11 h 11"/>
                  <a:gd name="T8" fmla="*/ 31 w 3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31" y="1"/>
                    </a:moveTo>
                    <a:lnTo>
                      <a:pt x="21" y="6"/>
                    </a:lnTo>
                    <a:lnTo>
                      <a:pt x="0" y="0"/>
                    </a:lnTo>
                    <a:lnTo>
                      <a:pt x="20" y="11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152"/>
              <p:cNvSpPr>
                <a:spLocks/>
              </p:cNvSpPr>
              <p:nvPr/>
            </p:nvSpPr>
            <p:spPr bwMode="auto">
              <a:xfrm>
                <a:off x="1124" y="2199"/>
                <a:ext cx="141" cy="109"/>
              </a:xfrm>
              <a:custGeom>
                <a:avLst/>
                <a:gdLst>
                  <a:gd name="T0" fmla="*/ 130 w 282"/>
                  <a:gd name="T1" fmla="*/ 2 h 219"/>
                  <a:gd name="T2" fmla="*/ 136 w 282"/>
                  <a:gd name="T3" fmla="*/ 1 h 219"/>
                  <a:gd name="T4" fmla="*/ 151 w 282"/>
                  <a:gd name="T5" fmla="*/ 0 h 219"/>
                  <a:gd name="T6" fmla="*/ 174 w 282"/>
                  <a:gd name="T7" fmla="*/ 1 h 219"/>
                  <a:gd name="T8" fmla="*/ 199 w 282"/>
                  <a:gd name="T9" fmla="*/ 5 h 219"/>
                  <a:gd name="T10" fmla="*/ 226 w 282"/>
                  <a:gd name="T11" fmla="*/ 18 h 219"/>
                  <a:gd name="T12" fmla="*/ 251 w 282"/>
                  <a:gd name="T13" fmla="*/ 40 h 219"/>
                  <a:gd name="T14" fmla="*/ 271 w 282"/>
                  <a:gd name="T15" fmla="*/ 73 h 219"/>
                  <a:gd name="T16" fmla="*/ 282 w 282"/>
                  <a:gd name="T17" fmla="*/ 122 h 219"/>
                  <a:gd name="T18" fmla="*/ 282 w 282"/>
                  <a:gd name="T19" fmla="*/ 125 h 219"/>
                  <a:gd name="T20" fmla="*/ 279 w 282"/>
                  <a:gd name="T21" fmla="*/ 133 h 219"/>
                  <a:gd name="T22" fmla="*/ 271 w 282"/>
                  <a:gd name="T23" fmla="*/ 141 h 219"/>
                  <a:gd name="T24" fmla="*/ 256 w 282"/>
                  <a:gd name="T25" fmla="*/ 146 h 219"/>
                  <a:gd name="T26" fmla="*/ 257 w 282"/>
                  <a:gd name="T27" fmla="*/ 143 h 219"/>
                  <a:gd name="T28" fmla="*/ 258 w 282"/>
                  <a:gd name="T29" fmla="*/ 136 h 219"/>
                  <a:gd name="T30" fmla="*/ 256 w 282"/>
                  <a:gd name="T31" fmla="*/ 129 h 219"/>
                  <a:gd name="T32" fmla="*/ 245 w 282"/>
                  <a:gd name="T33" fmla="*/ 123 h 219"/>
                  <a:gd name="T34" fmla="*/ 242 w 282"/>
                  <a:gd name="T35" fmla="*/ 122 h 219"/>
                  <a:gd name="T36" fmla="*/ 233 w 282"/>
                  <a:gd name="T37" fmla="*/ 120 h 219"/>
                  <a:gd name="T38" fmla="*/ 218 w 282"/>
                  <a:gd name="T39" fmla="*/ 117 h 219"/>
                  <a:gd name="T40" fmla="*/ 199 w 282"/>
                  <a:gd name="T41" fmla="*/ 116 h 219"/>
                  <a:gd name="T42" fmla="*/ 179 w 282"/>
                  <a:gd name="T43" fmla="*/ 118 h 219"/>
                  <a:gd name="T44" fmla="*/ 156 w 282"/>
                  <a:gd name="T45" fmla="*/ 124 h 219"/>
                  <a:gd name="T46" fmla="*/ 131 w 282"/>
                  <a:gd name="T47" fmla="*/ 137 h 219"/>
                  <a:gd name="T48" fmla="*/ 107 w 282"/>
                  <a:gd name="T49" fmla="*/ 156 h 219"/>
                  <a:gd name="T50" fmla="*/ 106 w 282"/>
                  <a:gd name="T51" fmla="*/ 160 h 219"/>
                  <a:gd name="T52" fmla="*/ 103 w 282"/>
                  <a:gd name="T53" fmla="*/ 167 h 219"/>
                  <a:gd name="T54" fmla="*/ 97 w 282"/>
                  <a:gd name="T55" fmla="*/ 178 h 219"/>
                  <a:gd name="T56" fmla="*/ 89 w 282"/>
                  <a:gd name="T57" fmla="*/ 191 h 219"/>
                  <a:gd name="T58" fmla="*/ 80 w 282"/>
                  <a:gd name="T59" fmla="*/ 202 h 219"/>
                  <a:gd name="T60" fmla="*/ 68 w 282"/>
                  <a:gd name="T61" fmla="*/ 213 h 219"/>
                  <a:gd name="T62" fmla="*/ 55 w 282"/>
                  <a:gd name="T63" fmla="*/ 219 h 219"/>
                  <a:gd name="T64" fmla="*/ 42 w 282"/>
                  <a:gd name="T65" fmla="*/ 219 h 219"/>
                  <a:gd name="T66" fmla="*/ 39 w 282"/>
                  <a:gd name="T67" fmla="*/ 217 h 219"/>
                  <a:gd name="T68" fmla="*/ 32 w 282"/>
                  <a:gd name="T69" fmla="*/ 214 h 219"/>
                  <a:gd name="T70" fmla="*/ 24 w 282"/>
                  <a:gd name="T71" fmla="*/ 207 h 219"/>
                  <a:gd name="T72" fmla="*/ 15 w 282"/>
                  <a:gd name="T73" fmla="*/ 196 h 219"/>
                  <a:gd name="T74" fmla="*/ 7 w 282"/>
                  <a:gd name="T75" fmla="*/ 182 h 219"/>
                  <a:gd name="T76" fmla="*/ 1 w 282"/>
                  <a:gd name="T77" fmla="*/ 162 h 219"/>
                  <a:gd name="T78" fmla="*/ 0 w 282"/>
                  <a:gd name="T79" fmla="*/ 137 h 219"/>
                  <a:gd name="T80" fmla="*/ 5 w 282"/>
                  <a:gd name="T81" fmla="*/ 107 h 219"/>
                  <a:gd name="T82" fmla="*/ 6 w 282"/>
                  <a:gd name="T83" fmla="*/ 102 h 219"/>
                  <a:gd name="T84" fmla="*/ 9 w 282"/>
                  <a:gd name="T85" fmla="*/ 92 h 219"/>
                  <a:gd name="T86" fmla="*/ 15 w 282"/>
                  <a:gd name="T87" fmla="*/ 77 h 219"/>
                  <a:gd name="T88" fmla="*/ 27 w 282"/>
                  <a:gd name="T89" fmla="*/ 58 h 219"/>
                  <a:gd name="T90" fmla="*/ 42 w 282"/>
                  <a:gd name="T91" fmla="*/ 40 h 219"/>
                  <a:gd name="T92" fmla="*/ 63 w 282"/>
                  <a:gd name="T93" fmla="*/ 23 h 219"/>
                  <a:gd name="T94" fmla="*/ 93 w 282"/>
                  <a:gd name="T95" fmla="*/ 9 h 219"/>
                  <a:gd name="T96" fmla="*/ 130 w 282"/>
                  <a:gd name="T97" fmla="*/ 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2" h="219">
                    <a:moveTo>
                      <a:pt x="130" y="2"/>
                    </a:moveTo>
                    <a:lnTo>
                      <a:pt x="136" y="1"/>
                    </a:lnTo>
                    <a:lnTo>
                      <a:pt x="151" y="0"/>
                    </a:lnTo>
                    <a:lnTo>
                      <a:pt x="174" y="1"/>
                    </a:lnTo>
                    <a:lnTo>
                      <a:pt x="199" y="5"/>
                    </a:lnTo>
                    <a:lnTo>
                      <a:pt x="226" y="18"/>
                    </a:lnTo>
                    <a:lnTo>
                      <a:pt x="251" y="40"/>
                    </a:lnTo>
                    <a:lnTo>
                      <a:pt x="271" y="73"/>
                    </a:lnTo>
                    <a:lnTo>
                      <a:pt x="282" y="122"/>
                    </a:lnTo>
                    <a:lnTo>
                      <a:pt x="282" y="125"/>
                    </a:lnTo>
                    <a:lnTo>
                      <a:pt x="279" y="133"/>
                    </a:lnTo>
                    <a:lnTo>
                      <a:pt x="271" y="141"/>
                    </a:lnTo>
                    <a:lnTo>
                      <a:pt x="256" y="146"/>
                    </a:lnTo>
                    <a:lnTo>
                      <a:pt x="257" y="143"/>
                    </a:lnTo>
                    <a:lnTo>
                      <a:pt x="258" y="136"/>
                    </a:lnTo>
                    <a:lnTo>
                      <a:pt x="256" y="129"/>
                    </a:lnTo>
                    <a:lnTo>
                      <a:pt x="245" y="123"/>
                    </a:lnTo>
                    <a:lnTo>
                      <a:pt x="242" y="122"/>
                    </a:lnTo>
                    <a:lnTo>
                      <a:pt x="233" y="120"/>
                    </a:lnTo>
                    <a:lnTo>
                      <a:pt x="218" y="117"/>
                    </a:lnTo>
                    <a:lnTo>
                      <a:pt x="199" y="116"/>
                    </a:lnTo>
                    <a:lnTo>
                      <a:pt x="179" y="118"/>
                    </a:lnTo>
                    <a:lnTo>
                      <a:pt x="156" y="124"/>
                    </a:lnTo>
                    <a:lnTo>
                      <a:pt x="131" y="137"/>
                    </a:lnTo>
                    <a:lnTo>
                      <a:pt x="107" y="156"/>
                    </a:lnTo>
                    <a:lnTo>
                      <a:pt x="106" y="160"/>
                    </a:lnTo>
                    <a:lnTo>
                      <a:pt x="103" y="167"/>
                    </a:lnTo>
                    <a:lnTo>
                      <a:pt x="97" y="178"/>
                    </a:lnTo>
                    <a:lnTo>
                      <a:pt x="89" y="191"/>
                    </a:lnTo>
                    <a:lnTo>
                      <a:pt x="80" y="202"/>
                    </a:lnTo>
                    <a:lnTo>
                      <a:pt x="68" y="213"/>
                    </a:lnTo>
                    <a:lnTo>
                      <a:pt x="55" y="219"/>
                    </a:lnTo>
                    <a:lnTo>
                      <a:pt x="42" y="219"/>
                    </a:lnTo>
                    <a:lnTo>
                      <a:pt x="39" y="217"/>
                    </a:lnTo>
                    <a:lnTo>
                      <a:pt x="32" y="214"/>
                    </a:lnTo>
                    <a:lnTo>
                      <a:pt x="24" y="207"/>
                    </a:lnTo>
                    <a:lnTo>
                      <a:pt x="15" y="196"/>
                    </a:lnTo>
                    <a:lnTo>
                      <a:pt x="7" y="182"/>
                    </a:lnTo>
                    <a:lnTo>
                      <a:pt x="1" y="162"/>
                    </a:lnTo>
                    <a:lnTo>
                      <a:pt x="0" y="137"/>
                    </a:lnTo>
                    <a:lnTo>
                      <a:pt x="5" y="107"/>
                    </a:lnTo>
                    <a:lnTo>
                      <a:pt x="6" y="102"/>
                    </a:lnTo>
                    <a:lnTo>
                      <a:pt x="9" y="92"/>
                    </a:lnTo>
                    <a:lnTo>
                      <a:pt x="15" y="77"/>
                    </a:lnTo>
                    <a:lnTo>
                      <a:pt x="27" y="58"/>
                    </a:lnTo>
                    <a:lnTo>
                      <a:pt x="42" y="40"/>
                    </a:lnTo>
                    <a:lnTo>
                      <a:pt x="63" y="23"/>
                    </a:lnTo>
                    <a:lnTo>
                      <a:pt x="93" y="9"/>
                    </a:lnTo>
                    <a:lnTo>
                      <a:pt x="13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153"/>
              <p:cNvSpPr>
                <a:spLocks/>
              </p:cNvSpPr>
              <p:nvPr/>
            </p:nvSpPr>
            <p:spPr bwMode="auto">
              <a:xfrm>
                <a:off x="1163" y="2329"/>
                <a:ext cx="53" cy="69"/>
              </a:xfrm>
              <a:custGeom>
                <a:avLst/>
                <a:gdLst>
                  <a:gd name="T0" fmla="*/ 0 w 105"/>
                  <a:gd name="T1" fmla="*/ 0 h 137"/>
                  <a:gd name="T2" fmla="*/ 4 w 105"/>
                  <a:gd name="T3" fmla="*/ 5 h 137"/>
                  <a:gd name="T4" fmla="*/ 13 w 105"/>
                  <a:gd name="T5" fmla="*/ 19 h 137"/>
                  <a:gd name="T6" fmla="*/ 26 w 105"/>
                  <a:gd name="T7" fmla="*/ 38 h 137"/>
                  <a:gd name="T8" fmla="*/ 41 w 105"/>
                  <a:gd name="T9" fmla="*/ 61 h 137"/>
                  <a:gd name="T10" fmla="*/ 55 w 105"/>
                  <a:gd name="T11" fmla="*/ 85 h 137"/>
                  <a:gd name="T12" fmla="*/ 68 w 105"/>
                  <a:gd name="T13" fmla="*/ 108 h 137"/>
                  <a:gd name="T14" fmla="*/ 79 w 105"/>
                  <a:gd name="T15" fmla="*/ 126 h 137"/>
                  <a:gd name="T16" fmla="*/ 83 w 105"/>
                  <a:gd name="T17" fmla="*/ 137 h 137"/>
                  <a:gd name="T18" fmla="*/ 83 w 105"/>
                  <a:gd name="T19" fmla="*/ 129 h 137"/>
                  <a:gd name="T20" fmla="*/ 86 w 105"/>
                  <a:gd name="T21" fmla="*/ 108 h 137"/>
                  <a:gd name="T22" fmla="*/ 91 w 105"/>
                  <a:gd name="T23" fmla="*/ 82 h 137"/>
                  <a:gd name="T24" fmla="*/ 105 w 105"/>
                  <a:gd name="T25" fmla="*/ 55 h 137"/>
                  <a:gd name="T26" fmla="*/ 104 w 105"/>
                  <a:gd name="T27" fmla="*/ 55 h 137"/>
                  <a:gd name="T28" fmla="*/ 102 w 105"/>
                  <a:gd name="T29" fmla="*/ 58 h 137"/>
                  <a:gd name="T30" fmla="*/ 98 w 105"/>
                  <a:gd name="T31" fmla="*/ 59 h 137"/>
                  <a:gd name="T32" fmla="*/ 93 w 105"/>
                  <a:gd name="T33" fmla="*/ 59 h 137"/>
                  <a:gd name="T34" fmla="*/ 86 w 105"/>
                  <a:gd name="T35" fmla="*/ 59 h 137"/>
                  <a:gd name="T36" fmla="*/ 79 w 105"/>
                  <a:gd name="T37" fmla="*/ 57 h 137"/>
                  <a:gd name="T38" fmla="*/ 70 w 105"/>
                  <a:gd name="T39" fmla="*/ 52 h 137"/>
                  <a:gd name="T40" fmla="*/ 60 w 105"/>
                  <a:gd name="T41" fmla="*/ 44 h 137"/>
                  <a:gd name="T42" fmla="*/ 59 w 105"/>
                  <a:gd name="T43" fmla="*/ 44 h 137"/>
                  <a:gd name="T44" fmla="*/ 57 w 105"/>
                  <a:gd name="T45" fmla="*/ 45 h 137"/>
                  <a:gd name="T46" fmla="*/ 52 w 105"/>
                  <a:gd name="T47" fmla="*/ 44 h 137"/>
                  <a:gd name="T48" fmla="*/ 45 w 105"/>
                  <a:gd name="T49" fmla="*/ 42 h 137"/>
                  <a:gd name="T50" fmla="*/ 37 w 105"/>
                  <a:gd name="T51" fmla="*/ 37 h 137"/>
                  <a:gd name="T52" fmla="*/ 27 w 105"/>
                  <a:gd name="T53" fmla="*/ 29 h 137"/>
                  <a:gd name="T54" fmla="*/ 14 w 105"/>
                  <a:gd name="T55" fmla="*/ 17 h 137"/>
                  <a:gd name="T56" fmla="*/ 0 w 105"/>
                  <a:gd name="T57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5" h="137">
                    <a:moveTo>
                      <a:pt x="0" y="0"/>
                    </a:moveTo>
                    <a:lnTo>
                      <a:pt x="4" y="5"/>
                    </a:lnTo>
                    <a:lnTo>
                      <a:pt x="13" y="19"/>
                    </a:lnTo>
                    <a:lnTo>
                      <a:pt x="26" y="38"/>
                    </a:lnTo>
                    <a:lnTo>
                      <a:pt x="41" y="61"/>
                    </a:lnTo>
                    <a:lnTo>
                      <a:pt x="55" y="85"/>
                    </a:lnTo>
                    <a:lnTo>
                      <a:pt x="68" y="108"/>
                    </a:lnTo>
                    <a:lnTo>
                      <a:pt x="79" y="126"/>
                    </a:lnTo>
                    <a:lnTo>
                      <a:pt x="83" y="137"/>
                    </a:lnTo>
                    <a:lnTo>
                      <a:pt x="83" y="129"/>
                    </a:lnTo>
                    <a:lnTo>
                      <a:pt x="86" y="108"/>
                    </a:lnTo>
                    <a:lnTo>
                      <a:pt x="91" y="82"/>
                    </a:lnTo>
                    <a:lnTo>
                      <a:pt x="105" y="55"/>
                    </a:lnTo>
                    <a:lnTo>
                      <a:pt x="104" y="55"/>
                    </a:lnTo>
                    <a:lnTo>
                      <a:pt x="102" y="58"/>
                    </a:lnTo>
                    <a:lnTo>
                      <a:pt x="98" y="59"/>
                    </a:lnTo>
                    <a:lnTo>
                      <a:pt x="93" y="59"/>
                    </a:lnTo>
                    <a:lnTo>
                      <a:pt x="86" y="59"/>
                    </a:lnTo>
                    <a:lnTo>
                      <a:pt x="79" y="57"/>
                    </a:lnTo>
                    <a:lnTo>
                      <a:pt x="70" y="52"/>
                    </a:lnTo>
                    <a:lnTo>
                      <a:pt x="60" y="44"/>
                    </a:lnTo>
                    <a:lnTo>
                      <a:pt x="59" y="44"/>
                    </a:lnTo>
                    <a:lnTo>
                      <a:pt x="57" y="45"/>
                    </a:lnTo>
                    <a:lnTo>
                      <a:pt x="52" y="44"/>
                    </a:lnTo>
                    <a:lnTo>
                      <a:pt x="45" y="42"/>
                    </a:lnTo>
                    <a:lnTo>
                      <a:pt x="37" y="37"/>
                    </a:lnTo>
                    <a:lnTo>
                      <a:pt x="27" y="29"/>
                    </a:lnTo>
                    <a:lnTo>
                      <a:pt x="1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A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154"/>
              <p:cNvSpPr>
                <a:spLocks/>
              </p:cNvSpPr>
              <p:nvPr/>
            </p:nvSpPr>
            <p:spPr bwMode="auto">
              <a:xfrm>
                <a:off x="1191" y="2372"/>
                <a:ext cx="17" cy="28"/>
              </a:xfrm>
              <a:custGeom>
                <a:avLst/>
                <a:gdLst>
                  <a:gd name="T0" fmla="*/ 0 w 33"/>
                  <a:gd name="T1" fmla="*/ 0 h 58"/>
                  <a:gd name="T2" fmla="*/ 3 w 33"/>
                  <a:gd name="T3" fmla="*/ 1 h 58"/>
                  <a:gd name="T4" fmla="*/ 12 w 33"/>
                  <a:gd name="T5" fmla="*/ 4 h 58"/>
                  <a:gd name="T6" fmla="*/ 23 w 33"/>
                  <a:gd name="T7" fmla="*/ 5 h 58"/>
                  <a:gd name="T8" fmla="*/ 33 w 33"/>
                  <a:gd name="T9" fmla="*/ 0 h 58"/>
                  <a:gd name="T10" fmla="*/ 30 w 33"/>
                  <a:gd name="T11" fmla="*/ 58 h 58"/>
                  <a:gd name="T12" fmla="*/ 0 w 33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58">
                    <a:moveTo>
                      <a:pt x="0" y="0"/>
                    </a:moveTo>
                    <a:lnTo>
                      <a:pt x="3" y="1"/>
                    </a:lnTo>
                    <a:lnTo>
                      <a:pt x="12" y="4"/>
                    </a:lnTo>
                    <a:lnTo>
                      <a:pt x="23" y="5"/>
                    </a:lnTo>
                    <a:lnTo>
                      <a:pt x="33" y="0"/>
                    </a:lnTo>
                    <a:lnTo>
                      <a:pt x="30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155"/>
              <p:cNvSpPr>
                <a:spLocks/>
              </p:cNvSpPr>
              <p:nvPr/>
            </p:nvSpPr>
            <p:spPr bwMode="auto">
              <a:xfrm>
                <a:off x="987" y="2441"/>
                <a:ext cx="149" cy="143"/>
              </a:xfrm>
              <a:custGeom>
                <a:avLst/>
                <a:gdLst>
                  <a:gd name="T0" fmla="*/ 111 w 297"/>
                  <a:gd name="T1" fmla="*/ 56 h 285"/>
                  <a:gd name="T2" fmla="*/ 138 w 297"/>
                  <a:gd name="T3" fmla="*/ 67 h 285"/>
                  <a:gd name="T4" fmla="*/ 157 w 297"/>
                  <a:gd name="T5" fmla="*/ 78 h 285"/>
                  <a:gd name="T6" fmla="*/ 165 w 297"/>
                  <a:gd name="T7" fmla="*/ 86 h 285"/>
                  <a:gd name="T8" fmla="*/ 175 w 297"/>
                  <a:gd name="T9" fmla="*/ 97 h 285"/>
                  <a:gd name="T10" fmla="*/ 203 w 297"/>
                  <a:gd name="T11" fmla="*/ 121 h 285"/>
                  <a:gd name="T12" fmla="*/ 233 w 297"/>
                  <a:gd name="T13" fmla="*/ 145 h 285"/>
                  <a:gd name="T14" fmla="*/ 252 w 297"/>
                  <a:gd name="T15" fmla="*/ 162 h 285"/>
                  <a:gd name="T16" fmla="*/ 260 w 297"/>
                  <a:gd name="T17" fmla="*/ 168 h 285"/>
                  <a:gd name="T18" fmla="*/ 272 w 297"/>
                  <a:gd name="T19" fmla="*/ 188 h 285"/>
                  <a:gd name="T20" fmla="*/ 286 w 297"/>
                  <a:gd name="T21" fmla="*/ 212 h 285"/>
                  <a:gd name="T22" fmla="*/ 296 w 297"/>
                  <a:gd name="T23" fmla="*/ 230 h 285"/>
                  <a:gd name="T24" fmla="*/ 296 w 297"/>
                  <a:gd name="T25" fmla="*/ 242 h 285"/>
                  <a:gd name="T26" fmla="*/ 286 w 297"/>
                  <a:gd name="T27" fmla="*/ 254 h 285"/>
                  <a:gd name="T28" fmla="*/ 272 w 297"/>
                  <a:gd name="T29" fmla="*/ 262 h 285"/>
                  <a:gd name="T30" fmla="*/ 261 w 297"/>
                  <a:gd name="T31" fmla="*/ 267 h 285"/>
                  <a:gd name="T32" fmla="*/ 250 w 297"/>
                  <a:gd name="T33" fmla="*/ 276 h 285"/>
                  <a:gd name="T34" fmla="*/ 230 w 297"/>
                  <a:gd name="T35" fmla="*/ 284 h 285"/>
                  <a:gd name="T36" fmla="*/ 215 w 297"/>
                  <a:gd name="T37" fmla="*/ 284 h 285"/>
                  <a:gd name="T38" fmla="*/ 207 w 297"/>
                  <a:gd name="T39" fmla="*/ 282 h 285"/>
                  <a:gd name="T40" fmla="*/ 200 w 297"/>
                  <a:gd name="T41" fmla="*/ 272 h 285"/>
                  <a:gd name="T42" fmla="*/ 204 w 297"/>
                  <a:gd name="T43" fmla="*/ 258 h 285"/>
                  <a:gd name="T44" fmla="*/ 218 w 297"/>
                  <a:gd name="T45" fmla="*/ 250 h 285"/>
                  <a:gd name="T46" fmla="*/ 229 w 297"/>
                  <a:gd name="T47" fmla="*/ 245 h 285"/>
                  <a:gd name="T48" fmla="*/ 227 w 297"/>
                  <a:gd name="T49" fmla="*/ 224 h 285"/>
                  <a:gd name="T50" fmla="*/ 202 w 297"/>
                  <a:gd name="T51" fmla="*/ 192 h 285"/>
                  <a:gd name="T52" fmla="*/ 169 w 297"/>
                  <a:gd name="T53" fmla="*/ 175 h 285"/>
                  <a:gd name="T54" fmla="*/ 145 w 297"/>
                  <a:gd name="T55" fmla="*/ 167 h 285"/>
                  <a:gd name="T56" fmla="*/ 111 w 297"/>
                  <a:gd name="T57" fmla="*/ 152 h 285"/>
                  <a:gd name="T58" fmla="*/ 60 w 297"/>
                  <a:gd name="T59" fmla="*/ 121 h 285"/>
                  <a:gd name="T60" fmla="*/ 22 w 297"/>
                  <a:gd name="T61" fmla="*/ 93 h 285"/>
                  <a:gd name="T62" fmla="*/ 2 w 297"/>
                  <a:gd name="T63" fmla="*/ 76 h 285"/>
                  <a:gd name="T64" fmla="*/ 4 w 297"/>
                  <a:gd name="T65" fmla="*/ 42 h 285"/>
                  <a:gd name="T66" fmla="*/ 36 w 297"/>
                  <a:gd name="T67" fmla="*/ 2 h 285"/>
                  <a:gd name="T68" fmla="*/ 43 w 297"/>
                  <a:gd name="T69" fmla="*/ 15 h 285"/>
                  <a:gd name="T70" fmla="*/ 56 w 297"/>
                  <a:gd name="T71" fmla="*/ 34 h 285"/>
                  <a:gd name="T72" fmla="*/ 78 w 297"/>
                  <a:gd name="T73" fmla="*/ 49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7" h="285">
                    <a:moveTo>
                      <a:pt x="92" y="53"/>
                    </a:moveTo>
                    <a:lnTo>
                      <a:pt x="111" y="56"/>
                    </a:lnTo>
                    <a:lnTo>
                      <a:pt x="126" y="61"/>
                    </a:lnTo>
                    <a:lnTo>
                      <a:pt x="138" y="67"/>
                    </a:lnTo>
                    <a:lnTo>
                      <a:pt x="149" y="72"/>
                    </a:lnTo>
                    <a:lnTo>
                      <a:pt x="157" y="78"/>
                    </a:lnTo>
                    <a:lnTo>
                      <a:pt x="161" y="83"/>
                    </a:lnTo>
                    <a:lnTo>
                      <a:pt x="165" y="86"/>
                    </a:lnTo>
                    <a:lnTo>
                      <a:pt x="166" y="87"/>
                    </a:lnTo>
                    <a:lnTo>
                      <a:pt x="175" y="97"/>
                    </a:lnTo>
                    <a:lnTo>
                      <a:pt x="188" y="108"/>
                    </a:lnTo>
                    <a:lnTo>
                      <a:pt x="203" y="121"/>
                    </a:lnTo>
                    <a:lnTo>
                      <a:pt x="218" y="133"/>
                    </a:lnTo>
                    <a:lnTo>
                      <a:pt x="233" y="145"/>
                    </a:lnTo>
                    <a:lnTo>
                      <a:pt x="244" y="155"/>
                    </a:lnTo>
                    <a:lnTo>
                      <a:pt x="252" y="162"/>
                    </a:lnTo>
                    <a:lnTo>
                      <a:pt x="256" y="165"/>
                    </a:lnTo>
                    <a:lnTo>
                      <a:pt x="260" y="168"/>
                    </a:lnTo>
                    <a:lnTo>
                      <a:pt x="266" y="176"/>
                    </a:lnTo>
                    <a:lnTo>
                      <a:pt x="272" y="188"/>
                    </a:lnTo>
                    <a:lnTo>
                      <a:pt x="280" y="200"/>
                    </a:lnTo>
                    <a:lnTo>
                      <a:pt x="286" y="212"/>
                    </a:lnTo>
                    <a:lnTo>
                      <a:pt x="291" y="222"/>
                    </a:lnTo>
                    <a:lnTo>
                      <a:pt x="296" y="230"/>
                    </a:lnTo>
                    <a:lnTo>
                      <a:pt x="297" y="232"/>
                    </a:lnTo>
                    <a:lnTo>
                      <a:pt x="296" y="242"/>
                    </a:lnTo>
                    <a:lnTo>
                      <a:pt x="291" y="249"/>
                    </a:lnTo>
                    <a:lnTo>
                      <a:pt x="286" y="254"/>
                    </a:lnTo>
                    <a:lnTo>
                      <a:pt x="279" y="259"/>
                    </a:lnTo>
                    <a:lnTo>
                      <a:pt x="272" y="262"/>
                    </a:lnTo>
                    <a:lnTo>
                      <a:pt x="266" y="265"/>
                    </a:lnTo>
                    <a:lnTo>
                      <a:pt x="261" y="267"/>
                    </a:lnTo>
                    <a:lnTo>
                      <a:pt x="260" y="267"/>
                    </a:lnTo>
                    <a:lnTo>
                      <a:pt x="250" y="276"/>
                    </a:lnTo>
                    <a:lnTo>
                      <a:pt x="240" y="282"/>
                    </a:lnTo>
                    <a:lnTo>
                      <a:pt x="230" y="284"/>
                    </a:lnTo>
                    <a:lnTo>
                      <a:pt x="222" y="285"/>
                    </a:lnTo>
                    <a:lnTo>
                      <a:pt x="215" y="284"/>
                    </a:lnTo>
                    <a:lnTo>
                      <a:pt x="211" y="283"/>
                    </a:lnTo>
                    <a:lnTo>
                      <a:pt x="207" y="282"/>
                    </a:lnTo>
                    <a:lnTo>
                      <a:pt x="206" y="281"/>
                    </a:lnTo>
                    <a:lnTo>
                      <a:pt x="200" y="272"/>
                    </a:lnTo>
                    <a:lnTo>
                      <a:pt x="200" y="264"/>
                    </a:lnTo>
                    <a:lnTo>
                      <a:pt x="204" y="258"/>
                    </a:lnTo>
                    <a:lnTo>
                      <a:pt x="210" y="253"/>
                    </a:lnTo>
                    <a:lnTo>
                      <a:pt x="218" y="250"/>
                    </a:lnTo>
                    <a:lnTo>
                      <a:pt x="225" y="247"/>
                    </a:lnTo>
                    <a:lnTo>
                      <a:pt x="229" y="245"/>
                    </a:lnTo>
                    <a:lnTo>
                      <a:pt x="232" y="245"/>
                    </a:lnTo>
                    <a:lnTo>
                      <a:pt x="227" y="224"/>
                    </a:lnTo>
                    <a:lnTo>
                      <a:pt x="215" y="206"/>
                    </a:lnTo>
                    <a:lnTo>
                      <a:pt x="202" y="192"/>
                    </a:lnTo>
                    <a:lnTo>
                      <a:pt x="185" y="182"/>
                    </a:lnTo>
                    <a:lnTo>
                      <a:pt x="169" y="175"/>
                    </a:lnTo>
                    <a:lnTo>
                      <a:pt x="156" y="169"/>
                    </a:lnTo>
                    <a:lnTo>
                      <a:pt x="145" y="167"/>
                    </a:lnTo>
                    <a:lnTo>
                      <a:pt x="142" y="166"/>
                    </a:lnTo>
                    <a:lnTo>
                      <a:pt x="111" y="152"/>
                    </a:lnTo>
                    <a:lnTo>
                      <a:pt x="84" y="136"/>
                    </a:lnTo>
                    <a:lnTo>
                      <a:pt x="60" y="121"/>
                    </a:lnTo>
                    <a:lnTo>
                      <a:pt x="39" y="106"/>
                    </a:lnTo>
                    <a:lnTo>
                      <a:pt x="22" y="93"/>
                    </a:lnTo>
                    <a:lnTo>
                      <a:pt x="10" y="83"/>
                    </a:lnTo>
                    <a:lnTo>
                      <a:pt x="2" y="76"/>
                    </a:lnTo>
                    <a:lnTo>
                      <a:pt x="0" y="73"/>
                    </a:lnTo>
                    <a:lnTo>
                      <a:pt x="4" y="42"/>
                    </a:lnTo>
                    <a:lnTo>
                      <a:pt x="35" y="0"/>
                    </a:lnTo>
                    <a:lnTo>
                      <a:pt x="36" y="2"/>
                    </a:lnTo>
                    <a:lnTo>
                      <a:pt x="38" y="8"/>
                    </a:lnTo>
                    <a:lnTo>
                      <a:pt x="43" y="15"/>
                    </a:lnTo>
                    <a:lnTo>
                      <a:pt x="48" y="24"/>
                    </a:lnTo>
                    <a:lnTo>
                      <a:pt x="56" y="34"/>
                    </a:lnTo>
                    <a:lnTo>
                      <a:pt x="66" y="42"/>
                    </a:lnTo>
                    <a:lnTo>
                      <a:pt x="78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FFD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156"/>
              <p:cNvSpPr>
                <a:spLocks/>
              </p:cNvSpPr>
              <p:nvPr/>
            </p:nvSpPr>
            <p:spPr bwMode="auto">
              <a:xfrm>
                <a:off x="1091" y="2561"/>
                <a:ext cx="9" cy="16"/>
              </a:xfrm>
              <a:custGeom>
                <a:avLst/>
                <a:gdLst>
                  <a:gd name="T0" fmla="*/ 18 w 18"/>
                  <a:gd name="T1" fmla="*/ 8 h 32"/>
                  <a:gd name="T2" fmla="*/ 14 w 18"/>
                  <a:gd name="T3" fmla="*/ 32 h 32"/>
                  <a:gd name="T4" fmla="*/ 0 w 18"/>
                  <a:gd name="T5" fmla="*/ 13 h 32"/>
                  <a:gd name="T6" fmla="*/ 2 w 18"/>
                  <a:gd name="T7" fmla="*/ 10 h 32"/>
                  <a:gd name="T8" fmla="*/ 8 w 18"/>
                  <a:gd name="T9" fmla="*/ 4 h 32"/>
                  <a:gd name="T10" fmla="*/ 13 w 18"/>
                  <a:gd name="T11" fmla="*/ 0 h 32"/>
                  <a:gd name="T12" fmla="*/ 18 w 18"/>
                  <a:gd name="T1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2">
                    <a:moveTo>
                      <a:pt x="18" y="8"/>
                    </a:moveTo>
                    <a:lnTo>
                      <a:pt x="14" y="32"/>
                    </a:lnTo>
                    <a:lnTo>
                      <a:pt x="0" y="13"/>
                    </a:lnTo>
                    <a:lnTo>
                      <a:pt x="2" y="10"/>
                    </a:lnTo>
                    <a:lnTo>
                      <a:pt x="8" y="4"/>
                    </a:lnTo>
                    <a:lnTo>
                      <a:pt x="13" y="0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157"/>
              <p:cNvSpPr>
                <a:spLocks/>
              </p:cNvSpPr>
              <p:nvPr/>
            </p:nvSpPr>
            <p:spPr bwMode="auto">
              <a:xfrm>
                <a:off x="1005" y="2473"/>
                <a:ext cx="35" cy="32"/>
              </a:xfrm>
              <a:custGeom>
                <a:avLst/>
                <a:gdLst>
                  <a:gd name="T0" fmla="*/ 0 w 70"/>
                  <a:gd name="T1" fmla="*/ 4 h 63"/>
                  <a:gd name="T2" fmla="*/ 0 w 70"/>
                  <a:gd name="T3" fmla="*/ 5 h 63"/>
                  <a:gd name="T4" fmla="*/ 0 w 70"/>
                  <a:gd name="T5" fmla="*/ 9 h 63"/>
                  <a:gd name="T6" fmla="*/ 2 w 70"/>
                  <a:gd name="T7" fmla="*/ 16 h 63"/>
                  <a:gd name="T8" fmla="*/ 7 w 70"/>
                  <a:gd name="T9" fmla="*/ 24 h 63"/>
                  <a:gd name="T10" fmla="*/ 15 w 70"/>
                  <a:gd name="T11" fmla="*/ 34 h 63"/>
                  <a:gd name="T12" fmla="*/ 27 w 70"/>
                  <a:gd name="T13" fmla="*/ 44 h 63"/>
                  <a:gd name="T14" fmla="*/ 45 w 70"/>
                  <a:gd name="T15" fmla="*/ 53 h 63"/>
                  <a:gd name="T16" fmla="*/ 70 w 70"/>
                  <a:gd name="T17" fmla="*/ 63 h 63"/>
                  <a:gd name="T18" fmla="*/ 69 w 70"/>
                  <a:gd name="T19" fmla="*/ 62 h 63"/>
                  <a:gd name="T20" fmla="*/ 64 w 70"/>
                  <a:gd name="T21" fmla="*/ 58 h 63"/>
                  <a:gd name="T22" fmla="*/ 58 w 70"/>
                  <a:gd name="T23" fmla="*/ 52 h 63"/>
                  <a:gd name="T24" fmla="*/ 52 w 70"/>
                  <a:gd name="T25" fmla="*/ 44 h 63"/>
                  <a:gd name="T26" fmla="*/ 46 w 70"/>
                  <a:gd name="T27" fmla="*/ 35 h 63"/>
                  <a:gd name="T28" fmla="*/ 42 w 70"/>
                  <a:gd name="T29" fmla="*/ 25 h 63"/>
                  <a:gd name="T30" fmla="*/ 40 w 70"/>
                  <a:gd name="T31" fmla="*/ 15 h 63"/>
                  <a:gd name="T32" fmla="*/ 42 w 70"/>
                  <a:gd name="T33" fmla="*/ 6 h 63"/>
                  <a:gd name="T34" fmla="*/ 41 w 70"/>
                  <a:gd name="T35" fmla="*/ 6 h 63"/>
                  <a:gd name="T36" fmla="*/ 37 w 70"/>
                  <a:gd name="T37" fmla="*/ 5 h 63"/>
                  <a:gd name="T38" fmla="*/ 32 w 70"/>
                  <a:gd name="T39" fmla="*/ 4 h 63"/>
                  <a:gd name="T40" fmla="*/ 25 w 70"/>
                  <a:gd name="T41" fmla="*/ 1 h 63"/>
                  <a:gd name="T42" fmla="*/ 18 w 70"/>
                  <a:gd name="T43" fmla="*/ 1 h 63"/>
                  <a:gd name="T44" fmla="*/ 11 w 70"/>
                  <a:gd name="T45" fmla="*/ 0 h 63"/>
                  <a:gd name="T46" fmla="*/ 4 w 70"/>
                  <a:gd name="T47" fmla="*/ 1 h 63"/>
                  <a:gd name="T48" fmla="*/ 0 w 70"/>
                  <a:gd name="T4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0" h="63">
                    <a:moveTo>
                      <a:pt x="0" y="4"/>
                    </a:moveTo>
                    <a:lnTo>
                      <a:pt x="0" y="5"/>
                    </a:lnTo>
                    <a:lnTo>
                      <a:pt x="0" y="9"/>
                    </a:lnTo>
                    <a:lnTo>
                      <a:pt x="2" y="16"/>
                    </a:lnTo>
                    <a:lnTo>
                      <a:pt x="7" y="24"/>
                    </a:lnTo>
                    <a:lnTo>
                      <a:pt x="15" y="34"/>
                    </a:lnTo>
                    <a:lnTo>
                      <a:pt x="27" y="44"/>
                    </a:lnTo>
                    <a:lnTo>
                      <a:pt x="45" y="53"/>
                    </a:lnTo>
                    <a:lnTo>
                      <a:pt x="70" y="63"/>
                    </a:lnTo>
                    <a:lnTo>
                      <a:pt x="69" y="62"/>
                    </a:lnTo>
                    <a:lnTo>
                      <a:pt x="64" y="58"/>
                    </a:lnTo>
                    <a:lnTo>
                      <a:pt x="58" y="52"/>
                    </a:lnTo>
                    <a:lnTo>
                      <a:pt x="52" y="44"/>
                    </a:lnTo>
                    <a:lnTo>
                      <a:pt x="46" y="35"/>
                    </a:lnTo>
                    <a:lnTo>
                      <a:pt x="42" y="25"/>
                    </a:lnTo>
                    <a:lnTo>
                      <a:pt x="40" y="15"/>
                    </a:lnTo>
                    <a:lnTo>
                      <a:pt x="42" y="6"/>
                    </a:lnTo>
                    <a:lnTo>
                      <a:pt x="41" y="6"/>
                    </a:lnTo>
                    <a:lnTo>
                      <a:pt x="37" y="5"/>
                    </a:lnTo>
                    <a:lnTo>
                      <a:pt x="32" y="4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11" y="0"/>
                    </a:lnTo>
                    <a:lnTo>
                      <a:pt x="4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A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158"/>
              <p:cNvSpPr>
                <a:spLocks/>
              </p:cNvSpPr>
              <p:nvPr/>
            </p:nvSpPr>
            <p:spPr bwMode="auto">
              <a:xfrm>
                <a:off x="1000" y="2356"/>
                <a:ext cx="326" cy="238"/>
              </a:xfrm>
              <a:custGeom>
                <a:avLst/>
                <a:gdLst>
                  <a:gd name="T0" fmla="*/ 566 w 650"/>
                  <a:gd name="T1" fmla="*/ 210 h 477"/>
                  <a:gd name="T2" fmla="*/ 545 w 650"/>
                  <a:gd name="T3" fmla="*/ 280 h 477"/>
                  <a:gd name="T4" fmla="*/ 529 w 650"/>
                  <a:gd name="T5" fmla="*/ 332 h 477"/>
                  <a:gd name="T6" fmla="*/ 550 w 650"/>
                  <a:gd name="T7" fmla="*/ 426 h 477"/>
                  <a:gd name="T8" fmla="*/ 393 w 650"/>
                  <a:gd name="T9" fmla="*/ 474 h 477"/>
                  <a:gd name="T10" fmla="*/ 367 w 650"/>
                  <a:gd name="T11" fmla="*/ 472 h 477"/>
                  <a:gd name="T12" fmla="*/ 301 w 650"/>
                  <a:gd name="T13" fmla="*/ 467 h 477"/>
                  <a:gd name="T14" fmla="*/ 251 w 650"/>
                  <a:gd name="T15" fmla="*/ 455 h 477"/>
                  <a:gd name="T16" fmla="*/ 284 w 650"/>
                  <a:gd name="T17" fmla="*/ 431 h 477"/>
                  <a:gd name="T18" fmla="*/ 300 w 650"/>
                  <a:gd name="T19" fmla="*/ 390 h 477"/>
                  <a:gd name="T20" fmla="*/ 241 w 650"/>
                  <a:gd name="T21" fmla="*/ 305 h 477"/>
                  <a:gd name="T22" fmla="*/ 229 w 650"/>
                  <a:gd name="T23" fmla="*/ 298 h 477"/>
                  <a:gd name="T24" fmla="*/ 201 w 650"/>
                  <a:gd name="T25" fmla="*/ 270 h 477"/>
                  <a:gd name="T26" fmla="*/ 186 w 650"/>
                  <a:gd name="T27" fmla="*/ 236 h 477"/>
                  <a:gd name="T28" fmla="*/ 200 w 650"/>
                  <a:gd name="T29" fmla="*/ 245 h 477"/>
                  <a:gd name="T30" fmla="*/ 229 w 650"/>
                  <a:gd name="T31" fmla="*/ 260 h 477"/>
                  <a:gd name="T32" fmla="*/ 272 w 650"/>
                  <a:gd name="T33" fmla="*/ 275 h 477"/>
                  <a:gd name="T34" fmla="*/ 328 w 650"/>
                  <a:gd name="T35" fmla="*/ 284 h 477"/>
                  <a:gd name="T36" fmla="*/ 393 w 650"/>
                  <a:gd name="T37" fmla="*/ 278 h 477"/>
                  <a:gd name="T38" fmla="*/ 359 w 650"/>
                  <a:gd name="T39" fmla="*/ 281 h 477"/>
                  <a:gd name="T40" fmla="*/ 276 w 650"/>
                  <a:gd name="T41" fmla="*/ 258 h 477"/>
                  <a:gd name="T42" fmla="*/ 215 w 650"/>
                  <a:gd name="T43" fmla="*/ 198 h 477"/>
                  <a:gd name="T44" fmla="*/ 252 w 650"/>
                  <a:gd name="T45" fmla="*/ 153 h 477"/>
                  <a:gd name="T46" fmla="*/ 255 w 650"/>
                  <a:gd name="T47" fmla="*/ 72 h 477"/>
                  <a:gd name="T48" fmla="*/ 238 w 650"/>
                  <a:gd name="T49" fmla="*/ 52 h 477"/>
                  <a:gd name="T50" fmla="*/ 244 w 650"/>
                  <a:gd name="T51" fmla="*/ 99 h 477"/>
                  <a:gd name="T52" fmla="*/ 221 w 650"/>
                  <a:gd name="T53" fmla="*/ 145 h 477"/>
                  <a:gd name="T54" fmla="*/ 221 w 650"/>
                  <a:gd name="T55" fmla="*/ 123 h 477"/>
                  <a:gd name="T56" fmla="*/ 208 w 650"/>
                  <a:gd name="T57" fmla="*/ 73 h 477"/>
                  <a:gd name="T58" fmla="*/ 188 w 650"/>
                  <a:gd name="T59" fmla="*/ 39 h 477"/>
                  <a:gd name="T60" fmla="*/ 191 w 650"/>
                  <a:gd name="T61" fmla="*/ 106 h 477"/>
                  <a:gd name="T62" fmla="*/ 156 w 650"/>
                  <a:gd name="T63" fmla="*/ 189 h 477"/>
                  <a:gd name="T64" fmla="*/ 115 w 650"/>
                  <a:gd name="T65" fmla="*/ 206 h 477"/>
                  <a:gd name="T66" fmla="*/ 66 w 650"/>
                  <a:gd name="T67" fmla="*/ 196 h 477"/>
                  <a:gd name="T68" fmla="*/ 32 w 650"/>
                  <a:gd name="T69" fmla="*/ 166 h 477"/>
                  <a:gd name="T70" fmla="*/ 11 w 650"/>
                  <a:gd name="T71" fmla="*/ 143 h 477"/>
                  <a:gd name="T72" fmla="*/ 13 w 650"/>
                  <a:gd name="T73" fmla="*/ 128 h 477"/>
                  <a:gd name="T74" fmla="*/ 66 w 650"/>
                  <a:gd name="T75" fmla="*/ 88 h 477"/>
                  <a:gd name="T76" fmla="*/ 118 w 650"/>
                  <a:gd name="T77" fmla="*/ 37 h 477"/>
                  <a:gd name="T78" fmla="*/ 144 w 650"/>
                  <a:gd name="T79" fmla="*/ 20 h 477"/>
                  <a:gd name="T80" fmla="*/ 200 w 650"/>
                  <a:gd name="T81" fmla="*/ 0 h 477"/>
                  <a:gd name="T82" fmla="*/ 243 w 650"/>
                  <a:gd name="T83" fmla="*/ 12 h 477"/>
                  <a:gd name="T84" fmla="*/ 275 w 650"/>
                  <a:gd name="T85" fmla="*/ 58 h 477"/>
                  <a:gd name="T86" fmla="*/ 314 w 650"/>
                  <a:gd name="T87" fmla="*/ 113 h 477"/>
                  <a:gd name="T88" fmla="*/ 325 w 650"/>
                  <a:gd name="T89" fmla="*/ 108 h 477"/>
                  <a:gd name="T90" fmla="*/ 351 w 650"/>
                  <a:gd name="T91" fmla="*/ 76 h 477"/>
                  <a:gd name="T92" fmla="*/ 413 w 650"/>
                  <a:gd name="T93" fmla="*/ 130 h 477"/>
                  <a:gd name="T94" fmla="*/ 437 w 650"/>
                  <a:gd name="T95" fmla="*/ 96 h 477"/>
                  <a:gd name="T96" fmla="*/ 488 w 650"/>
                  <a:gd name="T97" fmla="*/ 59 h 477"/>
                  <a:gd name="T98" fmla="*/ 504 w 650"/>
                  <a:gd name="T99" fmla="*/ 13 h 477"/>
                  <a:gd name="T100" fmla="*/ 525 w 650"/>
                  <a:gd name="T101" fmla="*/ 12 h 477"/>
                  <a:gd name="T102" fmla="*/ 587 w 650"/>
                  <a:gd name="T103" fmla="*/ 44 h 477"/>
                  <a:gd name="T104" fmla="*/ 649 w 650"/>
                  <a:gd name="T105" fmla="*/ 113 h 477"/>
                  <a:gd name="T106" fmla="*/ 634 w 650"/>
                  <a:gd name="T107" fmla="*/ 129 h 477"/>
                  <a:gd name="T108" fmla="*/ 610 w 650"/>
                  <a:gd name="T109" fmla="*/ 153 h 477"/>
                  <a:gd name="T110" fmla="*/ 594 w 650"/>
                  <a:gd name="T111" fmla="*/ 149 h 477"/>
                  <a:gd name="T112" fmla="*/ 567 w 650"/>
                  <a:gd name="T113" fmla="*/ 104 h 477"/>
                  <a:gd name="T114" fmla="*/ 551 w 650"/>
                  <a:gd name="T115" fmla="*/ 65 h 477"/>
                  <a:gd name="T116" fmla="*/ 553 w 650"/>
                  <a:gd name="T117" fmla="*/ 143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50" h="477">
                    <a:moveTo>
                      <a:pt x="566" y="181"/>
                    </a:moveTo>
                    <a:lnTo>
                      <a:pt x="566" y="189"/>
                    </a:lnTo>
                    <a:lnTo>
                      <a:pt x="566" y="210"/>
                    </a:lnTo>
                    <a:lnTo>
                      <a:pt x="560" y="240"/>
                    </a:lnTo>
                    <a:lnTo>
                      <a:pt x="548" y="273"/>
                    </a:lnTo>
                    <a:lnTo>
                      <a:pt x="545" y="280"/>
                    </a:lnTo>
                    <a:lnTo>
                      <a:pt x="539" y="295"/>
                    </a:lnTo>
                    <a:lnTo>
                      <a:pt x="533" y="315"/>
                    </a:lnTo>
                    <a:lnTo>
                      <a:pt x="529" y="332"/>
                    </a:lnTo>
                    <a:lnTo>
                      <a:pt x="534" y="348"/>
                    </a:lnTo>
                    <a:lnTo>
                      <a:pt x="543" y="386"/>
                    </a:lnTo>
                    <a:lnTo>
                      <a:pt x="550" y="426"/>
                    </a:lnTo>
                    <a:lnTo>
                      <a:pt x="550" y="454"/>
                    </a:lnTo>
                    <a:lnTo>
                      <a:pt x="437" y="477"/>
                    </a:lnTo>
                    <a:lnTo>
                      <a:pt x="393" y="474"/>
                    </a:lnTo>
                    <a:lnTo>
                      <a:pt x="390" y="474"/>
                    </a:lnTo>
                    <a:lnTo>
                      <a:pt x="381" y="474"/>
                    </a:lnTo>
                    <a:lnTo>
                      <a:pt x="367" y="472"/>
                    </a:lnTo>
                    <a:lnTo>
                      <a:pt x="348" y="471"/>
                    </a:lnTo>
                    <a:lnTo>
                      <a:pt x="325" y="470"/>
                    </a:lnTo>
                    <a:lnTo>
                      <a:pt x="301" y="467"/>
                    </a:lnTo>
                    <a:lnTo>
                      <a:pt x="275" y="463"/>
                    </a:lnTo>
                    <a:lnTo>
                      <a:pt x="247" y="457"/>
                    </a:lnTo>
                    <a:lnTo>
                      <a:pt x="251" y="455"/>
                    </a:lnTo>
                    <a:lnTo>
                      <a:pt x="260" y="451"/>
                    </a:lnTo>
                    <a:lnTo>
                      <a:pt x="271" y="441"/>
                    </a:lnTo>
                    <a:lnTo>
                      <a:pt x="284" y="431"/>
                    </a:lnTo>
                    <a:lnTo>
                      <a:pt x="296" y="418"/>
                    </a:lnTo>
                    <a:lnTo>
                      <a:pt x="301" y="404"/>
                    </a:lnTo>
                    <a:lnTo>
                      <a:pt x="300" y="390"/>
                    </a:lnTo>
                    <a:lnTo>
                      <a:pt x="290" y="375"/>
                    </a:lnTo>
                    <a:lnTo>
                      <a:pt x="264" y="328"/>
                    </a:lnTo>
                    <a:lnTo>
                      <a:pt x="241" y="305"/>
                    </a:lnTo>
                    <a:lnTo>
                      <a:pt x="240" y="304"/>
                    </a:lnTo>
                    <a:lnTo>
                      <a:pt x="236" y="302"/>
                    </a:lnTo>
                    <a:lnTo>
                      <a:pt x="229" y="298"/>
                    </a:lnTo>
                    <a:lnTo>
                      <a:pt x="221" y="292"/>
                    </a:lnTo>
                    <a:lnTo>
                      <a:pt x="211" y="282"/>
                    </a:lnTo>
                    <a:lnTo>
                      <a:pt x="201" y="270"/>
                    </a:lnTo>
                    <a:lnTo>
                      <a:pt x="193" y="255"/>
                    </a:lnTo>
                    <a:lnTo>
                      <a:pt x="185" y="235"/>
                    </a:lnTo>
                    <a:lnTo>
                      <a:pt x="186" y="236"/>
                    </a:lnTo>
                    <a:lnTo>
                      <a:pt x="188" y="239"/>
                    </a:lnTo>
                    <a:lnTo>
                      <a:pt x="193" y="241"/>
                    </a:lnTo>
                    <a:lnTo>
                      <a:pt x="200" y="245"/>
                    </a:lnTo>
                    <a:lnTo>
                      <a:pt x="208" y="250"/>
                    </a:lnTo>
                    <a:lnTo>
                      <a:pt x="218" y="256"/>
                    </a:lnTo>
                    <a:lnTo>
                      <a:pt x="229" y="260"/>
                    </a:lnTo>
                    <a:lnTo>
                      <a:pt x="243" y="266"/>
                    </a:lnTo>
                    <a:lnTo>
                      <a:pt x="256" y="272"/>
                    </a:lnTo>
                    <a:lnTo>
                      <a:pt x="272" y="275"/>
                    </a:lnTo>
                    <a:lnTo>
                      <a:pt x="290" y="280"/>
                    </a:lnTo>
                    <a:lnTo>
                      <a:pt x="308" y="282"/>
                    </a:lnTo>
                    <a:lnTo>
                      <a:pt x="328" y="284"/>
                    </a:lnTo>
                    <a:lnTo>
                      <a:pt x="348" y="284"/>
                    </a:lnTo>
                    <a:lnTo>
                      <a:pt x="370" y="281"/>
                    </a:lnTo>
                    <a:lnTo>
                      <a:pt x="393" y="278"/>
                    </a:lnTo>
                    <a:lnTo>
                      <a:pt x="389" y="279"/>
                    </a:lnTo>
                    <a:lnTo>
                      <a:pt x="377" y="281"/>
                    </a:lnTo>
                    <a:lnTo>
                      <a:pt x="359" y="281"/>
                    </a:lnTo>
                    <a:lnTo>
                      <a:pt x="335" y="279"/>
                    </a:lnTo>
                    <a:lnTo>
                      <a:pt x="307" y="272"/>
                    </a:lnTo>
                    <a:lnTo>
                      <a:pt x="276" y="258"/>
                    </a:lnTo>
                    <a:lnTo>
                      <a:pt x="244" y="235"/>
                    </a:lnTo>
                    <a:lnTo>
                      <a:pt x="210" y="202"/>
                    </a:lnTo>
                    <a:lnTo>
                      <a:pt x="215" y="198"/>
                    </a:lnTo>
                    <a:lnTo>
                      <a:pt x="225" y="189"/>
                    </a:lnTo>
                    <a:lnTo>
                      <a:pt x="239" y="174"/>
                    </a:lnTo>
                    <a:lnTo>
                      <a:pt x="252" y="153"/>
                    </a:lnTo>
                    <a:lnTo>
                      <a:pt x="261" y="129"/>
                    </a:lnTo>
                    <a:lnTo>
                      <a:pt x="263" y="103"/>
                    </a:lnTo>
                    <a:lnTo>
                      <a:pt x="255" y="72"/>
                    </a:lnTo>
                    <a:lnTo>
                      <a:pt x="233" y="39"/>
                    </a:lnTo>
                    <a:lnTo>
                      <a:pt x="234" y="43"/>
                    </a:lnTo>
                    <a:lnTo>
                      <a:pt x="238" y="52"/>
                    </a:lnTo>
                    <a:lnTo>
                      <a:pt x="241" y="66"/>
                    </a:lnTo>
                    <a:lnTo>
                      <a:pt x="244" y="82"/>
                    </a:lnTo>
                    <a:lnTo>
                      <a:pt x="244" y="99"/>
                    </a:lnTo>
                    <a:lnTo>
                      <a:pt x="241" y="116"/>
                    </a:lnTo>
                    <a:lnTo>
                      <a:pt x="233" y="133"/>
                    </a:lnTo>
                    <a:lnTo>
                      <a:pt x="221" y="145"/>
                    </a:lnTo>
                    <a:lnTo>
                      <a:pt x="221" y="143"/>
                    </a:lnTo>
                    <a:lnTo>
                      <a:pt x="221" y="135"/>
                    </a:lnTo>
                    <a:lnTo>
                      <a:pt x="221" y="123"/>
                    </a:lnTo>
                    <a:lnTo>
                      <a:pt x="218" y="108"/>
                    </a:lnTo>
                    <a:lnTo>
                      <a:pt x="215" y="91"/>
                    </a:lnTo>
                    <a:lnTo>
                      <a:pt x="208" y="73"/>
                    </a:lnTo>
                    <a:lnTo>
                      <a:pt x="200" y="53"/>
                    </a:lnTo>
                    <a:lnTo>
                      <a:pt x="187" y="33"/>
                    </a:lnTo>
                    <a:lnTo>
                      <a:pt x="188" y="39"/>
                    </a:lnTo>
                    <a:lnTo>
                      <a:pt x="191" y="55"/>
                    </a:lnTo>
                    <a:lnTo>
                      <a:pt x="192" y="78"/>
                    </a:lnTo>
                    <a:lnTo>
                      <a:pt x="191" y="106"/>
                    </a:lnTo>
                    <a:lnTo>
                      <a:pt x="186" y="136"/>
                    </a:lnTo>
                    <a:lnTo>
                      <a:pt x="175" y="164"/>
                    </a:lnTo>
                    <a:lnTo>
                      <a:pt x="156" y="189"/>
                    </a:lnTo>
                    <a:lnTo>
                      <a:pt x="129" y="207"/>
                    </a:lnTo>
                    <a:lnTo>
                      <a:pt x="125" y="207"/>
                    </a:lnTo>
                    <a:lnTo>
                      <a:pt x="115" y="206"/>
                    </a:lnTo>
                    <a:lnTo>
                      <a:pt x="100" y="205"/>
                    </a:lnTo>
                    <a:lnTo>
                      <a:pt x="84" y="202"/>
                    </a:lnTo>
                    <a:lnTo>
                      <a:pt x="66" y="196"/>
                    </a:lnTo>
                    <a:lnTo>
                      <a:pt x="50" y="189"/>
                    </a:lnTo>
                    <a:lnTo>
                      <a:pt x="39" y="179"/>
                    </a:lnTo>
                    <a:lnTo>
                      <a:pt x="32" y="166"/>
                    </a:lnTo>
                    <a:lnTo>
                      <a:pt x="28" y="161"/>
                    </a:lnTo>
                    <a:lnTo>
                      <a:pt x="21" y="152"/>
                    </a:lnTo>
                    <a:lnTo>
                      <a:pt x="11" y="143"/>
                    </a:lnTo>
                    <a:lnTo>
                      <a:pt x="0" y="138"/>
                    </a:lnTo>
                    <a:lnTo>
                      <a:pt x="3" y="136"/>
                    </a:lnTo>
                    <a:lnTo>
                      <a:pt x="13" y="128"/>
                    </a:lnTo>
                    <a:lnTo>
                      <a:pt x="28" y="118"/>
                    </a:lnTo>
                    <a:lnTo>
                      <a:pt x="47" y="103"/>
                    </a:lnTo>
                    <a:lnTo>
                      <a:pt x="66" y="88"/>
                    </a:lnTo>
                    <a:lnTo>
                      <a:pt x="86" y="70"/>
                    </a:lnTo>
                    <a:lnTo>
                      <a:pt x="104" y="53"/>
                    </a:lnTo>
                    <a:lnTo>
                      <a:pt x="118" y="37"/>
                    </a:lnTo>
                    <a:lnTo>
                      <a:pt x="122" y="35"/>
                    </a:lnTo>
                    <a:lnTo>
                      <a:pt x="130" y="29"/>
                    </a:lnTo>
                    <a:lnTo>
                      <a:pt x="144" y="20"/>
                    </a:lnTo>
                    <a:lnTo>
                      <a:pt x="161" y="12"/>
                    </a:lnTo>
                    <a:lnTo>
                      <a:pt x="179" y="5"/>
                    </a:lnTo>
                    <a:lnTo>
                      <a:pt x="200" y="0"/>
                    </a:lnTo>
                    <a:lnTo>
                      <a:pt x="221" y="0"/>
                    </a:lnTo>
                    <a:lnTo>
                      <a:pt x="240" y="7"/>
                    </a:lnTo>
                    <a:lnTo>
                      <a:pt x="243" y="12"/>
                    </a:lnTo>
                    <a:lnTo>
                      <a:pt x="251" y="22"/>
                    </a:lnTo>
                    <a:lnTo>
                      <a:pt x="262" y="38"/>
                    </a:lnTo>
                    <a:lnTo>
                      <a:pt x="275" y="58"/>
                    </a:lnTo>
                    <a:lnTo>
                      <a:pt x="289" y="77"/>
                    </a:lnTo>
                    <a:lnTo>
                      <a:pt x="302" y="97"/>
                    </a:lnTo>
                    <a:lnTo>
                      <a:pt x="314" y="113"/>
                    </a:lnTo>
                    <a:lnTo>
                      <a:pt x="322" y="125"/>
                    </a:lnTo>
                    <a:lnTo>
                      <a:pt x="323" y="120"/>
                    </a:lnTo>
                    <a:lnTo>
                      <a:pt x="325" y="108"/>
                    </a:lnTo>
                    <a:lnTo>
                      <a:pt x="330" y="95"/>
                    </a:lnTo>
                    <a:lnTo>
                      <a:pt x="338" y="82"/>
                    </a:lnTo>
                    <a:lnTo>
                      <a:pt x="351" y="76"/>
                    </a:lnTo>
                    <a:lnTo>
                      <a:pt x="366" y="78"/>
                    </a:lnTo>
                    <a:lnTo>
                      <a:pt x="386" y="96"/>
                    </a:lnTo>
                    <a:lnTo>
                      <a:pt x="413" y="130"/>
                    </a:lnTo>
                    <a:lnTo>
                      <a:pt x="416" y="126"/>
                    </a:lnTo>
                    <a:lnTo>
                      <a:pt x="424" y="113"/>
                    </a:lnTo>
                    <a:lnTo>
                      <a:pt x="437" y="96"/>
                    </a:lnTo>
                    <a:lnTo>
                      <a:pt x="453" y="78"/>
                    </a:lnTo>
                    <a:lnTo>
                      <a:pt x="471" y="66"/>
                    </a:lnTo>
                    <a:lnTo>
                      <a:pt x="488" y="59"/>
                    </a:lnTo>
                    <a:lnTo>
                      <a:pt x="505" y="62"/>
                    </a:lnTo>
                    <a:lnTo>
                      <a:pt x="521" y="80"/>
                    </a:lnTo>
                    <a:lnTo>
                      <a:pt x="504" y="13"/>
                    </a:lnTo>
                    <a:lnTo>
                      <a:pt x="506" y="12"/>
                    </a:lnTo>
                    <a:lnTo>
                      <a:pt x="513" y="10"/>
                    </a:lnTo>
                    <a:lnTo>
                      <a:pt x="525" y="12"/>
                    </a:lnTo>
                    <a:lnTo>
                      <a:pt x="541" y="16"/>
                    </a:lnTo>
                    <a:lnTo>
                      <a:pt x="562" y="27"/>
                    </a:lnTo>
                    <a:lnTo>
                      <a:pt x="587" y="44"/>
                    </a:lnTo>
                    <a:lnTo>
                      <a:pt x="616" y="73"/>
                    </a:lnTo>
                    <a:lnTo>
                      <a:pt x="650" y="112"/>
                    </a:lnTo>
                    <a:lnTo>
                      <a:pt x="649" y="113"/>
                    </a:lnTo>
                    <a:lnTo>
                      <a:pt x="646" y="116"/>
                    </a:lnTo>
                    <a:lnTo>
                      <a:pt x="640" y="122"/>
                    </a:lnTo>
                    <a:lnTo>
                      <a:pt x="634" y="129"/>
                    </a:lnTo>
                    <a:lnTo>
                      <a:pt x="626" y="137"/>
                    </a:lnTo>
                    <a:lnTo>
                      <a:pt x="618" y="145"/>
                    </a:lnTo>
                    <a:lnTo>
                      <a:pt x="610" y="153"/>
                    </a:lnTo>
                    <a:lnTo>
                      <a:pt x="602" y="160"/>
                    </a:lnTo>
                    <a:lnTo>
                      <a:pt x="600" y="157"/>
                    </a:lnTo>
                    <a:lnTo>
                      <a:pt x="594" y="149"/>
                    </a:lnTo>
                    <a:lnTo>
                      <a:pt x="586" y="135"/>
                    </a:lnTo>
                    <a:lnTo>
                      <a:pt x="577" y="120"/>
                    </a:lnTo>
                    <a:lnTo>
                      <a:pt x="567" y="104"/>
                    </a:lnTo>
                    <a:lnTo>
                      <a:pt x="559" y="89"/>
                    </a:lnTo>
                    <a:lnTo>
                      <a:pt x="553" y="75"/>
                    </a:lnTo>
                    <a:lnTo>
                      <a:pt x="551" y="65"/>
                    </a:lnTo>
                    <a:lnTo>
                      <a:pt x="550" y="76"/>
                    </a:lnTo>
                    <a:lnTo>
                      <a:pt x="550" y="105"/>
                    </a:lnTo>
                    <a:lnTo>
                      <a:pt x="553" y="143"/>
                    </a:lnTo>
                    <a:lnTo>
                      <a:pt x="566" y="181"/>
                    </a:lnTo>
                    <a:close/>
                  </a:path>
                </a:pathLst>
              </a:custGeom>
              <a:solidFill>
                <a:srgbClr val="FF7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159"/>
              <p:cNvSpPr>
                <a:spLocks/>
              </p:cNvSpPr>
              <p:nvPr/>
            </p:nvSpPr>
            <p:spPr bwMode="auto">
              <a:xfrm>
                <a:off x="1279" y="2429"/>
                <a:ext cx="81" cy="111"/>
              </a:xfrm>
              <a:custGeom>
                <a:avLst/>
                <a:gdLst>
                  <a:gd name="T0" fmla="*/ 13 w 161"/>
                  <a:gd name="T1" fmla="*/ 144 h 221"/>
                  <a:gd name="T2" fmla="*/ 14 w 161"/>
                  <a:gd name="T3" fmla="*/ 141 h 221"/>
                  <a:gd name="T4" fmla="*/ 17 w 161"/>
                  <a:gd name="T5" fmla="*/ 133 h 221"/>
                  <a:gd name="T6" fmla="*/ 24 w 161"/>
                  <a:gd name="T7" fmla="*/ 123 h 221"/>
                  <a:gd name="T8" fmla="*/ 32 w 161"/>
                  <a:gd name="T9" fmla="*/ 110 h 221"/>
                  <a:gd name="T10" fmla="*/ 44 w 161"/>
                  <a:gd name="T11" fmla="*/ 96 h 221"/>
                  <a:gd name="T12" fmla="*/ 56 w 161"/>
                  <a:gd name="T13" fmla="*/ 84 h 221"/>
                  <a:gd name="T14" fmla="*/ 72 w 161"/>
                  <a:gd name="T15" fmla="*/ 73 h 221"/>
                  <a:gd name="T16" fmla="*/ 91 w 161"/>
                  <a:gd name="T17" fmla="*/ 66 h 221"/>
                  <a:gd name="T18" fmla="*/ 89 w 161"/>
                  <a:gd name="T19" fmla="*/ 66 h 221"/>
                  <a:gd name="T20" fmla="*/ 84 w 161"/>
                  <a:gd name="T21" fmla="*/ 66 h 221"/>
                  <a:gd name="T22" fmla="*/ 76 w 161"/>
                  <a:gd name="T23" fmla="*/ 66 h 221"/>
                  <a:gd name="T24" fmla="*/ 68 w 161"/>
                  <a:gd name="T25" fmla="*/ 66 h 221"/>
                  <a:gd name="T26" fmla="*/ 59 w 161"/>
                  <a:gd name="T27" fmla="*/ 65 h 221"/>
                  <a:gd name="T28" fmla="*/ 49 w 161"/>
                  <a:gd name="T29" fmla="*/ 63 h 221"/>
                  <a:gd name="T30" fmla="*/ 43 w 161"/>
                  <a:gd name="T31" fmla="*/ 58 h 221"/>
                  <a:gd name="T32" fmla="*/ 38 w 161"/>
                  <a:gd name="T33" fmla="*/ 53 h 221"/>
                  <a:gd name="T34" fmla="*/ 40 w 161"/>
                  <a:gd name="T35" fmla="*/ 51 h 221"/>
                  <a:gd name="T36" fmla="*/ 45 w 161"/>
                  <a:gd name="T37" fmla="*/ 48 h 221"/>
                  <a:gd name="T38" fmla="*/ 53 w 161"/>
                  <a:gd name="T39" fmla="*/ 43 h 221"/>
                  <a:gd name="T40" fmla="*/ 62 w 161"/>
                  <a:gd name="T41" fmla="*/ 36 h 221"/>
                  <a:gd name="T42" fmla="*/ 72 w 161"/>
                  <a:gd name="T43" fmla="*/ 28 h 221"/>
                  <a:gd name="T44" fmla="*/ 82 w 161"/>
                  <a:gd name="T45" fmla="*/ 19 h 221"/>
                  <a:gd name="T46" fmla="*/ 91 w 161"/>
                  <a:gd name="T47" fmla="*/ 10 h 221"/>
                  <a:gd name="T48" fmla="*/ 97 w 161"/>
                  <a:gd name="T49" fmla="*/ 0 h 221"/>
                  <a:gd name="T50" fmla="*/ 99 w 161"/>
                  <a:gd name="T51" fmla="*/ 2 h 221"/>
                  <a:gd name="T52" fmla="*/ 104 w 161"/>
                  <a:gd name="T53" fmla="*/ 8 h 221"/>
                  <a:gd name="T54" fmla="*/ 112 w 161"/>
                  <a:gd name="T55" fmla="*/ 16 h 221"/>
                  <a:gd name="T56" fmla="*/ 121 w 161"/>
                  <a:gd name="T57" fmla="*/ 26 h 221"/>
                  <a:gd name="T58" fmla="*/ 131 w 161"/>
                  <a:gd name="T59" fmla="*/ 38 h 221"/>
                  <a:gd name="T60" fmla="*/ 140 w 161"/>
                  <a:gd name="T61" fmla="*/ 51 h 221"/>
                  <a:gd name="T62" fmla="*/ 147 w 161"/>
                  <a:gd name="T63" fmla="*/ 64 h 221"/>
                  <a:gd name="T64" fmla="*/ 153 w 161"/>
                  <a:gd name="T65" fmla="*/ 77 h 221"/>
                  <a:gd name="T66" fmla="*/ 157 w 161"/>
                  <a:gd name="T67" fmla="*/ 81 h 221"/>
                  <a:gd name="T68" fmla="*/ 161 w 161"/>
                  <a:gd name="T69" fmla="*/ 93 h 221"/>
                  <a:gd name="T70" fmla="*/ 160 w 161"/>
                  <a:gd name="T71" fmla="*/ 107 h 221"/>
                  <a:gd name="T72" fmla="*/ 145 w 161"/>
                  <a:gd name="T73" fmla="*/ 117 h 221"/>
                  <a:gd name="T74" fmla="*/ 140 w 161"/>
                  <a:gd name="T75" fmla="*/ 119 h 221"/>
                  <a:gd name="T76" fmla="*/ 129 w 161"/>
                  <a:gd name="T77" fmla="*/ 126 h 221"/>
                  <a:gd name="T78" fmla="*/ 113 w 161"/>
                  <a:gd name="T79" fmla="*/ 137 h 221"/>
                  <a:gd name="T80" fmla="*/ 92 w 161"/>
                  <a:gd name="T81" fmla="*/ 149 h 221"/>
                  <a:gd name="T82" fmla="*/ 69 w 161"/>
                  <a:gd name="T83" fmla="*/ 162 h 221"/>
                  <a:gd name="T84" fmla="*/ 46 w 161"/>
                  <a:gd name="T85" fmla="*/ 175 h 221"/>
                  <a:gd name="T86" fmla="*/ 25 w 161"/>
                  <a:gd name="T87" fmla="*/ 185 h 221"/>
                  <a:gd name="T88" fmla="*/ 8 w 161"/>
                  <a:gd name="T89" fmla="*/ 193 h 221"/>
                  <a:gd name="T90" fmla="*/ 10 w 161"/>
                  <a:gd name="T91" fmla="*/ 195 h 221"/>
                  <a:gd name="T92" fmla="*/ 13 w 161"/>
                  <a:gd name="T93" fmla="*/ 202 h 221"/>
                  <a:gd name="T94" fmla="*/ 14 w 161"/>
                  <a:gd name="T95" fmla="*/ 212 h 221"/>
                  <a:gd name="T96" fmla="*/ 7 w 161"/>
                  <a:gd name="T97" fmla="*/ 221 h 221"/>
                  <a:gd name="T98" fmla="*/ 5 w 161"/>
                  <a:gd name="T99" fmla="*/ 215 h 221"/>
                  <a:gd name="T100" fmla="*/ 0 w 161"/>
                  <a:gd name="T101" fmla="*/ 200 h 221"/>
                  <a:gd name="T102" fmla="*/ 1 w 161"/>
                  <a:gd name="T103" fmla="*/ 176 h 221"/>
                  <a:gd name="T104" fmla="*/ 13 w 161"/>
                  <a:gd name="T105" fmla="*/ 144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1" h="221">
                    <a:moveTo>
                      <a:pt x="13" y="144"/>
                    </a:moveTo>
                    <a:lnTo>
                      <a:pt x="14" y="141"/>
                    </a:lnTo>
                    <a:lnTo>
                      <a:pt x="17" y="133"/>
                    </a:lnTo>
                    <a:lnTo>
                      <a:pt x="24" y="123"/>
                    </a:lnTo>
                    <a:lnTo>
                      <a:pt x="32" y="110"/>
                    </a:lnTo>
                    <a:lnTo>
                      <a:pt x="44" y="96"/>
                    </a:lnTo>
                    <a:lnTo>
                      <a:pt x="56" y="84"/>
                    </a:lnTo>
                    <a:lnTo>
                      <a:pt x="72" y="73"/>
                    </a:lnTo>
                    <a:lnTo>
                      <a:pt x="91" y="66"/>
                    </a:lnTo>
                    <a:lnTo>
                      <a:pt x="89" y="66"/>
                    </a:lnTo>
                    <a:lnTo>
                      <a:pt x="84" y="66"/>
                    </a:lnTo>
                    <a:lnTo>
                      <a:pt x="76" y="66"/>
                    </a:lnTo>
                    <a:lnTo>
                      <a:pt x="68" y="66"/>
                    </a:lnTo>
                    <a:lnTo>
                      <a:pt x="59" y="65"/>
                    </a:lnTo>
                    <a:lnTo>
                      <a:pt x="49" y="63"/>
                    </a:lnTo>
                    <a:lnTo>
                      <a:pt x="43" y="58"/>
                    </a:lnTo>
                    <a:lnTo>
                      <a:pt x="38" y="53"/>
                    </a:lnTo>
                    <a:lnTo>
                      <a:pt x="40" y="51"/>
                    </a:lnTo>
                    <a:lnTo>
                      <a:pt x="45" y="48"/>
                    </a:lnTo>
                    <a:lnTo>
                      <a:pt x="53" y="43"/>
                    </a:lnTo>
                    <a:lnTo>
                      <a:pt x="62" y="36"/>
                    </a:lnTo>
                    <a:lnTo>
                      <a:pt x="72" y="28"/>
                    </a:lnTo>
                    <a:lnTo>
                      <a:pt x="82" y="19"/>
                    </a:lnTo>
                    <a:lnTo>
                      <a:pt x="91" y="10"/>
                    </a:lnTo>
                    <a:lnTo>
                      <a:pt x="97" y="0"/>
                    </a:lnTo>
                    <a:lnTo>
                      <a:pt x="99" y="2"/>
                    </a:lnTo>
                    <a:lnTo>
                      <a:pt x="104" y="8"/>
                    </a:lnTo>
                    <a:lnTo>
                      <a:pt x="112" y="16"/>
                    </a:lnTo>
                    <a:lnTo>
                      <a:pt x="121" y="26"/>
                    </a:lnTo>
                    <a:lnTo>
                      <a:pt x="131" y="38"/>
                    </a:lnTo>
                    <a:lnTo>
                      <a:pt x="140" y="51"/>
                    </a:lnTo>
                    <a:lnTo>
                      <a:pt x="147" y="64"/>
                    </a:lnTo>
                    <a:lnTo>
                      <a:pt x="153" y="77"/>
                    </a:lnTo>
                    <a:lnTo>
                      <a:pt x="157" y="81"/>
                    </a:lnTo>
                    <a:lnTo>
                      <a:pt x="161" y="93"/>
                    </a:lnTo>
                    <a:lnTo>
                      <a:pt x="160" y="107"/>
                    </a:lnTo>
                    <a:lnTo>
                      <a:pt x="145" y="117"/>
                    </a:lnTo>
                    <a:lnTo>
                      <a:pt x="140" y="119"/>
                    </a:lnTo>
                    <a:lnTo>
                      <a:pt x="129" y="126"/>
                    </a:lnTo>
                    <a:lnTo>
                      <a:pt x="113" y="137"/>
                    </a:lnTo>
                    <a:lnTo>
                      <a:pt x="92" y="149"/>
                    </a:lnTo>
                    <a:lnTo>
                      <a:pt x="69" y="162"/>
                    </a:lnTo>
                    <a:lnTo>
                      <a:pt x="46" y="175"/>
                    </a:lnTo>
                    <a:lnTo>
                      <a:pt x="25" y="185"/>
                    </a:lnTo>
                    <a:lnTo>
                      <a:pt x="8" y="193"/>
                    </a:lnTo>
                    <a:lnTo>
                      <a:pt x="10" y="195"/>
                    </a:lnTo>
                    <a:lnTo>
                      <a:pt x="13" y="202"/>
                    </a:lnTo>
                    <a:lnTo>
                      <a:pt x="14" y="212"/>
                    </a:lnTo>
                    <a:lnTo>
                      <a:pt x="7" y="221"/>
                    </a:lnTo>
                    <a:lnTo>
                      <a:pt x="5" y="215"/>
                    </a:lnTo>
                    <a:lnTo>
                      <a:pt x="0" y="200"/>
                    </a:lnTo>
                    <a:lnTo>
                      <a:pt x="1" y="176"/>
                    </a:lnTo>
                    <a:lnTo>
                      <a:pt x="13" y="144"/>
                    </a:lnTo>
                    <a:close/>
                  </a:path>
                </a:pathLst>
              </a:custGeom>
              <a:solidFill>
                <a:srgbClr val="FFD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160"/>
              <p:cNvSpPr>
                <a:spLocks/>
              </p:cNvSpPr>
              <p:nvPr/>
            </p:nvSpPr>
            <p:spPr bwMode="auto">
              <a:xfrm>
                <a:off x="1156" y="2401"/>
                <a:ext cx="117" cy="71"/>
              </a:xfrm>
              <a:custGeom>
                <a:avLst/>
                <a:gdLst>
                  <a:gd name="T0" fmla="*/ 0 w 235"/>
                  <a:gd name="T1" fmla="*/ 118 h 142"/>
                  <a:gd name="T2" fmla="*/ 85 w 235"/>
                  <a:gd name="T3" fmla="*/ 142 h 142"/>
                  <a:gd name="T4" fmla="*/ 235 w 235"/>
                  <a:gd name="T5" fmla="*/ 88 h 142"/>
                  <a:gd name="T6" fmla="*/ 147 w 235"/>
                  <a:gd name="T7" fmla="*/ 88 h 142"/>
                  <a:gd name="T8" fmla="*/ 214 w 235"/>
                  <a:gd name="T9" fmla="*/ 0 h 142"/>
                  <a:gd name="T10" fmla="*/ 0 w 235"/>
                  <a:gd name="T11" fmla="*/ 11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5" h="142">
                    <a:moveTo>
                      <a:pt x="0" y="118"/>
                    </a:moveTo>
                    <a:lnTo>
                      <a:pt x="85" y="142"/>
                    </a:lnTo>
                    <a:lnTo>
                      <a:pt x="235" y="88"/>
                    </a:lnTo>
                    <a:lnTo>
                      <a:pt x="147" y="88"/>
                    </a:lnTo>
                    <a:lnTo>
                      <a:pt x="214" y="0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FB5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161"/>
              <p:cNvSpPr>
                <a:spLocks/>
              </p:cNvSpPr>
              <p:nvPr/>
            </p:nvSpPr>
            <p:spPr bwMode="auto">
              <a:xfrm>
                <a:off x="1136" y="2332"/>
                <a:ext cx="45" cy="62"/>
              </a:xfrm>
              <a:custGeom>
                <a:avLst/>
                <a:gdLst>
                  <a:gd name="T0" fmla="*/ 0 w 91"/>
                  <a:gd name="T1" fmla="*/ 44 h 122"/>
                  <a:gd name="T2" fmla="*/ 47 w 91"/>
                  <a:gd name="T3" fmla="*/ 122 h 122"/>
                  <a:gd name="T4" fmla="*/ 49 w 91"/>
                  <a:gd name="T5" fmla="*/ 120 h 122"/>
                  <a:gd name="T6" fmla="*/ 52 w 91"/>
                  <a:gd name="T7" fmla="*/ 114 h 122"/>
                  <a:gd name="T8" fmla="*/ 58 w 91"/>
                  <a:gd name="T9" fmla="*/ 106 h 122"/>
                  <a:gd name="T10" fmla="*/ 65 w 91"/>
                  <a:gd name="T11" fmla="*/ 98 h 122"/>
                  <a:gd name="T12" fmla="*/ 72 w 91"/>
                  <a:gd name="T13" fmla="*/ 92 h 122"/>
                  <a:gd name="T14" fmla="*/ 78 w 91"/>
                  <a:gd name="T15" fmla="*/ 88 h 122"/>
                  <a:gd name="T16" fmla="*/ 85 w 91"/>
                  <a:gd name="T17" fmla="*/ 89 h 122"/>
                  <a:gd name="T18" fmla="*/ 91 w 91"/>
                  <a:gd name="T19" fmla="*/ 96 h 122"/>
                  <a:gd name="T20" fmla="*/ 36 w 91"/>
                  <a:gd name="T21" fmla="*/ 0 h 122"/>
                  <a:gd name="T22" fmla="*/ 36 w 91"/>
                  <a:gd name="T23" fmla="*/ 1 h 122"/>
                  <a:gd name="T24" fmla="*/ 34 w 91"/>
                  <a:gd name="T25" fmla="*/ 3 h 122"/>
                  <a:gd name="T26" fmla="*/ 31 w 91"/>
                  <a:gd name="T27" fmla="*/ 8 h 122"/>
                  <a:gd name="T28" fmla="*/ 27 w 91"/>
                  <a:gd name="T29" fmla="*/ 13 h 122"/>
                  <a:gd name="T30" fmla="*/ 22 w 91"/>
                  <a:gd name="T31" fmla="*/ 20 h 122"/>
                  <a:gd name="T32" fmla="*/ 16 w 91"/>
                  <a:gd name="T33" fmla="*/ 28 h 122"/>
                  <a:gd name="T34" fmla="*/ 8 w 91"/>
                  <a:gd name="T35" fmla="*/ 36 h 122"/>
                  <a:gd name="T36" fmla="*/ 0 w 91"/>
                  <a:gd name="T37" fmla="*/ 4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122">
                    <a:moveTo>
                      <a:pt x="0" y="44"/>
                    </a:moveTo>
                    <a:lnTo>
                      <a:pt x="47" y="122"/>
                    </a:lnTo>
                    <a:lnTo>
                      <a:pt x="49" y="120"/>
                    </a:lnTo>
                    <a:lnTo>
                      <a:pt x="52" y="114"/>
                    </a:lnTo>
                    <a:lnTo>
                      <a:pt x="58" y="106"/>
                    </a:lnTo>
                    <a:lnTo>
                      <a:pt x="65" y="98"/>
                    </a:lnTo>
                    <a:lnTo>
                      <a:pt x="72" y="92"/>
                    </a:lnTo>
                    <a:lnTo>
                      <a:pt x="78" y="88"/>
                    </a:lnTo>
                    <a:lnTo>
                      <a:pt x="85" y="89"/>
                    </a:lnTo>
                    <a:lnTo>
                      <a:pt x="91" y="9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34" y="3"/>
                    </a:lnTo>
                    <a:lnTo>
                      <a:pt x="31" y="8"/>
                    </a:lnTo>
                    <a:lnTo>
                      <a:pt x="27" y="13"/>
                    </a:lnTo>
                    <a:lnTo>
                      <a:pt x="22" y="20"/>
                    </a:lnTo>
                    <a:lnTo>
                      <a:pt x="16" y="28"/>
                    </a:lnTo>
                    <a:lnTo>
                      <a:pt x="8" y="36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FFB5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162"/>
              <p:cNvSpPr>
                <a:spLocks/>
              </p:cNvSpPr>
              <p:nvPr/>
            </p:nvSpPr>
            <p:spPr bwMode="auto">
              <a:xfrm>
                <a:off x="1220" y="2354"/>
                <a:ext cx="26" cy="29"/>
              </a:xfrm>
              <a:custGeom>
                <a:avLst/>
                <a:gdLst>
                  <a:gd name="T0" fmla="*/ 14 w 52"/>
                  <a:gd name="T1" fmla="*/ 11 h 57"/>
                  <a:gd name="T2" fmla="*/ 4 w 52"/>
                  <a:gd name="T3" fmla="*/ 30 h 57"/>
                  <a:gd name="T4" fmla="*/ 0 w 52"/>
                  <a:gd name="T5" fmla="*/ 57 h 57"/>
                  <a:gd name="T6" fmla="*/ 2 w 52"/>
                  <a:gd name="T7" fmla="*/ 56 h 57"/>
                  <a:gd name="T8" fmla="*/ 6 w 52"/>
                  <a:gd name="T9" fmla="*/ 53 h 57"/>
                  <a:gd name="T10" fmla="*/ 12 w 52"/>
                  <a:gd name="T11" fmla="*/ 49 h 57"/>
                  <a:gd name="T12" fmla="*/ 20 w 52"/>
                  <a:gd name="T13" fmla="*/ 45 h 57"/>
                  <a:gd name="T14" fmla="*/ 28 w 52"/>
                  <a:gd name="T15" fmla="*/ 41 h 57"/>
                  <a:gd name="T16" fmla="*/ 37 w 52"/>
                  <a:gd name="T17" fmla="*/ 38 h 57"/>
                  <a:gd name="T18" fmla="*/ 45 w 52"/>
                  <a:gd name="T19" fmla="*/ 37 h 57"/>
                  <a:gd name="T20" fmla="*/ 52 w 52"/>
                  <a:gd name="T21" fmla="*/ 39 h 57"/>
                  <a:gd name="T22" fmla="*/ 51 w 52"/>
                  <a:gd name="T23" fmla="*/ 37 h 57"/>
                  <a:gd name="T24" fmla="*/ 50 w 52"/>
                  <a:gd name="T25" fmla="*/ 30 h 57"/>
                  <a:gd name="T26" fmla="*/ 47 w 52"/>
                  <a:gd name="T27" fmla="*/ 21 h 57"/>
                  <a:gd name="T28" fmla="*/ 43 w 52"/>
                  <a:gd name="T29" fmla="*/ 11 h 57"/>
                  <a:gd name="T30" fmla="*/ 37 w 52"/>
                  <a:gd name="T31" fmla="*/ 3 h 57"/>
                  <a:gd name="T32" fmla="*/ 30 w 52"/>
                  <a:gd name="T33" fmla="*/ 0 h 57"/>
                  <a:gd name="T34" fmla="*/ 23 w 52"/>
                  <a:gd name="T35" fmla="*/ 2 h 57"/>
                  <a:gd name="T36" fmla="*/ 14 w 52"/>
                  <a:gd name="T37" fmla="*/ 1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57">
                    <a:moveTo>
                      <a:pt x="14" y="11"/>
                    </a:moveTo>
                    <a:lnTo>
                      <a:pt x="4" y="30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6" y="53"/>
                    </a:lnTo>
                    <a:lnTo>
                      <a:pt x="12" y="49"/>
                    </a:lnTo>
                    <a:lnTo>
                      <a:pt x="20" y="45"/>
                    </a:lnTo>
                    <a:lnTo>
                      <a:pt x="28" y="41"/>
                    </a:lnTo>
                    <a:lnTo>
                      <a:pt x="37" y="38"/>
                    </a:lnTo>
                    <a:lnTo>
                      <a:pt x="45" y="37"/>
                    </a:lnTo>
                    <a:lnTo>
                      <a:pt x="52" y="39"/>
                    </a:lnTo>
                    <a:lnTo>
                      <a:pt x="51" y="37"/>
                    </a:lnTo>
                    <a:lnTo>
                      <a:pt x="50" y="30"/>
                    </a:lnTo>
                    <a:lnTo>
                      <a:pt x="47" y="21"/>
                    </a:lnTo>
                    <a:lnTo>
                      <a:pt x="43" y="11"/>
                    </a:lnTo>
                    <a:lnTo>
                      <a:pt x="37" y="3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4" y="11"/>
                    </a:lnTo>
                    <a:close/>
                  </a:path>
                </a:pathLst>
              </a:custGeom>
              <a:solidFill>
                <a:srgbClr val="FFB5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163"/>
              <p:cNvSpPr>
                <a:spLocks/>
              </p:cNvSpPr>
              <p:nvPr/>
            </p:nvSpPr>
            <p:spPr bwMode="auto">
              <a:xfrm>
                <a:off x="1149" y="2497"/>
                <a:ext cx="101" cy="87"/>
              </a:xfrm>
              <a:custGeom>
                <a:avLst/>
                <a:gdLst>
                  <a:gd name="T0" fmla="*/ 0 w 201"/>
                  <a:gd name="T1" fmla="*/ 41 h 173"/>
                  <a:gd name="T2" fmla="*/ 91 w 201"/>
                  <a:gd name="T3" fmla="*/ 54 h 173"/>
                  <a:gd name="T4" fmla="*/ 184 w 201"/>
                  <a:gd name="T5" fmla="*/ 0 h 173"/>
                  <a:gd name="T6" fmla="*/ 160 w 201"/>
                  <a:gd name="T7" fmla="*/ 78 h 173"/>
                  <a:gd name="T8" fmla="*/ 42 w 201"/>
                  <a:gd name="T9" fmla="*/ 74 h 173"/>
                  <a:gd name="T10" fmla="*/ 193 w 201"/>
                  <a:gd name="T11" fmla="*/ 117 h 173"/>
                  <a:gd name="T12" fmla="*/ 201 w 201"/>
                  <a:gd name="T13" fmla="*/ 150 h 173"/>
                  <a:gd name="T14" fmla="*/ 128 w 201"/>
                  <a:gd name="T15" fmla="*/ 173 h 173"/>
                  <a:gd name="T16" fmla="*/ 12 w 201"/>
                  <a:gd name="T17" fmla="*/ 144 h 173"/>
                  <a:gd name="T18" fmla="*/ 74 w 201"/>
                  <a:gd name="T19" fmla="*/ 123 h 173"/>
                  <a:gd name="T20" fmla="*/ 11 w 201"/>
                  <a:gd name="T21" fmla="*/ 89 h 173"/>
                  <a:gd name="T22" fmla="*/ 0 w 201"/>
                  <a:gd name="T23" fmla="*/ 4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1" h="173">
                    <a:moveTo>
                      <a:pt x="0" y="41"/>
                    </a:moveTo>
                    <a:lnTo>
                      <a:pt x="91" y="54"/>
                    </a:lnTo>
                    <a:lnTo>
                      <a:pt x="184" y="0"/>
                    </a:lnTo>
                    <a:lnTo>
                      <a:pt x="160" y="78"/>
                    </a:lnTo>
                    <a:lnTo>
                      <a:pt x="42" y="74"/>
                    </a:lnTo>
                    <a:lnTo>
                      <a:pt x="193" y="117"/>
                    </a:lnTo>
                    <a:lnTo>
                      <a:pt x="201" y="150"/>
                    </a:lnTo>
                    <a:lnTo>
                      <a:pt x="128" y="173"/>
                    </a:lnTo>
                    <a:lnTo>
                      <a:pt x="12" y="144"/>
                    </a:lnTo>
                    <a:lnTo>
                      <a:pt x="74" y="123"/>
                    </a:lnTo>
                    <a:lnTo>
                      <a:pt x="11" y="89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FFB5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164"/>
              <p:cNvSpPr>
                <a:spLocks/>
              </p:cNvSpPr>
              <p:nvPr/>
            </p:nvSpPr>
            <p:spPr bwMode="auto">
              <a:xfrm>
                <a:off x="1018" y="2384"/>
                <a:ext cx="62" cy="59"/>
              </a:xfrm>
              <a:custGeom>
                <a:avLst/>
                <a:gdLst>
                  <a:gd name="T0" fmla="*/ 0 w 125"/>
                  <a:gd name="T1" fmla="*/ 87 h 117"/>
                  <a:gd name="T2" fmla="*/ 125 w 125"/>
                  <a:gd name="T3" fmla="*/ 0 h 117"/>
                  <a:gd name="T4" fmla="*/ 49 w 125"/>
                  <a:gd name="T5" fmla="*/ 114 h 117"/>
                  <a:gd name="T6" fmla="*/ 47 w 125"/>
                  <a:gd name="T7" fmla="*/ 115 h 117"/>
                  <a:gd name="T8" fmla="*/ 44 w 125"/>
                  <a:gd name="T9" fmla="*/ 116 h 117"/>
                  <a:gd name="T10" fmla="*/ 38 w 125"/>
                  <a:gd name="T11" fmla="*/ 117 h 117"/>
                  <a:gd name="T12" fmla="*/ 32 w 125"/>
                  <a:gd name="T13" fmla="*/ 117 h 117"/>
                  <a:gd name="T14" fmla="*/ 24 w 125"/>
                  <a:gd name="T15" fmla="*/ 115 h 117"/>
                  <a:gd name="T16" fmla="*/ 16 w 125"/>
                  <a:gd name="T17" fmla="*/ 110 h 117"/>
                  <a:gd name="T18" fmla="*/ 8 w 125"/>
                  <a:gd name="T19" fmla="*/ 101 h 117"/>
                  <a:gd name="T20" fmla="*/ 0 w 125"/>
                  <a:gd name="T21" fmla="*/ 8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5" h="117">
                    <a:moveTo>
                      <a:pt x="0" y="87"/>
                    </a:moveTo>
                    <a:lnTo>
                      <a:pt x="125" y="0"/>
                    </a:lnTo>
                    <a:lnTo>
                      <a:pt x="49" y="114"/>
                    </a:lnTo>
                    <a:lnTo>
                      <a:pt x="47" y="115"/>
                    </a:lnTo>
                    <a:lnTo>
                      <a:pt x="44" y="116"/>
                    </a:lnTo>
                    <a:lnTo>
                      <a:pt x="38" y="117"/>
                    </a:lnTo>
                    <a:lnTo>
                      <a:pt x="32" y="117"/>
                    </a:lnTo>
                    <a:lnTo>
                      <a:pt x="24" y="115"/>
                    </a:lnTo>
                    <a:lnTo>
                      <a:pt x="16" y="110"/>
                    </a:lnTo>
                    <a:lnTo>
                      <a:pt x="8" y="101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FFB5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165"/>
              <p:cNvSpPr>
                <a:spLocks/>
              </p:cNvSpPr>
              <p:nvPr/>
            </p:nvSpPr>
            <p:spPr bwMode="auto">
              <a:xfrm>
                <a:off x="1131" y="2195"/>
                <a:ext cx="172" cy="72"/>
              </a:xfrm>
              <a:custGeom>
                <a:avLst/>
                <a:gdLst>
                  <a:gd name="T0" fmla="*/ 0 w 343"/>
                  <a:gd name="T1" fmla="*/ 120 h 144"/>
                  <a:gd name="T2" fmla="*/ 2 w 343"/>
                  <a:gd name="T3" fmla="*/ 120 h 144"/>
                  <a:gd name="T4" fmla="*/ 9 w 343"/>
                  <a:gd name="T5" fmla="*/ 122 h 144"/>
                  <a:gd name="T6" fmla="*/ 21 w 343"/>
                  <a:gd name="T7" fmla="*/ 124 h 144"/>
                  <a:gd name="T8" fmla="*/ 35 w 343"/>
                  <a:gd name="T9" fmla="*/ 127 h 144"/>
                  <a:gd name="T10" fmla="*/ 53 w 343"/>
                  <a:gd name="T11" fmla="*/ 130 h 144"/>
                  <a:gd name="T12" fmla="*/ 74 w 343"/>
                  <a:gd name="T13" fmla="*/ 132 h 144"/>
                  <a:gd name="T14" fmla="*/ 97 w 343"/>
                  <a:gd name="T15" fmla="*/ 136 h 144"/>
                  <a:gd name="T16" fmla="*/ 122 w 343"/>
                  <a:gd name="T17" fmla="*/ 139 h 144"/>
                  <a:gd name="T18" fmla="*/ 149 w 343"/>
                  <a:gd name="T19" fmla="*/ 141 h 144"/>
                  <a:gd name="T20" fmla="*/ 175 w 343"/>
                  <a:gd name="T21" fmla="*/ 143 h 144"/>
                  <a:gd name="T22" fmla="*/ 204 w 343"/>
                  <a:gd name="T23" fmla="*/ 144 h 144"/>
                  <a:gd name="T24" fmla="*/ 231 w 343"/>
                  <a:gd name="T25" fmla="*/ 144 h 144"/>
                  <a:gd name="T26" fmla="*/ 259 w 343"/>
                  <a:gd name="T27" fmla="*/ 143 h 144"/>
                  <a:gd name="T28" fmla="*/ 287 w 343"/>
                  <a:gd name="T29" fmla="*/ 139 h 144"/>
                  <a:gd name="T30" fmla="*/ 313 w 343"/>
                  <a:gd name="T31" fmla="*/ 136 h 144"/>
                  <a:gd name="T32" fmla="*/ 337 w 343"/>
                  <a:gd name="T33" fmla="*/ 129 h 144"/>
                  <a:gd name="T34" fmla="*/ 339 w 343"/>
                  <a:gd name="T35" fmla="*/ 128 h 144"/>
                  <a:gd name="T36" fmla="*/ 341 w 343"/>
                  <a:gd name="T37" fmla="*/ 124 h 144"/>
                  <a:gd name="T38" fmla="*/ 343 w 343"/>
                  <a:gd name="T39" fmla="*/ 120 h 144"/>
                  <a:gd name="T40" fmla="*/ 342 w 343"/>
                  <a:gd name="T41" fmla="*/ 114 h 144"/>
                  <a:gd name="T42" fmla="*/ 335 w 343"/>
                  <a:gd name="T43" fmla="*/ 108 h 144"/>
                  <a:gd name="T44" fmla="*/ 321 w 343"/>
                  <a:gd name="T45" fmla="*/ 103 h 144"/>
                  <a:gd name="T46" fmla="*/ 297 w 343"/>
                  <a:gd name="T47" fmla="*/ 100 h 144"/>
                  <a:gd name="T48" fmla="*/ 263 w 343"/>
                  <a:gd name="T49" fmla="*/ 100 h 144"/>
                  <a:gd name="T50" fmla="*/ 263 w 343"/>
                  <a:gd name="T51" fmla="*/ 95 h 144"/>
                  <a:gd name="T52" fmla="*/ 261 w 343"/>
                  <a:gd name="T53" fmla="*/ 83 h 144"/>
                  <a:gd name="T54" fmla="*/ 256 w 343"/>
                  <a:gd name="T55" fmla="*/ 65 h 144"/>
                  <a:gd name="T56" fmla="*/ 246 w 343"/>
                  <a:gd name="T57" fmla="*/ 46 h 144"/>
                  <a:gd name="T58" fmla="*/ 230 w 343"/>
                  <a:gd name="T59" fmla="*/ 27 h 144"/>
                  <a:gd name="T60" fmla="*/ 205 w 343"/>
                  <a:gd name="T61" fmla="*/ 11 h 144"/>
                  <a:gd name="T62" fmla="*/ 170 w 343"/>
                  <a:gd name="T63" fmla="*/ 1 h 144"/>
                  <a:gd name="T64" fmla="*/ 123 w 343"/>
                  <a:gd name="T65" fmla="*/ 0 h 144"/>
                  <a:gd name="T66" fmla="*/ 117 w 343"/>
                  <a:gd name="T67" fmla="*/ 1 h 144"/>
                  <a:gd name="T68" fmla="*/ 102 w 343"/>
                  <a:gd name="T69" fmla="*/ 3 h 144"/>
                  <a:gd name="T70" fmla="*/ 82 w 343"/>
                  <a:gd name="T71" fmla="*/ 9 h 144"/>
                  <a:gd name="T72" fmla="*/ 58 w 343"/>
                  <a:gd name="T73" fmla="*/ 18 h 144"/>
                  <a:gd name="T74" fmla="*/ 33 w 343"/>
                  <a:gd name="T75" fmla="*/ 33 h 144"/>
                  <a:gd name="T76" fmla="*/ 15 w 343"/>
                  <a:gd name="T77" fmla="*/ 55 h 144"/>
                  <a:gd name="T78" fmla="*/ 2 w 343"/>
                  <a:gd name="T79" fmla="*/ 83 h 144"/>
                  <a:gd name="T80" fmla="*/ 0 w 343"/>
                  <a:gd name="T81" fmla="*/ 12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3" h="144">
                    <a:moveTo>
                      <a:pt x="0" y="120"/>
                    </a:moveTo>
                    <a:lnTo>
                      <a:pt x="2" y="120"/>
                    </a:lnTo>
                    <a:lnTo>
                      <a:pt x="9" y="122"/>
                    </a:lnTo>
                    <a:lnTo>
                      <a:pt x="21" y="124"/>
                    </a:lnTo>
                    <a:lnTo>
                      <a:pt x="35" y="127"/>
                    </a:lnTo>
                    <a:lnTo>
                      <a:pt x="53" y="130"/>
                    </a:lnTo>
                    <a:lnTo>
                      <a:pt x="74" y="132"/>
                    </a:lnTo>
                    <a:lnTo>
                      <a:pt x="97" y="136"/>
                    </a:lnTo>
                    <a:lnTo>
                      <a:pt x="122" y="139"/>
                    </a:lnTo>
                    <a:lnTo>
                      <a:pt x="149" y="141"/>
                    </a:lnTo>
                    <a:lnTo>
                      <a:pt x="175" y="143"/>
                    </a:lnTo>
                    <a:lnTo>
                      <a:pt x="204" y="144"/>
                    </a:lnTo>
                    <a:lnTo>
                      <a:pt x="231" y="144"/>
                    </a:lnTo>
                    <a:lnTo>
                      <a:pt x="259" y="143"/>
                    </a:lnTo>
                    <a:lnTo>
                      <a:pt x="287" y="139"/>
                    </a:lnTo>
                    <a:lnTo>
                      <a:pt x="313" y="136"/>
                    </a:lnTo>
                    <a:lnTo>
                      <a:pt x="337" y="129"/>
                    </a:lnTo>
                    <a:lnTo>
                      <a:pt x="339" y="128"/>
                    </a:lnTo>
                    <a:lnTo>
                      <a:pt x="341" y="124"/>
                    </a:lnTo>
                    <a:lnTo>
                      <a:pt x="343" y="120"/>
                    </a:lnTo>
                    <a:lnTo>
                      <a:pt x="342" y="114"/>
                    </a:lnTo>
                    <a:lnTo>
                      <a:pt x="335" y="108"/>
                    </a:lnTo>
                    <a:lnTo>
                      <a:pt x="321" y="103"/>
                    </a:lnTo>
                    <a:lnTo>
                      <a:pt x="297" y="100"/>
                    </a:lnTo>
                    <a:lnTo>
                      <a:pt x="263" y="100"/>
                    </a:lnTo>
                    <a:lnTo>
                      <a:pt x="263" y="95"/>
                    </a:lnTo>
                    <a:lnTo>
                      <a:pt x="261" y="83"/>
                    </a:lnTo>
                    <a:lnTo>
                      <a:pt x="256" y="65"/>
                    </a:lnTo>
                    <a:lnTo>
                      <a:pt x="246" y="46"/>
                    </a:lnTo>
                    <a:lnTo>
                      <a:pt x="230" y="27"/>
                    </a:lnTo>
                    <a:lnTo>
                      <a:pt x="205" y="11"/>
                    </a:lnTo>
                    <a:lnTo>
                      <a:pt x="170" y="1"/>
                    </a:lnTo>
                    <a:lnTo>
                      <a:pt x="123" y="0"/>
                    </a:lnTo>
                    <a:lnTo>
                      <a:pt x="117" y="1"/>
                    </a:lnTo>
                    <a:lnTo>
                      <a:pt x="102" y="3"/>
                    </a:lnTo>
                    <a:lnTo>
                      <a:pt x="82" y="9"/>
                    </a:lnTo>
                    <a:lnTo>
                      <a:pt x="58" y="18"/>
                    </a:lnTo>
                    <a:lnTo>
                      <a:pt x="33" y="33"/>
                    </a:lnTo>
                    <a:lnTo>
                      <a:pt x="15" y="55"/>
                    </a:lnTo>
                    <a:lnTo>
                      <a:pt x="2" y="83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166"/>
              <p:cNvSpPr>
                <a:spLocks/>
              </p:cNvSpPr>
              <p:nvPr/>
            </p:nvSpPr>
            <p:spPr bwMode="auto">
              <a:xfrm>
                <a:off x="1144" y="2205"/>
                <a:ext cx="106" cy="46"/>
              </a:xfrm>
              <a:custGeom>
                <a:avLst/>
                <a:gdLst>
                  <a:gd name="T0" fmla="*/ 0 w 212"/>
                  <a:gd name="T1" fmla="*/ 80 h 92"/>
                  <a:gd name="T2" fmla="*/ 0 w 212"/>
                  <a:gd name="T3" fmla="*/ 76 h 92"/>
                  <a:gd name="T4" fmla="*/ 3 w 212"/>
                  <a:gd name="T5" fmla="*/ 67 h 92"/>
                  <a:gd name="T6" fmla="*/ 8 w 212"/>
                  <a:gd name="T7" fmla="*/ 53 h 92"/>
                  <a:gd name="T8" fmla="*/ 16 w 212"/>
                  <a:gd name="T9" fmla="*/ 38 h 92"/>
                  <a:gd name="T10" fmla="*/ 30 w 212"/>
                  <a:gd name="T11" fmla="*/ 23 h 92"/>
                  <a:gd name="T12" fmla="*/ 50 w 212"/>
                  <a:gd name="T13" fmla="*/ 11 h 92"/>
                  <a:gd name="T14" fmla="*/ 76 w 212"/>
                  <a:gd name="T15" fmla="*/ 3 h 92"/>
                  <a:gd name="T16" fmla="*/ 111 w 212"/>
                  <a:gd name="T17" fmla="*/ 0 h 92"/>
                  <a:gd name="T18" fmla="*/ 115 w 212"/>
                  <a:gd name="T19" fmla="*/ 0 h 92"/>
                  <a:gd name="T20" fmla="*/ 128 w 212"/>
                  <a:gd name="T21" fmla="*/ 1 h 92"/>
                  <a:gd name="T22" fmla="*/ 145 w 212"/>
                  <a:gd name="T23" fmla="*/ 5 h 92"/>
                  <a:gd name="T24" fmla="*/ 165 w 212"/>
                  <a:gd name="T25" fmla="*/ 11 h 92"/>
                  <a:gd name="T26" fmla="*/ 183 w 212"/>
                  <a:gd name="T27" fmla="*/ 20 h 92"/>
                  <a:gd name="T28" fmla="*/ 200 w 212"/>
                  <a:gd name="T29" fmla="*/ 35 h 92"/>
                  <a:gd name="T30" fmla="*/ 210 w 212"/>
                  <a:gd name="T31" fmla="*/ 56 h 92"/>
                  <a:gd name="T32" fmla="*/ 212 w 212"/>
                  <a:gd name="T33" fmla="*/ 83 h 92"/>
                  <a:gd name="T34" fmla="*/ 211 w 212"/>
                  <a:gd name="T35" fmla="*/ 83 h 92"/>
                  <a:gd name="T36" fmla="*/ 206 w 212"/>
                  <a:gd name="T37" fmla="*/ 84 h 92"/>
                  <a:gd name="T38" fmla="*/ 200 w 212"/>
                  <a:gd name="T39" fmla="*/ 85 h 92"/>
                  <a:gd name="T40" fmla="*/ 191 w 212"/>
                  <a:gd name="T41" fmla="*/ 87 h 92"/>
                  <a:gd name="T42" fmla="*/ 180 w 212"/>
                  <a:gd name="T43" fmla="*/ 88 h 92"/>
                  <a:gd name="T44" fmla="*/ 167 w 212"/>
                  <a:gd name="T45" fmla="*/ 89 h 92"/>
                  <a:gd name="T46" fmla="*/ 153 w 212"/>
                  <a:gd name="T47" fmla="*/ 91 h 92"/>
                  <a:gd name="T48" fmla="*/ 137 w 212"/>
                  <a:gd name="T49" fmla="*/ 91 h 92"/>
                  <a:gd name="T50" fmla="*/ 121 w 212"/>
                  <a:gd name="T51" fmla="*/ 92 h 92"/>
                  <a:gd name="T52" fmla="*/ 104 w 212"/>
                  <a:gd name="T53" fmla="*/ 92 h 92"/>
                  <a:gd name="T54" fmla="*/ 87 w 212"/>
                  <a:gd name="T55" fmla="*/ 92 h 92"/>
                  <a:gd name="T56" fmla="*/ 69 w 212"/>
                  <a:gd name="T57" fmla="*/ 92 h 92"/>
                  <a:gd name="T58" fmla="*/ 51 w 212"/>
                  <a:gd name="T59" fmla="*/ 90 h 92"/>
                  <a:gd name="T60" fmla="*/ 34 w 212"/>
                  <a:gd name="T61" fmla="*/ 88 h 92"/>
                  <a:gd name="T62" fmla="*/ 16 w 212"/>
                  <a:gd name="T63" fmla="*/ 84 h 92"/>
                  <a:gd name="T64" fmla="*/ 0 w 212"/>
                  <a:gd name="T65" fmla="*/ 8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2" h="92">
                    <a:moveTo>
                      <a:pt x="0" y="80"/>
                    </a:moveTo>
                    <a:lnTo>
                      <a:pt x="0" y="76"/>
                    </a:lnTo>
                    <a:lnTo>
                      <a:pt x="3" y="67"/>
                    </a:lnTo>
                    <a:lnTo>
                      <a:pt x="8" y="53"/>
                    </a:lnTo>
                    <a:lnTo>
                      <a:pt x="16" y="38"/>
                    </a:lnTo>
                    <a:lnTo>
                      <a:pt x="30" y="23"/>
                    </a:lnTo>
                    <a:lnTo>
                      <a:pt x="50" y="11"/>
                    </a:lnTo>
                    <a:lnTo>
                      <a:pt x="76" y="3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8" y="1"/>
                    </a:lnTo>
                    <a:lnTo>
                      <a:pt x="145" y="5"/>
                    </a:lnTo>
                    <a:lnTo>
                      <a:pt x="165" y="11"/>
                    </a:lnTo>
                    <a:lnTo>
                      <a:pt x="183" y="20"/>
                    </a:lnTo>
                    <a:lnTo>
                      <a:pt x="200" y="35"/>
                    </a:lnTo>
                    <a:lnTo>
                      <a:pt x="210" y="56"/>
                    </a:lnTo>
                    <a:lnTo>
                      <a:pt x="212" y="83"/>
                    </a:lnTo>
                    <a:lnTo>
                      <a:pt x="211" y="83"/>
                    </a:lnTo>
                    <a:lnTo>
                      <a:pt x="206" y="84"/>
                    </a:lnTo>
                    <a:lnTo>
                      <a:pt x="200" y="85"/>
                    </a:lnTo>
                    <a:lnTo>
                      <a:pt x="191" y="87"/>
                    </a:lnTo>
                    <a:lnTo>
                      <a:pt x="180" y="88"/>
                    </a:lnTo>
                    <a:lnTo>
                      <a:pt x="167" y="89"/>
                    </a:lnTo>
                    <a:lnTo>
                      <a:pt x="153" y="91"/>
                    </a:lnTo>
                    <a:lnTo>
                      <a:pt x="137" y="91"/>
                    </a:lnTo>
                    <a:lnTo>
                      <a:pt x="121" y="92"/>
                    </a:lnTo>
                    <a:lnTo>
                      <a:pt x="104" y="92"/>
                    </a:lnTo>
                    <a:lnTo>
                      <a:pt x="87" y="92"/>
                    </a:lnTo>
                    <a:lnTo>
                      <a:pt x="69" y="92"/>
                    </a:lnTo>
                    <a:lnTo>
                      <a:pt x="51" y="90"/>
                    </a:lnTo>
                    <a:lnTo>
                      <a:pt x="34" y="88"/>
                    </a:lnTo>
                    <a:lnTo>
                      <a:pt x="16" y="84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167"/>
              <p:cNvSpPr>
                <a:spLocks/>
              </p:cNvSpPr>
              <p:nvPr/>
            </p:nvSpPr>
            <p:spPr bwMode="auto">
              <a:xfrm>
                <a:off x="1228" y="2252"/>
                <a:ext cx="58" cy="7"/>
              </a:xfrm>
              <a:custGeom>
                <a:avLst/>
                <a:gdLst>
                  <a:gd name="T0" fmla="*/ 57 w 115"/>
                  <a:gd name="T1" fmla="*/ 5 h 15"/>
                  <a:gd name="T2" fmla="*/ 0 w 115"/>
                  <a:gd name="T3" fmla="*/ 12 h 15"/>
                  <a:gd name="T4" fmla="*/ 3 w 115"/>
                  <a:gd name="T5" fmla="*/ 12 h 15"/>
                  <a:gd name="T6" fmla="*/ 12 w 115"/>
                  <a:gd name="T7" fmla="*/ 14 h 15"/>
                  <a:gd name="T8" fmla="*/ 25 w 115"/>
                  <a:gd name="T9" fmla="*/ 15 h 15"/>
                  <a:gd name="T10" fmla="*/ 42 w 115"/>
                  <a:gd name="T11" fmla="*/ 15 h 15"/>
                  <a:gd name="T12" fmla="*/ 61 w 115"/>
                  <a:gd name="T13" fmla="*/ 15 h 15"/>
                  <a:gd name="T14" fmla="*/ 80 w 115"/>
                  <a:gd name="T15" fmla="*/ 12 h 15"/>
                  <a:gd name="T16" fmla="*/ 99 w 115"/>
                  <a:gd name="T17" fmla="*/ 9 h 15"/>
                  <a:gd name="T18" fmla="*/ 115 w 115"/>
                  <a:gd name="T19" fmla="*/ 3 h 15"/>
                  <a:gd name="T20" fmla="*/ 114 w 115"/>
                  <a:gd name="T21" fmla="*/ 3 h 15"/>
                  <a:gd name="T22" fmla="*/ 109 w 115"/>
                  <a:gd name="T23" fmla="*/ 2 h 15"/>
                  <a:gd name="T24" fmla="*/ 102 w 115"/>
                  <a:gd name="T25" fmla="*/ 1 h 15"/>
                  <a:gd name="T26" fmla="*/ 94 w 115"/>
                  <a:gd name="T27" fmla="*/ 0 h 15"/>
                  <a:gd name="T28" fmla="*/ 85 w 115"/>
                  <a:gd name="T29" fmla="*/ 0 h 15"/>
                  <a:gd name="T30" fmla="*/ 74 w 115"/>
                  <a:gd name="T31" fmla="*/ 0 h 15"/>
                  <a:gd name="T32" fmla="*/ 65 w 115"/>
                  <a:gd name="T33" fmla="*/ 2 h 15"/>
                  <a:gd name="T34" fmla="*/ 57 w 115"/>
                  <a:gd name="T35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5" h="15">
                    <a:moveTo>
                      <a:pt x="57" y="5"/>
                    </a:moveTo>
                    <a:lnTo>
                      <a:pt x="0" y="12"/>
                    </a:lnTo>
                    <a:lnTo>
                      <a:pt x="3" y="12"/>
                    </a:lnTo>
                    <a:lnTo>
                      <a:pt x="12" y="14"/>
                    </a:lnTo>
                    <a:lnTo>
                      <a:pt x="25" y="15"/>
                    </a:lnTo>
                    <a:lnTo>
                      <a:pt x="42" y="15"/>
                    </a:lnTo>
                    <a:lnTo>
                      <a:pt x="61" y="15"/>
                    </a:lnTo>
                    <a:lnTo>
                      <a:pt x="80" y="12"/>
                    </a:lnTo>
                    <a:lnTo>
                      <a:pt x="99" y="9"/>
                    </a:lnTo>
                    <a:lnTo>
                      <a:pt x="115" y="3"/>
                    </a:lnTo>
                    <a:lnTo>
                      <a:pt x="114" y="3"/>
                    </a:lnTo>
                    <a:lnTo>
                      <a:pt x="109" y="2"/>
                    </a:lnTo>
                    <a:lnTo>
                      <a:pt x="102" y="1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4" y="0"/>
                    </a:lnTo>
                    <a:lnTo>
                      <a:pt x="65" y="2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168"/>
              <p:cNvSpPr>
                <a:spLocks/>
              </p:cNvSpPr>
              <p:nvPr/>
            </p:nvSpPr>
            <p:spPr bwMode="auto">
              <a:xfrm>
                <a:off x="1080" y="2599"/>
                <a:ext cx="258" cy="359"/>
              </a:xfrm>
              <a:custGeom>
                <a:avLst/>
                <a:gdLst>
                  <a:gd name="T0" fmla="*/ 39 w 516"/>
                  <a:gd name="T1" fmla="*/ 15 h 719"/>
                  <a:gd name="T2" fmla="*/ 13 w 516"/>
                  <a:gd name="T3" fmla="*/ 104 h 719"/>
                  <a:gd name="T4" fmla="*/ 0 w 516"/>
                  <a:gd name="T5" fmla="*/ 281 h 719"/>
                  <a:gd name="T6" fmla="*/ 39 w 516"/>
                  <a:gd name="T7" fmla="*/ 550 h 719"/>
                  <a:gd name="T8" fmla="*/ 201 w 516"/>
                  <a:gd name="T9" fmla="*/ 697 h 719"/>
                  <a:gd name="T10" fmla="*/ 200 w 516"/>
                  <a:gd name="T11" fmla="*/ 619 h 719"/>
                  <a:gd name="T12" fmla="*/ 203 w 516"/>
                  <a:gd name="T13" fmla="*/ 438 h 719"/>
                  <a:gd name="T14" fmla="*/ 225 w 516"/>
                  <a:gd name="T15" fmla="*/ 233 h 719"/>
                  <a:gd name="T16" fmla="*/ 279 w 516"/>
                  <a:gd name="T17" fmla="*/ 86 h 719"/>
                  <a:gd name="T18" fmla="*/ 277 w 516"/>
                  <a:gd name="T19" fmla="*/ 109 h 719"/>
                  <a:gd name="T20" fmla="*/ 276 w 516"/>
                  <a:gd name="T21" fmla="*/ 165 h 719"/>
                  <a:gd name="T22" fmla="*/ 283 w 516"/>
                  <a:gd name="T23" fmla="*/ 235 h 719"/>
                  <a:gd name="T24" fmla="*/ 302 w 516"/>
                  <a:gd name="T25" fmla="*/ 298 h 719"/>
                  <a:gd name="T26" fmla="*/ 311 w 516"/>
                  <a:gd name="T27" fmla="*/ 345 h 719"/>
                  <a:gd name="T28" fmla="*/ 332 w 516"/>
                  <a:gd name="T29" fmla="*/ 455 h 719"/>
                  <a:gd name="T30" fmla="*/ 366 w 516"/>
                  <a:gd name="T31" fmla="*/ 582 h 719"/>
                  <a:gd name="T32" fmla="*/ 408 w 516"/>
                  <a:gd name="T33" fmla="*/ 678 h 719"/>
                  <a:gd name="T34" fmla="*/ 512 w 516"/>
                  <a:gd name="T35" fmla="*/ 655 h 719"/>
                  <a:gd name="T36" fmla="*/ 493 w 516"/>
                  <a:gd name="T37" fmla="*/ 543 h 719"/>
                  <a:gd name="T38" fmla="*/ 463 w 516"/>
                  <a:gd name="T39" fmla="*/ 377 h 719"/>
                  <a:gd name="T40" fmla="*/ 436 w 516"/>
                  <a:gd name="T41" fmla="*/ 216 h 719"/>
                  <a:gd name="T42" fmla="*/ 427 w 516"/>
                  <a:gd name="T43" fmla="*/ 151 h 719"/>
                  <a:gd name="T44" fmla="*/ 420 w 516"/>
                  <a:gd name="T45" fmla="*/ 113 h 719"/>
                  <a:gd name="T46" fmla="*/ 406 w 516"/>
                  <a:gd name="T47" fmla="*/ 59 h 719"/>
                  <a:gd name="T48" fmla="*/ 387 w 516"/>
                  <a:gd name="T49" fmla="*/ 13 h 719"/>
                  <a:gd name="T50" fmla="*/ 373 w 516"/>
                  <a:gd name="T51" fmla="*/ 63 h 719"/>
                  <a:gd name="T52" fmla="*/ 341 w 516"/>
                  <a:gd name="T53" fmla="*/ 12 h 719"/>
                  <a:gd name="T54" fmla="*/ 312 w 516"/>
                  <a:gd name="T55" fmla="*/ 15 h 719"/>
                  <a:gd name="T56" fmla="*/ 270 w 516"/>
                  <a:gd name="T57" fmla="*/ 20 h 719"/>
                  <a:gd name="T58" fmla="*/ 231 w 516"/>
                  <a:gd name="T59" fmla="*/ 20 h 719"/>
                  <a:gd name="T60" fmla="*/ 186 w 516"/>
                  <a:gd name="T61" fmla="*/ 84 h 719"/>
                  <a:gd name="T62" fmla="*/ 174 w 516"/>
                  <a:gd name="T63" fmla="*/ 20 h 719"/>
                  <a:gd name="T64" fmla="*/ 149 w 516"/>
                  <a:gd name="T65" fmla="*/ 41 h 719"/>
                  <a:gd name="T66" fmla="*/ 119 w 516"/>
                  <a:gd name="T67" fmla="*/ 75 h 719"/>
                  <a:gd name="T68" fmla="*/ 99 w 516"/>
                  <a:gd name="T69" fmla="*/ 117 h 719"/>
                  <a:gd name="T70" fmla="*/ 99 w 516"/>
                  <a:gd name="T71" fmla="*/ 130 h 719"/>
                  <a:gd name="T72" fmla="*/ 100 w 516"/>
                  <a:gd name="T73" fmla="*/ 90 h 719"/>
                  <a:gd name="T74" fmla="*/ 92 w 516"/>
                  <a:gd name="T75" fmla="*/ 39 h 719"/>
                  <a:gd name="T76" fmla="*/ 66 w 516"/>
                  <a:gd name="T77" fmla="*/ 6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16" h="719">
                    <a:moveTo>
                      <a:pt x="45" y="5"/>
                    </a:moveTo>
                    <a:lnTo>
                      <a:pt x="39" y="15"/>
                    </a:lnTo>
                    <a:lnTo>
                      <a:pt x="27" y="49"/>
                    </a:lnTo>
                    <a:lnTo>
                      <a:pt x="13" y="104"/>
                    </a:lnTo>
                    <a:lnTo>
                      <a:pt x="2" y="181"/>
                    </a:lnTo>
                    <a:lnTo>
                      <a:pt x="0" y="281"/>
                    </a:lnTo>
                    <a:lnTo>
                      <a:pt x="10" y="405"/>
                    </a:lnTo>
                    <a:lnTo>
                      <a:pt x="39" y="550"/>
                    </a:lnTo>
                    <a:lnTo>
                      <a:pt x="92" y="719"/>
                    </a:lnTo>
                    <a:lnTo>
                      <a:pt x="201" y="697"/>
                    </a:lnTo>
                    <a:lnTo>
                      <a:pt x="200" y="677"/>
                    </a:lnTo>
                    <a:lnTo>
                      <a:pt x="200" y="619"/>
                    </a:lnTo>
                    <a:lnTo>
                      <a:pt x="200" y="536"/>
                    </a:lnTo>
                    <a:lnTo>
                      <a:pt x="203" y="438"/>
                    </a:lnTo>
                    <a:lnTo>
                      <a:pt x="212" y="333"/>
                    </a:lnTo>
                    <a:lnTo>
                      <a:pt x="225" y="233"/>
                    </a:lnTo>
                    <a:lnTo>
                      <a:pt x="247" y="148"/>
                    </a:lnTo>
                    <a:lnTo>
                      <a:pt x="279" y="86"/>
                    </a:lnTo>
                    <a:lnTo>
                      <a:pt x="278" y="91"/>
                    </a:lnTo>
                    <a:lnTo>
                      <a:pt x="277" y="109"/>
                    </a:lnTo>
                    <a:lnTo>
                      <a:pt x="276" y="134"/>
                    </a:lnTo>
                    <a:lnTo>
                      <a:pt x="276" y="165"/>
                    </a:lnTo>
                    <a:lnTo>
                      <a:pt x="278" y="200"/>
                    </a:lnTo>
                    <a:lnTo>
                      <a:pt x="283" y="235"/>
                    </a:lnTo>
                    <a:lnTo>
                      <a:pt x="290" y="269"/>
                    </a:lnTo>
                    <a:lnTo>
                      <a:pt x="302" y="298"/>
                    </a:lnTo>
                    <a:lnTo>
                      <a:pt x="305" y="310"/>
                    </a:lnTo>
                    <a:lnTo>
                      <a:pt x="311" y="345"/>
                    </a:lnTo>
                    <a:lnTo>
                      <a:pt x="320" y="395"/>
                    </a:lnTo>
                    <a:lnTo>
                      <a:pt x="332" y="455"/>
                    </a:lnTo>
                    <a:lnTo>
                      <a:pt x="347" y="520"/>
                    </a:lnTo>
                    <a:lnTo>
                      <a:pt x="366" y="582"/>
                    </a:lnTo>
                    <a:lnTo>
                      <a:pt x="387" y="637"/>
                    </a:lnTo>
                    <a:lnTo>
                      <a:pt x="408" y="678"/>
                    </a:lnTo>
                    <a:lnTo>
                      <a:pt x="516" y="672"/>
                    </a:lnTo>
                    <a:lnTo>
                      <a:pt x="512" y="655"/>
                    </a:lnTo>
                    <a:lnTo>
                      <a:pt x="504" y="610"/>
                    </a:lnTo>
                    <a:lnTo>
                      <a:pt x="493" y="543"/>
                    </a:lnTo>
                    <a:lnTo>
                      <a:pt x="478" y="462"/>
                    </a:lnTo>
                    <a:lnTo>
                      <a:pt x="463" y="377"/>
                    </a:lnTo>
                    <a:lnTo>
                      <a:pt x="449" y="292"/>
                    </a:lnTo>
                    <a:lnTo>
                      <a:pt x="436" y="216"/>
                    </a:lnTo>
                    <a:lnTo>
                      <a:pt x="428" y="157"/>
                    </a:lnTo>
                    <a:lnTo>
                      <a:pt x="427" y="151"/>
                    </a:lnTo>
                    <a:lnTo>
                      <a:pt x="425" y="135"/>
                    </a:lnTo>
                    <a:lnTo>
                      <a:pt x="420" y="113"/>
                    </a:lnTo>
                    <a:lnTo>
                      <a:pt x="414" y="87"/>
                    </a:lnTo>
                    <a:lnTo>
                      <a:pt x="406" y="59"/>
                    </a:lnTo>
                    <a:lnTo>
                      <a:pt x="397" y="34"/>
                    </a:lnTo>
                    <a:lnTo>
                      <a:pt x="387" y="13"/>
                    </a:lnTo>
                    <a:lnTo>
                      <a:pt x="374" y="0"/>
                    </a:lnTo>
                    <a:lnTo>
                      <a:pt x="373" y="63"/>
                    </a:lnTo>
                    <a:lnTo>
                      <a:pt x="345" y="11"/>
                    </a:lnTo>
                    <a:lnTo>
                      <a:pt x="341" y="12"/>
                    </a:lnTo>
                    <a:lnTo>
                      <a:pt x="329" y="13"/>
                    </a:lnTo>
                    <a:lnTo>
                      <a:pt x="312" y="15"/>
                    </a:lnTo>
                    <a:lnTo>
                      <a:pt x="292" y="18"/>
                    </a:lnTo>
                    <a:lnTo>
                      <a:pt x="270" y="20"/>
                    </a:lnTo>
                    <a:lnTo>
                      <a:pt x="250" y="20"/>
                    </a:lnTo>
                    <a:lnTo>
                      <a:pt x="231" y="20"/>
                    </a:lnTo>
                    <a:lnTo>
                      <a:pt x="217" y="16"/>
                    </a:lnTo>
                    <a:lnTo>
                      <a:pt x="186" y="84"/>
                    </a:lnTo>
                    <a:lnTo>
                      <a:pt x="177" y="16"/>
                    </a:lnTo>
                    <a:lnTo>
                      <a:pt x="174" y="20"/>
                    </a:lnTo>
                    <a:lnTo>
                      <a:pt x="163" y="28"/>
                    </a:lnTo>
                    <a:lnTo>
                      <a:pt x="149" y="41"/>
                    </a:lnTo>
                    <a:lnTo>
                      <a:pt x="134" y="57"/>
                    </a:lnTo>
                    <a:lnTo>
                      <a:pt x="119" y="75"/>
                    </a:lnTo>
                    <a:lnTo>
                      <a:pt x="107" y="96"/>
                    </a:lnTo>
                    <a:lnTo>
                      <a:pt x="99" y="117"/>
                    </a:lnTo>
                    <a:lnTo>
                      <a:pt x="99" y="136"/>
                    </a:lnTo>
                    <a:lnTo>
                      <a:pt x="99" y="130"/>
                    </a:lnTo>
                    <a:lnTo>
                      <a:pt x="100" y="113"/>
                    </a:lnTo>
                    <a:lnTo>
                      <a:pt x="100" y="90"/>
                    </a:lnTo>
                    <a:lnTo>
                      <a:pt x="98" y="65"/>
                    </a:lnTo>
                    <a:lnTo>
                      <a:pt x="92" y="39"/>
                    </a:lnTo>
                    <a:lnTo>
                      <a:pt x="83" y="19"/>
                    </a:lnTo>
                    <a:lnTo>
                      <a:pt x="66" y="6"/>
                    </a:lnTo>
                    <a:lnTo>
                      <a:pt x="45" y="5"/>
                    </a:lnTo>
                    <a:close/>
                  </a:path>
                </a:pathLst>
              </a:custGeom>
              <a:solidFill>
                <a:srgbClr val="3F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169"/>
              <p:cNvSpPr>
                <a:spLocks/>
              </p:cNvSpPr>
              <p:nvPr/>
            </p:nvSpPr>
            <p:spPr bwMode="auto">
              <a:xfrm>
                <a:off x="1108" y="2667"/>
                <a:ext cx="52" cy="229"/>
              </a:xfrm>
              <a:custGeom>
                <a:avLst/>
                <a:gdLst>
                  <a:gd name="T0" fmla="*/ 44 w 105"/>
                  <a:gd name="T1" fmla="*/ 0 h 459"/>
                  <a:gd name="T2" fmla="*/ 43 w 105"/>
                  <a:gd name="T3" fmla="*/ 12 h 459"/>
                  <a:gd name="T4" fmla="*/ 39 w 105"/>
                  <a:gd name="T5" fmla="*/ 44 h 459"/>
                  <a:gd name="T6" fmla="*/ 36 w 105"/>
                  <a:gd name="T7" fmla="*/ 88 h 459"/>
                  <a:gd name="T8" fmla="*/ 36 w 105"/>
                  <a:gd name="T9" fmla="*/ 140 h 459"/>
                  <a:gd name="T10" fmla="*/ 40 w 105"/>
                  <a:gd name="T11" fmla="*/ 193 h 459"/>
                  <a:gd name="T12" fmla="*/ 52 w 105"/>
                  <a:gd name="T13" fmla="*/ 240 h 459"/>
                  <a:gd name="T14" fmla="*/ 72 w 105"/>
                  <a:gd name="T15" fmla="*/ 276 h 459"/>
                  <a:gd name="T16" fmla="*/ 105 w 105"/>
                  <a:gd name="T17" fmla="*/ 293 h 459"/>
                  <a:gd name="T18" fmla="*/ 102 w 105"/>
                  <a:gd name="T19" fmla="*/ 296 h 459"/>
                  <a:gd name="T20" fmla="*/ 98 w 105"/>
                  <a:gd name="T21" fmla="*/ 307 h 459"/>
                  <a:gd name="T22" fmla="*/ 90 w 105"/>
                  <a:gd name="T23" fmla="*/ 323 h 459"/>
                  <a:gd name="T24" fmla="*/ 83 w 105"/>
                  <a:gd name="T25" fmla="*/ 344 h 459"/>
                  <a:gd name="T26" fmla="*/ 75 w 105"/>
                  <a:gd name="T27" fmla="*/ 368 h 459"/>
                  <a:gd name="T28" fmla="*/ 70 w 105"/>
                  <a:gd name="T29" fmla="*/ 397 h 459"/>
                  <a:gd name="T30" fmla="*/ 69 w 105"/>
                  <a:gd name="T31" fmla="*/ 427 h 459"/>
                  <a:gd name="T32" fmla="*/ 71 w 105"/>
                  <a:gd name="T33" fmla="*/ 459 h 459"/>
                  <a:gd name="T34" fmla="*/ 66 w 105"/>
                  <a:gd name="T35" fmla="*/ 446 h 459"/>
                  <a:gd name="T36" fmla="*/ 51 w 105"/>
                  <a:gd name="T37" fmla="*/ 413 h 459"/>
                  <a:gd name="T38" fmla="*/ 32 w 105"/>
                  <a:gd name="T39" fmla="*/ 362 h 459"/>
                  <a:gd name="T40" fmla="*/ 15 w 105"/>
                  <a:gd name="T41" fmla="*/ 299 h 459"/>
                  <a:gd name="T42" fmla="*/ 2 w 105"/>
                  <a:gd name="T43" fmla="*/ 226 h 459"/>
                  <a:gd name="T44" fmla="*/ 0 w 105"/>
                  <a:gd name="T45" fmla="*/ 149 h 459"/>
                  <a:gd name="T46" fmla="*/ 11 w 105"/>
                  <a:gd name="T47" fmla="*/ 73 h 459"/>
                  <a:gd name="T48" fmla="*/ 44 w 105"/>
                  <a:gd name="T49" fmla="*/ 0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5" h="459">
                    <a:moveTo>
                      <a:pt x="44" y="0"/>
                    </a:moveTo>
                    <a:lnTo>
                      <a:pt x="43" y="12"/>
                    </a:lnTo>
                    <a:lnTo>
                      <a:pt x="39" y="44"/>
                    </a:lnTo>
                    <a:lnTo>
                      <a:pt x="36" y="88"/>
                    </a:lnTo>
                    <a:lnTo>
                      <a:pt x="36" y="140"/>
                    </a:lnTo>
                    <a:lnTo>
                      <a:pt x="40" y="193"/>
                    </a:lnTo>
                    <a:lnTo>
                      <a:pt x="52" y="240"/>
                    </a:lnTo>
                    <a:lnTo>
                      <a:pt x="72" y="276"/>
                    </a:lnTo>
                    <a:lnTo>
                      <a:pt x="105" y="293"/>
                    </a:lnTo>
                    <a:lnTo>
                      <a:pt x="102" y="296"/>
                    </a:lnTo>
                    <a:lnTo>
                      <a:pt x="98" y="307"/>
                    </a:lnTo>
                    <a:lnTo>
                      <a:pt x="90" y="323"/>
                    </a:lnTo>
                    <a:lnTo>
                      <a:pt x="83" y="344"/>
                    </a:lnTo>
                    <a:lnTo>
                      <a:pt x="75" y="368"/>
                    </a:lnTo>
                    <a:lnTo>
                      <a:pt x="70" y="397"/>
                    </a:lnTo>
                    <a:lnTo>
                      <a:pt x="69" y="427"/>
                    </a:lnTo>
                    <a:lnTo>
                      <a:pt x="71" y="459"/>
                    </a:lnTo>
                    <a:lnTo>
                      <a:pt x="66" y="446"/>
                    </a:lnTo>
                    <a:lnTo>
                      <a:pt x="51" y="413"/>
                    </a:lnTo>
                    <a:lnTo>
                      <a:pt x="32" y="362"/>
                    </a:lnTo>
                    <a:lnTo>
                      <a:pt x="15" y="299"/>
                    </a:lnTo>
                    <a:lnTo>
                      <a:pt x="2" y="226"/>
                    </a:lnTo>
                    <a:lnTo>
                      <a:pt x="0" y="149"/>
                    </a:lnTo>
                    <a:lnTo>
                      <a:pt x="11" y="7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170"/>
              <p:cNvSpPr>
                <a:spLocks/>
              </p:cNvSpPr>
              <p:nvPr/>
            </p:nvSpPr>
            <p:spPr bwMode="auto">
              <a:xfrm>
                <a:off x="1249" y="2744"/>
                <a:ext cx="40" cy="129"/>
              </a:xfrm>
              <a:custGeom>
                <a:avLst/>
                <a:gdLst>
                  <a:gd name="T0" fmla="*/ 0 w 81"/>
                  <a:gd name="T1" fmla="*/ 0 h 257"/>
                  <a:gd name="T2" fmla="*/ 2 w 81"/>
                  <a:gd name="T3" fmla="*/ 9 h 257"/>
                  <a:gd name="T4" fmla="*/ 8 w 81"/>
                  <a:gd name="T5" fmla="*/ 33 h 257"/>
                  <a:gd name="T6" fmla="*/ 17 w 81"/>
                  <a:gd name="T7" fmla="*/ 69 h 257"/>
                  <a:gd name="T8" fmla="*/ 28 w 81"/>
                  <a:gd name="T9" fmla="*/ 112 h 257"/>
                  <a:gd name="T10" fmla="*/ 40 w 81"/>
                  <a:gd name="T11" fmla="*/ 155 h 257"/>
                  <a:gd name="T12" fmla="*/ 54 w 81"/>
                  <a:gd name="T13" fmla="*/ 198 h 257"/>
                  <a:gd name="T14" fmla="*/ 68 w 81"/>
                  <a:gd name="T15" fmla="*/ 233 h 257"/>
                  <a:gd name="T16" fmla="*/ 81 w 81"/>
                  <a:gd name="T17" fmla="*/ 257 h 257"/>
                  <a:gd name="T18" fmla="*/ 71 w 81"/>
                  <a:gd name="T19" fmla="*/ 137 h 257"/>
                  <a:gd name="T20" fmla="*/ 69 w 81"/>
                  <a:gd name="T21" fmla="*/ 135 h 257"/>
                  <a:gd name="T22" fmla="*/ 62 w 81"/>
                  <a:gd name="T23" fmla="*/ 129 h 257"/>
                  <a:gd name="T24" fmla="*/ 53 w 81"/>
                  <a:gd name="T25" fmla="*/ 117 h 257"/>
                  <a:gd name="T26" fmla="*/ 42 w 81"/>
                  <a:gd name="T27" fmla="*/ 102 h 257"/>
                  <a:gd name="T28" fmla="*/ 29 w 81"/>
                  <a:gd name="T29" fmla="*/ 83 h 257"/>
                  <a:gd name="T30" fmla="*/ 17 w 81"/>
                  <a:gd name="T31" fmla="*/ 60 h 257"/>
                  <a:gd name="T32" fmla="*/ 7 w 81"/>
                  <a:gd name="T33" fmla="*/ 32 h 257"/>
                  <a:gd name="T34" fmla="*/ 0 w 81"/>
                  <a:gd name="T35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257">
                    <a:moveTo>
                      <a:pt x="0" y="0"/>
                    </a:moveTo>
                    <a:lnTo>
                      <a:pt x="2" y="9"/>
                    </a:lnTo>
                    <a:lnTo>
                      <a:pt x="8" y="33"/>
                    </a:lnTo>
                    <a:lnTo>
                      <a:pt x="17" y="69"/>
                    </a:lnTo>
                    <a:lnTo>
                      <a:pt x="28" y="112"/>
                    </a:lnTo>
                    <a:lnTo>
                      <a:pt x="40" y="155"/>
                    </a:lnTo>
                    <a:lnTo>
                      <a:pt x="54" y="198"/>
                    </a:lnTo>
                    <a:lnTo>
                      <a:pt x="68" y="233"/>
                    </a:lnTo>
                    <a:lnTo>
                      <a:pt x="81" y="257"/>
                    </a:lnTo>
                    <a:lnTo>
                      <a:pt x="71" y="137"/>
                    </a:lnTo>
                    <a:lnTo>
                      <a:pt x="69" y="135"/>
                    </a:lnTo>
                    <a:lnTo>
                      <a:pt x="62" y="129"/>
                    </a:lnTo>
                    <a:lnTo>
                      <a:pt x="53" y="117"/>
                    </a:lnTo>
                    <a:lnTo>
                      <a:pt x="42" y="102"/>
                    </a:lnTo>
                    <a:lnTo>
                      <a:pt x="29" y="83"/>
                    </a:lnTo>
                    <a:lnTo>
                      <a:pt x="17" y="60"/>
                    </a:lnTo>
                    <a:lnTo>
                      <a:pt x="7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171"/>
              <p:cNvSpPr>
                <a:spLocks/>
              </p:cNvSpPr>
              <p:nvPr/>
            </p:nvSpPr>
            <p:spPr bwMode="auto">
              <a:xfrm>
                <a:off x="1110" y="2956"/>
                <a:ext cx="113" cy="73"/>
              </a:xfrm>
              <a:custGeom>
                <a:avLst/>
                <a:gdLst>
                  <a:gd name="T0" fmla="*/ 0 w 225"/>
                  <a:gd name="T1" fmla="*/ 0 h 146"/>
                  <a:gd name="T2" fmla="*/ 2 w 225"/>
                  <a:gd name="T3" fmla="*/ 7 h 146"/>
                  <a:gd name="T4" fmla="*/ 6 w 225"/>
                  <a:gd name="T5" fmla="*/ 22 h 146"/>
                  <a:gd name="T6" fmla="*/ 11 w 225"/>
                  <a:gd name="T7" fmla="*/ 43 h 146"/>
                  <a:gd name="T8" fmla="*/ 13 w 225"/>
                  <a:gd name="T9" fmla="*/ 65 h 146"/>
                  <a:gd name="T10" fmla="*/ 12 w 225"/>
                  <a:gd name="T11" fmla="*/ 73 h 146"/>
                  <a:gd name="T12" fmla="*/ 13 w 225"/>
                  <a:gd name="T13" fmla="*/ 92 h 146"/>
                  <a:gd name="T14" fmla="*/ 17 w 225"/>
                  <a:gd name="T15" fmla="*/ 111 h 146"/>
                  <a:gd name="T16" fmla="*/ 29 w 225"/>
                  <a:gd name="T17" fmla="*/ 126 h 146"/>
                  <a:gd name="T18" fmla="*/ 31 w 225"/>
                  <a:gd name="T19" fmla="*/ 128 h 146"/>
                  <a:gd name="T20" fmla="*/ 34 w 225"/>
                  <a:gd name="T21" fmla="*/ 131 h 146"/>
                  <a:gd name="T22" fmla="*/ 42 w 225"/>
                  <a:gd name="T23" fmla="*/ 136 h 146"/>
                  <a:gd name="T24" fmla="*/ 56 w 225"/>
                  <a:gd name="T25" fmla="*/ 140 h 146"/>
                  <a:gd name="T26" fmla="*/ 78 w 225"/>
                  <a:gd name="T27" fmla="*/ 145 h 146"/>
                  <a:gd name="T28" fmla="*/ 108 w 225"/>
                  <a:gd name="T29" fmla="*/ 146 h 146"/>
                  <a:gd name="T30" fmla="*/ 147 w 225"/>
                  <a:gd name="T31" fmla="*/ 144 h 146"/>
                  <a:gd name="T32" fmla="*/ 199 w 225"/>
                  <a:gd name="T33" fmla="*/ 138 h 146"/>
                  <a:gd name="T34" fmla="*/ 201 w 225"/>
                  <a:gd name="T35" fmla="*/ 137 h 146"/>
                  <a:gd name="T36" fmla="*/ 208 w 225"/>
                  <a:gd name="T37" fmla="*/ 132 h 146"/>
                  <a:gd name="T38" fmla="*/ 215 w 225"/>
                  <a:gd name="T39" fmla="*/ 126 h 146"/>
                  <a:gd name="T40" fmla="*/ 222 w 225"/>
                  <a:gd name="T41" fmla="*/ 117 h 146"/>
                  <a:gd name="T42" fmla="*/ 225 w 225"/>
                  <a:gd name="T43" fmla="*/ 107 h 146"/>
                  <a:gd name="T44" fmla="*/ 222 w 225"/>
                  <a:gd name="T45" fmla="*/ 94 h 146"/>
                  <a:gd name="T46" fmla="*/ 211 w 225"/>
                  <a:gd name="T47" fmla="*/ 79 h 146"/>
                  <a:gd name="T48" fmla="*/ 190 w 225"/>
                  <a:gd name="T49" fmla="*/ 63 h 146"/>
                  <a:gd name="T50" fmla="*/ 186 w 225"/>
                  <a:gd name="T51" fmla="*/ 62 h 146"/>
                  <a:gd name="T52" fmla="*/ 179 w 225"/>
                  <a:gd name="T53" fmla="*/ 61 h 146"/>
                  <a:gd name="T54" fmla="*/ 168 w 225"/>
                  <a:gd name="T55" fmla="*/ 56 h 146"/>
                  <a:gd name="T56" fmla="*/ 155 w 225"/>
                  <a:gd name="T57" fmla="*/ 50 h 146"/>
                  <a:gd name="T58" fmla="*/ 143 w 225"/>
                  <a:gd name="T59" fmla="*/ 42 h 146"/>
                  <a:gd name="T60" fmla="*/ 133 w 225"/>
                  <a:gd name="T61" fmla="*/ 32 h 146"/>
                  <a:gd name="T62" fmla="*/ 127 w 225"/>
                  <a:gd name="T63" fmla="*/ 17 h 146"/>
                  <a:gd name="T64" fmla="*/ 127 w 225"/>
                  <a:gd name="T65" fmla="*/ 0 h 146"/>
                  <a:gd name="T66" fmla="*/ 0 w 225"/>
                  <a:gd name="T6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5" h="146">
                    <a:moveTo>
                      <a:pt x="0" y="0"/>
                    </a:moveTo>
                    <a:lnTo>
                      <a:pt x="2" y="7"/>
                    </a:lnTo>
                    <a:lnTo>
                      <a:pt x="6" y="22"/>
                    </a:lnTo>
                    <a:lnTo>
                      <a:pt x="11" y="43"/>
                    </a:lnTo>
                    <a:lnTo>
                      <a:pt x="13" y="65"/>
                    </a:lnTo>
                    <a:lnTo>
                      <a:pt x="12" y="73"/>
                    </a:lnTo>
                    <a:lnTo>
                      <a:pt x="13" y="92"/>
                    </a:lnTo>
                    <a:lnTo>
                      <a:pt x="17" y="111"/>
                    </a:lnTo>
                    <a:lnTo>
                      <a:pt x="29" y="126"/>
                    </a:lnTo>
                    <a:lnTo>
                      <a:pt x="31" y="128"/>
                    </a:lnTo>
                    <a:lnTo>
                      <a:pt x="34" y="131"/>
                    </a:lnTo>
                    <a:lnTo>
                      <a:pt x="42" y="136"/>
                    </a:lnTo>
                    <a:lnTo>
                      <a:pt x="56" y="140"/>
                    </a:lnTo>
                    <a:lnTo>
                      <a:pt x="78" y="145"/>
                    </a:lnTo>
                    <a:lnTo>
                      <a:pt x="108" y="146"/>
                    </a:lnTo>
                    <a:lnTo>
                      <a:pt x="147" y="144"/>
                    </a:lnTo>
                    <a:lnTo>
                      <a:pt x="199" y="138"/>
                    </a:lnTo>
                    <a:lnTo>
                      <a:pt x="201" y="137"/>
                    </a:lnTo>
                    <a:lnTo>
                      <a:pt x="208" y="132"/>
                    </a:lnTo>
                    <a:lnTo>
                      <a:pt x="215" y="126"/>
                    </a:lnTo>
                    <a:lnTo>
                      <a:pt x="222" y="117"/>
                    </a:lnTo>
                    <a:lnTo>
                      <a:pt x="225" y="107"/>
                    </a:lnTo>
                    <a:lnTo>
                      <a:pt x="222" y="94"/>
                    </a:lnTo>
                    <a:lnTo>
                      <a:pt x="211" y="79"/>
                    </a:lnTo>
                    <a:lnTo>
                      <a:pt x="190" y="63"/>
                    </a:lnTo>
                    <a:lnTo>
                      <a:pt x="186" y="62"/>
                    </a:lnTo>
                    <a:lnTo>
                      <a:pt x="179" y="61"/>
                    </a:lnTo>
                    <a:lnTo>
                      <a:pt x="168" y="56"/>
                    </a:lnTo>
                    <a:lnTo>
                      <a:pt x="155" y="50"/>
                    </a:lnTo>
                    <a:lnTo>
                      <a:pt x="143" y="42"/>
                    </a:lnTo>
                    <a:lnTo>
                      <a:pt x="133" y="32"/>
                    </a:lnTo>
                    <a:lnTo>
                      <a:pt x="127" y="17"/>
                    </a:lnTo>
                    <a:lnTo>
                      <a:pt x="12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172"/>
              <p:cNvSpPr>
                <a:spLocks/>
              </p:cNvSpPr>
              <p:nvPr/>
            </p:nvSpPr>
            <p:spPr bwMode="auto">
              <a:xfrm>
                <a:off x="1128" y="2967"/>
                <a:ext cx="80" cy="51"/>
              </a:xfrm>
              <a:custGeom>
                <a:avLst/>
                <a:gdLst>
                  <a:gd name="T0" fmla="*/ 1 w 160"/>
                  <a:gd name="T1" fmla="*/ 15 h 101"/>
                  <a:gd name="T2" fmla="*/ 2 w 160"/>
                  <a:gd name="T3" fmla="*/ 17 h 101"/>
                  <a:gd name="T4" fmla="*/ 5 w 160"/>
                  <a:gd name="T5" fmla="*/ 23 h 101"/>
                  <a:gd name="T6" fmla="*/ 6 w 160"/>
                  <a:gd name="T7" fmla="*/ 32 h 101"/>
                  <a:gd name="T8" fmla="*/ 4 w 160"/>
                  <a:gd name="T9" fmla="*/ 45 h 101"/>
                  <a:gd name="T10" fmla="*/ 2 w 160"/>
                  <a:gd name="T11" fmla="*/ 49 h 101"/>
                  <a:gd name="T12" fmla="*/ 1 w 160"/>
                  <a:gd name="T13" fmla="*/ 58 h 101"/>
                  <a:gd name="T14" fmla="*/ 0 w 160"/>
                  <a:gd name="T15" fmla="*/ 71 h 101"/>
                  <a:gd name="T16" fmla="*/ 1 w 160"/>
                  <a:gd name="T17" fmla="*/ 80 h 101"/>
                  <a:gd name="T18" fmla="*/ 2 w 160"/>
                  <a:gd name="T19" fmla="*/ 80 h 101"/>
                  <a:gd name="T20" fmla="*/ 6 w 160"/>
                  <a:gd name="T21" fmla="*/ 80 h 101"/>
                  <a:gd name="T22" fmla="*/ 12 w 160"/>
                  <a:gd name="T23" fmla="*/ 79 h 101"/>
                  <a:gd name="T24" fmla="*/ 18 w 160"/>
                  <a:gd name="T25" fmla="*/ 80 h 101"/>
                  <a:gd name="T26" fmla="*/ 25 w 160"/>
                  <a:gd name="T27" fmla="*/ 81 h 101"/>
                  <a:gd name="T28" fmla="*/ 33 w 160"/>
                  <a:gd name="T29" fmla="*/ 85 h 101"/>
                  <a:gd name="T30" fmla="*/ 40 w 160"/>
                  <a:gd name="T31" fmla="*/ 91 h 101"/>
                  <a:gd name="T32" fmla="*/ 47 w 160"/>
                  <a:gd name="T33" fmla="*/ 98 h 101"/>
                  <a:gd name="T34" fmla="*/ 50 w 160"/>
                  <a:gd name="T35" fmla="*/ 98 h 101"/>
                  <a:gd name="T36" fmla="*/ 56 w 160"/>
                  <a:gd name="T37" fmla="*/ 99 h 101"/>
                  <a:gd name="T38" fmla="*/ 68 w 160"/>
                  <a:gd name="T39" fmla="*/ 100 h 101"/>
                  <a:gd name="T40" fmla="*/ 83 w 160"/>
                  <a:gd name="T41" fmla="*/ 101 h 101"/>
                  <a:gd name="T42" fmla="*/ 99 w 160"/>
                  <a:gd name="T43" fmla="*/ 100 h 101"/>
                  <a:gd name="T44" fmla="*/ 119 w 160"/>
                  <a:gd name="T45" fmla="*/ 99 h 101"/>
                  <a:gd name="T46" fmla="*/ 138 w 160"/>
                  <a:gd name="T47" fmla="*/ 96 h 101"/>
                  <a:gd name="T48" fmla="*/ 159 w 160"/>
                  <a:gd name="T49" fmla="*/ 91 h 101"/>
                  <a:gd name="T50" fmla="*/ 159 w 160"/>
                  <a:gd name="T51" fmla="*/ 90 h 101"/>
                  <a:gd name="T52" fmla="*/ 160 w 160"/>
                  <a:gd name="T53" fmla="*/ 85 h 101"/>
                  <a:gd name="T54" fmla="*/ 160 w 160"/>
                  <a:gd name="T55" fmla="*/ 80 h 101"/>
                  <a:gd name="T56" fmla="*/ 159 w 160"/>
                  <a:gd name="T57" fmla="*/ 73 h 101"/>
                  <a:gd name="T58" fmla="*/ 157 w 160"/>
                  <a:gd name="T59" fmla="*/ 67 h 101"/>
                  <a:gd name="T60" fmla="*/ 151 w 160"/>
                  <a:gd name="T61" fmla="*/ 60 h 101"/>
                  <a:gd name="T62" fmla="*/ 142 w 160"/>
                  <a:gd name="T63" fmla="*/ 55 h 101"/>
                  <a:gd name="T64" fmla="*/ 129 w 160"/>
                  <a:gd name="T65" fmla="*/ 52 h 101"/>
                  <a:gd name="T66" fmla="*/ 127 w 160"/>
                  <a:gd name="T67" fmla="*/ 52 h 101"/>
                  <a:gd name="T68" fmla="*/ 120 w 160"/>
                  <a:gd name="T69" fmla="*/ 50 h 101"/>
                  <a:gd name="T70" fmla="*/ 111 w 160"/>
                  <a:gd name="T71" fmla="*/ 50 h 101"/>
                  <a:gd name="T72" fmla="*/ 99 w 160"/>
                  <a:gd name="T73" fmla="*/ 50 h 101"/>
                  <a:gd name="T74" fmla="*/ 86 w 160"/>
                  <a:gd name="T75" fmla="*/ 52 h 101"/>
                  <a:gd name="T76" fmla="*/ 75 w 160"/>
                  <a:gd name="T77" fmla="*/ 53 h 101"/>
                  <a:gd name="T78" fmla="*/ 65 w 160"/>
                  <a:gd name="T79" fmla="*/ 56 h 101"/>
                  <a:gd name="T80" fmla="*/ 58 w 160"/>
                  <a:gd name="T81" fmla="*/ 62 h 101"/>
                  <a:gd name="T82" fmla="*/ 59 w 160"/>
                  <a:gd name="T83" fmla="*/ 61 h 101"/>
                  <a:gd name="T84" fmla="*/ 61 w 160"/>
                  <a:gd name="T85" fmla="*/ 57 h 101"/>
                  <a:gd name="T86" fmla="*/ 65 w 160"/>
                  <a:gd name="T87" fmla="*/ 53 h 101"/>
                  <a:gd name="T88" fmla="*/ 69 w 160"/>
                  <a:gd name="T89" fmla="*/ 48 h 101"/>
                  <a:gd name="T90" fmla="*/ 75 w 160"/>
                  <a:gd name="T91" fmla="*/ 43 h 101"/>
                  <a:gd name="T92" fmla="*/ 83 w 160"/>
                  <a:gd name="T93" fmla="*/ 39 h 101"/>
                  <a:gd name="T94" fmla="*/ 91 w 160"/>
                  <a:gd name="T95" fmla="*/ 37 h 101"/>
                  <a:gd name="T96" fmla="*/ 101 w 160"/>
                  <a:gd name="T97" fmla="*/ 35 h 101"/>
                  <a:gd name="T98" fmla="*/ 98 w 160"/>
                  <a:gd name="T99" fmla="*/ 34 h 101"/>
                  <a:gd name="T100" fmla="*/ 89 w 160"/>
                  <a:gd name="T101" fmla="*/ 28 h 101"/>
                  <a:gd name="T102" fmla="*/ 81 w 160"/>
                  <a:gd name="T103" fmla="*/ 17 h 101"/>
                  <a:gd name="T104" fmla="*/ 77 w 160"/>
                  <a:gd name="T105" fmla="*/ 0 h 101"/>
                  <a:gd name="T106" fmla="*/ 1 w 160"/>
                  <a:gd name="T107" fmla="*/ 1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0" h="101">
                    <a:moveTo>
                      <a:pt x="1" y="15"/>
                    </a:moveTo>
                    <a:lnTo>
                      <a:pt x="2" y="17"/>
                    </a:lnTo>
                    <a:lnTo>
                      <a:pt x="5" y="23"/>
                    </a:lnTo>
                    <a:lnTo>
                      <a:pt x="6" y="32"/>
                    </a:lnTo>
                    <a:lnTo>
                      <a:pt x="4" y="45"/>
                    </a:lnTo>
                    <a:lnTo>
                      <a:pt x="2" y="49"/>
                    </a:lnTo>
                    <a:lnTo>
                      <a:pt x="1" y="58"/>
                    </a:lnTo>
                    <a:lnTo>
                      <a:pt x="0" y="71"/>
                    </a:lnTo>
                    <a:lnTo>
                      <a:pt x="1" y="80"/>
                    </a:lnTo>
                    <a:lnTo>
                      <a:pt x="2" y="80"/>
                    </a:lnTo>
                    <a:lnTo>
                      <a:pt x="6" y="80"/>
                    </a:lnTo>
                    <a:lnTo>
                      <a:pt x="12" y="79"/>
                    </a:lnTo>
                    <a:lnTo>
                      <a:pt x="18" y="80"/>
                    </a:lnTo>
                    <a:lnTo>
                      <a:pt x="25" y="81"/>
                    </a:lnTo>
                    <a:lnTo>
                      <a:pt x="33" y="85"/>
                    </a:lnTo>
                    <a:lnTo>
                      <a:pt x="40" y="91"/>
                    </a:lnTo>
                    <a:lnTo>
                      <a:pt x="47" y="98"/>
                    </a:lnTo>
                    <a:lnTo>
                      <a:pt x="50" y="98"/>
                    </a:lnTo>
                    <a:lnTo>
                      <a:pt x="56" y="99"/>
                    </a:lnTo>
                    <a:lnTo>
                      <a:pt x="68" y="100"/>
                    </a:lnTo>
                    <a:lnTo>
                      <a:pt x="83" y="101"/>
                    </a:lnTo>
                    <a:lnTo>
                      <a:pt x="99" y="100"/>
                    </a:lnTo>
                    <a:lnTo>
                      <a:pt x="119" y="99"/>
                    </a:lnTo>
                    <a:lnTo>
                      <a:pt x="138" y="96"/>
                    </a:lnTo>
                    <a:lnTo>
                      <a:pt x="159" y="91"/>
                    </a:lnTo>
                    <a:lnTo>
                      <a:pt x="159" y="90"/>
                    </a:lnTo>
                    <a:lnTo>
                      <a:pt x="160" y="85"/>
                    </a:lnTo>
                    <a:lnTo>
                      <a:pt x="160" y="80"/>
                    </a:lnTo>
                    <a:lnTo>
                      <a:pt x="159" y="73"/>
                    </a:lnTo>
                    <a:lnTo>
                      <a:pt x="157" y="67"/>
                    </a:lnTo>
                    <a:lnTo>
                      <a:pt x="151" y="60"/>
                    </a:lnTo>
                    <a:lnTo>
                      <a:pt x="142" y="55"/>
                    </a:lnTo>
                    <a:lnTo>
                      <a:pt x="129" y="52"/>
                    </a:lnTo>
                    <a:lnTo>
                      <a:pt x="127" y="52"/>
                    </a:lnTo>
                    <a:lnTo>
                      <a:pt x="120" y="50"/>
                    </a:lnTo>
                    <a:lnTo>
                      <a:pt x="111" y="50"/>
                    </a:lnTo>
                    <a:lnTo>
                      <a:pt x="99" y="50"/>
                    </a:lnTo>
                    <a:lnTo>
                      <a:pt x="86" y="52"/>
                    </a:lnTo>
                    <a:lnTo>
                      <a:pt x="75" y="53"/>
                    </a:lnTo>
                    <a:lnTo>
                      <a:pt x="65" y="56"/>
                    </a:lnTo>
                    <a:lnTo>
                      <a:pt x="58" y="62"/>
                    </a:lnTo>
                    <a:lnTo>
                      <a:pt x="59" y="61"/>
                    </a:lnTo>
                    <a:lnTo>
                      <a:pt x="61" y="57"/>
                    </a:lnTo>
                    <a:lnTo>
                      <a:pt x="65" y="53"/>
                    </a:lnTo>
                    <a:lnTo>
                      <a:pt x="69" y="48"/>
                    </a:lnTo>
                    <a:lnTo>
                      <a:pt x="75" y="43"/>
                    </a:lnTo>
                    <a:lnTo>
                      <a:pt x="83" y="39"/>
                    </a:lnTo>
                    <a:lnTo>
                      <a:pt x="91" y="37"/>
                    </a:lnTo>
                    <a:lnTo>
                      <a:pt x="101" y="35"/>
                    </a:lnTo>
                    <a:lnTo>
                      <a:pt x="98" y="34"/>
                    </a:lnTo>
                    <a:lnTo>
                      <a:pt x="89" y="28"/>
                    </a:lnTo>
                    <a:lnTo>
                      <a:pt x="81" y="17"/>
                    </a:lnTo>
                    <a:lnTo>
                      <a:pt x="77" y="0"/>
                    </a:ln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173"/>
              <p:cNvSpPr>
                <a:spLocks/>
              </p:cNvSpPr>
              <p:nvPr/>
            </p:nvSpPr>
            <p:spPr bwMode="auto">
              <a:xfrm>
                <a:off x="1151" y="2977"/>
                <a:ext cx="24" cy="11"/>
              </a:xfrm>
              <a:custGeom>
                <a:avLst/>
                <a:gdLst>
                  <a:gd name="T0" fmla="*/ 0 w 47"/>
                  <a:gd name="T1" fmla="*/ 23 h 23"/>
                  <a:gd name="T2" fmla="*/ 1 w 47"/>
                  <a:gd name="T3" fmla="*/ 22 h 23"/>
                  <a:gd name="T4" fmla="*/ 3 w 47"/>
                  <a:gd name="T5" fmla="*/ 17 h 23"/>
                  <a:gd name="T6" fmla="*/ 6 w 47"/>
                  <a:gd name="T7" fmla="*/ 13 h 23"/>
                  <a:gd name="T8" fmla="*/ 11 w 47"/>
                  <a:gd name="T9" fmla="*/ 7 h 23"/>
                  <a:gd name="T10" fmla="*/ 18 w 47"/>
                  <a:gd name="T11" fmla="*/ 2 h 23"/>
                  <a:gd name="T12" fmla="*/ 26 w 47"/>
                  <a:gd name="T13" fmla="*/ 0 h 23"/>
                  <a:gd name="T14" fmla="*/ 36 w 47"/>
                  <a:gd name="T15" fmla="*/ 1 h 23"/>
                  <a:gd name="T16" fmla="*/ 47 w 47"/>
                  <a:gd name="T17" fmla="*/ 7 h 23"/>
                  <a:gd name="T18" fmla="*/ 46 w 47"/>
                  <a:gd name="T19" fmla="*/ 7 h 23"/>
                  <a:gd name="T20" fmla="*/ 42 w 47"/>
                  <a:gd name="T21" fmla="*/ 7 h 23"/>
                  <a:gd name="T22" fmla="*/ 35 w 47"/>
                  <a:gd name="T23" fmla="*/ 8 h 23"/>
                  <a:gd name="T24" fmla="*/ 27 w 47"/>
                  <a:gd name="T25" fmla="*/ 9 h 23"/>
                  <a:gd name="T26" fmla="*/ 19 w 47"/>
                  <a:gd name="T27" fmla="*/ 10 h 23"/>
                  <a:gd name="T28" fmla="*/ 11 w 47"/>
                  <a:gd name="T29" fmla="*/ 14 h 23"/>
                  <a:gd name="T30" fmla="*/ 5 w 47"/>
                  <a:gd name="T31" fmla="*/ 17 h 23"/>
                  <a:gd name="T32" fmla="*/ 0 w 47"/>
                  <a:gd name="T3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23">
                    <a:moveTo>
                      <a:pt x="0" y="23"/>
                    </a:moveTo>
                    <a:lnTo>
                      <a:pt x="1" y="22"/>
                    </a:lnTo>
                    <a:lnTo>
                      <a:pt x="3" y="17"/>
                    </a:lnTo>
                    <a:lnTo>
                      <a:pt x="6" y="13"/>
                    </a:lnTo>
                    <a:lnTo>
                      <a:pt x="11" y="7"/>
                    </a:lnTo>
                    <a:lnTo>
                      <a:pt x="18" y="2"/>
                    </a:lnTo>
                    <a:lnTo>
                      <a:pt x="26" y="0"/>
                    </a:lnTo>
                    <a:lnTo>
                      <a:pt x="36" y="1"/>
                    </a:lnTo>
                    <a:lnTo>
                      <a:pt x="47" y="7"/>
                    </a:lnTo>
                    <a:lnTo>
                      <a:pt x="46" y="7"/>
                    </a:lnTo>
                    <a:lnTo>
                      <a:pt x="42" y="7"/>
                    </a:lnTo>
                    <a:lnTo>
                      <a:pt x="35" y="8"/>
                    </a:lnTo>
                    <a:lnTo>
                      <a:pt x="27" y="9"/>
                    </a:lnTo>
                    <a:lnTo>
                      <a:pt x="19" y="10"/>
                    </a:lnTo>
                    <a:lnTo>
                      <a:pt x="11" y="14"/>
                    </a:lnTo>
                    <a:lnTo>
                      <a:pt x="5" y="17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174"/>
              <p:cNvSpPr>
                <a:spLocks/>
              </p:cNvSpPr>
              <p:nvPr/>
            </p:nvSpPr>
            <p:spPr bwMode="auto">
              <a:xfrm>
                <a:off x="1148" y="2968"/>
                <a:ext cx="24" cy="11"/>
              </a:xfrm>
              <a:custGeom>
                <a:avLst/>
                <a:gdLst>
                  <a:gd name="T0" fmla="*/ 0 w 48"/>
                  <a:gd name="T1" fmla="*/ 23 h 23"/>
                  <a:gd name="T2" fmla="*/ 1 w 48"/>
                  <a:gd name="T3" fmla="*/ 22 h 23"/>
                  <a:gd name="T4" fmla="*/ 2 w 48"/>
                  <a:gd name="T5" fmla="*/ 17 h 23"/>
                  <a:gd name="T6" fmla="*/ 5 w 48"/>
                  <a:gd name="T7" fmla="*/ 13 h 23"/>
                  <a:gd name="T8" fmla="*/ 11 w 48"/>
                  <a:gd name="T9" fmla="*/ 7 h 23"/>
                  <a:gd name="T10" fmla="*/ 18 w 48"/>
                  <a:gd name="T11" fmla="*/ 2 h 23"/>
                  <a:gd name="T12" fmla="*/ 26 w 48"/>
                  <a:gd name="T13" fmla="*/ 0 h 23"/>
                  <a:gd name="T14" fmla="*/ 36 w 48"/>
                  <a:gd name="T15" fmla="*/ 1 h 23"/>
                  <a:gd name="T16" fmla="*/ 48 w 48"/>
                  <a:gd name="T17" fmla="*/ 7 h 23"/>
                  <a:gd name="T18" fmla="*/ 47 w 48"/>
                  <a:gd name="T19" fmla="*/ 7 h 23"/>
                  <a:gd name="T20" fmla="*/ 42 w 48"/>
                  <a:gd name="T21" fmla="*/ 7 h 23"/>
                  <a:gd name="T22" fmla="*/ 35 w 48"/>
                  <a:gd name="T23" fmla="*/ 8 h 23"/>
                  <a:gd name="T24" fmla="*/ 27 w 48"/>
                  <a:gd name="T25" fmla="*/ 9 h 23"/>
                  <a:gd name="T26" fmla="*/ 19 w 48"/>
                  <a:gd name="T27" fmla="*/ 10 h 23"/>
                  <a:gd name="T28" fmla="*/ 11 w 48"/>
                  <a:gd name="T29" fmla="*/ 14 h 23"/>
                  <a:gd name="T30" fmla="*/ 4 w 48"/>
                  <a:gd name="T31" fmla="*/ 17 h 23"/>
                  <a:gd name="T32" fmla="*/ 0 w 48"/>
                  <a:gd name="T3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" h="23">
                    <a:moveTo>
                      <a:pt x="0" y="23"/>
                    </a:moveTo>
                    <a:lnTo>
                      <a:pt x="1" y="22"/>
                    </a:lnTo>
                    <a:lnTo>
                      <a:pt x="2" y="17"/>
                    </a:lnTo>
                    <a:lnTo>
                      <a:pt x="5" y="13"/>
                    </a:lnTo>
                    <a:lnTo>
                      <a:pt x="11" y="7"/>
                    </a:lnTo>
                    <a:lnTo>
                      <a:pt x="18" y="2"/>
                    </a:lnTo>
                    <a:lnTo>
                      <a:pt x="26" y="0"/>
                    </a:lnTo>
                    <a:lnTo>
                      <a:pt x="36" y="1"/>
                    </a:lnTo>
                    <a:lnTo>
                      <a:pt x="48" y="7"/>
                    </a:lnTo>
                    <a:lnTo>
                      <a:pt x="47" y="7"/>
                    </a:lnTo>
                    <a:lnTo>
                      <a:pt x="42" y="7"/>
                    </a:lnTo>
                    <a:lnTo>
                      <a:pt x="35" y="8"/>
                    </a:lnTo>
                    <a:lnTo>
                      <a:pt x="27" y="9"/>
                    </a:lnTo>
                    <a:lnTo>
                      <a:pt x="19" y="10"/>
                    </a:lnTo>
                    <a:lnTo>
                      <a:pt x="11" y="14"/>
                    </a:lnTo>
                    <a:lnTo>
                      <a:pt x="4" y="17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175"/>
              <p:cNvSpPr>
                <a:spLocks/>
              </p:cNvSpPr>
              <p:nvPr/>
            </p:nvSpPr>
            <p:spPr bwMode="auto">
              <a:xfrm>
                <a:off x="1284" y="2947"/>
                <a:ext cx="129" cy="76"/>
              </a:xfrm>
              <a:custGeom>
                <a:avLst/>
                <a:gdLst>
                  <a:gd name="T0" fmla="*/ 0 w 258"/>
                  <a:gd name="T1" fmla="*/ 0 h 151"/>
                  <a:gd name="T2" fmla="*/ 4 w 258"/>
                  <a:gd name="T3" fmla="*/ 8 h 151"/>
                  <a:gd name="T4" fmla="*/ 8 w 258"/>
                  <a:gd name="T5" fmla="*/ 27 h 151"/>
                  <a:gd name="T6" fmla="*/ 11 w 258"/>
                  <a:gd name="T7" fmla="*/ 51 h 151"/>
                  <a:gd name="T8" fmla="*/ 5 w 258"/>
                  <a:gd name="T9" fmla="*/ 75 h 151"/>
                  <a:gd name="T10" fmla="*/ 3 w 258"/>
                  <a:gd name="T11" fmla="*/ 82 h 151"/>
                  <a:gd name="T12" fmla="*/ 0 w 258"/>
                  <a:gd name="T13" fmla="*/ 99 h 151"/>
                  <a:gd name="T14" fmla="*/ 1 w 258"/>
                  <a:gd name="T15" fmla="*/ 118 h 151"/>
                  <a:gd name="T16" fmla="*/ 15 w 258"/>
                  <a:gd name="T17" fmla="*/ 132 h 151"/>
                  <a:gd name="T18" fmla="*/ 15 w 258"/>
                  <a:gd name="T19" fmla="*/ 132 h 151"/>
                  <a:gd name="T20" fmla="*/ 16 w 258"/>
                  <a:gd name="T21" fmla="*/ 133 h 151"/>
                  <a:gd name="T22" fmla="*/ 19 w 258"/>
                  <a:gd name="T23" fmla="*/ 135 h 151"/>
                  <a:gd name="T24" fmla="*/ 21 w 258"/>
                  <a:gd name="T25" fmla="*/ 136 h 151"/>
                  <a:gd name="T26" fmla="*/ 26 w 258"/>
                  <a:gd name="T27" fmla="*/ 139 h 151"/>
                  <a:gd name="T28" fmla="*/ 31 w 258"/>
                  <a:gd name="T29" fmla="*/ 141 h 151"/>
                  <a:gd name="T30" fmla="*/ 39 w 258"/>
                  <a:gd name="T31" fmla="*/ 144 h 151"/>
                  <a:gd name="T32" fmla="*/ 49 w 258"/>
                  <a:gd name="T33" fmla="*/ 146 h 151"/>
                  <a:gd name="T34" fmla="*/ 61 w 258"/>
                  <a:gd name="T35" fmla="*/ 148 h 151"/>
                  <a:gd name="T36" fmla="*/ 75 w 258"/>
                  <a:gd name="T37" fmla="*/ 150 h 151"/>
                  <a:gd name="T38" fmla="*/ 92 w 258"/>
                  <a:gd name="T39" fmla="*/ 151 h 151"/>
                  <a:gd name="T40" fmla="*/ 112 w 258"/>
                  <a:gd name="T41" fmla="*/ 151 h 151"/>
                  <a:gd name="T42" fmla="*/ 135 w 258"/>
                  <a:gd name="T43" fmla="*/ 151 h 151"/>
                  <a:gd name="T44" fmla="*/ 162 w 258"/>
                  <a:gd name="T45" fmla="*/ 149 h 151"/>
                  <a:gd name="T46" fmla="*/ 193 w 258"/>
                  <a:gd name="T47" fmla="*/ 147 h 151"/>
                  <a:gd name="T48" fmla="*/ 226 w 258"/>
                  <a:gd name="T49" fmla="*/ 143 h 151"/>
                  <a:gd name="T50" fmla="*/ 229 w 258"/>
                  <a:gd name="T51" fmla="*/ 142 h 151"/>
                  <a:gd name="T52" fmla="*/ 238 w 258"/>
                  <a:gd name="T53" fmla="*/ 139 h 151"/>
                  <a:gd name="T54" fmla="*/ 247 w 258"/>
                  <a:gd name="T55" fmla="*/ 132 h 151"/>
                  <a:gd name="T56" fmla="*/ 255 w 258"/>
                  <a:gd name="T57" fmla="*/ 124 h 151"/>
                  <a:gd name="T58" fmla="*/ 258 w 258"/>
                  <a:gd name="T59" fmla="*/ 113 h 151"/>
                  <a:gd name="T60" fmla="*/ 254 w 258"/>
                  <a:gd name="T61" fmla="*/ 101 h 151"/>
                  <a:gd name="T62" fmla="*/ 240 w 258"/>
                  <a:gd name="T63" fmla="*/ 86 h 151"/>
                  <a:gd name="T64" fmla="*/ 213 w 258"/>
                  <a:gd name="T65" fmla="*/ 69 h 151"/>
                  <a:gd name="T66" fmla="*/ 210 w 258"/>
                  <a:gd name="T67" fmla="*/ 68 h 151"/>
                  <a:gd name="T68" fmla="*/ 201 w 258"/>
                  <a:gd name="T69" fmla="*/ 67 h 151"/>
                  <a:gd name="T70" fmla="*/ 187 w 258"/>
                  <a:gd name="T71" fmla="*/ 63 h 151"/>
                  <a:gd name="T72" fmla="*/ 172 w 258"/>
                  <a:gd name="T73" fmla="*/ 57 h 151"/>
                  <a:gd name="T74" fmla="*/ 157 w 258"/>
                  <a:gd name="T75" fmla="*/ 49 h 151"/>
                  <a:gd name="T76" fmla="*/ 145 w 258"/>
                  <a:gd name="T77" fmla="*/ 38 h 151"/>
                  <a:gd name="T78" fmla="*/ 137 w 258"/>
                  <a:gd name="T79" fmla="*/ 23 h 151"/>
                  <a:gd name="T80" fmla="*/ 136 w 258"/>
                  <a:gd name="T81" fmla="*/ 6 h 151"/>
                  <a:gd name="T82" fmla="*/ 0 w 258"/>
                  <a:gd name="T83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8" h="151">
                    <a:moveTo>
                      <a:pt x="0" y="0"/>
                    </a:moveTo>
                    <a:lnTo>
                      <a:pt x="4" y="8"/>
                    </a:lnTo>
                    <a:lnTo>
                      <a:pt x="8" y="27"/>
                    </a:lnTo>
                    <a:lnTo>
                      <a:pt x="11" y="51"/>
                    </a:lnTo>
                    <a:lnTo>
                      <a:pt x="5" y="75"/>
                    </a:lnTo>
                    <a:lnTo>
                      <a:pt x="3" y="82"/>
                    </a:lnTo>
                    <a:lnTo>
                      <a:pt x="0" y="99"/>
                    </a:lnTo>
                    <a:lnTo>
                      <a:pt x="1" y="118"/>
                    </a:lnTo>
                    <a:lnTo>
                      <a:pt x="15" y="132"/>
                    </a:lnTo>
                    <a:lnTo>
                      <a:pt x="15" y="132"/>
                    </a:lnTo>
                    <a:lnTo>
                      <a:pt x="16" y="133"/>
                    </a:lnTo>
                    <a:lnTo>
                      <a:pt x="19" y="135"/>
                    </a:lnTo>
                    <a:lnTo>
                      <a:pt x="21" y="136"/>
                    </a:lnTo>
                    <a:lnTo>
                      <a:pt x="26" y="139"/>
                    </a:lnTo>
                    <a:lnTo>
                      <a:pt x="31" y="141"/>
                    </a:lnTo>
                    <a:lnTo>
                      <a:pt x="39" y="144"/>
                    </a:lnTo>
                    <a:lnTo>
                      <a:pt x="49" y="146"/>
                    </a:lnTo>
                    <a:lnTo>
                      <a:pt x="61" y="148"/>
                    </a:lnTo>
                    <a:lnTo>
                      <a:pt x="75" y="150"/>
                    </a:lnTo>
                    <a:lnTo>
                      <a:pt x="92" y="151"/>
                    </a:lnTo>
                    <a:lnTo>
                      <a:pt x="112" y="151"/>
                    </a:lnTo>
                    <a:lnTo>
                      <a:pt x="135" y="151"/>
                    </a:lnTo>
                    <a:lnTo>
                      <a:pt x="162" y="149"/>
                    </a:lnTo>
                    <a:lnTo>
                      <a:pt x="193" y="147"/>
                    </a:lnTo>
                    <a:lnTo>
                      <a:pt x="226" y="143"/>
                    </a:lnTo>
                    <a:lnTo>
                      <a:pt x="229" y="142"/>
                    </a:lnTo>
                    <a:lnTo>
                      <a:pt x="238" y="139"/>
                    </a:lnTo>
                    <a:lnTo>
                      <a:pt x="247" y="132"/>
                    </a:lnTo>
                    <a:lnTo>
                      <a:pt x="255" y="124"/>
                    </a:lnTo>
                    <a:lnTo>
                      <a:pt x="258" y="113"/>
                    </a:lnTo>
                    <a:lnTo>
                      <a:pt x="254" y="101"/>
                    </a:lnTo>
                    <a:lnTo>
                      <a:pt x="240" y="86"/>
                    </a:lnTo>
                    <a:lnTo>
                      <a:pt x="213" y="69"/>
                    </a:lnTo>
                    <a:lnTo>
                      <a:pt x="210" y="68"/>
                    </a:lnTo>
                    <a:lnTo>
                      <a:pt x="201" y="67"/>
                    </a:lnTo>
                    <a:lnTo>
                      <a:pt x="187" y="63"/>
                    </a:lnTo>
                    <a:lnTo>
                      <a:pt x="172" y="57"/>
                    </a:lnTo>
                    <a:lnTo>
                      <a:pt x="157" y="49"/>
                    </a:lnTo>
                    <a:lnTo>
                      <a:pt x="145" y="38"/>
                    </a:lnTo>
                    <a:lnTo>
                      <a:pt x="137" y="23"/>
                    </a:lnTo>
                    <a:lnTo>
                      <a:pt x="13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176"/>
              <p:cNvSpPr>
                <a:spLocks/>
              </p:cNvSpPr>
              <p:nvPr/>
            </p:nvSpPr>
            <p:spPr bwMode="auto">
              <a:xfrm>
                <a:off x="1301" y="2957"/>
                <a:ext cx="93" cy="55"/>
              </a:xfrm>
              <a:custGeom>
                <a:avLst/>
                <a:gdLst>
                  <a:gd name="T0" fmla="*/ 2 w 186"/>
                  <a:gd name="T1" fmla="*/ 6 h 109"/>
                  <a:gd name="T2" fmla="*/ 3 w 186"/>
                  <a:gd name="T3" fmla="*/ 10 h 109"/>
                  <a:gd name="T4" fmla="*/ 5 w 186"/>
                  <a:gd name="T5" fmla="*/ 21 h 109"/>
                  <a:gd name="T6" fmla="*/ 7 w 186"/>
                  <a:gd name="T7" fmla="*/ 36 h 109"/>
                  <a:gd name="T8" fmla="*/ 4 w 186"/>
                  <a:gd name="T9" fmla="*/ 51 h 109"/>
                  <a:gd name="T10" fmla="*/ 3 w 186"/>
                  <a:gd name="T11" fmla="*/ 55 h 109"/>
                  <a:gd name="T12" fmla="*/ 1 w 186"/>
                  <a:gd name="T13" fmla="*/ 67 h 109"/>
                  <a:gd name="T14" fmla="*/ 0 w 186"/>
                  <a:gd name="T15" fmla="*/ 81 h 109"/>
                  <a:gd name="T16" fmla="*/ 1 w 186"/>
                  <a:gd name="T17" fmla="*/ 91 h 109"/>
                  <a:gd name="T18" fmla="*/ 2 w 186"/>
                  <a:gd name="T19" fmla="*/ 91 h 109"/>
                  <a:gd name="T20" fmla="*/ 5 w 186"/>
                  <a:gd name="T21" fmla="*/ 90 h 109"/>
                  <a:gd name="T22" fmla="*/ 10 w 186"/>
                  <a:gd name="T23" fmla="*/ 90 h 109"/>
                  <a:gd name="T24" fmla="*/ 16 w 186"/>
                  <a:gd name="T25" fmla="*/ 90 h 109"/>
                  <a:gd name="T26" fmla="*/ 23 w 186"/>
                  <a:gd name="T27" fmla="*/ 92 h 109"/>
                  <a:gd name="T28" fmla="*/ 31 w 186"/>
                  <a:gd name="T29" fmla="*/ 94 h 109"/>
                  <a:gd name="T30" fmla="*/ 39 w 186"/>
                  <a:gd name="T31" fmla="*/ 99 h 109"/>
                  <a:gd name="T32" fmla="*/ 47 w 186"/>
                  <a:gd name="T33" fmla="*/ 106 h 109"/>
                  <a:gd name="T34" fmla="*/ 50 w 186"/>
                  <a:gd name="T35" fmla="*/ 106 h 109"/>
                  <a:gd name="T36" fmla="*/ 58 w 186"/>
                  <a:gd name="T37" fmla="*/ 107 h 109"/>
                  <a:gd name="T38" fmla="*/ 72 w 186"/>
                  <a:gd name="T39" fmla="*/ 108 h 109"/>
                  <a:gd name="T40" fmla="*/ 91 w 186"/>
                  <a:gd name="T41" fmla="*/ 109 h 109"/>
                  <a:gd name="T42" fmla="*/ 111 w 186"/>
                  <a:gd name="T43" fmla="*/ 109 h 109"/>
                  <a:gd name="T44" fmla="*/ 134 w 186"/>
                  <a:gd name="T45" fmla="*/ 108 h 109"/>
                  <a:gd name="T46" fmla="*/ 160 w 186"/>
                  <a:gd name="T47" fmla="*/ 105 h 109"/>
                  <a:gd name="T48" fmla="*/ 185 w 186"/>
                  <a:gd name="T49" fmla="*/ 99 h 109"/>
                  <a:gd name="T50" fmla="*/ 185 w 186"/>
                  <a:gd name="T51" fmla="*/ 98 h 109"/>
                  <a:gd name="T52" fmla="*/ 186 w 186"/>
                  <a:gd name="T53" fmla="*/ 94 h 109"/>
                  <a:gd name="T54" fmla="*/ 186 w 186"/>
                  <a:gd name="T55" fmla="*/ 89 h 109"/>
                  <a:gd name="T56" fmla="*/ 185 w 186"/>
                  <a:gd name="T57" fmla="*/ 82 h 109"/>
                  <a:gd name="T58" fmla="*/ 180 w 186"/>
                  <a:gd name="T59" fmla="*/ 76 h 109"/>
                  <a:gd name="T60" fmla="*/ 174 w 186"/>
                  <a:gd name="T61" fmla="*/ 69 h 109"/>
                  <a:gd name="T62" fmla="*/ 163 w 186"/>
                  <a:gd name="T63" fmla="*/ 64 h 109"/>
                  <a:gd name="T64" fmla="*/ 147 w 186"/>
                  <a:gd name="T65" fmla="*/ 61 h 109"/>
                  <a:gd name="T66" fmla="*/ 144 w 186"/>
                  <a:gd name="T67" fmla="*/ 61 h 109"/>
                  <a:gd name="T68" fmla="*/ 133 w 186"/>
                  <a:gd name="T69" fmla="*/ 61 h 109"/>
                  <a:gd name="T70" fmla="*/ 119 w 186"/>
                  <a:gd name="T71" fmla="*/ 62 h 109"/>
                  <a:gd name="T72" fmla="*/ 103 w 186"/>
                  <a:gd name="T73" fmla="*/ 63 h 109"/>
                  <a:gd name="T74" fmla="*/ 86 w 186"/>
                  <a:gd name="T75" fmla="*/ 66 h 109"/>
                  <a:gd name="T76" fmla="*/ 70 w 186"/>
                  <a:gd name="T77" fmla="*/ 69 h 109"/>
                  <a:gd name="T78" fmla="*/ 56 w 186"/>
                  <a:gd name="T79" fmla="*/ 74 h 109"/>
                  <a:gd name="T80" fmla="*/ 47 w 186"/>
                  <a:gd name="T81" fmla="*/ 79 h 109"/>
                  <a:gd name="T82" fmla="*/ 48 w 186"/>
                  <a:gd name="T83" fmla="*/ 78 h 109"/>
                  <a:gd name="T84" fmla="*/ 53 w 186"/>
                  <a:gd name="T85" fmla="*/ 74 h 109"/>
                  <a:gd name="T86" fmla="*/ 58 w 186"/>
                  <a:gd name="T87" fmla="*/ 68 h 109"/>
                  <a:gd name="T88" fmla="*/ 68 w 186"/>
                  <a:gd name="T89" fmla="*/ 62 h 109"/>
                  <a:gd name="T90" fmla="*/ 77 w 186"/>
                  <a:gd name="T91" fmla="*/ 55 h 109"/>
                  <a:gd name="T92" fmla="*/ 88 w 186"/>
                  <a:gd name="T93" fmla="*/ 49 h 109"/>
                  <a:gd name="T94" fmla="*/ 101 w 186"/>
                  <a:gd name="T95" fmla="*/ 46 h 109"/>
                  <a:gd name="T96" fmla="*/ 114 w 186"/>
                  <a:gd name="T97" fmla="*/ 45 h 109"/>
                  <a:gd name="T98" fmla="*/ 113 w 186"/>
                  <a:gd name="T99" fmla="*/ 44 h 109"/>
                  <a:gd name="T100" fmla="*/ 108 w 186"/>
                  <a:gd name="T101" fmla="*/ 41 h 109"/>
                  <a:gd name="T102" fmla="*/ 102 w 186"/>
                  <a:gd name="T103" fmla="*/ 38 h 109"/>
                  <a:gd name="T104" fmla="*/ 96 w 186"/>
                  <a:gd name="T105" fmla="*/ 33 h 109"/>
                  <a:gd name="T106" fmla="*/ 90 w 186"/>
                  <a:gd name="T107" fmla="*/ 26 h 109"/>
                  <a:gd name="T108" fmla="*/ 84 w 186"/>
                  <a:gd name="T109" fmla="*/ 20 h 109"/>
                  <a:gd name="T110" fmla="*/ 80 w 186"/>
                  <a:gd name="T111" fmla="*/ 10 h 109"/>
                  <a:gd name="T112" fmla="*/ 79 w 186"/>
                  <a:gd name="T113" fmla="*/ 0 h 109"/>
                  <a:gd name="T114" fmla="*/ 2 w 186"/>
                  <a:gd name="T115" fmla="*/ 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6" h="109">
                    <a:moveTo>
                      <a:pt x="2" y="6"/>
                    </a:moveTo>
                    <a:lnTo>
                      <a:pt x="3" y="10"/>
                    </a:lnTo>
                    <a:lnTo>
                      <a:pt x="5" y="21"/>
                    </a:lnTo>
                    <a:lnTo>
                      <a:pt x="7" y="36"/>
                    </a:lnTo>
                    <a:lnTo>
                      <a:pt x="4" y="51"/>
                    </a:lnTo>
                    <a:lnTo>
                      <a:pt x="3" y="55"/>
                    </a:lnTo>
                    <a:lnTo>
                      <a:pt x="1" y="67"/>
                    </a:lnTo>
                    <a:lnTo>
                      <a:pt x="0" y="81"/>
                    </a:lnTo>
                    <a:lnTo>
                      <a:pt x="1" y="91"/>
                    </a:lnTo>
                    <a:lnTo>
                      <a:pt x="2" y="91"/>
                    </a:lnTo>
                    <a:lnTo>
                      <a:pt x="5" y="90"/>
                    </a:lnTo>
                    <a:lnTo>
                      <a:pt x="10" y="90"/>
                    </a:lnTo>
                    <a:lnTo>
                      <a:pt x="16" y="90"/>
                    </a:lnTo>
                    <a:lnTo>
                      <a:pt x="23" y="92"/>
                    </a:lnTo>
                    <a:lnTo>
                      <a:pt x="31" y="94"/>
                    </a:lnTo>
                    <a:lnTo>
                      <a:pt x="39" y="99"/>
                    </a:lnTo>
                    <a:lnTo>
                      <a:pt x="47" y="106"/>
                    </a:lnTo>
                    <a:lnTo>
                      <a:pt x="50" y="106"/>
                    </a:lnTo>
                    <a:lnTo>
                      <a:pt x="58" y="107"/>
                    </a:lnTo>
                    <a:lnTo>
                      <a:pt x="72" y="108"/>
                    </a:lnTo>
                    <a:lnTo>
                      <a:pt x="91" y="109"/>
                    </a:lnTo>
                    <a:lnTo>
                      <a:pt x="111" y="109"/>
                    </a:lnTo>
                    <a:lnTo>
                      <a:pt x="134" y="108"/>
                    </a:lnTo>
                    <a:lnTo>
                      <a:pt x="160" y="105"/>
                    </a:lnTo>
                    <a:lnTo>
                      <a:pt x="185" y="99"/>
                    </a:lnTo>
                    <a:lnTo>
                      <a:pt x="185" y="98"/>
                    </a:lnTo>
                    <a:lnTo>
                      <a:pt x="186" y="94"/>
                    </a:lnTo>
                    <a:lnTo>
                      <a:pt x="186" y="89"/>
                    </a:lnTo>
                    <a:lnTo>
                      <a:pt x="185" y="82"/>
                    </a:lnTo>
                    <a:lnTo>
                      <a:pt x="180" y="76"/>
                    </a:lnTo>
                    <a:lnTo>
                      <a:pt x="174" y="69"/>
                    </a:lnTo>
                    <a:lnTo>
                      <a:pt x="163" y="64"/>
                    </a:lnTo>
                    <a:lnTo>
                      <a:pt x="147" y="61"/>
                    </a:lnTo>
                    <a:lnTo>
                      <a:pt x="144" y="61"/>
                    </a:lnTo>
                    <a:lnTo>
                      <a:pt x="133" y="61"/>
                    </a:lnTo>
                    <a:lnTo>
                      <a:pt x="119" y="62"/>
                    </a:lnTo>
                    <a:lnTo>
                      <a:pt x="103" y="63"/>
                    </a:lnTo>
                    <a:lnTo>
                      <a:pt x="86" y="66"/>
                    </a:lnTo>
                    <a:lnTo>
                      <a:pt x="70" y="69"/>
                    </a:lnTo>
                    <a:lnTo>
                      <a:pt x="56" y="74"/>
                    </a:lnTo>
                    <a:lnTo>
                      <a:pt x="47" y="79"/>
                    </a:lnTo>
                    <a:lnTo>
                      <a:pt x="48" y="78"/>
                    </a:lnTo>
                    <a:lnTo>
                      <a:pt x="53" y="74"/>
                    </a:lnTo>
                    <a:lnTo>
                      <a:pt x="58" y="68"/>
                    </a:lnTo>
                    <a:lnTo>
                      <a:pt x="68" y="62"/>
                    </a:lnTo>
                    <a:lnTo>
                      <a:pt x="77" y="55"/>
                    </a:lnTo>
                    <a:lnTo>
                      <a:pt x="88" y="49"/>
                    </a:lnTo>
                    <a:lnTo>
                      <a:pt x="101" y="46"/>
                    </a:lnTo>
                    <a:lnTo>
                      <a:pt x="114" y="45"/>
                    </a:lnTo>
                    <a:lnTo>
                      <a:pt x="113" y="44"/>
                    </a:lnTo>
                    <a:lnTo>
                      <a:pt x="108" y="41"/>
                    </a:lnTo>
                    <a:lnTo>
                      <a:pt x="102" y="38"/>
                    </a:lnTo>
                    <a:lnTo>
                      <a:pt x="96" y="33"/>
                    </a:lnTo>
                    <a:lnTo>
                      <a:pt x="90" y="26"/>
                    </a:lnTo>
                    <a:lnTo>
                      <a:pt x="84" y="20"/>
                    </a:lnTo>
                    <a:lnTo>
                      <a:pt x="80" y="10"/>
                    </a:lnTo>
                    <a:lnTo>
                      <a:pt x="79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177"/>
              <p:cNvSpPr>
                <a:spLocks/>
              </p:cNvSpPr>
              <p:nvPr/>
            </p:nvSpPr>
            <p:spPr bwMode="auto">
              <a:xfrm>
                <a:off x="1324" y="2970"/>
                <a:ext cx="29" cy="12"/>
              </a:xfrm>
              <a:custGeom>
                <a:avLst/>
                <a:gdLst>
                  <a:gd name="T0" fmla="*/ 0 w 58"/>
                  <a:gd name="T1" fmla="*/ 25 h 25"/>
                  <a:gd name="T2" fmla="*/ 1 w 58"/>
                  <a:gd name="T3" fmla="*/ 23 h 25"/>
                  <a:gd name="T4" fmla="*/ 3 w 58"/>
                  <a:gd name="T5" fmla="*/ 19 h 25"/>
                  <a:gd name="T6" fmla="*/ 7 w 58"/>
                  <a:gd name="T7" fmla="*/ 13 h 25"/>
                  <a:gd name="T8" fmla="*/ 14 w 58"/>
                  <a:gd name="T9" fmla="*/ 7 h 25"/>
                  <a:gd name="T10" fmla="*/ 22 w 58"/>
                  <a:gd name="T11" fmla="*/ 3 h 25"/>
                  <a:gd name="T12" fmla="*/ 31 w 58"/>
                  <a:gd name="T13" fmla="*/ 0 h 25"/>
                  <a:gd name="T14" fmla="*/ 44 w 58"/>
                  <a:gd name="T15" fmla="*/ 2 h 25"/>
                  <a:gd name="T16" fmla="*/ 58 w 58"/>
                  <a:gd name="T17" fmla="*/ 7 h 25"/>
                  <a:gd name="T18" fmla="*/ 56 w 58"/>
                  <a:gd name="T19" fmla="*/ 7 h 25"/>
                  <a:gd name="T20" fmla="*/ 50 w 58"/>
                  <a:gd name="T21" fmla="*/ 7 h 25"/>
                  <a:gd name="T22" fmla="*/ 42 w 58"/>
                  <a:gd name="T23" fmla="*/ 9 h 25"/>
                  <a:gd name="T24" fmla="*/ 33 w 58"/>
                  <a:gd name="T25" fmla="*/ 10 h 25"/>
                  <a:gd name="T26" fmla="*/ 23 w 58"/>
                  <a:gd name="T27" fmla="*/ 12 h 25"/>
                  <a:gd name="T28" fmla="*/ 14 w 58"/>
                  <a:gd name="T29" fmla="*/ 14 h 25"/>
                  <a:gd name="T30" fmla="*/ 6 w 58"/>
                  <a:gd name="T31" fmla="*/ 19 h 25"/>
                  <a:gd name="T32" fmla="*/ 0 w 58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25">
                    <a:moveTo>
                      <a:pt x="0" y="25"/>
                    </a:moveTo>
                    <a:lnTo>
                      <a:pt x="1" y="23"/>
                    </a:lnTo>
                    <a:lnTo>
                      <a:pt x="3" y="19"/>
                    </a:lnTo>
                    <a:lnTo>
                      <a:pt x="7" y="13"/>
                    </a:lnTo>
                    <a:lnTo>
                      <a:pt x="14" y="7"/>
                    </a:lnTo>
                    <a:lnTo>
                      <a:pt x="22" y="3"/>
                    </a:lnTo>
                    <a:lnTo>
                      <a:pt x="31" y="0"/>
                    </a:lnTo>
                    <a:lnTo>
                      <a:pt x="44" y="2"/>
                    </a:lnTo>
                    <a:lnTo>
                      <a:pt x="58" y="7"/>
                    </a:lnTo>
                    <a:lnTo>
                      <a:pt x="56" y="7"/>
                    </a:lnTo>
                    <a:lnTo>
                      <a:pt x="50" y="7"/>
                    </a:lnTo>
                    <a:lnTo>
                      <a:pt x="42" y="9"/>
                    </a:lnTo>
                    <a:lnTo>
                      <a:pt x="33" y="10"/>
                    </a:lnTo>
                    <a:lnTo>
                      <a:pt x="23" y="12"/>
                    </a:lnTo>
                    <a:lnTo>
                      <a:pt x="14" y="14"/>
                    </a:lnTo>
                    <a:lnTo>
                      <a:pt x="6" y="19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178"/>
              <p:cNvSpPr>
                <a:spLocks/>
              </p:cNvSpPr>
              <p:nvPr/>
            </p:nvSpPr>
            <p:spPr bwMode="auto">
              <a:xfrm>
                <a:off x="1321" y="2962"/>
                <a:ext cx="29" cy="12"/>
              </a:xfrm>
              <a:custGeom>
                <a:avLst/>
                <a:gdLst>
                  <a:gd name="T0" fmla="*/ 0 w 59"/>
                  <a:gd name="T1" fmla="*/ 23 h 23"/>
                  <a:gd name="T2" fmla="*/ 1 w 59"/>
                  <a:gd name="T3" fmla="*/ 22 h 23"/>
                  <a:gd name="T4" fmla="*/ 3 w 59"/>
                  <a:gd name="T5" fmla="*/ 18 h 23"/>
                  <a:gd name="T6" fmla="*/ 7 w 59"/>
                  <a:gd name="T7" fmla="*/ 13 h 23"/>
                  <a:gd name="T8" fmla="*/ 14 w 59"/>
                  <a:gd name="T9" fmla="*/ 7 h 23"/>
                  <a:gd name="T10" fmla="*/ 22 w 59"/>
                  <a:gd name="T11" fmla="*/ 3 h 23"/>
                  <a:gd name="T12" fmla="*/ 31 w 59"/>
                  <a:gd name="T13" fmla="*/ 0 h 23"/>
                  <a:gd name="T14" fmla="*/ 44 w 59"/>
                  <a:gd name="T15" fmla="*/ 1 h 23"/>
                  <a:gd name="T16" fmla="*/ 59 w 59"/>
                  <a:gd name="T17" fmla="*/ 7 h 23"/>
                  <a:gd name="T18" fmla="*/ 56 w 59"/>
                  <a:gd name="T19" fmla="*/ 7 h 23"/>
                  <a:gd name="T20" fmla="*/ 51 w 59"/>
                  <a:gd name="T21" fmla="*/ 7 h 23"/>
                  <a:gd name="T22" fmla="*/ 43 w 59"/>
                  <a:gd name="T23" fmla="*/ 8 h 23"/>
                  <a:gd name="T24" fmla="*/ 33 w 59"/>
                  <a:gd name="T25" fmla="*/ 10 h 23"/>
                  <a:gd name="T26" fmla="*/ 23 w 59"/>
                  <a:gd name="T27" fmla="*/ 11 h 23"/>
                  <a:gd name="T28" fmla="*/ 13 w 59"/>
                  <a:gd name="T29" fmla="*/ 14 h 23"/>
                  <a:gd name="T30" fmla="*/ 5 w 59"/>
                  <a:gd name="T31" fmla="*/ 18 h 23"/>
                  <a:gd name="T32" fmla="*/ 0 w 59"/>
                  <a:gd name="T3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23">
                    <a:moveTo>
                      <a:pt x="0" y="23"/>
                    </a:moveTo>
                    <a:lnTo>
                      <a:pt x="1" y="22"/>
                    </a:lnTo>
                    <a:lnTo>
                      <a:pt x="3" y="18"/>
                    </a:lnTo>
                    <a:lnTo>
                      <a:pt x="7" y="13"/>
                    </a:lnTo>
                    <a:lnTo>
                      <a:pt x="14" y="7"/>
                    </a:lnTo>
                    <a:lnTo>
                      <a:pt x="22" y="3"/>
                    </a:lnTo>
                    <a:lnTo>
                      <a:pt x="31" y="0"/>
                    </a:lnTo>
                    <a:lnTo>
                      <a:pt x="44" y="1"/>
                    </a:lnTo>
                    <a:lnTo>
                      <a:pt x="59" y="7"/>
                    </a:lnTo>
                    <a:lnTo>
                      <a:pt x="56" y="7"/>
                    </a:lnTo>
                    <a:lnTo>
                      <a:pt x="51" y="7"/>
                    </a:lnTo>
                    <a:lnTo>
                      <a:pt x="43" y="8"/>
                    </a:lnTo>
                    <a:lnTo>
                      <a:pt x="33" y="10"/>
                    </a:lnTo>
                    <a:lnTo>
                      <a:pt x="23" y="11"/>
                    </a:lnTo>
                    <a:lnTo>
                      <a:pt x="13" y="14"/>
                    </a:lnTo>
                    <a:lnTo>
                      <a:pt x="5" y="18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179"/>
              <p:cNvSpPr>
                <a:spLocks/>
              </p:cNvSpPr>
              <p:nvPr/>
            </p:nvSpPr>
            <p:spPr bwMode="auto">
              <a:xfrm>
                <a:off x="1138" y="2266"/>
                <a:ext cx="35" cy="42"/>
              </a:xfrm>
              <a:custGeom>
                <a:avLst/>
                <a:gdLst>
                  <a:gd name="T0" fmla="*/ 70 w 70"/>
                  <a:gd name="T1" fmla="*/ 4 h 85"/>
                  <a:gd name="T2" fmla="*/ 68 w 70"/>
                  <a:gd name="T3" fmla="*/ 6 h 85"/>
                  <a:gd name="T4" fmla="*/ 61 w 70"/>
                  <a:gd name="T5" fmla="*/ 14 h 85"/>
                  <a:gd name="T6" fmla="*/ 52 w 70"/>
                  <a:gd name="T7" fmla="*/ 25 h 85"/>
                  <a:gd name="T8" fmla="*/ 41 w 70"/>
                  <a:gd name="T9" fmla="*/ 37 h 85"/>
                  <a:gd name="T10" fmla="*/ 31 w 70"/>
                  <a:gd name="T11" fmla="*/ 50 h 85"/>
                  <a:gd name="T12" fmla="*/ 22 w 70"/>
                  <a:gd name="T13" fmla="*/ 64 h 85"/>
                  <a:gd name="T14" fmla="*/ 16 w 70"/>
                  <a:gd name="T15" fmla="*/ 75 h 85"/>
                  <a:gd name="T16" fmla="*/ 14 w 70"/>
                  <a:gd name="T17" fmla="*/ 85 h 85"/>
                  <a:gd name="T18" fmla="*/ 10 w 70"/>
                  <a:gd name="T19" fmla="*/ 75 h 85"/>
                  <a:gd name="T20" fmla="*/ 4 w 70"/>
                  <a:gd name="T21" fmla="*/ 52 h 85"/>
                  <a:gd name="T22" fmla="*/ 0 w 70"/>
                  <a:gd name="T23" fmla="*/ 26 h 85"/>
                  <a:gd name="T24" fmla="*/ 1 w 70"/>
                  <a:gd name="T25" fmla="*/ 0 h 85"/>
                  <a:gd name="T26" fmla="*/ 70 w 70"/>
                  <a:gd name="T27" fmla="*/ 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85">
                    <a:moveTo>
                      <a:pt x="70" y="4"/>
                    </a:moveTo>
                    <a:lnTo>
                      <a:pt x="68" y="6"/>
                    </a:lnTo>
                    <a:lnTo>
                      <a:pt x="61" y="14"/>
                    </a:lnTo>
                    <a:lnTo>
                      <a:pt x="52" y="25"/>
                    </a:lnTo>
                    <a:lnTo>
                      <a:pt x="41" y="37"/>
                    </a:lnTo>
                    <a:lnTo>
                      <a:pt x="31" y="50"/>
                    </a:lnTo>
                    <a:lnTo>
                      <a:pt x="22" y="64"/>
                    </a:lnTo>
                    <a:lnTo>
                      <a:pt x="16" y="75"/>
                    </a:lnTo>
                    <a:lnTo>
                      <a:pt x="14" y="85"/>
                    </a:lnTo>
                    <a:lnTo>
                      <a:pt x="10" y="75"/>
                    </a:lnTo>
                    <a:lnTo>
                      <a:pt x="4" y="52"/>
                    </a:lnTo>
                    <a:lnTo>
                      <a:pt x="0" y="26"/>
                    </a:lnTo>
                    <a:lnTo>
                      <a:pt x="1" y="0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96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180"/>
              <p:cNvSpPr>
                <a:spLocks/>
              </p:cNvSpPr>
              <p:nvPr/>
            </p:nvSpPr>
            <p:spPr bwMode="auto">
              <a:xfrm>
                <a:off x="1444" y="2537"/>
                <a:ext cx="7" cy="10"/>
              </a:xfrm>
              <a:custGeom>
                <a:avLst/>
                <a:gdLst>
                  <a:gd name="T0" fmla="*/ 10 w 14"/>
                  <a:gd name="T1" fmla="*/ 0 h 20"/>
                  <a:gd name="T2" fmla="*/ 0 w 14"/>
                  <a:gd name="T3" fmla="*/ 20 h 20"/>
                  <a:gd name="T4" fmla="*/ 4 w 14"/>
                  <a:gd name="T5" fmla="*/ 20 h 20"/>
                  <a:gd name="T6" fmla="*/ 11 w 14"/>
                  <a:gd name="T7" fmla="*/ 18 h 20"/>
                  <a:gd name="T8" fmla="*/ 14 w 14"/>
                  <a:gd name="T9" fmla="*/ 14 h 20"/>
                  <a:gd name="T10" fmla="*/ 10 w 14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0">
                    <a:moveTo>
                      <a:pt x="10" y="0"/>
                    </a:moveTo>
                    <a:lnTo>
                      <a:pt x="0" y="20"/>
                    </a:lnTo>
                    <a:lnTo>
                      <a:pt x="4" y="20"/>
                    </a:lnTo>
                    <a:lnTo>
                      <a:pt x="11" y="18"/>
                    </a:lnTo>
                    <a:lnTo>
                      <a:pt x="14" y="1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9B5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181"/>
              <p:cNvSpPr>
                <a:spLocks/>
              </p:cNvSpPr>
              <p:nvPr/>
            </p:nvSpPr>
            <p:spPr bwMode="auto">
              <a:xfrm>
                <a:off x="1428" y="2521"/>
                <a:ext cx="19" cy="31"/>
              </a:xfrm>
              <a:custGeom>
                <a:avLst/>
                <a:gdLst>
                  <a:gd name="T0" fmla="*/ 38 w 38"/>
                  <a:gd name="T1" fmla="*/ 3 h 61"/>
                  <a:gd name="T2" fmla="*/ 6 w 38"/>
                  <a:gd name="T3" fmla="*/ 61 h 61"/>
                  <a:gd name="T4" fmla="*/ 0 w 38"/>
                  <a:gd name="T5" fmla="*/ 60 h 61"/>
                  <a:gd name="T6" fmla="*/ 36 w 38"/>
                  <a:gd name="T7" fmla="*/ 0 h 61"/>
                  <a:gd name="T8" fmla="*/ 38 w 38"/>
                  <a:gd name="T9" fmla="*/ 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61">
                    <a:moveTo>
                      <a:pt x="38" y="3"/>
                    </a:moveTo>
                    <a:lnTo>
                      <a:pt x="6" y="61"/>
                    </a:lnTo>
                    <a:lnTo>
                      <a:pt x="0" y="60"/>
                    </a:lnTo>
                    <a:lnTo>
                      <a:pt x="36" y="0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pSp>
        <p:nvGrpSpPr>
          <p:cNvPr id="183" name="Grupo 182"/>
          <p:cNvGrpSpPr/>
          <p:nvPr/>
        </p:nvGrpSpPr>
        <p:grpSpPr>
          <a:xfrm>
            <a:off x="467544" y="3068960"/>
            <a:ext cx="5221288" cy="3441700"/>
            <a:chOff x="467544" y="3068960"/>
            <a:chExt cx="5221288" cy="3441700"/>
          </a:xfrm>
        </p:grpSpPr>
        <p:sp>
          <p:nvSpPr>
            <p:cNvPr id="177" name="Rectangle 2"/>
            <p:cNvSpPr>
              <a:spLocks noChangeArrowheads="1"/>
            </p:cNvSpPr>
            <p:nvPr/>
          </p:nvSpPr>
          <p:spPr bwMode="auto">
            <a:xfrm>
              <a:off x="742182" y="3068960"/>
              <a:ext cx="4946650" cy="3441700"/>
            </a:xfrm>
            <a:prstGeom prst="rect">
              <a:avLst/>
            </a:prstGeom>
            <a:gradFill rotWithShape="0">
              <a:gsLst>
                <a:gs pos="0">
                  <a:srgbClr val="006699">
                    <a:gamma/>
                    <a:shade val="46275"/>
                    <a:invGamma/>
                  </a:srgbClr>
                </a:gs>
                <a:gs pos="50000">
                  <a:srgbClr val="006699"/>
                </a:gs>
                <a:gs pos="100000">
                  <a:srgbClr val="006699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>
              <a:outerShdw dist="71842" dir="2700000" algn="ctr" rotWithShape="0">
                <a:srgbClr val="003366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8" name="Rectangle 4"/>
            <p:cNvSpPr>
              <a:spLocks noChangeArrowheads="1"/>
            </p:cNvSpPr>
            <p:nvPr/>
          </p:nvSpPr>
          <p:spPr bwMode="auto">
            <a:xfrm>
              <a:off x="1785169" y="4088135"/>
              <a:ext cx="781050" cy="2190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110000"/>
                </a:lnSpc>
              </a:pPr>
              <a:r>
                <a:rPr lang="en-US" sz="24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277,6</a:t>
              </a:r>
              <a:endParaRPr lang="en-US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>
                <a:lnSpc>
                  <a:spcPct val="110000"/>
                </a:lnSpc>
              </a:pPr>
              <a:r>
                <a:rPr lang="en-US" sz="24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259,5</a:t>
              </a:r>
              <a:endParaRPr lang="en-US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>
                <a:lnSpc>
                  <a:spcPct val="110000"/>
                </a:lnSpc>
              </a:pPr>
              <a:r>
                <a:rPr lang="en-US" sz="24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269,1</a:t>
              </a:r>
              <a:endParaRPr lang="en-US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>
                <a:lnSpc>
                  <a:spcPct val="110000"/>
                </a:lnSpc>
              </a:pPr>
              <a:r>
                <a:rPr lang="en-US" sz="24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267,0</a:t>
              </a:r>
              <a:endParaRPr lang="en-US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>
                <a:lnSpc>
                  <a:spcPct val="110000"/>
                </a:lnSpc>
              </a:pPr>
              <a:r>
                <a:rPr lang="en-US" sz="24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255,6</a:t>
              </a:r>
              <a:endParaRPr lang="en-US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>
                <a:lnSpc>
                  <a:spcPct val="110000"/>
                </a:lnSpc>
              </a:pPr>
              <a:r>
                <a:rPr lang="en-US" sz="24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272,9</a:t>
              </a:r>
              <a:endParaRPr lang="en-US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9" name="Rectangle 5"/>
            <p:cNvSpPr>
              <a:spLocks noChangeArrowheads="1"/>
            </p:cNvSpPr>
            <p:nvPr/>
          </p:nvSpPr>
          <p:spPr bwMode="auto">
            <a:xfrm>
              <a:off x="4261669" y="4069085"/>
              <a:ext cx="495300" cy="22288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110000"/>
                </a:lnSpc>
              </a:pPr>
              <a:r>
                <a:rPr lang="en-US" sz="24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69</a:t>
              </a:r>
            </a:p>
            <a:p>
              <a:pPr>
                <a:lnSpc>
                  <a:spcPct val="110000"/>
                </a:lnSpc>
              </a:pPr>
              <a:r>
                <a:rPr lang="en-US" sz="24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71</a:t>
              </a:r>
            </a:p>
            <a:p>
              <a:pPr>
                <a:lnSpc>
                  <a:spcPct val="110000"/>
                </a:lnSpc>
              </a:pPr>
              <a:r>
                <a:rPr lang="en-US" sz="24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70</a:t>
              </a:r>
            </a:p>
            <a:p>
              <a:pPr>
                <a:lnSpc>
                  <a:spcPct val="110000"/>
                </a:lnSpc>
              </a:pPr>
              <a:r>
                <a:rPr lang="en-US" sz="24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70</a:t>
              </a:r>
            </a:p>
            <a:p>
              <a:pPr>
                <a:lnSpc>
                  <a:spcPct val="110000"/>
                </a:lnSpc>
              </a:pPr>
              <a:r>
                <a:rPr lang="en-US" sz="24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71</a:t>
              </a:r>
            </a:p>
            <a:p>
              <a:pPr>
                <a:lnSpc>
                  <a:spcPct val="110000"/>
                </a:lnSpc>
              </a:pPr>
              <a:r>
                <a:rPr lang="en-US" sz="24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69</a:t>
              </a:r>
            </a:p>
          </p:txBody>
        </p:sp>
        <p:sp>
          <p:nvSpPr>
            <p:cNvPr id="180" name="Rectangle 6"/>
            <p:cNvSpPr>
              <a:spLocks noChangeArrowheads="1"/>
            </p:cNvSpPr>
            <p:nvPr/>
          </p:nvSpPr>
          <p:spPr bwMode="auto">
            <a:xfrm>
              <a:off x="966019" y="3097535"/>
              <a:ext cx="2305050" cy="895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pt-BR" sz="24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Distância</a:t>
              </a:r>
            </a:p>
            <a:p>
              <a:pPr algn="ctr"/>
              <a:r>
                <a:rPr lang="en-US" sz="2400" b="1" u="sng" dirty="0" err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Média</a:t>
              </a:r>
              <a:r>
                <a:rPr lang="en-US" sz="2400" b="1" u="sng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(yds</a:t>
              </a:r>
              <a:r>
                <a:rPr lang="en-US" sz="2400" b="1" u="sng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.)</a:t>
              </a:r>
            </a:p>
          </p:txBody>
        </p:sp>
        <p:sp>
          <p:nvSpPr>
            <p:cNvPr id="181" name="Rectangle 7"/>
            <p:cNvSpPr>
              <a:spLocks noChangeArrowheads="1"/>
            </p:cNvSpPr>
            <p:nvPr/>
          </p:nvSpPr>
          <p:spPr bwMode="auto">
            <a:xfrm>
              <a:off x="3309169" y="3097535"/>
              <a:ext cx="2305050" cy="895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pt-BR" sz="24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Média de Pontos</a:t>
              </a:r>
            </a:p>
            <a:p>
              <a:pPr algn="ctr"/>
              <a:r>
                <a:rPr lang="pt-BR" sz="2400" b="1" u="sng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18-Buracos</a:t>
              </a:r>
              <a:endParaRPr lang="pt-BR" sz="2400" b="1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2" name="AutoShape 8"/>
            <p:cNvSpPr>
              <a:spLocks noChangeArrowheads="1"/>
            </p:cNvSpPr>
            <p:nvPr/>
          </p:nvSpPr>
          <p:spPr bwMode="auto">
            <a:xfrm rot="5400000">
              <a:off x="423094" y="4767585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1620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Covariância e Coeficiente de Correlação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37</a:t>
            </a:fld>
            <a:endParaRPr lang="pt-BR"/>
          </a:p>
        </p:txBody>
      </p:sp>
      <p:pic>
        <p:nvPicPr>
          <p:cNvPr id="184" name="Picture 203" descr="E:\PFiles\MSOffice\Clipart\corpbas\j0079261.wm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88275" y="261938"/>
            <a:ext cx="963613" cy="1255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7" name="Grupo 206"/>
          <p:cNvGrpSpPr/>
          <p:nvPr/>
        </p:nvGrpSpPr>
        <p:grpSpPr>
          <a:xfrm>
            <a:off x="35496" y="1669380"/>
            <a:ext cx="8364538" cy="4279900"/>
            <a:chOff x="35496" y="1669380"/>
            <a:chExt cx="8364538" cy="4279900"/>
          </a:xfrm>
        </p:grpSpPr>
        <p:sp>
          <p:nvSpPr>
            <p:cNvPr id="185" name="Rectangle 175"/>
            <p:cNvSpPr>
              <a:spLocks noChangeArrowheads="1"/>
            </p:cNvSpPr>
            <p:nvPr/>
          </p:nvSpPr>
          <p:spPr bwMode="auto">
            <a:xfrm>
              <a:off x="310134" y="1669380"/>
              <a:ext cx="8089900" cy="4279900"/>
            </a:xfrm>
            <a:prstGeom prst="rect">
              <a:avLst/>
            </a:prstGeom>
            <a:gradFill rotWithShape="0">
              <a:gsLst>
                <a:gs pos="0">
                  <a:srgbClr val="006699">
                    <a:gamma/>
                    <a:shade val="46275"/>
                    <a:invGamma/>
                  </a:srgbClr>
                </a:gs>
                <a:gs pos="50000">
                  <a:srgbClr val="006699"/>
                </a:gs>
                <a:gs pos="100000">
                  <a:srgbClr val="006699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>
              <a:outerShdw dist="71842" dir="2700000" algn="ctr" rotWithShape="0">
                <a:srgbClr val="003366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186" name="Rectangle 176"/>
            <p:cNvSpPr>
              <a:spLocks noChangeArrowheads="1"/>
            </p:cNvSpPr>
            <p:nvPr/>
          </p:nvSpPr>
          <p:spPr bwMode="auto">
            <a:xfrm>
              <a:off x="2038921" y="2555205"/>
              <a:ext cx="781050" cy="2190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110000"/>
                </a:lnSpc>
              </a:pPr>
              <a:r>
                <a:rPr lang="en-US" sz="2400" b="1" dirty="0" smtClean="0">
                  <a:solidFill>
                    <a:schemeClr val="bg1"/>
                  </a:solidFill>
                </a:rPr>
                <a:t>277,6</a:t>
              </a:r>
              <a:endParaRPr lang="en-US" sz="2400" b="1" dirty="0">
                <a:solidFill>
                  <a:schemeClr val="bg1"/>
                </a:solidFill>
              </a:endParaRPr>
            </a:p>
            <a:p>
              <a:pPr>
                <a:lnSpc>
                  <a:spcPct val="110000"/>
                </a:lnSpc>
              </a:pPr>
              <a:r>
                <a:rPr lang="en-US" sz="2400" b="1" dirty="0" smtClean="0">
                  <a:solidFill>
                    <a:schemeClr val="bg1"/>
                  </a:solidFill>
                </a:rPr>
                <a:t>259,5</a:t>
              </a:r>
              <a:endParaRPr lang="en-US" sz="2400" b="1" dirty="0">
                <a:solidFill>
                  <a:schemeClr val="bg1"/>
                </a:solidFill>
              </a:endParaRPr>
            </a:p>
            <a:p>
              <a:pPr>
                <a:lnSpc>
                  <a:spcPct val="110000"/>
                </a:lnSpc>
              </a:pPr>
              <a:r>
                <a:rPr lang="en-US" sz="2400" b="1" dirty="0" smtClean="0">
                  <a:solidFill>
                    <a:schemeClr val="bg1"/>
                  </a:solidFill>
                </a:rPr>
                <a:t>269,1</a:t>
              </a:r>
              <a:endParaRPr lang="en-US" sz="2400" b="1" dirty="0">
                <a:solidFill>
                  <a:schemeClr val="bg1"/>
                </a:solidFill>
              </a:endParaRPr>
            </a:p>
            <a:p>
              <a:pPr>
                <a:lnSpc>
                  <a:spcPct val="110000"/>
                </a:lnSpc>
              </a:pPr>
              <a:r>
                <a:rPr lang="en-US" sz="2400" b="1" dirty="0" smtClean="0">
                  <a:solidFill>
                    <a:schemeClr val="bg1"/>
                  </a:solidFill>
                </a:rPr>
                <a:t>267,0</a:t>
              </a:r>
              <a:endParaRPr lang="en-US" sz="2400" b="1" dirty="0">
                <a:solidFill>
                  <a:schemeClr val="bg1"/>
                </a:solidFill>
              </a:endParaRPr>
            </a:p>
            <a:p>
              <a:pPr>
                <a:lnSpc>
                  <a:spcPct val="110000"/>
                </a:lnSpc>
              </a:pPr>
              <a:r>
                <a:rPr lang="en-US" sz="2400" b="1" dirty="0" smtClean="0">
                  <a:solidFill>
                    <a:schemeClr val="bg1"/>
                  </a:solidFill>
                </a:rPr>
                <a:t>255,6</a:t>
              </a:r>
              <a:endParaRPr lang="en-US" sz="2400" b="1" dirty="0">
                <a:solidFill>
                  <a:schemeClr val="bg1"/>
                </a:solidFill>
              </a:endParaRPr>
            </a:p>
            <a:p>
              <a:pPr>
                <a:lnSpc>
                  <a:spcPct val="110000"/>
                </a:lnSpc>
              </a:pPr>
              <a:r>
                <a:rPr lang="en-US" sz="2400" b="1" dirty="0" smtClean="0">
                  <a:solidFill>
                    <a:schemeClr val="bg1"/>
                  </a:solidFill>
                </a:rPr>
                <a:t>272,9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187" name="Rectangle 177"/>
            <p:cNvSpPr>
              <a:spLocks noChangeArrowheads="1"/>
            </p:cNvSpPr>
            <p:nvPr/>
          </p:nvSpPr>
          <p:spPr bwMode="auto">
            <a:xfrm>
              <a:off x="3143821" y="2536155"/>
              <a:ext cx="495300" cy="22288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110000"/>
                </a:lnSpc>
              </a:pPr>
              <a:r>
                <a:rPr lang="en-US" sz="2400" b="1">
                  <a:solidFill>
                    <a:schemeClr val="bg1"/>
                  </a:solidFill>
                </a:rPr>
                <a:t>69</a:t>
              </a:r>
            </a:p>
            <a:p>
              <a:pPr>
                <a:lnSpc>
                  <a:spcPct val="110000"/>
                </a:lnSpc>
              </a:pPr>
              <a:r>
                <a:rPr lang="en-US" sz="2400" b="1">
                  <a:solidFill>
                    <a:schemeClr val="bg1"/>
                  </a:solidFill>
                </a:rPr>
                <a:t>71</a:t>
              </a:r>
            </a:p>
            <a:p>
              <a:pPr>
                <a:lnSpc>
                  <a:spcPct val="110000"/>
                </a:lnSpc>
              </a:pPr>
              <a:r>
                <a:rPr lang="en-US" sz="2400" b="1">
                  <a:solidFill>
                    <a:schemeClr val="bg1"/>
                  </a:solidFill>
                </a:rPr>
                <a:t>70</a:t>
              </a:r>
            </a:p>
            <a:p>
              <a:pPr>
                <a:lnSpc>
                  <a:spcPct val="110000"/>
                </a:lnSpc>
              </a:pPr>
              <a:r>
                <a:rPr lang="en-US" sz="2400" b="1">
                  <a:solidFill>
                    <a:schemeClr val="bg1"/>
                  </a:solidFill>
                </a:rPr>
                <a:t>70</a:t>
              </a:r>
            </a:p>
            <a:p>
              <a:pPr>
                <a:lnSpc>
                  <a:spcPct val="110000"/>
                </a:lnSpc>
              </a:pPr>
              <a:r>
                <a:rPr lang="en-US" sz="2400" b="1">
                  <a:solidFill>
                    <a:schemeClr val="bg1"/>
                  </a:solidFill>
                </a:rPr>
                <a:t>71</a:t>
              </a:r>
            </a:p>
            <a:p>
              <a:pPr>
                <a:lnSpc>
                  <a:spcPct val="110000"/>
                </a:lnSpc>
              </a:pPr>
              <a:r>
                <a:rPr lang="en-US" sz="2400" b="1">
                  <a:solidFill>
                    <a:schemeClr val="bg1"/>
                  </a:solidFill>
                </a:rPr>
                <a:t>69</a:t>
              </a:r>
            </a:p>
          </p:txBody>
        </p:sp>
        <p:sp>
          <p:nvSpPr>
            <p:cNvPr id="188" name="Rectangle 178"/>
            <p:cNvSpPr>
              <a:spLocks noChangeArrowheads="1"/>
            </p:cNvSpPr>
            <p:nvPr/>
          </p:nvSpPr>
          <p:spPr bwMode="auto">
            <a:xfrm>
              <a:off x="2153221" y="1850355"/>
              <a:ext cx="571500" cy="3619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n-US" sz="2400" b="1" i="1">
                  <a:solidFill>
                    <a:schemeClr val="bg1"/>
                  </a:solidFill>
                </a:rPr>
                <a:t>x</a:t>
              </a:r>
            </a:p>
          </p:txBody>
        </p:sp>
        <p:sp>
          <p:nvSpPr>
            <p:cNvPr id="189" name="AutoShape 180"/>
            <p:cNvSpPr>
              <a:spLocks noChangeArrowheads="1"/>
            </p:cNvSpPr>
            <p:nvPr/>
          </p:nvSpPr>
          <p:spPr bwMode="auto">
            <a:xfrm rot="5400000">
              <a:off x="-8954" y="2263105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190" name="Rectangle 181"/>
            <p:cNvSpPr>
              <a:spLocks noChangeArrowheads="1"/>
            </p:cNvSpPr>
            <p:nvPr/>
          </p:nvSpPr>
          <p:spPr bwMode="auto">
            <a:xfrm>
              <a:off x="3105721" y="1850355"/>
              <a:ext cx="571500" cy="3619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r>
                <a:rPr lang="en-US" sz="2400" b="1" i="1">
                  <a:solidFill>
                    <a:schemeClr val="bg1"/>
                  </a:solidFill>
                </a:rPr>
                <a:t>y</a:t>
              </a:r>
            </a:p>
          </p:txBody>
        </p:sp>
        <p:sp>
          <p:nvSpPr>
            <p:cNvPr id="191" name="Rectangle 182"/>
            <p:cNvSpPr>
              <a:spLocks noChangeArrowheads="1"/>
            </p:cNvSpPr>
            <p:nvPr/>
          </p:nvSpPr>
          <p:spPr bwMode="auto">
            <a:xfrm>
              <a:off x="3867721" y="2555205"/>
              <a:ext cx="857250" cy="2190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110000"/>
                </a:lnSpc>
              </a:pPr>
              <a:r>
                <a:rPr lang="en-US" sz="2400" b="1" dirty="0">
                  <a:solidFill>
                    <a:schemeClr val="bg1"/>
                  </a:solidFill>
                </a:rPr>
                <a:t> </a:t>
              </a:r>
              <a:r>
                <a:rPr lang="en-US" sz="2400" b="1" dirty="0" smtClean="0">
                  <a:solidFill>
                    <a:schemeClr val="bg1"/>
                  </a:solidFill>
                </a:rPr>
                <a:t>10,65</a:t>
              </a:r>
              <a:endParaRPr lang="en-US" sz="2400" b="1" dirty="0">
                <a:solidFill>
                  <a:schemeClr val="bg1"/>
                </a:solidFill>
              </a:endParaRPr>
            </a:p>
            <a:p>
              <a:pPr>
                <a:lnSpc>
                  <a:spcPct val="110000"/>
                </a:lnSpc>
              </a:pPr>
              <a:r>
                <a:rPr lang="en-US" sz="2400" b="1" dirty="0">
                  <a:solidFill>
                    <a:schemeClr val="bg1"/>
                  </a:solidFill>
                </a:rPr>
                <a:t>  -</a:t>
              </a:r>
              <a:r>
                <a:rPr lang="en-US" sz="2400" b="1" dirty="0" smtClean="0">
                  <a:solidFill>
                    <a:schemeClr val="bg1"/>
                  </a:solidFill>
                </a:rPr>
                <a:t>7,45</a:t>
              </a:r>
              <a:endParaRPr lang="en-US" sz="2400" b="1" dirty="0">
                <a:solidFill>
                  <a:schemeClr val="bg1"/>
                </a:solidFill>
              </a:endParaRPr>
            </a:p>
            <a:p>
              <a:pPr>
                <a:lnSpc>
                  <a:spcPct val="110000"/>
                </a:lnSpc>
              </a:pPr>
              <a:r>
                <a:rPr lang="en-US" sz="2400" b="1" dirty="0">
                  <a:solidFill>
                    <a:schemeClr val="bg1"/>
                  </a:solidFill>
                </a:rPr>
                <a:t>   </a:t>
              </a:r>
              <a:r>
                <a:rPr lang="en-US" sz="2400" b="1" dirty="0" smtClean="0">
                  <a:solidFill>
                    <a:schemeClr val="bg1"/>
                  </a:solidFill>
                </a:rPr>
                <a:t>2,15</a:t>
              </a:r>
              <a:endParaRPr lang="en-US" sz="2400" b="1" dirty="0">
                <a:solidFill>
                  <a:schemeClr val="bg1"/>
                </a:solidFill>
              </a:endParaRPr>
            </a:p>
            <a:p>
              <a:pPr>
                <a:lnSpc>
                  <a:spcPct val="110000"/>
                </a:lnSpc>
              </a:pPr>
              <a:r>
                <a:rPr lang="en-US" sz="2400" b="1" dirty="0">
                  <a:solidFill>
                    <a:schemeClr val="bg1"/>
                  </a:solidFill>
                </a:rPr>
                <a:t>   </a:t>
              </a:r>
              <a:r>
                <a:rPr lang="en-US" sz="2400" b="1" dirty="0" smtClean="0">
                  <a:solidFill>
                    <a:schemeClr val="bg1"/>
                  </a:solidFill>
                </a:rPr>
                <a:t>0,05</a:t>
              </a:r>
              <a:endParaRPr lang="en-US" sz="2400" b="1" dirty="0">
                <a:solidFill>
                  <a:schemeClr val="bg1"/>
                </a:solidFill>
              </a:endParaRPr>
            </a:p>
            <a:p>
              <a:pPr>
                <a:lnSpc>
                  <a:spcPct val="110000"/>
                </a:lnSpc>
              </a:pPr>
              <a:r>
                <a:rPr lang="en-US" sz="2400" b="1" dirty="0">
                  <a:solidFill>
                    <a:schemeClr val="bg1"/>
                  </a:solidFill>
                </a:rPr>
                <a:t>-</a:t>
              </a:r>
              <a:r>
                <a:rPr lang="en-US" sz="2400" b="1" dirty="0" smtClean="0">
                  <a:solidFill>
                    <a:schemeClr val="bg1"/>
                  </a:solidFill>
                </a:rPr>
                <a:t>11,35</a:t>
              </a:r>
              <a:endParaRPr lang="en-US" sz="2400" b="1" dirty="0">
                <a:solidFill>
                  <a:schemeClr val="bg1"/>
                </a:solidFill>
              </a:endParaRPr>
            </a:p>
            <a:p>
              <a:pPr>
                <a:lnSpc>
                  <a:spcPct val="110000"/>
                </a:lnSpc>
              </a:pPr>
              <a:r>
                <a:rPr lang="en-US" sz="2400" b="1" dirty="0">
                  <a:solidFill>
                    <a:schemeClr val="bg1"/>
                  </a:solidFill>
                </a:rPr>
                <a:t>   </a:t>
              </a:r>
              <a:r>
                <a:rPr lang="en-US" sz="2400" b="1" dirty="0" smtClean="0">
                  <a:solidFill>
                    <a:schemeClr val="bg1"/>
                  </a:solidFill>
                </a:rPr>
                <a:t>5,95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192" name="Rectangle 184"/>
            <p:cNvSpPr>
              <a:spLocks noChangeArrowheads="1"/>
            </p:cNvSpPr>
            <p:nvPr/>
          </p:nvSpPr>
          <p:spPr bwMode="auto">
            <a:xfrm>
              <a:off x="5220271" y="2536155"/>
              <a:ext cx="609600" cy="22288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110000"/>
                </a:lnSpc>
              </a:pPr>
              <a:r>
                <a:rPr lang="en-US" sz="2400" b="1" dirty="0">
                  <a:solidFill>
                    <a:schemeClr val="bg1"/>
                  </a:solidFill>
                </a:rPr>
                <a:t>-</a:t>
              </a:r>
              <a:r>
                <a:rPr lang="en-US" sz="2400" b="1" dirty="0" smtClean="0">
                  <a:solidFill>
                    <a:schemeClr val="bg1"/>
                  </a:solidFill>
                </a:rPr>
                <a:t>1,0</a:t>
              </a:r>
              <a:endParaRPr lang="en-US" sz="2400" b="1" dirty="0">
                <a:solidFill>
                  <a:schemeClr val="bg1"/>
                </a:solidFill>
              </a:endParaRPr>
            </a:p>
            <a:p>
              <a:pPr>
                <a:lnSpc>
                  <a:spcPct val="110000"/>
                </a:lnSpc>
              </a:pPr>
              <a:r>
                <a:rPr lang="en-US" sz="2400" b="1" dirty="0">
                  <a:solidFill>
                    <a:schemeClr val="bg1"/>
                  </a:solidFill>
                </a:rPr>
                <a:t> </a:t>
              </a:r>
              <a:r>
                <a:rPr lang="en-US" sz="2400" b="1" dirty="0" smtClean="0">
                  <a:solidFill>
                    <a:schemeClr val="bg1"/>
                  </a:solidFill>
                </a:rPr>
                <a:t>1,0</a:t>
              </a:r>
              <a:endParaRPr lang="en-US" sz="2400" b="1" dirty="0">
                <a:solidFill>
                  <a:schemeClr val="bg1"/>
                </a:solidFill>
              </a:endParaRPr>
            </a:p>
            <a:p>
              <a:pPr>
                <a:lnSpc>
                  <a:spcPct val="110000"/>
                </a:lnSpc>
              </a:pPr>
              <a:r>
                <a:rPr lang="en-US" sz="2400" b="1" dirty="0">
                  <a:solidFill>
                    <a:schemeClr val="bg1"/>
                  </a:solidFill>
                </a:rPr>
                <a:t>    0</a:t>
              </a:r>
            </a:p>
            <a:p>
              <a:pPr>
                <a:lnSpc>
                  <a:spcPct val="110000"/>
                </a:lnSpc>
              </a:pPr>
              <a:r>
                <a:rPr lang="en-US" sz="2400" b="1" dirty="0">
                  <a:solidFill>
                    <a:schemeClr val="bg1"/>
                  </a:solidFill>
                </a:rPr>
                <a:t>    0</a:t>
              </a:r>
            </a:p>
            <a:p>
              <a:pPr>
                <a:lnSpc>
                  <a:spcPct val="110000"/>
                </a:lnSpc>
              </a:pPr>
              <a:r>
                <a:rPr lang="en-US" sz="2400" b="1" dirty="0">
                  <a:solidFill>
                    <a:schemeClr val="bg1"/>
                  </a:solidFill>
                </a:rPr>
                <a:t> </a:t>
              </a:r>
              <a:r>
                <a:rPr lang="en-US" sz="2400" b="1" dirty="0" smtClean="0">
                  <a:solidFill>
                    <a:schemeClr val="bg1"/>
                  </a:solidFill>
                </a:rPr>
                <a:t>1,0</a:t>
              </a:r>
              <a:endParaRPr lang="en-US" sz="2400" b="1" dirty="0">
                <a:solidFill>
                  <a:schemeClr val="bg1"/>
                </a:solidFill>
              </a:endParaRPr>
            </a:p>
            <a:p>
              <a:pPr>
                <a:lnSpc>
                  <a:spcPct val="110000"/>
                </a:lnSpc>
              </a:pPr>
              <a:r>
                <a:rPr lang="en-US" sz="2400" b="1" dirty="0" smtClean="0">
                  <a:solidFill>
                    <a:schemeClr val="bg1"/>
                  </a:solidFill>
                </a:rPr>
                <a:t>-1,0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193" name="Rectangle 185"/>
            <p:cNvSpPr>
              <a:spLocks noChangeArrowheads="1"/>
            </p:cNvSpPr>
            <p:nvPr/>
          </p:nvSpPr>
          <p:spPr bwMode="auto">
            <a:xfrm>
              <a:off x="6801421" y="2555205"/>
              <a:ext cx="857250" cy="2190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110000"/>
                </a:lnSpc>
              </a:pPr>
              <a:r>
                <a:rPr lang="en-US" sz="2400" b="1" dirty="0">
                  <a:solidFill>
                    <a:schemeClr val="bg1"/>
                  </a:solidFill>
                </a:rPr>
                <a:t> -</a:t>
              </a:r>
              <a:r>
                <a:rPr lang="en-US" sz="2400" b="1" dirty="0" smtClean="0">
                  <a:solidFill>
                    <a:schemeClr val="bg1"/>
                  </a:solidFill>
                </a:rPr>
                <a:t>10,65</a:t>
              </a:r>
              <a:endParaRPr lang="en-US" sz="2400" b="1" dirty="0">
                <a:solidFill>
                  <a:schemeClr val="bg1"/>
                </a:solidFill>
              </a:endParaRPr>
            </a:p>
            <a:p>
              <a:pPr>
                <a:lnSpc>
                  <a:spcPct val="110000"/>
                </a:lnSpc>
              </a:pPr>
              <a:r>
                <a:rPr lang="en-US" sz="2400" b="1" dirty="0">
                  <a:solidFill>
                    <a:schemeClr val="bg1"/>
                  </a:solidFill>
                </a:rPr>
                <a:t>  -</a:t>
              </a:r>
              <a:r>
                <a:rPr lang="en-US" sz="2400" b="1" dirty="0" smtClean="0">
                  <a:solidFill>
                    <a:schemeClr val="bg1"/>
                  </a:solidFill>
                </a:rPr>
                <a:t>7,45</a:t>
              </a:r>
              <a:endParaRPr lang="en-US" sz="2400" b="1" dirty="0">
                <a:solidFill>
                  <a:schemeClr val="bg1"/>
                </a:solidFill>
              </a:endParaRPr>
            </a:p>
            <a:p>
              <a:pPr>
                <a:lnSpc>
                  <a:spcPct val="110000"/>
                </a:lnSpc>
              </a:pPr>
              <a:r>
                <a:rPr lang="en-US" sz="2400" b="1" dirty="0">
                  <a:solidFill>
                    <a:schemeClr val="bg1"/>
                  </a:solidFill>
                </a:rPr>
                <a:t>        0</a:t>
              </a:r>
            </a:p>
            <a:p>
              <a:pPr>
                <a:lnSpc>
                  <a:spcPct val="110000"/>
                </a:lnSpc>
              </a:pPr>
              <a:r>
                <a:rPr lang="en-US" sz="2400" b="1" dirty="0">
                  <a:solidFill>
                    <a:schemeClr val="bg1"/>
                  </a:solidFill>
                </a:rPr>
                <a:t>        0</a:t>
              </a:r>
            </a:p>
            <a:p>
              <a:pPr>
                <a:lnSpc>
                  <a:spcPct val="110000"/>
                </a:lnSpc>
              </a:pPr>
              <a:r>
                <a:rPr lang="en-US" sz="2400" b="1" dirty="0">
                  <a:solidFill>
                    <a:schemeClr val="bg1"/>
                  </a:solidFill>
                </a:rPr>
                <a:t>-</a:t>
              </a:r>
              <a:r>
                <a:rPr lang="en-US" sz="2400" b="1" dirty="0" smtClean="0">
                  <a:solidFill>
                    <a:schemeClr val="bg1"/>
                  </a:solidFill>
                </a:rPr>
                <a:t>11,35</a:t>
              </a:r>
              <a:endParaRPr lang="en-US" sz="2400" b="1" dirty="0">
                <a:solidFill>
                  <a:schemeClr val="bg1"/>
                </a:solidFill>
              </a:endParaRPr>
            </a:p>
            <a:p>
              <a:pPr>
                <a:lnSpc>
                  <a:spcPct val="110000"/>
                </a:lnSpc>
              </a:pPr>
              <a:r>
                <a:rPr lang="en-US" sz="2400" b="1" dirty="0">
                  <a:solidFill>
                    <a:schemeClr val="bg1"/>
                  </a:solidFill>
                </a:rPr>
                <a:t>  -</a:t>
              </a:r>
              <a:r>
                <a:rPr lang="en-US" sz="2400" b="1" dirty="0" smtClean="0">
                  <a:solidFill>
                    <a:schemeClr val="bg1"/>
                  </a:solidFill>
                </a:rPr>
                <a:t>5,95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  <p:graphicFrame>
          <p:nvGraphicFramePr>
            <p:cNvPr id="194" name="Object 186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403313921"/>
                </p:ext>
              </p:extLst>
            </p:nvPr>
          </p:nvGraphicFramePr>
          <p:xfrm>
            <a:off x="3785171" y="1853530"/>
            <a:ext cx="1022350" cy="3968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203" name="Equation" r:id="rId4" imgW="1079280" imgH="419040" progId="Equation.DSMT4">
                    <p:embed/>
                  </p:oleObj>
                </mc:Choice>
                <mc:Fallback>
                  <p:oleObj name="Equation" r:id="rId4" imgW="1079280" imgH="41904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785171" y="1853530"/>
                          <a:ext cx="1022350" cy="39687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>
                          <a:outerShdw dist="17961" dir="2700000" algn="ctr" rotWithShape="0">
                            <a:srgbClr val="000000">
                              <a:alpha val="50000"/>
                            </a:srgbClr>
                          </a:outerShdw>
                        </a:effectLst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95" name="Object 18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221818877"/>
                </p:ext>
              </p:extLst>
            </p:nvPr>
          </p:nvGraphicFramePr>
          <p:xfrm>
            <a:off x="6341046" y="1847180"/>
            <a:ext cx="1835150" cy="39528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204" name="Equation" r:id="rId6" imgW="2158920" imgH="419040" progId="Equation.DSMT4">
                    <p:embed/>
                  </p:oleObj>
                </mc:Choice>
                <mc:Fallback>
                  <p:oleObj name="Equation" r:id="rId6" imgW="2158920" imgH="41904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341046" y="1847180"/>
                          <a:ext cx="1835150" cy="39528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>
                          <a:outerShdw dist="17961" dir="2700000" algn="ctr" rotWithShape="0">
                            <a:srgbClr val="000000">
                              <a:alpha val="50000"/>
                            </a:srgbClr>
                          </a:outerShdw>
                        </a:effectLst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96" name="Object 18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053946033"/>
                </p:ext>
              </p:extLst>
            </p:nvPr>
          </p:nvGraphicFramePr>
          <p:xfrm>
            <a:off x="5064696" y="1866230"/>
            <a:ext cx="949325" cy="3841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205" name="Equation" r:id="rId8" imgW="1091880" imgH="419040" progId="Equation.DSMT4">
                    <p:embed/>
                  </p:oleObj>
                </mc:Choice>
                <mc:Fallback>
                  <p:oleObj name="Equation" r:id="rId8" imgW="1091880" imgH="41904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064696" y="1866230"/>
                          <a:ext cx="949325" cy="38417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>
                          <a:outerShdw dist="17961" dir="2700000" algn="ctr" rotWithShape="0">
                            <a:srgbClr val="000000">
                              <a:alpha val="50000"/>
                            </a:srgbClr>
                          </a:outerShdw>
                        </a:effectLst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97" name="Line 189"/>
            <p:cNvSpPr>
              <a:spLocks noChangeShapeType="1"/>
            </p:cNvSpPr>
            <p:nvPr/>
          </p:nvSpPr>
          <p:spPr bwMode="auto">
            <a:xfrm flipV="1">
              <a:off x="2038921" y="2326605"/>
              <a:ext cx="619125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198" name="Line 190"/>
            <p:cNvSpPr>
              <a:spLocks noChangeShapeType="1"/>
            </p:cNvSpPr>
            <p:nvPr/>
          </p:nvSpPr>
          <p:spPr bwMode="auto">
            <a:xfrm flipV="1">
              <a:off x="2019871" y="4917405"/>
              <a:ext cx="619125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199" name="Text Box 192"/>
            <p:cNvSpPr txBox="1">
              <a:spLocks noChangeArrowheads="1"/>
            </p:cNvSpPr>
            <p:nvPr/>
          </p:nvSpPr>
          <p:spPr bwMode="auto">
            <a:xfrm>
              <a:off x="426021" y="4922168"/>
              <a:ext cx="1002197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pt-BR" sz="2400" b="1" dirty="0" smtClean="0">
                  <a:solidFill>
                    <a:schemeClr val="bg1"/>
                  </a:solidFill>
                </a:rPr>
                <a:t>Média</a:t>
              </a:r>
              <a:endParaRPr lang="pt-BR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200" name="Text Box 193"/>
            <p:cNvSpPr txBox="1">
              <a:spLocks noChangeArrowheads="1"/>
            </p:cNvSpPr>
            <p:nvPr/>
          </p:nvSpPr>
          <p:spPr bwMode="auto">
            <a:xfrm>
              <a:off x="460946" y="5350793"/>
              <a:ext cx="148470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pt-BR" sz="2400" b="1" dirty="0" err="1" smtClean="0">
                  <a:solidFill>
                    <a:schemeClr val="bg1"/>
                  </a:solidFill>
                </a:rPr>
                <a:t>Desv</a:t>
              </a:r>
              <a:r>
                <a:rPr lang="pt-BR" sz="2400" b="1" dirty="0" smtClean="0">
                  <a:solidFill>
                    <a:schemeClr val="bg1"/>
                  </a:solidFill>
                </a:rPr>
                <a:t>. </a:t>
              </a:r>
              <a:r>
                <a:rPr lang="pt-BR" sz="2400" b="1" dirty="0" err="1" smtClean="0">
                  <a:solidFill>
                    <a:schemeClr val="bg1"/>
                  </a:solidFill>
                </a:rPr>
                <a:t>Pad</a:t>
              </a:r>
              <a:r>
                <a:rPr lang="en-US" sz="2400" b="1" dirty="0" smtClean="0">
                  <a:solidFill>
                    <a:schemeClr val="bg1"/>
                  </a:solidFill>
                </a:rPr>
                <a:t>.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201" name="Text Box 194"/>
            <p:cNvSpPr txBox="1">
              <a:spLocks noChangeArrowheads="1"/>
            </p:cNvSpPr>
            <p:nvPr/>
          </p:nvSpPr>
          <p:spPr bwMode="auto">
            <a:xfrm>
              <a:off x="2005584" y="4931693"/>
              <a:ext cx="88678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</a:rPr>
                <a:t>267,0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202" name="Text Box 195"/>
            <p:cNvSpPr txBox="1">
              <a:spLocks noChangeArrowheads="1"/>
            </p:cNvSpPr>
            <p:nvPr/>
          </p:nvSpPr>
          <p:spPr bwMode="auto">
            <a:xfrm>
              <a:off x="3005709" y="4931693"/>
              <a:ext cx="73129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</a:rPr>
                <a:t>70,0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203" name="Text Box 196"/>
            <p:cNvSpPr txBox="1">
              <a:spLocks noChangeArrowheads="1"/>
            </p:cNvSpPr>
            <p:nvPr/>
          </p:nvSpPr>
          <p:spPr bwMode="auto">
            <a:xfrm>
              <a:off x="6755384" y="4931693"/>
              <a:ext cx="981359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-</a:t>
              </a:r>
              <a:r>
                <a:rPr lang="en-US" sz="2400" b="1" dirty="0" smtClean="0">
                  <a:solidFill>
                    <a:schemeClr val="bg1"/>
                  </a:solidFill>
                </a:rPr>
                <a:t>35,40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204" name="Text Box 197"/>
            <p:cNvSpPr txBox="1">
              <a:spLocks noChangeArrowheads="1"/>
            </p:cNvSpPr>
            <p:nvPr/>
          </p:nvSpPr>
          <p:spPr bwMode="auto">
            <a:xfrm>
              <a:off x="1900809" y="5360318"/>
              <a:ext cx="1042273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</a:rPr>
                <a:t>8,2192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205" name="Text Box 198"/>
            <p:cNvSpPr txBox="1">
              <a:spLocks noChangeArrowheads="1"/>
            </p:cNvSpPr>
            <p:nvPr/>
          </p:nvSpPr>
          <p:spPr bwMode="auto">
            <a:xfrm>
              <a:off x="2929509" y="5360318"/>
              <a:ext cx="1042273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</a:rPr>
                <a:t>0,8944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206" name="Text Box 202"/>
            <p:cNvSpPr txBox="1">
              <a:spLocks noChangeArrowheads="1"/>
            </p:cNvSpPr>
            <p:nvPr/>
          </p:nvSpPr>
          <p:spPr bwMode="auto">
            <a:xfrm>
              <a:off x="5774309" y="4922168"/>
              <a:ext cx="807465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chemeClr val="bg1"/>
                  </a:solidFill>
                </a:rPr>
                <a:t>Total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661220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Covariância e Coeficiente de Correlação</a:t>
            </a:r>
            <a:endParaRPr lang="pt-BR" dirty="0"/>
          </a:p>
        </p:txBody>
      </p:sp>
      <p:sp>
        <p:nvSpPr>
          <p:cNvPr id="6" name="Espaço Reservado para Conteúdo 5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sz="3200" dirty="0" smtClean="0"/>
              <a:t>Covariância da Amostra</a:t>
            </a:r>
          </a:p>
          <a:p>
            <a:endParaRPr lang="pt-BR" sz="3200" dirty="0"/>
          </a:p>
          <a:p>
            <a:endParaRPr lang="pt-BR" sz="3200" dirty="0" smtClean="0"/>
          </a:p>
          <a:p>
            <a:endParaRPr lang="pt-BR" sz="3200" dirty="0" smtClean="0"/>
          </a:p>
          <a:p>
            <a:r>
              <a:rPr lang="pt-BR" sz="3200" dirty="0" smtClean="0"/>
              <a:t>Coeficiente de Correlação da Amostra</a:t>
            </a:r>
            <a:endParaRPr lang="pt-BR" sz="32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38</a:t>
            </a:fld>
            <a:endParaRPr lang="pt-BR"/>
          </a:p>
        </p:txBody>
      </p:sp>
      <p:pic>
        <p:nvPicPr>
          <p:cNvPr id="184" name="Picture 203" descr="E:\PFiles\MSOffice\Clipart\corpbas\j0079261.wmf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88275" y="261938"/>
            <a:ext cx="963613" cy="1255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1" name="CaixaDeTexto 30"/>
              <p:cNvSpPr txBox="1"/>
              <p:nvPr/>
            </p:nvSpPr>
            <p:spPr>
              <a:xfrm>
                <a:off x="395536" y="2420888"/>
                <a:ext cx="7929543" cy="10480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pt-BR" sz="32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pt-BR" sz="3200" b="0" i="1" smtClean="0">
                              <a:latin typeface="Cambria Math"/>
                            </a:rPr>
                            <m:t>𝑠</m:t>
                          </m:r>
                        </m:e>
                        <m:sub>
                          <m:r>
                            <a:rPr lang="pt-BR" sz="3200" b="0" i="1" smtClean="0">
                              <a:latin typeface="Cambria Math"/>
                            </a:rPr>
                            <m:t>𝑥𝑦</m:t>
                          </m:r>
                        </m:sub>
                      </m:sSub>
                      <m:r>
                        <a:rPr lang="pt-BR" sz="3200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sz="32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nary>
                            <m:naryPr>
                              <m:chr m:val="∑"/>
                              <m:subHide m:val="on"/>
                              <m:supHide m:val="on"/>
                              <m:ctrlPr>
                                <a:rPr lang="pt-BR" sz="3200" b="0" i="1" smtClean="0">
                                  <a:latin typeface="Cambria Math" panose="02040503050406030204" pitchFamily="18" charset="0"/>
                                </a:rPr>
                              </m:ctrlPr>
                            </m:naryPr>
                            <m:sub/>
                            <m:sup/>
                            <m:e>
                              <m:d>
                                <m:dPr>
                                  <m:ctrlPr>
                                    <a:rPr lang="pt-BR" sz="32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pt-BR" sz="32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sz="3200" b="0" i="1" smtClean="0">
                                          <a:latin typeface="Cambria Math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pt-BR" sz="3200" b="0" i="1" smtClean="0">
                                          <a:latin typeface="Cambria Math"/>
                                        </a:rPr>
                                        <m:t>𝑖</m:t>
                                      </m:r>
                                    </m:sub>
                                  </m:sSub>
                                  <m:r>
                                    <a:rPr lang="pt-BR" sz="3200" b="0" i="1" smtClean="0">
                                      <a:latin typeface="Cambria Math"/>
                                    </a:rPr>
                                    <m:t>−</m:t>
                                  </m:r>
                                  <m:acc>
                                    <m:accPr>
                                      <m:chr m:val="̅"/>
                                      <m:ctrlPr>
                                        <a:rPr lang="pt-BR" sz="32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pt-BR" sz="3200" b="0" i="1" smtClean="0">
                                          <a:latin typeface="Cambria Math"/>
                                        </a:rPr>
                                        <m:t>𝑥</m:t>
                                      </m:r>
                                    </m:e>
                                  </m:acc>
                                </m:e>
                              </m:d>
                              <m:d>
                                <m:dPr>
                                  <m:ctrlPr>
                                    <a:rPr lang="pt-BR" sz="32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pt-BR" sz="32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sz="3200" b="0" i="1" smtClean="0">
                                          <a:latin typeface="Cambria Math"/>
                                        </a:rPr>
                                        <m:t>𝑦</m:t>
                                      </m:r>
                                    </m:e>
                                    <m:sub>
                                      <m:r>
                                        <a:rPr lang="pt-BR" sz="3200" b="0" i="1" smtClean="0">
                                          <a:latin typeface="Cambria Math"/>
                                        </a:rPr>
                                        <m:t>𝑖</m:t>
                                      </m:r>
                                    </m:sub>
                                  </m:sSub>
                                  <m:r>
                                    <a:rPr lang="pt-BR" sz="3200" b="0" i="1" smtClean="0">
                                      <a:latin typeface="Cambria Math"/>
                                    </a:rPr>
                                    <m:t>−</m:t>
                                  </m:r>
                                  <m:acc>
                                    <m:accPr>
                                      <m:chr m:val="̅"/>
                                      <m:ctrlPr>
                                        <a:rPr lang="pt-BR" sz="32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pt-BR" sz="3200" b="0" i="1" smtClean="0">
                                          <a:latin typeface="Cambria Math"/>
                                        </a:rPr>
                                        <m:t>𝑦</m:t>
                                      </m:r>
                                    </m:e>
                                  </m:acc>
                                </m:e>
                              </m:d>
                            </m:e>
                          </m:nary>
                        </m:num>
                        <m:den>
                          <m:r>
                            <a:rPr lang="pt-BR" sz="3200" b="0" i="1" smtClean="0">
                              <a:latin typeface="Cambria Math"/>
                            </a:rPr>
                            <m:t>𝑛</m:t>
                          </m:r>
                          <m:r>
                            <a:rPr lang="pt-BR" sz="3200" b="0" i="1" smtClean="0">
                              <a:latin typeface="Cambria Math"/>
                            </a:rPr>
                            <m:t>−1</m:t>
                          </m:r>
                        </m:den>
                      </m:f>
                      <m:r>
                        <a:rPr lang="pt-BR" sz="3200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sz="32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pt-BR" sz="3200" b="0" i="1" smtClean="0">
                              <a:latin typeface="Cambria Math"/>
                            </a:rPr>
                            <m:t>−35,40</m:t>
                          </m:r>
                        </m:num>
                        <m:den>
                          <m:r>
                            <a:rPr lang="pt-BR" sz="3200" b="0" i="1" smtClean="0">
                              <a:latin typeface="Cambria Math"/>
                            </a:rPr>
                            <m:t>6−1</m:t>
                          </m:r>
                        </m:den>
                      </m:f>
                      <m:r>
                        <a:rPr lang="pt-BR" sz="3200" b="0" i="1" smtClean="0">
                          <a:latin typeface="Cambria Math"/>
                        </a:rPr>
                        <m:t>=−7,08</m:t>
                      </m:r>
                    </m:oMath>
                  </m:oMathPara>
                </a14:m>
                <a:endParaRPr lang="pt-BR" sz="3200" dirty="0"/>
              </a:p>
            </p:txBody>
          </p:sp>
        </mc:Choice>
        <mc:Fallback xmlns="">
          <p:sp>
            <p:nvSpPr>
              <p:cNvPr id="31" name="CaixaDeTexto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5536" y="2420888"/>
                <a:ext cx="7929543" cy="1048044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CaixaDeTexto 31"/>
              <p:cNvSpPr txBox="1"/>
              <p:nvPr/>
            </p:nvSpPr>
            <p:spPr>
              <a:xfrm>
                <a:off x="539552" y="4725144"/>
                <a:ext cx="7809830" cy="115570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pt-BR" sz="32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pt-BR" sz="3200" b="0" i="1" smtClean="0">
                              <a:latin typeface="Cambria Math"/>
                            </a:rPr>
                            <m:t>𝑟</m:t>
                          </m:r>
                        </m:e>
                        <m:sub>
                          <m:r>
                            <a:rPr lang="pt-BR" sz="3200" b="0" i="1" smtClean="0">
                              <a:latin typeface="Cambria Math"/>
                            </a:rPr>
                            <m:t>𝑥𝑦</m:t>
                          </m:r>
                        </m:sub>
                      </m:sSub>
                      <m:r>
                        <a:rPr lang="pt-BR" sz="3200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sz="32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pt-BR" sz="32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pt-BR" sz="3200" b="0" i="1" smtClean="0">
                                  <a:latin typeface="Cambria Math"/>
                                </a:rPr>
                                <m:t>𝑠</m:t>
                              </m:r>
                            </m:e>
                            <m:sub>
                              <m:r>
                                <a:rPr lang="pt-BR" sz="3200" b="0" i="1" smtClean="0">
                                  <a:latin typeface="Cambria Math"/>
                                </a:rPr>
                                <m:t>𝑥𝑦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pt-BR" sz="32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pt-BR" sz="3200" b="0" i="1" smtClean="0">
                                  <a:latin typeface="Cambria Math"/>
                                </a:rPr>
                                <m:t>𝑠</m:t>
                              </m:r>
                            </m:e>
                            <m:sub>
                              <m:r>
                                <a:rPr lang="pt-BR" sz="3200" b="0" i="1" smtClean="0">
                                  <a:latin typeface="Cambria Math"/>
                                </a:rPr>
                                <m:t>𝑥</m:t>
                              </m:r>
                            </m:sub>
                          </m:sSub>
                          <m:sSub>
                            <m:sSubPr>
                              <m:ctrlPr>
                                <a:rPr lang="pt-BR" sz="32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pt-BR" sz="3200" b="0" i="1" smtClean="0">
                                  <a:latin typeface="Cambria Math"/>
                                </a:rPr>
                                <m:t>𝑠</m:t>
                              </m:r>
                            </m:e>
                            <m:sub>
                              <m:r>
                                <a:rPr lang="pt-BR" sz="3200" b="0" i="1" smtClean="0">
                                  <a:latin typeface="Cambria Math"/>
                                </a:rPr>
                                <m:t>𝑦</m:t>
                              </m:r>
                            </m:sub>
                          </m:sSub>
                        </m:den>
                      </m:f>
                      <m:r>
                        <a:rPr lang="pt-BR" sz="3200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sz="32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pt-BR" sz="3200" b="0" i="1" smtClean="0">
                              <a:latin typeface="Cambria Math"/>
                            </a:rPr>
                            <m:t>−7,08</m:t>
                          </m:r>
                        </m:num>
                        <m:den>
                          <m:r>
                            <a:rPr lang="pt-BR" sz="3200" b="0" i="1" smtClean="0">
                              <a:latin typeface="Cambria Math"/>
                            </a:rPr>
                            <m:t>(8,2192)(0,8944)</m:t>
                          </m:r>
                        </m:den>
                      </m:f>
                      <m:r>
                        <a:rPr lang="pt-BR" sz="3200" b="0" i="1" smtClean="0">
                          <a:latin typeface="Cambria Math"/>
                        </a:rPr>
                        <m:t>=−0,9631</m:t>
                      </m:r>
                    </m:oMath>
                  </m:oMathPara>
                </a14:m>
                <a:endParaRPr lang="pt-BR" sz="3200" dirty="0"/>
              </a:p>
            </p:txBody>
          </p:sp>
        </mc:Choice>
        <mc:Fallback xmlns="">
          <p:sp>
            <p:nvSpPr>
              <p:cNvPr id="32" name="CaixaDeTexto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9552" y="4725144"/>
                <a:ext cx="7809830" cy="1155701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3" name="Oval 602"/>
          <p:cNvSpPr>
            <a:spLocks noChangeArrowheads="1"/>
          </p:cNvSpPr>
          <p:nvPr/>
        </p:nvSpPr>
        <p:spPr bwMode="auto">
          <a:xfrm>
            <a:off x="6996429" y="2570384"/>
            <a:ext cx="1304807" cy="749052"/>
          </a:xfrm>
          <a:prstGeom prst="ellipse">
            <a:avLst/>
          </a:prstGeom>
          <a:noFill/>
          <a:ln w="19050">
            <a:solidFill>
              <a:srgbClr val="007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34" name="Oval 602"/>
          <p:cNvSpPr>
            <a:spLocks noChangeArrowheads="1"/>
          </p:cNvSpPr>
          <p:nvPr/>
        </p:nvSpPr>
        <p:spPr bwMode="auto">
          <a:xfrm>
            <a:off x="6580675" y="4928468"/>
            <a:ext cx="1744404" cy="749052"/>
          </a:xfrm>
          <a:prstGeom prst="ellipse">
            <a:avLst/>
          </a:prstGeom>
          <a:noFill/>
          <a:ln w="19050">
            <a:solidFill>
              <a:srgbClr val="007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94518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Média Ponderada e Trabalho com Dados Agrupados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pt-BR" dirty="0" smtClean="0"/>
              <a:t>Média Ponderada</a:t>
            </a:r>
          </a:p>
          <a:p>
            <a:r>
              <a:rPr lang="pt-BR" dirty="0" smtClean="0"/>
              <a:t>Média para Dados Agrupados</a:t>
            </a:r>
          </a:p>
          <a:p>
            <a:r>
              <a:rPr lang="pt-BR" dirty="0" smtClean="0"/>
              <a:t>Variância para Dados Agrupados</a:t>
            </a:r>
          </a:p>
          <a:p>
            <a:r>
              <a:rPr lang="pt-BR" dirty="0" smtClean="0"/>
              <a:t>Desvio Padrão para </a:t>
            </a:r>
            <a:r>
              <a:rPr lang="pt-BR" dirty="0"/>
              <a:t>Dados </a:t>
            </a:r>
            <a:r>
              <a:rPr lang="pt-BR" dirty="0" smtClean="0"/>
              <a:t>Agrupados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58250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pt-BR" sz="3200" dirty="0"/>
              <a:t>Medidas da Forma da Distribuição, da Posição Relativa e Detecção de Pontos Fora da Curva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pt-BR" dirty="0" smtClean="0"/>
              <a:t>Formas de Distribuição</a:t>
            </a:r>
          </a:p>
          <a:p>
            <a:r>
              <a:rPr lang="pt-BR" dirty="0" smtClean="0"/>
              <a:t>Escores-z</a:t>
            </a:r>
          </a:p>
          <a:p>
            <a:r>
              <a:rPr lang="pt-BR" dirty="0" smtClean="0"/>
              <a:t>Teorema de </a:t>
            </a:r>
            <a:r>
              <a:rPr lang="pt-BR" dirty="0" err="1" smtClean="0"/>
              <a:t>Chebyshev</a:t>
            </a:r>
            <a:endParaRPr lang="pt-BR" dirty="0" smtClean="0"/>
          </a:p>
          <a:p>
            <a:r>
              <a:rPr lang="pt-BR" dirty="0" smtClean="0"/>
              <a:t>Regra Empírica</a:t>
            </a:r>
          </a:p>
          <a:p>
            <a:r>
              <a:rPr lang="pt-BR" dirty="0" smtClean="0"/>
              <a:t>Detecção de Pontos Fora da Curva (</a:t>
            </a:r>
            <a:r>
              <a:rPr lang="pt-BR" i="1" dirty="0" err="1" smtClean="0"/>
              <a:t>outliers</a:t>
            </a:r>
            <a:r>
              <a:rPr lang="pt-BR" dirty="0" smtClean="0"/>
              <a:t>)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51016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Média Ponderada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pt-BR" dirty="0" smtClean="0"/>
              <a:t>Média calculada dando-se a cada observação um peso que reflita sua importância, sendo chamada de </a:t>
            </a:r>
            <a:r>
              <a:rPr lang="pt-BR" b="1" dirty="0" smtClean="0"/>
              <a:t>média ponderada</a:t>
            </a:r>
          </a:p>
          <a:p>
            <a:r>
              <a:rPr lang="pt-BR" dirty="0" smtClean="0"/>
              <a:t>O cálculo da média ponderada (USP) é um bom exemplo, ponderações com carga horária de cada disciplina</a:t>
            </a:r>
          </a:p>
          <a:p>
            <a:r>
              <a:rPr lang="pt-BR" dirty="0" smtClean="0"/>
              <a:t>Quando as observações variam em termos de importância, o analista deve escolher o peso que reflita melhor a importância de cada observação na determinação da média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40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547845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Média Ponderada</a:t>
            </a:r>
            <a:endParaRPr lang="pt-BR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ço Reservado para Conteúdo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endParaRPr lang="pt-BR" dirty="0" smtClean="0"/>
              </a:p>
              <a:p>
                <a:endParaRPr lang="pt-BR" dirty="0"/>
              </a:p>
              <a:p>
                <a:endParaRPr lang="pt-BR" dirty="0" smtClean="0"/>
              </a:p>
              <a:p>
                <a:r>
                  <a:rPr lang="pt-BR" dirty="0" smtClean="0"/>
                  <a:t>Onde,</a:t>
                </a:r>
              </a:p>
              <a:p>
                <a:pPr lvl="1"/>
                <a14:m>
                  <m:oMath xmlns:m="http://schemas.openxmlformats.org/officeDocument/2006/math">
                    <m:sSub>
                      <m:sSubPr>
                        <m:ctrlPr>
                          <a:rPr lang="pt-BR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pt-BR" b="0" i="1" smtClean="0">
                            <a:latin typeface="Cambria Math"/>
                          </a:rPr>
                          <m:t>𝑥</m:t>
                        </m:r>
                      </m:e>
                      <m:sub>
                        <m:r>
                          <a:rPr lang="pt-BR" b="0" i="1" smtClean="0">
                            <a:latin typeface="Cambria Math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pt-BR" dirty="0" smtClean="0"/>
                  <a:t> = o valor da observação </a:t>
                </a:r>
                <a:r>
                  <a:rPr lang="pt-BR" i="1" dirty="0" smtClean="0"/>
                  <a:t>i</a:t>
                </a:r>
              </a:p>
              <a:p>
                <a:pPr lvl="1"/>
                <a14:m>
                  <m:oMath xmlns:m="http://schemas.openxmlformats.org/officeDocument/2006/math">
                    <m:sSub>
                      <m:sSubPr>
                        <m:ctrlPr>
                          <a:rPr lang="pt-BR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pt-BR" b="0" i="1" smtClean="0">
                            <a:latin typeface="Cambria Math"/>
                          </a:rPr>
                          <m:t>𝑤</m:t>
                        </m:r>
                      </m:e>
                      <m:sub>
                        <m:r>
                          <a:rPr lang="pt-BR" i="1">
                            <a:latin typeface="Cambria Math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pt-BR" dirty="0"/>
                  <a:t> = </a:t>
                </a:r>
                <a:r>
                  <a:rPr lang="pt-BR" dirty="0" smtClean="0"/>
                  <a:t>o peso da </a:t>
                </a:r>
                <a:r>
                  <a:rPr lang="pt-BR" dirty="0"/>
                  <a:t>observação </a:t>
                </a:r>
                <a:r>
                  <a:rPr lang="pt-BR" i="1" dirty="0"/>
                  <a:t>i</a:t>
                </a:r>
              </a:p>
              <a:p>
                <a:pPr lvl="1"/>
                <a:endParaRPr lang="pt-BR" i="1" dirty="0"/>
              </a:p>
            </p:txBody>
          </p:sp>
        </mc:Choice>
        <mc:Fallback xmlns="">
          <p:sp>
            <p:nvSpPr>
              <p:cNvPr id="3" name="Espaço Reservado para Conteúdo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960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41</a:t>
            </a:fld>
            <a:endParaRPr lang="pt-BR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aixaDeTexto 4"/>
              <p:cNvSpPr txBox="1"/>
              <p:nvPr/>
            </p:nvSpPr>
            <p:spPr>
              <a:xfrm>
                <a:off x="2627784" y="1913585"/>
                <a:ext cx="2987997" cy="151541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pt-BR" sz="4400" b="1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pt-BR" sz="4400" b="1" i="1" smtClean="0">
                              <a:latin typeface="Cambria Math"/>
                            </a:rPr>
                            <m:t>𝒙</m:t>
                          </m:r>
                        </m:e>
                      </m:acc>
                      <m:r>
                        <a:rPr lang="pt-BR" sz="4400" b="1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sz="4400" b="1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nary>
                            <m:naryPr>
                              <m:chr m:val="∑"/>
                              <m:subHide m:val="on"/>
                              <m:supHide m:val="on"/>
                              <m:ctrlPr>
                                <a:rPr lang="pt-BR" sz="4400" b="1" i="1" smtClean="0">
                                  <a:latin typeface="Cambria Math" panose="02040503050406030204" pitchFamily="18" charset="0"/>
                                </a:rPr>
                              </m:ctrlPr>
                            </m:naryPr>
                            <m:sub/>
                            <m:sup/>
                            <m:e>
                              <m:sSub>
                                <m:sSubPr>
                                  <m:ctrlPr>
                                    <a:rPr lang="pt-BR" sz="4400" b="1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pt-BR" sz="4400" b="1" i="1" smtClean="0">
                                      <a:latin typeface="Cambria Math"/>
                                    </a:rPr>
                                    <m:t>𝒘</m:t>
                                  </m:r>
                                </m:e>
                                <m:sub>
                                  <m:r>
                                    <a:rPr lang="pt-BR" sz="4400" b="1" i="1" smtClean="0">
                                      <a:latin typeface="Cambria Math"/>
                                    </a:rPr>
                                    <m:t>𝒊</m:t>
                                  </m:r>
                                </m:sub>
                              </m:sSub>
                              <m:sSub>
                                <m:sSubPr>
                                  <m:ctrlPr>
                                    <a:rPr lang="pt-BR" sz="4400" b="1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pt-BR" sz="4400" b="1" i="1" smtClean="0">
                                      <a:latin typeface="Cambria Math"/>
                                    </a:rPr>
                                    <m:t>𝒙</m:t>
                                  </m:r>
                                </m:e>
                                <m:sub>
                                  <m:r>
                                    <a:rPr lang="pt-BR" sz="4400" b="1" i="1" smtClean="0">
                                      <a:latin typeface="Cambria Math"/>
                                    </a:rPr>
                                    <m:t>𝒊</m:t>
                                  </m:r>
                                </m:sub>
                              </m:sSub>
                            </m:e>
                          </m:nary>
                        </m:num>
                        <m:den>
                          <m:nary>
                            <m:naryPr>
                              <m:chr m:val="∑"/>
                              <m:subHide m:val="on"/>
                              <m:supHide m:val="on"/>
                              <m:ctrlPr>
                                <a:rPr lang="pt-BR" sz="4400" b="1" i="1" smtClean="0">
                                  <a:latin typeface="Cambria Math" panose="02040503050406030204" pitchFamily="18" charset="0"/>
                                </a:rPr>
                              </m:ctrlPr>
                            </m:naryPr>
                            <m:sub/>
                            <m:sup/>
                            <m:e>
                              <m:sSub>
                                <m:sSubPr>
                                  <m:ctrlPr>
                                    <a:rPr lang="pt-BR" sz="4400" b="1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pt-BR" sz="4400" b="1" i="1" smtClean="0">
                                      <a:latin typeface="Cambria Math"/>
                                    </a:rPr>
                                    <m:t>𝒘</m:t>
                                  </m:r>
                                </m:e>
                                <m:sub>
                                  <m:r>
                                    <a:rPr lang="pt-BR" sz="4400" b="1" i="1" smtClean="0">
                                      <a:latin typeface="Cambria Math"/>
                                    </a:rPr>
                                    <m:t>𝒊</m:t>
                                  </m:r>
                                </m:sub>
                              </m:sSub>
                            </m:e>
                          </m:nary>
                        </m:den>
                      </m:f>
                    </m:oMath>
                  </m:oMathPara>
                </a14:m>
                <a:endParaRPr lang="pt-BR" sz="4400" b="1" dirty="0"/>
              </a:p>
            </p:txBody>
          </p:sp>
        </mc:Choice>
        <mc:Fallback xmlns="">
          <p:sp>
            <p:nvSpPr>
              <p:cNvPr id="5" name="CaixaDe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27784" y="1913585"/>
                <a:ext cx="2987997" cy="1515415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737406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Dados Agrupados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70000" lnSpcReduction="20000"/>
          </a:bodyPr>
          <a:lstStyle/>
          <a:p>
            <a:r>
              <a:rPr lang="pt-BR" dirty="0"/>
              <a:t>O cálculo da média ponderada pode ser usado para obter aproximações da média, variância, </a:t>
            </a:r>
            <a:r>
              <a:rPr lang="pt-BR" dirty="0" smtClean="0"/>
              <a:t>e </a:t>
            </a:r>
            <a:r>
              <a:rPr lang="pt-BR" dirty="0"/>
              <a:t>desvio padrão para os dados </a:t>
            </a:r>
            <a:r>
              <a:rPr lang="pt-BR" dirty="0" smtClean="0"/>
              <a:t>agrupados</a:t>
            </a:r>
          </a:p>
          <a:p>
            <a:r>
              <a:rPr lang="pt-BR" dirty="0"/>
              <a:t>Para calcular a média ponderada, </a:t>
            </a:r>
            <a:r>
              <a:rPr lang="pt-BR" dirty="0" smtClean="0"/>
              <a:t>tratamos </a:t>
            </a:r>
            <a:r>
              <a:rPr lang="pt-BR" dirty="0"/>
              <a:t>o </a:t>
            </a:r>
            <a:r>
              <a:rPr lang="pt-BR" b="1" dirty="0" smtClean="0"/>
              <a:t>ponto médio de cada classe</a:t>
            </a:r>
            <a:r>
              <a:rPr lang="pt-BR" dirty="0" smtClean="0"/>
              <a:t> </a:t>
            </a:r>
            <a:r>
              <a:rPr lang="pt-BR" dirty="0"/>
              <a:t>como se fosse a média de todos os itens da </a:t>
            </a:r>
            <a:r>
              <a:rPr lang="pt-BR" dirty="0" smtClean="0"/>
              <a:t>classe</a:t>
            </a:r>
          </a:p>
          <a:p>
            <a:r>
              <a:rPr lang="pt-BR" dirty="0"/>
              <a:t>Calculamos uma média ponderada dos pontos médios de classe </a:t>
            </a:r>
            <a:r>
              <a:rPr lang="pt-BR" b="1" dirty="0"/>
              <a:t>usando as </a:t>
            </a:r>
            <a:r>
              <a:rPr lang="pt-BR" b="1" dirty="0" smtClean="0"/>
              <a:t>frequências </a:t>
            </a:r>
            <a:r>
              <a:rPr lang="pt-BR" b="1" dirty="0"/>
              <a:t>de classe como </a:t>
            </a:r>
            <a:r>
              <a:rPr lang="pt-BR" b="1" dirty="0" smtClean="0"/>
              <a:t>pesos</a:t>
            </a:r>
            <a:endParaRPr lang="pt-BR" b="1" dirty="0"/>
          </a:p>
          <a:p>
            <a:r>
              <a:rPr lang="pt-BR" dirty="0"/>
              <a:t>Do mesmo modo, no cálculo da variância </a:t>
            </a:r>
            <a:r>
              <a:rPr lang="pt-BR" dirty="0" smtClean="0"/>
              <a:t>e do </a:t>
            </a:r>
            <a:r>
              <a:rPr lang="pt-BR" dirty="0"/>
              <a:t>desvio padrão, as frequências de classe são </a:t>
            </a:r>
            <a:r>
              <a:rPr lang="pt-BR" dirty="0" smtClean="0"/>
              <a:t>usadas </a:t>
            </a:r>
            <a:r>
              <a:rPr lang="pt-BR" dirty="0"/>
              <a:t>​​como </a:t>
            </a:r>
            <a:r>
              <a:rPr lang="pt-BR" dirty="0" smtClean="0"/>
              <a:t>pesos</a:t>
            </a:r>
            <a:endParaRPr lang="pt-BR" dirty="0"/>
          </a:p>
          <a:p>
            <a:endParaRPr lang="pt-BR" dirty="0"/>
          </a:p>
          <a:p>
            <a:endParaRPr lang="pt-BR" dirty="0"/>
          </a:p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42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21284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Média para Dados Agrupados</a:t>
            </a:r>
            <a:endParaRPr lang="pt-BR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ço Reservado para Conteúdo 2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 fontScale="70000" lnSpcReduction="20000"/>
              </a:bodyPr>
              <a:lstStyle/>
              <a:p>
                <a:r>
                  <a:rPr lang="pt-BR" dirty="0" smtClean="0"/>
                  <a:t>Dados Amostrais</a:t>
                </a:r>
              </a:p>
              <a:p>
                <a:endParaRPr lang="pt-BR" dirty="0"/>
              </a:p>
              <a:p>
                <a:endParaRPr lang="pt-BR" dirty="0" smtClean="0"/>
              </a:p>
              <a:p>
                <a:endParaRPr lang="pt-BR" dirty="0" smtClean="0"/>
              </a:p>
              <a:p>
                <a:r>
                  <a:rPr lang="pt-BR" dirty="0" smtClean="0"/>
                  <a:t>Dados Populacionais</a:t>
                </a:r>
              </a:p>
              <a:p>
                <a:endParaRPr lang="pt-BR" dirty="0"/>
              </a:p>
              <a:p>
                <a:endParaRPr lang="pt-BR" dirty="0" smtClean="0"/>
              </a:p>
              <a:p>
                <a:endParaRPr lang="pt-BR" dirty="0" smtClean="0"/>
              </a:p>
              <a:p>
                <a:r>
                  <a:rPr lang="pt-BR" dirty="0" smtClean="0"/>
                  <a:t>Onde,</a:t>
                </a:r>
              </a:p>
              <a:p>
                <a:pPr lvl="1"/>
                <a14:m>
                  <m:oMath xmlns:m="http://schemas.openxmlformats.org/officeDocument/2006/math">
                    <m:sSub>
                      <m:sSubPr>
                        <m:ctrlPr>
                          <a:rPr lang="pt-BR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pt-BR" b="0" i="1" smtClean="0">
                            <a:latin typeface="Cambria Math"/>
                          </a:rPr>
                          <m:t>𝑓</m:t>
                        </m:r>
                      </m:e>
                      <m:sub>
                        <m:r>
                          <a:rPr lang="pt-BR" b="0" i="1" smtClean="0">
                            <a:latin typeface="Cambria Math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pt-BR" dirty="0" smtClean="0"/>
                  <a:t> = frequência da classe </a:t>
                </a:r>
                <a:r>
                  <a:rPr lang="pt-BR" i="1" dirty="0" smtClean="0"/>
                  <a:t>i</a:t>
                </a:r>
              </a:p>
              <a:p>
                <a:pPr lvl="1"/>
                <a14:m>
                  <m:oMath xmlns:m="http://schemas.openxmlformats.org/officeDocument/2006/math">
                    <m:sSub>
                      <m:sSubPr>
                        <m:ctrlPr>
                          <a:rPr lang="pt-BR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pt-BR" b="0" i="1" smtClean="0">
                            <a:latin typeface="Cambria Math"/>
                          </a:rPr>
                          <m:t>𝑀</m:t>
                        </m:r>
                      </m:e>
                      <m:sub>
                        <m:r>
                          <a:rPr lang="pt-BR" i="1">
                            <a:latin typeface="Cambria Math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pt-BR" dirty="0"/>
                  <a:t> = </a:t>
                </a:r>
                <a:r>
                  <a:rPr lang="pt-BR" dirty="0" smtClean="0"/>
                  <a:t>o ponto médio da classe </a:t>
                </a:r>
                <a:r>
                  <a:rPr lang="pt-BR" i="1" dirty="0" smtClean="0"/>
                  <a:t>i</a:t>
                </a:r>
                <a:endParaRPr lang="pt-BR" dirty="0"/>
              </a:p>
              <a:p>
                <a:pPr lvl="1"/>
                <a:endParaRPr lang="pt-BR" i="1" dirty="0"/>
              </a:p>
            </p:txBody>
          </p:sp>
        </mc:Choice>
        <mc:Fallback xmlns="">
          <p:sp>
            <p:nvSpPr>
              <p:cNvPr id="3" name="Espaço Reservado para Conteúdo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t="-2795" b="-1652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43</a:t>
            </a:fld>
            <a:endParaRPr lang="pt-BR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aixaDeTexto 4"/>
              <p:cNvSpPr txBox="1"/>
              <p:nvPr/>
            </p:nvSpPr>
            <p:spPr>
              <a:xfrm>
                <a:off x="2655493" y="2060848"/>
                <a:ext cx="2398605" cy="116339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pt-BR" sz="360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pt-BR" sz="3600" b="0" i="1" smtClean="0">
                              <a:latin typeface="Cambria Math"/>
                            </a:rPr>
                            <m:t>𝑥</m:t>
                          </m:r>
                        </m:e>
                      </m:acc>
                      <m:r>
                        <a:rPr lang="pt-BR" sz="3600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sz="36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nary>
                            <m:naryPr>
                              <m:chr m:val="∑"/>
                              <m:subHide m:val="on"/>
                              <m:supHide m:val="on"/>
                              <m:ctrlPr>
                                <a:rPr lang="pt-BR" sz="3600" i="1" smtClean="0">
                                  <a:latin typeface="Cambria Math" panose="02040503050406030204" pitchFamily="18" charset="0"/>
                                </a:rPr>
                              </m:ctrlPr>
                            </m:naryPr>
                            <m:sub/>
                            <m:sup/>
                            <m:e>
                              <m:sSub>
                                <m:sSubPr>
                                  <m:ctrlPr>
                                    <a:rPr lang="pt-BR" sz="36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pt-BR" sz="3600" b="0" i="1" smtClean="0">
                                      <a:latin typeface="Cambria Math"/>
                                    </a:rPr>
                                    <m:t>𝑓</m:t>
                                  </m:r>
                                </m:e>
                                <m:sub>
                                  <m:r>
                                    <a:rPr lang="pt-BR" sz="3600" b="0" i="1" smtClean="0">
                                      <a:latin typeface="Cambria Math"/>
                                    </a:rPr>
                                    <m:t>𝑖</m:t>
                                  </m:r>
                                </m:sub>
                              </m:sSub>
                              <m:sSub>
                                <m:sSubPr>
                                  <m:ctrlPr>
                                    <a:rPr lang="pt-BR" sz="36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pt-BR" sz="3600" b="0" i="1" smtClean="0">
                                      <a:latin typeface="Cambria Math"/>
                                    </a:rPr>
                                    <m:t>𝑀</m:t>
                                  </m:r>
                                </m:e>
                                <m:sub>
                                  <m:r>
                                    <a:rPr lang="pt-BR" sz="3600" b="0" i="1" smtClean="0">
                                      <a:latin typeface="Cambria Math"/>
                                    </a:rPr>
                                    <m:t>𝑖</m:t>
                                  </m:r>
                                </m:sub>
                              </m:sSub>
                            </m:e>
                          </m:nary>
                        </m:num>
                        <m:den>
                          <m:r>
                            <a:rPr lang="pt-BR" sz="3600" b="0" i="1" smtClean="0">
                              <a:latin typeface="Cambria Math"/>
                            </a:rPr>
                            <m:t>𝑛</m:t>
                          </m:r>
                        </m:den>
                      </m:f>
                    </m:oMath>
                  </m:oMathPara>
                </a14:m>
                <a:endParaRPr lang="pt-BR" sz="3600" dirty="0"/>
              </a:p>
            </p:txBody>
          </p:sp>
        </mc:Choice>
        <mc:Fallback xmlns="">
          <p:sp>
            <p:nvSpPr>
              <p:cNvPr id="5" name="CaixaDe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55493" y="2060848"/>
                <a:ext cx="2398605" cy="1163395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CaixaDeTexto 5"/>
              <p:cNvSpPr txBox="1"/>
              <p:nvPr/>
            </p:nvSpPr>
            <p:spPr>
              <a:xfrm>
                <a:off x="2655493" y="3861048"/>
                <a:ext cx="2405017" cy="115980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pt-BR" sz="3600" b="0" i="1" smtClean="0">
                          <a:latin typeface="Cambria Math"/>
                          <a:ea typeface="Cambria Math"/>
                        </a:rPr>
                        <m:t>𝜇</m:t>
                      </m:r>
                      <m:r>
                        <a:rPr lang="pt-BR" sz="3600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sz="36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nary>
                            <m:naryPr>
                              <m:chr m:val="∑"/>
                              <m:subHide m:val="on"/>
                              <m:supHide m:val="on"/>
                              <m:ctrlPr>
                                <a:rPr lang="pt-BR" sz="3600" i="1" smtClean="0">
                                  <a:latin typeface="Cambria Math" panose="02040503050406030204" pitchFamily="18" charset="0"/>
                                </a:rPr>
                              </m:ctrlPr>
                            </m:naryPr>
                            <m:sub/>
                            <m:sup/>
                            <m:e>
                              <m:sSub>
                                <m:sSubPr>
                                  <m:ctrlPr>
                                    <a:rPr lang="pt-BR" sz="36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pt-BR" sz="3600" b="0" i="1" smtClean="0">
                                      <a:latin typeface="Cambria Math"/>
                                    </a:rPr>
                                    <m:t>𝑓</m:t>
                                  </m:r>
                                </m:e>
                                <m:sub>
                                  <m:r>
                                    <a:rPr lang="pt-BR" sz="3600" b="0" i="1" smtClean="0">
                                      <a:latin typeface="Cambria Math"/>
                                    </a:rPr>
                                    <m:t>𝑖</m:t>
                                  </m:r>
                                </m:sub>
                              </m:sSub>
                              <m:sSub>
                                <m:sSubPr>
                                  <m:ctrlPr>
                                    <a:rPr lang="pt-BR" sz="36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pt-BR" sz="3600" b="0" i="1" smtClean="0">
                                      <a:latin typeface="Cambria Math"/>
                                    </a:rPr>
                                    <m:t>𝑀</m:t>
                                  </m:r>
                                </m:e>
                                <m:sub>
                                  <m:r>
                                    <a:rPr lang="pt-BR" sz="3600" b="0" i="1" smtClean="0">
                                      <a:latin typeface="Cambria Math"/>
                                    </a:rPr>
                                    <m:t>𝑖</m:t>
                                  </m:r>
                                </m:sub>
                              </m:sSub>
                            </m:e>
                          </m:nary>
                        </m:num>
                        <m:den>
                          <m:r>
                            <a:rPr lang="pt-BR" sz="3600" b="0" i="1" smtClean="0">
                              <a:latin typeface="Cambria Math"/>
                            </a:rPr>
                            <m:t>𝑁</m:t>
                          </m:r>
                        </m:den>
                      </m:f>
                    </m:oMath>
                  </m:oMathPara>
                </a14:m>
                <a:endParaRPr lang="pt-BR" sz="3600" dirty="0"/>
              </a:p>
            </p:txBody>
          </p:sp>
        </mc:Choice>
        <mc:Fallback xmlns="">
          <p:sp>
            <p:nvSpPr>
              <p:cNvPr id="6" name="CaixaDeTexto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55493" y="3861048"/>
                <a:ext cx="2405017" cy="1159805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101069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Média Amostral para Dados Agrupados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412776"/>
            <a:ext cx="7620000" cy="4800600"/>
          </a:xfrm>
        </p:spPr>
        <p:txBody>
          <a:bodyPr>
            <a:normAutofit/>
          </a:bodyPr>
          <a:lstStyle/>
          <a:p>
            <a:r>
              <a:rPr lang="pt-BR" sz="2400" dirty="0" smtClean="0"/>
              <a:t>Exemplo anterior dos aluguéis mensais </a:t>
            </a:r>
            <a:r>
              <a:rPr lang="pt-BR" sz="2400" dirty="0"/>
              <a:t>para 70 </a:t>
            </a:r>
            <a:r>
              <a:rPr lang="pt-BR" sz="2400" dirty="0" smtClean="0"/>
              <a:t>apartamentos, </a:t>
            </a:r>
            <a:r>
              <a:rPr lang="pt-BR" sz="2400" dirty="0"/>
              <a:t>aqui apresentados como dados agrupados na forma de uma distribuição de </a:t>
            </a:r>
            <a:r>
              <a:rPr lang="pt-BR" sz="2400" dirty="0" smtClean="0"/>
              <a:t>frequência</a:t>
            </a:r>
            <a:endParaRPr lang="pt-BR" sz="2400" dirty="0"/>
          </a:p>
          <a:p>
            <a:endParaRPr lang="pt-BR" sz="24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44</a:t>
            </a:fld>
            <a:endParaRPr lang="pt-BR"/>
          </a:p>
        </p:txBody>
      </p:sp>
      <p:grpSp>
        <p:nvGrpSpPr>
          <p:cNvPr id="5" name="Group 5"/>
          <p:cNvGrpSpPr>
            <a:grpSpLocks/>
          </p:cNvGrpSpPr>
          <p:nvPr/>
        </p:nvGrpSpPr>
        <p:grpSpPr bwMode="auto">
          <a:xfrm>
            <a:off x="6894513" y="274638"/>
            <a:ext cx="1884362" cy="781050"/>
            <a:chOff x="3390" y="1548"/>
            <a:chExt cx="2010" cy="885"/>
          </a:xfrm>
        </p:grpSpPr>
        <p:sp>
          <p:nvSpPr>
            <p:cNvPr id="6" name="Freeform 6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8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Rectangle 10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Rectangle 11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Rectangle 15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" name="Rectangle 16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" name="Rectangle 17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Rectangle 18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19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Rectangle 20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Rectangle 21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Rectangle 22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Rectangle 23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Rectangle 24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" name="Rectangle 25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" name="Rectangle 26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" name="Rectangle 27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" name="Rectangle 28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9" name="Rectangle 29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0" name="Rectangle 30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Rectangle 31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Rectangle 32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Rectangle 33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Rectangle 35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Rectangle 36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38" name="Group 38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591" name="Rectangle 39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2" name="Rectangle 40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39" name="Rectangle 41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Rectangle 44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Rectangle 45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Rectangle 47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Rectangle 50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Rectangle 51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Rectangle 52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Rectangle 53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Rectangle 54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Rectangle 55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56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Rectangle 58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Rectangle 59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Rectangle 63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Rectangle 64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Rectangle 65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Rectangle 66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Rectangle 67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Rectangle 68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Rectangle 69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Rectangle 70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Rectangle 71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Rectangle 72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Rectangle 73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Rectangle 74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Rectangle 75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Rectangle 76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Rectangle 77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Rectangle 78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Rectangle 79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Rectangle 80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81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Rectangle 82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Rectangle 83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2" name="Rectangle 84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85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86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Rectangle 87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Rectangle 88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Rectangle 90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Rectangle 93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Rectangle 94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Rectangle 95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Rectangle 96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Rectangle 97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Rectangle 98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Rectangle 99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98" name="Group 100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589" name="Rectangle 101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0" name="Rectangle 102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99" name="Group 103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587" name="Rectangle 104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8" name="Rectangle 105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00" name="Group 106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585" name="Rectangle 107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6" name="Rectangle 108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01" name="Rectangle 109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Rectangle 110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Rectangle 111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Rectangle 112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Rectangle 113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Rectangle 114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AutoShape 115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" name="AutoShape 116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9" name="Freeform 117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Freeform 118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Freeform 119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Freeform 120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Freeform 121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Freeform 122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Freeform 123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Freeform 124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Freeform 125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Freeform 126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Freeform 127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128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Freeform 129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130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Freeform 131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Freeform 132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Freeform 133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134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135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Freeform 136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Freeform 137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138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Freeform 139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140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141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Freeform 142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Freeform 143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Freeform 144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7" name="Group 145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437" name="Freeform 146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147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148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149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150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151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152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153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154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155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156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157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158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159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160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161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162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163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164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165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166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167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168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169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170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171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172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173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174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175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176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177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178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179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180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181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182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4" name="Freeform 183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5" name="Freeform 184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6" name="Freeform 185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7" name="Freeform 186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8" name="Freeform 187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9" name="Freeform 188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0" name="Freeform 189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1" name="Freeform 190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2" name="Freeform 191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3" name="Freeform 192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4" name="Freeform 193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5" name="Freeform 194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6" name="Freeform 195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7" name="Freeform 196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8" name="Freeform 197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9" name="Freeform 198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0" name="Freeform 199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1" name="Freeform 200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2" name="Freeform 201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3" name="Freeform 202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4" name="Freeform 203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5" name="Freeform 204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6" name="Freeform 205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7" name="Freeform 206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8" name="Freeform 207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9" name="Freeform 208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0" name="Freeform 209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1" name="Freeform 210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2" name="Freeform 211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3" name="Freeform 212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4" name="Freeform 213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5" name="Freeform 214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6" name="Freeform 215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7" name="Freeform 216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8" name="Freeform 217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9" name="Freeform 218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0" name="Freeform 219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1" name="Freeform 220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2" name="Freeform 221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3" name="Freeform 222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4" name="Freeform 223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5" name="Freeform 224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6" name="Freeform 225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7" name="Freeform 226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8" name="Freeform 227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9" name="Freeform 228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0" name="Freeform 229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1" name="Freeform 230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2" name="Freeform 231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3" name="Freeform 232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4" name="Freeform 233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5" name="Freeform 234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6" name="Freeform 235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7" name="Freeform 236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8" name="Freeform 237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9" name="Freeform 238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0" name="Freeform 239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1" name="Freeform 240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2" name="Freeform 241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3" name="Freeform 242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4" name="Freeform 243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5" name="Freeform 244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6" name="Freeform 245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7" name="Freeform 246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8" name="Freeform 247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9" name="Freeform 248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0" name="Freeform 249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1" name="Freeform 250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2" name="Freeform 251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3" name="Freeform 252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4" name="Freeform 253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5" name="Freeform 254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6" name="Freeform 255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7" name="Freeform 256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8" name="Freeform 257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9" name="Freeform 258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0" name="Freeform 259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1" name="Freeform 260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2" name="Freeform 261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3" name="Freeform 262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4" name="Freeform 263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5" name="Freeform 264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6" name="Freeform 265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7" name="Freeform 266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8" name="Freeform 267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9" name="Freeform 268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0" name="Freeform 269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1" name="Freeform 270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2" name="Freeform 271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3" name="Freeform 272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4" name="Freeform 273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5" name="Freeform 274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6" name="Freeform 275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7" name="Freeform 276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8" name="Freeform 277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9" name="Freeform 278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0" name="Freeform 279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1" name="Freeform 280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2" name="Freeform 281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3" name="Freeform 282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4" name="Freeform 283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5" name="Freeform 284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6" name="Freeform 285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7" name="Freeform 286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8" name="Freeform 287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9" name="Freeform 288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0" name="Freeform 289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1" name="Freeform 290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2" name="Freeform 291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3" name="Freeform 292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4" name="Freeform 293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38" name="Freeform 294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9" name="Group 295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289" name="Freeform 296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297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298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299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300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301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302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303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304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305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306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307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308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309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310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311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312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313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314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315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316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317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318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319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320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321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322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323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324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325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326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327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328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329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330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331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332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333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334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335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336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337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338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339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340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341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342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343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344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345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346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347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348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349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350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351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352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353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354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Freeform 355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9" name="Freeform 356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0" name="Freeform 357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1" name="Freeform 358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2" name="Freeform 359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3" name="Freeform 360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4" name="Freeform 361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5" name="Freeform 362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" name="Freeform 363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" name="Freeform 364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" name="Freeform 365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9" name="Freeform 366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0" name="Freeform 367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1" name="Freeform 368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2" name="Freeform 369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3" name="Freeform 370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4" name="Freeform 371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5" name="Freeform 372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6" name="Freeform 373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7" name="Freeform 374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8" name="Freeform 375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9" name="Freeform 376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0" name="Freeform 377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1" name="Freeform 378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2" name="Freeform 379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3" name="Freeform 380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4" name="Freeform 381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5" name="Freeform 382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6" name="Freeform 383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7" name="Freeform 384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8" name="Freeform 385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9" name="Freeform 386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0" name="Freeform 387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1" name="Freeform 388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2" name="Freeform 389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3" name="Freeform 390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391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392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393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394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395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396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397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398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399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400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401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402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403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404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405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406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407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408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409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410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411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412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413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414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415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416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417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418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419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420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421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422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423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424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425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426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427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428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429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430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431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432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433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434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435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436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437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438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439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440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441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442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443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0" name="Group 444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141" name="Freeform 445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2" name="Freeform 446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3" name="Freeform 447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4" name="Freeform 448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5" name="Freeform 449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6" name="Freeform 450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7" name="Freeform 451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8" name="Freeform 452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9" name="Freeform 453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0" name="Freeform 454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1" name="Freeform 455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2" name="Freeform 456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3" name="Freeform 457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4" name="Freeform 458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5" name="Freeform 459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6" name="Freeform 460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7" name="Freeform 461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8" name="Freeform 462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9" name="Freeform 463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0" name="Freeform 464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1" name="Freeform 465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2" name="Freeform 466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3" name="Freeform 467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4" name="Freeform 468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5" name="Freeform 469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6" name="Freeform 470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7" name="Freeform 471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8" name="Freeform 472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9" name="Freeform 473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0" name="Freeform 474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1" name="Freeform 475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2" name="Freeform 476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3" name="Freeform 477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4" name="Freeform 478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5" name="Freeform 479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6" name="Freeform 480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7" name="Freeform 481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8" name="Freeform 482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9" name="Freeform 483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0" name="Freeform 484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1" name="Freeform 485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2" name="Freeform 486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3" name="Freeform 487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4" name="Freeform 488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5" name="Freeform 489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6" name="Freeform 490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7" name="Freeform 491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8" name="Freeform 492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9" name="Freeform 493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0" name="Freeform 494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1" name="Freeform 495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496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497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498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499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500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501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502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503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504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505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506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507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508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509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510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511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512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513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514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515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516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517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518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519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520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521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522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523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524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525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526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527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528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529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530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531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532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533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534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535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536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537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538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539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540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541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542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543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544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545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546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547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548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549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550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551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552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553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554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555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556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557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558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559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560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561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562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563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564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565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566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567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568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569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570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571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572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573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574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575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576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577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578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579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580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581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582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583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584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585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586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587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588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589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590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591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592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aphicFrame>
        <p:nvGraphicFramePr>
          <p:cNvPr id="594" name="Tabela 5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3085459"/>
              </p:ext>
            </p:extLst>
          </p:nvPr>
        </p:nvGraphicFramePr>
        <p:xfrm>
          <a:off x="2843808" y="2564904"/>
          <a:ext cx="3744416" cy="41281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62079"/>
                <a:gridCol w="1982337"/>
              </a:tblGrid>
              <a:tr h="30518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 dirty="0" smtClean="0">
                          <a:effectLst/>
                        </a:rPr>
                        <a:t>Aluguel ($)</a:t>
                      </a:r>
                      <a:endParaRPr lang="pt-BR" sz="2400" b="0" i="0" u="none" strike="noStrike" dirty="0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 dirty="0" smtClean="0">
                          <a:effectLst/>
                        </a:rPr>
                        <a:t>Frequência</a:t>
                      </a:r>
                      <a:endParaRPr lang="pt-BR" sz="2400" b="0" i="0" u="none" strike="noStrike" dirty="0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18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420-439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8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18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440-459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17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18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460-479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12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18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480-499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8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18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500-519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7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18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520-539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18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540-559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2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18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560-579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18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580-599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2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18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600-619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 dirty="0">
                          <a:effectLst/>
                        </a:rPr>
                        <a:t>6</a:t>
                      </a:r>
                      <a:endParaRPr lang="pt-BR" sz="2400" b="0" i="0" u="none" strike="noStrike" dirty="0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66311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Média Amostral para Dados Agrupados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45</a:t>
            </a:fld>
            <a:endParaRPr lang="pt-BR"/>
          </a:p>
        </p:txBody>
      </p:sp>
      <p:grpSp>
        <p:nvGrpSpPr>
          <p:cNvPr id="5" name="Group 5"/>
          <p:cNvGrpSpPr>
            <a:grpSpLocks/>
          </p:cNvGrpSpPr>
          <p:nvPr/>
        </p:nvGrpSpPr>
        <p:grpSpPr bwMode="auto">
          <a:xfrm>
            <a:off x="6894513" y="274638"/>
            <a:ext cx="1884362" cy="781050"/>
            <a:chOff x="3390" y="1548"/>
            <a:chExt cx="2010" cy="885"/>
          </a:xfrm>
        </p:grpSpPr>
        <p:sp>
          <p:nvSpPr>
            <p:cNvPr id="6" name="Freeform 6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8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Rectangle 10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Rectangle 11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Rectangle 15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" name="Rectangle 16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" name="Rectangle 17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Rectangle 18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19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Rectangle 20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Rectangle 21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Rectangle 22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Rectangle 23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Rectangle 24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" name="Rectangle 25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" name="Rectangle 26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" name="Rectangle 27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" name="Rectangle 28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9" name="Rectangle 29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0" name="Rectangle 30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Rectangle 31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Rectangle 32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Rectangle 33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Rectangle 35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Rectangle 36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38" name="Group 38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591" name="Rectangle 39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2" name="Rectangle 40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39" name="Rectangle 41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Rectangle 44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Rectangle 45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Rectangle 47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Rectangle 50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Rectangle 51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Rectangle 52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Rectangle 53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Rectangle 54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Rectangle 55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56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Rectangle 58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Rectangle 59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Rectangle 63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Rectangle 64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Rectangle 65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Rectangle 66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Rectangle 67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Rectangle 68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Rectangle 69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Rectangle 70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Rectangle 71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Rectangle 72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Rectangle 73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Rectangle 74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Rectangle 75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Rectangle 76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Rectangle 77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Rectangle 78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Rectangle 79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Rectangle 80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81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Rectangle 82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Rectangle 83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2" name="Rectangle 84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85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86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Rectangle 87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Rectangle 88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Rectangle 90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Rectangle 93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Rectangle 94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Rectangle 95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Rectangle 96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Rectangle 97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Rectangle 98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Rectangle 99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98" name="Group 100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589" name="Rectangle 101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0" name="Rectangle 102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99" name="Group 103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587" name="Rectangle 104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8" name="Rectangle 105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00" name="Group 106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585" name="Rectangle 107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6" name="Rectangle 108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01" name="Rectangle 109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Rectangle 110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Rectangle 111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Rectangle 112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Rectangle 113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Rectangle 114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AutoShape 115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" name="AutoShape 116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9" name="Freeform 117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Freeform 118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Freeform 119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Freeform 120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Freeform 121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Freeform 122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Freeform 123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Freeform 124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Freeform 125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Freeform 126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Freeform 127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128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Freeform 129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130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Freeform 131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Freeform 132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Freeform 133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134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135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Freeform 136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Freeform 137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138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Freeform 139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140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141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Freeform 142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Freeform 143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Freeform 144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7" name="Group 145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437" name="Freeform 146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147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148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149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150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151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152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153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154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155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156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157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158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159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160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161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162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163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164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165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166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167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168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169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170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171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172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173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174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175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176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177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178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179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180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181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182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4" name="Freeform 183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5" name="Freeform 184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6" name="Freeform 185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7" name="Freeform 186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8" name="Freeform 187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9" name="Freeform 188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0" name="Freeform 189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1" name="Freeform 190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2" name="Freeform 191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3" name="Freeform 192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4" name="Freeform 193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5" name="Freeform 194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6" name="Freeform 195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7" name="Freeform 196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8" name="Freeform 197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9" name="Freeform 198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0" name="Freeform 199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1" name="Freeform 200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2" name="Freeform 201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3" name="Freeform 202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4" name="Freeform 203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5" name="Freeform 204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6" name="Freeform 205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7" name="Freeform 206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8" name="Freeform 207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9" name="Freeform 208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0" name="Freeform 209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1" name="Freeform 210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2" name="Freeform 211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3" name="Freeform 212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4" name="Freeform 213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5" name="Freeform 214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6" name="Freeform 215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7" name="Freeform 216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8" name="Freeform 217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9" name="Freeform 218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0" name="Freeform 219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1" name="Freeform 220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2" name="Freeform 221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3" name="Freeform 222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4" name="Freeform 223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5" name="Freeform 224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6" name="Freeform 225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7" name="Freeform 226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8" name="Freeform 227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9" name="Freeform 228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0" name="Freeform 229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1" name="Freeform 230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2" name="Freeform 231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3" name="Freeform 232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4" name="Freeform 233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5" name="Freeform 234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6" name="Freeform 235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7" name="Freeform 236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8" name="Freeform 237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9" name="Freeform 238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0" name="Freeform 239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1" name="Freeform 240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2" name="Freeform 241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3" name="Freeform 242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4" name="Freeform 243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5" name="Freeform 244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6" name="Freeform 245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7" name="Freeform 246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8" name="Freeform 247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9" name="Freeform 248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0" name="Freeform 249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1" name="Freeform 250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2" name="Freeform 251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3" name="Freeform 252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4" name="Freeform 253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5" name="Freeform 254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6" name="Freeform 255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7" name="Freeform 256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8" name="Freeform 257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9" name="Freeform 258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0" name="Freeform 259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1" name="Freeform 260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2" name="Freeform 261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3" name="Freeform 262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4" name="Freeform 263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5" name="Freeform 264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6" name="Freeform 265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7" name="Freeform 266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8" name="Freeform 267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9" name="Freeform 268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0" name="Freeform 269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1" name="Freeform 270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2" name="Freeform 271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3" name="Freeform 272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4" name="Freeform 273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5" name="Freeform 274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6" name="Freeform 275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7" name="Freeform 276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8" name="Freeform 277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9" name="Freeform 278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0" name="Freeform 279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1" name="Freeform 280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2" name="Freeform 281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3" name="Freeform 282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4" name="Freeform 283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5" name="Freeform 284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6" name="Freeform 285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7" name="Freeform 286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8" name="Freeform 287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9" name="Freeform 288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0" name="Freeform 289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1" name="Freeform 290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2" name="Freeform 291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3" name="Freeform 292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4" name="Freeform 293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38" name="Freeform 294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9" name="Group 295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289" name="Freeform 296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297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298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299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300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301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302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303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304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305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306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307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308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309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310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311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312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313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314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315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316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317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318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319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320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321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322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323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324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325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326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327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328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329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330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331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332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333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334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335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336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337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338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339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340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341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342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343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344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345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346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347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348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349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350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351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352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353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354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Freeform 355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9" name="Freeform 356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0" name="Freeform 357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1" name="Freeform 358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2" name="Freeform 359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3" name="Freeform 360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4" name="Freeform 361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5" name="Freeform 362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" name="Freeform 363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" name="Freeform 364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" name="Freeform 365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9" name="Freeform 366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0" name="Freeform 367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1" name="Freeform 368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2" name="Freeform 369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3" name="Freeform 370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4" name="Freeform 371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5" name="Freeform 372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6" name="Freeform 373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7" name="Freeform 374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8" name="Freeform 375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9" name="Freeform 376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0" name="Freeform 377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1" name="Freeform 378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2" name="Freeform 379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3" name="Freeform 380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4" name="Freeform 381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5" name="Freeform 382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6" name="Freeform 383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7" name="Freeform 384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8" name="Freeform 385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9" name="Freeform 386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0" name="Freeform 387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1" name="Freeform 388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2" name="Freeform 389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3" name="Freeform 390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391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392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393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394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395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396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397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398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399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400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401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402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403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404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405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406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407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408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409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410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411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412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413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414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415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416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417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418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419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420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421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422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423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424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425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426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427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428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429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430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431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432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433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434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435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436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437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438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439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440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441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442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443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0" name="Group 444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141" name="Freeform 445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2" name="Freeform 446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3" name="Freeform 447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4" name="Freeform 448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5" name="Freeform 449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6" name="Freeform 450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7" name="Freeform 451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8" name="Freeform 452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9" name="Freeform 453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0" name="Freeform 454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1" name="Freeform 455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2" name="Freeform 456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3" name="Freeform 457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4" name="Freeform 458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5" name="Freeform 459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6" name="Freeform 460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7" name="Freeform 461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8" name="Freeform 462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9" name="Freeform 463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0" name="Freeform 464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1" name="Freeform 465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2" name="Freeform 466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3" name="Freeform 467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4" name="Freeform 468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5" name="Freeform 469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6" name="Freeform 470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7" name="Freeform 471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8" name="Freeform 472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9" name="Freeform 473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0" name="Freeform 474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1" name="Freeform 475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2" name="Freeform 476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3" name="Freeform 477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4" name="Freeform 478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5" name="Freeform 479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6" name="Freeform 480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7" name="Freeform 481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8" name="Freeform 482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9" name="Freeform 483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0" name="Freeform 484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1" name="Freeform 485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2" name="Freeform 486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3" name="Freeform 487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4" name="Freeform 488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5" name="Freeform 489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6" name="Freeform 490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7" name="Freeform 491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8" name="Freeform 492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9" name="Freeform 493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0" name="Freeform 494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1" name="Freeform 495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496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497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498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499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500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501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502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503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504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505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506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507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508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509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510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511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512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513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514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515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516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517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518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519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520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521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522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523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524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525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526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527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528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529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530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531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532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533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534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535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536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537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538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539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540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541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542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543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544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545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546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547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548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549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550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551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552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553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554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555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556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557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558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559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560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561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562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563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564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565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566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567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568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569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570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571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572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573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574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575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576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577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578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579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580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581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582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583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584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585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586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587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588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589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590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591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592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aphicFrame>
        <p:nvGraphicFramePr>
          <p:cNvPr id="595" name="Tabela 5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2868754"/>
              </p:ext>
            </p:extLst>
          </p:nvPr>
        </p:nvGraphicFramePr>
        <p:xfrm>
          <a:off x="179511" y="1628800"/>
          <a:ext cx="4648773" cy="45034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12169"/>
                <a:gridCol w="864096"/>
                <a:gridCol w="936334"/>
                <a:gridCol w="1336174"/>
              </a:tblGrid>
              <a:tr h="34896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 dirty="0" smtClean="0">
                          <a:effectLst/>
                        </a:rPr>
                        <a:t>Aluguel ($)</a:t>
                      </a:r>
                      <a:endParaRPr lang="pt-BR" sz="2400" b="0" i="0" u="none" strike="noStrike" dirty="0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f</a:t>
                      </a:r>
                      <a:r>
                        <a:rPr lang="pt-BR" sz="2400" u="none" strike="noStrike" baseline="-25000">
                          <a:effectLst/>
                        </a:rPr>
                        <a:t>i</a:t>
                      </a:r>
                      <a:endParaRPr lang="pt-BR" sz="2400" b="0" i="1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 dirty="0">
                          <a:effectLst/>
                        </a:rPr>
                        <a:t>M</a:t>
                      </a:r>
                      <a:r>
                        <a:rPr lang="pt-BR" sz="2400" u="none" strike="noStrike" baseline="-25000" dirty="0">
                          <a:effectLst/>
                        </a:rPr>
                        <a:t>i</a:t>
                      </a:r>
                      <a:endParaRPr lang="pt-BR" sz="2400" b="0" i="1" u="none" strike="noStrike" dirty="0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 dirty="0" err="1">
                          <a:effectLst/>
                        </a:rPr>
                        <a:t>f</a:t>
                      </a:r>
                      <a:r>
                        <a:rPr lang="pt-BR" sz="2400" u="none" strike="noStrike" baseline="-25000" dirty="0" err="1">
                          <a:effectLst/>
                        </a:rPr>
                        <a:t>i</a:t>
                      </a:r>
                      <a:r>
                        <a:rPr lang="pt-BR" sz="2400" u="none" strike="noStrike" dirty="0" err="1">
                          <a:effectLst/>
                        </a:rPr>
                        <a:t>M</a:t>
                      </a:r>
                      <a:r>
                        <a:rPr lang="pt-BR" sz="2400" u="none" strike="noStrike" baseline="-25000" dirty="0" err="1">
                          <a:effectLst/>
                        </a:rPr>
                        <a:t>i</a:t>
                      </a:r>
                      <a:endParaRPr lang="pt-BR" sz="2400" b="0" i="1" u="none" strike="noStrike" dirty="0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49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420-439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8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429,5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 dirty="0">
                          <a:effectLst/>
                        </a:rPr>
                        <a:t>3436,0</a:t>
                      </a:r>
                      <a:endParaRPr lang="pt-BR" sz="2400" b="0" i="0" u="none" strike="noStrike" dirty="0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49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440-459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17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449,5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 dirty="0">
                          <a:effectLst/>
                        </a:rPr>
                        <a:t>7641,5</a:t>
                      </a:r>
                      <a:endParaRPr lang="pt-BR" sz="2400" b="0" i="0" u="none" strike="noStrike" dirty="0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49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460-479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12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469,5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 dirty="0">
                          <a:effectLst/>
                        </a:rPr>
                        <a:t>5634,0</a:t>
                      </a:r>
                      <a:endParaRPr lang="pt-BR" sz="2400" b="0" i="0" u="none" strike="noStrike" dirty="0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49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480-499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8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489,5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 dirty="0">
                          <a:effectLst/>
                        </a:rPr>
                        <a:t>3916,0</a:t>
                      </a:r>
                      <a:endParaRPr lang="pt-BR" sz="2400" b="0" i="0" u="none" strike="noStrike" dirty="0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49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500-519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7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509,5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 dirty="0">
                          <a:effectLst/>
                        </a:rPr>
                        <a:t>3566,5</a:t>
                      </a:r>
                      <a:endParaRPr lang="pt-BR" sz="2400" b="0" i="0" u="none" strike="noStrike" dirty="0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49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520-539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529,5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 dirty="0">
                          <a:effectLst/>
                        </a:rPr>
                        <a:t>2118,0</a:t>
                      </a:r>
                      <a:endParaRPr lang="pt-BR" sz="2400" b="0" i="0" u="none" strike="noStrike" dirty="0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49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540-559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2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549,5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 dirty="0">
                          <a:effectLst/>
                        </a:rPr>
                        <a:t>1099,0</a:t>
                      </a:r>
                      <a:endParaRPr lang="pt-BR" sz="2400" b="0" i="0" u="none" strike="noStrike" dirty="0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49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560-579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569,5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 dirty="0">
                          <a:effectLst/>
                        </a:rPr>
                        <a:t>2278,0</a:t>
                      </a:r>
                      <a:endParaRPr lang="pt-BR" sz="2400" b="0" i="0" u="none" strike="noStrike" dirty="0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49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580-599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2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589,5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 dirty="0">
                          <a:effectLst/>
                        </a:rPr>
                        <a:t>1179,0</a:t>
                      </a:r>
                      <a:endParaRPr lang="pt-BR" sz="2400" b="0" i="0" u="none" strike="noStrike" dirty="0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49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600-619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6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609,5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 dirty="0">
                          <a:effectLst/>
                        </a:rPr>
                        <a:t>3657,0</a:t>
                      </a:r>
                      <a:endParaRPr lang="pt-BR" sz="2400" b="0" i="0" u="none" strike="noStrike" dirty="0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49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 dirty="0">
                          <a:effectLst/>
                        </a:rPr>
                        <a:t>Total</a:t>
                      </a:r>
                      <a:endParaRPr lang="pt-BR" sz="2400" b="0" i="0" u="none" strike="noStrike" dirty="0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70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2400" u="none" strike="noStrike">
                          <a:effectLst/>
                        </a:rPr>
                        <a:t> 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 dirty="0">
                          <a:effectLst/>
                        </a:rPr>
                        <a:t>34525,0</a:t>
                      </a:r>
                      <a:endParaRPr lang="pt-BR" sz="2400" b="0" i="0" u="none" strike="noStrike" dirty="0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98" name="CaixaDeTexto 597"/>
              <p:cNvSpPr txBox="1"/>
              <p:nvPr/>
            </p:nvSpPr>
            <p:spPr>
              <a:xfrm>
                <a:off x="4909699" y="1503380"/>
                <a:ext cx="3537763" cy="9105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pt-BR" sz="280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pt-BR" sz="2800" b="0" i="1" smtClean="0">
                              <a:latin typeface="Cambria Math"/>
                            </a:rPr>
                            <m:t>𝑥</m:t>
                          </m:r>
                        </m:e>
                      </m:acc>
                      <m:r>
                        <a:rPr lang="pt-BR" sz="2800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sz="28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pt-BR" sz="2800" b="0" i="1" smtClean="0">
                              <a:latin typeface="Cambria Math"/>
                            </a:rPr>
                            <m:t>34.525</m:t>
                          </m:r>
                        </m:num>
                        <m:den>
                          <m:r>
                            <a:rPr lang="pt-BR" sz="2800" b="0" i="1" smtClean="0">
                              <a:latin typeface="Cambria Math"/>
                            </a:rPr>
                            <m:t>70</m:t>
                          </m:r>
                        </m:den>
                      </m:f>
                      <m:r>
                        <a:rPr lang="pt-BR" sz="2800" b="0" i="1" smtClean="0">
                          <a:latin typeface="Cambria Math"/>
                        </a:rPr>
                        <m:t>=493,21</m:t>
                      </m:r>
                    </m:oMath>
                  </m:oMathPara>
                </a14:m>
                <a:endParaRPr lang="pt-BR" sz="2800" dirty="0"/>
              </a:p>
            </p:txBody>
          </p:sp>
        </mc:Choice>
        <mc:Fallback xmlns="">
          <p:sp>
            <p:nvSpPr>
              <p:cNvPr id="598" name="CaixaDeTexto 59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09699" y="1503380"/>
                <a:ext cx="3537763" cy="910570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00" name="Oval 602"/>
          <p:cNvSpPr>
            <a:spLocks noChangeArrowheads="1"/>
          </p:cNvSpPr>
          <p:nvPr/>
        </p:nvSpPr>
        <p:spPr bwMode="auto">
          <a:xfrm>
            <a:off x="7162676" y="1664898"/>
            <a:ext cx="1304807" cy="749052"/>
          </a:xfrm>
          <a:prstGeom prst="ellipse">
            <a:avLst/>
          </a:prstGeom>
          <a:noFill/>
          <a:ln w="19050">
            <a:solidFill>
              <a:srgbClr val="007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601" name="CaixaDeTexto 600"/>
          <p:cNvSpPr txBox="1"/>
          <p:nvPr/>
        </p:nvSpPr>
        <p:spPr>
          <a:xfrm>
            <a:off x="5220072" y="3140968"/>
            <a:ext cx="323096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dirty="0" smtClean="0"/>
              <a:t>Essa aproximação se difere em $2,41 da atual média amostral de $490,80</a:t>
            </a:r>
            <a:endParaRPr lang="pt-BR" sz="2800" dirty="0"/>
          </a:p>
        </p:txBody>
      </p:sp>
    </p:spTree>
    <p:extLst>
      <p:ext uri="{BB962C8B-B14F-4D97-AF65-F5344CB8AC3E}">
        <p14:creationId xmlns:p14="http://schemas.microsoft.com/office/powerpoint/2010/main" val="24274167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Variância para Dados Agrupados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sz="2800" dirty="0" smtClean="0"/>
              <a:t>Dados Amostrais</a:t>
            </a:r>
          </a:p>
          <a:p>
            <a:endParaRPr lang="pt-BR" sz="2800" dirty="0"/>
          </a:p>
          <a:p>
            <a:endParaRPr lang="pt-BR" sz="2800" dirty="0" smtClean="0"/>
          </a:p>
          <a:p>
            <a:endParaRPr lang="pt-BR" sz="2800" dirty="0" smtClean="0"/>
          </a:p>
          <a:p>
            <a:r>
              <a:rPr lang="pt-BR" sz="2800" dirty="0" smtClean="0"/>
              <a:t>Dados Populacionais</a:t>
            </a:r>
          </a:p>
          <a:p>
            <a:endParaRPr lang="pt-BR" sz="2800" dirty="0"/>
          </a:p>
          <a:p>
            <a:endParaRPr lang="pt-BR" sz="2800" dirty="0" smtClean="0"/>
          </a:p>
          <a:p>
            <a:endParaRPr lang="pt-BR" sz="2800" dirty="0" smtClean="0"/>
          </a:p>
          <a:p>
            <a:pPr lvl="1"/>
            <a:endParaRPr lang="pt-BR" sz="2800" i="1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46</a:t>
            </a:fld>
            <a:endParaRPr lang="pt-BR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aixaDeTexto 4"/>
              <p:cNvSpPr txBox="1"/>
              <p:nvPr/>
            </p:nvSpPr>
            <p:spPr>
              <a:xfrm>
                <a:off x="2655493" y="2132856"/>
                <a:ext cx="3996158" cy="12039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pt-BR" sz="36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pt-BR" sz="3600" b="0" i="1" smtClean="0">
                              <a:latin typeface="Cambria Math"/>
                            </a:rPr>
                            <m:t>𝑠</m:t>
                          </m:r>
                        </m:e>
                        <m:sup>
                          <m:r>
                            <a:rPr lang="pt-BR" sz="3600" b="0" i="1" smtClean="0">
                              <a:latin typeface="Cambria Math"/>
                            </a:rPr>
                            <m:t>2</m:t>
                          </m:r>
                        </m:sup>
                      </m:sSup>
                      <m:r>
                        <a:rPr lang="pt-BR" sz="3600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sz="36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nary>
                            <m:naryPr>
                              <m:chr m:val="∑"/>
                              <m:subHide m:val="on"/>
                              <m:supHide m:val="on"/>
                              <m:ctrlPr>
                                <a:rPr lang="pt-BR" sz="3600" i="1" smtClean="0">
                                  <a:latin typeface="Cambria Math" panose="02040503050406030204" pitchFamily="18" charset="0"/>
                                </a:rPr>
                              </m:ctrlPr>
                            </m:naryPr>
                            <m:sub/>
                            <m:sup/>
                            <m:e>
                              <m:sSub>
                                <m:sSubPr>
                                  <m:ctrlPr>
                                    <a:rPr lang="pt-BR" sz="36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pt-BR" sz="3600" b="0" i="1" smtClean="0">
                                      <a:latin typeface="Cambria Math"/>
                                    </a:rPr>
                                    <m:t>𝑓</m:t>
                                  </m:r>
                                </m:e>
                                <m:sub>
                                  <m:r>
                                    <a:rPr lang="pt-BR" sz="3600" b="0" i="1" smtClean="0">
                                      <a:latin typeface="Cambria Math"/>
                                    </a:rPr>
                                    <m:t>𝑖</m:t>
                                  </m:r>
                                </m:sub>
                              </m:sSub>
                              <m:sSup>
                                <m:sSupPr>
                                  <m:ctrlPr>
                                    <a:rPr lang="pt-BR" sz="36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d>
                                    <m:dPr>
                                      <m:ctrlPr>
                                        <a:rPr lang="pt-BR" sz="36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pt-BR" sz="36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pt-BR" sz="3600" i="1">
                                              <a:latin typeface="Cambria Math"/>
                                            </a:rPr>
                                            <m:t>𝑀</m:t>
                                          </m:r>
                                        </m:e>
                                        <m:sub>
                                          <m:r>
                                            <a:rPr lang="pt-BR" sz="3600" i="1">
                                              <a:latin typeface="Cambria Math"/>
                                            </a:rPr>
                                            <m:t>𝑖</m:t>
                                          </m:r>
                                        </m:sub>
                                      </m:sSub>
                                      <m:r>
                                        <a:rPr lang="pt-BR" sz="3600" i="1">
                                          <a:latin typeface="Cambria Math"/>
                                        </a:rPr>
                                        <m:t>−</m:t>
                                      </m:r>
                                      <m:acc>
                                        <m:accPr>
                                          <m:chr m:val="̅"/>
                                          <m:ctrlPr>
                                            <a:rPr lang="pt-BR" sz="36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accPr>
                                        <m:e>
                                          <m:r>
                                            <a:rPr lang="pt-BR" sz="3600" i="1">
                                              <a:latin typeface="Cambria Math"/>
                                            </a:rPr>
                                            <m:t>𝑥</m:t>
                                          </m:r>
                                        </m:e>
                                      </m:acc>
                                    </m:e>
                                  </m:d>
                                </m:e>
                                <m:sup>
                                  <m:r>
                                    <a:rPr lang="pt-BR" sz="3600" b="0" i="1" smtClean="0">
                                      <a:latin typeface="Cambria Math"/>
                                    </a:rPr>
                                    <m:t>2</m:t>
                                  </m:r>
                                </m:sup>
                              </m:sSup>
                            </m:e>
                          </m:nary>
                        </m:num>
                        <m:den>
                          <m:r>
                            <a:rPr lang="pt-BR" sz="3600" b="0" i="1" smtClean="0">
                              <a:latin typeface="Cambria Math"/>
                            </a:rPr>
                            <m:t>𝑛</m:t>
                          </m:r>
                          <m:r>
                            <a:rPr lang="pt-BR" sz="3600" b="0" i="1" smtClean="0">
                              <a:latin typeface="Cambria Math"/>
                            </a:rPr>
                            <m:t>−1</m:t>
                          </m:r>
                        </m:den>
                      </m:f>
                    </m:oMath>
                  </m:oMathPara>
                </a14:m>
                <a:endParaRPr lang="pt-BR" sz="3600" dirty="0"/>
              </a:p>
            </p:txBody>
          </p:sp>
        </mc:Choice>
        <mc:Fallback xmlns="">
          <p:sp>
            <p:nvSpPr>
              <p:cNvPr id="5" name="CaixaDe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55493" y="2132856"/>
                <a:ext cx="3996158" cy="1203919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CaixaDeTexto 6"/>
              <p:cNvSpPr txBox="1"/>
              <p:nvPr/>
            </p:nvSpPr>
            <p:spPr>
              <a:xfrm>
                <a:off x="2627784" y="4169297"/>
                <a:ext cx="4063869" cy="12039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pt-BR" sz="36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pt-BR" sz="3600" b="0" i="1" smtClean="0">
                              <a:latin typeface="Cambria Math"/>
                              <a:ea typeface="Cambria Math"/>
                            </a:rPr>
                            <m:t>𝜎</m:t>
                          </m:r>
                        </m:e>
                        <m:sup>
                          <m:r>
                            <a:rPr lang="pt-BR" sz="3600" b="0" i="1" smtClean="0">
                              <a:latin typeface="Cambria Math"/>
                            </a:rPr>
                            <m:t>2</m:t>
                          </m:r>
                        </m:sup>
                      </m:sSup>
                      <m:r>
                        <a:rPr lang="pt-BR" sz="3600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sz="36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nary>
                            <m:naryPr>
                              <m:chr m:val="∑"/>
                              <m:subHide m:val="on"/>
                              <m:supHide m:val="on"/>
                              <m:ctrlPr>
                                <a:rPr lang="pt-BR" sz="3600" i="1" smtClean="0">
                                  <a:latin typeface="Cambria Math" panose="02040503050406030204" pitchFamily="18" charset="0"/>
                                </a:rPr>
                              </m:ctrlPr>
                            </m:naryPr>
                            <m:sub/>
                            <m:sup/>
                            <m:e>
                              <m:sSub>
                                <m:sSubPr>
                                  <m:ctrlPr>
                                    <a:rPr lang="pt-BR" sz="36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pt-BR" sz="3600" b="0" i="1" smtClean="0">
                                      <a:latin typeface="Cambria Math"/>
                                    </a:rPr>
                                    <m:t>𝑓</m:t>
                                  </m:r>
                                </m:e>
                                <m:sub>
                                  <m:r>
                                    <a:rPr lang="pt-BR" sz="3600" b="0" i="1" smtClean="0">
                                      <a:latin typeface="Cambria Math"/>
                                    </a:rPr>
                                    <m:t>𝑖</m:t>
                                  </m:r>
                                </m:sub>
                              </m:sSub>
                              <m:sSup>
                                <m:sSupPr>
                                  <m:ctrlPr>
                                    <a:rPr lang="pt-BR" sz="36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d>
                                    <m:dPr>
                                      <m:ctrlPr>
                                        <a:rPr lang="pt-BR" sz="36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pt-BR" sz="36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pt-BR" sz="3600" i="1">
                                              <a:latin typeface="Cambria Math"/>
                                            </a:rPr>
                                            <m:t>𝑀</m:t>
                                          </m:r>
                                        </m:e>
                                        <m:sub>
                                          <m:r>
                                            <a:rPr lang="pt-BR" sz="3600" i="1">
                                              <a:latin typeface="Cambria Math"/>
                                            </a:rPr>
                                            <m:t>𝑖</m:t>
                                          </m:r>
                                        </m:sub>
                                      </m:sSub>
                                      <m:r>
                                        <a:rPr lang="pt-BR" sz="3600" i="1">
                                          <a:latin typeface="Cambria Math"/>
                                        </a:rPr>
                                        <m:t>−</m:t>
                                      </m:r>
                                      <m:r>
                                        <a:rPr lang="pt-BR" sz="3600" i="1" smtClean="0">
                                          <a:latin typeface="Cambria Math"/>
                                          <a:ea typeface="Cambria Math"/>
                                        </a:rPr>
                                        <m:t>𝜇</m:t>
                                      </m:r>
                                    </m:e>
                                  </m:d>
                                </m:e>
                                <m:sup>
                                  <m:r>
                                    <a:rPr lang="pt-BR" sz="3600" b="0" i="1" smtClean="0">
                                      <a:latin typeface="Cambria Math"/>
                                    </a:rPr>
                                    <m:t>2</m:t>
                                  </m:r>
                                </m:sup>
                              </m:sSup>
                            </m:e>
                          </m:nary>
                        </m:num>
                        <m:den>
                          <m:r>
                            <a:rPr lang="pt-BR" sz="3600" b="0" i="1" smtClean="0">
                              <a:latin typeface="Cambria Math"/>
                            </a:rPr>
                            <m:t>𝑁</m:t>
                          </m:r>
                        </m:den>
                      </m:f>
                    </m:oMath>
                  </m:oMathPara>
                </a14:m>
                <a:endParaRPr lang="pt-BR" sz="3600" dirty="0"/>
              </a:p>
            </p:txBody>
          </p:sp>
        </mc:Choice>
        <mc:Fallback xmlns="">
          <p:sp>
            <p:nvSpPr>
              <p:cNvPr id="7" name="CaixaDeTexto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27784" y="4169297"/>
                <a:ext cx="4063869" cy="1203919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7974714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Variância Amostral para</a:t>
            </a:r>
            <a:br>
              <a:rPr lang="pt-BR" dirty="0" smtClean="0"/>
            </a:br>
            <a:r>
              <a:rPr lang="pt-BR" dirty="0" smtClean="0"/>
              <a:t>Dados Agrupados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47</a:t>
            </a:fld>
            <a:endParaRPr lang="pt-BR"/>
          </a:p>
        </p:txBody>
      </p:sp>
      <p:grpSp>
        <p:nvGrpSpPr>
          <p:cNvPr id="5" name="Group 5"/>
          <p:cNvGrpSpPr>
            <a:grpSpLocks/>
          </p:cNvGrpSpPr>
          <p:nvPr/>
        </p:nvGrpSpPr>
        <p:grpSpPr bwMode="auto">
          <a:xfrm>
            <a:off x="6894513" y="274638"/>
            <a:ext cx="1884362" cy="781050"/>
            <a:chOff x="3390" y="1548"/>
            <a:chExt cx="2010" cy="885"/>
          </a:xfrm>
        </p:grpSpPr>
        <p:sp>
          <p:nvSpPr>
            <p:cNvPr id="6" name="Freeform 6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8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Rectangle 10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Rectangle 11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Rectangle 15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" name="Rectangle 16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" name="Rectangle 17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Rectangle 18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19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Rectangle 20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Rectangle 21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Rectangle 22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Rectangle 23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Rectangle 24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" name="Rectangle 25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" name="Rectangle 26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" name="Rectangle 27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" name="Rectangle 28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9" name="Rectangle 29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0" name="Rectangle 30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Rectangle 31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Rectangle 32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Rectangle 33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Rectangle 35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Rectangle 36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38" name="Group 38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591" name="Rectangle 39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2" name="Rectangle 40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39" name="Rectangle 41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Rectangle 44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Rectangle 45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Rectangle 47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Rectangle 50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Rectangle 51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Rectangle 52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Rectangle 53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Rectangle 54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Rectangle 55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56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Rectangle 58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Rectangle 59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Rectangle 63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Rectangle 64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Rectangle 65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Rectangle 66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Rectangle 67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Rectangle 68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Rectangle 69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Rectangle 70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Rectangle 71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Rectangle 72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Rectangle 73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Rectangle 74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Rectangle 75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Rectangle 76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Rectangle 77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Rectangle 78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Rectangle 79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Rectangle 80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81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Rectangle 82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Rectangle 83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2" name="Rectangle 84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85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86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Rectangle 87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Rectangle 88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Rectangle 90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Rectangle 93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Rectangle 94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Rectangle 95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Rectangle 96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Rectangle 97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Rectangle 98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Rectangle 99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98" name="Group 100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589" name="Rectangle 101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0" name="Rectangle 102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99" name="Group 103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587" name="Rectangle 104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8" name="Rectangle 105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00" name="Group 106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585" name="Rectangle 107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6" name="Rectangle 108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01" name="Rectangle 109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Rectangle 110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Rectangle 111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Rectangle 112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Rectangle 113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Rectangle 114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AutoShape 115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" name="AutoShape 116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9" name="Freeform 117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Freeform 118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Freeform 119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Freeform 120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Freeform 121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Freeform 122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Freeform 123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Freeform 124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Freeform 125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Freeform 126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Freeform 127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128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Freeform 129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130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Freeform 131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Freeform 132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Freeform 133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134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135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Freeform 136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Freeform 137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138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Freeform 139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140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141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Freeform 142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Freeform 143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Freeform 144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7" name="Group 145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437" name="Freeform 146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147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148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149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150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151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152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153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154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155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156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157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158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159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160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161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162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163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164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165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166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167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168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169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170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171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172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173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174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175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176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177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178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179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180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181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182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4" name="Freeform 183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5" name="Freeform 184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6" name="Freeform 185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7" name="Freeform 186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8" name="Freeform 187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9" name="Freeform 188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0" name="Freeform 189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1" name="Freeform 190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2" name="Freeform 191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3" name="Freeform 192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4" name="Freeform 193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5" name="Freeform 194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6" name="Freeform 195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7" name="Freeform 196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8" name="Freeform 197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9" name="Freeform 198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0" name="Freeform 199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1" name="Freeform 200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2" name="Freeform 201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3" name="Freeform 202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4" name="Freeform 203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5" name="Freeform 204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6" name="Freeform 205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7" name="Freeform 206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8" name="Freeform 207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9" name="Freeform 208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0" name="Freeform 209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1" name="Freeform 210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2" name="Freeform 211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3" name="Freeform 212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4" name="Freeform 213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5" name="Freeform 214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6" name="Freeform 215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7" name="Freeform 216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8" name="Freeform 217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9" name="Freeform 218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0" name="Freeform 219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1" name="Freeform 220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2" name="Freeform 221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3" name="Freeform 222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4" name="Freeform 223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5" name="Freeform 224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6" name="Freeform 225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7" name="Freeform 226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8" name="Freeform 227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9" name="Freeform 228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0" name="Freeform 229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1" name="Freeform 230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2" name="Freeform 231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3" name="Freeform 232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4" name="Freeform 233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5" name="Freeform 234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6" name="Freeform 235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7" name="Freeform 236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8" name="Freeform 237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9" name="Freeform 238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0" name="Freeform 239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1" name="Freeform 240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2" name="Freeform 241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3" name="Freeform 242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4" name="Freeform 243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5" name="Freeform 244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6" name="Freeform 245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7" name="Freeform 246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8" name="Freeform 247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9" name="Freeform 248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0" name="Freeform 249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1" name="Freeform 250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2" name="Freeform 251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3" name="Freeform 252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4" name="Freeform 253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5" name="Freeform 254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6" name="Freeform 255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7" name="Freeform 256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8" name="Freeform 257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9" name="Freeform 258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0" name="Freeform 259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1" name="Freeform 260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2" name="Freeform 261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3" name="Freeform 262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4" name="Freeform 263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5" name="Freeform 264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6" name="Freeform 265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7" name="Freeform 266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8" name="Freeform 267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9" name="Freeform 268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0" name="Freeform 269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1" name="Freeform 270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2" name="Freeform 271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3" name="Freeform 272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4" name="Freeform 273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5" name="Freeform 274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6" name="Freeform 275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7" name="Freeform 276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8" name="Freeform 277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9" name="Freeform 278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0" name="Freeform 279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1" name="Freeform 280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2" name="Freeform 281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3" name="Freeform 282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4" name="Freeform 283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5" name="Freeform 284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6" name="Freeform 285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7" name="Freeform 286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8" name="Freeform 287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9" name="Freeform 288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0" name="Freeform 289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1" name="Freeform 290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2" name="Freeform 291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3" name="Freeform 292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4" name="Freeform 293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38" name="Freeform 294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9" name="Group 295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289" name="Freeform 296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297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298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299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300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301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302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303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304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305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306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307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308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309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310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311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312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313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314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315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316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317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318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319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320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321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322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323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324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325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326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327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328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329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330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331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332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333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334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335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336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337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338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339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340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341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342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343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344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345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346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347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348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349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350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351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352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353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354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Freeform 355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9" name="Freeform 356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0" name="Freeform 357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1" name="Freeform 358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2" name="Freeform 359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3" name="Freeform 360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4" name="Freeform 361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5" name="Freeform 362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" name="Freeform 363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" name="Freeform 364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" name="Freeform 365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9" name="Freeform 366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0" name="Freeform 367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1" name="Freeform 368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2" name="Freeform 369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3" name="Freeform 370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4" name="Freeform 371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5" name="Freeform 372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6" name="Freeform 373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7" name="Freeform 374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8" name="Freeform 375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9" name="Freeform 376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0" name="Freeform 377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1" name="Freeform 378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2" name="Freeform 379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3" name="Freeform 380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4" name="Freeform 381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5" name="Freeform 382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6" name="Freeform 383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7" name="Freeform 384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8" name="Freeform 385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9" name="Freeform 386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0" name="Freeform 387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1" name="Freeform 388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2" name="Freeform 389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3" name="Freeform 390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391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392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393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394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395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396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397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398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399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400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401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402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403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404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405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406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407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408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409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410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411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412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413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414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415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416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417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418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419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420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421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422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423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424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425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426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427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428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429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430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431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432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433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434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435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436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437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438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439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440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441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442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443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0" name="Group 444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141" name="Freeform 445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2" name="Freeform 446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3" name="Freeform 447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4" name="Freeform 448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5" name="Freeform 449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6" name="Freeform 450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7" name="Freeform 451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8" name="Freeform 452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9" name="Freeform 453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0" name="Freeform 454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1" name="Freeform 455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2" name="Freeform 456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3" name="Freeform 457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4" name="Freeform 458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5" name="Freeform 459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6" name="Freeform 460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7" name="Freeform 461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8" name="Freeform 462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9" name="Freeform 463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0" name="Freeform 464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1" name="Freeform 465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2" name="Freeform 466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3" name="Freeform 467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4" name="Freeform 468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5" name="Freeform 469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6" name="Freeform 470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7" name="Freeform 471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8" name="Freeform 472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9" name="Freeform 473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0" name="Freeform 474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1" name="Freeform 475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2" name="Freeform 476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3" name="Freeform 477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4" name="Freeform 478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5" name="Freeform 479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6" name="Freeform 480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7" name="Freeform 481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8" name="Freeform 482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9" name="Freeform 483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0" name="Freeform 484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1" name="Freeform 485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2" name="Freeform 486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3" name="Freeform 487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4" name="Freeform 488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5" name="Freeform 489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6" name="Freeform 490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7" name="Freeform 491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8" name="Freeform 492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9" name="Freeform 493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0" name="Freeform 494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1" name="Freeform 495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496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497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498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499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500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501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502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503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504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505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506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507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508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509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510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511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512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513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514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515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516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517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518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519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520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521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522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523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524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525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526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527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528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529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530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531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532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533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534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535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536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537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538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539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540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541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542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543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544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545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546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547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548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549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550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551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552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553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554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555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556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557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558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559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560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561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562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563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564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565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566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567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568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569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570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571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572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573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574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575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576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577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578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579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580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581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582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583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584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585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586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587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588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589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590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591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592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aphicFrame>
        <p:nvGraphicFramePr>
          <p:cNvPr id="595" name="Tabela 5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9098861"/>
              </p:ext>
            </p:extLst>
          </p:nvPr>
        </p:nvGraphicFramePr>
        <p:xfrm>
          <a:off x="467544" y="1628800"/>
          <a:ext cx="7030715" cy="45034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68152"/>
                <a:gridCol w="668600"/>
                <a:gridCol w="1070602"/>
                <a:gridCol w="1253386"/>
                <a:gridCol w="1201163"/>
                <a:gridCol w="1468812"/>
              </a:tblGrid>
              <a:tr h="34896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 dirty="0" smtClean="0">
                          <a:effectLst/>
                        </a:rPr>
                        <a:t>Aluguel ($)</a:t>
                      </a:r>
                      <a:endParaRPr lang="pt-BR" sz="2400" b="0" i="0" u="none" strike="noStrike" dirty="0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f</a:t>
                      </a:r>
                      <a:r>
                        <a:rPr lang="pt-BR" sz="2400" u="none" strike="noStrike" baseline="-25000">
                          <a:effectLst/>
                        </a:rPr>
                        <a:t>i</a:t>
                      </a:r>
                      <a:endParaRPr lang="pt-BR" sz="2400" b="0" i="1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M</a:t>
                      </a:r>
                      <a:r>
                        <a:rPr lang="pt-BR" sz="2400" u="none" strike="noStrike" baseline="-25000">
                          <a:effectLst/>
                        </a:rPr>
                        <a:t>i</a:t>
                      </a:r>
                      <a:endParaRPr lang="pt-BR" sz="2400" b="0" i="1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 dirty="0">
                          <a:effectLst/>
                        </a:rPr>
                        <a:t>M</a:t>
                      </a:r>
                      <a:r>
                        <a:rPr lang="pt-BR" sz="2400" u="none" strike="noStrike" baseline="-25000" dirty="0">
                          <a:effectLst/>
                        </a:rPr>
                        <a:t>i </a:t>
                      </a:r>
                      <a:r>
                        <a:rPr lang="pt-BR" sz="2400" u="none" strike="noStrike" dirty="0">
                          <a:effectLst/>
                        </a:rPr>
                        <a:t>- x</a:t>
                      </a:r>
                      <a:endParaRPr lang="pt-BR" sz="2400" b="0" i="1" u="none" strike="noStrike" dirty="0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>
                          <a:effectLst/>
                        </a:rPr>
                        <a:t>(M</a:t>
                      </a:r>
                      <a:r>
                        <a:rPr lang="pt-BR" sz="2400" u="none" strike="noStrike" baseline="-25000">
                          <a:effectLst/>
                        </a:rPr>
                        <a:t>i </a:t>
                      </a:r>
                      <a:r>
                        <a:rPr lang="pt-BR" sz="2400" u="none" strike="noStrike">
                          <a:effectLst/>
                        </a:rPr>
                        <a:t>- x)</a:t>
                      </a:r>
                      <a:r>
                        <a:rPr lang="pt-BR" sz="2400" u="none" strike="noStrike" baseline="30000">
                          <a:effectLst/>
                        </a:rPr>
                        <a:t>2</a:t>
                      </a:r>
                      <a:endParaRPr lang="pt-BR" sz="2400" b="0" i="1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>
                          <a:effectLst/>
                        </a:rPr>
                        <a:t>f</a:t>
                      </a:r>
                      <a:r>
                        <a:rPr lang="pt-BR" sz="2400" u="none" strike="noStrike" baseline="-25000">
                          <a:effectLst/>
                        </a:rPr>
                        <a:t>i</a:t>
                      </a:r>
                      <a:r>
                        <a:rPr lang="pt-BR" sz="2400" u="none" strike="noStrike">
                          <a:effectLst/>
                        </a:rPr>
                        <a:t>(M</a:t>
                      </a:r>
                      <a:r>
                        <a:rPr lang="pt-BR" sz="2400" u="none" strike="noStrike" baseline="-25000">
                          <a:effectLst/>
                        </a:rPr>
                        <a:t>i</a:t>
                      </a:r>
                      <a:r>
                        <a:rPr lang="pt-BR" sz="2400" u="none" strike="noStrike">
                          <a:effectLst/>
                        </a:rPr>
                        <a:t> - x)</a:t>
                      </a:r>
                      <a:r>
                        <a:rPr lang="pt-BR" sz="2400" u="none" strike="noStrike" baseline="30000">
                          <a:effectLst/>
                        </a:rPr>
                        <a:t>2</a:t>
                      </a:r>
                      <a:endParaRPr lang="pt-BR" sz="2400" b="0" i="1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49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420-439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8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429,5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-63,7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>
                          <a:effectLst/>
                        </a:rPr>
                        <a:t>4058,96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>
                          <a:effectLst/>
                        </a:rPr>
                        <a:t>32471,71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49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440-459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17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449,5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-43,7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>
                          <a:effectLst/>
                        </a:rPr>
                        <a:t>1910,56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>
                          <a:effectLst/>
                        </a:rPr>
                        <a:t>32479,59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49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460-479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12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469,5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-23,7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>
                          <a:effectLst/>
                        </a:rPr>
                        <a:t>562,16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>
                          <a:effectLst/>
                        </a:rPr>
                        <a:t>6745,97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49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480-499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8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489,5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-3,7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>
                          <a:effectLst/>
                        </a:rPr>
                        <a:t>13,76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>
                          <a:effectLst/>
                        </a:rPr>
                        <a:t>110,11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49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500-519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7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509,5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16,3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>
                          <a:effectLst/>
                        </a:rPr>
                        <a:t>265,36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>
                          <a:effectLst/>
                        </a:rPr>
                        <a:t>1857,55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49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520-539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529,5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36,3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>
                          <a:effectLst/>
                        </a:rPr>
                        <a:t>1316,96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>
                          <a:effectLst/>
                        </a:rPr>
                        <a:t>5267,86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49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540-559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2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549,5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56,3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>
                          <a:effectLst/>
                        </a:rPr>
                        <a:t>3168,56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>
                          <a:effectLst/>
                        </a:rPr>
                        <a:t>6337,13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49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560-579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4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569,5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76,3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>
                          <a:effectLst/>
                        </a:rPr>
                        <a:t>5820,16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>
                          <a:effectLst/>
                        </a:rPr>
                        <a:t>23280,66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49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580-599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2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589,5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96,3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>
                          <a:effectLst/>
                        </a:rPr>
                        <a:t>9271,76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>
                          <a:effectLst/>
                        </a:rPr>
                        <a:t>18543,53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49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600-619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6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609,5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116,3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>
                          <a:effectLst/>
                        </a:rPr>
                        <a:t>13523,36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>
                          <a:effectLst/>
                        </a:rPr>
                        <a:t>81140,18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49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Total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70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2400" u="none" strike="noStrike">
                          <a:effectLst/>
                        </a:rPr>
                        <a:t> 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u="none" strike="noStrike">
                          <a:effectLst/>
                        </a:rPr>
                        <a:t> 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2400" u="none" strike="noStrike">
                          <a:effectLst/>
                        </a:rPr>
                        <a:t> </a:t>
                      </a:r>
                      <a:endParaRPr lang="pt-BR" sz="2400" b="0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400" u="none" strike="noStrike" dirty="0">
                          <a:effectLst/>
                        </a:rPr>
                        <a:t>208234,29</a:t>
                      </a:r>
                      <a:endParaRPr lang="pt-BR" sz="2400" b="0" i="0" u="none" strike="noStrike" dirty="0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Retângulo 2"/>
          <p:cNvSpPr/>
          <p:nvPr/>
        </p:nvSpPr>
        <p:spPr>
          <a:xfrm>
            <a:off x="5100450" y="6093296"/>
            <a:ext cx="326166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11480" lvl="1" indent="0">
              <a:buNone/>
            </a:pPr>
            <a:r>
              <a:rPr lang="pt-BR" sz="3600" b="1" dirty="0">
                <a:solidFill>
                  <a:srgbClr val="FF0000"/>
                </a:solidFill>
              </a:rPr>
              <a:t>Continua... </a:t>
            </a:r>
            <a:r>
              <a:rPr lang="pt-BR" sz="3600" b="1" dirty="0">
                <a:solidFill>
                  <a:srgbClr val="FF0000"/>
                </a:solidFill>
                <a:sym typeface="Wingdings" pitchFamily="2" charset="2"/>
              </a:rPr>
              <a:t></a:t>
            </a:r>
            <a:endParaRPr lang="pt-BR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54976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Variância Amostral para </a:t>
            </a:r>
            <a:br>
              <a:rPr lang="pt-BR" dirty="0" smtClean="0"/>
            </a:br>
            <a:r>
              <a:rPr lang="pt-BR" dirty="0" smtClean="0"/>
              <a:t>Dados Agrupados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sz="2800" dirty="0" smtClean="0"/>
              <a:t>Variância Amostral</a:t>
            </a:r>
          </a:p>
          <a:p>
            <a:endParaRPr lang="pt-BR" sz="2800" dirty="0"/>
          </a:p>
          <a:p>
            <a:endParaRPr lang="pt-BR" sz="2800" dirty="0" smtClean="0"/>
          </a:p>
          <a:p>
            <a:endParaRPr lang="pt-BR" sz="2800" dirty="0" smtClean="0"/>
          </a:p>
          <a:p>
            <a:r>
              <a:rPr lang="pt-BR" sz="2800" dirty="0" smtClean="0"/>
              <a:t>Desvio Padrão Amostral</a:t>
            </a:r>
          </a:p>
          <a:p>
            <a:endParaRPr lang="pt-BR" sz="2800" dirty="0"/>
          </a:p>
          <a:p>
            <a:endParaRPr lang="pt-BR" sz="2800" dirty="0" smtClean="0"/>
          </a:p>
          <a:p>
            <a:pPr marL="114300" indent="0" algn="ctr">
              <a:buNone/>
            </a:pPr>
            <a:r>
              <a:rPr lang="pt-BR" sz="2800" dirty="0" smtClean="0"/>
              <a:t>Essa aproximação difere em apenas $0,20</a:t>
            </a:r>
          </a:p>
          <a:p>
            <a:pPr marL="114300" indent="0" algn="ctr">
              <a:buNone/>
            </a:pPr>
            <a:r>
              <a:rPr lang="pt-BR" sz="2800" dirty="0" smtClean="0"/>
              <a:t>do atual desvio padrão de $54,74</a:t>
            </a:r>
          </a:p>
          <a:p>
            <a:pPr lvl="1"/>
            <a:endParaRPr lang="pt-BR" sz="2800" i="1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48</a:t>
            </a:fld>
            <a:endParaRPr lang="pt-BR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aixaDeTexto 4"/>
              <p:cNvSpPr txBox="1"/>
              <p:nvPr/>
            </p:nvSpPr>
            <p:spPr>
              <a:xfrm>
                <a:off x="1964917" y="2159821"/>
                <a:ext cx="5271379" cy="101752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pt-BR" sz="32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pt-BR" sz="3200" b="0" i="1" smtClean="0">
                              <a:latin typeface="Cambria Math"/>
                            </a:rPr>
                            <m:t>𝑠</m:t>
                          </m:r>
                        </m:e>
                        <m:sup>
                          <m:r>
                            <a:rPr lang="pt-BR" sz="3200" b="0" i="1" smtClean="0">
                              <a:latin typeface="Cambria Math"/>
                            </a:rPr>
                            <m:t>2</m:t>
                          </m:r>
                        </m:sup>
                      </m:sSup>
                      <m:r>
                        <a:rPr lang="pt-BR" sz="3200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sz="32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pt-BR" sz="3200" b="0" i="1" smtClean="0">
                              <a:latin typeface="Cambria Math"/>
                            </a:rPr>
                            <m:t>208.234,29</m:t>
                          </m:r>
                        </m:num>
                        <m:den>
                          <m:r>
                            <a:rPr lang="pt-BR" sz="3200" b="0" i="1" smtClean="0">
                              <a:latin typeface="Cambria Math"/>
                            </a:rPr>
                            <m:t>70−1</m:t>
                          </m:r>
                        </m:den>
                      </m:f>
                      <m:r>
                        <a:rPr lang="pt-BR" sz="3200" b="0" i="1" smtClean="0">
                          <a:latin typeface="Cambria Math"/>
                        </a:rPr>
                        <m:t>=3.017,89</m:t>
                      </m:r>
                    </m:oMath>
                  </m:oMathPara>
                </a14:m>
                <a:endParaRPr lang="pt-BR" sz="3200" dirty="0"/>
              </a:p>
            </p:txBody>
          </p:sp>
        </mc:Choice>
        <mc:Fallback xmlns="">
          <p:sp>
            <p:nvSpPr>
              <p:cNvPr id="5" name="CaixaDe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4917" y="2159821"/>
                <a:ext cx="5271379" cy="1017523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CaixaDeTexto 6"/>
              <p:cNvSpPr txBox="1"/>
              <p:nvPr/>
            </p:nvSpPr>
            <p:spPr>
              <a:xfrm>
                <a:off x="1763688" y="4365104"/>
                <a:ext cx="4379469" cy="68871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pt-BR" sz="3200" b="0" i="1" smtClean="0">
                          <a:latin typeface="Cambria Math"/>
                        </a:rPr>
                        <m:t>𝑠</m:t>
                      </m:r>
                      <m:r>
                        <a:rPr lang="pt-BR" sz="3200" b="0" i="1" smtClean="0">
                          <a:latin typeface="Cambria Math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pt-BR" sz="3200" b="0" i="1" smtClean="0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pt-BR" sz="3200" b="0" i="1" smtClean="0">
                              <a:latin typeface="Cambria Math"/>
                            </a:rPr>
                            <m:t>3.017,89</m:t>
                          </m:r>
                        </m:e>
                      </m:rad>
                      <m:r>
                        <a:rPr lang="pt-BR" sz="3200" b="0" i="1" smtClean="0">
                          <a:latin typeface="Cambria Math"/>
                        </a:rPr>
                        <m:t>=54,94</m:t>
                      </m:r>
                    </m:oMath>
                  </m:oMathPara>
                </a14:m>
                <a:endParaRPr lang="pt-BR" sz="3200" dirty="0"/>
              </a:p>
            </p:txBody>
          </p:sp>
        </mc:Choice>
        <mc:Fallback xmlns="">
          <p:sp>
            <p:nvSpPr>
              <p:cNvPr id="7" name="CaixaDeTexto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63688" y="4365104"/>
                <a:ext cx="4379469" cy="688715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" name="Group 6"/>
          <p:cNvGrpSpPr>
            <a:grpSpLocks/>
          </p:cNvGrpSpPr>
          <p:nvPr/>
        </p:nvGrpSpPr>
        <p:grpSpPr bwMode="auto">
          <a:xfrm>
            <a:off x="6894513" y="274638"/>
            <a:ext cx="1884362" cy="781050"/>
            <a:chOff x="3390" y="1548"/>
            <a:chExt cx="2010" cy="885"/>
          </a:xfrm>
        </p:grpSpPr>
        <p:sp>
          <p:nvSpPr>
            <p:cNvPr id="9" name="Freeform 7" descr="Large confetti"/>
            <p:cNvSpPr>
              <a:spLocks/>
            </p:cNvSpPr>
            <p:nvPr/>
          </p:nvSpPr>
          <p:spPr bwMode="auto">
            <a:xfrm>
              <a:off x="3390" y="2016"/>
              <a:ext cx="2010" cy="417"/>
            </a:xfrm>
            <a:custGeom>
              <a:avLst/>
              <a:gdLst>
                <a:gd name="T0" fmla="*/ 1809 w 3282"/>
                <a:gd name="T1" fmla="*/ 1 h 570"/>
                <a:gd name="T2" fmla="*/ 2051 w 3282"/>
                <a:gd name="T3" fmla="*/ 8 h 570"/>
                <a:gd name="T4" fmla="*/ 2278 w 3282"/>
                <a:gd name="T5" fmla="*/ 22 h 570"/>
                <a:gd name="T6" fmla="*/ 2491 w 3282"/>
                <a:gd name="T7" fmla="*/ 42 h 570"/>
                <a:gd name="T8" fmla="*/ 2683 w 3282"/>
                <a:gd name="T9" fmla="*/ 65 h 570"/>
                <a:gd name="T10" fmla="*/ 2854 w 3282"/>
                <a:gd name="T11" fmla="*/ 93 h 570"/>
                <a:gd name="T12" fmla="*/ 3000 w 3282"/>
                <a:gd name="T13" fmla="*/ 126 h 570"/>
                <a:gd name="T14" fmla="*/ 3120 w 3282"/>
                <a:gd name="T15" fmla="*/ 162 h 570"/>
                <a:gd name="T16" fmla="*/ 3208 w 3282"/>
                <a:gd name="T17" fmla="*/ 200 h 570"/>
                <a:gd name="T18" fmla="*/ 3263 w 3282"/>
                <a:gd name="T19" fmla="*/ 241 h 570"/>
                <a:gd name="T20" fmla="*/ 3282 w 3282"/>
                <a:gd name="T21" fmla="*/ 285 h 570"/>
                <a:gd name="T22" fmla="*/ 3263 w 3282"/>
                <a:gd name="T23" fmla="*/ 329 h 570"/>
                <a:gd name="T24" fmla="*/ 3208 w 3282"/>
                <a:gd name="T25" fmla="*/ 369 h 570"/>
                <a:gd name="T26" fmla="*/ 3120 w 3282"/>
                <a:gd name="T27" fmla="*/ 408 h 570"/>
                <a:gd name="T28" fmla="*/ 3000 w 3282"/>
                <a:gd name="T29" fmla="*/ 443 h 570"/>
                <a:gd name="T30" fmla="*/ 2854 w 3282"/>
                <a:gd name="T31" fmla="*/ 477 h 570"/>
                <a:gd name="T32" fmla="*/ 2683 w 3282"/>
                <a:gd name="T33" fmla="*/ 505 h 570"/>
                <a:gd name="T34" fmla="*/ 2491 w 3282"/>
                <a:gd name="T35" fmla="*/ 528 h 570"/>
                <a:gd name="T36" fmla="*/ 2278 w 3282"/>
                <a:gd name="T37" fmla="*/ 547 h 570"/>
                <a:gd name="T38" fmla="*/ 2051 w 3282"/>
                <a:gd name="T39" fmla="*/ 561 h 570"/>
                <a:gd name="T40" fmla="*/ 1809 w 3282"/>
                <a:gd name="T41" fmla="*/ 568 h 570"/>
                <a:gd name="T42" fmla="*/ 1557 w 3282"/>
                <a:gd name="T43" fmla="*/ 570 h 570"/>
                <a:gd name="T44" fmla="*/ 1312 w 3282"/>
                <a:gd name="T45" fmla="*/ 565 h 570"/>
                <a:gd name="T46" fmla="*/ 1078 w 3282"/>
                <a:gd name="T47" fmla="*/ 552 h 570"/>
                <a:gd name="T48" fmla="*/ 861 w 3282"/>
                <a:gd name="T49" fmla="*/ 535 h 570"/>
                <a:gd name="T50" fmla="*/ 661 w 3282"/>
                <a:gd name="T51" fmla="*/ 514 h 570"/>
                <a:gd name="T52" fmla="*/ 483 w 3282"/>
                <a:gd name="T53" fmla="*/ 485 h 570"/>
                <a:gd name="T54" fmla="*/ 328 w 3282"/>
                <a:gd name="T55" fmla="*/ 456 h 570"/>
                <a:gd name="T56" fmla="*/ 199 w 3282"/>
                <a:gd name="T57" fmla="*/ 420 h 570"/>
                <a:gd name="T58" fmla="*/ 100 w 3282"/>
                <a:gd name="T59" fmla="*/ 383 h 570"/>
                <a:gd name="T60" fmla="*/ 33 w 3282"/>
                <a:gd name="T61" fmla="*/ 343 h 570"/>
                <a:gd name="T62" fmla="*/ 2 w 3282"/>
                <a:gd name="T63" fmla="*/ 299 h 570"/>
                <a:gd name="T64" fmla="*/ 9 w 3282"/>
                <a:gd name="T65" fmla="*/ 257 h 570"/>
                <a:gd name="T66" fmla="*/ 51 w 3282"/>
                <a:gd name="T67" fmla="*/ 214 h 570"/>
                <a:gd name="T68" fmla="*/ 129 w 3282"/>
                <a:gd name="T69" fmla="*/ 174 h 570"/>
                <a:gd name="T70" fmla="*/ 238 w 3282"/>
                <a:gd name="T71" fmla="*/ 137 h 570"/>
                <a:gd name="T72" fmla="*/ 375 w 3282"/>
                <a:gd name="T73" fmla="*/ 103 h 570"/>
                <a:gd name="T74" fmla="*/ 539 w 3282"/>
                <a:gd name="T75" fmla="*/ 74 h 570"/>
                <a:gd name="T76" fmla="*/ 726 w 3282"/>
                <a:gd name="T77" fmla="*/ 49 h 570"/>
                <a:gd name="T78" fmla="*/ 932 w 3282"/>
                <a:gd name="T79" fmla="*/ 28 h 570"/>
                <a:gd name="T80" fmla="*/ 1154 w 3282"/>
                <a:gd name="T81" fmla="*/ 12 h 570"/>
                <a:gd name="T82" fmla="*/ 1392 w 3282"/>
                <a:gd name="T83" fmla="*/ 3 h 570"/>
                <a:gd name="T84" fmla="*/ 1642 w 3282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2" h="570">
                  <a:moveTo>
                    <a:pt x="1642" y="0"/>
                  </a:moveTo>
                  <a:lnTo>
                    <a:pt x="1726" y="0"/>
                  </a:lnTo>
                  <a:lnTo>
                    <a:pt x="1809" y="1"/>
                  </a:lnTo>
                  <a:lnTo>
                    <a:pt x="1890" y="3"/>
                  </a:lnTo>
                  <a:lnTo>
                    <a:pt x="1971" y="5"/>
                  </a:lnTo>
                  <a:lnTo>
                    <a:pt x="2051" y="8"/>
                  </a:lnTo>
                  <a:lnTo>
                    <a:pt x="2128" y="12"/>
                  </a:lnTo>
                  <a:lnTo>
                    <a:pt x="2204" y="17"/>
                  </a:lnTo>
                  <a:lnTo>
                    <a:pt x="2278" y="22"/>
                  </a:lnTo>
                  <a:lnTo>
                    <a:pt x="2352" y="28"/>
                  </a:lnTo>
                  <a:lnTo>
                    <a:pt x="2422" y="35"/>
                  </a:lnTo>
                  <a:lnTo>
                    <a:pt x="2491" y="42"/>
                  </a:lnTo>
                  <a:lnTo>
                    <a:pt x="2558" y="49"/>
                  </a:lnTo>
                  <a:lnTo>
                    <a:pt x="2621" y="56"/>
                  </a:lnTo>
                  <a:lnTo>
                    <a:pt x="2683" y="65"/>
                  </a:lnTo>
                  <a:lnTo>
                    <a:pt x="2743" y="74"/>
                  </a:lnTo>
                  <a:lnTo>
                    <a:pt x="2801" y="84"/>
                  </a:lnTo>
                  <a:lnTo>
                    <a:pt x="2854" y="93"/>
                  </a:lnTo>
                  <a:lnTo>
                    <a:pt x="2907" y="103"/>
                  </a:lnTo>
                  <a:lnTo>
                    <a:pt x="2954" y="114"/>
                  </a:lnTo>
                  <a:lnTo>
                    <a:pt x="3000" y="126"/>
                  </a:lnTo>
                  <a:lnTo>
                    <a:pt x="3044" y="137"/>
                  </a:lnTo>
                  <a:lnTo>
                    <a:pt x="3083" y="149"/>
                  </a:lnTo>
                  <a:lnTo>
                    <a:pt x="3120" y="162"/>
                  </a:lnTo>
                  <a:lnTo>
                    <a:pt x="3153" y="174"/>
                  </a:lnTo>
                  <a:lnTo>
                    <a:pt x="3182" y="186"/>
                  </a:lnTo>
                  <a:lnTo>
                    <a:pt x="3208" y="200"/>
                  </a:lnTo>
                  <a:lnTo>
                    <a:pt x="3231" y="214"/>
                  </a:lnTo>
                  <a:lnTo>
                    <a:pt x="3249" y="227"/>
                  </a:lnTo>
                  <a:lnTo>
                    <a:pt x="3263" y="241"/>
                  </a:lnTo>
                  <a:lnTo>
                    <a:pt x="3273" y="257"/>
                  </a:lnTo>
                  <a:lnTo>
                    <a:pt x="3280" y="271"/>
                  </a:lnTo>
                  <a:lnTo>
                    <a:pt x="3282" y="285"/>
                  </a:lnTo>
                  <a:lnTo>
                    <a:pt x="3280" y="299"/>
                  </a:lnTo>
                  <a:lnTo>
                    <a:pt x="3273" y="313"/>
                  </a:lnTo>
                  <a:lnTo>
                    <a:pt x="3263" y="329"/>
                  </a:lnTo>
                  <a:lnTo>
                    <a:pt x="3249" y="343"/>
                  </a:lnTo>
                  <a:lnTo>
                    <a:pt x="3231" y="355"/>
                  </a:lnTo>
                  <a:lnTo>
                    <a:pt x="3208" y="369"/>
                  </a:lnTo>
                  <a:lnTo>
                    <a:pt x="3182" y="383"/>
                  </a:lnTo>
                  <a:lnTo>
                    <a:pt x="3153" y="396"/>
                  </a:lnTo>
                  <a:lnTo>
                    <a:pt x="3120" y="408"/>
                  </a:lnTo>
                  <a:lnTo>
                    <a:pt x="3083" y="420"/>
                  </a:lnTo>
                  <a:lnTo>
                    <a:pt x="3044" y="433"/>
                  </a:lnTo>
                  <a:lnTo>
                    <a:pt x="3000" y="443"/>
                  </a:lnTo>
                  <a:lnTo>
                    <a:pt x="2954" y="456"/>
                  </a:lnTo>
                  <a:lnTo>
                    <a:pt x="2907" y="466"/>
                  </a:lnTo>
                  <a:lnTo>
                    <a:pt x="2854" y="477"/>
                  </a:lnTo>
                  <a:lnTo>
                    <a:pt x="2801" y="485"/>
                  </a:lnTo>
                  <a:lnTo>
                    <a:pt x="2743" y="496"/>
                  </a:lnTo>
                  <a:lnTo>
                    <a:pt x="2683" y="505"/>
                  </a:lnTo>
                  <a:lnTo>
                    <a:pt x="2621" y="514"/>
                  </a:lnTo>
                  <a:lnTo>
                    <a:pt x="2558" y="521"/>
                  </a:lnTo>
                  <a:lnTo>
                    <a:pt x="2491" y="528"/>
                  </a:lnTo>
                  <a:lnTo>
                    <a:pt x="2422" y="535"/>
                  </a:lnTo>
                  <a:lnTo>
                    <a:pt x="2352" y="542"/>
                  </a:lnTo>
                  <a:lnTo>
                    <a:pt x="2278" y="547"/>
                  </a:lnTo>
                  <a:lnTo>
                    <a:pt x="2204" y="552"/>
                  </a:lnTo>
                  <a:lnTo>
                    <a:pt x="2128" y="558"/>
                  </a:lnTo>
                  <a:lnTo>
                    <a:pt x="2051" y="561"/>
                  </a:lnTo>
                  <a:lnTo>
                    <a:pt x="1971" y="565"/>
                  </a:lnTo>
                  <a:lnTo>
                    <a:pt x="1890" y="566"/>
                  </a:lnTo>
                  <a:lnTo>
                    <a:pt x="1809" y="568"/>
                  </a:lnTo>
                  <a:lnTo>
                    <a:pt x="1726" y="570"/>
                  </a:lnTo>
                  <a:lnTo>
                    <a:pt x="1642" y="570"/>
                  </a:lnTo>
                  <a:lnTo>
                    <a:pt x="1557" y="570"/>
                  </a:lnTo>
                  <a:lnTo>
                    <a:pt x="1475" y="568"/>
                  </a:lnTo>
                  <a:lnTo>
                    <a:pt x="1392" y="566"/>
                  </a:lnTo>
                  <a:lnTo>
                    <a:pt x="1312" y="565"/>
                  </a:lnTo>
                  <a:lnTo>
                    <a:pt x="1233" y="561"/>
                  </a:lnTo>
                  <a:lnTo>
                    <a:pt x="1154" y="558"/>
                  </a:lnTo>
                  <a:lnTo>
                    <a:pt x="1078" y="552"/>
                  </a:lnTo>
                  <a:lnTo>
                    <a:pt x="1004" y="547"/>
                  </a:lnTo>
                  <a:lnTo>
                    <a:pt x="932" y="542"/>
                  </a:lnTo>
                  <a:lnTo>
                    <a:pt x="861" y="535"/>
                  </a:lnTo>
                  <a:lnTo>
                    <a:pt x="791" y="528"/>
                  </a:lnTo>
                  <a:lnTo>
                    <a:pt x="726" y="521"/>
                  </a:lnTo>
                  <a:lnTo>
                    <a:pt x="661" y="514"/>
                  </a:lnTo>
                  <a:lnTo>
                    <a:pt x="599" y="505"/>
                  </a:lnTo>
                  <a:lnTo>
                    <a:pt x="539" y="496"/>
                  </a:lnTo>
                  <a:lnTo>
                    <a:pt x="483" y="485"/>
                  </a:lnTo>
                  <a:lnTo>
                    <a:pt x="428" y="477"/>
                  </a:lnTo>
                  <a:lnTo>
                    <a:pt x="375" y="466"/>
                  </a:lnTo>
                  <a:lnTo>
                    <a:pt x="328" y="456"/>
                  </a:lnTo>
                  <a:lnTo>
                    <a:pt x="282" y="443"/>
                  </a:lnTo>
                  <a:lnTo>
                    <a:pt x="238" y="433"/>
                  </a:lnTo>
                  <a:lnTo>
                    <a:pt x="199" y="420"/>
                  </a:lnTo>
                  <a:lnTo>
                    <a:pt x="162" y="408"/>
                  </a:lnTo>
                  <a:lnTo>
                    <a:pt x="129" y="396"/>
                  </a:lnTo>
                  <a:lnTo>
                    <a:pt x="100" y="383"/>
                  </a:lnTo>
                  <a:lnTo>
                    <a:pt x="74" y="369"/>
                  </a:lnTo>
                  <a:lnTo>
                    <a:pt x="51" y="355"/>
                  </a:lnTo>
                  <a:lnTo>
                    <a:pt x="33" y="343"/>
                  </a:lnTo>
                  <a:lnTo>
                    <a:pt x="19" y="329"/>
                  </a:lnTo>
                  <a:lnTo>
                    <a:pt x="9" y="313"/>
                  </a:lnTo>
                  <a:lnTo>
                    <a:pt x="2" y="299"/>
                  </a:lnTo>
                  <a:lnTo>
                    <a:pt x="0" y="285"/>
                  </a:lnTo>
                  <a:lnTo>
                    <a:pt x="2" y="271"/>
                  </a:lnTo>
                  <a:lnTo>
                    <a:pt x="9" y="257"/>
                  </a:lnTo>
                  <a:lnTo>
                    <a:pt x="19" y="241"/>
                  </a:lnTo>
                  <a:lnTo>
                    <a:pt x="33" y="227"/>
                  </a:lnTo>
                  <a:lnTo>
                    <a:pt x="51" y="214"/>
                  </a:lnTo>
                  <a:lnTo>
                    <a:pt x="74" y="200"/>
                  </a:lnTo>
                  <a:lnTo>
                    <a:pt x="100" y="186"/>
                  </a:lnTo>
                  <a:lnTo>
                    <a:pt x="129" y="174"/>
                  </a:lnTo>
                  <a:lnTo>
                    <a:pt x="162" y="162"/>
                  </a:lnTo>
                  <a:lnTo>
                    <a:pt x="199" y="149"/>
                  </a:lnTo>
                  <a:lnTo>
                    <a:pt x="238" y="137"/>
                  </a:lnTo>
                  <a:lnTo>
                    <a:pt x="282" y="126"/>
                  </a:lnTo>
                  <a:lnTo>
                    <a:pt x="328" y="114"/>
                  </a:lnTo>
                  <a:lnTo>
                    <a:pt x="375" y="103"/>
                  </a:lnTo>
                  <a:lnTo>
                    <a:pt x="428" y="93"/>
                  </a:lnTo>
                  <a:lnTo>
                    <a:pt x="483" y="84"/>
                  </a:lnTo>
                  <a:lnTo>
                    <a:pt x="539" y="74"/>
                  </a:lnTo>
                  <a:lnTo>
                    <a:pt x="599" y="65"/>
                  </a:lnTo>
                  <a:lnTo>
                    <a:pt x="661" y="56"/>
                  </a:lnTo>
                  <a:lnTo>
                    <a:pt x="726" y="49"/>
                  </a:lnTo>
                  <a:lnTo>
                    <a:pt x="791" y="42"/>
                  </a:lnTo>
                  <a:lnTo>
                    <a:pt x="861" y="35"/>
                  </a:lnTo>
                  <a:lnTo>
                    <a:pt x="932" y="28"/>
                  </a:lnTo>
                  <a:lnTo>
                    <a:pt x="1004" y="22"/>
                  </a:lnTo>
                  <a:lnTo>
                    <a:pt x="1078" y="17"/>
                  </a:lnTo>
                  <a:lnTo>
                    <a:pt x="1154" y="12"/>
                  </a:lnTo>
                  <a:lnTo>
                    <a:pt x="1233" y="8"/>
                  </a:lnTo>
                  <a:lnTo>
                    <a:pt x="1312" y="5"/>
                  </a:lnTo>
                  <a:lnTo>
                    <a:pt x="1392" y="3"/>
                  </a:lnTo>
                  <a:lnTo>
                    <a:pt x="1475" y="1"/>
                  </a:lnTo>
                  <a:lnTo>
                    <a:pt x="1557" y="0"/>
                  </a:lnTo>
                  <a:lnTo>
                    <a:pt x="1642" y="0"/>
                  </a:lnTo>
                  <a:close/>
                </a:path>
              </a:pathLst>
            </a:custGeom>
            <a:pattFill prst="lgConfetti">
              <a:fgClr>
                <a:srgbClr val="006600"/>
              </a:fgClr>
              <a:bgClr>
                <a:srgbClr val="00800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3626" y="1548"/>
              <a:ext cx="1386" cy="737"/>
            </a:xfrm>
            <a:custGeom>
              <a:avLst/>
              <a:gdLst>
                <a:gd name="T0" fmla="*/ 167 w 1634"/>
                <a:gd name="T1" fmla="*/ 38 h 1007"/>
                <a:gd name="T2" fmla="*/ 395 w 1634"/>
                <a:gd name="T3" fmla="*/ 38 h 1007"/>
                <a:gd name="T4" fmla="*/ 434 w 1634"/>
                <a:gd name="T5" fmla="*/ 3 h 1007"/>
                <a:gd name="T6" fmla="*/ 473 w 1634"/>
                <a:gd name="T7" fmla="*/ 38 h 1007"/>
                <a:gd name="T8" fmla="*/ 1158 w 1634"/>
                <a:gd name="T9" fmla="*/ 38 h 1007"/>
                <a:gd name="T10" fmla="*/ 1200 w 1634"/>
                <a:gd name="T11" fmla="*/ 0 h 1007"/>
                <a:gd name="T12" fmla="*/ 1242 w 1634"/>
                <a:gd name="T13" fmla="*/ 41 h 1007"/>
                <a:gd name="T14" fmla="*/ 1474 w 1634"/>
                <a:gd name="T15" fmla="*/ 41 h 1007"/>
                <a:gd name="T16" fmla="*/ 1617 w 1634"/>
                <a:gd name="T17" fmla="*/ 217 h 1007"/>
                <a:gd name="T18" fmla="*/ 1617 w 1634"/>
                <a:gd name="T19" fmla="*/ 234 h 1007"/>
                <a:gd name="T20" fmla="*/ 1586 w 1634"/>
                <a:gd name="T21" fmla="*/ 234 h 1007"/>
                <a:gd name="T22" fmla="*/ 1586 w 1634"/>
                <a:gd name="T23" fmla="*/ 272 h 1007"/>
                <a:gd name="T24" fmla="*/ 1560 w 1634"/>
                <a:gd name="T25" fmla="*/ 272 h 1007"/>
                <a:gd name="T26" fmla="*/ 1560 w 1634"/>
                <a:gd name="T27" fmla="*/ 412 h 1007"/>
                <a:gd name="T28" fmla="*/ 1586 w 1634"/>
                <a:gd name="T29" fmla="*/ 412 h 1007"/>
                <a:gd name="T30" fmla="*/ 1634 w 1634"/>
                <a:gd name="T31" fmla="*/ 541 h 1007"/>
                <a:gd name="T32" fmla="*/ 1564 w 1634"/>
                <a:gd name="T33" fmla="*/ 541 h 1007"/>
                <a:gd name="T34" fmla="*/ 1560 w 1634"/>
                <a:gd name="T35" fmla="*/ 577 h 1007"/>
                <a:gd name="T36" fmla="*/ 1582 w 1634"/>
                <a:gd name="T37" fmla="*/ 577 h 1007"/>
                <a:gd name="T38" fmla="*/ 1582 w 1634"/>
                <a:gd name="T39" fmla="*/ 717 h 1007"/>
                <a:gd name="T40" fmla="*/ 1560 w 1634"/>
                <a:gd name="T41" fmla="*/ 717 h 1007"/>
                <a:gd name="T42" fmla="*/ 1560 w 1634"/>
                <a:gd name="T43" fmla="*/ 929 h 1007"/>
                <a:gd name="T44" fmla="*/ 1361 w 1634"/>
                <a:gd name="T45" fmla="*/ 929 h 1007"/>
                <a:gd name="T46" fmla="*/ 1298 w 1634"/>
                <a:gd name="T47" fmla="*/ 972 h 1007"/>
                <a:gd name="T48" fmla="*/ 1298 w 1634"/>
                <a:gd name="T49" fmla="*/ 1007 h 1007"/>
                <a:gd name="T50" fmla="*/ 1102 w 1634"/>
                <a:gd name="T51" fmla="*/ 1007 h 1007"/>
                <a:gd name="T52" fmla="*/ 1102 w 1634"/>
                <a:gd name="T53" fmla="*/ 965 h 1007"/>
                <a:gd name="T54" fmla="*/ 1049 w 1634"/>
                <a:gd name="T55" fmla="*/ 936 h 1007"/>
                <a:gd name="T56" fmla="*/ 588 w 1634"/>
                <a:gd name="T57" fmla="*/ 936 h 1007"/>
                <a:gd name="T58" fmla="*/ 533 w 1634"/>
                <a:gd name="T59" fmla="*/ 969 h 1007"/>
                <a:gd name="T60" fmla="*/ 533 w 1634"/>
                <a:gd name="T61" fmla="*/ 1007 h 1007"/>
                <a:gd name="T62" fmla="*/ 329 w 1634"/>
                <a:gd name="T63" fmla="*/ 1007 h 1007"/>
                <a:gd name="T64" fmla="*/ 329 w 1634"/>
                <a:gd name="T65" fmla="*/ 958 h 1007"/>
                <a:gd name="T66" fmla="*/ 276 w 1634"/>
                <a:gd name="T67" fmla="*/ 936 h 1007"/>
                <a:gd name="T68" fmla="*/ 63 w 1634"/>
                <a:gd name="T69" fmla="*/ 936 h 1007"/>
                <a:gd name="T70" fmla="*/ 63 w 1634"/>
                <a:gd name="T71" fmla="*/ 720 h 1007"/>
                <a:gd name="T72" fmla="*/ 45 w 1634"/>
                <a:gd name="T73" fmla="*/ 720 h 1007"/>
                <a:gd name="T74" fmla="*/ 45 w 1634"/>
                <a:gd name="T75" fmla="*/ 587 h 1007"/>
                <a:gd name="T76" fmla="*/ 67 w 1634"/>
                <a:gd name="T77" fmla="*/ 587 h 1007"/>
                <a:gd name="T78" fmla="*/ 67 w 1634"/>
                <a:gd name="T79" fmla="*/ 538 h 1007"/>
                <a:gd name="T80" fmla="*/ 0 w 1634"/>
                <a:gd name="T81" fmla="*/ 538 h 1007"/>
                <a:gd name="T82" fmla="*/ 52 w 1634"/>
                <a:gd name="T83" fmla="*/ 405 h 1007"/>
                <a:gd name="T84" fmla="*/ 52 w 1634"/>
                <a:gd name="T85" fmla="*/ 269 h 1007"/>
                <a:gd name="T86" fmla="*/ 38 w 1634"/>
                <a:gd name="T87" fmla="*/ 269 h 1007"/>
                <a:gd name="T88" fmla="*/ 38 w 1634"/>
                <a:gd name="T89" fmla="*/ 231 h 1007"/>
                <a:gd name="T90" fmla="*/ 28 w 1634"/>
                <a:gd name="T91" fmla="*/ 231 h 1007"/>
                <a:gd name="T92" fmla="*/ 17 w 1634"/>
                <a:gd name="T93" fmla="*/ 203 h 1007"/>
                <a:gd name="T94" fmla="*/ 167 w 1634"/>
                <a:gd name="T95" fmla="*/ 38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4" h="1007">
                  <a:moveTo>
                    <a:pt x="167" y="38"/>
                  </a:moveTo>
                  <a:lnTo>
                    <a:pt x="395" y="38"/>
                  </a:lnTo>
                  <a:lnTo>
                    <a:pt x="434" y="3"/>
                  </a:lnTo>
                  <a:lnTo>
                    <a:pt x="473" y="38"/>
                  </a:lnTo>
                  <a:lnTo>
                    <a:pt x="1158" y="38"/>
                  </a:lnTo>
                  <a:lnTo>
                    <a:pt x="1200" y="0"/>
                  </a:lnTo>
                  <a:lnTo>
                    <a:pt x="1242" y="41"/>
                  </a:lnTo>
                  <a:lnTo>
                    <a:pt x="1474" y="41"/>
                  </a:lnTo>
                  <a:lnTo>
                    <a:pt x="1617" y="217"/>
                  </a:lnTo>
                  <a:lnTo>
                    <a:pt x="1617" y="234"/>
                  </a:lnTo>
                  <a:lnTo>
                    <a:pt x="1586" y="234"/>
                  </a:lnTo>
                  <a:lnTo>
                    <a:pt x="1586" y="272"/>
                  </a:lnTo>
                  <a:lnTo>
                    <a:pt x="1560" y="272"/>
                  </a:lnTo>
                  <a:lnTo>
                    <a:pt x="1560" y="412"/>
                  </a:lnTo>
                  <a:lnTo>
                    <a:pt x="1586" y="412"/>
                  </a:lnTo>
                  <a:lnTo>
                    <a:pt x="1634" y="541"/>
                  </a:lnTo>
                  <a:lnTo>
                    <a:pt x="1564" y="541"/>
                  </a:lnTo>
                  <a:lnTo>
                    <a:pt x="1560" y="577"/>
                  </a:lnTo>
                  <a:lnTo>
                    <a:pt x="1582" y="577"/>
                  </a:lnTo>
                  <a:lnTo>
                    <a:pt x="1582" y="717"/>
                  </a:lnTo>
                  <a:lnTo>
                    <a:pt x="1560" y="717"/>
                  </a:lnTo>
                  <a:lnTo>
                    <a:pt x="1560" y="929"/>
                  </a:lnTo>
                  <a:lnTo>
                    <a:pt x="1361" y="929"/>
                  </a:lnTo>
                  <a:lnTo>
                    <a:pt x="1298" y="972"/>
                  </a:lnTo>
                  <a:lnTo>
                    <a:pt x="1298" y="1007"/>
                  </a:lnTo>
                  <a:lnTo>
                    <a:pt x="1102" y="1007"/>
                  </a:lnTo>
                  <a:lnTo>
                    <a:pt x="1102" y="965"/>
                  </a:lnTo>
                  <a:lnTo>
                    <a:pt x="1049" y="936"/>
                  </a:lnTo>
                  <a:lnTo>
                    <a:pt x="588" y="936"/>
                  </a:lnTo>
                  <a:lnTo>
                    <a:pt x="533" y="969"/>
                  </a:lnTo>
                  <a:lnTo>
                    <a:pt x="533" y="1007"/>
                  </a:lnTo>
                  <a:lnTo>
                    <a:pt x="329" y="1007"/>
                  </a:lnTo>
                  <a:lnTo>
                    <a:pt x="329" y="958"/>
                  </a:lnTo>
                  <a:lnTo>
                    <a:pt x="276" y="936"/>
                  </a:lnTo>
                  <a:lnTo>
                    <a:pt x="63" y="936"/>
                  </a:lnTo>
                  <a:lnTo>
                    <a:pt x="63" y="720"/>
                  </a:lnTo>
                  <a:lnTo>
                    <a:pt x="45" y="720"/>
                  </a:lnTo>
                  <a:lnTo>
                    <a:pt x="45" y="587"/>
                  </a:lnTo>
                  <a:lnTo>
                    <a:pt x="67" y="587"/>
                  </a:lnTo>
                  <a:lnTo>
                    <a:pt x="67" y="538"/>
                  </a:lnTo>
                  <a:lnTo>
                    <a:pt x="0" y="538"/>
                  </a:lnTo>
                  <a:lnTo>
                    <a:pt x="52" y="405"/>
                  </a:lnTo>
                  <a:lnTo>
                    <a:pt x="52" y="269"/>
                  </a:lnTo>
                  <a:lnTo>
                    <a:pt x="38" y="269"/>
                  </a:lnTo>
                  <a:lnTo>
                    <a:pt x="38" y="231"/>
                  </a:lnTo>
                  <a:lnTo>
                    <a:pt x="28" y="231"/>
                  </a:lnTo>
                  <a:lnTo>
                    <a:pt x="17" y="203"/>
                  </a:lnTo>
                  <a:lnTo>
                    <a:pt x="16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Freeform 9" descr="Horizontal brick"/>
            <p:cNvSpPr>
              <a:spLocks/>
            </p:cNvSpPr>
            <p:nvPr/>
          </p:nvSpPr>
          <p:spPr bwMode="auto">
            <a:xfrm>
              <a:off x="3668" y="1593"/>
              <a:ext cx="651" cy="108"/>
            </a:xfrm>
            <a:custGeom>
              <a:avLst/>
              <a:gdLst>
                <a:gd name="T0" fmla="*/ 138 w 767"/>
                <a:gd name="T1" fmla="*/ 0 h 148"/>
                <a:gd name="T2" fmla="*/ 0 w 767"/>
                <a:gd name="T3" fmla="*/ 148 h 148"/>
                <a:gd name="T4" fmla="*/ 767 w 767"/>
                <a:gd name="T5" fmla="*/ 148 h 148"/>
                <a:gd name="T6" fmla="*/ 767 w 767"/>
                <a:gd name="T7" fmla="*/ 7 h 148"/>
                <a:gd name="T8" fmla="*/ 138 w 767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8">
                  <a:moveTo>
                    <a:pt x="138" y="0"/>
                  </a:moveTo>
                  <a:lnTo>
                    <a:pt x="0" y="148"/>
                  </a:lnTo>
                  <a:lnTo>
                    <a:pt x="767" y="148"/>
                  </a:lnTo>
                  <a:lnTo>
                    <a:pt x="767" y="7"/>
                  </a:lnTo>
                  <a:lnTo>
                    <a:pt x="138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3920" y="1701"/>
              <a:ext cx="140" cy="539"/>
            </a:xfrm>
            <a:custGeom>
              <a:avLst/>
              <a:gdLst>
                <a:gd name="T0" fmla="*/ 165 w 165"/>
                <a:gd name="T1" fmla="*/ 737 h 737"/>
                <a:gd name="T2" fmla="*/ 165 w 165"/>
                <a:gd name="T3" fmla="*/ 2 h 737"/>
                <a:gd name="T4" fmla="*/ 0 w 165"/>
                <a:gd name="T5" fmla="*/ 0 h 737"/>
                <a:gd name="T6" fmla="*/ 0 w 165"/>
                <a:gd name="T7" fmla="*/ 737 h 737"/>
                <a:gd name="T8" fmla="*/ 165 w 165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7">
                  <a:moveTo>
                    <a:pt x="165" y="737"/>
                  </a:moveTo>
                  <a:lnTo>
                    <a:pt x="165" y="2"/>
                  </a:lnTo>
                  <a:lnTo>
                    <a:pt x="0" y="0"/>
                  </a:lnTo>
                  <a:lnTo>
                    <a:pt x="0" y="737"/>
                  </a:lnTo>
                  <a:lnTo>
                    <a:pt x="165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Rectangle 11"/>
            <p:cNvSpPr>
              <a:spLocks noChangeArrowheads="1"/>
            </p:cNvSpPr>
            <p:nvPr/>
          </p:nvSpPr>
          <p:spPr bwMode="auto">
            <a:xfrm>
              <a:off x="4112" y="1929"/>
              <a:ext cx="207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Rectangle 12"/>
            <p:cNvSpPr>
              <a:spLocks noChangeArrowheads="1"/>
            </p:cNvSpPr>
            <p:nvPr/>
          </p:nvSpPr>
          <p:spPr bwMode="auto">
            <a:xfrm>
              <a:off x="4112" y="1724"/>
              <a:ext cx="207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3920" y="1572"/>
              <a:ext cx="140" cy="130"/>
            </a:xfrm>
            <a:custGeom>
              <a:avLst/>
              <a:gdLst>
                <a:gd name="T0" fmla="*/ 84 w 165"/>
                <a:gd name="T1" fmla="*/ 0 h 178"/>
                <a:gd name="T2" fmla="*/ 0 w 165"/>
                <a:gd name="T3" fmla="*/ 178 h 178"/>
                <a:gd name="T4" fmla="*/ 165 w 165"/>
                <a:gd name="T5" fmla="*/ 178 h 178"/>
                <a:gd name="T6" fmla="*/ 84 w 165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78">
                  <a:moveTo>
                    <a:pt x="84" y="0"/>
                  </a:moveTo>
                  <a:lnTo>
                    <a:pt x="0" y="178"/>
                  </a:lnTo>
                  <a:lnTo>
                    <a:pt x="165" y="17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3991" y="1572"/>
              <a:ext cx="121" cy="152"/>
            </a:xfrm>
            <a:custGeom>
              <a:avLst/>
              <a:gdLst>
                <a:gd name="T0" fmla="*/ 0 w 142"/>
                <a:gd name="T1" fmla="*/ 0 h 208"/>
                <a:gd name="T2" fmla="*/ 81 w 142"/>
                <a:gd name="T3" fmla="*/ 176 h 208"/>
                <a:gd name="T4" fmla="*/ 142 w 142"/>
                <a:gd name="T5" fmla="*/ 208 h 208"/>
                <a:gd name="T6" fmla="*/ 0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0" y="0"/>
                  </a:moveTo>
                  <a:lnTo>
                    <a:pt x="81" y="176"/>
                  </a:lnTo>
                  <a:lnTo>
                    <a:pt x="14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3686" y="1701"/>
              <a:ext cx="198" cy="23"/>
            </a:xfrm>
            <a:custGeom>
              <a:avLst/>
              <a:gdLst>
                <a:gd name="T0" fmla="*/ 0 w 233"/>
                <a:gd name="T1" fmla="*/ 0 h 32"/>
                <a:gd name="T2" fmla="*/ 0 w 233"/>
                <a:gd name="T3" fmla="*/ 32 h 32"/>
                <a:gd name="T4" fmla="*/ 209 w 233"/>
                <a:gd name="T5" fmla="*/ 32 h 32"/>
                <a:gd name="T6" fmla="*/ 233 w 233"/>
                <a:gd name="T7" fmla="*/ 0 h 32"/>
                <a:gd name="T8" fmla="*/ 0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0" y="0"/>
                  </a:moveTo>
                  <a:lnTo>
                    <a:pt x="0" y="32"/>
                  </a:lnTo>
                  <a:lnTo>
                    <a:pt x="209" y="32"/>
                  </a:lnTo>
                  <a:lnTo>
                    <a:pt x="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3702" y="1724"/>
              <a:ext cx="161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3733" y="1741"/>
              <a:ext cx="106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Rectangle 18"/>
            <p:cNvSpPr>
              <a:spLocks noChangeArrowheads="1"/>
            </p:cNvSpPr>
            <p:nvPr/>
          </p:nvSpPr>
          <p:spPr bwMode="auto">
            <a:xfrm>
              <a:off x="3749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3791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Freeform 20" descr="Horizontal brick"/>
            <p:cNvSpPr>
              <a:spLocks/>
            </p:cNvSpPr>
            <p:nvPr/>
          </p:nvSpPr>
          <p:spPr bwMode="auto">
            <a:xfrm>
              <a:off x="3659" y="1872"/>
              <a:ext cx="204" cy="57"/>
            </a:xfrm>
            <a:custGeom>
              <a:avLst/>
              <a:gdLst>
                <a:gd name="T0" fmla="*/ 241 w 241"/>
                <a:gd name="T1" fmla="*/ 0 h 77"/>
                <a:gd name="T2" fmla="*/ 29 w 241"/>
                <a:gd name="T3" fmla="*/ 0 h 77"/>
                <a:gd name="T4" fmla="*/ 0 w 241"/>
                <a:gd name="T5" fmla="*/ 77 h 77"/>
                <a:gd name="T6" fmla="*/ 241 w 241"/>
                <a:gd name="T7" fmla="*/ 77 h 77"/>
                <a:gd name="T8" fmla="*/ 241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241" y="0"/>
                  </a:moveTo>
                  <a:lnTo>
                    <a:pt x="29" y="0"/>
                  </a:lnTo>
                  <a:lnTo>
                    <a:pt x="0" y="77"/>
                  </a:lnTo>
                  <a:lnTo>
                    <a:pt x="241" y="77"/>
                  </a:lnTo>
                  <a:lnTo>
                    <a:pt x="241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Rectangle 21"/>
            <p:cNvSpPr>
              <a:spLocks noChangeArrowheads="1"/>
            </p:cNvSpPr>
            <p:nvPr/>
          </p:nvSpPr>
          <p:spPr bwMode="auto">
            <a:xfrm>
              <a:off x="3702" y="1929"/>
              <a:ext cx="161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3736" y="1948"/>
              <a:ext cx="105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3746" y="1960"/>
              <a:ext cx="35" cy="82"/>
            </a:xfrm>
            <a:prstGeom prst="rect">
              <a:avLst/>
            </a:pr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379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" name="Rectangle 25"/>
            <p:cNvSpPr>
              <a:spLocks noChangeArrowheads="1"/>
            </p:cNvSpPr>
            <p:nvPr/>
          </p:nvSpPr>
          <p:spPr bwMode="auto">
            <a:xfrm>
              <a:off x="417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3702" y="2056"/>
              <a:ext cx="161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3936" y="1738"/>
              <a:ext cx="110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3946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3995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Rectangle 30"/>
            <p:cNvSpPr>
              <a:spLocks noChangeArrowheads="1"/>
            </p:cNvSpPr>
            <p:nvPr/>
          </p:nvSpPr>
          <p:spPr bwMode="auto">
            <a:xfrm>
              <a:off x="3941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Rectangle 31"/>
            <p:cNvSpPr>
              <a:spLocks noChangeArrowheads="1"/>
            </p:cNvSpPr>
            <p:nvPr/>
          </p:nvSpPr>
          <p:spPr bwMode="auto">
            <a:xfrm>
              <a:off x="4155" y="1745"/>
              <a:ext cx="145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Rectangle 32"/>
            <p:cNvSpPr>
              <a:spLocks noChangeArrowheads="1"/>
            </p:cNvSpPr>
            <p:nvPr/>
          </p:nvSpPr>
          <p:spPr bwMode="auto">
            <a:xfrm>
              <a:off x="4168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Rectangle 33"/>
            <p:cNvSpPr>
              <a:spLocks noChangeArrowheads="1"/>
            </p:cNvSpPr>
            <p:nvPr/>
          </p:nvSpPr>
          <p:spPr bwMode="auto">
            <a:xfrm>
              <a:off x="4234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Rectangle 34"/>
            <p:cNvSpPr>
              <a:spLocks noChangeArrowheads="1"/>
            </p:cNvSpPr>
            <p:nvPr/>
          </p:nvSpPr>
          <p:spPr bwMode="auto">
            <a:xfrm>
              <a:off x="3954" y="2116"/>
              <a:ext cx="66" cy="37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3929" y="2240"/>
              <a:ext cx="123" cy="16"/>
            </a:xfrm>
            <a:custGeom>
              <a:avLst/>
              <a:gdLst>
                <a:gd name="T0" fmla="*/ 144 w 144"/>
                <a:gd name="T1" fmla="*/ 21 h 21"/>
                <a:gd name="T2" fmla="*/ 138 w 144"/>
                <a:gd name="T3" fmla="*/ 0 h 21"/>
                <a:gd name="T4" fmla="*/ 5 w 144"/>
                <a:gd name="T5" fmla="*/ 0 h 21"/>
                <a:gd name="T6" fmla="*/ 0 w 144"/>
                <a:gd name="T7" fmla="*/ 21 h 21"/>
                <a:gd name="T8" fmla="*/ 144 w 1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">
                  <a:moveTo>
                    <a:pt x="144" y="21"/>
                  </a:moveTo>
                  <a:lnTo>
                    <a:pt x="138" y="0"/>
                  </a:lnTo>
                  <a:lnTo>
                    <a:pt x="5" y="0"/>
                  </a:lnTo>
                  <a:lnTo>
                    <a:pt x="0" y="21"/>
                  </a:lnTo>
                  <a:lnTo>
                    <a:pt x="144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8" name="Rectangle 36"/>
            <p:cNvSpPr>
              <a:spLocks noChangeArrowheads="1"/>
            </p:cNvSpPr>
            <p:nvPr/>
          </p:nvSpPr>
          <p:spPr bwMode="auto">
            <a:xfrm>
              <a:off x="3929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9" name="Rectangle 37"/>
            <p:cNvSpPr>
              <a:spLocks noChangeArrowheads="1"/>
            </p:cNvSpPr>
            <p:nvPr/>
          </p:nvSpPr>
          <p:spPr bwMode="auto">
            <a:xfrm>
              <a:off x="3686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3787" y="2085"/>
              <a:ext cx="46" cy="109"/>
            </a:xfrm>
            <a:custGeom>
              <a:avLst/>
              <a:gdLst>
                <a:gd name="T0" fmla="*/ 0 w 54"/>
                <a:gd name="T1" fmla="*/ 145 h 150"/>
                <a:gd name="T2" fmla="*/ 0 w 54"/>
                <a:gd name="T3" fmla="*/ 4 h 150"/>
                <a:gd name="T4" fmla="*/ 0 w 54"/>
                <a:gd name="T5" fmla="*/ 0 h 150"/>
                <a:gd name="T6" fmla="*/ 4 w 54"/>
                <a:gd name="T7" fmla="*/ 0 h 150"/>
                <a:gd name="T8" fmla="*/ 49 w 54"/>
                <a:gd name="T9" fmla="*/ 0 h 150"/>
                <a:gd name="T10" fmla="*/ 54 w 54"/>
                <a:gd name="T11" fmla="*/ 0 h 150"/>
                <a:gd name="T12" fmla="*/ 54 w 54"/>
                <a:gd name="T13" fmla="*/ 4 h 150"/>
                <a:gd name="T14" fmla="*/ 54 w 54"/>
                <a:gd name="T15" fmla="*/ 145 h 150"/>
                <a:gd name="T16" fmla="*/ 54 w 54"/>
                <a:gd name="T17" fmla="*/ 150 h 150"/>
                <a:gd name="T18" fmla="*/ 49 w 54"/>
                <a:gd name="T19" fmla="*/ 150 h 150"/>
                <a:gd name="T20" fmla="*/ 4 w 54"/>
                <a:gd name="T21" fmla="*/ 150 h 150"/>
                <a:gd name="T22" fmla="*/ 0 w 54"/>
                <a:gd name="T23" fmla="*/ 150 h 150"/>
                <a:gd name="T24" fmla="*/ 0 w 54"/>
                <a:gd name="T2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50">
                  <a:moveTo>
                    <a:pt x="0" y="145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145"/>
                  </a:lnTo>
                  <a:lnTo>
                    <a:pt x="54" y="150"/>
                  </a:lnTo>
                  <a:lnTo>
                    <a:pt x="49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41" name="Group 39"/>
            <p:cNvGrpSpPr>
              <a:grpSpLocks/>
            </p:cNvGrpSpPr>
            <p:nvPr/>
          </p:nvGrpSpPr>
          <p:grpSpPr bwMode="auto">
            <a:xfrm>
              <a:off x="3742" y="2087"/>
              <a:ext cx="90" cy="104"/>
              <a:chOff x="2742" y="1541"/>
              <a:chExt cx="106" cy="141"/>
            </a:xfrm>
          </p:grpSpPr>
          <p:sp>
            <p:nvSpPr>
              <p:cNvPr id="594" name="Rectangle 40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5" name="Rectangle 41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42" name="Rectangle 42"/>
            <p:cNvSpPr>
              <a:spLocks noChangeArrowheads="1"/>
            </p:cNvSpPr>
            <p:nvPr/>
          </p:nvSpPr>
          <p:spPr bwMode="auto">
            <a:xfrm>
              <a:off x="3685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3863" y="1701"/>
              <a:ext cx="57" cy="539"/>
            </a:xfrm>
            <a:custGeom>
              <a:avLst/>
              <a:gdLst>
                <a:gd name="T0" fmla="*/ 0 w 67"/>
                <a:gd name="T1" fmla="*/ 32 h 736"/>
                <a:gd name="T2" fmla="*/ 67 w 67"/>
                <a:gd name="T3" fmla="*/ 0 h 736"/>
                <a:gd name="T4" fmla="*/ 67 w 67"/>
                <a:gd name="T5" fmla="*/ 736 h 736"/>
                <a:gd name="T6" fmla="*/ 0 w 67"/>
                <a:gd name="T7" fmla="*/ 697 h 736"/>
                <a:gd name="T8" fmla="*/ 0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0" y="32"/>
                  </a:moveTo>
                  <a:lnTo>
                    <a:pt x="67" y="0"/>
                  </a:lnTo>
                  <a:lnTo>
                    <a:pt x="67" y="736"/>
                  </a:lnTo>
                  <a:lnTo>
                    <a:pt x="0" y="69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4060" y="1701"/>
              <a:ext cx="52" cy="539"/>
            </a:xfrm>
            <a:custGeom>
              <a:avLst/>
              <a:gdLst>
                <a:gd name="T0" fmla="*/ 0 w 61"/>
                <a:gd name="T1" fmla="*/ 0 h 736"/>
                <a:gd name="T2" fmla="*/ 61 w 61"/>
                <a:gd name="T3" fmla="*/ 32 h 736"/>
                <a:gd name="T4" fmla="*/ 61 w 61"/>
                <a:gd name="T5" fmla="*/ 697 h 736"/>
                <a:gd name="T6" fmla="*/ 0 w 61"/>
                <a:gd name="T7" fmla="*/ 736 h 736"/>
                <a:gd name="T8" fmla="*/ 0 w 61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6">
                  <a:moveTo>
                    <a:pt x="0" y="0"/>
                  </a:moveTo>
                  <a:lnTo>
                    <a:pt x="61" y="32"/>
                  </a:lnTo>
                  <a:lnTo>
                    <a:pt x="61" y="697"/>
                  </a:lnTo>
                  <a:lnTo>
                    <a:pt x="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Rectangle 45" descr="Horizontal brick"/>
            <p:cNvSpPr>
              <a:spLocks noChangeArrowheads="1"/>
            </p:cNvSpPr>
            <p:nvPr/>
          </p:nvSpPr>
          <p:spPr bwMode="auto">
            <a:xfrm>
              <a:off x="4112" y="1872"/>
              <a:ext cx="207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Rectangle 46"/>
            <p:cNvSpPr>
              <a:spLocks noChangeArrowheads="1"/>
            </p:cNvSpPr>
            <p:nvPr/>
          </p:nvSpPr>
          <p:spPr bwMode="auto">
            <a:xfrm>
              <a:off x="3695" y="2003"/>
              <a:ext cx="11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4094" y="1701"/>
              <a:ext cx="225" cy="23"/>
            </a:xfrm>
            <a:custGeom>
              <a:avLst/>
              <a:gdLst>
                <a:gd name="T0" fmla="*/ 0 w 265"/>
                <a:gd name="T1" fmla="*/ 0 h 32"/>
                <a:gd name="T2" fmla="*/ 21 w 265"/>
                <a:gd name="T3" fmla="*/ 32 h 32"/>
                <a:gd name="T4" fmla="*/ 265 w 265"/>
                <a:gd name="T5" fmla="*/ 32 h 32"/>
                <a:gd name="T6" fmla="*/ 265 w 265"/>
                <a:gd name="T7" fmla="*/ 0 h 32"/>
                <a:gd name="T8" fmla="*/ 0 w 2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2">
                  <a:moveTo>
                    <a:pt x="0" y="0"/>
                  </a:moveTo>
                  <a:lnTo>
                    <a:pt x="21" y="32"/>
                  </a:lnTo>
                  <a:lnTo>
                    <a:pt x="265" y="32"/>
                  </a:lnTo>
                  <a:lnTo>
                    <a:pt x="2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Rectangle 48"/>
            <p:cNvSpPr>
              <a:spLocks noChangeArrowheads="1"/>
            </p:cNvSpPr>
            <p:nvPr/>
          </p:nvSpPr>
          <p:spPr bwMode="auto">
            <a:xfrm>
              <a:off x="4112" y="2055"/>
              <a:ext cx="207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4008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13 w 18"/>
                <a:gd name="T3" fmla="*/ 17 h 18"/>
                <a:gd name="T4" fmla="*/ 15 w 18"/>
                <a:gd name="T5" fmla="*/ 15 h 18"/>
                <a:gd name="T6" fmla="*/ 17 w 18"/>
                <a:gd name="T7" fmla="*/ 13 h 18"/>
                <a:gd name="T8" fmla="*/ 18 w 18"/>
                <a:gd name="T9" fmla="*/ 9 h 18"/>
                <a:gd name="T10" fmla="*/ 17 w 18"/>
                <a:gd name="T11" fmla="*/ 5 h 18"/>
                <a:gd name="T12" fmla="*/ 15 w 18"/>
                <a:gd name="T13" fmla="*/ 3 h 18"/>
                <a:gd name="T14" fmla="*/ 13 w 18"/>
                <a:gd name="T15" fmla="*/ 1 h 18"/>
                <a:gd name="T16" fmla="*/ 9 w 18"/>
                <a:gd name="T17" fmla="*/ 0 h 18"/>
                <a:gd name="T18" fmla="*/ 5 w 18"/>
                <a:gd name="T19" fmla="*/ 1 h 18"/>
                <a:gd name="T20" fmla="*/ 3 w 18"/>
                <a:gd name="T21" fmla="*/ 3 h 18"/>
                <a:gd name="T22" fmla="*/ 1 w 18"/>
                <a:gd name="T23" fmla="*/ 5 h 18"/>
                <a:gd name="T24" fmla="*/ 0 w 18"/>
                <a:gd name="T25" fmla="*/ 9 h 18"/>
                <a:gd name="T26" fmla="*/ 1 w 18"/>
                <a:gd name="T27" fmla="*/ 13 h 18"/>
                <a:gd name="T28" fmla="*/ 3 w 18"/>
                <a:gd name="T29" fmla="*/ 15 h 18"/>
                <a:gd name="T30" fmla="*/ 5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13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3863" y="1572"/>
              <a:ext cx="128" cy="152"/>
            </a:xfrm>
            <a:custGeom>
              <a:avLst/>
              <a:gdLst>
                <a:gd name="T0" fmla="*/ 151 w 151"/>
                <a:gd name="T1" fmla="*/ 0 h 208"/>
                <a:gd name="T2" fmla="*/ 0 w 151"/>
                <a:gd name="T3" fmla="*/ 208 h 208"/>
                <a:gd name="T4" fmla="*/ 67 w 151"/>
                <a:gd name="T5" fmla="*/ 176 h 208"/>
                <a:gd name="T6" fmla="*/ 151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151" y="0"/>
                  </a:moveTo>
                  <a:lnTo>
                    <a:pt x="0" y="208"/>
                  </a:lnTo>
                  <a:lnTo>
                    <a:pt x="67" y="17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Rectangle 51"/>
            <p:cNvSpPr>
              <a:spLocks noChangeArrowheads="1"/>
            </p:cNvSpPr>
            <p:nvPr/>
          </p:nvSpPr>
          <p:spPr bwMode="auto">
            <a:xfrm>
              <a:off x="4186" y="1960"/>
              <a:ext cx="33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Rectangle 52"/>
            <p:cNvSpPr>
              <a:spLocks noChangeArrowheads="1"/>
            </p:cNvSpPr>
            <p:nvPr/>
          </p:nvSpPr>
          <p:spPr bwMode="auto">
            <a:xfrm>
              <a:off x="4234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Rectangle 53"/>
            <p:cNvSpPr>
              <a:spLocks noChangeArrowheads="1"/>
            </p:cNvSpPr>
            <p:nvPr/>
          </p:nvSpPr>
          <p:spPr bwMode="auto">
            <a:xfrm>
              <a:off x="4113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Rectangle 54"/>
            <p:cNvSpPr>
              <a:spLocks noChangeArrowheads="1"/>
            </p:cNvSpPr>
            <p:nvPr/>
          </p:nvSpPr>
          <p:spPr bwMode="auto">
            <a:xfrm>
              <a:off x="4112" y="1994"/>
              <a:ext cx="207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Rectangle 55"/>
            <p:cNvSpPr>
              <a:spLocks noChangeArrowheads="1"/>
            </p:cNvSpPr>
            <p:nvPr/>
          </p:nvSpPr>
          <p:spPr bwMode="auto">
            <a:xfrm>
              <a:off x="4175" y="2004"/>
              <a:ext cx="10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Rectangle 56"/>
            <p:cNvSpPr>
              <a:spLocks noChangeArrowheads="1"/>
            </p:cNvSpPr>
            <p:nvPr/>
          </p:nvSpPr>
          <p:spPr bwMode="auto">
            <a:xfrm>
              <a:off x="412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Freeform 57" descr="Horizontal brick"/>
            <p:cNvSpPr>
              <a:spLocks/>
            </p:cNvSpPr>
            <p:nvPr/>
          </p:nvSpPr>
          <p:spPr bwMode="auto">
            <a:xfrm>
              <a:off x="4318" y="1593"/>
              <a:ext cx="649" cy="108"/>
            </a:xfrm>
            <a:custGeom>
              <a:avLst/>
              <a:gdLst>
                <a:gd name="T0" fmla="*/ 627 w 765"/>
                <a:gd name="T1" fmla="*/ 0 h 148"/>
                <a:gd name="T2" fmla="*/ 765 w 765"/>
                <a:gd name="T3" fmla="*/ 148 h 148"/>
                <a:gd name="T4" fmla="*/ 0 w 765"/>
                <a:gd name="T5" fmla="*/ 148 h 148"/>
                <a:gd name="T6" fmla="*/ 0 w 765"/>
                <a:gd name="T7" fmla="*/ 7 h 148"/>
                <a:gd name="T8" fmla="*/ 627 w 765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148">
                  <a:moveTo>
                    <a:pt x="627" y="0"/>
                  </a:moveTo>
                  <a:lnTo>
                    <a:pt x="765" y="148"/>
                  </a:lnTo>
                  <a:lnTo>
                    <a:pt x="0" y="148"/>
                  </a:lnTo>
                  <a:lnTo>
                    <a:pt x="0" y="7"/>
                  </a:lnTo>
                  <a:lnTo>
                    <a:pt x="627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4576" y="1701"/>
              <a:ext cx="139" cy="539"/>
            </a:xfrm>
            <a:custGeom>
              <a:avLst/>
              <a:gdLst>
                <a:gd name="T0" fmla="*/ 0 w 164"/>
                <a:gd name="T1" fmla="*/ 737 h 737"/>
                <a:gd name="T2" fmla="*/ 0 w 164"/>
                <a:gd name="T3" fmla="*/ 2 h 737"/>
                <a:gd name="T4" fmla="*/ 164 w 164"/>
                <a:gd name="T5" fmla="*/ 0 h 737"/>
                <a:gd name="T6" fmla="*/ 164 w 164"/>
                <a:gd name="T7" fmla="*/ 737 h 737"/>
                <a:gd name="T8" fmla="*/ 0 w 164"/>
                <a:gd name="T9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737">
                  <a:moveTo>
                    <a:pt x="0" y="737"/>
                  </a:moveTo>
                  <a:lnTo>
                    <a:pt x="0" y="2"/>
                  </a:lnTo>
                  <a:lnTo>
                    <a:pt x="164" y="0"/>
                  </a:lnTo>
                  <a:lnTo>
                    <a:pt x="164" y="73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Rectangle 59"/>
            <p:cNvSpPr>
              <a:spLocks noChangeArrowheads="1"/>
            </p:cNvSpPr>
            <p:nvPr/>
          </p:nvSpPr>
          <p:spPr bwMode="auto">
            <a:xfrm>
              <a:off x="4318" y="1929"/>
              <a:ext cx="205" cy="11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Rectangle 60"/>
            <p:cNvSpPr>
              <a:spLocks noChangeArrowheads="1"/>
            </p:cNvSpPr>
            <p:nvPr/>
          </p:nvSpPr>
          <p:spPr bwMode="auto">
            <a:xfrm>
              <a:off x="4318" y="1724"/>
              <a:ext cx="205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4576" y="1572"/>
              <a:ext cx="139" cy="130"/>
            </a:xfrm>
            <a:custGeom>
              <a:avLst/>
              <a:gdLst>
                <a:gd name="T0" fmla="*/ 80 w 164"/>
                <a:gd name="T1" fmla="*/ 0 h 178"/>
                <a:gd name="T2" fmla="*/ 164 w 164"/>
                <a:gd name="T3" fmla="*/ 178 h 178"/>
                <a:gd name="T4" fmla="*/ 0 w 164"/>
                <a:gd name="T5" fmla="*/ 178 h 178"/>
                <a:gd name="T6" fmla="*/ 80 w 164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8">
                  <a:moveTo>
                    <a:pt x="80" y="0"/>
                  </a:moveTo>
                  <a:lnTo>
                    <a:pt x="164" y="178"/>
                  </a:lnTo>
                  <a:lnTo>
                    <a:pt x="0" y="17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4523" y="1572"/>
              <a:ext cx="120" cy="152"/>
            </a:xfrm>
            <a:custGeom>
              <a:avLst/>
              <a:gdLst>
                <a:gd name="T0" fmla="*/ 142 w 142"/>
                <a:gd name="T1" fmla="*/ 0 h 208"/>
                <a:gd name="T2" fmla="*/ 62 w 142"/>
                <a:gd name="T3" fmla="*/ 176 h 208"/>
                <a:gd name="T4" fmla="*/ 0 w 142"/>
                <a:gd name="T5" fmla="*/ 208 h 208"/>
                <a:gd name="T6" fmla="*/ 142 w 14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8">
                  <a:moveTo>
                    <a:pt x="142" y="0"/>
                  </a:moveTo>
                  <a:lnTo>
                    <a:pt x="62" y="176"/>
                  </a:lnTo>
                  <a:lnTo>
                    <a:pt x="0" y="20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4751" y="1701"/>
              <a:ext cx="198" cy="23"/>
            </a:xfrm>
            <a:custGeom>
              <a:avLst/>
              <a:gdLst>
                <a:gd name="T0" fmla="*/ 233 w 233"/>
                <a:gd name="T1" fmla="*/ 0 h 32"/>
                <a:gd name="T2" fmla="*/ 233 w 233"/>
                <a:gd name="T3" fmla="*/ 32 h 32"/>
                <a:gd name="T4" fmla="*/ 24 w 233"/>
                <a:gd name="T5" fmla="*/ 32 h 32"/>
                <a:gd name="T6" fmla="*/ 0 w 233"/>
                <a:gd name="T7" fmla="*/ 0 h 32"/>
                <a:gd name="T8" fmla="*/ 233 w 2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2">
                  <a:moveTo>
                    <a:pt x="233" y="0"/>
                  </a:moveTo>
                  <a:lnTo>
                    <a:pt x="233" y="32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Rectangle 64"/>
            <p:cNvSpPr>
              <a:spLocks noChangeArrowheads="1"/>
            </p:cNvSpPr>
            <p:nvPr/>
          </p:nvSpPr>
          <p:spPr bwMode="auto">
            <a:xfrm>
              <a:off x="4772" y="1724"/>
              <a:ext cx="162" cy="148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Rectangle 65"/>
            <p:cNvSpPr>
              <a:spLocks noChangeArrowheads="1"/>
            </p:cNvSpPr>
            <p:nvPr/>
          </p:nvSpPr>
          <p:spPr bwMode="auto">
            <a:xfrm>
              <a:off x="4797" y="1741"/>
              <a:ext cx="105" cy="1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Rectangle 66"/>
            <p:cNvSpPr>
              <a:spLocks noChangeArrowheads="1"/>
            </p:cNvSpPr>
            <p:nvPr/>
          </p:nvSpPr>
          <p:spPr bwMode="auto">
            <a:xfrm>
              <a:off x="4856" y="1753"/>
              <a:ext cx="30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Rectangle 67"/>
            <p:cNvSpPr>
              <a:spLocks noChangeArrowheads="1"/>
            </p:cNvSpPr>
            <p:nvPr/>
          </p:nvSpPr>
          <p:spPr bwMode="auto">
            <a:xfrm>
              <a:off x="4815" y="1753"/>
              <a:ext cx="29" cy="8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Rectangle 68"/>
            <p:cNvSpPr>
              <a:spLocks noChangeArrowheads="1"/>
            </p:cNvSpPr>
            <p:nvPr/>
          </p:nvSpPr>
          <p:spPr bwMode="auto">
            <a:xfrm>
              <a:off x="4772" y="1929"/>
              <a:ext cx="162" cy="113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Rectangle 69"/>
            <p:cNvSpPr>
              <a:spLocks noChangeArrowheads="1"/>
            </p:cNvSpPr>
            <p:nvPr/>
          </p:nvSpPr>
          <p:spPr bwMode="auto">
            <a:xfrm>
              <a:off x="4794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Rectangle 70"/>
            <p:cNvSpPr>
              <a:spLocks noChangeArrowheads="1"/>
            </p:cNvSpPr>
            <p:nvPr/>
          </p:nvSpPr>
          <p:spPr bwMode="auto">
            <a:xfrm>
              <a:off x="4854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Rectangle 71"/>
            <p:cNvSpPr>
              <a:spLocks noChangeArrowheads="1"/>
            </p:cNvSpPr>
            <p:nvPr/>
          </p:nvSpPr>
          <p:spPr bwMode="auto">
            <a:xfrm>
              <a:off x="4805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Rectangle 72"/>
            <p:cNvSpPr>
              <a:spLocks noChangeArrowheads="1"/>
            </p:cNvSpPr>
            <p:nvPr/>
          </p:nvSpPr>
          <p:spPr bwMode="auto">
            <a:xfrm>
              <a:off x="4355" y="1948"/>
              <a:ext cx="106" cy="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Rectangle 73"/>
            <p:cNvSpPr>
              <a:spLocks noChangeArrowheads="1"/>
            </p:cNvSpPr>
            <p:nvPr/>
          </p:nvSpPr>
          <p:spPr bwMode="auto">
            <a:xfrm>
              <a:off x="4772" y="2056"/>
              <a:ext cx="162" cy="155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Rectangle 74"/>
            <p:cNvSpPr>
              <a:spLocks noChangeArrowheads="1"/>
            </p:cNvSpPr>
            <p:nvPr/>
          </p:nvSpPr>
          <p:spPr bwMode="auto">
            <a:xfrm>
              <a:off x="4588" y="1738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Rectangle 75"/>
            <p:cNvSpPr>
              <a:spLocks noChangeArrowheads="1"/>
            </p:cNvSpPr>
            <p:nvPr/>
          </p:nvSpPr>
          <p:spPr bwMode="auto">
            <a:xfrm>
              <a:off x="4648" y="1746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Rectangle 76"/>
            <p:cNvSpPr>
              <a:spLocks noChangeArrowheads="1"/>
            </p:cNvSpPr>
            <p:nvPr/>
          </p:nvSpPr>
          <p:spPr bwMode="auto">
            <a:xfrm>
              <a:off x="4602" y="1746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Rectangle 77"/>
            <p:cNvSpPr>
              <a:spLocks noChangeArrowheads="1"/>
            </p:cNvSpPr>
            <p:nvPr/>
          </p:nvSpPr>
          <p:spPr bwMode="auto">
            <a:xfrm>
              <a:off x="4599" y="2099"/>
              <a:ext cx="95" cy="1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Rectangle 78"/>
            <p:cNvSpPr>
              <a:spLocks noChangeArrowheads="1"/>
            </p:cNvSpPr>
            <p:nvPr/>
          </p:nvSpPr>
          <p:spPr bwMode="auto">
            <a:xfrm>
              <a:off x="4336" y="1745"/>
              <a:ext cx="146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Rectangle 79"/>
            <p:cNvSpPr>
              <a:spLocks noChangeArrowheads="1"/>
            </p:cNvSpPr>
            <p:nvPr/>
          </p:nvSpPr>
          <p:spPr bwMode="auto">
            <a:xfrm>
              <a:off x="4415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Rectangle 80"/>
            <p:cNvSpPr>
              <a:spLocks noChangeArrowheads="1"/>
            </p:cNvSpPr>
            <p:nvPr/>
          </p:nvSpPr>
          <p:spPr bwMode="auto">
            <a:xfrm>
              <a:off x="4349" y="1753"/>
              <a:ext cx="53" cy="5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Rectangle 81"/>
            <p:cNvSpPr>
              <a:spLocks noChangeArrowheads="1"/>
            </p:cNvSpPr>
            <p:nvPr/>
          </p:nvSpPr>
          <p:spPr bwMode="auto">
            <a:xfrm>
              <a:off x="4611" y="2116"/>
              <a:ext cx="70" cy="34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4583" y="2240"/>
              <a:ext cx="123" cy="16"/>
            </a:xfrm>
            <a:custGeom>
              <a:avLst/>
              <a:gdLst>
                <a:gd name="T0" fmla="*/ 0 w 145"/>
                <a:gd name="T1" fmla="*/ 21 h 21"/>
                <a:gd name="T2" fmla="*/ 6 w 145"/>
                <a:gd name="T3" fmla="*/ 0 h 21"/>
                <a:gd name="T4" fmla="*/ 140 w 145"/>
                <a:gd name="T5" fmla="*/ 0 h 21"/>
                <a:gd name="T6" fmla="*/ 145 w 145"/>
                <a:gd name="T7" fmla="*/ 21 h 21"/>
                <a:gd name="T8" fmla="*/ 0 w 1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1">
                  <a:moveTo>
                    <a:pt x="0" y="21"/>
                  </a:moveTo>
                  <a:lnTo>
                    <a:pt x="6" y="0"/>
                  </a:lnTo>
                  <a:lnTo>
                    <a:pt x="140" y="0"/>
                  </a:lnTo>
                  <a:lnTo>
                    <a:pt x="1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Rectangle 83"/>
            <p:cNvSpPr>
              <a:spLocks noChangeArrowheads="1"/>
            </p:cNvSpPr>
            <p:nvPr/>
          </p:nvSpPr>
          <p:spPr bwMode="auto">
            <a:xfrm>
              <a:off x="4584" y="2256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Rectangle 84"/>
            <p:cNvSpPr>
              <a:spLocks noChangeArrowheads="1"/>
            </p:cNvSpPr>
            <p:nvPr/>
          </p:nvSpPr>
          <p:spPr bwMode="auto">
            <a:xfrm>
              <a:off x="4772" y="2042"/>
              <a:ext cx="177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Rectangle 85"/>
            <p:cNvSpPr>
              <a:spLocks noChangeArrowheads="1"/>
            </p:cNvSpPr>
            <p:nvPr/>
          </p:nvSpPr>
          <p:spPr bwMode="auto">
            <a:xfrm>
              <a:off x="4772" y="1994"/>
              <a:ext cx="178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4715" y="1701"/>
              <a:ext cx="57" cy="539"/>
            </a:xfrm>
            <a:custGeom>
              <a:avLst/>
              <a:gdLst>
                <a:gd name="T0" fmla="*/ 67 w 67"/>
                <a:gd name="T1" fmla="*/ 32 h 736"/>
                <a:gd name="T2" fmla="*/ 0 w 67"/>
                <a:gd name="T3" fmla="*/ 0 h 736"/>
                <a:gd name="T4" fmla="*/ 0 w 67"/>
                <a:gd name="T5" fmla="*/ 736 h 736"/>
                <a:gd name="T6" fmla="*/ 67 w 67"/>
                <a:gd name="T7" fmla="*/ 697 h 736"/>
                <a:gd name="T8" fmla="*/ 67 w 67"/>
                <a:gd name="T9" fmla="*/ 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36">
                  <a:moveTo>
                    <a:pt x="67" y="32"/>
                  </a:moveTo>
                  <a:lnTo>
                    <a:pt x="0" y="0"/>
                  </a:lnTo>
                  <a:lnTo>
                    <a:pt x="0" y="736"/>
                  </a:lnTo>
                  <a:lnTo>
                    <a:pt x="67" y="697"/>
                  </a:lnTo>
                  <a:lnTo>
                    <a:pt x="67" y="32"/>
                  </a:lnTo>
                  <a:close/>
                </a:path>
              </a:pathLst>
            </a:custGeom>
            <a:solidFill>
              <a:srgbClr val="4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4523" y="1701"/>
              <a:ext cx="53" cy="539"/>
            </a:xfrm>
            <a:custGeom>
              <a:avLst/>
              <a:gdLst>
                <a:gd name="T0" fmla="*/ 62 w 62"/>
                <a:gd name="T1" fmla="*/ 0 h 736"/>
                <a:gd name="T2" fmla="*/ 0 w 62"/>
                <a:gd name="T3" fmla="*/ 32 h 736"/>
                <a:gd name="T4" fmla="*/ 0 w 62"/>
                <a:gd name="T5" fmla="*/ 697 h 736"/>
                <a:gd name="T6" fmla="*/ 62 w 62"/>
                <a:gd name="T7" fmla="*/ 736 h 736"/>
                <a:gd name="T8" fmla="*/ 62 w 62"/>
                <a:gd name="T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36">
                  <a:moveTo>
                    <a:pt x="62" y="0"/>
                  </a:moveTo>
                  <a:lnTo>
                    <a:pt x="0" y="32"/>
                  </a:lnTo>
                  <a:lnTo>
                    <a:pt x="0" y="697"/>
                  </a:lnTo>
                  <a:lnTo>
                    <a:pt x="62" y="73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Rectangle 88" descr="Horizontal brick"/>
            <p:cNvSpPr>
              <a:spLocks noChangeArrowheads="1"/>
            </p:cNvSpPr>
            <p:nvPr/>
          </p:nvSpPr>
          <p:spPr bwMode="auto">
            <a:xfrm>
              <a:off x="4318" y="1872"/>
              <a:ext cx="205" cy="57"/>
            </a:xfrm>
            <a:prstGeom prst="rect">
              <a:avLst/>
            </a:pr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Rectangle 89"/>
            <p:cNvSpPr>
              <a:spLocks noChangeArrowheads="1"/>
            </p:cNvSpPr>
            <p:nvPr/>
          </p:nvSpPr>
          <p:spPr bwMode="auto">
            <a:xfrm>
              <a:off x="4929" y="2003"/>
              <a:ext cx="10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4318" y="1701"/>
              <a:ext cx="223" cy="23"/>
            </a:xfrm>
            <a:custGeom>
              <a:avLst/>
              <a:gdLst>
                <a:gd name="T0" fmla="*/ 263 w 263"/>
                <a:gd name="T1" fmla="*/ 0 h 32"/>
                <a:gd name="T2" fmla="*/ 242 w 263"/>
                <a:gd name="T3" fmla="*/ 32 h 32"/>
                <a:gd name="T4" fmla="*/ 0 w 263"/>
                <a:gd name="T5" fmla="*/ 32 h 32"/>
                <a:gd name="T6" fmla="*/ 0 w 263"/>
                <a:gd name="T7" fmla="*/ 0 h 32"/>
                <a:gd name="T8" fmla="*/ 263 w 26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2">
                  <a:moveTo>
                    <a:pt x="263" y="0"/>
                  </a:moveTo>
                  <a:lnTo>
                    <a:pt x="24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Rectangle 91"/>
            <p:cNvSpPr>
              <a:spLocks noChangeArrowheads="1"/>
            </p:cNvSpPr>
            <p:nvPr/>
          </p:nvSpPr>
          <p:spPr bwMode="auto">
            <a:xfrm>
              <a:off x="4318" y="2055"/>
              <a:ext cx="205" cy="156"/>
            </a:xfrm>
            <a:prstGeom prst="rect">
              <a:avLst/>
            </a:prstGeom>
            <a:solidFill>
              <a:srgbClr val="9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4611" y="2171"/>
              <a:ext cx="16" cy="13"/>
            </a:xfrm>
            <a:custGeom>
              <a:avLst/>
              <a:gdLst>
                <a:gd name="T0" fmla="*/ 9 w 18"/>
                <a:gd name="T1" fmla="*/ 18 h 18"/>
                <a:gd name="T2" fmla="*/ 5 w 18"/>
                <a:gd name="T3" fmla="*/ 17 h 18"/>
                <a:gd name="T4" fmla="*/ 3 w 18"/>
                <a:gd name="T5" fmla="*/ 15 h 18"/>
                <a:gd name="T6" fmla="*/ 1 w 18"/>
                <a:gd name="T7" fmla="*/ 13 h 18"/>
                <a:gd name="T8" fmla="*/ 0 w 18"/>
                <a:gd name="T9" fmla="*/ 9 h 18"/>
                <a:gd name="T10" fmla="*/ 1 w 18"/>
                <a:gd name="T11" fmla="*/ 5 h 18"/>
                <a:gd name="T12" fmla="*/ 3 w 18"/>
                <a:gd name="T13" fmla="*/ 3 h 18"/>
                <a:gd name="T14" fmla="*/ 5 w 18"/>
                <a:gd name="T15" fmla="*/ 1 h 18"/>
                <a:gd name="T16" fmla="*/ 9 w 18"/>
                <a:gd name="T17" fmla="*/ 0 h 18"/>
                <a:gd name="T18" fmla="*/ 13 w 18"/>
                <a:gd name="T19" fmla="*/ 1 h 18"/>
                <a:gd name="T20" fmla="*/ 15 w 18"/>
                <a:gd name="T21" fmla="*/ 3 h 18"/>
                <a:gd name="T22" fmla="*/ 17 w 18"/>
                <a:gd name="T23" fmla="*/ 5 h 18"/>
                <a:gd name="T24" fmla="*/ 18 w 18"/>
                <a:gd name="T25" fmla="*/ 9 h 18"/>
                <a:gd name="T26" fmla="*/ 17 w 18"/>
                <a:gd name="T27" fmla="*/ 13 h 18"/>
                <a:gd name="T28" fmla="*/ 15 w 18"/>
                <a:gd name="T29" fmla="*/ 15 h 18"/>
                <a:gd name="T30" fmla="*/ 13 w 18"/>
                <a:gd name="T31" fmla="*/ 17 h 18"/>
                <a:gd name="T32" fmla="*/ 9 w 18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lnTo>
                    <a:pt x="5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7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4643" y="1572"/>
              <a:ext cx="129" cy="152"/>
            </a:xfrm>
            <a:custGeom>
              <a:avLst/>
              <a:gdLst>
                <a:gd name="T0" fmla="*/ 0 w 151"/>
                <a:gd name="T1" fmla="*/ 0 h 208"/>
                <a:gd name="T2" fmla="*/ 151 w 151"/>
                <a:gd name="T3" fmla="*/ 208 h 208"/>
                <a:gd name="T4" fmla="*/ 84 w 151"/>
                <a:gd name="T5" fmla="*/ 176 h 208"/>
                <a:gd name="T6" fmla="*/ 0 w 151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08">
                  <a:moveTo>
                    <a:pt x="0" y="0"/>
                  </a:moveTo>
                  <a:lnTo>
                    <a:pt x="151" y="208"/>
                  </a:lnTo>
                  <a:lnTo>
                    <a:pt x="84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Rectangle 94"/>
            <p:cNvSpPr>
              <a:spLocks noChangeArrowheads="1"/>
            </p:cNvSpPr>
            <p:nvPr/>
          </p:nvSpPr>
          <p:spPr bwMode="auto">
            <a:xfrm>
              <a:off x="4416" y="1960"/>
              <a:ext cx="34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Rectangle 95"/>
            <p:cNvSpPr>
              <a:spLocks noChangeArrowheads="1"/>
            </p:cNvSpPr>
            <p:nvPr/>
          </p:nvSpPr>
          <p:spPr bwMode="auto">
            <a:xfrm>
              <a:off x="4367" y="1960"/>
              <a:ext cx="35" cy="8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Rectangle 96"/>
            <p:cNvSpPr>
              <a:spLocks noChangeArrowheads="1"/>
            </p:cNvSpPr>
            <p:nvPr/>
          </p:nvSpPr>
          <p:spPr bwMode="auto">
            <a:xfrm>
              <a:off x="4320" y="2003"/>
              <a:ext cx="5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Rectangle 97"/>
            <p:cNvSpPr>
              <a:spLocks noChangeArrowheads="1"/>
            </p:cNvSpPr>
            <p:nvPr/>
          </p:nvSpPr>
          <p:spPr bwMode="auto">
            <a:xfrm>
              <a:off x="4318" y="2042"/>
              <a:ext cx="205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8" name="Rectangle 98"/>
            <p:cNvSpPr>
              <a:spLocks noChangeArrowheads="1"/>
            </p:cNvSpPr>
            <p:nvPr/>
          </p:nvSpPr>
          <p:spPr bwMode="auto">
            <a:xfrm>
              <a:off x="4318" y="1994"/>
              <a:ext cx="205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9" name="Rectangle 99"/>
            <p:cNvSpPr>
              <a:spLocks noChangeArrowheads="1"/>
            </p:cNvSpPr>
            <p:nvPr/>
          </p:nvSpPr>
          <p:spPr bwMode="auto">
            <a:xfrm>
              <a:off x="4451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0" name="Rectangle 100"/>
            <p:cNvSpPr>
              <a:spLocks noChangeArrowheads="1"/>
            </p:cNvSpPr>
            <p:nvPr/>
          </p:nvSpPr>
          <p:spPr bwMode="auto">
            <a:xfrm>
              <a:off x="4498" y="2004"/>
              <a:ext cx="9" cy="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01" name="Group 101"/>
            <p:cNvGrpSpPr>
              <a:grpSpLocks/>
            </p:cNvGrpSpPr>
            <p:nvPr/>
          </p:nvGrpSpPr>
          <p:grpSpPr bwMode="auto">
            <a:xfrm>
              <a:off x="4176" y="2085"/>
              <a:ext cx="90" cy="103"/>
              <a:chOff x="2742" y="1541"/>
              <a:chExt cx="106" cy="141"/>
            </a:xfrm>
          </p:grpSpPr>
          <p:sp>
            <p:nvSpPr>
              <p:cNvPr id="592" name="Rectangle 102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3" name="Rectangle 103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02" name="Group 104"/>
            <p:cNvGrpSpPr>
              <a:grpSpLocks/>
            </p:cNvGrpSpPr>
            <p:nvPr/>
          </p:nvGrpSpPr>
          <p:grpSpPr bwMode="auto">
            <a:xfrm>
              <a:off x="4363" y="2085"/>
              <a:ext cx="90" cy="103"/>
              <a:chOff x="2742" y="1541"/>
              <a:chExt cx="106" cy="141"/>
            </a:xfrm>
          </p:grpSpPr>
          <p:sp>
            <p:nvSpPr>
              <p:cNvPr id="590" name="Rectangle 105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1" name="Rectangle 106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03" name="Group 107"/>
            <p:cNvGrpSpPr>
              <a:grpSpLocks/>
            </p:cNvGrpSpPr>
            <p:nvPr/>
          </p:nvGrpSpPr>
          <p:grpSpPr bwMode="auto">
            <a:xfrm>
              <a:off x="4800" y="2085"/>
              <a:ext cx="90" cy="103"/>
              <a:chOff x="2742" y="1541"/>
              <a:chExt cx="106" cy="141"/>
            </a:xfrm>
          </p:grpSpPr>
          <p:sp>
            <p:nvSpPr>
              <p:cNvPr id="588" name="Rectangle 108"/>
              <p:cNvSpPr>
                <a:spLocks noChangeArrowheads="1"/>
              </p:cNvSpPr>
              <p:nvPr/>
            </p:nvSpPr>
            <p:spPr bwMode="auto">
              <a:xfrm>
                <a:off x="2742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9" name="Rectangle 109"/>
              <p:cNvSpPr>
                <a:spLocks noChangeArrowheads="1"/>
              </p:cNvSpPr>
              <p:nvPr/>
            </p:nvSpPr>
            <p:spPr bwMode="auto">
              <a:xfrm>
                <a:off x="2799" y="1541"/>
                <a:ext cx="49" cy="141"/>
              </a:xfrm>
              <a:prstGeom prst="rect">
                <a:avLst/>
              </a:prstGeom>
              <a:solidFill>
                <a:srgbClr val="CC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04" name="Rectangle 110"/>
            <p:cNvSpPr>
              <a:spLocks noChangeArrowheads="1"/>
            </p:cNvSpPr>
            <p:nvPr/>
          </p:nvSpPr>
          <p:spPr bwMode="auto">
            <a:xfrm>
              <a:off x="4588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Rectangle 111"/>
            <p:cNvSpPr>
              <a:spLocks noChangeArrowheads="1"/>
            </p:cNvSpPr>
            <p:nvPr/>
          </p:nvSpPr>
          <p:spPr bwMode="auto">
            <a:xfrm>
              <a:off x="4648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Rectangle 112"/>
            <p:cNvSpPr>
              <a:spLocks noChangeArrowheads="1"/>
            </p:cNvSpPr>
            <p:nvPr/>
          </p:nvSpPr>
          <p:spPr bwMode="auto">
            <a:xfrm>
              <a:off x="4602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Rectangle 113"/>
            <p:cNvSpPr>
              <a:spLocks noChangeArrowheads="1"/>
            </p:cNvSpPr>
            <p:nvPr/>
          </p:nvSpPr>
          <p:spPr bwMode="auto">
            <a:xfrm>
              <a:off x="3934" y="1940"/>
              <a:ext cx="111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8" name="Rectangle 114"/>
            <p:cNvSpPr>
              <a:spLocks noChangeArrowheads="1"/>
            </p:cNvSpPr>
            <p:nvPr/>
          </p:nvSpPr>
          <p:spPr bwMode="auto">
            <a:xfrm>
              <a:off x="3994" y="1948"/>
              <a:ext cx="40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9" name="Rectangle 115"/>
            <p:cNvSpPr>
              <a:spLocks noChangeArrowheads="1"/>
            </p:cNvSpPr>
            <p:nvPr/>
          </p:nvSpPr>
          <p:spPr bwMode="auto">
            <a:xfrm>
              <a:off x="3948" y="1948"/>
              <a:ext cx="39" cy="98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AutoShape 116" descr="Diagonal brick"/>
            <p:cNvSpPr>
              <a:spLocks noChangeArrowheads="1"/>
            </p:cNvSpPr>
            <p:nvPr/>
          </p:nvSpPr>
          <p:spPr bwMode="auto">
            <a:xfrm>
              <a:off x="4554" y="2286"/>
              <a:ext cx="146" cy="140"/>
            </a:xfrm>
            <a:prstGeom prst="parallelogram">
              <a:avLst>
                <a:gd name="adj" fmla="val 26071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1" name="AutoShape 117" descr="Diagonal brick"/>
            <p:cNvSpPr>
              <a:spLocks noChangeArrowheads="1"/>
            </p:cNvSpPr>
            <p:nvPr/>
          </p:nvSpPr>
          <p:spPr bwMode="auto">
            <a:xfrm flipH="1">
              <a:off x="3940" y="2280"/>
              <a:ext cx="140" cy="141"/>
            </a:xfrm>
            <a:prstGeom prst="parallelogram">
              <a:avLst>
                <a:gd name="adj" fmla="val 25000"/>
              </a:avLst>
            </a:prstGeom>
            <a:pattFill prst="diagBrick">
              <a:fgClr>
                <a:schemeClr val="tx1"/>
              </a:fgClr>
              <a:bgClr>
                <a:srgbClr val="B2B2B2"/>
              </a:bgClr>
            </a:patt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2" name="Freeform 118"/>
            <p:cNvSpPr>
              <a:spLocks/>
            </p:cNvSpPr>
            <p:nvPr/>
          </p:nvSpPr>
          <p:spPr bwMode="auto">
            <a:xfrm>
              <a:off x="4257" y="2289"/>
              <a:ext cx="2" cy="1"/>
            </a:xfrm>
            <a:custGeom>
              <a:avLst/>
              <a:gdLst>
                <a:gd name="T0" fmla="*/ 0 w 13"/>
                <a:gd name="T1" fmla="*/ 0 h 5"/>
                <a:gd name="T2" fmla="*/ 4 w 13"/>
                <a:gd name="T3" fmla="*/ 1 h 5"/>
                <a:gd name="T4" fmla="*/ 7 w 13"/>
                <a:gd name="T5" fmla="*/ 2 h 5"/>
                <a:gd name="T6" fmla="*/ 9 w 13"/>
                <a:gd name="T7" fmla="*/ 4 h 5"/>
                <a:gd name="T8" fmla="*/ 13 w 13"/>
                <a:gd name="T9" fmla="*/ 5 h 5"/>
                <a:gd name="T10" fmla="*/ 13 w 13"/>
                <a:gd name="T11" fmla="*/ 0 h 5"/>
                <a:gd name="T12" fmla="*/ 0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4" y="1"/>
                  </a:lnTo>
                  <a:lnTo>
                    <a:pt x="7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Freeform 119"/>
            <p:cNvSpPr>
              <a:spLocks/>
            </p:cNvSpPr>
            <p:nvPr/>
          </p:nvSpPr>
          <p:spPr bwMode="auto">
            <a:xfrm>
              <a:off x="4307" y="2287"/>
              <a:ext cx="10" cy="19"/>
            </a:xfrm>
            <a:custGeom>
              <a:avLst/>
              <a:gdLst>
                <a:gd name="T0" fmla="*/ 6 w 41"/>
                <a:gd name="T1" fmla="*/ 80 h 91"/>
                <a:gd name="T2" fmla="*/ 11 w 41"/>
                <a:gd name="T3" fmla="*/ 81 h 91"/>
                <a:gd name="T4" fmla="*/ 15 w 41"/>
                <a:gd name="T5" fmla="*/ 83 h 91"/>
                <a:gd name="T6" fmla="*/ 19 w 41"/>
                <a:gd name="T7" fmla="*/ 84 h 91"/>
                <a:gd name="T8" fmla="*/ 23 w 41"/>
                <a:gd name="T9" fmla="*/ 85 h 91"/>
                <a:gd name="T10" fmla="*/ 28 w 41"/>
                <a:gd name="T11" fmla="*/ 88 h 91"/>
                <a:gd name="T12" fmla="*/ 33 w 41"/>
                <a:gd name="T13" fmla="*/ 89 h 91"/>
                <a:gd name="T14" fmla="*/ 36 w 41"/>
                <a:gd name="T15" fmla="*/ 90 h 91"/>
                <a:gd name="T16" fmla="*/ 41 w 41"/>
                <a:gd name="T17" fmla="*/ 91 h 91"/>
                <a:gd name="T18" fmla="*/ 35 w 41"/>
                <a:gd name="T19" fmla="*/ 0 h 91"/>
                <a:gd name="T20" fmla="*/ 0 w 41"/>
                <a:gd name="T21" fmla="*/ 1 h 91"/>
                <a:gd name="T22" fmla="*/ 6 w 41"/>
                <a:gd name="T23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91">
                  <a:moveTo>
                    <a:pt x="6" y="80"/>
                  </a:moveTo>
                  <a:lnTo>
                    <a:pt x="11" y="81"/>
                  </a:lnTo>
                  <a:lnTo>
                    <a:pt x="15" y="83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8" y="88"/>
                  </a:lnTo>
                  <a:lnTo>
                    <a:pt x="33" y="89"/>
                  </a:lnTo>
                  <a:lnTo>
                    <a:pt x="36" y="90"/>
                  </a:lnTo>
                  <a:lnTo>
                    <a:pt x="41" y="91"/>
                  </a:lnTo>
                  <a:lnTo>
                    <a:pt x="35" y="0"/>
                  </a:lnTo>
                  <a:lnTo>
                    <a:pt x="0" y="1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Freeform 120"/>
            <p:cNvSpPr>
              <a:spLocks/>
            </p:cNvSpPr>
            <p:nvPr/>
          </p:nvSpPr>
          <p:spPr bwMode="auto">
            <a:xfrm>
              <a:off x="4286" y="2287"/>
              <a:ext cx="7" cy="12"/>
            </a:xfrm>
            <a:custGeom>
              <a:avLst/>
              <a:gdLst>
                <a:gd name="T0" fmla="*/ 4 w 36"/>
                <a:gd name="T1" fmla="*/ 46 h 56"/>
                <a:gd name="T2" fmla="*/ 12 w 36"/>
                <a:gd name="T3" fmla="*/ 48 h 56"/>
                <a:gd name="T4" fmla="*/ 20 w 36"/>
                <a:gd name="T5" fmla="*/ 50 h 56"/>
                <a:gd name="T6" fmla="*/ 28 w 36"/>
                <a:gd name="T7" fmla="*/ 54 h 56"/>
                <a:gd name="T8" fmla="*/ 36 w 36"/>
                <a:gd name="T9" fmla="*/ 56 h 56"/>
                <a:gd name="T10" fmla="*/ 31 w 36"/>
                <a:gd name="T11" fmla="*/ 0 h 56"/>
                <a:gd name="T12" fmla="*/ 0 w 36"/>
                <a:gd name="T13" fmla="*/ 1 h 56"/>
                <a:gd name="T14" fmla="*/ 4 w 36"/>
                <a:gd name="T1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6">
                  <a:moveTo>
                    <a:pt x="4" y="46"/>
                  </a:moveTo>
                  <a:lnTo>
                    <a:pt x="12" y="48"/>
                  </a:lnTo>
                  <a:lnTo>
                    <a:pt x="20" y="50"/>
                  </a:lnTo>
                  <a:lnTo>
                    <a:pt x="28" y="54"/>
                  </a:lnTo>
                  <a:lnTo>
                    <a:pt x="36" y="56"/>
                  </a:lnTo>
                  <a:lnTo>
                    <a:pt x="31" y="0"/>
                  </a:lnTo>
                  <a:lnTo>
                    <a:pt x="0" y="1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Freeform 121"/>
            <p:cNvSpPr>
              <a:spLocks/>
            </p:cNvSpPr>
            <p:nvPr/>
          </p:nvSpPr>
          <p:spPr bwMode="auto">
            <a:xfrm>
              <a:off x="4275" y="2288"/>
              <a:ext cx="7" cy="8"/>
            </a:xfrm>
            <a:custGeom>
              <a:avLst/>
              <a:gdLst>
                <a:gd name="T0" fmla="*/ 2 w 34"/>
                <a:gd name="T1" fmla="*/ 28 h 39"/>
                <a:gd name="T2" fmla="*/ 7 w 34"/>
                <a:gd name="T3" fmla="*/ 30 h 39"/>
                <a:gd name="T4" fmla="*/ 13 w 34"/>
                <a:gd name="T5" fmla="*/ 32 h 39"/>
                <a:gd name="T6" fmla="*/ 17 w 34"/>
                <a:gd name="T7" fmla="*/ 33 h 39"/>
                <a:gd name="T8" fmla="*/ 22 w 34"/>
                <a:gd name="T9" fmla="*/ 35 h 39"/>
                <a:gd name="T10" fmla="*/ 25 w 34"/>
                <a:gd name="T11" fmla="*/ 37 h 39"/>
                <a:gd name="T12" fmla="*/ 29 w 34"/>
                <a:gd name="T13" fmla="*/ 37 h 39"/>
                <a:gd name="T14" fmla="*/ 31 w 34"/>
                <a:gd name="T15" fmla="*/ 38 h 39"/>
                <a:gd name="T16" fmla="*/ 34 w 34"/>
                <a:gd name="T17" fmla="*/ 39 h 39"/>
                <a:gd name="T18" fmla="*/ 31 w 34"/>
                <a:gd name="T19" fmla="*/ 0 h 39"/>
                <a:gd name="T20" fmla="*/ 0 w 34"/>
                <a:gd name="T21" fmla="*/ 1 h 39"/>
                <a:gd name="T22" fmla="*/ 2 w 34"/>
                <a:gd name="T2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9">
                  <a:moveTo>
                    <a:pt x="2" y="28"/>
                  </a:moveTo>
                  <a:lnTo>
                    <a:pt x="7" y="30"/>
                  </a:lnTo>
                  <a:lnTo>
                    <a:pt x="13" y="32"/>
                  </a:lnTo>
                  <a:lnTo>
                    <a:pt x="17" y="33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1" y="38"/>
                  </a:lnTo>
                  <a:lnTo>
                    <a:pt x="34" y="39"/>
                  </a:lnTo>
                  <a:lnTo>
                    <a:pt x="31" y="0"/>
                  </a:lnTo>
                  <a:lnTo>
                    <a:pt x="0" y="1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Freeform 122"/>
            <p:cNvSpPr>
              <a:spLocks/>
            </p:cNvSpPr>
            <p:nvPr/>
          </p:nvSpPr>
          <p:spPr bwMode="auto">
            <a:xfrm>
              <a:off x="4264" y="2288"/>
              <a:ext cx="7" cy="5"/>
            </a:xfrm>
            <a:custGeom>
              <a:avLst/>
              <a:gdLst>
                <a:gd name="T0" fmla="*/ 0 w 32"/>
                <a:gd name="T1" fmla="*/ 10 h 22"/>
                <a:gd name="T2" fmla="*/ 8 w 32"/>
                <a:gd name="T3" fmla="*/ 13 h 22"/>
                <a:gd name="T4" fmla="*/ 16 w 32"/>
                <a:gd name="T5" fmla="*/ 16 h 22"/>
                <a:gd name="T6" fmla="*/ 24 w 32"/>
                <a:gd name="T7" fmla="*/ 20 h 22"/>
                <a:gd name="T8" fmla="*/ 32 w 32"/>
                <a:gd name="T9" fmla="*/ 22 h 22"/>
                <a:gd name="T10" fmla="*/ 31 w 32"/>
                <a:gd name="T11" fmla="*/ 0 h 22"/>
                <a:gd name="T12" fmla="*/ 0 w 32"/>
                <a:gd name="T13" fmla="*/ 1 h 22"/>
                <a:gd name="T14" fmla="*/ 0 w 32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lnTo>
                    <a:pt x="8" y="13"/>
                  </a:lnTo>
                  <a:lnTo>
                    <a:pt x="16" y="16"/>
                  </a:lnTo>
                  <a:lnTo>
                    <a:pt x="24" y="20"/>
                  </a:lnTo>
                  <a:lnTo>
                    <a:pt x="32" y="22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Freeform 123"/>
            <p:cNvSpPr>
              <a:spLocks/>
            </p:cNvSpPr>
            <p:nvPr/>
          </p:nvSpPr>
          <p:spPr bwMode="auto">
            <a:xfrm>
              <a:off x="4297" y="2287"/>
              <a:ext cx="8" cy="16"/>
            </a:xfrm>
            <a:custGeom>
              <a:avLst/>
              <a:gdLst>
                <a:gd name="T0" fmla="*/ 5 w 36"/>
                <a:gd name="T1" fmla="*/ 64 h 73"/>
                <a:gd name="T2" fmla="*/ 13 w 36"/>
                <a:gd name="T3" fmla="*/ 66 h 73"/>
                <a:gd name="T4" fmla="*/ 21 w 36"/>
                <a:gd name="T5" fmla="*/ 68 h 73"/>
                <a:gd name="T6" fmla="*/ 28 w 36"/>
                <a:gd name="T7" fmla="*/ 71 h 73"/>
                <a:gd name="T8" fmla="*/ 36 w 36"/>
                <a:gd name="T9" fmla="*/ 73 h 73"/>
                <a:gd name="T10" fmla="*/ 31 w 36"/>
                <a:gd name="T11" fmla="*/ 0 h 73"/>
                <a:gd name="T12" fmla="*/ 0 w 36"/>
                <a:gd name="T13" fmla="*/ 2 h 73"/>
                <a:gd name="T14" fmla="*/ 5 w 36"/>
                <a:gd name="T15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73">
                  <a:moveTo>
                    <a:pt x="5" y="64"/>
                  </a:moveTo>
                  <a:lnTo>
                    <a:pt x="13" y="66"/>
                  </a:lnTo>
                  <a:lnTo>
                    <a:pt x="21" y="68"/>
                  </a:lnTo>
                  <a:lnTo>
                    <a:pt x="28" y="71"/>
                  </a:lnTo>
                  <a:lnTo>
                    <a:pt x="36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1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Freeform 124"/>
            <p:cNvSpPr>
              <a:spLocks/>
            </p:cNvSpPr>
            <p:nvPr/>
          </p:nvSpPr>
          <p:spPr bwMode="auto">
            <a:xfrm>
              <a:off x="4267" y="2327"/>
              <a:ext cx="77" cy="20"/>
            </a:xfrm>
            <a:custGeom>
              <a:avLst/>
              <a:gdLst>
                <a:gd name="T0" fmla="*/ 325 w 327"/>
                <a:gd name="T1" fmla="*/ 52 h 95"/>
                <a:gd name="T2" fmla="*/ 222 w 327"/>
                <a:gd name="T3" fmla="*/ 52 h 95"/>
                <a:gd name="T4" fmla="*/ 220 w 327"/>
                <a:gd name="T5" fmla="*/ 15 h 95"/>
                <a:gd name="T6" fmla="*/ 14 w 327"/>
                <a:gd name="T7" fmla="*/ 0 h 95"/>
                <a:gd name="T8" fmla="*/ 0 w 327"/>
                <a:gd name="T9" fmla="*/ 0 h 95"/>
                <a:gd name="T10" fmla="*/ 0 w 327"/>
                <a:gd name="T11" fmla="*/ 0 h 95"/>
                <a:gd name="T12" fmla="*/ 0 w 327"/>
                <a:gd name="T13" fmla="*/ 0 h 95"/>
                <a:gd name="T14" fmla="*/ 0 w 327"/>
                <a:gd name="T15" fmla="*/ 0 h 95"/>
                <a:gd name="T16" fmla="*/ 0 w 327"/>
                <a:gd name="T17" fmla="*/ 0 h 95"/>
                <a:gd name="T18" fmla="*/ 21 w 327"/>
                <a:gd name="T19" fmla="*/ 7 h 95"/>
                <a:gd name="T20" fmla="*/ 40 w 327"/>
                <a:gd name="T21" fmla="*/ 14 h 95"/>
                <a:gd name="T22" fmla="*/ 61 w 327"/>
                <a:gd name="T23" fmla="*/ 21 h 95"/>
                <a:gd name="T24" fmla="*/ 82 w 327"/>
                <a:gd name="T25" fmla="*/ 27 h 95"/>
                <a:gd name="T26" fmla="*/ 101 w 327"/>
                <a:gd name="T27" fmla="*/ 34 h 95"/>
                <a:gd name="T28" fmla="*/ 122 w 327"/>
                <a:gd name="T29" fmla="*/ 39 h 95"/>
                <a:gd name="T30" fmla="*/ 143 w 327"/>
                <a:gd name="T31" fmla="*/ 46 h 95"/>
                <a:gd name="T32" fmla="*/ 163 w 327"/>
                <a:gd name="T33" fmla="*/ 52 h 95"/>
                <a:gd name="T34" fmla="*/ 183 w 327"/>
                <a:gd name="T35" fmla="*/ 58 h 95"/>
                <a:gd name="T36" fmla="*/ 204 w 327"/>
                <a:gd name="T37" fmla="*/ 64 h 95"/>
                <a:gd name="T38" fmla="*/ 224 w 327"/>
                <a:gd name="T39" fmla="*/ 68 h 95"/>
                <a:gd name="T40" fmla="*/ 245 w 327"/>
                <a:gd name="T41" fmla="*/ 74 h 95"/>
                <a:gd name="T42" fmla="*/ 266 w 327"/>
                <a:gd name="T43" fmla="*/ 80 h 95"/>
                <a:gd name="T44" fmla="*/ 285 w 327"/>
                <a:gd name="T45" fmla="*/ 84 h 95"/>
                <a:gd name="T46" fmla="*/ 306 w 327"/>
                <a:gd name="T47" fmla="*/ 90 h 95"/>
                <a:gd name="T48" fmla="*/ 327 w 327"/>
                <a:gd name="T49" fmla="*/ 95 h 95"/>
                <a:gd name="T50" fmla="*/ 325 w 327"/>
                <a:gd name="T51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7" h="95">
                  <a:moveTo>
                    <a:pt x="325" y="52"/>
                  </a:moveTo>
                  <a:lnTo>
                    <a:pt x="222" y="52"/>
                  </a:lnTo>
                  <a:lnTo>
                    <a:pt x="22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7"/>
                  </a:lnTo>
                  <a:lnTo>
                    <a:pt x="40" y="14"/>
                  </a:lnTo>
                  <a:lnTo>
                    <a:pt x="61" y="21"/>
                  </a:lnTo>
                  <a:lnTo>
                    <a:pt x="82" y="27"/>
                  </a:lnTo>
                  <a:lnTo>
                    <a:pt x="101" y="34"/>
                  </a:lnTo>
                  <a:lnTo>
                    <a:pt x="122" y="39"/>
                  </a:lnTo>
                  <a:lnTo>
                    <a:pt x="143" y="46"/>
                  </a:lnTo>
                  <a:lnTo>
                    <a:pt x="163" y="52"/>
                  </a:lnTo>
                  <a:lnTo>
                    <a:pt x="183" y="58"/>
                  </a:lnTo>
                  <a:lnTo>
                    <a:pt x="204" y="64"/>
                  </a:lnTo>
                  <a:lnTo>
                    <a:pt x="224" y="68"/>
                  </a:lnTo>
                  <a:lnTo>
                    <a:pt x="245" y="74"/>
                  </a:lnTo>
                  <a:lnTo>
                    <a:pt x="266" y="80"/>
                  </a:lnTo>
                  <a:lnTo>
                    <a:pt x="285" y="84"/>
                  </a:lnTo>
                  <a:lnTo>
                    <a:pt x="306" y="90"/>
                  </a:lnTo>
                  <a:lnTo>
                    <a:pt x="327" y="95"/>
                  </a:lnTo>
                  <a:lnTo>
                    <a:pt x="325" y="52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Freeform 125"/>
            <p:cNvSpPr>
              <a:spLocks/>
            </p:cNvSpPr>
            <p:nvPr/>
          </p:nvSpPr>
          <p:spPr bwMode="auto">
            <a:xfrm>
              <a:off x="4264" y="2309"/>
              <a:ext cx="6" cy="1"/>
            </a:xfrm>
            <a:custGeom>
              <a:avLst/>
              <a:gdLst>
                <a:gd name="T0" fmla="*/ 1 w 23"/>
                <a:gd name="T1" fmla="*/ 8 h 8"/>
                <a:gd name="T2" fmla="*/ 23 w 23"/>
                <a:gd name="T3" fmla="*/ 8 h 8"/>
                <a:gd name="T4" fmla="*/ 17 w 23"/>
                <a:gd name="T5" fmla="*/ 6 h 8"/>
                <a:gd name="T6" fmla="*/ 11 w 23"/>
                <a:gd name="T7" fmla="*/ 3 h 8"/>
                <a:gd name="T8" fmla="*/ 6 w 23"/>
                <a:gd name="T9" fmla="*/ 2 h 8"/>
                <a:gd name="T10" fmla="*/ 0 w 23"/>
                <a:gd name="T11" fmla="*/ 0 h 8"/>
                <a:gd name="T12" fmla="*/ 1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lnTo>
                    <a:pt x="23" y="8"/>
                  </a:lnTo>
                  <a:lnTo>
                    <a:pt x="17" y="6"/>
                  </a:lnTo>
                  <a:lnTo>
                    <a:pt x="11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A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126"/>
            <p:cNvSpPr>
              <a:spLocks/>
            </p:cNvSpPr>
            <p:nvPr/>
          </p:nvSpPr>
          <p:spPr bwMode="auto">
            <a:xfrm>
              <a:off x="4308" y="2303"/>
              <a:ext cx="9" cy="7"/>
            </a:xfrm>
            <a:custGeom>
              <a:avLst/>
              <a:gdLst>
                <a:gd name="T0" fmla="*/ 2 w 36"/>
                <a:gd name="T1" fmla="*/ 28 h 28"/>
                <a:gd name="T2" fmla="*/ 36 w 36"/>
                <a:gd name="T3" fmla="*/ 28 h 28"/>
                <a:gd name="T4" fmla="*/ 35 w 36"/>
                <a:gd name="T5" fmla="*/ 11 h 28"/>
                <a:gd name="T6" fmla="*/ 30 w 36"/>
                <a:gd name="T7" fmla="*/ 10 h 28"/>
                <a:gd name="T8" fmla="*/ 27 w 36"/>
                <a:gd name="T9" fmla="*/ 9 h 28"/>
                <a:gd name="T10" fmla="*/ 22 w 36"/>
                <a:gd name="T11" fmla="*/ 8 h 28"/>
                <a:gd name="T12" fmla="*/ 17 w 36"/>
                <a:gd name="T13" fmla="*/ 5 h 28"/>
                <a:gd name="T14" fmla="*/ 13 w 36"/>
                <a:gd name="T15" fmla="*/ 4 h 28"/>
                <a:gd name="T16" fmla="*/ 9 w 36"/>
                <a:gd name="T17" fmla="*/ 3 h 28"/>
                <a:gd name="T18" fmla="*/ 5 w 36"/>
                <a:gd name="T19" fmla="*/ 1 h 28"/>
                <a:gd name="T20" fmla="*/ 0 w 36"/>
                <a:gd name="T21" fmla="*/ 0 h 28"/>
                <a:gd name="T22" fmla="*/ 2 w 3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8">
                  <a:moveTo>
                    <a:pt x="2" y="28"/>
                  </a:moveTo>
                  <a:lnTo>
                    <a:pt x="36" y="28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7" y="9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3" y="4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Freeform 127"/>
            <p:cNvSpPr>
              <a:spLocks/>
            </p:cNvSpPr>
            <p:nvPr/>
          </p:nvSpPr>
          <p:spPr bwMode="auto">
            <a:xfrm>
              <a:off x="4297" y="2301"/>
              <a:ext cx="9" cy="9"/>
            </a:xfrm>
            <a:custGeom>
              <a:avLst/>
              <a:gdLst>
                <a:gd name="T0" fmla="*/ 2 w 34"/>
                <a:gd name="T1" fmla="*/ 44 h 44"/>
                <a:gd name="T2" fmla="*/ 34 w 34"/>
                <a:gd name="T3" fmla="*/ 42 h 44"/>
                <a:gd name="T4" fmla="*/ 31 w 34"/>
                <a:gd name="T5" fmla="*/ 9 h 44"/>
                <a:gd name="T6" fmla="*/ 23 w 34"/>
                <a:gd name="T7" fmla="*/ 7 h 44"/>
                <a:gd name="T8" fmla="*/ 16 w 34"/>
                <a:gd name="T9" fmla="*/ 4 h 44"/>
                <a:gd name="T10" fmla="*/ 8 w 34"/>
                <a:gd name="T11" fmla="*/ 2 h 44"/>
                <a:gd name="T12" fmla="*/ 0 w 34"/>
                <a:gd name="T13" fmla="*/ 0 h 44"/>
                <a:gd name="T14" fmla="*/ 2 w 3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2" y="44"/>
                  </a:moveTo>
                  <a:lnTo>
                    <a:pt x="34" y="42"/>
                  </a:lnTo>
                  <a:lnTo>
                    <a:pt x="31" y="9"/>
                  </a:lnTo>
                  <a:lnTo>
                    <a:pt x="23" y="7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128"/>
            <p:cNvSpPr>
              <a:spLocks/>
            </p:cNvSpPr>
            <p:nvPr/>
          </p:nvSpPr>
          <p:spPr bwMode="auto">
            <a:xfrm>
              <a:off x="4275" y="2294"/>
              <a:ext cx="9" cy="16"/>
            </a:xfrm>
            <a:custGeom>
              <a:avLst/>
              <a:gdLst>
                <a:gd name="T0" fmla="*/ 0 w 38"/>
                <a:gd name="T1" fmla="*/ 0 h 78"/>
                <a:gd name="T2" fmla="*/ 6 w 38"/>
                <a:gd name="T3" fmla="*/ 78 h 78"/>
                <a:gd name="T4" fmla="*/ 38 w 38"/>
                <a:gd name="T5" fmla="*/ 78 h 78"/>
                <a:gd name="T6" fmla="*/ 32 w 38"/>
                <a:gd name="T7" fmla="*/ 11 h 78"/>
                <a:gd name="T8" fmla="*/ 29 w 38"/>
                <a:gd name="T9" fmla="*/ 10 h 78"/>
                <a:gd name="T10" fmla="*/ 27 w 38"/>
                <a:gd name="T11" fmla="*/ 9 h 78"/>
                <a:gd name="T12" fmla="*/ 23 w 38"/>
                <a:gd name="T13" fmla="*/ 9 h 78"/>
                <a:gd name="T14" fmla="*/ 20 w 38"/>
                <a:gd name="T15" fmla="*/ 7 h 78"/>
                <a:gd name="T16" fmla="*/ 15 w 38"/>
                <a:gd name="T17" fmla="*/ 5 h 78"/>
                <a:gd name="T18" fmla="*/ 11 w 38"/>
                <a:gd name="T19" fmla="*/ 4 h 78"/>
                <a:gd name="T20" fmla="*/ 5 w 38"/>
                <a:gd name="T21" fmla="*/ 2 h 78"/>
                <a:gd name="T22" fmla="*/ 0 w 38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lnTo>
                    <a:pt x="6" y="78"/>
                  </a:lnTo>
                  <a:lnTo>
                    <a:pt x="38" y="78"/>
                  </a:lnTo>
                  <a:lnTo>
                    <a:pt x="32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Freeform 129"/>
            <p:cNvSpPr>
              <a:spLocks/>
            </p:cNvSpPr>
            <p:nvPr/>
          </p:nvSpPr>
          <p:spPr bwMode="auto">
            <a:xfrm>
              <a:off x="4286" y="2297"/>
              <a:ext cx="8" cy="13"/>
            </a:xfrm>
            <a:custGeom>
              <a:avLst/>
              <a:gdLst>
                <a:gd name="T0" fmla="*/ 4 w 35"/>
                <a:gd name="T1" fmla="*/ 61 h 61"/>
                <a:gd name="T2" fmla="*/ 35 w 35"/>
                <a:gd name="T3" fmla="*/ 60 h 61"/>
                <a:gd name="T4" fmla="*/ 32 w 35"/>
                <a:gd name="T5" fmla="*/ 10 h 61"/>
                <a:gd name="T6" fmla="*/ 24 w 35"/>
                <a:gd name="T7" fmla="*/ 8 h 61"/>
                <a:gd name="T8" fmla="*/ 16 w 35"/>
                <a:gd name="T9" fmla="*/ 4 h 61"/>
                <a:gd name="T10" fmla="*/ 8 w 35"/>
                <a:gd name="T11" fmla="*/ 2 h 61"/>
                <a:gd name="T12" fmla="*/ 0 w 35"/>
                <a:gd name="T13" fmla="*/ 0 h 61"/>
                <a:gd name="T14" fmla="*/ 4 w 35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1">
                  <a:moveTo>
                    <a:pt x="4" y="61"/>
                  </a:moveTo>
                  <a:lnTo>
                    <a:pt x="35" y="60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16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Freeform 130"/>
            <p:cNvSpPr>
              <a:spLocks/>
            </p:cNvSpPr>
            <p:nvPr/>
          </p:nvSpPr>
          <p:spPr bwMode="auto">
            <a:xfrm>
              <a:off x="4264" y="2290"/>
              <a:ext cx="8" cy="20"/>
            </a:xfrm>
            <a:custGeom>
              <a:avLst/>
              <a:gdLst>
                <a:gd name="T0" fmla="*/ 7 w 39"/>
                <a:gd name="T1" fmla="*/ 87 h 95"/>
                <a:gd name="T2" fmla="*/ 13 w 39"/>
                <a:gd name="T3" fmla="*/ 89 h 95"/>
                <a:gd name="T4" fmla="*/ 18 w 39"/>
                <a:gd name="T5" fmla="*/ 90 h 95"/>
                <a:gd name="T6" fmla="*/ 24 w 39"/>
                <a:gd name="T7" fmla="*/ 93 h 95"/>
                <a:gd name="T8" fmla="*/ 30 w 39"/>
                <a:gd name="T9" fmla="*/ 95 h 95"/>
                <a:gd name="T10" fmla="*/ 39 w 39"/>
                <a:gd name="T11" fmla="*/ 95 h 95"/>
                <a:gd name="T12" fmla="*/ 32 w 39"/>
                <a:gd name="T13" fmla="*/ 12 h 95"/>
                <a:gd name="T14" fmla="*/ 24 w 39"/>
                <a:gd name="T15" fmla="*/ 10 h 95"/>
                <a:gd name="T16" fmla="*/ 16 w 39"/>
                <a:gd name="T17" fmla="*/ 6 h 95"/>
                <a:gd name="T18" fmla="*/ 8 w 39"/>
                <a:gd name="T19" fmla="*/ 3 h 95"/>
                <a:gd name="T20" fmla="*/ 0 w 39"/>
                <a:gd name="T21" fmla="*/ 0 h 95"/>
                <a:gd name="T22" fmla="*/ 7 w 39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95">
                  <a:moveTo>
                    <a:pt x="7" y="87"/>
                  </a:moveTo>
                  <a:lnTo>
                    <a:pt x="13" y="89"/>
                  </a:lnTo>
                  <a:lnTo>
                    <a:pt x="18" y="90"/>
                  </a:lnTo>
                  <a:lnTo>
                    <a:pt x="24" y="93"/>
                  </a:lnTo>
                  <a:lnTo>
                    <a:pt x="30" y="95"/>
                  </a:lnTo>
                  <a:lnTo>
                    <a:pt x="39" y="95"/>
                  </a:lnTo>
                  <a:lnTo>
                    <a:pt x="32" y="12"/>
                  </a:lnTo>
                  <a:lnTo>
                    <a:pt x="24" y="10"/>
                  </a:lnTo>
                  <a:lnTo>
                    <a:pt x="16" y="6"/>
                  </a:lnTo>
                  <a:lnTo>
                    <a:pt x="8" y="3"/>
                  </a:lnTo>
                  <a:lnTo>
                    <a:pt x="0" y="0"/>
                  </a:lnTo>
                  <a:lnTo>
                    <a:pt x="7" y="87"/>
                  </a:lnTo>
                  <a:close/>
                </a:path>
              </a:pathLst>
            </a:custGeom>
            <a:solidFill>
              <a:srgbClr val="3A9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Freeform 131"/>
            <p:cNvSpPr>
              <a:spLocks/>
            </p:cNvSpPr>
            <p:nvPr/>
          </p:nvSpPr>
          <p:spPr bwMode="auto">
            <a:xfrm>
              <a:off x="4258" y="2230"/>
              <a:ext cx="70" cy="10"/>
            </a:xfrm>
            <a:custGeom>
              <a:avLst/>
              <a:gdLst>
                <a:gd name="T0" fmla="*/ 224 w 294"/>
                <a:gd name="T1" fmla="*/ 28 h 46"/>
                <a:gd name="T2" fmla="*/ 221 w 294"/>
                <a:gd name="T3" fmla="*/ 0 h 46"/>
                <a:gd name="T4" fmla="*/ 0 w 294"/>
                <a:gd name="T5" fmla="*/ 15 h 46"/>
                <a:gd name="T6" fmla="*/ 294 w 294"/>
                <a:gd name="T7" fmla="*/ 46 h 46"/>
                <a:gd name="T8" fmla="*/ 292 w 294"/>
                <a:gd name="T9" fmla="*/ 23 h 46"/>
                <a:gd name="T10" fmla="*/ 224 w 294"/>
                <a:gd name="T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46">
                  <a:moveTo>
                    <a:pt x="224" y="28"/>
                  </a:moveTo>
                  <a:lnTo>
                    <a:pt x="221" y="0"/>
                  </a:lnTo>
                  <a:lnTo>
                    <a:pt x="0" y="15"/>
                  </a:lnTo>
                  <a:lnTo>
                    <a:pt x="294" y="46"/>
                  </a:lnTo>
                  <a:lnTo>
                    <a:pt x="292" y="23"/>
                  </a:lnTo>
                  <a:lnTo>
                    <a:pt x="224" y="28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132"/>
            <p:cNvSpPr>
              <a:spLocks/>
            </p:cNvSpPr>
            <p:nvPr/>
          </p:nvSpPr>
          <p:spPr bwMode="auto">
            <a:xfrm>
              <a:off x="4270" y="2327"/>
              <a:ext cx="49" cy="4"/>
            </a:xfrm>
            <a:custGeom>
              <a:avLst/>
              <a:gdLst>
                <a:gd name="T0" fmla="*/ 206 w 206"/>
                <a:gd name="T1" fmla="*/ 17 h 17"/>
                <a:gd name="T2" fmla="*/ 205 w 206"/>
                <a:gd name="T3" fmla="*/ 0 h 17"/>
                <a:gd name="T4" fmla="*/ 0 w 206"/>
                <a:gd name="T5" fmla="*/ 2 h 17"/>
                <a:gd name="T6" fmla="*/ 206 w 20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17">
                  <a:moveTo>
                    <a:pt x="206" y="17"/>
                  </a:moveTo>
                  <a:lnTo>
                    <a:pt x="205" y="0"/>
                  </a:lnTo>
                  <a:lnTo>
                    <a:pt x="0" y="2"/>
                  </a:lnTo>
                  <a:lnTo>
                    <a:pt x="206" y="17"/>
                  </a:lnTo>
                  <a:close/>
                </a:path>
              </a:pathLst>
            </a:custGeom>
            <a:solidFill>
              <a:srgbClr val="547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133"/>
            <p:cNvSpPr>
              <a:spLocks/>
            </p:cNvSpPr>
            <p:nvPr/>
          </p:nvSpPr>
          <p:spPr bwMode="auto">
            <a:xfrm>
              <a:off x="4258" y="2287"/>
              <a:ext cx="69" cy="40"/>
            </a:xfrm>
            <a:custGeom>
              <a:avLst/>
              <a:gdLst>
                <a:gd name="T0" fmla="*/ 257 w 292"/>
                <a:gd name="T1" fmla="*/ 188 h 190"/>
                <a:gd name="T2" fmla="*/ 292 w 292"/>
                <a:gd name="T3" fmla="*/ 188 h 190"/>
                <a:gd name="T4" fmla="*/ 287 w 292"/>
                <a:gd name="T5" fmla="*/ 106 h 190"/>
                <a:gd name="T6" fmla="*/ 251 w 292"/>
                <a:gd name="T7" fmla="*/ 107 h 190"/>
                <a:gd name="T8" fmla="*/ 217 w 292"/>
                <a:gd name="T9" fmla="*/ 107 h 190"/>
                <a:gd name="T10" fmla="*/ 215 w 292"/>
                <a:gd name="T11" fmla="*/ 79 h 190"/>
                <a:gd name="T12" fmla="*/ 209 w 292"/>
                <a:gd name="T13" fmla="*/ 0 h 190"/>
                <a:gd name="T14" fmla="*/ 194 w 292"/>
                <a:gd name="T15" fmla="*/ 1 h 190"/>
                <a:gd name="T16" fmla="*/ 199 w 292"/>
                <a:gd name="T17" fmla="*/ 74 h 190"/>
                <a:gd name="T18" fmla="*/ 202 w 292"/>
                <a:gd name="T19" fmla="*/ 107 h 190"/>
                <a:gd name="T20" fmla="*/ 170 w 292"/>
                <a:gd name="T21" fmla="*/ 109 h 190"/>
                <a:gd name="T22" fmla="*/ 168 w 292"/>
                <a:gd name="T23" fmla="*/ 65 h 190"/>
                <a:gd name="T24" fmla="*/ 163 w 292"/>
                <a:gd name="T25" fmla="*/ 3 h 190"/>
                <a:gd name="T26" fmla="*/ 147 w 292"/>
                <a:gd name="T27" fmla="*/ 3 h 190"/>
                <a:gd name="T28" fmla="*/ 152 w 292"/>
                <a:gd name="T29" fmla="*/ 59 h 190"/>
                <a:gd name="T30" fmla="*/ 155 w 292"/>
                <a:gd name="T31" fmla="*/ 109 h 190"/>
                <a:gd name="T32" fmla="*/ 124 w 292"/>
                <a:gd name="T33" fmla="*/ 110 h 190"/>
                <a:gd name="T34" fmla="*/ 120 w 292"/>
                <a:gd name="T35" fmla="*/ 49 h 190"/>
                <a:gd name="T36" fmla="*/ 116 w 292"/>
                <a:gd name="T37" fmla="*/ 4 h 190"/>
                <a:gd name="T38" fmla="*/ 100 w 292"/>
                <a:gd name="T39" fmla="*/ 4 h 190"/>
                <a:gd name="T40" fmla="*/ 103 w 292"/>
                <a:gd name="T41" fmla="*/ 43 h 190"/>
                <a:gd name="T42" fmla="*/ 109 w 292"/>
                <a:gd name="T43" fmla="*/ 110 h 190"/>
                <a:gd name="T44" fmla="*/ 77 w 292"/>
                <a:gd name="T45" fmla="*/ 110 h 190"/>
                <a:gd name="T46" fmla="*/ 71 w 292"/>
                <a:gd name="T47" fmla="*/ 32 h 190"/>
                <a:gd name="T48" fmla="*/ 69 w 292"/>
                <a:gd name="T49" fmla="*/ 5 h 190"/>
                <a:gd name="T50" fmla="*/ 54 w 292"/>
                <a:gd name="T51" fmla="*/ 6 h 190"/>
                <a:gd name="T52" fmla="*/ 55 w 292"/>
                <a:gd name="T53" fmla="*/ 28 h 190"/>
                <a:gd name="T54" fmla="*/ 62 w 292"/>
                <a:gd name="T55" fmla="*/ 111 h 190"/>
                <a:gd name="T56" fmla="*/ 53 w 292"/>
                <a:gd name="T57" fmla="*/ 111 h 190"/>
                <a:gd name="T58" fmla="*/ 31 w 292"/>
                <a:gd name="T59" fmla="*/ 111 h 190"/>
                <a:gd name="T60" fmla="*/ 30 w 292"/>
                <a:gd name="T61" fmla="*/ 103 h 190"/>
                <a:gd name="T62" fmla="*/ 23 w 292"/>
                <a:gd name="T63" fmla="*/ 16 h 190"/>
                <a:gd name="T64" fmla="*/ 23 w 292"/>
                <a:gd name="T65" fmla="*/ 7 h 190"/>
                <a:gd name="T66" fmla="*/ 7 w 292"/>
                <a:gd name="T67" fmla="*/ 7 h 190"/>
                <a:gd name="T68" fmla="*/ 7 w 292"/>
                <a:gd name="T69" fmla="*/ 12 h 190"/>
                <a:gd name="T70" fmla="*/ 15 w 292"/>
                <a:gd name="T71" fmla="*/ 98 h 190"/>
                <a:gd name="T72" fmla="*/ 15 w 292"/>
                <a:gd name="T73" fmla="*/ 111 h 190"/>
                <a:gd name="T74" fmla="*/ 0 w 292"/>
                <a:gd name="T75" fmla="*/ 112 h 190"/>
                <a:gd name="T76" fmla="*/ 6 w 292"/>
                <a:gd name="T77" fmla="*/ 179 h 190"/>
                <a:gd name="T78" fmla="*/ 7 w 292"/>
                <a:gd name="T79" fmla="*/ 190 h 190"/>
                <a:gd name="T80" fmla="*/ 38 w 292"/>
                <a:gd name="T81" fmla="*/ 190 h 190"/>
                <a:gd name="T82" fmla="*/ 52 w 292"/>
                <a:gd name="T83" fmla="*/ 190 h 190"/>
                <a:gd name="T84" fmla="*/ 257 w 292"/>
                <a:gd name="T85" fmla="*/ 18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2" h="190">
                  <a:moveTo>
                    <a:pt x="257" y="188"/>
                  </a:moveTo>
                  <a:lnTo>
                    <a:pt x="292" y="188"/>
                  </a:lnTo>
                  <a:lnTo>
                    <a:pt x="287" y="106"/>
                  </a:lnTo>
                  <a:lnTo>
                    <a:pt x="251" y="107"/>
                  </a:lnTo>
                  <a:lnTo>
                    <a:pt x="217" y="107"/>
                  </a:lnTo>
                  <a:lnTo>
                    <a:pt x="215" y="79"/>
                  </a:lnTo>
                  <a:lnTo>
                    <a:pt x="209" y="0"/>
                  </a:lnTo>
                  <a:lnTo>
                    <a:pt x="194" y="1"/>
                  </a:lnTo>
                  <a:lnTo>
                    <a:pt x="199" y="74"/>
                  </a:lnTo>
                  <a:lnTo>
                    <a:pt x="202" y="107"/>
                  </a:lnTo>
                  <a:lnTo>
                    <a:pt x="170" y="109"/>
                  </a:lnTo>
                  <a:lnTo>
                    <a:pt x="168" y="65"/>
                  </a:lnTo>
                  <a:lnTo>
                    <a:pt x="163" y="3"/>
                  </a:lnTo>
                  <a:lnTo>
                    <a:pt x="147" y="3"/>
                  </a:lnTo>
                  <a:lnTo>
                    <a:pt x="152" y="59"/>
                  </a:lnTo>
                  <a:lnTo>
                    <a:pt x="155" y="109"/>
                  </a:lnTo>
                  <a:lnTo>
                    <a:pt x="124" y="110"/>
                  </a:lnTo>
                  <a:lnTo>
                    <a:pt x="120" y="49"/>
                  </a:lnTo>
                  <a:lnTo>
                    <a:pt x="116" y="4"/>
                  </a:lnTo>
                  <a:lnTo>
                    <a:pt x="100" y="4"/>
                  </a:lnTo>
                  <a:lnTo>
                    <a:pt x="103" y="43"/>
                  </a:lnTo>
                  <a:lnTo>
                    <a:pt x="109" y="110"/>
                  </a:lnTo>
                  <a:lnTo>
                    <a:pt x="77" y="110"/>
                  </a:lnTo>
                  <a:lnTo>
                    <a:pt x="71" y="32"/>
                  </a:lnTo>
                  <a:lnTo>
                    <a:pt x="69" y="5"/>
                  </a:lnTo>
                  <a:lnTo>
                    <a:pt x="54" y="6"/>
                  </a:lnTo>
                  <a:lnTo>
                    <a:pt x="55" y="28"/>
                  </a:lnTo>
                  <a:lnTo>
                    <a:pt x="62" y="111"/>
                  </a:lnTo>
                  <a:lnTo>
                    <a:pt x="53" y="111"/>
                  </a:lnTo>
                  <a:lnTo>
                    <a:pt x="31" y="111"/>
                  </a:lnTo>
                  <a:lnTo>
                    <a:pt x="30" y="103"/>
                  </a:lnTo>
                  <a:lnTo>
                    <a:pt x="23" y="16"/>
                  </a:lnTo>
                  <a:lnTo>
                    <a:pt x="23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5" y="98"/>
                  </a:lnTo>
                  <a:lnTo>
                    <a:pt x="15" y="111"/>
                  </a:lnTo>
                  <a:lnTo>
                    <a:pt x="0" y="112"/>
                  </a:lnTo>
                  <a:lnTo>
                    <a:pt x="6" y="179"/>
                  </a:lnTo>
                  <a:lnTo>
                    <a:pt x="7" y="190"/>
                  </a:lnTo>
                  <a:lnTo>
                    <a:pt x="38" y="190"/>
                  </a:lnTo>
                  <a:lnTo>
                    <a:pt x="52" y="190"/>
                  </a:lnTo>
                  <a:lnTo>
                    <a:pt x="257" y="188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Freeform 134"/>
            <p:cNvSpPr>
              <a:spLocks/>
            </p:cNvSpPr>
            <p:nvPr/>
          </p:nvSpPr>
          <p:spPr bwMode="auto">
            <a:xfrm>
              <a:off x="4255" y="2282"/>
              <a:ext cx="77" cy="7"/>
            </a:xfrm>
            <a:custGeom>
              <a:avLst/>
              <a:gdLst>
                <a:gd name="T0" fmla="*/ 34 w 327"/>
                <a:gd name="T1" fmla="*/ 31 h 31"/>
                <a:gd name="T2" fmla="*/ 65 w 327"/>
                <a:gd name="T3" fmla="*/ 30 h 31"/>
                <a:gd name="T4" fmla="*/ 80 w 327"/>
                <a:gd name="T5" fmla="*/ 29 h 31"/>
                <a:gd name="T6" fmla="*/ 111 w 327"/>
                <a:gd name="T7" fmla="*/ 28 h 31"/>
                <a:gd name="T8" fmla="*/ 127 w 327"/>
                <a:gd name="T9" fmla="*/ 28 h 31"/>
                <a:gd name="T10" fmla="*/ 158 w 327"/>
                <a:gd name="T11" fmla="*/ 27 h 31"/>
                <a:gd name="T12" fmla="*/ 174 w 327"/>
                <a:gd name="T13" fmla="*/ 27 h 31"/>
                <a:gd name="T14" fmla="*/ 205 w 327"/>
                <a:gd name="T15" fmla="*/ 25 h 31"/>
                <a:gd name="T16" fmla="*/ 220 w 327"/>
                <a:gd name="T17" fmla="*/ 24 h 31"/>
                <a:gd name="T18" fmla="*/ 255 w 327"/>
                <a:gd name="T19" fmla="*/ 23 h 31"/>
                <a:gd name="T20" fmla="*/ 327 w 327"/>
                <a:gd name="T21" fmla="*/ 21 h 31"/>
                <a:gd name="T22" fmla="*/ 325 w 327"/>
                <a:gd name="T23" fmla="*/ 0 h 31"/>
                <a:gd name="T24" fmla="*/ 254 w 327"/>
                <a:gd name="T25" fmla="*/ 3 h 31"/>
                <a:gd name="T26" fmla="*/ 0 w 327"/>
                <a:gd name="T27" fmla="*/ 12 h 31"/>
                <a:gd name="T28" fmla="*/ 3 w 327"/>
                <a:gd name="T29" fmla="*/ 31 h 31"/>
                <a:gd name="T30" fmla="*/ 3 w 327"/>
                <a:gd name="T31" fmla="*/ 31 h 31"/>
                <a:gd name="T32" fmla="*/ 5 w 327"/>
                <a:gd name="T33" fmla="*/ 31 h 31"/>
                <a:gd name="T34" fmla="*/ 18 w 327"/>
                <a:gd name="T35" fmla="*/ 31 h 31"/>
                <a:gd name="T36" fmla="*/ 34 w 327"/>
                <a:gd name="T3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31">
                  <a:moveTo>
                    <a:pt x="34" y="31"/>
                  </a:moveTo>
                  <a:lnTo>
                    <a:pt x="65" y="30"/>
                  </a:lnTo>
                  <a:lnTo>
                    <a:pt x="80" y="29"/>
                  </a:lnTo>
                  <a:lnTo>
                    <a:pt x="111" y="28"/>
                  </a:lnTo>
                  <a:lnTo>
                    <a:pt x="127" y="28"/>
                  </a:lnTo>
                  <a:lnTo>
                    <a:pt x="158" y="27"/>
                  </a:lnTo>
                  <a:lnTo>
                    <a:pt x="174" y="27"/>
                  </a:lnTo>
                  <a:lnTo>
                    <a:pt x="205" y="25"/>
                  </a:lnTo>
                  <a:lnTo>
                    <a:pt x="220" y="24"/>
                  </a:lnTo>
                  <a:lnTo>
                    <a:pt x="255" y="23"/>
                  </a:lnTo>
                  <a:lnTo>
                    <a:pt x="327" y="21"/>
                  </a:lnTo>
                  <a:lnTo>
                    <a:pt x="325" y="0"/>
                  </a:lnTo>
                  <a:lnTo>
                    <a:pt x="254" y="3"/>
                  </a:lnTo>
                  <a:lnTo>
                    <a:pt x="0" y="1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18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1E6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Freeform 135"/>
            <p:cNvSpPr>
              <a:spLocks/>
            </p:cNvSpPr>
            <p:nvPr/>
          </p:nvSpPr>
          <p:spPr bwMode="auto">
            <a:xfrm>
              <a:off x="4047" y="2138"/>
              <a:ext cx="349" cy="261"/>
            </a:xfrm>
            <a:custGeom>
              <a:avLst/>
              <a:gdLst>
                <a:gd name="T0" fmla="*/ 1478 w 1478"/>
                <a:gd name="T1" fmla="*/ 106 h 1242"/>
                <a:gd name="T2" fmla="*/ 1451 w 1478"/>
                <a:gd name="T3" fmla="*/ 75 h 1242"/>
                <a:gd name="T4" fmla="*/ 193 w 1478"/>
                <a:gd name="T5" fmla="*/ 75 h 1242"/>
                <a:gd name="T6" fmla="*/ 187 w 1478"/>
                <a:gd name="T7" fmla="*/ 32 h 1242"/>
                <a:gd name="T8" fmla="*/ 150 w 1478"/>
                <a:gd name="T9" fmla="*/ 0 h 1242"/>
                <a:gd name="T10" fmla="*/ 112 w 1478"/>
                <a:gd name="T11" fmla="*/ 6 h 1242"/>
                <a:gd name="T12" fmla="*/ 91 w 1478"/>
                <a:gd name="T13" fmla="*/ 37 h 1242"/>
                <a:gd name="T14" fmla="*/ 96 w 1478"/>
                <a:gd name="T15" fmla="*/ 75 h 1242"/>
                <a:gd name="T16" fmla="*/ 16 w 1478"/>
                <a:gd name="T17" fmla="*/ 75 h 1242"/>
                <a:gd name="T18" fmla="*/ 0 w 1478"/>
                <a:gd name="T19" fmla="*/ 116 h 1242"/>
                <a:gd name="T20" fmla="*/ 22 w 1478"/>
                <a:gd name="T21" fmla="*/ 218 h 1242"/>
                <a:gd name="T22" fmla="*/ 112 w 1478"/>
                <a:gd name="T23" fmla="*/ 217 h 1242"/>
                <a:gd name="T24" fmla="*/ 235 w 1478"/>
                <a:gd name="T25" fmla="*/ 1242 h 1242"/>
                <a:gd name="T26" fmla="*/ 333 w 1478"/>
                <a:gd name="T27" fmla="*/ 1242 h 1242"/>
                <a:gd name="T28" fmla="*/ 209 w 1478"/>
                <a:gd name="T29" fmla="*/ 216 h 1242"/>
                <a:gd name="T30" fmla="*/ 1478 w 1478"/>
                <a:gd name="T31" fmla="*/ 202 h 1242"/>
                <a:gd name="T32" fmla="*/ 1478 w 1478"/>
                <a:gd name="T33" fmla="*/ 10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8" h="1242">
                  <a:moveTo>
                    <a:pt x="1478" y="106"/>
                  </a:moveTo>
                  <a:lnTo>
                    <a:pt x="1451" y="75"/>
                  </a:lnTo>
                  <a:lnTo>
                    <a:pt x="193" y="75"/>
                  </a:lnTo>
                  <a:lnTo>
                    <a:pt x="187" y="32"/>
                  </a:lnTo>
                  <a:lnTo>
                    <a:pt x="150" y="0"/>
                  </a:lnTo>
                  <a:lnTo>
                    <a:pt x="112" y="6"/>
                  </a:lnTo>
                  <a:lnTo>
                    <a:pt x="91" y="37"/>
                  </a:lnTo>
                  <a:lnTo>
                    <a:pt x="96" y="75"/>
                  </a:lnTo>
                  <a:lnTo>
                    <a:pt x="16" y="75"/>
                  </a:lnTo>
                  <a:lnTo>
                    <a:pt x="0" y="116"/>
                  </a:lnTo>
                  <a:lnTo>
                    <a:pt x="22" y="218"/>
                  </a:lnTo>
                  <a:lnTo>
                    <a:pt x="112" y="217"/>
                  </a:lnTo>
                  <a:lnTo>
                    <a:pt x="235" y="1242"/>
                  </a:lnTo>
                  <a:lnTo>
                    <a:pt x="333" y="1242"/>
                  </a:lnTo>
                  <a:lnTo>
                    <a:pt x="209" y="216"/>
                  </a:lnTo>
                  <a:lnTo>
                    <a:pt x="1478" y="202"/>
                  </a:lnTo>
                  <a:lnTo>
                    <a:pt x="1478" y="106"/>
                  </a:lnTo>
                  <a:close/>
                </a:path>
              </a:pathLst>
            </a:custGeom>
            <a:solidFill>
              <a:srgbClr val="C9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136"/>
            <p:cNvSpPr>
              <a:spLocks/>
            </p:cNvSpPr>
            <p:nvPr/>
          </p:nvSpPr>
          <p:spPr bwMode="auto">
            <a:xfrm>
              <a:off x="4105" y="2194"/>
              <a:ext cx="269" cy="170"/>
            </a:xfrm>
            <a:custGeom>
              <a:avLst/>
              <a:gdLst>
                <a:gd name="T0" fmla="*/ 10 w 1140"/>
                <a:gd name="T1" fmla="*/ 21 h 810"/>
                <a:gd name="T2" fmla="*/ 1071 w 1140"/>
                <a:gd name="T3" fmla="*/ 0 h 810"/>
                <a:gd name="T4" fmla="*/ 1086 w 1140"/>
                <a:gd name="T5" fmla="*/ 21 h 810"/>
                <a:gd name="T6" fmla="*/ 1140 w 1140"/>
                <a:gd name="T7" fmla="*/ 805 h 810"/>
                <a:gd name="T8" fmla="*/ 122 w 1140"/>
                <a:gd name="T9" fmla="*/ 810 h 810"/>
                <a:gd name="T10" fmla="*/ 0 w 1140"/>
                <a:gd name="T11" fmla="*/ 43 h 810"/>
                <a:gd name="T12" fmla="*/ 10 w 1140"/>
                <a:gd name="T13" fmla="*/ 2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0" h="810">
                  <a:moveTo>
                    <a:pt x="10" y="21"/>
                  </a:moveTo>
                  <a:lnTo>
                    <a:pt x="1071" y="0"/>
                  </a:lnTo>
                  <a:lnTo>
                    <a:pt x="1086" y="21"/>
                  </a:lnTo>
                  <a:lnTo>
                    <a:pt x="1140" y="805"/>
                  </a:lnTo>
                  <a:lnTo>
                    <a:pt x="122" y="810"/>
                  </a:lnTo>
                  <a:lnTo>
                    <a:pt x="0" y="43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Freeform 137"/>
            <p:cNvSpPr>
              <a:spLocks/>
            </p:cNvSpPr>
            <p:nvPr/>
          </p:nvSpPr>
          <p:spPr bwMode="auto">
            <a:xfrm>
              <a:off x="4050" y="2158"/>
              <a:ext cx="342" cy="234"/>
            </a:xfrm>
            <a:custGeom>
              <a:avLst/>
              <a:gdLst>
                <a:gd name="T0" fmla="*/ 0 w 1451"/>
                <a:gd name="T1" fmla="*/ 0 h 1109"/>
                <a:gd name="T2" fmla="*/ 1451 w 1451"/>
                <a:gd name="T3" fmla="*/ 0 h 1109"/>
                <a:gd name="T4" fmla="*/ 1451 w 1451"/>
                <a:gd name="T5" fmla="*/ 48 h 1109"/>
                <a:gd name="T6" fmla="*/ 198 w 1451"/>
                <a:gd name="T7" fmla="*/ 69 h 1109"/>
                <a:gd name="T8" fmla="*/ 322 w 1451"/>
                <a:gd name="T9" fmla="*/ 1109 h 1109"/>
                <a:gd name="T10" fmla="*/ 224 w 1451"/>
                <a:gd name="T11" fmla="*/ 1109 h 1109"/>
                <a:gd name="T12" fmla="*/ 101 w 1451"/>
                <a:gd name="T13" fmla="*/ 84 h 1109"/>
                <a:gd name="T14" fmla="*/ 16 w 1451"/>
                <a:gd name="T15" fmla="*/ 69 h 1109"/>
                <a:gd name="T16" fmla="*/ 0 w 1451"/>
                <a:gd name="T1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1" h="1109">
                  <a:moveTo>
                    <a:pt x="0" y="0"/>
                  </a:moveTo>
                  <a:lnTo>
                    <a:pt x="1451" y="0"/>
                  </a:lnTo>
                  <a:lnTo>
                    <a:pt x="1451" y="48"/>
                  </a:lnTo>
                  <a:lnTo>
                    <a:pt x="198" y="69"/>
                  </a:lnTo>
                  <a:lnTo>
                    <a:pt x="322" y="1109"/>
                  </a:lnTo>
                  <a:lnTo>
                    <a:pt x="224" y="1109"/>
                  </a:lnTo>
                  <a:lnTo>
                    <a:pt x="101" y="84"/>
                  </a:lnTo>
                  <a:lnTo>
                    <a:pt x="1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138"/>
            <p:cNvSpPr>
              <a:spLocks/>
            </p:cNvSpPr>
            <p:nvPr/>
          </p:nvSpPr>
          <p:spPr bwMode="auto">
            <a:xfrm>
              <a:off x="4113" y="2200"/>
              <a:ext cx="242" cy="154"/>
            </a:xfrm>
            <a:custGeom>
              <a:avLst/>
              <a:gdLst>
                <a:gd name="T0" fmla="*/ 1027 w 1027"/>
                <a:gd name="T1" fmla="*/ 0 h 732"/>
                <a:gd name="T2" fmla="*/ 122 w 1027"/>
                <a:gd name="T3" fmla="*/ 732 h 732"/>
                <a:gd name="T4" fmla="*/ 0 w 1027"/>
                <a:gd name="T5" fmla="*/ 16 h 732"/>
                <a:gd name="T6" fmla="*/ 1027 w 1027"/>
                <a:gd name="T7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7" h="732">
                  <a:moveTo>
                    <a:pt x="1027" y="0"/>
                  </a:moveTo>
                  <a:lnTo>
                    <a:pt x="122" y="732"/>
                  </a:lnTo>
                  <a:lnTo>
                    <a:pt x="0" y="1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139"/>
            <p:cNvSpPr>
              <a:spLocks/>
            </p:cNvSpPr>
            <p:nvPr/>
          </p:nvSpPr>
          <p:spPr bwMode="auto">
            <a:xfrm>
              <a:off x="4170" y="2224"/>
              <a:ext cx="42" cy="50"/>
            </a:xfrm>
            <a:custGeom>
              <a:avLst/>
              <a:gdLst>
                <a:gd name="T0" fmla="*/ 83 w 176"/>
                <a:gd name="T1" fmla="*/ 67 h 236"/>
                <a:gd name="T2" fmla="*/ 83 w 176"/>
                <a:gd name="T3" fmla="*/ 110 h 236"/>
                <a:gd name="T4" fmla="*/ 138 w 176"/>
                <a:gd name="T5" fmla="*/ 102 h 236"/>
                <a:gd name="T6" fmla="*/ 138 w 176"/>
                <a:gd name="T7" fmla="*/ 140 h 236"/>
                <a:gd name="T8" fmla="*/ 80 w 176"/>
                <a:gd name="T9" fmla="*/ 137 h 236"/>
                <a:gd name="T10" fmla="*/ 61 w 176"/>
                <a:gd name="T11" fmla="*/ 227 h 236"/>
                <a:gd name="T12" fmla="*/ 22 w 176"/>
                <a:gd name="T13" fmla="*/ 236 h 236"/>
                <a:gd name="T14" fmla="*/ 0 w 176"/>
                <a:gd name="T15" fmla="*/ 39 h 236"/>
                <a:gd name="T16" fmla="*/ 140 w 176"/>
                <a:gd name="T17" fmla="*/ 0 h 236"/>
                <a:gd name="T18" fmla="*/ 176 w 176"/>
                <a:gd name="T19" fmla="*/ 67 h 236"/>
                <a:gd name="T20" fmla="*/ 83 w 176"/>
                <a:gd name="T21" fmla="*/ 6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36">
                  <a:moveTo>
                    <a:pt x="83" y="67"/>
                  </a:moveTo>
                  <a:lnTo>
                    <a:pt x="83" y="110"/>
                  </a:lnTo>
                  <a:lnTo>
                    <a:pt x="138" y="102"/>
                  </a:lnTo>
                  <a:lnTo>
                    <a:pt x="138" y="140"/>
                  </a:lnTo>
                  <a:lnTo>
                    <a:pt x="80" y="137"/>
                  </a:lnTo>
                  <a:lnTo>
                    <a:pt x="61" y="227"/>
                  </a:lnTo>
                  <a:lnTo>
                    <a:pt x="22" y="236"/>
                  </a:lnTo>
                  <a:lnTo>
                    <a:pt x="0" y="39"/>
                  </a:lnTo>
                  <a:lnTo>
                    <a:pt x="140" y="0"/>
                  </a:lnTo>
                  <a:lnTo>
                    <a:pt x="176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Freeform 140"/>
            <p:cNvSpPr>
              <a:spLocks/>
            </p:cNvSpPr>
            <p:nvPr/>
          </p:nvSpPr>
          <p:spPr bwMode="auto">
            <a:xfrm>
              <a:off x="4218" y="2287"/>
              <a:ext cx="40" cy="49"/>
            </a:xfrm>
            <a:custGeom>
              <a:avLst/>
              <a:gdLst>
                <a:gd name="T0" fmla="*/ 170 w 170"/>
                <a:gd name="T1" fmla="*/ 0 h 232"/>
                <a:gd name="T2" fmla="*/ 149 w 170"/>
                <a:gd name="T3" fmla="*/ 60 h 232"/>
                <a:gd name="T4" fmla="*/ 79 w 170"/>
                <a:gd name="T5" fmla="*/ 67 h 232"/>
                <a:gd name="T6" fmla="*/ 79 w 170"/>
                <a:gd name="T7" fmla="*/ 118 h 232"/>
                <a:gd name="T8" fmla="*/ 122 w 170"/>
                <a:gd name="T9" fmla="*/ 109 h 232"/>
                <a:gd name="T10" fmla="*/ 122 w 170"/>
                <a:gd name="T11" fmla="*/ 142 h 232"/>
                <a:gd name="T12" fmla="*/ 61 w 170"/>
                <a:gd name="T13" fmla="*/ 140 h 232"/>
                <a:gd name="T14" fmla="*/ 74 w 170"/>
                <a:gd name="T15" fmla="*/ 194 h 232"/>
                <a:gd name="T16" fmla="*/ 152 w 170"/>
                <a:gd name="T17" fmla="*/ 185 h 232"/>
                <a:gd name="T18" fmla="*/ 154 w 170"/>
                <a:gd name="T19" fmla="*/ 220 h 232"/>
                <a:gd name="T20" fmla="*/ 13 w 170"/>
                <a:gd name="T21" fmla="*/ 232 h 232"/>
                <a:gd name="T22" fmla="*/ 0 w 170"/>
                <a:gd name="T23" fmla="*/ 45 h 232"/>
                <a:gd name="T24" fmla="*/ 170 w 170"/>
                <a:gd name="T2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32">
                  <a:moveTo>
                    <a:pt x="170" y="0"/>
                  </a:moveTo>
                  <a:lnTo>
                    <a:pt x="149" y="60"/>
                  </a:lnTo>
                  <a:lnTo>
                    <a:pt x="79" y="67"/>
                  </a:lnTo>
                  <a:lnTo>
                    <a:pt x="79" y="118"/>
                  </a:lnTo>
                  <a:lnTo>
                    <a:pt x="122" y="109"/>
                  </a:lnTo>
                  <a:lnTo>
                    <a:pt x="122" y="142"/>
                  </a:lnTo>
                  <a:lnTo>
                    <a:pt x="61" y="140"/>
                  </a:lnTo>
                  <a:lnTo>
                    <a:pt x="74" y="194"/>
                  </a:lnTo>
                  <a:lnTo>
                    <a:pt x="152" y="185"/>
                  </a:lnTo>
                  <a:lnTo>
                    <a:pt x="154" y="220"/>
                  </a:lnTo>
                  <a:lnTo>
                    <a:pt x="13" y="232"/>
                  </a:lnTo>
                  <a:lnTo>
                    <a:pt x="0" y="4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Freeform 141"/>
            <p:cNvSpPr>
              <a:spLocks/>
            </p:cNvSpPr>
            <p:nvPr/>
          </p:nvSpPr>
          <p:spPr bwMode="auto">
            <a:xfrm>
              <a:off x="4213" y="2223"/>
              <a:ext cx="56" cy="52"/>
            </a:xfrm>
            <a:custGeom>
              <a:avLst/>
              <a:gdLst>
                <a:gd name="T0" fmla="*/ 227 w 243"/>
                <a:gd name="T1" fmla="*/ 36 h 245"/>
                <a:gd name="T2" fmla="*/ 137 w 243"/>
                <a:gd name="T3" fmla="*/ 0 h 245"/>
                <a:gd name="T4" fmla="*/ 127 w 243"/>
                <a:gd name="T5" fmla="*/ 4 h 245"/>
                <a:gd name="T6" fmla="*/ 127 w 243"/>
                <a:gd name="T7" fmla="*/ 51 h 245"/>
                <a:gd name="T8" fmla="*/ 137 w 243"/>
                <a:gd name="T9" fmla="*/ 46 h 245"/>
                <a:gd name="T10" fmla="*/ 193 w 243"/>
                <a:gd name="T11" fmla="*/ 75 h 245"/>
                <a:gd name="T12" fmla="*/ 167 w 243"/>
                <a:gd name="T13" fmla="*/ 198 h 245"/>
                <a:gd name="T14" fmla="*/ 112 w 243"/>
                <a:gd name="T15" fmla="*/ 188 h 245"/>
                <a:gd name="T16" fmla="*/ 61 w 243"/>
                <a:gd name="T17" fmla="*/ 82 h 245"/>
                <a:gd name="T18" fmla="*/ 126 w 243"/>
                <a:gd name="T19" fmla="*/ 52 h 245"/>
                <a:gd name="T20" fmla="*/ 126 w 243"/>
                <a:gd name="T21" fmla="*/ 4 h 245"/>
                <a:gd name="T22" fmla="*/ 0 w 243"/>
                <a:gd name="T23" fmla="*/ 47 h 245"/>
                <a:gd name="T24" fmla="*/ 61 w 243"/>
                <a:gd name="T25" fmla="*/ 233 h 245"/>
                <a:gd name="T26" fmla="*/ 139 w 243"/>
                <a:gd name="T27" fmla="*/ 245 h 245"/>
                <a:gd name="T28" fmla="*/ 220 w 243"/>
                <a:gd name="T29" fmla="*/ 224 h 245"/>
                <a:gd name="T30" fmla="*/ 243 w 243"/>
                <a:gd name="T31" fmla="*/ 88 h 245"/>
                <a:gd name="T32" fmla="*/ 227 w 243"/>
                <a:gd name="T33" fmla="*/ 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3" h="245">
                  <a:moveTo>
                    <a:pt x="227" y="36"/>
                  </a:moveTo>
                  <a:lnTo>
                    <a:pt x="137" y="0"/>
                  </a:lnTo>
                  <a:lnTo>
                    <a:pt x="127" y="4"/>
                  </a:lnTo>
                  <a:lnTo>
                    <a:pt x="127" y="51"/>
                  </a:lnTo>
                  <a:lnTo>
                    <a:pt x="137" y="46"/>
                  </a:lnTo>
                  <a:lnTo>
                    <a:pt x="193" y="75"/>
                  </a:lnTo>
                  <a:lnTo>
                    <a:pt x="167" y="198"/>
                  </a:lnTo>
                  <a:lnTo>
                    <a:pt x="112" y="188"/>
                  </a:lnTo>
                  <a:lnTo>
                    <a:pt x="61" y="82"/>
                  </a:lnTo>
                  <a:lnTo>
                    <a:pt x="126" y="52"/>
                  </a:lnTo>
                  <a:lnTo>
                    <a:pt x="126" y="4"/>
                  </a:lnTo>
                  <a:lnTo>
                    <a:pt x="0" y="47"/>
                  </a:lnTo>
                  <a:lnTo>
                    <a:pt x="61" y="233"/>
                  </a:lnTo>
                  <a:lnTo>
                    <a:pt x="139" y="245"/>
                  </a:lnTo>
                  <a:lnTo>
                    <a:pt x="220" y="224"/>
                  </a:lnTo>
                  <a:lnTo>
                    <a:pt x="243" y="88"/>
                  </a:lnTo>
                  <a:lnTo>
                    <a:pt x="22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Freeform 142"/>
            <p:cNvSpPr>
              <a:spLocks/>
            </p:cNvSpPr>
            <p:nvPr/>
          </p:nvSpPr>
          <p:spPr bwMode="auto">
            <a:xfrm>
              <a:off x="4275" y="2224"/>
              <a:ext cx="51" cy="52"/>
            </a:xfrm>
            <a:custGeom>
              <a:avLst/>
              <a:gdLst>
                <a:gd name="T0" fmla="*/ 188 w 217"/>
                <a:gd name="T1" fmla="*/ 127 h 243"/>
                <a:gd name="T2" fmla="*/ 217 w 217"/>
                <a:gd name="T3" fmla="*/ 55 h 243"/>
                <a:gd name="T4" fmla="*/ 184 w 217"/>
                <a:gd name="T5" fmla="*/ 16 h 243"/>
                <a:gd name="T6" fmla="*/ 114 w 217"/>
                <a:gd name="T7" fmla="*/ 6 h 243"/>
                <a:gd name="T8" fmla="*/ 114 w 217"/>
                <a:gd name="T9" fmla="*/ 46 h 243"/>
                <a:gd name="T10" fmla="*/ 139 w 217"/>
                <a:gd name="T11" fmla="*/ 52 h 243"/>
                <a:gd name="T12" fmla="*/ 150 w 217"/>
                <a:gd name="T13" fmla="*/ 85 h 243"/>
                <a:gd name="T14" fmla="*/ 66 w 217"/>
                <a:gd name="T15" fmla="*/ 129 h 243"/>
                <a:gd name="T16" fmla="*/ 78 w 217"/>
                <a:gd name="T17" fmla="*/ 38 h 243"/>
                <a:gd name="T18" fmla="*/ 112 w 217"/>
                <a:gd name="T19" fmla="*/ 44 h 243"/>
                <a:gd name="T20" fmla="*/ 112 w 217"/>
                <a:gd name="T21" fmla="*/ 5 h 243"/>
                <a:gd name="T22" fmla="*/ 79 w 217"/>
                <a:gd name="T23" fmla="*/ 0 h 243"/>
                <a:gd name="T24" fmla="*/ 0 w 217"/>
                <a:gd name="T25" fmla="*/ 31 h 243"/>
                <a:gd name="T26" fmla="*/ 11 w 217"/>
                <a:gd name="T27" fmla="*/ 243 h 243"/>
                <a:gd name="T28" fmla="*/ 61 w 217"/>
                <a:gd name="T29" fmla="*/ 224 h 243"/>
                <a:gd name="T30" fmla="*/ 70 w 217"/>
                <a:gd name="T31" fmla="*/ 172 h 243"/>
                <a:gd name="T32" fmla="*/ 161 w 217"/>
                <a:gd name="T33" fmla="*/ 243 h 243"/>
                <a:gd name="T34" fmla="*/ 217 w 217"/>
                <a:gd name="T35" fmla="*/ 225 h 243"/>
                <a:gd name="T36" fmla="*/ 109 w 217"/>
                <a:gd name="T37" fmla="*/ 156 h 243"/>
                <a:gd name="T38" fmla="*/ 188 w 217"/>
                <a:gd name="T39" fmla="*/ 12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243">
                  <a:moveTo>
                    <a:pt x="188" y="127"/>
                  </a:moveTo>
                  <a:lnTo>
                    <a:pt x="217" y="55"/>
                  </a:lnTo>
                  <a:lnTo>
                    <a:pt x="184" y="16"/>
                  </a:lnTo>
                  <a:lnTo>
                    <a:pt x="114" y="6"/>
                  </a:lnTo>
                  <a:lnTo>
                    <a:pt x="114" y="46"/>
                  </a:lnTo>
                  <a:lnTo>
                    <a:pt x="139" y="52"/>
                  </a:lnTo>
                  <a:lnTo>
                    <a:pt x="150" y="85"/>
                  </a:lnTo>
                  <a:lnTo>
                    <a:pt x="66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5"/>
                  </a:lnTo>
                  <a:lnTo>
                    <a:pt x="79" y="0"/>
                  </a:lnTo>
                  <a:lnTo>
                    <a:pt x="0" y="31"/>
                  </a:lnTo>
                  <a:lnTo>
                    <a:pt x="11" y="243"/>
                  </a:lnTo>
                  <a:lnTo>
                    <a:pt x="61" y="224"/>
                  </a:lnTo>
                  <a:lnTo>
                    <a:pt x="70" y="172"/>
                  </a:lnTo>
                  <a:lnTo>
                    <a:pt x="161" y="243"/>
                  </a:lnTo>
                  <a:lnTo>
                    <a:pt x="217" y="225"/>
                  </a:lnTo>
                  <a:lnTo>
                    <a:pt x="109" y="156"/>
                  </a:lnTo>
                  <a:lnTo>
                    <a:pt x="188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7" name="Freeform 143"/>
            <p:cNvSpPr>
              <a:spLocks/>
            </p:cNvSpPr>
            <p:nvPr/>
          </p:nvSpPr>
          <p:spPr bwMode="auto">
            <a:xfrm>
              <a:off x="4156" y="2290"/>
              <a:ext cx="52" cy="51"/>
            </a:xfrm>
            <a:custGeom>
              <a:avLst/>
              <a:gdLst>
                <a:gd name="T0" fmla="*/ 190 w 219"/>
                <a:gd name="T1" fmla="*/ 126 h 243"/>
                <a:gd name="T2" fmla="*/ 219 w 219"/>
                <a:gd name="T3" fmla="*/ 55 h 243"/>
                <a:gd name="T4" fmla="*/ 185 w 219"/>
                <a:gd name="T5" fmla="*/ 16 h 243"/>
                <a:gd name="T6" fmla="*/ 114 w 219"/>
                <a:gd name="T7" fmla="*/ 5 h 243"/>
                <a:gd name="T8" fmla="*/ 114 w 219"/>
                <a:gd name="T9" fmla="*/ 46 h 243"/>
                <a:gd name="T10" fmla="*/ 139 w 219"/>
                <a:gd name="T11" fmla="*/ 50 h 243"/>
                <a:gd name="T12" fmla="*/ 152 w 219"/>
                <a:gd name="T13" fmla="*/ 85 h 243"/>
                <a:gd name="T14" fmla="*/ 67 w 219"/>
                <a:gd name="T15" fmla="*/ 129 h 243"/>
                <a:gd name="T16" fmla="*/ 78 w 219"/>
                <a:gd name="T17" fmla="*/ 38 h 243"/>
                <a:gd name="T18" fmla="*/ 112 w 219"/>
                <a:gd name="T19" fmla="*/ 44 h 243"/>
                <a:gd name="T20" fmla="*/ 112 w 219"/>
                <a:gd name="T21" fmla="*/ 4 h 243"/>
                <a:gd name="T22" fmla="*/ 79 w 219"/>
                <a:gd name="T23" fmla="*/ 0 h 243"/>
                <a:gd name="T24" fmla="*/ 0 w 219"/>
                <a:gd name="T25" fmla="*/ 30 h 243"/>
                <a:gd name="T26" fmla="*/ 11 w 219"/>
                <a:gd name="T27" fmla="*/ 243 h 243"/>
                <a:gd name="T28" fmla="*/ 61 w 219"/>
                <a:gd name="T29" fmla="*/ 223 h 243"/>
                <a:gd name="T30" fmla="*/ 69 w 219"/>
                <a:gd name="T31" fmla="*/ 171 h 243"/>
                <a:gd name="T32" fmla="*/ 162 w 219"/>
                <a:gd name="T33" fmla="*/ 242 h 243"/>
                <a:gd name="T34" fmla="*/ 219 w 219"/>
                <a:gd name="T35" fmla="*/ 224 h 243"/>
                <a:gd name="T36" fmla="*/ 109 w 219"/>
                <a:gd name="T37" fmla="*/ 155 h 243"/>
                <a:gd name="T38" fmla="*/ 190 w 219"/>
                <a:gd name="T39" fmla="*/ 1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243">
                  <a:moveTo>
                    <a:pt x="190" y="126"/>
                  </a:moveTo>
                  <a:lnTo>
                    <a:pt x="219" y="55"/>
                  </a:lnTo>
                  <a:lnTo>
                    <a:pt x="185" y="16"/>
                  </a:lnTo>
                  <a:lnTo>
                    <a:pt x="114" y="5"/>
                  </a:lnTo>
                  <a:lnTo>
                    <a:pt x="114" y="46"/>
                  </a:lnTo>
                  <a:lnTo>
                    <a:pt x="139" y="50"/>
                  </a:lnTo>
                  <a:lnTo>
                    <a:pt x="152" y="85"/>
                  </a:lnTo>
                  <a:lnTo>
                    <a:pt x="67" y="129"/>
                  </a:lnTo>
                  <a:lnTo>
                    <a:pt x="78" y="38"/>
                  </a:lnTo>
                  <a:lnTo>
                    <a:pt x="112" y="44"/>
                  </a:lnTo>
                  <a:lnTo>
                    <a:pt x="112" y="4"/>
                  </a:lnTo>
                  <a:lnTo>
                    <a:pt x="79" y="0"/>
                  </a:lnTo>
                  <a:lnTo>
                    <a:pt x="0" y="30"/>
                  </a:lnTo>
                  <a:lnTo>
                    <a:pt x="11" y="243"/>
                  </a:lnTo>
                  <a:lnTo>
                    <a:pt x="61" y="223"/>
                  </a:lnTo>
                  <a:lnTo>
                    <a:pt x="69" y="171"/>
                  </a:lnTo>
                  <a:lnTo>
                    <a:pt x="162" y="242"/>
                  </a:lnTo>
                  <a:lnTo>
                    <a:pt x="219" y="224"/>
                  </a:lnTo>
                  <a:lnTo>
                    <a:pt x="109" y="155"/>
                  </a:lnTo>
                  <a:lnTo>
                    <a:pt x="19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8" name="Freeform 144"/>
            <p:cNvSpPr>
              <a:spLocks/>
            </p:cNvSpPr>
            <p:nvPr/>
          </p:nvSpPr>
          <p:spPr bwMode="auto">
            <a:xfrm>
              <a:off x="4267" y="2287"/>
              <a:ext cx="44" cy="52"/>
            </a:xfrm>
            <a:custGeom>
              <a:avLst/>
              <a:gdLst>
                <a:gd name="T0" fmla="*/ 0 w 191"/>
                <a:gd name="T1" fmla="*/ 235 h 246"/>
                <a:gd name="T2" fmla="*/ 0 w 191"/>
                <a:gd name="T3" fmla="*/ 6 h 246"/>
                <a:gd name="T4" fmla="*/ 113 w 191"/>
                <a:gd name="T5" fmla="*/ 150 h 246"/>
                <a:gd name="T6" fmla="*/ 107 w 191"/>
                <a:gd name="T7" fmla="*/ 6 h 246"/>
                <a:gd name="T8" fmla="*/ 160 w 191"/>
                <a:gd name="T9" fmla="*/ 0 h 246"/>
                <a:gd name="T10" fmla="*/ 191 w 191"/>
                <a:gd name="T11" fmla="*/ 246 h 246"/>
                <a:gd name="T12" fmla="*/ 58 w 191"/>
                <a:gd name="T13" fmla="*/ 150 h 246"/>
                <a:gd name="T14" fmla="*/ 70 w 191"/>
                <a:gd name="T15" fmla="*/ 230 h 246"/>
                <a:gd name="T16" fmla="*/ 0 w 191"/>
                <a:gd name="T17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46">
                  <a:moveTo>
                    <a:pt x="0" y="235"/>
                  </a:moveTo>
                  <a:lnTo>
                    <a:pt x="0" y="6"/>
                  </a:lnTo>
                  <a:lnTo>
                    <a:pt x="113" y="150"/>
                  </a:lnTo>
                  <a:lnTo>
                    <a:pt x="107" y="6"/>
                  </a:lnTo>
                  <a:lnTo>
                    <a:pt x="160" y="0"/>
                  </a:lnTo>
                  <a:lnTo>
                    <a:pt x="191" y="246"/>
                  </a:lnTo>
                  <a:lnTo>
                    <a:pt x="58" y="150"/>
                  </a:lnTo>
                  <a:lnTo>
                    <a:pt x="70" y="23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9" name="Freeform 145"/>
            <p:cNvSpPr>
              <a:spLocks/>
            </p:cNvSpPr>
            <p:nvPr/>
          </p:nvSpPr>
          <p:spPr bwMode="auto">
            <a:xfrm>
              <a:off x="4315" y="2283"/>
              <a:ext cx="44" cy="55"/>
            </a:xfrm>
            <a:custGeom>
              <a:avLst/>
              <a:gdLst>
                <a:gd name="T0" fmla="*/ 0 w 181"/>
                <a:gd name="T1" fmla="*/ 20 h 261"/>
                <a:gd name="T2" fmla="*/ 0 w 181"/>
                <a:gd name="T3" fmla="*/ 79 h 261"/>
                <a:gd name="T4" fmla="*/ 75 w 181"/>
                <a:gd name="T5" fmla="*/ 91 h 261"/>
                <a:gd name="T6" fmla="*/ 85 w 181"/>
                <a:gd name="T7" fmla="*/ 261 h 261"/>
                <a:gd name="T8" fmla="*/ 138 w 181"/>
                <a:gd name="T9" fmla="*/ 250 h 261"/>
                <a:gd name="T10" fmla="*/ 117 w 181"/>
                <a:gd name="T11" fmla="*/ 91 h 261"/>
                <a:gd name="T12" fmla="*/ 181 w 181"/>
                <a:gd name="T13" fmla="*/ 69 h 261"/>
                <a:gd name="T14" fmla="*/ 150 w 181"/>
                <a:gd name="T15" fmla="*/ 0 h 261"/>
                <a:gd name="T16" fmla="*/ 0 w 181"/>
                <a:gd name="T17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61">
                  <a:moveTo>
                    <a:pt x="0" y="20"/>
                  </a:moveTo>
                  <a:lnTo>
                    <a:pt x="0" y="79"/>
                  </a:lnTo>
                  <a:lnTo>
                    <a:pt x="75" y="91"/>
                  </a:lnTo>
                  <a:lnTo>
                    <a:pt x="85" y="261"/>
                  </a:lnTo>
                  <a:lnTo>
                    <a:pt x="138" y="250"/>
                  </a:lnTo>
                  <a:lnTo>
                    <a:pt x="117" y="91"/>
                  </a:lnTo>
                  <a:lnTo>
                    <a:pt x="181" y="69"/>
                  </a:lnTo>
                  <a:lnTo>
                    <a:pt x="1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40" name="Group 146"/>
            <p:cNvGrpSpPr>
              <a:grpSpLocks/>
            </p:cNvGrpSpPr>
            <p:nvPr/>
          </p:nvGrpSpPr>
          <p:grpSpPr bwMode="auto">
            <a:xfrm>
              <a:off x="3441" y="1802"/>
              <a:ext cx="382" cy="517"/>
              <a:chOff x="842" y="1159"/>
              <a:chExt cx="780" cy="1117"/>
            </a:xfrm>
          </p:grpSpPr>
          <p:sp>
            <p:nvSpPr>
              <p:cNvPr id="440" name="Freeform 147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148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149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150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151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152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153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154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155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156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157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158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159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160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161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162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163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164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165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166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167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168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169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170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171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172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173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174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175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176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177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178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179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180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4" name="Freeform 181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5" name="Freeform 182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6" name="Freeform 183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7" name="Freeform 184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8" name="Freeform 185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9" name="Freeform 186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0" name="Freeform 187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1" name="Freeform 188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2" name="Freeform 189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3" name="Freeform 190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4" name="Freeform 191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5" name="Freeform 192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6" name="Freeform 193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7" name="Freeform 194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8" name="Freeform 195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9" name="Freeform 196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0" name="Freeform 197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1" name="Freeform 198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2" name="Freeform 199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3" name="Freeform 200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4" name="Freeform 201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5" name="Freeform 202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6" name="Freeform 203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7" name="Freeform 204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8" name="Freeform 205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9" name="Freeform 206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0" name="Freeform 207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1" name="Freeform 208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2" name="Freeform 209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3" name="Freeform 210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4" name="Freeform 211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5" name="Freeform 212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6" name="Freeform 213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7" name="Freeform 214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8" name="Freeform 215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9" name="Freeform 216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0" name="Freeform 217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1" name="Freeform 218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2" name="Freeform 219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3" name="Freeform 220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4" name="Freeform 221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5" name="Freeform 222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6" name="Freeform 223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7" name="Freeform 224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8" name="Freeform 225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9" name="Freeform 226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0" name="Freeform 227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1" name="Freeform 228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2" name="Freeform 229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3" name="Freeform 230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4" name="Freeform 231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5" name="Freeform 232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6" name="Freeform 233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7" name="Freeform 234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8" name="Freeform 235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9" name="Freeform 236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0" name="Freeform 237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1" name="Freeform 238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2" name="Freeform 239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3" name="Freeform 240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4" name="Freeform 241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5" name="Freeform 242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6" name="Freeform 243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7" name="Freeform 244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8" name="Freeform 245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9" name="Freeform 246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0" name="Freeform 247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1" name="Freeform 248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2" name="Freeform 249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3" name="Freeform 250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4" name="Freeform 251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5" name="Freeform 252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6" name="Freeform 253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7" name="Freeform 254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8" name="Freeform 255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9" name="Freeform 256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0" name="Freeform 257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1" name="Freeform 258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2" name="Freeform 259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3" name="Freeform 260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4" name="Freeform 261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5" name="Freeform 262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6" name="Freeform 263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7" name="Freeform 264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8" name="Freeform 265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9" name="Freeform 266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0" name="Freeform 267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1" name="Freeform 268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2" name="Freeform 269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3" name="Freeform 270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4" name="Freeform 271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5" name="Freeform 272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6" name="Freeform 273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7" name="Freeform 274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8" name="Freeform 275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9" name="Freeform 276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0" name="Freeform 277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1" name="Freeform 278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2" name="Freeform 279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3" name="Freeform 280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4" name="Freeform 281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5" name="Freeform 282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6" name="Freeform 283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7" name="Freeform 284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8" name="Freeform 285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9" name="Freeform 286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0" name="Freeform 287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1" name="Freeform 288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2" name="Freeform 289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3" name="Freeform 290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4" name="Freeform 291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5" name="Freeform 292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6" name="Freeform 293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7" name="Freeform 294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41" name="Freeform 295" descr="Horizontal brick"/>
            <p:cNvSpPr>
              <a:spLocks/>
            </p:cNvSpPr>
            <p:nvPr/>
          </p:nvSpPr>
          <p:spPr bwMode="auto">
            <a:xfrm>
              <a:off x="4772" y="1872"/>
              <a:ext cx="204" cy="57"/>
            </a:xfrm>
            <a:custGeom>
              <a:avLst/>
              <a:gdLst>
                <a:gd name="T0" fmla="*/ 0 w 241"/>
                <a:gd name="T1" fmla="*/ 0 h 77"/>
                <a:gd name="T2" fmla="*/ 212 w 241"/>
                <a:gd name="T3" fmla="*/ 0 h 77"/>
                <a:gd name="T4" fmla="*/ 241 w 241"/>
                <a:gd name="T5" fmla="*/ 77 h 77"/>
                <a:gd name="T6" fmla="*/ 0 w 241"/>
                <a:gd name="T7" fmla="*/ 77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212" y="0"/>
                  </a:lnTo>
                  <a:lnTo>
                    <a:pt x="241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pattFill prst="horzBrick">
              <a:fgClr>
                <a:srgbClr val="000000"/>
              </a:fgClr>
              <a:bgClr>
                <a:srgbClr val="B2B2B2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42" name="Group 296"/>
            <p:cNvGrpSpPr>
              <a:grpSpLocks/>
            </p:cNvGrpSpPr>
            <p:nvPr/>
          </p:nvGrpSpPr>
          <p:grpSpPr bwMode="auto">
            <a:xfrm flipH="1">
              <a:off x="4967" y="1785"/>
              <a:ext cx="228" cy="343"/>
              <a:chOff x="842" y="1159"/>
              <a:chExt cx="780" cy="1117"/>
            </a:xfrm>
          </p:grpSpPr>
          <p:sp>
            <p:nvSpPr>
              <p:cNvPr id="292" name="Freeform 297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298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299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300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301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302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303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304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305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306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307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308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309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310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311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312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313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314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315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316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317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318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319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320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321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322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323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324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325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326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327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328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329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330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331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332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333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334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335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336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337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338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339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340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341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342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343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344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345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346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347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348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349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350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351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352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Freeform 353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9" name="Freeform 354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0" name="Freeform 355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1" name="Freeform 356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2" name="Freeform 357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3" name="Freeform 358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4" name="Freeform 359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5" name="Freeform 360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" name="Freeform 361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" name="Freeform 362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" name="Freeform 363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9" name="Freeform 364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0" name="Freeform 365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1" name="Freeform 366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2" name="Freeform 367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3" name="Freeform 368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4" name="Freeform 369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5" name="Freeform 370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6" name="Freeform 371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7" name="Freeform 372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8" name="Freeform 373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9" name="Freeform 374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0" name="Freeform 375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1" name="Freeform 376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2" name="Freeform 377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3" name="Freeform 378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4" name="Freeform 379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5" name="Freeform 380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6" name="Freeform 381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7" name="Freeform 382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8" name="Freeform 383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9" name="Freeform 384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0" name="Freeform 385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1" name="Freeform 386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2" name="Freeform 387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3" name="Freeform 388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389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390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391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392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393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394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395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396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397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398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399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400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401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402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403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404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405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406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407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408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409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410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411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412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413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414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415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416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417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418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419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420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421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422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423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424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425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426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427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428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429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430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431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432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433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434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435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436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437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438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439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440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441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7" name="Freeform 442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443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444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43" name="Group 445"/>
            <p:cNvGrpSpPr>
              <a:grpSpLocks/>
            </p:cNvGrpSpPr>
            <p:nvPr/>
          </p:nvGrpSpPr>
          <p:grpSpPr bwMode="auto">
            <a:xfrm flipH="1">
              <a:off x="5049" y="1867"/>
              <a:ext cx="251" cy="370"/>
              <a:chOff x="842" y="1159"/>
              <a:chExt cx="780" cy="1117"/>
            </a:xfrm>
          </p:grpSpPr>
          <p:sp>
            <p:nvSpPr>
              <p:cNvPr id="144" name="Freeform 446"/>
              <p:cNvSpPr>
                <a:spLocks/>
              </p:cNvSpPr>
              <p:nvPr/>
            </p:nvSpPr>
            <p:spPr bwMode="auto">
              <a:xfrm>
                <a:off x="842" y="1159"/>
                <a:ext cx="780" cy="766"/>
              </a:xfrm>
              <a:custGeom>
                <a:avLst/>
                <a:gdLst>
                  <a:gd name="T0" fmla="*/ 892 w 1561"/>
                  <a:gd name="T1" fmla="*/ 57 h 1533"/>
                  <a:gd name="T2" fmla="*/ 1025 w 1561"/>
                  <a:gd name="T3" fmla="*/ 23 h 1533"/>
                  <a:gd name="T4" fmla="*/ 1128 w 1561"/>
                  <a:gd name="T5" fmla="*/ 91 h 1533"/>
                  <a:gd name="T6" fmla="*/ 1226 w 1561"/>
                  <a:gd name="T7" fmla="*/ 95 h 1533"/>
                  <a:gd name="T8" fmla="*/ 1321 w 1561"/>
                  <a:gd name="T9" fmla="*/ 86 h 1533"/>
                  <a:gd name="T10" fmla="*/ 1410 w 1561"/>
                  <a:gd name="T11" fmla="*/ 133 h 1533"/>
                  <a:gd name="T12" fmla="*/ 1498 w 1561"/>
                  <a:gd name="T13" fmla="*/ 219 h 1533"/>
                  <a:gd name="T14" fmla="*/ 1548 w 1561"/>
                  <a:gd name="T15" fmla="*/ 334 h 1533"/>
                  <a:gd name="T16" fmla="*/ 1465 w 1561"/>
                  <a:gd name="T17" fmla="*/ 387 h 1533"/>
                  <a:gd name="T18" fmla="*/ 1471 w 1561"/>
                  <a:gd name="T19" fmla="*/ 477 h 1533"/>
                  <a:gd name="T20" fmla="*/ 1439 w 1561"/>
                  <a:gd name="T21" fmla="*/ 520 h 1533"/>
                  <a:gd name="T22" fmla="*/ 1380 w 1561"/>
                  <a:gd name="T23" fmla="*/ 533 h 1533"/>
                  <a:gd name="T24" fmla="*/ 1382 w 1561"/>
                  <a:gd name="T25" fmla="*/ 625 h 1533"/>
                  <a:gd name="T26" fmla="*/ 1460 w 1561"/>
                  <a:gd name="T27" fmla="*/ 720 h 1533"/>
                  <a:gd name="T28" fmla="*/ 1501 w 1561"/>
                  <a:gd name="T29" fmla="*/ 768 h 1533"/>
                  <a:gd name="T30" fmla="*/ 1470 w 1561"/>
                  <a:gd name="T31" fmla="*/ 837 h 1533"/>
                  <a:gd name="T32" fmla="*/ 1560 w 1561"/>
                  <a:gd name="T33" fmla="*/ 904 h 1533"/>
                  <a:gd name="T34" fmla="*/ 1498 w 1561"/>
                  <a:gd name="T35" fmla="*/ 952 h 1533"/>
                  <a:gd name="T36" fmla="*/ 1466 w 1561"/>
                  <a:gd name="T37" fmla="*/ 1017 h 1533"/>
                  <a:gd name="T38" fmla="*/ 1401 w 1561"/>
                  <a:gd name="T39" fmla="*/ 1073 h 1533"/>
                  <a:gd name="T40" fmla="*/ 1336 w 1561"/>
                  <a:gd name="T41" fmla="*/ 1048 h 1533"/>
                  <a:gd name="T42" fmla="*/ 1204 w 1561"/>
                  <a:gd name="T43" fmla="*/ 1030 h 1533"/>
                  <a:gd name="T44" fmla="*/ 1208 w 1561"/>
                  <a:gd name="T45" fmla="*/ 1132 h 1533"/>
                  <a:gd name="T46" fmla="*/ 1173 w 1561"/>
                  <a:gd name="T47" fmla="*/ 1189 h 1533"/>
                  <a:gd name="T48" fmla="*/ 1212 w 1561"/>
                  <a:gd name="T49" fmla="*/ 1269 h 1533"/>
                  <a:gd name="T50" fmla="*/ 1175 w 1561"/>
                  <a:gd name="T51" fmla="*/ 1370 h 1533"/>
                  <a:gd name="T52" fmla="*/ 1113 w 1561"/>
                  <a:gd name="T53" fmla="*/ 1369 h 1533"/>
                  <a:gd name="T54" fmla="*/ 982 w 1561"/>
                  <a:gd name="T55" fmla="*/ 1358 h 1533"/>
                  <a:gd name="T56" fmla="*/ 1007 w 1561"/>
                  <a:gd name="T57" fmla="*/ 1417 h 1533"/>
                  <a:gd name="T58" fmla="*/ 982 w 1561"/>
                  <a:gd name="T59" fmla="*/ 1526 h 1533"/>
                  <a:gd name="T60" fmla="*/ 879 w 1561"/>
                  <a:gd name="T61" fmla="*/ 1494 h 1533"/>
                  <a:gd name="T62" fmla="*/ 797 w 1561"/>
                  <a:gd name="T63" fmla="*/ 1351 h 1533"/>
                  <a:gd name="T64" fmla="*/ 747 w 1561"/>
                  <a:gd name="T65" fmla="*/ 1366 h 1533"/>
                  <a:gd name="T66" fmla="*/ 678 w 1561"/>
                  <a:gd name="T67" fmla="*/ 1341 h 1533"/>
                  <a:gd name="T68" fmla="*/ 619 w 1561"/>
                  <a:gd name="T69" fmla="*/ 1443 h 1533"/>
                  <a:gd name="T70" fmla="*/ 546 w 1561"/>
                  <a:gd name="T71" fmla="*/ 1442 h 1533"/>
                  <a:gd name="T72" fmla="*/ 466 w 1561"/>
                  <a:gd name="T73" fmla="*/ 1354 h 1533"/>
                  <a:gd name="T74" fmla="*/ 388 w 1561"/>
                  <a:gd name="T75" fmla="*/ 1306 h 1533"/>
                  <a:gd name="T76" fmla="*/ 357 w 1561"/>
                  <a:gd name="T77" fmla="*/ 1192 h 1533"/>
                  <a:gd name="T78" fmla="*/ 260 w 1561"/>
                  <a:gd name="T79" fmla="*/ 1256 h 1533"/>
                  <a:gd name="T80" fmla="*/ 157 w 1561"/>
                  <a:gd name="T81" fmla="*/ 1251 h 1533"/>
                  <a:gd name="T82" fmla="*/ 138 w 1561"/>
                  <a:gd name="T83" fmla="*/ 1104 h 1533"/>
                  <a:gd name="T84" fmla="*/ 182 w 1561"/>
                  <a:gd name="T85" fmla="*/ 1028 h 1533"/>
                  <a:gd name="T86" fmla="*/ 250 w 1561"/>
                  <a:gd name="T87" fmla="*/ 966 h 1533"/>
                  <a:gd name="T88" fmla="*/ 338 w 1561"/>
                  <a:gd name="T89" fmla="*/ 889 h 1533"/>
                  <a:gd name="T90" fmla="*/ 300 w 1561"/>
                  <a:gd name="T91" fmla="*/ 841 h 1533"/>
                  <a:gd name="T92" fmla="*/ 244 w 1561"/>
                  <a:gd name="T93" fmla="*/ 773 h 1533"/>
                  <a:gd name="T94" fmla="*/ 165 w 1561"/>
                  <a:gd name="T95" fmla="*/ 806 h 1533"/>
                  <a:gd name="T96" fmla="*/ 94 w 1561"/>
                  <a:gd name="T97" fmla="*/ 839 h 1533"/>
                  <a:gd name="T98" fmla="*/ 22 w 1561"/>
                  <a:gd name="T99" fmla="*/ 722 h 1533"/>
                  <a:gd name="T100" fmla="*/ 19 w 1561"/>
                  <a:gd name="T101" fmla="*/ 602 h 1533"/>
                  <a:gd name="T102" fmla="*/ 49 w 1561"/>
                  <a:gd name="T103" fmla="*/ 514 h 1533"/>
                  <a:gd name="T104" fmla="*/ 44 w 1561"/>
                  <a:gd name="T105" fmla="*/ 449 h 1533"/>
                  <a:gd name="T106" fmla="*/ 19 w 1561"/>
                  <a:gd name="T107" fmla="*/ 340 h 1533"/>
                  <a:gd name="T108" fmla="*/ 41 w 1561"/>
                  <a:gd name="T109" fmla="*/ 251 h 1533"/>
                  <a:gd name="T110" fmla="*/ 168 w 1561"/>
                  <a:gd name="T111" fmla="*/ 206 h 1533"/>
                  <a:gd name="T112" fmla="*/ 261 w 1561"/>
                  <a:gd name="T113" fmla="*/ 131 h 1533"/>
                  <a:gd name="T114" fmla="*/ 353 w 1561"/>
                  <a:gd name="T115" fmla="*/ 137 h 1533"/>
                  <a:gd name="T116" fmla="*/ 542 w 1561"/>
                  <a:gd name="T117" fmla="*/ 98 h 1533"/>
                  <a:gd name="T118" fmla="*/ 657 w 1561"/>
                  <a:gd name="T119" fmla="*/ 10 h 1533"/>
                  <a:gd name="T120" fmla="*/ 807 w 1561"/>
                  <a:gd name="T121" fmla="*/ 35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1" h="1533">
                    <a:moveTo>
                      <a:pt x="819" y="47"/>
                    </a:moveTo>
                    <a:lnTo>
                      <a:pt x="824" y="46"/>
                    </a:lnTo>
                    <a:lnTo>
                      <a:pt x="830" y="45"/>
                    </a:lnTo>
                    <a:lnTo>
                      <a:pt x="836" y="44"/>
                    </a:lnTo>
                    <a:lnTo>
                      <a:pt x="843" y="42"/>
                    </a:lnTo>
                    <a:lnTo>
                      <a:pt x="849" y="41"/>
                    </a:lnTo>
                    <a:lnTo>
                      <a:pt x="854" y="40"/>
                    </a:lnTo>
                    <a:lnTo>
                      <a:pt x="860" y="41"/>
                    </a:lnTo>
                    <a:lnTo>
                      <a:pt x="867" y="42"/>
                    </a:lnTo>
                    <a:lnTo>
                      <a:pt x="876" y="46"/>
                    </a:lnTo>
                    <a:lnTo>
                      <a:pt x="884" y="52"/>
                    </a:lnTo>
                    <a:lnTo>
                      <a:pt x="892" y="57"/>
                    </a:lnTo>
                    <a:lnTo>
                      <a:pt x="899" y="64"/>
                    </a:lnTo>
                    <a:lnTo>
                      <a:pt x="910" y="60"/>
                    </a:lnTo>
                    <a:lnTo>
                      <a:pt x="921" y="55"/>
                    </a:lnTo>
                    <a:lnTo>
                      <a:pt x="932" y="50"/>
                    </a:lnTo>
                    <a:lnTo>
                      <a:pt x="943" y="46"/>
                    </a:lnTo>
                    <a:lnTo>
                      <a:pt x="955" y="41"/>
                    </a:lnTo>
                    <a:lnTo>
                      <a:pt x="966" y="37"/>
                    </a:lnTo>
                    <a:lnTo>
                      <a:pt x="978" y="32"/>
                    </a:lnTo>
                    <a:lnTo>
                      <a:pt x="989" y="29"/>
                    </a:lnTo>
                    <a:lnTo>
                      <a:pt x="1001" y="26"/>
                    </a:lnTo>
                    <a:lnTo>
                      <a:pt x="1013" y="24"/>
                    </a:lnTo>
                    <a:lnTo>
                      <a:pt x="1025" y="23"/>
                    </a:lnTo>
                    <a:lnTo>
                      <a:pt x="1037" y="23"/>
                    </a:lnTo>
                    <a:lnTo>
                      <a:pt x="1048" y="24"/>
                    </a:lnTo>
                    <a:lnTo>
                      <a:pt x="1061" y="26"/>
                    </a:lnTo>
                    <a:lnTo>
                      <a:pt x="1072" y="30"/>
                    </a:lnTo>
                    <a:lnTo>
                      <a:pt x="1084" y="35"/>
                    </a:lnTo>
                    <a:lnTo>
                      <a:pt x="1092" y="42"/>
                    </a:lnTo>
                    <a:lnTo>
                      <a:pt x="1100" y="49"/>
                    </a:lnTo>
                    <a:lnTo>
                      <a:pt x="1106" y="56"/>
                    </a:lnTo>
                    <a:lnTo>
                      <a:pt x="1113" y="64"/>
                    </a:lnTo>
                    <a:lnTo>
                      <a:pt x="1118" y="74"/>
                    </a:lnTo>
                    <a:lnTo>
                      <a:pt x="1123" y="82"/>
                    </a:lnTo>
                    <a:lnTo>
                      <a:pt x="1128" y="91"/>
                    </a:lnTo>
                    <a:lnTo>
                      <a:pt x="1132" y="100"/>
                    </a:lnTo>
                    <a:lnTo>
                      <a:pt x="1140" y="101"/>
                    </a:lnTo>
                    <a:lnTo>
                      <a:pt x="1147" y="103"/>
                    </a:lnTo>
                    <a:lnTo>
                      <a:pt x="1155" y="106"/>
                    </a:lnTo>
                    <a:lnTo>
                      <a:pt x="1163" y="108"/>
                    </a:lnTo>
                    <a:lnTo>
                      <a:pt x="1171" y="110"/>
                    </a:lnTo>
                    <a:lnTo>
                      <a:pt x="1179" y="112"/>
                    </a:lnTo>
                    <a:lnTo>
                      <a:pt x="1188" y="110"/>
                    </a:lnTo>
                    <a:lnTo>
                      <a:pt x="1196" y="109"/>
                    </a:lnTo>
                    <a:lnTo>
                      <a:pt x="1204" y="100"/>
                    </a:lnTo>
                    <a:lnTo>
                      <a:pt x="1214" y="97"/>
                    </a:lnTo>
                    <a:lnTo>
                      <a:pt x="1226" y="95"/>
                    </a:lnTo>
                    <a:lnTo>
                      <a:pt x="1237" y="97"/>
                    </a:lnTo>
                    <a:lnTo>
                      <a:pt x="1249" y="98"/>
                    </a:lnTo>
                    <a:lnTo>
                      <a:pt x="1259" y="98"/>
                    </a:lnTo>
                    <a:lnTo>
                      <a:pt x="1269" y="94"/>
                    </a:lnTo>
                    <a:lnTo>
                      <a:pt x="1279" y="86"/>
                    </a:lnTo>
                    <a:lnTo>
                      <a:pt x="1284" y="84"/>
                    </a:lnTo>
                    <a:lnTo>
                      <a:pt x="1290" y="83"/>
                    </a:lnTo>
                    <a:lnTo>
                      <a:pt x="1297" y="83"/>
                    </a:lnTo>
                    <a:lnTo>
                      <a:pt x="1303" y="83"/>
                    </a:lnTo>
                    <a:lnTo>
                      <a:pt x="1310" y="84"/>
                    </a:lnTo>
                    <a:lnTo>
                      <a:pt x="1315" y="84"/>
                    </a:lnTo>
                    <a:lnTo>
                      <a:pt x="1321" y="86"/>
                    </a:lnTo>
                    <a:lnTo>
                      <a:pt x="1327" y="87"/>
                    </a:lnTo>
                    <a:lnTo>
                      <a:pt x="1351" y="109"/>
                    </a:lnTo>
                    <a:lnTo>
                      <a:pt x="1357" y="109"/>
                    </a:lnTo>
                    <a:lnTo>
                      <a:pt x="1362" y="109"/>
                    </a:lnTo>
                    <a:lnTo>
                      <a:pt x="1367" y="108"/>
                    </a:lnTo>
                    <a:lnTo>
                      <a:pt x="1373" y="108"/>
                    </a:lnTo>
                    <a:lnTo>
                      <a:pt x="1379" y="108"/>
                    </a:lnTo>
                    <a:lnTo>
                      <a:pt x="1385" y="108"/>
                    </a:lnTo>
                    <a:lnTo>
                      <a:pt x="1389" y="110"/>
                    </a:lnTo>
                    <a:lnTo>
                      <a:pt x="1394" y="113"/>
                    </a:lnTo>
                    <a:lnTo>
                      <a:pt x="1405" y="122"/>
                    </a:lnTo>
                    <a:lnTo>
                      <a:pt x="1410" y="133"/>
                    </a:lnTo>
                    <a:lnTo>
                      <a:pt x="1412" y="146"/>
                    </a:lnTo>
                    <a:lnTo>
                      <a:pt x="1413" y="161"/>
                    </a:lnTo>
                    <a:lnTo>
                      <a:pt x="1415" y="175"/>
                    </a:lnTo>
                    <a:lnTo>
                      <a:pt x="1418" y="186"/>
                    </a:lnTo>
                    <a:lnTo>
                      <a:pt x="1425" y="196"/>
                    </a:lnTo>
                    <a:lnTo>
                      <a:pt x="1439" y="200"/>
                    </a:lnTo>
                    <a:lnTo>
                      <a:pt x="1447" y="209"/>
                    </a:lnTo>
                    <a:lnTo>
                      <a:pt x="1456" y="214"/>
                    </a:lnTo>
                    <a:lnTo>
                      <a:pt x="1466" y="215"/>
                    </a:lnTo>
                    <a:lnTo>
                      <a:pt x="1477" y="215"/>
                    </a:lnTo>
                    <a:lnTo>
                      <a:pt x="1487" y="216"/>
                    </a:lnTo>
                    <a:lnTo>
                      <a:pt x="1498" y="219"/>
                    </a:lnTo>
                    <a:lnTo>
                      <a:pt x="1504" y="224"/>
                    </a:lnTo>
                    <a:lnTo>
                      <a:pt x="1510" y="235"/>
                    </a:lnTo>
                    <a:lnTo>
                      <a:pt x="1511" y="245"/>
                    </a:lnTo>
                    <a:lnTo>
                      <a:pt x="1516" y="254"/>
                    </a:lnTo>
                    <a:lnTo>
                      <a:pt x="1523" y="262"/>
                    </a:lnTo>
                    <a:lnTo>
                      <a:pt x="1531" y="269"/>
                    </a:lnTo>
                    <a:lnTo>
                      <a:pt x="1539" y="277"/>
                    </a:lnTo>
                    <a:lnTo>
                      <a:pt x="1546" y="285"/>
                    </a:lnTo>
                    <a:lnTo>
                      <a:pt x="1551" y="295"/>
                    </a:lnTo>
                    <a:lnTo>
                      <a:pt x="1553" y="305"/>
                    </a:lnTo>
                    <a:lnTo>
                      <a:pt x="1552" y="320"/>
                    </a:lnTo>
                    <a:lnTo>
                      <a:pt x="1548" y="334"/>
                    </a:lnTo>
                    <a:lnTo>
                      <a:pt x="1543" y="348"/>
                    </a:lnTo>
                    <a:lnTo>
                      <a:pt x="1532" y="358"/>
                    </a:lnTo>
                    <a:lnTo>
                      <a:pt x="1531" y="365"/>
                    </a:lnTo>
                    <a:lnTo>
                      <a:pt x="1529" y="371"/>
                    </a:lnTo>
                    <a:lnTo>
                      <a:pt x="1526" y="378"/>
                    </a:lnTo>
                    <a:lnTo>
                      <a:pt x="1521" y="381"/>
                    </a:lnTo>
                    <a:lnTo>
                      <a:pt x="1511" y="381"/>
                    </a:lnTo>
                    <a:lnTo>
                      <a:pt x="1501" y="381"/>
                    </a:lnTo>
                    <a:lnTo>
                      <a:pt x="1492" y="381"/>
                    </a:lnTo>
                    <a:lnTo>
                      <a:pt x="1483" y="382"/>
                    </a:lnTo>
                    <a:lnTo>
                      <a:pt x="1475" y="385"/>
                    </a:lnTo>
                    <a:lnTo>
                      <a:pt x="1465" y="387"/>
                    </a:lnTo>
                    <a:lnTo>
                      <a:pt x="1457" y="391"/>
                    </a:lnTo>
                    <a:lnTo>
                      <a:pt x="1450" y="397"/>
                    </a:lnTo>
                    <a:lnTo>
                      <a:pt x="1455" y="404"/>
                    </a:lnTo>
                    <a:lnTo>
                      <a:pt x="1461" y="410"/>
                    </a:lnTo>
                    <a:lnTo>
                      <a:pt x="1468" y="417"/>
                    </a:lnTo>
                    <a:lnTo>
                      <a:pt x="1473" y="423"/>
                    </a:lnTo>
                    <a:lnTo>
                      <a:pt x="1478" y="429"/>
                    </a:lnTo>
                    <a:lnTo>
                      <a:pt x="1481" y="437"/>
                    </a:lnTo>
                    <a:lnTo>
                      <a:pt x="1481" y="446"/>
                    </a:lnTo>
                    <a:lnTo>
                      <a:pt x="1479" y="455"/>
                    </a:lnTo>
                    <a:lnTo>
                      <a:pt x="1465" y="470"/>
                    </a:lnTo>
                    <a:lnTo>
                      <a:pt x="1471" y="477"/>
                    </a:lnTo>
                    <a:lnTo>
                      <a:pt x="1478" y="485"/>
                    </a:lnTo>
                    <a:lnTo>
                      <a:pt x="1481" y="494"/>
                    </a:lnTo>
                    <a:lnTo>
                      <a:pt x="1479" y="504"/>
                    </a:lnTo>
                    <a:lnTo>
                      <a:pt x="1477" y="509"/>
                    </a:lnTo>
                    <a:lnTo>
                      <a:pt x="1473" y="515"/>
                    </a:lnTo>
                    <a:lnTo>
                      <a:pt x="1469" y="518"/>
                    </a:lnTo>
                    <a:lnTo>
                      <a:pt x="1463" y="522"/>
                    </a:lnTo>
                    <a:lnTo>
                      <a:pt x="1458" y="522"/>
                    </a:lnTo>
                    <a:lnTo>
                      <a:pt x="1454" y="522"/>
                    </a:lnTo>
                    <a:lnTo>
                      <a:pt x="1448" y="522"/>
                    </a:lnTo>
                    <a:lnTo>
                      <a:pt x="1443" y="520"/>
                    </a:lnTo>
                    <a:lnTo>
                      <a:pt x="1439" y="520"/>
                    </a:lnTo>
                    <a:lnTo>
                      <a:pt x="1433" y="520"/>
                    </a:lnTo>
                    <a:lnTo>
                      <a:pt x="1428" y="522"/>
                    </a:lnTo>
                    <a:lnTo>
                      <a:pt x="1424" y="524"/>
                    </a:lnTo>
                    <a:lnTo>
                      <a:pt x="1419" y="526"/>
                    </a:lnTo>
                    <a:lnTo>
                      <a:pt x="1415" y="527"/>
                    </a:lnTo>
                    <a:lnTo>
                      <a:pt x="1409" y="528"/>
                    </a:lnTo>
                    <a:lnTo>
                      <a:pt x="1403" y="530"/>
                    </a:lnTo>
                    <a:lnTo>
                      <a:pt x="1397" y="530"/>
                    </a:lnTo>
                    <a:lnTo>
                      <a:pt x="1392" y="530"/>
                    </a:lnTo>
                    <a:lnTo>
                      <a:pt x="1386" y="527"/>
                    </a:lnTo>
                    <a:lnTo>
                      <a:pt x="1381" y="525"/>
                    </a:lnTo>
                    <a:lnTo>
                      <a:pt x="1380" y="533"/>
                    </a:lnTo>
                    <a:lnTo>
                      <a:pt x="1378" y="542"/>
                    </a:lnTo>
                    <a:lnTo>
                      <a:pt x="1375" y="549"/>
                    </a:lnTo>
                    <a:lnTo>
                      <a:pt x="1370" y="556"/>
                    </a:lnTo>
                    <a:lnTo>
                      <a:pt x="1355" y="565"/>
                    </a:lnTo>
                    <a:lnTo>
                      <a:pt x="1360" y="572"/>
                    </a:lnTo>
                    <a:lnTo>
                      <a:pt x="1367" y="578"/>
                    </a:lnTo>
                    <a:lnTo>
                      <a:pt x="1373" y="586"/>
                    </a:lnTo>
                    <a:lnTo>
                      <a:pt x="1378" y="593"/>
                    </a:lnTo>
                    <a:lnTo>
                      <a:pt x="1382" y="600"/>
                    </a:lnTo>
                    <a:lnTo>
                      <a:pt x="1385" y="608"/>
                    </a:lnTo>
                    <a:lnTo>
                      <a:pt x="1385" y="616"/>
                    </a:lnTo>
                    <a:lnTo>
                      <a:pt x="1382" y="625"/>
                    </a:lnTo>
                    <a:lnTo>
                      <a:pt x="1372" y="634"/>
                    </a:lnTo>
                    <a:lnTo>
                      <a:pt x="1362" y="644"/>
                    </a:lnTo>
                    <a:lnTo>
                      <a:pt x="1355" y="655"/>
                    </a:lnTo>
                    <a:lnTo>
                      <a:pt x="1354" y="668"/>
                    </a:lnTo>
                    <a:lnTo>
                      <a:pt x="1365" y="678"/>
                    </a:lnTo>
                    <a:lnTo>
                      <a:pt x="1380" y="684"/>
                    </a:lnTo>
                    <a:lnTo>
                      <a:pt x="1395" y="686"/>
                    </a:lnTo>
                    <a:lnTo>
                      <a:pt x="1411" y="689"/>
                    </a:lnTo>
                    <a:lnTo>
                      <a:pt x="1427" y="691"/>
                    </a:lnTo>
                    <a:lnTo>
                      <a:pt x="1441" y="696"/>
                    </a:lnTo>
                    <a:lnTo>
                      <a:pt x="1451" y="705"/>
                    </a:lnTo>
                    <a:lnTo>
                      <a:pt x="1460" y="720"/>
                    </a:lnTo>
                    <a:lnTo>
                      <a:pt x="1464" y="723"/>
                    </a:lnTo>
                    <a:lnTo>
                      <a:pt x="1470" y="724"/>
                    </a:lnTo>
                    <a:lnTo>
                      <a:pt x="1476" y="725"/>
                    </a:lnTo>
                    <a:lnTo>
                      <a:pt x="1483" y="725"/>
                    </a:lnTo>
                    <a:lnTo>
                      <a:pt x="1488" y="727"/>
                    </a:lnTo>
                    <a:lnTo>
                      <a:pt x="1494" y="728"/>
                    </a:lnTo>
                    <a:lnTo>
                      <a:pt x="1499" y="731"/>
                    </a:lnTo>
                    <a:lnTo>
                      <a:pt x="1502" y="736"/>
                    </a:lnTo>
                    <a:lnTo>
                      <a:pt x="1503" y="744"/>
                    </a:lnTo>
                    <a:lnTo>
                      <a:pt x="1504" y="753"/>
                    </a:lnTo>
                    <a:lnTo>
                      <a:pt x="1504" y="761"/>
                    </a:lnTo>
                    <a:lnTo>
                      <a:pt x="1501" y="768"/>
                    </a:lnTo>
                    <a:lnTo>
                      <a:pt x="1496" y="773"/>
                    </a:lnTo>
                    <a:lnTo>
                      <a:pt x="1491" y="776"/>
                    </a:lnTo>
                    <a:lnTo>
                      <a:pt x="1484" y="780"/>
                    </a:lnTo>
                    <a:lnTo>
                      <a:pt x="1478" y="782"/>
                    </a:lnTo>
                    <a:lnTo>
                      <a:pt x="1472" y="784"/>
                    </a:lnTo>
                    <a:lnTo>
                      <a:pt x="1466" y="788"/>
                    </a:lnTo>
                    <a:lnTo>
                      <a:pt x="1461" y="791"/>
                    </a:lnTo>
                    <a:lnTo>
                      <a:pt x="1456" y="796"/>
                    </a:lnTo>
                    <a:lnTo>
                      <a:pt x="1460" y="806"/>
                    </a:lnTo>
                    <a:lnTo>
                      <a:pt x="1461" y="818"/>
                    </a:lnTo>
                    <a:lnTo>
                      <a:pt x="1463" y="829"/>
                    </a:lnTo>
                    <a:lnTo>
                      <a:pt x="1470" y="837"/>
                    </a:lnTo>
                    <a:lnTo>
                      <a:pt x="1478" y="837"/>
                    </a:lnTo>
                    <a:lnTo>
                      <a:pt x="1486" y="836"/>
                    </a:lnTo>
                    <a:lnTo>
                      <a:pt x="1494" y="835"/>
                    </a:lnTo>
                    <a:lnTo>
                      <a:pt x="1502" y="834"/>
                    </a:lnTo>
                    <a:lnTo>
                      <a:pt x="1510" y="834"/>
                    </a:lnTo>
                    <a:lnTo>
                      <a:pt x="1518" y="834"/>
                    </a:lnTo>
                    <a:lnTo>
                      <a:pt x="1526" y="837"/>
                    </a:lnTo>
                    <a:lnTo>
                      <a:pt x="1533" y="842"/>
                    </a:lnTo>
                    <a:lnTo>
                      <a:pt x="1546" y="854"/>
                    </a:lnTo>
                    <a:lnTo>
                      <a:pt x="1555" y="869"/>
                    </a:lnTo>
                    <a:lnTo>
                      <a:pt x="1561" y="887"/>
                    </a:lnTo>
                    <a:lnTo>
                      <a:pt x="1560" y="904"/>
                    </a:lnTo>
                    <a:lnTo>
                      <a:pt x="1555" y="907"/>
                    </a:lnTo>
                    <a:lnTo>
                      <a:pt x="1549" y="910"/>
                    </a:lnTo>
                    <a:lnTo>
                      <a:pt x="1544" y="912"/>
                    </a:lnTo>
                    <a:lnTo>
                      <a:pt x="1538" y="914"/>
                    </a:lnTo>
                    <a:lnTo>
                      <a:pt x="1532" y="918"/>
                    </a:lnTo>
                    <a:lnTo>
                      <a:pt x="1528" y="921"/>
                    </a:lnTo>
                    <a:lnTo>
                      <a:pt x="1525" y="927"/>
                    </a:lnTo>
                    <a:lnTo>
                      <a:pt x="1525" y="934"/>
                    </a:lnTo>
                    <a:lnTo>
                      <a:pt x="1519" y="940"/>
                    </a:lnTo>
                    <a:lnTo>
                      <a:pt x="1513" y="944"/>
                    </a:lnTo>
                    <a:lnTo>
                      <a:pt x="1504" y="948"/>
                    </a:lnTo>
                    <a:lnTo>
                      <a:pt x="1498" y="952"/>
                    </a:lnTo>
                    <a:lnTo>
                      <a:pt x="1500" y="960"/>
                    </a:lnTo>
                    <a:lnTo>
                      <a:pt x="1504" y="968"/>
                    </a:lnTo>
                    <a:lnTo>
                      <a:pt x="1508" y="977"/>
                    </a:lnTo>
                    <a:lnTo>
                      <a:pt x="1507" y="986"/>
                    </a:lnTo>
                    <a:lnTo>
                      <a:pt x="1502" y="990"/>
                    </a:lnTo>
                    <a:lnTo>
                      <a:pt x="1496" y="995"/>
                    </a:lnTo>
                    <a:lnTo>
                      <a:pt x="1492" y="998"/>
                    </a:lnTo>
                    <a:lnTo>
                      <a:pt x="1486" y="1001"/>
                    </a:lnTo>
                    <a:lnTo>
                      <a:pt x="1480" y="1004"/>
                    </a:lnTo>
                    <a:lnTo>
                      <a:pt x="1475" y="1008"/>
                    </a:lnTo>
                    <a:lnTo>
                      <a:pt x="1470" y="1011"/>
                    </a:lnTo>
                    <a:lnTo>
                      <a:pt x="1466" y="1017"/>
                    </a:lnTo>
                    <a:lnTo>
                      <a:pt x="1468" y="1024"/>
                    </a:lnTo>
                    <a:lnTo>
                      <a:pt x="1470" y="1032"/>
                    </a:lnTo>
                    <a:lnTo>
                      <a:pt x="1469" y="1039"/>
                    </a:lnTo>
                    <a:lnTo>
                      <a:pt x="1462" y="1042"/>
                    </a:lnTo>
                    <a:lnTo>
                      <a:pt x="1454" y="1045"/>
                    </a:lnTo>
                    <a:lnTo>
                      <a:pt x="1446" y="1049"/>
                    </a:lnTo>
                    <a:lnTo>
                      <a:pt x="1439" y="1056"/>
                    </a:lnTo>
                    <a:lnTo>
                      <a:pt x="1432" y="1063"/>
                    </a:lnTo>
                    <a:lnTo>
                      <a:pt x="1425" y="1069"/>
                    </a:lnTo>
                    <a:lnTo>
                      <a:pt x="1418" y="1073"/>
                    </a:lnTo>
                    <a:lnTo>
                      <a:pt x="1410" y="1076"/>
                    </a:lnTo>
                    <a:lnTo>
                      <a:pt x="1401" y="1073"/>
                    </a:lnTo>
                    <a:lnTo>
                      <a:pt x="1395" y="1071"/>
                    </a:lnTo>
                    <a:lnTo>
                      <a:pt x="1389" y="1069"/>
                    </a:lnTo>
                    <a:lnTo>
                      <a:pt x="1385" y="1065"/>
                    </a:lnTo>
                    <a:lnTo>
                      <a:pt x="1380" y="1062"/>
                    </a:lnTo>
                    <a:lnTo>
                      <a:pt x="1375" y="1057"/>
                    </a:lnTo>
                    <a:lnTo>
                      <a:pt x="1371" y="1054"/>
                    </a:lnTo>
                    <a:lnTo>
                      <a:pt x="1366" y="1049"/>
                    </a:lnTo>
                    <a:lnTo>
                      <a:pt x="1363" y="1045"/>
                    </a:lnTo>
                    <a:lnTo>
                      <a:pt x="1356" y="1042"/>
                    </a:lnTo>
                    <a:lnTo>
                      <a:pt x="1349" y="1043"/>
                    </a:lnTo>
                    <a:lnTo>
                      <a:pt x="1343" y="1046"/>
                    </a:lnTo>
                    <a:lnTo>
                      <a:pt x="1336" y="1048"/>
                    </a:lnTo>
                    <a:lnTo>
                      <a:pt x="1329" y="1051"/>
                    </a:lnTo>
                    <a:lnTo>
                      <a:pt x="1324" y="1056"/>
                    </a:lnTo>
                    <a:lnTo>
                      <a:pt x="1317" y="1058"/>
                    </a:lnTo>
                    <a:lnTo>
                      <a:pt x="1310" y="1061"/>
                    </a:lnTo>
                    <a:lnTo>
                      <a:pt x="1295" y="1062"/>
                    </a:lnTo>
                    <a:lnTo>
                      <a:pt x="1281" y="1058"/>
                    </a:lnTo>
                    <a:lnTo>
                      <a:pt x="1268" y="1050"/>
                    </a:lnTo>
                    <a:lnTo>
                      <a:pt x="1257" y="1041"/>
                    </a:lnTo>
                    <a:lnTo>
                      <a:pt x="1245" y="1032"/>
                    </a:lnTo>
                    <a:lnTo>
                      <a:pt x="1232" y="1026"/>
                    </a:lnTo>
                    <a:lnTo>
                      <a:pt x="1219" y="1025"/>
                    </a:lnTo>
                    <a:lnTo>
                      <a:pt x="1204" y="1030"/>
                    </a:lnTo>
                    <a:lnTo>
                      <a:pt x="1211" y="1039"/>
                    </a:lnTo>
                    <a:lnTo>
                      <a:pt x="1211" y="1050"/>
                    </a:lnTo>
                    <a:lnTo>
                      <a:pt x="1209" y="1063"/>
                    </a:lnTo>
                    <a:lnTo>
                      <a:pt x="1212" y="1073"/>
                    </a:lnTo>
                    <a:lnTo>
                      <a:pt x="1244" y="1100"/>
                    </a:lnTo>
                    <a:lnTo>
                      <a:pt x="1239" y="1104"/>
                    </a:lnTo>
                    <a:lnTo>
                      <a:pt x="1234" y="1109"/>
                    </a:lnTo>
                    <a:lnTo>
                      <a:pt x="1228" y="1112"/>
                    </a:lnTo>
                    <a:lnTo>
                      <a:pt x="1222" y="1117"/>
                    </a:lnTo>
                    <a:lnTo>
                      <a:pt x="1216" y="1121"/>
                    </a:lnTo>
                    <a:lnTo>
                      <a:pt x="1212" y="1125"/>
                    </a:lnTo>
                    <a:lnTo>
                      <a:pt x="1208" y="1132"/>
                    </a:lnTo>
                    <a:lnTo>
                      <a:pt x="1207" y="1139"/>
                    </a:lnTo>
                    <a:lnTo>
                      <a:pt x="1213" y="1142"/>
                    </a:lnTo>
                    <a:lnTo>
                      <a:pt x="1219" y="1145"/>
                    </a:lnTo>
                    <a:lnTo>
                      <a:pt x="1223" y="1149"/>
                    </a:lnTo>
                    <a:lnTo>
                      <a:pt x="1226" y="1155"/>
                    </a:lnTo>
                    <a:lnTo>
                      <a:pt x="1222" y="1165"/>
                    </a:lnTo>
                    <a:lnTo>
                      <a:pt x="1217" y="1174"/>
                    </a:lnTo>
                    <a:lnTo>
                      <a:pt x="1209" y="1178"/>
                    </a:lnTo>
                    <a:lnTo>
                      <a:pt x="1201" y="1182"/>
                    </a:lnTo>
                    <a:lnTo>
                      <a:pt x="1192" y="1184"/>
                    </a:lnTo>
                    <a:lnTo>
                      <a:pt x="1182" y="1186"/>
                    </a:lnTo>
                    <a:lnTo>
                      <a:pt x="1173" y="1189"/>
                    </a:lnTo>
                    <a:lnTo>
                      <a:pt x="1164" y="1192"/>
                    </a:lnTo>
                    <a:lnTo>
                      <a:pt x="1173" y="1197"/>
                    </a:lnTo>
                    <a:lnTo>
                      <a:pt x="1182" y="1200"/>
                    </a:lnTo>
                    <a:lnTo>
                      <a:pt x="1192" y="1205"/>
                    </a:lnTo>
                    <a:lnTo>
                      <a:pt x="1201" y="1208"/>
                    </a:lnTo>
                    <a:lnTo>
                      <a:pt x="1211" y="1213"/>
                    </a:lnTo>
                    <a:lnTo>
                      <a:pt x="1217" y="1220"/>
                    </a:lnTo>
                    <a:lnTo>
                      <a:pt x="1223" y="1228"/>
                    </a:lnTo>
                    <a:lnTo>
                      <a:pt x="1226" y="1238"/>
                    </a:lnTo>
                    <a:lnTo>
                      <a:pt x="1221" y="1248"/>
                    </a:lnTo>
                    <a:lnTo>
                      <a:pt x="1215" y="1259"/>
                    </a:lnTo>
                    <a:lnTo>
                      <a:pt x="1212" y="1269"/>
                    </a:lnTo>
                    <a:lnTo>
                      <a:pt x="1216" y="1280"/>
                    </a:lnTo>
                    <a:lnTo>
                      <a:pt x="1221" y="1289"/>
                    </a:lnTo>
                    <a:lnTo>
                      <a:pt x="1223" y="1299"/>
                    </a:lnTo>
                    <a:lnTo>
                      <a:pt x="1223" y="1309"/>
                    </a:lnTo>
                    <a:lnTo>
                      <a:pt x="1219" y="1319"/>
                    </a:lnTo>
                    <a:lnTo>
                      <a:pt x="1209" y="1324"/>
                    </a:lnTo>
                    <a:lnTo>
                      <a:pt x="1200" y="1332"/>
                    </a:lnTo>
                    <a:lnTo>
                      <a:pt x="1194" y="1342"/>
                    </a:lnTo>
                    <a:lnTo>
                      <a:pt x="1192" y="1353"/>
                    </a:lnTo>
                    <a:lnTo>
                      <a:pt x="1190" y="1368"/>
                    </a:lnTo>
                    <a:lnTo>
                      <a:pt x="1183" y="1369"/>
                    </a:lnTo>
                    <a:lnTo>
                      <a:pt x="1175" y="1370"/>
                    </a:lnTo>
                    <a:lnTo>
                      <a:pt x="1166" y="1370"/>
                    </a:lnTo>
                    <a:lnTo>
                      <a:pt x="1159" y="1368"/>
                    </a:lnTo>
                    <a:lnTo>
                      <a:pt x="1155" y="1364"/>
                    </a:lnTo>
                    <a:lnTo>
                      <a:pt x="1151" y="1359"/>
                    </a:lnTo>
                    <a:lnTo>
                      <a:pt x="1145" y="1357"/>
                    </a:lnTo>
                    <a:lnTo>
                      <a:pt x="1138" y="1358"/>
                    </a:lnTo>
                    <a:lnTo>
                      <a:pt x="1135" y="1360"/>
                    </a:lnTo>
                    <a:lnTo>
                      <a:pt x="1130" y="1362"/>
                    </a:lnTo>
                    <a:lnTo>
                      <a:pt x="1126" y="1365"/>
                    </a:lnTo>
                    <a:lnTo>
                      <a:pt x="1122" y="1367"/>
                    </a:lnTo>
                    <a:lnTo>
                      <a:pt x="1117" y="1368"/>
                    </a:lnTo>
                    <a:lnTo>
                      <a:pt x="1113" y="1369"/>
                    </a:lnTo>
                    <a:lnTo>
                      <a:pt x="1108" y="1368"/>
                    </a:lnTo>
                    <a:lnTo>
                      <a:pt x="1102" y="1367"/>
                    </a:lnTo>
                    <a:lnTo>
                      <a:pt x="1091" y="1357"/>
                    </a:lnTo>
                    <a:lnTo>
                      <a:pt x="1078" y="1351"/>
                    </a:lnTo>
                    <a:lnTo>
                      <a:pt x="1064" y="1347"/>
                    </a:lnTo>
                    <a:lnTo>
                      <a:pt x="1049" y="1345"/>
                    </a:lnTo>
                    <a:lnTo>
                      <a:pt x="1034" y="1346"/>
                    </a:lnTo>
                    <a:lnTo>
                      <a:pt x="1018" y="1347"/>
                    </a:lnTo>
                    <a:lnTo>
                      <a:pt x="1003" y="1349"/>
                    </a:lnTo>
                    <a:lnTo>
                      <a:pt x="989" y="1351"/>
                    </a:lnTo>
                    <a:lnTo>
                      <a:pt x="985" y="1353"/>
                    </a:lnTo>
                    <a:lnTo>
                      <a:pt x="982" y="1358"/>
                    </a:lnTo>
                    <a:lnTo>
                      <a:pt x="982" y="1364"/>
                    </a:lnTo>
                    <a:lnTo>
                      <a:pt x="984" y="1368"/>
                    </a:lnTo>
                    <a:lnTo>
                      <a:pt x="988" y="1372"/>
                    </a:lnTo>
                    <a:lnTo>
                      <a:pt x="995" y="1375"/>
                    </a:lnTo>
                    <a:lnTo>
                      <a:pt x="1002" y="1377"/>
                    </a:lnTo>
                    <a:lnTo>
                      <a:pt x="1009" y="1380"/>
                    </a:lnTo>
                    <a:lnTo>
                      <a:pt x="1015" y="1383"/>
                    </a:lnTo>
                    <a:lnTo>
                      <a:pt x="1018" y="1387"/>
                    </a:lnTo>
                    <a:lnTo>
                      <a:pt x="1020" y="1394"/>
                    </a:lnTo>
                    <a:lnTo>
                      <a:pt x="1018" y="1402"/>
                    </a:lnTo>
                    <a:lnTo>
                      <a:pt x="1011" y="1409"/>
                    </a:lnTo>
                    <a:lnTo>
                      <a:pt x="1007" y="1417"/>
                    </a:lnTo>
                    <a:lnTo>
                      <a:pt x="1005" y="1425"/>
                    </a:lnTo>
                    <a:lnTo>
                      <a:pt x="1009" y="1434"/>
                    </a:lnTo>
                    <a:lnTo>
                      <a:pt x="1013" y="1444"/>
                    </a:lnTo>
                    <a:lnTo>
                      <a:pt x="1019" y="1455"/>
                    </a:lnTo>
                    <a:lnTo>
                      <a:pt x="1019" y="1465"/>
                    </a:lnTo>
                    <a:lnTo>
                      <a:pt x="1011" y="1474"/>
                    </a:lnTo>
                    <a:lnTo>
                      <a:pt x="1003" y="1483"/>
                    </a:lnTo>
                    <a:lnTo>
                      <a:pt x="997" y="1494"/>
                    </a:lnTo>
                    <a:lnTo>
                      <a:pt x="995" y="1504"/>
                    </a:lnTo>
                    <a:lnTo>
                      <a:pt x="995" y="1517"/>
                    </a:lnTo>
                    <a:lnTo>
                      <a:pt x="989" y="1521"/>
                    </a:lnTo>
                    <a:lnTo>
                      <a:pt x="982" y="1526"/>
                    </a:lnTo>
                    <a:lnTo>
                      <a:pt x="975" y="1529"/>
                    </a:lnTo>
                    <a:lnTo>
                      <a:pt x="969" y="1533"/>
                    </a:lnTo>
                    <a:lnTo>
                      <a:pt x="958" y="1529"/>
                    </a:lnTo>
                    <a:lnTo>
                      <a:pt x="947" y="1528"/>
                    </a:lnTo>
                    <a:lnTo>
                      <a:pt x="934" y="1529"/>
                    </a:lnTo>
                    <a:lnTo>
                      <a:pt x="922" y="1529"/>
                    </a:lnTo>
                    <a:lnTo>
                      <a:pt x="911" y="1529"/>
                    </a:lnTo>
                    <a:lnTo>
                      <a:pt x="899" y="1527"/>
                    </a:lnTo>
                    <a:lnTo>
                      <a:pt x="890" y="1523"/>
                    </a:lnTo>
                    <a:lnTo>
                      <a:pt x="882" y="1513"/>
                    </a:lnTo>
                    <a:lnTo>
                      <a:pt x="880" y="1504"/>
                    </a:lnTo>
                    <a:lnTo>
                      <a:pt x="879" y="1494"/>
                    </a:lnTo>
                    <a:lnTo>
                      <a:pt x="876" y="1485"/>
                    </a:lnTo>
                    <a:lnTo>
                      <a:pt x="868" y="1479"/>
                    </a:lnTo>
                    <a:lnTo>
                      <a:pt x="864" y="1476"/>
                    </a:lnTo>
                    <a:lnTo>
                      <a:pt x="861" y="1474"/>
                    </a:lnTo>
                    <a:lnTo>
                      <a:pt x="859" y="1470"/>
                    </a:lnTo>
                    <a:lnTo>
                      <a:pt x="857" y="1466"/>
                    </a:lnTo>
                    <a:lnTo>
                      <a:pt x="857" y="1449"/>
                    </a:lnTo>
                    <a:lnTo>
                      <a:pt x="860" y="1430"/>
                    </a:lnTo>
                    <a:lnTo>
                      <a:pt x="859" y="1415"/>
                    </a:lnTo>
                    <a:lnTo>
                      <a:pt x="845" y="1404"/>
                    </a:lnTo>
                    <a:lnTo>
                      <a:pt x="797" y="1358"/>
                    </a:lnTo>
                    <a:lnTo>
                      <a:pt x="797" y="1351"/>
                    </a:lnTo>
                    <a:lnTo>
                      <a:pt x="797" y="1344"/>
                    </a:lnTo>
                    <a:lnTo>
                      <a:pt x="795" y="1337"/>
                    </a:lnTo>
                    <a:lnTo>
                      <a:pt x="792" y="1331"/>
                    </a:lnTo>
                    <a:lnTo>
                      <a:pt x="789" y="1337"/>
                    </a:lnTo>
                    <a:lnTo>
                      <a:pt x="785" y="1344"/>
                    </a:lnTo>
                    <a:lnTo>
                      <a:pt x="782" y="1351"/>
                    </a:lnTo>
                    <a:lnTo>
                      <a:pt x="778" y="1358"/>
                    </a:lnTo>
                    <a:lnTo>
                      <a:pt x="774" y="1365"/>
                    </a:lnTo>
                    <a:lnTo>
                      <a:pt x="769" y="1368"/>
                    </a:lnTo>
                    <a:lnTo>
                      <a:pt x="762" y="1370"/>
                    </a:lnTo>
                    <a:lnTo>
                      <a:pt x="753" y="1369"/>
                    </a:lnTo>
                    <a:lnTo>
                      <a:pt x="747" y="1366"/>
                    </a:lnTo>
                    <a:lnTo>
                      <a:pt x="743" y="1362"/>
                    </a:lnTo>
                    <a:lnTo>
                      <a:pt x="737" y="1359"/>
                    </a:lnTo>
                    <a:lnTo>
                      <a:pt x="731" y="1356"/>
                    </a:lnTo>
                    <a:lnTo>
                      <a:pt x="725" y="1353"/>
                    </a:lnTo>
                    <a:lnTo>
                      <a:pt x="720" y="1351"/>
                    </a:lnTo>
                    <a:lnTo>
                      <a:pt x="713" y="1351"/>
                    </a:lnTo>
                    <a:lnTo>
                      <a:pt x="706" y="1353"/>
                    </a:lnTo>
                    <a:lnTo>
                      <a:pt x="700" y="1350"/>
                    </a:lnTo>
                    <a:lnTo>
                      <a:pt x="695" y="1344"/>
                    </a:lnTo>
                    <a:lnTo>
                      <a:pt x="691" y="1339"/>
                    </a:lnTo>
                    <a:lnTo>
                      <a:pt x="686" y="1335"/>
                    </a:lnTo>
                    <a:lnTo>
                      <a:pt x="678" y="1341"/>
                    </a:lnTo>
                    <a:lnTo>
                      <a:pt x="668" y="1344"/>
                    </a:lnTo>
                    <a:lnTo>
                      <a:pt x="660" y="1350"/>
                    </a:lnTo>
                    <a:lnTo>
                      <a:pt x="660" y="1360"/>
                    </a:lnTo>
                    <a:lnTo>
                      <a:pt x="676" y="1387"/>
                    </a:lnTo>
                    <a:lnTo>
                      <a:pt x="669" y="1395"/>
                    </a:lnTo>
                    <a:lnTo>
                      <a:pt x="663" y="1403"/>
                    </a:lnTo>
                    <a:lnTo>
                      <a:pt x="656" y="1411"/>
                    </a:lnTo>
                    <a:lnTo>
                      <a:pt x="649" y="1418"/>
                    </a:lnTo>
                    <a:lnTo>
                      <a:pt x="644" y="1425"/>
                    </a:lnTo>
                    <a:lnTo>
                      <a:pt x="635" y="1432"/>
                    </a:lnTo>
                    <a:lnTo>
                      <a:pt x="627" y="1437"/>
                    </a:lnTo>
                    <a:lnTo>
                      <a:pt x="619" y="1443"/>
                    </a:lnTo>
                    <a:lnTo>
                      <a:pt x="611" y="1445"/>
                    </a:lnTo>
                    <a:lnTo>
                      <a:pt x="604" y="1444"/>
                    </a:lnTo>
                    <a:lnTo>
                      <a:pt x="599" y="1442"/>
                    </a:lnTo>
                    <a:lnTo>
                      <a:pt x="592" y="1438"/>
                    </a:lnTo>
                    <a:lnTo>
                      <a:pt x="586" y="1435"/>
                    </a:lnTo>
                    <a:lnTo>
                      <a:pt x="579" y="1432"/>
                    </a:lnTo>
                    <a:lnTo>
                      <a:pt x="572" y="1430"/>
                    </a:lnTo>
                    <a:lnTo>
                      <a:pt x="565" y="1432"/>
                    </a:lnTo>
                    <a:lnTo>
                      <a:pt x="561" y="1435"/>
                    </a:lnTo>
                    <a:lnTo>
                      <a:pt x="556" y="1437"/>
                    </a:lnTo>
                    <a:lnTo>
                      <a:pt x="551" y="1440"/>
                    </a:lnTo>
                    <a:lnTo>
                      <a:pt x="546" y="1442"/>
                    </a:lnTo>
                    <a:lnTo>
                      <a:pt x="541" y="1443"/>
                    </a:lnTo>
                    <a:lnTo>
                      <a:pt x="535" y="1443"/>
                    </a:lnTo>
                    <a:lnTo>
                      <a:pt x="531" y="1442"/>
                    </a:lnTo>
                    <a:lnTo>
                      <a:pt x="525" y="1441"/>
                    </a:lnTo>
                    <a:lnTo>
                      <a:pt x="508" y="1427"/>
                    </a:lnTo>
                    <a:lnTo>
                      <a:pt x="501" y="1406"/>
                    </a:lnTo>
                    <a:lnTo>
                      <a:pt x="497" y="1383"/>
                    </a:lnTo>
                    <a:lnTo>
                      <a:pt x="494" y="1361"/>
                    </a:lnTo>
                    <a:lnTo>
                      <a:pt x="487" y="1360"/>
                    </a:lnTo>
                    <a:lnTo>
                      <a:pt x="480" y="1359"/>
                    </a:lnTo>
                    <a:lnTo>
                      <a:pt x="473" y="1358"/>
                    </a:lnTo>
                    <a:lnTo>
                      <a:pt x="466" y="1354"/>
                    </a:lnTo>
                    <a:lnTo>
                      <a:pt x="459" y="1352"/>
                    </a:lnTo>
                    <a:lnTo>
                      <a:pt x="455" y="1347"/>
                    </a:lnTo>
                    <a:lnTo>
                      <a:pt x="450" y="1342"/>
                    </a:lnTo>
                    <a:lnTo>
                      <a:pt x="446" y="1335"/>
                    </a:lnTo>
                    <a:lnTo>
                      <a:pt x="441" y="1334"/>
                    </a:lnTo>
                    <a:lnTo>
                      <a:pt x="434" y="1332"/>
                    </a:lnTo>
                    <a:lnTo>
                      <a:pt x="427" y="1332"/>
                    </a:lnTo>
                    <a:lnTo>
                      <a:pt x="421" y="1330"/>
                    </a:lnTo>
                    <a:lnTo>
                      <a:pt x="412" y="1327"/>
                    </a:lnTo>
                    <a:lnTo>
                      <a:pt x="403" y="1321"/>
                    </a:lnTo>
                    <a:lnTo>
                      <a:pt x="395" y="1314"/>
                    </a:lnTo>
                    <a:lnTo>
                      <a:pt x="388" y="1306"/>
                    </a:lnTo>
                    <a:lnTo>
                      <a:pt x="384" y="1293"/>
                    </a:lnTo>
                    <a:lnTo>
                      <a:pt x="384" y="1280"/>
                    </a:lnTo>
                    <a:lnTo>
                      <a:pt x="388" y="1267"/>
                    </a:lnTo>
                    <a:lnTo>
                      <a:pt x="392" y="1253"/>
                    </a:lnTo>
                    <a:lnTo>
                      <a:pt x="396" y="1241"/>
                    </a:lnTo>
                    <a:lnTo>
                      <a:pt x="396" y="1230"/>
                    </a:lnTo>
                    <a:lnTo>
                      <a:pt x="391" y="1220"/>
                    </a:lnTo>
                    <a:lnTo>
                      <a:pt x="378" y="1210"/>
                    </a:lnTo>
                    <a:lnTo>
                      <a:pt x="373" y="1206"/>
                    </a:lnTo>
                    <a:lnTo>
                      <a:pt x="369" y="1199"/>
                    </a:lnTo>
                    <a:lnTo>
                      <a:pt x="363" y="1194"/>
                    </a:lnTo>
                    <a:lnTo>
                      <a:pt x="357" y="1192"/>
                    </a:lnTo>
                    <a:lnTo>
                      <a:pt x="344" y="1194"/>
                    </a:lnTo>
                    <a:lnTo>
                      <a:pt x="335" y="1199"/>
                    </a:lnTo>
                    <a:lnTo>
                      <a:pt x="328" y="1207"/>
                    </a:lnTo>
                    <a:lnTo>
                      <a:pt x="323" y="1216"/>
                    </a:lnTo>
                    <a:lnTo>
                      <a:pt x="317" y="1227"/>
                    </a:lnTo>
                    <a:lnTo>
                      <a:pt x="312" y="1237"/>
                    </a:lnTo>
                    <a:lnTo>
                      <a:pt x="305" y="1245"/>
                    </a:lnTo>
                    <a:lnTo>
                      <a:pt x="295" y="1252"/>
                    </a:lnTo>
                    <a:lnTo>
                      <a:pt x="287" y="1255"/>
                    </a:lnTo>
                    <a:lnTo>
                      <a:pt x="278" y="1256"/>
                    </a:lnTo>
                    <a:lnTo>
                      <a:pt x="269" y="1258"/>
                    </a:lnTo>
                    <a:lnTo>
                      <a:pt x="260" y="1256"/>
                    </a:lnTo>
                    <a:lnTo>
                      <a:pt x="252" y="1255"/>
                    </a:lnTo>
                    <a:lnTo>
                      <a:pt x="242" y="1253"/>
                    </a:lnTo>
                    <a:lnTo>
                      <a:pt x="234" y="1250"/>
                    </a:lnTo>
                    <a:lnTo>
                      <a:pt x="227" y="1245"/>
                    </a:lnTo>
                    <a:lnTo>
                      <a:pt x="223" y="1239"/>
                    </a:lnTo>
                    <a:lnTo>
                      <a:pt x="218" y="1232"/>
                    </a:lnTo>
                    <a:lnTo>
                      <a:pt x="214" y="1228"/>
                    </a:lnTo>
                    <a:lnTo>
                      <a:pt x="206" y="1225"/>
                    </a:lnTo>
                    <a:lnTo>
                      <a:pt x="193" y="1225"/>
                    </a:lnTo>
                    <a:lnTo>
                      <a:pt x="180" y="1232"/>
                    </a:lnTo>
                    <a:lnTo>
                      <a:pt x="169" y="1241"/>
                    </a:lnTo>
                    <a:lnTo>
                      <a:pt x="157" y="1251"/>
                    </a:lnTo>
                    <a:lnTo>
                      <a:pt x="146" y="1259"/>
                    </a:lnTo>
                    <a:lnTo>
                      <a:pt x="135" y="1261"/>
                    </a:lnTo>
                    <a:lnTo>
                      <a:pt x="125" y="1255"/>
                    </a:lnTo>
                    <a:lnTo>
                      <a:pt x="114" y="1239"/>
                    </a:lnTo>
                    <a:lnTo>
                      <a:pt x="108" y="1209"/>
                    </a:lnTo>
                    <a:lnTo>
                      <a:pt x="104" y="1177"/>
                    </a:lnTo>
                    <a:lnTo>
                      <a:pt x="106" y="1145"/>
                    </a:lnTo>
                    <a:lnTo>
                      <a:pt x="114" y="1115"/>
                    </a:lnTo>
                    <a:lnTo>
                      <a:pt x="119" y="1110"/>
                    </a:lnTo>
                    <a:lnTo>
                      <a:pt x="125" y="1108"/>
                    </a:lnTo>
                    <a:lnTo>
                      <a:pt x="132" y="1106"/>
                    </a:lnTo>
                    <a:lnTo>
                      <a:pt x="138" y="1104"/>
                    </a:lnTo>
                    <a:lnTo>
                      <a:pt x="143" y="1100"/>
                    </a:lnTo>
                    <a:lnTo>
                      <a:pt x="148" y="1095"/>
                    </a:lnTo>
                    <a:lnTo>
                      <a:pt x="153" y="1089"/>
                    </a:lnTo>
                    <a:lnTo>
                      <a:pt x="157" y="1084"/>
                    </a:lnTo>
                    <a:lnTo>
                      <a:pt x="162" y="1079"/>
                    </a:lnTo>
                    <a:lnTo>
                      <a:pt x="166" y="1074"/>
                    </a:lnTo>
                    <a:lnTo>
                      <a:pt x="171" y="1070"/>
                    </a:lnTo>
                    <a:lnTo>
                      <a:pt x="178" y="106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80" y="1039"/>
                    </a:lnTo>
                    <a:lnTo>
                      <a:pt x="182" y="1028"/>
                    </a:lnTo>
                    <a:lnTo>
                      <a:pt x="185" y="1018"/>
                    </a:lnTo>
                    <a:lnTo>
                      <a:pt x="189" y="1007"/>
                    </a:lnTo>
                    <a:lnTo>
                      <a:pt x="195" y="997"/>
                    </a:lnTo>
                    <a:lnTo>
                      <a:pt x="203" y="989"/>
                    </a:lnTo>
                    <a:lnTo>
                      <a:pt x="209" y="987"/>
                    </a:lnTo>
                    <a:lnTo>
                      <a:pt x="216" y="985"/>
                    </a:lnTo>
                    <a:lnTo>
                      <a:pt x="222" y="982"/>
                    </a:lnTo>
                    <a:lnTo>
                      <a:pt x="229" y="981"/>
                    </a:lnTo>
                    <a:lnTo>
                      <a:pt x="236" y="979"/>
                    </a:lnTo>
                    <a:lnTo>
                      <a:pt x="241" y="975"/>
                    </a:lnTo>
                    <a:lnTo>
                      <a:pt x="246" y="972"/>
                    </a:lnTo>
                    <a:lnTo>
                      <a:pt x="250" y="966"/>
                    </a:lnTo>
                    <a:lnTo>
                      <a:pt x="255" y="950"/>
                    </a:lnTo>
                    <a:lnTo>
                      <a:pt x="256" y="933"/>
                    </a:lnTo>
                    <a:lnTo>
                      <a:pt x="260" y="918"/>
                    </a:lnTo>
                    <a:lnTo>
                      <a:pt x="271" y="906"/>
                    </a:lnTo>
                    <a:lnTo>
                      <a:pt x="280" y="905"/>
                    </a:lnTo>
                    <a:lnTo>
                      <a:pt x="289" y="903"/>
                    </a:lnTo>
                    <a:lnTo>
                      <a:pt x="297" y="898"/>
                    </a:lnTo>
                    <a:lnTo>
                      <a:pt x="305" y="895"/>
                    </a:lnTo>
                    <a:lnTo>
                      <a:pt x="313" y="891"/>
                    </a:lnTo>
                    <a:lnTo>
                      <a:pt x="321" y="888"/>
                    </a:lnTo>
                    <a:lnTo>
                      <a:pt x="329" y="888"/>
                    </a:lnTo>
                    <a:lnTo>
                      <a:pt x="338" y="889"/>
                    </a:lnTo>
                    <a:lnTo>
                      <a:pt x="343" y="887"/>
                    </a:lnTo>
                    <a:lnTo>
                      <a:pt x="345" y="883"/>
                    </a:lnTo>
                    <a:lnTo>
                      <a:pt x="347" y="879"/>
                    </a:lnTo>
                    <a:lnTo>
                      <a:pt x="350" y="875"/>
                    </a:lnTo>
                    <a:lnTo>
                      <a:pt x="340" y="866"/>
                    </a:lnTo>
                    <a:lnTo>
                      <a:pt x="333" y="857"/>
                    </a:lnTo>
                    <a:lnTo>
                      <a:pt x="328" y="846"/>
                    </a:lnTo>
                    <a:lnTo>
                      <a:pt x="325" y="835"/>
                    </a:lnTo>
                    <a:lnTo>
                      <a:pt x="320" y="836"/>
                    </a:lnTo>
                    <a:lnTo>
                      <a:pt x="313" y="838"/>
                    </a:lnTo>
                    <a:lnTo>
                      <a:pt x="307" y="839"/>
                    </a:lnTo>
                    <a:lnTo>
                      <a:pt x="300" y="841"/>
                    </a:lnTo>
                    <a:lnTo>
                      <a:pt x="294" y="841"/>
                    </a:lnTo>
                    <a:lnTo>
                      <a:pt x="287" y="841"/>
                    </a:lnTo>
                    <a:lnTo>
                      <a:pt x="282" y="838"/>
                    </a:lnTo>
                    <a:lnTo>
                      <a:pt x="276" y="836"/>
                    </a:lnTo>
                    <a:lnTo>
                      <a:pt x="272" y="831"/>
                    </a:lnTo>
                    <a:lnTo>
                      <a:pt x="270" y="826"/>
                    </a:lnTo>
                    <a:lnTo>
                      <a:pt x="269" y="820"/>
                    </a:lnTo>
                    <a:lnTo>
                      <a:pt x="267" y="814"/>
                    </a:lnTo>
                    <a:lnTo>
                      <a:pt x="256" y="806"/>
                    </a:lnTo>
                    <a:lnTo>
                      <a:pt x="250" y="796"/>
                    </a:lnTo>
                    <a:lnTo>
                      <a:pt x="247" y="784"/>
                    </a:lnTo>
                    <a:lnTo>
                      <a:pt x="244" y="773"/>
                    </a:lnTo>
                    <a:lnTo>
                      <a:pt x="240" y="785"/>
                    </a:lnTo>
                    <a:lnTo>
                      <a:pt x="238" y="799"/>
                    </a:lnTo>
                    <a:lnTo>
                      <a:pt x="233" y="812"/>
                    </a:lnTo>
                    <a:lnTo>
                      <a:pt x="224" y="822"/>
                    </a:lnTo>
                    <a:lnTo>
                      <a:pt x="215" y="825"/>
                    </a:lnTo>
                    <a:lnTo>
                      <a:pt x="208" y="823"/>
                    </a:lnTo>
                    <a:lnTo>
                      <a:pt x="201" y="820"/>
                    </a:lnTo>
                    <a:lnTo>
                      <a:pt x="194" y="815"/>
                    </a:lnTo>
                    <a:lnTo>
                      <a:pt x="188" y="810"/>
                    </a:lnTo>
                    <a:lnTo>
                      <a:pt x="181" y="806"/>
                    </a:lnTo>
                    <a:lnTo>
                      <a:pt x="173" y="804"/>
                    </a:lnTo>
                    <a:lnTo>
                      <a:pt x="165" y="806"/>
                    </a:lnTo>
                    <a:lnTo>
                      <a:pt x="156" y="808"/>
                    </a:lnTo>
                    <a:lnTo>
                      <a:pt x="150" y="815"/>
                    </a:lnTo>
                    <a:lnTo>
                      <a:pt x="147" y="823"/>
                    </a:lnTo>
                    <a:lnTo>
                      <a:pt x="146" y="833"/>
                    </a:lnTo>
                    <a:lnTo>
                      <a:pt x="143" y="841"/>
                    </a:lnTo>
                    <a:lnTo>
                      <a:pt x="140" y="849"/>
                    </a:lnTo>
                    <a:lnTo>
                      <a:pt x="133" y="852"/>
                    </a:lnTo>
                    <a:lnTo>
                      <a:pt x="121" y="853"/>
                    </a:lnTo>
                    <a:lnTo>
                      <a:pt x="114" y="851"/>
                    </a:lnTo>
                    <a:lnTo>
                      <a:pt x="106" y="849"/>
                    </a:lnTo>
                    <a:lnTo>
                      <a:pt x="100" y="844"/>
                    </a:lnTo>
                    <a:lnTo>
                      <a:pt x="94" y="839"/>
                    </a:lnTo>
                    <a:lnTo>
                      <a:pt x="87" y="834"/>
                    </a:lnTo>
                    <a:lnTo>
                      <a:pt x="82" y="828"/>
                    </a:lnTo>
                    <a:lnTo>
                      <a:pt x="78" y="821"/>
                    </a:lnTo>
                    <a:lnTo>
                      <a:pt x="75" y="814"/>
                    </a:lnTo>
                    <a:lnTo>
                      <a:pt x="76" y="793"/>
                    </a:lnTo>
                    <a:lnTo>
                      <a:pt x="79" y="772"/>
                    </a:lnTo>
                    <a:lnTo>
                      <a:pt x="74" y="752"/>
                    </a:lnTo>
                    <a:lnTo>
                      <a:pt x="59" y="738"/>
                    </a:lnTo>
                    <a:lnTo>
                      <a:pt x="50" y="735"/>
                    </a:lnTo>
                    <a:lnTo>
                      <a:pt x="41" y="731"/>
                    </a:lnTo>
                    <a:lnTo>
                      <a:pt x="32" y="727"/>
                    </a:lnTo>
                    <a:lnTo>
                      <a:pt x="22" y="722"/>
                    </a:lnTo>
                    <a:lnTo>
                      <a:pt x="14" y="715"/>
                    </a:lnTo>
                    <a:lnTo>
                      <a:pt x="8" y="708"/>
                    </a:lnTo>
                    <a:lnTo>
                      <a:pt x="5" y="699"/>
                    </a:lnTo>
                    <a:lnTo>
                      <a:pt x="4" y="689"/>
                    </a:lnTo>
                    <a:lnTo>
                      <a:pt x="5" y="675"/>
                    </a:lnTo>
                    <a:lnTo>
                      <a:pt x="7" y="661"/>
                    </a:lnTo>
                    <a:lnTo>
                      <a:pt x="12" y="649"/>
                    </a:lnTo>
                    <a:lnTo>
                      <a:pt x="18" y="638"/>
                    </a:lnTo>
                    <a:lnTo>
                      <a:pt x="15" y="629"/>
                    </a:lnTo>
                    <a:lnTo>
                      <a:pt x="15" y="619"/>
                    </a:lnTo>
                    <a:lnTo>
                      <a:pt x="15" y="610"/>
                    </a:lnTo>
                    <a:lnTo>
                      <a:pt x="19" y="602"/>
                    </a:lnTo>
                    <a:lnTo>
                      <a:pt x="33" y="586"/>
                    </a:lnTo>
                    <a:lnTo>
                      <a:pt x="33" y="579"/>
                    </a:lnTo>
                    <a:lnTo>
                      <a:pt x="34" y="572"/>
                    </a:lnTo>
                    <a:lnTo>
                      <a:pt x="37" y="565"/>
                    </a:lnTo>
                    <a:lnTo>
                      <a:pt x="41" y="560"/>
                    </a:lnTo>
                    <a:lnTo>
                      <a:pt x="46" y="555"/>
                    </a:lnTo>
                    <a:lnTo>
                      <a:pt x="51" y="552"/>
                    </a:lnTo>
                    <a:lnTo>
                      <a:pt x="57" y="549"/>
                    </a:lnTo>
                    <a:lnTo>
                      <a:pt x="64" y="548"/>
                    </a:lnTo>
                    <a:lnTo>
                      <a:pt x="58" y="538"/>
                    </a:lnTo>
                    <a:lnTo>
                      <a:pt x="52" y="526"/>
                    </a:lnTo>
                    <a:lnTo>
                      <a:pt x="49" y="514"/>
                    </a:lnTo>
                    <a:lnTo>
                      <a:pt x="50" y="501"/>
                    </a:lnTo>
                    <a:lnTo>
                      <a:pt x="55" y="497"/>
                    </a:lnTo>
                    <a:lnTo>
                      <a:pt x="60" y="496"/>
                    </a:lnTo>
                    <a:lnTo>
                      <a:pt x="66" y="496"/>
                    </a:lnTo>
                    <a:lnTo>
                      <a:pt x="73" y="495"/>
                    </a:lnTo>
                    <a:lnTo>
                      <a:pt x="78" y="494"/>
                    </a:lnTo>
                    <a:lnTo>
                      <a:pt x="82" y="492"/>
                    </a:lnTo>
                    <a:lnTo>
                      <a:pt x="83" y="486"/>
                    </a:lnTo>
                    <a:lnTo>
                      <a:pt x="82" y="479"/>
                    </a:lnTo>
                    <a:lnTo>
                      <a:pt x="72" y="469"/>
                    </a:lnTo>
                    <a:lnTo>
                      <a:pt x="59" y="458"/>
                    </a:lnTo>
                    <a:lnTo>
                      <a:pt x="44" y="449"/>
                    </a:lnTo>
                    <a:lnTo>
                      <a:pt x="30" y="440"/>
                    </a:lnTo>
                    <a:lnTo>
                      <a:pt x="19" y="429"/>
                    </a:lnTo>
                    <a:lnTo>
                      <a:pt x="12" y="417"/>
                    </a:lnTo>
                    <a:lnTo>
                      <a:pt x="11" y="403"/>
                    </a:lnTo>
                    <a:lnTo>
                      <a:pt x="18" y="386"/>
                    </a:lnTo>
                    <a:lnTo>
                      <a:pt x="26" y="380"/>
                    </a:lnTo>
                    <a:lnTo>
                      <a:pt x="33" y="373"/>
                    </a:lnTo>
                    <a:lnTo>
                      <a:pt x="37" y="366"/>
                    </a:lnTo>
                    <a:lnTo>
                      <a:pt x="38" y="357"/>
                    </a:lnTo>
                    <a:lnTo>
                      <a:pt x="33" y="351"/>
                    </a:lnTo>
                    <a:lnTo>
                      <a:pt x="26" y="345"/>
                    </a:lnTo>
                    <a:lnTo>
                      <a:pt x="19" y="340"/>
                    </a:lnTo>
                    <a:lnTo>
                      <a:pt x="12" y="333"/>
                    </a:lnTo>
                    <a:lnTo>
                      <a:pt x="6" y="326"/>
                    </a:lnTo>
                    <a:lnTo>
                      <a:pt x="2" y="318"/>
                    </a:lnTo>
                    <a:lnTo>
                      <a:pt x="0" y="310"/>
                    </a:lnTo>
                    <a:lnTo>
                      <a:pt x="2" y="299"/>
                    </a:lnTo>
                    <a:lnTo>
                      <a:pt x="4" y="291"/>
                    </a:lnTo>
                    <a:lnTo>
                      <a:pt x="7" y="282"/>
                    </a:lnTo>
                    <a:lnTo>
                      <a:pt x="12" y="274"/>
                    </a:lnTo>
                    <a:lnTo>
                      <a:pt x="18" y="267"/>
                    </a:lnTo>
                    <a:lnTo>
                      <a:pt x="25" y="260"/>
                    </a:lnTo>
                    <a:lnTo>
                      <a:pt x="33" y="254"/>
                    </a:lnTo>
                    <a:lnTo>
                      <a:pt x="41" y="251"/>
                    </a:lnTo>
                    <a:lnTo>
                      <a:pt x="49" y="247"/>
                    </a:lnTo>
                    <a:lnTo>
                      <a:pt x="76" y="245"/>
                    </a:lnTo>
                    <a:lnTo>
                      <a:pt x="85" y="236"/>
                    </a:lnTo>
                    <a:lnTo>
                      <a:pt x="93" y="230"/>
                    </a:lnTo>
                    <a:lnTo>
                      <a:pt x="103" y="226"/>
                    </a:lnTo>
                    <a:lnTo>
                      <a:pt x="113" y="222"/>
                    </a:lnTo>
                    <a:lnTo>
                      <a:pt x="124" y="219"/>
                    </a:lnTo>
                    <a:lnTo>
                      <a:pt x="134" y="215"/>
                    </a:lnTo>
                    <a:lnTo>
                      <a:pt x="144" y="211"/>
                    </a:lnTo>
                    <a:lnTo>
                      <a:pt x="154" y="204"/>
                    </a:lnTo>
                    <a:lnTo>
                      <a:pt x="161" y="204"/>
                    </a:lnTo>
                    <a:lnTo>
                      <a:pt x="168" y="206"/>
                    </a:lnTo>
                    <a:lnTo>
                      <a:pt x="174" y="207"/>
                    </a:lnTo>
                    <a:lnTo>
                      <a:pt x="181" y="206"/>
                    </a:lnTo>
                    <a:lnTo>
                      <a:pt x="187" y="199"/>
                    </a:lnTo>
                    <a:lnTo>
                      <a:pt x="189" y="191"/>
                    </a:lnTo>
                    <a:lnTo>
                      <a:pt x="191" y="182"/>
                    </a:lnTo>
                    <a:lnTo>
                      <a:pt x="193" y="174"/>
                    </a:lnTo>
                    <a:lnTo>
                      <a:pt x="202" y="163"/>
                    </a:lnTo>
                    <a:lnTo>
                      <a:pt x="212" y="154"/>
                    </a:lnTo>
                    <a:lnTo>
                      <a:pt x="224" y="146"/>
                    </a:lnTo>
                    <a:lnTo>
                      <a:pt x="236" y="139"/>
                    </a:lnTo>
                    <a:lnTo>
                      <a:pt x="248" y="135"/>
                    </a:lnTo>
                    <a:lnTo>
                      <a:pt x="261" y="131"/>
                    </a:lnTo>
                    <a:lnTo>
                      <a:pt x="274" y="130"/>
                    </a:lnTo>
                    <a:lnTo>
                      <a:pt x="287" y="131"/>
                    </a:lnTo>
                    <a:lnTo>
                      <a:pt x="294" y="133"/>
                    </a:lnTo>
                    <a:lnTo>
                      <a:pt x="301" y="137"/>
                    </a:lnTo>
                    <a:lnTo>
                      <a:pt x="307" y="141"/>
                    </a:lnTo>
                    <a:lnTo>
                      <a:pt x="314" y="146"/>
                    </a:lnTo>
                    <a:lnTo>
                      <a:pt x="320" y="151"/>
                    </a:lnTo>
                    <a:lnTo>
                      <a:pt x="325" y="155"/>
                    </a:lnTo>
                    <a:lnTo>
                      <a:pt x="332" y="160"/>
                    </a:lnTo>
                    <a:lnTo>
                      <a:pt x="338" y="164"/>
                    </a:lnTo>
                    <a:lnTo>
                      <a:pt x="348" y="152"/>
                    </a:lnTo>
                    <a:lnTo>
                      <a:pt x="353" y="137"/>
                    </a:lnTo>
                    <a:lnTo>
                      <a:pt x="357" y="122"/>
                    </a:lnTo>
                    <a:lnTo>
                      <a:pt x="367" y="109"/>
                    </a:lnTo>
                    <a:lnTo>
                      <a:pt x="384" y="97"/>
                    </a:lnTo>
                    <a:lnTo>
                      <a:pt x="403" y="87"/>
                    </a:lnTo>
                    <a:lnTo>
                      <a:pt x="423" y="79"/>
                    </a:lnTo>
                    <a:lnTo>
                      <a:pt x="444" y="75"/>
                    </a:lnTo>
                    <a:lnTo>
                      <a:pt x="466" y="74"/>
                    </a:lnTo>
                    <a:lnTo>
                      <a:pt x="488" y="75"/>
                    </a:lnTo>
                    <a:lnTo>
                      <a:pt x="509" y="80"/>
                    </a:lnTo>
                    <a:lnTo>
                      <a:pt x="528" y="90"/>
                    </a:lnTo>
                    <a:lnTo>
                      <a:pt x="535" y="94"/>
                    </a:lnTo>
                    <a:lnTo>
                      <a:pt x="542" y="98"/>
                    </a:lnTo>
                    <a:lnTo>
                      <a:pt x="549" y="98"/>
                    </a:lnTo>
                    <a:lnTo>
                      <a:pt x="557" y="94"/>
                    </a:lnTo>
                    <a:lnTo>
                      <a:pt x="570" y="88"/>
                    </a:lnTo>
                    <a:lnTo>
                      <a:pt x="578" y="79"/>
                    </a:lnTo>
                    <a:lnTo>
                      <a:pt x="585" y="70"/>
                    </a:lnTo>
                    <a:lnTo>
                      <a:pt x="591" y="59"/>
                    </a:lnTo>
                    <a:lnTo>
                      <a:pt x="596" y="48"/>
                    </a:lnTo>
                    <a:lnTo>
                      <a:pt x="603" y="38"/>
                    </a:lnTo>
                    <a:lnTo>
                      <a:pt x="612" y="30"/>
                    </a:lnTo>
                    <a:lnTo>
                      <a:pt x="624" y="23"/>
                    </a:lnTo>
                    <a:lnTo>
                      <a:pt x="640" y="16"/>
                    </a:lnTo>
                    <a:lnTo>
                      <a:pt x="657" y="10"/>
                    </a:lnTo>
                    <a:lnTo>
                      <a:pt x="676" y="4"/>
                    </a:lnTo>
                    <a:lnTo>
                      <a:pt x="694" y="1"/>
                    </a:lnTo>
                    <a:lnTo>
                      <a:pt x="713" y="0"/>
                    </a:lnTo>
                    <a:lnTo>
                      <a:pt x="731" y="1"/>
                    </a:lnTo>
                    <a:lnTo>
                      <a:pt x="750" y="4"/>
                    </a:lnTo>
                    <a:lnTo>
                      <a:pt x="767" y="10"/>
                    </a:lnTo>
                    <a:lnTo>
                      <a:pt x="774" y="14"/>
                    </a:lnTo>
                    <a:lnTo>
                      <a:pt x="781" y="17"/>
                    </a:lnTo>
                    <a:lnTo>
                      <a:pt x="788" y="22"/>
                    </a:lnTo>
                    <a:lnTo>
                      <a:pt x="795" y="26"/>
                    </a:lnTo>
                    <a:lnTo>
                      <a:pt x="800" y="31"/>
                    </a:lnTo>
                    <a:lnTo>
                      <a:pt x="807" y="35"/>
                    </a:lnTo>
                    <a:lnTo>
                      <a:pt x="813" y="41"/>
                    </a:lnTo>
                    <a:lnTo>
                      <a:pt x="81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5" name="Freeform 447"/>
              <p:cNvSpPr>
                <a:spLocks/>
              </p:cNvSpPr>
              <p:nvPr/>
            </p:nvSpPr>
            <p:spPr bwMode="auto">
              <a:xfrm>
                <a:off x="1160" y="1197"/>
                <a:ext cx="31" cy="16"/>
              </a:xfrm>
              <a:custGeom>
                <a:avLst/>
                <a:gdLst>
                  <a:gd name="T0" fmla="*/ 63 w 63"/>
                  <a:gd name="T1" fmla="*/ 6 h 31"/>
                  <a:gd name="T2" fmla="*/ 61 w 63"/>
                  <a:gd name="T3" fmla="*/ 13 h 31"/>
                  <a:gd name="T4" fmla="*/ 56 w 63"/>
                  <a:gd name="T5" fmla="*/ 18 h 31"/>
                  <a:gd name="T6" fmla="*/ 51 w 63"/>
                  <a:gd name="T7" fmla="*/ 23 h 31"/>
                  <a:gd name="T8" fmla="*/ 46 w 63"/>
                  <a:gd name="T9" fmla="*/ 28 h 31"/>
                  <a:gd name="T10" fmla="*/ 40 w 63"/>
                  <a:gd name="T11" fmla="*/ 30 h 31"/>
                  <a:gd name="T12" fmla="*/ 34 w 63"/>
                  <a:gd name="T13" fmla="*/ 31 h 31"/>
                  <a:gd name="T14" fmla="*/ 28 w 63"/>
                  <a:gd name="T15" fmla="*/ 31 h 31"/>
                  <a:gd name="T16" fmla="*/ 23 w 63"/>
                  <a:gd name="T17" fmla="*/ 31 h 31"/>
                  <a:gd name="T18" fmla="*/ 17 w 63"/>
                  <a:gd name="T19" fmla="*/ 31 h 31"/>
                  <a:gd name="T20" fmla="*/ 10 w 63"/>
                  <a:gd name="T21" fmla="*/ 30 h 31"/>
                  <a:gd name="T22" fmla="*/ 5 w 63"/>
                  <a:gd name="T23" fmla="*/ 28 h 31"/>
                  <a:gd name="T24" fmla="*/ 0 w 63"/>
                  <a:gd name="T25" fmla="*/ 25 h 31"/>
                  <a:gd name="T26" fmla="*/ 5 w 63"/>
                  <a:gd name="T27" fmla="*/ 21 h 31"/>
                  <a:gd name="T28" fmla="*/ 11 w 63"/>
                  <a:gd name="T29" fmla="*/ 16 h 31"/>
                  <a:gd name="T30" fmla="*/ 18 w 63"/>
                  <a:gd name="T31" fmla="*/ 11 h 31"/>
                  <a:gd name="T32" fmla="*/ 26 w 63"/>
                  <a:gd name="T33" fmla="*/ 7 h 31"/>
                  <a:gd name="T34" fmla="*/ 33 w 63"/>
                  <a:gd name="T35" fmla="*/ 5 h 31"/>
                  <a:gd name="T36" fmla="*/ 41 w 63"/>
                  <a:gd name="T37" fmla="*/ 1 h 31"/>
                  <a:gd name="T38" fmla="*/ 50 w 63"/>
                  <a:gd name="T39" fmla="*/ 0 h 31"/>
                  <a:gd name="T40" fmla="*/ 58 w 63"/>
                  <a:gd name="T41" fmla="*/ 0 h 31"/>
                  <a:gd name="T42" fmla="*/ 63 w 63"/>
                  <a:gd name="T4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31">
                    <a:moveTo>
                      <a:pt x="63" y="6"/>
                    </a:moveTo>
                    <a:lnTo>
                      <a:pt x="61" y="13"/>
                    </a:lnTo>
                    <a:lnTo>
                      <a:pt x="56" y="18"/>
                    </a:lnTo>
                    <a:lnTo>
                      <a:pt x="51" y="23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4" y="31"/>
                    </a:lnTo>
                    <a:lnTo>
                      <a:pt x="28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0" y="25"/>
                    </a:lnTo>
                    <a:lnTo>
                      <a:pt x="5" y="21"/>
                    </a:lnTo>
                    <a:lnTo>
                      <a:pt x="11" y="16"/>
                    </a:lnTo>
                    <a:lnTo>
                      <a:pt x="18" y="11"/>
                    </a:lnTo>
                    <a:lnTo>
                      <a:pt x="26" y="7"/>
                    </a:lnTo>
                    <a:lnTo>
                      <a:pt x="33" y="5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6" name="Freeform 448"/>
              <p:cNvSpPr>
                <a:spLocks/>
              </p:cNvSpPr>
              <p:nvPr/>
            </p:nvSpPr>
            <p:spPr bwMode="auto">
              <a:xfrm>
                <a:off x="1295" y="1208"/>
                <a:ext cx="47" cy="21"/>
              </a:xfrm>
              <a:custGeom>
                <a:avLst/>
                <a:gdLst>
                  <a:gd name="T0" fmla="*/ 95 w 95"/>
                  <a:gd name="T1" fmla="*/ 9 h 41"/>
                  <a:gd name="T2" fmla="*/ 87 w 95"/>
                  <a:gd name="T3" fmla="*/ 17 h 41"/>
                  <a:gd name="T4" fmla="*/ 79 w 95"/>
                  <a:gd name="T5" fmla="*/ 25 h 41"/>
                  <a:gd name="T6" fmla="*/ 69 w 95"/>
                  <a:gd name="T7" fmla="*/ 31 h 41"/>
                  <a:gd name="T8" fmla="*/ 59 w 95"/>
                  <a:gd name="T9" fmla="*/ 36 h 41"/>
                  <a:gd name="T10" fmla="*/ 49 w 95"/>
                  <a:gd name="T11" fmla="*/ 39 h 41"/>
                  <a:gd name="T12" fmla="*/ 37 w 95"/>
                  <a:gd name="T13" fmla="*/ 41 h 41"/>
                  <a:gd name="T14" fmla="*/ 26 w 95"/>
                  <a:gd name="T15" fmla="*/ 40 h 41"/>
                  <a:gd name="T16" fmla="*/ 14 w 95"/>
                  <a:gd name="T17" fmla="*/ 38 h 41"/>
                  <a:gd name="T18" fmla="*/ 10 w 95"/>
                  <a:gd name="T19" fmla="*/ 36 h 41"/>
                  <a:gd name="T20" fmla="*/ 6 w 95"/>
                  <a:gd name="T21" fmla="*/ 32 h 41"/>
                  <a:gd name="T22" fmla="*/ 3 w 95"/>
                  <a:gd name="T23" fmla="*/ 29 h 41"/>
                  <a:gd name="T24" fmla="*/ 0 w 95"/>
                  <a:gd name="T25" fmla="*/ 25 h 41"/>
                  <a:gd name="T26" fmla="*/ 7 w 95"/>
                  <a:gd name="T27" fmla="*/ 21 h 41"/>
                  <a:gd name="T28" fmla="*/ 14 w 95"/>
                  <a:gd name="T29" fmla="*/ 17 h 41"/>
                  <a:gd name="T30" fmla="*/ 21 w 95"/>
                  <a:gd name="T31" fmla="*/ 14 h 41"/>
                  <a:gd name="T32" fmla="*/ 29 w 95"/>
                  <a:gd name="T33" fmla="*/ 10 h 41"/>
                  <a:gd name="T34" fmla="*/ 37 w 95"/>
                  <a:gd name="T35" fmla="*/ 7 h 41"/>
                  <a:gd name="T36" fmla="*/ 46 w 95"/>
                  <a:gd name="T37" fmla="*/ 4 h 41"/>
                  <a:gd name="T38" fmla="*/ 54 w 95"/>
                  <a:gd name="T39" fmla="*/ 2 h 41"/>
                  <a:gd name="T40" fmla="*/ 63 w 95"/>
                  <a:gd name="T41" fmla="*/ 0 h 41"/>
                  <a:gd name="T42" fmla="*/ 72 w 95"/>
                  <a:gd name="T43" fmla="*/ 0 h 41"/>
                  <a:gd name="T44" fmla="*/ 80 w 95"/>
                  <a:gd name="T45" fmla="*/ 2 h 41"/>
                  <a:gd name="T46" fmla="*/ 88 w 95"/>
                  <a:gd name="T47" fmla="*/ 4 h 41"/>
                  <a:gd name="T48" fmla="*/ 95 w 95"/>
                  <a:gd name="T4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" h="41">
                    <a:moveTo>
                      <a:pt x="95" y="9"/>
                    </a:moveTo>
                    <a:lnTo>
                      <a:pt x="87" y="17"/>
                    </a:lnTo>
                    <a:lnTo>
                      <a:pt x="79" y="25"/>
                    </a:lnTo>
                    <a:lnTo>
                      <a:pt x="69" y="31"/>
                    </a:lnTo>
                    <a:lnTo>
                      <a:pt x="59" y="36"/>
                    </a:lnTo>
                    <a:lnTo>
                      <a:pt x="49" y="39"/>
                    </a:lnTo>
                    <a:lnTo>
                      <a:pt x="37" y="41"/>
                    </a:lnTo>
                    <a:lnTo>
                      <a:pt x="26" y="40"/>
                    </a:lnTo>
                    <a:lnTo>
                      <a:pt x="14" y="38"/>
                    </a:lnTo>
                    <a:lnTo>
                      <a:pt x="10" y="36"/>
                    </a:lnTo>
                    <a:lnTo>
                      <a:pt x="6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7" y="21"/>
                    </a:lnTo>
                    <a:lnTo>
                      <a:pt x="14" y="17"/>
                    </a:lnTo>
                    <a:lnTo>
                      <a:pt x="21" y="14"/>
                    </a:lnTo>
                    <a:lnTo>
                      <a:pt x="29" y="10"/>
                    </a:lnTo>
                    <a:lnTo>
                      <a:pt x="37" y="7"/>
                    </a:lnTo>
                    <a:lnTo>
                      <a:pt x="46" y="4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8" y="4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7" name="Freeform 449"/>
              <p:cNvSpPr>
                <a:spLocks/>
              </p:cNvSpPr>
              <p:nvPr/>
            </p:nvSpPr>
            <p:spPr bwMode="auto">
              <a:xfrm>
                <a:off x="1177" y="1209"/>
                <a:ext cx="51" cy="28"/>
              </a:xfrm>
              <a:custGeom>
                <a:avLst/>
                <a:gdLst>
                  <a:gd name="T0" fmla="*/ 104 w 104"/>
                  <a:gd name="T1" fmla="*/ 14 h 55"/>
                  <a:gd name="T2" fmla="*/ 93 w 104"/>
                  <a:gd name="T3" fmla="*/ 20 h 55"/>
                  <a:gd name="T4" fmla="*/ 83 w 104"/>
                  <a:gd name="T5" fmla="*/ 24 h 55"/>
                  <a:gd name="T6" fmla="*/ 73 w 104"/>
                  <a:gd name="T7" fmla="*/ 29 h 55"/>
                  <a:gd name="T8" fmla="*/ 62 w 104"/>
                  <a:gd name="T9" fmla="*/ 32 h 55"/>
                  <a:gd name="T10" fmla="*/ 52 w 104"/>
                  <a:gd name="T11" fmla="*/ 37 h 55"/>
                  <a:gd name="T12" fmla="*/ 42 w 104"/>
                  <a:gd name="T13" fmla="*/ 41 h 55"/>
                  <a:gd name="T14" fmla="*/ 31 w 104"/>
                  <a:gd name="T15" fmla="*/ 47 h 55"/>
                  <a:gd name="T16" fmla="*/ 22 w 104"/>
                  <a:gd name="T17" fmla="*/ 53 h 55"/>
                  <a:gd name="T18" fmla="*/ 17 w 104"/>
                  <a:gd name="T19" fmla="*/ 54 h 55"/>
                  <a:gd name="T20" fmla="*/ 13 w 104"/>
                  <a:gd name="T21" fmla="*/ 54 h 55"/>
                  <a:gd name="T22" fmla="*/ 7 w 104"/>
                  <a:gd name="T23" fmla="*/ 55 h 55"/>
                  <a:gd name="T24" fmla="*/ 2 w 104"/>
                  <a:gd name="T25" fmla="*/ 53 h 55"/>
                  <a:gd name="T26" fmla="*/ 0 w 104"/>
                  <a:gd name="T27" fmla="*/ 51 h 55"/>
                  <a:gd name="T28" fmla="*/ 0 w 104"/>
                  <a:gd name="T29" fmla="*/ 47 h 55"/>
                  <a:gd name="T30" fmla="*/ 1 w 104"/>
                  <a:gd name="T31" fmla="*/ 45 h 55"/>
                  <a:gd name="T32" fmla="*/ 2 w 104"/>
                  <a:gd name="T33" fmla="*/ 41 h 55"/>
                  <a:gd name="T34" fmla="*/ 10 w 104"/>
                  <a:gd name="T35" fmla="*/ 32 h 55"/>
                  <a:gd name="T36" fmla="*/ 20 w 104"/>
                  <a:gd name="T37" fmla="*/ 24 h 55"/>
                  <a:gd name="T38" fmla="*/ 29 w 104"/>
                  <a:gd name="T39" fmla="*/ 16 h 55"/>
                  <a:gd name="T40" fmla="*/ 38 w 104"/>
                  <a:gd name="T41" fmla="*/ 9 h 55"/>
                  <a:gd name="T42" fmla="*/ 48 w 104"/>
                  <a:gd name="T43" fmla="*/ 5 h 55"/>
                  <a:gd name="T44" fmla="*/ 59 w 104"/>
                  <a:gd name="T45" fmla="*/ 1 h 55"/>
                  <a:gd name="T46" fmla="*/ 70 w 104"/>
                  <a:gd name="T47" fmla="*/ 0 h 55"/>
                  <a:gd name="T48" fmla="*/ 83 w 104"/>
                  <a:gd name="T49" fmla="*/ 1 h 55"/>
                  <a:gd name="T50" fmla="*/ 89 w 104"/>
                  <a:gd name="T51" fmla="*/ 3 h 55"/>
                  <a:gd name="T52" fmla="*/ 93 w 104"/>
                  <a:gd name="T53" fmla="*/ 7 h 55"/>
                  <a:gd name="T54" fmla="*/ 99 w 104"/>
                  <a:gd name="T55" fmla="*/ 10 h 55"/>
                  <a:gd name="T56" fmla="*/ 104 w 104"/>
                  <a:gd name="T57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55">
                    <a:moveTo>
                      <a:pt x="104" y="14"/>
                    </a:moveTo>
                    <a:lnTo>
                      <a:pt x="93" y="20"/>
                    </a:lnTo>
                    <a:lnTo>
                      <a:pt x="83" y="24"/>
                    </a:lnTo>
                    <a:lnTo>
                      <a:pt x="73" y="29"/>
                    </a:lnTo>
                    <a:lnTo>
                      <a:pt x="62" y="32"/>
                    </a:lnTo>
                    <a:lnTo>
                      <a:pt x="52" y="37"/>
                    </a:lnTo>
                    <a:lnTo>
                      <a:pt x="42" y="41"/>
                    </a:lnTo>
                    <a:lnTo>
                      <a:pt x="31" y="47"/>
                    </a:lnTo>
                    <a:lnTo>
                      <a:pt x="22" y="53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7" y="55"/>
                    </a:lnTo>
                    <a:lnTo>
                      <a:pt x="2" y="53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2" y="41"/>
                    </a:lnTo>
                    <a:lnTo>
                      <a:pt x="10" y="32"/>
                    </a:lnTo>
                    <a:lnTo>
                      <a:pt x="20" y="24"/>
                    </a:lnTo>
                    <a:lnTo>
                      <a:pt x="29" y="16"/>
                    </a:lnTo>
                    <a:lnTo>
                      <a:pt x="38" y="9"/>
                    </a:lnTo>
                    <a:lnTo>
                      <a:pt x="48" y="5"/>
                    </a:lnTo>
                    <a:lnTo>
                      <a:pt x="59" y="1"/>
                    </a:lnTo>
                    <a:lnTo>
                      <a:pt x="70" y="0"/>
                    </a:lnTo>
                    <a:lnTo>
                      <a:pt x="83" y="1"/>
                    </a:lnTo>
                    <a:lnTo>
                      <a:pt x="89" y="3"/>
                    </a:lnTo>
                    <a:lnTo>
                      <a:pt x="93" y="7"/>
                    </a:lnTo>
                    <a:lnTo>
                      <a:pt x="99" y="1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8" name="Freeform 450"/>
              <p:cNvSpPr>
                <a:spLocks/>
              </p:cNvSpPr>
              <p:nvPr/>
            </p:nvSpPr>
            <p:spPr bwMode="auto">
              <a:xfrm>
                <a:off x="1350" y="1209"/>
                <a:ext cx="26" cy="32"/>
              </a:xfrm>
              <a:custGeom>
                <a:avLst/>
                <a:gdLst>
                  <a:gd name="T0" fmla="*/ 52 w 52"/>
                  <a:gd name="T1" fmla="*/ 14 h 63"/>
                  <a:gd name="T2" fmla="*/ 51 w 52"/>
                  <a:gd name="T3" fmla="*/ 26 h 63"/>
                  <a:gd name="T4" fmla="*/ 45 w 52"/>
                  <a:gd name="T5" fmla="*/ 38 h 63"/>
                  <a:gd name="T6" fmla="*/ 37 w 52"/>
                  <a:gd name="T7" fmla="*/ 48 h 63"/>
                  <a:gd name="T8" fmla="*/ 28 w 52"/>
                  <a:gd name="T9" fmla="*/ 56 h 63"/>
                  <a:gd name="T10" fmla="*/ 22 w 52"/>
                  <a:gd name="T11" fmla="*/ 60 h 63"/>
                  <a:gd name="T12" fmla="*/ 17 w 52"/>
                  <a:gd name="T13" fmla="*/ 62 h 63"/>
                  <a:gd name="T14" fmla="*/ 11 w 52"/>
                  <a:gd name="T15" fmla="*/ 63 h 63"/>
                  <a:gd name="T16" fmla="*/ 6 w 52"/>
                  <a:gd name="T17" fmla="*/ 62 h 63"/>
                  <a:gd name="T18" fmla="*/ 1 w 52"/>
                  <a:gd name="T19" fmla="*/ 58 h 63"/>
                  <a:gd name="T20" fmla="*/ 0 w 52"/>
                  <a:gd name="T21" fmla="*/ 52 h 63"/>
                  <a:gd name="T22" fmla="*/ 1 w 52"/>
                  <a:gd name="T23" fmla="*/ 45 h 63"/>
                  <a:gd name="T24" fmla="*/ 1 w 52"/>
                  <a:gd name="T25" fmla="*/ 38 h 63"/>
                  <a:gd name="T26" fmla="*/ 6 w 52"/>
                  <a:gd name="T27" fmla="*/ 26 h 63"/>
                  <a:gd name="T28" fmla="*/ 14 w 52"/>
                  <a:gd name="T29" fmla="*/ 17 h 63"/>
                  <a:gd name="T30" fmla="*/ 23 w 52"/>
                  <a:gd name="T31" fmla="*/ 8 h 63"/>
                  <a:gd name="T32" fmla="*/ 33 w 52"/>
                  <a:gd name="T33" fmla="*/ 0 h 63"/>
                  <a:gd name="T34" fmla="*/ 38 w 52"/>
                  <a:gd name="T35" fmla="*/ 3 h 63"/>
                  <a:gd name="T36" fmla="*/ 43 w 52"/>
                  <a:gd name="T37" fmla="*/ 6 h 63"/>
                  <a:gd name="T38" fmla="*/ 48 w 52"/>
                  <a:gd name="T39" fmla="*/ 9 h 63"/>
                  <a:gd name="T40" fmla="*/ 52 w 52"/>
                  <a:gd name="T41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2" y="14"/>
                    </a:moveTo>
                    <a:lnTo>
                      <a:pt x="51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17" y="62"/>
                    </a:lnTo>
                    <a:lnTo>
                      <a:pt x="11" y="63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5"/>
                    </a:lnTo>
                    <a:lnTo>
                      <a:pt x="1" y="38"/>
                    </a:lnTo>
                    <a:lnTo>
                      <a:pt x="6" y="26"/>
                    </a:lnTo>
                    <a:lnTo>
                      <a:pt x="14" y="17"/>
                    </a:lnTo>
                    <a:lnTo>
                      <a:pt x="23" y="8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8" y="9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9" name="Freeform 451"/>
              <p:cNvSpPr>
                <a:spLocks/>
              </p:cNvSpPr>
              <p:nvPr/>
            </p:nvSpPr>
            <p:spPr bwMode="auto">
              <a:xfrm>
                <a:off x="1250" y="1210"/>
                <a:ext cx="19" cy="21"/>
              </a:xfrm>
              <a:custGeom>
                <a:avLst/>
                <a:gdLst>
                  <a:gd name="T0" fmla="*/ 33 w 36"/>
                  <a:gd name="T1" fmla="*/ 20 h 42"/>
                  <a:gd name="T2" fmla="*/ 36 w 36"/>
                  <a:gd name="T3" fmla="*/ 29 h 42"/>
                  <a:gd name="T4" fmla="*/ 31 w 36"/>
                  <a:gd name="T5" fmla="*/ 33 h 42"/>
                  <a:gd name="T6" fmla="*/ 26 w 36"/>
                  <a:gd name="T7" fmla="*/ 35 h 42"/>
                  <a:gd name="T8" fmla="*/ 20 w 36"/>
                  <a:gd name="T9" fmla="*/ 38 h 42"/>
                  <a:gd name="T10" fmla="*/ 16 w 36"/>
                  <a:gd name="T11" fmla="*/ 42 h 42"/>
                  <a:gd name="T12" fmla="*/ 16 w 36"/>
                  <a:gd name="T13" fmla="*/ 41 h 42"/>
                  <a:gd name="T14" fmla="*/ 16 w 36"/>
                  <a:gd name="T15" fmla="*/ 39 h 42"/>
                  <a:gd name="T16" fmla="*/ 16 w 36"/>
                  <a:gd name="T17" fmla="*/ 38 h 42"/>
                  <a:gd name="T18" fmla="*/ 16 w 36"/>
                  <a:gd name="T19" fmla="*/ 37 h 42"/>
                  <a:gd name="T20" fmla="*/ 11 w 36"/>
                  <a:gd name="T21" fmla="*/ 36 h 42"/>
                  <a:gd name="T22" fmla="*/ 8 w 36"/>
                  <a:gd name="T23" fmla="*/ 37 h 42"/>
                  <a:gd name="T24" fmla="*/ 4 w 36"/>
                  <a:gd name="T25" fmla="*/ 38 h 42"/>
                  <a:gd name="T26" fmla="*/ 1 w 36"/>
                  <a:gd name="T27" fmla="*/ 39 h 42"/>
                  <a:gd name="T28" fmla="*/ 0 w 36"/>
                  <a:gd name="T29" fmla="*/ 29 h 42"/>
                  <a:gd name="T30" fmla="*/ 0 w 36"/>
                  <a:gd name="T31" fmla="*/ 20 h 42"/>
                  <a:gd name="T32" fmla="*/ 1 w 36"/>
                  <a:gd name="T33" fmla="*/ 10 h 42"/>
                  <a:gd name="T34" fmla="*/ 3 w 36"/>
                  <a:gd name="T35" fmla="*/ 0 h 42"/>
                  <a:gd name="T36" fmla="*/ 11 w 36"/>
                  <a:gd name="T37" fmla="*/ 3 h 42"/>
                  <a:gd name="T38" fmla="*/ 20 w 36"/>
                  <a:gd name="T39" fmla="*/ 6 h 42"/>
                  <a:gd name="T40" fmla="*/ 27 w 36"/>
                  <a:gd name="T41" fmla="*/ 12 h 42"/>
                  <a:gd name="T42" fmla="*/ 33 w 36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42">
                    <a:moveTo>
                      <a:pt x="33" y="20"/>
                    </a:moveTo>
                    <a:lnTo>
                      <a:pt x="36" y="29"/>
                    </a:lnTo>
                    <a:lnTo>
                      <a:pt x="31" y="33"/>
                    </a:lnTo>
                    <a:lnTo>
                      <a:pt x="26" y="35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1" y="36"/>
                    </a:lnTo>
                    <a:lnTo>
                      <a:pt x="8" y="37"/>
                    </a:lnTo>
                    <a:lnTo>
                      <a:pt x="4" y="38"/>
                    </a:lnTo>
                    <a:lnTo>
                      <a:pt x="1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11" y="3"/>
                    </a:lnTo>
                    <a:lnTo>
                      <a:pt x="20" y="6"/>
                    </a:lnTo>
                    <a:lnTo>
                      <a:pt x="27" y="12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0" name="Freeform 452"/>
              <p:cNvSpPr>
                <a:spLocks/>
              </p:cNvSpPr>
              <p:nvPr/>
            </p:nvSpPr>
            <p:spPr bwMode="auto">
              <a:xfrm>
                <a:off x="1123" y="1214"/>
                <a:ext cx="23" cy="20"/>
              </a:xfrm>
              <a:custGeom>
                <a:avLst/>
                <a:gdLst>
                  <a:gd name="T0" fmla="*/ 45 w 45"/>
                  <a:gd name="T1" fmla="*/ 12 h 41"/>
                  <a:gd name="T2" fmla="*/ 45 w 45"/>
                  <a:gd name="T3" fmla="*/ 19 h 41"/>
                  <a:gd name="T4" fmla="*/ 43 w 45"/>
                  <a:gd name="T5" fmla="*/ 25 h 41"/>
                  <a:gd name="T6" fmla="*/ 38 w 45"/>
                  <a:gd name="T7" fmla="*/ 29 h 41"/>
                  <a:gd name="T8" fmla="*/ 32 w 45"/>
                  <a:gd name="T9" fmla="*/ 34 h 41"/>
                  <a:gd name="T10" fmla="*/ 27 w 45"/>
                  <a:gd name="T11" fmla="*/ 37 h 41"/>
                  <a:gd name="T12" fmla="*/ 20 w 45"/>
                  <a:gd name="T13" fmla="*/ 40 h 41"/>
                  <a:gd name="T14" fmla="*/ 13 w 45"/>
                  <a:gd name="T15" fmla="*/ 41 h 41"/>
                  <a:gd name="T16" fmla="*/ 5 w 45"/>
                  <a:gd name="T17" fmla="*/ 40 h 41"/>
                  <a:gd name="T18" fmla="*/ 0 w 45"/>
                  <a:gd name="T19" fmla="*/ 35 h 41"/>
                  <a:gd name="T20" fmla="*/ 1 w 45"/>
                  <a:gd name="T21" fmla="*/ 28 h 41"/>
                  <a:gd name="T22" fmla="*/ 2 w 45"/>
                  <a:gd name="T23" fmla="*/ 22 h 41"/>
                  <a:gd name="T24" fmla="*/ 5 w 45"/>
                  <a:gd name="T25" fmla="*/ 16 h 41"/>
                  <a:gd name="T26" fmla="*/ 16 w 45"/>
                  <a:gd name="T27" fmla="*/ 0 h 41"/>
                  <a:gd name="T28" fmla="*/ 24 w 45"/>
                  <a:gd name="T29" fmla="*/ 3 h 41"/>
                  <a:gd name="T30" fmla="*/ 31 w 45"/>
                  <a:gd name="T31" fmla="*/ 5 h 41"/>
                  <a:gd name="T32" fmla="*/ 38 w 45"/>
                  <a:gd name="T33" fmla="*/ 7 h 41"/>
                  <a:gd name="T34" fmla="*/ 45 w 45"/>
                  <a:gd name="T35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1">
                    <a:moveTo>
                      <a:pt x="45" y="12"/>
                    </a:moveTo>
                    <a:lnTo>
                      <a:pt x="45" y="19"/>
                    </a:lnTo>
                    <a:lnTo>
                      <a:pt x="43" y="25"/>
                    </a:lnTo>
                    <a:lnTo>
                      <a:pt x="38" y="29"/>
                    </a:lnTo>
                    <a:lnTo>
                      <a:pt x="32" y="34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3" y="41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2" y="22"/>
                    </a:lnTo>
                    <a:lnTo>
                      <a:pt x="5" y="16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1" y="5"/>
                    </a:lnTo>
                    <a:lnTo>
                      <a:pt x="38" y="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1" name="Freeform 453"/>
              <p:cNvSpPr>
                <a:spLocks/>
              </p:cNvSpPr>
              <p:nvPr/>
            </p:nvSpPr>
            <p:spPr bwMode="auto">
              <a:xfrm>
                <a:off x="1404" y="1225"/>
                <a:ext cx="16" cy="13"/>
              </a:xfrm>
              <a:custGeom>
                <a:avLst/>
                <a:gdLst>
                  <a:gd name="T0" fmla="*/ 31 w 31"/>
                  <a:gd name="T1" fmla="*/ 15 h 27"/>
                  <a:gd name="T2" fmla="*/ 31 w 31"/>
                  <a:gd name="T3" fmla="*/ 21 h 27"/>
                  <a:gd name="T4" fmla="*/ 29 w 31"/>
                  <a:gd name="T5" fmla="*/ 23 h 27"/>
                  <a:gd name="T6" fmla="*/ 24 w 31"/>
                  <a:gd name="T7" fmla="*/ 24 h 27"/>
                  <a:gd name="T8" fmla="*/ 20 w 31"/>
                  <a:gd name="T9" fmla="*/ 27 h 27"/>
                  <a:gd name="T10" fmla="*/ 11 w 31"/>
                  <a:gd name="T11" fmla="*/ 24 h 27"/>
                  <a:gd name="T12" fmla="*/ 6 w 31"/>
                  <a:gd name="T13" fmla="*/ 18 h 27"/>
                  <a:gd name="T14" fmla="*/ 4 w 31"/>
                  <a:gd name="T15" fmla="*/ 8 h 27"/>
                  <a:gd name="T16" fmla="*/ 0 w 31"/>
                  <a:gd name="T17" fmla="*/ 0 h 27"/>
                  <a:gd name="T18" fmla="*/ 10 w 31"/>
                  <a:gd name="T19" fmla="*/ 3 h 27"/>
                  <a:gd name="T20" fmla="*/ 19 w 31"/>
                  <a:gd name="T21" fmla="*/ 4 h 27"/>
                  <a:gd name="T22" fmla="*/ 27 w 31"/>
                  <a:gd name="T23" fmla="*/ 8 h 27"/>
                  <a:gd name="T24" fmla="*/ 31 w 31"/>
                  <a:gd name="T2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7">
                    <a:moveTo>
                      <a:pt x="31" y="15"/>
                    </a:moveTo>
                    <a:lnTo>
                      <a:pt x="31" y="21"/>
                    </a:lnTo>
                    <a:lnTo>
                      <a:pt x="29" y="23"/>
                    </a:lnTo>
                    <a:lnTo>
                      <a:pt x="24" y="24"/>
                    </a:lnTo>
                    <a:lnTo>
                      <a:pt x="20" y="27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4"/>
                    </a:lnTo>
                    <a:lnTo>
                      <a:pt x="27" y="8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2" name="Freeform 454"/>
              <p:cNvSpPr>
                <a:spLocks/>
              </p:cNvSpPr>
              <p:nvPr/>
            </p:nvSpPr>
            <p:spPr bwMode="auto">
              <a:xfrm>
                <a:off x="1051" y="1228"/>
                <a:ext cx="18" cy="22"/>
              </a:xfrm>
              <a:custGeom>
                <a:avLst/>
                <a:gdLst>
                  <a:gd name="T0" fmla="*/ 34 w 36"/>
                  <a:gd name="T1" fmla="*/ 25 h 44"/>
                  <a:gd name="T2" fmla="*/ 29 w 36"/>
                  <a:gd name="T3" fmla="*/ 33 h 44"/>
                  <a:gd name="T4" fmla="*/ 22 w 36"/>
                  <a:gd name="T5" fmla="*/ 39 h 44"/>
                  <a:gd name="T6" fmla="*/ 14 w 36"/>
                  <a:gd name="T7" fmla="*/ 43 h 44"/>
                  <a:gd name="T8" fmla="*/ 4 w 36"/>
                  <a:gd name="T9" fmla="*/ 44 h 44"/>
                  <a:gd name="T10" fmla="*/ 1 w 36"/>
                  <a:gd name="T11" fmla="*/ 40 h 44"/>
                  <a:gd name="T12" fmla="*/ 0 w 36"/>
                  <a:gd name="T13" fmla="*/ 36 h 44"/>
                  <a:gd name="T14" fmla="*/ 1 w 36"/>
                  <a:gd name="T15" fmla="*/ 31 h 44"/>
                  <a:gd name="T16" fmla="*/ 2 w 36"/>
                  <a:gd name="T17" fmla="*/ 26 h 44"/>
                  <a:gd name="T18" fmla="*/ 7 w 36"/>
                  <a:gd name="T19" fmla="*/ 20 h 44"/>
                  <a:gd name="T20" fmla="*/ 12 w 36"/>
                  <a:gd name="T21" fmla="*/ 13 h 44"/>
                  <a:gd name="T22" fmla="*/ 18 w 36"/>
                  <a:gd name="T23" fmla="*/ 6 h 44"/>
                  <a:gd name="T24" fmla="*/ 24 w 36"/>
                  <a:gd name="T25" fmla="*/ 0 h 44"/>
                  <a:gd name="T26" fmla="*/ 30 w 36"/>
                  <a:gd name="T27" fmla="*/ 5 h 44"/>
                  <a:gd name="T28" fmla="*/ 34 w 36"/>
                  <a:gd name="T29" fmla="*/ 10 h 44"/>
                  <a:gd name="T30" fmla="*/ 36 w 36"/>
                  <a:gd name="T31" fmla="*/ 17 h 44"/>
                  <a:gd name="T32" fmla="*/ 34 w 36"/>
                  <a:gd name="T33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4">
                    <a:moveTo>
                      <a:pt x="34" y="25"/>
                    </a:moveTo>
                    <a:lnTo>
                      <a:pt x="29" y="33"/>
                    </a:lnTo>
                    <a:lnTo>
                      <a:pt x="22" y="39"/>
                    </a:lnTo>
                    <a:lnTo>
                      <a:pt x="14" y="43"/>
                    </a:lnTo>
                    <a:lnTo>
                      <a:pt x="4" y="44"/>
                    </a:lnTo>
                    <a:lnTo>
                      <a:pt x="1" y="40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2" y="26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30" y="5"/>
                    </a:lnTo>
                    <a:lnTo>
                      <a:pt x="34" y="10"/>
                    </a:lnTo>
                    <a:lnTo>
                      <a:pt x="36" y="17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3" name="Freeform 455"/>
              <p:cNvSpPr>
                <a:spLocks/>
              </p:cNvSpPr>
              <p:nvPr/>
            </p:nvSpPr>
            <p:spPr bwMode="auto">
              <a:xfrm>
                <a:off x="1317" y="1233"/>
                <a:ext cx="21" cy="17"/>
              </a:xfrm>
              <a:custGeom>
                <a:avLst/>
                <a:gdLst>
                  <a:gd name="T0" fmla="*/ 43 w 43"/>
                  <a:gd name="T1" fmla="*/ 29 h 34"/>
                  <a:gd name="T2" fmla="*/ 38 w 43"/>
                  <a:gd name="T3" fmla="*/ 30 h 34"/>
                  <a:gd name="T4" fmla="*/ 33 w 43"/>
                  <a:gd name="T5" fmla="*/ 31 h 34"/>
                  <a:gd name="T6" fmla="*/ 28 w 43"/>
                  <a:gd name="T7" fmla="*/ 33 h 34"/>
                  <a:gd name="T8" fmla="*/ 22 w 43"/>
                  <a:gd name="T9" fmla="*/ 34 h 34"/>
                  <a:gd name="T10" fmla="*/ 16 w 43"/>
                  <a:gd name="T11" fmla="*/ 34 h 34"/>
                  <a:gd name="T12" fmla="*/ 11 w 43"/>
                  <a:gd name="T13" fmla="*/ 34 h 34"/>
                  <a:gd name="T14" fmla="*/ 6 w 43"/>
                  <a:gd name="T15" fmla="*/ 33 h 34"/>
                  <a:gd name="T16" fmla="*/ 0 w 43"/>
                  <a:gd name="T17" fmla="*/ 31 h 34"/>
                  <a:gd name="T18" fmla="*/ 3 w 43"/>
                  <a:gd name="T19" fmla="*/ 25 h 34"/>
                  <a:gd name="T20" fmla="*/ 7 w 43"/>
                  <a:gd name="T21" fmla="*/ 16 h 34"/>
                  <a:gd name="T22" fmla="*/ 12 w 43"/>
                  <a:gd name="T23" fmla="*/ 8 h 34"/>
                  <a:gd name="T24" fmla="*/ 16 w 43"/>
                  <a:gd name="T25" fmla="*/ 0 h 34"/>
                  <a:gd name="T26" fmla="*/ 24 w 43"/>
                  <a:gd name="T27" fmla="*/ 6 h 34"/>
                  <a:gd name="T28" fmla="*/ 34 w 43"/>
                  <a:gd name="T29" fmla="*/ 12 h 34"/>
                  <a:gd name="T30" fmla="*/ 41 w 43"/>
                  <a:gd name="T31" fmla="*/ 20 h 34"/>
                  <a:gd name="T32" fmla="*/ 43 w 43"/>
                  <a:gd name="T3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lnTo>
                      <a:pt x="38" y="30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6" y="33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7" y="16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4" y="6"/>
                    </a:lnTo>
                    <a:lnTo>
                      <a:pt x="34" y="12"/>
                    </a:lnTo>
                    <a:lnTo>
                      <a:pt x="41" y="20"/>
                    </a:ln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4" name="Freeform 456"/>
              <p:cNvSpPr>
                <a:spLocks/>
              </p:cNvSpPr>
              <p:nvPr/>
            </p:nvSpPr>
            <p:spPr bwMode="auto">
              <a:xfrm>
                <a:off x="1231" y="1234"/>
                <a:ext cx="15" cy="11"/>
              </a:xfrm>
              <a:custGeom>
                <a:avLst/>
                <a:gdLst>
                  <a:gd name="T0" fmla="*/ 27 w 28"/>
                  <a:gd name="T1" fmla="*/ 13 h 23"/>
                  <a:gd name="T2" fmla="*/ 28 w 28"/>
                  <a:gd name="T3" fmla="*/ 17 h 23"/>
                  <a:gd name="T4" fmla="*/ 26 w 28"/>
                  <a:gd name="T5" fmla="*/ 19 h 23"/>
                  <a:gd name="T6" fmla="*/ 23 w 28"/>
                  <a:gd name="T7" fmla="*/ 21 h 23"/>
                  <a:gd name="T8" fmla="*/ 20 w 28"/>
                  <a:gd name="T9" fmla="*/ 23 h 23"/>
                  <a:gd name="T10" fmla="*/ 15 w 28"/>
                  <a:gd name="T11" fmla="*/ 23 h 23"/>
                  <a:gd name="T12" fmla="*/ 9 w 28"/>
                  <a:gd name="T13" fmla="*/ 21 h 23"/>
                  <a:gd name="T14" fmla="*/ 4 w 28"/>
                  <a:gd name="T15" fmla="*/ 18 h 23"/>
                  <a:gd name="T16" fmla="*/ 2 w 28"/>
                  <a:gd name="T17" fmla="*/ 13 h 23"/>
                  <a:gd name="T18" fmla="*/ 2 w 28"/>
                  <a:gd name="T19" fmla="*/ 10 h 23"/>
                  <a:gd name="T20" fmla="*/ 1 w 28"/>
                  <a:gd name="T21" fmla="*/ 6 h 23"/>
                  <a:gd name="T22" fmla="*/ 0 w 28"/>
                  <a:gd name="T23" fmla="*/ 3 h 23"/>
                  <a:gd name="T24" fmla="*/ 1 w 28"/>
                  <a:gd name="T25" fmla="*/ 0 h 23"/>
                  <a:gd name="T26" fmla="*/ 9 w 28"/>
                  <a:gd name="T27" fmla="*/ 0 h 23"/>
                  <a:gd name="T28" fmla="*/ 16 w 28"/>
                  <a:gd name="T29" fmla="*/ 3 h 23"/>
                  <a:gd name="T30" fmla="*/ 21 w 28"/>
                  <a:gd name="T31" fmla="*/ 8 h 23"/>
                  <a:gd name="T32" fmla="*/ 27 w 28"/>
                  <a:gd name="T3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3">
                    <a:moveTo>
                      <a:pt x="27" y="13"/>
                    </a:moveTo>
                    <a:lnTo>
                      <a:pt x="28" y="17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1" y="8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5" name="Freeform 457"/>
              <p:cNvSpPr>
                <a:spLocks/>
              </p:cNvSpPr>
              <p:nvPr/>
            </p:nvSpPr>
            <p:spPr bwMode="auto">
              <a:xfrm>
                <a:off x="1145" y="1236"/>
                <a:ext cx="24" cy="29"/>
              </a:xfrm>
              <a:custGeom>
                <a:avLst/>
                <a:gdLst>
                  <a:gd name="T0" fmla="*/ 48 w 48"/>
                  <a:gd name="T1" fmla="*/ 17 h 58"/>
                  <a:gd name="T2" fmla="*/ 46 w 48"/>
                  <a:gd name="T3" fmla="*/ 29 h 58"/>
                  <a:gd name="T4" fmla="*/ 41 w 48"/>
                  <a:gd name="T5" fmla="*/ 39 h 58"/>
                  <a:gd name="T6" fmla="*/ 35 w 48"/>
                  <a:gd name="T7" fmla="*/ 49 h 58"/>
                  <a:gd name="T8" fmla="*/ 28 w 48"/>
                  <a:gd name="T9" fmla="*/ 58 h 58"/>
                  <a:gd name="T10" fmla="*/ 20 w 48"/>
                  <a:gd name="T11" fmla="*/ 57 h 58"/>
                  <a:gd name="T12" fmla="*/ 13 w 48"/>
                  <a:gd name="T13" fmla="*/ 55 h 58"/>
                  <a:gd name="T14" fmla="*/ 5 w 48"/>
                  <a:gd name="T15" fmla="*/ 53 h 58"/>
                  <a:gd name="T16" fmla="*/ 1 w 48"/>
                  <a:gd name="T17" fmla="*/ 47 h 58"/>
                  <a:gd name="T18" fmla="*/ 0 w 48"/>
                  <a:gd name="T19" fmla="*/ 35 h 58"/>
                  <a:gd name="T20" fmla="*/ 0 w 48"/>
                  <a:gd name="T21" fmla="*/ 21 h 58"/>
                  <a:gd name="T22" fmla="*/ 4 w 48"/>
                  <a:gd name="T23" fmla="*/ 9 h 58"/>
                  <a:gd name="T24" fmla="*/ 12 w 48"/>
                  <a:gd name="T25" fmla="*/ 0 h 58"/>
                  <a:gd name="T26" fmla="*/ 18 w 48"/>
                  <a:gd name="T27" fmla="*/ 0 h 58"/>
                  <a:gd name="T28" fmla="*/ 23 w 48"/>
                  <a:gd name="T29" fmla="*/ 1 h 58"/>
                  <a:gd name="T30" fmla="*/ 28 w 48"/>
                  <a:gd name="T31" fmla="*/ 2 h 58"/>
                  <a:gd name="T32" fmla="*/ 33 w 48"/>
                  <a:gd name="T33" fmla="*/ 4 h 58"/>
                  <a:gd name="T34" fmla="*/ 38 w 48"/>
                  <a:gd name="T35" fmla="*/ 6 h 58"/>
                  <a:gd name="T36" fmla="*/ 42 w 48"/>
                  <a:gd name="T37" fmla="*/ 9 h 58"/>
                  <a:gd name="T38" fmla="*/ 46 w 48"/>
                  <a:gd name="T39" fmla="*/ 13 h 58"/>
                  <a:gd name="T40" fmla="*/ 48 w 48"/>
                  <a:gd name="T4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58">
                    <a:moveTo>
                      <a:pt x="48" y="17"/>
                    </a:moveTo>
                    <a:lnTo>
                      <a:pt x="46" y="29"/>
                    </a:lnTo>
                    <a:lnTo>
                      <a:pt x="41" y="39"/>
                    </a:lnTo>
                    <a:lnTo>
                      <a:pt x="35" y="49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3" y="55"/>
                    </a:lnTo>
                    <a:lnTo>
                      <a:pt x="5" y="53"/>
                    </a:lnTo>
                    <a:lnTo>
                      <a:pt x="1" y="4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4" y="9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1"/>
                    </a:lnTo>
                    <a:lnTo>
                      <a:pt x="28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2" y="9"/>
                    </a:lnTo>
                    <a:lnTo>
                      <a:pt x="46" y="13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6" name="Freeform 458"/>
              <p:cNvSpPr>
                <a:spLocks/>
              </p:cNvSpPr>
              <p:nvPr/>
            </p:nvSpPr>
            <p:spPr bwMode="auto">
              <a:xfrm>
                <a:off x="1264" y="1241"/>
                <a:ext cx="10" cy="9"/>
              </a:xfrm>
              <a:custGeom>
                <a:avLst/>
                <a:gdLst>
                  <a:gd name="T0" fmla="*/ 22 w 22"/>
                  <a:gd name="T1" fmla="*/ 13 h 20"/>
                  <a:gd name="T2" fmla="*/ 21 w 22"/>
                  <a:gd name="T3" fmla="*/ 16 h 20"/>
                  <a:gd name="T4" fmla="*/ 17 w 22"/>
                  <a:gd name="T5" fmla="*/ 18 h 20"/>
                  <a:gd name="T6" fmla="*/ 15 w 22"/>
                  <a:gd name="T7" fmla="*/ 19 h 20"/>
                  <a:gd name="T8" fmla="*/ 12 w 22"/>
                  <a:gd name="T9" fmla="*/ 20 h 20"/>
                  <a:gd name="T10" fmla="*/ 8 w 22"/>
                  <a:gd name="T11" fmla="*/ 19 h 20"/>
                  <a:gd name="T12" fmla="*/ 5 w 22"/>
                  <a:gd name="T13" fmla="*/ 16 h 20"/>
                  <a:gd name="T14" fmla="*/ 1 w 22"/>
                  <a:gd name="T15" fmla="*/ 14 h 20"/>
                  <a:gd name="T16" fmla="*/ 0 w 22"/>
                  <a:gd name="T17" fmla="*/ 11 h 20"/>
                  <a:gd name="T18" fmla="*/ 2 w 22"/>
                  <a:gd name="T19" fmla="*/ 0 h 20"/>
                  <a:gd name="T20" fmla="*/ 8 w 22"/>
                  <a:gd name="T21" fmla="*/ 3 h 20"/>
                  <a:gd name="T22" fmla="*/ 14 w 22"/>
                  <a:gd name="T23" fmla="*/ 5 h 20"/>
                  <a:gd name="T24" fmla="*/ 19 w 22"/>
                  <a:gd name="T25" fmla="*/ 8 h 20"/>
                  <a:gd name="T26" fmla="*/ 22 w 22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2" y="13"/>
                    </a:moveTo>
                    <a:lnTo>
                      <a:pt x="21" y="16"/>
                    </a:ln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7" name="Freeform 459"/>
              <p:cNvSpPr>
                <a:spLocks/>
              </p:cNvSpPr>
              <p:nvPr/>
            </p:nvSpPr>
            <p:spPr bwMode="auto">
              <a:xfrm>
                <a:off x="1367" y="1242"/>
                <a:ext cx="31" cy="15"/>
              </a:xfrm>
              <a:custGeom>
                <a:avLst/>
                <a:gdLst>
                  <a:gd name="T0" fmla="*/ 64 w 64"/>
                  <a:gd name="T1" fmla="*/ 12 h 31"/>
                  <a:gd name="T2" fmla="*/ 61 w 64"/>
                  <a:gd name="T3" fmla="*/ 16 h 31"/>
                  <a:gd name="T4" fmla="*/ 59 w 64"/>
                  <a:gd name="T5" fmla="*/ 19 h 31"/>
                  <a:gd name="T6" fmla="*/ 55 w 64"/>
                  <a:gd name="T7" fmla="*/ 20 h 31"/>
                  <a:gd name="T8" fmla="*/ 51 w 64"/>
                  <a:gd name="T9" fmla="*/ 23 h 31"/>
                  <a:gd name="T10" fmla="*/ 12 w 64"/>
                  <a:gd name="T11" fmla="*/ 31 h 31"/>
                  <a:gd name="T12" fmla="*/ 0 w 64"/>
                  <a:gd name="T13" fmla="*/ 11 h 31"/>
                  <a:gd name="T14" fmla="*/ 8 w 64"/>
                  <a:gd name="T15" fmla="*/ 9 h 31"/>
                  <a:gd name="T16" fmla="*/ 17 w 64"/>
                  <a:gd name="T17" fmla="*/ 5 h 31"/>
                  <a:gd name="T18" fmla="*/ 25 w 64"/>
                  <a:gd name="T19" fmla="*/ 2 h 31"/>
                  <a:gd name="T20" fmla="*/ 34 w 64"/>
                  <a:gd name="T21" fmla="*/ 0 h 31"/>
                  <a:gd name="T22" fmla="*/ 42 w 64"/>
                  <a:gd name="T23" fmla="*/ 0 h 31"/>
                  <a:gd name="T24" fmla="*/ 50 w 64"/>
                  <a:gd name="T25" fmla="*/ 1 h 31"/>
                  <a:gd name="T26" fmla="*/ 58 w 64"/>
                  <a:gd name="T27" fmla="*/ 4 h 31"/>
                  <a:gd name="T28" fmla="*/ 64 w 6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64" y="12"/>
                    </a:moveTo>
                    <a:lnTo>
                      <a:pt x="61" y="16"/>
                    </a:lnTo>
                    <a:lnTo>
                      <a:pt x="59" y="19"/>
                    </a:lnTo>
                    <a:lnTo>
                      <a:pt x="55" y="20"/>
                    </a:lnTo>
                    <a:lnTo>
                      <a:pt x="51" y="23"/>
                    </a:lnTo>
                    <a:lnTo>
                      <a:pt x="12" y="31"/>
                    </a:lnTo>
                    <a:lnTo>
                      <a:pt x="0" y="11"/>
                    </a:lnTo>
                    <a:lnTo>
                      <a:pt x="8" y="9"/>
                    </a:lnTo>
                    <a:lnTo>
                      <a:pt x="17" y="5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8" y="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8" name="Freeform 460"/>
              <p:cNvSpPr>
                <a:spLocks/>
              </p:cNvSpPr>
              <p:nvPr/>
            </p:nvSpPr>
            <p:spPr bwMode="auto">
              <a:xfrm>
                <a:off x="1196" y="1244"/>
                <a:ext cx="18" cy="20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24 h 39"/>
                  <a:gd name="T4" fmla="*/ 34 w 36"/>
                  <a:gd name="T5" fmla="*/ 29 h 39"/>
                  <a:gd name="T6" fmla="*/ 29 w 36"/>
                  <a:gd name="T7" fmla="*/ 34 h 39"/>
                  <a:gd name="T8" fmla="*/ 24 w 36"/>
                  <a:gd name="T9" fmla="*/ 36 h 39"/>
                  <a:gd name="T10" fmla="*/ 19 w 36"/>
                  <a:gd name="T11" fmla="*/ 37 h 39"/>
                  <a:gd name="T12" fmla="*/ 13 w 36"/>
                  <a:gd name="T13" fmla="*/ 38 h 39"/>
                  <a:gd name="T14" fmla="*/ 6 w 36"/>
                  <a:gd name="T15" fmla="*/ 39 h 39"/>
                  <a:gd name="T16" fmla="*/ 0 w 36"/>
                  <a:gd name="T17" fmla="*/ 38 h 39"/>
                  <a:gd name="T18" fmla="*/ 1 w 36"/>
                  <a:gd name="T19" fmla="*/ 28 h 39"/>
                  <a:gd name="T20" fmla="*/ 4 w 36"/>
                  <a:gd name="T21" fmla="*/ 19 h 39"/>
                  <a:gd name="T22" fmla="*/ 6 w 36"/>
                  <a:gd name="T23" fmla="*/ 9 h 39"/>
                  <a:gd name="T24" fmla="*/ 9 w 36"/>
                  <a:gd name="T25" fmla="*/ 0 h 39"/>
                  <a:gd name="T26" fmla="*/ 18 w 36"/>
                  <a:gd name="T27" fmla="*/ 3 h 39"/>
                  <a:gd name="T28" fmla="*/ 24 w 36"/>
                  <a:gd name="T29" fmla="*/ 6 h 39"/>
                  <a:gd name="T30" fmla="*/ 31 w 36"/>
                  <a:gd name="T31" fmla="*/ 12 h 39"/>
                  <a:gd name="T32" fmla="*/ 36 w 36"/>
                  <a:gd name="T33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24"/>
                    </a:lnTo>
                    <a:lnTo>
                      <a:pt x="34" y="29"/>
                    </a:lnTo>
                    <a:lnTo>
                      <a:pt x="29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3" y="38"/>
                    </a:lnTo>
                    <a:lnTo>
                      <a:pt x="6" y="3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9"/>
                    </a:lnTo>
                    <a:lnTo>
                      <a:pt x="6" y="9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4" y="6"/>
                    </a:lnTo>
                    <a:lnTo>
                      <a:pt x="31" y="1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9" name="Freeform 461"/>
              <p:cNvSpPr>
                <a:spLocks/>
              </p:cNvSpPr>
              <p:nvPr/>
            </p:nvSpPr>
            <p:spPr bwMode="auto">
              <a:xfrm>
                <a:off x="1440" y="1245"/>
                <a:ext cx="33" cy="11"/>
              </a:xfrm>
              <a:custGeom>
                <a:avLst/>
                <a:gdLst>
                  <a:gd name="T0" fmla="*/ 65 w 65"/>
                  <a:gd name="T1" fmla="*/ 2 h 21"/>
                  <a:gd name="T2" fmla="*/ 60 w 65"/>
                  <a:gd name="T3" fmla="*/ 10 h 21"/>
                  <a:gd name="T4" fmla="*/ 52 w 65"/>
                  <a:gd name="T5" fmla="*/ 16 h 21"/>
                  <a:gd name="T6" fmla="*/ 42 w 65"/>
                  <a:gd name="T7" fmla="*/ 19 h 21"/>
                  <a:gd name="T8" fmla="*/ 33 w 65"/>
                  <a:gd name="T9" fmla="*/ 21 h 21"/>
                  <a:gd name="T10" fmla="*/ 24 w 65"/>
                  <a:gd name="T11" fmla="*/ 21 h 21"/>
                  <a:gd name="T12" fmla="*/ 15 w 65"/>
                  <a:gd name="T13" fmla="*/ 19 h 21"/>
                  <a:gd name="T14" fmla="*/ 7 w 65"/>
                  <a:gd name="T15" fmla="*/ 17 h 21"/>
                  <a:gd name="T16" fmla="*/ 0 w 65"/>
                  <a:gd name="T17" fmla="*/ 12 h 21"/>
                  <a:gd name="T18" fmla="*/ 6 w 65"/>
                  <a:gd name="T19" fmla="*/ 10 h 21"/>
                  <a:gd name="T20" fmla="*/ 11 w 65"/>
                  <a:gd name="T21" fmla="*/ 9 h 21"/>
                  <a:gd name="T22" fmla="*/ 18 w 65"/>
                  <a:gd name="T23" fmla="*/ 8 h 21"/>
                  <a:gd name="T24" fmla="*/ 24 w 65"/>
                  <a:gd name="T25" fmla="*/ 5 h 21"/>
                  <a:gd name="T26" fmla="*/ 30 w 65"/>
                  <a:gd name="T27" fmla="*/ 4 h 21"/>
                  <a:gd name="T28" fmla="*/ 37 w 65"/>
                  <a:gd name="T29" fmla="*/ 3 h 21"/>
                  <a:gd name="T30" fmla="*/ 42 w 65"/>
                  <a:gd name="T31" fmla="*/ 2 h 21"/>
                  <a:gd name="T32" fmla="*/ 48 w 65"/>
                  <a:gd name="T33" fmla="*/ 0 h 21"/>
                  <a:gd name="T34" fmla="*/ 53 w 65"/>
                  <a:gd name="T35" fmla="*/ 0 h 21"/>
                  <a:gd name="T36" fmla="*/ 57 w 65"/>
                  <a:gd name="T37" fmla="*/ 0 h 21"/>
                  <a:gd name="T38" fmla="*/ 62 w 65"/>
                  <a:gd name="T39" fmla="*/ 0 h 21"/>
                  <a:gd name="T40" fmla="*/ 65 w 65"/>
                  <a:gd name="T4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1">
                    <a:moveTo>
                      <a:pt x="65" y="2"/>
                    </a:moveTo>
                    <a:lnTo>
                      <a:pt x="60" y="10"/>
                    </a:lnTo>
                    <a:lnTo>
                      <a:pt x="52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4" y="21"/>
                    </a:lnTo>
                    <a:lnTo>
                      <a:pt x="15" y="19"/>
                    </a:lnTo>
                    <a:lnTo>
                      <a:pt x="7" y="17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1" y="9"/>
                    </a:lnTo>
                    <a:lnTo>
                      <a:pt x="18" y="8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0" name="Freeform 462"/>
              <p:cNvSpPr>
                <a:spLocks/>
              </p:cNvSpPr>
              <p:nvPr/>
            </p:nvSpPr>
            <p:spPr bwMode="auto">
              <a:xfrm>
                <a:off x="1397" y="1248"/>
                <a:ext cx="27" cy="3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31 h 60"/>
                  <a:gd name="T4" fmla="*/ 50 w 55"/>
                  <a:gd name="T5" fmla="*/ 38 h 60"/>
                  <a:gd name="T6" fmla="*/ 44 w 55"/>
                  <a:gd name="T7" fmla="*/ 44 h 60"/>
                  <a:gd name="T8" fmla="*/ 38 w 55"/>
                  <a:gd name="T9" fmla="*/ 49 h 60"/>
                  <a:gd name="T10" fmla="*/ 32 w 55"/>
                  <a:gd name="T11" fmla="*/ 52 h 60"/>
                  <a:gd name="T12" fmla="*/ 25 w 55"/>
                  <a:gd name="T13" fmla="*/ 54 h 60"/>
                  <a:gd name="T14" fmla="*/ 18 w 55"/>
                  <a:gd name="T15" fmla="*/ 58 h 60"/>
                  <a:gd name="T16" fmla="*/ 11 w 55"/>
                  <a:gd name="T17" fmla="*/ 60 h 60"/>
                  <a:gd name="T18" fmla="*/ 6 w 55"/>
                  <a:gd name="T19" fmla="*/ 53 h 60"/>
                  <a:gd name="T20" fmla="*/ 3 w 55"/>
                  <a:gd name="T21" fmla="*/ 45 h 60"/>
                  <a:gd name="T22" fmla="*/ 0 w 55"/>
                  <a:gd name="T23" fmla="*/ 37 h 60"/>
                  <a:gd name="T24" fmla="*/ 2 w 55"/>
                  <a:gd name="T25" fmla="*/ 28 h 60"/>
                  <a:gd name="T26" fmla="*/ 6 w 55"/>
                  <a:gd name="T27" fmla="*/ 19 h 60"/>
                  <a:gd name="T28" fmla="*/ 14 w 55"/>
                  <a:gd name="T29" fmla="*/ 12 h 60"/>
                  <a:gd name="T30" fmla="*/ 24 w 55"/>
                  <a:gd name="T31" fmla="*/ 7 h 60"/>
                  <a:gd name="T32" fmla="*/ 32 w 55"/>
                  <a:gd name="T33" fmla="*/ 0 h 60"/>
                  <a:gd name="T34" fmla="*/ 38 w 55"/>
                  <a:gd name="T35" fmla="*/ 5 h 60"/>
                  <a:gd name="T36" fmla="*/ 47 w 55"/>
                  <a:gd name="T37" fmla="*/ 10 h 60"/>
                  <a:gd name="T38" fmla="*/ 52 w 55"/>
                  <a:gd name="T39" fmla="*/ 15 h 60"/>
                  <a:gd name="T40" fmla="*/ 55 w 55"/>
                  <a:gd name="T41" fmla="*/ 2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0">
                    <a:moveTo>
                      <a:pt x="55" y="23"/>
                    </a:moveTo>
                    <a:lnTo>
                      <a:pt x="53" y="31"/>
                    </a:lnTo>
                    <a:lnTo>
                      <a:pt x="50" y="38"/>
                    </a:lnTo>
                    <a:lnTo>
                      <a:pt x="44" y="44"/>
                    </a:lnTo>
                    <a:lnTo>
                      <a:pt x="38" y="49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18" y="58"/>
                    </a:lnTo>
                    <a:lnTo>
                      <a:pt x="11" y="60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4" y="12"/>
                    </a:lnTo>
                    <a:lnTo>
                      <a:pt x="24" y="7"/>
                    </a:lnTo>
                    <a:lnTo>
                      <a:pt x="32" y="0"/>
                    </a:lnTo>
                    <a:lnTo>
                      <a:pt x="38" y="5"/>
                    </a:lnTo>
                    <a:lnTo>
                      <a:pt x="47" y="10"/>
                    </a:lnTo>
                    <a:lnTo>
                      <a:pt x="52" y="15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1" name="Freeform 463"/>
              <p:cNvSpPr>
                <a:spLocks/>
              </p:cNvSpPr>
              <p:nvPr/>
            </p:nvSpPr>
            <p:spPr bwMode="auto">
              <a:xfrm>
                <a:off x="1332" y="1250"/>
                <a:ext cx="23" cy="33"/>
              </a:xfrm>
              <a:custGeom>
                <a:avLst/>
                <a:gdLst>
                  <a:gd name="T0" fmla="*/ 45 w 47"/>
                  <a:gd name="T1" fmla="*/ 11 h 65"/>
                  <a:gd name="T2" fmla="*/ 46 w 47"/>
                  <a:gd name="T3" fmla="*/ 19 h 65"/>
                  <a:gd name="T4" fmla="*/ 47 w 47"/>
                  <a:gd name="T5" fmla="*/ 27 h 65"/>
                  <a:gd name="T6" fmla="*/ 47 w 47"/>
                  <a:gd name="T7" fmla="*/ 35 h 65"/>
                  <a:gd name="T8" fmla="*/ 47 w 47"/>
                  <a:gd name="T9" fmla="*/ 44 h 65"/>
                  <a:gd name="T10" fmla="*/ 38 w 47"/>
                  <a:gd name="T11" fmla="*/ 48 h 65"/>
                  <a:gd name="T12" fmla="*/ 30 w 47"/>
                  <a:gd name="T13" fmla="*/ 53 h 65"/>
                  <a:gd name="T14" fmla="*/ 23 w 47"/>
                  <a:gd name="T15" fmla="*/ 60 h 65"/>
                  <a:gd name="T16" fmla="*/ 15 w 47"/>
                  <a:gd name="T17" fmla="*/ 65 h 65"/>
                  <a:gd name="T18" fmla="*/ 8 w 47"/>
                  <a:gd name="T19" fmla="*/ 60 h 65"/>
                  <a:gd name="T20" fmla="*/ 2 w 47"/>
                  <a:gd name="T21" fmla="*/ 52 h 65"/>
                  <a:gd name="T22" fmla="*/ 0 w 47"/>
                  <a:gd name="T23" fmla="*/ 45 h 65"/>
                  <a:gd name="T24" fmla="*/ 1 w 47"/>
                  <a:gd name="T25" fmla="*/ 35 h 65"/>
                  <a:gd name="T26" fmla="*/ 5 w 47"/>
                  <a:gd name="T27" fmla="*/ 25 h 65"/>
                  <a:gd name="T28" fmla="*/ 10 w 47"/>
                  <a:gd name="T29" fmla="*/ 15 h 65"/>
                  <a:gd name="T30" fmla="*/ 16 w 47"/>
                  <a:gd name="T31" fmla="*/ 7 h 65"/>
                  <a:gd name="T32" fmla="*/ 25 w 47"/>
                  <a:gd name="T33" fmla="*/ 0 h 65"/>
                  <a:gd name="T34" fmla="*/ 32 w 47"/>
                  <a:gd name="T35" fmla="*/ 0 h 65"/>
                  <a:gd name="T36" fmla="*/ 38 w 47"/>
                  <a:gd name="T37" fmla="*/ 2 h 65"/>
                  <a:gd name="T38" fmla="*/ 43 w 47"/>
                  <a:gd name="T39" fmla="*/ 6 h 65"/>
                  <a:gd name="T40" fmla="*/ 45 w 47"/>
                  <a:gd name="T41" fmla="*/ 1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5">
                    <a:moveTo>
                      <a:pt x="45" y="11"/>
                    </a:moveTo>
                    <a:lnTo>
                      <a:pt x="46" y="19"/>
                    </a:lnTo>
                    <a:lnTo>
                      <a:pt x="47" y="27"/>
                    </a:lnTo>
                    <a:lnTo>
                      <a:pt x="47" y="35"/>
                    </a:lnTo>
                    <a:lnTo>
                      <a:pt x="47" y="44"/>
                    </a:lnTo>
                    <a:lnTo>
                      <a:pt x="38" y="48"/>
                    </a:lnTo>
                    <a:lnTo>
                      <a:pt x="30" y="53"/>
                    </a:lnTo>
                    <a:lnTo>
                      <a:pt x="23" y="60"/>
                    </a:lnTo>
                    <a:lnTo>
                      <a:pt x="15" y="65"/>
                    </a:lnTo>
                    <a:lnTo>
                      <a:pt x="8" y="60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5" y="25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2" name="Freeform 464"/>
              <p:cNvSpPr>
                <a:spLocks/>
              </p:cNvSpPr>
              <p:nvPr/>
            </p:nvSpPr>
            <p:spPr bwMode="auto">
              <a:xfrm>
                <a:off x="1095" y="1251"/>
                <a:ext cx="35" cy="39"/>
              </a:xfrm>
              <a:custGeom>
                <a:avLst/>
                <a:gdLst>
                  <a:gd name="T0" fmla="*/ 72 w 72"/>
                  <a:gd name="T1" fmla="*/ 15 h 78"/>
                  <a:gd name="T2" fmla="*/ 70 w 72"/>
                  <a:gd name="T3" fmla="*/ 25 h 78"/>
                  <a:gd name="T4" fmla="*/ 65 w 72"/>
                  <a:gd name="T5" fmla="*/ 33 h 78"/>
                  <a:gd name="T6" fmla="*/ 59 w 72"/>
                  <a:gd name="T7" fmla="*/ 40 h 78"/>
                  <a:gd name="T8" fmla="*/ 52 w 72"/>
                  <a:gd name="T9" fmla="*/ 46 h 78"/>
                  <a:gd name="T10" fmla="*/ 44 w 72"/>
                  <a:gd name="T11" fmla="*/ 51 h 78"/>
                  <a:gd name="T12" fmla="*/ 36 w 72"/>
                  <a:gd name="T13" fmla="*/ 57 h 78"/>
                  <a:gd name="T14" fmla="*/ 28 w 72"/>
                  <a:gd name="T15" fmla="*/ 62 h 78"/>
                  <a:gd name="T16" fmla="*/ 21 w 72"/>
                  <a:gd name="T17" fmla="*/ 68 h 78"/>
                  <a:gd name="T18" fmla="*/ 17 w 72"/>
                  <a:gd name="T19" fmla="*/ 78 h 78"/>
                  <a:gd name="T20" fmla="*/ 12 w 72"/>
                  <a:gd name="T21" fmla="*/ 76 h 78"/>
                  <a:gd name="T22" fmla="*/ 7 w 72"/>
                  <a:gd name="T23" fmla="*/ 73 h 78"/>
                  <a:gd name="T24" fmla="*/ 3 w 72"/>
                  <a:gd name="T25" fmla="*/ 68 h 78"/>
                  <a:gd name="T26" fmla="*/ 0 w 72"/>
                  <a:gd name="T27" fmla="*/ 63 h 78"/>
                  <a:gd name="T28" fmla="*/ 0 w 72"/>
                  <a:gd name="T29" fmla="*/ 53 h 78"/>
                  <a:gd name="T30" fmla="*/ 3 w 72"/>
                  <a:gd name="T31" fmla="*/ 44 h 78"/>
                  <a:gd name="T32" fmla="*/ 6 w 72"/>
                  <a:gd name="T33" fmla="*/ 35 h 78"/>
                  <a:gd name="T34" fmla="*/ 11 w 72"/>
                  <a:gd name="T35" fmla="*/ 25 h 78"/>
                  <a:gd name="T36" fmla="*/ 18 w 72"/>
                  <a:gd name="T37" fmla="*/ 17 h 78"/>
                  <a:gd name="T38" fmla="*/ 26 w 72"/>
                  <a:gd name="T39" fmla="*/ 10 h 78"/>
                  <a:gd name="T40" fmla="*/ 34 w 72"/>
                  <a:gd name="T41" fmla="*/ 5 h 78"/>
                  <a:gd name="T42" fmla="*/ 42 w 72"/>
                  <a:gd name="T43" fmla="*/ 0 h 78"/>
                  <a:gd name="T44" fmla="*/ 50 w 72"/>
                  <a:gd name="T45" fmla="*/ 1 h 78"/>
                  <a:gd name="T46" fmla="*/ 59 w 72"/>
                  <a:gd name="T47" fmla="*/ 4 h 78"/>
                  <a:gd name="T48" fmla="*/ 66 w 72"/>
                  <a:gd name="T49" fmla="*/ 8 h 78"/>
                  <a:gd name="T50" fmla="*/ 72 w 72"/>
                  <a:gd name="T5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78">
                    <a:moveTo>
                      <a:pt x="72" y="15"/>
                    </a:moveTo>
                    <a:lnTo>
                      <a:pt x="70" y="25"/>
                    </a:lnTo>
                    <a:lnTo>
                      <a:pt x="65" y="33"/>
                    </a:lnTo>
                    <a:lnTo>
                      <a:pt x="59" y="40"/>
                    </a:lnTo>
                    <a:lnTo>
                      <a:pt x="52" y="46"/>
                    </a:lnTo>
                    <a:lnTo>
                      <a:pt x="44" y="51"/>
                    </a:lnTo>
                    <a:lnTo>
                      <a:pt x="36" y="57"/>
                    </a:lnTo>
                    <a:lnTo>
                      <a:pt x="28" y="62"/>
                    </a:lnTo>
                    <a:lnTo>
                      <a:pt x="21" y="68"/>
                    </a:lnTo>
                    <a:lnTo>
                      <a:pt x="17" y="78"/>
                    </a:lnTo>
                    <a:lnTo>
                      <a:pt x="12" y="76"/>
                    </a:lnTo>
                    <a:lnTo>
                      <a:pt x="7" y="73"/>
                    </a:lnTo>
                    <a:lnTo>
                      <a:pt x="3" y="68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3" y="44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4" y="5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9" y="4"/>
                    </a:lnTo>
                    <a:lnTo>
                      <a:pt x="66" y="8"/>
                    </a:lnTo>
                    <a:lnTo>
                      <a:pt x="7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3" name="Freeform 465"/>
              <p:cNvSpPr>
                <a:spLocks/>
              </p:cNvSpPr>
              <p:nvPr/>
            </p:nvSpPr>
            <p:spPr bwMode="auto">
              <a:xfrm>
                <a:off x="1482" y="1254"/>
                <a:ext cx="22" cy="22"/>
              </a:xfrm>
              <a:custGeom>
                <a:avLst/>
                <a:gdLst>
                  <a:gd name="T0" fmla="*/ 44 w 45"/>
                  <a:gd name="T1" fmla="*/ 7 h 45"/>
                  <a:gd name="T2" fmla="*/ 45 w 45"/>
                  <a:gd name="T3" fmla="*/ 17 h 45"/>
                  <a:gd name="T4" fmla="*/ 38 w 45"/>
                  <a:gd name="T5" fmla="*/ 25 h 45"/>
                  <a:gd name="T6" fmla="*/ 29 w 45"/>
                  <a:gd name="T7" fmla="*/ 33 h 45"/>
                  <a:gd name="T8" fmla="*/ 19 w 45"/>
                  <a:gd name="T9" fmla="*/ 40 h 45"/>
                  <a:gd name="T10" fmla="*/ 15 w 45"/>
                  <a:gd name="T11" fmla="*/ 42 h 45"/>
                  <a:gd name="T12" fmla="*/ 10 w 45"/>
                  <a:gd name="T13" fmla="*/ 44 h 45"/>
                  <a:gd name="T14" fmla="*/ 5 w 45"/>
                  <a:gd name="T15" fmla="*/ 45 h 45"/>
                  <a:gd name="T16" fmla="*/ 0 w 45"/>
                  <a:gd name="T17" fmla="*/ 44 h 45"/>
                  <a:gd name="T18" fmla="*/ 0 w 45"/>
                  <a:gd name="T19" fmla="*/ 33 h 45"/>
                  <a:gd name="T20" fmla="*/ 6 w 45"/>
                  <a:gd name="T21" fmla="*/ 23 h 45"/>
                  <a:gd name="T22" fmla="*/ 14 w 45"/>
                  <a:gd name="T23" fmla="*/ 13 h 45"/>
                  <a:gd name="T24" fmla="*/ 22 w 45"/>
                  <a:gd name="T25" fmla="*/ 3 h 45"/>
                  <a:gd name="T26" fmla="*/ 28 w 45"/>
                  <a:gd name="T27" fmla="*/ 0 h 45"/>
                  <a:gd name="T28" fmla="*/ 33 w 45"/>
                  <a:gd name="T29" fmla="*/ 1 h 45"/>
                  <a:gd name="T30" fmla="*/ 38 w 45"/>
                  <a:gd name="T31" fmla="*/ 4 h 45"/>
                  <a:gd name="T32" fmla="*/ 44 w 45"/>
                  <a:gd name="T3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5">
                    <a:moveTo>
                      <a:pt x="44" y="7"/>
                    </a:moveTo>
                    <a:lnTo>
                      <a:pt x="45" y="17"/>
                    </a:lnTo>
                    <a:lnTo>
                      <a:pt x="38" y="25"/>
                    </a:lnTo>
                    <a:lnTo>
                      <a:pt x="29" y="33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0" y="44"/>
                    </a:lnTo>
                    <a:lnTo>
                      <a:pt x="5" y="45"/>
                    </a:lnTo>
                    <a:lnTo>
                      <a:pt x="0" y="44"/>
                    </a:lnTo>
                    <a:lnTo>
                      <a:pt x="0" y="33"/>
                    </a:lnTo>
                    <a:lnTo>
                      <a:pt x="6" y="23"/>
                    </a:lnTo>
                    <a:lnTo>
                      <a:pt x="14" y="13"/>
                    </a:lnTo>
                    <a:lnTo>
                      <a:pt x="22" y="3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4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4" name="Freeform 466"/>
              <p:cNvSpPr>
                <a:spLocks/>
              </p:cNvSpPr>
              <p:nvPr/>
            </p:nvSpPr>
            <p:spPr bwMode="auto">
              <a:xfrm>
                <a:off x="987" y="1256"/>
                <a:ext cx="15" cy="19"/>
              </a:xfrm>
              <a:custGeom>
                <a:avLst/>
                <a:gdLst>
                  <a:gd name="T0" fmla="*/ 29 w 30"/>
                  <a:gd name="T1" fmla="*/ 21 h 37"/>
                  <a:gd name="T2" fmla="*/ 30 w 30"/>
                  <a:gd name="T3" fmla="*/ 27 h 37"/>
                  <a:gd name="T4" fmla="*/ 29 w 30"/>
                  <a:gd name="T5" fmla="*/ 32 h 37"/>
                  <a:gd name="T6" fmla="*/ 25 w 30"/>
                  <a:gd name="T7" fmla="*/ 35 h 37"/>
                  <a:gd name="T8" fmla="*/ 21 w 30"/>
                  <a:gd name="T9" fmla="*/ 37 h 37"/>
                  <a:gd name="T10" fmla="*/ 14 w 30"/>
                  <a:gd name="T11" fmla="*/ 37 h 37"/>
                  <a:gd name="T12" fmla="*/ 9 w 30"/>
                  <a:gd name="T13" fmla="*/ 36 h 37"/>
                  <a:gd name="T14" fmla="*/ 3 w 30"/>
                  <a:gd name="T15" fmla="*/ 33 h 37"/>
                  <a:gd name="T16" fmla="*/ 0 w 30"/>
                  <a:gd name="T17" fmla="*/ 29 h 37"/>
                  <a:gd name="T18" fmla="*/ 0 w 30"/>
                  <a:gd name="T19" fmla="*/ 21 h 37"/>
                  <a:gd name="T20" fmla="*/ 1 w 30"/>
                  <a:gd name="T21" fmla="*/ 14 h 37"/>
                  <a:gd name="T22" fmla="*/ 4 w 30"/>
                  <a:gd name="T23" fmla="*/ 7 h 37"/>
                  <a:gd name="T24" fmla="*/ 9 w 30"/>
                  <a:gd name="T25" fmla="*/ 0 h 37"/>
                  <a:gd name="T26" fmla="*/ 16 w 30"/>
                  <a:gd name="T27" fmla="*/ 4 h 37"/>
                  <a:gd name="T28" fmla="*/ 21 w 30"/>
                  <a:gd name="T29" fmla="*/ 9 h 37"/>
                  <a:gd name="T30" fmla="*/ 25 w 30"/>
                  <a:gd name="T31" fmla="*/ 14 h 37"/>
                  <a:gd name="T32" fmla="*/ 29 w 30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7">
                    <a:moveTo>
                      <a:pt x="29" y="21"/>
                    </a:move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lnTo>
                      <a:pt x="21" y="37"/>
                    </a:lnTo>
                    <a:lnTo>
                      <a:pt x="14" y="37"/>
                    </a:lnTo>
                    <a:lnTo>
                      <a:pt x="9" y="36"/>
                    </a:lnTo>
                    <a:lnTo>
                      <a:pt x="3" y="33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5" name="Freeform 467"/>
              <p:cNvSpPr>
                <a:spLocks/>
              </p:cNvSpPr>
              <p:nvPr/>
            </p:nvSpPr>
            <p:spPr bwMode="auto">
              <a:xfrm>
                <a:off x="1069" y="1256"/>
                <a:ext cx="16" cy="12"/>
              </a:xfrm>
              <a:custGeom>
                <a:avLst/>
                <a:gdLst>
                  <a:gd name="T0" fmla="*/ 32 w 32"/>
                  <a:gd name="T1" fmla="*/ 6 h 23"/>
                  <a:gd name="T2" fmla="*/ 31 w 32"/>
                  <a:gd name="T3" fmla="*/ 12 h 23"/>
                  <a:gd name="T4" fmla="*/ 27 w 32"/>
                  <a:gd name="T5" fmla="*/ 17 h 23"/>
                  <a:gd name="T6" fmla="*/ 23 w 32"/>
                  <a:gd name="T7" fmla="*/ 21 h 23"/>
                  <a:gd name="T8" fmla="*/ 17 w 32"/>
                  <a:gd name="T9" fmla="*/ 23 h 23"/>
                  <a:gd name="T10" fmla="*/ 12 w 32"/>
                  <a:gd name="T11" fmla="*/ 23 h 23"/>
                  <a:gd name="T12" fmla="*/ 8 w 32"/>
                  <a:gd name="T13" fmla="*/ 23 h 23"/>
                  <a:gd name="T14" fmla="*/ 3 w 32"/>
                  <a:gd name="T15" fmla="*/ 22 h 23"/>
                  <a:gd name="T16" fmla="*/ 0 w 32"/>
                  <a:gd name="T17" fmla="*/ 20 h 23"/>
                  <a:gd name="T18" fmla="*/ 3 w 32"/>
                  <a:gd name="T19" fmla="*/ 13 h 23"/>
                  <a:gd name="T20" fmla="*/ 9 w 32"/>
                  <a:gd name="T21" fmla="*/ 7 h 23"/>
                  <a:gd name="T22" fmla="*/ 16 w 32"/>
                  <a:gd name="T23" fmla="*/ 4 h 23"/>
                  <a:gd name="T24" fmla="*/ 23 w 32"/>
                  <a:gd name="T25" fmla="*/ 0 h 23"/>
                  <a:gd name="T26" fmla="*/ 25 w 32"/>
                  <a:gd name="T27" fmla="*/ 0 h 23"/>
                  <a:gd name="T28" fmla="*/ 28 w 32"/>
                  <a:gd name="T29" fmla="*/ 2 h 23"/>
                  <a:gd name="T30" fmla="*/ 31 w 32"/>
                  <a:gd name="T31" fmla="*/ 4 h 23"/>
                  <a:gd name="T32" fmla="*/ 32 w 32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32" y="6"/>
                    </a:moveTo>
                    <a:lnTo>
                      <a:pt x="31" y="12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6" name="Freeform 468"/>
              <p:cNvSpPr>
                <a:spLocks/>
              </p:cNvSpPr>
              <p:nvPr/>
            </p:nvSpPr>
            <p:spPr bwMode="auto">
              <a:xfrm>
                <a:off x="1026" y="1262"/>
                <a:ext cx="26" cy="37"/>
              </a:xfrm>
              <a:custGeom>
                <a:avLst/>
                <a:gdLst>
                  <a:gd name="T0" fmla="*/ 53 w 53"/>
                  <a:gd name="T1" fmla="*/ 14 h 74"/>
                  <a:gd name="T2" fmla="*/ 47 w 53"/>
                  <a:gd name="T3" fmla="*/ 30 h 74"/>
                  <a:gd name="T4" fmla="*/ 40 w 53"/>
                  <a:gd name="T5" fmla="*/ 45 h 74"/>
                  <a:gd name="T6" fmla="*/ 33 w 53"/>
                  <a:gd name="T7" fmla="*/ 60 h 74"/>
                  <a:gd name="T8" fmla="*/ 23 w 53"/>
                  <a:gd name="T9" fmla="*/ 74 h 74"/>
                  <a:gd name="T10" fmla="*/ 16 w 53"/>
                  <a:gd name="T11" fmla="*/ 69 h 74"/>
                  <a:gd name="T12" fmla="*/ 9 w 53"/>
                  <a:gd name="T13" fmla="*/ 64 h 74"/>
                  <a:gd name="T14" fmla="*/ 4 w 53"/>
                  <a:gd name="T15" fmla="*/ 59 h 74"/>
                  <a:gd name="T16" fmla="*/ 0 w 53"/>
                  <a:gd name="T17" fmla="*/ 51 h 74"/>
                  <a:gd name="T18" fmla="*/ 1 w 53"/>
                  <a:gd name="T19" fmla="*/ 37 h 74"/>
                  <a:gd name="T20" fmla="*/ 6 w 53"/>
                  <a:gd name="T21" fmla="*/ 23 h 74"/>
                  <a:gd name="T22" fmla="*/ 13 w 53"/>
                  <a:gd name="T23" fmla="*/ 11 h 74"/>
                  <a:gd name="T24" fmla="*/ 22 w 53"/>
                  <a:gd name="T25" fmla="*/ 0 h 74"/>
                  <a:gd name="T26" fmla="*/ 30 w 53"/>
                  <a:gd name="T27" fmla="*/ 2 h 74"/>
                  <a:gd name="T28" fmla="*/ 38 w 53"/>
                  <a:gd name="T29" fmla="*/ 6 h 74"/>
                  <a:gd name="T30" fmla="*/ 45 w 53"/>
                  <a:gd name="T31" fmla="*/ 10 h 74"/>
                  <a:gd name="T32" fmla="*/ 53 w 53"/>
                  <a:gd name="T3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74">
                    <a:moveTo>
                      <a:pt x="53" y="14"/>
                    </a:moveTo>
                    <a:lnTo>
                      <a:pt x="47" y="30"/>
                    </a:lnTo>
                    <a:lnTo>
                      <a:pt x="40" y="45"/>
                    </a:lnTo>
                    <a:lnTo>
                      <a:pt x="33" y="60"/>
                    </a:lnTo>
                    <a:lnTo>
                      <a:pt x="23" y="74"/>
                    </a:lnTo>
                    <a:lnTo>
                      <a:pt x="16" y="69"/>
                    </a:lnTo>
                    <a:lnTo>
                      <a:pt x="9" y="64"/>
                    </a:lnTo>
                    <a:lnTo>
                      <a:pt x="4" y="59"/>
                    </a:lnTo>
                    <a:lnTo>
                      <a:pt x="0" y="51"/>
                    </a:lnTo>
                    <a:lnTo>
                      <a:pt x="1" y="37"/>
                    </a:lnTo>
                    <a:lnTo>
                      <a:pt x="6" y="23"/>
                    </a:lnTo>
                    <a:lnTo>
                      <a:pt x="13" y="11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38" y="6"/>
                    </a:lnTo>
                    <a:lnTo>
                      <a:pt x="45" y="10"/>
                    </a:lnTo>
                    <a:lnTo>
                      <a:pt x="53" y="14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7" name="Freeform 469"/>
              <p:cNvSpPr>
                <a:spLocks/>
              </p:cNvSpPr>
              <p:nvPr/>
            </p:nvSpPr>
            <p:spPr bwMode="auto">
              <a:xfrm>
                <a:off x="1228" y="1263"/>
                <a:ext cx="11" cy="8"/>
              </a:xfrm>
              <a:custGeom>
                <a:avLst/>
                <a:gdLst>
                  <a:gd name="T0" fmla="*/ 23 w 23"/>
                  <a:gd name="T1" fmla="*/ 3 h 16"/>
                  <a:gd name="T2" fmla="*/ 23 w 23"/>
                  <a:gd name="T3" fmla="*/ 7 h 16"/>
                  <a:gd name="T4" fmla="*/ 22 w 23"/>
                  <a:gd name="T5" fmla="*/ 12 h 16"/>
                  <a:gd name="T6" fmla="*/ 18 w 23"/>
                  <a:gd name="T7" fmla="*/ 15 h 16"/>
                  <a:gd name="T8" fmla="*/ 15 w 23"/>
                  <a:gd name="T9" fmla="*/ 16 h 16"/>
                  <a:gd name="T10" fmla="*/ 10 w 23"/>
                  <a:gd name="T11" fmla="*/ 15 h 16"/>
                  <a:gd name="T12" fmla="*/ 5 w 23"/>
                  <a:gd name="T13" fmla="*/ 13 h 16"/>
                  <a:gd name="T14" fmla="*/ 2 w 23"/>
                  <a:gd name="T15" fmla="*/ 11 h 16"/>
                  <a:gd name="T16" fmla="*/ 0 w 23"/>
                  <a:gd name="T17" fmla="*/ 7 h 16"/>
                  <a:gd name="T18" fmla="*/ 0 w 23"/>
                  <a:gd name="T19" fmla="*/ 4 h 16"/>
                  <a:gd name="T20" fmla="*/ 5 w 23"/>
                  <a:gd name="T21" fmla="*/ 3 h 16"/>
                  <a:gd name="T22" fmla="*/ 11 w 23"/>
                  <a:gd name="T23" fmla="*/ 1 h 16"/>
                  <a:gd name="T24" fmla="*/ 17 w 23"/>
                  <a:gd name="T25" fmla="*/ 0 h 16"/>
                  <a:gd name="T26" fmla="*/ 23 w 23"/>
                  <a:gd name="T2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23" y="3"/>
                    </a:moveTo>
                    <a:lnTo>
                      <a:pt x="23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6"/>
                    </a:lnTo>
                    <a:lnTo>
                      <a:pt x="10" y="15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8" name="Freeform 470"/>
              <p:cNvSpPr>
                <a:spLocks/>
              </p:cNvSpPr>
              <p:nvPr/>
            </p:nvSpPr>
            <p:spPr bwMode="auto">
              <a:xfrm>
                <a:off x="1264" y="1264"/>
                <a:ext cx="20" cy="12"/>
              </a:xfrm>
              <a:custGeom>
                <a:avLst/>
                <a:gdLst>
                  <a:gd name="T0" fmla="*/ 39 w 39"/>
                  <a:gd name="T1" fmla="*/ 19 h 26"/>
                  <a:gd name="T2" fmla="*/ 35 w 39"/>
                  <a:gd name="T3" fmla="*/ 20 h 26"/>
                  <a:gd name="T4" fmla="*/ 30 w 39"/>
                  <a:gd name="T5" fmla="*/ 21 h 26"/>
                  <a:gd name="T6" fmla="*/ 26 w 39"/>
                  <a:gd name="T7" fmla="*/ 23 h 26"/>
                  <a:gd name="T8" fmla="*/ 20 w 39"/>
                  <a:gd name="T9" fmla="*/ 25 h 26"/>
                  <a:gd name="T10" fmla="*/ 15 w 39"/>
                  <a:gd name="T11" fmla="*/ 26 h 26"/>
                  <a:gd name="T12" fmla="*/ 11 w 39"/>
                  <a:gd name="T13" fmla="*/ 25 h 26"/>
                  <a:gd name="T14" fmla="*/ 7 w 39"/>
                  <a:gd name="T15" fmla="*/ 22 h 26"/>
                  <a:gd name="T16" fmla="*/ 4 w 39"/>
                  <a:gd name="T17" fmla="*/ 19 h 26"/>
                  <a:gd name="T18" fmla="*/ 0 w 39"/>
                  <a:gd name="T19" fmla="*/ 2 h 26"/>
                  <a:gd name="T20" fmla="*/ 6 w 39"/>
                  <a:gd name="T21" fmla="*/ 0 h 26"/>
                  <a:gd name="T22" fmla="*/ 12 w 39"/>
                  <a:gd name="T23" fmla="*/ 0 h 26"/>
                  <a:gd name="T24" fmla="*/ 19 w 39"/>
                  <a:gd name="T25" fmla="*/ 0 h 26"/>
                  <a:gd name="T26" fmla="*/ 24 w 39"/>
                  <a:gd name="T27" fmla="*/ 2 h 26"/>
                  <a:gd name="T28" fmla="*/ 30 w 39"/>
                  <a:gd name="T29" fmla="*/ 4 h 26"/>
                  <a:gd name="T30" fmla="*/ 35 w 39"/>
                  <a:gd name="T31" fmla="*/ 7 h 26"/>
                  <a:gd name="T32" fmla="*/ 37 w 39"/>
                  <a:gd name="T33" fmla="*/ 12 h 26"/>
                  <a:gd name="T34" fmla="*/ 39 w 39"/>
                  <a:gd name="T3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6">
                    <a:moveTo>
                      <a:pt x="39" y="19"/>
                    </a:moveTo>
                    <a:lnTo>
                      <a:pt x="35" y="20"/>
                    </a:lnTo>
                    <a:lnTo>
                      <a:pt x="30" y="21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4" y="1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9" name="Freeform 471"/>
              <p:cNvSpPr>
                <a:spLocks/>
              </p:cNvSpPr>
              <p:nvPr/>
            </p:nvSpPr>
            <p:spPr bwMode="auto">
              <a:xfrm>
                <a:off x="1369" y="1268"/>
                <a:ext cx="16" cy="18"/>
              </a:xfrm>
              <a:custGeom>
                <a:avLst/>
                <a:gdLst>
                  <a:gd name="T0" fmla="*/ 32 w 32"/>
                  <a:gd name="T1" fmla="*/ 10 h 35"/>
                  <a:gd name="T2" fmla="*/ 32 w 32"/>
                  <a:gd name="T3" fmla="*/ 17 h 35"/>
                  <a:gd name="T4" fmla="*/ 30 w 32"/>
                  <a:gd name="T5" fmla="*/ 24 h 35"/>
                  <a:gd name="T6" fmla="*/ 26 w 32"/>
                  <a:gd name="T7" fmla="*/ 31 h 35"/>
                  <a:gd name="T8" fmla="*/ 20 w 32"/>
                  <a:gd name="T9" fmla="*/ 34 h 35"/>
                  <a:gd name="T10" fmla="*/ 0 w 32"/>
                  <a:gd name="T11" fmla="*/ 35 h 35"/>
                  <a:gd name="T12" fmla="*/ 0 w 32"/>
                  <a:gd name="T13" fmla="*/ 26 h 35"/>
                  <a:gd name="T14" fmla="*/ 2 w 32"/>
                  <a:gd name="T15" fmla="*/ 16 h 35"/>
                  <a:gd name="T16" fmla="*/ 8 w 32"/>
                  <a:gd name="T17" fmla="*/ 7 h 35"/>
                  <a:gd name="T18" fmla="*/ 16 w 32"/>
                  <a:gd name="T19" fmla="*/ 0 h 35"/>
                  <a:gd name="T20" fmla="*/ 21 w 32"/>
                  <a:gd name="T21" fmla="*/ 0 h 35"/>
                  <a:gd name="T22" fmla="*/ 26 w 32"/>
                  <a:gd name="T23" fmla="*/ 1 h 35"/>
                  <a:gd name="T24" fmla="*/ 30 w 32"/>
                  <a:gd name="T25" fmla="*/ 5 h 35"/>
                  <a:gd name="T26" fmla="*/ 32 w 32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5">
                    <a:moveTo>
                      <a:pt x="32" y="10"/>
                    </a:moveTo>
                    <a:lnTo>
                      <a:pt x="32" y="17"/>
                    </a:lnTo>
                    <a:lnTo>
                      <a:pt x="30" y="24"/>
                    </a:lnTo>
                    <a:lnTo>
                      <a:pt x="26" y="31"/>
                    </a:lnTo>
                    <a:lnTo>
                      <a:pt x="20" y="34"/>
                    </a:lnTo>
                    <a:lnTo>
                      <a:pt x="0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0" name="Freeform 472"/>
              <p:cNvSpPr>
                <a:spLocks/>
              </p:cNvSpPr>
              <p:nvPr/>
            </p:nvSpPr>
            <p:spPr bwMode="auto">
              <a:xfrm>
                <a:off x="1432" y="1269"/>
                <a:ext cx="14" cy="11"/>
              </a:xfrm>
              <a:custGeom>
                <a:avLst/>
                <a:gdLst>
                  <a:gd name="T0" fmla="*/ 27 w 27"/>
                  <a:gd name="T1" fmla="*/ 23 h 23"/>
                  <a:gd name="T2" fmla="*/ 21 w 27"/>
                  <a:gd name="T3" fmla="*/ 22 h 23"/>
                  <a:gd name="T4" fmla="*/ 11 w 27"/>
                  <a:gd name="T5" fmla="*/ 22 h 23"/>
                  <a:gd name="T6" fmla="*/ 4 w 27"/>
                  <a:gd name="T7" fmla="*/ 18 h 23"/>
                  <a:gd name="T8" fmla="*/ 0 w 27"/>
                  <a:gd name="T9" fmla="*/ 10 h 23"/>
                  <a:gd name="T10" fmla="*/ 2 w 27"/>
                  <a:gd name="T11" fmla="*/ 0 h 23"/>
                  <a:gd name="T12" fmla="*/ 10 w 27"/>
                  <a:gd name="T13" fmla="*/ 3 h 23"/>
                  <a:gd name="T14" fmla="*/ 18 w 27"/>
                  <a:gd name="T15" fmla="*/ 8 h 23"/>
                  <a:gd name="T16" fmla="*/ 25 w 27"/>
                  <a:gd name="T17" fmla="*/ 14 h 23"/>
                  <a:gd name="T18" fmla="*/ 27 w 27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7" y="23"/>
                    </a:moveTo>
                    <a:lnTo>
                      <a:pt x="21" y="22"/>
                    </a:lnTo>
                    <a:lnTo>
                      <a:pt x="11" y="22"/>
                    </a:lnTo>
                    <a:lnTo>
                      <a:pt x="4" y="18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0" y="3"/>
                    </a:lnTo>
                    <a:lnTo>
                      <a:pt x="18" y="8"/>
                    </a:lnTo>
                    <a:lnTo>
                      <a:pt x="25" y="14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1" name="Freeform 473"/>
              <p:cNvSpPr>
                <a:spLocks/>
              </p:cNvSpPr>
              <p:nvPr/>
            </p:nvSpPr>
            <p:spPr bwMode="auto">
              <a:xfrm>
                <a:off x="919" y="1275"/>
                <a:ext cx="55" cy="29"/>
              </a:xfrm>
              <a:custGeom>
                <a:avLst/>
                <a:gdLst>
                  <a:gd name="T0" fmla="*/ 109 w 109"/>
                  <a:gd name="T1" fmla="*/ 13 h 58"/>
                  <a:gd name="T2" fmla="*/ 107 w 109"/>
                  <a:gd name="T3" fmla="*/ 20 h 58"/>
                  <a:gd name="T4" fmla="*/ 100 w 109"/>
                  <a:gd name="T5" fmla="*/ 22 h 58"/>
                  <a:gd name="T6" fmla="*/ 92 w 109"/>
                  <a:gd name="T7" fmla="*/ 23 h 58"/>
                  <a:gd name="T8" fmla="*/ 84 w 109"/>
                  <a:gd name="T9" fmla="*/ 25 h 58"/>
                  <a:gd name="T10" fmla="*/ 74 w 109"/>
                  <a:gd name="T11" fmla="*/ 30 h 58"/>
                  <a:gd name="T12" fmla="*/ 64 w 109"/>
                  <a:gd name="T13" fmla="*/ 37 h 58"/>
                  <a:gd name="T14" fmla="*/ 55 w 109"/>
                  <a:gd name="T15" fmla="*/ 43 h 58"/>
                  <a:gd name="T16" fmla="*/ 45 w 109"/>
                  <a:gd name="T17" fmla="*/ 49 h 58"/>
                  <a:gd name="T18" fmla="*/ 34 w 109"/>
                  <a:gd name="T19" fmla="*/ 55 h 58"/>
                  <a:gd name="T20" fmla="*/ 24 w 109"/>
                  <a:gd name="T21" fmla="*/ 57 h 58"/>
                  <a:gd name="T22" fmla="*/ 13 w 109"/>
                  <a:gd name="T23" fmla="*/ 58 h 58"/>
                  <a:gd name="T24" fmla="*/ 0 w 109"/>
                  <a:gd name="T25" fmla="*/ 57 h 58"/>
                  <a:gd name="T26" fmla="*/ 10 w 109"/>
                  <a:gd name="T27" fmla="*/ 48 h 58"/>
                  <a:gd name="T28" fmla="*/ 21 w 109"/>
                  <a:gd name="T29" fmla="*/ 37 h 58"/>
                  <a:gd name="T30" fmla="*/ 31 w 109"/>
                  <a:gd name="T31" fmla="*/ 27 h 58"/>
                  <a:gd name="T32" fmla="*/ 41 w 109"/>
                  <a:gd name="T33" fmla="*/ 17 h 58"/>
                  <a:gd name="T34" fmla="*/ 52 w 109"/>
                  <a:gd name="T35" fmla="*/ 7 h 58"/>
                  <a:gd name="T36" fmla="*/ 64 w 109"/>
                  <a:gd name="T37" fmla="*/ 2 h 58"/>
                  <a:gd name="T38" fmla="*/ 77 w 109"/>
                  <a:gd name="T39" fmla="*/ 0 h 58"/>
                  <a:gd name="T40" fmla="*/ 92 w 109"/>
                  <a:gd name="T41" fmla="*/ 3 h 58"/>
                  <a:gd name="T42" fmla="*/ 97 w 109"/>
                  <a:gd name="T43" fmla="*/ 5 h 58"/>
                  <a:gd name="T44" fmla="*/ 101 w 109"/>
                  <a:gd name="T45" fmla="*/ 7 h 58"/>
                  <a:gd name="T46" fmla="*/ 106 w 109"/>
                  <a:gd name="T47" fmla="*/ 10 h 58"/>
                  <a:gd name="T48" fmla="*/ 109 w 109"/>
                  <a:gd name="T49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" h="58">
                    <a:moveTo>
                      <a:pt x="109" y="13"/>
                    </a:moveTo>
                    <a:lnTo>
                      <a:pt x="107" y="20"/>
                    </a:lnTo>
                    <a:lnTo>
                      <a:pt x="100" y="22"/>
                    </a:lnTo>
                    <a:lnTo>
                      <a:pt x="92" y="23"/>
                    </a:lnTo>
                    <a:lnTo>
                      <a:pt x="84" y="25"/>
                    </a:lnTo>
                    <a:lnTo>
                      <a:pt x="74" y="30"/>
                    </a:lnTo>
                    <a:lnTo>
                      <a:pt x="64" y="37"/>
                    </a:lnTo>
                    <a:lnTo>
                      <a:pt x="55" y="43"/>
                    </a:lnTo>
                    <a:lnTo>
                      <a:pt x="45" y="49"/>
                    </a:lnTo>
                    <a:lnTo>
                      <a:pt x="34" y="55"/>
                    </a:lnTo>
                    <a:lnTo>
                      <a:pt x="24" y="57"/>
                    </a:lnTo>
                    <a:lnTo>
                      <a:pt x="13" y="58"/>
                    </a:lnTo>
                    <a:lnTo>
                      <a:pt x="0" y="57"/>
                    </a:lnTo>
                    <a:lnTo>
                      <a:pt x="10" y="48"/>
                    </a:lnTo>
                    <a:lnTo>
                      <a:pt x="21" y="37"/>
                    </a:lnTo>
                    <a:lnTo>
                      <a:pt x="31" y="27"/>
                    </a:lnTo>
                    <a:lnTo>
                      <a:pt x="41" y="17"/>
                    </a:lnTo>
                    <a:lnTo>
                      <a:pt x="52" y="7"/>
                    </a:lnTo>
                    <a:lnTo>
                      <a:pt x="64" y="2"/>
                    </a:lnTo>
                    <a:lnTo>
                      <a:pt x="77" y="0"/>
                    </a:lnTo>
                    <a:lnTo>
                      <a:pt x="92" y="3"/>
                    </a:lnTo>
                    <a:lnTo>
                      <a:pt x="97" y="5"/>
                    </a:lnTo>
                    <a:lnTo>
                      <a:pt x="101" y="7"/>
                    </a:lnTo>
                    <a:lnTo>
                      <a:pt x="106" y="10"/>
                    </a:lnTo>
                    <a:lnTo>
                      <a:pt x="109" y="1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2" name="Freeform 474"/>
              <p:cNvSpPr>
                <a:spLocks/>
              </p:cNvSpPr>
              <p:nvPr/>
            </p:nvSpPr>
            <p:spPr bwMode="auto">
              <a:xfrm>
                <a:off x="1200" y="1278"/>
                <a:ext cx="22" cy="15"/>
              </a:xfrm>
              <a:custGeom>
                <a:avLst/>
                <a:gdLst>
                  <a:gd name="T0" fmla="*/ 35 w 44"/>
                  <a:gd name="T1" fmla="*/ 8 h 31"/>
                  <a:gd name="T2" fmla="*/ 44 w 44"/>
                  <a:gd name="T3" fmla="*/ 21 h 31"/>
                  <a:gd name="T4" fmla="*/ 20 w 44"/>
                  <a:gd name="T5" fmla="*/ 31 h 31"/>
                  <a:gd name="T6" fmla="*/ 14 w 44"/>
                  <a:gd name="T7" fmla="*/ 28 h 31"/>
                  <a:gd name="T8" fmla="*/ 8 w 44"/>
                  <a:gd name="T9" fmla="*/ 25 h 31"/>
                  <a:gd name="T10" fmla="*/ 4 w 44"/>
                  <a:gd name="T11" fmla="*/ 23 h 31"/>
                  <a:gd name="T12" fmla="*/ 0 w 44"/>
                  <a:gd name="T13" fmla="*/ 18 h 31"/>
                  <a:gd name="T14" fmla="*/ 1 w 44"/>
                  <a:gd name="T15" fmla="*/ 13 h 31"/>
                  <a:gd name="T16" fmla="*/ 1 w 44"/>
                  <a:gd name="T17" fmla="*/ 7 h 31"/>
                  <a:gd name="T18" fmla="*/ 4 w 44"/>
                  <a:gd name="T19" fmla="*/ 2 h 31"/>
                  <a:gd name="T20" fmla="*/ 8 w 44"/>
                  <a:gd name="T21" fmla="*/ 0 h 31"/>
                  <a:gd name="T22" fmla="*/ 16 w 44"/>
                  <a:gd name="T23" fmla="*/ 0 h 31"/>
                  <a:gd name="T24" fmla="*/ 23 w 44"/>
                  <a:gd name="T25" fmla="*/ 1 h 31"/>
                  <a:gd name="T26" fmla="*/ 29 w 44"/>
                  <a:gd name="T27" fmla="*/ 5 h 31"/>
                  <a:gd name="T28" fmla="*/ 35 w 44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1">
                    <a:moveTo>
                      <a:pt x="35" y="8"/>
                    </a:moveTo>
                    <a:lnTo>
                      <a:pt x="44" y="21"/>
                    </a:lnTo>
                    <a:lnTo>
                      <a:pt x="20" y="31"/>
                    </a:lnTo>
                    <a:lnTo>
                      <a:pt x="14" y="28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3" name="Freeform 475"/>
              <p:cNvSpPr>
                <a:spLocks/>
              </p:cNvSpPr>
              <p:nvPr/>
            </p:nvSpPr>
            <p:spPr bwMode="auto">
              <a:xfrm>
                <a:off x="1175" y="1278"/>
                <a:ext cx="16" cy="8"/>
              </a:xfrm>
              <a:custGeom>
                <a:avLst/>
                <a:gdLst>
                  <a:gd name="T0" fmla="*/ 31 w 31"/>
                  <a:gd name="T1" fmla="*/ 14 h 16"/>
                  <a:gd name="T2" fmla="*/ 23 w 31"/>
                  <a:gd name="T3" fmla="*/ 16 h 16"/>
                  <a:gd name="T4" fmla="*/ 15 w 31"/>
                  <a:gd name="T5" fmla="*/ 15 h 16"/>
                  <a:gd name="T6" fmla="*/ 7 w 31"/>
                  <a:gd name="T7" fmla="*/ 13 h 16"/>
                  <a:gd name="T8" fmla="*/ 0 w 31"/>
                  <a:gd name="T9" fmla="*/ 8 h 16"/>
                  <a:gd name="T10" fmla="*/ 0 w 31"/>
                  <a:gd name="T11" fmla="*/ 6 h 16"/>
                  <a:gd name="T12" fmla="*/ 1 w 31"/>
                  <a:gd name="T13" fmla="*/ 4 h 16"/>
                  <a:gd name="T14" fmla="*/ 2 w 31"/>
                  <a:gd name="T15" fmla="*/ 1 h 16"/>
                  <a:gd name="T16" fmla="*/ 4 w 31"/>
                  <a:gd name="T17" fmla="*/ 0 h 16"/>
                  <a:gd name="T18" fmla="*/ 11 w 31"/>
                  <a:gd name="T19" fmla="*/ 1 h 16"/>
                  <a:gd name="T20" fmla="*/ 19 w 31"/>
                  <a:gd name="T21" fmla="*/ 4 h 16"/>
                  <a:gd name="T22" fmla="*/ 26 w 31"/>
                  <a:gd name="T23" fmla="*/ 8 h 16"/>
                  <a:gd name="T24" fmla="*/ 31 w 31"/>
                  <a:gd name="T2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lnTo>
                      <a:pt x="23" y="16"/>
                    </a:lnTo>
                    <a:lnTo>
                      <a:pt x="15" y="15"/>
                    </a:lnTo>
                    <a:lnTo>
                      <a:pt x="7" y="13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1"/>
                    </a:lnTo>
                    <a:lnTo>
                      <a:pt x="19" y="4"/>
                    </a:lnTo>
                    <a:lnTo>
                      <a:pt x="26" y="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4" name="Freeform 476"/>
              <p:cNvSpPr>
                <a:spLocks/>
              </p:cNvSpPr>
              <p:nvPr/>
            </p:nvSpPr>
            <p:spPr bwMode="auto">
              <a:xfrm>
                <a:off x="1129" y="1279"/>
                <a:ext cx="28" cy="22"/>
              </a:xfrm>
              <a:custGeom>
                <a:avLst/>
                <a:gdLst>
                  <a:gd name="T0" fmla="*/ 55 w 55"/>
                  <a:gd name="T1" fmla="*/ 11 h 42"/>
                  <a:gd name="T2" fmla="*/ 50 w 55"/>
                  <a:gd name="T3" fmla="*/ 21 h 42"/>
                  <a:gd name="T4" fmla="*/ 43 w 55"/>
                  <a:gd name="T5" fmla="*/ 28 h 42"/>
                  <a:gd name="T6" fmla="*/ 34 w 55"/>
                  <a:gd name="T7" fmla="*/ 35 h 42"/>
                  <a:gd name="T8" fmla="*/ 25 w 55"/>
                  <a:gd name="T9" fmla="*/ 42 h 42"/>
                  <a:gd name="T10" fmla="*/ 18 w 55"/>
                  <a:gd name="T11" fmla="*/ 39 h 42"/>
                  <a:gd name="T12" fmla="*/ 11 w 55"/>
                  <a:gd name="T13" fmla="*/ 36 h 42"/>
                  <a:gd name="T14" fmla="*/ 4 w 55"/>
                  <a:gd name="T15" fmla="*/ 34 h 42"/>
                  <a:gd name="T16" fmla="*/ 0 w 55"/>
                  <a:gd name="T17" fmla="*/ 28 h 42"/>
                  <a:gd name="T18" fmla="*/ 2 w 55"/>
                  <a:gd name="T19" fmla="*/ 19 h 42"/>
                  <a:gd name="T20" fmla="*/ 6 w 55"/>
                  <a:gd name="T21" fmla="*/ 11 h 42"/>
                  <a:gd name="T22" fmla="*/ 12 w 55"/>
                  <a:gd name="T23" fmla="*/ 4 h 42"/>
                  <a:gd name="T24" fmla="*/ 19 w 55"/>
                  <a:gd name="T25" fmla="*/ 0 h 42"/>
                  <a:gd name="T26" fmla="*/ 24 w 55"/>
                  <a:gd name="T27" fmla="*/ 0 h 42"/>
                  <a:gd name="T28" fmla="*/ 29 w 55"/>
                  <a:gd name="T29" fmla="*/ 0 h 42"/>
                  <a:gd name="T30" fmla="*/ 34 w 55"/>
                  <a:gd name="T31" fmla="*/ 0 h 42"/>
                  <a:gd name="T32" fmla="*/ 39 w 55"/>
                  <a:gd name="T33" fmla="*/ 1 h 42"/>
                  <a:gd name="T34" fmla="*/ 43 w 55"/>
                  <a:gd name="T35" fmla="*/ 3 h 42"/>
                  <a:gd name="T36" fmla="*/ 48 w 55"/>
                  <a:gd name="T37" fmla="*/ 4 h 42"/>
                  <a:gd name="T38" fmla="*/ 51 w 55"/>
                  <a:gd name="T39" fmla="*/ 8 h 42"/>
                  <a:gd name="T40" fmla="*/ 55 w 55"/>
                  <a:gd name="T4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55" y="11"/>
                    </a:moveTo>
                    <a:lnTo>
                      <a:pt x="50" y="21"/>
                    </a:lnTo>
                    <a:lnTo>
                      <a:pt x="43" y="28"/>
                    </a:lnTo>
                    <a:lnTo>
                      <a:pt x="34" y="35"/>
                    </a:lnTo>
                    <a:lnTo>
                      <a:pt x="25" y="42"/>
                    </a:lnTo>
                    <a:lnTo>
                      <a:pt x="18" y="39"/>
                    </a:lnTo>
                    <a:lnTo>
                      <a:pt x="11" y="36"/>
                    </a:lnTo>
                    <a:lnTo>
                      <a:pt x="4" y="34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5" name="Freeform 477"/>
              <p:cNvSpPr>
                <a:spLocks/>
              </p:cNvSpPr>
              <p:nvPr/>
            </p:nvSpPr>
            <p:spPr bwMode="auto">
              <a:xfrm>
                <a:off x="1057" y="1282"/>
                <a:ext cx="18" cy="21"/>
              </a:xfrm>
              <a:custGeom>
                <a:avLst/>
                <a:gdLst>
                  <a:gd name="T0" fmla="*/ 36 w 36"/>
                  <a:gd name="T1" fmla="*/ 15 h 43"/>
                  <a:gd name="T2" fmla="*/ 32 w 36"/>
                  <a:gd name="T3" fmla="*/ 21 h 43"/>
                  <a:gd name="T4" fmla="*/ 29 w 36"/>
                  <a:gd name="T5" fmla="*/ 28 h 43"/>
                  <a:gd name="T6" fmla="*/ 29 w 36"/>
                  <a:gd name="T7" fmla="*/ 35 h 43"/>
                  <a:gd name="T8" fmla="*/ 29 w 36"/>
                  <a:gd name="T9" fmla="*/ 43 h 43"/>
                  <a:gd name="T10" fmla="*/ 21 w 36"/>
                  <a:gd name="T11" fmla="*/ 43 h 43"/>
                  <a:gd name="T12" fmla="*/ 13 w 36"/>
                  <a:gd name="T13" fmla="*/ 42 h 43"/>
                  <a:gd name="T14" fmla="*/ 6 w 36"/>
                  <a:gd name="T15" fmla="*/ 38 h 43"/>
                  <a:gd name="T16" fmla="*/ 2 w 36"/>
                  <a:gd name="T17" fmla="*/ 31 h 43"/>
                  <a:gd name="T18" fmla="*/ 0 w 36"/>
                  <a:gd name="T19" fmla="*/ 23 h 43"/>
                  <a:gd name="T20" fmla="*/ 0 w 36"/>
                  <a:gd name="T21" fmla="*/ 15 h 43"/>
                  <a:gd name="T22" fmla="*/ 3 w 36"/>
                  <a:gd name="T23" fmla="*/ 7 h 43"/>
                  <a:gd name="T24" fmla="*/ 5 w 36"/>
                  <a:gd name="T25" fmla="*/ 0 h 43"/>
                  <a:gd name="T26" fmla="*/ 36 w 36"/>
                  <a:gd name="T2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6" y="15"/>
                    </a:moveTo>
                    <a:lnTo>
                      <a:pt x="32" y="21"/>
                    </a:lnTo>
                    <a:lnTo>
                      <a:pt x="29" y="28"/>
                    </a:lnTo>
                    <a:lnTo>
                      <a:pt x="29" y="35"/>
                    </a:lnTo>
                    <a:lnTo>
                      <a:pt x="29" y="43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6" name="Freeform 478"/>
              <p:cNvSpPr>
                <a:spLocks/>
              </p:cNvSpPr>
              <p:nvPr/>
            </p:nvSpPr>
            <p:spPr bwMode="auto">
              <a:xfrm>
                <a:off x="1400" y="1286"/>
                <a:ext cx="28" cy="13"/>
              </a:xfrm>
              <a:custGeom>
                <a:avLst/>
                <a:gdLst>
                  <a:gd name="T0" fmla="*/ 57 w 57"/>
                  <a:gd name="T1" fmla="*/ 5 h 26"/>
                  <a:gd name="T2" fmla="*/ 57 w 57"/>
                  <a:gd name="T3" fmla="*/ 11 h 26"/>
                  <a:gd name="T4" fmla="*/ 54 w 57"/>
                  <a:gd name="T5" fmla="*/ 16 h 26"/>
                  <a:gd name="T6" fmla="*/ 50 w 57"/>
                  <a:gd name="T7" fmla="*/ 21 h 26"/>
                  <a:gd name="T8" fmla="*/ 44 w 57"/>
                  <a:gd name="T9" fmla="*/ 25 h 26"/>
                  <a:gd name="T10" fmla="*/ 38 w 57"/>
                  <a:gd name="T11" fmla="*/ 26 h 26"/>
                  <a:gd name="T12" fmla="*/ 31 w 57"/>
                  <a:gd name="T13" fmla="*/ 26 h 26"/>
                  <a:gd name="T14" fmla="*/ 26 w 57"/>
                  <a:gd name="T15" fmla="*/ 26 h 26"/>
                  <a:gd name="T16" fmla="*/ 20 w 57"/>
                  <a:gd name="T17" fmla="*/ 25 h 26"/>
                  <a:gd name="T18" fmla="*/ 14 w 57"/>
                  <a:gd name="T19" fmla="*/ 22 h 26"/>
                  <a:gd name="T20" fmla="*/ 9 w 57"/>
                  <a:gd name="T21" fmla="*/ 20 h 26"/>
                  <a:gd name="T22" fmla="*/ 5 w 57"/>
                  <a:gd name="T23" fmla="*/ 16 h 26"/>
                  <a:gd name="T24" fmla="*/ 0 w 57"/>
                  <a:gd name="T25" fmla="*/ 12 h 26"/>
                  <a:gd name="T26" fmla="*/ 0 w 57"/>
                  <a:gd name="T27" fmla="*/ 7 h 26"/>
                  <a:gd name="T28" fmla="*/ 4 w 57"/>
                  <a:gd name="T29" fmla="*/ 5 h 26"/>
                  <a:gd name="T30" fmla="*/ 7 w 57"/>
                  <a:gd name="T31" fmla="*/ 3 h 26"/>
                  <a:gd name="T32" fmla="*/ 11 w 57"/>
                  <a:gd name="T33" fmla="*/ 1 h 26"/>
                  <a:gd name="T34" fmla="*/ 16 w 57"/>
                  <a:gd name="T35" fmla="*/ 0 h 26"/>
                  <a:gd name="T36" fmla="*/ 22 w 57"/>
                  <a:gd name="T37" fmla="*/ 0 h 26"/>
                  <a:gd name="T38" fmla="*/ 28 w 57"/>
                  <a:gd name="T39" fmla="*/ 1 h 26"/>
                  <a:gd name="T40" fmla="*/ 34 w 57"/>
                  <a:gd name="T41" fmla="*/ 3 h 26"/>
                  <a:gd name="T42" fmla="*/ 39 w 57"/>
                  <a:gd name="T43" fmla="*/ 4 h 26"/>
                  <a:gd name="T44" fmla="*/ 45 w 57"/>
                  <a:gd name="T45" fmla="*/ 5 h 26"/>
                  <a:gd name="T46" fmla="*/ 51 w 57"/>
                  <a:gd name="T47" fmla="*/ 5 h 26"/>
                  <a:gd name="T48" fmla="*/ 57 w 57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6">
                    <a:moveTo>
                      <a:pt x="57" y="5"/>
                    </a:moveTo>
                    <a:lnTo>
                      <a:pt x="57" y="11"/>
                    </a:lnTo>
                    <a:lnTo>
                      <a:pt x="54" y="16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8" y="26"/>
                    </a:lnTo>
                    <a:lnTo>
                      <a:pt x="31" y="26"/>
                    </a:lnTo>
                    <a:lnTo>
                      <a:pt x="26" y="26"/>
                    </a:lnTo>
                    <a:lnTo>
                      <a:pt x="20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5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5" y="5"/>
                    </a:lnTo>
                    <a:lnTo>
                      <a:pt x="51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7" name="Freeform 479"/>
              <p:cNvSpPr>
                <a:spLocks/>
              </p:cNvSpPr>
              <p:nvPr/>
            </p:nvSpPr>
            <p:spPr bwMode="auto">
              <a:xfrm>
                <a:off x="1451" y="1286"/>
                <a:ext cx="24" cy="13"/>
              </a:xfrm>
              <a:custGeom>
                <a:avLst/>
                <a:gdLst>
                  <a:gd name="T0" fmla="*/ 48 w 48"/>
                  <a:gd name="T1" fmla="*/ 12 h 26"/>
                  <a:gd name="T2" fmla="*/ 48 w 48"/>
                  <a:gd name="T3" fmla="*/ 16 h 26"/>
                  <a:gd name="T4" fmla="*/ 48 w 48"/>
                  <a:gd name="T5" fmla="*/ 20 h 26"/>
                  <a:gd name="T6" fmla="*/ 46 w 48"/>
                  <a:gd name="T7" fmla="*/ 23 h 26"/>
                  <a:gd name="T8" fmla="*/ 41 w 48"/>
                  <a:gd name="T9" fmla="*/ 26 h 26"/>
                  <a:gd name="T10" fmla="*/ 35 w 48"/>
                  <a:gd name="T11" fmla="*/ 26 h 26"/>
                  <a:gd name="T12" fmla="*/ 28 w 48"/>
                  <a:gd name="T13" fmla="*/ 25 h 26"/>
                  <a:gd name="T14" fmla="*/ 23 w 48"/>
                  <a:gd name="T15" fmla="*/ 22 h 26"/>
                  <a:gd name="T16" fmla="*/ 18 w 48"/>
                  <a:gd name="T17" fmla="*/ 20 h 26"/>
                  <a:gd name="T18" fmla="*/ 12 w 48"/>
                  <a:gd name="T19" fmla="*/ 16 h 26"/>
                  <a:gd name="T20" fmla="*/ 8 w 48"/>
                  <a:gd name="T21" fmla="*/ 12 h 26"/>
                  <a:gd name="T22" fmla="*/ 4 w 48"/>
                  <a:gd name="T23" fmla="*/ 7 h 26"/>
                  <a:gd name="T24" fmla="*/ 0 w 48"/>
                  <a:gd name="T25" fmla="*/ 3 h 26"/>
                  <a:gd name="T26" fmla="*/ 0 w 48"/>
                  <a:gd name="T27" fmla="*/ 0 h 26"/>
                  <a:gd name="T28" fmla="*/ 7 w 48"/>
                  <a:gd name="T29" fmla="*/ 0 h 26"/>
                  <a:gd name="T30" fmla="*/ 12 w 48"/>
                  <a:gd name="T31" fmla="*/ 0 h 26"/>
                  <a:gd name="T32" fmla="*/ 19 w 48"/>
                  <a:gd name="T33" fmla="*/ 0 h 26"/>
                  <a:gd name="T34" fmla="*/ 26 w 48"/>
                  <a:gd name="T35" fmla="*/ 1 h 26"/>
                  <a:gd name="T36" fmla="*/ 32 w 48"/>
                  <a:gd name="T37" fmla="*/ 3 h 26"/>
                  <a:gd name="T38" fmla="*/ 38 w 48"/>
                  <a:gd name="T39" fmla="*/ 5 h 26"/>
                  <a:gd name="T40" fmla="*/ 43 w 48"/>
                  <a:gd name="T41" fmla="*/ 7 h 26"/>
                  <a:gd name="T42" fmla="*/ 48 w 48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6">
                    <a:moveTo>
                      <a:pt x="48" y="12"/>
                    </a:moveTo>
                    <a:lnTo>
                      <a:pt x="48" y="16"/>
                    </a:lnTo>
                    <a:lnTo>
                      <a:pt x="48" y="20"/>
                    </a:lnTo>
                    <a:lnTo>
                      <a:pt x="46" y="23"/>
                    </a:lnTo>
                    <a:lnTo>
                      <a:pt x="41" y="26"/>
                    </a:lnTo>
                    <a:lnTo>
                      <a:pt x="35" y="26"/>
                    </a:lnTo>
                    <a:lnTo>
                      <a:pt x="28" y="25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8" name="Freeform 480"/>
              <p:cNvSpPr>
                <a:spLocks/>
              </p:cNvSpPr>
              <p:nvPr/>
            </p:nvSpPr>
            <p:spPr bwMode="auto">
              <a:xfrm>
                <a:off x="1512" y="1287"/>
                <a:ext cx="33" cy="19"/>
              </a:xfrm>
              <a:custGeom>
                <a:avLst/>
                <a:gdLst>
                  <a:gd name="T0" fmla="*/ 60 w 67"/>
                  <a:gd name="T1" fmla="*/ 10 h 39"/>
                  <a:gd name="T2" fmla="*/ 64 w 67"/>
                  <a:gd name="T3" fmla="*/ 13 h 39"/>
                  <a:gd name="T4" fmla="*/ 67 w 67"/>
                  <a:gd name="T5" fmla="*/ 19 h 39"/>
                  <a:gd name="T6" fmla="*/ 67 w 67"/>
                  <a:gd name="T7" fmla="*/ 24 h 39"/>
                  <a:gd name="T8" fmla="*/ 66 w 67"/>
                  <a:gd name="T9" fmla="*/ 29 h 39"/>
                  <a:gd name="T10" fmla="*/ 60 w 67"/>
                  <a:gd name="T11" fmla="*/ 34 h 39"/>
                  <a:gd name="T12" fmla="*/ 54 w 67"/>
                  <a:gd name="T13" fmla="*/ 36 h 39"/>
                  <a:gd name="T14" fmla="*/ 47 w 67"/>
                  <a:gd name="T15" fmla="*/ 37 h 39"/>
                  <a:gd name="T16" fmla="*/ 41 w 67"/>
                  <a:gd name="T17" fmla="*/ 39 h 39"/>
                  <a:gd name="T18" fmla="*/ 33 w 67"/>
                  <a:gd name="T19" fmla="*/ 39 h 39"/>
                  <a:gd name="T20" fmla="*/ 26 w 67"/>
                  <a:gd name="T21" fmla="*/ 39 h 39"/>
                  <a:gd name="T22" fmla="*/ 19 w 67"/>
                  <a:gd name="T23" fmla="*/ 39 h 39"/>
                  <a:gd name="T24" fmla="*/ 13 w 67"/>
                  <a:gd name="T25" fmla="*/ 39 h 39"/>
                  <a:gd name="T26" fmla="*/ 8 w 67"/>
                  <a:gd name="T27" fmla="*/ 34 h 39"/>
                  <a:gd name="T28" fmla="*/ 4 w 67"/>
                  <a:gd name="T29" fmla="*/ 29 h 39"/>
                  <a:gd name="T30" fmla="*/ 2 w 67"/>
                  <a:gd name="T31" fmla="*/ 25 h 39"/>
                  <a:gd name="T32" fmla="*/ 0 w 67"/>
                  <a:gd name="T33" fmla="*/ 20 h 39"/>
                  <a:gd name="T34" fmla="*/ 6 w 67"/>
                  <a:gd name="T35" fmla="*/ 17 h 39"/>
                  <a:gd name="T36" fmla="*/ 11 w 67"/>
                  <a:gd name="T37" fmla="*/ 13 h 39"/>
                  <a:gd name="T38" fmla="*/ 17 w 67"/>
                  <a:gd name="T39" fmla="*/ 10 h 39"/>
                  <a:gd name="T40" fmla="*/ 24 w 67"/>
                  <a:gd name="T41" fmla="*/ 5 h 39"/>
                  <a:gd name="T42" fmla="*/ 30 w 67"/>
                  <a:gd name="T43" fmla="*/ 3 h 39"/>
                  <a:gd name="T44" fmla="*/ 37 w 67"/>
                  <a:gd name="T45" fmla="*/ 0 h 39"/>
                  <a:gd name="T46" fmla="*/ 44 w 67"/>
                  <a:gd name="T47" fmla="*/ 0 h 39"/>
                  <a:gd name="T48" fmla="*/ 51 w 67"/>
                  <a:gd name="T49" fmla="*/ 2 h 39"/>
                  <a:gd name="T50" fmla="*/ 60 w 67"/>
                  <a:gd name="T5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39">
                    <a:moveTo>
                      <a:pt x="60" y="10"/>
                    </a:moveTo>
                    <a:lnTo>
                      <a:pt x="64" y="13"/>
                    </a:lnTo>
                    <a:lnTo>
                      <a:pt x="67" y="19"/>
                    </a:lnTo>
                    <a:lnTo>
                      <a:pt x="67" y="24"/>
                    </a:lnTo>
                    <a:lnTo>
                      <a:pt x="66" y="29"/>
                    </a:lnTo>
                    <a:lnTo>
                      <a:pt x="60" y="34"/>
                    </a:lnTo>
                    <a:lnTo>
                      <a:pt x="54" y="36"/>
                    </a:lnTo>
                    <a:lnTo>
                      <a:pt x="47" y="37"/>
                    </a:lnTo>
                    <a:lnTo>
                      <a:pt x="41" y="39"/>
                    </a:lnTo>
                    <a:lnTo>
                      <a:pt x="33" y="39"/>
                    </a:lnTo>
                    <a:lnTo>
                      <a:pt x="26" y="39"/>
                    </a:lnTo>
                    <a:lnTo>
                      <a:pt x="19" y="39"/>
                    </a:lnTo>
                    <a:lnTo>
                      <a:pt x="13" y="39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6" y="17"/>
                    </a:lnTo>
                    <a:lnTo>
                      <a:pt x="11" y="13"/>
                    </a:lnTo>
                    <a:lnTo>
                      <a:pt x="17" y="10"/>
                    </a:lnTo>
                    <a:lnTo>
                      <a:pt x="24" y="5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9" name="Freeform 481"/>
              <p:cNvSpPr>
                <a:spLocks/>
              </p:cNvSpPr>
              <p:nvPr/>
            </p:nvSpPr>
            <p:spPr bwMode="auto">
              <a:xfrm>
                <a:off x="1005" y="1298"/>
                <a:ext cx="16" cy="14"/>
              </a:xfrm>
              <a:custGeom>
                <a:avLst/>
                <a:gdLst>
                  <a:gd name="T0" fmla="*/ 32 w 32"/>
                  <a:gd name="T1" fmla="*/ 23 h 29"/>
                  <a:gd name="T2" fmla="*/ 24 w 32"/>
                  <a:gd name="T3" fmla="*/ 26 h 29"/>
                  <a:gd name="T4" fmla="*/ 16 w 32"/>
                  <a:gd name="T5" fmla="*/ 28 h 29"/>
                  <a:gd name="T6" fmla="*/ 8 w 32"/>
                  <a:gd name="T7" fmla="*/ 29 h 29"/>
                  <a:gd name="T8" fmla="*/ 0 w 32"/>
                  <a:gd name="T9" fmla="*/ 26 h 29"/>
                  <a:gd name="T10" fmla="*/ 9 w 32"/>
                  <a:gd name="T11" fmla="*/ 0 h 29"/>
                  <a:gd name="T12" fmla="*/ 31 w 32"/>
                  <a:gd name="T13" fmla="*/ 11 h 29"/>
                  <a:gd name="T14" fmla="*/ 32 w 32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3"/>
                    </a:moveTo>
                    <a:lnTo>
                      <a:pt x="24" y="26"/>
                    </a:lnTo>
                    <a:lnTo>
                      <a:pt x="16" y="28"/>
                    </a:lnTo>
                    <a:lnTo>
                      <a:pt x="8" y="29"/>
                    </a:lnTo>
                    <a:lnTo>
                      <a:pt x="0" y="26"/>
                    </a:lnTo>
                    <a:lnTo>
                      <a:pt x="9" y="0"/>
                    </a:lnTo>
                    <a:lnTo>
                      <a:pt x="31" y="11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0" name="Freeform 482"/>
              <p:cNvSpPr>
                <a:spLocks/>
              </p:cNvSpPr>
              <p:nvPr/>
            </p:nvSpPr>
            <p:spPr bwMode="auto">
              <a:xfrm>
                <a:off x="883" y="1299"/>
                <a:ext cx="20" cy="25"/>
              </a:xfrm>
              <a:custGeom>
                <a:avLst/>
                <a:gdLst>
                  <a:gd name="T0" fmla="*/ 40 w 40"/>
                  <a:gd name="T1" fmla="*/ 18 h 49"/>
                  <a:gd name="T2" fmla="*/ 40 w 40"/>
                  <a:gd name="T3" fmla="*/ 24 h 49"/>
                  <a:gd name="T4" fmla="*/ 37 w 40"/>
                  <a:gd name="T5" fmla="*/ 30 h 49"/>
                  <a:gd name="T6" fmla="*/ 35 w 40"/>
                  <a:gd name="T7" fmla="*/ 35 h 49"/>
                  <a:gd name="T8" fmla="*/ 30 w 40"/>
                  <a:gd name="T9" fmla="*/ 40 h 49"/>
                  <a:gd name="T10" fmla="*/ 25 w 40"/>
                  <a:gd name="T11" fmla="*/ 45 h 49"/>
                  <a:gd name="T12" fmla="*/ 19 w 40"/>
                  <a:gd name="T13" fmla="*/ 48 h 49"/>
                  <a:gd name="T14" fmla="*/ 13 w 40"/>
                  <a:gd name="T15" fmla="*/ 49 h 49"/>
                  <a:gd name="T16" fmla="*/ 6 w 40"/>
                  <a:gd name="T17" fmla="*/ 49 h 49"/>
                  <a:gd name="T18" fmla="*/ 2 w 40"/>
                  <a:gd name="T19" fmla="*/ 45 h 49"/>
                  <a:gd name="T20" fmla="*/ 0 w 40"/>
                  <a:gd name="T21" fmla="*/ 39 h 49"/>
                  <a:gd name="T22" fmla="*/ 0 w 40"/>
                  <a:gd name="T23" fmla="*/ 32 h 49"/>
                  <a:gd name="T24" fmla="*/ 2 w 40"/>
                  <a:gd name="T25" fmla="*/ 25 h 49"/>
                  <a:gd name="T26" fmla="*/ 14 w 40"/>
                  <a:gd name="T27" fmla="*/ 0 h 49"/>
                  <a:gd name="T28" fmla="*/ 21 w 40"/>
                  <a:gd name="T29" fmla="*/ 2 h 49"/>
                  <a:gd name="T30" fmla="*/ 29 w 40"/>
                  <a:gd name="T31" fmla="*/ 5 h 49"/>
                  <a:gd name="T32" fmla="*/ 35 w 40"/>
                  <a:gd name="T33" fmla="*/ 10 h 49"/>
                  <a:gd name="T34" fmla="*/ 40 w 40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49">
                    <a:moveTo>
                      <a:pt x="40" y="18"/>
                    </a:moveTo>
                    <a:lnTo>
                      <a:pt x="40" y="24"/>
                    </a:lnTo>
                    <a:lnTo>
                      <a:pt x="37" y="30"/>
                    </a:lnTo>
                    <a:lnTo>
                      <a:pt x="35" y="35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19" y="48"/>
                    </a:lnTo>
                    <a:lnTo>
                      <a:pt x="13" y="49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1" name="Freeform 483"/>
              <p:cNvSpPr>
                <a:spLocks/>
              </p:cNvSpPr>
              <p:nvPr/>
            </p:nvSpPr>
            <p:spPr bwMode="auto">
              <a:xfrm>
                <a:off x="1159" y="1300"/>
                <a:ext cx="8" cy="9"/>
              </a:xfrm>
              <a:custGeom>
                <a:avLst/>
                <a:gdLst>
                  <a:gd name="T0" fmla="*/ 16 w 18"/>
                  <a:gd name="T1" fmla="*/ 12 h 18"/>
                  <a:gd name="T2" fmla="*/ 18 w 18"/>
                  <a:gd name="T3" fmla="*/ 14 h 18"/>
                  <a:gd name="T4" fmla="*/ 16 w 18"/>
                  <a:gd name="T5" fmla="*/ 15 h 18"/>
                  <a:gd name="T6" fmla="*/ 15 w 18"/>
                  <a:gd name="T7" fmla="*/ 17 h 18"/>
                  <a:gd name="T8" fmla="*/ 13 w 18"/>
                  <a:gd name="T9" fmla="*/ 18 h 18"/>
                  <a:gd name="T10" fmla="*/ 8 w 18"/>
                  <a:gd name="T11" fmla="*/ 17 h 18"/>
                  <a:gd name="T12" fmla="*/ 5 w 18"/>
                  <a:gd name="T13" fmla="*/ 14 h 18"/>
                  <a:gd name="T14" fmla="*/ 1 w 18"/>
                  <a:gd name="T15" fmla="*/ 10 h 18"/>
                  <a:gd name="T16" fmla="*/ 0 w 18"/>
                  <a:gd name="T17" fmla="*/ 7 h 18"/>
                  <a:gd name="T18" fmla="*/ 0 w 18"/>
                  <a:gd name="T19" fmla="*/ 0 h 18"/>
                  <a:gd name="T20" fmla="*/ 5 w 18"/>
                  <a:gd name="T21" fmla="*/ 0 h 18"/>
                  <a:gd name="T22" fmla="*/ 11 w 18"/>
                  <a:gd name="T23" fmla="*/ 3 h 18"/>
                  <a:gd name="T24" fmla="*/ 14 w 18"/>
                  <a:gd name="T25" fmla="*/ 7 h 18"/>
                  <a:gd name="T26" fmla="*/ 16 w 18"/>
                  <a:gd name="T2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lnTo>
                      <a:pt x="18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8" y="17"/>
                    </a:lnTo>
                    <a:lnTo>
                      <a:pt x="5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4" y="7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2" name="Freeform 484"/>
              <p:cNvSpPr>
                <a:spLocks/>
              </p:cNvSpPr>
              <p:nvPr/>
            </p:nvSpPr>
            <p:spPr bwMode="auto">
              <a:xfrm>
                <a:off x="1484" y="1303"/>
                <a:ext cx="19" cy="19"/>
              </a:xfrm>
              <a:custGeom>
                <a:avLst/>
                <a:gdLst>
                  <a:gd name="T0" fmla="*/ 38 w 38"/>
                  <a:gd name="T1" fmla="*/ 22 h 39"/>
                  <a:gd name="T2" fmla="*/ 37 w 38"/>
                  <a:gd name="T3" fmla="*/ 26 h 39"/>
                  <a:gd name="T4" fmla="*/ 35 w 38"/>
                  <a:gd name="T5" fmla="*/ 31 h 39"/>
                  <a:gd name="T6" fmla="*/ 31 w 38"/>
                  <a:gd name="T7" fmla="*/ 34 h 39"/>
                  <a:gd name="T8" fmla="*/ 27 w 38"/>
                  <a:gd name="T9" fmla="*/ 37 h 39"/>
                  <a:gd name="T10" fmla="*/ 21 w 38"/>
                  <a:gd name="T11" fmla="*/ 38 h 39"/>
                  <a:gd name="T12" fmla="*/ 15 w 38"/>
                  <a:gd name="T13" fmla="*/ 39 h 39"/>
                  <a:gd name="T14" fmla="*/ 8 w 38"/>
                  <a:gd name="T15" fmla="*/ 39 h 39"/>
                  <a:gd name="T16" fmla="*/ 3 w 38"/>
                  <a:gd name="T17" fmla="*/ 37 h 39"/>
                  <a:gd name="T18" fmla="*/ 0 w 38"/>
                  <a:gd name="T19" fmla="*/ 26 h 39"/>
                  <a:gd name="T20" fmla="*/ 5 w 38"/>
                  <a:gd name="T21" fmla="*/ 17 h 39"/>
                  <a:gd name="T22" fmla="*/ 13 w 38"/>
                  <a:gd name="T23" fmla="*/ 8 h 39"/>
                  <a:gd name="T24" fmla="*/ 21 w 38"/>
                  <a:gd name="T25" fmla="*/ 0 h 39"/>
                  <a:gd name="T26" fmla="*/ 27 w 38"/>
                  <a:gd name="T27" fmla="*/ 4 h 39"/>
                  <a:gd name="T28" fmla="*/ 33 w 38"/>
                  <a:gd name="T29" fmla="*/ 9 h 39"/>
                  <a:gd name="T30" fmla="*/ 37 w 38"/>
                  <a:gd name="T31" fmla="*/ 15 h 39"/>
                  <a:gd name="T32" fmla="*/ 38 w 38"/>
                  <a:gd name="T3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lnTo>
                      <a:pt x="37" y="26"/>
                    </a:lnTo>
                    <a:lnTo>
                      <a:pt x="35" y="31"/>
                    </a:lnTo>
                    <a:lnTo>
                      <a:pt x="31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5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5" y="17"/>
                    </a:lnTo>
                    <a:lnTo>
                      <a:pt x="13" y="8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3" y="9"/>
                    </a:lnTo>
                    <a:lnTo>
                      <a:pt x="37" y="15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3" name="Freeform 485"/>
              <p:cNvSpPr>
                <a:spLocks/>
              </p:cNvSpPr>
              <p:nvPr/>
            </p:nvSpPr>
            <p:spPr bwMode="auto">
              <a:xfrm>
                <a:off x="967" y="1309"/>
                <a:ext cx="12" cy="14"/>
              </a:xfrm>
              <a:custGeom>
                <a:avLst/>
                <a:gdLst>
                  <a:gd name="T0" fmla="*/ 26 w 26"/>
                  <a:gd name="T1" fmla="*/ 11 h 28"/>
                  <a:gd name="T2" fmla="*/ 25 w 26"/>
                  <a:gd name="T3" fmla="*/ 17 h 28"/>
                  <a:gd name="T4" fmla="*/ 20 w 26"/>
                  <a:gd name="T5" fmla="*/ 21 h 28"/>
                  <a:gd name="T6" fmla="*/ 14 w 26"/>
                  <a:gd name="T7" fmla="*/ 25 h 28"/>
                  <a:gd name="T8" fmla="*/ 9 w 26"/>
                  <a:gd name="T9" fmla="*/ 28 h 28"/>
                  <a:gd name="T10" fmla="*/ 5 w 26"/>
                  <a:gd name="T11" fmla="*/ 22 h 28"/>
                  <a:gd name="T12" fmla="*/ 2 w 26"/>
                  <a:gd name="T13" fmla="*/ 17 h 28"/>
                  <a:gd name="T14" fmla="*/ 0 w 26"/>
                  <a:gd name="T15" fmla="*/ 11 h 28"/>
                  <a:gd name="T16" fmla="*/ 0 w 26"/>
                  <a:gd name="T17" fmla="*/ 5 h 28"/>
                  <a:gd name="T18" fmla="*/ 4 w 26"/>
                  <a:gd name="T19" fmla="*/ 2 h 28"/>
                  <a:gd name="T20" fmla="*/ 7 w 26"/>
                  <a:gd name="T21" fmla="*/ 0 h 28"/>
                  <a:gd name="T22" fmla="*/ 12 w 26"/>
                  <a:gd name="T23" fmla="*/ 0 h 28"/>
                  <a:gd name="T24" fmla="*/ 17 w 26"/>
                  <a:gd name="T25" fmla="*/ 2 h 28"/>
                  <a:gd name="T26" fmla="*/ 19 w 26"/>
                  <a:gd name="T27" fmla="*/ 4 h 28"/>
                  <a:gd name="T28" fmla="*/ 22 w 26"/>
                  <a:gd name="T29" fmla="*/ 5 h 28"/>
                  <a:gd name="T30" fmla="*/ 25 w 26"/>
                  <a:gd name="T31" fmla="*/ 7 h 28"/>
                  <a:gd name="T32" fmla="*/ 26 w 26"/>
                  <a:gd name="T3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8">
                    <a:moveTo>
                      <a:pt x="26" y="11"/>
                    </a:moveTo>
                    <a:lnTo>
                      <a:pt x="25" y="17"/>
                    </a:lnTo>
                    <a:lnTo>
                      <a:pt x="20" y="21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4" name="Freeform 486"/>
              <p:cNvSpPr>
                <a:spLocks/>
              </p:cNvSpPr>
              <p:nvPr/>
            </p:nvSpPr>
            <p:spPr bwMode="auto">
              <a:xfrm>
                <a:off x="1285" y="1310"/>
                <a:ext cx="16" cy="25"/>
              </a:xfrm>
              <a:custGeom>
                <a:avLst/>
                <a:gdLst>
                  <a:gd name="T0" fmla="*/ 31 w 31"/>
                  <a:gd name="T1" fmla="*/ 11 h 49"/>
                  <a:gd name="T2" fmla="*/ 29 w 31"/>
                  <a:gd name="T3" fmla="*/ 19 h 49"/>
                  <a:gd name="T4" fmla="*/ 25 w 31"/>
                  <a:gd name="T5" fmla="*/ 26 h 49"/>
                  <a:gd name="T6" fmla="*/ 22 w 31"/>
                  <a:gd name="T7" fmla="*/ 34 h 49"/>
                  <a:gd name="T8" fmla="*/ 22 w 31"/>
                  <a:gd name="T9" fmla="*/ 43 h 49"/>
                  <a:gd name="T10" fmla="*/ 19 w 31"/>
                  <a:gd name="T11" fmla="*/ 48 h 49"/>
                  <a:gd name="T12" fmla="*/ 15 w 31"/>
                  <a:gd name="T13" fmla="*/ 49 h 49"/>
                  <a:gd name="T14" fmla="*/ 10 w 31"/>
                  <a:gd name="T15" fmla="*/ 49 h 49"/>
                  <a:gd name="T16" fmla="*/ 6 w 31"/>
                  <a:gd name="T17" fmla="*/ 48 h 49"/>
                  <a:gd name="T18" fmla="*/ 1 w 31"/>
                  <a:gd name="T19" fmla="*/ 37 h 49"/>
                  <a:gd name="T20" fmla="*/ 0 w 31"/>
                  <a:gd name="T21" fmla="*/ 25 h 49"/>
                  <a:gd name="T22" fmla="*/ 0 w 31"/>
                  <a:gd name="T23" fmla="*/ 12 h 49"/>
                  <a:gd name="T24" fmla="*/ 1 w 31"/>
                  <a:gd name="T25" fmla="*/ 0 h 49"/>
                  <a:gd name="T26" fmla="*/ 9 w 31"/>
                  <a:gd name="T27" fmla="*/ 1 h 49"/>
                  <a:gd name="T28" fmla="*/ 17 w 31"/>
                  <a:gd name="T29" fmla="*/ 3 h 49"/>
                  <a:gd name="T30" fmla="*/ 25 w 31"/>
                  <a:gd name="T31" fmla="*/ 5 h 49"/>
                  <a:gd name="T32" fmla="*/ 31 w 31"/>
                  <a:gd name="T3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9">
                    <a:moveTo>
                      <a:pt x="31" y="11"/>
                    </a:moveTo>
                    <a:lnTo>
                      <a:pt x="29" y="19"/>
                    </a:lnTo>
                    <a:lnTo>
                      <a:pt x="25" y="26"/>
                    </a:lnTo>
                    <a:lnTo>
                      <a:pt x="22" y="34"/>
                    </a:lnTo>
                    <a:lnTo>
                      <a:pt x="22" y="43"/>
                    </a:lnTo>
                    <a:lnTo>
                      <a:pt x="19" y="48"/>
                    </a:lnTo>
                    <a:lnTo>
                      <a:pt x="15" y="49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5" name="Freeform 487"/>
              <p:cNvSpPr>
                <a:spLocks/>
              </p:cNvSpPr>
              <p:nvPr/>
            </p:nvSpPr>
            <p:spPr bwMode="auto">
              <a:xfrm>
                <a:off x="1036" y="1311"/>
                <a:ext cx="14" cy="22"/>
              </a:xfrm>
              <a:custGeom>
                <a:avLst/>
                <a:gdLst>
                  <a:gd name="T0" fmla="*/ 28 w 28"/>
                  <a:gd name="T1" fmla="*/ 14 h 45"/>
                  <a:gd name="T2" fmla="*/ 28 w 28"/>
                  <a:gd name="T3" fmla="*/ 23 h 45"/>
                  <a:gd name="T4" fmla="*/ 25 w 28"/>
                  <a:gd name="T5" fmla="*/ 31 h 45"/>
                  <a:gd name="T6" fmla="*/ 22 w 28"/>
                  <a:gd name="T7" fmla="*/ 39 h 45"/>
                  <a:gd name="T8" fmla="*/ 16 w 28"/>
                  <a:gd name="T9" fmla="*/ 45 h 45"/>
                  <a:gd name="T10" fmla="*/ 11 w 28"/>
                  <a:gd name="T11" fmla="*/ 45 h 45"/>
                  <a:gd name="T12" fmla="*/ 8 w 28"/>
                  <a:gd name="T13" fmla="*/ 41 h 45"/>
                  <a:gd name="T14" fmla="*/ 5 w 28"/>
                  <a:gd name="T15" fmla="*/ 38 h 45"/>
                  <a:gd name="T16" fmla="*/ 2 w 28"/>
                  <a:gd name="T17" fmla="*/ 33 h 45"/>
                  <a:gd name="T18" fmla="*/ 0 w 28"/>
                  <a:gd name="T19" fmla="*/ 24 h 45"/>
                  <a:gd name="T20" fmla="*/ 1 w 28"/>
                  <a:gd name="T21" fmla="*/ 16 h 45"/>
                  <a:gd name="T22" fmla="*/ 5 w 28"/>
                  <a:gd name="T23" fmla="*/ 7 h 45"/>
                  <a:gd name="T24" fmla="*/ 10 w 28"/>
                  <a:gd name="T25" fmla="*/ 0 h 45"/>
                  <a:gd name="T26" fmla="*/ 15 w 28"/>
                  <a:gd name="T27" fmla="*/ 2 h 45"/>
                  <a:gd name="T28" fmla="*/ 21 w 28"/>
                  <a:gd name="T29" fmla="*/ 4 h 45"/>
                  <a:gd name="T30" fmla="*/ 25 w 28"/>
                  <a:gd name="T31" fmla="*/ 8 h 45"/>
                  <a:gd name="T32" fmla="*/ 28 w 28"/>
                  <a:gd name="T33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5">
                    <a:moveTo>
                      <a:pt x="28" y="14"/>
                    </a:moveTo>
                    <a:lnTo>
                      <a:pt x="28" y="23"/>
                    </a:lnTo>
                    <a:lnTo>
                      <a:pt x="25" y="31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8" y="41"/>
                    </a:lnTo>
                    <a:lnTo>
                      <a:pt x="5" y="38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21" y="4"/>
                    </a:lnTo>
                    <a:lnTo>
                      <a:pt x="25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6" name="Freeform 488"/>
              <p:cNvSpPr>
                <a:spLocks/>
              </p:cNvSpPr>
              <p:nvPr/>
            </p:nvSpPr>
            <p:spPr bwMode="auto">
              <a:xfrm>
                <a:off x="908" y="1324"/>
                <a:ext cx="11" cy="17"/>
              </a:xfrm>
              <a:custGeom>
                <a:avLst/>
                <a:gdLst>
                  <a:gd name="T0" fmla="*/ 22 w 22"/>
                  <a:gd name="T1" fmla="*/ 15 h 34"/>
                  <a:gd name="T2" fmla="*/ 21 w 22"/>
                  <a:gd name="T3" fmla="*/ 21 h 34"/>
                  <a:gd name="T4" fmla="*/ 18 w 22"/>
                  <a:gd name="T5" fmla="*/ 26 h 34"/>
                  <a:gd name="T6" fmla="*/ 16 w 22"/>
                  <a:gd name="T7" fmla="*/ 30 h 34"/>
                  <a:gd name="T8" fmla="*/ 11 w 22"/>
                  <a:gd name="T9" fmla="*/ 34 h 34"/>
                  <a:gd name="T10" fmla="*/ 8 w 22"/>
                  <a:gd name="T11" fmla="*/ 34 h 34"/>
                  <a:gd name="T12" fmla="*/ 5 w 22"/>
                  <a:gd name="T13" fmla="*/ 33 h 34"/>
                  <a:gd name="T14" fmla="*/ 2 w 22"/>
                  <a:gd name="T15" fmla="*/ 30 h 34"/>
                  <a:gd name="T16" fmla="*/ 1 w 22"/>
                  <a:gd name="T17" fmla="*/ 28 h 34"/>
                  <a:gd name="T18" fmla="*/ 0 w 22"/>
                  <a:gd name="T19" fmla="*/ 21 h 34"/>
                  <a:gd name="T20" fmla="*/ 1 w 22"/>
                  <a:gd name="T21" fmla="*/ 14 h 34"/>
                  <a:gd name="T22" fmla="*/ 2 w 22"/>
                  <a:gd name="T23" fmla="*/ 7 h 34"/>
                  <a:gd name="T24" fmla="*/ 5 w 22"/>
                  <a:gd name="T25" fmla="*/ 0 h 34"/>
                  <a:gd name="T26" fmla="*/ 10 w 22"/>
                  <a:gd name="T27" fmla="*/ 3 h 34"/>
                  <a:gd name="T28" fmla="*/ 15 w 22"/>
                  <a:gd name="T29" fmla="*/ 6 h 34"/>
                  <a:gd name="T30" fmla="*/ 20 w 22"/>
                  <a:gd name="T31" fmla="*/ 10 h 34"/>
                  <a:gd name="T32" fmla="*/ 22 w 22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4">
                    <a:moveTo>
                      <a:pt x="22" y="15"/>
                    </a:moveTo>
                    <a:lnTo>
                      <a:pt x="21" y="21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5" y="6"/>
                    </a:lnTo>
                    <a:lnTo>
                      <a:pt x="20" y="1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7" name="Freeform 489"/>
              <p:cNvSpPr>
                <a:spLocks/>
              </p:cNvSpPr>
              <p:nvPr/>
            </p:nvSpPr>
            <p:spPr bwMode="auto">
              <a:xfrm>
                <a:off x="988" y="1325"/>
                <a:ext cx="9" cy="12"/>
              </a:xfrm>
              <a:custGeom>
                <a:avLst/>
                <a:gdLst>
                  <a:gd name="T0" fmla="*/ 17 w 17"/>
                  <a:gd name="T1" fmla="*/ 12 h 25"/>
                  <a:gd name="T2" fmla="*/ 17 w 17"/>
                  <a:gd name="T3" fmla="*/ 17 h 25"/>
                  <a:gd name="T4" fmla="*/ 16 w 17"/>
                  <a:gd name="T5" fmla="*/ 20 h 25"/>
                  <a:gd name="T6" fmla="*/ 15 w 17"/>
                  <a:gd name="T7" fmla="*/ 23 h 25"/>
                  <a:gd name="T8" fmla="*/ 12 w 17"/>
                  <a:gd name="T9" fmla="*/ 25 h 25"/>
                  <a:gd name="T10" fmla="*/ 8 w 17"/>
                  <a:gd name="T11" fmla="*/ 25 h 25"/>
                  <a:gd name="T12" fmla="*/ 5 w 17"/>
                  <a:gd name="T13" fmla="*/ 23 h 25"/>
                  <a:gd name="T14" fmla="*/ 2 w 17"/>
                  <a:gd name="T15" fmla="*/ 19 h 25"/>
                  <a:gd name="T16" fmla="*/ 1 w 17"/>
                  <a:gd name="T17" fmla="*/ 16 h 25"/>
                  <a:gd name="T18" fmla="*/ 0 w 17"/>
                  <a:gd name="T19" fmla="*/ 0 h 25"/>
                  <a:gd name="T20" fmla="*/ 6 w 17"/>
                  <a:gd name="T21" fmla="*/ 2 h 25"/>
                  <a:gd name="T22" fmla="*/ 11 w 17"/>
                  <a:gd name="T23" fmla="*/ 4 h 25"/>
                  <a:gd name="T24" fmla="*/ 15 w 17"/>
                  <a:gd name="T25" fmla="*/ 8 h 25"/>
                  <a:gd name="T26" fmla="*/ 17 w 17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7" y="12"/>
                    </a:moveTo>
                    <a:lnTo>
                      <a:pt x="17" y="17"/>
                    </a:lnTo>
                    <a:lnTo>
                      <a:pt x="16" y="20"/>
                    </a:lnTo>
                    <a:lnTo>
                      <a:pt x="15" y="23"/>
                    </a:lnTo>
                    <a:lnTo>
                      <a:pt x="12" y="25"/>
                    </a:lnTo>
                    <a:lnTo>
                      <a:pt x="8" y="25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1" y="4"/>
                    </a:lnTo>
                    <a:lnTo>
                      <a:pt x="15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8" name="Freeform 490"/>
              <p:cNvSpPr>
                <a:spLocks/>
              </p:cNvSpPr>
              <p:nvPr/>
            </p:nvSpPr>
            <p:spPr bwMode="auto">
              <a:xfrm>
                <a:off x="1512" y="1327"/>
                <a:ext cx="20" cy="22"/>
              </a:xfrm>
              <a:custGeom>
                <a:avLst/>
                <a:gdLst>
                  <a:gd name="T0" fmla="*/ 38 w 38"/>
                  <a:gd name="T1" fmla="*/ 17 h 44"/>
                  <a:gd name="T2" fmla="*/ 35 w 38"/>
                  <a:gd name="T3" fmla="*/ 25 h 44"/>
                  <a:gd name="T4" fmla="*/ 30 w 38"/>
                  <a:gd name="T5" fmla="*/ 34 h 44"/>
                  <a:gd name="T6" fmla="*/ 23 w 38"/>
                  <a:gd name="T7" fmla="*/ 39 h 44"/>
                  <a:gd name="T8" fmla="*/ 16 w 38"/>
                  <a:gd name="T9" fmla="*/ 44 h 44"/>
                  <a:gd name="T10" fmla="*/ 0 w 38"/>
                  <a:gd name="T11" fmla="*/ 39 h 44"/>
                  <a:gd name="T12" fmla="*/ 8 w 38"/>
                  <a:gd name="T13" fmla="*/ 0 h 44"/>
                  <a:gd name="T14" fmla="*/ 17 w 38"/>
                  <a:gd name="T15" fmla="*/ 4 h 44"/>
                  <a:gd name="T16" fmla="*/ 25 w 38"/>
                  <a:gd name="T17" fmla="*/ 7 h 44"/>
                  <a:gd name="T18" fmla="*/ 32 w 38"/>
                  <a:gd name="T19" fmla="*/ 10 h 44"/>
                  <a:gd name="T20" fmla="*/ 38 w 38"/>
                  <a:gd name="T2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4">
                    <a:moveTo>
                      <a:pt x="38" y="17"/>
                    </a:moveTo>
                    <a:lnTo>
                      <a:pt x="35" y="25"/>
                    </a:lnTo>
                    <a:lnTo>
                      <a:pt x="30" y="34"/>
                    </a:lnTo>
                    <a:lnTo>
                      <a:pt x="23" y="39"/>
                    </a:lnTo>
                    <a:lnTo>
                      <a:pt x="16" y="44"/>
                    </a:lnTo>
                    <a:lnTo>
                      <a:pt x="0" y="39"/>
                    </a:lnTo>
                    <a:lnTo>
                      <a:pt x="8" y="0"/>
                    </a:lnTo>
                    <a:lnTo>
                      <a:pt x="17" y="4"/>
                    </a:lnTo>
                    <a:lnTo>
                      <a:pt x="25" y="7"/>
                    </a:lnTo>
                    <a:lnTo>
                      <a:pt x="32" y="1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9" name="Freeform 491"/>
              <p:cNvSpPr>
                <a:spLocks/>
              </p:cNvSpPr>
              <p:nvPr/>
            </p:nvSpPr>
            <p:spPr bwMode="auto">
              <a:xfrm>
                <a:off x="1432" y="1329"/>
                <a:ext cx="8" cy="17"/>
              </a:xfrm>
              <a:custGeom>
                <a:avLst/>
                <a:gdLst>
                  <a:gd name="T0" fmla="*/ 16 w 17"/>
                  <a:gd name="T1" fmla="*/ 12 h 34"/>
                  <a:gd name="T2" fmla="*/ 17 w 17"/>
                  <a:gd name="T3" fmla="*/ 18 h 34"/>
                  <a:gd name="T4" fmla="*/ 16 w 17"/>
                  <a:gd name="T5" fmla="*/ 24 h 34"/>
                  <a:gd name="T6" fmla="*/ 13 w 17"/>
                  <a:gd name="T7" fmla="*/ 28 h 34"/>
                  <a:gd name="T8" fmla="*/ 12 w 17"/>
                  <a:gd name="T9" fmla="*/ 34 h 34"/>
                  <a:gd name="T10" fmla="*/ 9 w 17"/>
                  <a:gd name="T11" fmla="*/ 33 h 34"/>
                  <a:gd name="T12" fmla="*/ 4 w 17"/>
                  <a:gd name="T13" fmla="*/ 30 h 34"/>
                  <a:gd name="T14" fmla="*/ 2 w 17"/>
                  <a:gd name="T15" fmla="*/ 25 h 34"/>
                  <a:gd name="T16" fmla="*/ 0 w 17"/>
                  <a:gd name="T17" fmla="*/ 20 h 34"/>
                  <a:gd name="T18" fmla="*/ 0 w 17"/>
                  <a:gd name="T19" fmla="*/ 15 h 34"/>
                  <a:gd name="T20" fmla="*/ 1 w 17"/>
                  <a:gd name="T21" fmla="*/ 10 h 34"/>
                  <a:gd name="T22" fmla="*/ 2 w 17"/>
                  <a:gd name="T23" fmla="*/ 4 h 34"/>
                  <a:gd name="T24" fmla="*/ 3 w 17"/>
                  <a:gd name="T25" fmla="*/ 0 h 34"/>
                  <a:gd name="T26" fmla="*/ 7 w 17"/>
                  <a:gd name="T27" fmla="*/ 2 h 34"/>
                  <a:gd name="T28" fmla="*/ 11 w 17"/>
                  <a:gd name="T29" fmla="*/ 4 h 34"/>
                  <a:gd name="T30" fmla="*/ 13 w 17"/>
                  <a:gd name="T31" fmla="*/ 8 h 34"/>
                  <a:gd name="T32" fmla="*/ 16 w 17"/>
                  <a:gd name="T33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34">
                    <a:moveTo>
                      <a:pt x="16" y="12"/>
                    </a:moveTo>
                    <a:lnTo>
                      <a:pt x="17" y="18"/>
                    </a:lnTo>
                    <a:lnTo>
                      <a:pt x="16" y="24"/>
                    </a:lnTo>
                    <a:lnTo>
                      <a:pt x="13" y="28"/>
                    </a:lnTo>
                    <a:lnTo>
                      <a:pt x="12" y="34"/>
                    </a:lnTo>
                    <a:lnTo>
                      <a:pt x="9" y="33"/>
                    </a:lnTo>
                    <a:lnTo>
                      <a:pt x="4" y="30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3" y="8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0" name="Freeform 492"/>
              <p:cNvSpPr>
                <a:spLocks/>
              </p:cNvSpPr>
              <p:nvPr/>
            </p:nvSpPr>
            <p:spPr bwMode="auto">
              <a:xfrm>
                <a:off x="1168" y="1335"/>
                <a:ext cx="5" cy="4"/>
              </a:xfrm>
              <a:custGeom>
                <a:avLst/>
                <a:gdLst>
                  <a:gd name="T0" fmla="*/ 9 w 9"/>
                  <a:gd name="T1" fmla="*/ 8 h 9"/>
                  <a:gd name="T2" fmla="*/ 5 w 9"/>
                  <a:gd name="T3" fmla="*/ 9 h 9"/>
                  <a:gd name="T4" fmla="*/ 1 w 9"/>
                  <a:gd name="T5" fmla="*/ 8 h 9"/>
                  <a:gd name="T6" fmla="*/ 0 w 9"/>
                  <a:gd name="T7" fmla="*/ 5 h 9"/>
                  <a:gd name="T8" fmla="*/ 0 w 9"/>
                  <a:gd name="T9" fmla="*/ 0 h 9"/>
                  <a:gd name="T10" fmla="*/ 2 w 9"/>
                  <a:gd name="T11" fmla="*/ 1 h 9"/>
                  <a:gd name="T12" fmla="*/ 6 w 9"/>
                  <a:gd name="T13" fmla="*/ 4 h 9"/>
                  <a:gd name="T14" fmla="*/ 8 w 9"/>
                  <a:gd name="T15" fmla="*/ 5 h 9"/>
                  <a:gd name="T16" fmla="*/ 9 w 9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lnTo>
                      <a:pt x="5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1" name="Freeform 493"/>
              <p:cNvSpPr>
                <a:spLocks/>
              </p:cNvSpPr>
              <p:nvPr/>
            </p:nvSpPr>
            <p:spPr bwMode="auto">
              <a:xfrm>
                <a:off x="1474" y="1343"/>
                <a:ext cx="20" cy="12"/>
              </a:xfrm>
              <a:custGeom>
                <a:avLst/>
                <a:gdLst>
                  <a:gd name="T0" fmla="*/ 39 w 40"/>
                  <a:gd name="T1" fmla="*/ 16 h 26"/>
                  <a:gd name="T2" fmla="*/ 40 w 40"/>
                  <a:gd name="T3" fmla="*/ 20 h 26"/>
                  <a:gd name="T4" fmla="*/ 38 w 40"/>
                  <a:gd name="T5" fmla="*/ 23 h 26"/>
                  <a:gd name="T6" fmla="*/ 34 w 40"/>
                  <a:gd name="T7" fmla="*/ 24 h 26"/>
                  <a:gd name="T8" fmla="*/ 31 w 40"/>
                  <a:gd name="T9" fmla="*/ 26 h 26"/>
                  <a:gd name="T10" fmla="*/ 0 w 40"/>
                  <a:gd name="T11" fmla="*/ 20 h 26"/>
                  <a:gd name="T12" fmla="*/ 11 w 40"/>
                  <a:gd name="T13" fmla="*/ 0 h 26"/>
                  <a:gd name="T14" fmla="*/ 19 w 40"/>
                  <a:gd name="T15" fmla="*/ 3 h 26"/>
                  <a:gd name="T16" fmla="*/ 27 w 40"/>
                  <a:gd name="T17" fmla="*/ 5 h 26"/>
                  <a:gd name="T18" fmla="*/ 34 w 40"/>
                  <a:gd name="T19" fmla="*/ 9 h 26"/>
                  <a:gd name="T20" fmla="*/ 39 w 40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39" y="16"/>
                    </a:moveTo>
                    <a:lnTo>
                      <a:pt x="40" y="20"/>
                    </a:lnTo>
                    <a:lnTo>
                      <a:pt x="38" y="23"/>
                    </a:lnTo>
                    <a:lnTo>
                      <a:pt x="34" y="24"/>
                    </a:lnTo>
                    <a:lnTo>
                      <a:pt x="31" y="26"/>
                    </a:lnTo>
                    <a:lnTo>
                      <a:pt x="0" y="2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4" y="9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494"/>
              <p:cNvSpPr>
                <a:spLocks/>
              </p:cNvSpPr>
              <p:nvPr/>
            </p:nvSpPr>
            <p:spPr bwMode="auto">
              <a:xfrm>
                <a:off x="1371" y="1343"/>
                <a:ext cx="25" cy="27"/>
              </a:xfrm>
              <a:custGeom>
                <a:avLst/>
                <a:gdLst>
                  <a:gd name="T0" fmla="*/ 47 w 48"/>
                  <a:gd name="T1" fmla="*/ 23 h 54"/>
                  <a:gd name="T2" fmla="*/ 48 w 48"/>
                  <a:gd name="T3" fmla="*/ 31 h 54"/>
                  <a:gd name="T4" fmla="*/ 43 w 48"/>
                  <a:gd name="T5" fmla="*/ 36 h 54"/>
                  <a:gd name="T6" fmla="*/ 38 w 48"/>
                  <a:gd name="T7" fmla="*/ 41 h 54"/>
                  <a:gd name="T8" fmla="*/ 39 w 48"/>
                  <a:gd name="T9" fmla="*/ 47 h 54"/>
                  <a:gd name="T10" fmla="*/ 36 w 48"/>
                  <a:gd name="T11" fmla="*/ 53 h 54"/>
                  <a:gd name="T12" fmla="*/ 32 w 48"/>
                  <a:gd name="T13" fmla="*/ 54 h 54"/>
                  <a:gd name="T14" fmla="*/ 25 w 48"/>
                  <a:gd name="T15" fmla="*/ 53 h 54"/>
                  <a:gd name="T16" fmla="*/ 20 w 48"/>
                  <a:gd name="T17" fmla="*/ 52 h 54"/>
                  <a:gd name="T18" fmla="*/ 11 w 48"/>
                  <a:gd name="T19" fmla="*/ 43 h 54"/>
                  <a:gd name="T20" fmla="*/ 7 w 48"/>
                  <a:gd name="T21" fmla="*/ 31 h 54"/>
                  <a:gd name="T22" fmla="*/ 4 w 48"/>
                  <a:gd name="T23" fmla="*/ 18 h 54"/>
                  <a:gd name="T24" fmla="*/ 0 w 48"/>
                  <a:gd name="T25" fmla="*/ 5 h 54"/>
                  <a:gd name="T26" fmla="*/ 1 w 48"/>
                  <a:gd name="T27" fmla="*/ 4 h 54"/>
                  <a:gd name="T28" fmla="*/ 3 w 48"/>
                  <a:gd name="T29" fmla="*/ 3 h 54"/>
                  <a:gd name="T30" fmla="*/ 7 w 48"/>
                  <a:gd name="T31" fmla="*/ 1 h 54"/>
                  <a:gd name="T32" fmla="*/ 9 w 48"/>
                  <a:gd name="T33" fmla="*/ 0 h 54"/>
                  <a:gd name="T34" fmla="*/ 15 w 48"/>
                  <a:gd name="T35" fmla="*/ 1 h 54"/>
                  <a:gd name="T36" fmla="*/ 20 w 48"/>
                  <a:gd name="T37" fmla="*/ 3 h 54"/>
                  <a:gd name="T38" fmla="*/ 26 w 48"/>
                  <a:gd name="T39" fmla="*/ 5 h 54"/>
                  <a:gd name="T40" fmla="*/ 32 w 48"/>
                  <a:gd name="T41" fmla="*/ 7 h 54"/>
                  <a:gd name="T42" fmla="*/ 36 w 48"/>
                  <a:gd name="T43" fmla="*/ 11 h 54"/>
                  <a:gd name="T44" fmla="*/ 40 w 48"/>
                  <a:gd name="T45" fmla="*/ 14 h 54"/>
                  <a:gd name="T46" fmla="*/ 43 w 48"/>
                  <a:gd name="T47" fmla="*/ 19 h 54"/>
                  <a:gd name="T48" fmla="*/ 47 w 48"/>
                  <a:gd name="T49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47" y="23"/>
                    </a:moveTo>
                    <a:lnTo>
                      <a:pt x="48" y="31"/>
                    </a:lnTo>
                    <a:lnTo>
                      <a:pt x="43" y="36"/>
                    </a:lnTo>
                    <a:lnTo>
                      <a:pt x="38" y="41"/>
                    </a:lnTo>
                    <a:lnTo>
                      <a:pt x="39" y="47"/>
                    </a:lnTo>
                    <a:lnTo>
                      <a:pt x="36" y="53"/>
                    </a:lnTo>
                    <a:lnTo>
                      <a:pt x="32" y="54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1" y="43"/>
                    </a:lnTo>
                    <a:lnTo>
                      <a:pt x="7" y="31"/>
                    </a:lnTo>
                    <a:lnTo>
                      <a:pt x="4" y="1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6" y="11"/>
                    </a:lnTo>
                    <a:lnTo>
                      <a:pt x="40" y="14"/>
                    </a:lnTo>
                    <a:lnTo>
                      <a:pt x="43" y="19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495"/>
              <p:cNvSpPr>
                <a:spLocks/>
              </p:cNvSpPr>
              <p:nvPr/>
            </p:nvSpPr>
            <p:spPr bwMode="auto">
              <a:xfrm>
                <a:off x="1238" y="1350"/>
                <a:ext cx="13" cy="19"/>
              </a:xfrm>
              <a:custGeom>
                <a:avLst/>
                <a:gdLst>
                  <a:gd name="T0" fmla="*/ 26 w 26"/>
                  <a:gd name="T1" fmla="*/ 9 h 38"/>
                  <a:gd name="T2" fmla="*/ 25 w 26"/>
                  <a:gd name="T3" fmla="*/ 16 h 38"/>
                  <a:gd name="T4" fmla="*/ 23 w 26"/>
                  <a:gd name="T5" fmla="*/ 23 h 38"/>
                  <a:gd name="T6" fmla="*/ 20 w 26"/>
                  <a:gd name="T7" fmla="*/ 30 h 38"/>
                  <a:gd name="T8" fmla="*/ 18 w 26"/>
                  <a:gd name="T9" fmla="*/ 37 h 38"/>
                  <a:gd name="T10" fmla="*/ 12 w 26"/>
                  <a:gd name="T11" fmla="*/ 38 h 38"/>
                  <a:gd name="T12" fmla="*/ 6 w 26"/>
                  <a:gd name="T13" fmla="*/ 36 h 38"/>
                  <a:gd name="T14" fmla="*/ 3 w 26"/>
                  <a:gd name="T15" fmla="*/ 32 h 38"/>
                  <a:gd name="T16" fmla="*/ 0 w 26"/>
                  <a:gd name="T17" fmla="*/ 27 h 38"/>
                  <a:gd name="T18" fmla="*/ 2 w 26"/>
                  <a:gd name="T19" fmla="*/ 20 h 38"/>
                  <a:gd name="T20" fmla="*/ 4 w 26"/>
                  <a:gd name="T21" fmla="*/ 13 h 38"/>
                  <a:gd name="T22" fmla="*/ 7 w 26"/>
                  <a:gd name="T23" fmla="*/ 6 h 38"/>
                  <a:gd name="T24" fmla="*/ 11 w 26"/>
                  <a:gd name="T25" fmla="*/ 0 h 38"/>
                  <a:gd name="T26" fmla="*/ 15 w 26"/>
                  <a:gd name="T27" fmla="*/ 1 h 38"/>
                  <a:gd name="T28" fmla="*/ 19 w 26"/>
                  <a:gd name="T29" fmla="*/ 2 h 38"/>
                  <a:gd name="T30" fmla="*/ 22 w 26"/>
                  <a:gd name="T31" fmla="*/ 5 h 38"/>
                  <a:gd name="T32" fmla="*/ 26 w 26"/>
                  <a:gd name="T3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8">
                    <a:moveTo>
                      <a:pt x="26" y="9"/>
                    </a:moveTo>
                    <a:lnTo>
                      <a:pt x="25" y="16"/>
                    </a:lnTo>
                    <a:lnTo>
                      <a:pt x="23" y="23"/>
                    </a:lnTo>
                    <a:lnTo>
                      <a:pt x="20" y="30"/>
                    </a:lnTo>
                    <a:lnTo>
                      <a:pt x="18" y="37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496"/>
              <p:cNvSpPr>
                <a:spLocks/>
              </p:cNvSpPr>
              <p:nvPr/>
            </p:nvSpPr>
            <p:spPr bwMode="auto">
              <a:xfrm>
                <a:off x="920" y="1351"/>
                <a:ext cx="20" cy="36"/>
              </a:xfrm>
              <a:custGeom>
                <a:avLst/>
                <a:gdLst>
                  <a:gd name="T0" fmla="*/ 37 w 39"/>
                  <a:gd name="T1" fmla="*/ 10 h 71"/>
                  <a:gd name="T2" fmla="*/ 39 w 39"/>
                  <a:gd name="T3" fmla="*/ 14 h 71"/>
                  <a:gd name="T4" fmla="*/ 39 w 39"/>
                  <a:gd name="T5" fmla="*/ 19 h 71"/>
                  <a:gd name="T6" fmla="*/ 39 w 39"/>
                  <a:gd name="T7" fmla="*/ 24 h 71"/>
                  <a:gd name="T8" fmla="*/ 38 w 39"/>
                  <a:gd name="T9" fmla="*/ 28 h 71"/>
                  <a:gd name="T10" fmla="*/ 28 w 39"/>
                  <a:gd name="T11" fmla="*/ 35 h 71"/>
                  <a:gd name="T12" fmla="*/ 22 w 39"/>
                  <a:gd name="T13" fmla="*/ 46 h 71"/>
                  <a:gd name="T14" fmla="*/ 20 w 39"/>
                  <a:gd name="T15" fmla="*/ 58 h 71"/>
                  <a:gd name="T16" fmla="*/ 19 w 39"/>
                  <a:gd name="T17" fmla="*/ 71 h 71"/>
                  <a:gd name="T18" fmla="*/ 13 w 39"/>
                  <a:gd name="T19" fmla="*/ 69 h 71"/>
                  <a:gd name="T20" fmla="*/ 8 w 39"/>
                  <a:gd name="T21" fmla="*/ 64 h 71"/>
                  <a:gd name="T22" fmla="*/ 4 w 39"/>
                  <a:gd name="T23" fmla="*/ 58 h 71"/>
                  <a:gd name="T24" fmla="*/ 0 w 39"/>
                  <a:gd name="T25" fmla="*/ 52 h 71"/>
                  <a:gd name="T26" fmla="*/ 0 w 39"/>
                  <a:gd name="T27" fmla="*/ 38 h 71"/>
                  <a:gd name="T28" fmla="*/ 2 w 39"/>
                  <a:gd name="T29" fmla="*/ 24 h 71"/>
                  <a:gd name="T30" fmla="*/ 9 w 39"/>
                  <a:gd name="T31" fmla="*/ 11 h 71"/>
                  <a:gd name="T32" fmla="*/ 19 w 39"/>
                  <a:gd name="T33" fmla="*/ 0 h 71"/>
                  <a:gd name="T34" fmla="*/ 24 w 39"/>
                  <a:gd name="T35" fmla="*/ 0 h 71"/>
                  <a:gd name="T36" fmla="*/ 30 w 39"/>
                  <a:gd name="T37" fmla="*/ 2 h 71"/>
                  <a:gd name="T38" fmla="*/ 35 w 39"/>
                  <a:gd name="T39" fmla="*/ 5 h 71"/>
                  <a:gd name="T40" fmla="*/ 37 w 39"/>
                  <a:gd name="T4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71">
                    <a:moveTo>
                      <a:pt x="37" y="10"/>
                    </a:moveTo>
                    <a:lnTo>
                      <a:pt x="39" y="14"/>
                    </a:lnTo>
                    <a:lnTo>
                      <a:pt x="39" y="19"/>
                    </a:lnTo>
                    <a:lnTo>
                      <a:pt x="39" y="24"/>
                    </a:lnTo>
                    <a:lnTo>
                      <a:pt x="38" y="28"/>
                    </a:lnTo>
                    <a:lnTo>
                      <a:pt x="28" y="35"/>
                    </a:lnTo>
                    <a:lnTo>
                      <a:pt x="22" y="46"/>
                    </a:lnTo>
                    <a:lnTo>
                      <a:pt x="20" y="58"/>
                    </a:lnTo>
                    <a:lnTo>
                      <a:pt x="19" y="71"/>
                    </a:lnTo>
                    <a:lnTo>
                      <a:pt x="13" y="69"/>
                    </a:lnTo>
                    <a:lnTo>
                      <a:pt x="8" y="64"/>
                    </a:lnTo>
                    <a:lnTo>
                      <a:pt x="4" y="58"/>
                    </a:lnTo>
                    <a:lnTo>
                      <a:pt x="0" y="52"/>
                    </a:lnTo>
                    <a:lnTo>
                      <a:pt x="0" y="38"/>
                    </a:lnTo>
                    <a:lnTo>
                      <a:pt x="2" y="24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5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497"/>
              <p:cNvSpPr>
                <a:spLocks/>
              </p:cNvSpPr>
              <p:nvPr/>
            </p:nvSpPr>
            <p:spPr bwMode="auto">
              <a:xfrm>
                <a:off x="892" y="1363"/>
                <a:ext cx="13" cy="21"/>
              </a:xfrm>
              <a:custGeom>
                <a:avLst/>
                <a:gdLst>
                  <a:gd name="T0" fmla="*/ 24 w 24"/>
                  <a:gd name="T1" fmla="*/ 18 h 41"/>
                  <a:gd name="T2" fmla="*/ 24 w 24"/>
                  <a:gd name="T3" fmla="*/ 25 h 41"/>
                  <a:gd name="T4" fmla="*/ 22 w 24"/>
                  <a:gd name="T5" fmla="*/ 32 h 41"/>
                  <a:gd name="T6" fmla="*/ 18 w 24"/>
                  <a:gd name="T7" fmla="*/ 38 h 41"/>
                  <a:gd name="T8" fmla="*/ 12 w 24"/>
                  <a:gd name="T9" fmla="*/ 41 h 41"/>
                  <a:gd name="T10" fmla="*/ 8 w 24"/>
                  <a:gd name="T11" fmla="*/ 41 h 41"/>
                  <a:gd name="T12" fmla="*/ 4 w 24"/>
                  <a:gd name="T13" fmla="*/ 40 h 41"/>
                  <a:gd name="T14" fmla="*/ 2 w 24"/>
                  <a:gd name="T15" fmla="*/ 38 h 41"/>
                  <a:gd name="T16" fmla="*/ 0 w 24"/>
                  <a:gd name="T17" fmla="*/ 34 h 41"/>
                  <a:gd name="T18" fmla="*/ 0 w 24"/>
                  <a:gd name="T19" fmla="*/ 25 h 41"/>
                  <a:gd name="T20" fmla="*/ 1 w 24"/>
                  <a:gd name="T21" fmla="*/ 17 h 41"/>
                  <a:gd name="T22" fmla="*/ 2 w 24"/>
                  <a:gd name="T23" fmla="*/ 8 h 41"/>
                  <a:gd name="T24" fmla="*/ 3 w 24"/>
                  <a:gd name="T25" fmla="*/ 0 h 41"/>
                  <a:gd name="T26" fmla="*/ 9 w 24"/>
                  <a:gd name="T27" fmla="*/ 2 h 41"/>
                  <a:gd name="T28" fmla="*/ 16 w 24"/>
                  <a:gd name="T29" fmla="*/ 7 h 41"/>
                  <a:gd name="T30" fmla="*/ 21 w 24"/>
                  <a:gd name="T31" fmla="*/ 11 h 41"/>
                  <a:gd name="T32" fmla="*/ 24 w 24"/>
                  <a:gd name="T33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1">
                    <a:moveTo>
                      <a:pt x="24" y="18"/>
                    </a:moveTo>
                    <a:lnTo>
                      <a:pt x="24" y="25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498"/>
              <p:cNvSpPr>
                <a:spLocks/>
              </p:cNvSpPr>
              <p:nvPr/>
            </p:nvSpPr>
            <p:spPr bwMode="auto">
              <a:xfrm>
                <a:off x="992" y="1370"/>
                <a:ext cx="21" cy="19"/>
              </a:xfrm>
              <a:custGeom>
                <a:avLst/>
                <a:gdLst>
                  <a:gd name="T0" fmla="*/ 43 w 43"/>
                  <a:gd name="T1" fmla="*/ 26 h 40"/>
                  <a:gd name="T2" fmla="*/ 36 w 43"/>
                  <a:gd name="T3" fmla="*/ 31 h 40"/>
                  <a:gd name="T4" fmla="*/ 28 w 43"/>
                  <a:gd name="T5" fmla="*/ 36 h 40"/>
                  <a:gd name="T6" fmla="*/ 20 w 43"/>
                  <a:gd name="T7" fmla="*/ 40 h 40"/>
                  <a:gd name="T8" fmla="*/ 10 w 43"/>
                  <a:gd name="T9" fmla="*/ 38 h 40"/>
                  <a:gd name="T10" fmla="*/ 0 w 43"/>
                  <a:gd name="T11" fmla="*/ 34 h 40"/>
                  <a:gd name="T12" fmla="*/ 8 w 43"/>
                  <a:gd name="T13" fmla="*/ 27 h 40"/>
                  <a:gd name="T14" fmla="*/ 14 w 43"/>
                  <a:gd name="T15" fmla="*/ 19 h 40"/>
                  <a:gd name="T16" fmla="*/ 20 w 43"/>
                  <a:gd name="T17" fmla="*/ 10 h 40"/>
                  <a:gd name="T18" fmla="*/ 23 w 43"/>
                  <a:gd name="T19" fmla="*/ 0 h 40"/>
                  <a:gd name="T20" fmla="*/ 30 w 43"/>
                  <a:gd name="T21" fmla="*/ 6 h 40"/>
                  <a:gd name="T22" fmla="*/ 38 w 43"/>
                  <a:gd name="T23" fmla="*/ 11 h 40"/>
                  <a:gd name="T24" fmla="*/ 43 w 43"/>
                  <a:gd name="T25" fmla="*/ 18 h 40"/>
                  <a:gd name="T26" fmla="*/ 43 w 43"/>
                  <a:gd name="T2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3" y="26"/>
                    </a:moveTo>
                    <a:lnTo>
                      <a:pt x="36" y="31"/>
                    </a:lnTo>
                    <a:lnTo>
                      <a:pt x="28" y="36"/>
                    </a:lnTo>
                    <a:lnTo>
                      <a:pt x="20" y="40"/>
                    </a:lnTo>
                    <a:lnTo>
                      <a:pt x="10" y="38"/>
                    </a:lnTo>
                    <a:lnTo>
                      <a:pt x="0" y="34"/>
                    </a:lnTo>
                    <a:lnTo>
                      <a:pt x="8" y="27"/>
                    </a:lnTo>
                    <a:lnTo>
                      <a:pt x="14" y="19"/>
                    </a:lnTo>
                    <a:lnTo>
                      <a:pt x="20" y="10"/>
                    </a:lnTo>
                    <a:lnTo>
                      <a:pt x="23" y="0"/>
                    </a:lnTo>
                    <a:lnTo>
                      <a:pt x="30" y="6"/>
                    </a:lnTo>
                    <a:lnTo>
                      <a:pt x="38" y="11"/>
                    </a:lnTo>
                    <a:lnTo>
                      <a:pt x="43" y="18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499"/>
              <p:cNvSpPr>
                <a:spLocks/>
              </p:cNvSpPr>
              <p:nvPr/>
            </p:nvSpPr>
            <p:spPr bwMode="auto">
              <a:xfrm>
                <a:off x="1152" y="1371"/>
                <a:ext cx="16" cy="29"/>
              </a:xfrm>
              <a:custGeom>
                <a:avLst/>
                <a:gdLst>
                  <a:gd name="T0" fmla="*/ 31 w 31"/>
                  <a:gd name="T1" fmla="*/ 12 h 56"/>
                  <a:gd name="T2" fmla="*/ 31 w 31"/>
                  <a:gd name="T3" fmla="*/ 24 h 56"/>
                  <a:gd name="T4" fmla="*/ 28 w 31"/>
                  <a:gd name="T5" fmla="*/ 36 h 56"/>
                  <a:gd name="T6" fmla="*/ 24 w 31"/>
                  <a:gd name="T7" fmla="*/ 46 h 56"/>
                  <a:gd name="T8" fmla="*/ 18 w 31"/>
                  <a:gd name="T9" fmla="*/ 56 h 56"/>
                  <a:gd name="T10" fmla="*/ 12 w 31"/>
                  <a:gd name="T11" fmla="*/ 53 h 56"/>
                  <a:gd name="T12" fmla="*/ 7 w 31"/>
                  <a:gd name="T13" fmla="*/ 49 h 56"/>
                  <a:gd name="T14" fmla="*/ 2 w 31"/>
                  <a:gd name="T15" fmla="*/ 46 h 56"/>
                  <a:gd name="T16" fmla="*/ 0 w 31"/>
                  <a:gd name="T17" fmla="*/ 39 h 56"/>
                  <a:gd name="T18" fmla="*/ 0 w 31"/>
                  <a:gd name="T19" fmla="*/ 27 h 56"/>
                  <a:gd name="T20" fmla="*/ 2 w 31"/>
                  <a:gd name="T21" fmla="*/ 17 h 56"/>
                  <a:gd name="T22" fmla="*/ 5 w 31"/>
                  <a:gd name="T23" fmla="*/ 7 h 56"/>
                  <a:gd name="T24" fmla="*/ 13 w 31"/>
                  <a:gd name="T25" fmla="*/ 0 h 56"/>
                  <a:gd name="T26" fmla="*/ 19 w 31"/>
                  <a:gd name="T27" fmla="*/ 0 h 56"/>
                  <a:gd name="T28" fmla="*/ 24 w 31"/>
                  <a:gd name="T29" fmla="*/ 2 h 56"/>
                  <a:gd name="T30" fmla="*/ 28 w 31"/>
                  <a:gd name="T31" fmla="*/ 7 h 56"/>
                  <a:gd name="T32" fmla="*/ 31 w 31"/>
                  <a:gd name="T33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31" y="12"/>
                    </a:moveTo>
                    <a:lnTo>
                      <a:pt x="31" y="24"/>
                    </a:lnTo>
                    <a:lnTo>
                      <a:pt x="28" y="36"/>
                    </a:lnTo>
                    <a:lnTo>
                      <a:pt x="24" y="46"/>
                    </a:lnTo>
                    <a:lnTo>
                      <a:pt x="18" y="56"/>
                    </a:lnTo>
                    <a:lnTo>
                      <a:pt x="12" y="53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5" y="7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500"/>
              <p:cNvSpPr>
                <a:spLocks/>
              </p:cNvSpPr>
              <p:nvPr/>
            </p:nvSpPr>
            <p:spPr bwMode="auto">
              <a:xfrm>
                <a:off x="1498" y="1375"/>
                <a:ext cx="31" cy="23"/>
              </a:xfrm>
              <a:custGeom>
                <a:avLst/>
                <a:gdLst>
                  <a:gd name="T0" fmla="*/ 60 w 61"/>
                  <a:gd name="T1" fmla="*/ 16 h 46"/>
                  <a:gd name="T2" fmla="*/ 61 w 61"/>
                  <a:gd name="T3" fmla="*/ 18 h 46"/>
                  <a:gd name="T4" fmla="*/ 60 w 61"/>
                  <a:gd name="T5" fmla="*/ 20 h 46"/>
                  <a:gd name="T6" fmla="*/ 58 w 61"/>
                  <a:gd name="T7" fmla="*/ 23 h 46"/>
                  <a:gd name="T8" fmla="*/ 57 w 61"/>
                  <a:gd name="T9" fmla="*/ 25 h 46"/>
                  <a:gd name="T10" fmla="*/ 51 w 61"/>
                  <a:gd name="T11" fmla="*/ 30 h 46"/>
                  <a:gd name="T12" fmla="*/ 46 w 61"/>
                  <a:gd name="T13" fmla="*/ 33 h 46"/>
                  <a:gd name="T14" fmla="*/ 41 w 61"/>
                  <a:gd name="T15" fmla="*/ 37 h 46"/>
                  <a:gd name="T16" fmla="*/ 35 w 61"/>
                  <a:gd name="T17" fmla="*/ 39 h 46"/>
                  <a:gd name="T18" fmla="*/ 28 w 61"/>
                  <a:gd name="T19" fmla="*/ 42 h 46"/>
                  <a:gd name="T20" fmla="*/ 22 w 61"/>
                  <a:gd name="T21" fmla="*/ 44 h 46"/>
                  <a:gd name="T22" fmla="*/ 15 w 61"/>
                  <a:gd name="T23" fmla="*/ 45 h 46"/>
                  <a:gd name="T24" fmla="*/ 8 w 61"/>
                  <a:gd name="T25" fmla="*/ 46 h 46"/>
                  <a:gd name="T26" fmla="*/ 5 w 61"/>
                  <a:gd name="T27" fmla="*/ 45 h 46"/>
                  <a:gd name="T28" fmla="*/ 2 w 61"/>
                  <a:gd name="T29" fmla="*/ 44 h 46"/>
                  <a:gd name="T30" fmla="*/ 1 w 61"/>
                  <a:gd name="T31" fmla="*/ 41 h 46"/>
                  <a:gd name="T32" fmla="*/ 0 w 61"/>
                  <a:gd name="T33" fmla="*/ 38 h 46"/>
                  <a:gd name="T34" fmla="*/ 4 w 61"/>
                  <a:gd name="T35" fmla="*/ 26 h 46"/>
                  <a:gd name="T36" fmla="*/ 11 w 61"/>
                  <a:gd name="T37" fmla="*/ 16 h 46"/>
                  <a:gd name="T38" fmla="*/ 20 w 61"/>
                  <a:gd name="T39" fmla="*/ 7 h 46"/>
                  <a:gd name="T40" fmla="*/ 31 w 61"/>
                  <a:gd name="T41" fmla="*/ 0 h 46"/>
                  <a:gd name="T42" fmla="*/ 38 w 61"/>
                  <a:gd name="T43" fmla="*/ 3 h 46"/>
                  <a:gd name="T44" fmla="*/ 45 w 61"/>
                  <a:gd name="T45" fmla="*/ 8 h 46"/>
                  <a:gd name="T46" fmla="*/ 52 w 61"/>
                  <a:gd name="T47" fmla="*/ 12 h 46"/>
                  <a:gd name="T48" fmla="*/ 60 w 61"/>
                  <a:gd name="T4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46">
                    <a:moveTo>
                      <a:pt x="60" y="16"/>
                    </a:moveTo>
                    <a:lnTo>
                      <a:pt x="61" y="18"/>
                    </a:lnTo>
                    <a:lnTo>
                      <a:pt x="60" y="20"/>
                    </a:lnTo>
                    <a:lnTo>
                      <a:pt x="58" y="23"/>
                    </a:lnTo>
                    <a:lnTo>
                      <a:pt x="57" y="25"/>
                    </a:lnTo>
                    <a:lnTo>
                      <a:pt x="51" y="30"/>
                    </a:lnTo>
                    <a:lnTo>
                      <a:pt x="46" y="33"/>
                    </a:lnTo>
                    <a:lnTo>
                      <a:pt x="41" y="37"/>
                    </a:lnTo>
                    <a:lnTo>
                      <a:pt x="35" y="39"/>
                    </a:lnTo>
                    <a:lnTo>
                      <a:pt x="28" y="42"/>
                    </a:lnTo>
                    <a:lnTo>
                      <a:pt x="22" y="44"/>
                    </a:lnTo>
                    <a:lnTo>
                      <a:pt x="15" y="45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8"/>
                    </a:lnTo>
                    <a:lnTo>
                      <a:pt x="52" y="12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501"/>
              <p:cNvSpPr>
                <a:spLocks/>
              </p:cNvSpPr>
              <p:nvPr/>
            </p:nvSpPr>
            <p:spPr bwMode="auto">
              <a:xfrm>
                <a:off x="1332" y="1375"/>
                <a:ext cx="10" cy="11"/>
              </a:xfrm>
              <a:custGeom>
                <a:avLst/>
                <a:gdLst>
                  <a:gd name="T0" fmla="*/ 22 w 22"/>
                  <a:gd name="T1" fmla="*/ 3 h 22"/>
                  <a:gd name="T2" fmla="*/ 21 w 22"/>
                  <a:gd name="T3" fmla="*/ 8 h 22"/>
                  <a:gd name="T4" fmla="*/ 19 w 22"/>
                  <a:gd name="T5" fmla="*/ 13 h 22"/>
                  <a:gd name="T6" fmla="*/ 15 w 22"/>
                  <a:gd name="T7" fmla="*/ 17 h 22"/>
                  <a:gd name="T8" fmla="*/ 12 w 22"/>
                  <a:gd name="T9" fmla="*/ 22 h 22"/>
                  <a:gd name="T10" fmla="*/ 8 w 22"/>
                  <a:gd name="T11" fmla="*/ 19 h 22"/>
                  <a:gd name="T12" fmla="*/ 5 w 22"/>
                  <a:gd name="T13" fmla="*/ 17 h 22"/>
                  <a:gd name="T14" fmla="*/ 1 w 22"/>
                  <a:gd name="T15" fmla="*/ 14 h 22"/>
                  <a:gd name="T16" fmla="*/ 0 w 22"/>
                  <a:gd name="T17" fmla="*/ 10 h 22"/>
                  <a:gd name="T18" fmla="*/ 0 w 22"/>
                  <a:gd name="T19" fmla="*/ 7 h 22"/>
                  <a:gd name="T20" fmla="*/ 1 w 22"/>
                  <a:gd name="T21" fmla="*/ 3 h 22"/>
                  <a:gd name="T22" fmla="*/ 4 w 22"/>
                  <a:gd name="T23" fmla="*/ 2 h 22"/>
                  <a:gd name="T24" fmla="*/ 6 w 22"/>
                  <a:gd name="T25" fmla="*/ 1 h 22"/>
                  <a:gd name="T26" fmla="*/ 9 w 22"/>
                  <a:gd name="T27" fmla="*/ 0 h 22"/>
                  <a:gd name="T28" fmla="*/ 14 w 22"/>
                  <a:gd name="T29" fmla="*/ 0 h 22"/>
                  <a:gd name="T30" fmla="*/ 19 w 22"/>
                  <a:gd name="T31" fmla="*/ 0 h 22"/>
                  <a:gd name="T32" fmla="*/ 22 w 22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22" y="3"/>
                    </a:moveTo>
                    <a:lnTo>
                      <a:pt x="21" y="8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2" y="22"/>
                    </a:lnTo>
                    <a:lnTo>
                      <a:pt x="8" y="19"/>
                    </a:lnTo>
                    <a:lnTo>
                      <a:pt x="5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502"/>
              <p:cNvSpPr>
                <a:spLocks/>
              </p:cNvSpPr>
              <p:nvPr/>
            </p:nvSpPr>
            <p:spPr bwMode="auto">
              <a:xfrm>
                <a:off x="1041" y="1382"/>
                <a:ext cx="28" cy="26"/>
              </a:xfrm>
              <a:custGeom>
                <a:avLst/>
                <a:gdLst>
                  <a:gd name="T0" fmla="*/ 58 w 58"/>
                  <a:gd name="T1" fmla="*/ 10 h 51"/>
                  <a:gd name="T2" fmla="*/ 55 w 58"/>
                  <a:gd name="T3" fmla="*/ 23 h 51"/>
                  <a:gd name="T4" fmla="*/ 51 w 58"/>
                  <a:gd name="T5" fmla="*/ 33 h 51"/>
                  <a:gd name="T6" fmla="*/ 44 w 58"/>
                  <a:gd name="T7" fmla="*/ 43 h 51"/>
                  <a:gd name="T8" fmla="*/ 35 w 58"/>
                  <a:gd name="T9" fmla="*/ 50 h 51"/>
                  <a:gd name="T10" fmla="*/ 27 w 58"/>
                  <a:gd name="T11" fmla="*/ 51 h 51"/>
                  <a:gd name="T12" fmla="*/ 18 w 58"/>
                  <a:gd name="T13" fmla="*/ 51 h 51"/>
                  <a:gd name="T14" fmla="*/ 10 w 58"/>
                  <a:gd name="T15" fmla="*/ 50 h 51"/>
                  <a:gd name="T16" fmla="*/ 3 w 58"/>
                  <a:gd name="T17" fmla="*/ 47 h 51"/>
                  <a:gd name="T18" fmla="*/ 0 w 58"/>
                  <a:gd name="T19" fmla="*/ 41 h 51"/>
                  <a:gd name="T20" fmla="*/ 43 w 58"/>
                  <a:gd name="T21" fmla="*/ 0 h 51"/>
                  <a:gd name="T22" fmla="*/ 46 w 58"/>
                  <a:gd name="T23" fmla="*/ 1 h 51"/>
                  <a:gd name="T24" fmla="*/ 51 w 58"/>
                  <a:gd name="T25" fmla="*/ 3 h 51"/>
                  <a:gd name="T26" fmla="*/ 55 w 58"/>
                  <a:gd name="T27" fmla="*/ 5 h 51"/>
                  <a:gd name="T28" fmla="*/ 58 w 58"/>
                  <a:gd name="T2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51">
                    <a:moveTo>
                      <a:pt x="58" y="10"/>
                    </a:moveTo>
                    <a:lnTo>
                      <a:pt x="55" y="23"/>
                    </a:lnTo>
                    <a:lnTo>
                      <a:pt x="51" y="33"/>
                    </a:lnTo>
                    <a:lnTo>
                      <a:pt x="44" y="43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18" y="51"/>
                    </a:lnTo>
                    <a:lnTo>
                      <a:pt x="10" y="50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503"/>
              <p:cNvSpPr>
                <a:spLocks/>
              </p:cNvSpPr>
              <p:nvPr/>
            </p:nvSpPr>
            <p:spPr bwMode="auto">
              <a:xfrm>
                <a:off x="912" y="1400"/>
                <a:ext cx="9" cy="16"/>
              </a:xfrm>
              <a:custGeom>
                <a:avLst/>
                <a:gdLst>
                  <a:gd name="T0" fmla="*/ 18 w 18"/>
                  <a:gd name="T1" fmla="*/ 34 h 34"/>
                  <a:gd name="T2" fmla="*/ 13 w 18"/>
                  <a:gd name="T3" fmla="*/ 33 h 34"/>
                  <a:gd name="T4" fmla="*/ 7 w 18"/>
                  <a:gd name="T5" fmla="*/ 30 h 34"/>
                  <a:gd name="T6" fmla="*/ 2 w 18"/>
                  <a:gd name="T7" fmla="*/ 27 h 34"/>
                  <a:gd name="T8" fmla="*/ 0 w 18"/>
                  <a:gd name="T9" fmla="*/ 21 h 34"/>
                  <a:gd name="T10" fmla="*/ 0 w 18"/>
                  <a:gd name="T11" fmla="*/ 0 h 34"/>
                  <a:gd name="T12" fmla="*/ 9 w 18"/>
                  <a:gd name="T13" fmla="*/ 6 h 34"/>
                  <a:gd name="T14" fmla="*/ 15 w 18"/>
                  <a:gd name="T15" fmla="*/ 14 h 34"/>
                  <a:gd name="T16" fmla="*/ 17 w 18"/>
                  <a:gd name="T17" fmla="*/ 23 h 34"/>
                  <a:gd name="T18" fmla="*/ 18 w 18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13" y="33"/>
                    </a:lnTo>
                    <a:lnTo>
                      <a:pt x="7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5" y="14"/>
                    </a:lnTo>
                    <a:lnTo>
                      <a:pt x="17" y="2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504"/>
              <p:cNvSpPr>
                <a:spLocks/>
              </p:cNvSpPr>
              <p:nvPr/>
            </p:nvSpPr>
            <p:spPr bwMode="auto">
              <a:xfrm>
                <a:off x="1454" y="1402"/>
                <a:ext cx="19" cy="20"/>
              </a:xfrm>
              <a:custGeom>
                <a:avLst/>
                <a:gdLst>
                  <a:gd name="T0" fmla="*/ 38 w 40"/>
                  <a:gd name="T1" fmla="*/ 18 h 40"/>
                  <a:gd name="T2" fmla="*/ 40 w 40"/>
                  <a:gd name="T3" fmla="*/ 23 h 40"/>
                  <a:gd name="T4" fmla="*/ 40 w 40"/>
                  <a:gd name="T5" fmla="*/ 26 h 40"/>
                  <a:gd name="T6" fmla="*/ 37 w 40"/>
                  <a:gd name="T7" fmla="*/ 31 h 40"/>
                  <a:gd name="T8" fmla="*/ 36 w 40"/>
                  <a:gd name="T9" fmla="*/ 34 h 40"/>
                  <a:gd name="T10" fmla="*/ 32 w 40"/>
                  <a:gd name="T11" fmla="*/ 39 h 40"/>
                  <a:gd name="T12" fmla="*/ 27 w 40"/>
                  <a:gd name="T13" fmla="*/ 40 h 40"/>
                  <a:gd name="T14" fmla="*/ 21 w 40"/>
                  <a:gd name="T15" fmla="*/ 40 h 40"/>
                  <a:gd name="T16" fmla="*/ 17 w 40"/>
                  <a:gd name="T17" fmla="*/ 38 h 40"/>
                  <a:gd name="T18" fmla="*/ 10 w 40"/>
                  <a:gd name="T19" fmla="*/ 29 h 40"/>
                  <a:gd name="T20" fmla="*/ 4 w 40"/>
                  <a:gd name="T21" fmla="*/ 21 h 40"/>
                  <a:gd name="T22" fmla="*/ 2 w 40"/>
                  <a:gd name="T23" fmla="*/ 10 h 40"/>
                  <a:gd name="T24" fmla="*/ 0 w 40"/>
                  <a:gd name="T25" fmla="*/ 0 h 40"/>
                  <a:gd name="T26" fmla="*/ 6 w 40"/>
                  <a:gd name="T27" fmla="*/ 1 h 40"/>
                  <a:gd name="T28" fmla="*/ 11 w 40"/>
                  <a:gd name="T29" fmla="*/ 2 h 40"/>
                  <a:gd name="T30" fmla="*/ 17 w 40"/>
                  <a:gd name="T31" fmla="*/ 3 h 40"/>
                  <a:gd name="T32" fmla="*/ 21 w 40"/>
                  <a:gd name="T33" fmla="*/ 4 h 40"/>
                  <a:gd name="T34" fmla="*/ 27 w 40"/>
                  <a:gd name="T35" fmla="*/ 7 h 40"/>
                  <a:gd name="T36" fmla="*/ 32 w 40"/>
                  <a:gd name="T37" fmla="*/ 10 h 40"/>
                  <a:gd name="T38" fmla="*/ 35 w 40"/>
                  <a:gd name="T39" fmla="*/ 14 h 40"/>
                  <a:gd name="T40" fmla="*/ 38 w 40"/>
                  <a:gd name="T4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38" y="18"/>
                    </a:moveTo>
                    <a:lnTo>
                      <a:pt x="40" y="23"/>
                    </a:lnTo>
                    <a:lnTo>
                      <a:pt x="40" y="26"/>
                    </a:lnTo>
                    <a:lnTo>
                      <a:pt x="37" y="31"/>
                    </a:lnTo>
                    <a:lnTo>
                      <a:pt x="36" y="34"/>
                    </a:lnTo>
                    <a:lnTo>
                      <a:pt x="32" y="39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17" y="38"/>
                    </a:lnTo>
                    <a:lnTo>
                      <a:pt x="10" y="29"/>
                    </a:lnTo>
                    <a:lnTo>
                      <a:pt x="4" y="21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2"/>
                    </a:lnTo>
                    <a:lnTo>
                      <a:pt x="17" y="3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32" y="10"/>
                    </a:lnTo>
                    <a:lnTo>
                      <a:pt x="35" y="14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505"/>
              <p:cNvSpPr>
                <a:spLocks/>
              </p:cNvSpPr>
              <p:nvPr/>
            </p:nvSpPr>
            <p:spPr bwMode="auto">
              <a:xfrm>
                <a:off x="1212" y="1403"/>
                <a:ext cx="25" cy="20"/>
              </a:xfrm>
              <a:custGeom>
                <a:avLst/>
                <a:gdLst>
                  <a:gd name="T0" fmla="*/ 51 w 51"/>
                  <a:gd name="T1" fmla="*/ 27 h 40"/>
                  <a:gd name="T2" fmla="*/ 45 w 51"/>
                  <a:gd name="T3" fmla="*/ 30 h 40"/>
                  <a:gd name="T4" fmla="*/ 40 w 51"/>
                  <a:gd name="T5" fmla="*/ 34 h 40"/>
                  <a:gd name="T6" fmla="*/ 34 w 51"/>
                  <a:gd name="T7" fmla="*/ 36 h 40"/>
                  <a:gd name="T8" fmla="*/ 27 w 51"/>
                  <a:gd name="T9" fmla="*/ 38 h 40"/>
                  <a:gd name="T10" fmla="*/ 21 w 51"/>
                  <a:gd name="T11" fmla="*/ 39 h 40"/>
                  <a:gd name="T12" fmla="*/ 14 w 51"/>
                  <a:gd name="T13" fmla="*/ 40 h 40"/>
                  <a:gd name="T14" fmla="*/ 7 w 51"/>
                  <a:gd name="T15" fmla="*/ 39 h 40"/>
                  <a:gd name="T16" fmla="*/ 0 w 51"/>
                  <a:gd name="T17" fmla="*/ 38 h 40"/>
                  <a:gd name="T18" fmla="*/ 34 w 51"/>
                  <a:gd name="T19" fmla="*/ 0 h 40"/>
                  <a:gd name="T20" fmla="*/ 40 w 51"/>
                  <a:gd name="T21" fmla="*/ 6 h 40"/>
                  <a:gd name="T22" fmla="*/ 44 w 51"/>
                  <a:gd name="T23" fmla="*/ 13 h 40"/>
                  <a:gd name="T24" fmla="*/ 49 w 51"/>
                  <a:gd name="T25" fmla="*/ 20 h 40"/>
                  <a:gd name="T26" fmla="*/ 51 w 51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27"/>
                    </a:moveTo>
                    <a:lnTo>
                      <a:pt x="45" y="30"/>
                    </a:lnTo>
                    <a:lnTo>
                      <a:pt x="40" y="34"/>
                    </a:lnTo>
                    <a:lnTo>
                      <a:pt x="34" y="36"/>
                    </a:lnTo>
                    <a:lnTo>
                      <a:pt x="27" y="38"/>
                    </a:lnTo>
                    <a:lnTo>
                      <a:pt x="21" y="39"/>
                    </a:lnTo>
                    <a:lnTo>
                      <a:pt x="14" y="40"/>
                    </a:lnTo>
                    <a:lnTo>
                      <a:pt x="7" y="39"/>
                    </a:lnTo>
                    <a:lnTo>
                      <a:pt x="0" y="38"/>
                    </a:lnTo>
                    <a:lnTo>
                      <a:pt x="34" y="0"/>
                    </a:lnTo>
                    <a:lnTo>
                      <a:pt x="40" y="6"/>
                    </a:lnTo>
                    <a:lnTo>
                      <a:pt x="44" y="13"/>
                    </a:lnTo>
                    <a:lnTo>
                      <a:pt x="49" y="20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506"/>
              <p:cNvSpPr>
                <a:spLocks/>
              </p:cNvSpPr>
              <p:nvPr/>
            </p:nvSpPr>
            <p:spPr bwMode="auto">
              <a:xfrm>
                <a:off x="1122" y="1422"/>
                <a:ext cx="10" cy="13"/>
              </a:xfrm>
              <a:custGeom>
                <a:avLst/>
                <a:gdLst>
                  <a:gd name="T0" fmla="*/ 19 w 19"/>
                  <a:gd name="T1" fmla="*/ 16 h 27"/>
                  <a:gd name="T2" fmla="*/ 18 w 19"/>
                  <a:gd name="T3" fmla="*/ 20 h 27"/>
                  <a:gd name="T4" fmla="*/ 17 w 19"/>
                  <a:gd name="T5" fmla="*/ 23 h 27"/>
                  <a:gd name="T6" fmla="*/ 15 w 19"/>
                  <a:gd name="T7" fmla="*/ 25 h 27"/>
                  <a:gd name="T8" fmla="*/ 11 w 19"/>
                  <a:gd name="T9" fmla="*/ 27 h 27"/>
                  <a:gd name="T10" fmla="*/ 8 w 19"/>
                  <a:gd name="T11" fmla="*/ 25 h 27"/>
                  <a:gd name="T12" fmla="*/ 4 w 19"/>
                  <a:gd name="T13" fmla="*/ 23 h 27"/>
                  <a:gd name="T14" fmla="*/ 2 w 19"/>
                  <a:gd name="T15" fmla="*/ 21 h 27"/>
                  <a:gd name="T16" fmla="*/ 1 w 19"/>
                  <a:gd name="T17" fmla="*/ 17 h 27"/>
                  <a:gd name="T18" fmla="*/ 0 w 19"/>
                  <a:gd name="T19" fmla="*/ 0 h 27"/>
                  <a:gd name="T20" fmla="*/ 7 w 19"/>
                  <a:gd name="T21" fmla="*/ 2 h 27"/>
                  <a:gd name="T22" fmla="*/ 12 w 19"/>
                  <a:gd name="T23" fmla="*/ 6 h 27"/>
                  <a:gd name="T24" fmla="*/ 17 w 19"/>
                  <a:gd name="T25" fmla="*/ 10 h 27"/>
                  <a:gd name="T26" fmla="*/ 19 w 19"/>
                  <a:gd name="T2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19" y="16"/>
                    </a:moveTo>
                    <a:lnTo>
                      <a:pt x="18" y="20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2" y="6"/>
                    </a:lnTo>
                    <a:lnTo>
                      <a:pt x="17" y="1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507"/>
              <p:cNvSpPr>
                <a:spLocks/>
              </p:cNvSpPr>
              <p:nvPr/>
            </p:nvSpPr>
            <p:spPr bwMode="auto">
              <a:xfrm>
                <a:off x="1267" y="1424"/>
                <a:ext cx="22" cy="22"/>
              </a:xfrm>
              <a:custGeom>
                <a:avLst/>
                <a:gdLst>
                  <a:gd name="T0" fmla="*/ 43 w 44"/>
                  <a:gd name="T1" fmla="*/ 15 h 42"/>
                  <a:gd name="T2" fmla="*/ 44 w 44"/>
                  <a:gd name="T3" fmla="*/ 19 h 42"/>
                  <a:gd name="T4" fmla="*/ 43 w 44"/>
                  <a:gd name="T5" fmla="*/ 24 h 42"/>
                  <a:gd name="T6" fmla="*/ 40 w 44"/>
                  <a:gd name="T7" fmla="*/ 29 h 42"/>
                  <a:gd name="T8" fmla="*/ 38 w 44"/>
                  <a:gd name="T9" fmla="*/ 32 h 42"/>
                  <a:gd name="T10" fmla="*/ 32 w 44"/>
                  <a:gd name="T11" fmla="*/ 35 h 42"/>
                  <a:gd name="T12" fmla="*/ 26 w 44"/>
                  <a:gd name="T13" fmla="*/ 39 h 42"/>
                  <a:gd name="T14" fmla="*/ 21 w 44"/>
                  <a:gd name="T15" fmla="*/ 41 h 42"/>
                  <a:gd name="T16" fmla="*/ 15 w 44"/>
                  <a:gd name="T17" fmla="*/ 42 h 42"/>
                  <a:gd name="T18" fmla="*/ 13 w 44"/>
                  <a:gd name="T19" fmla="*/ 40 h 42"/>
                  <a:gd name="T20" fmla="*/ 9 w 44"/>
                  <a:gd name="T21" fmla="*/ 39 h 42"/>
                  <a:gd name="T22" fmla="*/ 5 w 44"/>
                  <a:gd name="T23" fmla="*/ 39 h 42"/>
                  <a:gd name="T24" fmla="*/ 0 w 44"/>
                  <a:gd name="T25" fmla="*/ 39 h 42"/>
                  <a:gd name="T26" fmla="*/ 2 w 44"/>
                  <a:gd name="T27" fmla="*/ 27 h 42"/>
                  <a:gd name="T28" fmla="*/ 9 w 44"/>
                  <a:gd name="T29" fmla="*/ 18 h 42"/>
                  <a:gd name="T30" fmla="*/ 18 w 44"/>
                  <a:gd name="T31" fmla="*/ 9 h 42"/>
                  <a:gd name="T32" fmla="*/ 25 w 44"/>
                  <a:gd name="T33" fmla="*/ 0 h 42"/>
                  <a:gd name="T34" fmla="*/ 30 w 44"/>
                  <a:gd name="T35" fmla="*/ 2 h 42"/>
                  <a:gd name="T36" fmla="*/ 36 w 44"/>
                  <a:gd name="T37" fmla="*/ 6 h 42"/>
                  <a:gd name="T38" fmla="*/ 40 w 44"/>
                  <a:gd name="T39" fmla="*/ 9 h 42"/>
                  <a:gd name="T40" fmla="*/ 43 w 44"/>
                  <a:gd name="T41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3" y="15"/>
                    </a:moveTo>
                    <a:lnTo>
                      <a:pt x="44" y="19"/>
                    </a:lnTo>
                    <a:lnTo>
                      <a:pt x="43" y="24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2" y="35"/>
                    </a:lnTo>
                    <a:lnTo>
                      <a:pt x="26" y="39"/>
                    </a:lnTo>
                    <a:lnTo>
                      <a:pt x="21" y="41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9" y="39"/>
                    </a:lnTo>
                    <a:lnTo>
                      <a:pt x="5" y="39"/>
                    </a:lnTo>
                    <a:lnTo>
                      <a:pt x="0" y="39"/>
                    </a:lnTo>
                    <a:lnTo>
                      <a:pt x="2" y="27"/>
                    </a:lnTo>
                    <a:lnTo>
                      <a:pt x="9" y="18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508"/>
              <p:cNvSpPr>
                <a:spLocks/>
              </p:cNvSpPr>
              <p:nvPr/>
            </p:nvSpPr>
            <p:spPr bwMode="auto">
              <a:xfrm>
                <a:off x="1235" y="1424"/>
                <a:ext cx="185" cy="418"/>
              </a:xfrm>
              <a:custGeom>
                <a:avLst/>
                <a:gdLst>
                  <a:gd name="T0" fmla="*/ 232 w 368"/>
                  <a:gd name="T1" fmla="*/ 99 h 835"/>
                  <a:gd name="T2" fmla="*/ 261 w 368"/>
                  <a:gd name="T3" fmla="*/ 67 h 835"/>
                  <a:gd name="T4" fmla="*/ 245 w 368"/>
                  <a:gd name="T5" fmla="*/ 102 h 835"/>
                  <a:gd name="T6" fmla="*/ 204 w 368"/>
                  <a:gd name="T7" fmla="*/ 155 h 835"/>
                  <a:gd name="T8" fmla="*/ 161 w 368"/>
                  <a:gd name="T9" fmla="*/ 227 h 835"/>
                  <a:gd name="T10" fmla="*/ 117 w 368"/>
                  <a:gd name="T11" fmla="*/ 308 h 835"/>
                  <a:gd name="T12" fmla="*/ 91 w 368"/>
                  <a:gd name="T13" fmla="*/ 450 h 835"/>
                  <a:gd name="T14" fmla="*/ 143 w 368"/>
                  <a:gd name="T15" fmla="*/ 433 h 835"/>
                  <a:gd name="T16" fmla="*/ 208 w 368"/>
                  <a:gd name="T17" fmla="*/ 355 h 835"/>
                  <a:gd name="T18" fmla="*/ 244 w 368"/>
                  <a:gd name="T19" fmla="*/ 289 h 835"/>
                  <a:gd name="T20" fmla="*/ 267 w 368"/>
                  <a:gd name="T21" fmla="*/ 226 h 835"/>
                  <a:gd name="T22" fmla="*/ 268 w 368"/>
                  <a:gd name="T23" fmla="*/ 245 h 835"/>
                  <a:gd name="T24" fmla="*/ 303 w 368"/>
                  <a:gd name="T25" fmla="*/ 217 h 835"/>
                  <a:gd name="T26" fmla="*/ 343 w 368"/>
                  <a:gd name="T27" fmla="*/ 163 h 835"/>
                  <a:gd name="T28" fmla="*/ 335 w 368"/>
                  <a:gd name="T29" fmla="*/ 181 h 835"/>
                  <a:gd name="T30" fmla="*/ 287 w 368"/>
                  <a:gd name="T31" fmla="*/ 254 h 835"/>
                  <a:gd name="T32" fmla="*/ 231 w 368"/>
                  <a:gd name="T33" fmla="*/ 340 h 835"/>
                  <a:gd name="T34" fmla="*/ 264 w 368"/>
                  <a:gd name="T35" fmla="*/ 344 h 835"/>
                  <a:gd name="T36" fmla="*/ 335 w 368"/>
                  <a:gd name="T37" fmla="*/ 303 h 835"/>
                  <a:gd name="T38" fmla="*/ 359 w 368"/>
                  <a:gd name="T39" fmla="*/ 294 h 835"/>
                  <a:gd name="T40" fmla="*/ 328 w 368"/>
                  <a:gd name="T41" fmla="*/ 321 h 835"/>
                  <a:gd name="T42" fmla="*/ 288 w 368"/>
                  <a:gd name="T43" fmla="*/ 344 h 835"/>
                  <a:gd name="T44" fmla="*/ 240 w 368"/>
                  <a:gd name="T45" fmla="*/ 372 h 835"/>
                  <a:gd name="T46" fmla="*/ 202 w 368"/>
                  <a:gd name="T47" fmla="*/ 395 h 835"/>
                  <a:gd name="T48" fmla="*/ 179 w 368"/>
                  <a:gd name="T49" fmla="*/ 419 h 835"/>
                  <a:gd name="T50" fmla="*/ 153 w 368"/>
                  <a:gd name="T51" fmla="*/ 456 h 835"/>
                  <a:gd name="T52" fmla="*/ 115 w 368"/>
                  <a:gd name="T53" fmla="*/ 499 h 835"/>
                  <a:gd name="T54" fmla="*/ 88 w 368"/>
                  <a:gd name="T55" fmla="*/ 548 h 835"/>
                  <a:gd name="T56" fmla="*/ 92 w 368"/>
                  <a:gd name="T57" fmla="*/ 656 h 835"/>
                  <a:gd name="T58" fmla="*/ 92 w 368"/>
                  <a:gd name="T59" fmla="*/ 722 h 835"/>
                  <a:gd name="T60" fmla="*/ 118 w 368"/>
                  <a:gd name="T61" fmla="*/ 710 h 835"/>
                  <a:gd name="T62" fmla="*/ 118 w 368"/>
                  <a:gd name="T63" fmla="*/ 723 h 835"/>
                  <a:gd name="T64" fmla="*/ 84 w 368"/>
                  <a:gd name="T65" fmla="*/ 759 h 835"/>
                  <a:gd name="T66" fmla="*/ 46 w 368"/>
                  <a:gd name="T67" fmla="*/ 803 h 835"/>
                  <a:gd name="T68" fmla="*/ 33 w 368"/>
                  <a:gd name="T69" fmla="*/ 812 h 835"/>
                  <a:gd name="T70" fmla="*/ 53 w 368"/>
                  <a:gd name="T71" fmla="*/ 770 h 835"/>
                  <a:gd name="T72" fmla="*/ 47 w 368"/>
                  <a:gd name="T73" fmla="*/ 704 h 835"/>
                  <a:gd name="T74" fmla="*/ 19 w 368"/>
                  <a:gd name="T75" fmla="*/ 624 h 835"/>
                  <a:gd name="T76" fmla="*/ 21 w 368"/>
                  <a:gd name="T77" fmla="*/ 611 h 835"/>
                  <a:gd name="T78" fmla="*/ 55 w 368"/>
                  <a:gd name="T79" fmla="*/ 666 h 835"/>
                  <a:gd name="T80" fmla="*/ 66 w 368"/>
                  <a:gd name="T81" fmla="*/ 614 h 835"/>
                  <a:gd name="T82" fmla="*/ 71 w 368"/>
                  <a:gd name="T83" fmla="*/ 474 h 835"/>
                  <a:gd name="T84" fmla="*/ 83 w 368"/>
                  <a:gd name="T85" fmla="*/ 357 h 835"/>
                  <a:gd name="T86" fmla="*/ 109 w 368"/>
                  <a:gd name="T87" fmla="*/ 253 h 835"/>
                  <a:gd name="T88" fmla="*/ 125 w 368"/>
                  <a:gd name="T89" fmla="*/ 257 h 835"/>
                  <a:gd name="T90" fmla="*/ 179 w 368"/>
                  <a:gd name="T91" fmla="*/ 175 h 835"/>
                  <a:gd name="T92" fmla="*/ 213 w 368"/>
                  <a:gd name="T93" fmla="*/ 83 h 835"/>
                  <a:gd name="T94" fmla="*/ 235 w 368"/>
                  <a:gd name="T95" fmla="*/ 41 h 835"/>
                  <a:gd name="T96" fmla="*/ 260 w 368"/>
                  <a:gd name="T97" fmla="*/ 0 h 835"/>
                  <a:gd name="T98" fmla="*/ 235 w 368"/>
                  <a:gd name="T99" fmla="*/ 61 h 835"/>
                  <a:gd name="T100" fmla="*/ 211 w 368"/>
                  <a:gd name="T101" fmla="*/ 122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835">
                    <a:moveTo>
                      <a:pt x="211" y="122"/>
                    </a:moveTo>
                    <a:lnTo>
                      <a:pt x="219" y="115"/>
                    </a:lnTo>
                    <a:lnTo>
                      <a:pt x="225" y="107"/>
                    </a:lnTo>
                    <a:lnTo>
                      <a:pt x="232" y="99"/>
                    </a:lnTo>
                    <a:lnTo>
                      <a:pt x="239" y="91"/>
                    </a:lnTo>
                    <a:lnTo>
                      <a:pt x="246" y="83"/>
                    </a:lnTo>
                    <a:lnTo>
                      <a:pt x="254" y="75"/>
                    </a:lnTo>
                    <a:lnTo>
                      <a:pt x="261" y="67"/>
                    </a:lnTo>
                    <a:lnTo>
                      <a:pt x="269" y="60"/>
                    </a:lnTo>
                    <a:lnTo>
                      <a:pt x="262" y="74"/>
                    </a:lnTo>
                    <a:lnTo>
                      <a:pt x="254" y="88"/>
                    </a:lnTo>
                    <a:lnTo>
                      <a:pt x="245" y="102"/>
                    </a:lnTo>
                    <a:lnTo>
                      <a:pt x="236" y="116"/>
                    </a:lnTo>
                    <a:lnTo>
                      <a:pt x="225" y="129"/>
                    </a:lnTo>
                    <a:lnTo>
                      <a:pt x="215" y="143"/>
                    </a:lnTo>
                    <a:lnTo>
                      <a:pt x="204" y="155"/>
                    </a:lnTo>
                    <a:lnTo>
                      <a:pt x="192" y="167"/>
                    </a:lnTo>
                    <a:lnTo>
                      <a:pt x="183" y="188"/>
                    </a:lnTo>
                    <a:lnTo>
                      <a:pt x="172" y="207"/>
                    </a:lnTo>
                    <a:lnTo>
                      <a:pt x="161" y="227"/>
                    </a:lnTo>
                    <a:lnTo>
                      <a:pt x="148" y="246"/>
                    </a:lnTo>
                    <a:lnTo>
                      <a:pt x="137" y="267"/>
                    </a:lnTo>
                    <a:lnTo>
                      <a:pt x="126" y="287"/>
                    </a:lnTo>
                    <a:lnTo>
                      <a:pt x="117" y="308"/>
                    </a:lnTo>
                    <a:lnTo>
                      <a:pt x="111" y="330"/>
                    </a:lnTo>
                    <a:lnTo>
                      <a:pt x="107" y="372"/>
                    </a:lnTo>
                    <a:lnTo>
                      <a:pt x="98" y="411"/>
                    </a:lnTo>
                    <a:lnTo>
                      <a:pt x="91" y="450"/>
                    </a:lnTo>
                    <a:lnTo>
                      <a:pt x="93" y="492"/>
                    </a:lnTo>
                    <a:lnTo>
                      <a:pt x="108" y="472"/>
                    </a:lnTo>
                    <a:lnTo>
                      <a:pt x="125" y="452"/>
                    </a:lnTo>
                    <a:lnTo>
                      <a:pt x="143" y="433"/>
                    </a:lnTo>
                    <a:lnTo>
                      <a:pt x="160" y="414"/>
                    </a:lnTo>
                    <a:lnTo>
                      <a:pt x="177" y="395"/>
                    </a:lnTo>
                    <a:lnTo>
                      <a:pt x="193" y="375"/>
                    </a:lnTo>
                    <a:lnTo>
                      <a:pt x="208" y="355"/>
                    </a:lnTo>
                    <a:lnTo>
                      <a:pt x="221" y="334"/>
                    </a:lnTo>
                    <a:lnTo>
                      <a:pt x="231" y="320"/>
                    </a:lnTo>
                    <a:lnTo>
                      <a:pt x="238" y="305"/>
                    </a:lnTo>
                    <a:lnTo>
                      <a:pt x="244" y="289"/>
                    </a:lnTo>
                    <a:lnTo>
                      <a:pt x="250" y="273"/>
                    </a:lnTo>
                    <a:lnTo>
                      <a:pt x="254" y="257"/>
                    </a:lnTo>
                    <a:lnTo>
                      <a:pt x="260" y="242"/>
                    </a:lnTo>
                    <a:lnTo>
                      <a:pt x="267" y="226"/>
                    </a:lnTo>
                    <a:lnTo>
                      <a:pt x="276" y="212"/>
                    </a:lnTo>
                    <a:lnTo>
                      <a:pt x="274" y="222"/>
                    </a:lnTo>
                    <a:lnTo>
                      <a:pt x="270" y="234"/>
                    </a:lnTo>
                    <a:lnTo>
                      <a:pt x="268" y="245"/>
                    </a:lnTo>
                    <a:lnTo>
                      <a:pt x="272" y="257"/>
                    </a:lnTo>
                    <a:lnTo>
                      <a:pt x="283" y="244"/>
                    </a:lnTo>
                    <a:lnTo>
                      <a:pt x="293" y="230"/>
                    </a:lnTo>
                    <a:lnTo>
                      <a:pt x="303" y="217"/>
                    </a:lnTo>
                    <a:lnTo>
                      <a:pt x="313" y="204"/>
                    </a:lnTo>
                    <a:lnTo>
                      <a:pt x="322" y="190"/>
                    </a:lnTo>
                    <a:lnTo>
                      <a:pt x="333" y="177"/>
                    </a:lnTo>
                    <a:lnTo>
                      <a:pt x="343" y="163"/>
                    </a:lnTo>
                    <a:lnTo>
                      <a:pt x="355" y="151"/>
                    </a:lnTo>
                    <a:lnTo>
                      <a:pt x="349" y="160"/>
                    </a:lnTo>
                    <a:lnTo>
                      <a:pt x="342" y="170"/>
                    </a:lnTo>
                    <a:lnTo>
                      <a:pt x="335" y="181"/>
                    </a:lnTo>
                    <a:lnTo>
                      <a:pt x="329" y="191"/>
                    </a:lnTo>
                    <a:lnTo>
                      <a:pt x="317" y="213"/>
                    </a:lnTo>
                    <a:lnTo>
                      <a:pt x="302" y="234"/>
                    </a:lnTo>
                    <a:lnTo>
                      <a:pt x="287" y="254"/>
                    </a:lnTo>
                    <a:lnTo>
                      <a:pt x="272" y="275"/>
                    </a:lnTo>
                    <a:lnTo>
                      <a:pt x="257" y="297"/>
                    </a:lnTo>
                    <a:lnTo>
                      <a:pt x="243" y="318"/>
                    </a:lnTo>
                    <a:lnTo>
                      <a:pt x="231" y="340"/>
                    </a:lnTo>
                    <a:lnTo>
                      <a:pt x="221" y="363"/>
                    </a:lnTo>
                    <a:lnTo>
                      <a:pt x="227" y="363"/>
                    </a:lnTo>
                    <a:lnTo>
                      <a:pt x="245" y="353"/>
                    </a:lnTo>
                    <a:lnTo>
                      <a:pt x="264" y="344"/>
                    </a:lnTo>
                    <a:lnTo>
                      <a:pt x="282" y="335"/>
                    </a:lnTo>
                    <a:lnTo>
                      <a:pt x="299" y="325"/>
                    </a:lnTo>
                    <a:lnTo>
                      <a:pt x="318" y="314"/>
                    </a:lnTo>
                    <a:lnTo>
                      <a:pt x="335" y="303"/>
                    </a:lnTo>
                    <a:lnTo>
                      <a:pt x="352" y="291"/>
                    </a:lnTo>
                    <a:lnTo>
                      <a:pt x="368" y="277"/>
                    </a:lnTo>
                    <a:lnTo>
                      <a:pt x="365" y="285"/>
                    </a:lnTo>
                    <a:lnTo>
                      <a:pt x="359" y="294"/>
                    </a:lnTo>
                    <a:lnTo>
                      <a:pt x="352" y="302"/>
                    </a:lnTo>
                    <a:lnTo>
                      <a:pt x="345" y="308"/>
                    </a:lnTo>
                    <a:lnTo>
                      <a:pt x="337" y="315"/>
                    </a:lnTo>
                    <a:lnTo>
                      <a:pt x="328" y="321"/>
                    </a:lnTo>
                    <a:lnTo>
                      <a:pt x="320" y="327"/>
                    </a:lnTo>
                    <a:lnTo>
                      <a:pt x="312" y="332"/>
                    </a:lnTo>
                    <a:lnTo>
                      <a:pt x="300" y="338"/>
                    </a:lnTo>
                    <a:lnTo>
                      <a:pt x="288" y="344"/>
                    </a:lnTo>
                    <a:lnTo>
                      <a:pt x="276" y="351"/>
                    </a:lnTo>
                    <a:lnTo>
                      <a:pt x="264" y="357"/>
                    </a:lnTo>
                    <a:lnTo>
                      <a:pt x="252" y="365"/>
                    </a:lnTo>
                    <a:lnTo>
                      <a:pt x="240" y="372"/>
                    </a:lnTo>
                    <a:lnTo>
                      <a:pt x="230" y="381"/>
                    </a:lnTo>
                    <a:lnTo>
                      <a:pt x="220" y="390"/>
                    </a:lnTo>
                    <a:lnTo>
                      <a:pt x="211" y="391"/>
                    </a:lnTo>
                    <a:lnTo>
                      <a:pt x="202" y="395"/>
                    </a:lnTo>
                    <a:lnTo>
                      <a:pt x="196" y="399"/>
                    </a:lnTo>
                    <a:lnTo>
                      <a:pt x="190" y="405"/>
                    </a:lnTo>
                    <a:lnTo>
                      <a:pt x="184" y="412"/>
                    </a:lnTo>
                    <a:lnTo>
                      <a:pt x="179" y="419"/>
                    </a:lnTo>
                    <a:lnTo>
                      <a:pt x="175" y="426"/>
                    </a:lnTo>
                    <a:lnTo>
                      <a:pt x="171" y="434"/>
                    </a:lnTo>
                    <a:lnTo>
                      <a:pt x="162" y="444"/>
                    </a:lnTo>
                    <a:lnTo>
                      <a:pt x="153" y="456"/>
                    </a:lnTo>
                    <a:lnTo>
                      <a:pt x="144" y="466"/>
                    </a:lnTo>
                    <a:lnTo>
                      <a:pt x="134" y="478"/>
                    </a:lnTo>
                    <a:lnTo>
                      <a:pt x="125" y="488"/>
                    </a:lnTo>
                    <a:lnTo>
                      <a:pt x="115" y="499"/>
                    </a:lnTo>
                    <a:lnTo>
                      <a:pt x="103" y="508"/>
                    </a:lnTo>
                    <a:lnTo>
                      <a:pt x="92" y="516"/>
                    </a:lnTo>
                    <a:lnTo>
                      <a:pt x="86" y="532"/>
                    </a:lnTo>
                    <a:lnTo>
                      <a:pt x="88" y="548"/>
                    </a:lnTo>
                    <a:lnTo>
                      <a:pt x="92" y="564"/>
                    </a:lnTo>
                    <a:lnTo>
                      <a:pt x="94" y="581"/>
                    </a:lnTo>
                    <a:lnTo>
                      <a:pt x="93" y="619"/>
                    </a:lnTo>
                    <a:lnTo>
                      <a:pt x="92" y="656"/>
                    </a:lnTo>
                    <a:lnTo>
                      <a:pt x="88" y="693"/>
                    </a:lnTo>
                    <a:lnTo>
                      <a:pt x="79" y="728"/>
                    </a:lnTo>
                    <a:lnTo>
                      <a:pt x="86" y="725"/>
                    </a:lnTo>
                    <a:lnTo>
                      <a:pt x="92" y="722"/>
                    </a:lnTo>
                    <a:lnTo>
                      <a:pt x="99" y="720"/>
                    </a:lnTo>
                    <a:lnTo>
                      <a:pt x="106" y="716"/>
                    </a:lnTo>
                    <a:lnTo>
                      <a:pt x="111" y="713"/>
                    </a:lnTo>
                    <a:lnTo>
                      <a:pt x="118" y="710"/>
                    </a:lnTo>
                    <a:lnTo>
                      <a:pt x="125" y="708"/>
                    </a:lnTo>
                    <a:lnTo>
                      <a:pt x="132" y="706"/>
                    </a:lnTo>
                    <a:lnTo>
                      <a:pt x="125" y="714"/>
                    </a:lnTo>
                    <a:lnTo>
                      <a:pt x="118" y="723"/>
                    </a:lnTo>
                    <a:lnTo>
                      <a:pt x="110" y="732"/>
                    </a:lnTo>
                    <a:lnTo>
                      <a:pt x="102" y="742"/>
                    </a:lnTo>
                    <a:lnTo>
                      <a:pt x="93" y="751"/>
                    </a:lnTo>
                    <a:lnTo>
                      <a:pt x="84" y="759"/>
                    </a:lnTo>
                    <a:lnTo>
                      <a:pt x="73" y="766"/>
                    </a:lnTo>
                    <a:lnTo>
                      <a:pt x="63" y="770"/>
                    </a:lnTo>
                    <a:lnTo>
                      <a:pt x="53" y="785"/>
                    </a:lnTo>
                    <a:lnTo>
                      <a:pt x="46" y="803"/>
                    </a:lnTo>
                    <a:lnTo>
                      <a:pt x="40" y="819"/>
                    </a:lnTo>
                    <a:lnTo>
                      <a:pt x="31" y="835"/>
                    </a:lnTo>
                    <a:lnTo>
                      <a:pt x="31" y="823"/>
                    </a:lnTo>
                    <a:lnTo>
                      <a:pt x="33" y="812"/>
                    </a:lnTo>
                    <a:lnTo>
                      <a:pt x="38" y="801"/>
                    </a:lnTo>
                    <a:lnTo>
                      <a:pt x="43" y="791"/>
                    </a:lnTo>
                    <a:lnTo>
                      <a:pt x="48" y="781"/>
                    </a:lnTo>
                    <a:lnTo>
                      <a:pt x="53" y="770"/>
                    </a:lnTo>
                    <a:lnTo>
                      <a:pt x="55" y="759"/>
                    </a:lnTo>
                    <a:lnTo>
                      <a:pt x="55" y="746"/>
                    </a:lnTo>
                    <a:lnTo>
                      <a:pt x="51" y="724"/>
                    </a:lnTo>
                    <a:lnTo>
                      <a:pt x="47" y="704"/>
                    </a:lnTo>
                    <a:lnTo>
                      <a:pt x="41" y="683"/>
                    </a:lnTo>
                    <a:lnTo>
                      <a:pt x="35" y="663"/>
                    </a:lnTo>
                    <a:lnTo>
                      <a:pt x="27" y="644"/>
                    </a:lnTo>
                    <a:lnTo>
                      <a:pt x="19" y="624"/>
                    </a:lnTo>
                    <a:lnTo>
                      <a:pt x="10" y="606"/>
                    </a:lnTo>
                    <a:lnTo>
                      <a:pt x="0" y="587"/>
                    </a:lnTo>
                    <a:lnTo>
                      <a:pt x="11" y="599"/>
                    </a:lnTo>
                    <a:lnTo>
                      <a:pt x="21" y="611"/>
                    </a:lnTo>
                    <a:lnTo>
                      <a:pt x="31" y="625"/>
                    </a:lnTo>
                    <a:lnTo>
                      <a:pt x="40" y="638"/>
                    </a:lnTo>
                    <a:lnTo>
                      <a:pt x="47" y="652"/>
                    </a:lnTo>
                    <a:lnTo>
                      <a:pt x="55" y="666"/>
                    </a:lnTo>
                    <a:lnTo>
                      <a:pt x="61" y="681"/>
                    </a:lnTo>
                    <a:lnTo>
                      <a:pt x="66" y="694"/>
                    </a:lnTo>
                    <a:lnTo>
                      <a:pt x="70" y="654"/>
                    </a:lnTo>
                    <a:lnTo>
                      <a:pt x="66" y="614"/>
                    </a:lnTo>
                    <a:lnTo>
                      <a:pt x="62" y="573"/>
                    </a:lnTo>
                    <a:lnTo>
                      <a:pt x="63" y="532"/>
                    </a:lnTo>
                    <a:lnTo>
                      <a:pt x="68" y="503"/>
                    </a:lnTo>
                    <a:lnTo>
                      <a:pt x="71" y="474"/>
                    </a:lnTo>
                    <a:lnTo>
                      <a:pt x="72" y="444"/>
                    </a:lnTo>
                    <a:lnTo>
                      <a:pt x="75" y="414"/>
                    </a:lnTo>
                    <a:lnTo>
                      <a:pt x="77" y="386"/>
                    </a:lnTo>
                    <a:lnTo>
                      <a:pt x="83" y="357"/>
                    </a:lnTo>
                    <a:lnTo>
                      <a:pt x="91" y="330"/>
                    </a:lnTo>
                    <a:lnTo>
                      <a:pt x="104" y="305"/>
                    </a:lnTo>
                    <a:lnTo>
                      <a:pt x="111" y="280"/>
                    </a:lnTo>
                    <a:lnTo>
                      <a:pt x="109" y="253"/>
                    </a:lnTo>
                    <a:lnTo>
                      <a:pt x="103" y="228"/>
                    </a:lnTo>
                    <a:lnTo>
                      <a:pt x="99" y="201"/>
                    </a:lnTo>
                    <a:lnTo>
                      <a:pt x="92" y="158"/>
                    </a:lnTo>
                    <a:lnTo>
                      <a:pt x="125" y="257"/>
                    </a:lnTo>
                    <a:lnTo>
                      <a:pt x="140" y="237"/>
                    </a:lnTo>
                    <a:lnTo>
                      <a:pt x="155" y="217"/>
                    </a:lnTo>
                    <a:lnTo>
                      <a:pt x="168" y="197"/>
                    </a:lnTo>
                    <a:lnTo>
                      <a:pt x="179" y="175"/>
                    </a:lnTo>
                    <a:lnTo>
                      <a:pt x="190" y="153"/>
                    </a:lnTo>
                    <a:lnTo>
                      <a:pt x="198" y="130"/>
                    </a:lnTo>
                    <a:lnTo>
                      <a:pt x="206" y="107"/>
                    </a:lnTo>
                    <a:lnTo>
                      <a:pt x="213" y="83"/>
                    </a:lnTo>
                    <a:lnTo>
                      <a:pt x="217" y="72"/>
                    </a:lnTo>
                    <a:lnTo>
                      <a:pt x="223" y="62"/>
                    </a:lnTo>
                    <a:lnTo>
                      <a:pt x="229" y="52"/>
                    </a:lnTo>
                    <a:lnTo>
                      <a:pt x="235" y="41"/>
                    </a:lnTo>
                    <a:lnTo>
                      <a:pt x="242" y="31"/>
                    </a:lnTo>
                    <a:lnTo>
                      <a:pt x="247" y="21"/>
                    </a:lnTo>
                    <a:lnTo>
                      <a:pt x="254" y="10"/>
                    </a:lnTo>
                    <a:lnTo>
                      <a:pt x="260" y="0"/>
                    </a:lnTo>
                    <a:lnTo>
                      <a:pt x="254" y="15"/>
                    </a:lnTo>
                    <a:lnTo>
                      <a:pt x="247" y="31"/>
                    </a:lnTo>
                    <a:lnTo>
                      <a:pt x="242" y="46"/>
                    </a:lnTo>
                    <a:lnTo>
                      <a:pt x="235" y="61"/>
                    </a:lnTo>
                    <a:lnTo>
                      <a:pt x="228" y="76"/>
                    </a:lnTo>
                    <a:lnTo>
                      <a:pt x="222" y="91"/>
                    </a:lnTo>
                    <a:lnTo>
                      <a:pt x="215" y="106"/>
                    </a:lnTo>
                    <a:lnTo>
                      <a:pt x="211" y="12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509"/>
              <p:cNvSpPr>
                <a:spLocks/>
              </p:cNvSpPr>
              <p:nvPr/>
            </p:nvSpPr>
            <p:spPr bwMode="auto">
              <a:xfrm>
                <a:off x="932" y="1430"/>
                <a:ext cx="24" cy="14"/>
              </a:xfrm>
              <a:custGeom>
                <a:avLst/>
                <a:gdLst>
                  <a:gd name="T0" fmla="*/ 50 w 50"/>
                  <a:gd name="T1" fmla="*/ 11 h 29"/>
                  <a:gd name="T2" fmla="*/ 45 w 50"/>
                  <a:gd name="T3" fmla="*/ 15 h 29"/>
                  <a:gd name="T4" fmla="*/ 41 w 50"/>
                  <a:gd name="T5" fmla="*/ 19 h 29"/>
                  <a:gd name="T6" fmla="*/ 35 w 50"/>
                  <a:gd name="T7" fmla="*/ 22 h 29"/>
                  <a:gd name="T8" fmla="*/ 29 w 50"/>
                  <a:gd name="T9" fmla="*/ 25 h 29"/>
                  <a:gd name="T10" fmla="*/ 23 w 50"/>
                  <a:gd name="T11" fmla="*/ 27 h 29"/>
                  <a:gd name="T12" fmla="*/ 16 w 50"/>
                  <a:gd name="T13" fmla="*/ 28 h 29"/>
                  <a:gd name="T14" fmla="*/ 9 w 50"/>
                  <a:gd name="T15" fmla="*/ 29 h 29"/>
                  <a:gd name="T16" fmla="*/ 2 w 50"/>
                  <a:gd name="T17" fmla="*/ 28 h 29"/>
                  <a:gd name="T18" fmla="*/ 0 w 50"/>
                  <a:gd name="T19" fmla="*/ 24 h 29"/>
                  <a:gd name="T20" fmla="*/ 0 w 50"/>
                  <a:gd name="T21" fmla="*/ 21 h 29"/>
                  <a:gd name="T22" fmla="*/ 1 w 50"/>
                  <a:gd name="T23" fmla="*/ 19 h 29"/>
                  <a:gd name="T24" fmla="*/ 2 w 50"/>
                  <a:gd name="T25" fmla="*/ 15 h 29"/>
                  <a:gd name="T26" fmla="*/ 8 w 50"/>
                  <a:gd name="T27" fmla="*/ 8 h 29"/>
                  <a:gd name="T28" fmla="*/ 15 w 50"/>
                  <a:gd name="T29" fmla="*/ 2 h 29"/>
                  <a:gd name="T30" fmla="*/ 23 w 50"/>
                  <a:gd name="T31" fmla="*/ 0 h 29"/>
                  <a:gd name="T32" fmla="*/ 31 w 50"/>
                  <a:gd name="T33" fmla="*/ 1 h 29"/>
                  <a:gd name="T34" fmla="*/ 35 w 50"/>
                  <a:gd name="T35" fmla="*/ 5 h 29"/>
                  <a:gd name="T36" fmla="*/ 39 w 50"/>
                  <a:gd name="T37" fmla="*/ 7 h 29"/>
                  <a:gd name="T38" fmla="*/ 45 w 50"/>
                  <a:gd name="T39" fmla="*/ 9 h 29"/>
                  <a:gd name="T40" fmla="*/ 50 w 50"/>
                  <a:gd name="T4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9">
                    <a:moveTo>
                      <a:pt x="50" y="11"/>
                    </a:moveTo>
                    <a:lnTo>
                      <a:pt x="45" y="15"/>
                    </a:lnTo>
                    <a:lnTo>
                      <a:pt x="41" y="19"/>
                    </a:lnTo>
                    <a:lnTo>
                      <a:pt x="35" y="22"/>
                    </a:lnTo>
                    <a:lnTo>
                      <a:pt x="29" y="25"/>
                    </a:lnTo>
                    <a:lnTo>
                      <a:pt x="23" y="27"/>
                    </a:lnTo>
                    <a:lnTo>
                      <a:pt x="16" y="28"/>
                    </a:lnTo>
                    <a:lnTo>
                      <a:pt x="9" y="29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5" y="9"/>
                    </a:lnTo>
                    <a:lnTo>
                      <a:pt x="5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510"/>
              <p:cNvSpPr>
                <a:spLocks/>
              </p:cNvSpPr>
              <p:nvPr/>
            </p:nvSpPr>
            <p:spPr bwMode="auto">
              <a:xfrm>
                <a:off x="1004" y="1432"/>
                <a:ext cx="12" cy="11"/>
              </a:xfrm>
              <a:custGeom>
                <a:avLst/>
                <a:gdLst>
                  <a:gd name="T0" fmla="*/ 24 w 24"/>
                  <a:gd name="T1" fmla="*/ 4 h 23"/>
                  <a:gd name="T2" fmla="*/ 21 w 24"/>
                  <a:gd name="T3" fmla="*/ 10 h 23"/>
                  <a:gd name="T4" fmla="*/ 16 w 24"/>
                  <a:gd name="T5" fmla="*/ 15 h 23"/>
                  <a:gd name="T6" fmla="*/ 11 w 24"/>
                  <a:gd name="T7" fmla="*/ 19 h 23"/>
                  <a:gd name="T8" fmla="*/ 5 w 24"/>
                  <a:gd name="T9" fmla="*/ 23 h 23"/>
                  <a:gd name="T10" fmla="*/ 3 w 24"/>
                  <a:gd name="T11" fmla="*/ 22 h 23"/>
                  <a:gd name="T12" fmla="*/ 1 w 24"/>
                  <a:gd name="T13" fmla="*/ 20 h 23"/>
                  <a:gd name="T14" fmla="*/ 0 w 24"/>
                  <a:gd name="T15" fmla="*/ 17 h 23"/>
                  <a:gd name="T16" fmla="*/ 0 w 24"/>
                  <a:gd name="T17" fmla="*/ 15 h 23"/>
                  <a:gd name="T18" fmla="*/ 1 w 24"/>
                  <a:gd name="T19" fmla="*/ 10 h 23"/>
                  <a:gd name="T20" fmla="*/ 3 w 24"/>
                  <a:gd name="T21" fmla="*/ 7 h 23"/>
                  <a:gd name="T22" fmla="*/ 5 w 24"/>
                  <a:gd name="T23" fmla="*/ 3 h 23"/>
                  <a:gd name="T24" fmla="*/ 8 w 24"/>
                  <a:gd name="T25" fmla="*/ 1 h 23"/>
                  <a:gd name="T26" fmla="*/ 12 w 24"/>
                  <a:gd name="T27" fmla="*/ 0 h 23"/>
                  <a:gd name="T28" fmla="*/ 16 w 24"/>
                  <a:gd name="T29" fmla="*/ 0 h 23"/>
                  <a:gd name="T30" fmla="*/ 21 w 24"/>
                  <a:gd name="T31" fmla="*/ 1 h 23"/>
                  <a:gd name="T32" fmla="*/ 24 w 24"/>
                  <a:gd name="T3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lnTo>
                      <a:pt x="21" y="10"/>
                    </a:lnTo>
                    <a:lnTo>
                      <a:pt x="16" y="15"/>
                    </a:lnTo>
                    <a:lnTo>
                      <a:pt x="11" y="19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511"/>
              <p:cNvSpPr>
                <a:spLocks/>
              </p:cNvSpPr>
              <p:nvPr/>
            </p:nvSpPr>
            <p:spPr bwMode="auto">
              <a:xfrm>
                <a:off x="892" y="1433"/>
                <a:ext cx="16" cy="7"/>
              </a:xfrm>
              <a:custGeom>
                <a:avLst/>
                <a:gdLst>
                  <a:gd name="T0" fmla="*/ 32 w 32"/>
                  <a:gd name="T1" fmla="*/ 13 h 14"/>
                  <a:gd name="T2" fmla="*/ 24 w 32"/>
                  <a:gd name="T3" fmla="*/ 14 h 14"/>
                  <a:gd name="T4" fmla="*/ 16 w 32"/>
                  <a:gd name="T5" fmla="*/ 13 h 14"/>
                  <a:gd name="T6" fmla="*/ 8 w 32"/>
                  <a:gd name="T7" fmla="*/ 12 h 14"/>
                  <a:gd name="T8" fmla="*/ 0 w 32"/>
                  <a:gd name="T9" fmla="*/ 9 h 14"/>
                  <a:gd name="T10" fmla="*/ 1 w 32"/>
                  <a:gd name="T11" fmla="*/ 6 h 14"/>
                  <a:gd name="T12" fmla="*/ 4 w 32"/>
                  <a:gd name="T13" fmla="*/ 4 h 14"/>
                  <a:gd name="T14" fmla="*/ 7 w 32"/>
                  <a:gd name="T15" fmla="*/ 2 h 14"/>
                  <a:gd name="T16" fmla="*/ 10 w 32"/>
                  <a:gd name="T17" fmla="*/ 0 h 14"/>
                  <a:gd name="T18" fmla="*/ 17 w 32"/>
                  <a:gd name="T19" fmla="*/ 1 h 14"/>
                  <a:gd name="T20" fmla="*/ 23 w 32"/>
                  <a:gd name="T21" fmla="*/ 5 h 14"/>
                  <a:gd name="T22" fmla="*/ 27 w 32"/>
                  <a:gd name="T23" fmla="*/ 8 h 14"/>
                  <a:gd name="T24" fmla="*/ 32 w 32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4">
                    <a:moveTo>
                      <a:pt x="32" y="13"/>
                    </a:moveTo>
                    <a:lnTo>
                      <a:pt x="24" y="14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3" y="5"/>
                    </a:lnTo>
                    <a:lnTo>
                      <a:pt x="27" y="8"/>
                    </a:lnTo>
                    <a:lnTo>
                      <a:pt x="32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512"/>
              <p:cNvSpPr>
                <a:spLocks/>
              </p:cNvSpPr>
              <p:nvPr/>
            </p:nvSpPr>
            <p:spPr bwMode="auto">
              <a:xfrm>
                <a:off x="1420" y="1446"/>
                <a:ext cx="15" cy="19"/>
              </a:xfrm>
              <a:custGeom>
                <a:avLst/>
                <a:gdLst>
                  <a:gd name="T0" fmla="*/ 30 w 30"/>
                  <a:gd name="T1" fmla="*/ 10 h 40"/>
                  <a:gd name="T2" fmla="*/ 28 w 30"/>
                  <a:gd name="T3" fmla="*/ 19 h 40"/>
                  <a:gd name="T4" fmla="*/ 26 w 30"/>
                  <a:gd name="T5" fmla="*/ 28 h 40"/>
                  <a:gd name="T6" fmla="*/ 20 w 30"/>
                  <a:gd name="T7" fmla="*/ 35 h 40"/>
                  <a:gd name="T8" fmla="*/ 11 w 30"/>
                  <a:gd name="T9" fmla="*/ 40 h 40"/>
                  <a:gd name="T10" fmla="*/ 6 w 30"/>
                  <a:gd name="T11" fmla="*/ 30 h 40"/>
                  <a:gd name="T12" fmla="*/ 4 w 30"/>
                  <a:gd name="T13" fmla="*/ 20 h 40"/>
                  <a:gd name="T14" fmla="*/ 2 w 30"/>
                  <a:gd name="T15" fmla="*/ 11 h 40"/>
                  <a:gd name="T16" fmla="*/ 0 w 30"/>
                  <a:gd name="T17" fmla="*/ 0 h 40"/>
                  <a:gd name="T18" fmla="*/ 8 w 30"/>
                  <a:gd name="T19" fmla="*/ 2 h 40"/>
                  <a:gd name="T20" fmla="*/ 15 w 30"/>
                  <a:gd name="T21" fmla="*/ 3 h 40"/>
                  <a:gd name="T22" fmla="*/ 23 w 30"/>
                  <a:gd name="T23" fmla="*/ 6 h 40"/>
                  <a:gd name="T24" fmla="*/ 30 w 30"/>
                  <a:gd name="T2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30" y="10"/>
                    </a:moveTo>
                    <a:lnTo>
                      <a:pt x="28" y="19"/>
                    </a:lnTo>
                    <a:lnTo>
                      <a:pt x="26" y="28"/>
                    </a:lnTo>
                    <a:lnTo>
                      <a:pt x="20" y="35"/>
                    </a:lnTo>
                    <a:lnTo>
                      <a:pt x="11" y="40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3"/>
                    </a:lnTo>
                    <a:lnTo>
                      <a:pt x="23" y="6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513"/>
              <p:cNvSpPr>
                <a:spLocks/>
              </p:cNvSpPr>
              <p:nvPr/>
            </p:nvSpPr>
            <p:spPr bwMode="auto">
              <a:xfrm>
                <a:off x="902" y="1450"/>
                <a:ext cx="22" cy="38"/>
              </a:xfrm>
              <a:custGeom>
                <a:avLst/>
                <a:gdLst>
                  <a:gd name="T0" fmla="*/ 41 w 44"/>
                  <a:gd name="T1" fmla="*/ 12 h 78"/>
                  <a:gd name="T2" fmla="*/ 43 w 44"/>
                  <a:gd name="T3" fmla="*/ 21 h 78"/>
                  <a:gd name="T4" fmla="*/ 44 w 44"/>
                  <a:gd name="T5" fmla="*/ 32 h 78"/>
                  <a:gd name="T6" fmla="*/ 43 w 44"/>
                  <a:gd name="T7" fmla="*/ 42 h 78"/>
                  <a:gd name="T8" fmla="*/ 41 w 44"/>
                  <a:gd name="T9" fmla="*/ 51 h 78"/>
                  <a:gd name="T10" fmla="*/ 35 w 44"/>
                  <a:gd name="T11" fmla="*/ 57 h 78"/>
                  <a:gd name="T12" fmla="*/ 30 w 44"/>
                  <a:gd name="T13" fmla="*/ 63 h 78"/>
                  <a:gd name="T14" fmla="*/ 26 w 44"/>
                  <a:gd name="T15" fmla="*/ 71 h 78"/>
                  <a:gd name="T16" fmla="*/ 22 w 44"/>
                  <a:gd name="T17" fmla="*/ 78 h 78"/>
                  <a:gd name="T18" fmla="*/ 16 w 44"/>
                  <a:gd name="T19" fmla="*/ 76 h 78"/>
                  <a:gd name="T20" fmla="*/ 12 w 44"/>
                  <a:gd name="T21" fmla="*/ 73 h 78"/>
                  <a:gd name="T22" fmla="*/ 7 w 44"/>
                  <a:gd name="T23" fmla="*/ 68 h 78"/>
                  <a:gd name="T24" fmla="*/ 4 w 44"/>
                  <a:gd name="T25" fmla="*/ 64 h 78"/>
                  <a:gd name="T26" fmla="*/ 0 w 44"/>
                  <a:gd name="T27" fmla="*/ 49 h 78"/>
                  <a:gd name="T28" fmla="*/ 1 w 44"/>
                  <a:gd name="T29" fmla="*/ 34 h 78"/>
                  <a:gd name="T30" fmla="*/ 5 w 44"/>
                  <a:gd name="T31" fmla="*/ 19 h 78"/>
                  <a:gd name="T32" fmla="*/ 13 w 44"/>
                  <a:gd name="T33" fmla="*/ 5 h 78"/>
                  <a:gd name="T34" fmla="*/ 20 w 44"/>
                  <a:gd name="T35" fmla="*/ 0 h 78"/>
                  <a:gd name="T36" fmla="*/ 29 w 44"/>
                  <a:gd name="T37" fmla="*/ 0 h 78"/>
                  <a:gd name="T38" fmla="*/ 36 w 44"/>
                  <a:gd name="T39" fmla="*/ 5 h 78"/>
                  <a:gd name="T40" fmla="*/ 41 w 44"/>
                  <a:gd name="T41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8">
                    <a:moveTo>
                      <a:pt x="41" y="12"/>
                    </a:moveTo>
                    <a:lnTo>
                      <a:pt x="43" y="21"/>
                    </a:lnTo>
                    <a:lnTo>
                      <a:pt x="44" y="32"/>
                    </a:lnTo>
                    <a:lnTo>
                      <a:pt x="43" y="42"/>
                    </a:lnTo>
                    <a:lnTo>
                      <a:pt x="41" y="51"/>
                    </a:lnTo>
                    <a:lnTo>
                      <a:pt x="35" y="57"/>
                    </a:lnTo>
                    <a:lnTo>
                      <a:pt x="30" y="63"/>
                    </a:lnTo>
                    <a:lnTo>
                      <a:pt x="26" y="71"/>
                    </a:lnTo>
                    <a:lnTo>
                      <a:pt x="22" y="78"/>
                    </a:lnTo>
                    <a:lnTo>
                      <a:pt x="16" y="76"/>
                    </a:lnTo>
                    <a:lnTo>
                      <a:pt x="12" y="73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0" y="49"/>
                    </a:lnTo>
                    <a:lnTo>
                      <a:pt x="1" y="34"/>
                    </a:lnTo>
                    <a:lnTo>
                      <a:pt x="5" y="19"/>
                    </a:lnTo>
                    <a:lnTo>
                      <a:pt x="13" y="5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6" y="5"/>
                    </a:ln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514"/>
              <p:cNvSpPr>
                <a:spLocks/>
              </p:cNvSpPr>
              <p:nvPr/>
            </p:nvSpPr>
            <p:spPr bwMode="auto">
              <a:xfrm>
                <a:off x="1217" y="1454"/>
                <a:ext cx="18" cy="20"/>
              </a:xfrm>
              <a:custGeom>
                <a:avLst/>
                <a:gdLst>
                  <a:gd name="T0" fmla="*/ 37 w 37"/>
                  <a:gd name="T1" fmla="*/ 12 h 40"/>
                  <a:gd name="T2" fmla="*/ 34 w 37"/>
                  <a:gd name="T3" fmla="*/ 21 h 40"/>
                  <a:gd name="T4" fmla="*/ 31 w 37"/>
                  <a:gd name="T5" fmla="*/ 28 h 40"/>
                  <a:gd name="T6" fmla="*/ 24 w 37"/>
                  <a:gd name="T7" fmla="*/ 35 h 40"/>
                  <a:gd name="T8" fmla="*/ 17 w 37"/>
                  <a:gd name="T9" fmla="*/ 40 h 40"/>
                  <a:gd name="T10" fmla="*/ 12 w 37"/>
                  <a:gd name="T11" fmla="*/ 38 h 40"/>
                  <a:gd name="T12" fmla="*/ 7 w 37"/>
                  <a:gd name="T13" fmla="*/ 34 h 40"/>
                  <a:gd name="T14" fmla="*/ 2 w 37"/>
                  <a:gd name="T15" fmla="*/ 31 h 40"/>
                  <a:gd name="T16" fmla="*/ 0 w 37"/>
                  <a:gd name="T17" fmla="*/ 25 h 40"/>
                  <a:gd name="T18" fmla="*/ 2 w 37"/>
                  <a:gd name="T19" fmla="*/ 18 h 40"/>
                  <a:gd name="T20" fmla="*/ 7 w 37"/>
                  <a:gd name="T21" fmla="*/ 12 h 40"/>
                  <a:gd name="T22" fmla="*/ 11 w 37"/>
                  <a:gd name="T23" fmla="*/ 5 h 40"/>
                  <a:gd name="T24" fmla="*/ 16 w 37"/>
                  <a:gd name="T25" fmla="*/ 0 h 40"/>
                  <a:gd name="T26" fmla="*/ 23 w 37"/>
                  <a:gd name="T27" fmla="*/ 0 h 40"/>
                  <a:gd name="T28" fmla="*/ 29 w 37"/>
                  <a:gd name="T29" fmla="*/ 3 h 40"/>
                  <a:gd name="T30" fmla="*/ 33 w 37"/>
                  <a:gd name="T31" fmla="*/ 8 h 40"/>
                  <a:gd name="T32" fmla="*/ 37 w 37"/>
                  <a:gd name="T3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0">
                    <a:moveTo>
                      <a:pt x="37" y="12"/>
                    </a:moveTo>
                    <a:lnTo>
                      <a:pt x="34" y="21"/>
                    </a:lnTo>
                    <a:lnTo>
                      <a:pt x="31" y="28"/>
                    </a:lnTo>
                    <a:lnTo>
                      <a:pt x="24" y="35"/>
                    </a:ln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7" y="12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3" y="8"/>
                    </a:lnTo>
                    <a:lnTo>
                      <a:pt x="37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515"/>
              <p:cNvSpPr>
                <a:spLocks/>
              </p:cNvSpPr>
              <p:nvPr/>
            </p:nvSpPr>
            <p:spPr bwMode="auto">
              <a:xfrm>
                <a:off x="874" y="1470"/>
                <a:ext cx="14" cy="26"/>
              </a:xfrm>
              <a:custGeom>
                <a:avLst/>
                <a:gdLst>
                  <a:gd name="T0" fmla="*/ 26 w 29"/>
                  <a:gd name="T1" fmla="*/ 11 h 52"/>
                  <a:gd name="T2" fmla="*/ 29 w 29"/>
                  <a:gd name="T3" fmla="*/ 19 h 52"/>
                  <a:gd name="T4" fmla="*/ 29 w 29"/>
                  <a:gd name="T5" fmla="*/ 27 h 52"/>
                  <a:gd name="T6" fmla="*/ 29 w 29"/>
                  <a:gd name="T7" fmla="*/ 35 h 52"/>
                  <a:gd name="T8" fmla="*/ 26 w 29"/>
                  <a:gd name="T9" fmla="*/ 44 h 52"/>
                  <a:gd name="T10" fmla="*/ 23 w 29"/>
                  <a:gd name="T11" fmla="*/ 47 h 52"/>
                  <a:gd name="T12" fmla="*/ 18 w 29"/>
                  <a:gd name="T13" fmla="*/ 50 h 52"/>
                  <a:gd name="T14" fmla="*/ 14 w 29"/>
                  <a:gd name="T15" fmla="*/ 52 h 52"/>
                  <a:gd name="T16" fmla="*/ 8 w 29"/>
                  <a:gd name="T17" fmla="*/ 50 h 52"/>
                  <a:gd name="T18" fmla="*/ 2 w 29"/>
                  <a:gd name="T19" fmla="*/ 41 h 52"/>
                  <a:gd name="T20" fmla="*/ 0 w 29"/>
                  <a:gd name="T21" fmla="*/ 30 h 52"/>
                  <a:gd name="T22" fmla="*/ 0 w 29"/>
                  <a:gd name="T23" fmla="*/ 17 h 52"/>
                  <a:gd name="T24" fmla="*/ 2 w 29"/>
                  <a:gd name="T25" fmla="*/ 6 h 52"/>
                  <a:gd name="T26" fmla="*/ 8 w 29"/>
                  <a:gd name="T27" fmla="*/ 0 h 52"/>
                  <a:gd name="T28" fmla="*/ 15 w 29"/>
                  <a:gd name="T29" fmla="*/ 0 h 52"/>
                  <a:gd name="T30" fmla="*/ 22 w 29"/>
                  <a:gd name="T31" fmla="*/ 4 h 52"/>
                  <a:gd name="T32" fmla="*/ 26 w 29"/>
                  <a:gd name="T3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2">
                    <a:moveTo>
                      <a:pt x="26" y="11"/>
                    </a:moveTo>
                    <a:lnTo>
                      <a:pt x="29" y="19"/>
                    </a:lnTo>
                    <a:lnTo>
                      <a:pt x="29" y="27"/>
                    </a:lnTo>
                    <a:lnTo>
                      <a:pt x="29" y="35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18" y="50"/>
                    </a:lnTo>
                    <a:lnTo>
                      <a:pt x="14" y="52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0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516"/>
              <p:cNvSpPr>
                <a:spLocks/>
              </p:cNvSpPr>
              <p:nvPr/>
            </p:nvSpPr>
            <p:spPr bwMode="auto">
              <a:xfrm>
                <a:off x="1113" y="1480"/>
                <a:ext cx="15" cy="19"/>
              </a:xfrm>
              <a:custGeom>
                <a:avLst/>
                <a:gdLst>
                  <a:gd name="T0" fmla="*/ 29 w 30"/>
                  <a:gd name="T1" fmla="*/ 17 h 38"/>
                  <a:gd name="T2" fmla="*/ 30 w 30"/>
                  <a:gd name="T3" fmla="*/ 23 h 38"/>
                  <a:gd name="T4" fmla="*/ 28 w 30"/>
                  <a:gd name="T5" fmla="*/ 28 h 38"/>
                  <a:gd name="T6" fmla="*/ 24 w 30"/>
                  <a:gd name="T7" fmla="*/ 34 h 38"/>
                  <a:gd name="T8" fmla="*/ 20 w 30"/>
                  <a:gd name="T9" fmla="*/ 38 h 38"/>
                  <a:gd name="T10" fmla="*/ 14 w 30"/>
                  <a:gd name="T11" fmla="*/ 38 h 38"/>
                  <a:gd name="T12" fmla="*/ 9 w 30"/>
                  <a:gd name="T13" fmla="*/ 35 h 38"/>
                  <a:gd name="T14" fmla="*/ 5 w 30"/>
                  <a:gd name="T15" fmla="*/ 31 h 38"/>
                  <a:gd name="T16" fmla="*/ 2 w 30"/>
                  <a:gd name="T17" fmla="*/ 26 h 38"/>
                  <a:gd name="T18" fmla="*/ 1 w 30"/>
                  <a:gd name="T19" fmla="*/ 20 h 38"/>
                  <a:gd name="T20" fmla="*/ 0 w 30"/>
                  <a:gd name="T21" fmla="*/ 13 h 38"/>
                  <a:gd name="T22" fmla="*/ 0 w 30"/>
                  <a:gd name="T23" fmla="*/ 6 h 38"/>
                  <a:gd name="T24" fmla="*/ 0 w 30"/>
                  <a:gd name="T25" fmla="*/ 0 h 38"/>
                  <a:gd name="T26" fmla="*/ 8 w 30"/>
                  <a:gd name="T27" fmla="*/ 2 h 38"/>
                  <a:gd name="T28" fmla="*/ 16 w 30"/>
                  <a:gd name="T29" fmla="*/ 4 h 38"/>
                  <a:gd name="T30" fmla="*/ 23 w 30"/>
                  <a:gd name="T31" fmla="*/ 10 h 38"/>
                  <a:gd name="T32" fmla="*/ 29 w 30"/>
                  <a:gd name="T33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8">
                    <a:moveTo>
                      <a:pt x="29" y="17"/>
                    </a:moveTo>
                    <a:lnTo>
                      <a:pt x="30" y="23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4" y="38"/>
                    </a:lnTo>
                    <a:lnTo>
                      <a:pt x="9" y="35"/>
                    </a:lnTo>
                    <a:lnTo>
                      <a:pt x="5" y="31"/>
                    </a:lnTo>
                    <a:lnTo>
                      <a:pt x="2" y="26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517"/>
              <p:cNvSpPr>
                <a:spLocks/>
              </p:cNvSpPr>
              <p:nvPr/>
            </p:nvSpPr>
            <p:spPr bwMode="auto">
              <a:xfrm>
                <a:off x="1043" y="1487"/>
                <a:ext cx="22" cy="22"/>
              </a:xfrm>
              <a:custGeom>
                <a:avLst/>
                <a:gdLst>
                  <a:gd name="T0" fmla="*/ 43 w 43"/>
                  <a:gd name="T1" fmla="*/ 6 h 44"/>
                  <a:gd name="T2" fmla="*/ 40 w 43"/>
                  <a:gd name="T3" fmla="*/ 16 h 44"/>
                  <a:gd name="T4" fmla="*/ 33 w 43"/>
                  <a:gd name="T5" fmla="*/ 27 h 44"/>
                  <a:gd name="T6" fmla="*/ 25 w 43"/>
                  <a:gd name="T7" fmla="*/ 35 h 44"/>
                  <a:gd name="T8" fmla="*/ 16 w 43"/>
                  <a:gd name="T9" fmla="*/ 44 h 44"/>
                  <a:gd name="T10" fmla="*/ 11 w 43"/>
                  <a:gd name="T11" fmla="*/ 43 h 44"/>
                  <a:gd name="T12" fmla="*/ 5 w 43"/>
                  <a:gd name="T13" fmla="*/ 41 h 44"/>
                  <a:gd name="T14" fmla="*/ 1 w 43"/>
                  <a:gd name="T15" fmla="*/ 38 h 44"/>
                  <a:gd name="T16" fmla="*/ 0 w 43"/>
                  <a:gd name="T17" fmla="*/ 34 h 44"/>
                  <a:gd name="T18" fmla="*/ 2 w 43"/>
                  <a:gd name="T19" fmla="*/ 25 h 44"/>
                  <a:gd name="T20" fmla="*/ 5 w 43"/>
                  <a:gd name="T21" fmla="*/ 15 h 44"/>
                  <a:gd name="T22" fmla="*/ 12 w 43"/>
                  <a:gd name="T23" fmla="*/ 7 h 44"/>
                  <a:gd name="T24" fmla="*/ 20 w 43"/>
                  <a:gd name="T25" fmla="*/ 1 h 44"/>
                  <a:gd name="T26" fmla="*/ 27 w 43"/>
                  <a:gd name="T27" fmla="*/ 0 h 44"/>
                  <a:gd name="T28" fmla="*/ 33 w 43"/>
                  <a:gd name="T29" fmla="*/ 1 h 44"/>
                  <a:gd name="T30" fmla="*/ 39 w 43"/>
                  <a:gd name="T31" fmla="*/ 3 h 44"/>
                  <a:gd name="T32" fmla="*/ 43 w 43"/>
                  <a:gd name="T3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4">
                    <a:moveTo>
                      <a:pt x="43" y="6"/>
                    </a:moveTo>
                    <a:lnTo>
                      <a:pt x="40" y="16"/>
                    </a:lnTo>
                    <a:lnTo>
                      <a:pt x="33" y="27"/>
                    </a:lnTo>
                    <a:lnTo>
                      <a:pt x="25" y="35"/>
                    </a:lnTo>
                    <a:lnTo>
                      <a:pt x="16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5" y="15"/>
                    </a:lnTo>
                    <a:lnTo>
                      <a:pt x="12" y="7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518"/>
              <p:cNvSpPr>
                <a:spLocks/>
              </p:cNvSpPr>
              <p:nvPr/>
            </p:nvSpPr>
            <p:spPr bwMode="auto">
              <a:xfrm>
                <a:off x="1373" y="1489"/>
                <a:ext cx="10" cy="11"/>
              </a:xfrm>
              <a:custGeom>
                <a:avLst/>
                <a:gdLst>
                  <a:gd name="T0" fmla="*/ 20 w 20"/>
                  <a:gd name="T1" fmla="*/ 11 h 23"/>
                  <a:gd name="T2" fmla="*/ 20 w 20"/>
                  <a:gd name="T3" fmla="*/ 16 h 23"/>
                  <a:gd name="T4" fmla="*/ 17 w 20"/>
                  <a:gd name="T5" fmla="*/ 19 h 23"/>
                  <a:gd name="T6" fmla="*/ 15 w 20"/>
                  <a:gd name="T7" fmla="*/ 22 h 23"/>
                  <a:gd name="T8" fmla="*/ 12 w 20"/>
                  <a:gd name="T9" fmla="*/ 23 h 23"/>
                  <a:gd name="T10" fmla="*/ 8 w 20"/>
                  <a:gd name="T11" fmla="*/ 23 h 23"/>
                  <a:gd name="T12" fmla="*/ 5 w 20"/>
                  <a:gd name="T13" fmla="*/ 22 h 23"/>
                  <a:gd name="T14" fmla="*/ 2 w 20"/>
                  <a:gd name="T15" fmla="*/ 21 h 23"/>
                  <a:gd name="T16" fmla="*/ 1 w 20"/>
                  <a:gd name="T17" fmla="*/ 17 h 23"/>
                  <a:gd name="T18" fmla="*/ 0 w 20"/>
                  <a:gd name="T19" fmla="*/ 12 h 23"/>
                  <a:gd name="T20" fmla="*/ 1 w 20"/>
                  <a:gd name="T21" fmla="*/ 8 h 23"/>
                  <a:gd name="T22" fmla="*/ 4 w 20"/>
                  <a:gd name="T23" fmla="*/ 4 h 23"/>
                  <a:gd name="T24" fmla="*/ 6 w 20"/>
                  <a:gd name="T25" fmla="*/ 0 h 23"/>
                  <a:gd name="T26" fmla="*/ 9 w 20"/>
                  <a:gd name="T27" fmla="*/ 2 h 23"/>
                  <a:gd name="T28" fmla="*/ 14 w 20"/>
                  <a:gd name="T29" fmla="*/ 4 h 23"/>
                  <a:gd name="T30" fmla="*/ 17 w 20"/>
                  <a:gd name="T31" fmla="*/ 8 h 23"/>
                  <a:gd name="T32" fmla="*/ 20 w 20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3">
                    <a:moveTo>
                      <a:pt x="20" y="11"/>
                    </a:moveTo>
                    <a:lnTo>
                      <a:pt x="20" y="16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7" y="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519"/>
              <p:cNvSpPr>
                <a:spLocks/>
              </p:cNvSpPr>
              <p:nvPr/>
            </p:nvSpPr>
            <p:spPr bwMode="auto">
              <a:xfrm>
                <a:off x="900" y="1502"/>
                <a:ext cx="11" cy="15"/>
              </a:xfrm>
              <a:custGeom>
                <a:avLst/>
                <a:gdLst>
                  <a:gd name="T0" fmla="*/ 21 w 21"/>
                  <a:gd name="T1" fmla="*/ 27 h 29"/>
                  <a:gd name="T2" fmla="*/ 18 w 21"/>
                  <a:gd name="T3" fmla="*/ 29 h 29"/>
                  <a:gd name="T4" fmla="*/ 14 w 21"/>
                  <a:gd name="T5" fmla="*/ 29 h 29"/>
                  <a:gd name="T6" fmla="*/ 10 w 21"/>
                  <a:gd name="T7" fmla="*/ 29 h 29"/>
                  <a:gd name="T8" fmla="*/ 7 w 21"/>
                  <a:gd name="T9" fmla="*/ 27 h 29"/>
                  <a:gd name="T10" fmla="*/ 2 w 21"/>
                  <a:gd name="T11" fmla="*/ 23 h 29"/>
                  <a:gd name="T12" fmla="*/ 0 w 21"/>
                  <a:gd name="T13" fmla="*/ 18 h 29"/>
                  <a:gd name="T14" fmla="*/ 0 w 21"/>
                  <a:gd name="T15" fmla="*/ 12 h 29"/>
                  <a:gd name="T16" fmla="*/ 0 w 21"/>
                  <a:gd name="T17" fmla="*/ 6 h 29"/>
                  <a:gd name="T18" fmla="*/ 1 w 21"/>
                  <a:gd name="T19" fmla="*/ 0 h 29"/>
                  <a:gd name="T20" fmla="*/ 8 w 21"/>
                  <a:gd name="T21" fmla="*/ 4 h 29"/>
                  <a:gd name="T22" fmla="*/ 15 w 21"/>
                  <a:gd name="T23" fmla="*/ 11 h 29"/>
                  <a:gd name="T24" fmla="*/ 20 w 21"/>
                  <a:gd name="T25" fmla="*/ 19 h 29"/>
                  <a:gd name="T26" fmla="*/ 21 w 21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9">
                    <a:moveTo>
                      <a:pt x="21" y="27"/>
                    </a:moveTo>
                    <a:lnTo>
                      <a:pt x="18" y="29"/>
                    </a:lnTo>
                    <a:lnTo>
                      <a:pt x="14" y="29"/>
                    </a:lnTo>
                    <a:lnTo>
                      <a:pt x="10" y="29"/>
                    </a:lnTo>
                    <a:lnTo>
                      <a:pt x="7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8" y="4"/>
                    </a:lnTo>
                    <a:lnTo>
                      <a:pt x="15" y="11"/>
                    </a:lnTo>
                    <a:lnTo>
                      <a:pt x="20" y="19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520"/>
              <p:cNvSpPr>
                <a:spLocks/>
              </p:cNvSpPr>
              <p:nvPr/>
            </p:nvSpPr>
            <p:spPr bwMode="auto">
              <a:xfrm>
                <a:off x="1494" y="1507"/>
                <a:ext cx="9" cy="12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5 h 24"/>
                  <a:gd name="T4" fmla="*/ 16 w 19"/>
                  <a:gd name="T5" fmla="*/ 18 h 24"/>
                  <a:gd name="T6" fmla="*/ 14 w 19"/>
                  <a:gd name="T7" fmla="*/ 22 h 24"/>
                  <a:gd name="T8" fmla="*/ 10 w 19"/>
                  <a:gd name="T9" fmla="*/ 24 h 24"/>
                  <a:gd name="T10" fmla="*/ 7 w 19"/>
                  <a:gd name="T11" fmla="*/ 24 h 24"/>
                  <a:gd name="T12" fmla="*/ 4 w 19"/>
                  <a:gd name="T13" fmla="*/ 23 h 24"/>
                  <a:gd name="T14" fmla="*/ 2 w 19"/>
                  <a:gd name="T15" fmla="*/ 20 h 24"/>
                  <a:gd name="T16" fmla="*/ 0 w 19"/>
                  <a:gd name="T17" fmla="*/ 18 h 24"/>
                  <a:gd name="T18" fmla="*/ 0 w 19"/>
                  <a:gd name="T19" fmla="*/ 13 h 24"/>
                  <a:gd name="T20" fmla="*/ 0 w 19"/>
                  <a:gd name="T21" fmla="*/ 9 h 24"/>
                  <a:gd name="T22" fmla="*/ 1 w 19"/>
                  <a:gd name="T23" fmla="*/ 3 h 24"/>
                  <a:gd name="T24" fmla="*/ 2 w 19"/>
                  <a:gd name="T25" fmla="*/ 0 h 24"/>
                  <a:gd name="T26" fmla="*/ 7 w 19"/>
                  <a:gd name="T27" fmla="*/ 1 h 24"/>
                  <a:gd name="T28" fmla="*/ 12 w 19"/>
                  <a:gd name="T29" fmla="*/ 3 h 24"/>
                  <a:gd name="T30" fmla="*/ 16 w 19"/>
                  <a:gd name="T31" fmla="*/ 7 h 24"/>
                  <a:gd name="T32" fmla="*/ 19 w 19"/>
                  <a:gd name="T3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lnTo>
                      <a:pt x="19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521"/>
              <p:cNvSpPr>
                <a:spLocks/>
              </p:cNvSpPr>
              <p:nvPr/>
            </p:nvSpPr>
            <p:spPr bwMode="auto">
              <a:xfrm>
                <a:off x="928" y="1511"/>
                <a:ext cx="15" cy="14"/>
              </a:xfrm>
              <a:custGeom>
                <a:avLst/>
                <a:gdLst>
                  <a:gd name="T0" fmla="*/ 29 w 29"/>
                  <a:gd name="T1" fmla="*/ 16 h 28"/>
                  <a:gd name="T2" fmla="*/ 29 w 29"/>
                  <a:gd name="T3" fmla="*/ 20 h 28"/>
                  <a:gd name="T4" fmla="*/ 27 w 29"/>
                  <a:gd name="T5" fmla="*/ 24 h 28"/>
                  <a:gd name="T6" fmla="*/ 24 w 29"/>
                  <a:gd name="T7" fmla="*/ 26 h 28"/>
                  <a:gd name="T8" fmla="*/ 20 w 29"/>
                  <a:gd name="T9" fmla="*/ 27 h 28"/>
                  <a:gd name="T10" fmla="*/ 14 w 29"/>
                  <a:gd name="T11" fmla="*/ 28 h 28"/>
                  <a:gd name="T12" fmla="*/ 8 w 29"/>
                  <a:gd name="T13" fmla="*/ 26 h 28"/>
                  <a:gd name="T14" fmla="*/ 4 w 29"/>
                  <a:gd name="T15" fmla="*/ 23 h 28"/>
                  <a:gd name="T16" fmla="*/ 0 w 29"/>
                  <a:gd name="T17" fmla="*/ 18 h 28"/>
                  <a:gd name="T18" fmla="*/ 0 w 29"/>
                  <a:gd name="T19" fmla="*/ 13 h 28"/>
                  <a:gd name="T20" fmla="*/ 1 w 29"/>
                  <a:gd name="T21" fmla="*/ 8 h 28"/>
                  <a:gd name="T22" fmla="*/ 4 w 29"/>
                  <a:gd name="T23" fmla="*/ 3 h 28"/>
                  <a:gd name="T24" fmla="*/ 7 w 29"/>
                  <a:gd name="T25" fmla="*/ 0 h 28"/>
                  <a:gd name="T26" fmla="*/ 14 w 29"/>
                  <a:gd name="T27" fmla="*/ 2 h 28"/>
                  <a:gd name="T28" fmla="*/ 20 w 29"/>
                  <a:gd name="T29" fmla="*/ 5 h 28"/>
                  <a:gd name="T30" fmla="*/ 26 w 29"/>
                  <a:gd name="T31" fmla="*/ 10 h 28"/>
                  <a:gd name="T32" fmla="*/ 29 w 29"/>
                  <a:gd name="T3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8">
                    <a:moveTo>
                      <a:pt x="29" y="16"/>
                    </a:moveTo>
                    <a:lnTo>
                      <a:pt x="29" y="20"/>
                    </a:lnTo>
                    <a:lnTo>
                      <a:pt x="27" y="24"/>
                    </a:lnTo>
                    <a:lnTo>
                      <a:pt x="24" y="26"/>
                    </a:lnTo>
                    <a:lnTo>
                      <a:pt x="20" y="27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1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522"/>
              <p:cNvSpPr>
                <a:spLocks/>
              </p:cNvSpPr>
              <p:nvPr/>
            </p:nvSpPr>
            <p:spPr bwMode="auto">
              <a:xfrm>
                <a:off x="1198" y="1511"/>
                <a:ext cx="12" cy="13"/>
              </a:xfrm>
              <a:custGeom>
                <a:avLst/>
                <a:gdLst>
                  <a:gd name="T0" fmla="*/ 22 w 23"/>
                  <a:gd name="T1" fmla="*/ 18 h 26"/>
                  <a:gd name="T2" fmla="*/ 18 w 23"/>
                  <a:gd name="T3" fmla="*/ 23 h 26"/>
                  <a:gd name="T4" fmla="*/ 14 w 23"/>
                  <a:gd name="T5" fmla="*/ 25 h 26"/>
                  <a:gd name="T6" fmla="*/ 8 w 23"/>
                  <a:gd name="T7" fmla="*/ 26 h 26"/>
                  <a:gd name="T8" fmla="*/ 2 w 23"/>
                  <a:gd name="T9" fmla="*/ 26 h 26"/>
                  <a:gd name="T10" fmla="*/ 0 w 23"/>
                  <a:gd name="T11" fmla="*/ 24 h 26"/>
                  <a:gd name="T12" fmla="*/ 0 w 23"/>
                  <a:gd name="T13" fmla="*/ 20 h 26"/>
                  <a:gd name="T14" fmla="*/ 0 w 23"/>
                  <a:gd name="T15" fmla="*/ 18 h 26"/>
                  <a:gd name="T16" fmla="*/ 1 w 23"/>
                  <a:gd name="T17" fmla="*/ 16 h 26"/>
                  <a:gd name="T18" fmla="*/ 21 w 23"/>
                  <a:gd name="T19" fmla="*/ 0 h 26"/>
                  <a:gd name="T20" fmla="*/ 22 w 23"/>
                  <a:gd name="T21" fmla="*/ 3 h 26"/>
                  <a:gd name="T22" fmla="*/ 23 w 23"/>
                  <a:gd name="T23" fmla="*/ 9 h 26"/>
                  <a:gd name="T24" fmla="*/ 23 w 23"/>
                  <a:gd name="T25" fmla="*/ 13 h 26"/>
                  <a:gd name="T26" fmla="*/ 22 w 23"/>
                  <a:gd name="T2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22" y="18"/>
                    </a:moveTo>
                    <a:lnTo>
                      <a:pt x="18" y="23"/>
                    </a:lnTo>
                    <a:lnTo>
                      <a:pt x="14" y="25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1" y="0"/>
                    </a:lnTo>
                    <a:lnTo>
                      <a:pt x="22" y="3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523"/>
              <p:cNvSpPr>
                <a:spLocks/>
              </p:cNvSpPr>
              <p:nvPr/>
            </p:nvSpPr>
            <p:spPr bwMode="auto">
              <a:xfrm>
                <a:off x="1007" y="1519"/>
                <a:ext cx="14" cy="17"/>
              </a:xfrm>
              <a:custGeom>
                <a:avLst/>
                <a:gdLst>
                  <a:gd name="T0" fmla="*/ 29 w 29"/>
                  <a:gd name="T1" fmla="*/ 15 h 34"/>
                  <a:gd name="T2" fmla="*/ 29 w 29"/>
                  <a:gd name="T3" fmla="*/ 19 h 34"/>
                  <a:gd name="T4" fmla="*/ 28 w 29"/>
                  <a:gd name="T5" fmla="*/ 25 h 34"/>
                  <a:gd name="T6" fmla="*/ 25 w 29"/>
                  <a:gd name="T7" fmla="*/ 30 h 34"/>
                  <a:gd name="T8" fmla="*/ 23 w 29"/>
                  <a:gd name="T9" fmla="*/ 34 h 34"/>
                  <a:gd name="T10" fmla="*/ 17 w 29"/>
                  <a:gd name="T11" fmla="*/ 31 h 34"/>
                  <a:gd name="T12" fmla="*/ 10 w 29"/>
                  <a:gd name="T13" fmla="*/ 27 h 34"/>
                  <a:gd name="T14" fmla="*/ 6 w 29"/>
                  <a:gd name="T15" fmla="*/ 24 h 34"/>
                  <a:gd name="T16" fmla="*/ 1 w 29"/>
                  <a:gd name="T17" fmla="*/ 18 h 34"/>
                  <a:gd name="T18" fmla="*/ 0 w 29"/>
                  <a:gd name="T19" fmla="*/ 14 h 34"/>
                  <a:gd name="T20" fmla="*/ 0 w 29"/>
                  <a:gd name="T21" fmla="*/ 9 h 34"/>
                  <a:gd name="T22" fmla="*/ 1 w 29"/>
                  <a:gd name="T23" fmla="*/ 3 h 34"/>
                  <a:gd name="T24" fmla="*/ 3 w 29"/>
                  <a:gd name="T25" fmla="*/ 0 h 34"/>
                  <a:gd name="T26" fmla="*/ 10 w 29"/>
                  <a:gd name="T27" fmla="*/ 2 h 34"/>
                  <a:gd name="T28" fmla="*/ 18 w 29"/>
                  <a:gd name="T29" fmla="*/ 4 h 34"/>
                  <a:gd name="T30" fmla="*/ 24 w 29"/>
                  <a:gd name="T31" fmla="*/ 8 h 34"/>
                  <a:gd name="T32" fmla="*/ 29 w 29"/>
                  <a:gd name="T33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4">
                    <a:moveTo>
                      <a:pt x="29" y="15"/>
                    </a:moveTo>
                    <a:lnTo>
                      <a:pt x="29" y="19"/>
                    </a:lnTo>
                    <a:lnTo>
                      <a:pt x="28" y="25"/>
                    </a:lnTo>
                    <a:lnTo>
                      <a:pt x="25" y="30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524"/>
              <p:cNvSpPr>
                <a:spLocks/>
              </p:cNvSpPr>
              <p:nvPr/>
            </p:nvSpPr>
            <p:spPr bwMode="auto">
              <a:xfrm>
                <a:off x="1541" y="1531"/>
                <a:ext cx="9" cy="7"/>
              </a:xfrm>
              <a:custGeom>
                <a:avLst/>
                <a:gdLst>
                  <a:gd name="T0" fmla="*/ 19 w 19"/>
                  <a:gd name="T1" fmla="*/ 6 h 15"/>
                  <a:gd name="T2" fmla="*/ 19 w 19"/>
                  <a:gd name="T3" fmla="*/ 9 h 15"/>
                  <a:gd name="T4" fmla="*/ 19 w 19"/>
                  <a:gd name="T5" fmla="*/ 11 h 15"/>
                  <a:gd name="T6" fmla="*/ 18 w 19"/>
                  <a:gd name="T7" fmla="*/ 14 h 15"/>
                  <a:gd name="T8" fmla="*/ 15 w 19"/>
                  <a:gd name="T9" fmla="*/ 15 h 15"/>
                  <a:gd name="T10" fmla="*/ 11 w 19"/>
                  <a:gd name="T11" fmla="*/ 15 h 15"/>
                  <a:gd name="T12" fmla="*/ 6 w 19"/>
                  <a:gd name="T13" fmla="*/ 14 h 15"/>
                  <a:gd name="T14" fmla="*/ 3 w 19"/>
                  <a:gd name="T15" fmla="*/ 11 h 15"/>
                  <a:gd name="T16" fmla="*/ 0 w 19"/>
                  <a:gd name="T17" fmla="*/ 7 h 15"/>
                  <a:gd name="T18" fmla="*/ 0 w 19"/>
                  <a:gd name="T19" fmla="*/ 4 h 15"/>
                  <a:gd name="T20" fmla="*/ 2 w 19"/>
                  <a:gd name="T21" fmla="*/ 2 h 15"/>
                  <a:gd name="T22" fmla="*/ 4 w 19"/>
                  <a:gd name="T23" fmla="*/ 1 h 15"/>
                  <a:gd name="T24" fmla="*/ 6 w 19"/>
                  <a:gd name="T25" fmla="*/ 0 h 15"/>
                  <a:gd name="T26" fmla="*/ 10 w 19"/>
                  <a:gd name="T27" fmla="*/ 0 h 15"/>
                  <a:gd name="T28" fmla="*/ 13 w 19"/>
                  <a:gd name="T29" fmla="*/ 0 h 15"/>
                  <a:gd name="T30" fmla="*/ 17 w 19"/>
                  <a:gd name="T31" fmla="*/ 2 h 15"/>
                  <a:gd name="T32" fmla="*/ 19 w 1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9" y="6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525"/>
              <p:cNvSpPr>
                <a:spLocks/>
              </p:cNvSpPr>
              <p:nvPr/>
            </p:nvSpPr>
            <p:spPr bwMode="auto">
              <a:xfrm>
                <a:off x="1463" y="1533"/>
                <a:ext cx="20" cy="11"/>
              </a:xfrm>
              <a:custGeom>
                <a:avLst/>
                <a:gdLst>
                  <a:gd name="T0" fmla="*/ 39 w 39"/>
                  <a:gd name="T1" fmla="*/ 8 h 23"/>
                  <a:gd name="T2" fmla="*/ 36 w 39"/>
                  <a:gd name="T3" fmla="*/ 14 h 23"/>
                  <a:gd name="T4" fmla="*/ 31 w 39"/>
                  <a:gd name="T5" fmla="*/ 19 h 23"/>
                  <a:gd name="T6" fmla="*/ 25 w 39"/>
                  <a:gd name="T7" fmla="*/ 22 h 23"/>
                  <a:gd name="T8" fmla="*/ 19 w 39"/>
                  <a:gd name="T9" fmla="*/ 23 h 23"/>
                  <a:gd name="T10" fmla="*/ 14 w 39"/>
                  <a:gd name="T11" fmla="*/ 23 h 23"/>
                  <a:gd name="T12" fmla="*/ 8 w 39"/>
                  <a:gd name="T13" fmla="*/ 23 h 23"/>
                  <a:gd name="T14" fmla="*/ 3 w 39"/>
                  <a:gd name="T15" fmla="*/ 21 h 23"/>
                  <a:gd name="T16" fmla="*/ 0 w 39"/>
                  <a:gd name="T17" fmla="*/ 18 h 23"/>
                  <a:gd name="T18" fmla="*/ 1 w 39"/>
                  <a:gd name="T19" fmla="*/ 12 h 23"/>
                  <a:gd name="T20" fmla="*/ 3 w 39"/>
                  <a:gd name="T21" fmla="*/ 8 h 23"/>
                  <a:gd name="T22" fmla="*/ 8 w 39"/>
                  <a:gd name="T23" fmla="*/ 5 h 23"/>
                  <a:gd name="T24" fmla="*/ 13 w 39"/>
                  <a:gd name="T25" fmla="*/ 3 h 23"/>
                  <a:gd name="T26" fmla="*/ 16 w 39"/>
                  <a:gd name="T27" fmla="*/ 1 h 23"/>
                  <a:gd name="T28" fmla="*/ 19 w 39"/>
                  <a:gd name="T29" fmla="*/ 0 h 23"/>
                  <a:gd name="T30" fmla="*/ 22 w 39"/>
                  <a:gd name="T31" fmla="*/ 0 h 23"/>
                  <a:gd name="T32" fmla="*/ 25 w 39"/>
                  <a:gd name="T33" fmla="*/ 0 h 23"/>
                  <a:gd name="T34" fmla="*/ 28 w 39"/>
                  <a:gd name="T35" fmla="*/ 4 h 23"/>
                  <a:gd name="T36" fmla="*/ 31 w 39"/>
                  <a:gd name="T37" fmla="*/ 6 h 23"/>
                  <a:gd name="T38" fmla="*/ 36 w 39"/>
                  <a:gd name="T39" fmla="*/ 7 h 23"/>
                  <a:gd name="T40" fmla="*/ 39 w 39"/>
                  <a:gd name="T4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3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31" y="6"/>
                    </a:lnTo>
                    <a:lnTo>
                      <a:pt x="36" y="7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526"/>
              <p:cNvSpPr>
                <a:spLocks/>
              </p:cNvSpPr>
              <p:nvPr/>
            </p:nvSpPr>
            <p:spPr bwMode="auto">
              <a:xfrm>
                <a:off x="1249" y="1536"/>
                <a:ext cx="19" cy="16"/>
              </a:xfrm>
              <a:custGeom>
                <a:avLst/>
                <a:gdLst>
                  <a:gd name="T0" fmla="*/ 37 w 37"/>
                  <a:gd name="T1" fmla="*/ 7 h 33"/>
                  <a:gd name="T2" fmla="*/ 37 w 37"/>
                  <a:gd name="T3" fmla="*/ 15 h 33"/>
                  <a:gd name="T4" fmla="*/ 35 w 37"/>
                  <a:gd name="T5" fmla="*/ 21 h 33"/>
                  <a:gd name="T6" fmla="*/ 30 w 37"/>
                  <a:gd name="T7" fmla="*/ 28 h 33"/>
                  <a:gd name="T8" fmla="*/ 24 w 37"/>
                  <a:gd name="T9" fmla="*/ 33 h 33"/>
                  <a:gd name="T10" fmla="*/ 19 w 37"/>
                  <a:gd name="T11" fmla="*/ 30 h 33"/>
                  <a:gd name="T12" fmla="*/ 13 w 37"/>
                  <a:gd name="T13" fmla="*/ 28 h 33"/>
                  <a:gd name="T14" fmla="*/ 6 w 37"/>
                  <a:gd name="T15" fmla="*/ 24 h 33"/>
                  <a:gd name="T16" fmla="*/ 0 w 37"/>
                  <a:gd name="T17" fmla="*/ 23 h 33"/>
                  <a:gd name="T18" fmla="*/ 4 w 37"/>
                  <a:gd name="T19" fmla="*/ 19 h 33"/>
                  <a:gd name="T20" fmla="*/ 8 w 37"/>
                  <a:gd name="T21" fmla="*/ 14 h 33"/>
                  <a:gd name="T22" fmla="*/ 13 w 37"/>
                  <a:gd name="T23" fmla="*/ 8 h 33"/>
                  <a:gd name="T24" fmla="*/ 19 w 37"/>
                  <a:gd name="T25" fmla="*/ 5 h 33"/>
                  <a:gd name="T26" fmla="*/ 23 w 37"/>
                  <a:gd name="T27" fmla="*/ 1 h 33"/>
                  <a:gd name="T28" fmla="*/ 28 w 37"/>
                  <a:gd name="T29" fmla="*/ 0 h 33"/>
                  <a:gd name="T30" fmla="*/ 33 w 37"/>
                  <a:gd name="T31" fmla="*/ 3 h 33"/>
                  <a:gd name="T32" fmla="*/ 37 w 37"/>
                  <a:gd name="T3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3">
                    <a:moveTo>
                      <a:pt x="37" y="7"/>
                    </a:moveTo>
                    <a:lnTo>
                      <a:pt x="37" y="15"/>
                    </a:lnTo>
                    <a:lnTo>
                      <a:pt x="35" y="21"/>
                    </a:lnTo>
                    <a:lnTo>
                      <a:pt x="30" y="28"/>
                    </a:lnTo>
                    <a:lnTo>
                      <a:pt x="24" y="33"/>
                    </a:lnTo>
                    <a:lnTo>
                      <a:pt x="19" y="30"/>
                    </a:lnTo>
                    <a:lnTo>
                      <a:pt x="13" y="28"/>
                    </a:lnTo>
                    <a:lnTo>
                      <a:pt x="6" y="24"/>
                    </a:lnTo>
                    <a:lnTo>
                      <a:pt x="0" y="23"/>
                    </a:lnTo>
                    <a:lnTo>
                      <a:pt x="4" y="19"/>
                    </a:lnTo>
                    <a:lnTo>
                      <a:pt x="8" y="14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3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527"/>
              <p:cNvSpPr>
                <a:spLocks/>
              </p:cNvSpPr>
              <p:nvPr/>
            </p:nvSpPr>
            <p:spPr bwMode="auto">
              <a:xfrm>
                <a:off x="1500" y="1536"/>
                <a:ext cx="22" cy="13"/>
              </a:xfrm>
              <a:custGeom>
                <a:avLst/>
                <a:gdLst>
                  <a:gd name="T0" fmla="*/ 41 w 42"/>
                  <a:gd name="T1" fmla="*/ 1 h 26"/>
                  <a:gd name="T2" fmla="*/ 42 w 42"/>
                  <a:gd name="T3" fmla="*/ 8 h 26"/>
                  <a:gd name="T4" fmla="*/ 39 w 42"/>
                  <a:gd name="T5" fmla="*/ 14 h 26"/>
                  <a:gd name="T6" fmla="*/ 33 w 42"/>
                  <a:gd name="T7" fmla="*/ 19 h 26"/>
                  <a:gd name="T8" fmla="*/ 27 w 42"/>
                  <a:gd name="T9" fmla="*/ 23 h 26"/>
                  <a:gd name="T10" fmla="*/ 21 w 42"/>
                  <a:gd name="T11" fmla="*/ 24 h 26"/>
                  <a:gd name="T12" fmla="*/ 14 w 42"/>
                  <a:gd name="T13" fmla="*/ 26 h 26"/>
                  <a:gd name="T14" fmla="*/ 6 w 42"/>
                  <a:gd name="T15" fmla="*/ 26 h 26"/>
                  <a:gd name="T16" fmla="*/ 0 w 42"/>
                  <a:gd name="T17" fmla="*/ 21 h 26"/>
                  <a:gd name="T18" fmla="*/ 3 w 42"/>
                  <a:gd name="T19" fmla="*/ 16 h 26"/>
                  <a:gd name="T20" fmla="*/ 7 w 42"/>
                  <a:gd name="T21" fmla="*/ 12 h 26"/>
                  <a:gd name="T22" fmla="*/ 12 w 42"/>
                  <a:gd name="T23" fmla="*/ 7 h 26"/>
                  <a:gd name="T24" fmla="*/ 17 w 42"/>
                  <a:gd name="T25" fmla="*/ 4 h 26"/>
                  <a:gd name="T26" fmla="*/ 23 w 42"/>
                  <a:gd name="T27" fmla="*/ 1 h 26"/>
                  <a:gd name="T28" fmla="*/ 29 w 42"/>
                  <a:gd name="T29" fmla="*/ 0 h 26"/>
                  <a:gd name="T30" fmla="*/ 34 w 42"/>
                  <a:gd name="T31" fmla="*/ 0 h 26"/>
                  <a:gd name="T32" fmla="*/ 41 w 42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6">
                    <a:moveTo>
                      <a:pt x="41" y="1"/>
                    </a:moveTo>
                    <a:lnTo>
                      <a:pt x="42" y="8"/>
                    </a:lnTo>
                    <a:lnTo>
                      <a:pt x="39" y="14"/>
                    </a:lnTo>
                    <a:lnTo>
                      <a:pt x="33" y="19"/>
                    </a:lnTo>
                    <a:lnTo>
                      <a:pt x="27" y="23"/>
                    </a:lnTo>
                    <a:lnTo>
                      <a:pt x="21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528"/>
              <p:cNvSpPr>
                <a:spLocks/>
              </p:cNvSpPr>
              <p:nvPr/>
            </p:nvSpPr>
            <p:spPr bwMode="auto">
              <a:xfrm>
                <a:off x="1094" y="1541"/>
                <a:ext cx="15" cy="18"/>
              </a:xfrm>
              <a:custGeom>
                <a:avLst/>
                <a:gdLst>
                  <a:gd name="T0" fmla="*/ 30 w 31"/>
                  <a:gd name="T1" fmla="*/ 10 h 37"/>
                  <a:gd name="T2" fmla="*/ 31 w 31"/>
                  <a:gd name="T3" fmla="*/ 15 h 37"/>
                  <a:gd name="T4" fmla="*/ 31 w 31"/>
                  <a:gd name="T5" fmla="*/ 22 h 37"/>
                  <a:gd name="T6" fmla="*/ 30 w 31"/>
                  <a:gd name="T7" fmla="*/ 28 h 37"/>
                  <a:gd name="T8" fmla="*/ 28 w 31"/>
                  <a:gd name="T9" fmla="*/ 34 h 37"/>
                  <a:gd name="T10" fmla="*/ 23 w 31"/>
                  <a:gd name="T11" fmla="*/ 36 h 37"/>
                  <a:gd name="T12" fmla="*/ 17 w 31"/>
                  <a:gd name="T13" fmla="*/ 37 h 37"/>
                  <a:gd name="T14" fmla="*/ 12 w 31"/>
                  <a:gd name="T15" fmla="*/ 36 h 37"/>
                  <a:gd name="T16" fmla="*/ 7 w 31"/>
                  <a:gd name="T17" fmla="*/ 37 h 37"/>
                  <a:gd name="T18" fmla="*/ 4 w 31"/>
                  <a:gd name="T19" fmla="*/ 30 h 37"/>
                  <a:gd name="T20" fmla="*/ 1 w 31"/>
                  <a:gd name="T21" fmla="*/ 24 h 37"/>
                  <a:gd name="T22" fmla="*/ 0 w 31"/>
                  <a:gd name="T23" fmla="*/ 15 h 37"/>
                  <a:gd name="T24" fmla="*/ 0 w 31"/>
                  <a:gd name="T25" fmla="*/ 7 h 37"/>
                  <a:gd name="T26" fmla="*/ 1 w 31"/>
                  <a:gd name="T27" fmla="*/ 5 h 37"/>
                  <a:gd name="T28" fmla="*/ 4 w 31"/>
                  <a:gd name="T29" fmla="*/ 3 h 37"/>
                  <a:gd name="T30" fmla="*/ 7 w 31"/>
                  <a:gd name="T31" fmla="*/ 2 h 37"/>
                  <a:gd name="T32" fmla="*/ 9 w 31"/>
                  <a:gd name="T33" fmla="*/ 0 h 37"/>
                  <a:gd name="T34" fmla="*/ 16 w 31"/>
                  <a:gd name="T35" fmla="*/ 0 h 37"/>
                  <a:gd name="T36" fmla="*/ 22 w 31"/>
                  <a:gd name="T37" fmla="*/ 2 h 37"/>
                  <a:gd name="T38" fmla="*/ 27 w 31"/>
                  <a:gd name="T39" fmla="*/ 5 h 37"/>
                  <a:gd name="T40" fmla="*/ 30 w 31"/>
                  <a:gd name="T4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10"/>
                    </a:moveTo>
                    <a:lnTo>
                      <a:pt x="31" y="15"/>
                    </a:lnTo>
                    <a:lnTo>
                      <a:pt x="31" y="22"/>
                    </a:lnTo>
                    <a:lnTo>
                      <a:pt x="30" y="28"/>
                    </a:lnTo>
                    <a:lnTo>
                      <a:pt x="28" y="34"/>
                    </a:lnTo>
                    <a:lnTo>
                      <a:pt x="23" y="36"/>
                    </a:lnTo>
                    <a:lnTo>
                      <a:pt x="17" y="37"/>
                    </a:lnTo>
                    <a:lnTo>
                      <a:pt x="12" y="36"/>
                    </a:lnTo>
                    <a:lnTo>
                      <a:pt x="7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529"/>
              <p:cNvSpPr>
                <a:spLocks/>
              </p:cNvSpPr>
              <p:nvPr/>
            </p:nvSpPr>
            <p:spPr bwMode="auto">
              <a:xfrm>
                <a:off x="1519" y="1556"/>
                <a:ext cx="16" cy="23"/>
              </a:xfrm>
              <a:custGeom>
                <a:avLst/>
                <a:gdLst>
                  <a:gd name="T0" fmla="*/ 31 w 31"/>
                  <a:gd name="T1" fmla="*/ 8 h 46"/>
                  <a:gd name="T2" fmla="*/ 30 w 31"/>
                  <a:gd name="T3" fmla="*/ 18 h 46"/>
                  <a:gd name="T4" fmla="*/ 26 w 31"/>
                  <a:gd name="T5" fmla="*/ 28 h 46"/>
                  <a:gd name="T6" fmla="*/ 21 w 31"/>
                  <a:gd name="T7" fmla="*/ 38 h 46"/>
                  <a:gd name="T8" fmla="*/ 14 w 31"/>
                  <a:gd name="T9" fmla="*/ 46 h 46"/>
                  <a:gd name="T10" fmla="*/ 8 w 31"/>
                  <a:gd name="T11" fmla="*/ 38 h 46"/>
                  <a:gd name="T12" fmla="*/ 3 w 31"/>
                  <a:gd name="T13" fmla="*/ 27 h 46"/>
                  <a:gd name="T14" fmla="*/ 0 w 31"/>
                  <a:gd name="T15" fmla="*/ 17 h 46"/>
                  <a:gd name="T16" fmla="*/ 1 w 31"/>
                  <a:gd name="T17" fmla="*/ 5 h 46"/>
                  <a:gd name="T18" fmla="*/ 8 w 31"/>
                  <a:gd name="T19" fmla="*/ 1 h 46"/>
                  <a:gd name="T20" fmla="*/ 16 w 31"/>
                  <a:gd name="T21" fmla="*/ 0 h 46"/>
                  <a:gd name="T22" fmla="*/ 25 w 31"/>
                  <a:gd name="T23" fmla="*/ 2 h 46"/>
                  <a:gd name="T24" fmla="*/ 31 w 31"/>
                  <a:gd name="T2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6">
                    <a:moveTo>
                      <a:pt x="31" y="8"/>
                    </a:moveTo>
                    <a:lnTo>
                      <a:pt x="30" y="18"/>
                    </a:lnTo>
                    <a:lnTo>
                      <a:pt x="26" y="28"/>
                    </a:lnTo>
                    <a:lnTo>
                      <a:pt x="21" y="38"/>
                    </a:lnTo>
                    <a:lnTo>
                      <a:pt x="14" y="46"/>
                    </a:lnTo>
                    <a:lnTo>
                      <a:pt x="8" y="38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16" y="0"/>
                    </a:lnTo>
                    <a:lnTo>
                      <a:pt x="25" y="2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530"/>
              <p:cNvSpPr>
                <a:spLocks/>
              </p:cNvSpPr>
              <p:nvPr/>
            </p:nvSpPr>
            <p:spPr bwMode="auto">
              <a:xfrm>
                <a:off x="1183" y="1557"/>
                <a:ext cx="18" cy="21"/>
              </a:xfrm>
              <a:custGeom>
                <a:avLst/>
                <a:gdLst>
                  <a:gd name="T0" fmla="*/ 36 w 36"/>
                  <a:gd name="T1" fmla="*/ 14 h 41"/>
                  <a:gd name="T2" fmla="*/ 36 w 36"/>
                  <a:gd name="T3" fmla="*/ 22 h 41"/>
                  <a:gd name="T4" fmla="*/ 32 w 36"/>
                  <a:gd name="T5" fmla="*/ 27 h 41"/>
                  <a:gd name="T6" fmla="*/ 28 w 36"/>
                  <a:gd name="T7" fmla="*/ 33 h 41"/>
                  <a:gd name="T8" fmla="*/ 21 w 36"/>
                  <a:gd name="T9" fmla="*/ 38 h 41"/>
                  <a:gd name="T10" fmla="*/ 17 w 36"/>
                  <a:gd name="T11" fmla="*/ 39 h 41"/>
                  <a:gd name="T12" fmla="*/ 14 w 36"/>
                  <a:gd name="T13" fmla="*/ 40 h 41"/>
                  <a:gd name="T14" fmla="*/ 10 w 36"/>
                  <a:gd name="T15" fmla="*/ 41 h 41"/>
                  <a:gd name="T16" fmla="*/ 7 w 36"/>
                  <a:gd name="T17" fmla="*/ 40 h 41"/>
                  <a:gd name="T18" fmla="*/ 2 w 36"/>
                  <a:gd name="T19" fmla="*/ 35 h 41"/>
                  <a:gd name="T20" fmla="*/ 0 w 36"/>
                  <a:gd name="T21" fmla="*/ 30 h 41"/>
                  <a:gd name="T22" fmla="*/ 0 w 36"/>
                  <a:gd name="T23" fmla="*/ 24 h 41"/>
                  <a:gd name="T24" fmla="*/ 1 w 36"/>
                  <a:gd name="T25" fmla="*/ 18 h 41"/>
                  <a:gd name="T26" fmla="*/ 9 w 36"/>
                  <a:gd name="T27" fmla="*/ 0 h 41"/>
                  <a:gd name="T28" fmla="*/ 17 w 36"/>
                  <a:gd name="T29" fmla="*/ 1 h 41"/>
                  <a:gd name="T30" fmla="*/ 24 w 36"/>
                  <a:gd name="T31" fmla="*/ 3 h 41"/>
                  <a:gd name="T32" fmla="*/ 31 w 36"/>
                  <a:gd name="T33" fmla="*/ 8 h 41"/>
                  <a:gd name="T34" fmla="*/ 36 w 36"/>
                  <a:gd name="T35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36" y="14"/>
                    </a:moveTo>
                    <a:lnTo>
                      <a:pt x="36" y="22"/>
                    </a:lnTo>
                    <a:lnTo>
                      <a:pt x="32" y="27"/>
                    </a:lnTo>
                    <a:lnTo>
                      <a:pt x="28" y="33"/>
                    </a:lnTo>
                    <a:lnTo>
                      <a:pt x="21" y="38"/>
                    </a:lnTo>
                    <a:lnTo>
                      <a:pt x="17" y="39"/>
                    </a:lnTo>
                    <a:lnTo>
                      <a:pt x="14" y="40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9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1" y="8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531"/>
              <p:cNvSpPr>
                <a:spLocks/>
              </p:cNvSpPr>
              <p:nvPr/>
            </p:nvSpPr>
            <p:spPr bwMode="auto">
              <a:xfrm>
                <a:off x="1063" y="1568"/>
                <a:ext cx="93" cy="275"/>
              </a:xfrm>
              <a:custGeom>
                <a:avLst/>
                <a:gdLst>
                  <a:gd name="T0" fmla="*/ 33 w 187"/>
                  <a:gd name="T1" fmla="*/ 83 h 548"/>
                  <a:gd name="T2" fmla="*/ 47 w 187"/>
                  <a:gd name="T3" fmla="*/ 121 h 548"/>
                  <a:gd name="T4" fmla="*/ 58 w 187"/>
                  <a:gd name="T5" fmla="*/ 159 h 548"/>
                  <a:gd name="T6" fmla="*/ 67 w 187"/>
                  <a:gd name="T7" fmla="*/ 198 h 548"/>
                  <a:gd name="T8" fmla="*/ 71 w 187"/>
                  <a:gd name="T9" fmla="*/ 222 h 548"/>
                  <a:gd name="T10" fmla="*/ 75 w 187"/>
                  <a:gd name="T11" fmla="*/ 230 h 548"/>
                  <a:gd name="T12" fmla="*/ 84 w 187"/>
                  <a:gd name="T13" fmla="*/ 208 h 548"/>
                  <a:gd name="T14" fmla="*/ 97 w 187"/>
                  <a:gd name="T15" fmla="*/ 156 h 548"/>
                  <a:gd name="T16" fmla="*/ 107 w 187"/>
                  <a:gd name="T17" fmla="*/ 103 h 548"/>
                  <a:gd name="T18" fmla="*/ 121 w 187"/>
                  <a:gd name="T19" fmla="*/ 53 h 548"/>
                  <a:gd name="T20" fmla="*/ 126 w 187"/>
                  <a:gd name="T21" fmla="*/ 56 h 548"/>
                  <a:gd name="T22" fmla="*/ 115 w 187"/>
                  <a:gd name="T23" fmla="*/ 114 h 548"/>
                  <a:gd name="T24" fmla="*/ 121 w 187"/>
                  <a:gd name="T25" fmla="*/ 138 h 548"/>
                  <a:gd name="T26" fmla="*/ 131 w 187"/>
                  <a:gd name="T27" fmla="*/ 126 h 548"/>
                  <a:gd name="T28" fmla="*/ 141 w 187"/>
                  <a:gd name="T29" fmla="*/ 115 h 548"/>
                  <a:gd name="T30" fmla="*/ 151 w 187"/>
                  <a:gd name="T31" fmla="*/ 103 h 548"/>
                  <a:gd name="T32" fmla="*/ 151 w 187"/>
                  <a:gd name="T33" fmla="*/ 115 h 548"/>
                  <a:gd name="T34" fmla="*/ 133 w 187"/>
                  <a:gd name="T35" fmla="*/ 147 h 548"/>
                  <a:gd name="T36" fmla="*/ 113 w 187"/>
                  <a:gd name="T37" fmla="*/ 178 h 548"/>
                  <a:gd name="T38" fmla="*/ 98 w 187"/>
                  <a:gd name="T39" fmla="*/ 212 h 548"/>
                  <a:gd name="T40" fmla="*/ 92 w 187"/>
                  <a:gd name="T41" fmla="*/ 249 h 548"/>
                  <a:gd name="T42" fmla="*/ 96 w 187"/>
                  <a:gd name="T43" fmla="*/ 284 h 548"/>
                  <a:gd name="T44" fmla="*/ 107 w 187"/>
                  <a:gd name="T45" fmla="*/ 317 h 548"/>
                  <a:gd name="T46" fmla="*/ 121 w 187"/>
                  <a:gd name="T47" fmla="*/ 348 h 548"/>
                  <a:gd name="T48" fmla="*/ 150 w 187"/>
                  <a:gd name="T49" fmla="*/ 458 h 548"/>
                  <a:gd name="T50" fmla="*/ 159 w 187"/>
                  <a:gd name="T51" fmla="*/ 480 h 548"/>
                  <a:gd name="T52" fmla="*/ 169 w 187"/>
                  <a:gd name="T53" fmla="*/ 503 h 548"/>
                  <a:gd name="T54" fmla="*/ 179 w 187"/>
                  <a:gd name="T55" fmla="*/ 525 h 548"/>
                  <a:gd name="T56" fmla="*/ 187 w 187"/>
                  <a:gd name="T57" fmla="*/ 548 h 548"/>
                  <a:gd name="T58" fmla="*/ 156 w 187"/>
                  <a:gd name="T59" fmla="*/ 512 h 548"/>
                  <a:gd name="T60" fmla="*/ 139 w 187"/>
                  <a:gd name="T61" fmla="*/ 469 h 548"/>
                  <a:gd name="T62" fmla="*/ 128 w 187"/>
                  <a:gd name="T63" fmla="*/ 421 h 548"/>
                  <a:gd name="T64" fmla="*/ 109 w 187"/>
                  <a:gd name="T65" fmla="*/ 379 h 548"/>
                  <a:gd name="T66" fmla="*/ 80 w 187"/>
                  <a:gd name="T67" fmla="*/ 350 h 548"/>
                  <a:gd name="T68" fmla="*/ 55 w 187"/>
                  <a:gd name="T69" fmla="*/ 318 h 548"/>
                  <a:gd name="T70" fmla="*/ 32 w 187"/>
                  <a:gd name="T71" fmla="*/ 285 h 548"/>
                  <a:gd name="T72" fmla="*/ 5 w 187"/>
                  <a:gd name="T73" fmla="*/ 255 h 548"/>
                  <a:gd name="T74" fmla="*/ 1 w 187"/>
                  <a:gd name="T75" fmla="*/ 243 h 548"/>
                  <a:gd name="T76" fmla="*/ 0 w 187"/>
                  <a:gd name="T77" fmla="*/ 230 h 548"/>
                  <a:gd name="T78" fmla="*/ 7 w 187"/>
                  <a:gd name="T79" fmla="*/ 252 h 548"/>
                  <a:gd name="T80" fmla="*/ 21 w 187"/>
                  <a:gd name="T81" fmla="*/ 269 h 548"/>
                  <a:gd name="T82" fmla="*/ 38 w 187"/>
                  <a:gd name="T83" fmla="*/ 284 h 548"/>
                  <a:gd name="T84" fmla="*/ 58 w 187"/>
                  <a:gd name="T85" fmla="*/ 295 h 548"/>
                  <a:gd name="T86" fmla="*/ 89 w 187"/>
                  <a:gd name="T87" fmla="*/ 321 h 548"/>
                  <a:gd name="T88" fmla="*/ 74 w 187"/>
                  <a:gd name="T89" fmla="*/ 290 h 548"/>
                  <a:gd name="T90" fmla="*/ 61 w 187"/>
                  <a:gd name="T91" fmla="*/ 249 h 548"/>
                  <a:gd name="T92" fmla="*/ 52 w 187"/>
                  <a:gd name="T93" fmla="*/ 197 h 548"/>
                  <a:gd name="T94" fmla="*/ 43 w 187"/>
                  <a:gd name="T95" fmla="*/ 149 h 548"/>
                  <a:gd name="T96" fmla="*/ 31 w 187"/>
                  <a:gd name="T97" fmla="*/ 107 h 548"/>
                  <a:gd name="T98" fmla="*/ 20 w 187"/>
                  <a:gd name="T99" fmla="*/ 65 h 548"/>
                  <a:gd name="T100" fmla="*/ 10 w 187"/>
                  <a:gd name="T101" fmla="*/ 22 h 548"/>
                  <a:gd name="T102" fmla="*/ 15 w 187"/>
                  <a:gd name="T103" fmla="*/ 16 h 548"/>
                  <a:gd name="T104" fmla="*/ 22 w 187"/>
                  <a:gd name="T105" fmla="*/ 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548">
                    <a:moveTo>
                      <a:pt x="26" y="64"/>
                    </a:moveTo>
                    <a:lnTo>
                      <a:pt x="33" y="83"/>
                    </a:lnTo>
                    <a:lnTo>
                      <a:pt x="40" y="101"/>
                    </a:lnTo>
                    <a:lnTo>
                      <a:pt x="47" y="121"/>
                    </a:lnTo>
                    <a:lnTo>
                      <a:pt x="53" y="139"/>
                    </a:lnTo>
                    <a:lnTo>
                      <a:pt x="58" y="159"/>
                    </a:lnTo>
                    <a:lnTo>
                      <a:pt x="63" y="177"/>
                    </a:lnTo>
                    <a:lnTo>
                      <a:pt x="67" y="198"/>
                    </a:lnTo>
                    <a:lnTo>
                      <a:pt x="70" y="217"/>
                    </a:lnTo>
                    <a:lnTo>
                      <a:pt x="71" y="222"/>
                    </a:lnTo>
                    <a:lnTo>
                      <a:pt x="74" y="226"/>
                    </a:lnTo>
                    <a:lnTo>
                      <a:pt x="75" y="230"/>
                    </a:lnTo>
                    <a:lnTo>
                      <a:pt x="77" y="234"/>
                    </a:lnTo>
                    <a:lnTo>
                      <a:pt x="84" y="208"/>
                    </a:lnTo>
                    <a:lnTo>
                      <a:pt x="91" y="183"/>
                    </a:lnTo>
                    <a:lnTo>
                      <a:pt x="97" y="156"/>
                    </a:lnTo>
                    <a:lnTo>
                      <a:pt x="101" y="130"/>
                    </a:lnTo>
                    <a:lnTo>
                      <a:pt x="107" y="103"/>
                    </a:lnTo>
                    <a:lnTo>
                      <a:pt x="113" y="78"/>
                    </a:lnTo>
                    <a:lnTo>
                      <a:pt x="121" y="53"/>
                    </a:lnTo>
                    <a:lnTo>
                      <a:pt x="129" y="27"/>
                    </a:lnTo>
                    <a:lnTo>
                      <a:pt x="126" y="56"/>
                    </a:lnTo>
                    <a:lnTo>
                      <a:pt x="120" y="85"/>
                    </a:lnTo>
                    <a:lnTo>
                      <a:pt x="115" y="114"/>
                    </a:lnTo>
                    <a:lnTo>
                      <a:pt x="115" y="143"/>
                    </a:lnTo>
                    <a:lnTo>
                      <a:pt x="121" y="138"/>
                    </a:lnTo>
                    <a:lnTo>
                      <a:pt x="126" y="132"/>
                    </a:lnTo>
                    <a:lnTo>
                      <a:pt x="131" y="126"/>
                    </a:lnTo>
                    <a:lnTo>
                      <a:pt x="136" y="121"/>
                    </a:lnTo>
                    <a:lnTo>
                      <a:pt x="141" y="115"/>
                    </a:lnTo>
                    <a:lnTo>
                      <a:pt x="145" y="109"/>
                    </a:lnTo>
                    <a:lnTo>
                      <a:pt x="151" y="103"/>
                    </a:lnTo>
                    <a:lnTo>
                      <a:pt x="156" y="98"/>
                    </a:lnTo>
                    <a:lnTo>
                      <a:pt x="151" y="115"/>
                    </a:lnTo>
                    <a:lnTo>
                      <a:pt x="143" y="132"/>
                    </a:lnTo>
                    <a:lnTo>
                      <a:pt x="133" y="147"/>
                    </a:lnTo>
                    <a:lnTo>
                      <a:pt x="122" y="162"/>
                    </a:lnTo>
                    <a:lnTo>
                      <a:pt x="113" y="178"/>
                    </a:lnTo>
                    <a:lnTo>
                      <a:pt x="104" y="194"/>
                    </a:lnTo>
                    <a:lnTo>
                      <a:pt x="98" y="212"/>
                    </a:lnTo>
                    <a:lnTo>
                      <a:pt x="96" y="230"/>
                    </a:lnTo>
                    <a:lnTo>
                      <a:pt x="92" y="249"/>
                    </a:lnTo>
                    <a:lnTo>
                      <a:pt x="92" y="267"/>
                    </a:lnTo>
                    <a:lnTo>
                      <a:pt x="96" y="284"/>
                    </a:lnTo>
                    <a:lnTo>
                      <a:pt x="100" y="300"/>
                    </a:lnTo>
                    <a:lnTo>
                      <a:pt x="107" y="317"/>
                    </a:lnTo>
                    <a:lnTo>
                      <a:pt x="114" y="333"/>
                    </a:lnTo>
                    <a:lnTo>
                      <a:pt x="121" y="348"/>
                    </a:lnTo>
                    <a:lnTo>
                      <a:pt x="128" y="364"/>
                    </a:lnTo>
                    <a:lnTo>
                      <a:pt x="150" y="458"/>
                    </a:lnTo>
                    <a:lnTo>
                      <a:pt x="154" y="470"/>
                    </a:lnTo>
                    <a:lnTo>
                      <a:pt x="159" y="480"/>
                    </a:lnTo>
                    <a:lnTo>
                      <a:pt x="164" y="492"/>
                    </a:lnTo>
                    <a:lnTo>
                      <a:pt x="169" y="503"/>
                    </a:lnTo>
                    <a:lnTo>
                      <a:pt x="174" y="513"/>
                    </a:lnTo>
                    <a:lnTo>
                      <a:pt x="179" y="525"/>
                    </a:lnTo>
                    <a:lnTo>
                      <a:pt x="183" y="537"/>
                    </a:lnTo>
                    <a:lnTo>
                      <a:pt x="187" y="548"/>
                    </a:lnTo>
                    <a:lnTo>
                      <a:pt x="168" y="532"/>
                    </a:lnTo>
                    <a:lnTo>
                      <a:pt x="156" y="512"/>
                    </a:lnTo>
                    <a:lnTo>
                      <a:pt x="146" y="490"/>
                    </a:lnTo>
                    <a:lnTo>
                      <a:pt x="139" y="469"/>
                    </a:lnTo>
                    <a:lnTo>
                      <a:pt x="134" y="444"/>
                    </a:lnTo>
                    <a:lnTo>
                      <a:pt x="128" y="421"/>
                    </a:lnTo>
                    <a:lnTo>
                      <a:pt x="120" y="399"/>
                    </a:lnTo>
                    <a:lnTo>
                      <a:pt x="109" y="379"/>
                    </a:lnTo>
                    <a:lnTo>
                      <a:pt x="93" y="365"/>
                    </a:lnTo>
                    <a:lnTo>
                      <a:pt x="80" y="350"/>
                    </a:lnTo>
                    <a:lnTo>
                      <a:pt x="67" y="334"/>
                    </a:lnTo>
                    <a:lnTo>
                      <a:pt x="55" y="318"/>
                    </a:lnTo>
                    <a:lnTo>
                      <a:pt x="45" y="302"/>
                    </a:lnTo>
                    <a:lnTo>
                      <a:pt x="32" y="285"/>
                    </a:lnTo>
                    <a:lnTo>
                      <a:pt x="20" y="270"/>
                    </a:lnTo>
                    <a:lnTo>
                      <a:pt x="5" y="255"/>
                    </a:lnTo>
                    <a:lnTo>
                      <a:pt x="2" y="250"/>
                    </a:lnTo>
                    <a:lnTo>
                      <a:pt x="1" y="243"/>
                    </a:lnTo>
                    <a:lnTo>
                      <a:pt x="1" y="237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7" y="252"/>
                    </a:lnTo>
                    <a:lnTo>
                      <a:pt x="13" y="261"/>
                    </a:lnTo>
                    <a:lnTo>
                      <a:pt x="21" y="269"/>
                    </a:lnTo>
                    <a:lnTo>
                      <a:pt x="29" y="277"/>
                    </a:lnTo>
                    <a:lnTo>
                      <a:pt x="38" y="284"/>
                    </a:lnTo>
                    <a:lnTo>
                      <a:pt x="48" y="290"/>
                    </a:lnTo>
                    <a:lnTo>
                      <a:pt x="58" y="295"/>
                    </a:lnTo>
                    <a:lnTo>
                      <a:pt x="93" y="337"/>
                    </a:lnTo>
                    <a:lnTo>
                      <a:pt x="89" y="321"/>
                    </a:lnTo>
                    <a:lnTo>
                      <a:pt x="82" y="305"/>
                    </a:lnTo>
                    <a:lnTo>
                      <a:pt x="74" y="290"/>
                    </a:lnTo>
                    <a:lnTo>
                      <a:pt x="68" y="274"/>
                    </a:lnTo>
                    <a:lnTo>
                      <a:pt x="61" y="249"/>
                    </a:lnTo>
                    <a:lnTo>
                      <a:pt x="56" y="222"/>
                    </a:lnTo>
                    <a:lnTo>
                      <a:pt x="52" y="197"/>
                    </a:lnTo>
                    <a:lnTo>
                      <a:pt x="48" y="170"/>
                    </a:lnTo>
                    <a:lnTo>
                      <a:pt x="43" y="149"/>
                    </a:lnTo>
                    <a:lnTo>
                      <a:pt x="37" y="129"/>
                    </a:lnTo>
                    <a:lnTo>
                      <a:pt x="31" y="107"/>
                    </a:lnTo>
                    <a:lnTo>
                      <a:pt x="25" y="86"/>
                    </a:lnTo>
                    <a:lnTo>
                      <a:pt x="20" y="65"/>
                    </a:lnTo>
                    <a:lnTo>
                      <a:pt x="15" y="44"/>
                    </a:lnTo>
                    <a:lnTo>
                      <a:pt x="10" y="22"/>
                    </a:lnTo>
                    <a:lnTo>
                      <a:pt x="8" y="0"/>
                    </a:lnTo>
                    <a:lnTo>
                      <a:pt x="15" y="16"/>
                    </a:lnTo>
                    <a:lnTo>
                      <a:pt x="18" y="32"/>
                    </a:lnTo>
                    <a:lnTo>
                      <a:pt x="22" y="48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532"/>
              <p:cNvSpPr>
                <a:spLocks/>
              </p:cNvSpPr>
              <p:nvPr/>
            </p:nvSpPr>
            <p:spPr bwMode="auto">
              <a:xfrm>
                <a:off x="1477" y="1581"/>
                <a:ext cx="15" cy="12"/>
              </a:xfrm>
              <a:custGeom>
                <a:avLst/>
                <a:gdLst>
                  <a:gd name="T0" fmla="*/ 31 w 31"/>
                  <a:gd name="T1" fmla="*/ 6 h 23"/>
                  <a:gd name="T2" fmla="*/ 29 w 31"/>
                  <a:gd name="T3" fmla="*/ 10 h 23"/>
                  <a:gd name="T4" fmla="*/ 27 w 31"/>
                  <a:gd name="T5" fmla="*/ 15 h 23"/>
                  <a:gd name="T6" fmla="*/ 23 w 31"/>
                  <a:gd name="T7" fmla="*/ 20 h 23"/>
                  <a:gd name="T8" fmla="*/ 18 w 31"/>
                  <a:gd name="T9" fmla="*/ 22 h 23"/>
                  <a:gd name="T10" fmla="*/ 12 w 31"/>
                  <a:gd name="T11" fmla="*/ 23 h 23"/>
                  <a:gd name="T12" fmla="*/ 8 w 31"/>
                  <a:gd name="T13" fmla="*/ 23 h 23"/>
                  <a:gd name="T14" fmla="*/ 3 w 31"/>
                  <a:gd name="T15" fmla="*/ 21 h 23"/>
                  <a:gd name="T16" fmla="*/ 0 w 31"/>
                  <a:gd name="T17" fmla="*/ 17 h 23"/>
                  <a:gd name="T18" fmla="*/ 0 w 31"/>
                  <a:gd name="T19" fmla="*/ 12 h 23"/>
                  <a:gd name="T20" fmla="*/ 2 w 31"/>
                  <a:gd name="T21" fmla="*/ 8 h 23"/>
                  <a:gd name="T22" fmla="*/ 5 w 31"/>
                  <a:gd name="T23" fmla="*/ 5 h 23"/>
                  <a:gd name="T24" fmla="*/ 10 w 31"/>
                  <a:gd name="T25" fmla="*/ 2 h 23"/>
                  <a:gd name="T26" fmla="*/ 16 w 31"/>
                  <a:gd name="T27" fmla="*/ 0 h 23"/>
                  <a:gd name="T28" fmla="*/ 21 w 31"/>
                  <a:gd name="T29" fmla="*/ 0 h 23"/>
                  <a:gd name="T30" fmla="*/ 27 w 31"/>
                  <a:gd name="T31" fmla="*/ 2 h 23"/>
                  <a:gd name="T32" fmla="*/ 31 w 31"/>
                  <a:gd name="T3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29" y="10"/>
                    </a:lnTo>
                    <a:lnTo>
                      <a:pt x="27" y="15"/>
                    </a:lnTo>
                    <a:lnTo>
                      <a:pt x="23" y="20"/>
                    </a:lnTo>
                    <a:lnTo>
                      <a:pt x="18" y="22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3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533"/>
              <p:cNvSpPr>
                <a:spLocks/>
              </p:cNvSpPr>
              <p:nvPr/>
            </p:nvSpPr>
            <p:spPr bwMode="auto">
              <a:xfrm>
                <a:off x="1544" y="1583"/>
                <a:ext cx="13" cy="16"/>
              </a:xfrm>
              <a:custGeom>
                <a:avLst/>
                <a:gdLst>
                  <a:gd name="T0" fmla="*/ 26 w 26"/>
                  <a:gd name="T1" fmla="*/ 8 h 32"/>
                  <a:gd name="T2" fmla="*/ 26 w 26"/>
                  <a:gd name="T3" fmla="*/ 15 h 32"/>
                  <a:gd name="T4" fmla="*/ 23 w 26"/>
                  <a:gd name="T5" fmla="*/ 21 h 32"/>
                  <a:gd name="T6" fmla="*/ 19 w 26"/>
                  <a:gd name="T7" fmla="*/ 26 h 32"/>
                  <a:gd name="T8" fmla="*/ 13 w 26"/>
                  <a:gd name="T9" fmla="*/ 31 h 32"/>
                  <a:gd name="T10" fmla="*/ 8 w 26"/>
                  <a:gd name="T11" fmla="*/ 32 h 32"/>
                  <a:gd name="T12" fmla="*/ 5 w 26"/>
                  <a:gd name="T13" fmla="*/ 30 h 32"/>
                  <a:gd name="T14" fmla="*/ 2 w 26"/>
                  <a:gd name="T15" fmla="*/ 26 h 32"/>
                  <a:gd name="T16" fmla="*/ 0 w 26"/>
                  <a:gd name="T17" fmla="*/ 21 h 32"/>
                  <a:gd name="T18" fmla="*/ 2 w 26"/>
                  <a:gd name="T19" fmla="*/ 16 h 32"/>
                  <a:gd name="T20" fmla="*/ 3 w 26"/>
                  <a:gd name="T21" fmla="*/ 9 h 32"/>
                  <a:gd name="T22" fmla="*/ 5 w 26"/>
                  <a:gd name="T23" fmla="*/ 4 h 32"/>
                  <a:gd name="T24" fmla="*/ 10 w 26"/>
                  <a:gd name="T25" fmla="*/ 0 h 32"/>
                  <a:gd name="T26" fmla="*/ 14 w 26"/>
                  <a:gd name="T27" fmla="*/ 0 h 32"/>
                  <a:gd name="T28" fmla="*/ 20 w 26"/>
                  <a:gd name="T29" fmla="*/ 1 h 32"/>
                  <a:gd name="T30" fmla="*/ 23 w 26"/>
                  <a:gd name="T31" fmla="*/ 4 h 32"/>
                  <a:gd name="T32" fmla="*/ 26 w 26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32">
                    <a:moveTo>
                      <a:pt x="26" y="8"/>
                    </a:moveTo>
                    <a:lnTo>
                      <a:pt x="26" y="15"/>
                    </a:lnTo>
                    <a:lnTo>
                      <a:pt x="23" y="21"/>
                    </a:lnTo>
                    <a:lnTo>
                      <a:pt x="19" y="26"/>
                    </a:lnTo>
                    <a:lnTo>
                      <a:pt x="13" y="31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534"/>
              <p:cNvSpPr>
                <a:spLocks/>
              </p:cNvSpPr>
              <p:nvPr/>
            </p:nvSpPr>
            <p:spPr bwMode="auto">
              <a:xfrm>
                <a:off x="1569" y="1598"/>
                <a:ext cx="17" cy="11"/>
              </a:xfrm>
              <a:custGeom>
                <a:avLst/>
                <a:gdLst>
                  <a:gd name="T0" fmla="*/ 33 w 33"/>
                  <a:gd name="T1" fmla="*/ 2 h 23"/>
                  <a:gd name="T2" fmla="*/ 31 w 33"/>
                  <a:gd name="T3" fmla="*/ 8 h 23"/>
                  <a:gd name="T4" fmla="*/ 28 w 33"/>
                  <a:gd name="T5" fmla="*/ 13 h 23"/>
                  <a:gd name="T6" fmla="*/ 23 w 33"/>
                  <a:gd name="T7" fmla="*/ 18 h 23"/>
                  <a:gd name="T8" fmla="*/ 17 w 33"/>
                  <a:gd name="T9" fmla="*/ 23 h 23"/>
                  <a:gd name="T10" fmla="*/ 11 w 33"/>
                  <a:gd name="T11" fmla="*/ 23 h 23"/>
                  <a:gd name="T12" fmla="*/ 7 w 33"/>
                  <a:gd name="T13" fmla="*/ 19 h 23"/>
                  <a:gd name="T14" fmla="*/ 3 w 33"/>
                  <a:gd name="T15" fmla="*/ 14 h 23"/>
                  <a:gd name="T16" fmla="*/ 0 w 33"/>
                  <a:gd name="T17" fmla="*/ 10 h 23"/>
                  <a:gd name="T18" fmla="*/ 8 w 33"/>
                  <a:gd name="T19" fmla="*/ 6 h 23"/>
                  <a:gd name="T20" fmla="*/ 16 w 33"/>
                  <a:gd name="T21" fmla="*/ 2 h 23"/>
                  <a:gd name="T22" fmla="*/ 25 w 33"/>
                  <a:gd name="T23" fmla="*/ 0 h 23"/>
                  <a:gd name="T24" fmla="*/ 33 w 33"/>
                  <a:gd name="T2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33" y="2"/>
                    </a:moveTo>
                    <a:lnTo>
                      <a:pt x="31" y="8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7" y="19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535"/>
              <p:cNvSpPr>
                <a:spLocks/>
              </p:cNvSpPr>
              <p:nvPr/>
            </p:nvSpPr>
            <p:spPr bwMode="auto">
              <a:xfrm>
                <a:off x="1509" y="1600"/>
                <a:ext cx="8" cy="6"/>
              </a:xfrm>
              <a:custGeom>
                <a:avLst/>
                <a:gdLst>
                  <a:gd name="T0" fmla="*/ 14 w 15"/>
                  <a:gd name="T1" fmla="*/ 1 h 13"/>
                  <a:gd name="T2" fmla="*/ 15 w 15"/>
                  <a:gd name="T3" fmla="*/ 5 h 13"/>
                  <a:gd name="T4" fmla="*/ 14 w 15"/>
                  <a:gd name="T5" fmla="*/ 7 h 13"/>
                  <a:gd name="T6" fmla="*/ 13 w 15"/>
                  <a:gd name="T7" fmla="*/ 10 h 13"/>
                  <a:gd name="T8" fmla="*/ 13 w 15"/>
                  <a:gd name="T9" fmla="*/ 13 h 13"/>
                  <a:gd name="T10" fmla="*/ 9 w 15"/>
                  <a:gd name="T11" fmla="*/ 13 h 13"/>
                  <a:gd name="T12" fmla="*/ 7 w 15"/>
                  <a:gd name="T13" fmla="*/ 10 h 13"/>
                  <a:gd name="T14" fmla="*/ 4 w 15"/>
                  <a:gd name="T15" fmla="*/ 9 h 13"/>
                  <a:gd name="T16" fmla="*/ 0 w 15"/>
                  <a:gd name="T17" fmla="*/ 6 h 13"/>
                  <a:gd name="T18" fmla="*/ 2 w 15"/>
                  <a:gd name="T19" fmla="*/ 2 h 13"/>
                  <a:gd name="T20" fmla="*/ 6 w 15"/>
                  <a:gd name="T21" fmla="*/ 1 h 13"/>
                  <a:gd name="T22" fmla="*/ 10 w 15"/>
                  <a:gd name="T23" fmla="*/ 0 h 13"/>
                  <a:gd name="T24" fmla="*/ 14 w 1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4" y="1"/>
                    </a:moveTo>
                    <a:lnTo>
                      <a:pt x="15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536"/>
              <p:cNvSpPr>
                <a:spLocks/>
              </p:cNvSpPr>
              <p:nvPr/>
            </p:nvSpPr>
            <p:spPr bwMode="auto">
              <a:xfrm>
                <a:off x="1514" y="1611"/>
                <a:ext cx="21" cy="18"/>
              </a:xfrm>
              <a:custGeom>
                <a:avLst/>
                <a:gdLst>
                  <a:gd name="T0" fmla="*/ 43 w 43"/>
                  <a:gd name="T1" fmla="*/ 3 h 36"/>
                  <a:gd name="T2" fmla="*/ 42 w 43"/>
                  <a:gd name="T3" fmla="*/ 12 h 36"/>
                  <a:gd name="T4" fmla="*/ 39 w 43"/>
                  <a:gd name="T5" fmla="*/ 17 h 36"/>
                  <a:gd name="T6" fmla="*/ 35 w 43"/>
                  <a:gd name="T7" fmla="*/ 23 h 36"/>
                  <a:gd name="T8" fmla="*/ 29 w 43"/>
                  <a:gd name="T9" fmla="*/ 29 h 36"/>
                  <a:gd name="T10" fmla="*/ 23 w 43"/>
                  <a:gd name="T11" fmla="*/ 32 h 36"/>
                  <a:gd name="T12" fmla="*/ 18 w 43"/>
                  <a:gd name="T13" fmla="*/ 35 h 36"/>
                  <a:gd name="T14" fmla="*/ 11 w 43"/>
                  <a:gd name="T15" fmla="*/ 36 h 36"/>
                  <a:gd name="T16" fmla="*/ 4 w 43"/>
                  <a:gd name="T17" fmla="*/ 35 h 36"/>
                  <a:gd name="T18" fmla="*/ 1 w 43"/>
                  <a:gd name="T19" fmla="*/ 32 h 36"/>
                  <a:gd name="T20" fmla="*/ 0 w 43"/>
                  <a:gd name="T21" fmla="*/ 30 h 36"/>
                  <a:gd name="T22" fmla="*/ 0 w 43"/>
                  <a:gd name="T23" fmla="*/ 26 h 36"/>
                  <a:gd name="T24" fmla="*/ 1 w 43"/>
                  <a:gd name="T25" fmla="*/ 23 h 36"/>
                  <a:gd name="T26" fmla="*/ 5 w 43"/>
                  <a:gd name="T27" fmla="*/ 18 h 36"/>
                  <a:gd name="T28" fmla="*/ 10 w 43"/>
                  <a:gd name="T29" fmla="*/ 14 h 36"/>
                  <a:gd name="T30" fmla="*/ 13 w 43"/>
                  <a:gd name="T31" fmla="*/ 9 h 36"/>
                  <a:gd name="T32" fmla="*/ 18 w 43"/>
                  <a:gd name="T33" fmla="*/ 6 h 36"/>
                  <a:gd name="T34" fmla="*/ 23 w 43"/>
                  <a:gd name="T35" fmla="*/ 2 h 36"/>
                  <a:gd name="T36" fmla="*/ 28 w 43"/>
                  <a:gd name="T37" fmla="*/ 0 h 36"/>
                  <a:gd name="T38" fmla="*/ 34 w 43"/>
                  <a:gd name="T39" fmla="*/ 0 h 36"/>
                  <a:gd name="T40" fmla="*/ 39 w 43"/>
                  <a:gd name="T41" fmla="*/ 0 h 36"/>
                  <a:gd name="T42" fmla="*/ 43 w 43"/>
                  <a:gd name="T4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36">
                    <a:moveTo>
                      <a:pt x="43" y="3"/>
                    </a:moveTo>
                    <a:lnTo>
                      <a:pt x="42" y="12"/>
                    </a:lnTo>
                    <a:lnTo>
                      <a:pt x="39" y="17"/>
                    </a:lnTo>
                    <a:lnTo>
                      <a:pt x="35" y="23"/>
                    </a:lnTo>
                    <a:lnTo>
                      <a:pt x="29" y="29"/>
                    </a:lnTo>
                    <a:lnTo>
                      <a:pt x="23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4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0" y="14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537"/>
              <p:cNvSpPr>
                <a:spLocks/>
              </p:cNvSpPr>
              <p:nvPr/>
            </p:nvSpPr>
            <p:spPr bwMode="auto">
              <a:xfrm>
                <a:off x="1553" y="1614"/>
                <a:ext cx="12" cy="20"/>
              </a:xfrm>
              <a:custGeom>
                <a:avLst/>
                <a:gdLst>
                  <a:gd name="T0" fmla="*/ 23 w 23"/>
                  <a:gd name="T1" fmla="*/ 18 h 39"/>
                  <a:gd name="T2" fmla="*/ 23 w 23"/>
                  <a:gd name="T3" fmla="*/ 24 h 39"/>
                  <a:gd name="T4" fmla="*/ 21 w 23"/>
                  <a:gd name="T5" fmla="*/ 30 h 39"/>
                  <a:gd name="T6" fmla="*/ 16 w 23"/>
                  <a:gd name="T7" fmla="*/ 36 h 39"/>
                  <a:gd name="T8" fmla="*/ 10 w 23"/>
                  <a:gd name="T9" fmla="*/ 39 h 39"/>
                  <a:gd name="T10" fmla="*/ 0 w 23"/>
                  <a:gd name="T11" fmla="*/ 34 h 39"/>
                  <a:gd name="T12" fmla="*/ 0 w 23"/>
                  <a:gd name="T13" fmla="*/ 24 h 39"/>
                  <a:gd name="T14" fmla="*/ 2 w 23"/>
                  <a:gd name="T15" fmla="*/ 13 h 39"/>
                  <a:gd name="T16" fmla="*/ 2 w 23"/>
                  <a:gd name="T17" fmla="*/ 0 h 39"/>
                  <a:gd name="T18" fmla="*/ 9 w 23"/>
                  <a:gd name="T19" fmla="*/ 2 h 39"/>
                  <a:gd name="T20" fmla="*/ 15 w 23"/>
                  <a:gd name="T21" fmla="*/ 7 h 39"/>
                  <a:gd name="T22" fmla="*/ 19 w 23"/>
                  <a:gd name="T23" fmla="*/ 11 h 39"/>
                  <a:gd name="T24" fmla="*/ 23 w 23"/>
                  <a:gd name="T2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9">
                    <a:moveTo>
                      <a:pt x="23" y="18"/>
                    </a:moveTo>
                    <a:lnTo>
                      <a:pt x="23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0" y="3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538"/>
              <p:cNvSpPr>
                <a:spLocks/>
              </p:cNvSpPr>
              <p:nvPr/>
            </p:nvSpPr>
            <p:spPr bwMode="auto">
              <a:xfrm>
                <a:off x="1021" y="1620"/>
                <a:ext cx="23" cy="15"/>
              </a:xfrm>
              <a:custGeom>
                <a:avLst/>
                <a:gdLst>
                  <a:gd name="T0" fmla="*/ 45 w 45"/>
                  <a:gd name="T1" fmla="*/ 9 h 31"/>
                  <a:gd name="T2" fmla="*/ 39 w 45"/>
                  <a:gd name="T3" fmla="*/ 16 h 31"/>
                  <a:gd name="T4" fmla="*/ 32 w 45"/>
                  <a:gd name="T5" fmla="*/ 23 h 31"/>
                  <a:gd name="T6" fmla="*/ 23 w 45"/>
                  <a:gd name="T7" fmla="*/ 29 h 31"/>
                  <a:gd name="T8" fmla="*/ 14 w 45"/>
                  <a:gd name="T9" fmla="*/ 31 h 31"/>
                  <a:gd name="T10" fmla="*/ 9 w 45"/>
                  <a:gd name="T11" fmla="*/ 30 h 31"/>
                  <a:gd name="T12" fmla="*/ 6 w 45"/>
                  <a:gd name="T13" fmla="*/ 29 h 31"/>
                  <a:gd name="T14" fmla="*/ 2 w 45"/>
                  <a:gd name="T15" fmla="*/ 27 h 31"/>
                  <a:gd name="T16" fmla="*/ 0 w 45"/>
                  <a:gd name="T17" fmla="*/ 22 h 31"/>
                  <a:gd name="T18" fmla="*/ 0 w 45"/>
                  <a:gd name="T19" fmla="*/ 15 h 31"/>
                  <a:gd name="T20" fmla="*/ 3 w 45"/>
                  <a:gd name="T21" fmla="*/ 11 h 31"/>
                  <a:gd name="T22" fmla="*/ 8 w 45"/>
                  <a:gd name="T23" fmla="*/ 6 h 31"/>
                  <a:gd name="T24" fmla="*/ 14 w 45"/>
                  <a:gd name="T25" fmla="*/ 3 h 31"/>
                  <a:gd name="T26" fmla="*/ 22 w 45"/>
                  <a:gd name="T27" fmla="*/ 0 h 31"/>
                  <a:gd name="T28" fmla="*/ 30 w 45"/>
                  <a:gd name="T29" fmla="*/ 3 h 31"/>
                  <a:gd name="T30" fmla="*/ 37 w 45"/>
                  <a:gd name="T31" fmla="*/ 7 h 31"/>
                  <a:gd name="T32" fmla="*/ 45 w 45"/>
                  <a:gd name="T3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45" y="9"/>
                    </a:moveTo>
                    <a:lnTo>
                      <a:pt x="39" y="16"/>
                    </a:lnTo>
                    <a:lnTo>
                      <a:pt x="32" y="23"/>
                    </a:lnTo>
                    <a:lnTo>
                      <a:pt x="23" y="29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0"/>
                    </a:lnTo>
                    <a:lnTo>
                      <a:pt x="30" y="3"/>
                    </a:lnTo>
                    <a:lnTo>
                      <a:pt x="37" y="7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539"/>
              <p:cNvSpPr>
                <a:spLocks/>
              </p:cNvSpPr>
              <p:nvPr/>
            </p:nvSpPr>
            <p:spPr bwMode="auto">
              <a:xfrm>
                <a:off x="1221" y="1623"/>
                <a:ext cx="17" cy="13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6 h 27"/>
                  <a:gd name="T4" fmla="*/ 29 w 32"/>
                  <a:gd name="T5" fmla="*/ 20 h 27"/>
                  <a:gd name="T6" fmla="*/ 23 w 32"/>
                  <a:gd name="T7" fmla="*/ 23 h 27"/>
                  <a:gd name="T8" fmla="*/ 18 w 32"/>
                  <a:gd name="T9" fmla="*/ 26 h 27"/>
                  <a:gd name="T10" fmla="*/ 11 w 32"/>
                  <a:gd name="T11" fmla="*/ 27 h 27"/>
                  <a:gd name="T12" fmla="*/ 6 w 32"/>
                  <a:gd name="T13" fmla="*/ 24 h 27"/>
                  <a:gd name="T14" fmla="*/ 1 w 32"/>
                  <a:gd name="T15" fmla="*/ 21 h 27"/>
                  <a:gd name="T16" fmla="*/ 0 w 32"/>
                  <a:gd name="T17" fmla="*/ 15 h 27"/>
                  <a:gd name="T18" fmla="*/ 0 w 32"/>
                  <a:gd name="T19" fmla="*/ 0 h 27"/>
                  <a:gd name="T20" fmla="*/ 9 w 32"/>
                  <a:gd name="T21" fmla="*/ 1 h 27"/>
                  <a:gd name="T22" fmla="*/ 18 w 32"/>
                  <a:gd name="T23" fmla="*/ 1 h 27"/>
                  <a:gd name="T24" fmla="*/ 26 w 32"/>
                  <a:gd name="T25" fmla="*/ 4 h 27"/>
                  <a:gd name="T26" fmla="*/ 32 w 32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6"/>
                    </a:lnTo>
                    <a:lnTo>
                      <a:pt x="29" y="20"/>
                    </a:lnTo>
                    <a:lnTo>
                      <a:pt x="23" y="23"/>
                    </a:lnTo>
                    <a:lnTo>
                      <a:pt x="18" y="26"/>
                    </a:lnTo>
                    <a:lnTo>
                      <a:pt x="11" y="27"/>
                    </a:lnTo>
                    <a:lnTo>
                      <a:pt x="6" y="24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6" y="4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540"/>
              <p:cNvSpPr>
                <a:spLocks/>
              </p:cNvSpPr>
              <p:nvPr/>
            </p:nvSpPr>
            <p:spPr bwMode="auto">
              <a:xfrm>
                <a:off x="992" y="1633"/>
                <a:ext cx="15" cy="28"/>
              </a:xfrm>
              <a:custGeom>
                <a:avLst/>
                <a:gdLst>
                  <a:gd name="T0" fmla="*/ 30 w 30"/>
                  <a:gd name="T1" fmla="*/ 4 h 56"/>
                  <a:gd name="T2" fmla="*/ 30 w 30"/>
                  <a:gd name="T3" fmla="*/ 17 h 56"/>
                  <a:gd name="T4" fmla="*/ 28 w 30"/>
                  <a:gd name="T5" fmla="*/ 30 h 56"/>
                  <a:gd name="T6" fmla="*/ 26 w 30"/>
                  <a:gd name="T7" fmla="*/ 41 h 56"/>
                  <a:gd name="T8" fmla="*/ 22 w 30"/>
                  <a:gd name="T9" fmla="*/ 54 h 56"/>
                  <a:gd name="T10" fmla="*/ 20 w 30"/>
                  <a:gd name="T11" fmla="*/ 56 h 56"/>
                  <a:gd name="T12" fmla="*/ 16 w 30"/>
                  <a:gd name="T13" fmla="*/ 56 h 56"/>
                  <a:gd name="T14" fmla="*/ 13 w 30"/>
                  <a:gd name="T15" fmla="*/ 56 h 56"/>
                  <a:gd name="T16" fmla="*/ 8 w 30"/>
                  <a:gd name="T17" fmla="*/ 55 h 56"/>
                  <a:gd name="T18" fmla="*/ 4 w 30"/>
                  <a:gd name="T19" fmla="*/ 49 h 56"/>
                  <a:gd name="T20" fmla="*/ 1 w 30"/>
                  <a:gd name="T21" fmla="*/ 42 h 56"/>
                  <a:gd name="T22" fmla="*/ 0 w 30"/>
                  <a:gd name="T23" fmla="*/ 35 h 56"/>
                  <a:gd name="T24" fmla="*/ 0 w 30"/>
                  <a:gd name="T25" fmla="*/ 27 h 56"/>
                  <a:gd name="T26" fmla="*/ 3 w 30"/>
                  <a:gd name="T27" fmla="*/ 19 h 56"/>
                  <a:gd name="T28" fmla="*/ 5 w 30"/>
                  <a:gd name="T29" fmla="*/ 11 h 56"/>
                  <a:gd name="T30" fmla="*/ 9 w 30"/>
                  <a:gd name="T31" fmla="*/ 4 h 56"/>
                  <a:gd name="T32" fmla="*/ 16 w 30"/>
                  <a:gd name="T33" fmla="*/ 0 h 56"/>
                  <a:gd name="T34" fmla="*/ 21 w 30"/>
                  <a:gd name="T35" fmla="*/ 0 h 56"/>
                  <a:gd name="T36" fmla="*/ 24 w 30"/>
                  <a:gd name="T37" fmla="*/ 0 h 56"/>
                  <a:gd name="T38" fmla="*/ 28 w 30"/>
                  <a:gd name="T39" fmla="*/ 1 h 56"/>
                  <a:gd name="T40" fmla="*/ 30 w 30"/>
                  <a:gd name="T41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6">
                    <a:moveTo>
                      <a:pt x="30" y="4"/>
                    </a:moveTo>
                    <a:lnTo>
                      <a:pt x="30" y="17"/>
                    </a:lnTo>
                    <a:lnTo>
                      <a:pt x="28" y="30"/>
                    </a:lnTo>
                    <a:lnTo>
                      <a:pt x="26" y="41"/>
                    </a:lnTo>
                    <a:lnTo>
                      <a:pt x="22" y="54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9" y="4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541"/>
              <p:cNvSpPr>
                <a:spLocks/>
              </p:cNvSpPr>
              <p:nvPr/>
            </p:nvSpPr>
            <p:spPr bwMode="auto">
              <a:xfrm>
                <a:off x="1149" y="1644"/>
                <a:ext cx="54" cy="149"/>
              </a:xfrm>
              <a:custGeom>
                <a:avLst/>
                <a:gdLst>
                  <a:gd name="T0" fmla="*/ 44 w 108"/>
                  <a:gd name="T1" fmla="*/ 179 h 297"/>
                  <a:gd name="T2" fmla="*/ 50 w 108"/>
                  <a:gd name="T3" fmla="*/ 171 h 297"/>
                  <a:gd name="T4" fmla="*/ 57 w 108"/>
                  <a:gd name="T5" fmla="*/ 162 h 297"/>
                  <a:gd name="T6" fmla="*/ 65 w 108"/>
                  <a:gd name="T7" fmla="*/ 153 h 297"/>
                  <a:gd name="T8" fmla="*/ 72 w 108"/>
                  <a:gd name="T9" fmla="*/ 144 h 297"/>
                  <a:gd name="T10" fmla="*/ 80 w 108"/>
                  <a:gd name="T11" fmla="*/ 136 h 297"/>
                  <a:gd name="T12" fmla="*/ 90 w 108"/>
                  <a:gd name="T13" fmla="*/ 128 h 297"/>
                  <a:gd name="T14" fmla="*/ 99 w 108"/>
                  <a:gd name="T15" fmla="*/ 120 h 297"/>
                  <a:gd name="T16" fmla="*/ 108 w 108"/>
                  <a:gd name="T17" fmla="*/ 114 h 297"/>
                  <a:gd name="T18" fmla="*/ 100 w 108"/>
                  <a:gd name="T19" fmla="*/ 131 h 297"/>
                  <a:gd name="T20" fmla="*/ 90 w 108"/>
                  <a:gd name="T21" fmla="*/ 146 h 297"/>
                  <a:gd name="T22" fmla="*/ 76 w 108"/>
                  <a:gd name="T23" fmla="*/ 161 h 297"/>
                  <a:gd name="T24" fmla="*/ 62 w 108"/>
                  <a:gd name="T25" fmla="*/ 175 h 297"/>
                  <a:gd name="T26" fmla="*/ 48 w 108"/>
                  <a:gd name="T27" fmla="*/ 189 h 297"/>
                  <a:gd name="T28" fmla="*/ 37 w 108"/>
                  <a:gd name="T29" fmla="*/ 204 h 297"/>
                  <a:gd name="T30" fmla="*/ 29 w 108"/>
                  <a:gd name="T31" fmla="*/ 221 h 297"/>
                  <a:gd name="T32" fmla="*/ 24 w 108"/>
                  <a:gd name="T33" fmla="*/ 239 h 297"/>
                  <a:gd name="T34" fmla="*/ 19 w 108"/>
                  <a:gd name="T35" fmla="*/ 254 h 297"/>
                  <a:gd name="T36" fmla="*/ 14 w 108"/>
                  <a:gd name="T37" fmla="*/ 269 h 297"/>
                  <a:gd name="T38" fmla="*/ 7 w 108"/>
                  <a:gd name="T39" fmla="*/ 283 h 297"/>
                  <a:gd name="T40" fmla="*/ 0 w 108"/>
                  <a:gd name="T41" fmla="*/ 297 h 297"/>
                  <a:gd name="T42" fmla="*/ 7 w 108"/>
                  <a:gd name="T43" fmla="*/ 264 h 297"/>
                  <a:gd name="T44" fmla="*/ 12 w 108"/>
                  <a:gd name="T45" fmla="*/ 229 h 297"/>
                  <a:gd name="T46" fmla="*/ 18 w 108"/>
                  <a:gd name="T47" fmla="*/ 194 h 297"/>
                  <a:gd name="T48" fmla="*/ 24 w 108"/>
                  <a:gd name="T49" fmla="*/ 160 h 297"/>
                  <a:gd name="T50" fmla="*/ 30 w 108"/>
                  <a:gd name="T51" fmla="*/ 125 h 297"/>
                  <a:gd name="T52" fmla="*/ 35 w 108"/>
                  <a:gd name="T53" fmla="*/ 90 h 297"/>
                  <a:gd name="T54" fmla="*/ 41 w 108"/>
                  <a:gd name="T55" fmla="*/ 54 h 297"/>
                  <a:gd name="T56" fmla="*/ 47 w 108"/>
                  <a:gd name="T57" fmla="*/ 19 h 297"/>
                  <a:gd name="T58" fmla="*/ 53 w 108"/>
                  <a:gd name="T59" fmla="*/ 0 h 297"/>
                  <a:gd name="T60" fmla="*/ 52 w 108"/>
                  <a:gd name="T61" fmla="*/ 46 h 297"/>
                  <a:gd name="T62" fmla="*/ 50 w 108"/>
                  <a:gd name="T63" fmla="*/ 91 h 297"/>
                  <a:gd name="T64" fmla="*/ 48 w 108"/>
                  <a:gd name="T65" fmla="*/ 136 h 297"/>
                  <a:gd name="T66" fmla="*/ 44 w 108"/>
                  <a:gd name="T67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297">
                    <a:moveTo>
                      <a:pt x="44" y="179"/>
                    </a:moveTo>
                    <a:lnTo>
                      <a:pt x="50" y="171"/>
                    </a:lnTo>
                    <a:lnTo>
                      <a:pt x="57" y="162"/>
                    </a:lnTo>
                    <a:lnTo>
                      <a:pt x="65" y="153"/>
                    </a:lnTo>
                    <a:lnTo>
                      <a:pt x="72" y="144"/>
                    </a:lnTo>
                    <a:lnTo>
                      <a:pt x="80" y="136"/>
                    </a:lnTo>
                    <a:lnTo>
                      <a:pt x="90" y="128"/>
                    </a:lnTo>
                    <a:lnTo>
                      <a:pt x="99" y="120"/>
                    </a:lnTo>
                    <a:lnTo>
                      <a:pt x="108" y="114"/>
                    </a:lnTo>
                    <a:lnTo>
                      <a:pt x="100" y="131"/>
                    </a:lnTo>
                    <a:lnTo>
                      <a:pt x="90" y="146"/>
                    </a:lnTo>
                    <a:lnTo>
                      <a:pt x="76" y="161"/>
                    </a:lnTo>
                    <a:lnTo>
                      <a:pt x="62" y="175"/>
                    </a:lnTo>
                    <a:lnTo>
                      <a:pt x="48" y="189"/>
                    </a:lnTo>
                    <a:lnTo>
                      <a:pt x="37" y="204"/>
                    </a:lnTo>
                    <a:lnTo>
                      <a:pt x="29" y="221"/>
                    </a:lnTo>
                    <a:lnTo>
                      <a:pt x="24" y="239"/>
                    </a:lnTo>
                    <a:lnTo>
                      <a:pt x="19" y="254"/>
                    </a:lnTo>
                    <a:lnTo>
                      <a:pt x="14" y="269"/>
                    </a:lnTo>
                    <a:lnTo>
                      <a:pt x="7" y="283"/>
                    </a:lnTo>
                    <a:lnTo>
                      <a:pt x="0" y="297"/>
                    </a:lnTo>
                    <a:lnTo>
                      <a:pt x="7" y="264"/>
                    </a:lnTo>
                    <a:lnTo>
                      <a:pt x="12" y="229"/>
                    </a:lnTo>
                    <a:lnTo>
                      <a:pt x="18" y="194"/>
                    </a:lnTo>
                    <a:lnTo>
                      <a:pt x="24" y="160"/>
                    </a:lnTo>
                    <a:lnTo>
                      <a:pt x="30" y="125"/>
                    </a:lnTo>
                    <a:lnTo>
                      <a:pt x="35" y="90"/>
                    </a:lnTo>
                    <a:lnTo>
                      <a:pt x="41" y="54"/>
                    </a:lnTo>
                    <a:lnTo>
                      <a:pt x="47" y="19"/>
                    </a:lnTo>
                    <a:lnTo>
                      <a:pt x="53" y="0"/>
                    </a:lnTo>
                    <a:lnTo>
                      <a:pt x="52" y="46"/>
                    </a:lnTo>
                    <a:lnTo>
                      <a:pt x="50" y="91"/>
                    </a:lnTo>
                    <a:lnTo>
                      <a:pt x="48" y="136"/>
                    </a:lnTo>
                    <a:lnTo>
                      <a:pt x="44" y="17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542"/>
              <p:cNvSpPr>
                <a:spLocks/>
              </p:cNvSpPr>
              <p:nvPr/>
            </p:nvSpPr>
            <p:spPr bwMode="auto">
              <a:xfrm>
                <a:off x="1514" y="1646"/>
                <a:ext cx="11" cy="12"/>
              </a:xfrm>
              <a:custGeom>
                <a:avLst/>
                <a:gdLst>
                  <a:gd name="T0" fmla="*/ 21 w 21"/>
                  <a:gd name="T1" fmla="*/ 12 h 25"/>
                  <a:gd name="T2" fmla="*/ 21 w 21"/>
                  <a:gd name="T3" fmla="*/ 16 h 25"/>
                  <a:gd name="T4" fmla="*/ 20 w 21"/>
                  <a:gd name="T5" fmla="*/ 20 h 25"/>
                  <a:gd name="T6" fmla="*/ 17 w 21"/>
                  <a:gd name="T7" fmla="*/ 23 h 25"/>
                  <a:gd name="T8" fmla="*/ 13 w 21"/>
                  <a:gd name="T9" fmla="*/ 25 h 25"/>
                  <a:gd name="T10" fmla="*/ 9 w 21"/>
                  <a:gd name="T11" fmla="*/ 25 h 25"/>
                  <a:gd name="T12" fmla="*/ 5 w 21"/>
                  <a:gd name="T13" fmla="*/ 23 h 25"/>
                  <a:gd name="T14" fmla="*/ 3 w 21"/>
                  <a:gd name="T15" fmla="*/ 20 h 25"/>
                  <a:gd name="T16" fmla="*/ 0 w 21"/>
                  <a:gd name="T17" fmla="*/ 16 h 25"/>
                  <a:gd name="T18" fmla="*/ 0 w 21"/>
                  <a:gd name="T19" fmla="*/ 0 h 25"/>
                  <a:gd name="T20" fmla="*/ 6 w 21"/>
                  <a:gd name="T21" fmla="*/ 1 h 25"/>
                  <a:gd name="T22" fmla="*/ 12 w 21"/>
                  <a:gd name="T23" fmla="*/ 4 h 25"/>
                  <a:gd name="T24" fmla="*/ 17 w 21"/>
                  <a:gd name="T25" fmla="*/ 7 h 25"/>
                  <a:gd name="T26" fmla="*/ 21 w 21"/>
                  <a:gd name="T2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lnTo>
                      <a:pt x="21" y="16"/>
                    </a:lnTo>
                    <a:lnTo>
                      <a:pt x="20" y="20"/>
                    </a:lnTo>
                    <a:lnTo>
                      <a:pt x="17" y="23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543"/>
              <p:cNvSpPr>
                <a:spLocks/>
              </p:cNvSpPr>
              <p:nvPr/>
            </p:nvSpPr>
            <p:spPr bwMode="auto">
              <a:xfrm>
                <a:off x="1020" y="1647"/>
                <a:ext cx="12" cy="20"/>
              </a:xfrm>
              <a:custGeom>
                <a:avLst/>
                <a:gdLst>
                  <a:gd name="T0" fmla="*/ 24 w 24"/>
                  <a:gd name="T1" fmla="*/ 14 h 42"/>
                  <a:gd name="T2" fmla="*/ 20 w 24"/>
                  <a:gd name="T3" fmla="*/ 42 h 42"/>
                  <a:gd name="T4" fmla="*/ 15 w 24"/>
                  <a:gd name="T5" fmla="*/ 41 h 42"/>
                  <a:gd name="T6" fmla="*/ 9 w 24"/>
                  <a:gd name="T7" fmla="*/ 38 h 42"/>
                  <a:gd name="T8" fmla="*/ 4 w 24"/>
                  <a:gd name="T9" fmla="*/ 35 h 42"/>
                  <a:gd name="T10" fmla="*/ 1 w 24"/>
                  <a:gd name="T11" fmla="*/ 29 h 42"/>
                  <a:gd name="T12" fmla="*/ 0 w 24"/>
                  <a:gd name="T13" fmla="*/ 21 h 42"/>
                  <a:gd name="T14" fmla="*/ 1 w 24"/>
                  <a:gd name="T15" fmla="*/ 14 h 42"/>
                  <a:gd name="T16" fmla="*/ 2 w 24"/>
                  <a:gd name="T17" fmla="*/ 7 h 42"/>
                  <a:gd name="T18" fmla="*/ 5 w 24"/>
                  <a:gd name="T19" fmla="*/ 0 h 42"/>
                  <a:gd name="T20" fmla="*/ 11 w 24"/>
                  <a:gd name="T21" fmla="*/ 3 h 42"/>
                  <a:gd name="T22" fmla="*/ 16 w 24"/>
                  <a:gd name="T23" fmla="*/ 5 h 42"/>
                  <a:gd name="T24" fmla="*/ 20 w 24"/>
                  <a:gd name="T25" fmla="*/ 10 h 42"/>
                  <a:gd name="T26" fmla="*/ 24 w 24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2">
                    <a:moveTo>
                      <a:pt x="24" y="14"/>
                    </a:moveTo>
                    <a:lnTo>
                      <a:pt x="20" y="42"/>
                    </a:lnTo>
                    <a:lnTo>
                      <a:pt x="15" y="41"/>
                    </a:lnTo>
                    <a:lnTo>
                      <a:pt x="9" y="38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6" y="5"/>
                    </a:lnTo>
                    <a:lnTo>
                      <a:pt x="20" y="1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544"/>
              <p:cNvSpPr>
                <a:spLocks/>
              </p:cNvSpPr>
              <p:nvPr/>
            </p:nvSpPr>
            <p:spPr bwMode="auto">
              <a:xfrm>
                <a:off x="1406" y="1647"/>
                <a:ext cx="21" cy="14"/>
              </a:xfrm>
              <a:custGeom>
                <a:avLst/>
                <a:gdLst>
                  <a:gd name="T0" fmla="*/ 40 w 41"/>
                  <a:gd name="T1" fmla="*/ 21 h 26"/>
                  <a:gd name="T2" fmla="*/ 35 w 41"/>
                  <a:gd name="T3" fmla="*/ 25 h 26"/>
                  <a:gd name="T4" fmla="*/ 31 w 41"/>
                  <a:gd name="T5" fmla="*/ 26 h 26"/>
                  <a:gd name="T6" fmla="*/ 25 w 41"/>
                  <a:gd name="T7" fmla="*/ 25 h 26"/>
                  <a:gd name="T8" fmla="*/ 19 w 41"/>
                  <a:gd name="T9" fmla="*/ 23 h 26"/>
                  <a:gd name="T10" fmla="*/ 0 w 41"/>
                  <a:gd name="T11" fmla="*/ 8 h 26"/>
                  <a:gd name="T12" fmla="*/ 37 w 41"/>
                  <a:gd name="T13" fmla="*/ 0 h 26"/>
                  <a:gd name="T14" fmla="*/ 39 w 41"/>
                  <a:gd name="T15" fmla="*/ 4 h 26"/>
                  <a:gd name="T16" fmla="*/ 41 w 41"/>
                  <a:gd name="T17" fmla="*/ 10 h 26"/>
                  <a:gd name="T18" fmla="*/ 41 w 41"/>
                  <a:gd name="T19" fmla="*/ 16 h 26"/>
                  <a:gd name="T20" fmla="*/ 40 w 41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6">
                    <a:moveTo>
                      <a:pt x="40" y="21"/>
                    </a:moveTo>
                    <a:lnTo>
                      <a:pt x="35" y="25"/>
                    </a:lnTo>
                    <a:lnTo>
                      <a:pt x="31" y="26"/>
                    </a:lnTo>
                    <a:lnTo>
                      <a:pt x="25" y="25"/>
                    </a:lnTo>
                    <a:lnTo>
                      <a:pt x="19" y="23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1" y="10"/>
                    </a:lnTo>
                    <a:lnTo>
                      <a:pt x="41" y="16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545"/>
              <p:cNvSpPr>
                <a:spLocks/>
              </p:cNvSpPr>
              <p:nvPr/>
            </p:nvSpPr>
            <p:spPr bwMode="auto">
              <a:xfrm>
                <a:off x="1544" y="1648"/>
                <a:ext cx="7" cy="6"/>
              </a:xfrm>
              <a:custGeom>
                <a:avLst/>
                <a:gdLst>
                  <a:gd name="T0" fmla="*/ 15 w 15"/>
                  <a:gd name="T1" fmla="*/ 4 h 11"/>
                  <a:gd name="T2" fmla="*/ 14 w 15"/>
                  <a:gd name="T3" fmla="*/ 8 h 11"/>
                  <a:gd name="T4" fmla="*/ 13 w 15"/>
                  <a:gd name="T5" fmla="*/ 9 h 11"/>
                  <a:gd name="T6" fmla="*/ 11 w 15"/>
                  <a:gd name="T7" fmla="*/ 11 h 11"/>
                  <a:gd name="T8" fmla="*/ 8 w 15"/>
                  <a:gd name="T9" fmla="*/ 11 h 11"/>
                  <a:gd name="T10" fmla="*/ 6 w 15"/>
                  <a:gd name="T11" fmla="*/ 11 h 11"/>
                  <a:gd name="T12" fmla="*/ 4 w 15"/>
                  <a:gd name="T13" fmla="*/ 11 h 11"/>
                  <a:gd name="T14" fmla="*/ 1 w 15"/>
                  <a:gd name="T15" fmla="*/ 10 h 11"/>
                  <a:gd name="T16" fmla="*/ 0 w 15"/>
                  <a:gd name="T17" fmla="*/ 8 h 11"/>
                  <a:gd name="T18" fmla="*/ 0 w 15"/>
                  <a:gd name="T19" fmla="*/ 4 h 11"/>
                  <a:gd name="T20" fmla="*/ 1 w 15"/>
                  <a:gd name="T21" fmla="*/ 2 h 11"/>
                  <a:gd name="T22" fmla="*/ 4 w 15"/>
                  <a:gd name="T23" fmla="*/ 1 h 11"/>
                  <a:gd name="T24" fmla="*/ 6 w 15"/>
                  <a:gd name="T25" fmla="*/ 0 h 11"/>
                  <a:gd name="T26" fmla="*/ 8 w 15"/>
                  <a:gd name="T27" fmla="*/ 0 h 11"/>
                  <a:gd name="T28" fmla="*/ 11 w 15"/>
                  <a:gd name="T29" fmla="*/ 0 h 11"/>
                  <a:gd name="T30" fmla="*/ 13 w 15"/>
                  <a:gd name="T31" fmla="*/ 2 h 11"/>
                  <a:gd name="T32" fmla="*/ 15 w 15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15" y="4"/>
                    </a:moveTo>
                    <a:lnTo>
                      <a:pt x="14" y="8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546"/>
              <p:cNvSpPr>
                <a:spLocks/>
              </p:cNvSpPr>
              <p:nvPr/>
            </p:nvSpPr>
            <p:spPr bwMode="auto">
              <a:xfrm>
                <a:off x="1055" y="1654"/>
                <a:ext cx="9" cy="11"/>
              </a:xfrm>
              <a:custGeom>
                <a:avLst/>
                <a:gdLst>
                  <a:gd name="T0" fmla="*/ 18 w 18"/>
                  <a:gd name="T1" fmla="*/ 11 h 23"/>
                  <a:gd name="T2" fmla="*/ 17 w 18"/>
                  <a:gd name="T3" fmla="*/ 15 h 23"/>
                  <a:gd name="T4" fmla="*/ 16 w 18"/>
                  <a:gd name="T5" fmla="*/ 19 h 23"/>
                  <a:gd name="T6" fmla="*/ 14 w 18"/>
                  <a:gd name="T7" fmla="*/ 21 h 23"/>
                  <a:gd name="T8" fmla="*/ 10 w 18"/>
                  <a:gd name="T9" fmla="*/ 23 h 23"/>
                  <a:gd name="T10" fmla="*/ 7 w 18"/>
                  <a:gd name="T11" fmla="*/ 22 h 23"/>
                  <a:gd name="T12" fmla="*/ 3 w 18"/>
                  <a:gd name="T13" fmla="*/ 20 h 23"/>
                  <a:gd name="T14" fmla="*/ 1 w 18"/>
                  <a:gd name="T15" fmla="*/ 18 h 23"/>
                  <a:gd name="T16" fmla="*/ 0 w 18"/>
                  <a:gd name="T17" fmla="*/ 14 h 23"/>
                  <a:gd name="T18" fmla="*/ 6 w 18"/>
                  <a:gd name="T19" fmla="*/ 0 h 23"/>
                  <a:gd name="T20" fmla="*/ 9 w 18"/>
                  <a:gd name="T21" fmla="*/ 3 h 23"/>
                  <a:gd name="T22" fmla="*/ 14 w 18"/>
                  <a:gd name="T23" fmla="*/ 4 h 23"/>
                  <a:gd name="T24" fmla="*/ 16 w 18"/>
                  <a:gd name="T25" fmla="*/ 7 h 23"/>
                  <a:gd name="T26" fmla="*/ 18 w 18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3">
                    <a:moveTo>
                      <a:pt x="18" y="11"/>
                    </a:moveTo>
                    <a:lnTo>
                      <a:pt x="17" y="15"/>
                    </a:lnTo>
                    <a:lnTo>
                      <a:pt x="16" y="19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7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547"/>
              <p:cNvSpPr>
                <a:spLocks/>
              </p:cNvSpPr>
              <p:nvPr/>
            </p:nvSpPr>
            <p:spPr bwMode="auto">
              <a:xfrm>
                <a:off x="1328" y="1654"/>
                <a:ext cx="9" cy="10"/>
              </a:xfrm>
              <a:custGeom>
                <a:avLst/>
                <a:gdLst>
                  <a:gd name="T0" fmla="*/ 20 w 20"/>
                  <a:gd name="T1" fmla="*/ 14 h 20"/>
                  <a:gd name="T2" fmla="*/ 17 w 20"/>
                  <a:gd name="T3" fmla="*/ 18 h 20"/>
                  <a:gd name="T4" fmla="*/ 15 w 20"/>
                  <a:gd name="T5" fmla="*/ 19 h 20"/>
                  <a:gd name="T6" fmla="*/ 12 w 20"/>
                  <a:gd name="T7" fmla="*/ 20 h 20"/>
                  <a:gd name="T8" fmla="*/ 7 w 20"/>
                  <a:gd name="T9" fmla="*/ 20 h 20"/>
                  <a:gd name="T10" fmla="*/ 3 w 20"/>
                  <a:gd name="T11" fmla="*/ 19 h 20"/>
                  <a:gd name="T12" fmla="*/ 1 w 20"/>
                  <a:gd name="T13" fmla="*/ 17 h 20"/>
                  <a:gd name="T14" fmla="*/ 0 w 20"/>
                  <a:gd name="T15" fmla="*/ 13 h 20"/>
                  <a:gd name="T16" fmla="*/ 1 w 20"/>
                  <a:gd name="T17" fmla="*/ 8 h 20"/>
                  <a:gd name="T18" fmla="*/ 9 w 20"/>
                  <a:gd name="T19" fmla="*/ 0 h 20"/>
                  <a:gd name="T20" fmla="*/ 14 w 20"/>
                  <a:gd name="T21" fmla="*/ 3 h 20"/>
                  <a:gd name="T22" fmla="*/ 17 w 20"/>
                  <a:gd name="T23" fmla="*/ 6 h 20"/>
                  <a:gd name="T24" fmla="*/ 20 w 20"/>
                  <a:gd name="T25" fmla="*/ 10 h 20"/>
                  <a:gd name="T26" fmla="*/ 20 w 20"/>
                  <a:gd name="T2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lnTo>
                      <a:pt x="17" y="18"/>
                    </a:lnTo>
                    <a:lnTo>
                      <a:pt x="15" y="19"/>
                    </a:lnTo>
                    <a:lnTo>
                      <a:pt x="12" y="20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20" y="1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548"/>
              <p:cNvSpPr>
                <a:spLocks/>
              </p:cNvSpPr>
              <p:nvPr/>
            </p:nvSpPr>
            <p:spPr bwMode="auto">
              <a:xfrm>
                <a:off x="1217" y="1662"/>
                <a:ext cx="14" cy="12"/>
              </a:xfrm>
              <a:custGeom>
                <a:avLst/>
                <a:gdLst>
                  <a:gd name="T0" fmla="*/ 28 w 28"/>
                  <a:gd name="T1" fmla="*/ 15 h 25"/>
                  <a:gd name="T2" fmla="*/ 23 w 28"/>
                  <a:gd name="T3" fmla="*/ 20 h 25"/>
                  <a:gd name="T4" fmla="*/ 16 w 28"/>
                  <a:gd name="T5" fmla="*/ 21 h 25"/>
                  <a:gd name="T6" fmla="*/ 8 w 28"/>
                  <a:gd name="T7" fmla="*/ 22 h 25"/>
                  <a:gd name="T8" fmla="*/ 0 w 28"/>
                  <a:gd name="T9" fmla="*/ 25 h 25"/>
                  <a:gd name="T10" fmla="*/ 1 w 28"/>
                  <a:gd name="T11" fmla="*/ 0 h 25"/>
                  <a:gd name="T12" fmla="*/ 9 w 28"/>
                  <a:gd name="T13" fmla="*/ 2 h 25"/>
                  <a:gd name="T14" fmla="*/ 16 w 28"/>
                  <a:gd name="T15" fmla="*/ 4 h 25"/>
                  <a:gd name="T16" fmla="*/ 23 w 28"/>
                  <a:gd name="T17" fmla="*/ 10 h 25"/>
                  <a:gd name="T18" fmla="*/ 28 w 28"/>
                  <a:gd name="T1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5">
                    <a:moveTo>
                      <a:pt x="28" y="15"/>
                    </a:moveTo>
                    <a:lnTo>
                      <a:pt x="23" y="20"/>
                    </a:lnTo>
                    <a:lnTo>
                      <a:pt x="16" y="21"/>
                    </a:lnTo>
                    <a:lnTo>
                      <a:pt x="8" y="22"/>
                    </a:lnTo>
                    <a:lnTo>
                      <a:pt x="0" y="25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3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549"/>
              <p:cNvSpPr>
                <a:spLocks/>
              </p:cNvSpPr>
              <p:nvPr/>
            </p:nvSpPr>
            <p:spPr bwMode="auto">
              <a:xfrm>
                <a:off x="960" y="1663"/>
                <a:ext cx="11" cy="21"/>
              </a:xfrm>
              <a:custGeom>
                <a:avLst/>
                <a:gdLst>
                  <a:gd name="T0" fmla="*/ 22 w 22"/>
                  <a:gd name="T1" fmla="*/ 1 h 41"/>
                  <a:gd name="T2" fmla="*/ 20 w 22"/>
                  <a:gd name="T3" fmla="*/ 12 h 41"/>
                  <a:gd name="T4" fmla="*/ 22 w 22"/>
                  <a:gd name="T5" fmla="*/ 23 h 41"/>
                  <a:gd name="T6" fmla="*/ 19 w 22"/>
                  <a:gd name="T7" fmla="*/ 33 h 41"/>
                  <a:gd name="T8" fmla="*/ 13 w 22"/>
                  <a:gd name="T9" fmla="*/ 41 h 41"/>
                  <a:gd name="T10" fmla="*/ 9 w 22"/>
                  <a:gd name="T11" fmla="*/ 41 h 41"/>
                  <a:gd name="T12" fmla="*/ 7 w 22"/>
                  <a:gd name="T13" fmla="*/ 38 h 41"/>
                  <a:gd name="T14" fmla="*/ 4 w 22"/>
                  <a:gd name="T15" fmla="*/ 34 h 41"/>
                  <a:gd name="T16" fmla="*/ 2 w 22"/>
                  <a:gd name="T17" fmla="*/ 31 h 41"/>
                  <a:gd name="T18" fmla="*/ 0 w 22"/>
                  <a:gd name="T19" fmla="*/ 23 h 41"/>
                  <a:gd name="T20" fmla="*/ 0 w 22"/>
                  <a:gd name="T21" fmla="*/ 15 h 41"/>
                  <a:gd name="T22" fmla="*/ 1 w 22"/>
                  <a:gd name="T23" fmla="*/ 7 h 41"/>
                  <a:gd name="T24" fmla="*/ 3 w 22"/>
                  <a:gd name="T25" fmla="*/ 0 h 41"/>
                  <a:gd name="T26" fmla="*/ 22 w 2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1">
                    <a:moveTo>
                      <a:pt x="22" y="1"/>
                    </a:moveTo>
                    <a:lnTo>
                      <a:pt x="20" y="12"/>
                    </a:lnTo>
                    <a:lnTo>
                      <a:pt x="22" y="23"/>
                    </a:lnTo>
                    <a:lnTo>
                      <a:pt x="19" y="33"/>
                    </a:lnTo>
                    <a:lnTo>
                      <a:pt x="13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3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550"/>
              <p:cNvSpPr>
                <a:spLocks/>
              </p:cNvSpPr>
              <p:nvPr/>
            </p:nvSpPr>
            <p:spPr bwMode="auto">
              <a:xfrm>
                <a:off x="1360" y="1667"/>
                <a:ext cx="17" cy="14"/>
              </a:xfrm>
              <a:custGeom>
                <a:avLst/>
                <a:gdLst>
                  <a:gd name="T0" fmla="*/ 34 w 34"/>
                  <a:gd name="T1" fmla="*/ 4 h 26"/>
                  <a:gd name="T2" fmla="*/ 33 w 34"/>
                  <a:gd name="T3" fmla="*/ 10 h 26"/>
                  <a:gd name="T4" fmla="*/ 30 w 34"/>
                  <a:gd name="T5" fmla="*/ 16 h 26"/>
                  <a:gd name="T6" fmla="*/ 25 w 34"/>
                  <a:gd name="T7" fmla="*/ 21 h 26"/>
                  <a:gd name="T8" fmla="*/ 19 w 34"/>
                  <a:gd name="T9" fmla="*/ 25 h 26"/>
                  <a:gd name="T10" fmla="*/ 13 w 34"/>
                  <a:gd name="T11" fmla="*/ 25 h 26"/>
                  <a:gd name="T12" fmla="*/ 9 w 34"/>
                  <a:gd name="T13" fmla="*/ 26 h 26"/>
                  <a:gd name="T14" fmla="*/ 4 w 34"/>
                  <a:gd name="T15" fmla="*/ 25 h 26"/>
                  <a:gd name="T16" fmla="*/ 0 w 34"/>
                  <a:gd name="T17" fmla="*/ 23 h 26"/>
                  <a:gd name="T18" fmla="*/ 3 w 34"/>
                  <a:gd name="T19" fmla="*/ 15 h 26"/>
                  <a:gd name="T20" fmla="*/ 10 w 34"/>
                  <a:gd name="T21" fmla="*/ 8 h 26"/>
                  <a:gd name="T22" fmla="*/ 18 w 34"/>
                  <a:gd name="T23" fmla="*/ 3 h 26"/>
                  <a:gd name="T24" fmla="*/ 26 w 34"/>
                  <a:gd name="T25" fmla="*/ 0 h 26"/>
                  <a:gd name="T26" fmla="*/ 28 w 34"/>
                  <a:gd name="T27" fmla="*/ 0 h 26"/>
                  <a:gd name="T28" fmla="*/ 31 w 34"/>
                  <a:gd name="T29" fmla="*/ 0 h 26"/>
                  <a:gd name="T30" fmla="*/ 33 w 34"/>
                  <a:gd name="T31" fmla="*/ 2 h 26"/>
                  <a:gd name="T32" fmla="*/ 34 w 34"/>
                  <a:gd name="T3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34" y="4"/>
                    </a:moveTo>
                    <a:lnTo>
                      <a:pt x="33" y="10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5"/>
                    </a:lnTo>
                    <a:lnTo>
                      <a:pt x="13" y="25"/>
                    </a:lnTo>
                    <a:lnTo>
                      <a:pt x="9" y="26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10" y="8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551"/>
              <p:cNvSpPr>
                <a:spLocks/>
              </p:cNvSpPr>
              <p:nvPr/>
            </p:nvSpPr>
            <p:spPr bwMode="auto">
              <a:xfrm>
                <a:off x="993" y="1674"/>
                <a:ext cx="24" cy="14"/>
              </a:xfrm>
              <a:custGeom>
                <a:avLst/>
                <a:gdLst>
                  <a:gd name="T0" fmla="*/ 50 w 50"/>
                  <a:gd name="T1" fmla="*/ 7 h 26"/>
                  <a:gd name="T2" fmla="*/ 48 w 50"/>
                  <a:gd name="T3" fmla="*/ 12 h 26"/>
                  <a:gd name="T4" fmla="*/ 44 w 50"/>
                  <a:gd name="T5" fmla="*/ 17 h 26"/>
                  <a:gd name="T6" fmla="*/ 40 w 50"/>
                  <a:gd name="T7" fmla="*/ 22 h 26"/>
                  <a:gd name="T8" fmla="*/ 34 w 50"/>
                  <a:gd name="T9" fmla="*/ 24 h 26"/>
                  <a:gd name="T10" fmla="*/ 27 w 50"/>
                  <a:gd name="T11" fmla="*/ 25 h 26"/>
                  <a:gd name="T12" fmla="*/ 21 w 50"/>
                  <a:gd name="T13" fmla="*/ 26 h 26"/>
                  <a:gd name="T14" fmla="*/ 14 w 50"/>
                  <a:gd name="T15" fmla="*/ 25 h 26"/>
                  <a:gd name="T16" fmla="*/ 8 w 50"/>
                  <a:gd name="T17" fmla="*/ 23 h 26"/>
                  <a:gd name="T18" fmla="*/ 0 w 50"/>
                  <a:gd name="T19" fmla="*/ 11 h 26"/>
                  <a:gd name="T20" fmla="*/ 8 w 50"/>
                  <a:gd name="T21" fmla="*/ 7 h 26"/>
                  <a:gd name="T22" fmla="*/ 15 w 50"/>
                  <a:gd name="T23" fmla="*/ 3 h 26"/>
                  <a:gd name="T24" fmla="*/ 23 w 50"/>
                  <a:gd name="T25" fmla="*/ 0 h 26"/>
                  <a:gd name="T26" fmla="*/ 33 w 50"/>
                  <a:gd name="T27" fmla="*/ 0 h 26"/>
                  <a:gd name="T28" fmla="*/ 36 w 50"/>
                  <a:gd name="T29" fmla="*/ 3 h 26"/>
                  <a:gd name="T30" fmla="*/ 41 w 50"/>
                  <a:gd name="T31" fmla="*/ 5 h 26"/>
                  <a:gd name="T32" fmla="*/ 45 w 50"/>
                  <a:gd name="T33" fmla="*/ 7 h 26"/>
                  <a:gd name="T34" fmla="*/ 50 w 50"/>
                  <a:gd name="T3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lnTo>
                      <a:pt x="48" y="12"/>
                    </a:lnTo>
                    <a:lnTo>
                      <a:pt x="44" y="17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27" y="25"/>
                    </a:lnTo>
                    <a:lnTo>
                      <a:pt x="21" y="26"/>
                    </a:lnTo>
                    <a:lnTo>
                      <a:pt x="14" y="25"/>
                    </a:lnTo>
                    <a:lnTo>
                      <a:pt x="8" y="23"/>
                    </a:lnTo>
                    <a:lnTo>
                      <a:pt x="0" y="11"/>
                    </a:lnTo>
                    <a:lnTo>
                      <a:pt x="8" y="7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41" y="5"/>
                    </a:lnTo>
                    <a:lnTo>
                      <a:pt x="45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552"/>
              <p:cNvSpPr>
                <a:spLocks/>
              </p:cNvSpPr>
              <p:nvPr/>
            </p:nvSpPr>
            <p:spPr bwMode="auto">
              <a:xfrm>
                <a:off x="1392" y="1684"/>
                <a:ext cx="20" cy="30"/>
              </a:xfrm>
              <a:custGeom>
                <a:avLst/>
                <a:gdLst>
                  <a:gd name="T0" fmla="*/ 40 w 40"/>
                  <a:gd name="T1" fmla="*/ 33 h 59"/>
                  <a:gd name="T2" fmla="*/ 40 w 40"/>
                  <a:gd name="T3" fmla="*/ 39 h 59"/>
                  <a:gd name="T4" fmla="*/ 39 w 40"/>
                  <a:gd name="T5" fmla="*/ 46 h 59"/>
                  <a:gd name="T6" fmla="*/ 36 w 40"/>
                  <a:gd name="T7" fmla="*/ 53 h 59"/>
                  <a:gd name="T8" fmla="*/ 32 w 40"/>
                  <a:gd name="T9" fmla="*/ 59 h 59"/>
                  <a:gd name="T10" fmla="*/ 28 w 40"/>
                  <a:gd name="T11" fmla="*/ 58 h 59"/>
                  <a:gd name="T12" fmla="*/ 23 w 40"/>
                  <a:gd name="T13" fmla="*/ 56 h 59"/>
                  <a:gd name="T14" fmla="*/ 19 w 40"/>
                  <a:gd name="T15" fmla="*/ 54 h 59"/>
                  <a:gd name="T16" fmla="*/ 13 w 40"/>
                  <a:gd name="T17" fmla="*/ 54 h 59"/>
                  <a:gd name="T18" fmla="*/ 14 w 40"/>
                  <a:gd name="T19" fmla="*/ 41 h 59"/>
                  <a:gd name="T20" fmla="*/ 12 w 40"/>
                  <a:gd name="T21" fmla="*/ 27 h 59"/>
                  <a:gd name="T22" fmla="*/ 6 w 40"/>
                  <a:gd name="T23" fmla="*/ 13 h 59"/>
                  <a:gd name="T24" fmla="*/ 0 w 40"/>
                  <a:gd name="T25" fmla="*/ 0 h 59"/>
                  <a:gd name="T26" fmla="*/ 7 w 40"/>
                  <a:gd name="T27" fmla="*/ 1 h 59"/>
                  <a:gd name="T28" fmla="*/ 13 w 40"/>
                  <a:gd name="T29" fmla="*/ 5 h 59"/>
                  <a:gd name="T30" fmla="*/ 20 w 40"/>
                  <a:gd name="T31" fmla="*/ 7 h 59"/>
                  <a:gd name="T32" fmla="*/ 25 w 40"/>
                  <a:gd name="T33" fmla="*/ 11 h 59"/>
                  <a:gd name="T34" fmla="*/ 31 w 40"/>
                  <a:gd name="T35" fmla="*/ 15 h 59"/>
                  <a:gd name="T36" fmla="*/ 35 w 40"/>
                  <a:gd name="T37" fmla="*/ 21 h 59"/>
                  <a:gd name="T38" fmla="*/ 38 w 40"/>
                  <a:gd name="T39" fmla="*/ 27 h 59"/>
                  <a:gd name="T40" fmla="*/ 40 w 40"/>
                  <a:gd name="T41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9">
                    <a:moveTo>
                      <a:pt x="40" y="33"/>
                    </a:moveTo>
                    <a:lnTo>
                      <a:pt x="40" y="39"/>
                    </a:lnTo>
                    <a:lnTo>
                      <a:pt x="39" y="46"/>
                    </a:lnTo>
                    <a:lnTo>
                      <a:pt x="36" y="53"/>
                    </a:lnTo>
                    <a:lnTo>
                      <a:pt x="32" y="59"/>
                    </a:lnTo>
                    <a:lnTo>
                      <a:pt x="28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3" y="54"/>
                    </a:lnTo>
                    <a:lnTo>
                      <a:pt x="14" y="41"/>
                    </a:lnTo>
                    <a:lnTo>
                      <a:pt x="12" y="27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5" y="11"/>
                    </a:lnTo>
                    <a:lnTo>
                      <a:pt x="31" y="15"/>
                    </a:lnTo>
                    <a:lnTo>
                      <a:pt x="35" y="21"/>
                    </a:lnTo>
                    <a:lnTo>
                      <a:pt x="38" y="27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553"/>
              <p:cNvSpPr>
                <a:spLocks/>
              </p:cNvSpPr>
              <p:nvPr/>
            </p:nvSpPr>
            <p:spPr bwMode="auto">
              <a:xfrm>
                <a:off x="1133" y="1686"/>
                <a:ext cx="13" cy="26"/>
              </a:xfrm>
              <a:custGeom>
                <a:avLst/>
                <a:gdLst>
                  <a:gd name="T0" fmla="*/ 25 w 25"/>
                  <a:gd name="T1" fmla="*/ 28 h 52"/>
                  <a:gd name="T2" fmla="*/ 15 w 25"/>
                  <a:gd name="T3" fmla="*/ 52 h 52"/>
                  <a:gd name="T4" fmla="*/ 5 w 25"/>
                  <a:gd name="T5" fmla="*/ 43 h 52"/>
                  <a:gd name="T6" fmla="*/ 1 w 25"/>
                  <a:gd name="T7" fmla="*/ 29 h 52"/>
                  <a:gd name="T8" fmla="*/ 0 w 25"/>
                  <a:gd name="T9" fmla="*/ 15 h 52"/>
                  <a:gd name="T10" fmla="*/ 1 w 25"/>
                  <a:gd name="T11" fmla="*/ 0 h 52"/>
                  <a:gd name="T12" fmla="*/ 9 w 25"/>
                  <a:gd name="T13" fmla="*/ 6 h 52"/>
                  <a:gd name="T14" fmla="*/ 15 w 25"/>
                  <a:gd name="T15" fmla="*/ 13 h 52"/>
                  <a:gd name="T16" fmla="*/ 20 w 25"/>
                  <a:gd name="T17" fmla="*/ 19 h 52"/>
                  <a:gd name="T18" fmla="*/ 25 w 25"/>
                  <a:gd name="T1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2">
                    <a:moveTo>
                      <a:pt x="25" y="28"/>
                    </a:moveTo>
                    <a:lnTo>
                      <a:pt x="15" y="52"/>
                    </a:lnTo>
                    <a:lnTo>
                      <a:pt x="5" y="43"/>
                    </a:lnTo>
                    <a:lnTo>
                      <a:pt x="1" y="2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9" y="6"/>
                    </a:lnTo>
                    <a:lnTo>
                      <a:pt x="15" y="13"/>
                    </a:lnTo>
                    <a:lnTo>
                      <a:pt x="20" y="19"/>
                    </a:lnTo>
                    <a:lnTo>
                      <a:pt x="25" y="2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554"/>
              <p:cNvSpPr>
                <a:spLocks/>
              </p:cNvSpPr>
              <p:nvPr/>
            </p:nvSpPr>
            <p:spPr bwMode="auto">
              <a:xfrm>
                <a:off x="943" y="1689"/>
                <a:ext cx="13" cy="18"/>
              </a:xfrm>
              <a:custGeom>
                <a:avLst/>
                <a:gdLst>
                  <a:gd name="T0" fmla="*/ 27 w 27"/>
                  <a:gd name="T1" fmla="*/ 7 h 34"/>
                  <a:gd name="T2" fmla="*/ 24 w 27"/>
                  <a:gd name="T3" fmla="*/ 15 h 34"/>
                  <a:gd name="T4" fmla="*/ 21 w 27"/>
                  <a:gd name="T5" fmla="*/ 23 h 34"/>
                  <a:gd name="T6" fmla="*/ 16 w 27"/>
                  <a:gd name="T7" fmla="*/ 30 h 34"/>
                  <a:gd name="T8" fmla="*/ 8 w 27"/>
                  <a:gd name="T9" fmla="*/ 34 h 34"/>
                  <a:gd name="T10" fmla="*/ 5 w 27"/>
                  <a:gd name="T11" fmla="*/ 34 h 34"/>
                  <a:gd name="T12" fmla="*/ 3 w 27"/>
                  <a:gd name="T13" fmla="*/ 32 h 34"/>
                  <a:gd name="T14" fmla="*/ 0 w 27"/>
                  <a:gd name="T15" fmla="*/ 28 h 34"/>
                  <a:gd name="T16" fmla="*/ 0 w 27"/>
                  <a:gd name="T17" fmla="*/ 25 h 34"/>
                  <a:gd name="T18" fmla="*/ 1 w 27"/>
                  <a:gd name="T19" fmla="*/ 18 h 34"/>
                  <a:gd name="T20" fmla="*/ 4 w 27"/>
                  <a:gd name="T21" fmla="*/ 12 h 34"/>
                  <a:gd name="T22" fmla="*/ 6 w 27"/>
                  <a:gd name="T23" fmla="*/ 5 h 34"/>
                  <a:gd name="T24" fmla="*/ 8 w 27"/>
                  <a:gd name="T25" fmla="*/ 0 h 34"/>
                  <a:gd name="T26" fmla="*/ 27 w 27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4">
                    <a:moveTo>
                      <a:pt x="27" y="7"/>
                    </a:moveTo>
                    <a:lnTo>
                      <a:pt x="24" y="15"/>
                    </a:lnTo>
                    <a:lnTo>
                      <a:pt x="21" y="23"/>
                    </a:lnTo>
                    <a:lnTo>
                      <a:pt x="16" y="30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555"/>
              <p:cNvSpPr>
                <a:spLocks/>
              </p:cNvSpPr>
              <p:nvPr/>
            </p:nvSpPr>
            <p:spPr bwMode="auto">
              <a:xfrm>
                <a:off x="1013" y="1690"/>
                <a:ext cx="15" cy="17"/>
              </a:xfrm>
              <a:custGeom>
                <a:avLst/>
                <a:gdLst>
                  <a:gd name="T0" fmla="*/ 29 w 30"/>
                  <a:gd name="T1" fmla="*/ 16 h 32"/>
                  <a:gd name="T2" fmla="*/ 30 w 30"/>
                  <a:gd name="T3" fmla="*/ 21 h 32"/>
                  <a:gd name="T4" fmla="*/ 28 w 30"/>
                  <a:gd name="T5" fmla="*/ 25 h 32"/>
                  <a:gd name="T6" fmla="*/ 24 w 30"/>
                  <a:gd name="T7" fmla="*/ 29 h 32"/>
                  <a:gd name="T8" fmla="*/ 19 w 30"/>
                  <a:gd name="T9" fmla="*/ 31 h 32"/>
                  <a:gd name="T10" fmla="*/ 14 w 30"/>
                  <a:gd name="T11" fmla="*/ 32 h 32"/>
                  <a:gd name="T12" fmla="*/ 8 w 30"/>
                  <a:gd name="T13" fmla="*/ 31 h 32"/>
                  <a:gd name="T14" fmla="*/ 3 w 30"/>
                  <a:gd name="T15" fmla="*/ 28 h 32"/>
                  <a:gd name="T16" fmla="*/ 0 w 30"/>
                  <a:gd name="T17" fmla="*/ 23 h 32"/>
                  <a:gd name="T18" fmla="*/ 0 w 30"/>
                  <a:gd name="T19" fmla="*/ 16 h 32"/>
                  <a:gd name="T20" fmla="*/ 1 w 30"/>
                  <a:gd name="T21" fmla="*/ 10 h 32"/>
                  <a:gd name="T22" fmla="*/ 2 w 30"/>
                  <a:gd name="T23" fmla="*/ 6 h 32"/>
                  <a:gd name="T24" fmla="*/ 4 w 30"/>
                  <a:gd name="T25" fmla="*/ 0 h 32"/>
                  <a:gd name="T26" fmla="*/ 11 w 30"/>
                  <a:gd name="T27" fmla="*/ 2 h 32"/>
                  <a:gd name="T28" fmla="*/ 18 w 30"/>
                  <a:gd name="T29" fmla="*/ 6 h 32"/>
                  <a:gd name="T30" fmla="*/ 24 w 30"/>
                  <a:gd name="T31" fmla="*/ 9 h 32"/>
                  <a:gd name="T32" fmla="*/ 29 w 30"/>
                  <a:gd name="T3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32">
                    <a:moveTo>
                      <a:pt x="29" y="16"/>
                    </a:moveTo>
                    <a:lnTo>
                      <a:pt x="30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9" y="31"/>
                    </a:lnTo>
                    <a:lnTo>
                      <a:pt x="14" y="32"/>
                    </a:lnTo>
                    <a:lnTo>
                      <a:pt x="8" y="31"/>
                    </a:lnTo>
                    <a:lnTo>
                      <a:pt x="3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8" y="6"/>
                    </a:lnTo>
                    <a:lnTo>
                      <a:pt x="24" y="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556"/>
              <p:cNvSpPr>
                <a:spLocks/>
              </p:cNvSpPr>
              <p:nvPr/>
            </p:nvSpPr>
            <p:spPr bwMode="auto">
              <a:xfrm>
                <a:off x="964" y="1700"/>
                <a:ext cx="12" cy="15"/>
              </a:xfrm>
              <a:custGeom>
                <a:avLst/>
                <a:gdLst>
                  <a:gd name="T0" fmla="*/ 23 w 24"/>
                  <a:gd name="T1" fmla="*/ 14 h 31"/>
                  <a:gd name="T2" fmla="*/ 24 w 24"/>
                  <a:gd name="T3" fmla="*/ 19 h 31"/>
                  <a:gd name="T4" fmla="*/ 24 w 24"/>
                  <a:gd name="T5" fmla="*/ 23 h 31"/>
                  <a:gd name="T6" fmla="*/ 24 w 24"/>
                  <a:gd name="T7" fmla="*/ 28 h 31"/>
                  <a:gd name="T8" fmla="*/ 22 w 24"/>
                  <a:gd name="T9" fmla="*/ 31 h 31"/>
                  <a:gd name="T10" fmla="*/ 17 w 24"/>
                  <a:gd name="T11" fmla="*/ 30 h 31"/>
                  <a:gd name="T12" fmla="*/ 12 w 24"/>
                  <a:gd name="T13" fmla="*/ 28 h 31"/>
                  <a:gd name="T14" fmla="*/ 8 w 24"/>
                  <a:gd name="T15" fmla="*/ 23 h 31"/>
                  <a:gd name="T16" fmla="*/ 5 w 24"/>
                  <a:gd name="T17" fmla="*/ 19 h 31"/>
                  <a:gd name="T18" fmla="*/ 0 w 24"/>
                  <a:gd name="T19" fmla="*/ 0 h 31"/>
                  <a:gd name="T20" fmla="*/ 7 w 24"/>
                  <a:gd name="T21" fmla="*/ 2 h 31"/>
                  <a:gd name="T22" fmla="*/ 14 w 24"/>
                  <a:gd name="T23" fmla="*/ 4 h 31"/>
                  <a:gd name="T24" fmla="*/ 19 w 24"/>
                  <a:gd name="T25" fmla="*/ 8 h 31"/>
                  <a:gd name="T26" fmla="*/ 23 w 24"/>
                  <a:gd name="T2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1">
                    <a:moveTo>
                      <a:pt x="23" y="14"/>
                    </a:moveTo>
                    <a:lnTo>
                      <a:pt x="24" y="19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22" y="31"/>
                    </a:lnTo>
                    <a:lnTo>
                      <a:pt x="17" y="30"/>
                    </a:lnTo>
                    <a:lnTo>
                      <a:pt x="12" y="28"/>
                    </a:lnTo>
                    <a:lnTo>
                      <a:pt x="8" y="23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4" y="4"/>
                    </a:lnTo>
                    <a:lnTo>
                      <a:pt x="19" y="8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557"/>
              <p:cNvSpPr>
                <a:spLocks/>
              </p:cNvSpPr>
              <p:nvPr/>
            </p:nvSpPr>
            <p:spPr bwMode="auto">
              <a:xfrm>
                <a:off x="1008" y="1714"/>
                <a:ext cx="12" cy="6"/>
              </a:xfrm>
              <a:custGeom>
                <a:avLst/>
                <a:gdLst>
                  <a:gd name="T0" fmla="*/ 25 w 25"/>
                  <a:gd name="T1" fmla="*/ 14 h 14"/>
                  <a:gd name="T2" fmla="*/ 19 w 25"/>
                  <a:gd name="T3" fmla="*/ 14 h 14"/>
                  <a:gd name="T4" fmla="*/ 12 w 25"/>
                  <a:gd name="T5" fmla="*/ 14 h 14"/>
                  <a:gd name="T6" fmla="*/ 5 w 25"/>
                  <a:gd name="T7" fmla="*/ 13 h 14"/>
                  <a:gd name="T8" fmla="*/ 0 w 25"/>
                  <a:gd name="T9" fmla="*/ 9 h 14"/>
                  <a:gd name="T10" fmla="*/ 2 w 25"/>
                  <a:gd name="T11" fmla="*/ 0 h 14"/>
                  <a:gd name="T12" fmla="*/ 7 w 25"/>
                  <a:gd name="T13" fmla="*/ 2 h 14"/>
                  <a:gd name="T14" fmla="*/ 14 w 25"/>
                  <a:gd name="T15" fmla="*/ 5 h 14"/>
                  <a:gd name="T16" fmla="*/ 20 w 25"/>
                  <a:gd name="T17" fmla="*/ 8 h 14"/>
                  <a:gd name="T18" fmla="*/ 25 w 2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19" y="14"/>
                    </a:lnTo>
                    <a:lnTo>
                      <a:pt x="12" y="14"/>
                    </a:lnTo>
                    <a:lnTo>
                      <a:pt x="5" y="13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5"/>
                    </a:lnTo>
                    <a:lnTo>
                      <a:pt x="20" y="8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558"/>
              <p:cNvSpPr>
                <a:spLocks/>
              </p:cNvSpPr>
              <p:nvPr/>
            </p:nvSpPr>
            <p:spPr bwMode="auto">
              <a:xfrm>
                <a:off x="1364" y="1714"/>
                <a:ext cx="16" cy="25"/>
              </a:xfrm>
              <a:custGeom>
                <a:avLst/>
                <a:gdLst>
                  <a:gd name="T0" fmla="*/ 31 w 31"/>
                  <a:gd name="T1" fmla="*/ 14 h 51"/>
                  <a:gd name="T2" fmla="*/ 29 w 31"/>
                  <a:gd name="T3" fmla="*/ 24 h 51"/>
                  <a:gd name="T4" fmla="*/ 24 w 31"/>
                  <a:gd name="T5" fmla="*/ 32 h 51"/>
                  <a:gd name="T6" fmla="*/ 18 w 31"/>
                  <a:gd name="T7" fmla="*/ 41 h 51"/>
                  <a:gd name="T8" fmla="*/ 12 w 31"/>
                  <a:gd name="T9" fmla="*/ 51 h 51"/>
                  <a:gd name="T10" fmla="*/ 8 w 31"/>
                  <a:gd name="T11" fmla="*/ 50 h 51"/>
                  <a:gd name="T12" fmla="*/ 4 w 31"/>
                  <a:gd name="T13" fmla="*/ 47 h 51"/>
                  <a:gd name="T14" fmla="*/ 1 w 31"/>
                  <a:gd name="T15" fmla="*/ 45 h 51"/>
                  <a:gd name="T16" fmla="*/ 0 w 31"/>
                  <a:gd name="T17" fmla="*/ 40 h 51"/>
                  <a:gd name="T18" fmla="*/ 2 w 31"/>
                  <a:gd name="T19" fmla="*/ 30 h 51"/>
                  <a:gd name="T20" fmla="*/ 6 w 31"/>
                  <a:gd name="T21" fmla="*/ 20 h 51"/>
                  <a:gd name="T22" fmla="*/ 11 w 31"/>
                  <a:gd name="T23" fmla="*/ 9 h 51"/>
                  <a:gd name="T24" fmla="*/ 17 w 31"/>
                  <a:gd name="T25" fmla="*/ 0 h 51"/>
                  <a:gd name="T26" fmla="*/ 22 w 31"/>
                  <a:gd name="T27" fmla="*/ 2 h 51"/>
                  <a:gd name="T28" fmla="*/ 26 w 31"/>
                  <a:gd name="T29" fmla="*/ 5 h 51"/>
                  <a:gd name="T30" fmla="*/ 29 w 31"/>
                  <a:gd name="T31" fmla="*/ 9 h 51"/>
                  <a:gd name="T32" fmla="*/ 31 w 31"/>
                  <a:gd name="T3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1">
                    <a:moveTo>
                      <a:pt x="31" y="14"/>
                    </a:moveTo>
                    <a:lnTo>
                      <a:pt x="29" y="24"/>
                    </a:lnTo>
                    <a:lnTo>
                      <a:pt x="24" y="32"/>
                    </a:lnTo>
                    <a:lnTo>
                      <a:pt x="18" y="41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4" y="47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1" y="9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9" y="9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559"/>
              <p:cNvSpPr>
                <a:spLocks/>
              </p:cNvSpPr>
              <p:nvPr/>
            </p:nvSpPr>
            <p:spPr bwMode="auto">
              <a:xfrm>
                <a:off x="938" y="1716"/>
                <a:ext cx="14" cy="15"/>
              </a:xfrm>
              <a:custGeom>
                <a:avLst/>
                <a:gdLst>
                  <a:gd name="T0" fmla="*/ 28 w 28"/>
                  <a:gd name="T1" fmla="*/ 11 h 30"/>
                  <a:gd name="T2" fmla="*/ 28 w 28"/>
                  <a:gd name="T3" fmla="*/ 15 h 30"/>
                  <a:gd name="T4" fmla="*/ 28 w 28"/>
                  <a:gd name="T5" fmla="*/ 17 h 30"/>
                  <a:gd name="T6" fmla="*/ 25 w 28"/>
                  <a:gd name="T7" fmla="*/ 20 h 30"/>
                  <a:gd name="T8" fmla="*/ 23 w 28"/>
                  <a:gd name="T9" fmla="*/ 24 h 30"/>
                  <a:gd name="T10" fmla="*/ 19 w 28"/>
                  <a:gd name="T11" fmla="*/ 27 h 30"/>
                  <a:gd name="T12" fmla="*/ 16 w 28"/>
                  <a:gd name="T13" fmla="*/ 28 h 30"/>
                  <a:gd name="T14" fmla="*/ 11 w 28"/>
                  <a:gd name="T15" fmla="*/ 30 h 30"/>
                  <a:gd name="T16" fmla="*/ 7 w 28"/>
                  <a:gd name="T17" fmla="*/ 28 h 30"/>
                  <a:gd name="T18" fmla="*/ 3 w 28"/>
                  <a:gd name="T19" fmla="*/ 24 h 30"/>
                  <a:gd name="T20" fmla="*/ 1 w 28"/>
                  <a:gd name="T21" fmla="*/ 19 h 30"/>
                  <a:gd name="T22" fmla="*/ 0 w 28"/>
                  <a:gd name="T23" fmla="*/ 13 h 30"/>
                  <a:gd name="T24" fmla="*/ 1 w 28"/>
                  <a:gd name="T25" fmla="*/ 8 h 30"/>
                  <a:gd name="T26" fmla="*/ 4 w 28"/>
                  <a:gd name="T27" fmla="*/ 0 h 30"/>
                  <a:gd name="T28" fmla="*/ 10 w 28"/>
                  <a:gd name="T29" fmla="*/ 1 h 30"/>
                  <a:gd name="T30" fmla="*/ 17 w 28"/>
                  <a:gd name="T31" fmla="*/ 3 h 30"/>
                  <a:gd name="T32" fmla="*/ 23 w 28"/>
                  <a:gd name="T33" fmla="*/ 7 h 30"/>
                  <a:gd name="T34" fmla="*/ 28 w 28"/>
                  <a:gd name="T3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0">
                    <a:moveTo>
                      <a:pt x="28" y="11"/>
                    </a:moveTo>
                    <a:lnTo>
                      <a:pt x="28" y="15"/>
                    </a:lnTo>
                    <a:lnTo>
                      <a:pt x="28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8" y="11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560"/>
              <p:cNvSpPr>
                <a:spLocks/>
              </p:cNvSpPr>
              <p:nvPr/>
            </p:nvSpPr>
            <p:spPr bwMode="auto">
              <a:xfrm>
                <a:off x="922" y="1724"/>
                <a:ext cx="8" cy="15"/>
              </a:xfrm>
              <a:custGeom>
                <a:avLst/>
                <a:gdLst>
                  <a:gd name="T0" fmla="*/ 16 w 16"/>
                  <a:gd name="T1" fmla="*/ 7 h 29"/>
                  <a:gd name="T2" fmla="*/ 13 w 16"/>
                  <a:gd name="T3" fmla="*/ 29 h 29"/>
                  <a:gd name="T4" fmla="*/ 8 w 16"/>
                  <a:gd name="T5" fmla="*/ 23 h 29"/>
                  <a:gd name="T6" fmla="*/ 3 w 16"/>
                  <a:gd name="T7" fmla="*/ 17 h 29"/>
                  <a:gd name="T8" fmla="*/ 1 w 16"/>
                  <a:gd name="T9" fmla="*/ 10 h 29"/>
                  <a:gd name="T10" fmla="*/ 0 w 16"/>
                  <a:gd name="T11" fmla="*/ 3 h 29"/>
                  <a:gd name="T12" fmla="*/ 3 w 16"/>
                  <a:gd name="T13" fmla="*/ 1 h 29"/>
                  <a:gd name="T14" fmla="*/ 9 w 16"/>
                  <a:gd name="T15" fmla="*/ 0 h 29"/>
                  <a:gd name="T16" fmla="*/ 13 w 16"/>
                  <a:gd name="T17" fmla="*/ 2 h 29"/>
                  <a:gd name="T18" fmla="*/ 16 w 16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9">
                    <a:moveTo>
                      <a:pt x="16" y="7"/>
                    </a:moveTo>
                    <a:lnTo>
                      <a:pt x="13" y="29"/>
                    </a:lnTo>
                    <a:lnTo>
                      <a:pt x="8" y="23"/>
                    </a:lnTo>
                    <a:lnTo>
                      <a:pt x="3" y="17"/>
                    </a:lnTo>
                    <a:lnTo>
                      <a:pt x="1" y="10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561"/>
              <p:cNvSpPr>
                <a:spLocks/>
              </p:cNvSpPr>
              <p:nvPr/>
            </p:nvSpPr>
            <p:spPr bwMode="auto">
              <a:xfrm>
                <a:off x="1054" y="1728"/>
                <a:ext cx="8" cy="9"/>
              </a:xfrm>
              <a:custGeom>
                <a:avLst/>
                <a:gdLst>
                  <a:gd name="T0" fmla="*/ 15 w 15"/>
                  <a:gd name="T1" fmla="*/ 9 h 17"/>
                  <a:gd name="T2" fmla="*/ 14 w 15"/>
                  <a:gd name="T3" fmla="*/ 13 h 17"/>
                  <a:gd name="T4" fmla="*/ 12 w 15"/>
                  <a:gd name="T5" fmla="*/ 15 h 17"/>
                  <a:gd name="T6" fmla="*/ 9 w 15"/>
                  <a:gd name="T7" fmla="*/ 16 h 17"/>
                  <a:gd name="T8" fmla="*/ 7 w 15"/>
                  <a:gd name="T9" fmla="*/ 17 h 17"/>
                  <a:gd name="T10" fmla="*/ 4 w 15"/>
                  <a:gd name="T11" fmla="*/ 17 h 17"/>
                  <a:gd name="T12" fmla="*/ 3 w 15"/>
                  <a:gd name="T13" fmla="*/ 16 h 17"/>
                  <a:gd name="T14" fmla="*/ 1 w 15"/>
                  <a:gd name="T15" fmla="*/ 14 h 17"/>
                  <a:gd name="T16" fmla="*/ 0 w 15"/>
                  <a:gd name="T17" fmla="*/ 11 h 17"/>
                  <a:gd name="T18" fmla="*/ 0 w 15"/>
                  <a:gd name="T19" fmla="*/ 0 h 17"/>
                  <a:gd name="T20" fmla="*/ 4 w 15"/>
                  <a:gd name="T21" fmla="*/ 1 h 17"/>
                  <a:gd name="T22" fmla="*/ 8 w 15"/>
                  <a:gd name="T23" fmla="*/ 3 h 17"/>
                  <a:gd name="T24" fmla="*/ 11 w 15"/>
                  <a:gd name="T25" fmla="*/ 6 h 17"/>
                  <a:gd name="T26" fmla="*/ 15 w 1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lnTo>
                      <a:pt x="14" y="13"/>
                    </a:lnTo>
                    <a:lnTo>
                      <a:pt x="12" y="15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562"/>
              <p:cNvSpPr>
                <a:spLocks/>
              </p:cNvSpPr>
              <p:nvPr/>
            </p:nvSpPr>
            <p:spPr bwMode="auto">
              <a:xfrm>
                <a:off x="960" y="1729"/>
                <a:ext cx="13" cy="14"/>
              </a:xfrm>
              <a:custGeom>
                <a:avLst/>
                <a:gdLst>
                  <a:gd name="T0" fmla="*/ 25 w 25"/>
                  <a:gd name="T1" fmla="*/ 8 h 28"/>
                  <a:gd name="T2" fmla="*/ 25 w 25"/>
                  <a:gd name="T3" fmla="*/ 14 h 28"/>
                  <a:gd name="T4" fmla="*/ 24 w 25"/>
                  <a:gd name="T5" fmla="*/ 19 h 28"/>
                  <a:gd name="T6" fmla="*/ 22 w 25"/>
                  <a:gd name="T7" fmla="*/ 23 h 28"/>
                  <a:gd name="T8" fmla="*/ 19 w 25"/>
                  <a:gd name="T9" fmla="*/ 28 h 28"/>
                  <a:gd name="T10" fmla="*/ 13 w 25"/>
                  <a:gd name="T11" fmla="*/ 23 h 28"/>
                  <a:gd name="T12" fmla="*/ 7 w 25"/>
                  <a:gd name="T13" fmla="*/ 19 h 28"/>
                  <a:gd name="T14" fmla="*/ 2 w 25"/>
                  <a:gd name="T15" fmla="*/ 13 h 28"/>
                  <a:gd name="T16" fmla="*/ 0 w 25"/>
                  <a:gd name="T17" fmla="*/ 6 h 28"/>
                  <a:gd name="T18" fmla="*/ 5 w 25"/>
                  <a:gd name="T19" fmla="*/ 1 h 28"/>
                  <a:gd name="T20" fmla="*/ 13 w 25"/>
                  <a:gd name="T21" fmla="*/ 0 h 28"/>
                  <a:gd name="T22" fmla="*/ 20 w 25"/>
                  <a:gd name="T23" fmla="*/ 2 h 28"/>
                  <a:gd name="T24" fmla="*/ 25 w 25"/>
                  <a:gd name="T2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25" y="8"/>
                    </a:moveTo>
                    <a:lnTo>
                      <a:pt x="25" y="14"/>
                    </a:lnTo>
                    <a:lnTo>
                      <a:pt x="24" y="19"/>
                    </a:lnTo>
                    <a:lnTo>
                      <a:pt x="22" y="23"/>
                    </a:lnTo>
                    <a:lnTo>
                      <a:pt x="19" y="28"/>
                    </a:lnTo>
                    <a:lnTo>
                      <a:pt x="13" y="23"/>
                    </a:lnTo>
                    <a:lnTo>
                      <a:pt x="7" y="19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563"/>
              <p:cNvSpPr>
                <a:spLocks/>
              </p:cNvSpPr>
              <p:nvPr/>
            </p:nvSpPr>
            <p:spPr bwMode="auto">
              <a:xfrm>
                <a:off x="1394" y="1737"/>
                <a:ext cx="10" cy="12"/>
              </a:xfrm>
              <a:custGeom>
                <a:avLst/>
                <a:gdLst>
                  <a:gd name="T0" fmla="*/ 18 w 18"/>
                  <a:gd name="T1" fmla="*/ 13 h 24"/>
                  <a:gd name="T2" fmla="*/ 18 w 18"/>
                  <a:gd name="T3" fmla="*/ 18 h 24"/>
                  <a:gd name="T4" fmla="*/ 16 w 18"/>
                  <a:gd name="T5" fmla="*/ 21 h 24"/>
                  <a:gd name="T6" fmla="*/ 12 w 18"/>
                  <a:gd name="T7" fmla="*/ 23 h 24"/>
                  <a:gd name="T8" fmla="*/ 9 w 18"/>
                  <a:gd name="T9" fmla="*/ 24 h 24"/>
                  <a:gd name="T10" fmla="*/ 5 w 18"/>
                  <a:gd name="T11" fmla="*/ 23 h 24"/>
                  <a:gd name="T12" fmla="*/ 3 w 18"/>
                  <a:gd name="T13" fmla="*/ 22 h 24"/>
                  <a:gd name="T14" fmla="*/ 2 w 18"/>
                  <a:gd name="T15" fmla="*/ 19 h 24"/>
                  <a:gd name="T16" fmla="*/ 0 w 18"/>
                  <a:gd name="T17" fmla="*/ 16 h 24"/>
                  <a:gd name="T18" fmla="*/ 3 w 18"/>
                  <a:gd name="T19" fmla="*/ 0 h 24"/>
                  <a:gd name="T20" fmla="*/ 7 w 18"/>
                  <a:gd name="T21" fmla="*/ 3 h 24"/>
                  <a:gd name="T22" fmla="*/ 11 w 18"/>
                  <a:gd name="T23" fmla="*/ 6 h 24"/>
                  <a:gd name="T24" fmla="*/ 15 w 18"/>
                  <a:gd name="T25" fmla="*/ 9 h 24"/>
                  <a:gd name="T26" fmla="*/ 18 w 18"/>
                  <a:gd name="T2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8" y="13"/>
                    </a:moveTo>
                    <a:lnTo>
                      <a:pt x="18" y="18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9" y="24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564"/>
              <p:cNvSpPr>
                <a:spLocks/>
              </p:cNvSpPr>
              <p:nvPr/>
            </p:nvSpPr>
            <p:spPr bwMode="auto">
              <a:xfrm>
                <a:off x="1317" y="1743"/>
                <a:ext cx="12" cy="17"/>
              </a:xfrm>
              <a:custGeom>
                <a:avLst/>
                <a:gdLst>
                  <a:gd name="T0" fmla="*/ 24 w 24"/>
                  <a:gd name="T1" fmla="*/ 12 h 33"/>
                  <a:gd name="T2" fmla="*/ 24 w 24"/>
                  <a:gd name="T3" fmla="*/ 18 h 33"/>
                  <a:gd name="T4" fmla="*/ 23 w 24"/>
                  <a:gd name="T5" fmla="*/ 24 h 33"/>
                  <a:gd name="T6" fmla="*/ 20 w 24"/>
                  <a:gd name="T7" fmla="*/ 29 h 33"/>
                  <a:gd name="T8" fmla="*/ 15 w 24"/>
                  <a:gd name="T9" fmla="*/ 31 h 33"/>
                  <a:gd name="T10" fmla="*/ 13 w 24"/>
                  <a:gd name="T11" fmla="*/ 32 h 33"/>
                  <a:gd name="T12" fmla="*/ 10 w 24"/>
                  <a:gd name="T13" fmla="*/ 32 h 33"/>
                  <a:gd name="T14" fmla="*/ 8 w 24"/>
                  <a:gd name="T15" fmla="*/ 33 h 33"/>
                  <a:gd name="T16" fmla="*/ 5 w 24"/>
                  <a:gd name="T17" fmla="*/ 33 h 33"/>
                  <a:gd name="T18" fmla="*/ 4 w 24"/>
                  <a:gd name="T19" fmla="*/ 26 h 33"/>
                  <a:gd name="T20" fmla="*/ 1 w 24"/>
                  <a:gd name="T21" fmla="*/ 21 h 33"/>
                  <a:gd name="T22" fmla="*/ 0 w 24"/>
                  <a:gd name="T23" fmla="*/ 15 h 33"/>
                  <a:gd name="T24" fmla="*/ 1 w 24"/>
                  <a:gd name="T25" fmla="*/ 8 h 33"/>
                  <a:gd name="T26" fmla="*/ 7 w 24"/>
                  <a:gd name="T27" fmla="*/ 0 h 33"/>
                  <a:gd name="T28" fmla="*/ 14 w 24"/>
                  <a:gd name="T29" fmla="*/ 0 h 33"/>
                  <a:gd name="T30" fmla="*/ 21 w 24"/>
                  <a:gd name="T31" fmla="*/ 4 h 33"/>
                  <a:gd name="T32" fmla="*/ 24 w 24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33">
                    <a:moveTo>
                      <a:pt x="24" y="12"/>
                    </a:moveTo>
                    <a:lnTo>
                      <a:pt x="24" y="18"/>
                    </a:lnTo>
                    <a:lnTo>
                      <a:pt x="23" y="24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8" y="33"/>
                    </a:lnTo>
                    <a:lnTo>
                      <a:pt x="5" y="33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5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4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565"/>
              <p:cNvSpPr>
                <a:spLocks/>
              </p:cNvSpPr>
              <p:nvPr/>
            </p:nvSpPr>
            <p:spPr bwMode="auto">
              <a:xfrm>
                <a:off x="1060" y="1743"/>
                <a:ext cx="25" cy="12"/>
              </a:xfrm>
              <a:custGeom>
                <a:avLst/>
                <a:gdLst>
                  <a:gd name="T0" fmla="*/ 50 w 50"/>
                  <a:gd name="T1" fmla="*/ 9 h 23"/>
                  <a:gd name="T2" fmla="*/ 45 w 50"/>
                  <a:gd name="T3" fmla="*/ 14 h 23"/>
                  <a:gd name="T4" fmla="*/ 42 w 50"/>
                  <a:gd name="T5" fmla="*/ 17 h 23"/>
                  <a:gd name="T6" fmla="*/ 36 w 50"/>
                  <a:gd name="T7" fmla="*/ 20 h 23"/>
                  <a:gd name="T8" fmla="*/ 31 w 50"/>
                  <a:gd name="T9" fmla="*/ 21 h 23"/>
                  <a:gd name="T10" fmla="*/ 26 w 50"/>
                  <a:gd name="T11" fmla="*/ 23 h 23"/>
                  <a:gd name="T12" fmla="*/ 21 w 50"/>
                  <a:gd name="T13" fmla="*/ 23 h 23"/>
                  <a:gd name="T14" fmla="*/ 15 w 50"/>
                  <a:gd name="T15" fmla="*/ 23 h 23"/>
                  <a:gd name="T16" fmla="*/ 9 w 50"/>
                  <a:gd name="T17" fmla="*/ 23 h 23"/>
                  <a:gd name="T18" fmla="*/ 7 w 50"/>
                  <a:gd name="T19" fmla="*/ 22 h 23"/>
                  <a:gd name="T20" fmla="*/ 5 w 50"/>
                  <a:gd name="T21" fmla="*/ 21 h 23"/>
                  <a:gd name="T22" fmla="*/ 3 w 50"/>
                  <a:gd name="T23" fmla="*/ 20 h 23"/>
                  <a:gd name="T24" fmla="*/ 0 w 50"/>
                  <a:gd name="T25" fmla="*/ 18 h 23"/>
                  <a:gd name="T26" fmla="*/ 6 w 50"/>
                  <a:gd name="T27" fmla="*/ 13 h 23"/>
                  <a:gd name="T28" fmla="*/ 14 w 50"/>
                  <a:gd name="T29" fmla="*/ 8 h 23"/>
                  <a:gd name="T30" fmla="*/ 22 w 50"/>
                  <a:gd name="T31" fmla="*/ 5 h 23"/>
                  <a:gd name="T32" fmla="*/ 29 w 50"/>
                  <a:gd name="T33" fmla="*/ 0 h 23"/>
                  <a:gd name="T34" fmla="*/ 50 w 50"/>
                  <a:gd name="T3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50" y="9"/>
                    </a:moveTo>
                    <a:lnTo>
                      <a:pt x="45" y="14"/>
                    </a:lnTo>
                    <a:lnTo>
                      <a:pt x="42" y="17"/>
                    </a:lnTo>
                    <a:lnTo>
                      <a:pt x="36" y="20"/>
                    </a:lnTo>
                    <a:lnTo>
                      <a:pt x="31" y="21"/>
                    </a:lnTo>
                    <a:lnTo>
                      <a:pt x="26" y="23"/>
                    </a:lnTo>
                    <a:lnTo>
                      <a:pt x="21" y="23"/>
                    </a:lnTo>
                    <a:lnTo>
                      <a:pt x="15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2" y="5"/>
                    </a:lnTo>
                    <a:lnTo>
                      <a:pt x="29" y="0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566"/>
              <p:cNvSpPr>
                <a:spLocks/>
              </p:cNvSpPr>
              <p:nvPr/>
            </p:nvSpPr>
            <p:spPr bwMode="auto">
              <a:xfrm>
                <a:off x="1193" y="1757"/>
                <a:ext cx="24" cy="19"/>
              </a:xfrm>
              <a:custGeom>
                <a:avLst/>
                <a:gdLst>
                  <a:gd name="T0" fmla="*/ 38 w 48"/>
                  <a:gd name="T1" fmla="*/ 8 h 36"/>
                  <a:gd name="T2" fmla="*/ 41 w 48"/>
                  <a:gd name="T3" fmla="*/ 9 h 36"/>
                  <a:gd name="T4" fmla="*/ 43 w 48"/>
                  <a:gd name="T5" fmla="*/ 8 h 36"/>
                  <a:gd name="T6" fmla="*/ 45 w 48"/>
                  <a:gd name="T7" fmla="*/ 6 h 36"/>
                  <a:gd name="T8" fmla="*/ 48 w 48"/>
                  <a:gd name="T9" fmla="*/ 5 h 36"/>
                  <a:gd name="T10" fmla="*/ 45 w 48"/>
                  <a:gd name="T11" fmla="*/ 15 h 36"/>
                  <a:gd name="T12" fmla="*/ 41 w 48"/>
                  <a:gd name="T13" fmla="*/ 24 h 36"/>
                  <a:gd name="T14" fmla="*/ 33 w 48"/>
                  <a:gd name="T15" fmla="*/ 32 h 36"/>
                  <a:gd name="T16" fmla="*/ 22 w 48"/>
                  <a:gd name="T17" fmla="*/ 36 h 36"/>
                  <a:gd name="T18" fmla="*/ 15 w 48"/>
                  <a:gd name="T19" fmla="*/ 35 h 36"/>
                  <a:gd name="T20" fmla="*/ 10 w 48"/>
                  <a:gd name="T21" fmla="*/ 31 h 36"/>
                  <a:gd name="T22" fmla="*/ 4 w 48"/>
                  <a:gd name="T23" fmla="*/ 25 h 36"/>
                  <a:gd name="T24" fmla="*/ 0 w 48"/>
                  <a:gd name="T25" fmla="*/ 19 h 36"/>
                  <a:gd name="T26" fmla="*/ 6 w 48"/>
                  <a:gd name="T27" fmla="*/ 19 h 36"/>
                  <a:gd name="T28" fmla="*/ 11 w 48"/>
                  <a:gd name="T29" fmla="*/ 18 h 36"/>
                  <a:gd name="T30" fmla="*/ 15 w 48"/>
                  <a:gd name="T31" fmla="*/ 16 h 36"/>
                  <a:gd name="T32" fmla="*/ 20 w 48"/>
                  <a:gd name="T33" fmla="*/ 13 h 36"/>
                  <a:gd name="T34" fmla="*/ 24 w 48"/>
                  <a:gd name="T35" fmla="*/ 10 h 36"/>
                  <a:gd name="T36" fmla="*/ 27 w 48"/>
                  <a:gd name="T37" fmla="*/ 6 h 36"/>
                  <a:gd name="T38" fmla="*/ 32 w 48"/>
                  <a:gd name="T39" fmla="*/ 3 h 36"/>
                  <a:gd name="T40" fmla="*/ 35 w 48"/>
                  <a:gd name="T41" fmla="*/ 0 h 36"/>
                  <a:gd name="T42" fmla="*/ 37 w 48"/>
                  <a:gd name="T43" fmla="*/ 1 h 36"/>
                  <a:gd name="T44" fmla="*/ 38 w 48"/>
                  <a:gd name="T45" fmla="*/ 3 h 36"/>
                  <a:gd name="T46" fmla="*/ 40 w 48"/>
                  <a:gd name="T47" fmla="*/ 5 h 36"/>
                  <a:gd name="T48" fmla="*/ 38 w 48"/>
                  <a:gd name="T4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6">
                    <a:moveTo>
                      <a:pt x="38" y="8"/>
                    </a:moveTo>
                    <a:lnTo>
                      <a:pt x="41" y="9"/>
                    </a:lnTo>
                    <a:lnTo>
                      <a:pt x="43" y="8"/>
                    </a:lnTo>
                    <a:lnTo>
                      <a:pt x="45" y="6"/>
                    </a:lnTo>
                    <a:lnTo>
                      <a:pt x="48" y="5"/>
                    </a:lnTo>
                    <a:lnTo>
                      <a:pt x="45" y="15"/>
                    </a:lnTo>
                    <a:lnTo>
                      <a:pt x="41" y="24"/>
                    </a:lnTo>
                    <a:lnTo>
                      <a:pt x="33" y="32"/>
                    </a:lnTo>
                    <a:lnTo>
                      <a:pt x="22" y="36"/>
                    </a:lnTo>
                    <a:lnTo>
                      <a:pt x="15" y="35"/>
                    </a:lnTo>
                    <a:lnTo>
                      <a:pt x="10" y="31"/>
                    </a:lnTo>
                    <a:lnTo>
                      <a:pt x="4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11" y="18"/>
                    </a:lnTo>
                    <a:lnTo>
                      <a:pt x="15" y="16"/>
                    </a:lnTo>
                    <a:lnTo>
                      <a:pt x="20" y="13"/>
                    </a:lnTo>
                    <a:lnTo>
                      <a:pt x="24" y="10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5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567"/>
              <p:cNvSpPr>
                <a:spLocks/>
              </p:cNvSpPr>
              <p:nvPr/>
            </p:nvSpPr>
            <p:spPr bwMode="auto">
              <a:xfrm>
                <a:off x="1069" y="1766"/>
                <a:ext cx="15" cy="15"/>
              </a:xfrm>
              <a:custGeom>
                <a:avLst/>
                <a:gdLst>
                  <a:gd name="T0" fmla="*/ 27 w 28"/>
                  <a:gd name="T1" fmla="*/ 14 h 30"/>
                  <a:gd name="T2" fmla="*/ 27 w 28"/>
                  <a:gd name="T3" fmla="*/ 16 h 30"/>
                  <a:gd name="T4" fmla="*/ 28 w 28"/>
                  <a:gd name="T5" fmla="*/ 18 h 30"/>
                  <a:gd name="T6" fmla="*/ 28 w 28"/>
                  <a:gd name="T7" fmla="*/ 21 h 30"/>
                  <a:gd name="T8" fmla="*/ 27 w 28"/>
                  <a:gd name="T9" fmla="*/ 23 h 30"/>
                  <a:gd name="T10" fmla="*/ 25 w 28"/>
                  <a:gd name="T11" fmla="*/ 28 h 30"/>
                  <a:gd name="T12" fmla="*/ 20 w 28"/>
                  <a:gd name="T13" fmla="*/ 29 h 30"/>
                  <a:gd name="T14" fmla="*/ 16 w 28"/>
                  <a:gd name="T15" fmla="*/ 30 h 30"/>
                  <a:gd name="T16" fmla="*/ 11 w 28"/>
                  <a:gd name="T17" fmla="*/ 29 h 30"/>
                  <a:gd name="T18" fmla="*/ 5 w 28"/>
                  <a:gd name="T19" fmla="*/ 25 h 30"/>
                  <a:gd name="T20" fmla="*/ 2 w 28"/>
                  <a:gd name="T21" fmla="*/ 21 h 30"/>
                  <a:gd name="T22" fmla="*/ 1 w 28"/>
                  <a:gd name="T23" fmla="*/ 15 h 30"/>
                  <a:gd name="T24" fmla="*/ 0 w 28"/>
                  <a:gd name="T25" fmla="*/ 9 h 30"/>
                  <a:gd name="T26" fmla="*/ 0 w 28"/>
                  <a:gd name="T27" fmla="*/ 6 h 30"/>
                  <a:gd name="T28" fmla="*/ 1 w 28"/>
                  <a:gd name="T29" fmla="*/ 3 h 30"/>
                  <a:gd name="T30" fmla="*/ 2 w 28"/>
                  <a:gd name="T31" fmla="*/ 2 h 30"/>
                  <a:gd name="T32" fmla="*/ 4 w 28"/>
                  <a:gd name="T33" fmla="*/ 0 h 30"/>
                  <a:gd name="T34" fmla="*/ 11 w 28"/>
                  <a:gd name="T35" fmla="*/ 0 h 30"/>
                  <a:gd name="T36" fmla="*/ 18 w 28"/>
                  <a:gd name="T37" fmla="*/ 3 h 30"/>
                  <a:gd name="T38" fmla="*/ 23 w 28"/>
                  <a:gd name="T39" fmla="*/ 8 h 30"/>
                  <a:gd name="T40" fmla="*/ 27 w 28"/>
                  <a:gd name="T4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27" y="14"/>
                    </a:moveTo>
                    <a:lnTo>
                      <a:pt x="27" y="16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5" y="28"/>
                    </a:lnTo>
                    <a:lnTo>
                      <a:pt x="20" y="29"/>
                    </a:lnTo>
                    <a:lnTo>
                      <a:pt x="16" y="30"/>
                    </a:lnTo>
                    <a:lnTo>
                      <a:pt x="11" y="29"/>
                    </a:lnTo>
                    <a:lnTo>
                      <a:pt x="5" y="25"/>
                    </a:lnTo>
                    <a:lnTo>
                      <a:pt x="2" y="21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23" y="8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568"/>
              <p:cNvSpPr>
                <a:spLocks/>
              </p:cNvSpPr>
              <p:nvPr/>
            </p:nvSpPr>
            <p:spPr bwMode="auto">
              <a:xfrm>
                <a:off x="1365" y="1771"/>
                <a:ext cx="22" cy="21"/>
              </a:xfrm>
              <a:custGeom>
                <a:avLst/>
                <a:gdLst>
                  <a:gd name="T0" fmla="*/ 44 w 44"/>
                  <a:gd name="T1" fmla="*/ 17 h 42"/>
                  <a:gd name="T2" fmla="*/ 44 w 44"/>
                  <a:gd name="T3" fmla="*/ 24 h 42"/>
                  <a:gd name="T4" fmla="*/ 40 w 44"/>
                  <a:gd name="T5" fmla="*/ 30 h 42"/>
                  <a:gd name="T6" fmla="*/ 36 w 44"/>
                  <a:gd name="T7" fmla="*/ 35 h 42"/>
                  <a:gd name="T8" fmla="*/ 30 w 44"/>
                  <a:gd name="T9" fmla="*/ 37 h 42"/>
                  <a:gd name="T10" fmla="*/ 24 w 44"/>
                  <a:gd name="T11" fmla="*/ 39 h 42"/>
                  <a:gd name="T12" fmla="*/ 17 w 44"/>
                  <a:gd name="T13" fmla="*/ 41 h 42"/>
                  <a:gd name="T14" fmla="*/ 11 w 44"/>
                  <a:gd name="T15" fmla="*/ 42 h 42"/>
                  <a:gd name="T16" fmla="*/ 5 w 44"/>
                  <a:gd name="T17" fmla="*/ 41 h 42"/>
                  <a:gd name="T18" fmla="*/ 1 w 44"/>
                  <a:gd name="T19" fmla="*/ 37 h 42"/>
                  <a:gd name="T20" fmla="*/ 0 w 44"/>
                  <a:gd name="T21" fmla="*/ 31 h 42"/>
                  <a:gd name="T22" fmla="*/ 0 w 44"/>
                  <a:gd name="T23" fmla="*/ 24 h 42"/>
                  <a:gd name="T24" fmla="*/ 1 w 44"/>
                  <a:gd name="T25" fmla="*/ 19 h 42"/>
                  <a:gd name="T26" fmla="*/ 3 w 44"/>
                  <a:gd name="T27" fmla="*/ 14 h 42"/>
                  <a:gd name="T28" fmla="*/ 7 w 44"/>
                  <a:gd name="T29" fmla="*/ 9 h 42"/>
                  <a:gd name="T30" fmla="*/ 10 w 44"/>
                  <a:gd name="T31" fmla="*/ 5 h 42"/>
                  <a:gd name="T32" fmla="*/ 15 w 44"/>
                  <a:gd name="T33" fmla="*/ 0 h 42"/>
                  <a:gd name="T34" fmla="*/ 23 w 44"/>
                  <a:gd name="T35" fmla="*/ 3 h 42"/>
                  <a:gd name="T36" fmla="*/ 31 w 44"/>
                  <a:gd name="T37" fmla="*/ 6 h 42"/>
                  <a:gd name="T38" fmla="*/ 38 w 44"/>
                  <a:gd name="T39" fmla="*/ 11 h 42"/>
                  <a:gd name="T40" fmla="*/ 44 w 44"/>
                  <a:gd name="T41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2">
                    <a:moveTo>
                      <a:pt x="44" y="17"/>
                    </a:moveTo>
                    <a:lnTo>
                      <a:pt x="44" y="24"/>
                    </a:lnTo>
                    <a:lnTo>
                      <a:pt x="40" y="30"/>
                    </a:lnTo>
                    <a:lnTo>
                      <a:pt x="36" y="35"/>
                    </a:lnTo>
                    <a:lnTo>
                      <a:pt x="30" y="37"/>
                    </a:lnTo>
                    <a:lnTo>
                      <a:pt x="24" y="39"/>
                    </a:lnTo>
                    <a:lnTo>
                      <a:pt x="17" y="41"/>
                    </a:lnTo>
                    <a:lnTo>
                      <a:pt x="11" y="42"/>
                    </a:lnTo>
                    <a:lnTo>
                      <a:pt x="5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3" y="3"/>
                    </a:lnTo>
                    <a:lnTo>
                      <a:pt x="31" y="6"/>
                    </a:lnTo>
                    <a:lnTo>
                      <a:pt x="38" y="11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569"/>
              <p:cNvSpPr>
                <a:spLocks/>
              </p:cNvSpPr>
              <p:nvPr/>
            </p:nvSpPr>
            <p:spPr bwMode="auto">
              <a:xfrm>
                <a:off x="1400" y="1784"/>
                <a:ext cx="11" cy="10"/>
              </a:xfrm>
              <a:custGeom>
                <a:avLst/>
                <a:gdLst>
                  <a:gd name="T0" fmla="*/ 23 w 23"/>
                  <a:gd name="T1" fmla="*/ 18 h 19"/>
                  <a:gd name="T2" fmla="*/ 17 w 23"/>
                  <a:gd name="T3" fmla="*/ 19 h 19"/>
                  <a:gd name="T4" fmla="*/ 12 w 23"/>
                  <a:gd name="T5" fmla="*/ 19 h 19"/>
                  <a:gd name="T6" fmla="*/ 6 w 23"/>
                  <a:gd name="T7" fmla="*/ 17 h 19"/>
                  <a:gd name="T8" fmla="*/ 0 w 23"/>
                  <a:gd name="T9" fmla="*/ 15 h 19"/>
                  <a:gd name="T10" fmla="*/ 1 w 23"/>
                  <a:gd name="T11" fmla="*/ 0 h 19"/>
                  <a:gd name="T12" fmla="*/ 8 w 23"/>
                  <a:gd name="T13" fmla="*/ 2 h 19"/>
                  <a:gd name="T14" fmla="*/ 14 w 23"/>
                  <a:gd name="T15" fmla="*/ 7 h 19"/>
                  <a:gd name="T16" fmla="*/ 20 w 23"/>
                  <a:gd name="T17" fmla="*/ 11 h 19"/>
                  <a:gd name="T18" fmla="*/ 23 w 23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23" y="18"/>
                    </a:moveTo>
                    <a:lnTo>
                      <a:pt x="17" y="19"/>
                    </a:lnTo>
                    <a:lnTo>
                      <a:pt x="12" y="19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8" y="2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570"/>
              <p:cNvSpPr>
                <a:spLocks/>
              </p:cNvSpPr>
              <p:nvPr/>
            </p:nvSpPr>
            <p:spPr bwMode="auto">
              <a:xfrm>
                <a:off x="1090" y="1788"/>
                <a:ext cx="33" cy="28"/>
              </a:xfrm>
              <a:custGeom>
                <a:avLst/>
                <a:gdLst>
                  <a:gd name="T0" fmla="*/ 66 w 66"/>
                  <a:gd name="T1" fmla="*/ 45 h 55"/>
                  <a:gd name="T2" fmla="*/ 66 w 66"/>
                  <a:gd name="T3" fmla="*/ 47 h 55"/>
                  <a:gd name="T4" fmla="*/ 65 w 66"/>
                  <a:gd name="T5" fmla="*/ 50 h 55"/>
                  <a:gd name="T6" fmla="*/ 64 w 66"/>
                  <a:gd name="T7" fmla="*/ 53 h 55"/>
                  <a:gd name="T8" fmla="*/ 61 w 66"/>
                  <a:gd name="T9" fmla="*/ 55 h 55"/>
                  <a:gd name="T10" fmla="*/ 54 w 66"/>
                  <a:gd name="T11" fmla="*/ 53 h 55"/>
                  <a:gd name="T12" fmla="*/ 47 w 66"/>
                  <a:gd name="T13" fmla="*/ 49 h 55"/>
                  <a:gd name="T14" fmla="*/ 42 w 66"/>
                  <a:gd name="T15" fmla="*/ 45 h 55"/>
                  <a:gd name="T16" fmla="*/ 36 w 66"/>
                  <a:gd name="T17" fmla="*/ 39 h 55"/>
                  <a:gd name="T18" fmla="*/ 30 w 66"/>
                  <a:gd name="T19" fmla="*/ 33 h 55"/>
                  <a:gd name="T20" fmla="*/ 24 w 66"/>
                  <a:gd name="T21" fmla="*/ 27 h 55"/>
                  <a:gd name="T22" fmla="*/ 19 w 66"/>
                  <a:gd name="T23" fmla="*/ 22 h 55"/>
                  <a:gd name="T24" fmla="*/ 13 w 66"/>
                  <a:gd name="T25" fmla="*/ 16 h 55"/>
                  <a:gd name="T26" fmla="*/ 0 w 66"/>
                  <a:gd name="T27" fmla="*/ 0 h 55"/>
                  <a:gd name="T28" fmla="*/ 9 w 66"/>
                  <a:gd name="T29" fmla="*/ 3 h 55"/>
                  <a:gd name="T30" fmla="*/ 19 w 66"/>
                  <a:gd name="T31" fmla="*/ 8 h 55"/>
                  <a:gd name="T32" fmla="*/ 27 w 66"/>
                  <a:gd name="T33" fmla="*/ 12 h 55"/>
                  <a:gd name="T34" fmla="*/ 35 w 66"/>
                  <a:gd name="T35" fmla="*/ 18 h 55"/>
                  <a:gd name="T36" fmla="*/ 42 w 66"/>
                  <a:gd name="T37" fmla="*/ 25 h 55"/>
                  <a:gd name="T38" fmla="*/ 50 w 66"/>
                  <a:gd name="T39" fmla="*/ 32 h 55"/>
                  <a:gd name="T40" fmla="*/ 58 w 66"/>
                  <a:gd name="T41" fmla="*/ 39 h 55"/>
                  <a:gd name="T42" fmla="*/ 66 w 66"/>
                  <a:gd name="T43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5">
                    <a:moveTo>
                      <a:pt x="66" y="45"/>
                    </a:moveTo>
                    <a:lnTo>
                      <a:pt x="66" y="47"/>
                    </a:lnTo>
                    <a:lnTo>
                      <a:pt x="65" y="50"/>
                    </a:lnTo>
                    <a:lnTo>
                      <a:pt x="64" y="53"/>
                    </a:lnTo>
                    <a:lnTo>
                      <a:pt x="61" y="55"/>
                    </a:lnTo>
                    <a:lnTo>
                      <a:pt x="54" y="53"/>
                    </a:lnTo>
                    <a:lnTo>
                      <a:pt x="47" y="49"/>
                    </a:lnTo>
                    <a:lnTo>
                      <a:pt x="42" y="45"/>
                    </a:lnTo>
                    <a:lnTo>
                      <a:pt x="36" y="39"/>
                    </a:lnTo>
                    <a:lnTo>
                      <a:pt x="30" y="33"/>
                    </a:lnTo>
                    <a:lnTo>
                      <a:pt x="24" y="27"/>
                    </a:lnTo>
                    <a:lnTo>
                      <a:pt x="19" y="22"/>
                    </a:lnTo>
                    <a:lnTo>
                      <a:pt x="13" y="16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9" y="8"/>
                    </a:lnTo>
                    <a:lnTo>
                      <a:pt x="27" y="12"/>
                    </a:lnTo>
                    <a:lnTo>
                      <a:pt x="35" y="18"/>
                    </a:lnTo>
                    <a:lnTo>
                      <a:pt x="42" y="25"/>
                    </a:lnTo>
                    <a:lnTo>
                      <a:pt x="50" y="32"/>
                    </a:lnTo>
                    <a:lnTo>
                      <a:pt x="58" y="3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571"/>
              <p:cNvSpPr>
                <a:spLocks/>
              </p:cNvSpPr>
              <p:nvPr/>
            </p:nvSpPr>
            <p:spPr bwMode="auto">
              <a:xfrm>
                <a:off x="1293" y="1816"/>
                <a:ext cx="14" cy="9"/>
              </a:xfrm>
              <a:custGeom>
                <a:avLst/>
                <a:gdLst>
                  <a:gd name="T0" fmla="*/ 28 w 28"/>
                  <a:gd name="T1" fmla="*/ 10 h 17"/>
                  <a:gd name="T2" fmla="*/ 28 w 28"/>
                  <a:gd name="T3" fmla="*/ 14 h 17"/>
                  <a:gd name="T4" fmla="*/ 26 w 28"/>
                  <a:gd name="T5" fmla="*/ 15 h 17"/>
                  <a:gd name="T6" fmla="*/ 23 w 28"/>
                  <a:gd name="T7" fmla="*/ 17 h 17"/>
                  <a:gd name="T8" fmla="*/ 21 w 28"/>
                  <a:gd name="T9" fmla="*/ 17 h 17"/>
                  <a:gd name="T10" fmla="*/ 14 w 28"/>
                  <a:gd name="T11" fmla="*/ 17 h 17"/>
                  <a:gd name="T12" fmla="*/ 8 w 28"/>
                  <a:gd name="T13" fmla="*/ 15 h 17"/>
                  <a:gd name="T14" fmla="*/ 3 w 28"/>
                  <a:gd name="T15" fmla="*/ 10 h 17"/>
                  <a:gd name="T16" fmla="*/ 0 w 28"/>
                  <a:gd name="T17" fmla="*/ 6 h 17"/>
                  <a:gd name="T18" fmla="*/ 0 w 28"/>
                  <a:gd name="T19" fmla="*/ 4 h 17"/>
                  <a:gd name="T20" fmla="*/ 1 w 28"/>
                  <a:gd name="T21" fmla="*/ 1 h 17"/>
                  <a:gd name="T22" fmla="*/ 2 w 28"/>
                  <a:gd name="T23" fmla="*/ 0 h 17"/>
                  <a:gd name="T24" fmla="*/ 4 w 28"/>
                  <a:gd name="T25" fmla="*/ 0 h 17"/>
                  <a:gd name="T26" fmla="*/ 11 w 28"/>
                  <a:gd name="T27" fmla="*/ 0 h 17"/>
                  <a:gd name="T28" fmla="*/ 17 w 28"/>
                  <a:gd name="T29" fmla="*/ 2 h 17"/>
                  <a:gd name="T30" fmla="*/ 23 w 28"/>
                  <a:gd name="T31" fmla="*/ 6 h 17"/>
                  <a:gd name="T32" fmla="*/ 28 w 28"/>
                  <a:gd name="T3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lnTo>
                      <a:pt x="28" y="14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8" y="15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3" y="6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572"/>
              <p:cNvSpPr>
                <a:spLocks/>
              </p:cNvSpPr>
              <p:nvPr/>
            </p:nvSpPr>
            <p:spPr bwMode="auto">
              <a:xfrm>
                <a:off x="1044" y="1840"/>
                <a:ext cx="371" cy="436"/>
              </a:xfrm>
              <a:custGeom>
                <a:avLst/>
                <a:gdLst>
                  <a:gd name="T0" fmla="*/ 433 w 741"/>
                  <a:gd name="T1" fmla="*/ 119 h 873"/>
                  <a:gd name="T2" fmla="*/ 439 w 741"/>
                  <a:gd name="T3" fmla="*/ 262 h 873"/>
                  <a:gd name="T4" fmla="*/ 433 w 741"/>
                  <a:gd name="T5" fmla="*/ 482 h 873"/>
                  <a:gd name="T6" fmla="*/ 461 w 741"/>
                  <a:gd name="T7" fmla="*/ 568 h 873"/>
                  <a:gd name="T8" fmla="*/ 463 w 741"/>
                  <a:gd name="T9" fmla="*/ 637 h 873"/>
                  <a:gd name="T10" fmla="*/ 483 w 741"/>
                  <a:gd name="T11" fmla="*/ 684 h 873"/>
                  <a:gd name="T12" fmla="*/ 516 w 741"/>
                  <a:gd name="T13" fmla="*/ 711 h 873"/>
                  <a:gd name="T14" fmla="*/ 554 w 741"/>
                  <a:gd name="T15" fmla="*/ 731 h 873"/>
                  <a:gd name="T16" fmla="*/ 598 w 741"/>
                  <a:gd name="T17" fmla="*/ 742 h 873"/>
                  <a:gd name="T18" fmla="*/ 648 w 741"/>
                  <a:gd name="T19" fmla="*/ 747 h 873"/>
                  <a:gd name="T20" fmla="*/ 693 w 741"/>
                  <a:gd name="T21" fmla="*/ 762 h 873"/>
                  <a:gd name="T22" fmla="*/ 727 w 741"/>
                  <a:gd name="T23" fmla="*/ 781 h 873"/>
                  <a:gd name="T24" fmla="*/ 708 w 741"/>
                  <a:gd name="T25" fmla="*/ 779 h 873"/>
                  <a:gd name="T26" fmla="*/ 689 w 741"/>
                  <a:gd name="T27" fmla="*/ 780 h 873"/>
                  <a:gd name="T28" fmla="*/ 653 w 741"/>
                  <a:gd name="T29" fmla="*/ 803 h 873"/>
                  <a:gd name="T30" fmla="*/ 612 w 741"/>
                  <a:gd name="T31" fmla="*/ 810 h 873"/>
                  <a:gd name="T32" fmla="*/ 574 w 741"/>
                  <a:gd name="T33" fmla="*/ 822 h 873"/>
                  <a:gd name="T34" fmla="*/ 547 w 741"/>
                  <a:gd name="T35" fmla="*/ 846 h 873"/>
                  <a:gd name="T36" fmla="*/ 519 w 741"/>
                  <a:gd name="T37" fmla="*/ 868 h 873"/>
                  <a:gd name="T38" fmla="*/ 469 w 741"/>
                  <a:gd name="T39" fmla="*/ 873 h 873"/>
                  <a:gd name="T40" fmla="*/ 411 w 741"/>
                  <a:gd name="T41" fmla="*/ 869 h 873"/>
                  <a:gd name="T42" fmla="*/ 357 w 741"/>
                  <a:gd name="T43" fmla="*/ 854 h 873"/>
                  <a:gd name="T44" fmla="*/ 300 w 741"/>
                  <a:gd name="T45" fmla="*/ 858 h 873"/>
                  <a:gd name="T46" fmla="*/ 242 w 741"/>
                  <a:gd name="T47" fmla="*/ 858 h 873"/>
                  <a:gd name="T48" fmla="*/ 196 w 741"/>
                  <a:gd name="T49" fmla="*/ 838 h 873"/>
                  <a:gd name="T50" fmla="*/ 159 w 741"/>
                  <a:gd name="T51" fmla="*/ 818 h 873"/>
                  <a:gd name="T52" fmla="*/ 119 w 741"/>
                  <a:gd name="T53" fmla="*/ 809 h 873"/>
                  <a:gd name="T54" fmla="*/ 79 w 741"/>
                  <a:gd name="T55" fmla="*/ 801 h 873"/>
                  <a:gd name="T56" fmla="*/ 40 w 741"/>
                  <a:gd name="T57" fmla="*/ 796 h 873"/>
                  <a:gd name="T58" fmla="*/ 0 w 741"/>
                  <a:gd name="T59" fmla="*/ 793 h 873"/>
                  <a:gd name="T60" fmla="*/ 58 w 741"/>
                  <a:gd name="T61" fmla="*/ 773 h 873"/>
                  <a:gd name="T62" fmla="*/ 121 w 741"/>
                  <a:gd name="T63" fmla="*/ 767 h 873"/>
                  <a:gd name="T64" fmla="*/ 168 w 741"/>
                  <a:gd name="T65" fmla="*/ 755 h 873"/>
                  <a:gd name="T66" fmla="*/ 186 w 741"/>
                  <a:gd name="T67" fmla="*/ 733 h 873"/>
                  <a:gd name="T68" fmla="*/ 204 w 741"/>
                  <a:gd name="T69" fmla="*/ 716 h 873"/>
                  <a:gd name="T70" fmla="*/ 233 w 741"/>
                  <a:gd name="T71" fmla="*/ 705 h 873"/>
                  <a:gd name="T72" fmla="*/ 264 w 741"/>
                  <a:gd name="T73" fmla="*/ 697 h 873"/>
                  <a:gd name="T74" fmla="*/ 293 w 741"/>
                  <a:gd name="T75" fmla="*/ 687 h 873"/>
                  <a:gd name="T76" fmla="*/ 298 w 741"/>
                  <a:gd name="T77" fmla="*/ 555 h 873"/>
                  <a:gd name="T78" fmla="*/ 283 w 741"/>
                  <a:gd name="T79" fmla="*/ 383 h 873"/>
                  <a:gd name="T80" fmla="*/ 303 w 741"/>
                  <a:gd name="T81" fmla="*/ 242 h 873"/>
                  <a:gd name="T82" fmla="*/ 296 w 741"/>
                  <a:gd name="T83" fmla="*/ 203 h 873"/>
                  <a:gd name="T84" fmla="*/ 279 w 741"/>
                  <a:gd name="T85" fmla="*/ 168 h 873"/>
                  <a:gd name="T86" fmla="*/ 254 w 741"/>
                  <a:gd name="T87" fmla="*/ 113 h 873"/>
                  <a:gd name="T88" fmla="*/ 272 w 741"/>
                  <a:gd name="T89" fmla="*/ 29 h 873"/>
                  <a:gd name="T90" fmla="*/ 296 w 741"/>
                  <a:gd name="T91" fmla="*/ 80 h 873"/>
                  <a:gd name="T92" fmla="*/ 319 w 741"/>
                  <a:gd name="T93" fmla="*/ 132 h 873"/>
                  <a:gd name="T94" fmla="*/ 345 w 741"/>
                  <a:gd name="T95" fmla="*/ 141 h 873"/>
                  <a:gd name="T96" fmla="*/ 365 w 741"/>
                  <a:gd name="T97" fmla="*/ 81 h 873"/>
                  <a:gd name="T98" fmla="*/ 387 w 741"/>
                  <a:gd name="T99" fmla="*/ 21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1" h="873">
                    <a:moveTo>
                      <a:pt x="440" y="48"/>
                    </a:moveTo>
                    <a:lnTo>
                      <a:pt x="438" y="83"/>
                    </a:lnTo>
                    <a:lnTo>
                      <a:pt x="433" y="119"/>
                    </a:lnTo>
                    <a:lnTo>
                      <a:pt x="431" y="153"/>
                    </a:lnTo>
                    <a:lnTo>
                      <a:pt x="432" y="190"/>
                    </a:lnTo>
                    <a:lnTo>
                      <a:pt x="439" y="262"/>
                    </a:lnTo>
                    <a:lnTo>
                      <a:pt x="440" y="335"/>
                    </a:lnTo>
                    <a:lnTo>
                      <a:pt x="437" y="409"/>
                    </a:lnTo>
                    <a:lnTo>
                      <a:pt x="433" y="482"/>
                    </a:lnTo>
                    <a:lnTo>
                      <a:pt x="439" y="512"/>
                    </a:lnTo>
                    <a:lnTo>
                      <a:pt x="449" y="539"/>
                    </a:lnTo>
                    <a:lnTo>
                      <a:pt x="461" y="568"/>
                    </a:lnTo>
                    <a:lnTo>
                      <a:pt x="466" y="598"/>
                    </a:lnTo>
                    <a:lnTo>
                      <a:pt x="464" y="618"/>
                    </a:lnTo>
                    <a:lnTo>
                      <a:pt x="463" y="637"/>
                    </a:lnTo>
                    <a:lnTo>
                      <a:pt x="466" y="656"/>
                    </a:lnTo>
                    <a:lnTo>
                      <a:pt x="474" y="673"/>
                    </a:lnTo>
                    <a:lnTo>
                      <a:pt x="483" y="684"/>
                    </a:lnTo>
                    <a:lnTo>
                      <a:pt x="493" y="695"/>
                    </a:lnTo>
                    <a:lnTo>
                      <a:pt x="505" y="704"/>
                    </a:lnTo>
                    <a:lnTo>
                      <a:pt x="516" y="711"/>
                    </a:lnTo>
                    <a:lnTo>
                      <a:pt x="528" y="719"/>
                    </a:lnTo>
                    <a:lnTo>
                      <a:pt x="542" y="725"/>
                    </a:lnTo>
                    <a:lnTo>
                      <a:pt x="554" y="731"/>
                    </a:lnTo>
                    <a:lnTo>
                      <a:pt x="567" y="736"/>
                    </a:lnTo>
                    <a:lnTo>
                      <a:pt x="582" y="740"/>
                    </a:lnTo>
                    <a:lnTo>
                      <a:pt x="598" y="742"/>
                    </a:lnTo>
                    <a:lnTo>
                      <a:pt x="615" y="743"/>
                    </a:lnTo>
                    <a:lnTo>
                      <a:pt x="632" y="744"/>
                    </a:lnTo>
                    <a:lnTo>
                      <a:pt x="648" y="747"/>
                    </a:lnTo>
                    <a:lnTo>
                      <a:pt x="664" y="750"/>
                    </a:lnTo>
                    <a:lnTo>
                      <a:pt x="679" y="755"/>
                    </a:lnTo>
                    <a:lnTo>
                      <a:pt x="693" y="762"/>
                    </a:lnTo>
                    <a:lnTo>
                      <a:pt x="741" y="780"/>
                    </a:lnTo>
                    <a:lnTo>
                      <a:pt x="734" y="781"/>
                    </a:lnTo>
                    <a:lnTo>
                      <a:pt x="727" y="781"/>
                    </a:lnTo>
                    <a:lnTo>
                      <a:pt x="720" y="780"/>
                    </a:lnTo>
                    <a:lnTo>
                      <a:pt x="715" y="779"/>
                    </a:lnTo>
                    <a:lnTo>
                      <a:pt x="708" y="779"/>
                    </a:lnTo>
                    <a:lnTo>
                      <a:pt x="702" y="778"/>
                    </a:lnTo>
                    <a:lnTo>
                      <a:pt x="695" y="779"/>
                    </a:lnTo>
                    <a:lnTo>
                      <a:pt x="689" y="780"/>
                    </a:lnTo>
                    <a:lnTo>
                      <a:pt x="679" y="790"/>
                    </a:lnTo>
                    <a:lnTo>
                      <a:pt x="666" y="797"/>
                    </a:lnTo>
                    <a:lnTo>
                      <a:pt x="653" y="803"/>
                    </a:lnTo>
                    <a:lnTo>
                      <a:pt x="641" y="807"/>
                    </a:lnTo>
                    <a:lnTo>
                      <a:pt x="626" y="809"/>
                    </a:lnTo>
                    <a:lnTo>
                      <a:pt x="612" y="810"/>
                    </a:lnTo>
                    <a:lnTo>
                      <a:pt x="598" y="812"/>
                    </a:lnTo>
                    <a:lnTo>
                      <a:pt x="584" y="816"/>
                    </a:lnTo>
                    <a:lnTo>
                      <a:pt x="574" y="822"/>
                    </a:lnTo>
                    <a:lnTo>
                      <a:pt x="565" y="828"/>
                    </a:lnTo>
                    <a:lnTo>
                      <a:pt x="555" y="837"/>
                    </a:lnTo>
                    <a:lnTo>
                      <a:pt x="547" y="846"/>
                    </a:lnTo>
                    <a:lnTo>
                      <a:pt x="538" y="854"/>
                    </a:lnTo>
                    <a:lnTo>
                      <a:pt x="529" y="862"/>
                    </a:lnTo>
                    <a:lnTo>
                      <a:pt x="519" y="868"/>
                    </a:lnTo>
                    <a:lnTo>
                      <a:pt x="507" y="870"/>
                    </a:lnTo>
                    <a:lnTo>
                      <a:pt x="487" y="872"/>
                    </a:lnTo>
                    <a:lnTo>
                      <a:pt x="469" y="873"/>
                    </a:lnTo>
                    <a:lnTo>
                      <a:pt x="449" y="873"/>
                    </a:lnTo>
                    <a:lnTo>
                      <a:pt x="430" y="872"/>
                    </a:lnTo>
                    <a:lnTo>
                      <a:pt x="411" y="869"/>
                    </a:lnTo>
                    <a:lnTo>
                      <a:pt x="393" y="865"/>
                    </a:lnTo>
                    <a:lnTo>
                      <a:pt x="375" y="860"/>
                    </a:lnTo>
                    <a:lnTo>
                      <a:pt x="357" y="854"/>
                    </a:lnTo>
                    <a:lnTo>
                      <a:pt x="338" y="854"/>
                    </a:lnTo>
                    <a:lnTo>
                      <a:pt x="318" y="856"/>
                    </a:lnTo>
                    <a:lnTo>
                      <a:pt x="300" y="858"/>
                    </a:lnTo>
                    <a:lnTo>
                      <a:pt x="280" y="860"/>
                    </a:lnTo>
                    <a:lnTo>
                      <a:pt x="260" y="861"/>
                    </a:lnTo>
                    <a:lnTo>
                      <a:pt x="242" y="858"/>
                    </a:lnTo>
                    <a:lnTo>
                      <a:pt x="225" y="854"/>
                    </a:lnTo>
                    <a:lnTo>
                      <a:pt x="207" y="846"/>
                    </a:lnTo>
                    <a:lnTo>
                      <a:pt x="196" y="838"/>
                    </a:lnTo>
                    <a:lnTo>
                      <a:pt x="183" y="831"/>
                    </a:lnTo>
                    <a:lnTo>
                      <a:pt x="172" y="824"/>
                    </a:lnTo>
                    <a:lnTo>
                      <a:pt x="159" y="818"/>
                    </a:lnTo>
                    <a:lnTo>
                      <a:pt x="146" y="813"/>
                    </a:lnTo>
                    <a:lnTo>
                      <a:pt x="132" y="811"/>
                    </a:lnTo>
                    <a:lnTo>
                      <a:pt x="119" y="809"/>
                    </a:lnTo>
                    <a:lnTo>
                      <a:pt x="104" y="809"/>
                    </a:lnTo>
                    <a:lnTo>
                      <a:pt x="92" y="804"/>
                    </a:lnTo>
                    <a:lnTo>
                      <a:pt x="79" y="801"/>
                    </a:lnTo>
                    <a:lnTo>
                      <a:pt x="67" y="799"/>
                    </a:lnTo>
                    <a:lnTo>
                      <a:pt x="54" y="797"/>
                    </a:lnTo>
                    <a:lnTo>
                      <a:pt x="40" y="796"/>
                    </a:lnTo>
                    <a:lnTo>
                      <a:pt x="26" y="795"/>
                    </a:lnTo>
                    <a:lnTo>
                      <a:pt x="14" y="794"/>
                    </a:lnTo>
                    <a:lnTo>
                      <a:pt x="0" y="793"/>
                    </a:lnTo>
                    <a:lnTo>
                      <a:pt x="18" y="784"/>
                    </a:lnTo>
                    <a:lnTo>
                      <a:pt x="37" y="777"/>
                    </a:lnTo>
                    <a:lnTo>
                      <a:pt x="58" y="773"/>
                    </a:lnTo>
                    <a:lnTo>
                      <a:pt x="78" y="771"/>
                    </a:lnTo>
                    <a:lnTo>
                      <a:pt x="100" y="770"/>
                    </a:lnTo>
                    <a:lnTo>
                      <a:pt x="121" y="767"/>
                    </a:lnTo>
                    <a:lnTo>
                      <a:pt x="142" y="765"/>
                    </a:lnTo>
                    <a:lnTo>
                      <a:pt x="162" y="762"/>
                    </a:lnTo>
                    <a:lnTo>
                      <a:pt x="168" y="755"/>
                    </a:lnTo>
                    <a:lnTo>
                      <a:pt x="174" y="748"/>
                    </a:lnTo>
                    <a:lnTo>
                      <a:pt x="180" y="741"/>
                    </a:lnTo>
                    <a:lnTo>
                      <a:pt x="186" y="733"/>
                    </a:lnTo>
                    <a:lnTo>
                      <a:pt x="191" y="727"/>
                    </a:lnTo>
                    <a:lnTo>
                      <a:pt x="197" y="720"/>
                    </a:lnTo>
                    <a:lnTo>
                      <a:pt x="204" y="716"/>
                    </a:lnTo>
                    <a:lnTo>
                      <a:pt x="212" y="712"/>
                    </a:lnTo>
                    <a:lnTo>
                      <a:pt x="222" y="709"/>
                    </a:lnTo>
                    <a:lnTo>
                      <a:pt x="233" y="705"/>
                    </a:lnTo>
                    <a:lnTo>
                      <a:pt x="243" y="703"/>
                    </a:lnTo>
                    <a:lnTo>
                      <a:pt x="254" y="701"/>
                    </a:lnTo>
                    <a:lnTo>
                      <a:pt x="264" y="697"/>
                    </a:lnTo>
                    <a:lnTo>
                      <a:pt x="273" y="695"/>
                    </a:lnTo>
                    <a:lnTo>
                      <a:pt x="283" y="691"/>
                    </a:lnTo>
                    <a:lnTo>
                      <a:pt x="293" y="687"/>
                    </a:lnTo>
                    <a:lnTo>
                      <a:pt x="289" y="642"/>
                    </a:lnTo>
                    <a:lnTo>
                      <a:pt x="295" y="598"/>
                    </a:lnTo>
                    <a:lnTo>
                      <a:pt x="298" y="555"/>
                    </a:lnTo>
                    <a:lnTo>
                      <a:pt x="292" y="512"/>
                    </a:lnTo>
                    <a:lnTo>
                      <a:pt x="282" y="448"/>
                    </a:lnTo>
                    <a:lnTo>
                      <a:pt x="283" y="383"/>
                    </a:lnTo>
                    <a:lnTo>
                      <a:pt x="292" y="318"/>
                    </a:lnTo>
                    <a:lnTo>
                      <a:pt x="304" y="256"/>
                    </a:lnTo>
                    <a:lnTo>
                      <a:pt x="303" y="242"/>
                    </a:lnTo>
                    <a:lnTo>
                      <a:pt x="301" y="230"/>
                    </a:lnTo>
                    <a:lnTo>
                      <a:pt x="298" y="216"/>
                    </a:lnTo>
                    <a:lnTo>
                      <a:pt x="296" y="203"/>
                    </a:lnTo>
                    <a:lnTo>
                      <a:pt x="292" y="190"/>
                    </a:lnTo>
                    <a:lnTo>
                      <a:pt x="286" y="179"/>
                    </a:lnTo>
                    <a:lnTo>
                      <a:pt x="279" y="168"/>
                    </a:lnTo>
                    <a:lnTo>
                      <a:pt x="270" y="158"/>
                    </a:lnTo>
                    <a:lnTo>
                      <a:pt x="262" y="136"/>
                    </a:lnTo>
                    <a:lnTo>
                      <a:pt x="254" y="113"/>
                    </a:lnTo>
                    <a:lnTo>
                      <a:pt x="247" y="91"/>
                    </a:lnTo>
                    <a:lnTo>
                      <a:pt x="240" y="68"/>
                    </a:lnTo>
                    <a:lnTo>
                      <a:pt x="272" y="29"/>
                    </a:lnTo>
                    <a:lnTo>
                      <a:pt x="281" y="45"/>
                    </a:lnTo>
                    <a:lnTo>
                      <a:pt x="289" y="62"/>
                    </a:lnTo>
                    <a:lnTo>
                      <a:pt x="296" y="80"/>
                    </a:lnTo>
                    <a:lnTo>
                      <a:pt x="303" y="97"/>
                    </a:lnTo>
                    <a:lnTo>
                      <a:pt x="310" y="115"/>
                    </a:lnTo>
                    <a:lnTo>
                      <a:pt x="319" y="132"/>
                    </a:lnTo>
                    <a:lnTo>
                      <a:pt x="330" y="148"/>
                    </a:lnTo>
                    <a:lnTo>
                      <a:pt x="342" y="163"/>
                    </a:lnTo>
                    <a:lnTo>
                      <a:pt x="345" y="141"/>
                    </a:lnTo>
                    <a:lnTo>
                      <a:pt x="350" y="120"/>
                    </a:lnTo>
                    <a:lnTo>
                      <a:pt x="357" y="100"/>
                    </a:lnTo>
                    <a:lnTo>
                      <a:pt x="365" y="81"/>
                    </a:lnTo>
                    <a:lnTo>
                      <a:pt x="373" y="61"/>
                    </a:lnTo>
                    <a:lnTo>
                      <a:pt x="380" y="42"/>
                    </a:lnTo>
                    <a:lnTo>
                      <a:pt x="387" y="21"/>
                    </a:lnTo>
                    <a:lnTo>
                      <a:pt x="391" y="0"/>
                    </a:lnTo>
                    <a:lnTo>
                      <a:pt x="44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573"/>
              <p:cNvSpPr>
                <a:spLocks/>
              </p:cNvSpPr>
              <p:nvPr/>
            </p:nvSpPr>
            <p:spPr bwMode="auto">
              <a:xfrm>
                <a:off x="1304" y="1849"/>
                <a:ext cx="14" cy="22"/>
              </a:xfrm>
              <a:custGeom>
                <a:avLst/>
                <a:gdLst>
                  <a:gd name="T0" fmla="*/ 28 w 28"/>
                  <a:gd name="T1" fmla="*/ 14 h 42"/>
                  <a:gd name="T2" fmla="*/ 23 w 28"/>
                  <a:gd name="T3" fmla="*/ 41 h 42"/>
                  <a:gd name="T4" fmla="*/ 16 w 28"/>
                  <a:gd name="T5" fmla="*/ 42 h 42"/>
                  <a:gd name="T6" fmla="*/ 9 w 28"/>
                  <a:gd name="T7" fmla="*/ 40 h 42"/>
                  <a:gd name="T8" fmla="*/ 5 w 28"/>
                  <a:gd name="T9" fmla="*/ 37 h 42"/>
                  <a:gd name="T10" fmla="*/ 1 w 28"/>
                  <a:gd name="T11" fmla="*/ 31 h 42"/>
                  <a:gd name="T12" fmla="*/ 0 w 28"/>
                  <a:gd name="T13" fmla="*/ 23 h 42"/>
                  <a:gd name="T14" fmla="*/ 0 w 28"/>
                  <a:gd name="T15" fmla="*/ 15 h 42"/>
                  <a:gd name="T16" fmla="*/ 0 w 28"/>
                  <a:gd name="T17" fmla="*/ 7 h 42"/>
                  <a:gd name="T18" fmla="*/ 2 w 28"/>
                  <a:gd name="T19" fmla="*/ 0 h 42"/>
                  <a:gd name="T20" fmla="*/ 10 w 28"/>
                  <a:gd name="T21" fmla="*/ 1 h 42"/>
                  <a:gd name="T22" fmla="*/ 17 w 28"/>
                  <a:gd name="T23" fmla="*/ 3 h 42"/>
                  <a:gd name="T24" fmla="*/ 24 w 28"/>
                  <a:gd name="T25" fmla="*/ 7 h 42"/>
                  <a:gd name="T26" fmla="*/ 28 w 28"/>
                  <a:gd name="T27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2">
                    <a:moveTo>
                      <a:pt x="28" y="14"/>
                    </a:moveTo>
                    <a:lnTo>
                      <a:pt x="23" y="41"/>
                    </a:lnTo>
                    <a:lnTo>
                      <a:pt x="16" y="42"/>
                    </a:lnTo>
                    <a:lnTo>
                      <a:pt x="9" y="40"/>
                    </a:lnTo>
                    <a:lnTo>
                      <a:pt x="5" y="37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574"/>
              <p:cNvSpPr>
                <a:spLocks/>
              </p:cNvSpPr>
              <p:nvPr/>
            </p:nvSpPr>
            <p:spPr bwMode="auto">
              <a:xfrm>
                <a:off x="1247" y="1867"/>
                <a:ext cx="7" cy="8"/>
              </a:xfrm>
              <a:custGeom>
                <a:avLst/>
                <a:gdLst>
                  <a:gd name="T0" fmla="*/ 13 w 13"/>
                  <a:gd name="T1" fmla="*/ 5 h 17"/>
                  <a:gd name="T2" fmla="*/ 12 w 13"/>
                  <a:gd name="T3" fmla="*/ 10 h 17"/>
                  <a:gd name="T4" fmla="*/ 9 w 13"/>
                  <a:gd name="T5" fmla="*/ 13 h 17"/>
                  <a:gd name="T6" fmla="*/ 4 w 13"/>
                  <a:gd name="T7" fmla="*/ 15 h 17"/>
                  <a:gd name="T8" fmla="*/ 0 w 13"/>
                  <a:gd name="T9" fmla="*/ 17 h 17"/>
                  <a:gd name="T10" fmla="*/ 0 w 13"/>
                  <a:gd name="T11" fmla="*/ 12 h 17"/>
                  <a:gd name="T12" fmla="*/ 2 w 13"/>
                  <a:gd name="T13" fmla="*/ 8 h 17"/>
                  <a:gd name="T14" fmla="*/ 4 w 13"/>
                  <a:gd name="T15" fmla="*/ 4 h 17"/>
                  <a:gd name="T16" fmla="*/ 7 w 13"/>
                  <a:gd name="T17" fmla="*/ 0 h 17"/>
                  <a:gd name="T18" fmla="*/ 9 w 13"/>
                  <a:gd name="T19" fmla="*/ 0 h 17"/>
                  <a:gd name="T20" fmla="*/ 10 w 13"/>
                  <a:gd name="T21" fmla="*/ 2 h 17"/>
                  <a:gd name="T22" fmla="*/ 12 w 13"/>
                  <a:gd name="T23" fmla="*/ 3 h 17"/>
                  <a:gd name="T24" fmla="*/ 13 w 13"/>
                  <a:gd name="T2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3" y="5"/>
                    </a:moveTo>
                    <a:lnTo>
                      <a:pt x="12" y="10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575"/>
              <p:cNvSpPr>
                <a:spLocks/>
              </p:cNvSpPr>
              <p:nvPr/>
            </p:nvSpPr>
            <p:spPr bwMode="auto">
              <a:xfrm>
                <a:off x="1236" y="1891"/>
                <a:ext cx="12" cy="94"/>
              </a:xfrm>
              <a:custGeom>
                <a:avLst/>
                <a:gdLst>
                  <a:gd name="T0" fmla="*/ 24 w 24"/>
                  <a:gd name="T1" fmla="*/ 188 h 188"/>
                  <a:gd name="T2" fmla="*/ 15 w 24"/>
                  <a:gd name="T3" fmla="*/ 168 h 188"/>
                  <a:gd name="T4" fmla="*/ 6 w 24"/>
                  <a:gd name="T5" fmla="*/ 147 h 188"/>
                  <a:gd name="T6" fmla="*/ 0 w 24"/>
                  <a:gd name="T7" fmla="*/ 127 h 188"/>
                  <a:gd name="T8" fmla="*/ 1 w 24"/>
                  <a:gd name="T9" fmla="*/ 104 h 188"/>
                  <a:gd name="T10" fmla="*/ 7 w 24"/>
                  <a:gd name="T11" fmla="*/ 78 h 188"/>
                  <a:gd name="T12" fmla="*/ 12 w 24"/>
                  <a:gd name="T13" fmla="*/ 52 h 188"/>
                  <a:gd name="T14" fmla="*/ 16 w 24"/>
                  <a:gd name="T15" fmla="*/ 26 h 188"/>
                  <a:gd name="T16" fmla="*/ 20 w 24"/>
                  <a:gd name="T17" fmla="*/ 0 h 188"/>
                  <a:gd name="T18" fmla="*/ 18 w 24"/>
                  <a:gd name="T19" fmla="*/ 47 h 188"/>
                  <a:gd name="T20" fmla="*/ 15 w 24"/>
                  <a:gd name="T21" fmla="*/ 96 h 188"/>
                  <a:gd name="T22" fmla="*/ 15 w 24"/>
                  <a:gd name="T23" fmla="*/ 143 h 188"/>
                  <a:gd name="T24" fmla="*/ 24 w 24"/>
                  <a:gd name="T2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88">
                    <a:moveTo>
                      <a:pt x="24" y="188"/>
                    </a:moveTo>
                    <a:lnTo>
                      <a:pt x="15" y="168"/>
                    </a:lnTo>
                    <a:lnTo>
                      <a:pt x="6" y="147"/>
                    </a:lnTo>
                    <a:lnTo>
                      <a:pt x="0" y="127"/>
                    </a:lnTo>
                    <a:lnTo>
                      <a:pt x="1" y="104"/>
                    </a:lnTo>
                    <a:lnTo>
                      <a:pt x="7" y="78"/>
                    </a:lnTo>
                    <a:lnTo>
                      <a:pt x="12" y="52"/>
                    </a:lnTo>
                    <a:lnTo>
                      <a:pt x="16" y="26"/>
                    </a:lnTo>
                    <a:lnTo>
                      <a:pt x="20" y="0"/>
                    </a:lnTo>
                    <a:lnTo>
                      <a:pt x="18" y="47"/>
                    </a:lnTo>
                    <a:lnTo>
                      <a:pt x="15" y="96"/>
                    </a:lnTo>
                    <a:lnTo>
                      <a:pt x="15" y="143"/>
                    </a:lnTo>
                    <a:lnTo>
                      <a:pt x="24" y="188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576"/>
              <p:cNvSpPr>
                <a:spLocks/>
              </p:cNvSpPr>
              <p:nvPr/>
            </p:nvSpPr>
            <p:spPr bwMode="auto">
              <a:xfrm>
                <a:off x="1187" y="1903"/>
                <a:ext cx="3" cy="10"/>
              </a:xfrm>
              <a:custGeom>
                <a:avLst/>
                <a:gdLst>
                  <a:gd name="T0" fmla="*/ 7 w 7"/>
                  <a:gd name="T1" fmla="*/ 20 h 20"/>
                  <a:gd name="T2" fmla="*/ 4 w 7"/>
                  <a:gd name="T3" fmla="*/ 15 h 20"/>
                  <a:gd name="T4" fmla="*/ 2 w 7"/>
                  <a:gd name="T5" fmla="*/ 10 h 20"/>
                  <a:gd name="T6" fmla="*/ 1 w 7"/>
                  <a:gd name="T7" fmla="*/ 6 h 20"/>
                  <a:gd name="T8" fmla="*/ 0 w 7"/>
                  <a:gd name="T9" fmla="*/ 0 h 20"/>
                  <a:gd name="T10" fmla="*/ 7 w 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4" y="15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577"/>
              <p:cNvSpPr>
                <a:spLocks/>
              </p:cNvSpPr>
              <p:nvPr/>
            </p:nvSpPr>
            <p:spPr bwMode="auto">
              <a:xfrm>
                <a:off x="1201" y="1932"/>
                <a:ext cx="11" cy="10"/>
              </a:xfrm>
              <a:custGeom>
                <a:avLst/>
                <a:gdLst>
                  <a:gd name="T0" fmla="*/ 20 w 20"/>
                  <a:gd name="T1" fmla="*/ 3 h 18"/>
                  <a:gd name="T2" fmla="*/ 19 w 20"/>
                  <a:gd name="T3" fmla="*/ 8 h 18"/>
                  <a:gd name="T4" fmla="*/ 18 w 20"/>
                  <a:gd name="T5" fmla="*/ 11 h 18"/>
                  <a:gd name="T6" fmla="*/ 16 w 20"/>
                  <a:gd name="T7" fmla="*/ 15 h 18"/>
                  <a:gd name="T8" fmla="*/ 12 w 20"/>
                  <a:gd name="T9" fmla="*/ 18 h 18"/>
                  <a:gd name="T10" fmla="*/ 9 w 20"/>
                  <a:gd name="T11" fmla="*/ 18 h 18"/>
                  <a:gd name="T12" fmla="*/ 7 w 20"/>
                  <a:gd name="T13" fmla="*/ 18 h 18"/>
                  <a:gd name="T14" fmla="*/ 3 w 20"/>
                  <a:gd name="T15" fmla="*/ 18 h 18"/>
                  <a:gd name="T16" fmla="*/ 0 w 20"/>
                  <a:gd name="T17" fmla="*/ 17 h 18"/>
                  <a:gd name="T18" fmla="*/ 0 w 20"/>
                  <a:gd name="T19" fmla="*/ 12 h 18"/>
                  <a:gd name="T20" fmla="*/ 2 w 20"/>
                  <a:gd name="T21" fmla="*/ 7 h 18"/>
                  <a:gd name="T22" fmla="*/ 7 w 20"/>
                  <a:gd name="T23" fmla="*/ 3 h 18"/>
                  <a:gd name="T24" fmla="*/ 11 w 20"/>
                  <a:gd name="T25" fmla="*/ 0 h 18"/>
                  <a:gd name="T26" fmla="*/ 13 w 20"/>
                  <a:gd name="T27" fmla="*/ 0 h 18"/>
                  <a:gd name="T28" fmla="*/ 16 w 20"/>
                  <a:gd name="T29" fmla="*/ 0 h 18"/>
                  <a:gd name="T30" fmla="*/ 18 w 20"/>
                  <a:gd name="T31" fmla="*/ 1 h 18"/>
                  <a:gd name="T32" fmla="*/ 20 w 20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20" y="3"/>
                    </a:moveTo>
                    <a:lnTo>
                      <a:pt x="19" y="8"/>
                    </a:lnTo>
                    <a:lnTo>
                      <a:pt x="18" y="11"/>
                    </a:lnTo>
                    <a:lnTo>
                      <a:pt x="16" y="15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578"/>
              <p:cNvSpPr>
                <a:spLocks/>
              </p:cNvSpPr>
              <p:nvPr/>
            </p:nvSpPr>
            <p:spPr bwMode="auto">
              <a:xfrm>
                <a:off x="1208" y="1949"/>
                <a:ext cx="9" cy="7"/>
              </a:xfrm>
              <a:custGeom>
                <a:avLst/>
                <a:gdLst>
                  <a:gd name="T0" fmla="*/ 19 w 19"/>
                  <a:gd name="T1" fmla="*/ 6 h 14"/>
                  <a:gd name="T2" fmla="*/ 18 w 19"/>
                  <a:gd name="T3" fmla="*/ 9 h 14"/>
                  <a:gd name="T4" fmla="*/ 15 w 19"/>
                  <a:gd name="T5" fmla="*/ 12 h 14"/>
                  <a:gd name="T6" fmla="*/ 12 w 19"/>
                  <a:gd name="T7" fmla="*/ 14 h 14"/>
                  <a:gd name="T8" fmla="*/ 8 w 19"/>
                  <a:gd name="T9" fmla="*/ 14 h 14"/>
                  <a:gd name="T10" fmla="*/ 6 w 19"/>
                  <a:gd name="T11" fmla="*/ 14 h 14"/>
                  <a:gd name="T12" fmla="*/ 3 w 19"/>
                  <a:gd name="T13" fmla="*/ 14 h 14"/>
                  <a:gd name="T14" fmla="*/ 1 w 19"/>
                  <a:gd name="T15" fmla="*/ 13 h 14"/>
                  <a:gd name="T16" fmla="*/ 0 w 19"/>
                  <a:gd name="T17" fmla="*/ 11 h 14"/>
                  <a:gd name="T18" fmla="*/ 0 w 19"/>
                  <a:gd name="T19" fmla="*/ 7 h 14"/>
                  <a:gd name="T20" fmla="*/ 3 w 19"/>
                  <a:gd name="T21" fmla="*/ 4 h 14"/>
                  <a:gd name="T22" fmla="*/ 6 w 19"/>
                  <a:gd name="T23" fmla="*/ 1 h 14"/>
                  <a:gd name="T24" fmla="*/ 9 w 19"/>
                  <a:gd name="T25" fmla="*/ 0 h 14"/>
                  <a:gd name="T26" fmla="*/ 13 w 19"/>
                  <a:gd name="T27" fmla="*/ 0 h 14"/>
                  <a:gd name="T28" fmla="*/ 16 w 19"/>
                  <a:gd name="T29" fmla="*/ 1 h 14"/>
                  <a:gd name="T30" fmla="*/ 18 w 19"/>
                  <a:gd name="T31" fmla="*/ 2 h 14"/>
                  <a:gd name="T32" fmla="*/ 19 w 19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579"/>
              <p:cNvSpPr>
                <a:spLocks/>
              </p:cNvSpPr>
              <p:nvPr/>
            </p:nvSpPr>
            <p:spPr bwMode="auto">
              <a:xfrm>
                <a:off x="1208" y="1960"/>
                <a:ext cx="13" cy="7"/>
              </a:xfrm>
              <a:custGeom>
                <a:avLst/>
                <a:gdLst>
                  <a:gd name="T0" fmla="*/ 28 w 28"/>
                  <a:gd name="T1" fmla="*/ 5 h 15"/>
                  <a:gd name="T2" fmla="*/ 27 w 28"/>
                  <a:gd name="T3" fmla="*/ 9 h 15"/>
                  <a:gd name="T4" fmla="*/ 23 w 28"/>
                  <a:gd name="T5" fmla="*/ 12 h 15"/>
                  <a:gd name="T6" fmla="*/ 19 w 28"/>
                  <a:gd name="T7" fmla="*/ 14 h 15"/>
                  <a:gd name="T8" fmla="*/ 14 w 28"/>
                  <a:gd name="T9" fmla="*/ 15 h 15"/>
                  <a:gd name="T10" fmla="*/ 0 w 28"/>
                  <a:gd name="T11" fmla="*/ 14 h 15"/>
                  <a:gd name="T12" fmla="*/ 1 w 28"/>
                  <a:gd name="T13" fmla="*/ 9 h 15"/>
                  <a:gd name="T14" fmla="*/ 5 w 28"/>
                  <a:gd name="T15" fmla="*/ 5 h 15"/>
                  <a:gd name="T16" fmla="*/ 9 w 28"/>
                  <a:gd name="T17" fmla="*/ 2 h 15"/>
                  <a:gd name="T18" fmla="*/ 14 w 28"/>
                  <a:gd name="T19" fmla="*/ 0 h 15"/>
                  <a:gd name="T20" fmla="*/ 19 w 28"/>
                  <a:gd name="T21" fmla="*/ 0 h 15"/>
                  <a:gd name="T22" fmla="*/ 22 w 28"/>
                  <a:gd name="T23" fmla="*/ 0 h 15"/>
                  <a:gd name="T24" fmla="*/ 26 w 28"/>
                  <a:gd name="T25" fmla="*/ 2 h 15"/>
                  <a:gd name="T26" fmla="*/ 28 w 28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8" y="5"/>
                    </a:moveTo>
                    <a:lnTo>
                      <a:pt x="27" y="9"/>
                    </a:lnTo>
                    <a:lnTo>
                      <a:pt x="23" y="12"/>
                    </a:lnTo>
                    <a:lnTo>
                      <a:pt x="19" y="14"/>
                    </a:lnTo>
                    <a:lnTo>
                      <a:pt x="14" y="15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580"/>
              <p:cNvSpPr>
                <a:spLocks/>
              </p:cNvSpPr>
              <p:nvPr/>
            </p:nvSpPr>
            <p:spPr bwMode="auto">
              <a:xfrm>
                <a:off x="1214" y="1975"/>
                <a:ext cx="16" cy="9"/>
              </a:xfrm>
              <a:custGeom>
                <a:avLst/>
                <a:gdLst>
                  <a:gd name="T0" fmla="*/ 32 w 32"/>
                  <a:gd name="T1" fmla="*/ 1 h 18"/>
                  <a:gd name="T2" fmla="*/ 28 w 32"/>
                  <a:gd name="T3" fmla="*/ 8 h 18"/>
                  <a:gd name="T4" fmla="*/ 22 w 32"/>
                  <a:gd name="T5" fmla="*/ 13 h 18"/>
                  <a:gd name="T6" fmla="*/ 14 w 32"/>
                  <a:gd name="T7" fmla="*/ 16 h 18"/>
                  <a:gd name="T8" fmla="*/ 6 w 32"/>
                  <a:gd name="T9" fmla="*/ 18 h 18"/>
                  <a:gd name="T10" fmla="*/ 0 w 32"/>
                  <a:gd name="T11" fmla="*/ 17 h 18"/>
                  <a:gd name="T12" fmla="*/ 5 w 32"/>
                  <a:gd name="T13" fmla="*/ 9 h 18"/>
                  <a:gd name="T14" fmla="*/ 13 w 32"/>
                  <a:gd name="T15" fmla="*/ 3 h 18"/>
                  <a:gd name="T16" fmla="*/ 22 w 32"/>
                  <a:gd name="T17" fmla="*/ 0 h 18"/>
                  <a:gd name="T18" fmla="*/ 32 w 32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8">
                    <a:moveTo>
                      <a:pt x="32" y="1"/>
                    </a:moveTo>
                    <a:lnTo>
                      <a:pt x="28" y="8"/>
                    </a:lnTo>
                    <a:lnTo>
                      <a:pt x="22" y="13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0" y="17"/>
                    </a:lnTo>
                    <a:lnTo>
                      <a:pt x="5" y="9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581"/>
              <p:cNvSpPr>
                <a:spLocks/>
              </p:cNvSpPr>
              <p:nvPr/>
            </p:nvSpPr>
            <p:spPr bwMode="auto">
              <a:xfrm>
                <a:off x="1204" y="1987"/>
                <a:ext cx="46" cy="201"/>
              </a:xfrm>
              <a:custGeom>
                <a:avLst/>
                <a:gdLst>
                  <a:gd name="T0" fmla="*/ 38 w 94"/>
                  <a:gd name="T1" fmla="*/ 14 h 402"/>
                  <a:gd name="T2" fmla="*/ 67 w 94"/>
                  <a:gd name="T3" fmla="*/ 16 h 402"/>
                  <a:gd name="T4" fmla="*/ 50 w 94"/>
                  <a:gd name="T5" fmla="*/ 21 h 402"/>
                  <a:gd name="T6" fmla="*/ 21 w 94"/>
                  <a:gd name="T7" fmla="*/ 36 h 402"/>
                  <a:gd name="T8" fmla="*/ 15 w 94"/>
                  <a:gd name="T9" fmla="*/ 47 h 402"/>
                  <a:gd name="T10" fmla="*/ 39 w 94"/>
                  <a:gd name="T11" fmla="*/ 45 h 402"/>
                  <a:gd name="T12" fmla="*/ 73 w 94"/>
                  <a:gd name="T13" fmla="*/ 46 h 402"/>
                  <a:gd name="T14" fmla="*/ 58 w 94"/>
                  <a:gd name="T15" fmla="*/ 51 h 402"/>
                  <a:gd name="T16" fmla="*/ 27 w 94"/>
                  <a:gd name="T17" fmla="*/ 62 h 402"/>
                  <a:gd name="T18" fmla="*/ 19 w 94"/>
                  <a:gd name="T19" fmla="*/ 78 h 402"/>
                  <a:gd name="T20" fmla="*/ 41 w 94"/>
                  <a:gd name="T21" fmla="*/ 76 h 402"/>
                  <a:gd name="T22" fmla="*/ 71 w 94"/>
                  <a:gd name="T23" fmla="*/ 76 h 402"/>
                  <a:gd name="T24" fmla="*/ 54 w 94"/>
                  <a:gd name="T25" fmla="*/ 82 h 402"/>
                  <a:gd name="T26" fmla="*/ 28 w 94"/>
                  <a:gd name="T27" fmla="*/ 95 h 402"/>
                  <a:gd name="T28" fmla="*/ 22 w 94"/>
                  <a:gd name="T29" fmla="*/ 108 h 402"/>
                  <a:gd name="T30" fmla="*/ 54 w 94"/>
                  <a:gd name="T31" fmla="*/ 112 h 402"/>
                  <a:gd name="T32" fmla="*/ 30 w 94"/>
                  <a:gd name="T33" fmla="*/ 121 h 402"/>
                  <a:gd name="T34" fmla="*/ 27 w 94"/>
                  <a:gd name="T35" fmla="*/ 145 h 402"/>
                  <a:gd name="T36" fmla="*/ 53 w 94"/>
                  <a:gd name="T37" fmla="*/ 141 h 402"/>
                  <a:gd name="T38" fmla="*/ 66 w 94"/>
                  <a:gd name="T39" fmla="*/ 144 h 402"/>
                  <a:gd name="T40" fmla="*/ 39 w 94"/>
                  <a:gd name="T41" fmla="*/ 155 h 402"/>
                  <a:gd name="T42" fmla="*/ 23 w 94"/>
                  <a:gd name="T43" fmla="*/ 173 h 402"/>
                  <a:gd name="T44" fmla="*/ 34 w 94"/>
                  <a:gd name="T45" fmla="*/ 179 h 402"/>
                  <a:gd name="T46" fmla="*/ 61 w 94"/>
                  <a:gd name="T47" fmla="*/ 173 h 402"/>
                  <a:gd name="T48" fmla="*/ 77 w 94"/>
                  <a:gd name="T49" fmla="*/ 176 h 402"/>
                  <a:gd name="T50" fmla="*/ 49 w 94"/>
                  <a:gd name="T51" fmla="*/ 184 h 402"/>
                  <a:gd name="T52" fmla="*/ 31 w 94"/>
                  <a:gd name="T53" fmla="*/ 203 h 402"/>
                  <a:gd name="T54" fmla="*/ 38 w 94"/>
                  <a:gd name="T55" fmla="*/ 212 h 402"/>
                  <a:gd name="T56" fmla="*/ 67 w 94"/>
                  <a:gd name="T57" fmla="*/ 210 h 402"/>
                  <a:gd name="T58" fmla="*/ 81 w 94"/>
                  <a:gd name="T59" fmla="*/ 214 h 402"/>
                  <a:gd name="T60" fmla="*/ 47 w 94"/>
                  <a:gd name="T61" fmla="*/ 222 h 402"/>
                  <a:gd name="T62" fmla="*/ 29 w 94"/>
                  <a:gd name="T63" fmla="*/ 256 h 402"/>
                  <a:gd name="T64" fmla="*/ 61 w 94"/>
                  <a:gd name="T65" fmla="*/ 250 h 402"/>
                  <a:gd name="T66" fmla="*/ 94 w 94"/>
                  <a:gd name="T67" fmla="*/ 259 h 402"/>
                  <a:gd name="T68" fmla="*/ 58 w 94"/>
                  <a:gd name="T69" fmla="*/ 262 h 402"/>
                  <a:gd name="T70" fmla="*/ 30 w 94"/>
                  <a:gd name="T71" fmla="*/ 281 h 402"/>
                  <a:gd name="T72" fmla="*/ 29 w 94"/>
                  <a:gd name="T73" fmla="*/ 290 h 402"/>
                  <a:gd name="T74" fmla="*/ 60 w 94"/>
                  <a:gd name="T75" fmla="*/ 286 h 402"/>
                  <a:gd name="T76" fmla="*/ 91 w 94"/>
                  <a:gd name="T77" fmla="*/ 290 h 402"/>
                  <a:gd name="T78" fmla="*/ 57 w 94"/>
                  <a:gd name="T79" fmla="*/ 296 h 402"/>
                  <a:gd name="T80" fmla="*/ 24 w 94"/>
                  <a:gd name="T81" fmla="*/ 316 h 402"/>
                  <a:gd name="T82" fmla="*/ 50 w 94"/>
                  <a:gd name="T83" fmla="*/ 318 h 402"/>
                  <a:gd name="T84" fmla="*/ 79 w 94"/>
                  <a:gd name="T85" fmla="*/ 322 h 402"/>
                  <a:gd name="T86" fmla="*/ 59 w 94"/>
                  <a:gd name="T87" fmla="*/ 327 h 402"/>
                  <a:gd name="T88" fmla="*/ 28 w 94"/>
                  <a:gd name="T89" fmla="*/ 342 h 402"/>
                  <a:gd name="T90" fmla="*/ 38 w 94"/>
                  <a:gd name="T91" fmla="*/ 354 h 402"/>
                  <a:gd name="T92" fmla="*/ 57 w 94"/>
                  <a:gd name="T93" fmla="*/ 351 h 402"/>
                  <a:gd name="T94" fmla="*/ 72 w 94"/>
                  <a:gd name="T95" fmla="*/ 358 h 402"/>
                  <a:gd name="T96" fmla="*/ 37 w 94"/>
                  <a:gd name="T97" fmla="*/ 368 h 402"/>
                  <a:gd name="T98" fmla="*/ 42 w 94"/>
                  <a:gd name="T99" fmla="*/ 380 h 402"/>
                  <a:gd name="T100" fmla="*/ 76 w 94"/>
                  <a:gd name="T101" fmla="*/ 383 h 402"/>
                  <a:gd name="T102" fmla="*/ 69 w 94"/>
                  <a:gd name="T103" fmla="*/ 392 h 402"/>
                  <a:gd name="T104" fmla="*/ 24 w 94"/>
                  <a:gd name="T105" fmla="*/ 396 h 402"/>
                  <a:gd name="T106" fmla="*/ 5 w 94"/>
                  <a:gd name="T107" fmla="*/ 358 h 402"/>
                  <a:gd name="T108" fmla="*/ 12 w 94"/>
                  <a:gd name="T109" fmla="*/ 257 h 402"/>
                  <a:gd name="T110" fmla="*/ 5 w 94"/>
                  <a:gd name="T111" fmla="*/ 119 h 402"/>
                  <a:gd name="T112" fmla="*/ 12 w 94"/>
                  <a:gd name="T113" fmla="*/ 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402">
                    <a:moveTo>
                      <a:pt x="16" y="19"/>
                    </a:moveTo>
                    <a:lnTo>
                      <a:pt x="23" y="17"/>
                    </a:lnTo>
                    <a:lnTo>
                      <a:pt x="30" y="15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3" y="13"/>
                    </a:lnTo>
                    <a:lnTo>
                      <a:pt x="60" y="14"/>
                    </a:lnTo>
                    <a:lnTo>
                      <a:pt x="67" y="16"/>
                    </a:lnTo>
                    <a:lnTo>
                      <a:pt x="74" y="20"/>
                    </a:lnTo>
                    <a:lnTo>
                      <a:pt x="66" y="20"/>
                    </a:lnTo>
                    <a:lnTo>
                      <a:pt x="58" y="20"/>
                    </a:lnTo>
                    <a:lnTo>
                      <a:pt x="50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8" y="30"/>
                    </a:lnTo>
                    <a:lnTo>
                      <a:pt x="21" y="36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22" y="47"/>
                    </a:lnTo>
                    <a:lnTo>
                      <a:pt x="30" y="46"/>
                    </a:lnTo>
                    <a:lnTo>
                      <a:pt x="39" y="45"/>
                    </a:lnTo>
                    <a:lnTo>
                      <a:pt x="47" y="44"/>
                    </a:lnTo>
                    <a:lnTo>
                      <a:pt x="57" y="44"/>
                    </a:lnTo>
                    <a:lnTo>
                      <a:pt x="65" y="44"/>
                    </a:lnTo>
                    <a:lnTo>
                      <a:pt x="73" y="46"/>
                    </a:lnTo>
                    <a:lnTo>
                      <a:pt x="81" y="49"/>
                    </a:lnTo>
                    <a:lnTo>
                      <a:pt x="74" y="50"/>
                    </a:lnTo>
                    <a:lnTo>
                      <a:pt x="67" y="51"/>
                    </a:lnTo>
                    <a:lnTo>
                      <a:pt x="58" y="51"/>
                    </a:lnTo>
                    <a:lnTo>
                      <a:pt x="50" y="52"/>
                    </a:lnTo>
                    <a:lnTo>
                      <a:pt x="42" y="54"/>
                    </a:lnTo>
                    <a:lnTo>
                      <a:pt x="34" y="58"/>
                    </a:lnTo>
                    <a:lnTo>
                      <a:pt x="27" y="62"/>
                    </a:lnTo>
                    <a:lnTo>
                      <a:pt x="21" y="69"/>
                    </a:lnTo>
                    <a:lnTo>
                      <a:pt x="20" y="73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26" y="81"/>
                    </a:lnTo>
                    <a:lnTo>
                      <a:pt x="32" y="78"/>
                    </a:lnTo>
                    <a:lnTo>
                      <a:pt x="41" y="76"/>
                    </a:lnTo>
                    <a:lnTo>
                      <a:pt x="47" y="75"/>
                    </a:lnTo>
                    <a:lnTo>
                      <a:pt x="56" y="74"/>
                    </a:lnTo>
                    <a:lnTo>
                      <a:pt x="62" y="75"/>
                    </a:lnTo>
                    <a:lnTo>
                      <a:pt x="71" y="76"/>
                    </a:lnTo>
                    <a:lnTo>
                      <a:pt x="77" y="80"/>
                    </a:lnTo>
                    <a:lnTo>
                      <a:pt x="69" y="81"/>
                    </a:lnTo>
                    <a:lnTo>
                      <a:pt x="61" y="81"/>
                    </a:lnTo>
                    <a:lnTo>
                      <a:pt x="54" y="82"/>
                    </a:lnTo>
                    <a:lnTo>
                      <a:pt x="47" y="84"/>
                    </a:lnTo>
                    <a:lnTo>
                      <a:pt x="41" y="87"/>
                    </a:lnTo>
                    <a:lnTo>
                      <a:pt x="34" y="90"/>
                    </a:lnTo>
                    <a:lnTo>
                      <a:pt x="28" y="95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2" y="108"/>
                    </a:lnTo>
                    <a:lnTo>
                      <a:pt x="22" y="111"/>
                    </a:lnTo>
                    <a:lnTo>
                      <a:pt x="68" y="111"/>
                    </a:lnTo>
                    <a:lnTo>
                      <a:pt x="61" y="112"/>
                    </a:lnTo>
                    <a:lnTo>
                      <a:pt x="54" y="112"/>
                    </a:lnTo>
                    <a:lnTo>
                      <a:pt x="49" y="114"/>
                    </a:lnTo>
                    <a:lnTo>
                      <a:pt x="42" y="115"/>
                    </a:lnTo>
                    <a:lnTo>
                      <a:pt x="36" y="119"/>
                    </a:lnTo>
                    <a:lnTo>
                      <a:pt x="30" y="121"/>
                    </a:lnTo>
                    <a:lnTo>
                      <a:pt x="26" y="126"/>
                    </a:lnTo>
                    <a:lnTo>
                      <a:pt x="21" y="130"/>
                    </a:lnTo>
                    <a:lnTo>
                      <a:pt x="21" y="148"/>
                    </a:lnTo>
                    <a:lnTo>
                      <a:pt x="27" y="145"/>
                    </a:lnTo>
                    <a:lnTo>
                      <a:pt x="34" y="144"/>
                    </a:lnTo>
                    <a:lnTo>
                      <a:pt x="39" y="143"/>
                    </a:lnTo>
                    <a:lnTo>
                      <a:pt x="46" y="141"/>
                    </a:lnTo>
                    <a:lnTo>
                      <a:pt x="53" y="141"/>
                    </a:lnTo>
                    <a:lnTo>
                      <a:pt x="59" y="140"/>
                    </a:lnTo>
                    <a:lnTo>
                      <a:pt x="66" y="140"/>
                    </a:lnTo>
                    <a:lnTo>
                      <a:pt x="72" y="141"/>
                    </a:lnTo>
                    <a:lnTo>
                      <a:pt x="66" y="144"/>
                    </a:lnTo>
                    <a:lnTo>
                      <a:pt x="59" y="146"/>
                    </a:lnTo>
                    <a:lnTo>
                      <a:pt x="52" y="149"/>
                    </a:lnTo>
                    <a:lnTo>
                      <a:pt x="46" y="151"/>
                    </a:lnTo>
                    <a:lnTo>
                      <a:pt x="39" y="155"/>
                    </a:lnTo>
                    <a:lnTo>
                      <a:pt x="34" y="158"/>
                    </a:lnTo>
                    <a:lnTo>
                      <a:pt x="28" y="164"/>
                    </a:lnTo>
                    <a:lnTo>
                      <a:pt x="23" y="169"/>
                    </a:lnTo>
                    <a:lnTo>
                      <a:pt x="23" y="173"/>
                    </a:lnTo>
                    <a:lnTo>
                      <a:pt x="24" y="175"/>
                    </a:lnTo>
                    <a:lnTo>
                      <a:pt x="26" y="179"/>
                    </a:lnTo>
                    <a:lnTo>
                      <a:pt x="27" y="181"/>
                    </a:lnTo>
                    <a:lnTo>
                      <a:pt x="34" y="179"/>
                    </a:lnTo>
                    <a:lnTo>
                      <a:pt x="41" y="178"/>
                    </a:lnTo>
                    <a:lnTo>
                      <a:pt x="47" y="175"/>
                    </a:lnTo>
                    <a:lnTo>
                      <a:pt x="54" y="174"/>
                    </a:lnTo>
                    <a:lnTo>
                      <a:pt x="61" y="173"/>
                    </a:lnTo>
                    <a:lnTo>
                      <a:pt x="69" y="173"/>
                    </a:lnTo>
                    <a:lnTo>
                      <a:pt x="76" y="173"/>
                    </a:lnTo>
                    <a:lnTo>
                      <a:pt x="84" y="174"/>
                    </a:lnTo>
                    <a:lnTo>
                      <a:pt x="77" y="176"/>
                    </a:lnTo>
                    <a:lnTo>
                      <a:pt x="69" y="178"/>
                    </a:lnTo>
                    <a:lnTo>
                      <a:pt x="62" y="180"/>
                    </a:lnTo>
                    <a:lnTo>
                      <a:pt x="56" y="181"/>
                    </a:lnTo>
                    <a:lnTo>
                      <a:pt x="49" y="184"/>
                    </a:lnTo>
                    <a:lnTo>
                      <a:pt x="42" y="188"/>
                    </a:lnTo>
                    <a:lnTo>
                      <a:pt x="36" y="193"/>
                    </a:lnTo>
                    <a:lnTo>
                      <a:pt x="31" y="199"/>
                    </a:lnTo>
                    <a:lnTo>
                      <a:pt x="31" y="203"/>
                    </a:lnTo>
                    <a:lnTo>
                      <a:pt x="30" y="206"/>
                    </a:lnTo>
                    <a:lnTo>
                      <a:pt x="30" y="210"/>
                    </a:lnTo>
                    <a:lnTo>
                      <a:pt x="31" y="213"/>
                    </a:lnTo>
                    <a:lnTo>
                      <a:pt x="38" y="212"/>
                    </a:lnTo>
                    <a:lnTo>
                      <a:pt x="45" y="211"/>
                    </a:lnTo>
                    <a:lnTo>
                      <a:pt x="52" y="210"/>
                    </a:lnTo>
                    <a:lnTo>
                      <a:pt x="60" y="210"/>
                    </a:lnTo>
                    <a:lnTo>
                      <a:pt x="67" y="210"/>
                    </a:lnTo>
                    <a:lnTo>
                      <a:pt x="75" y="210"/>
                    </a:lnTo>
                    <a:lnTo>
                      <a:pt x="82" y="211"/>
                    </a:lnTo>
                    <a:lnTo>
                      <a:pt x="89" y="213"/>
                    </a:lnTo>
                    <a:lnTo>
                      <a:pt x="81" y="214"/>
                    </a:lnTo>
                    <a:lnTo>
                      <a:pt x="72" y="216"/>
                    </a:lnTo>
                    <a:lnTo>
                      <a:pt x="64" y="217"/>
                    </a:lnTo>
                    <a:lnTo>
                      <a:pt x="56" y="219"/>
                    </a:lnTo>
                    <a:lnTo>
                      <a:pt x="47" y="222"/>
                    </a:lnTo>
                    <a:lnTo>
                      <a:pt x="41" y="227"/>
                    </a:lnTo>
                    <a:lnTo>
                      <a:pt x="35" y="233"/>
                    </a:lnTo>
                    <a:lnTo>
                      <a:pt x="31" y="241"/>
                    </a:lnTo>
                    <a:lnTo>
                      <a:pt x="29" y="256"/>
                    </a:lnTo>
                    <a:lnTo>
                      <a:pt x="36" y="254"/>
                    </a:lnTo>
                    <a:lnTo>
                      <a:pt x="44" y="252"/>
                    </a:lnTo>
                    <a:lnTo>
                      <a:pt x="53" y="251"/>
                    </a:lnTo>
                    <a:lnTo>
                      <a:pt x="61" y="250"/>
                    </a:lnTo>
                    <a:lnTo>
                      <a:pt x="71" y="251"/>
                    </a:lnTo>
                    <a:lnTo>
                      <a:pt x="79" y="252"/>
                    </a:lnTo>
                    <a:lnTo>
                      <a:pt x="87" y="256"/>
                    </a:lnTo>
                    <a:lnTo>
                      <a:pt x="94" y="259"/>
                    </a:lnTo>
                    <a:lnTo>
                      <a:pt x="85" y="260"/>
                    </a:lnTo>
                    <a:lnTo>
                      <a:pt x="76" y="260"/>
                    </a:lnTo>
                    <a:lnTo>
                      <a:pt x="67" y="260"/>
                    </a:lnTo>
                    <a:lnTo>
                      <a:pt x="58" y="262"/>
                    </a:lnTo>
                    <a:lnTo>
                      <a:pt x="50" y="264"/>
                    </a:lnTo>
                    <a:lnTo>
                      <a:pt x="42" y="267"/>
                    </a:lnTo>
                    <a:lnTo>
                      <a:pt x="35" y="273"/>
                    </a:lnTo>
                    <a:lnTo>
                      <a:pt x="30" y="281"/>
                    </a:lnTo>
                    <a:lnTo>
                      <a:pt x="30" y="284"/>
                    </a:lnTo>
                    <a:lnTo>
                      <a:pt x="29" y="286"/>
                    </a:lnTo>
                    <a:lnTo>
                      <a:pt x="29" y="288"/>
                    </a:lnTo>
                    <a:lnTo>
                      <a:pt x="29" y="290"/>
                    </a:lnTo>
                    <a:lnTo>
                      <a:pt x="36" y="289"/>
                    </a:lnTo>
                    <a:lnTo>
                      <a:pt x="44" y="287"/>
                    </a:lnTo>
                    <a:lnTo>
                      <a:pt x="51" y="286"/>
                    </a:lnTo>
                    <a:lnTo>
                      <a:pt x="60" y="286"/>
                    </a:lnTo>
                    <a:lnTo>
                      <a:pt x="68" y="286"/>
                    </a:lnTo>
                    <a:lnTo>
                      <a:pt x="76" y="286"/>
                    </a:lnTo>
                    <a:lnTo>
                      <a:pt x="84" y="288"/>
                    </a:lnTo>
                    <a:lnTo>
                      <a:pt x="91" y="290"/>
                    </a:lnTo>
                    <a:lnTo>
                      <a:pt x="83" y="292"/>
                    </a:lnTo>
                    <a:lnTo>
                      <a:pt x="75" y="293"/>
                    </a:lnTo>
                    <a:lnTo>
                      <a:pt x="66" y="294"/>
                    </a:lnTo>
                    <a:lnTo>
                      <a:pt x="57" y="296"/>
                    </a:lnTo>
                    <a:lnTo>
                      <a:pt x="47" y="298"/>
                    </a:lnTo>
                    <a:lnTo>
                      <a:pt x="38" y="302"/>
                    </a:lnTo>
                    <a:lnTo>
                      <a:pt x="31" y="308"/>
                    </a:lnTo>
                    <a:lnTo>
                      <a:pt x="24" y="316"/>
                    </a:lnTo>
                    <a:lnTo>
                      <a:pt x="27" y="319"/>
                    </a:lnTo>
                    <a:lnTo>
                      <a:pt x="34" y="319"/>
                    </a:lnTo>
                    <a:lnTo>
                      <a:pt x="42" y="318"/>
                    </a:lnTo>
                    <a:lnTo>
                      <a:pt x="50" y="318"/>
                    </a:lnTo>
                    <a:lnTo>
                      <a:pt x="58" y="318"/>
                    </a:lnTo>
                    <a:lnTo>
                      <a:pt x="65" y="318"/>
                    </a:lnTo>
                    <a:lnTo>
                      <a:pt x="73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77" y="326"/>
                    </a:lnTo>
                    <a:lnTo>
                      <a:pt x="69" y="326"/>
                    </a:lnTo>
                    <a:lnTo>
                      <a:pt x="59" y="327"/>
                    </a:lnTo>
                    <a:lnTo>
                      <a:pt x="50" y="328"/>
                    </a:lnTo>
                    <a:lnTo>
                      <a:pt x="41" y="331"/>
                    </a:lnTo>
                    <a:lnTo>
                      <a:pt x="34" y="335"/>
                    </a:lnTo>
                    <a:lnTo>
                      <a:pt x="28" y="342"/>
                    </a:lnTo>
                    <a:lnTo>
                      <a:pt x="24" y="351"/>
                    </a:lnTo>
                    <a:lnTo>
                      <a:pt x="29" y="354"/>
                    </a:lnTo>
                    <a:lnTo>
                      <a:pt x="34" y="354"/>
                    </a:lnTo>
                    <a:lnTo>
                      <a:pt x="38" y="354"/>
                    </a:lnTo>
                    <a:lnTo>
                      <a:pt x="43" y="354"/>
                    </a:lnTo>
                    <a:lnTo>
                      <a:pt x="47" y="353"/>
                    </a:lnTo>
                    <a:lnTo>
                      <a:pt x="52" y="351"/>
                    </a:lnTo>
                    <a:lnTo>
                      <a:pt x="57" y="351"/>
                    </a:lnTo>
                    <a:lnTo>
                      <a:pt x="61" y="351"/>
                    </a:lnTo>
                    <a:lnTo>
                      <a:pt x="88" y="356"/>
                    </a:lnTo>
                    <a:lnTo>
                      <a:pt x="80" y="357"/>
                    </a:lnTo>
                    <a:lnTo>
                      <a:pt x="72" y="358"/>
                    </a:lnTo>
                    <a:lnTo>
                      <a:pt x="62" y="360"/>
                    </a:lnTo>
                    <a:lnTo>
                      <a:pt x="54" y="361"/>
                    </a:lnTo>
                    <a:lnTo>
                      <a:pt x="45" y="364"/>
                    </a:lnTo>
                    <a:lnTo>
                      <a:pt x="37" y="368"/>
                    </a:lnTo>
                    <a:lnTo>
                      <a:pt x="30" y="373"/>
                    </a:lnTo>
                    <a:lnTo>
                      <a:pt x="24" y="380"/>
                    </a:lnTo>
                    <a:lnTo>
                      <a:pt x="32" y="380"/>
                    </a:lnTo>
                    <a:lnTo>
                      <a:pt x="42" y="380"/>
                    </a:lnTo>
                    <a:lnTo>
                      <a:pt x="50" y="380"/>
                    </a:lnTo>
                    <a:lnTo>
                      <a:pt x="59" y="380"/>
                    </a:lnTo>
                    <a:lnTo>
                      <a:pt x="68" y="381"/>
                    </a:lnTo>
                    <a:lnTo>
                      <a:pt x="76" y="383"/>
                    </a:lnTo>
                    <a:lnTo>
                      <a:pt x="84" y="385"/>
                    </a:lnTo>
                    <a:lnTo>
                      <a:pt x="91" y="388"/>
                    </a:lnTo>
                    <a:lnTo>
                      <a:pt x="80" y="391"/>
                    </a:lnTo>
                    <a:lnTo>
                      <a:pt x="69" y="392"/>
                    </a:lnTo>
                    <a:lnTo>
                      <a:pt x="58" y="393"/>
                    </a:lnTo>
                    <a:lnTo>
                      <a:pt x="46" y="393"/>
                    </a:lnTo>
                    <a:lnTo>
                      <a:pt x="35" y="395"/>
                    </a:lnTo>
                    <a:lnTo>
                      <a:pt x="24" y="396"/>
                    </a:lnTo>
                    <a:lnTo>
                      <a:pt x="13" y="399"/>
                    </a:lnTo>
                    <a:lnTo>
                      <a:pt x="3" y="402"/>
                    </a:lnTo>
                    <a:lnTo>
                      <a:pt x="6" y="380"/>
                    </a:lnTo>
                    <a:lnTo>
                      <a:pt x="5" y="358"/>
                    </a:lnTo>
                    <a:lnTo>
                      <a:pt x="3" y="337"/>
                    </a:lnTo>
                    <a:lnTo>
                      <a:pt x="0" y="315"/>
                    </a:lnTo>
                    <a:lnTo>
                      <a:pt x="5" y="286"/>
                    </a:lnTo>
                    <a:lnTo>
                      <a:pt x="12" y="257"/>
                    </a:lnTo>
                    <a:lnTo>
                      <a:pt x="14" y="228"/>
                    </a:lnTo>
                    <a:lnTo>
                      <a:pt x="7" y="199"/>
                    </a:lnTo>
                    <a:lnTo>
                      <a:pt x="12" y="157"/>
                    </a:lnTo>
                    <a:lnTo>
                      <a:pt x="5" y="119"/>
                    </a:lnTo>
                    <a:lnTo>
                      <a:pt x="1" y="78"/>
                    </a:lnTo>
                    <a:lnTo>
                      <a:pt x="4" y="38"/>
                    </a:lnTo>
                    <a:lnTo>
                      <a:pt x="11" y="0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3" y="15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582"/>
              <p:cNvSpPr>
                <a:spLocks/>
              </p:cNvSpPr>
              <p:nvPr/>
            </p:nvSpPr>
            <p:spPr bwMode="auto">
              <a:xfrm>
                <a:off x="1261" y="2137"/>
                <a:ext cx="4" cy="4"/>
              </a:xfrm>
              <a:custGeom>
                <a:avLst/>
                <a:gdLst>
                  <a:gd name="T0" fmla="*/ 10 w 10"/>
                  <a:gd name="T1" fmla="*/ 3 h 8"/>
                  <a:gd name="T2" fmla="*/ 8 w 10"/>
                  <a:gd name="T3" fmla="*/ 8 h 8"/>
                  <a:gd name="T4" fmla="*/ 0 w 10"/>
                  <a:gd name="T5" fmla="*/ 0 h 8"/>
                  <a:gd name="T6" fmla="*/ 3 w 10"/>
                  <a:gd name="T7" fmla="*/ 1 h 8"/>
                  <a:gd name="T8" fmla="*/ 5 w 10"/>
                  <a:gd name="T9" fmla="*/ 1 h 8"/>
                  <a:gd name="T10" fmla="*/ 7 w 10"/>
                  <a:gd name="T11" fmla="*/ 2 h 8"/>
                  <a:gd name="T12" fmla="*/ 10 w 10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3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583"/>
              <p:cNvSpPr>
                <a:spLocks/>
              </p:cNvSpPr>
              <p:nvPr/>
            </p:nvSpPr>
            <p:spPr bwMode="auto">
              <a:xfrm>
                <a:off x="1257" y="2156"/>
                <a:ext cx="12" cy="14"/>
              </a:xfrm>
              <a:custGeom>
                <a:avLst/>
                <a:gdLst>
                  <a:gd name="T0" fmla="*/ 22 w 24"/>
                  <a:gd name="T1" fmla="*/ 10 h 27"/>
                  <a:gd name="T2" fmla="*/ 23 w 24"/>
                  <a:gd name="T3" fmla="*/ 13 h 27"/>
                  <a:gd name="T4" fmla="*/ 24 w 24"/>
                  <a:gd name="T5" fmla="*/ 17 h 27"/>
                  <a:gd name="T6" fmla="*/ 24 w 24"/>
                  <a:gd name="T7" fmla="*/ 19 h 27"/>
                  <a:gd name="T8" fmla="*/ 21 w 24"/>
                  <a:gd name="T9" fmla="*/ 22 h 27"/>
                  <a:gd name="T10" fmla="*/ 20 w 24"/>
                  <a:gd name="T11" fmla="*/ 23 h 27"/>
                  <a:gd name="T12" fmla="*/ 20 w 24"/>
                  <a:gd name="T13" fmla="*/ 24 h 27"/>
                  <a:gd name="T14" fmla="*/ 19 w 24"/>
                  <a:gd name="T15" fmla="*/ 26 h 27"/>
                  <a:gd name="T16" fmla="*/ 19 w 24"/>
                  <a:gd name="T17" fmla="*/ 27 h 27"/>
                  <a:gd name="T18" fmla="*/ 13 w 24"/>
                  <a:gd name="T19" fmla="*/ 23 h 27"/>
                  <a:gd name="T20" fmla="*/ 7 w 24"/>
                  <a:gd name="T21" fmla="*/ 17 h 27"/>
                  <a:gd name="T22" fmla="*/ 3 w 24"/>
                  <a:gd name="T23" fmla="*/ 11 h 27"/>
                  <a:gd name="T24" fmla="*/ 0 w 24"/>
                  <a:gd name="T25" fmla="*/ 4 h 27"/>
                  <a:gd name="T26" fmla="*/ 6 w 24"/>
                  <a:gd name="T27" fmla="*/ 0 h 27"/>
                  <a:gd name="T28" fmla="*/ 13 w 24"/>
                  <a:gd name="T29" fmla="*/ 1 h 27"/>
                  <a:gd name="T30" fmla="*/ 19 w 24"/>
                  <a:gd name="T31" fmla="*/ 4 h 27"/>
                  <a:gd name="T32" fmla="*/ 22 w 24"/>
                  <a:gd name="T3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7">
                    <a:moveTo>
                      <a:pt x="22" y="10"/>
                    </a:moveTo>
                    <a:lnTo>
                      <a:pt x="23" y="13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3" y="23"/>
                    </a:lnTo>
                    <a:lnTo>
                      <a:pt x="7" y="17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3" y="1"/>
                    </a:lnTo>
                    <a:lnTo>
                      <a:pt x="19" y="4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584"/>
              <p:cNvSpPr>
                <a:spLocks/>
              </p:cNvSpPr>
              <p:nvPr/>
            </p:nvSpPr>
            <p:spPr bwMode="auto">
              <a:xfrm>
                <a:off x="1245" y="2188"/>
                <a:ext cx="26" cy="9"/>
              </a:xfrm>
              <a:custGeom>
                <a:avLst/>
                <a:gdLst>
                  <a:gd name="T0" fmla="*/ 52 w 52"/>
                  <a:gd name="T1" fmla="*/ 12 h 19"/>
                  <a:gd name="T2" fmla="*/ 52 w 52"/>
                  <a:gd name="T3" fmla="*/ 15 h 19"/>
                  <a:gd name="T4" fmla="*/ 50 w 52"/>
                  <a:gd name="T5" fmla="*/ 16 h 19"/>
                  <a:gd name="T6" fmla="*/ 46 w 52"/>
                  <a:gd name="T7" fmla="*/ 17 h 19"/>
                  <a:gd name="T8" fmla="*/ 44 w 52"/>
                  <a:gd name="T9" fmla="*/ 19 h 19"/>
                  <a:gd name="T10" fmla="*/ 4 w 52"/>
                  <a:gd name="T11" fmla="*/ 19 h 19"/>
                  <a:gd name="T12" fmla="*/ 4 w 52"/>
                  <a:gd name="T13" fmla="*/ 15 h 19"/>
                  <a:gd name="T14" fmla="*/ 4 w 52"/>
                  <a:gd name="T15" fmla="*/ 13 h 19"/>
                  <a:gd name="T16" fmla="*/ 1 w 52"/>
                  <a:gd name="T17" fmla="*/ 12 h 19"/>
                  <a:gd name="T18" fmla="*/ 0 w 52"/>
                  <a:gd name="T19" fmla="*/ 9 h 19"/>
                  <a:gd name="T20" fmla="*/ 4 w 52"/>
                  <a:gd name="T21" fmla="*/ 7 h 19"/>
                  <a:gd name="T22" fmla="*/ 8 w 52"/>
                  <a:gd name="T23" fmla="*/ 4 h 19"/>
                  <a:gd name="T24" fmla="*/ 12 w 52"/>
                  <a:gd name="T25" fmla="*/ 1 h 19"/>
                  <a:gd name="T26" fmla="*/ 16 w 52"/>
                  <a:gd name="T27" fmla="*/ 0 h 19"/>
                  <a:gd name="T28" fmla="*/ 21 w 52"/>
                  <a:gd name="T29" fmla="*/ 0 h 19"/>
                  <a:gd name="T30" fmla="*/ 27 w 52"/>
                  <a:gd name="T31" fmla="*/ 1 h 19"/>
                  <a:gd name="T32" fmla="*/ 31 w 52"/>
                  <a:gd name="T33" fmla="*/ 1 h 19"/>
                  <a:gd name="T34" fmla="*/ 36 w 52"/>
                  <a:gd name="T35" fmla="*/ 2 h 19"/>
                  <a:gd name="T36" fmla="*/ 39 w 52"/>
                  <a:gd name="T37" fmla="*/ 5 h 19"/>
                  <a:gd name="T38" fmla="*/ 44 w 52"/>
                  <a:gd name="T39" fmla="*/ 6 h 19"/>
                  <a:gd name="T40" fmla="*/ 49 w 52"/>
                  <a:gd name="T41" fmla="*/ 9 h 19"/>
                  <a:gd name="T42" fmla="*/ 52 w 5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19">
                    <a:moveTo>
                      <a:pt x="52" y="12"/>
                    </a:moveTo>
                    <a:lnTo>
                      <a:pt x="52" y="15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4" y="6"/>
                    </a:lnTo>
                    <a:lnTo>
                      <a:pt x="49" y="9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585"/>
              <p:cNvSpPr>
                <a:spLocks/>
              </p:cNvSpPr>
              <p:nvPr/>
            </p:nvSpPr>
            <p:spPr bwMode="auto">
              <a:xfrm>
                <a:off x="1266" y="2197"/>
                <a:ext cx="11" cy="5"/>
              </a:xfrm>
              <a:custGeom>
                <a:avLst/>
                <a:gdLst>
                  <a:gd name="T0" fmla="*/ 21 w 21"/>
                  <a:gd name="T1" fmla="*/ 7 h 12"/>
                  <a:gd name="T2" fmla="*/ 21 w 21"/>
                  <a:gd name="T3" fmla="*/ 10 h 12"/>
                  <a:gd name="T4" fmla="*/ 19 w 21"/>
                  <a:gd name="T5" fmla="*/ 11 h 12"/>
                  <a:gd name="T6" fmla="*/ 17 w 21"/>
                  <a:gd name="T7" fmla="*/ 12 h 12"/>
                  <a:gd name="T8" fmla="*/ 16 w 21"/>
                  <a:gd name="T9" fmla="*/ 12 h 12"/>
                  <a:gd name="T10" fmla="*/ 11 w 21"/>
                  <a:gd name="T11" fmla="*/ 11 h 12"/>
                  <a:gd name="T12" fmla="*/ 7 w 21"/>
                  <a:gd name="T13" fmla="*/ 9 h 12"/>
                  <a:gd name="T14" fmla="*/ 2 w 21"/>
                  <a:gd name="T15" fmla="*/ 5 h 12"/>
                  <a:gd name="T16" fmla="*/ 0 w 21"/>
                  <a:gd name="T17" fmla="*/ 0 h 12"/>
                  <a:gd name="T18" fmla="*/ 6 w 21"/>
                  <a:gd name="T19" fmla="*/ 0 h 12"/>
                  <a:gd name="T20" fmla="*/ 11 w 21"/>
                  <a:gd name="T21" fmla="*/ 2 h 12"/>
                  <a:gd name="T22" fmla="*/ 16 w 21"/>
                  <a:gd name="T23" fmla="*/ 4 h 12"/>
                  <a:gd name="T24" fmla="*/ 21 w 21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1" y="11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586"/>
              <p:cNvSpPr>
                <a:spLocks/>
              </p:cNvSpPr>
              <p:nvPr/>
            </p:nvSpPr>
            <p:spPr bwMode="auto">
              <a:xfrm>
                <a:off x="1151" y="2200"/>
                <a:ext cx="80" cy="32"/>
              </a:xfrm>
              <a:custGeom>
                <a:avLst/>
                <a:gdLst>
                  <a:gd name="T0" fmla="*/ 119 w 160"/>
                  <a:gd name="T1" fmla="*/ 9 h 65"/>
                  <a:gd name="T2" fmla="*/ 125 w 160"/>
                  <a:gd name="T3" fmla="*/ 11 h 65"/>
                  <a:gd name="T4" fmla="*/ 129 w 160"/>
                  <a:gd name="T5" fmla="*/ 13 h 65"/>
                  <a:gd name="T6" fmla="*/ 135 w 160"/>
                  <a:gd name="T7" fmla="*/ 14 h 65"/>
                  <a:gd name="T8" fmla="*/ 140 w 160"/>
                  <a:gd name="T9" fmla="*/ 15 h 65"/>
                  <a:gd name="T10" fmla="*/ 145 w 160"/>
                  <a:gd name="T11" fmla="*/ 16 h 65"/>
                  <a:gd name="T12" fmla="*/ 150 w 160"/>
                  <a:gd name="T13" fmla="*/ 19 h 65"/>
                  <a:gd name="T14" fmla="*/ 156 w 160"/>
                  <a:gd name="T15" fmla="*/ 21 h 65"/>
                  <a:gd name="T16" fmla="*/ 160 w 160"/>
                  <a:gd name="T17" fmla="*/ 23 h 65"/>
                  <a:gd name="T18" fmla="*/ 152 w 160"/>
                  <a:gd name="T19" fmla="*/ 22 h 65"/>
                  <a:gd name="T20" fmla="*/ 144 w 160"/>
                  <a:gd name="T21" fmla="*/ 21 h 65"/>
                  <a:gd name="T22" fmla="*/ 136 w 160"/>
                  <a:gd name="T23" fmla="*/ 21 h 65"/>
                  <a:gd name="T24" fmla="*/ 128 w 160"/>
                  <a:gd name="T25" fmla="*/ 22 h 65"/>
                  <a:gd name="T26" fmla="*/ 119 w 160"/>
                  <a:gd name="T27" fmla="*/ 23 h 65"/>
                  <a:gd name="T28" fmla="*/ 111 w 160"/>
                  <a:gd name="T29" fmla="*/ 26 h 65"/>
                  <a:gd name="T30" fmla="*/ 103 w 160"/>
                  <a:gd name="T31" fmla="*/ 28 h 65"/>
                  <a:gd name="T32" fmla="*/ 96 w 160"/>
                  <a:gd name="T33" fmla="*/ 30 h 65"/>
                  <a:gd name="T34" fmla="*/ 130 w 160"/>
                  <a:gd name="T35" fmla="*/ 46 h 65"/>
                  <a:gd name="T36" fmla="*/ 123 w 160"/>
                  <a:gd name="T37" fmla="*/ 46 h 65"/>
                  <a:gd name="T38" fmla="*/ 115 w 160"/>
                  <a:gd name="T39" fmla="*/ 45 h 65"/>
                  <a:gd name="T40" fmla="*/ 107 w 160"/>
                  <a:gd name="T41" fmla="*/ 45 h 65"/>
                  <a:gd name="T42" fmla="*/ 100 w 160"/>
                  <a:gd name="T43" fmla="*/ 45 h 65"/>
                  <a:gd name="T44" fmla="*/ 92 w 160"/>
                  <a:gd name="T45" fmla="*/ 46 h 65"/>
                  <a:gd name="T46" fmla="*/ 84 w 160"/>
                  <a:gd name="T47" fmla="*/ 46 h 65"/>
                  <a:gd name="T48" fmla="*/ 76 w 160"/>
                  <a:gd name="T49" fmla="*/ 46 h 65"/>
                  <a:gd name="T50" fmla="*/ 69 w 160"/>
                  <a:gd name="T51" fmla="*/ 47 h 65"/>
                  <a:gd name="T52" fmla="*/ 67 w 160"/>
                  <a:gd name="T53" fmla="*/ 51 h 65"/>
                  <a:gd name="T54" fmla="*/ 95 w 160"/>
                  <a:gd name="T55" fmla="*/ 65 h 65"/>
                  <a:gd name="T56" fmla="*/ 83 w 160"/>
                  <a:gd name="T57" fmla="*/ 62 h 65"/>
                  <a:gd name="T58" fmla="*/ 72 w 160"/>
                  <a:gd name="T59" fmla="*/ 61 h 65"/>
                  <a:gd name="T60" fmla="*/ 60 w 160"/>
                  <a:gd name="T61" fmla="*/ 61 h 65"/>
                  <a:gd name="T62" fmla="*/ 49 w 160"/>
                  <a:gd name="T63" fmla="*/ 62 h 65"/>
                  <a:gd name="T64" fmla="*/ 36 w 160"/>
                  <a:gd name="T65" fmla="*/ 62 h 65"/>
                  <a:gd name="T66" fmla="*/ 24 w 160"/>
                  <a:gd name="T67" fmla="*/ 64 h 65"/>
                  <a:gd name="T68" fmla="*/ 12 w 160"/>
                  <a:gd name="T69" fmla="*/ 65 h 65"/>
                  <a:gd name="T70" fmla="*/ 0 w 160"/>
                  <a:gd name="T71" fmla="*/ 65 h 65"/>
                  <a:gd name="T72" fmla="*/ 16 w 160"/>
                  <a:gd name="T73" fmla="*/ 55 h 65"/>
                  <a:gd name="T74" fmla="*/ 32 w 160"/>
                  <a:gd name="T75" fmla="*/ 46 h 65"/>
                  <a:gd name="T76" fmla="*/ 47 w 160"/>
                  <a:gd name="T77" fmla="*/ 37 h 65"/>
                  <a:gd name="T78" fmla="*/ 64 w 160"/>
                  <a:gd name="T79" fmla="*/ 27 h 65"/>
                  <a:gd name="T80" fmla="*/ 80 w 160"/>
                  <a:gd name="T81" fmla="*/ 17 h 65"/>
                  <a:gd name="T82" fmla="*/ 97 w 160"/>
                  <a:gd name="T83" fmla="*/ 11 h 65"/>
                  <a:gd name="T84" fmla="*/ 114 w 160"/>
                  <a:gd name="T85" fmla="*/ 4 h 65"/>
                  <a:gd name="T86" fmla="*/ 133 w 160"/>
                  <a:gd name="T87" fmla="*/ 0 h 65"/>
                  <a:gd name="T88" fmla="*/ 119 w 160"/>
                  <a:gd name="T8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65">
                    <a:moveTo>
                      <a:pt x="119" y="9"/>
                    </a:moveTo>
                    <a:lnTo>
                      <a:pt x="125" y="11"/>
                    </a:lnTo>
                    <a:lnTo>
                      <a:pt x="129" y="13"/>
                    </a:lnTo>
                    <a:lnTo>
                      <a:pt x="135" y="14"/>
                    </a:lnTo>
                    <a:lnTo>
                      <a:pt x="140" y="15"/>
                    </a:lnTo>
                    <a:lnTo>
                      <a:pt x="145" y="16"/>
                    </a:lnTo>
                    <a:lnTo>
                      <a:pt x="150" y="19"/>
                    </a:lnTo>
                    <a:lnTo>
                      <a:pt x="156" y="21"/>
                    </a:lnTo>
                    <a:lnTo>
                      <a:pt x="160" y="23"/>
                    </a:lnTo>
                    <a:lnTo>
                      <a:pt x="152" y="22"/>
                    </a:lnTo>
                    <a:lnTo>
                      <a:pt x="144" y="21"/>
                    </a:lnTo>
                    <a:lnTo>
                      <a:pt x="136" y="21"/>
                    </a:lnTo>
                    <a:lnTo>
                      <a:pt x="128" y="22"/>
                    </a:lnTo>
                    <a:lnTo>
                      <a:pt x="119" y="23"/>
                    </a:lnTo>
                    <a:lnTo>
                      <a:pt x="111" y="26"/>
                    </a:lnTo>
                    <a:lnTo>
                      <a:pt x="103" y="28"/>
                    </a:lnTo>
                    <a:lnTo>
                      <a:pt x="96" y="30"/>
                    </a:lnTo>
                    <a:lnTo>
                      <a:pt x="130" y="46"/>
                    </a:lnTo>
                    <a:lnTo>
                      <a:pt x="123" y="46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92" y="46"/>
                    </a:lnTo>
                    <a:lnTo>
                      <a:pt x="84" y="46"/>
                    </a:lnTo>
                    <a:lnTo>
                      <a:pt x="76" y="46"/>
                    </a:lnTo>
                    <a:lnTo>
                      <a:pt x="69" y="47"/>
                    </a:lnTo>
                    <a:lnTo>
                      <a:pt x="67" y="51"/>
                    </a:lnTo>
                    <a:lnTo>
                      <a:pt x="95" y="65"/>
                    </a:lnTo>
                    <a:lnTo>
                      <a:pt x="83" y="62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2"/>
                    </a:lnTo>
                    <a:lnTo>
                      <a:pt x="36" y="62"/>
                    </a:lnTo>
                    <a:lnTo>
                      <a:pt x="24" y="64"/>
                    </a:lnTo>
                    <a:lnTo>
                      <a:pt x="12" y="65"/>
                    </a:lnTo>
                    <a:lnTo>
                      <a:pt x="0" y="65"/>
                    </a:lnTo>
                    <a:lnTo>
                      <a:pt x="16" y="55"/>
                    </a:lnTo>
                    <a:lnTo>
                      <a:pt x="32" y="46"/>
                    </a:lnTo>
                    <a:lnTo>
                      <a:pt x="47" y="37"/>
                    </a:lnTo>
                    <a:lnTo>
                      <a:pt x="64" y="27"/>
                    </a:lnTo>
                    <a:lnTo>
                      <a:pt x="80" y="17"/>
                    </a:lnTo>
                    <a:lnTo>
                      <a:pt x="97" y="11"/>
                    </a:lnTo>
                    <a:lnTo>
                      <a:pt x="114" y="4"/>
                    </a:lnTo>
                    <a:lnTo>
                      <a:pt x="133" y="0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587"/>
              <p:cNvSpPr>
                <a:spLocks/>
              </p:cNvSpPr>
              <p:nvPr/>
            </p:nvSpPr>
            <p:spPr bwMode="auto">
              <a:xfrm>
                <a:off x="1240" y="2207"/>
                <a:ext cx="111" cy="20"/>
              </a:xfrm>
              <a:custGeom>
                <a:avLst/>
                <a:gdLst>
                  <a:gd name="T0" fmla="*/ 86 w 220"/>
                  <a:gd name="T1" fmla="*/ 19 h 40"/>
                  <a:gd name="T2" fmla="*/ 103 w 220"/>
                  <a:gd name="T3" fmla="*/ 21 h 40"/>
                  <a:gd name="T4" fmla="*/ 120 w 220"/>
                  <a:gd name="T5" fmla="*/ 22 h 40"/>
                  <a:gd name="T6" fmla="*/ 136 w 220"/>
                  <a:gd name="T7" fmla="*/ 22 h 40"/>
                  <a:gd name="T8" fmla="*/ 153 w 220"/>
                  <a:gd name="T9" fmla="*/ 23 h 40"/>
                  <a:gd name="T10" fmla="*/ 171 w 220"/>
                  <a:gd name="T11" fmla="*/ 23 h 40"/>
                  <a:gd name="T12" fmla="*/ 187 w 220"/>
                  <a:gd name="T13" fmla="*/ 24 h 40"/>
                  <a:gd name="T14" fmla="*/ 204 w 220"/>
                  <a:gd name="T15" fmla="*/ 26 h 40"/>
                  <a:gd name="T16" fmla="*/ 220 w 220"/>
                  <a:gd name="T17" fmla="*/ 28 h 40"/>
                  <a:gd name="T18" fmla="*/ 201 w 220"/>
                  <a:gd name="T19" fmla="*/ 29 h 40"/>
                  <a:gd name="T20" fmla="*/ 180 w 220"/>
                  <a:gd name="T21" fmla="*/ 32 h 40"/>
                  <a:gd name="T22" fmla="*/ 159 w 220"/>
                  <a:gd name="T23" fmla="*/ 36 h 40"/>
                  <a:gd name="T24" fmla="*/ 139 w 220"/>
                  <a:gd name="T25" fmla="*/ 38 h 40"/>
                  <a:gd name="T26" fmla="*/ 119 w 220"/>
                  <a:gd name="T27" fmla="*/ 40 h 40"/>
                  <a:gd name="T28" fmla="*/ 99 w 220"/>
                  <a:gd name="T29" fmla="*/ 39 h 40"/>
                  <a:gd name="T30" fmla="*/ 79 w 220"/>
                  <a:gd name="T31" fmla="*/ 37 h 40"/>
                  <a:gd name="T32" fmla="*/ 60 w 220"/>
                  <a:gd name="T33" fmla="*/ 30 h 40"/>
                  <a:gd name="T34" fmla="*/ 53 w 220"/>
                  <a:gd name="T35" fmla="*/ 27 h 40"/>
                  <a:gd name="T36" fmla="*/ 45 w 220"/>
                  <a:gd name="T37" fmla="*/ 23 h 40"/>
                  <a:gd name="T38" fmla="*/ 38 w 220"/>
                  <a:gd name="T39" fmla="*/ 21 h 40"/>
                  <a:gd name="T40" fmla="*/ 30 w 220"/>
                  <a:gd name="T41" fmla="*/ 17 h 40"/>
                  <a:gd name="T42" fmla="*/ 22 w 220"/>
                  <a:gd name="T43" fmla="*/ 14 h 40"/>
                  <a:gd name="T44" fmla="*/ 15 w 220"/>
                  <a:gd name="T45" fmla="*/ 11 h 40"/>
                  <a:gd name="T46" fmla="*/ 7 w 220"/>
                  <a:gd name="T47" fmla="*/ 7 h 40"/>
                  <a:gd name="T48" fmla="*/ 0 w 220"/>
                  <a:gd name="T49" fmla="*/ 4 h 40"/>
                  <a:gd name="T50" fmla="*/ 7 w 220"/>
                  <a:gd name="T51" fmla="*/ 1 h 40"/>
                  <a:gd name="T52" fmla="*/ 15 w 220"/>
                  <a:gd name="T53" fmla="*/ 0 h 40"/>
                  <a:gd name="T54" fmla="*/ 24 w 220"/>
                  <a:gd name="T55" fmla="*/ 1 h 40"/>
                  <a:gd name="T56" fmla="*/ 32 w 220"/>
                  <a:gd name="T57" fmla="*/ 1 h 40"/>
                  <a:gd name="T58" fmla="*/ 86 w 220"/>
                  <a:gd name="T59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40">
                    <a:moveTo>
                      <a:pt x="86" y="19"/>
                    </a:moveTo>
                    <a:lnTo>
                      <a:pt x="103" y="21"/>
                    </a:lnTo>
                    <a:lnTo>
                      <a:pt x="120" y="22"/>
                    </a:lnTo>
                    <a:lnTo>
                      <a:pt x="136" y="22"/>
                    </a:lnTo>
                    <a:lnTo>
                      <a:pt x="153" y="23"/>
                    </a:lnTo>
                    <a:lnTo>
                      <a:pt x="171" y="23"/>
                    </a:lnTo>
                    <a:lnTo>
                      <a:pt x="187" y="24"/>
                    </a:lnTo>
                    <a:lnTo>
                      <a:pt x="204" y="26"/>
                    </a:lnTo>
                    <a:lnTo>
                      <a:pt x="220" y="28"/>
                    </a:lnTo>
                    <a:lnTo>
                      <a:pt x="201" y="29"/>
                    </a:lnTo>
                    <a:lnTo>
                      <a:pt x="180" y="32"/>
                    </a:lnTo>
                    <a:lnTo>
                      <a:pt x="159" y="36"/>
                    </a:lnTo>
                    <a:lnTo>
                      <a:pt x="139" y="38"/>
                    </a:lnTo>
                    <a:lnTo>
                      <a:pt x="119" y="40"/>
                    </a:lnTo>
                    <a:lnTo>
                      <a:pt x="99" y="39"/>
                    </a:lnTo>
                    <a:lnTo>
                      <a:pt x="79" y="37"/>
                    </a:lnTo>
                    <a:lnTo>
                      <a:pt x="60" y="30"/>
                    </a:lnTo>
                    <a:lnTo>
                      <a:pt x="53" y="27"/>
                    </a:lnTo>
                    <a:lnTo>
                      <a:pt x="45" y="23"/>
                    </a:lnTo>
                    <a:lnTo>
                      <a:pt x="38" y="21"/>
                    </a:lnTo>
                    <a:lnTo>
                      <a:pt x="30" y="17"/>
                    </a:lnTo>
                    <a:lnTo>
                      <a:pt x="22" y="14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15" y="0"/>
                    </a:lnTo>
                    <a:lnTo>
                      <a:pt x="24" y="1"/>
                    </a:lnTo>
                    <a:lnTo>
                      <a:pt x="32" y="1"/>
                    </a:ln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588"/>
              <p:cNvSpPr>
                <a:spLocks/>
              </p:cNvSpPr>
              <p:nvPr/>
            </p:nvSpPr>
            <p:spPr bwMode="auto">
              <a:xfrm>
                <a:off x="1220" y="2228"/>
                <a:ext cx="8" cy="12"/>
              </a:xfrm>
              <a:custGeom>
                <a:avLst/>
                <a:gdLst>
                  <a:gd name="T0" fmla="*/ 16 w 16"/>
                  <a:gd name="T1" fmla="*/ 11 h 24"/>
                  <a:gd name="T2" fmla="*/ 16 w 16"/>
                  <a:gd name="T3" fmla="*/ 15 h 24"/>
                  <a:gd name="T4" fmla="*/ 16 w 16"/>
                  <a:gd name="T5" fmla="*/ 19 h 24"/>
                  <a:gd name="T6" fmla="*/ 13 w 16"/>
                  <a:gd name="T7" fmla="*/ 22 h 24"/>
                  <a:gd name="T8" fmla="*/ 10 w 16"/>
                  <a:gd name="T9" fmla="*/ 24 h 24"/>
                  <a:gd name="T10" fmla="*/ 7 w 16"/>
                  <a:gd name="T11" fmla="*/ 24 h 24"/>
                  <a:gd name="T12" fmla="*/ 4 w 16"/>
                  <a:gd name="T13" fmla="*/ 22 h 24"/>
                  <a:gd name="T14" fmla="*/ 2 w 16"/>
                  <a:gd name="T15" fmla="*/ 18 h 24"/>
                  <a:gd name="T16" fmla="*/ 1 w 16"/>
                  <a:gd name="T17" fmla="*/ 16 h 24"/>
                  <a:gd name="T18" fmla="*/ 0 w 16"/>
                  <a:gd name="T19" fmla="*/ 0 h 24"/>
                  <a:gd name="T20" fmla="*/ 4 w 16"/>
                  <a:gd name="T21" fmla="*/ 1 h 24"/>
                  <a:gd name="T22" fmla="*/ 9 w 16"/>
                  <a:gd name="T23" fmla="*/ 3 h 24"/>
                  <a:gd name="T24" fmla="*/ 12 w 16"/>
                  <a:gd name="T25" fmla="*/ 7 h 24"/>
                  <a:gd name="T26" fmla="*/ 16 w 16"/>
                  <a:gd name="T2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16" y="11"/>
                    </a:moveTo>
                    <a:lnTo>
                      <a:pt x="16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9" y="3"/>
                    </a:lnTo>
                    <a:lnTo>
                      <a:pt x="12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589"/>
              <p:cNvSpPr>
                <a:spLocks/>
              </p:cNvSpPr>
              <p:nvPr/>
            </p:nvSpPr>
            <p:spPr bwMode="auto">
              <a:xfrm>
                <a:off x="1247" y="2228"/>
                <a:ext cx="12" cy="14"/>
              </a:xfrm>
              <a:custGeom>
                <a:avLst/>
                <a:gdLst>
                  <a:gd name="T0" fmla="*/ 23 w 23"/>
                  <a:gd name="T1" fmla="*/ 8 h 27"/>
                  <a:gd name="T2" fmla="*/ 23 w 23"/>
                  <a:gd name="T3" fmla="*/ 14 h 27"/>
                  <a:gd name="T4" fmla="*/ 21 w 23"/>
                  <a:gd name="T5" fmla="*/ 19 h 27"/>
                  <a:gd name="T6" fmla="*/ 16 w 23"/>
                  <a:gd name="T7" fmla="*/ 23 h 27"/>
                  <a:gd name="T8" fmla="*/ 11 w 23"/>
                  <a:gd name="T9" fmla="*/ 26 h 27"/>
                  <a:gd name="T10" fmla="*/ 7 w 23"/>
                  <a:gd name="T11" fmla="*/ 27 h 27"/>
                  <a:gd name="T12" fmla="*/ 4 w 23"/>
                  <a:gd name="T13" fmla="*/ 26 h 27"/>
                  <a:gd name="T14" fmla="*/ 1 w 23"/>
                  <a:gd name="T15" fmla="*/ 24 h 27"/>
                  <a:gd name="T16" fmla="*/ 0 w 23"/>
                  <a:gd name="T17" fmla="*/ 21 h 27"/>
                  <a:gd name="T18" fmla="*/ 1 w 23"/>
                  <a:gd name="T19" fmla="*/ 15 h 27"/>
                  <a:gd name="T20" fmla="*/ 2 w 23"/>
                  <a:gd name="T21" fmla="*/ 9 h 27"/>
                  <a:gd name="T22" fmla="*/ 6 w 23"/>
                  <a:gd name="T23" fmla="*/ 4 h 27"/>
                  <a:gd name="T24" fmla="*/ 9 w 23"/>
                  <a:gd name="T25" fmla="*/ 0 h 27"/>
                  <a:gd name="T26" fmla="*/ 12 w 23"/>
                  <a:gd name="T27" fmla="*/ 1 h 27"/>
                  <a:gd name="T28" fmla="*/ 17 w 23"/>
                  <a:gd name="T29" fmla="*/ 2 h 27"/>
                  <a:gd name="T30" fmla="*/ 21 w 23"/>
                  <a:gd name="T31" fmla="*/ 4 h 27"/>
                  <a:gd name="T32" fmla="*/ 23 w 23"/>
                  <a:gd name="T3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7">
                    <a:moveTo>
                      <a:pt x="23" y="8"/>
                    </a:moveTo>
                    <a:lnTo>
                      <a:pt x="23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1" y="26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590"/>
              <p:cNvSpPr>
                <a:spLocks/>
              </p:cNvSpPr>
              <p:nvPr/>
            </p:nvSpPr>
            <p:spPr bwMode="auto">
              <a:xfrm>
                <a:off x="1314" y="2238"/>
                <a:ext cx="4" cy="4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7 w 10"/>
                  <a:gd name="T5" fmla="*/ 4 h 7"/>
                  <a:gd name="T6" fmla="*/ 6 w 10"/>
                  <a:gd name="T7" fmla="*/ 6 h 7"/>
                  <a:gd name="T8" fmla="*/ 5 w 10"/>
                  <a:gd name="T9" fmla="*/ 7 h 7"/>
                  <a:gd name="T10" fmla="*/ 4 w 10"/>
                  <a:gd name="T11" fmla="*/ 7 h 7"/>
                  <a:gd name="T12" fmla="*/ 3 w 10"/>
                  <a:gd name="T13" fmla="*/ 6 h 7"/>
                  <a:gd name="T14" fmla="*/ 1 w 10"/>
                  <a:gd name="T15" fmla="*/ 5 h 7"/>
                  <a:gd name="T16" fmla="*/ 0 w 10"/>
                  <a:gd name="T17" fmla="*/ 4 h 7"/>
                  <a:gd name="T18" fmla="*/ 1 w 10"/>
                  <a:gd name="T19" fmla="*/ 2 h 7"/>
                  <a:gd name="T20" fmla="*/ 4 w 10"/>
                  <a:gd name="T21" fmla="*/ 0 h 7"/>
                  <a:gd name="T22" fmla="*/ 6 w 10"/>
                  <a:gd name="T23" fmla="*/ 0 h 7"/>
                  <a:gd name="T24" fmla="*/ 10 w 10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591"/>
              <p:cNvSpPr>
                <a:spLocks/>
              </p:cNvSpPr>
              <p:nvPr/>
            </p:nvSpPr>
            <p:spPr bwMode="auto">
              <a:xfrm>
                <a:off x="1167" y="2239"/>
                <a:ext cx="19" cy="6"/>
              </a:xfrm>
              <a:custGeom>
                <a:avLst/>
                <a:gdLst>
                  <a:gd name="T0" fmla="*/ 40 w 40"/>
                  <a:gd name="T1" fmla="*/ 8 h 11"/>
                  <a:gd name="T2" fmla="*/ 35 w 40"/>
                  <a:gd name="T3" fmla="*/ 9 h 11"/>
                  <a:gd name="T4" fmla="*/ 30 w 40"/>
                  <a:gd name="T5" fmla="*/ 10 h 11"/>
                  <a:gd name="T6" fmla="*/ 26 w 40"/>
                  <a:gd name="T7" fmla="*/ 10 h 11"/>
                  <a:gd name="T8" fmla="*/ 20 w 40"/>
                  <a:gd name="T9" fmla="*/ 11 h 11"/>
                  <a:gd name="T10" fmla="*/ 15 w 40"/>
                  <a:gd name="T11" fmla="*/ 11 h 11"/>
                  <a:gd name="T12" fmla="*/ 11 w 40"/>
                  <a:gd name="T13" fmla="*/ 11 h 11"/>
                  <a:gd name="T14" fmla="*/ 5 w 40"/>
                  <a:gd name="T15" fmla="*/ 11 h 11"/>
                  <a:gd name="T16" fmla="*/ 0 w 40"/>
                  <a:gd name="T17" fmla="*/ 10 h 11"/>
                  <a:gd name="T18" fmla="*/ 3 w 40"/>
                  <a:gd name="T19" fmla="*/ 7 h 11"/>
                  <a:gd name="T20" fmla="*/ 6 w 40"/>
                  <a:gd name="T21" fmla="*/ 3 h 11"/>
                  <a:gd name="T22" fmla="*/ 10 w 40"/>
                  <a:gd name="T23" fmla="*/ 1 h 11"/>
                  <a:gd name="T24" fmla="*/ 14 w 40"/>
                  <a:gd name="T25" fmla="*/ 0 h 11"/>
                  <a:gd name="T26" fmla="*/ 21 w 40"/>
                  <a:gd name="T27" fmla="*/ 0 h 11"/>
                  <a:gd name="T28" fmla="*/ 28 w 40"/>
                  <a:gd name="T29" fmla="*/ 0 h 11"/>
                  <a:gd name="T30" fmla="*/ 35 w 40"/>
                  <a:gd name="T31" fmla="*/ 3 h 11"/>
                  <a:gd name="T32" fmla="*/ 40 w 4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1">
                    <a:moveTo>
                      <a:pt x="40" y="8"/>
                    </a:moveTo>
                    <a:lnTo>
                      <a:pt x="35" y="9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592"/>
              <p:cNvSpPr>
                <a:spLocks/>
              </p:cNvSpPr>
              <p:nvPr/>
            </p:nvSpPr>
            <p:spPr bwMode="auto">
              <a:xfrm>
                <a:off x="1279" y="2242"/>
                <a:ext cx="8" cy="10"/>
              </a:xfrm>
              <a:custGeom>
                <a:avLst/>
                <a:gdLst>
                  <a:gd name="T0" fmla="*/ 16 w 16"/>
                  <a:gd name="T1" fmla="*/ 7 h 20"/>
                  <a:gd name="T2" fmla="*/ 16 w 16"/>
                  <a:gd name="T3" fmla="*/ 12 h 20"/>
                  <a:gd name="T4" fmla="*/ 15 w 16"/>
                  <a:gd name="T5" fmla="*/ 14 h 20"/>
                  <a:gd name="T6" fmla="*/ 12 w 16"/>
                  <a:gd name="T7" fmla="*/ 18 h 20"/>
                  <a:gd name="T8" fmla="*/ 9 w 16"/>
                  <a:gd name="T9" fmla="*/ 19 h 20"/>
                  <a:gd name="T10" fmla="*/ 7 w 16"/>
                  <a:gd name="T11" fmla="*/ 20 h 20"/>
                  <a:gd name="T12" fmla="*/ 3 w 16"/>
                  <a:gd name="T13" fmla="*/ 19 h 20"/>
                  <a:gd name="T14" fmla="*/ 1 w 16"/>
                  <a:gd name="T15" fmla="*/ 18 h 20"/>
                  <a:gd name="T16" fmla="*/ 0 w 16"/>
                  <a:gd name="T17" fmla="*/ 17 h 20"/>
                  <a:gd name="T18" fmla="*/ 1 w 16"/>
                  <a:gd name="T19" fmla="*/ 12 h 20"/>
                  <a:gd name="T20" fmla="*/ 2 w 16"/>
                  <a:gd name="T21" fmla="*/ 7 h 20"/>
                  <a:gd name="T22" fmla="*/ 5 w 16"/>
                  <a:gd name="T23" fmla="*/ 4 h 20"/>
                  <a:gd name="T24" fmla="*/ 7 w 16"/>
                  <a:gd name="T25" fmla="*/ 0 h 20"/>
                  <a:gd name="T26" fmla="*/ 9 w 16"/>
                  <a:gd name="T27" fmla="*/ 2 h 20"/>
                  <a:gd name="T28" fmla="*/ 13 w 16"/>
                  <a:gd name="T29" fmla="*/ 3 h 20"/>
                  <a:gd name="T30" fmla="*/ 15 w 16"/>
                  <a:gd name="T31" fmla="*/ 5 h 20"/>
                  <a:gd name="T32" fmla="*/ 16 w 16"/>
                  <a:gd name="T3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0">
                    <a:moveTo>
                      <a:pt x="16" y="7"/>
                    </a:moveTo>
                    <a:lnTo>
                      <a:pt x="16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7" y="20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593"/>
              <p:cNvSpPr>
                <a:spLocks/>
              </p:cNvSpPr>
              <p:nvPr/>
            </p:nvSpPr>
            <p:spPr bwMode="auto">
              <a:xfrm>
                <a:off x="1236" y="2251"/>
                <a:ext cx="15" cy="5"/>
              </a:xfrm>
              <a:custGeom>
                <a:avLst/>
                <a:gdLst>
                  <a:gd name="T0" fmla="*/ 30 w 30"/>
                  <a:gd name="T1" fmla="*/ 1 h 10"/>
                  <a:gd name="T2" fmla="*/ 30 w 30"/>
                  <a:gd name="T3" fmla="*/ 4 h 10"/>
                  <a:gd name="T4" fmla="*/ 28 w 30"/>
                  <a:gd name="T5" fmla="*/ 7 h 10"/>
                  <a:gd name="T6" fmla="*/ 25 w 30"/>
                  <a:gd name="T7" fmla="*/ 8 h 10"/>
                  <a:gd name="T8" fmla="*/ 22 w 30"/>
                  <a:gd name="T9" fmla="*/ 9 h 10"/>
                  <a:gd name="T10" fmla="*/ 16 w 30"/>
                  <a:gd name="T11" fmla="*/ 10 h 10"/>
                  <a:gd name="T12" fmla="*/ 10 w 30"/>
                  <a:gd name="T13" fmla="*/ 10 h 10"/>
                  <a:gd name="T14" fmla="*/ 5 w 30"/>
                  <a:gd name="T15" fmla="*/ 10 h 10"/>
                  <a:gd name="T16" fmla="*/ 0 w 30"/>
                  <a:gd name="T17" fmla="*/ 8 h 10"/>
                  <a:gd name="T18" fmla="*/ 6 w 30"/>
                  <a:gd name="T19" fmla="*/ 4 h 10"/>
                  <a:gd name="T20" fmla="*/ 14 w 30"/>
                  <a:gd name="T21" fmla="*/ 1 h 10"/>
                  <a:gd name="T22" fmla="*/ 22 w 30"/>
                  <a:gd name="T23" fmla="*/ 0 h 10"/>
                  <a:gd name="T24" fmla="*/ 30 w 3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30" y="1"/>
                    </a:moveTo>
                    <a:lnTo>
                      <a:pt x="30" y="4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2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718441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Exercícios Capítulo </a:t>
            </a:r>
            <a:r>
              <a:rPr lang="pt-BR" dirty="0"/>
              <a:t>3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pt-BR" b="1" dirty="0"/>
              <a:t>Exercícios: </a:t>
            </a:r>
            <a:r>
              <a:rPr lang="pt-BR" b="1" dirty="0" smtClean="0"/>
              <a:t>1, 2, 7, 8, 12, 13, 14, 18, 24, 25, 26, 30, 32, 33, 36, 40, 44</a:t>
            </a:r>
            <a:r>
              <a:rPr lang="pt-BR" b="1" smtClean="0"/>
              <a:t>, 45, 48, 50, 52, 55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49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3520111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Forma de Distribuição: Assimetria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r>
              <a:rPr lang="pt-BR" sz="3200" dirty="0" smtClean="0"/>
              <a:t>Uma medida numérica importante da forma de uma distribuição é a chamada </a:t>
            </a:r>
            <a:r>
              <a:rPr lang="pt-BR" sz="3200" b="1" dirty="0" smtClean="0"/>
              <a:t>assimetria</a:t>
            </a:r>
          </a:p>
          <a:p>
            <a:r>
              <a:rPr lang="pt-BR" sz="3200" dirty="0"/>
              <a:t>A fórmula para </a:t>
            </a:r>
            <a:r>
              <a:rPr lang="pt-BR" sz="3200" dirty="0" smtClean="0"/>
              <a:t>o cálculo da assimetria de um </a:t>
            </a:r>
            <a:r>
              <a:rPr lang="pt-BR" sz="3200" dirty="0"/>
              <a:t>conjunto de dados é um pouco </a:t>
            </a:r>
            <a:r>
              <a:rPr lang="pt-BR" sz="3200" dirty="0" smtClean="0"/>
              <a:t>complexa</a:t>
            </a:r>
          </a:p>
          <a:p>
            <a:r>
              <a:rPr lang="pt-BR" sz="3200" dirty="0"/>
              <a:t>Assimetria pode ser facilmente </a:t>
            </a:r>
            <a:r>
              <a:rPr lang="pt-BR" sz="3200" dirty="0" smtClean="0"/>
              <a:t>calculada </a:t>
            </a:r>
            <a:r>
              <a:rPr lang="pt-BR" sz="3200" dirty="0"/>
              <a:t>usando o </a:t>
            </a:r>
            <a:r>
              <a:rPr lang="pt-BR" sz="3200" dirty="0" smtClean="0"/>
              <a:t>softwares estatísticos</a:t>
            </a:r>
            <a:endParaRPr lang="pt-BR" sz="3200" dirty="0"/>
          </a:p>
          <a:p>
            <a:endParaRPr lang="pt-BR" sz="3200" dirty="0"/>
          </a:p>
          <a:p>
            <a:endParaRPr lang="pt-BR" sz="32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5</a:t>
            </a:fld>
            <a:endParaRPr lang="pt-BR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aixaDeTexto 4"/>
              <p:cNvSpPr txBox="1"/>
              <p:nvPr/>
            </p:nvSpPr>
            <p:spPr>
              <a:xfrm>
                <a:off x="1187624" y="5733256"/>
                <a:ext cx="6190990" cy="10457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pt-BR" sz="2400" b="1" i="1" smtClean="0">
                          <a:latin typeface="Cambria Math"/>
                        </a:rPr>
                        <m:t>𝑨𝒔𝒔𝒊𝒎𝒆𝒕𝒓𝒊𝒂</m:t>
                      </m:r>
                      <m:r>
                        <a:rPr lang="pt-BR" sz="2400" b="1" i="1" smtClean="0">
                          <a:latin typeface="Cambria Math"/>
                        </a:rPr>
                        <m:t>= </m:t>
                      </m:r>
                      <m:f>
                        <m:fPr>
                          <m:ctrlPr>
                            <a:rPr lang="pt-BR" sz="2400" b="1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pt-BR" sz="2400" b="1" i="1" smtClean="0">
                              <a:latin typeface="Cambria Math"/>
                            </a:rPr>
                            <m:t>𝒏</m:t>
                          </m:r>
                        </m:num>
                        <m:den>
                          <m:r>
                            <a:rPr lang="pt-BR" sz="2400" b="1" i="1" smtClean="0">
                              <a:latin typeface="Cambria Math"/>
                            </a:rPr>
                            <m:t>(</m:t>
                          </m:r>
                          <m:r>
                            <a:rPr lang="pt-BR" sz="2400" b="1" i="1" smtClean="0">
                              <a:latin typeface="Cambria Math"/>
                            </a:rPr>
                            <m:t>𝒏</m:t>
                          </m:r>
                          <m:r>
                            <a:rPr lang="pt-BR" sz="2400" b="1" i="1" smtClean="0">
                              <a:latin typeface="Cambria Math"/>
                            </a:rPr>
                            <m:t>−</m:t>
                          </m:r>
                          <m:r>
                            <a:rPr lang="pt-BR" sz="2400" b="1" i="1" smtClean="0">
                              <a:latin typeface="Cambria Math"/>
                            </a:rPr>
                            <m:t>𝟏</m:t>
                          </m:r>
                          <m:r>
                            <a:rPr lang="pt-BR" sz="2400" b="1" i="1" smtClean="0">
                              <a:latin typeface="Cambria Math"/>
                            </a:rPr>
                            <m:t>)(</m:t>
                          </m:r>
                          <m:r>
                            <a:rPr lang="pt-BR" sz="2400" b="1" i="1" smtClean="0">
                              <a:latin typeface="Cambria Math"/>
                            </a:rPr>
                            <m:t>𝒏</m:t>
                          </m:r>
                          <m:r>
                            <a:rPr lang="pt-BR" sz="2400" b="1" i="1" smtClean="0">
                              <a:latin typeface="Cambria Math"/>
                            </a:rPr>
                            <m:t>−</m:t>
                          </m:r>
                          <m:r>
                            <a:rPr lang="pt-BR" sz="2400" b="1" i="1" smtClean="0">
                              <a:latin typeface="Cambria Math"/>
                            </a:rPr>
                            <m:t>𝟐</m:t>
                          </m:r>
                          <m:r>
                            <a:rPr lang="pt-BR" sz="2400" b="1" i="1" smtClean="0">
                              <a:latin typeface="Cambria Math"/>
                            </a:rPr>
                            <m:t>)</m:t>
                          </m:r>
                        </m:den>
                      </m:f>
                      <m:nary>
                        <m:naryPr>
                          <m:chr m:val="∑"/>
                          <m:subHide m:val="on"/>
                          <m:supHide m:val="on"/>
                          <m:ctrlPr>
                            <a:rPr lang="pt-BR" sz="2400" b="1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sSup>
                            <m:sSupPr>
                              <m:ctrlPr>
                                <a:rPr lang="pt-BR" sz="2400" b="1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d>
                                <m:dPr>
                                  <m:ctrlPr>
                                    <a:rPr lang="pt-BR" sz="2400" b="1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f>
                                    <m:fPr>
                                      <m:ctrlPr>
                                        <a:rPr lang="pt-BR" sz="2400" b="1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fPr>
                                    <m:num>
                                      <m:sSub>
                                        <m:sSubPr>
                                          <m:ctrlPr>
                                            <a:rPr lang="pt-BR" sz="2400" b="1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pt-BR" sz="2400" b="1" i="1">
                                              <a:latin typeface="Cambria Math"/>
                                            </a:rPr>
                                            <m:t>𝒙</m:t>
                                          </m:r>
                                        </m:e>
                                        <m:sub>
                                          <m:r>
                                            <a:rPr lang="pt-BR" sz="2400" b="1" i="1">
                                              <a:latin typeface="Cambria Math"/>
                                            </a:rPr>
                                            <m:t>𝒊</m:t>
                                          </m:r>
                                        </m:sub>
                                      </m:sSub>
                                      <m:r>
                                        <a:rPr lang="pt-BR" sz="2400" b="1" i="1">
                                          <a:latin typeface="Cambria Math"/>
                                        </a:rPr>
                                        <m:t>−</m:t>
                                      </m:r>
                                      <m:acc>
                                        <m:accPr>
                                          <m:chr m:val="̅"/>
                                          <m:ctrlPr>
                                            <a:rPr lang="pt-BR" sz="2400" b="1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accPr>
                                        <m:e>
                                          <m:r>
                                            <a:rPr lang="pt-BR" sz="2400" b="1" i="1">
                                              <a:latin typeface="Cambria Math"/>
                                            </a:rPr>
                                            <m:t>𝒙</m:t>
                                          </m:r>
                                        </m:e>
                                      </m:acc>
                                    </m:num>
                                    <m:den>
                                      <m:r>
                                        <a:rPr lang="pt-BR" sz="2400" b="1" i="1">
                                          <a:latin typeface="Cambria Math"/>
                                        </a:rPr>
                                        <m:t>𝑺</m:t>
                                      </m:r>
                                    </m:den>
                                  </m:f>
                                </m:e>
                              </m:d>
                            </m:e>
                            <m:sup>
                              <m:r>
                                <a:rPr lang="pt-BR" sz="2400" b="1" i="1" smtClean="0">
                                  <a:latin typeface="Cambria Math"/>
                                </a:rPr>
                                <m:t>𝟑</m:t>
                              </m:r>
                            </m:sup>
                          </m:sSup>
                        </m:e>
                      </m:nary>
                    </m:oMath>
                  </m:oMathPara>
                </a14:m>
                <a:endParaRPr lang="pt-BR" sz="2400" b="1" dirty="0"/>
              </a:p>
            </p:txBody>
          </p:sp>
        </mc:Choice>
        <mc:Fallback xmlns="">
          <p:sp>
            <p:nvSpPr>
              <p:cNvPr id="5" name="CaixaDeTexto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87624" y="5733256"/>
                <a:ext cx="6190990" cy="1045735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4234303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pt-BR" dirty="0" smtClean="0"/>
              <a:t>Obrigado pela Atenção!!!</a:t>
            </a:r>
            <a:br>
              <a:rPr lang="pt-BR" dirty="0" smtClean="0"/>
            </a:br>
            <a:r>
              <a:rPr lang="pt-BR" sz="3200"/>
              <a:t>Lista de Exercícios do Capítulo 3</a:t>
            </a:r>
            <a:endParaRPr lang="pt-BR" sz="3200" dirty="0"/>
          </a:p>
        </p:txBody>
      </p:sp>
      <p:sp>
        <p:nvSpPr>
          <p:cNvPr id="6" name="Subtítulo 5"/>
          <p:cNvSpPr>
            <a:spLocks noGrp="1"/>
          </p:cNvSpPr>
          <p:nvPr>
            <p:ph type="subTitle" idx="1"/>
          </p:nvPr>
        </p:nvSpPr>
        <p:spPr/>
        <p:txBody>
          <a:bodyPr>
            <a:normAutofit lnSpcReduction="10000"/>
          </a:bodyPr>
          <a:lstStyle/>
          <a:p>
            <a:r>
              <a:rPr lang="pt-BR" dirty="0">
                <a:solidFill>
                  <a:schemeClr val="tx1"/>
                </a:solidFill>
              </a:rPr>
              <a:t>Prof. Dr. Marcelo Botelho da Costa Moraes</a:t>
            </a:r>
          </a:p>
          <a:p>
            <a:r>
              <a:rPr lang="pt-BR" dirty="0">
                <a:solidFill>
                  <a:schemeClr val="tx1"/>
                </a:solidFill>
                <a:hlinkClick r:id="rId2"/>
              </a:rPr>
              <a:t>mbotelho@usp.br</a:t>
            </a:r>
            <a:endParaRPr lang="pt-BR" dirty="0">
              <a:solidFill>
                <a:schemeClr val="tx1"/>
              </a:solidFill>
            </a:endParaRPr>
          </a:p>
          <a:p>
            <a:r>
              <a:rPr lang="pt-BR" dirty="0">
                <a:solidFill>
                  <a:schemeClr val="tx1"/>
                </a:solidFill>
                <a:hlinkClick r:id="rId3"/>
              </a:rPr>
              <a:t>www.marcelobotelho.com</a:t>
            </a:r>
            <a:r>
              <a:rPr lang="pt-BR" dirty="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50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896266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Forma de Distribuição: Assimetria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sz="2800" dirty="0"/>
              <a:t>Moderadamente inclinado para a esquerda</a:t>
            </a:r>
          </a:p>
          <a:p>
            <a:pPr lvl="1"/>
            <a:r>
              <a:rPr lang="pt-BR" sz="2800" dirty="0" smtClean="0"/>
              <a:t>Assimetria é negativa</a:t>
            </a:r>
          </a:p>
          <a:p>
            <a:pPr lvl="1"/>
            <a:r>
              <a:rPr lang="pt-BR" sz="2800" dirty="0" smtClean="0"/>
              <a:t>A média tende a ser menor que a mediana</a:t>
            </a:r>
            <a:endParaRPr lang="pt-BR" sz="2800" dirty="0"/>
          </a:p>
          <a:p>
            <a:endParaRPr lang="pt-BR" sz="28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6</a:t>
            </a:fld>
            <a:endParaRPr lang="pt-BR"/>
          </a:p>
        </p:txBody>
      </p:sp>
      <p:grpSp>
        <p:nvGrpSpPr>
          <p:cNvPr id="5" name="Grupo 4"/>
          <p:cNvGrpSpPr/>
          <p:nvPr/>
        </p:nvGrpSpPr>
        <p:grpSpPr>
          <a:xfrm>
            <a:off x="1302792" y="3238202"/>
            <a:ext cx="6005512" cy="3359150"/>
            <a:chOff x="1302792" y="3238202"/>
            <a:chExt cx="6005512" cy="3359150"/>
          </a:xfrm>
        </p:grpSpPr>
        <p:sp>
          <p:nvSpPr>
            <p:cNvPr id="35" name="Rectangle 4"/>
            <p:cNvSpPr>
              <a:spLocks noChangeArrowheads="1"/>
            </p:cNvSpPr>
            <p:nvPr/>
          </p:nvSpPr>
          <p:spPr bwMode="auto">
            <a:xfrm>
              <a:off x="1548854" y="3379489"/>
              <a:ext cx="5759450" cy="3217863"/>
            </a:xfrm>
            <a:prstGeom prst="rect">
              <a:avLst/>
            </a:prstGeom>
            <a:gradFill rotWithShape="0">
              <a:gsLst>
                <a:gs pos="0">
                  <a:srgbClr val="006699">
                    <a:gamma/>
                    <a:shade val="46275"/>
                    <a:invGamma/>
                  </a:srgbClr>
                </a:gs>
                <a:gs pos="50000">
                  <a:srgbClr val="006699"/>
                </a:gs>
                <a:gs pos="100000">
                  <a:srgbClr val="006699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>
              <a:outerShdw dist="71842" dir="2700000" algn="ctr" rotWithShape="0">
                <a:schemeClr val="bg1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66" name="Rectangle 14"/>
            <p:cNvSpPr>
              <a:spLocks noChangeArrowheads="1"/>
            </p:cNvSpPr>
            <p:nvPr/>
          </p:nvSpPr>
          <p:spPr bwMode="auto">
            <a:xfrm>
              <a:off x="2555776" y="6140028"/>
              <a:ext cx="641350" cy="233363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7" name="Rectangle 15"/>
            <p:cNvSpPr>
              <a:spLocks noChangeArrowheads="1"/>
            </p:cNvSpPr>
            <p:nvPr/>
          </p:nvSpPr>
          <p:spPr bwMode="auto">
            <a:xfrm>
              <a:off x="3819426" y="5327228"/>
              <a:ext cx="641350" cy="1046163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8" name="Rectangle 16"/>
            <p:cNvSpPr>
              <a:spLocks noChangeArrowheads="1"/>
            </p:cNvSpPr>
            <p:nvPr/>
          </p:nvSpPr>
          <p:spPr bwMode="auto">
            <a:xfrm>
              <a:off x="4460776" y="4931941"/>
              <a:ext cx="641350" cy="1447800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9" name="Rectangle 17"/>
            <p:cNvSpPr>
              <a:spLocks noChangeArrowheads="1"/>
            </p:cNvSpPr>
            <p:nvPr/>
          </p:nvSpPr>
          <p:spPr bwMode="auto">
            <a:xfrm>
              <a:off x="5102126" y="4354091"/>
              <a:ext cx="642938" cy="2025650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0" name="Rectangle 18"/>
            <p:cNvSpPr>
              <a:spLocks noChangeArrowheads="1"/>
            </p:cNvSpPr>
            <p:nvPr/>
          </p:nvSpPr>
          <p:spPr bwMode="auto">
            <a:xfrm>
              <a:off x="5743476" y="4993853"/>
              <a:ext cx="642938" cy="1387475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1" name="Rectangle 20"/>
            <p:cNvSpPr>
              <a:spLocks noChangeArrowheads="1"/>
            </p:cNvSpPr>
            <p:nvPr/>
          </p:nvSpPr>
          <p:spPr bwMode="auto">
            <a:xfrm>
              <a:off x="3192364" y="5763791"/>
              <a:ext cx="633412" cy="615950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2" name="Rectangle 32"/>
            <p:cNvSpPr>
              <a:spLocks noChangeArrowheads="1"/>
            </p:cNvSpPr>
            <p:nvPr/>
          </p:nvSpPr>
          <p:spPr bwMode="auto">
            <a:xfrm>
              <a:off x="6386414" y="5482803"/>
              <a:ext cx="641350" cy="889000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4" name="Line 13"/>
            <p:cNvSpPr>
              <a:spLocks noChangeShapeType="1"/>
            </p:cNvSpPr>
            <p:nvPr/>
          </p:nvSpPr>
          <p:spPr bwMode="auto">
            <a:xfrm flipV="1">
              <a:off x="2560092" y="3666827"/>
              <a:ext cx="0" cy="270033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grpSp>
          <p:nvGrpSpPr>
            <p:cNvPr id="36" name="Group 5"/>
            <p:cNvGrpSpPr>
              <a:grpSpLocks/>
            </p:cNvGrpSpPr>
            <p:nvPr/>
          </p:nvGrpSpPr>
          <p:grpSpPr bwMode="auto">
            <a:xfrm>
              <a:off x="2469604" y="3660477"/>
              <a:ext cx="185738" cy="2317750"/>
              <a:chOff x="1681" y="1895"/>
              <a:chExt cx="117" cy="1460"/>
            </a:xfrm>
          </p:grpSpPr>
          <p:sp>
            <p:nvSpPr>
              <p:cNvPr id="37" name="Line 6"/>
              <p:cNvSpPr>
                <a:spLocks noChangeShapeType="1"/>
              </p:cNvSpPr>
              <p:nvPr/>
            </p:nvSpPr>
            <p:spPr bwMode="auto">
              <a:xfrm>
                <a:off x="1681" y="3355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38" name="Line 7"/>
              <p:cNvSpPr>
                <a:spLocks noChangeShapeType="1"/>
              </p:cNvSpPr>
              <p:nvPr/>
            </p:nvSpPr>
            <p:spPr bwMode="auto">
              <a:xfrm>
                <a:off x="1681" y="3129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39" name="Line 8"/>
              <p:cNvSpPr>
                <a:spLocks noChangeShapeType="1"/>
              </p:cNvSpPr>
              <p:nvPr/>
            </p:nvSpPr>
            <p:spPr bwMode="auto">
              <a:xfrm>
                <a:off x="1681" y="2882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40" name="Line 9"/>
              <p:cNvSpPr>
                <a:spLocks noChangeShapeType="1"/>
              </p:cNvSpPr>
              <p:nvPr/>
            </p:nvSpPr>
            <p:spPr bwMode="auto">
              <a:xfrm>
                <a:off x="1681" y="2646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41" name="Line 10"/>
              <p:cNvSpPr>
                <a:spLocks noChangeShapeType="1"/>
              </p:cNvSpPr>
              <p:nvPr/>
            </p:nvSpPr>
            <p:spPr bwMode="auto">
              <a:xfrm>
                <a:off x="1681" y="2392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42" name="Line 11"/>
              <p:cNvSpPr>
                <a:spLocks noChangeShapeType="1"/>
              </p:cNvSpPr>
              <p:nvPr/>
            </p:nvSpPr>
            <p:spPr bwMode="auto">
              <a:xfrm>
                <a:off x="1681" y="2142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43" name="Line 12"/>
              <p:cNvSpPr>
                <a:spLocks noChangeShapeType="1"/>
              </p:cNvSpPr>
              <p:nvPr/>
            </p:nvSpPr>
            <p:spPr bwMode="auto">
              <a:xfrm>
                <a:off x="1681" y="1895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0" name="Rectangle 19"/>
            <p:cNvSpPr>
              <a:spLocks noChangeArrowheads="1"/>
            </p:cNvSpPr>
            <p:nvPr/>
          </p:nvSpPr>
          <p:spPr bwMode="auto">
            <a:xfrm rot="16200000">
              <a:off x="655472" y="4842830"/>
              <a:ext cx="2268251" cy="397545"/>
            </a:xfrm>
            <a:prstGeom prst="rect">
              <a:avLst/>
            </a:prstGeom>
            <a:noFill/>
            <a:ln>
              <a:noFill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algn="l"/>
              <a:r>
                <a:rPr lang="pt-BR" sz="2000" b="1" dirty="0" smtClean="0">
                  <a:solidFill>
                    <a:schemeClr val="bg1"/>
                  </a:solidFill>
                </a:rPr>
                <a:t>Frequência Relativa</a:t>
              </a:r>
              <a:endParaRPr lang="pt-BR" sz="2000" b="1" dirty="0">
                <a:solidFill>
                  <a:schemeClr val="bg1"/>
                </a:solidFill>
              </a:endParaRPr>
            </a:p>
          </p:txBody>
        </p:sp>
        <p:sp>
          <p:nvSpPr>
            <p:cNvPr id="52" name="AutoShape 21"/>
            <p:cNvSpPr>
              <a:spLocks noChangeArrowheads="1"/>
            </p:cNvSpPr>
            <p:nvPr/>
          </p:nvSpPr>
          <p:spPr bwMode="auto">
            <a:xfrm rot="5400000">
              <a:off x="1264692" y="4844752"/>
              <a:ext cx="219075" cy="1428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53" name="Line 22"/>
            <p:cNvSpPr>
              <a:spLocks noChangeShapeType="1"/>
            </p:cNvSpPr>
            <p:nvPr/>
          </p:nvSpPr>
          <p:spPr bwMode="auto">
            <a:xfrm>
              <a:off x="2471192" y="6370339"/>
              <a:ext cx="455295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grpSp>
          <p:nvGrpSpPr>
            <p:cNvPr id="54" name="Group 23"/>
            <p:cNvGrpSpPr>
              <a:grpSpLocks/>
            </p:cNvGrpSpPr>
            <p:nvPr/>
          </p:nvGrpSpPr>
          <p:grpSpPr bwMode="auto">
            <a:xfrm>
              <a:off x="1879053" y="3463627"/>
              <a:ext cx="620711" cy="3092480"/>
              <a:chOff x="1336" y="1789"/>
              <a:chExt cx="391" cy="1930"/>
            </a:xfrm>
          </p:grpSpPr>
          <p:sp>
            <p:nvSpPr>
              <p:cNvPr id="55" name="Rectangle 24"/>
              <p:cNvSpPr>
                <a:spLocks noChangeArrowheads="1"/>
              </p:cNvSpPr>
              <p:nvPr/>
            </p:nvSpPr>
            <p:spPr bwMode="auto">
              <a:xfrm>
                <a:off x="1336" y="3259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b="1" dirty="0" smtClean="0">
                    <a:solidFill>
                      <a:schemeClr val="bg1"/>
                    </a:solidFill>
                  </a:rPr>
                  <a:t>0,</a:t>
                </a:r>
                <a:r>
                  <a:rPr lang="en-US" sz="1800" b="1" dirty="0" smtClean="0">
                    <a:solidFill>
                      <a:schemeClr val="bg1"/>
                    </a:solidFill>
                  </a:rPr>
                  <a:t>05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6" name="Rectangle 25"/>
              <p:cNvSpPr>
                <a:spLocks noChangeArrowheads="1"/>
              </p:cNvSpPr>
              <p:nvPr/>
            </p:nvSpPr>
            <p:spPr bwMode="auto">
              <a:xfrm>
                <a:off x="1336" y="3033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 dirty="0" smtClean="0">
                    <a:solidFill>
                      <a:schemeClr val="bg1"/>
                    </a:solidFill>
                  </a:rPr>
                  <a:t>0,10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7" name="Rectangle 26"/>
              <p:cNvSpPr>
                <a:spLocks noChangeArrowheads="1"/>
              </p:cNvSpPr>
              <p:nvPr/>
            </p:nvSpPr>
            <p:spPr bwMode="auto">
              <a:xfrm>
                <a:off x="1336" y="2785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b="1" dirty="0" smtClean="0">
                    <a:solidFill>
                      <a:schemeClr val="bg1"/>
                    </a:solidFill>
                  </a:rPr>
                  <a:t>0,</a:t>
                </a:r>
                <a:r>
                  <a:rPr lang="en-US" sz="1800" b="1" dirty="0" smtClean="0">
                    <a:solidFill>
                      <a:schemeClr val="bg1"/>
                    </a:solidFill>
                  </a:rPr>
                  <a:t>15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8" name="Rectangle 27"/>
              <p:cNvSpPr>
                <a:spLocks noChangeArrowheads="1"/>
              </p:cNvSpPr>
              <p:nvPr/>
            </p:nvSpPr>
            <p:spPr bwMode="auto">
              <a:xfrm>
                <a:off x="1336" y="2539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 dirty="0" smtClean="0">
                    <a:solidFill>
                      <a:schemeClr val="bg1"/>
                    </a:solidFill>
                  </a:rPr>
                  <a:t>0,20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9" name="Rectangle 28"/>
              <p:cNvSpPr>
                <a:spLocks noChangeArrowheads="1"/>
              </p:cNvSpPr>
              <p:nvPr/>
            </p:nvSpPr>
            <p:spPr bwMode="auto">
              <a:xfrm>
                <a:off x="1341" y="2292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 dirty="0" smtClean="0">
                    <a:solidFill>
                      <a:schemeClr val="bg1"/>
                    </a:solidFill>
                  </a:rPr>
                  <a:t>0,25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0" name="Rectangle 29"/>
              <p:cNvSpPr>
                <a:spLocks noChangeArrowheads="1"/>
              </p:cNvSpPr>
              <p:nvPr/>
            </p:nvSpPr>
            <p:spPr bwMode="auto">
              <a:xfrm>
                <a:off x="1341" y="2036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 dirty="0" smtClean="0">
                    <a:solidFill>
                      <a:schemeClr val="bg1"/>
                    </a:solidFill>
                  </a:rPr>
                  <a:t>0,30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1" name="Rectangle 30"/>
              <p:cNvSpPr>
                <a:spLocks noChangeArrowheads="1"/>
              </p:cNvSpPr>
              <p:nvPr/>
            </p:nvSpPr>
            <p:spPr bwMode="auto">
              <a:xfrm>
                <a:off x="1341" y="1789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 dirty="0" smtClean="0">
                    <a:solidFill>
                      <a:schemeClr val="bg1"/>
                    </a:solidFill>
                  </a:rPr>
                  <a:t>0,35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2" name="Rectangle 31"/>
              <p:cNvSpPr>
                <a:spLocks noChangeArrowheads="1"/>
              </p:cNvSpPr>
              <p:nvPr/>
            </p:nvSpPr>
            <p:spPr bwMode="auto">
              <a:xfrm>
                <a:off x="1538" y="3490"/>
                <a:ext cx="189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>
                    <a:solidFill>
                      <a:schemeClr val="bg1"/>
                    </a:solidFill>
                  </a:rPr>
                  <a:t>0</a:t>
                </a:r>
              </a:p>
            </p:txBody>
          </p:sp>
        </p:grpSp>
        <p:sp>
          <p:nvSpPr>
            <p:cNvPr id="64" name="Text Box 34"/>
            <p:cNvSpPr txBox="1">
              <a:spLocks noChangeArrowheads="1"/>
            </p:cNvSpPr>
            <p:nvPr/>
          </p:nvSpPr>
          <p:spPr bwMode="auto">
            <a:xfrm>
              <a:off x="3458617" y="3238202"/>
              <a:ext cx="2940050" cy="461665"/>
            </a:xfrm>
            <a:prstGeom prst="rect">
              <a:avLst/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en-US" sz="2400" b="1" dirty="0">
                  <a:solidFill>
                    <a:schemeClr val="bg1"/>
                  </a:solidFill>
                </a:rPr>
                <a:t> </a:t>
              </a:r>
              <a:r>
                <a:rPr lang="pt-BR" sz="2400" b="1" dirty="0" smtClean="0">
                  <a:solidFill>
                    <a:schemeClr val="bg1"/>
                  </a:solidFill>
                </a:rPr>
                <a:t>Assimetria</a:t>
              </a:r>
              <a:r>
                <a:rPr lang="en-US" sz="2400" b="1" dirty="0" smtClean="0">
                  <a:solidFill>
                    <a:schemeClr val="bg1"/>
                  </a:solidFill>
                </a:rPr>
                <a:t> = -0,31 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7445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Forma de Distribuição: Assimetria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sz="2800" dirty="0"/>
              <a:t>Moderadamente inclinado para a </a:t>
            </a:r>
            <a:r>
              <a:rPr lang="pt-BR" sz="2800" dirty="0" smtClean="0"/>
              <a:t>direita</a:t>
            </a:r>
            <a:endParaRPr lang="pt-BR" sz="2800" dirty="0"/>
          </a:p>
          <a:p>
            <a:pPr lvl="1"/>
            <a:r>
              <a:rPr lang="pt-BR" sz="2800" dirty="0" smtClean="0"/>
              <a:t>Assimetria é positiva</a:t>
            </a:r>
          </a:p>
          <a:p>
            <a:pPr lvl="1"/>
            <a:r>
              <a:rPr lang="pt-BR" sz="2800" dirty="0" smtClean="0"/>
              <a:t>A média tende a ser maior que a mediana</a:t>
            </a:r>
            <a:endParaRPr lang="pt-BR" sz="2800" dirty="0"/>
          </a:p>
          <a:p>
            <a:endParaRPr lang="pt-BR" sz="28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7</a:t>
            </a:fld>
            <a:endParaRPr lang="pt-BR"/>
          </a:p>
        </p:txBody>
      </p:sp>
      <p:grpSp>
        <p:nvGrpSpPr>
          <p:cNvPr id="6" name="Grupo 5"/>
          <p:cNvGrpSpPr/>
          <p:nvPr/>
        </p:nvGrpSpPr>
        <p:grpSpPr>
          <a:xfrm>
            <a:off x="1302792" y="3238202"/>
            <a:ext cx="6005512" cy="3359150"/>
            <a:chOff x="1302792" y="3238202"/>
            <a:chExt cx="6005512" cy="3359150"/>
          </a:xfrm>
        </p:grpSpPr>
        <p:sp>
          <p:nvSpPr>
            <p:cNvPr id="35" name="Rectangle 4"/>
            <p:cNvSpPr>
              <a:spLocks noChangeArrowheads="1"/>
            </p:cNvSpPr>
            <p:nvPr/>
          </p:nvSpPr>
          <p:spPr bwMode="auto">
            <a:xfrm>
              <a:off x="1548854" y="3379489"/>
              <a:ext cx="5759450" cy="3217863"/>
            </a:xfrm>
            <a:prstGeom prst="rect">
              <a:avLst/>
            </a:prstGeom>
            <a:gradFill rotWithShape="0">
              <a:gsLst>
                <a:gs pos="0">
                  <a:srgbClr val="006699">
                    <a:gamma/>
                    <a:shade val="46275"/>
                    <a:invGamma/>
                  </a:srgbClr>
                </a:gs>
                <a:gs pos="50000">
                  <a:srgbClr val="006699"/>
                </a:gs>
                <a:gs pos="100000">
                  <a:srgbClr val="006699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>
              <a:outerShdw dist="71842" dir="2700000" algn="ctr" rotWithShape="0">
                <a:schemeClr val="bg1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45" name="Rectangle 26"/>
            <p:cNvSpPr>
              <a:spLocks noChangeArrowheads="1"/>
            </p:cNvSpPr>
            <p:nvPr/>
          </p:nvSpPr>
          <p:spPr bwMode="auto">
            <a:xfrm flipH="1">
              <a:off x="6391176" y="6141615"/>
              <a:ext cx="641350" cy="236538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6" name="Rectangle 27"/>
            <p:cNvSpPr>
              <a:spLocks noChangeArrowheads="1"/>
            </p:cNvSpPr>
            <p:nvPr/>
          </p:nvSpPr>
          <p:spPr bwMode="auto">
            <a:xfrm flipH="1">
              <a:off x="5122764" y="5316115"/>
              <a:ext cx="641350" cy="1062038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7" name="Rectangle 28"/>
            <p:cNvSpPr>
              <a:spLocks noChangeArrowheads="1"/>
            </p:cNvSpPr>
            <p:nvPr/>
          </p:nvSpPr>
          <p:spPr bwMode="auto">
            <a:xfrm flipH="1">
              <a:off x="4481414" y="4933528"/>
              <a:ext cx="641350" cy="1446212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8" name="Rectangle 29"/>
            <p:cNvSpPr>
              <a:spLocks noChangeArrowheads="1"/>
            </p:cNvSpPr>
            <p:nvPr/>
          </p:nvSpPr>
          <p:spPr bwMode="auto">
            <a:xfrm flipH="1">
              <a:off x="3838476" y="4357265"/>
              <a:ext cx="642938" cy="2022475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9" name="Rectangle 30"/>
            <p:cNvSpPr>
              <a:spLocks noChangeArrowheads="1"/>
            </p:cNvSpPr>
            <p:nvPr/>
          </p:nvSpPr>
          <p:spPr bwMode="auto">
            <a:xfrm flipH="1">
              <a:off x="3197126" y="5028778"/>
              <a:ext cx="642938" cy="1352550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51" name="Rectangle 31"/>
            <p:cNvSpPr>
              <a:spLocks noChangeArrowheads="1"/>
            </p:cNvSpPr>
            <p:nvPr/>
          </p:nvSpPr>
          <p:spPr bwMode="auto">
            <a:xfrm flipH="1">
              <a:off x="5767289" y="5778078"/>
              <a:ext cx="633412" cy="601662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63" name="Rectangle 32"/>
            <p:cNvSpPr>
              <a:spLocks noChangeArrowheads="1"/>
            </p:cNvSpPr>
            <p:nvPr/>
          </p:nvSpPr>
          <p:spPr bwMode="auto">
            <a:xfrm flipH="1">
              <a:off x="2555776" y="5478040"/>
              <a:ext cx="641350" cy="898525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4" name="Line 13"/>
            <p:cNvSpPr>
              <a:spLocks noChangeShapeType="1"/>
            </p:cNvSpPr>
            <p:nvPr/>
          </p:nvSpPr>
          <p:spPr bwMode="auto">
            <a:xfrm flipV="1">
              <a:off x="2560092" y="3666827"/>
              <a:ext cx="0" cy="270033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grpSp>
          <p:nvGrpSpPr>
            <p:cNvPr id="36" name="Group 5"/>
            <p:cNvGrpSpPr>
              <a:grpSpLocks/>
            </p:cNvGrpSpPr>
            <p:nvPr/>
          </p:nvGrpSpPr>
          <p:grpSpPr bwMode="auto">
            <a:xfrm>
              <a:off x="2469604" y="3660477"/>
              <a:ext cx="185738" cy="2317750"/>
              <a:chOff x="1681" y="1895"/>
              <a:chExt cx="117" cy="1460"/>
            </a:xfrm>
          </p:grpSpPr>
          <p:sp>
            <p:nvSpPr>
              <p:cNvPr id="37" name="Line 6"/>
              <p:cNvSpPr>
                <a:spLocks noChangeShapeType="1"/>
              </p:cNvSpPr>
              <p:nvPr/>
            </p:nvSpPr>
            <p:spPr bwMode="auto">
              <a:xfrm>
                <a:off x="1681" y="3355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38" name="Line 7"/>
              <p:cNvSpPr>
                <a:spLocks noChangeShapeType="1"/>
              </p:cNvSpPr>
              <p:nvPr/>
            </p:nvSpPr>
            <p:spPr bwMode="auto">
              <a:xfrm>
                <a:off x="1681" y="3129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39" name="Line 8"/>
              <p:cNvSpPr>
                <a:spLocks noChangeShapeType="1"/>
              </p:cNvSpPr>
              <p:nvPr/>
            </p:nvSpPr>
            <p:spPr bwMode="auto">
              <a:xfrm>
                <a:off x="1681" y="2882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40" name="Line 9"/>
              <p:cNvSpPr>
                <a:spLocks noChangeShapeType="1"/>
              </p:cNvSpPr>
              <p:nvPr/>
            </p:nvSpPr>
            <p:spPr bwMode="auto">
              <a:xfrm>
                <a:off x="1681" y="2646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41" name="Line 10"/>
              <p:cNvSpPr>
                <a:spLocks noChangeShapeType="1"/>
              </p:cNvSpPr>
              <p:nvPr/>
            </p:nvSpPr>
            <p:spPr bwMode="auto">
              <a:xfrm>
                <a:off x="1681" y="2392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42" name="Line 11"/>
              <p:cNvSpPr>
                <a:spLocks noChangeShapeType="1"/>
              </p:cNvSpPr>
              <p:nvPr/>
            </p:nvSpPr>
            <p:spPr bwMode="auto">
              <a:xfrm>
                <a:off x="1681" y="2142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43" name="Line 12"/>
              <p:cNvSpPr>
                <a:spLocks noChangeShapeType="1"/>
              </p:cNvSpPr>
              <p:nvPr/>
            </p:nvSpPr>
            <p:spPr bwMode="auto">
              <a:xfrm>
                <a:off x="1681" y="1895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0" name="Rectangle 19"/>
            <p:cNvSpPr>
              <a:spLocks noChangeArrowheads="1"/>
            </p:cNvSpPr>
            <p:nvPr/>
          </p:nvSpPr>
          <p:spPr bwMode="auto">
            <a:xfrm rot="16200000">
              <a:off x="655472" y="4842830"/>
              <a:ext cx="2268251" cy="397545"/>
            </a:xfrm>
            <a:prstGeom prst="rect">
              <a:avLst/>
            </a:prstGeom>
            <a:noFill/>
            <a:ln>
              <a:noFill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algn="l"/>
              <a:r>
                <a:rPr lang="pt-BR" sz="2000" b="1" dirty="0" smtClean="0">
                  <a:solidFill>
                    <a:schemeClr val="bg1"/>
                  </a:solidFill>
                </a:rPr>
                <a:t>Frequência Relativa</a:t>
              </a:r>
              <a:endParaRPr lang="pt-BR" sz="2000" b="1" dirty="0">
                <a:solidFill>
                  <a:schemeClr val="bg1"/>
                </a:solidFill>
              </a:endParaRPr>
            </a:p>
          </p:txBody>
        </p:sp>
        <p:sp>
          <p:nvSpPr>
            <p:cNvPr id="52" name="AutoShape 21"/>
            <p:cNvSpPr>
              <a:spLocks noChangeArrowheads="1"/>
            </p:cNvSpPr>
            <p:nvPr/>
          </p:nvSpPr>
          <p:spPr bwMode="auto">
            <a:xfrm rot="5400000">
              <a:off x="1264692" y="4844752"/>
              <a:ext cx="219075" cy="1428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53" name="Line 22"/>
            <p:cNvSpPr>
              <a:spLocks noChangeShapeType="1"/>
            </p:cNvSpPr>
            <p:nvPr/>
          </p:nvSpPr>
          <p:spPr bwMode="auto">
            <a:xfrm>
              <a:off x="2471192" y="6370339"/>
              <a:ext cx="455295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grpSp>
          <p:nvGrpSpPr>
            <p:cNvPr id="54" name="Group 23"/>
            <p:cNvGrpSpPr>
              <a:grpSpLocks/>
            </p:cNvGrpSpPr>
            <p:nvPr/>
          </p:nvGrpSpPr>
          <p:grpSpPr bwMode="auto">
            <a:xfrm>
              <a:off x="1879053" y="3463627"/>
              <a:ext cx="620711" cy="3092480"/>
              <a:chOff x="1336" y="1789"/>
              <a:chExt cx="391" cy="1930"/>
            </a:xfrm>
          </p:grpSpPr>
          <p:sp>
            <p:nvSpPr>
              <p:cNvPr id="55" name="Rectangle 24"/>
              <p:cNvSpPr>
                <a:spLocks noChangeArrowheads="1"/>
              </p:cNvSpPr>
              <p:nvPr/>
            </p:nvSpPr>
            <p:spPr bwMode="auto">
              <a:xfrm>
                <a:off x="1336" y="3259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b="1" dirty="0" smtClean="0">
                    <a:solidFill>
                      <a:schemeClr val="bg1"/>
                    </a:solidFill>
                  </a:rPr>
                  <a:t>0,</a:t>
                </a:r>
                <a:r>
                  <a:rPr lang="en-US" sz="1800" b="1" dirty="0" smtClean="0">
                    <a:solidFill>
                      <a:schemeClr val="bg1"/>
                    </a:solidFill>
                  </a:rPr>
                  <a:t>05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6" name="Rectangle 25"/>
              <p:cNvSpPr>
                <a:spLocks noChangeArrowheads="1"/>
              </p:cNvSpPr>
              <p:nvPr/>
            </p:nvSpPr>
            <p:spPr bwMode="auto">
              <a:xfrm>
                <a:off x="1336" y="3033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 dirty="0" smtClean="0">
                    <a:solidFill>
                      <a:schemeClr val="bg1"/>
                    </a:solidFill>
                  </a:rPr>
                  <a:t>0,10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7" name="Rectangle 26"/>
              <p:cNvSpPr>
                <a:spLocks noChangeArrowheads="1"/>
              </p:cNvSpPr>
              <p:nvPr/>
            </p:nvSpPr>
            <p:spPr bwMode="auto">
              <a:xfrm>
                <a:off x="1336" y="2785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b="1" dirty="0" smtClean="0">
                    <a:solidFill>
                      <a:schemeClr val="bg1"/>
                    </a:solidFill>
                  </a:rPr>
                  <a:t>0,</a:t>
                </a:r>
                <a:r>
                  <a:rPr lang="en-US" sz="1800" b="1" dirty="0" smtClean="0">
                    <a:solidFill>
                      <a:schemeClr val="bg1"/>
                    </a:solidFill>
                  </a:rPr>
                  <a:t>15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8" name="Rectangle 27"/>
              <p:cNvSpPr>
                <a:spLocks noChangeArrowheads="1"/>
              </p:cNvSpPr>
              <p:nvPr/>
            </p:nvSpPr>
            <p:spPr bwMode="auto">
              <a:xfrm>
                <a:off x="1336" y="2539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 dirty="0" smtClean="0">
                    <a:solidFill>
                      <a:schemeClr val="bg1"/>
                    </a:solidFill>
                  </a:rPr>
                  <a:t>0,20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9" name="Rectangle 28"/>
              <p:cNvSpPr>
                <a:spLocks noChangeArrowheads="1"/>
              </p:cNvSpPr>
              <p:nvPr/>
            </p:nvSpPr>
            <p:spPr bwMode="auto">
              <a:xfrm>
                <a:off x="1341" y="2292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 dirty="0" smtClean="0">
                    <a:solidFill>
                      <a:schemeClr val="bg1"/>
                    </a:solidFill>
                  </a:rPr>
                  <a:t>0,25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0" name="Rectangle 29"/>
              <p:cNvSpPr>
                <a:spLocks noChangeArrowheads="1"/>
              </p:cNvSpPr>
              <p:nvPr/>
            </p:nvSpPr>
            <p:spPr bwMode="auto">
              <a:xfrm>
                <a:off x="1341" y="2036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 dirty="0" smtClean="0">
                    <a:solidFill>
                      <a:schemeClr val="bg1"/>
                    </a:solidFill>
                  </a:rPr>
                  <a:t>0,30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1" name="Rectangle 30"/>
              <p:cNvSpPr>
                <a:spLocks noChangeArrowheads="1"/>
              </p:cNvSpPr>
              <p:nvPr/>
            </p:nvSpPr>
            <p:spPr bwMode="auto">
              <a:xfrm>
                <a:off x="1341" y="1789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 dirty="0" smtClean="0">
                    <a:solidFill>
                      <a:schemeClr val="bg1"/>
                    </a:solidFill>
                  </a:rPr>
                  <a:t>0,35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2" name="Rectangle 31"/>
              <p:cNvSpPr>
                <a:spLocks noChangeArrowheads="1"/>
              </p:cNvSpPr>
              <p:nvPr/>
            </p:nvSpPr>
            <p:spPr bwMode="auto">
              <a:xfrm>
                <a:off x="1538" y="3490"/>
                <a:ext cx="189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>
                    <a:solidFill>
                      <a:schemeClr val="bg1"/>
                    </a:solidFill>
                  </a:rPr>
                  <a:t>0</a:t>
                </a:r>
              </a:p>
            </p:txBody>
          </p:sp>
        </p:grpSp>
        <p:sp>
          <p:nvSpPr>
            <p:cNvPr id="64" name="Text Box 34"/>
            <p:cNvSpPr txBox="1">
              <a:spLocks noChangeArrowheads="1"/>
            </p:cNvSpPr>
            <p:nvPr/>
          </p:nvSpPr>
          <p:spPr bwMode="auto">
            <a:xfrm>
              <a:off x="3458617" y="3238202"/>
              <a:ext cx="2940050" cy="461665"/>
            </a:xfrm>
            <a:prstGeom prst="rect">
              <a:avLst/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en-US" sz="2400" b="1" dirty="0">
                  <a:solidFill>
                    <a:schemeClr val="bg1"/>
                  </a:solidFill>
                </a:rPr>
                <a:t> </a:t>
              </a:r>
              <a:r>
                <a:rPr lang="pt-BR" sz="2400" b="1" dirty="0" smtClean="0">
                  <a:solidFill>
                    <a:schemeClr val="bg1"/>
                  </a:solidFill>
                </a:rPr>
                <a:t>Assimetria</a:t>
              </a:r>
              <a:r>
                <a:rPr lang="en-US" sz="2400" b="1" dirty="0" smtClean="0">
                  <a:solidFill>
                    <a:schemeClr val="bg1"/>
                  </a:solidFill>
                </a:rPr>
                <a:t> = 0,31 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822223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Forma de Distribuição: Assimetria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sz="2800" dirty="0" smtClean="0"/>
              <a:t>Simétrico</a:t>
            </a:r>
            <a:endParaRPr lang="pt-BR" sz="2800" dirty="0"/>
          </a:p>
          <a:p>
            <a:pPr lvl="1"/>
            <a:r>
              <a:rPr lang="pt-BR" sz="2800" dirty="0" smtClean="0"/>
              <a:t>Assimetria é zero</a:t>
            </a:r>
          </a:p>
          <a:p>
            <a:pPr lvl="1"/>
            <a:r>
              <a:rPr lang="pt-BR" sz="2800" dirty="0" smtClean="0"/>
              <a:t>Média e mediana são iguais</a:t>
            </a:r>
            <a:endParaRPr lang="pt-BR" sz="2800" dirty="0"/>
          </a:p>
          <a:p>
            <a:endParaRPr lang="pt-BR" sz="28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8</a:t>
            </a:fld>
            <a:endParaRPr lang="pt-BR"/>
          </a:p>
        </p:txBody>
      </p:sp>
      <p:grpSp>
        <p:nvGrpSpPr>
          <p:cNvPr id="68" name="Grupo 67"/>
          <p:cNvGrpSpPr/>
          <p:nvPr/>
        </p:nvGrpSpPr>
        <p:grpSpPr>
          <a:xfrm>
            <a:off x="1302792" y="3238202"/>
            <a:ext cx="6005512" cy="3359150"/>
            <a:chOff x="1302792" y="3238202"/>
            <a:chExt cx="6005512" cy="3359150"/>
          </a:xfrm>
        </p:grpSpPr>
        <p:sp>
          <p:nvSpPr>
            <p:cNvPr id="35" name="Rectangle 4"/>
            <p:cNvSpPr>
              <a:spLocks noChangeArrowheads="1"/>
            </p:cNvSpPr>
            <p:nvPr/>
          </p:nvSpPr>
          <p:spPr bwMode="auto">
            <a:xfrm>
              <a:off x="1548854" y="3379489"/>
              <a:ext cx="5759450" cy="3217863"/>
            </a:xfrm>
            <a:prstGeom prst="rect">
              <a:avLst/>
            </a:prstGeom>
            <a:gradFill rotWithShape="0">
              <a:gsLst>
                <a:gs pos="0">
                  <a:srgbClr val="006699">
                    <a:gamma/>
                    <a:shade val="46275"/>
                    <a:invGamma/>
                  </a:srgbClr>
                </a:gs>
                <a:gs pos="50000">
                  <a:srgbClr val="006699"/>
                </a:gs>
                <a:gs pos="100000">
                  <a:srgbClr val="006699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>
              <a:outerShdw dist="71842" dir="2700000" algn="ctr" rotWithShape="0">
                <a:schemeClr val="bg1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45" name="Rectangle 14"/>
            <p:cNvSpPr>
              <a:spLocks noChangeArrowheads="1"/>
            </p:cNvSpPr>
            <p:nvPr/>
          </p:nvSpPr>
          <p:spPr bwMode="auto">
            <a:xfrm>
              <a:off x="2568029" y="5982989"/>
              <a:ext cx="641350" cy="385763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63" name="Rectangle 32"/>
            <p:cNvSpPr>
              <a:spLocks noChangeArrowheads="1"/>
            </p:cNvSpPr>
            <p:nvPr/>
          </p:nvSpPr>
          <p:spPr bwMode="auto">
            <a:xfrm>
              <a:off x="6398667" y="5979814"/>
              <a:ext cx="641350" cy="393700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44" name="Line 13"/>
            <p:cNvSpPr>
              <a:spLocks noChangeShapeType="1"/>
            </p:cNvSpPr>
            <p:nvPr/>
          </p:nvSpPr>
          <p:spPr bwMode="auto">
            <a:xfrm flipV="1">
              <a:off x="2560092" y="3666827"/>
              <a:ext cx="0" cy="270033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grpSp>
          <p:nvGrpSpPr>
            <p:cNvPr id="36" name="Group 5"/>
            <p:cNvGrpSpPr>
              <a:grpSpLocks/>
            </p:cNvGrpSpPr>
            <p:nvPr/>
          </p:nvGrpSpPr>
          <p:grpSpPr bwMode="auto">
            <a:xfrm>
              <a:off x="2469604" y="3660477"/>
              <a:ext cx="185738" cy="2317750"/>
              <a:chOff x="1681" y="1895"/>
              <a:chExt cx="117" cy="1460"/>
            </a:xfrm>
          </p:grpSpPr>
          <p:sp>
            <p:nvSpPr>
              <p:cNvPr id="37" name="Line 6"/>
              <p:cNvSpPr>
                <a:spLocks noChangeShapeType="1"/>
              </p:cNvSpPr>
              <p:nvPr/>
            </p:nvSpPr>
            <p:spPr bwMode="auto">
              <a:xfrm>
                <a:off x="1681" y="3355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38" name="Line 7"/>
              <p:cNvSpPr>
                <a:spLocks noChangeShapeType="1"/>
              </p:cNvSpPr>
              <p:nvPr/>
            </p:nvSpPr>
            <p:spPr bwMode="auto">
              <a:xfrm>
                <a:off x="1681" y="3129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39" name="Line 8"/>
              <p:cNvSpPr>
                <a:spLocks noChangeShapeType="1"/>
              </p:cNvSpPr>
              <p:nvPr/>
            </p:nvSpPr>
            <p:spPr bwMode="auto">
              <a:xfrm>
                <a:off x="1681" y="2882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40" name="Line 9"/>
              <p:cNvSpPr>
                <a:spLocks noChangeShapeType="1"/>
              </p:cNvSpPr>
              <p:nvPr/>
            </p:nvSpPr>
            <p:spPr bwMode="auto">
              <a:xfrm>
                <a:off x="1681" y="2646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41" name="Line 10"/>
              <p:cNvSpPr>
                <a:spLocks noChangeShapeType="1"/>
              </p:cNvSpPr>
              <p:nvPr/>
            </p:nvSpPr>
            <p:spPr bwMode="auto">
              <a:xfrm>
                <a:off x="1681" y="2392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42" name="Line 11"/>
              <p:cNvSpPr>
                <a:spLocks noChangeShapeType="1"/>
              </p:cNvSpPr>
              <p:nvPr/>
            </p:nvSpPr>
            <p:spPr bwMode="auto">
              <a:xfrm>
                <a:off x="1681" y="2142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43" name="Line 12"/>
              <p:cNvSpPr>
                <a:spLocks noChangeShapeType="1"/>
              </p:cNvSpPr>
              <p:nvPr/>
            </p:nvSpPr>
            <p:spPr bwMode="auto">
              <a:xfrm>
                <a:off x="1681" y="1895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46" name="Rectangle 15"/>
            <p:cNvSpPr>
              <a:spLocks noChangeArrowheads="1"/>
            </p:cNvSpPr>
            <p:nvPr/>
          </p:nvSpPr>
          <p:spPr bwMode="auto">
            <a:xfrm>
              <a:off x="3831679" y="4852689"/>
              <a:ext cx="641350" cy="1516063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47" name="Rectangle 16"/>
            <p:cNvSpPr>
              <a:spLocks noChangeArrowheads="1"/>
            </p:cNvSpPr>
            <p:nvPr/>
          </p:nvSpPr>
          <p:spPr bwMode="auto">
            <a:xfrm>
              <a:off x="4473029" y="4203402"/>
              <a:ext cx="641350" cy="2171700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48" name="Rectangle 17"/>
            <p:cNvSpPr>
              <a:spLocks noChangeArrowheads="1"/>
            </p:cNvSpPr>
            <p:nvPr/>
          </p:nvSpPr>
          <p:spPr bwMode="auto">
            <a:xfrm>
              <a:off x="5114379" y="4857452"/>
              <a:ext cx="642938" cy="1517650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49" name="Rectangle 18"/>
            <p:cNvSpPr>
              <a:spLocks noChangeArrowheads="1"/>
            </p:cNvSpPr>
            <p:nvPr/>
          </p:nvSpPr>
          <p:spPr bwMode="auto">
            <a:xfrm>
              <a:off x="5755729" y="5554364"/>
              <a:ext cx="642938" cy="815975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50" name="Rectangle 19"/>
            <p:cNvSpPr>
              <a:spLocks noChangeArrowheads="1"/>
            </p:cNvSpPr>
            <p:nvPr/>
          </p:nvSpPr>
          <p:spPr bwMode="auto">
            <a:xfrm rot="16200000">
              <a:off x="655472" y="4842830"/>
              <a:ext cx="2268251" cy="397545"/>
            </a:xfrm>
            <a:prstGeom prst="rect">
              <a:avLst/>
            </a:prstGeom>
            <a:noFill/>
            <a:ln>
              <a:noFill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algn="l"/>
              <a:r>
                <a:rPr lang="pt-BR" sz="2000" b="1" dirty="0" smtClean="0">
                  <a:solidFill>
                    <a:schemeClr val="bg1"/>
                  </a:solidFill>
                </a:rPr>
                <a:t>Frequência Relativa</a:t>
              </a:r>
              <a:endParaRPr lang="pt-BR" sz="2000" b="1" dirty="0">
                <a:solidFill>
                  <a:schemeClr val="bg1"/>
                </a:solidFill>
              </a:endParaRPr>
            </a:p>
          </p:txBody>
        </p:sp>
        <p:sp>
          <p:nvSpPr>
            <p:cNvPr id="51" name="Rectangle 20"/>
            <p:cNvSpPr>
              <a:spLocks noChangeArrowheads="1"/>
            </p:cNvSpPr>
            <p:nvPr/>
          </p:nvSpPr>
          <p:spPr bwMode="auto">
            <a:xfrm>
              <a:off x="3204617" y="5543252"/>
              <a:ext cx="633412" cy="831850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52" name="AutoShape 21"/>
            <p:cNvSpPr>
              <a:spLocks noChangeArrowheads="1"/>
            </p:cNvSpPr>
            <p:nvPr/>
          </p:nvSpPr>
          <p:spPr bwMode="auto">
            <a:xfrm rot="5400000">
              <a:off x="1264692" y="4844752"/>
              <a:ext cx="219075" cy="1428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53" name="Line 22"/>
            <p:cNvSpPr>
              <a:spLocks noChangeShapeType="1"/>
            </p:cNvSpPr>
            <p:nvPr/>
          </p:nvSpPr>
          <p:spPr bwMode="auto">
            <a:xfrm>
              <a:off x="2471192" y="6370339"/>
              <a:ext cx="455295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grpSp>
          <p:nvGrpSpPr>
            <p:cNvPr id="54" name="Group 23"/>
            <p:cNvGrpSpPr>
              <a:grpSpLocks/>
            </p:cNvGrpSpPr>
            <p:nvPr/>
          </p:nvGrpSpPr>
          <p:grpSpPr bwMode="auto">
            <a:xfrm>
              <a:off x="1879053" y="3463627"/>
              <a:ext cx="620711" cy="3092480"/>
              <a:chOff x="1336" y="1789"/>
              <a:chExt cx="391" cy="1930"/>
            </a:xfrm>
          </p:grpSpPr>
          <p:sp>
            <p:nvSpPr>
              <p:cNvPr id="55" name="Rectangle 24"/>
              <p:cNvSpPr>
                <a:spLocks noChangeArrowheads="1"/>
              </p:cNvSpPr>
              <p:nvPr/>
            </p:nvSpPr>
            <p:spPr bwMode="auto">
              <a:xfrm>
                <a:off x="1336" y="3259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b="1" dirty="0" smtClean="0">
                    <a:solidFill>
                      <a:schemeClr val="bg1"/>
                    </a:solidFill>
                  </a:rPr>
                  <a:t>0,</a:t>
                </a:r>
                <a:r>
                  <a:rPr lang="en-US" sz="1800" b="1" dirty="0" smtClean="0">
                    <a:solidFill>
                      <a:schemeClr val="bg1"/>
                    </a:solidFill>
                  </a:rPr>
                  <a:t>05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6" name="Rectangle 25"/>
              <p:cNvSpPr>
                <a:spLocks noChangeArrowheads="1"/>
              </p:cNvSpPr>
              <p:nvPr/>
            </p:nvSpPr>
            <p:spPr bwMode="auto">
              <a:xfrm>
                <a:off x="1336" y="3033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 dirty="0" smtClean="0">
                    <a:solidFill>
                      <a:schemeClr val="bg1"/>
                    </a:solidFill>
                  </a:rPr>
                  <a:t>0,10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7" name="Rectangle 26"/>
              <p:cNvSpPr>
                <a:spLocks noChangeArrowheads="1"/>
              </p:cNvSpPr>
              <p:nvPr/>
            </p:nvSpPr>
            <p:spPr bwMode="auto">
              <a:xfrm>
                <a:off x="1336" y="2785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b="1" dirty="0" smtClean="0">
                    <a:solidFill>
                      <a:schemeClr val="bg1"/>
                    </a:solidFill>
                  </a:rPr>
                  <a:t>0,</a:t>
                </a:r>
                <a:r>
                  <a:rPr lang="en-US" sz="1800" b="1" dirty="0" smtClean="0">
                    <a:solidFill>
                      <a:schemeClr val="bg1"/>
                    </a:solidFill>
                  </a:rPr>
                  <a:t>15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8" name="Rectangle 27"/>
              <p:cNvSpPr>
                <a:spLocks noChangeArrowheads="1"/>
              </p:cNvSpPr>
              <p:nvPr/>
            </p:nvSpPr>
            <p:spPr bwMode="auto">
              <a:xfrm>
                <a:off x="1336" y="2539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 dirty="0" smtClean="0">
                    <a:solidFill>
                      <a:schemeClr val="bg1"/>
                    </a:solidFill>
                  </a:rPr>
                  <a:t>0,20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9" name="Rectangle 28"/>
              <p:cNvSpPr>
                <a:spLocks noChangeArrowheads="1"/>
              </p:cNvSpPr>
              <p:nvPr/>
            </p:nvSpPr>
            <p:spPr bwMode="auto">
              <a:xfrm>
                <a:off x="1341" y="2292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 dirty="0" smtClean="0">
                    <a:solidFill>
                      <a:schemeClr val="bg1"/>
                    </a:solidFill>
                  </a:rPr>
                  <a:t>0,25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0" name="Rectangle 29"/>
              <p:cNvSpPr>
                <a:spLocks noChangeArrowheads="1"/>
              </p:cNvSpPr>
              <p:nvPr/>
            </p:nvSpPr>
            <p:spPr bwMode="auto">
              <a:xfrm>
                <a:off x="1341" y="2036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 dirty="0" smtClean="0">
                    <a:solidFill>
                      <a:schemeClr val="bg1"/>
                    </a:solidFill>
                  </a:rPr>
                  <a:t>0,30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1" name="Rectangle 30"/>
              <p:cNvSpPr>
                <a:spLocks noChangeArrowheads="1"/>
              </p:cNvSpPr>
              <p:nvPr/>
            </p:nvSpPr>
            <p:spPr bwMode="auto">
              <a:xfrm>
                <a:off x="1341" y="1789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 dirty="0" smtClean="0">
                    <a:solidFill>
                      <a:schemeClr val="bg1"/>
                    </a:solidFill>
                  </a:rPr>
                  <a:t>0,35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2" name="Rectangle 31"/>
              <p:cNvSpPr>
                <a:spLocks noChangeArrowheads="1"/>
              </p:cNvSpPr>
              <p:nvPr/>
            </p:nvSpPr>
            <p:spPr bwMode="auto">
              <a:xfrm>
                <a:off x="1538" y="3490"/>
                <a:ext cx="189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>
                    <a:solidFill>
                      <a:schemeClr val="bg1"/>
                    </a:solidFill>
                  </a:rPr>
                  <a:t>0</a:t>
                </a:r>
              </a:p>
            </p:txBody>
          </p:sp>
        </p:grpSp>
        <p:sp>
          <p:nvSpPr>
            <p:cNvPr id="67" name="Text Box 34"/>
            <p:cNvSpPr txBox="1">
              <a:spLocks noChangeArrowheads="1"/>
            </p:cNvSpPr>
            <p:nvPr/>
          </p:nvSpPr>
          <p:spPr bwMode="auto">
            <a:xfrm>
              <a:off x="3458617" y="3238202"/>
              <a:ext cx="2940050" cy="461665"/>
            </a:xfrm>
            <a:prstGeom prst="rect">
              <a:avLst/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en-US" sz="2400" b="1" dirty="0">
                  <a:solidFill>
                    <a:schemeClr val="bg1"/>
                  </a:solidFill>
                </a:rPr>
                <a:t> </a:t>
              </a:r>
              <a:r>
                <a:rPr lang="pt-BR" sz="2400" b="1" dirty="0" smtClean="0">
                  <a:solidFill>
                    <a:schemeClr val="bg1"/>
                  </a:solidFill>
                </a:rPr>
                <a:t>Assimetria</a:t>
              </a:r>
              <a:r>
                <a:rPr lang="en-US" sz="2400" b="1" dirty="0" smtClean="0">
                  <a:solidFill>
                    <a:schemeClr val="bg1"/>
                  </a:solidFill>
                </a:rPr>
                <a:t> = 0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543738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Forma de Distribuição: Assimetria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sz="2800" dirty="0" smtClean="0"/>
              <a:t>Fortemente inclinado </a:t>
            </a:r>
            <a:r>
              <a:rPr lang="pt-BR" sz="2800" dirty="0"/>
              <a:t>para a </a:t>
            </a:r>
            <a:r>
              <a:rPr lang="pt-BR" sz="2800" dirty="0" smtClean="0"/>
              <a:t>direita</a:t>
            </a:r>
            <a:endParaRPr lang="pt-BR" sz="2800" dirty="0"/>
          </a:p>
          <a:p>
            <a:pPr lvl="1"/>
            <a:r>
              <a:rPr lang="pt-BR" sz="2800" dirty="0" smtClean="0"/>
              <a:t>Assimetria é positiva (acima de 1,0)</a:t>
            </a:r>
          </a:p>
          <a:p>
            <a:pPr lvl="1"/>
            <a:r>
              <a:rPr lang="pt-BR" sz="2800" dirty="0" smtClean="0"/>
              <a:t>A média tende a ser maior que a mediana</a:t>
            </a:r>
            <a:endParaRPr lang="pt-BR" sz="2800" dirty="0"/>
          </a:p>
          <a:p>
            <a:endParaRPr lang="pt-BR" sz="28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9</a:t>
            </a:fld>
            <a:endParaRPr lang="pt-BR"/>
          </a:p>
        </p:txBody>
      </p:sp>
      <p:grpSp>
        <p:nvGrpSpPr>
          <p:cNvPr id="5" name="Grupo 4"/>
          <p:cNvGrpSpPr/>
          <p:nvPr/>
        </p:nvGrpSpPr>
        <p:grpSpPr>
          <a:xfrm>
            <a:off x="251520" y="3238202"/>
            <a:ext cx="7841208" cy="3359150"/>
            <a:chOff x="1302792" y="3238202"/>
            <a:chExt cx="7841208" cy="3359150"/>
          </a:xfrm>
        </p:grpSpPr>
        <p:sp>
          <p:nvSpPr>
            <p:cNvPr id="35" name="Rectangle 4"/>
            <p:cNvSpPr>
              <a:spLocks noChangeArrowheads="1"/>
            </p:cNvSpPr>
            <p:nvPr/>
          </p:nvSpPr>
          <p:spPr bwMode="auto">
            <a:xfrm>
              <a:off x="1548854" y="3379489"/>
              <a:ext cx="7595146" cy="3217863"/>
            </a:xfrm>
            <a:prstGeom prst="rect">
              <a:avLst/>
            </a:prstGeom>
            <a:gradFill rotWithShape="0">
              <a:gsLst>
                <a:gs pos="0">
                  <a:srgbClr val="006699">
                    <a:gamma/>
                    <a:shade val="46275"/>
                    <a:invGamma/>
                  </a:srgbClr>
                </a:gs>
                <a:gs pos="50000">
                  <a:srgbClr val="006699"/>
                </a:gs>
                <a:gs pos="100000">
                  <a:srgbClr val="006699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>
              <a:outerShdw dist="71842" dir="2700000" algn="ctr" rotWithShape="0">
                <a:schemeClr val="bg1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65" name="Rectangle 56"/>
            <p:cNvSpPr>
              <a:spLocks noChangeArrowheads="1"/>
            </p:cNvSpPr>
            <p:nvPr/>
          </p:nvSpPr>
          <p:spPr bwMode="auto">
            <a:xfrm flipH="1">
              <a:off x="6389563" y="6078115"/>
              <a:ext cx="641350" cy="301625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6" name="Rectangle 57"/>
            <p:cNvSpPr>
              <a:spLocks noChangeArrowheads="1"/>
            </p:cNvSpPr>
            <p:nvPr/>
          </p:nvSpPr>
          <p:spPr bwMode="auto">
            <a:xfrm flipH="1">
              <a:off x="5121150" y="5709815"/>
              <a:ext cx="641350" cy="669925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7" name="Rectangle 58"/>
            <p:cNvSpPr>
              <a:spLocks noChangeArrowheads="1"/>
            </p:cNvSpPr>
            <p:nvPr/>
          </p:nvSpPr>
          <p:spPr bwMode="auto">
            <a:xfrm flipH="1">
              <a:off x="4479800" y="5538365"/>
              <a:ext cx="641350" cy="841375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8" name="Rectangle 59"/>
            <p:cNvSpPr>
              <a:spLocks noChangeArrowheads="1"/>
            </p:cNvSpPr>
            <p:nvPr/>
          </p:nvSpPr>
          <p:spPr bwMode="auto">
            <a:xfrm flipH="1">
              <a:off x="3836863" y="4866853"/>
              <a:ext cx="642937" cy="1512887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9" name="Rectangle 60"/>
            <p:cNvSpPr>
              <a:spLocks noChangeArrowheads="1"/>
            </p:cNvSpPr>
            <p:nvPr/>
          </p:nvSpPr>
          <p:spPr bwMode="auto">
            <a:xfrm flipH="1">
              <a:off x="3195513" y="3738140"/>
              <a:ext cx="642937" cy="2643188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0" name="Rectangle 61"/>
            <p:cNvSpPr>
              <a:spLocks noChangeArrowheads="1"/>
            </p:cNvSpPr>
            <p:nvPr/>
          </p:nvSpPr>
          <p:spPr bwMode="auto">
            <a:xfrm flipH="1">
              <a:off x="5765675" y="5906665"/>
              <a:ext cx="633413" cy="473075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1" name="Rectangle 62"/>
            <p:cNvSpPr>
              <a:spLocks noChangeArrowheads="1"/>
            </p:cNvSpPr>
            <p:nvPr/>
          </p:nvSpPr>
          <p:spPr bwMode="auto">
            <a:xfrm flipH="1">
              <a:off x="2549400" y="5709815"/>
              <a:ext cx="641350" cy="671513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2" name="Rectangle 63"/>
            <p:cNvSpPr>
              <a:spLocks noChangeArrowheads="1"/>
            </p:cNvSpPr>
            <p:nvPr/>
          </p:nvSpPr>
          <p:spPr bwMode="auto">
            <a:xfrm flipH="1">
              <a:off x="7032500" y="6219403"/>
              <a:ext cx="641350" cy="160337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3" name="Rectangle 64"/>
            <p:cNvSpPr>
              <a:spLocks noChangeArrowheads="1"/>
            </p:cNvSpPr>
            <p:nvPr/>
          </p:nvSpPr>
          <p:spPr bwMode="auto">
            <a:xfrm flipH="1">
              <a:off x="7675438" y="6149553"/>
              <a:ext cx="641350" cy="230187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4" name="Rectangle 65"/>
            <p:cNvSpPr>
              <a:spLocks noChangeArrowheads="1"/>
            </p:cNvSpPr>
            <p:nvPr/>
          </p:nvSpPr>
          <p:spPr bwMode="auto">
            <a:xfrm flipH="1">
              <a:off x="8323138" y="6217815"/>
              <a:ext cx="641350" cy="161925"/>
            </a:xfrm>
            <a:prstGeom prst="rect">
              <a:avLst/>
            </a:prstGeom>
            <a:gradFill rotWithShape="0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4" name="Line 13"/>
            <p:cNvSpPr>
              <a:spLocks noChangeShapeType="1"/>
            </p:cNvSpPr>
            <p:nvPr/>
          </p:nvSpPr>
          <p:spPr bwMode="auto">
            <a:xfrm flipV="1">
              <a:off x="2560092" y="3666827"/>
              <a:ext cx="0" cy="270033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grpSp>
          <p:nvGrpSpPr>
            <p:cNvPr id="36" name="Group 5"/>
            <p:cNvGrpSpPr>
              <a:grpSpLocks/>
            </p:cNvGrpSpPr>
            <p:nvPr/>
          </p:nvGrpSpPr>
          <p:grpSpPr bwMode="auto">
            <a:xfrm>
              <a:off x="2469604" y="3660477"/>
              <a:ext cx="185738" cy="2317750"/>
              <a:chOff x="1681" y="1895"/>
              <a:chExt cx="117" cy="1460"/>
            </a:xfrm>
          </p:grpSpPr>
          <p:sp>
            <p:nvSpPr>
              <p:cNvPr id="37" name="Line 6"/>
              <p:cNvSpPr>
                <a:spLocks noChangeShapeType="1"/>
              </p:cNvSpPr>
              <p:nvPr/>
            </p:nvSpPr>
            <p:spPr bwMode="auto">
              <a:xfrm>
                <a:off x="1681" y="3355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38" name="Line 7"/>
              <p:cNvSpPr>
                <a:spLocks noChangeShapeType="1"/>
              </p:cNvSpPr>
              <p:nvPr/>
            </p:nvSpPr>
            <p:spPr bwMode="auto">
              <a:xfrm>
                <a:off x="1681" y="3129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39" name="Line 8"/>
              <p:cNvSpPr>
                <a:spLocks noChangeShapeType="1"/>
              </p:cNvSpPr>
              <p:nvPr/>
            </p:nvSpPr>
            <p:spPr bwMode="auto">
              <a:xfrm>
                <a:off x="1681" y="2882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40" name="Line 9"/>
              <p:cNvSpPr>
                <a:spLocks noChangeShapeType="1"/>
              </p:cNvSpPr>
              <p:nvPr/>
            </p:nvSpPr>
            <p:spPr bwMode="auto">
              <a:xfrm>
                <a:off x="1681" y="2646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41" name="Line 10"/>
              <p:cNvSpPr>
                <a:spLocks noChangeShapeType="1"/>
              </p:cNvSpPr>
              <p:nvPr/>
            </p:nvSpPr>
            <p:spPr bwMode="auto">
              <a:xfrm>
                <a:off x="1681" y="2392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42" name="Line 11"/>
              <p:cNvSpPr>
                <a:spLocks noChangeShapeType="1"/>
              </p:cNvSpPr>
              <p:nvPr/>
            </p:nvSpPr>
            <p:spPr bwMode="auto">
              <a:xfrm>
                <a:off x="1681" y="2142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43" name="Line 12"/>
              <p:cNvSpPr>
                <a:spLocks noChangeShapeType="1"/>
              </p:cNvSpPr>
              <p:nvPr/>
            </p:nvSpPr>
            <p:spPr bwMode="auto">
              <a:xfrm>
                <a:off x="1681" y="1895"/>
                <a:ext cx="117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0" name="Rectangle 19"/>
            <p:cNvSpPr>
              <a:spLocks noChangeArrowheads="1"/>
            </p:cNvSpPr>
            <p:nvPr/>
          </p:nvSpPr>
          <p:spPr bwMode="auto">
            <a:xfrm rot="16200000">
              <a:off x="655472" y="4842830"/>
              <a:ext cx="2268251" cy="397545"/>
            </a:xfrm>
            <a:prstGeom prst="rect">
              <a:avLst/>
            </a:prstGeom>
            <a:noFill/>
            <a:ln>
              <a:noFill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algn="l"/>
              <a:r>
                <a:rPr lang="pt-BR" sz="2000" b="1" dirty="0" smtClean="0">
                  <a:solidFill>
                    <a:schemeClr val="bg1"/>
                  </a:solidFill>
                </a:rPr>
                <a:t>Frequência Relativa</a:t>
              </a:r>
              <a:endParaRPr lang="pt-BR" sz="2000" b="1" dirty="0">
                <a:solidFill>
                  <a:schemeClr val="bg1"/>
                </a:solidFill>
              </a:endParaRPr>
            </a:p>
          </p:txBody>
        </p:sp>
        <p:sp>
          <p:nvSpPr>
            <p:cNvPr id="52" name="AutoShape 21"/>
            <p:cNvSpPr>
              <a:spLocks noChangeArrowheads="1"/>
            </p:cNvSpPr>
            <p:nvPr/>
          </p:nvSpPr>
          <p:spPr bwMode="auto">
            <a:xfrm rot="5400000">
              <a:off x="1264692" y="4844752"/>
              <a:ext cx="219075" cy="1428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53" name="Line 22"/>
            <p:cNvSpPr>
              <a:spLocks noChangeShapeType="1"/>
            </p:cNvSpPr>
            <p:nvPr/>
          </p:nvSpPr>
          <p:spPr bwMode="auto">
            <a:xfrm flipV="1">
              <a:off x="2471192" y="6367164"/>
              <a:ext cx="6493296" cy="3175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grpSp>
          <p:nvGrpSpPr>
            <p:cNvPr id="54" name="Group 23"/>
            <p:cNvGrpSpPr>
              <a:grpSpLocks/>
            </p:cNvGrpSpPr>
            <p:nvPr/>
          </p:nvGrpSpPr>
          <p:grpSpPr bwMode="auto">
            <a:xfrm>
              <a:off x="1879053" y="3463627"/>
              <a:ext cx="620711" cy="3092480"/>
              <a:chOff x="1336" y="1789"/>
              <a:chExt cx="391" cy="1930"/>
            </a:xfrm>
          </p:grpSpPr>
          <p:sp>
            <p:nvSpPr>
              <p:cNvPr id="55" name="Rectangle 24"/>
              <p:cNvSpPr>
                <a:spLocks noChangeArrowheads="1"/>
              </p:cNvSpPr>
              <p:nvPr/>
            </p:nvSpPr>
            <p:spPr bwMode="auto">
              <a:xfrm>
                <a:off x="1336" y="3259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b="1" dirty="0" smtClean="0">
                    <a:solidFill>
                      <a:schemeClr val="bg1"/>
                    </a:solidFill>
                  </a:rPr>
                  <a:t>0,</a:t>
                </a:r>
                <a:r>
                  <a:rPr lang="en-US" sz="1800" b="1" dirty="0" smtClean="0">
                    <a:solidFill>
                      <a:schemeClr val="bg1"/>
                    </a:solidFill>
                  </a:rPr>
                  <a:t>05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6" name="Rectangle 25"/>
              <p:cNvSpPr>
                <a:spLocks noChangeArrowheads="1"/>
              </p:cNvSpPr>
              <p:nvPr/>
            </p:nvSpPr>
            <p:spPr bwMode="auto">
              <a:xfrm>
                <a:off x="1336" y="3033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 dirty="0" smtClean="0">
                    <a:solidFill>
                      <a:schemeClr val="bg1"/>
                    </a:solidFill>
                  </a:rPr>
                  <a:t>0,10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7" name="Rectangle 26"/>
              <p:cNvSpPr>
                <a:spLocks noChangeArrowheads="1"/>
              </p:cNvSpPr>
              <p:nvPr/>
            </p:nvSpPr>
            <p:spPr bwMode="auto">
              <a:xfrm>
                <a:off x="1336" y="2785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b="1" dirty="0" smtClean="0">
                    <a:solidFill>
                      <a:schemeClr val="bg1"/>
                    </a:solidFill>
                  </a:rPr>
                  <a:t>0,</a:t>
                </a:r>
                <a:r>
                  <a:rPr lang="en-US" sz="1800" b="1" dirty="0" smtClean="0">
                    <a:solidFill>
                      <a:schemeClr val="bg1"/>
                    </a:solidFill>
                  </a:rPr>
                  <a:t>15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8" name="Rectangle 27"/>
              <p:cNvSpPr>
                <a:spLocks noChangeArrowheads="1"/>
              </p:cNvSpPr>
              <p:nvPr/>
            </p:nvSpPr>
            <p:spPr bwMode="auto">
              <a:xfrm>
                <a:off x="1336" y="2539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 dirty="0" smtClean="0">
                    <a:solidFill>
                      <a:schemeClr val="bg1"/>
                    </a:solidFill>
                  </a:rPr>
                  <a:t>0,20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9" name="Rectangle 28"/>
              <p:cNvSpPr>
                <a:spLocks noChangeArrowheads="1"/>
              </p:cNvSpPr>
              <p:nvPr/>
            </p:nvSpPr>
            <p:spPr bwMode="auto">
              <a:xfrm>
                <a:off x="1341" y="2292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 dirty="0" smtClean="0">
                    <a:solidFill>
                      <a:schemeClr val="bg1"/>
                    </a:solidFill>
                  </a:rPr>
                  <a:t>0,25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0" name="Rectangle 29"/>
              <p:cNvSpPr>
                <a:spLocks noChangeArrowheads="1"/>
              </p:cNvSpPr>
              <p:nvPr/>
            </p:nvSpPr>
            <p:spPr bwMode="auto">
              <a:xfrm>
                <a:off x="1341" y="2036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 dirty="0" smtClean="0">
                    <a:solidFill>
                      <a:schemeClr val="bg1"/>
                    </a:solidFill>
                  </a:rPr>
                  <a:t>0,30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1" name="Rectangle 30"/>
              <p:cNvSpPr>
                <a:spLocks noChangeArrowheads="1"/>
              </p:cNvSpPr>
              <p:nvPr/>
            </p:nvSpPr>
            <p:spPr bwMode="auto">
              <a:xfrm>
                <a:off x="1341" y="1789"/>
                <a:ext cx="374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 dirty="0" smtClean="0">
                    <a:solidFill>
                      <a:schemeClr val="bg1"/>
                    </a:solidFill>
                  </a:rPr>
                  <a:t>0,35</a:t>
                </a:r>
                <a:endParaRPr lang="en-US" sz="1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2" name="Rectangle 31"/>
              <p:cNvSpPr>
                <a:spLocks noChangeArrowheads="1"/>
              </p:cNvSpPr>
              <p:nvPr/>
            </p:nvSpPr>
            <p:spPr bwMode="auto">
              <a:xfrm>
                <a:off x="1538" y="3490"/>
                <a:ext cx="189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2700000" algn="ctr" rotWithShape="0">
                  <a:srgbClr val="000000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/>
              <a:p>
                <a:pPr algn="l"/>
                <a:r>
                  <a:rPr lang="en-US" sz="1800" b="1">
                    <a:solidFill>
                      <a:schemeClr val="bg1"/>
                    </a:solidFill>
                  </a:rPr>
                  <a:t>0</a:t>
                </a:r>
              </a:p>
            </p:txBody>
          </p:sp>
        </p:grpSp>
        <p:sp>
          <p:nvSpPr>
            <p:cNvPr id="64" name="Text Box 34"/>
            <p:cNvSpPr txBox="1">
              <a:spLocks noChangeArrowheads="1"/>
            </p:cNvSpPr>
            <p:nvPr/>
          </p:nvSpPr>
          <p:spPr bwMode="auto">
            <a:xfrm>
              <a:off x="3458617" y="3238202"/>
              <a:ext cx="2940050" cy="461665"/>
            </a:xfrm>
            <a:prstGeom prst="rect">
              <a:avLst/>
            </a:prstGeom>
            <a:gradFill rotWithShape="0">
              <a:gsLst>
                <a:gs pos="0">
                  <a:srgbClr val="993366">
                    <a:gamma/>
                    <a:shade val="46275"/>
                    <a:invGamma/>
                  </a:srgbClr>
                </a:gs>
                <a:gs pos="50000">
                  <a:srgbClr val="993366"/>
                </a:gs>
                <a:gs pos="100000">
                  <a:srgbClr val="99336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en-US" sz="2400" b="1" dirty="0">
                  <a:solidFill>
                    <a:schemeClr val="bg1"/>
                  </a:solidFill>
                </a:rPr>
                <a:t> </a:t>
              </a:r>
              <a:r>
                <a:rPr lang="pt-BR" sz="2400" b="1" dirty="0" smtClean="0">
                  <a:solidFill>
                    <a:schemeClr val="bg1"/>
                  </a:solidFill>
                </a:rPr>
                <a:t>Assimetria</a:t>
              </a:r>
              <a:r>
                <a:rPr lang="en-US" sz="2400" b="1" dirty="0" smtClean="0">
                  <a:solidFill>
                    <a:schemeClr val="bg1"/>
                  </a:solidFill>
                </a:rPr>
                <a:t> = 1,25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959515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Adjacência">
  <a:themeElements>
    <a:clrScheme name="Adjacência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Escritório">
      <a:majorFont>
        <a:latin typeface="Cambria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明朝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Adjacência">
      <a:fillStyleLst>
        <a:solidFill>
          <a:schemeClr val="phClr"/>
        </a:solidFill>
        <a:solidFill>
          <a:schemeClr val="phClr">
            <a:tint val="55000"/>
          </a:schemeClr>
        </a:solidFill>
        <a:solidFill>
          <a:schemeClr val="phClr"/>
        </a:solidFill>
      </a:fillStyleLst>
      <a:lnStyleLst>
        <a:ln w="12700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algn="bl" rotWithShape="0">
              <a:srgbClr val="000000">
                <a:alpha val="60000"/>
              </a:srgbClr>
            </a:outerShdw>
          </a:effectLst>
        </a:effectStyle>
        <a:effectStyle>
          <a:effectLst/>
          <a:scene3d>
            <a:camera prst="orthographicFront">
              <a:rot lat="0" lon="0" rev="0"/>
            </a:camera>
            <a:lightRig rig="brightRoom" dir="tl">
              <a:rot lat="0" lon="0" rev="1800000"/>
            </a:lightRig>
          </a:scene3d>
          <a:sp3d contourW="10160" prstMaterial="dkEdge">
            <a:bevelT w="38100" h="50800" prst="angle"/>
            <a:contourClr>
              <a:schemeClr val="phClr">
                <a:shade val="40000"/>
                <a:satMod val="15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</a:schemeClr>
            </a:gs>
            <a:gs pos="75000">
              <a:schemeClr val="phClr">
                <a:shade val="100000"/>
                <a:satMod val="115000"/>
              </a:schemeClr>
            </a:gs>
            <a:gs pos="100000">
              <a:schemeClr val="phClr">
                <a:shade val="70000"/>
                <a:satMod val="130000"/>
              </a:schemeClr>
            </a:gs>
          </a:gsLst>
          <a:path path="circle">
            <a:fillToRect l="20000" t="50000" r="100000" b="5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7000"/>
              </a:schemeClr>
              <a:schemeClr val="phClr">
                <a:shade val="96000"/>
              </a:schemeClr>
            </a:duotone>
          </a:blip>
          <a:tile tx="0" ty="0" sx="32000" sy="32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Adjacency</Template>
  <TotalTime>707</TotalTime>
  <Words>2181</Words>
  <Application>Microsoft Office PowerPoint</Application>
  <PresentationFormat>Apresentação na tela (4:3)</PresentationFormat>
  <Paragraphs>863</Paragraphs>
  <Slides>50</Slides>
  <Notes>0</Notes>
  <HiddenSlides>0</HiddenSlides>
  <MMClips>0</MMClips>
  <ScaleCrop>false</ScaleCrop>
  <HeadingPairs>
    <vt:vector size="8" baseType="variant">
      <vt:variant>
        <vt:lpstr>Fontes usadas</vt:lpstr>
      </vt:variant>
      <vt:variant>
        <vt:i4>7</vt:i4>
      </vt:variant>
      <vt:variant>
        <vt:lpstr>Tema</vt:lpstr>
      </vt:variant>
      <vt:variant>
        <vt:i4>1</vt:i4>
      </vt:variant>
      <vt:variant>
        <vt:lpstr>Servidores OLE inseridos</vt:lpstr>
      </vt:variant>
      <vt:variant>
        <vt:i4>1</vt:i4>
      </vt:variant>
      <vt:variant>
        <vt:lpstr>Títulos de slides</vt:lpstr>
      </vt:variant>
      <vt:variant>
        <vt:i4>50</vt:i4>
      </vt:variant>
    </vt:vector>
  </HeadingPairs>
  <TitlesOfParts>
    <vt:vector size="59" baseType="lpstr">
      <vt:lpstr>Arial</vt:lpstr>
      <vt:lpstr>Book Antiqua</vt:lpstr>
      <vt:lpstr>Calibri</vt:lpstr>
      <vt:lpstr>Cambria</vt:lpstr>
      <vt:lpstr>Cambria Math</vt:lpstr>
      <vt:lpstr>Symbol</vt:lpstr>
      <vt:lpstr>Wingdings</vt:lpstr>
      <vt:lpstr>Adjacência</vt:lpstr>
      <vt:lpstr>Equation</vt:lpstr>
      <vt:lpstr>Probabilidade e Estatística Aplicadas à Contabilidade I</vt:lpstr>
      <vt:lpstr>Estatística Descritiva: Medidas Numéricas</vt:lpstr>
      <vt:lpstr>Estatística Descritiva: Medidas Numéricas – Parte B</vt:lpstr>
      <vt:lpstr>Medidas da Forma da Distribuição, da Posição Relativa e Detecção de Pontos Fora da Curva</vt:lpstr>
      <vt:lpstr>Forma de Distribuição: Assimetria</vt:lpstr>
      <vt:lpstr>Forma de Distribuição: Assimetria</vt:lpstr>
      <vt:lpstr>Forma de Distribuição: Assimetria</vt:lpstr>
      <vt:lpstr>Forma de Distribuição: Assimetria</vt:lpstr>
      <vt:lpstr>Forma de Distribuição: Assimetria</vt:lpstr>
      <vt:lpstr>Forma de Distribuição: Assimetria</vt:lpstr>
      <vt:lpstr>Forma de Distribuição:  Assimetria</vt:lpstr>
      <vt:lpstr>Forma de Distribuição:  Assimetria</vt:lpstr>
      <vt:lpstr>Escores-z</vt:lpstr>
      <vt:lpstr>Escores-z</vt:lpstr>
      <vt:lpstr>Escore-z</vt:lpstr>
      <vt:lpstr>Teorema de Chebyshev</vt:lpstr>
      <vt:lpstr>Teorema de Chebyshev</vt:lpstr>
      <vt:lpstr>Teorema de Chebyshev</vt:lpstr>
      <vt:lpstr>Regra Empírica</vt:lpstr>
      <vt:lpstr>Regra Empírica</vt:lpstr>
      <vt:lpstr>Detecção de Pontos Fora da Curva</vt:lpstr>
      <vt:lpstr>Detecção de Pontos Fora  da Curva</vt:lpstr>
      <vt:lpstr>Análise Exploratória de Dados</vt:lpstr>
      <vt:lpstr>Regra de Cinco Itens</vt:lpstr>
      <vt:lpstr>Regra de Cinco Itens</vt:lpstr>
      <vt:lpstr>Desenhos Esquemáticos (Box Plots)</vt:lpstr>
      <vt:lpstr>Desenhos Esquemáticos (Box Plots)</vt:lpstr>
      <vt:lpstr>Desenhos Esquemáticos (Box Plots)</vt:lpstr>
      <vt:lpstr>Desenhos Esquemáticos (Box Plots)</vt:lpstr>
      <vt:lpstr>Medidas de Associação entre Duas Variáveis</vt:lpstr>
      <vt:lpstr>Covariância</vt:lpstr>
      <vt:lpstr>Covariância</vt:lpstr>
      <vt:lpstr>Coeficiente de Correlação</vt:lpstr>
      <vt:lpstr>Coeficiente de Correlação</vt:lpstr>
      <vt:lpstr>Coeficiente de Correlação</vt:lpstr>
      <vt:lpstr>Covariância e Coeficiente de Correlação</vt:lpstr>
      <vt:lpstr>Covariância e Coeficiente de Correlação</vt:lpstr>
      <vt:lpstr>Covariância e Coeficiente de Correlação</vt:lpstr>
      <vt:lpstr>Média Ponderada e Trabalho com Dados Agrupados</vt:lpstr>
      <vt:lpstr>Média Ponderada</vt:lpstr>
      <vt:lpstr>Média Ponderada</vt:lpstr>
      <vt:lpstr>Dados Agrupados</vt:lpstr>
      <vt:lpstr>Média para Dados Agrupados</vt:lpstr>
      <vt:lpstr>Média Amostral para Dados Agrupados</vt:lpstr>
      <vt:lpstr>Média Amostral para Dados Agrupados</vt:lpstr>
      <vt:lpstr>Variância para Dados Agrupados</vt:lpstr>
      <vt:lpstr>Variância Amostral para Dados Agrupados</vt:lpstr>
      <vt:lpstr>Variância Amostral para  Dados Agrupados</vt:lpstr>
      <vt:lpstr>Exercícios Capítulo 3</vt:lpstr>
      <vt:lpstr>Obrigado pela Atenção!!! Lista de Exercícios do Capítulo 3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Probabilidade e Estatística Aplicadas à Contabilidade</dc:title>
  <dc:creator>Marcelo Botelho da Costa Moraes</dc:creator>
  <cp:lastModifiedBy>Marcelo Botelho .</cp:lastModifiedBy>
  <cp:revision>87</cp:revision>
  <dcterms:created xsi:type="dcterms:W3CDTF">2012-02-29T19:02:28Z</dcterms:created>
  <dcterms:modified xsi:type="dcterms:W3CDTF">2016-09-13T02:07:22Z</dcterms:modified>
</cp:coreProperties>
</file>