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6" r:id="rId5"/>
    <p:sldId id="263" r:id="rId6"/>
    <p:sldId id="264" r:id="rId7"/>
    <p:sldId id="271" r:id="rId8"/>
    <p:sldId id="258" r:id="rId9"/>
    <p:sldId id="265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92" y="256"/>
      </p:cViewPr>
      <p:guideLst>
        <p:guide orient="horz" pos="29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E9E28-BB1C-42EB-B622-C6391D060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E5A449-E43D-40D9-ADF2-D54700B91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A7BD4E-BCCF-4048-BB96-E2C79942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B78FF1-FF63-45A9-B5D9-26D08EF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C3C760-45FD-4943-B3E0-7B9D8134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59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D8C71-CDE2-40F9-ADB3-DD1C3D43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93ED12-58E4-4C74-9E0C-9010A6EC5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8901BD-E728-4F60-95C4-A9C406A8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9D9679-0CD0-48AD-A0D7-ACABE0DE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28F169-D321-4583-978F-0DAF9165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69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6D3A71-F78E-438F-952E-FEF973F43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246F94-5FA4-4BC2-BDA5-817CEE0DE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73F641-AA27-4FF4-BA72-1E11B51C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CC02FE-2827-498F-BAE3-109A997D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770783-8DF0-4508-AA7A-2F9010FD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48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BC329-D53C-487C-97FA-F960E589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A2B84F-02A4-49C9-8CE1-DD747E02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57EAD0-CA66-4707-9C66-DE7A2BA4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6A2DB1-B585-47CA-ACA7-0D72E483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CAA1FF-89CE-46D9-8BFA-DE6450F4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26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24787-D4DB-441C-A320-15E4705A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8D7D1A-A054-4257-8A76-5D3E4762E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947B64-39B7-43B4-BDF0-AC0530AA3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A671FD-2617-46FA-B518-A310C9D2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DBD72E-B80D-45E8-BC88-D0C550F6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28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B670C-92ED-4EDE-81E1-BD172CA1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679F9-181C-4099-B7D3-CF38FE245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ABD527-8FAB-44B1-B469-41A0C821D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26444D-4595-405F-972F-503166CA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C68BE0-DC62-4116-B459-177246DC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2851B1-409B-409A-B225-FAA205224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7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69ECB-67D5-46E9-B7C7-40686384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9A2996-7709-472F-9149-2AB2E7CA3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556DF4-98C7-4313-8C47-91A25427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F65D244-BC82-4AC4-9367-C16B5617B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C68664-5F1E-4ABC-8CEC-5D651708E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9F9EA2-5BAF-4965-B7EE-A3BCFED3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E4E914A-9FA7-4A14-AA9D-B73EB44A5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A615C1-F4E7-4183-9126-B4ADE078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95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1B466-B866-4160-A551-99428543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D18EB77-EFA0-4ECA-960C-79A7235C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197AC5-80D2-41FC-9C66-69C2E8C8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45EE3B-465A-4E14-A028-7A12CCB1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0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2840C3-3790-4FF4-8760-033438EE0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DD9059-DD55-48C6-B227-221D68B1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97A10B-4DAE-4BF2-804F-EB15DF72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21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87528-B5BC-4720-960B-CCD9880B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E49C4E-AC96-4007-BC35-A1BD7D11C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0B8D52-F9CE-4362-81CD-81E67D149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47CD3A-861C-42E7-95D4-8780F2C5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825D8A-34B1-435F-9F17-3E47766C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33CC8B-BB33-4297-8A0A-E1551B4E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94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0414D-09CB-4C7A-A70A-3BB7F2AB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051C71B-EFBF-44F7-A3CF-A082A4A82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F3F0FA-A0D7-4C8E-9259-791B0C30E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7C4A4B-E28F-41DB-8E1F-6FCFBCB1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70B0AE-D193-4582-A106-D83C7563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D979D0-7FD8-4154-80D1-5903E342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2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AFB0846-C5A5-4560-B272-C1FCABB2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F25F8D-9DF3-49E9-9354-2DFF51DDC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552227-5054-4A2A-BD6E-33C198ED6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A88C-F8E7-4CA5-B09F-DDB4062455E2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DB466C-0424-417A-AF31-5D5239806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5075F0-F65A-4D2C-920D-ECED45A26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425C-0E00-41C7-9172-189D1118A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78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nsis_Like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F251A-0569-467E-A9BC-8BC2ED15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53" y="365125"/>
            <a:ext cx="10515600" cy="1325563"/>
          </a:xfrm>
        </p:spPr>
        <p:txBody>
          <a:bodyPr/>
          <a:lstStyle/>
          <a:p>
            <a:r>
              <a:rPr lang="pt-BR" dirty="0"/>
              <a:t>Testes, escalas &amp; inventários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2CFF94-E9DF-4A92-BD60-C00AF31F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“O objetivo principal da medição psicológica é </a:t>
            </a:r>
            <a:r>
              <a:rPr lang="pt-BR" b="1" i="1" u="sng" dirty="0"/>
              <a:t>descrever</a:t>
            </a:r>
            <a:r>
              <a:rPr lang="pt-BR" dirty="0"/>
              <a:t> os atributos psicológicos dos indivíduos e as diferenças entre eles”. </a:t>
            </a:r>
          </a:p>
          <a:p>
            <a:endParaRPr lang="pt-BR" dirty="0"/>
          </a:p>
          <a:p>
            <a:r>
              <a:rPr lang="pt-BR" b="1" i="1" u="sng" dirty="0"/>
              <a:t>Descrever</a:t>
            </a:r>
            <a:r>
              <a:rPr lang="pt-BR" dirty="0"/>
              <a:t> atributos psicológicos envolve </a:t>
            </a:r>
          </a:p>
          <a:p>
            <a:pPr lvl="1"/>
            <a:r>
              <a:rPr lang="pt-BR" u="sng" dirty="0"/>
              <a:t>alguma forma de medida </a:t>
            </a:r>
          </a:p>
          <a:p>
            <a:pPr lvl="1"/>
            <a:r>
              <a:rPr lang="pt-BR" dirty="0"/>
              <a:t>ou </a:t>
            </a:r>
          </a:p>
          <a:p>
            <a:pPr lvl="1"/>
            <a:r>
              <a:rPr lang="pt-BR" u="sng" dirty="0"/>
              <a:t>esquema de classificação</a:t>
            </a:r>
            <a:r>
              <a:rPr lang="pt-BR" dirty="0"/>
              <a:t>.</a:t>
            </a:r>
          </a:p>
          <a:p>
            <a:pPr lvl="1"/>
            <a:endParaRPr lang="pt-BR" dirty="0"/>
          </a:p>
          <a:p>
            <a:r>
              <a:rPr lang="pt-BR" b="1" dirty="0"/>
              <a:t>Escalas</a:t>
            </a:r>
            <a:r>
              <a:rPr lang="pt-BR" dirty="0"/>
              <a:t> permitem medir/classificar objetos ou assuntos de uma maneira que maximiza a precisão, objetividade e comunicação</a:t>
            </a:r>
          </a:p>
        </p:txBody>
      </p:sp>
    </p:spTree>
    <p:extLst>
      <p:ext uri="{BB962C8B-B14F-4D97-AF65-F5344CB8AC3E}">
        <p14:creationId xmlns:p14="http://schemas.microsoft.com/office/powerpoint/2010/main" val="203303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F7C83-D988-9CB4-33FF-F1A24178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1037"/>
            <a:ext cx="10515600" cy="49329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Diferencial Semântico </a:t>
            </a:r>
            <a:endParaRPr lang="pt-BR" sz="1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FD3F32-EAB7-FB9F-DC79-31F80F5A5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2562"/>
            <a:ext cx="9086850" cy="14128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1800" b="1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Utilizado para avaliar a percepção subjetiva/reações afetivas das pessoas sobre as mais diferentes situações (objetivas e subjetivas)</a:t>
            </a:r>
          </a:p>
          <a:p>
            <a:pPr>
              <a:lnSpc>
                <a:spcPct val="150000"/>
              </a:lnSpc>
            </a:pPr>
            <a:r>
              <a:rPr lang="pt-BR" sz="1800" b="1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Permite avaliar a afetividade e as qualidades de um conceito </a:t>
            </a:r>
          </a:p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rgbClr val="403D39"/>
                </a:solidFill>
                <a:latin typeface="Arial" panose="020B0604020202020204" pitchFamily="34" charset="0"/>
              </a:rPr>
              <a:t>Permite  </a:t>
            </a:r>
            <a:r>
              <a:rPr lang="pt-BR" sz="1800" b="1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quantificar o significado afetivo das atitudes, opiniões, preferências etc. que não são diretamente observáveis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800" b="1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 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61022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F7C83-D988-9CB4-33FF-F1A24178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12" y="549696"/>
            <a:ext cx="10515600" cy="493291"/>
          </a:xfrm>
        </p:spPr>
        <p:txBody>
          <a:bodyPr>
            <a:normAutofit fontScale="90000"/>
          </a:bodyPr>
          <a:lstStyle/>
          <a:p>
            <a:r>
              <a:rPr lang="pt-BR" dirty="0"/>
              <a:t>Diferencial Semântico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FD3F32-EAB7-FB9F-DC79-31F80F5A5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3675"/>
            <a:ext cx="7915275" cy="4351338"/>
          </a:xfrm>
        </p:spPr>
        <p:txBody>
          <a:bodyPr>
            <a:normAutofit/>
          </a:bodyPr>
          <a:lstStyle/>
          <a:p>
            <a:r>
              <a:rPr lang="pt-BR" sz="20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Os passos para construção de uma escala semântica:</a:t>
            </a:r>
          </a:p>
          <a:p>
            <a:endParaRPr lang="pt-BR" sz="20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pt-BR" sz="16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Definição dos conceitos a serem avaliados (objeto de estudo)</a:t>
            </a:r>
          </a:p>
          <a:p>
            <a:pPr lvl="2"/>
            <a:r>
              <a:rPr lang="pt-BR" sz="1200" dirty="0" err="1">
                <a:solidFill>
                  <a:srgbClr val="403D39"/>
                </a:solidFill>
                <a:latin typeface="Arial" panose="020B0604020202020204" pitchFamily="34" charset="0"/>
              </a:rPr>
              <a:t>Ex</a:t>
            </a:r>
            <a:r>
              <a:rPr lang="pt-BR" sz="1200" dirty="0">
                <a:solidFill>
                  <a:srgbClr val="403D39"/>
                </a:solidFill>
                <a:latin typeface="Arial" panose="020B0604020202020204" pitchFamily="34" charset="0"/>
              </a:rPr>
              <a:t> Banho no leito</a:t>
            </a:r>
          </a:p>
          <a:p>
            <a:pPr lvl="2"/>
            <a:endParaRPr lang="pt-BR" sz="16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pt-BR" sz="16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Descrição, por meio de adjetivos, das propriedades do conceito avaliado (</a:t>
            </a:r>
            <a:r>
              <a:rPr lang="pt-BR" sz="1600" b="0" i="0" u="sng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levantamento</a:t>
            </a:r>
            <a:r>
              <a:rPr lang="pt-BR" sz="16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 dos adjetivos)</a:t>
            </a:r>
          </a:p>
          <a:p>
            <a:pPr lvl="2"/>
            <a:r>
              <a:rPr lang="pt-BR" sz="1200" dirty="0" err="1">
                <a:solidFill>
                  <a:srgbClr val="403D39"/>
                </a:solidFill>
                <a:latin typeface="Arial" panose="020B0604020202020204" pitchFamily="34" charset="0"/>
              </a:rPr>
              <a:t>Ex</a:t>
            </a:r>
            <a:r>
              <a:rPr lang="pt-BR" sz="1200" dirty="0">
                <a:solidFill>
                  <a:srgbClr val="403D39"/>
                </a:solidFill>
                <a:latin typeface="Arial" panose="020B0604020202020204" pitchFamily="34" charset="0"/>
              </a:rPr>
              <a:t>:  banho no leito é ......</a:t>
            </a:r>
          </a:p>
          <a:p>
            <a:pPr lvl="2"/>
            <a:r>
              <a:rPr lang="pt-BR" sz="12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       banho de chuveiro é .......</a:t>
            </a:r>
          </a:p>
          <a:p>
            <a:pPr lvl="2"/>
            <a:r>
              <a:rPr lang="pt-BR" sz="1200" dirty="0">
                <a:solidFill>
                  <a:srgbClr val="403D39"/>
                </a:solidFill>
                <a:latin typeface="Arial" panose="020B0604020202020204" pitchFamily="34" charset="0"/>
              </a:rPr>
              <a:t>Resultado: lista de adjetivos que descrevem o conceito.</a:t>
            </a:r>
            <a:endParaRPr lang="pt-BR" sz="12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pt-BR" sz="16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Avaliação por juízes de adjetivos positivos e negativos em relação ao conceito</a:t>
            </a:r>
          </a:p>
          <a:p>
            <a:pPr lvl="1"/>
            <a:endParaRPr lang="pt-BR" sz="16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pt-BR" sz="16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Avaliação pelos respondentes do conceito dentro de um conjunto de escalas semânticas. </a:t>
            </a:r>
          </a:p>
          <a:p>
            <a:pPr lvl="1"/>
            <a:endParaRPr lang="pt-BR" sz="16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CAC0EB20-8928-DC3C-53F2-BE930BBE6E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639132"/>
              </p:ext>
            </p:extLst>
          </p:nvPr>
        </p:nvGraphicFramePr>
        <p:xfrm>
          <a:off x="8250891" y="727568"/>
          <a:ext cx="3492873" cy="5087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2" imgW="2629080" imgH="3828960" progId="Paint.Picture">
                  <p:embed/>
                </p:oleObj>
              </mc:Choice>
              <mc:Fallback>
                <p:oleObj name="Imagem de Bitmap" r:id="rId2" imgW="2629080" imgH="38289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50891" y="727568"/>
                        <a:ext cx="3492873" cy="5087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AA6954B-0862-CCA4-D725-22AF79FF131E}"/>
              </a:ext>
            </a:extLst>
          </p:cNvPr>
          <p:cNvSpPr txBox="1"/>
          <p:nvPr/>
        </p:nvSpPr>
        <p:spPr>
          <a:xfrm>
            <a:off x="8516469" y="5972722"/>
            <a:ext cx="33923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100" dirty="0"/>
              <a:t>Lopes, J. D. L.,  e col.(2011). Escala de diferencial semântico para avaliação da percepção de pacientes hospitalizados frente ao banho. Acta Paulista de Enfermagem, 24, 815-820.</a:t>
            </a:r>
          </a:p>
        </p:txBody>
      </p:sp>
    </p:spTree>
    <p:extLst>
      <p:ext uri="{BB962C8B-B14F-4D97-AF65-F5344CB8AC3E}">
        <p14:creationId xmlns:p14="http://schemas.microsoft.com/office/powerpoint/2010/main" val="3580202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1A762-D143-2B6E-E703-4ABCB841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36525"/>
            <a:ext cx="10515600" cy="1325563"/>
          </a:xfrm>
        </p:spPr>
        <p:txBody>
          <a:bodyPr>
            <a:normAutofit/>
          </a:bodyPr>
          <a:lstStyle/>
          <a:p>
            <a:r>
              <a:rPr lang="pt-BR" sz="2000" b="1" dirty="0"/>
              <a:t>Escala de diferencial semântico</a:t>
            </a:r>
            <a:br>
              <a:rPr lang="pt-BR" sz="2000" b="1" dirty="0"/>
            </a:br>
            <a:r>
              <a:rPr lang="pt-BR" sz="2000" b="1" dirty="0" err="1"/>
              <a:t>Ex</a:t>
            </a:r>
            <a:r>
              <a:rPr lang="pt-BR" sz="2000" b="1" dirty="0"/>
              <a:t>: </a:t>
            </a:r>
            <a:r>
              <a:rPr lang="pt-BR" sz="2000" b="1" dirty="0" err="1"/>
              <a:t>Caracteristicas</a:t>
            </a:r>
            <a:r>
              <a:rPr lang="pt-BR" sz="2000" b="1" dirty="0"/>
              <a:t> percebidas em diferentes marcas/traços </a:t>
            </a:r>
            <a:r>
              <a:rPr lang="pt-BR" sz="2000" b="1" dirty="0" err="1"/>
              <a:t>etc</a:t>
            </a:r>
            <a:endParaRPr lang="pt-BR" sz="2000" b="1" dirty="0"/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BB37FEE7-EB2A-2475-E49B-395905E742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32147" y="3711762"/>
            <a:ext cx="5555028" cy="3057338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41D79BF-6FB9-C9C4-8E70-EF9F37D073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69" t="38611" r="39922" b="26111"/>
          <a:stretch/>
        </p:blipFill>
        <p:spPr>
          <a:xfrm>
            <a:off x="504825" y="1317625"/>
            <a:ext cx="5438775" cy="241935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A6B5A98-B82E-AFBB-E8F4-521C6C2A97A9}"/>
              </a:ext>
            </a:extLst>
          </p:cNvPr>
          <p:cNvSpPr txBox="1"/>
          <p:nvPr/>
        </p:nvSpPr>
        <p:spPr>
          <a:xfrm>
            <a:off x="412378" y="5791199"/>
            <a:ext cx="3254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11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Escalas de Mensuração de Atitudes: </a:t>
            </a:r>
            <a:r>
              <a:rPr lang="pt-BR" sz="1100" b="0" i="0" u="none" strike="noStrike" baseline="0" dirty="0" err="1">
                <a:solidFill>
                  <a:srgbClr val="585858"/>
                </a:solidFill>
                <a:latin typeface="Calibri" panose="020F0502020204030204" pitchFamily="34" charset="0"/>
              </a:rPr>
              <a:t>Thurstone</a:t>
            </a:r>
            <a:r>
              <a:rPr lang="pt-BR" sz="11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, </a:t>
            </a:r>
            <a:r>
              <a:rPr lang="pt-BR" sz="1100" b="0" i="0" u="none" strike="noStrike" baseline="0" dirty="0" err="1">
                <a:solidFill>
                  <a:srgbClr val="585858"/>
                </a:solidFill>
                <a:latin typeface="Calibri" panose="020F0502020204030204" pitchFamily="34" charset="0"/>
              </a:rPr>
              <a:t>Osgood</a:t>
            </a:r>
            <a:r>
              <a:rPr lang="pt-BR" sz="11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, Stapel, </a:t>
            </a:r>
            <a:r>
              <a:rPr lang="pt-BR" sz="1100" b="0" i="0" u="none" strike="noStrike" baseline="0" dirty="0" err="1">
                <a:solidFill>
                  <a:srgbClr val="585858"/>
                </a:solidFill>
                <a:latin typeface="Calibri" panose="020F0502020204030204" pitchFamily="34" charset="0"/>
              </a:rPr>
              <a:t>Likert</a:t>
            </a:r>
            <a:r>
              <a:rPr lang="pt-BR" sz="11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, </a:t>
            </a:r>
            <a:r>
              <a:rPr lang="pt-BR" sz="1100" b="0" i="0" u="none" strike="noStrike" baseline="0" dirty="0" err="1">
                <a:solidFill>
                  <a:srgbClr val="585858"/>
                </a:solidFill>
                <a:latin typeface="Calibri" panose="020F0502020204030204" pitchFamily="34" charset="0"/>
              </a:rPr>
              <a:t>Guttman</a:t>
            </a:r>
            <a:r>
              <a:rPr lang="pt-BR" sz="11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, </a:t>
            </a:r>
            <a:r>
              <a:rPr lang="pt-BR" sz="1100" b="0" i="0" u="none" strike="noStrike" baseline="0" dirty="0" err="1">
                <a:solidFill>
                  <a:srgbClr val="585858"/>
                </a:solidFill>
                <a:latin typeface="Calibri" panose="020F0502020204030204" pitchFamily="34" charset="0"/>
              </a:rPr>
              <a:t>Alpert</a:t>
            </a:r>
            <a:r>
              <a:rPr lang="pt-BR" sz="1100" b="0" i="0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pt-BR" sz="1100" b="1" i="1" u="none" strike="noStrike" baseline="0" dirty="0">
                <a:solidFill>
                  <a:srgbClr val="585858"/>
                </a:solidFill>
                <a:latin typeface="Calibri" panose="020F0502020204030204" pitchFamily="34" charset="0"/>
              </a:rPr>
              <a:t>Tânia Modesto Veludo de Oliveira FEA-USP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62740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2DAC2-D074-4EB1-BCE3-05C758F9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Testes, escalas &amp; inventários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6D7DF9-7554-4B9D-9112-586CF95F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53" y="1470581"/>
            <a:ext cx="6580695" cy="4706382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Testes de desempenho</a:t>
            </a:r>
          </a:p>
          <a:p>
            <a:pPr lvl="1"/>
            <a:r>
              <a:rPr lang="pt-BR" dirty="0"/>
              <a:t>Inteligência</a:t>
            </a:r>
          </a:p>
          <a:p>
            <a:pPr lvl="1"/>
            <a:r>
              <a:rPr lang="pt-BR" dirty="0"/>
              <a:t>Testes de conhecimentos específicos</a:t>
            </a:r>
          </a:p>
          <a:p>
            <a:r>
              <a:rPr lang="pt-BR" dirty="0"/>
              <a:t>Escalas Psicométricas</a:t>
            </a:r>
          </a:p>
          <a:p>
            <a:pPr lvl="1"/>
            <a:r>
              <a:rPr lang="pt-BR" dirty="0"/>
              <a:t>Atitudes</a:t>
            </a:r>
          </a:p>
          <a:p>
            <a:pPr lvl="1"/>
            <a:r>
              <a:rPr lang="pt-BR" dirty="0"/>
              <a:t>Personalidade</a:t>
            </a:r>
          </a:p>
          <a:p>
            <a:pPr lvl="1"/>
            <a:r>
              <a:rPr lang="pt-BR" dirty="0"/>
              <a:t>Aptidão </a:t>
            </a:r>
          </a:p>
          <a:p>
            <a:pPr lvl="1"/>
            <a:r>
              <a:rPr lang="pt-BR" dirty="0"/>
              <a:t>Estados de humor</a:t>
            </a:r>
          </a:p>
          <a:p>
            <a:pPr lvl="2"/>
            <a:r>
              <a:rPr lang="pt-BR" dirty="0"/>
              <a:t>Escalas de ansiedade</a:t>
            </a:r>
          </a:p>
          <a:p>
            <a:pPr lvl="2"/>
            <a:r>
              <a:rPr lang="pt-BR" dirty="0"/>
              <a:t>Escalas de depressão</a:t>
            </a:r>
          </a:p>
          <a:p>
            <a:pPr lvl="2"/>
            <a:r>
              <a:rPr lang="pt-BR" dirty="0"/>
              <a:t>Estados de humor</a:t>
            </a:r>
          </a:p>
          <a:p>
            <a:r>
              <a:rPr lang="pt-BR" dirty="0"/>
              <a:t>Testes projetivos</a:t>
            </a:r>
          </a:p>
          <a:p>
            <a:r>
              <a:rPr lang="pt-BR" dirty="0"/>
              <a:t>Inventários</a:t>
            </a:r>
          </a:p>
          <a:p>
            <a:r>
              <a:rPr lang="pt-BR" dirty="0"/>
              <a:t>Questionários </a:t>
            </a:r>
          </a:p>
          <a:p>
            <a:r>
              <a:rPr lang="pt-BR" dirty="0"/>
              <a:t>Entrevistas</a:t>
            </a:r>
          </a:p>
          <a:p>
            <a:pPr lvl="1"/>
            <a:endParaRPr lang="pt-BR" dirty="0"/>
          </a:p>
          <a:p>
            <a:r>
              <a:rPr lang="pt-BR" dirty="0" err="1"/>
              <a:t>Etc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/>
              <a:t>, etc...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985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CB495-8330-424A-961F-ED27BDACF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588" y="0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0000"/>
                </a:solidFill>
                <a:latin typeface="Aldine401 BT"/>
              </a:rPr>
              <a:t>Princípios para a criação de um instrumento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EA876A-14FB-468F-AC71-65425FEC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657" y="1127917"/>
            <a:ext cx="6688667" cy="47545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t-BR" dirty="0">
                <a:solidFill>
                  <a:srgbClr val="000000"/>
                </a:solidFill>
                <a:latin typeface="Aldine401 BT"/>
              </a:rPr>
              <a:t>P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Aldine401 BT"/>
              </a:rPr>
              <a:t>rocedimentos teóricos – </a:t>
            </a:r>
          </a:p>
          <a:p>
            <a:pPr lvl="2"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ldine401 BT"/>
              </a:rPr>
              <a:t>Determinação das categorias comportamentais do objeto (</a:t>
            </a:r>
            <a:r>
              <a:rPr lang="pt-BR" sz="1800" b="1" i="1" u="sng" strike="noStrike" baseline="0" dirty="0">
                <a:solidFill>
                  <a:srgbClr val="000000"/>
                </a:solidFill>
                <a:latin typeface="Aldine401 BT"/>
              </a:rPr>
              <a:t>psicológico)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ldine401 BT"/>
              </a:rPr>
              <a:t> a ser avaliado </a:t>
            </a:r>
          </a:p>
          <a:p>
            <a:pPr lvl="2" algn="just"/>
            <a:r>
              <a:rPr lang="pt-BR" sz="1800" dirty="0">
                <a:solidFill>
                  <a:srgbClr val="000000"/>
                </a:solidFill>
                <a:latin typeface="Aldine401 BT"/>
              </a:rPr>
              <a:t>O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ldine401 BT"/>
              </a:rPr>
              <a:t>peracionalização dos construtos em itens. </a:t>
            </a:r>
          </a:p>
          <a:p>
            <a:pPr lvl="3" algn="just"/>
            <a:r>
              <a:rPr lang="pt-BR" dirty="0">
                <a:solidFill>
                  <a:srgbClr val="000000"/>
                </a:solidFill>
                <a:latin typeface="Aldine401 BT"/>
              </a:rPr>
              <a:t>Revisão da literatura</a:t>
            </a:r>
          </a:p>
          <a:p>
            <a:pPr lvl="3" algn="just"/>
            <a:r>
              <a:rPr lang="pt-BR" b="0" i="0" u="none" strike="noStrike" baseline="0" dirty="0">
                <a:solidFill>
                  <a:srgbClr val="000000"/>
                </a:solidFill>
                <a:latin typeface="Aldine401 BT"/>
              </a:rPr>
              <a:t>Entrevista com especialistas</a:t>
            </a:r>
          </a:p>
          <a:p>
            <a:pPr lvl="3" algn="just"/>
            <a:r>
              <a:rPr lang="pt-BR" dirty="0">
                <a:solidFill>
                  <a:srgbClr val="000000"/>
                </a:solidFill>
                <a:latin typeface="Aldine401 BT"/>
              </a:rPr>
              <a:t>Consulta a outros instrumentos</a:t>
            </a:r>
            <a:endParaRPr lang="pt-BR" b="0" i="0" u="none" strike="noStrike" baseline="0" dirty="0">
              <a:solidFill>
                <a:srgbClr val="000000"/>
              </a:solidFill>
              <a:latin typeface="Aldine401 BT"/>
            </a:endParaRPr>
          </a:p>
          <a:p>
            <a:pPr lvl="3" algn="just"/>
            <a:endParaRPr lang="pt-BR" sz="1200" b="0" i="0" u="none" strike="noStrike" baseline="0" dirty="0">
              <a:solidFill>
                <a:srgbClr val="000000"/>
              </a:solidFill>
              <a:latin typeface="Aldine401 BT"/>
            </a:endParaRPr>
          </a:p>
          <a:p>
            <a:pPr lvl="1" algn="just"/>
            <a:r>
              <a:rPr lang="pt-BR" sz="2000" dirty="0">
                <a:solidFill>
                  <a:srgbClr val="000000"/>
                </a:solidFill>
                <a:latin typeface="Aldine401 BT"/>
              </a:rPr>
              <a:t>P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ldine401 BT"/>
              </a:rPr>
              <a:t>rocedimentos empíricos (experimentais) </a:t>
            </a:r>
          </a:p>
          <a:p>
            <a:pPr lvl="2" algn="just"/>
            <a:r>
              <a:rPr lang="pt-BR" sz="1600" dirty="0">
                <a:solidFill>
                  <a:srgbClr val="000000"/>
                </a:solidFill>
                <a:latin typeface="Aldine401 BT"/>
              </a:rPr>
              <a:t>Coleta de dados </a:t>
            </a:r>
            <a:endParaRPr lang="pt-BR" sz="1600" b="0" i="0" u="none" strike="noStrike" baseline="0" dirty="0">
              <a:solidFill>
                <a:srgbClr val="000000"/>
              </a:solidFill>
              <a:latin typeface="Aldine401 BT"/>
            </a:endParaRPr>
          </a:p>
          <a:p>
            <a:pPr lvl="1" algn="just"/>
            <a:endParaRPr lang="pt-BR" sz="1400" b="0" i="0" u="none" strike="noStrike" baseline="0" dirty="0">
              <a:solidFill>
                <a:srgbClr val="000000"/>
              </a:solidFill>
              <a:latin typeface="Aldine401 BT"/>
            </a:endParaRPr>
          </a:p>
          <a:p>
            <a:pPr lvl="1" algn="just"/>
            <a:r>
              <a:rPr lang="pt-BR" sz="1800" dirty="0">
                <a:solidFill>
                  <a:srgbClr val="000000"/>
                </a:solidFill>
                <a:latin typeface="Aldine401 BT"/>
              </a:rPr>
              <a:t>P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ldine401 BT"/>
              </a:rPr>
              <a:t>rocedimentos analíticos (estatísticos).</a:t>
            </a:r>
            <a:endParaRPr lang="pt-BR" sz="1800" dirty="0"/>
          </a:p>
        </p:txBody>
      </p:sp>
      <p:sp>
        <p:nvSpPr>
          <p:cNvPr id="4" name="Chave Direita 3">
            <a:extLst>
              <a:ext uri="{FF2B5EF4-FFF2-40B4-BE49-F238E27FC236}">
                <a16:creationId xmlns:a16="http://schemas.microsoft.com/office/drawing/2014/main" id="{F86EF0CE-88A5-4550-8563-8B1C257DF6E0}"/>
              </a:ext>
            </a:extLst>
          </p:cNvPr>
          <p:cNvSpPr/>
          <p:nvPr/>
        </p:nvSpPr>
        <p:spPr>
          <a:xfrm>
            <a:off x="7567272" y="1591464"/>
            <a:ext cx="486086" cy="1466569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234526C-2612-41A1-BF0E-FAA2F397241F}"/>
              </a:ext>
            </a:extLst>
          </p:cNvPr>
          <p:cNvSpPr txBox="1"/>
          <p:nvPr/>
        </p:nvSpPr>
        <p:spPr>
          <a:xfrm>
            <a:off x="8596655" y="1863083"/>
            <a:ext cx="2658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Elaboração dos itens</a:t>
            </a:r>
          </a:p>
          <a:p>
            <a:r>
              <a:rPr lang="pt-BR" dirty="0"/>
              <a:t> - Análise por juízes</a:t>
            </a:r>
          </a:p>
          <a:p>
            <a:r>
              <a:rPr lang="pt-BR" dirty="0"/>
              <a:t>-  Análise semântica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F38761-0B90-4E86-825F-685D6BA8B99A}"/>
              </a:ext>
            </a:extLst>
          </p:cNvPr>
          <p:cNvSpPr txBox="1"/>
          <p:nvPr/>
        </p:nvSpPr>
        <p:spPr>
          <a:xfrm>
            <a:off x="10571172" y="6488668"/>
            <a:ext cx="10647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0" i="0" u="none" strike="noStrike" baseline="0" dirty="0" err="1">
                <a:solidFill>
                  <a:srgbClr val="000000"/>
                </a:solidFill>
                <a:latin typeface="Aldine401 BT"/>
              </a:rPr>
              <a:t>Pasquali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Aldine401 BT"/>
              </a:rPr>
              <a:t> (1999)</a:t>
            </a:r>
          </a:p>
        </p:txBody>
      </p:sp>
      <p:sp>
        <p:nvSpPr>
          <p:cNvPr id="7" name="Chave Direita 6">
            <a:extLst>
              <a:ext uri="{FF2B5EF4-FFF2-40B4-BE49-F238E27FC236}">
                <a16:creationId xmlns:a16="http://schemas.microsoft.com/office/drawing/2014/main" id="{38CFF130-A176-40CD-886E-938869A564BD}"/>
              </a:ext>
            </a:extLst>
          </p:cNvPr>
          <p:cNvSpPr/>
          <p:nvPr/>
        </p:nvSpPr>
        <p:spPr>
          <a:xfrm>
            <a:off x="6195280" y="3686175"/>
            <a:ext cx="486086" cy="1038225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4802DDC-42C7-44AE-BB02-0A4FF3DB0A5A}"/>
              </a:ext>
            </a:extLst>
          </p:cNvPr>
          <p:cNvSpPr txBox="1"/>
          <p:nvPr/>
        </p:nvSpPr>
        <p:spPr>
          <a:xfrm>
            <a:off x="7070104" y="3534435"/>
            <a:ext cx="42702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Validade</a:t>
            </a:r>
            <a:r>
              <a:rPr lang="pt-BR" dirty="0"/>
              <a:t>  - </a:t>
            </a:r>
            <a:r>
              <a:rPr lang="pt-BR" sz="1400" b="1" dirty="0"/>
              <a:t>analise fatorial</a:t>
            </a:r>
          </a:p>
          <a:p>
            <a:r>
              <a:rPr lang="pt-BR" sz="1400" b="1" dirty="0"/>
              <a:t>	       - correlação com outros  instrumentos</a:t>
            </a:r>
          </a:p>
          <a:p>
            <a:r>
              <a:rPr lang="pt-BR" sz="1400" b="1" dirty="0"/>
              <a:t>	        - validade preditiva</a:t>
            </a:r>
          </a:p>
          <a:p>
            <a:endParaRPr lang="pt-BR" sz="1200" dirty="0"/>
          </a:p>
          <a:p>
            <a:r>
              <a:rPr lang="pt-BR" dirty="0"/>
              <a:t>Fidedignidade</a:t>
            </a:r>
            <a:r>
              <a:rPr lang="pt-BR" sz="1200" dirty="0"/>
              <a:t> – Alpha de </a:t>
            </a:r>
            <a:r>
              <a:rPr lang="pt-BR" sz="1200" dirty="0" err="1"/>
              <a:t>Cronbach</a:t>
            </a:r>
            <a:r>
              <a:rPr lang="pt-BR" sz="1200" dirty="0"/>
              <a:t> </a:t>
            </a:r>
            <a:r>
              <a:rPr lang="pt-BR" sz="1200" dirty="0" err="1"/>
              <a:t>etc</a:t>
            </a:r>
            <a:endParaRPr lang="pt-BR" sz="1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B9EF3F1-534F-4D50-BD27-F1A51B6DB74F}"/>
              </a:ext>
            </a:extLst>
          </p:cNvPr>
          <p:cNvSpPr txBox="1"/>
          <p:nvPr/>
        </p:nvSpPr>
        <p:spPr>
          <a:xfrm>
            <a:off x="1146648" y="5681093"/>
            <a:ext cx="732118" cy="36933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Piloto</a:t>
            </a:r>
          </a:p>
        </p:txBody>
      </p: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26990D5A-9D9C-4218-B760-6B6372F455EB}"/>
              </a:ext>
            </a:extLst>
          </p:cNvPr>
          <p:cNvCxnSpPr>
            <a:cxnSpLocks/>
          </p:cNvCxnSpPr>
          <p:nvPr/>
        </p:nvCxnSpPr>
        <p:spPr>
          <a:xfrm rot="16200000" flipH="1">
            <a:off x="-150033" y="4766122"/>
            <a:ext cx="1700174" cy="499099"/>
          </a:xfrm>
          <a:prstGeom prst="bentConnector3">
            <a:avLst>
              <a:gd name="adj1" fmla="val 995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15651E40-76E3-463A-BCE2-635FA9D327C0}"/>
              </a:ext>
            </a:extLst>
          </p:cNvPr>
          <p:cNvCxnSpPr/>
          <p:nvPr/>
        </p:nvCxnSpPr>
        <p:spPr>
          <a:xfrm>
            <a:off x="2034988" y="5697815"/>
            <a:ext cx="5916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CEC6D07-9742-4E5B-B2F7-EE40811F4104}"/>
              </a:ext>
            </a:extLst>
          </p:cNvPr>
          <p:cNvSpPr txBox="1"/>
          <p:nvPr/>
        </p:nvSpPr>
        <p:spPr>
          <a:xfrm>
            <a:off x="2667315" y="5680347"/>
            <a:ext cx="2345001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/>
              <a:t>Instrumento adequado</a:t>
            </a: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9A8DB81A-768B-4E43-8700-7EF595DE010D}"/>
              </a:ext>
            </a:extLst>
          </p:cNvPr>
          <p:cNvSpPr/>
          <p:nvPr/>
        </p:nvSpPr>
        <p:spPr>
          <a:xfrm>
            <a:off x="406535" y="3753682"/>
            <a:ext cx="486086" cy="8572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FE622E99-7452-4BEA-80DD-CC8FD853DB7D}"/>
              </a:ext>
            </a:extLst>
          </p:cNvPr>
          <p:cNvCxnSpPr/>
          <p:nvPr/>
        </p:nvCxnSpPr>
        <p:spPr>
          <a:xfrm>
            <a:off x="5025838" y="5709205"/>
            <a:ext cx="5916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FACF14F8-0C5A-411C-9942-53417E728CC1}"/>
              </a:ext>
            </a:extLst>
          </p:cNvPr>
          <p:cNvSpPr txBox="1"/>
          <p:nvPr/>
        </p:nvSpPr>
        <p:spPr>
          <a:xfrm>
            <a:off x="5814760" y="5680347"/>
            <a:ext cx="292984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200" b="0" i="0" u="none" strike="noStrike" baseline="0" dirty="0">
                <a:latin typeface="Heuristica-Regular"/>
              </a:rPr>
              <a:t>Sistema de Avaliação de Testes Psicológicos </a:t>
            </a:r>
          </a:p>
          <a:p>
            <a:pPr algn="ctr"/>
            <a:r>
              <a:rPr lang="pt-BR" sz="1200" b="0" i="0" u="none" strike="noStrike" baseline="0" dirty="0">
                <a:latin typeface="Heuristica-Regular"/>
              </a:rPr>
              <a:t>(</a:t>
            </a:r>
            <a:r>
              <a:rPr lang="pt-BR" sz="1200" b="0" i="0" u="none" strike="noStrike" baseline="0" dirty="0" err="1">
                <a:latin typeface="Heuristica-Regular"/>
              </a:rPr>
              <a:t>Satepsi</a:t>
            </a:r>
            <a:r>
              <a:rPr lang="pt-BR" sz="1200" b="0" i="0" u="none" strike="noStrike" baseline="0" dirty="0">
                <a:latin typeface="Heuristica-Regular"/>
              </a:rPr>
              <a:t>)</a:t>
            </a:r>
          </a:p>
          <a:p>
            <a:pPr algn="ctr"/>
            <a:r>
              <a:rPr lang="pt-BR" sz="1200" b="0" i="0" u="none" strike="noStrike" baseline="0" dirty="0">
                <a:latin typeface="Heuristica-Regular"/>
              </a:rPr>
              <a:t>Resolução do CFP nº 009, de 25/04 2018.</a:t>
            </a:r>
            <a:endParaRPr lang="pt-BR" sz="1200" dirty="0"/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8B02F0EA-81AA-4B9B-8CD5-8623E7435D63}"/>
              </a:ext>
            </a:extLst>
          </p:cNvPr>
          <p:cNvCxnSpPr/>
          <p:nvPr/>
        </p:nvCxnSpPr>
        <p:spPr>
          <a:xfrm>
            <a:off x="8810440" y="5684077"/>
            <a:ext cx="5916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4D0429DC-A25A-4BB1-98E6-21C414103E3E}"/>
              </a:ext>
            </a:extLst>
          </p:cNvPr>
          <p:cNvSpPr txBox="1"/>
          <p:nvPr/>
        </p:nvSpPr>
        <p:spPr>
          <a:xfrm>
            <a:off x="9547045" y="5680347"/>
            <a:ext cx="1024127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/>
              <a:t>Mercado</a:t>
            </a:r>
          </a:p>
        </p:txBody>
      </p:sp>
    </p:spTree>
    <p:extLst>
      <p:ext uri="{BB962C8B-B14F-4D97-AF65-F5344CB8AC3E}">
        <p14:creationId xmlns:p14="http://schemas.microsoft.com/office/powerpoint/2010/main" val="75225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BB942-6B08-A286-573B-61F4F686A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Escalas mais comuns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1E2BAE-264E-6011-D3D5-D28196A42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Escala de </a:t>
            </a:r>
            <a:r>
              <a:rPr lang="pt-BR" dirty="0" err="1"/>
              <a:t>Likert</a:t>
            </a:r>
            <a:endParaRPr lang="pt-BR" dirty="0"/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Rensis Likert"/>
              </a:rPr>
              <a:t>Likert, </a:t>
            </a:r>
            <a:r>
              <a:rPr lang="en-US" sz="2000" b="0" i="1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Rensis Likert"/>
              </a:rPr>
              <a:t>Rensis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(1932). "A Technique for the Measurement of Attitudes". Archives of Psychology. </a:t>
            </a:r>
            <a:r>
              <a:rPr lang="en-US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140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1–55.</a:t>
            </a:r>
            <a:endParaRPr lang="en-US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pt-BR" dirty="0"/>
          </a:p>
          <a:p>
            <a:r>
              <a:rPr lang="pt-BR" dirty="0"/>
              <a:t>Diferencial Semântico</a:t>
            </a:r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Osgood, C.E.,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Suci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G., &amp; Tannenbaum, P. (1957). 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measurement of meaning.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Urbana, IL: University of Illinois Press.</a:t>
            </a:r>
          </a:p>
          <a:p>
            <a:pPr lvl="1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824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424269" y="689521"/>
            <a:ext cx="109151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/>
              <a:t>Escala tipo </a:t>
            </a:r>
            <a:r>
              <a:rPr lang="pt-BR" sz="2800" b="1" dirty="0" err="1"/>
              <a:t>Likert</a:t>
            </a:r>
            <a:r>
              <a:rPr lang="pt-BR" sz="28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É o tipo de escala mais simples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 É o tipo de escala mais utilizado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Permite avaliar a intensidade da atitude/crença, </a:t>
            </a:r>
            <a:r>
              <a:rPr lang="pt-BR" dirty="0" err="1"/>
              <a:t>etc</a:t>
            </a: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Escala de medida: ordinal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O escore do participante é a soma ponderada de suas respostas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Itens positivos e negativos devem ser considerados adequadamente.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086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89687" y="3553482"/>
          <a:ext cx="897375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8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r>
                        <a:rPr lang="pt-BR" i="1" dirty="0"/>
                        <a:t>Q1 – Eu fico escutando música, assistindo televisão ou lendo quando deveria estar estudando.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Q2</a:t>
                      </a:r>
                      <a:r>
                        <a:rPr lang="pt-BR" baseline="0" dirty="0"/>
                        <a:t> –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Q3 - ...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 n -</a:t>
                      </a:r>
                      <a:r>
                        <a:rPr lang="pt-BR" baseline="0" dirty="0"/>
                        <a:t> 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044514" y="2056285"/>
          <a:ext cx="3980936" cy="9698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 se aplica absolutamente a mim.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 se aplica a mim.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3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 tenho certeza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4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Se aplica a mim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Se aplica perfeitamente a mim.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433384" y="109110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691977" y="2374032"/>
            <a:ext cx="5148649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1600" dirty="0"/>
              <a:t>Avalie as afirmações abaixo utilizando a seguinte escala: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56605" y="342707"/>
            <a:ext cx="376456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Exemplo escala </a:t>
            </a:r>
            <a:r>
              <a:rPr lang="pt-BR" sz="2800" dirty="0" err="1"/>
              <a:t>Likert</a:t>
            </a:r>
            <a:r>
              <a:rPr lang="pt-BR" sz="2800" dirty="0"/>
              <a:t>:</a:t>
            </a:r>
          </a:p>
          <a:p>
            <a:endParaRPr lang="pt-BR" dirty="0"/>
          </a:p>
          <a:p>
            <a:r>
              <a:rPr lang="pt-BR" dirty="0"/>
              <a:t>Título da Escala: Hábitos de estudo ....</a:t>
            </a:r>
          </a:p>
          <a:p>
            <a:endParaRPr lang="pt-BR" dirty="0"/>
          </a:p>
          <a:p>
            <a:r>
              <a:rPr lang="pt-BR" dirty="0"/>
              <a:t>Informações pessoais, etc...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5522039-EE03-8EA8-5348-17E2AF7A5E5A}"/>
              </a:ext>
            </a:extLst>
          </p:cNvPr>
          <p:cNvSpPr txBox="1"/>
          <p:nvPr/>
        </p:nvSpPr>
        <p:spPr>
          <a:xfrm>
            <a:off x="6044514" y="639633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Sullivan, G. M., &amp; </a:t>
            </a:r>
            <a:r>
              <a:rPr lang="en-US" sz="1200" dirty="0" err="1"/>
              <a:t>Artino</a:t>
            </a:r>
            <a:r>
              <a:rPr lang="en-US" sz="1200" dirty="0"/>
              <a:t> Jr, A. R. (2013). Analyzing and interpreting data from Likert-type scales. Journal of graduate medical education, 5(4), 541-542.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04639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0C5CE-F323-A6E9-9142-A61EF662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77" y="413965"/>
            <a:ext cx="3160058" cy="19567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/>
              <a:t>Exemplo escala </a:t>
            </a:r>
            <a:r>
              <a:rPr lang="pt-BR" sz="2000" b="1" dirty="0" err="1"/>
              <a:t>Likert</a:t>
            </a:r>
            <a:r>
              <a:rPr lang="pt-BR" sz="2000" b="1" dirty="0"/>
              <a:t> sobre dificuldades encontradas no mestrado e no doutorado</a:t>
            </a:r>
            <a:br>
              <a:rPr lang="pt-BR" sz="2000" b="1" dirty="0"/>
            </a:br>
            <a:br>
              <a:rPr lang="pt-BR" sz="2000" b="1" dirty="0"/>
            </a:br>
            <a:endParaRPr lang="pt-BR" sz="20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16E3A3B-1820-877A-9CBF-7FC921336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106" y="313765"/>
            <a:ext cx="5414682" cy="654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152B8A-F328-4BE9-8AA9-3DE3C28E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23" y="1967265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Lista de </a:t>
            </a:r>
            <a:r>
              <a:rPr lang="en-US" sz="28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estados</a:t>
            </a:r>
            <a:r>
              <a:rPr lang="en-US" sz="28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8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animo</a:t>
            </a:r>
            <a:r>
              <a:rPr lang="en-US" sz="28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presentes</a:t>
            </a:r>
            <a:r>
              <a:rPr lang="en-US" sz="28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(LEAP) 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Engelmann (2002)</a:t>
            </a:r>
          </a:p>
        </p:txBody>
      </p:sp>
      <p:pic>
        <p:nvPicPr>
          <p:cNvPr id="5" name="Espaço Reservado para Conteúdo 4" descr="Tabela&#10;&#10;Descrição gerada automaticamente">
            <a:extLst>
              <a:ext uri="{FF2B5EF4-FFF2-40B4-BE49-F238E27FC236}">
                <a16:creationId xmlns:a16="http://schemas.microsoft.com/office/drawing/2014/main" id="{043B61ED-D318-44EA-8E4D-D2B42E0D2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220" y="0"/>
            <a:ext cx="51606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4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5F98C-9679-0776-1FAF-C44FC1FC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da escala </a:t>
            </a:r>
            <a:r>
              <a:rPr lang="pt-BR" dirty="0" err="1"/>
              <a:t>Likert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A1756D-5C2C-7998-C729-87E958E70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Definição do tema...</a:t>
            </a:r>
          </a:p>
          <a:p>
            <a:pPr lvl="1"/>
            <a:r>
              <a:rPr lang="pt-BR" sz="2800" dirty="0"/>
              <a:t>Definição dos itens da escala</a:t>
            </a:r>
          </a:p>
          <a:p>
            <a:pPr lvl="2"/>
            <a:r>
              <a:rPr lang="pt-BR" sz="2400" dirty="0"/>
              <a:t>Outras escalas/Revisão bibliográfica</a:t>
            </a:r>
          </a:p>
          <a:p>
            <a:pPr lvl="2"/>
            <a:r>
              <a:rPr lang="pt-BR" sz="2400" dirty="0"/>
              <a:t>Brainstorm</a:t>
            </a:r>
          </a:p>
          <a:p>
            <a:pPr lvl="2"/>
            <a:r>
              <a:rPr lang="pt-BR" sz="2400" dirty="0"/>
              <a:t>Entrevistas com especialistas/publico alvo</a:t>
            </a:r>
          </a:p>
          <a:p>
            <a:pPr lvl="2"/>
            <a:r>
              <a:rPr lang="pt-BR" sz="2400" dirty="0"/>
              <a:t>Incidentes críticos</a:t>
            </a:r>
          </a:p>
          <a:p>
            <a:pPr lvl="2"/>
            <a:r>
              <a:rPr lang="pt-BR" sz="2400" dirty="0" err="1"/>
              <a:t>etc</a:t>
            </a:r>
            <a:endParaRPr lang="pt-BR" sz="2400" dirty="0"/>
          </a:p>
          <a:p>
            <a:pPr lvl="2"/>
            <a:endParaRPr lang="pt-BR" sz="2400" dirty="0"/>
          </a:p>
          <a:p>
            <a:pPr lvl="1"/>
            <a:r>
              <a:rPr lang="pt-BR" sz="2800" dirty="0"/>
              <a:t>Piloto... Seleção de itens/validade/fidedignidade</a:t>
            </a:r>
          </a:p>
          <a:p>
            <a:pPr lvl="1"/>
            <a:r>
              <a:rPr lang="pt-BR" sz="2800" dirty="0"/>
              <a:t>Escala final</a:t>
            </a:r>
          </a:p>
          <a:p>
            <a:pPr lvl="1"/>
            <a:endParaRPr lang="pt-BR" sz="2800" dirty="0"/>
          </a:p>
          <a:p>
            <a:pPr lvl="2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46710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736</Words>
  <Application>Microsoft Macintosh PowerPoint</Application>
  <PresentationFormat>Widescreen</PresentationFormat>
  <Paragraphs>140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Aldine401 BT</vt:lpstr>
      <vt:lpstr>Arial</vt:lpstr>
      <vt:lpstr>Calibri</vt:lpstr>
      <vt:lpstr>Calibri Light</vt:lpstr>
      <vt:lpstr>Heuristica-Regular</vt:lpstr>
      <vt:lpstr>Tema do Office</vt:lpstr>
      <vt:lpstr>Imagem de Bitmap</vt:lpstr>
      <vt:lpstr>Testes, escalas &amp; inventários</vt:lpstr>
      <vt:lpstr>Testes, escalas &amp; inventários</vt:lpstr>
      <vt:lpstr>Princípios para a criação de um instrumento </vt:lpstr>
      <vt:lpstr>Escalas mais comuns</vt:lpstr>
      <vt:lpstr>Apresentação do PowerPoint</vt:lpstr>
      <vt:lpstr>Apresentação do PowerPoint</vt:lpstr>
      <vt:lpstr>Exemplo escala Likert sobre dificuldades encontradas no mestrado e no doutorado  </vt:lpstr>
      <vt:lpstr>Lista de estados de animo presentes (LEAP)  Engelmann (2002)</vt:lpstr>
      <vt:lpstr>Construção da escala Likert</vt:lpstr>
      <vt:lpstr>Diferencial Semântico </vt:lpstr>
      <vt:lpstr>Diferencial Semântico</vt:lpstr>
      <vt:lpstr>Escala de diferencial semântico Ex: Caracteristicas percebidas em diferentes marcas/traços etc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Testes, escalas &amp; inventários</dc:title>
  <dc:creator>Galera</dc:creator>
  <cp:lastModifiedBy>Mariana oliveira</cp:lastModifiedBy>
  <cp:revision>14</cp:revision>
  <dcterms:created xsi:type="dcterms:W3CDTF">2022-05-02T13:58:23Z</dcterms:created>
  <dcterms:modified xsi:type="dcterms:W3CDTF">2023-06-06T17:54:55Z</dcterms:modified>
</cp:coreProperties>
</file>