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39"/>
  </p:notesMasterIdLst>
  <p:sldIdLst>
    <p:sldId id="256" r:id="rId2"/>
    <p:sldId id="282" r:id="rId3"/>
    <p:sldId id="283" r:id="rId4"/>
    <p:sldId id="284" r:id="rId5"/>
    <p:sldId id="312" r:id="rId6"/>
    <p:sldId id="285" r:id="rId7"/>
    <p:sldId id="286" r:id="rId8"/>
    <p:sldId id="287" r:id="rId9"/>
    <p:sldId id="288" r:id="rId10"/>
    <p:sldId id="289" r:id="rId11"/>
    <p:sldId id="290" r:id="rId12"/>
    <p:sldId id="291" r:id="rId13"/>
    <p:sldId id="292" r:id="rId14"/>
    <p:sldId id="293" r:id="rId15"/>
    <p:sldId id="294" r:id="rId16"/>
    <p:sldId id="295" r:id="rId17"/>
    <p:sldId id="297" r:id="rId18"/>
    <p:sldId id="298" r:id="rId19"/>
    <p:sldId id="299" r:id="rId20"/>
    <p:sldId id="296" r:id="rId21"/>
    <p:sldId id="300" r:id="rId22"/>
    <p:sldId id="301" r:id="rId23"/>
    <p:sldId id="302" r:id="rId24"/>
    <p:sldId id="303" r:id="rId25"/>
    <p:sldId id="304" r:id="rId26"/>
    <p:sldId id="305" r:id="rId27"/>
    <p:sldId id="306" r:id="rId28"/>
    <p:sldId id="307" r:id="rId29"/>
    <p:sldId id="308" r:id="rId30"/>
    <p:sldId id="309" r:id="rId31"/>
    <p:sldId id="310" r:id="rId32"/>
    <p:sldId id="311" r:id="rId33"/>
    <p:sldId id="313" r:id="rId34"/>
    <p:sldId id="314" r:id="rId35"/>
    <p:sldId id="315" r:id="rId36"/>
    <p:sldId id="316" r:id="rId37"/>
    <p:sldId id="281" r:id="rId38"/>
  </p:sldIdLst>
  <p:sldSz cx="9144000" cy="6858000" type="screen4x3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enhum Estilo, Nenhuma Grade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1386" y="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B7A658-2258-484A-A89B-F1EBF0161B28}" type="datetimeFigureOut">
              <a:rPr lang="pt-BR" smtClean="0"/>
              <a:t>12/09/2016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F795558-8B91-40AA-AFA0-108B56391B4D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617615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noProof="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F795558-8B91-40AA-AFA0-108B56391B4D}" type="slidenum">
              <a:rPr lang="pt-BR" smtClean="0"/>
              <a:t>24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54448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noProof="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F795558-8B91-40AA-AFA0-108B56391B4D}" type="slidenum">
              <a:rPr lang="pt-BR" smtClean="0"/>
              <a:t>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54448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noProof="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F795558-8B91-40AA-AFA0-108B56391B4D}" type="slidenum">
              <a:rPr lang="pt-BR" smtClean="0"/>
              <a:t>30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54448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905000"/>
            <a:ext cx="7543800" cy="2593975"/>
          </a:xfrm>
        </p:spPr>
        <p:txBody>
          <a:bodyPr anchor="b"/>
          <a:lstStyle>
            <a:lvl1pPr>
              <a:defRPr sz="6600">
                <a:ln>
                  <a:noFill/>
                </a:ln>
                <a:solidFill>
                  <a:schemeClr val="tx2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4572000"/>
            <a:ext cx="6461760" cy="10668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2AAD46-4C33-4380-8B9B-05A1F7C6C3C1}" type="datetime1">
              <a:rPr lang="pt-BR" smtClean="0"/>
              <a:t>12/09/2016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6000DF-CA84-44C6-93EB-343BE10D85F4}" type="datetime1">
              <a:rPr lang="pt-BR" smtClean="0"/>
              <a:t>12/09/2016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1752600" cy="5851525"/>
          </a:xfrm>
        </p:spPr>
        <p:txBody>
          <a:bodyPr vert="eaVert" anchor="b" anchorCtr="0"/>
          <a:lstStyle/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1A444D-54FA-405C-AE83-D6A748E2CC7E}" type="datetime1">
              <a:rPr lang="pt-BR" smtClean="0"/>
              <a:t>12/09/2016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4000"/>
            </a:lvl1pPr>
            <a:lvl2pPr>
              <a:defRPr sz="4000"/>
            </a:lvl2pPr>
            <a:lvl3pPr>
              <a:defRPr sz="3600"/>
            </a:lvl3pPr>
            <a:lvl4pPr>
              <a:defRPr sz="3200"/>
            </a:lvl4pPr>
            <a:lvl5pPr>
              <a:defRPr sz="2800"/>
            </a:lvl5pPr>
          </a:lstStyle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CC1AA6-42E6-4BA5-9F7E-CEA8C247421D}" type="datetime1">
              <a:rPr lang="pt-BR" smtClean="0"/>
              <a:t>12/09/2016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5486400"/>
            <a:ext cx="7659687" cy="1168400"/>
          </a:xfrm>
        </p:spPr>
        <p:txBody>
          <a:bodyPr anchor="t"/>
          <a:lstStyle>
            <a:lvl1pPr algn="l">
              <a:defRPr sz="3600" b="0" cap="all"/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3852863"/>
            <a:ext cx="6135687" cy="163353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6685B1-8A6B-4009-9973-096CECA0B8C4}" type="datetime1">
              <a:rPr lang="pt-BR" smtClean="0"/>
              <a:t>12/09/2016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536192"/>
            <a:ext cx="3657600" cy="45902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19600" y="1536192"/>
            <a:ext cx="3657600" cy="45902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E96DB6-AD4F-4A10-8E01-0D3488A21C7D}" type="datetime1">
              <a:rPr lang="pt-BR" smtClean="0"/>
              <a:t>12/09/2016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3657600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365760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19600" y="1535113"/>
            <a:ext cx="3657600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419600" y="2174875"/>
            <a:ext cx="365760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B7FA61-64C5-4F21-8BD8-04F0DBBB60E6}" type="datetime1">
              <a:rPr lang="pt-BR" smtClean="0"/>
              <a:t>12/09/2016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C78D56-D90A-4AFE-A851-E8EA5FB5D291}" type="datetime1">
              <a:rPr lang="pt-BR" smtClean="0"/>
              <a:t>12/09/2016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45832C-E9FF-4784-AC2E-0ABDAC4B929C}" type="datetime1">
              <a:rPr lang="pt-BR" smtClean="0"/>
              <a:t>12/09/2016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1" y="5495544"/>
            <a:ext cx="7772400" cy="594360"/>
          </a:xfrm>
        </p:spPr>
        <p:txBody>
          <a:bodyPr anchor="b"/>
          <a:lstStyle>
            <a:lvl1pPr algn="ctr">
              <a:defRPr sz="2200" b="1"/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799" y="6096000"/>
            <a:ext cx="7772401" cy="6096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A7DC3F-EE31-4A87-A098-2472FA322D89}" type="datetime1">
              <a:rPr lang="pt-BR" smtClean="0"/>
              <a:t>12/09/2016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304800" y="381000"/>
            <a:ext cx="7772400" cy="4942840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1752" y="5495278"/>
            <a:ext cx="7772400" cy="594626"/>
          </a:xfrm>
        </p:spPr>
        <p:txBody>
          <a:bodyPr anchor="b"/>
          <a:lstStyle>
            <a:lvl1pPr algn="ctr">
              <a:defRPr sz="2200" b="1">
                <a:ln>
                  <a:noFill/>
                </a:ln>
                <a:solidFill>
                  <a:schemeClr val="tx2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0" y="0"/>
            <a:ext cx="8458200" cy="54864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 smtClean="0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1752" y="6096000"/>
            <a:ext cx="7772400" cy="612648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580662-26D6-476F-8F6C-5EB7B08B659C}" type="datetime1">
              <a:rPr lang="pt-BR" smtClean="0"/>
              <a:t>12/09/2016</a:t>
            </a:fld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pt-B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76200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7620000" cy="4800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8458200" y="0"/>
            <a:ext cx="6858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8458200" y="5486400"/>
            <a:ext cx="685800" cy="685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31788" y="5648960"/>
            <a:ext cx="548640" cy="396240"/>
          </a:xfrm>
          <a:prstGeom prst="bracketPair">
            <a:avLst>
              <a:gd name="adj" fmla="val 17949"/>
            </a:avLst>
          </a:prstGeom>
          <a:ln w="19050">
            <a:solidFill>
              <a:srgbClr val="FFFFFF"/>
            </a:solidFill>
          </a:ln>
        </p:spPr>
        <p:txBody>
          <a:bodyPr vert="horz" lIns="0" tIns="0" rIns="0" bIns="0" rtlCol="0" anchor="ctr"/>
          <a:lstStyle>
            <a:lvl1pPr algn="ctr">
              <a:defRPr sz="1800">
                <a:solidFill>
                  <a:srgbClr val="FFFFFF"/>
                </a:solidFill>
              </a:defRPr>
            </a:lvl1pPr>
          </a:lstStyle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16200000">
            <a:off x="7586910" y="4048760"/>
            <a:ext cx="2367281" cy="36576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2"/>
                </a:solidFill>
              </a:defRPr>
            </a:lvl1pPr>
          </a:lstStyle>
          <a:p>
            <a:endParaRPr lang="pt-B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16200000">
            <a:off x="7551351" y="1645920"/>
            <a:ext cx="2438399" cy="36576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2"/>
                </a:solidFill>
              </a:defRPr>
            </a:lvl1pPr>
          </a:lstStyle>
          <a:p>
            <a:fld id="{B178E253-25F9-4D91-B8C3-E3CF28743BC7}" type="datetime1">
              <a:rPr lang="pt-BR" smtClean="0"/>
              <a:t>12/09/2016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spcBef>
          <a:spcPct val="0"/>
        </a:spcBef>
        <a:buNone/>
        <a:defRPr sz="4600" kern="1200" cap="none" spc="-100" baseline="0">
          <a:ln>
            <a:noFill/>
          </a:ln>
          <a:solidFill>
            <a:schemeClr val="tx2"/>
          </a:solidFill>
          <a:effectLst/>
          <a:latin typeface="+mj-lt"/>
          <a:ea typeface="+mj-ea"/>
          <a:cs typeface="+mj-cs"/>
        </a:defRPr>
      </a:lvl1pPr>
    </p:titleStyle>
    <p:bodyStyle>
      <a:lvl1pPr marL="342900" indent="-2286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28600" algn="l" defTabSz="914400" rtl="0" eaLnBrk="1" latinLnBrk="0" hangingPunct="1">
        <a:spcBef>
          <a:spcPct val="20000"/>
        </a:spcBef>
        <a:buClr>
          <a:schemeClr val="accent2"/>
        </a:buClr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2pPr>
      <a:lvl3pPr marL="1005840" indent="-228600" algn="l" defTabSz="914400" rtl="0" eaLnBrk="1" latinLnBrk="0" hangingPunct="1">
        <a:spcBef>
          <a:spcPct val="20000"/>
        </a:spcBef>
        <a:buClr>
          <a:schemeClr val="accent3"/>
        </a:buClr>
        <a:buFont typeface="Arial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1280160" indent="-228600" algn="l" defTabSz="914400" rtl="0" eaLnBrk="1" latinLnBrk="0" hangingPunct="1">
        <a:spcBef>
          <a:spcPct val="20000"/>
        </a:spcBef>
        <a:buClr>
          <a:schemeClr val="accent4"/>
        </a:buClr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2800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defTabSz="914400" rtl="0" eaLnBrk="1" latinLnBrk="0" hangingPunct="1">
        <a:spcBef>
          <a:spcPct val="20000"/>
        </a:spcBef>
        <a:buClr>
          <a:schemeClr val="accent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103120" indent="-182880" algn="l" defTabSz="914400" rtl="0" eaLnBrk="1" latinLnBrk="0" hangingPunct="1">
        <a:spcBef>
          <a:spcPct val="20000"/>
        </a:spcBef>
        <a:buClr>
          <a:schemeClr val="accent3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182880" algn="l" defTabSz="914400" rtl="0" eaLnBrk="1" latinLnBrk="0" hangingPunct="1">
        <a:spcBef>
          <a:spcPct val="20000"/>
        </a:spcBef>
        <a:buClr>
          <a:schemeClr val="accent4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rcelobotelho.com/" TargetMode="External"/><Relationship Id="rId2" Type="http://schemas.openxmlformats.org/officeDocument/2006/relationships/hyperlink" Target="mailto:mbotelho@usp.br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rcelobotelho.com/" TargetMode="External"/><Relationship Id="rId2" Type="http://schemas.openxmlformats.org/officeDocument/2006/relationships/hyperlink" Target="mailto:mbotelho@usp.br" TargetMode="Externa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pt-BR" smtClean="0"/>
              <a:t>Probabilidade e Estatística Aplicadas à Contabilidade I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pt-BR" sz="2400" dirty="0">
                <a:solidFill>
                  <a:schemeClr val="tx1"/>
                </a:solidFill>
              </a:rPr>
              <a:t>Prof. Dr. Marcelo Botelho da Costa Moraes</a:t>
            </a:r>
          </a:p>
          <a:p>
            <a:r>
              <a:rPr lang="pt-BR" sz="2400" dirty="0">
                <a:solidFill>
                  <a:schemeClr val="tx1"/>
                </a:solidFill>
                <a:hlinkClick r:id="rId2"/>
              </a:rPr>
              <a:t>mbotelho@usp.br</a:t>
            </a:r>
            <a:endParaRPr lang="pt-BR" sz="2400" dirty="0">
              <a:solidFill>
                <a:schemeClr val="tx1"/>
              </a:solidFill>
            </a:endParaRPr>
          </a:p>
          <a:p>
            <a:r>
              <a:rPr lang="pt-BR" sz="2400" dirty="0">
                <a:solidFill>
                  <a:schemeClr val="tx1"/>
                </a:solidFill>
                <a:hlinkClick r:id="rId3"/>
              </a:rPr>
              <a:t>www.marcelobotelho.com</a:t>
            </a:r>
            <a:r>
              <a:rPr lang="pt-BR" sz="240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80838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Média Amostral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10</a:t>
            </a:fld>
            <a:endParaRPr lang="pt-BR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" name="Freeform 5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7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3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0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3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4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6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49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0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1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2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3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4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5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7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8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2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3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4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5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6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7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8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69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0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1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2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3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4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5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6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7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8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79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1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2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3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6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7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89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2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3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4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5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6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7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8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99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2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3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4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5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8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09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0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1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2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3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4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5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6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7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8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19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0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1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2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3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4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5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6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7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8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29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0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1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2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3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4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5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6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7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8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39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0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1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2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3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4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1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3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4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29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0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1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2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3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4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5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6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7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8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39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0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1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2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3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3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4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5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6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7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8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49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0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1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2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3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4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5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6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7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8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59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0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1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2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3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4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5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6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7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8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69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0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1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2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3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4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5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6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7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8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79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0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1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2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3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4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5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6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7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8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89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0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1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2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3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4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5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6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7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8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499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0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1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2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3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4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5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6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7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8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09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0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1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2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3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4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5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6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7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8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19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0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1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2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3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4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5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6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7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8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29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0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1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2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3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4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5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6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7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8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39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0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1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2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3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4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5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6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7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8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49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0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1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2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3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4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5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6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7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8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59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0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1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2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3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4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5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6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7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8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69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0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1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2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3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4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5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6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7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8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79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0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1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2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3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4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5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6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7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8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89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0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1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595" name="Tabela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0843110"/>
              </p:ext>
            </p:extLst>
          </p:nvPr>
        </p:nvGraphicFramePr>
        <p:xfrm>
          <a:off x="395536" y="2636911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425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430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472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549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580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78529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Média Amostral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11</a:t>
            </a:fld>
            <a:endParaRPr lang="pt-BR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" name="Freeform 5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7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3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0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3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4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6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49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0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1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2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3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4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5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7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8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2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3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4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5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6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7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8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69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0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1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2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3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4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5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6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7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8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79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1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2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3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6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7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89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2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3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4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5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6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7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8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99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2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3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4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5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8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09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0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1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2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3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4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5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6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7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8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19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0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1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2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3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4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5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6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7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8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29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0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1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2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3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4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5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6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7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8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39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0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1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2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3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4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1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3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4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29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0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1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2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3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4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5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6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7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8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39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0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1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2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3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3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4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5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6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7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8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49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0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1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2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3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4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5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6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7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8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59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0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1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2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3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4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5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6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7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8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69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0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1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2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3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4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5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6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7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8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79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0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1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2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3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4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5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6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7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8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89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0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1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2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3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4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5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6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7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8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499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0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1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2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3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4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5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6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7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8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09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0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1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2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3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4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5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6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7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8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19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0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1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2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3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4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5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6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7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8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29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0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1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2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3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4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5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6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7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8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39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0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1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2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3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4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5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6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7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8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49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0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1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2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3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4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5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6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7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8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59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0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1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2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3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4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5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6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7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8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69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0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1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2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3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4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5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6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7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8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79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0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1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2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3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4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5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6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7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8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89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0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1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595" name="Tabela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4746834"/>
              </p:ext>
            </p:extLst>
          </p:nvPr>
        </p:nvGraphicFramePr>
        <p:xfrm>
          <a:off x="395536" y="2636911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425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435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472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549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ixaDeTexto 2"/>
              <p:cNvSpPr txBox="1"/>
              <p:nvPr/>
            </p:nvSpPr>
            <p:spPr>
              <a:xfrm>
                <a:off x="2051719" y="1484784"/>
                <a:ext cx="4766593" cy="9253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pt-BR" sz="28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pt-BR" sz="2800" b="0" i="1" smtClean="0">
                              <a:latin typeface="Cambria Math"/>
                            </a:rPr>
                            <m:t>𝑥</m:t>
                          </m:r>
                        </m:e>
                      </m:acc>
                      <m:r>
                        <a:rPr lang="pt-BR" sz="28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2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2800" b="0" i="1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pt-BR" sz="28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sz="2800" b="0" i="1" smtClean="0">
                                      <a:latin typeface="Cambria Math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pt-BR" sz="2800" b="0" i="1" smtClean="0">
                                      <a:latin typeface="Cambria Math"/>
                                    </a:rPr>
                                    <m:t>𝑖</m:t>
                                  </m:r>
                                </m:sub>
                              </m:sSub>
                            </m:e>
                          </m:nary>
                        </m:num>
                        <m:den>
                          <m:r>
                            <a:rPr lang="pt-BR" sz="2800" b="0" i="1" smtClean="0">
                              <a:latin typeface="Cambria Math"/>
                            </a:rPr>
                            <m:t>𝑛</m:t>
                          </m:r>
                        </m:den>
                      </m:f>
                      <m:r>
                        <a:rPr lang="pt-BR" sz="28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2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pt-BR" sz="2800" b="0" i="1" smtClean="0">
                              <a:latin typeface="Cambria Math"/>
                            </a:rPr>
                            <m:t>34.356</m:t>
                          </m:r>
                        </m:num>
                        <m:den>
                          <m:r>
                            <a:rPr lang="pt-BR" sz="2800" b="0" i="1" smtClean="0">
                              <a:latin typeface="Cambria Math"/>
                            </a:rPr>
                            <m:t>70</m:t>
                          </m:r>
                        </m:den>
                      </m:f>
                      <m:r>
                        <a:rPr lang="pt-BR" sz="2800" b="0" i="1" smtClean="0">
                          <a:latin typeface="Cambria Math"/>
                        </a:rPr>
                        <m:t>=</m:t>
                      </m:r>
                      <m:r>
                        <a:rPr lang="pt-BR" sz="2800" b="1" i="1" smtClean="0">
                          <a:latin typeface="Cambria Math"/>
                        </a:rPr>
                        <m:t>𝟒𝟗𝟎</m:t>
                      </m:r>
                      <m:r>
                        <a:rPr lang="pt-BR" sz="2800" b="1" i="1" smtClean="0">
                          <a:latin typeface="Cambria Math"/>
                        </a:rPr>
                        <m:t>,</m:t>
                      </m:r>
                      <m:r>
                        <a:rPr lang="pt-BR" sz="2800" b="1" i="1" smtClean="0">
                          <a:latin typeface="Cambria Math"/>
                        </a:rPr>
                        <m:t>𝟖𝟎</m:t>
                      </m:r>
                    </m:oMath>
                  </m:oMathPara>
                </a14:m>
                <a:endParaRPr lang="pt-BR" sz="2800" b="1" dirty="0"/>
              </a:p>
            </p:txBody>
          </p:sp>
        </mc:Choice>
        <mc:Fallback xmlns="">
          <p:sp>
            <p:nvSpPr>
              <p:cNvPr id="3" name="CaixaDe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51719" y="1484784"/>
                <a:ext cx="4766593" cy="925382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54608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Mediana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r>
              <a:rPr lang="pt-BR" dirty="0"/>
              <a:t>A </a:t>
            </a:r>
            <a:r>
              <a:rPr lang="pt-BR" b="1" dirty="0"/>
              <a:t>mediana</a:t>
            </a:r>
            <a:r>
              <a:rPr lang="pt-BR" dirty="0"/>
              <a:t> de um conjunto de dados é o valor no meio quando os itens de dados são dispostos por ordem </a:t>
            </a:r>
            <a:r>
              <a:rPr lang="pt-BR" dirty="0" smtClean="0"/>
              <a:t>crescente (em rol)</a:t>
            </a:r>
            <a:endParaRPr lang="pt-BR" dirty="0"/>
          </a:p>
          <a:p>
            <a:r>
              <a:rPr lang="pt-BR" dirty="0" smtClean="0"/>
              <a:t>Quando se trata de um número ímpar de observações a mediana é o valor intermediário</a:t>
            </a:r>
          </a:p>
          <a:p>
            <a:r>
              <a:rPr lang="pt-BR" dirty="0" smtClean="0"/>
              <a:t>Quando se trata de um número par de observações a mediana é a média dos dois valores intermediários</a:t>
            </a:r>
          </a:p>
          <a:p>
            <a:r>
              <a:rPr lang="pt-BR" dirty="0"/>
              <a:t>A mediana é a medida de </a:t>
            </a:r>
            <a:r>
              <a:rPr lang="pt-BR" dirty="0" smtClean="0"/>
              <a:t>posição mais utilizada para dados de receitas anuais e valor  patrimonial</a:t>
            </a:r>
          </a:p>
          <a:p>
            <a:r>
              <a:rPr lang="pt-BR" dirty="0" smtClean="0"/>
              <a:t>Algumas receitas ou valores extremamente elevados podem inflar a média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64788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Mediana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3200" dirty="0" smtClean="0"/>
              <a:t>Para um número ímpar de observações</a:t>
            </a:r>
            <a:endParaRPr lang="pt-BR" sz="32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13</a:t>
            </a:fld>
            <a:endParaRPr lang="pt-BR"/>
          </a:p>
        </p:txBody>
      </p:sp>
      <p:grpSp>
        <p:nvGrpSpPr>
          <p:cNvPr id="34" name="Grupo 33"/>
          <p:cNvGrpSpPr/>
          <p:nvPr/>
        </p:nvGrpSpPr>
        <p:grpSpPr>
          <a:xfrm>
            <a:off x="827584" y="2636912"/>
            <a:ext cx="7722635" cy="2876550"/>
            <a:chOff x="827584" y="2636912"/>
            <a:chExt cx="7722635" cy="2876550"/>
          </a:xfrm>
        </p:grpSpPr>
        <p:grpSp>
          <p:nvGrpSpPr>
            <p:cNvPr id="5" name="Group 3"/>
            <p:cNvGrpSpPr>
              <a:grpSpLocks/>
            </p:cNvGrpSpPr>
            <p:nvPr/>
          </p:nvGrpSpPr>
          <p:grpSpPr bwMode="auto">
            <a:xfrm>
              <a:off x="1189534" y="3551312"/>
              <a:ext cx="4267200" cy="476250"/>
              <a:chOff x="900" y="1776"/>
              <a:chExt cx="2688" cy="300"/>
            </a:xfrm>
          </p:grpSpPr>
          <p:sp>
            <p:nvSpPr>
              <p:cNvPr id="6" name="Rectangle 4"/>
              <p:cNvSpPr>
                <a:spLocks noChangeArrowheads="1"/>
              </p:cNvSpPr>
              <p:nvPr/>
            </p:nvSpPr>
            <p:spPr bwMode="auto">
              <a:xfrm>
                <a:off x="900" y="1776"/>
                <a:ext cx="384" cy="300"/>
              </a:xfrm>
              <a:prstGeom prst="rect">
                <a:avLst/>
              </a:prstGeom>
              <a:gradFill rotWithShape="0">
                <a:gsLst>
                  <a:gs pos="0">
                    <a:srgbClr val="993366">
                      <a:gamma/>
                      <a:shade val="46275"/>
                      <a:invGamma/>
                    </a:srgbClr>
                  </a:gs>
                  <a:gs pos="50000">
                    <a:srgbClr val="993366"/>
                  </a:gs>
                  <a:gs pos="100000">
                    <a:srgbClr val="993366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pt-BR" sz="2400" b="1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7" name="Rectangle 5"/>
              <p:cNvSpPr>
                <a:spLocks noChangeArrowheads="1"/>
              </p:cNvSpPr>
              <p:nvPr/>
            </p:nvSpPr>
            <p:spPr bwMode="auto">
              <a:xfrm>
                <a:off x="1284" y="1776"/>
                <a:ext cx="384" cy="300"/>
              </a:xfrm>
              <a:prstGeom prst="rect">
                <a:avLst/>
              </a:prstGeom>
              <a:gradFill rotWithShape="0">
                <a:gsLst>
                  <a:gs pos="0">
                    <a:srgbClr val="993366">
                      <a:gamma/>
                      <a:shade val="46275"/>
                      <a:invGamma/>
                    </a:srgbClr>
                  </a:gs>
                  <a:gs pos="50000">
                    <a:srgbClr val="993366"/>
                  </a:gs>
                  <a:gs pos="100000">
                    <a:srgbClr val="993366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pt-BR" sz="2400" b="1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8" name="Rectangle 6"/>
              <p:cNvSpPr>
                <a:spLocks noChangeArrowheads="1"/>
              </p:cNvSpPr>
              <p:nvPr/>
            </p:nvSpPr>
            <p:spPr bwMode="auto">
              <a:xfrm>
                <a:off x="2052" y="1776"/>
                <a:ext cx="384" cy="300"/>
              </a:xfrm>
              <a:prstGeom prst="rect">
                <a:avLst/>
              </a:prstGeom>
              <a:gradFill rotWithShape="0">
                <a:gsLst>
                  <a:gs pos="0">
                    <a:srgbClr val="993366">
                      <a:gamma/>
                      <a:shade val="46275"/>
                      <a:invGamma/>
                    </a:srgbClr>
                  </a:gs>
                  <a:gs pos="50000">
                    <a:srgbClr val="993366"/>
                  </a:gs>
                  <a:gs pos="100000">
                    <a:srgbClr val="993366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pt-BR" sz="2400" b="1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9" name="Rectangle 7"/>
              <p:cNvSpPr>
                <a:spLocks noChangeArrowheads="1"/>
              </p:cNvSpPr>
              <p:nvPr/>
            </p:nvSpPr>
            <p:spPr bwMode="auto">
              <a:xfrm>
                <a:off x="2436" y="1776"/>
                <a:ext cx="384" cy="300"/>
              </a:xfrm>
              <a:prstGeom prst="rect">
                <a:avLst/>
              </a:prstGeom>
              <a:gradFill rotWithShape="0">
                <a:gsLst>
                  <a:gs pos="0">
                    <a:srgbClr val="993366">
                      <a:gamma/>
                      <a:shade val="46275"/>
                      <a:invGamma/>
                    </a:srgbClr>
                  </a:gs>
                  <a:gs pos="50000">
                    <a:srgbClr val="993366"/>
                  </a:gs>
                  <a:gs pos="100000">
                    <a:srgbClr val="993366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pt-BR" sz="2400" b="1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10" name="Rectangle 8"/>
              <p:cNvSpPr>
                <a:spLocks noChangeArrowheads="1"/>
              </p:cNvSpPr>
              <p:nvPr/>
            </p:nvSpPr>
            <p:spPr bwMode="auto">
              <a:xfrm>
                <a:off x="2820" y="1776"/>
                <a:ext cx="384" cy="300"/>
              </a:xfrm>
              <a:prstGeom prst="rect">
                <a:avLst/>
              </a:prstGeom>
              <a:gradFill rotWithShape="0">
                <a:gsLst>
                  <a:gs pos="0">
                    <a:srgbClr val="993366">
                      <a:gamma/>
                      <a:shade val="46275"/>
                      <a:invGamma/>
                    </a:srgbClr>
                  </a:gs>
                  <a:gs pos="50000">
                    <a:srgbClr val="993366"/>
                  </a:gs>
                  <a:gs pos="100000">
                    <a:srgbClr val="993366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pt-BR" sz="2400" b="1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11" name="Rectangle 9"/>
              <p:cNvSpPr>
                <a:spLocks noChangeArrowheads="1"/>
              </p:cNvSpPr>
              <p:nvPr/>
            </p:nvSpPr>
            <p:spPr bwMode="auto">
              <a:xfrm>
                <a:off x="1668" y="1776"/>
                <a:ext cx="384" cy="300"/>
              </a:xfrm>
              <a:prstGeom prst="rect">
                <a:avLst/>
              </a:prstGeom>
              <a:gradFill rotWithShape="0">
                <a:gsLst>
                  <a:gs pos="0">
                    <a:srgbClr val="993366">
                      <a:gamma/>
                      <a:shade val="46275"/>
                      <a:invGamma/>
                    </a:srgbClr>
                  </a:gs>
                  <a:gs pos="50000">
                    <a:srgbClr val="993366"/>
                  </a:gs>
                  <a:gs pos="100000">
                    <a:srgbClr val="993366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pt-BR" sz="2400" b="1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12" name="Rectangle 10"/>
              <p:cNvSpPr>
                <a:spLocks noChangeArrowheads="1"/>
              </p:cNvSpPr>
              <p:nvPr/>
            </p:nvSpPr>
            <p:spPr bwMode="auto">
              <a:xfrm>
                <a:off x="3204" y="1776"/>
                <a:ext cx="384" cy="300"/>
              </a:xfrm>
              <a:prstGeom prst="rect">
                <a:avLst/>
              </a:prstGeom>
              <a:gradFill rotWithShape="0">
                <a:gsLst>
                  <a:gs pos="0">
                    <a:srgbClr val="993366">
                      <a:gamma/>
                      <a:shade val="46275"/>
                      <a:invGamma/>
                    </a:srgbClr>
                  </a:gs>
                  <a:gs pos="50000">
                    <a:srgbClr val="993366"/>
                  </a:gs>
                  <a:gs pos="100000">
                    <a:srgbClr val="993366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pt-BR" sz="2400" b="1">
                  <a:solidFill>
                    <a:schemeClr val="bg1"/>
                  </a:solidFill>
                  <a:latin typeface="+mj-lt"/>
                </a:endParaRPr>
              </a:p>
            </p:txBody>
          </p:sp>
        </p:grpSp>
        <p:sp>
          <p:nvSpPr>
            <p:cNvPr id="13" name="Text Box 11"/>
            <p:cNvSpPr txBox="1">
              <a:spLocks noChangeArrowheads="1"/>
            </p:cNvSpPr>
            <p:nvPr/>
          </p:nvSpPr>
          <p:spPr bwMode="auto">
            <a:xfrm>
              <a:off x="1249859" y="3565600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12</a:t>
              </a:r>
            </a:p>
          </p:txBody>
        </p:sp>
        <p:sp>
          <p:nvSpPr>
            <p:cNvPr id="14" name="Text Box 12"/>
            <p:cNvSpPr txBox="1">
              <a:spLocks noChangeArrowheads="1"/>
            </p:cNvSpPr>
            <p:nvPr/>
          </p:nvSpPr>
          <p:spPr bwMode="auto">
            <a:xfrm>
              <a:off x="1859459" y="3565600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14</a:t>
              </a:r>
            </a:p>
          </p:txBody>
        </p:sp>
        <p:sp>
          <p:nvSpPr>
            <p:cNvPr id="15" name="Text Box 13"/>
            <p:cNvSpPr txBox="1">
              <a:spLocks noChangeArrowheads="1"/>
            </p:cNvSpPr>
            <p:nvPr/>
          </p:nvSpPr>
          <p:spPr bwMode="auto">
            <a:xfrm>
              <a:off x="3078659" y="3565600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19</a:t>
              </a:r>
            </a:p>
          </p:txBody>
        </p:sp>
        <p:sp>
          <p:nvSpPr>
            <p:cNvPr id="16" name="Text Box 14"/>
            <p:cNvSpPr txBox="1">
              <a:spLocks noChangeArrowheads="1"/>
            </p:cNvSpPr>
            <p:nvPr/>
          </p:nvSpPr>
          <p:spPr bwMode="auto">
            <a:xfrm>
              <a:off x="3688259" y="3565600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26</a:t>
              </a:r>
            </a:p>
          </p:txBody>
        </p:sp>
        <p:sp>
          <p:nvSpPr>
            <p:cNvPr id="17" name="Text Box 15"/>
            <p:cNvSpPr txBox="1">
              <a:spLocks noChangeArrowheads="1"/>
            </p:cNvSpPr>
            <p:nvPr/>
          </p:nvSpPr>
          <p:spPr bwMode="auto">
            <a:xfrm>
              <a:off x="4297859" y="3565600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27</a:t>
              </a:r>
            </a:p>
          </p:txBody>
        </p:sp>
        <p:sp>
          <p:nvSpPr>
            <p:cNvPr id="18" name="Text Box 16"/>
            <p:cNvSpPr txBox="1">
              <a:spLocks noChangeArrowheads="1"/>
            </p:cNvSpPr>
            <p:nvPr/>
          </p:nvSpPr>
          <p:spPr bwMode="auto">
            <a:xfrm>
              <a:off x="2469059" y="3565600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18</a:t>
              </a: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4847134" y="3551312"/>
              <a:ext cx="609600" cy="476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666699">
                          <a:gamma/>
                          <a:shade val="46275"/>
                          <a:invGamma/>
                        </a:srgbClr>
                      </a:gs>
                      <a:gs pos="50000">
                        <a:srgbClr val="666699"/>
                      </a:gs>
                      <a:gs pos="100000">
                        <a:srgbClr val="666699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27</a:t>
              </a:r>
            </a:p>
          </p:txBody>
        </p:sp>
        <p:sp>
          <p:nvSpPr>
            <p:cNvPr id="20" name="AutoShape 19"/>
            <p:cNvSpPr>
              <a:spLocks noChangeArrowheads="1"/>
            </p:cNvSpPr>
            <p:nvPr/>
          </p:nvSpPr>
          <p:spPr bwMode="auto">
            <a:xfrm rot="5400000">
              <a:off x="913309" y="3697362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1" name="Text Box 20"/>
            <p:cNvSpPr txBox="1">
              <a:spLocks noChangeArrowheads="1"/>
            </p:cNvSpPr>
            <p:nvPr/>
          </p:nvSpPr>
          <p:spPr bwMode="auto">
            <a:xfrm>
              <a:off x="5508104" y="3565600"/>
              <a:ext cx="3042115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pt-BR" sz="2400" b="1" smtClean="0">
                  <a:latin typeface="+mj-lt"/>
                </a:rPr>
                <a:t>em ordem crescente</a:t>
              </a:r>
              <a:endParaRPr lang="pt-BR" sz="2400" b="1">
                <a:latin typeface="+mj-lt"/>
              </a:endParaRPr>
            </a:p>
          </p:txBody>
        </p:sp>
        <p:sp>
          <p:nvSpPr>
            <p:cNvPr id="22" name="Oval 21"/>
            <p:cNvSpPr>
              <a:spLocks noChangeArrowheads="1"/>
            </p:cNvSpPr>
            <p:nvPr/>
          </p:nvSpPr>
          <p:spPr bwMode="auto">
            <a:xfrm>
              <a:off x="3037384" y="3475112"/>
              <a:ext cx="590550" cy="628650"/>
            </a:xfrm>
            <a:prstGeom prst="ellipse">
              <a:avLst/>
            </a:prstGeom>
            <a:noFill/>
            <a:ln w="19050">
              <a:solidFill>
                <a:schemeClr val="accent2">
                  <a:lumMod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1189534" y="2636912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26</a:t>
              </a:r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1799134" y="2636912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18</a:t>
              </a: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2408734" y="2636912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27</a:t>
              </a:r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018334" y="2636912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12</a:t>
              </a:r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3627934" y="2636912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14</a:t>
              </a:r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4237534" y="2636912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27</a:t>
              </a:r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4847134" y="2636912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19</a:t>
              </a:r>
            </a:p>
          </p:txBody>
        </p:sp>
        <p:sp>
          <p:nvSpPr>
            <p:cNvPr id="30" name="Text Box 29"/>
            <p:cNvSpPr txBox="1">
              <a:spLocks noChangeArrowheads="1"/>
            </p:cNvSpPr>
            <p:nvPr/>
          </p:nvSpPr>
          <p:spPr bwMode="auto">
            <a:xfrm>
              <a:off x="5674222" y="2698825"/>
              <a:ext cx="2250424" cy="4247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2400" b="1" dirty="0" smtClean="0">
                  <a:latin typeface="+mj-lt"/>
                </a:rPr>
                <a:t>7  observações</a:t>
              </a:r>
              <a:endParaRPr lang="pt-BR" sz="2400" b="1" dirty="0">
                <a:latin typeface="+mj-lt"/>
              </a:endParaRPr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827584" y="4103762"/>
              <a:ext cx="5086350" cy="857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l"/>
              <a:r>
                <a:rPr lang="pt-BR" sz="2400" b="1" smtClean="0">
                  <a:latin typeface="+mj-lt"/>
                </a:rPr>
                <a:t>A mediana é o valor intermediário</a:t>
              </a:r>
              <a:endParaRPr lang="pt-BR" sz="2400" b="1">
                <a:latin typeface="+mj-lt"/>
              </a:endParaRPr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3342184" y="4884812"/>
              <a:ext cx="2628900" cy="6286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l"/>
              <a:r>
                <a:rPr lang="pt-BR" sz="2400" b="1" dirty="0" smtClean="0">
                  <a:latin typeface="+mj-lt"/>
                </a:rPr>
                <a:t>Mediana</a:t>
              </a:r>
              <a:r>
                <a:rPr lang="en-US" sz="2400" b="1" dirty="0" smtClean="0">
                  <a:latin typeface="+mj-lt"/>
                </a:rPr>
                <a:t> </a:t>
              </a:r>
              <a:r>
                <a:rPr lang="en-US" sz="2400" b="1" dirty="0">
                  <a:latin typeface="+mj-lt"/>
                </a:rPr>
                <a:t>=   19</a:t>
              </a:r>
            </a:p>
          </p:txBody>
        </p:sp>
        <p:sp>
          <p:nvSpPr>
            <p:cNvPr id="33" name="Oval 32"/>
            <p:cNvSpPr>
              <a:spLocks noChangeArrowheads="1"/>
            </p:cNvSpPr>
            <p:nvPr/>
          </p:nvSpPr>
          <p:spPr bwMode="auto">
            <a:xfrm>
              <a:off x="4928220" y="4922912"/>
              <a:ext cx="723900" cy="571500"/>
            </a:xfrm>
            <a:prstGeom prst="ellipse">
              <a:avLst/>
            </a:prstGeom>
            <a:noFill/>
            <a:ln w="19050">
              <a:solidFill>
                <a:schemeClr val="accent2">
                  <a:lumMod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666699">
                          <a:gamma/>
                          <a:shade val="46275"/>
                          <a:invGamma/>
                        </a:srgbClr>
                      </a:gs>
                      <a:gs pos="50000">
                        <a:srgbClr val="666699"/>
                      </a:gs>
                      <a:gs pos="100000">
                        <a:srgbClr val="666699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6036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Mediana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3200" dirty="0" smtClean="0"/>
              <a:t>Para um número par de observações</a:t>
            </a:r>
            <a:endParaRPr lang="pt-BR" sz="32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14</a:t>
            </a:fld>
            <a:endParaRPr lang="pt-BR"/>
          </a:p>
        </p:txBody>
      </p:sp>
      <p:grpSp>
        <p:nvGrpSpPr>
          <p:cNvPr id="70" name="Grupo 69"/>
          <p:cNvGrpSpPr/>
          <p:nvPr/>
        </p:nvGrpSpPr>
        <p:grpSpPr>
          <a:xfrm>
            <a:off x="323528" y="2636912"/>
            <a:ext cx="8226691" cy="3067050"/>
            <a:chOff x="323528" y="2522190"/>
            <a:chExt cx="8226691" cy="3067050"/>
          </a:xfrm>
        </p:grpSpPr>
        <p:grpSp>
          <p:nvGrpSpPr>
            <p:cNvPr id="35" name="Group 54"/>
            <p:cNvGrpSpPr>
              <a:grpSpLocks/>
            </p:cNvGrpSpPr>
            <p:nvPr/>
          </p:nvGrpSpPr>
          <p:grpSpPr bwMode="auto">
            <a:xfrm>
              <a:off x="555303" y="3436590"/>
              <a:ext cx="4876800" cy="476250"/>
              <a:chOff x="768" y="1776"/>
              <a:chExt cx="3072" cy="300"/>
            </a:xfrm>
          </p:grpSpPr>
          <p:grpSp>
            <p:nvGrpSpPr>
              <p:cNvPr id="36" name="Group 49"/>
              <p:cNvGrpSpPr>
                <a:grpSpLocks/>
              </p:cNvGrpSpPr>
              <p:nvPr/>
            </p:nvGrpSpPr>
            <p:grpSpPr bwMode="auto">
              <a:xfrm>
                <a:off x="768" y="1776"/>
                <a:ext cx="2688" cy="300"/>
                <a:chOff x="900" y="1776"/>
                <a:chExt cx="2688" cy="300"/>
              </a:xfrm>
            </p:grpSpPr>
            <p:sp>
              <p:nvSpPr>
                <p:cNvPr id="38" name="Rectangle 9"/>
                <p:cNvSpPr>
                  <a:spLocks noChangeArrowheads="1"/>
                </p:cNvSpPr>
                <p:nvPr/>
              </p:nvSpPr>
              <p:spPr bwMode="auto">
                <a:xfrm>
                  <a:off x="900" y="1776"/>
                  <a:ext cx="384" cy="300"/>
                </a:xfrm>
                <a:prstGeom prst="rect">
                  <a:avLst/>
                </a:prstGeom>
                <a:gradFill rotWithShape="0">
                  <a:gsLst>
                    <a:gs pos="0">
                      <a:srgbClr val="993366">
                        <a:gamma/>
                        <a:shade val="46275"/>
                        <a:invGamma/>
                      </a:srgbClr>
                    </a:gs>
                    <a:gs pos="50000">
                      <a:srgbClr val="993366"/>
                    </a:gs>
                    <a:gs pos="100000">
                      <a:srgbClr val="993366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pt-BR" sz="2400" b="1">
                    <a:solidFill>
                      <a:schemeClr val="bg1"/>
                    </a:solidFill>
                    <a:latin typeface="+mj-lt"/>
                  </a:endParaRPr>
                </a:p>
              </p:txBody>
            </p:sp>
            <p:sp>
              <p:nvSpPr>
                <p:cNvPr id="39" name="Rectangle 13"/>
                <p:cNvSpPr>
                  <a:spLocks noChangeArrowheads="1"/>
                </p:cNvSpPr>
                <p:nvPr/>
              </p:nvSpPr>
              <p:spPr bwMode="auto">
                <a:xfrm>
                  <a:off x="1284" y="1776"/>
                  <a:ext cx="384" cy="300"/>
                </a:xfrm>
                <a:prstGeom prst="rect">
                  <a:avLst/>
                </a:prstGeom>
                <a:gradFill rotWithShape="0">
                  <a:gsLst>
                    <a:gs pos="0">
                      <a:srgbClr val="993366">
                        <a:gamma/>
                        <a:shade val="46275"/>
                        <a:invGamma/>
                      </a:srgbClr>
                    </a:gs>
                    <a:gs pos="50000">
                      <a:srgbClr val="993366"/>
                    </a:gs>
                    <a:gs pos="100000">
                      <a:srgbClr val="993366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pt-BR" sz="2400" b="1">
                    <a:solidFill>
                      <a:schemeClr val="bg1"/>
                    </a:solidFill>
                    <a:latin typeface="+mj-lt"/>
                  </a:endParaRPr>
                </a:p>
              </p:txBody>
            </p:sp>
            <p:sp>
              <p:nvSpPr>
                <p:cNvPr id="40" name="Rectangle 15"/>
                <p:cNvSpPr>
                  <a:spLocks noChangeArrowheads="1"/>
                </p:cNvSpPr>
                <p:nvPr/>
              </p:nvSpPr>
              <p:spPr bwMode="auto">
                <a:xfrm>
                  <a:off x="2052" y="1776"/>
                  <a:ext cx="384" cy="300"/>
                </a:xfrm>
                <a:prstGeom prst="rect">
                  <a:avLst/>
                </a:prstGeom>
                <a:gradFill rotWithShape="0">
                  <a:gsLst>
                    <a:gs pos="0">
                      <a:srgbClr val="993366">
                        <a:gamma/>
                        <a:shade val="46275"/>
                        <a:invGamma/>
                      </a:srgbClr>
                    </a:gs>
                    <a:gs pos="50000">
                      <a:srgbClr val="993366"/>
                    </a:gs>
                    <a:gs pos="100000">
                      <a:srgbClr val="993366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pt-BR" sz="2400" b="1">
                    <a:solidFill>
                      <a:schemeClr val="bg1"/>
                    </a:solidFill>
                    <a:latin typeface="+mj-lt"/>
                  </a:endParaRPr>
                </a:p>
              </p:txBody>
            </p:sp>
            <p:sp>
              <p:nvSpPr>
                <p:cNvPr id="41" name="Rectangle 16"/>
                <p:cNvSpPr>
                  <a:spLocks noChangeArrowheads="1"/>
                </p:cNvSpPr>
                <p:nvPr/>
              </p:nvSpPr>
              <p:spPr bwMode="auto">
                <a:xfrm>
                  <a:off x="2436" y="1776"/>
                  <a:ext cx="384" cy="300"/>
                </a:xfrm>
                <a:prstGeom prst="rect">
                  <a:avLst/>
                </a:prstGeom>
                <a:gradFill rotWithShape="0">
                  <a:gsLst>
                    <a:gs pos="0">
                      <a:srgbClr val="993366">
                        <a:gamma/>
                        <a:shade val="46275"/>
                        <a:invGamma/>
                      </a:srgbClr>
                    </a:gs>
                    <a:gs pos="50000">
                      <a:srgbClr val="993366"/>
                    </a:gs>
                    <a:gs pos="100000">
                      <a:srgbClr val="993366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pt-BR" sz="2400" b="1">
                    <a:solidFill>
                      <a:schemeClr val="bg1"/>
                    </a:solidFill>
                    <a:latin typeface="+mj-lt"/>
                  </a:endParaRPr>
                </a:p>
              </p:txBody>
            </p:sp>
            <p:sp>
              <p:nvSpPr>
                <p:cNvPr id="42" name="Rectangle 17"/>
                <p:cNvSpPr>
                  <a:spLocks noChangeArrowheads="1"/>
                </p:cNvSpPr>
                <p:nvPr/>
              </p:nvSpPr>
              <p:spPr bwMode="auto">
                <a:xfrm>
                  <a:off x="2820" y="1776"/>
                  <a:ext cx="384" cy="300"/>
                </a:xfrm>
                <a:prstGeom prst="rect">
                  <a:avLst/>
                </a:prstGeom>
                <a:gradFill rotWithShape="0">
                  <a:gsLst>
                    <a:gs pos="0">
                      <a:srgbClr val="993366">
                        <a:gamma/>
                        <a:shade val="46275"/>
                        <a:invGamma/>
                      </a:srgbClr>
                    </a:gs>
                    <a:gs pos="50000">
                      <a:srgbClr val="993366"/>
                    </a:gs>
                    <a:gs pos="100000">
                      <a:srgbClr val="993366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pt-BR" sz="2400" b="1">
                    <a:solidFill>
                      <a:schemeClr val="bg1"/>
                    </a:solidFill>
                    <a:latin typeface="+mj-lt"/>
                  </a:endParaRPr>
                </a:p>
              </p:txBody>
            </p:sp>
            <p:sp>
              <p:nvSpPr>
                <p:cNvPr id="43" name="Rectangle 46"/>
                <p:cNvSpPr>
                  <a:spLocks noChangeArrowheads="1"/>
                </p:cNvSpPr>
                <p:nvPr/>
              </p:nvSpPr>
              <p:spPr bwMode="auto">
                <a:xfrm>
                  <a:off x="1668" y="1776"/>
                  <a:ext cx="384" cy="300"/>
                </a:xfrm>
                <a:prstGeom prst="rect">
                  <a:avLst/>
                </a:prstGeom>
                <a:gradFill rotWithShape="0">
                  <a:gsLst>
                    <a:gs pos="0">
                      <a:srgbClr val="993366">
                        <a:gamma/>
                        <a:shade val="46275"/>
                        <a:invGamma/>
                      </a:srgbClr>
                    </a:gs>
                    <a:gs pos="50000">
                      <a:srgbClr val="993366"/>
                    </a:gs>
                    <a:gs pos="100000">
                      <a:srgbClr val="993366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pt-BR" sz="2400" b="1">
                    <a:solidFill>
                      <a:schemeClr val="bg1"/>
                    </a:solidFill>
                    <a:latin typeface="+mj-lt"/>
                  </a:endParaRPr>
                </a:p>
              </p:txBody>
            </p:sp>
            <p:sp>
              <p:nvSpPr>
                <p:cNvPr id="44" name="Rectangle 48"/>
                <p:cNvSpPr>
                  <a:spLocks noChangeArrowheads="1"/>
                </p:cNvSpPr>
                <p:nvPr/>
              </p:nvSpPr>
              <p:spPr bwMode="auto">
                <a:xfrm>
                  <a:off x="3204" y="1776"/>
                  <a:ext cx="384" cy="300"/>
                </a:xfrm>
                <a:prstGeom prst="rect">
                  <a:avLst/>
                </a:prstGeom>
                <a:gradFill rotWithShape="0">
                  <a:gsLst>
                    <a:gs pos="0">
                      <a:srgbClr val="993366">
                        <a:gamma/>
                        <a:shade val="46275"/>
                        <a:invGamma/>
                      </a:srgbClr>
                    </a:gs>
                    <a:gs pos="50000">
                      <a:srgbClr val="993366"/>
                    </a:gs>
                    <a:gs pos="100000">
                      <a:srgbClr val="993366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pt-BR" sz="2400" b="1">
                    <a:solidFill>
                      <a:schemeClr val="bg1"/>
                    </a:solidFill>
                    <a:latin typeface="+mj-lt"/>
                  </a:endParaRPr>
                </a:p>
              </p:txBody>
            </p:sp>
          </p:grpSp>
          <p:sp>
            <p:nvSpPr>
              <p:cNvPr id="37" name="Rectangle 52"/>
              <p:cNvSpPr>
                <a:spLocks noChangeArrowheads="1"/>
              </p:cNvSpPr>
              <p:nvPr/>
            </p:nvSpPr>
            <p:spPr bwMode="auto">
              <a:xfrm>
                <a:off x="3456" y="1776"/>
                <a:ext cx="384" cy="300"/>
              </a:xfrm>
              <a:prstGeom prst="rect">
                <a:avLst/>
              </a:prstGeom>
              <a:gradFill rotWithShape="0">
                <a:gsLst>
                  <a:gs pos="0">
                    <a:srgbClr val="993366">
                      <a:gamma/>
                      <a:shade val="46275"/>
                      <a:invGamma/>
                    </a:srgbClr>
                  </a:gs>
                  <a:gs pos="50000">
                    <a:srgbClr val="993366"/>
                  </a:gs>
                  <a:gs pos="100000">
                    <a:srgbClr val="993366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pt-BR" sz="2400" b="1">
                  <a:solidFill>
                    <a:schemeClr val="bg1"/>
                  </a:solidFill>
                  <a:latin typeface="+mj-lt"/>
                </a:endParaRPr>
              </a:p>
            </p:txBody>
          </p:sp>
        </p:grpSp>
        <p:sp>
          <p:nvSpPr>
            <p:cNvPr id="45" name="Oval 53"/>
            <p:cNvSpPr>
              <a:spLocks noChangeArrowheads="1"/>
            </p:cNvSpPr>
            <p:nvPr/>
          </p:nvSpPr>
          <p:spPr bwMode="auto">
            <a:xfrm>
              <a:off x="5389984" y="4827240"/>
              <a:ext cx="838200" cy="666750"/>
            </a:xfrm>
            <a:prstGeom prst="ellipse">
              <a:avLst/>
            </a:prstGeom>
            <a:noFill/>
            <a:ln w="19050">
              <a:solidFill>
                <a:schemeClr val="accent2">
                  <a:lumMod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666699">
                          <a:gamma/>
                          <a:shade val="46275"/>
                          <a:invGamma/>
                        </a:srgbClr>
                      </a:gs>
                      <a:gs pos="50000">
                        <a:srgbClr val="666699"/>
                      </a:gs>
                      <a:gs pos="100000">
                        <a:srgbClr val="666699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latin typeface="+mj-lt"/>
              </a:endParaRPr>
            </a:p>
          </p:txBody>
        </p:sp>
        <p:sp>
          <p:nvSpPr>
            <p:cNvPr id="46" name="Text Box 32"/>
            <p:cNvSpPr txBox="1">
              <a:spLocks noChangeArrowheads="1"/>
            </p:cNvSpPr>
            <p:nvPr/>
          </p:nvSpPr>
          <p:spPr bwMode="auto">
            <a:xfrm>
              <a:off x="615628" y="3450878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993366">
                          <a:gamma/>
                          <a:shade val="46275"/>
                          <a:invGamma/>
                        </a:srgbClr>
                      </a:gs>
                      <a:gs pos="50000">
                        <a:srgbClr val="993366"/>
                      </a:gs>
                      <a:gs pos="100000">
                        <a:srgbClr val="993366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12</a:t>
              </a:r>
            </a:p>
          </p:txBody>
        </p:sp>
        <p:sp>
          <p:nvSpPr>
            <p:cNvPr id="47" name="Text Box 33"/>
            <p:cNvSpPr txBox="1">
              <a:spLocks noChangeArrowheads="1"/>
            </p:cNvSpPr>
            <p:nvPr/>
          </p:nvSpPr>
          <p:spPr bwMode="auto">
            <a:xfrm>
              <a:off x="1225228" y="3450878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993366">
                          <a:gamma/>
                          <a:shade val="46275"/>
                          <a:invGamma/>
                        </a:srgbClr>
                      </a:gs>
                      <a:gs pos="50000">
                        <a:srgbClr val="993366"/>
                      </a:gs>
                      <a:gs pos="100000">
                        <a:srgbClr val="993366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14</a:t>
              </a:r>
            </a:p>
          </p:txBody>
        </p:sp>
        <p:sp>
          <p:nvSpPr>
            <p:cNvPr id="48" name="Text Box 35"/>
            <p:cNvSpPr txBox="1">
              <a:spLocks noChangeArrowheads="1"/>
            </p:cNvSpPr>
            <p:nvPr/>
          </p:nvSpPr>
          <p:spPr bwMode="auto">
            <a:xfrm>
              <a:off x="2444428" y="3450878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993366">
                          <a:gamma/>
                          <a:shade val="46275"/>
                          <a:invGamma/>
                        </a:srgbClr>
                      </a:gs>
                      <a:gs pos="50000">
                        <a:srgbClr val="993366"/>
                      </a:gs>
                      <a:gs pos="100000">
                        <a:srgbClr val="993366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19</a:t>
              </a:r>
            </a:p>
          </p:txBody>
        </p:sp>
        <p:sp>
          <p:nvSpPr>
            <p:cNvPr id="49" name="Text Box 37"/>
            <p:cNvSpPr txBox="1">
              <a:spLocks noChangeArrowheads="1"/>
            </p:cNvSpPr>
            <p:nvPr/>
          </p:nvSpPr>
          <p:spPr bwMode="auto">
            <a:xfrm>
              <a:off x="3054028" y="3450878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993366">
                          <a:gamma/>
                          <a:shade val="46275"/>
                          <a:invGamma/>
                        </a:srgbClr>
                      </a:gs>
                      <a:gs pos="50000">
                        <a:srgbClr val="993366"/>
                      </a:gs>
                      <a:gs pos="100000">
                        <a:srgbClr val="993366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26</a:t>
              </a:r>
            </a:p>
          </p:txBody>
        </p:sp>
        <p:sp>
          <p:nvSpPr>
            <p:cNvPr id="50" name="Text Box 38"/>
            <p:cNvSpPr txBox="1">
              <a:spLocks noChangeArrowheads="1"/>
            </p:cNvSpPr>
            <p:nvPr/>
          </p:nvSpPr>
          <p:spPr bwMode="auto">
            <a:xfrm>
              <a:off x="3663628" y="3450878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993366">
                          <a:gamma/>
                          <a:shade val="46275"/>
                          <a:invGamma/>
                        </a:srgbClr>
                      </a:gs>
                      <a:gs pos="50000">
                        <a:srgbClr val="993366"/>
                      </a:gs>
                      <a:gs pos="100000">
                        <a:srgbClr val="993366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27</a:t>
              </a:r>
            </a:p>
          </p:txBody>
        </p:sp>
        <p:sp>
          <p:nvSpPr>
            <p:cNvPr id="51" name="Text Box 47"/>
            <p:cNvSpPr txBox="1">
              <a:spLocks noChangeArrowheads="1"/>
            </p:cNvSpPr>
            <p:nvPr/>
          </p:nvSpPr>
          <p:spPr bwMode="auto">
            <a:xfrm>
              <a:off x="1834828" y="3450878"/>
              <a:ext cx="55015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993366">
                          <a:gamma/>
                          <a:shade val="46275"/>
                          <a:invGamma/>
                        </a:srgbClr>
                      </a:gs>
                      <a:gs pos="50000">
                        <a:srgbClr val="993366"/>
                      </a:gs>
                      <a:gs pos="100000">
                        <a:srgbClr val="993366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18</a:t>
              </a:r>
            </a:p>
          </p:txBody>
        </p:sp>
        <p:sp>
          <p:nvSpPr>
            <p:cNvPr id="52" name="Rectangle 19"/>
            <p:cNvSpPr>
              <a:spLocks noChangeArrowheads="1"/>
            </p:cNvSpPr>
            <p:nvPr/>
          </p:nvSpPr>
          <p:spPr bwMode="auto">
            <a:xfrm>
              <a:off x="4212903" y="3436590"/>
              <a:ext cx="609600" cy="476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993366">
                          <a:gamma/>
                          <a:shade val="46275"/>
                          <a:invGamma/>
                        </a:srgbClr>
                      </a:gs>
                      <a:gs pos="50000">
                        <a:srgbClr val="993366"/>
                      </a:gs>
                      <a:gs pos="100000">
                        <a:srgbClr val="993366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27</a:t>
              </a:r>
            </a:p>
          </p:txBody>
        </p:sp>
        <p:sp>
          <p:nvSpPr>
            <p:cNvPr id="53" name="AutoShape 6"/>
            <p:cNvSpPr>
              <a:spLocks noChangeArrowheads="1"/>
            </p:cNvSpPr>
            <p:nvPr/>
          </p:nvSpPr>
          <p:spPr bwMode="auto">
            <a:xfrm rot="5400000">
              <a:off x="279078" y="3582640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55" name="Oval 21"/>
            <p:cNvSpPr>
              <a:spLocks noChangeArrowheads="1"/>
            </p:cNvSpPr>
            <p:nvPr/>
          </p:nvSpPr>
          <p:spPr bwMode="auto">
            <a:xfrm>
              <a:off x="2403153" y="3322290"/>
              <a:ext cx="1181100" cy="704850"/>
            </a:xfrm>
            <a:prstGeom prst="ellipse">
              <a:avLst/>
            </a:prstGeom>
            <a:noFill/>
            <a:ln w="19050">
              <a:solidFill>
                <a:schemeClr val="accent2">
                  <a:lumMod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993366">
                          <a:gamma/>
                          <a:shade val="46275"/>
                          <a:invGamma/>
                        </a:srgbClr>
                      </a:gs>
                      <a:gs pos="50000">
                        <a:srgbClr val="993366"/>
                      </a:gs>
                      <a:gs pos="100000">
                        <a:srgbClr val="993366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56" name="Rectangle 22"/>
            <p:cNvSpPr>
              <a:spLocks noChangeArrowheads="1"/>
            </p:cNvSpPr>
            <p:nvPr/>
          </p:nvSpPr>
          <p:spPr bwMode="auto">
            <a:xfrm>
              <a:off x="555303" y="2522190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26</a:t>
              </a:r>
            </a:p>
          </p:txBody>
        </p:sp>
        <p:sp>
          <p:nvSpPr>
            <p:cNvPr id="57" name="Rectangle 23"/>
            <p:cNvSpPr>
              <a:spLocks noChangeArrowheads="1"/>
            </p:cNvSpPr>
            <p:nvPr/>
          </p:nvSpPr>
          <p:spPr bwMode="auto">
            <a:xfrm>
              <a:off x="1164903" y="2522190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18</a:t>
              </a:r>
            </a:p>
          </p:txBody>
        </p:sp>
        <p:sp>
          <p:nvSpPr>
            <p:cNvPr id="58" name="Rectangle 24"/>
            <p:cNvSpPr>
              <a:spLocks noChangeArrowheads="1"/>
            </p:cNvSpPr>
            <p:nvPr/>
          </p:nvSpPr>
          <p:spPr bwMode="auto">
            <a:xfrm>
              <a:off x="1774503" y="2522190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27</a:t>
              </a:r>
            </a:p>
          </p:txBody>
        </p:sp>
        <p:sp>
          <p:nvSpPr>
            <p:cNvPr id="59" name="Rectangle 25"/>
            <p:cNvSpPr>
              <a:spLocks noChangeArrowheads="1"/>
            </p:cNvSpPr>
            <p:nvPr/>
          </p:nvSpPr>
          <p:spPr bwMode="auto">
            <a:xfrm>
              <a:off x="2384103" y="2522190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12</a:t>
              </a:r>
            </a:p>
          </p:txBody>
        </p:sp>
        <p:sp>
          <p:nvSpPr>
            <p:cNvPr id="60" name="Rectangle 26"/>
            <p:cNvSpPr>
              <a:spLocks noChangeArrowheads="1"/>
            </p:cNvSpPr>
            <p:nvPr/>
          </p:nvSpPr>
          <p:spPr bwMode="auto">
            <a:xfrm>
              <a:off x="2993703" y="2522190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14</a:t>
              </a:r>
            </a:p>
          </p:txBody>
        </p:sp>
        <p:sp>
          <p:nvSpPr>
            <p:cNvPr id="61" name="Rectangle 27"/>
            <p:cNvSpPr>
              <a:spLocks noChangeArrowheads="1"/>
            </p:cNvSpPr>
            <p:nvPr/>
          </p:nvSpPr>
          <p:spPr bwMode="auto">
            <a:xfrm>
              <a:off x="3603303" y="2522190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27</a:t>
              </a:r>
            </a:p>
          </p:txBody>
        </p:sp>
        <p:sp>
          <p:nvSpPr>
            <p:cNvPr id="62" name="Rectangle 28"/>
            <p:cNvSpPr>
              <a:spLocks noChangeArrowheads="1"/>
            </p:cNvSpPr>
            <p:nvPr/>
          </p:nvSpPr>
          <p:spPr bwMode="auto">
            <a:xfrm>
              <a:off x="4212903" y="2522190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30</a:t>
              </a:r>
            </a:p>
          </p:txBody>
        </p:sp>
        <p:sp>
          <p:nvSpPr>
            <p:cNvPr id="64" name="Rectangle 43"/>
            <p:cNvSpPr>
              <a:spLocks noChangeArrowheads="1"/>
            </p:cNvSpPr>
            <p:nvPr/>
          </p:nvSpPr>
          <p:spPr bwMode="auto">
            <a:xfrm>
              <a:off x="498152" y="4103340"/>
              <a:ext cx="7674247" cy="7239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l"/>
              <a:r>
                <a:rPr lang="pt-BR" sz="2400" b="1" smtClean="0">
                  <a:latin typeface="+mj-lt"/>
                </a:rPr>
                <a:t>A mediana é a média dos dois valores intermediários</a:t>
              </a:r>
              <a:endParaRPr lang="pt-BR" sz="2400" b="1">
                <a:latin typeface="+mj-lt"/>
              </a:endParaRPr>
            </a:p>
          </p:txBody>
        </p:sp>
        <p:sp>
          <p:nvSpPr>
            <p:cNvPr id="65" name="Rectangle 50"/>
            <p:cNvSpPr>
              <a:spLocks noChangeArrowheads="1"/>
            </p:cNvSpPr>
            <p:nvPr/>
          </p:nvSpPr>
          <p:spPr bwMode="auto">
            <a:xfrm>
              <a:off x="1793553" y="4731990"/>
              <a:ext cx="4305300" cy="857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l"/>
              <a:r>
                <a:rPr lang="pt-BR" sz="2400" b="1" smtClean="0">
                  <a:latin typeface="+mj-lt"/>
                </a:rPr>
                <a:t>Mediana = (19 + 26)/2 =   22,5</a:t>
              </a:r>
              <a:endParaRPr lang="pt-BR" sz="2400" b="1">
                <a:latin typeface="+mj-lt"/>
              </a:endParaRPr>
            </a:p>
          </p:txBody>
        </p:sp>
        <p:sp>
          <p:nvSpPr>
            <p:cNvPr id="66" name="Rectangle 51"/>
            <p:cNvSpPr>
              <a:spLocks noChangeArrowheads="1"/>
            </p:cNvSpPr>
            <p:nvPr/>
          </p:nvSpPr>
          <p:spPr bwMode="auto">
            <a:xfrm>
              <a:off x="4822503" y="2522190"/>
              <a:ext cx="609600" cy="47625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19</a:t>
              </a:r>
            </a:p>
          </p:txBody>
        </p:sp>
        <p:sp>
          <p:nvSpPr>
            <p:cNvPr id="67" name="Rectangle 55"/>
            <p:cNvSpPr>
              <a:spLocks noChangeArrowheads="1"/>
            </p:cNvSpPr>
            <p:nvPr/>
          </p:nvSpPr>
          <p:spPr bwMode="auto">
            <a:xfrm>
              <a:off x="4822503" y="3436590"/>
              <a:ext cx="609600" cy="476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993366">
                          <a:gamma/>
                          <a:shade val="46275"/>
                          <a:invGamma/>
                        </a:srgbClr>
                      </a:gs>
                      <a:gs pos="50000">
                        <a:srgbClr val="993366"/>
                      </a:gs>
                      <a:gs pos="100000">
                        <a:srgbClr val="993366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30</a:t>
              </a:r>
            </a:p>
          </p:txBody>
        </p:sp>
        <p:sp>
          <p:nvSpPr>
            <p:cNvPr id="68" name="Text Box 20"/>
            <p:cNvSpPr txBox="1">
              <a:spLocks noChangeArrowheads="1"/>
            </p:cNvSpPr>
            <p:nvPr/>
          </p:nvSpPr>
          <p:spPr bwMode="auto">
            <a:xfrm>
              <a:off x="5508104" y="3359671"/>
              <a:ext cx="3042115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pt-BR" sz="2400" b="1" smtClean="0">
                  <a:latin typeface="+mj-lt"/>
                </a:rPr>
                <a:t>em ordem crescente</a:t>
              </a:r>
              <a:endParaRPr lang="pt-BR" sz="2400" b="1">
                <a:latin typeface="+mj-lt"/>
              </a:endParaRPr>
            </a:p>
          </p:txBody>
        </p:sp>
        <p:sp>
          <p:nvSpPr>
            <p:cNvPr id="69" name="Text Box 29"/>
            <p:cNvSpPr txBox="1">
              <a:spLocks noChangeArrowheads="1"/>
            </p:cNvSpPr>
            <p:nvPr/>
          </p:nvSpPr>
          <p:spPr bwMode="auto">
            <a:xfrm>
              <a:off x="5674222" y="2636912"/>
              <a:ext cx="2250424" cy="4247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2400" b="1" dirty="0" smtClean="0">
                  <a:latin typeface="+mj-lt"/>
                </a:rPr>
                <a:t>8  observações</a:t>
              </a:r>
              <a:endParaRPr lang="pt-BR" sz="2400" b="1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01124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Mediana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15</a:t>
            </a:fld>
            <a:endParaRPr lang="pt-BR"/>
          </a:p>
        </p:txBody>
      </p:sp>
      <p:grpSp>
        <p:nvGrpSpPr>
          <p:cNvPr id="601" name="Group 596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02" name="Freeform 597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3" name="Freeform 598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4" name="Freeform 599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5" name="Freeform 600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6" name="Rectangle 601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7" name="Rectangle 602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8" name="Freeform 603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9" name="Freeform 604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0" name="Freeform 605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1" name="Rectangle 606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2" name="Rectangle 607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3" name="Rectangle 608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4" name="Rectangle 609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5" name="Freeform 610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6" name="Rectangle 611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7" name="Rectangle 612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8" name="Rectangle 613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9" name="Rectangle 614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0" name="Rectangle 615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1" name="Rectangle 616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2" name="Rectangle 617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3" name="Rectangle 618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4" name="Rectangle 619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" name="Rectangle 620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6" name="Rectangle 621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7" name="Rectangle 622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8" name="Rectangle 623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9" name="Rectangle 624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0" name="Freeform 625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1" name="Rectangle 626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2" name="Rectangle 627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3" name="Freeform 628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34" name="Group 629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1187" name="Rectangle 63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" name="Rectangle 63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35" name="Rectangle 632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6" name="Freeform 633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7" name="Freeform 634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8" name="Rectangle 635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9" name="Rectangle 636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0" name="Freeform 637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1" name="Rectangle 638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2" name="Freeform 639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3" name="Freeform 640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4" name="Rectangle 641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5" name="Rectangle 642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6" name="Rectangle 643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7" name="Rectangle 644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8" name="Rectangle 645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9" name="Rectangle 646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0" name="Freeform 647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1" name="Freeform 648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2" name="Rectangle 649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3" name="Rectangle 650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4" name="Freeform 651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5" name="Freeform 652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6" name="Freeform 653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7" name="Rectangle 654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8" name="Rectangle 655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9" name="Rectangle 656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0" name="Rectangle 657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1" name="Rectangle 658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2" name="Rectangle 659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3" name="Rectangle 660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4" name="Rectangle 661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5" name="Rectangle 662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6" name="Rectangle 663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7" name="Rectangle 664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8" name="Rectangle 665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9" name="Rectangle 666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0" name="Rectangle 667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1" name="Rectangle 668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2" name="Rectangle 669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3" name="Rectangle 670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4" name="Rectangle 671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5" name="Freeform 672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6" name="Rectangle 673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7" name="Rectangle 674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8" name="Rectangle 675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9" name="Freeform 676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0" name="Freeform 677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1" name="Rectangle 678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2" name="Rectangle 679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3" name="Freeform 680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4" name="Rectangle 681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5" name="Freeform 682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6" name="Freeform 683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7" name="Rectangle 684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8" name="Rectangle 685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9" name="Rectangle 686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0" name="Rectangle 687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1" name="Rectangle 688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2" name="Rectangle 689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3" name="Rectangle 690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94" name="Group 691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1185" name="Rectangle 69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6" name="Rectangle 69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5" name="Group 694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1183" name="Rectangle 695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4" name="Rectangle 696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6" name="Group 697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1181" name="Rectangle 69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2" name="Rectangle 69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97" name="Rectangle 700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" name="Rectangle 701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9" name="Rectangle 702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0" name="Rectangle 703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1" name="Rectangle 704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2" name="Rectangle 705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3" name="AutoShape 706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4" name="AutoShape 707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5" name="Freeform 708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6" name="Freeform 709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7" name="Freeform 710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8" name="Freeform 711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9" name="Freeform 712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0" name="Freeform 713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1" name="Freeform 714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2" name="Freeform 715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3" name="Freeform 716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4" name="Freeform 717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5" name="Freeform 718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6" name="Freeform 719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7" name="Freeform 720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8" name="Freeform 721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9" name="Freeform 722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0" name="Freeform 723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1" name="Freeform 724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2" name="Freeform 725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3" name="Freeform 726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4" name="Freeform 727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5" name="Freeform 728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6" name="Freeform 729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7" name="Freeform 730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8" name="Freeform 731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9" name="Freeform 732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0" name="Freeform 733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1" name="Freeform 734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2" name="Freeform 735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3" name="Group 736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1033" name="Freeform 73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4" name="Freeform 73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5" name="Freeform 73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6" name="Freeform 74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7" name="Freeform 74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8" name="Freeform 74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9" name="Freeform 74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0" name="Freeform 74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1" name="Freeform 74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2" name="Freeform 74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3" name="Freeform 74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4" name="Freeform 74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5" name="Freeform 74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6" name="Freeform 75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7" name="Freeform 75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8" name="Freeform 75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9" name="Freeform 75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0" name="Freeform 75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1" name="Freeform 75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2" name="Freeform 75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3" name="Freeform 75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4" name="Freeform 75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5" name="Freeform 75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6" name="Freeform 76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7" name="Freeform 76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" name="Freeform 76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9" name="Freeform 76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" name="Freeform 76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1" name="Freeform 76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2" name="Freeform 76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3" name="Freeform 76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4" name="Freeform 76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5" name="Freeform 76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6" name="Freeform 77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7" name="Freeform 77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8" name="Freeform 77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9" name="Freeform 77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0" name="Freeform 77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1" name="Freeform 77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2" name="Freeform 77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3" name="Freeform 77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4" name="Freeform 77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5" name="Freeform 77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6" name="Freeform 78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7" name="Freeform 78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8" name="Freeform 78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9" name="Freeform 78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0" name="Freeform 78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1" name="Freeform 78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2" name="Freeform 78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3" name="Freeform 78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4" name="Freeform 78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5" name="Freeform 78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6" name="Freeform 79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7" name="Freeform 79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8" name="Freeform 79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" name="Freeform 79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0" name="Freeform 79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1" name="Freeform 79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2" name="Freeform 79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3" name="Freeform 79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4" name="Freeform 79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5" name="Freeform 79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6" name="Freeform 80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7" name="Freeform 80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8" name="Freeform 80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9" name="Freeform 80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0" name="Freeform 80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1" name="Freeform 80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2" name="Freeform 80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3" name="Freeform 80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4" name="Freeform 80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5" name="Freeform 80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6" name="Freeform 81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" name="Freeform 81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" name="Freeform 81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" name="Freeform 81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0" name="Freeform 81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1" name="Freeform 81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2" name="Freeform 81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3" name="Freeform 81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4" name="Freeform 81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5" name="Freeform 81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6" name="Freeform 82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7" name="Freeform 82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8" name="Freeform 82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9" name="Freeform 82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0" name="Freeform 82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1" name="Freeform 82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2" name="Freeform 82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3" name="Freeform 82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4" name="Freeform 82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5" name="Freeform 82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6" name="Freeform 83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7" name="Freeform 83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8" name="Freeform 83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9" name="Freeform 83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0" name="Freeform 83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1" name="Freeform 83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2" name="Freeform 83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3" name="Freeform 83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4" name="Freeform 83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5" name="Freeform 83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6" name="Freeform 84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7" name="Freeform 84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8" name="Freeform 84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9" name="Freeform 84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0" name="Freeform 84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1" name="Freeform 84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2" name="Freeform 84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3" name="Freeform 84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4" name="Freeform 84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5" name="Freeform 84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6" name="Freeform 85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7" name="Freeform 85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8" name="Freeform 85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" name="Freeform 85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" name="Freeform 85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1" name="Freeform 85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2" name="Freeform 85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3" name="Freeform 85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4" name="Freeform 85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5" name="Freeform 85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6" name="Freeform 86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7" name="Freeform 86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8" name="Freeform 86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9" name="Freeform 86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0" name="Freeform 86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" name="Freeform 86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2" name="Freeform 86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3" name="Freeform 86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4" name="Freeform 86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5" name="Freeform 86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6" name="Freeform 87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7" name="Freeform 87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8" name="Freeform 87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9" name="Freeform 87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0" name="Freeform 87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1" name="Freeform 87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2" name="Freeform 87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3" name="Freeform 87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4" name="Freeform 87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5" name="Freeform 87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6" name="Freeform 88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7" name="Freeform 88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" name="Freeform 88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9" name="Freeform 88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0" name="Freeform 88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734" name="Freeform 885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5" name="Group 886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885" name="Freeform 88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6" name="Freeform 88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7" name="Freeform 88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8" name="Freeform 89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9" name="Freeform 89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0" name="Freeform 89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1" name="Freeform 89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" name="Freeform 89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3" name="Freeform 89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" name="Freeform 89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5" name="Freeform 89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6" name="Freeform 89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" name="Freeform 89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8" name="Freeform 90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9" name="Freeform 90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0" name="Freeform 90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1" name="Freeform 90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2" name="Freeform 90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3" name="Freeform 90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4" name="Freeform 90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5" name="Freeform 90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6" name="Freeform 90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7" name="Freeform 90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8" name="Freeform 91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9" name="Freeform 91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0" name="Freeform 91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1" name="Freeform 91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2" name="Freeform 91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3" name="Freeform 91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4" name="Freeform 91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5" name="Freeform 91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6" name="Freeform 91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7" name="Freeform 91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8" name="Freeform 92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9" name="Freeform 92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0" name="Freeform 92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1" name="Freeform 92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2" name="Freeform 92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3" name="Freeform 92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4" name="Freeform 92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5" name="Freeform 92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6" name="Freeform 92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7" name="Freeform 92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8" name="Freeform 93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9" name="Freeform 93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0" name="Freeform 93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1" name="Freeform 93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2" name="Freeform 93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3" name="Freeform 93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4" name="Freeform 93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5" name="Freeform 93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6" name="Freeform 93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7" name="Freeform 93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8" name="Freeform 94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9" name="Freeform 94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0" name="Freeform 94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1" name="Freeform 94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2" name="Freeform 94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3" name="Freeform 94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4" name="Freeform 94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5" name="Freeform 94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6" name="Freeform 94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7" name="Freeform 94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8" name="Freeform 95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9" name="Freeform 95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0" name="Freeform 95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1" name="Freeform 95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" name="Freeform 95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3" name="Freeform 95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4" name="Freeform 95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5" name="Freeform 95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6" name="Freeform 95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7" name="Freeform 95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8" name="Freeform 96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9" name="Freeform 96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0" name="Freeform 96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1" name="Freeform 96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2" name="Freeform 96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3" name="Freeform 96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4" name="Freeform 96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5" name="Freeform 96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6" name="Freeform 96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7" name="Freeform 96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8" name="Freeform 97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9" name="Freeform 97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0" name="Freeform 97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1" name="Freeform 97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2" name="Freeform 97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3" name="Freeform 97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4" name="Freeform 97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5" name="Freeform 97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6" name="Freeform 97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7" name="Freeform 97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8" name="Freeform 98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9" name="Freeform 98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0" name="Freeform 98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1" name="Freeform 98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2" name="Freeform 98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3" name="Freeform 98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4" name="Freeform 98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5" name="Freeform 98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6" name="Freeform 98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7" name="Freeform 98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8" name="Freeform 99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9" name="Freeform 99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0" name="Freeform 99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1" name="Freeform 99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2" name="Freeform 99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3" name="Freeform 99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4" name="Freeform 99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5" name="Freeform 99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6" name="Freeform 99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7" name="Freeform 99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8" name="Freeform 100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9" name="Freeform 100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0" name="Freeform 100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1" name="Freeform 100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2" name="Freeform 100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" name="Freeform 100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4" name="Freeform 100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5" name="Freeform 100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6" name="Freeform 100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7" name="Freeform 100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8" name="Freeform 101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9" name="Freeform 101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0" name="Freeform 101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1" name="Freeform 101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2" name="Freeform 101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3" name="Freeform 101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4" name="Freeform 101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5" name="Freeform 101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6" name="Freeform 101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" name="Freeform 101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8" name="Freeform 102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9" name="Freeform 102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0" name="Freeform 102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1" name="Freeform 102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2" name="Freeform 102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3" name="Freeform 102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4" name="Freeform 102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5" name="Freeform 102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6" name="Freeform 102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7" name="Freeform 102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8" name="Freeform 103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9" name="Freeform 103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0" name="Freeform 103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1" name="Freeform 103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2" name="Freeform 103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736" name="Group 1035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737" name="Freeform 103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8" name="Freeform 103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9" name="Freeform 103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0" name="Freeform 103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1" name="Freeform 104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2" name="Freeform 104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3" name="Freeform 104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4" name="Freeform 104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5" name="Freeform 104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6" name="Freeform 104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7" name="Freeform 104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8" name="Freeform 104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9" name="Freeform 104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0" name="Freeform 104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1" name="Freeform 105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2" name="Freeform 105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3" name="Freeform 105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4" name="Freeform 105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5" name="Freeform 105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6" name="Freeform 105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7" name="Freeform 105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8" name="Freeform 105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9" name="Freeform 105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0" name="Freeform 105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1" name="Freeform 106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2" name="Freeform 106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3" name="Freeform 106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4" name="Freeform 106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5" name="Freeform 106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6" name="Freeform 106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7" name="Freeform 106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8" name="Freeform 106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" name="Freeform 106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" name="Freeform 106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" name="Freeform 107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2" name="Freeform 107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3" name="Freeform 107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4" name="Freeform 107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5" name="Freeform 107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6" name="Freeform 107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7" name="Freeform 107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8" name="Freeform 107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9" name="Freeform 107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0" name="Freeform 107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1" name="Freeform 108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2" name="Freeform 108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3" name="Freeform 108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4" name="Freeform 108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5" name="Freeform 108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6" name="Freeform 108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7" name="Freeform 108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8" name="Freeform 108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9" name="Freeform 108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0" name="Freeform 108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1" name="Freeform 109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2" name="Freeform 109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3" name="Freeform 109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4" name="Freeform 109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5" name="Freeform 109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6" name="Freeform 109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7" name="Freeform 109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8" name="Freeform 109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9" name="Freeform 109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0" name="Freeform 109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1" name="Freeform 110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2" name="Freeform 110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3" name="Freeform 110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4" name="Freeform 110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5" name="Freeform 110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6" name="Freeform 110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7" name="Freeform 110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8" name="Freeform 110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9" name="Freeform 110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0" name="Freeform 110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1" name="Freeform 111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2" name="Freeform 111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3" name="Freeform 111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4" name="Freeform 111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5" name="Freeform 111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6" name="Freeform 111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7" name="Freeform 111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8" name="Freeform 111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9" name="Freeform 111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0" name="Freeform 111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1" name="Freeform 112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2" name="Freeform 112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3" name="Freeform 112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" name="Freeform 112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5" name="Freeform 112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" name="Freeform 112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7" name="Freeform 112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8" name="Freeform 112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" name="Freeform 112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0" name="Freeform 112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1" name="Freeform 113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2" name="Freeform 113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3" name="Freeform 113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4" name="Freeform 113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5" name="Freeform 113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6" name="Freeform 113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7" name="Freeform 113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8" name="Freeform 113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9" name="Freeform 113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0" name="Freeform 113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1" name="Freeform 114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2" name="Freeform 114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3" name="Freeform 114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4" name="Freeform 114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5" name="Freeform 114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6" name="Freeform 114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7" name="Freeform 114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8" name="Freeform 114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9" name="Freeform 114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0" name="Freeform 114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1" name="Freeform 115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2" name="Freeform 115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3" name="Freeform 115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4" name="Freeform 115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5" name="Freeform 115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6" name="Freeform 115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7" name="Freeform 115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8" name="Freeform 115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9" name="Freeform 115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0" name="Freeform 115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1" name="Freeform 116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" name="Freeform 116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3" name="Freeform 116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4" name="Freeform 116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5" name="Freeform 116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6" name="Freeform 116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7" name="Freeform 116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8" name="Freeform 116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9" name="Freeform 116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0" name="Freeform 116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1" name="Freeform 117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2" name="Freeform 117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3" name="Freeform 117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4" name="Freeform 117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5" name="Freeform 117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6" name="Freeform 117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7" name="Freeform 117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8" name="Freeform 117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9" name="Freeform 117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0" name="Freeform 117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1" name="Freeform 118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2" name="Freeform 118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3" name="Freeform 118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4" name="Freeform 118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1189" name="Rectangle 1192"/>
          <p:cNvSpPr>
            <a:spLocks noChangeArrowheads="1"/>
          </p:cNvSpPr>
          <p:nvPr/>
        </p:nvSpPr>
        <p:spPr bwMode="auto">
          <a:xfrm>
            <a:off x="1771650" y="1400572"/>
            <a:ext cx="56769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dirty="0" smtClean="0">
                <a:latin typeface="+mj-lt"/>
              </a:rPr>
              <a:t>Média do 35</a:t>
            </a:r>
            <a:r>
              <a:rPr lang="pt-BR" sz="2400" dirty="0" smtClean="0"/>
              <a:t>º</a:t>
            </a:r>
            <a:r>
              <a:rPr lang="pt-BR" sz="2400" b="1" dirty="0" smtClean="0">
                <a:latin typeface="+mj-lt"/>
              </a:rPr>
              <a:t> e 36</a:t>
            </a:r>
            <a:r>
              <a:rPr lang="pt-BR" sz="2400" dirty="0" smtClean="0"/>
              <a:t>º</a:t>
            </a:r>
            <a:r>
              <a:rPr lang="pt-BR" sz="2400" b="1" dirty="0" smtClean="0">
                <a:latin typeface="+mj-lt"/>
              </a:rPr>
              <a:t> valores:</a:t>
            </a:r>
            <a:endParaRPr lang="pt-BR" sz="2400" b="1" dirty="0">
              <a:latin typeface="+mj-lt"/>
            </a:endParaRPr>
          </a:p>
        </p:txBody>
      </p:sp>
      <p:sp>
        <p:nvSpPr>
          <p:cNvPr id="1190" name="Rectangle 1193"/>
          <p:cNvSpPr>
            <a:spLocks noChangeArrowheads="1"/>
          </p:cNvSpPr>
          <p:nvPr/>
        </p:nvSpPr>
        <p:spPr bwMode="auto">
          <a:xfrm>
            <a:off x="2195736" y="1857772"/>
            <a:ext cx="4819635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pt-BR" sz="2400" b="1" smtClean="0">
                <a:latin typeface="+mj-lt"/>
              </a:rPr>
              <a:t>Mediana = (475 + 475)/2 =    475</a:t>
            </a:r>
            <a:endParaRPr lang="pt-BR" sz="2400" b="1">
              <a:latin typeface="+mj-lt"/>
            </a:endParaRPr>
          </a:p>
        </p:txBody>
      </p:sp>
      <p:graphicFrame>
        <p:nvGraphicFramePr>
          <p:cNvPr id="1191" name="Tabela 11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0750980"/>
              </p:ext>
            </p:extLst>
          </p:nvPr>
        </p:nvGraphicFramePr>
        <p:xfrm>
          <a:off x="395536" y="2636911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425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430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472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549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580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595" name="Rectangle 1198"/>
          <p:cNvSpPr>
            <a:spLocks noChangeArrowheads="1"/>
          </p:cNvSpPr>
          <p:nvPr/>
        </p:nvSpPr>
        <p:spPr bwMode="auto">
          <a:xfrm>
            <a:off x="3547864" y="4221088"/>
            <a:ext cx="160020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03828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Moda</a:t>
            </a:r>
            <a:endParaRPr lang="pt-BR" dirty="0"/>
          </a:p>
        </p:txBody>
      </p:sp>
      <p:sp>
        <p:nvSpPr>
          <p:cNvPr id="5" name="Espaço Reservado para Conteúdo 4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pt-BR" dirty="0" smtClean="0"/>
              <a:t>A </a:t>
            </a:r>
            <a:r>
              <a:rPr lang="pt-BR" b="1" dirty="0" smtClean="0"/>
              <a:t>moda</a:t>
            </a:r>
            <a:r>
              <a:rPr lang="pt-BR" dirty="0" smtClean="0"/>
              <a:t> de um conjunto de dados é o valor que ocorre com maior frequência</a:t>
            </a:r>
          </a:p>
          <a:p>
            <a:r>
              <a:rPr lang="pt-BR" dirty="0" smtClean="0"/>
              <a:t>Pode haver situações em que a maior frequência ocorre em dois ou mais valores diferentes</a:t>
            </a:r>
          </a:p>
          <a:p>
            <a:r>
              <a:rPr lang="pt-BR" dirty="0" smtClean="0"/>
              <a:t>Se os dados possuem exatamente duas modas, dizemos que são </a:t>
            </a:r>
            <a:r>
              <a:rPr lang="pt-BR" b="1" dirty="0" smtClean="0"/>
              <a:t>bimodais</a:t>
            </a:r>
          </a:p>
          <a:p>
            <a:r>
              <a:rPr lang="pt-BR" dirty="0" smtClean="0"/>
              <a:t>Se os dados possuem mais de duas modas, os dados são </a:t>
            </a:r>
            <a:r>
              <a:rPr lang="pt-BR" b="1" dirty="0" smtClean="0"/>
              <a:t>multimodais</a:t>
            </a:r>
          </a:p>
          <a:p>
            <a:r>
              <a:rPr lang="pt-BR" dirty="0" smtClean="0"/>
              <a:t>Podem existir casos em que a amostra não possui moda, sendo </a:t>
            </a:r>
            <a:r>
              <a:rPr lang="pt-BR" b="1" dirty="0" err="1" smtClean="0"/>
              <a:t>amodal</a:t>
            </a:r>
            <a:endParaRPr lang="pt-BR" b="1" dirty="0"/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59331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Moda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17</a:t>
            </a:fld>
            <a:endParaRPr lang="pt-BR"/>
          </a:p>
        </p:txBody>
      </p:sp>
      <p:grpSp>
        <p:nvGrpSpPr>
          <p:cNvPr id="601" name="Group 596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02" name="Freeform 597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3" name="Freeform 598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4" name="Freeform 599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5" name="Freeform 600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6" name="Rectangle 601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7" name="Rectangle 602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8" name="Freeform 603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9" name="Freeform 604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0" name="Freeform 605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1" name="Rectangle 606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2" name="Rectangle 607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3" name="Rectangle 608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4" name="Rectangle 609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5" name="Freeform 610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6" name="Rectangle 611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7" name="Rectangle 612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8" name="Rectangle 613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9" name="Rectangle 614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0" name="Rectangle 615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1" name="Rectangle 616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2" name="Rectangle 617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3" name="Rectangle 618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4" name="Rectangle 619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" name="Rectangle 620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6" name="Rectangle 621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7" name="Rectangle 622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8" name="Rectangle 623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9" name="Rectangle 624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0" name="Freeform 625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1" name="Rectangle 626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2" name="Rectangle 627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3" name="Freeform 628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34" name="Group 629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1187" name="Rectangle 63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" name="Rectangle 63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35" name="Rectangle 632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6" name="Freeform 633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7" name="Freeform 634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8" name="Rectangle 635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9" name="Rectangle 636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0" name="Freeform 637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1" name="Rectangle 638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2" name="Freeform 639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3" name="Freeform 640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4" name="Rectangle 641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5" name="Rectangle 642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6" name="Rectangle 643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7" name="Rectangle 644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8" name="Rectangle 645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9" name="Rectangle 646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0" name="Freeform 647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1" name="Freeform 648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2" name="Rectangle 649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3" name="Rectangle 650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4" name="Freeform 651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5" name="Freeform 652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6" name="Freeform 653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7" name="Rectangle 654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8" name="Rectangle 655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9" name="Rectangle 656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0" name="Rectangle 657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1" name="Rectangle 658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2" name="Rectangle 659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3" name="Rectangle 660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4" name="Rectangle 661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5" name="Rectangle 662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6" name="Rectangle 663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7" name="Rectangle 664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8" name="Rectangle 665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9" name="Rectangle 666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0" name="Rectangle 667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1" name="Rectangle 668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2" name="Rectangle 669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3" name="Rectangle 670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4" name="Rectangle 671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5" name="Freeform 672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6" name="Rectangle 673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7" name="Rectangle 674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8" name="Rectangle 675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9" name="Freeform 676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0" name="Freeform 677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1" name="Rectangle 678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2" name="Rectangle 679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3" name="Freeform 680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4" name="Rectangle 681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5" name="Freeform 682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6" name="Freeform 683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7" name="Rectangle 684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8" name="Rectangle 685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9" name="Rectangle 686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0" name="Rectangle 687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1" name="Rectangle 688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2" name="Rectangle 689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3" name="Rectangle 690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94" name="Group 691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1185" name="Rectangle 69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6" name="Rectangle 69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5" name="Group 694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1183" name="Rectangle 695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4" name="Rectangle 696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6" name="Group 697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1181" name="Rectangle 69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2" name="Rectangle 69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97" name="Rectangle 700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" name="Rectangle 701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9" name="Rectangle 702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0" name="Rectangle 703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1" name="Rectangle 704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2" name="Rectangle 705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3" name="AutoShape 706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4" name="AutoShape 707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5" name="Freeform 708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6" name="Freeform 709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7" name="Freeform 710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8" name="Freeform 711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9" name="Freeform 712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0" name="Freeform 713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1" name="Freeform 714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2" name="Freeform 715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3" name="Freeform 716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4" name="Freeform 717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5" name="Freeform 718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6" name="Freeform 719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7" name="Freeform 720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8" name="Freeform 721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9" name="Freeform 722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0" name="Freeform 723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1" name="Freeform 724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2" name="Freeform 725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3" name="Freeform 726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4" name="Freeform 727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5" name="Freeform 728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6" name="Freeform 729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7" name="Freeform 730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8" name="Freeform 731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9" name="Freeform 732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0" name="Freeform 733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1" name="Freeform 734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2" name="Freeform 735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3" name="Group 736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1033" name="Freeform 73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4" name="Freeform 73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5" name="Freeform 73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6" name="Freeform 74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7" name="Freeform 74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8" name="Freeform 74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9" name="Freeform 74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0" name="Freeform 74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1" name="Freeform 74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2" name="Freeform 74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3" name="Freeform 74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4" name="Freeform 74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5" name="Freeform 74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6" name="Freeform 75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7" name="Freeform 75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8" name="Freeform 75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9" name="Freeform 75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0" name="Freeform 75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1" name="Freeform 75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2" name="Freeform 75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3" name="Freeform 75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4" name="Freeform 75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5" name="Freeform 75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6" name="Freeform 76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7" name="Freeform 76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" name="Freeform 76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9" name="Freeform 76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" name="Freeform 76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1" name="Freeform 76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2" name="Freeform 76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3" name="Freeform 76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4" name="Freeform 76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5" name="Freeform 76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6" name="Freeform 77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7" name="Freeform 77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8" name="Freeform 77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9" name="Freeform 77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0" name="Freeform 77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1" name="Freeform 77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2" name="Freeform 77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3" name="Freeform 77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4" name="Freeform 77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5" name="Freeform 77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6" name="Freeform 78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7" name="Freeform 78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8" name="Freeform 78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9" name="Freeform 78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0" name="Freeform 78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1" name="Freeform 78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2" name="Freeform 78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3" name="Freeform 78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4" name="Freeform 78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5" name="Freeform 78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6" name="Freeform 79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7" name="Freeform 79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8" name="Freeform 79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" name="Freeform 79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0" name="Freeform 79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1" name="Freeform 79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2" name="Freeform 79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3" name="Freeform 79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4" name="Freeform 79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5" name="Freeform 79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6" name="Freeform 80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7" name="Freeform 80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8" name="Freeform 80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9" name="Freeform 80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0" name="Freeform 80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1" name="Freeform 80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2" name="Freeform 80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3" name="Freeform 80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4" name="Freeform 80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5" name="Freeform 80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6" name="Freeform 81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" name="Freeform 81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" name="Freeform 81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" name="Freeform 81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0" name="Freeform 81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1" name="Freeform 81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2" name="Freeform 81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3" name="Freeform 81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4" name="Freeform 81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5" name="Freeform 81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6" name="Freeform 82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7" name="Freeform 82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8" name="Freeform 82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9" name="Freeform 82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0" name="Freeform 82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1" name="Freeform 82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2" name="Freeform 82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3" name="Freeform 82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4" name="Freeform 82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5" name="Freeform 82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6" name="Freeform 83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7" name="Freeform 83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8" name="Freeform 83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9" name="Freeform 83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0" name="Freeform 83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1" name="Freeform 83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2" name="Freeform 83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3" name="Freeform 83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4" name="Freeform 83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5" name="Freeform 83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6" name="Freeform 84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7" name="Freeform 84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8" name="Freeform 84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9" name="Freeform 84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0" name="Freeform 84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1" name="Freeform 84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2" name="Freeform 84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3" name="Freeform 84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4" name="Freeform 84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5" name="Freeform 84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6" name="Freeform 85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7" name="Freeform 85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8" name="Freeform 85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" name="Freeform 85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" name="Freeform 85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1" name="Freeform 85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2" name="Freeform 85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3" name="Freeform 85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4" name="Freeform 85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5" name="Freeform 85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6" name="Freeform 86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7" name="Freeform 86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8" name="Freeform 86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9" name="Freeform 86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0" name="Freeform 86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" name="Freeform 86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2" name="Freeform 86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3" name="Freeform 86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4" name="Freeform 86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5" name="Freeform 86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6" name="Freeform 87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7" name="Freeform 87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8" name="Freeform 87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9" name="Freeform 87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0" name="Freeform 87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1" name="Freeform 87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2" name="Freeform 87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3" name="Freeform 87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4" name="Freeform 87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5" name="Freeform 87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6" name="Freeform 88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7" name="Freeform 88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" name="Freeform 88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9" name="Freeform 88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0" name="Freeform 88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734" name="Freeform 885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5" name="Group 886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885" name="Freeform 88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6" name="Freeform 88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7" name="Freeform 88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8" name="Freeform 89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9" name="Freeform 89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0" name="Freeform 89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1" name="Freeform 89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" name="Freeform 89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3" name="Freeform 89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" name="Freeform 89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5" name="Freeform 89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6" name="Freeform 89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" name="Freeform 89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8" name="Freeform 90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9" name="Freeform 90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0" name="Freeform 90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1" name="Freeform 90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2" name="Freeform 90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3" name="Freeform 90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4" name="Freeform 90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5" name="Freeform 90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6" name="Freeform 90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7" name="Freeform 90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8" name="Freeform 91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9" name="Freeform 91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0" name="Freeform 91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1" name="Freeform 91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2" name="Freeform 91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3" name="Freeform 91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4" name="Freeform 91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5" name="Freeform 91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6" name="Freeform 91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7" name="Freeform 91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8" name="Freeform 92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9" name="Freeform 92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0" name="Freeform 92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1" name="Freeform 92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2" name="Freeform 92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3" name="Freeform 92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4" name="Freeform 92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5" name="Freeform 92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6" name="Freeform 92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7" name="Freeform 92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8" name="Freeform 93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9" name="Freeform 93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0" name="Freeform 93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1" name="Freeform 93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2" name="Freeform 93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3" name="Freeform 93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4" name="Freeform 93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5" name="Freeform 93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6" name="Freeform 93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7" name="Freeform 93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8" name="Freeform 94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9" name="Freeform 94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0" name="Freeform 94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1" name="Freeform 94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2" name="Freeform 94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3" name="Freeform 94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4" name="Freeform 94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5" name="Freeform 94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6" name="Freeform 94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7" name="Freeform 94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8" name="Freeform 95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9" name="Freeform 95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0" name="Freeform 95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1" name="Freeform 95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" name="Freeform 95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3" name="Freeform 95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4" name="Freeform 95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5" name="Freeform 95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6" name="Freeform 95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7" name="Freeform 95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8" name="Freeform 96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9" name="Freeform 96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0" name="Freeform 96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1" name="Freeform 96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2" name="Freeform 96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3" name="Freeform 96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4" name="Freeform 96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5" name="Freeform 96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6" name="Freeform 96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7" name="Freeform 96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8" name="Freeform 97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9" name="Freeform 97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0" name="Freeform 97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1" name="Freeform 97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2" name="Freeform 97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3" name="Freeform 97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4" name="Freeform 97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5" name="Freeform 97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6" name="Freeform 97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7" name="Freeform 97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8" name="Freeform 98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9" name="Freeform 98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0" name="Freeform 98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1" name="Freeform 98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2" name="Freeform 98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3" name="Freeform 98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4" name="Freeform 98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5" name="Freeform 98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6" name="Freeform 98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7" name="Freeform 98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8" name="Freeform 99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9" name="Freeform 99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0" name="Freeform 99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1" name="Freeform 99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2" name="Freeform 99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3" name="Freeform 99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4" name="Freeform 99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5" name="Freeform 99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6" name="Freeform 99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7" name="Freeform 99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8" name="Freeform 100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9" name="Freeform 100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0" name="Freeform 100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1" name="Freeform 100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2" name="Freeform 100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" name="Freeform 100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4" name="Freeform 100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5" name="Freeform 100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6" name="Freeform 100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7" name="Freeform 100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8" name="Freeform 101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9" name="Freeform 101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0" name="Freeform 101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1" name="Freeform 101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2" name="Freeform 101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3" name="Freeform 101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4" name="Freeform 101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5" name="Freeform 101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6" name="Freeform 101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" name="Freeform 101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8" name="Freeform 102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9" name="Freeform 102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0" name="Freeform 102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1" name="Freeform 102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2" name="Freeform 102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3" name="Freeform 102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4" name="Freeform 102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5" name="Freeform 102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6" name="Freeform 102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7" name="Freeform 102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8" name="Freeform 103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9" name="Freeform 103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0" name="Freeform 103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1" name="Freeform 103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2" name="Freeform 103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736" name="Group 1035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737" name="Freeform 103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8" name="Freeform 103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9" name="Freeform 103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0" name="Freeform 103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1" name="Freeform 104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2" name="Freeform 104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3" name="Freeform 104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4" name="Freeform 104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5" name="Freeform 104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6" name="Freeform 104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7" name="Freeform 104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8" name="Freeform 104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9" name="Freeform 104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0" name="Freeform 104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1" name="Freeform 105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2" name="Freeform 105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3" name="Freeform 105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4" name="Freeform 105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5" name="Freeform 105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6" name="Freeform 105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7" name="Freeform 105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8" name="Freeform 105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9" name="Freeform 105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0" name="Freeform 105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1" name="Freeform 106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2" name="Freeform 106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3" name="Freeform 106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4" name="Freeform 106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5" name="Freeform 106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6" name="Freeform 106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7" name="Freeform 106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8" name="Freeform 106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" name="Freeform 106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" name="Freeform 106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" name="Freeform 107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2" name="Freeform 107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3" name="Freeform 107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4" name="Freeform 107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5" name="Freeform 107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6" name="Freeform 107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7" name="Freeform 107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8" name="Freeform 107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9" name="Freeform 107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0" name="Freeform 107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1" name="Freeform 108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2" name="Freeform 108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3" name="Freeform 108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4" name="Freeform 108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5" name="Freeform 108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6" name="Freeform 108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7" name="Freeform 108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8" name="Freeform 108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9" name="Freeform 108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0" name="Freeform 108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1" name="Freeform 109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2" name="Freeform 109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3" name="Freeform 109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4" name="Freeform 109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5" name="Freeform 109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6" name="Freeform 109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7" name="Freeform 109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8" name="Freeform 109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9" name="Freeform 109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0" name="Freeform 109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1" name="Freeform 110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2" name="Freeform 110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3" name="Freeform 110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4" name="Freeform 110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5" name="Freeform 110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6" name="Freeform 110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7" name="Freeform 110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8" name="Freeform 110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9" name="Freeform 110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0" name="Freeform 110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1" name="Freeform 111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2" name="Freeform 111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3" name="Freeform 111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4" name="Freeform 111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5" name="Freeform 111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6" name="Freeform 111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7" name="Freeform 111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8" name="Freeform 111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9" name="Freeform 111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0" name="Freeform 111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1" name="Freeform 112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2" name="Freeform 112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3" name="Freeform 112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" name="Freeform 112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5" name="Freeform 112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" name="Freeform 112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7" name="Freeform 112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8" name="Freeform 112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" name="Freeform 112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0" name="Freeform 112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1" name="Freeform 113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2" name="Freeform 113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3" name="Freeform 113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4" name="Freeform 113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5" name="Freeform 113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6" name="Freeform 113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7" name="Freeform 113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8" name="Freeform 113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9" name="Freeform 113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0" name="Freeform 113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1" name="Freeform 114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2" name="Freeform 114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3" name="Freeform 114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4" name="Freeform 114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5" name="Freeform 114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6" name="Freeform 114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7" name="Freeform 114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8" name="Freeform 114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9" name="Freeform 114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0" name="Freeform 114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1" name="Freeform 115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2" name="Freeform 115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3" name="Freeform 115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4" name="Freeform 115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5" name="Freeform 115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6" name="Freeform 115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7" name="Freeform 115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8" name="Freeform 115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9" name="Freeform 115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0" name="Freeform 115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1" name="Freeform 116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" name="Freeform 116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3" name="Freeform 116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4" name="Freeform 116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5" name="Freeform 116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6" name="Freeform 116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7" name="Freeform 116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8" name="Freeform 116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9" name="Freeform 116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0" name="Freeform 116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1" name="Freeform 117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2" name="Freeform 117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3" name="Freeform 117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4" name="Freeform 117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5" name="Freeform 117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6" name="Freeform 117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7" name="Freeform 117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8" name="Freeform 117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9" name="Freeform 117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0" name="Freeform 117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1" name="Freeform 118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2" name="Freeform 118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3" name="Freeform 118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4" name="Freeform 118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1189" name="Rectangle 1192"/>
          <p:cNvSpPr>
            <a:spLocks noChangeArrowheads="1"/>
          </p:cNvSpPr>
          <p:nvPr/>
        </p:nvSpPr>
        <p:spPr bwMode="auto">
          <a:xfrm>
            <a:off x="1547665" y="1400572"/>
            <a:ext cx="610033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dirty="0" smtClean="0">
                <a:latin typeface="+mj-lt"/>
              </a:rPr>
              <a:t>450 ocorre mais frequentemente (7 vezes)</a:t>
            </a:r>
            <a:endParaRPr lang="pt-BR" sz="2400" b="1" dirty="0">
              <a:latin typeface="+mj-lt"/>
            </a:endParaRPr>
          </a:p>
        </p:txBody>
      </p:sp>
      <p:sp>
        <p:nvSpPr>
          <p:cNvPr id="1190" name="Rectangle 1193"/>
          <p:cNvSpPr>
            <a:spLocks noChangeArrowheads="1"/>
          </p:cNvSpPr>
          <p:nvPr/>
        </p:nvSpPr>
        <p:spPr bwMode="auto">
          <a:xfrm>
            <a:off x="2195736" y="1857772"/>
            <a:ext cx="4819635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dirty="0" smtClean="0">
                <a:latin typeface="+mj-lt"/>
              </a:rPr>
              <a:t>Moda = 450</a:t>
            </a:r>
            <a:endParaRPr lang="pt-BR" sz="2400" b="1" dirty="0">
              <a:latin typeface="+mj-lt"/>
            </a:endParaRPr>
          </a:p>
        </p:txBody>
      </p:sp>
      <p:graphicFrame>
        <p:nvGraphicFramePr>
          <p:cNvPr id="1191" name="Tabela 11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5621930"/>
              </p:ext>
            </p:extLst>
          </p:nvPr>
        </p:nvGraphicFramePr>
        <p:xfrm>
          <a:off x="395536" y="2636911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425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430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 smtClean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472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549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580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595" name="Oval 1184"/>
          <p:cNvSpPr>
            <a:spLocks noChangeArrowheads="1"/>
          </p:cNvSpPr>
          <p:nvPr/>
        </p:nvSpPr>
        <p:spPr bwMode="auto">
          <a:xfrm>
            <a:off x="4741218" y="1844824"/>
            <a:ext cx="876300" cy="514350"/>
          </a:xfrm>
          <a:prstGeom prst="ellipse">
            <a:avLst/>
          </a:prstGeom>
          <a:noFill/>
          <a:ln w="19050">
            <a:solidFill>
              <a:schemeClr val="accent2">
                <a:lumMod val="5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596" name="Rectangle 1197"/>
          <p:cNvSpPr>
            <a:spLocks noChangeArrowheads="1"/>
          </p:cNvSpPr>
          <p:nvPr/>
        </p:nvSpPr>
        <p:spPr bwMode="auto">
          <a:xfrm>
            <a:off x="395536" y="3717032"/>
            <a:ext cx="392430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 dirty="0">
              <a:latin typeface="Arial"/>
            </a:endParaRPr>
          </a:p>
          <a:p>
            <a:endParaRPr lang="pt-BR" dirty="0"/>
          </a:p>
        </p:txBody>
      </p:sp>
      <p:sp>
        <p:nvSpPr>
          <p:cNvPr id="597" name="Rectangle 1198"/>
          <p:cNvSpPr>
            <a:spLocks noChangeArrowheads="1"/>
          </p:cNvSpPr>
          <p:nvPr/>
        </p:nvSpPr>
        <p:spPr bwMode="auto">
          <a:xfrm>
            <a:off x="6716216" y="3206874"/>
            <a:ext cx="160020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31904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Percentis</a:t>
            </a:r>
            <a:endParaRPr lang="pt-BR" dirty="0"/>
          </a:p>
        </p:txBody>
      </p:sp>
      <p:sp>
        <p:nvSpPr>
          <p:cNvPr id="5" name="Espaço Reservado para Conteúdo 4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pt-BR" dirty="0"/>
              <a:t>Um </a:t>
            </a:r>
            <a:r>
              <a:rPr lang="pt-BR" b="1" dirty="0"/>
              <a:t>percentil</a:t>
            </a:r>
            <a:r>
              <a:rPr lang="pt-BR" dirty="0"/>
              <a:t> fornece </a:t>
            </a:r>
            <a:r>
              <a:rPr lang="pt-BR" dirty="0" smtClean="0"/>
              <a:t>informação </a:t>
            </a:r>
            <a:r>
              <a:rPr lang="pt-BR" dirty="0"/>
              <a:t>sobre como os dados </a:t>
            </a:r>
            <a:r>
              <a:rPr lang="pt-BR" dirty="0" smtClean="0"/>
              <a:t>se distribuem </a:t>
            </a:r>
            <a:r>
              <a:rPr lang="pt-BR" dirty="0"/>
              <a:t>ao longo do intervalo entre o menor valor </a:t>
            </a:r>
            <a:r>
              <a:rPr lang="pt-BR" dirty="0" smtClean="0"/>
              <a:t>e </a:t>
            </a:r>
            <a:r>
              <a:rPr lang="pt-BR" dirty="0"/>
              <a:t>o maior </a:t>
            </a:r>
            <a:r>
              <a:rPr lang="pt-BR" dirty="0" smtClean="0"/>
              <a:t>valor</a:t>
            </a:r>
          </a:p>
          <a:p>
            <a:r>
              <a:rPr lang="pt-BR" dirty="0" smtClean="0"/>
              <a:t>Muito utilizado em exames de admissão em universidades (Ex. ENEM e Teste </a:t>
            </a:r>
            <a:r>
              <a:rPr lang="pt-BR" dirty="0" err="1" smtClean="0"/>
              <a:t>Anpad</a:t>
            </a:r>
            <a:r>
              <a:rPr lang="pt-BR" dirty="0" smtClean="0"/>
              <a:t>)</a:t>
            </a:r>
            <a:endParaRPr lang="pt-BR" dirty="0"/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26022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Percentis</a:t>
            </a:r>
            <a:endParaRPr lang="pt-BR" dirty="0"/>
          </a:p>
        </p:txBody>
      </p:sp>
      <p:sp>
        <p:nvSpPr>
          <p:cNvPr id="5" name="Espaço Reservado para Conteúdo 4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dirty="0" smtClean="0"/>
              <a:t>O </a:t>
            </a:r>
            <a:r>
              <a:rPr lang="pt-BR" i="1" dirty="0" err="1" smtClean="0"/>
              <a:t>p</a:t>
            </a:r>
            <a:r>
              <a:rPr lang="pt-BR" dirty="0" err="1" smtClean="0"/>
              <a:t>-ésimo</a:t>
            </a:r>
            <a:r>
              <a:rPr lang="pt-BR" dirty="0" smtClean="0"/>
              <a:t> percentil é um valor tal que </a:t>
            </a:r>
            <a:r>
              <a:rPr lang="pt-BR" i="1" dirty="0" smtClean="0"/>
              <a:t>pelo menos p </a:t>
            </a:r>
            <a:r>
              <a:rPr lang="pt-BR" dirty="0" smtClean="0"/>
              <a:t>por cento das observações são menores ou iguais a esse valor e </a:t>
            </a:r>
            <a:r>
              <a:rPr lang="pt-BR" i="1" dirty="0" smtClean="0"/>
              <a:t>pelo menos </a:t>
            </a:r>
            <a:r>
              <a:rPr lang="pt-BR" dirty="0" smtClean="0"/>
              <a:t>(100 – </a:t>
            </a:r>
            <a:r>
              <a:rPr lang="pt-BR" i="1" dirty="0" smtClean="0"/>
              <a:t>p</a:t>
            </a:r>
            <a:r>
              <a:rPr lang="pt-BR" dirty="0" smtClean="0"/>
              <a:t>) por cento das observações são maiores ou iguais a esse valor</a:t>
            </a:r>
            <a:endParaRPr lang="pt-BR" dirty="0"/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785390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Estatística Descritiva: Medidas Numéricas</a:t>
            </a:r>
            <a:endParaRPr lang="pt-BR" dirty="0"/>
          </a:p>
        </p:txBody>
      </p:sp>
      <p:sp>
        <p:nvSpPr>
          <p:cNvPr id="6" name="Subtítulo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pt-BR" dirty="0" smtClean="0"/>
              <a:t>Capítulo 3</a:t>
            </a:r>
          </a:p>
          <a:p>
            <a:r>
              <a:rPr lang="pt-BR" dirty="0" smtClean="0"/>
              <a:t>Parte 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8765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Percentis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20</a:t>
            </a:fld>
            <a:endParaRPr lang="pt-BR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843335" y="1605880"/>
            <a:ext cx="7162800" cy="609600"/>
          </a:xfrm>
          <a:prstGeom prst="rect">
            <a:avLst/>
          </a:prstGeom>
          <a:gradFill rotWithShape="0">
            <a:gsLst>
              <a:gs pos="0">
                <a:srgbClr val="993366">
                  <a:gamma/>
                  <a:shade val="46275"/>
                  <a:invGamma/>
                </a:srgbClr>
              </a:gs>
              <a:gs pos="50000">
                <a:srgbClr val="993366"/>
              </a:gs>
              <a:gs pos="100000">
                <a:srgbClr val="993366">
                  <a:gamma/>
                  <a:shade val="46275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/>
            <a:r>
              <a:rPr lang="pt-BR" sz="2400" b="1" smtClean="0">
                <a:solidFill>
                  <a:schemeClr val="bg1"/>
                </a:solidFill>
                <a:latin typeface="+mj-lt"/>
              </a:rPr>
              <a:t> Coloque os dados em ordem crescente</a:t>
            </a:r>
            <a:endParaRPr lang="pt-BR" sz="2400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843335" y="2329780"/>
            <a:ext cx="7162800" cy="1447800"/>
          </a:xfrm>
          <a:prstGeom prst="rect">
            <a:avLst/>
          </a:prstGeom>
          <a:gradFill rotWithShape="0">
            <a:gsLst>
              <a:gs pos="0">
                <a:srgbClr val="993366">
                  <a:gamma/>
                  <a:shade val="46275"/>
                  <a:invGamma/>
                </a:srgbClr>
              </a:gs>
              <a:gs pos="50000">
                <a:srgbClr val="993366"/>
              </a:gs>
              <a:gs pos="100000">
                <a:srgbClr val="993366">
                  <a:gamma/>
                  <a:shade val="46275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/>
            <a:r>
              <a:rPr lang="pt-BR" sz="2400" b="1" smtClean="0">
                <a:solidFill>
                  <a:schemeClr val="bg1"/>
                </a:solidFill>
                <a:latin typeface="+mj-lt"/>
              </a:rPr>
              <a:t> Calcule o índice </a:t>
            </a:r>
            <a:r>
              <a:rPr lang="pt-BR" sz="2400" b="1" i="1" smtClean="0">
                <a:solidFill>
                  <a:schemeClr val="bg1"/>
                </a:solidFill>
                <a:latin typeface="+mj-lt"/>
              </a:rPr>
              <a:t>i</a:t>
            </a:r>
            <a:r>
              <a:rPr lang="pt-BR" sz="2400" b="1" smtClean="0">
                <a:solidFill>
                  <a:schemeClr val="bg1"/>
                </a:solidFill>
                <a:latin typeface="+mj-lt"/>
              </a:rPr>
              <a:t>, a posição do </a:t>
            </a:r>
            <a:r>
              <a:rPr lang="pt-BR" sz="2400" b="1" i="1" smtClean="0">
                <a:solidFill>
                  <a:schemeClr val="bg1"/>
                </a:solidFill>
                <a:latin typeface="+mj-lt"/>
              </a:rPr>
              <a:t>p</a:t>
            </a:r>
            <a:r>
              <a:rPr lang="pt-BR" sz="2400" b="1" smtClean="0">
                <a:solidFill>
                  <a:schemeClr val="bg1"/>
                </a:solidFill>
                <a:latin typeface="+mj-lt"/>
              </a:rPr>
              <a:t>-ésimo percentil</a:t>
            </a:r>
          </a:p>
          <a:p>
            <a:pPr algn="l"/>
            <a:endParaRPr lang="pt-BR" sz="2800" b="1" smtClean="0">
              <a:solidFill>
                <a:schemeClr val="bg1"/>
              </a:solidFill>
              <a:latin typeface="+mj-lt"/>
            </a:endParaRPr>
          </a:p>
          <a:p>
            <a:pPr algn="l"/>
            <a:endParaRPr lang="pt-BR" sz="2800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129335" y="2920330"/>
            <a:ext cx="2362200" cy="628650"/>
          </a:xfrm>
          <a:prstGeom prst="rect">
            <a:avLst/>
          </a:prstGeom>
          <a:gradFill rotWithShape="0">
            <a:gsLst>
              <a:gs pos="0">
                <a:srgbClr val="006699">
                  <a:gamma/>
                  <a:shade val="46275"/>
                  <a:invGamma/>
                </a:srgbClr>
              </a:gs>
              <a:gs pos="50000">
                <a:srgbClr val="006699"/>
              </a:gs>
              <a:gs pos="100000">
                <a:srgbClr val="006699">
                  <a:gamma/>
                  <a:shade val="46275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i="1">
                <a:solidFill>
                  <a:schemeClr val="bg1"/>
                </a:solidFill>
                <a:latin typeface="+mj-lt"/>
              </a:rPr>
              <a:t>i</a:t>
            </a:r>
            <a:r>
              <a:rPr lang="en-US" sz="2400" b="1">
                <a:solidFill>
                  <a:schemeClr val="bg1"/>
                </a:solidFill>
                <a:latin typeface="+mj-lt"/>
              </a:rPr>
              <a:t> = (</a:t>
            </a:r>
            <a:r>
              <a:rPr lang="en-US" sz="2400" b="1" i="1">
                <a:solidFill>
                  <a:schemeClr val="bg1"/>
                </a:solidFill>
                <a:latin typeface="+mj-lt"/>
              </a:rPr>
              <a:t>p</a:t>
            </a:r>
            <a:r>
              <a:rPr lang="en-US" sz="2400" b="1">
                <a:solidFill>
                  <a:schemeClr val="bg1"/>
                </a:solidFill>
                <a:latin typeface="+mj-lt"/>
              </a:rPr>
              <a:t>/100)</a:t>
            </a:r>
            <a:r>
              <a:rPr lang="en-US" sz="2400" b="1" i="1">
                <a:solidFill>
                  <a:schemeClr val="bg1"/>
                </a:solidFill>
                <a:latin typeface="+mj-lt"/>
              </a:rPr>
              <a:t>n</a:t>
            </a:r>
          </a:p>
        </p:txBody>
      </p:sp>
      <p:sp>
        <p:nvSpPr>
          <p:cNvPr id="8" name="Rectangle 8"/>
          <p:cNvSpPr>
            <a:spLocks noChangeArrowheads="1"/>
          </p:cNvSpPr>
          <p:nvPr/>
        </p:nvSpPr>
        <p:spPr bwMode="auto">
          <a:xfrm>
            <a:off x="843335" y="3872830"/>
            <a:ext cx="7162800" cy="990600"/>
          </a:xfrm>
          <a:prstGeom prst="rect">
            <a:avLst/>
          </a:prstGeom>
          <a:gradFill rotWithShape="0">
            <a:gsLst>
              <a:gs pos="0">
                <a:srgbClr val="993366">
                  <a:gamma/>
                  <a:shade val="46275"/>
                  <a:invGamma/>
                </a:srgbClr>
              </a:gs>
              <a:gs pos="50000">
                <a:srgbClr val="993366"/>
              </a:gs>
              <a:gs pos="100000">
                <a:srgbClr val="993366">
                  <a:gamma/>
                  <a:shade val="46275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/>
            <a:r>
              <a:rPr lang="pt-BR" sz="2400" b="1" smtClean="0">
                <a:solidFill>
                  <a:schemeClr val="bg1"/>
                </a:solidFill>
                <a:latin typeface="+mj-lt"/>
              </a:rPr>
              <a:t> Se </a:t>
            </a:r>
            <a:r>
              <a:rPr lang="pt-BR" sz="2400" b="1" i="1" smtClean="0">
                <a:solidFill>
                  <a:schemeClr val="bg1"/>
                </a:solidFill>
                <a:latin typeface="+mj-lt"/>
              </a:rPr>
              <a:t>i</a:t>
            </a:r>
            <a:r>
              <a:rPr lang="pt-BR" sz="2400" b="1" smtClean="0">
                <a:solidFill>
                  <a:schemeClr val="bg1"/>
                </a:solidFill>
                <a:latin typeface="+mj-lt"/>
              </a:rPr>
              <a:t> não é inteiro, arredonde-o para cima</a:t>
            </a:r>
          </a:p>
          <a:p>
            <a:pPr algn="l"/>
            <a:r>
              <a:rPr lang="pt-BR" sz="2400" b="1" smtClean="0">
                <a:solidFill>
                  <a:schemeClr val="bg1"/>
                </a:solidFill>
                <a:latin typeface="+mj-lt"/>
              </a:rPr>
              <a:t>O </a:t>
            </a:r>
            <a:r>
              <a:rPr lang="pt-BR" sz="2400" b="1" i="1" smtClean="0">
                <a:solidFill>
                  <a:schemeClr val="bg1"/>
                </a:solidFill>
                <a:latin typeface="+mj-lt"/>
              </a:rPr>
              <a:t>p</a:t>
            </a:r>
            <a:r>
              <a:rPr lang="pt-BR" sz="2400" b="1" smtClean="0">
                <a:solidFill>
                  <a:schemeClr val="bg1"/>
                </a:solidFill>
                <a:latin typeface="+mj-lt"/>
              </a:rPr>
              <a:t>-ésimo percentil é o valor na </a:t>
            </a:r>
            <a:r>
              <a:rPr lang="pt-BR" sz="2400" b="1" i="1" smtClean="0">
                <a:solidFill>
                  <a:schemeClr val="bg1"/>
                </a:solidFill>
                <a:latin typeface="+mj-lt"/>
              </a:rPr>
              <a:t>i</a:t>
            </a:r>
            <a:r>
              <a:rPr lang="pt-BR" sz="2400" b="1" smtClean="0">
                <a:solidFill>
                  <a:schemeClr val="bg1"/>
                </a:solidFill>
                <a:latin typeface="+mj-lt"/>
              </a:rPr>
              <a:t>-esima posição</a:t>
            </a:r>
            <a:endParaRPr lang="pt-BR" sz="2400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9" name="Rectangle 9"/>
          <p:cNvSpPr>
            <a:spLocks noChangeArrowheads="1"/>
          </p:cNvSpPr>
          <p:nvPr/>
        </p:nvSpPr>
        <p:spPr bwMode="auto">
          <a:xfrm>
            <a:off x="843335" y="4958680"/>
            <a:ext cx="7158038" cy="990600"/>
          </a:xfrm>
          <a:prstGeom prst="rect">
            <a:avLst/>
          </a:prstGeom>
          <a:gradFill rotWithShape="0">
            <a:gsLst>
              <a:gs pos="0">
                <a:srgbClr val="993366">
                  <a:gamma/>
                  <a:shade val="46275"/>
                  <a:invGamma/>
                </a:srgbClr>
              </a:gs>
              <a:gs pos="50000">
                <a:srgbClr val="993366"/>
              </a:gs>
              <a:gs pos="100000">
                <a:srgbClr val="993366">
                  <a:gamma/>
                  <a:shade val="46275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/>
            <a:r>
              <a:rPr lang="pt-BR" sz="2400" b="1" smtClean="0">
                <a:solidFill>
                  <a:schemeClr val="bg1"/>
                </a:solidFill>
                <a:latin typeface="+mj-lt"/>
              </a:rPr>
              <a:t> Se </a:t>
            </a:r>
            <a:r>
              <a:rPr lang="pt-BR" sz="2400" b="1" i="1" smtClean="0">
                <a:solidFill>
                  <a:schemeClr val="bg1"/>
                </a:solidFill>
                <a:latin typeface="+mj-lt"/>
              </a:rPr>
              <a:t>i</a:t>
            </a:r>
            <a:r>
              <a:rPr lang="pt-BR" sz="2400" b="1" smtClean="0">
                <a:solidFill>
                  <a:schemeClr val="bg1"/>
                </a:solidFill>
                <a:latin typeface="+mj-lt"/>
              </a:rPr>
              <a:t> é um número inteiro, o </a:t>
            </a:r>
            <a:r>
              <a:rPr lang="pt-BR" sz="2400" b="1" i="1" smtClean="0">
                <a:solidFill>
                  <a:schemeClr val="bg1"/>
                </a:solidFill>
                <a:latin typeface="+mj-lt"/>
              </a:rPr>
              <a:t>p</a:t>
            </a:r>
            <a:r>
              <a:rPr lang="pt-BR" sz="2400" b="1" smtClean="0">
                <a:solidFill>
                  <a:schemeClr val="bg1"/>
                </a:solidFill>
                <a:latin typeface="+mj-lt"/>
              </a:rPr>
              <a:t>-ésimo percentil</a:t>
            </a:r>
          </a:p>
          <a:p>
            <a:pPr algn="l"/>
            <a:r>
              <a:rPr lang="pt-BR" sz="2400" b="1" smtClean="0">
                <a:solidFill>
                  <a:schemeClr val="bg1"/>
                </a:solidFill>
                <a:latin typeface="+mj-lt"/>
              </a:rPr>
              <a:t>é a média dos valores nas posições </a:t>
            </a:r>
            <a:r>
              <a:rPr lang="pt-BR" sz="2400" b="1" i="1" smtClean="0">
                <a:solidFill>
                  <a:schemeClr val="bg1"/>
                </a:solidFill>
                <a:latin typeface="+mj-lt"/>
              </a:rPr>
              <a:t>i </a:t>
            </a:r>
            <a:r>
              <a:rPr lang="pt-BR" sz="2400" b="1" smtClean="0">
                <a:solidFill>
                  <a:schemeClr val="bg1"/>
                </a:solidFill>
                <a:latin typeface="+mj-lt"/>
              </a:rPr>
              <a:t>e </a:t>
            </a:r>
            <a:r>
              <a:rPr lang="pt-BR" sz="2400" b="1" i="1" smtClean="0">
                <a:solidFill>
                  <a:schemeClr val="bg1"/>
                </a:solidFill>
                <a:latin typeface="+mj-lt"/>
              </a:rPr>
              <a:t>i</a:t>
            </a:r>
            <a:r>
              <a:rPr lang="pt-BR" sz="800" b="1" i="1" smtClean="0">
                <a:solidFill>
                  <a:schemeClr val="bg1"/>
                </a:solidFill>
                <a:latin typeface="+mj-lt"/>
              </a:rPr>
              <a:t> </a:t>
            </a:r>
            <a:r>
              <a:rPr lang="pt-BR" sz="2400" b="1" smtClean="0">
                <a:solidFill>
                  <a:schemeClr val="bg1"/>
                </a:solidFill>
                <a:latin typeface="+mj-lt"/>
              </a:rPr>
              <a:t>+1.</a:t>
            </a:r>
            <a:endParaRPr lang="pt-BR" sz="2400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 rot="5400000">
            <a:off x="567110" y="1847180"/>
            <a:ext cx="244475" cy="155575"/>
          </a:xfrm>
          <a:prstGeom prst="triangle">
            <a:avLst>
              <a:gd name="adj" fmla="val 50000"/>
            </a:avLst>
          </a:prstGeom>
          <a:solidFill>
            <a:srgbClr val="66FFFF"/>
          </a:solidFill>
          <a:ln w="12700">
            <a:solidFill>
              <a:srgbClr val="66FFFF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</p:spPr>
        <p:txBody>
          <a:bodyPr wrap="none" anchor="ctr"/>
          <a:lstStyle/>
          <a:p>
            <a:endParaRPr lang="pt-BR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11" name="AutoShape 11"/>
          <p:cNvSpPr>
            <a:spLocks noChangeArrowheads="1"/>
          </p:cNvSpPr>
          <p:nvPr/>
        </p:nvSpPr>
        <p:spPr bwMode="auto">
          <a:xfrm rot="5400000">
            <a:off x="567110" y="3047330"/>
            <a:ext cx="244475" cy="155575"/>
          </a:xfrm>
          <a:prstGeom prst="triangle">
            <a:avLst>
              <a:gd name="adj" fmla="val 50000"/>
            </a:avLst>
          </a:prstGeom>
          <a:solidFill>
            <a:srgbClr val="66FFFF"/>
          </a:solidFill>
          <a:ln w="12700">
            <a:solidFill>
              <a:srgbClr val="66FFFF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</p:spPr>
        <p:txBody>
          <a:bodyPr wrap="none" anchor="ctr"/>
          <a:lstStyle/>
          <a:p>
            <a:endParaRPr lang="pt-BR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12" name="AutoShape 12"/>
          <p:cNvSpPr>
            <a:spLocks noChangeArrowheads="1"/>
          </p:cNvSpPr>
          <p:nvPr/>
        </p:nvSpPr>
        <p:spPr bwMode="auto">
          <a:xfrm rot="5400000">
            <a:off x="567110" y="4285580"/>
            <a:ext cx="244475" cy="155575"/>
          </a:xfrm>
          <a:prstGeom prst="triangle">
            <a:avLst>
              <a:gd name="adj" fmla="val 50000"/>
            </a:avLst>
          </a:prstGeom>
          <a:solidFill>
            <a:srgbClr val="66FFFF"/>
          </a:solidFill>
          <a:ln w="12700">
            <a:solidFill>
              <a:srgbClr val="66FFFF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</p:spPr>
        <p:txBody>
          <a:bodyPr wrap="none" anchor="ctr"/>
          <a:lstStyle/>
          <a:p>
            <a:endParaRPr lang="pt-BR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13" name="AutoShape 13"/>
          <p:cNvSpPr>
            <a:spLocks noChangeArrowheads="1"/>
          </p:cNvSpPr>
          <p:nvPr/>
        </p:nvSpPr>
        <p:spPr bwMode="auto">
          <a:xfrm rot="5400000">
            <a:off x="567110" y="5409530"/>
            <a:ext cx="244475" cy="155575"/>
          </a:xfrm>
          <a:prstGeom prst="triangle">
            <a:avLst>
              <a:gd name="adj" fmla="val 50000"/>
            </a:avLst>
          </a:prstGeom>
          <a:solidFill>
            <a:srgbClr val="66FFFF"/>
          </a:solidFill>
          <a:ln w="12700">
            <a:solidFill>
              <a:srgbClr val="66FFFF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</p:spPr>
        <p:txBody>
          <a:bodyPr wrap="none" anchor="ctr"/>
          <a:lstStyle/>
          <a:p>
            <a:endParaRPr lang="pt-BR" b="1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89065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90º Percentil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21</a:t>
            </a:fld>
            <a:endParaRPr lang="pt-BR"/>
          </a:p>
        </p:txBody>
      </p:sp>
      <p:grpSp>
        <p:nvGrpSpPr>
          <p:cNvPr id="601" name="Group 596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02" name="Freeform 597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3" name="Freeform 598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4" name="Freeform 599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5" name="Freeform 600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6" name="Rectangle 601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7" name="Rectangle 602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8" name="Freeform 603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9" name="Freeform 604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0" name="Freeform 605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1" name="Rectangle 606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2" name="Rectangle 607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3" name="Rectangle 608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4" name="Rectangle 609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5" name="Freeform 610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6" name="Rectangle 611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7" name="Rectangle 612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8" name="Rectangle 613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9" name="Rectangle 614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0" name="Rectangle 615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1" name="Rectangle 616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2" name="Rectangle 617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3" name="Rectangle 618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4" name="Rectangle 619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" name="Rectangle 620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6" name="Rectangle 621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7" name="Rectangle 622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8" name="Rectangle 623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9" name="Rectangle 624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0" name="Freeform 625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1" name="Rectangle 626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2" name="Rectangle 627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3" name="Freeform 628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34" name="Group 629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1187" name="Rectangle 63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" name="Rectangle 63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35" name="Rectangle 632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6" name="Freeform 633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7" name="Freeform 634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8" name="Rectangle 635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9" name="Rectangle 636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0" name="Freeform 637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1" name="Rectangle 638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2" name="Freeform 639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3" name="Freeform 640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4" name="Rectangle 641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5" name="Rectangle 642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6" name="Rectangle 643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7" name="Rectangle 644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8" name="Rectangle 645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9" name="Rectangle 646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0" name="Freeform 647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1" name="Freeform 648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2" name="Rectangle 649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3" name="Rectangle 650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4" name="Freeform 651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5" name="Freeform 652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6" name="Freeform 653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7" name="Rectangle 654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8" name="Rectangle 655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9" name="Rectangle 656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0" name="Rectangle 657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1" name="Rectangle 658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2" name="Rectangle 659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3" name="Rectangle 660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4" name="Rectangle 661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5" name="Rectangle 662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6" name="Rectangle 663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7" name="Rectangle 664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8" name="Rectangle 665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9" name="Rectangle 666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0" name="Rectangle 667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1" name="Rectangle 668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2" name="Rectangle 669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3" name="Rectangle 670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4" name="Rectangle 671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5" name="Freeform 672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6" name="Rectangle 673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7" name="Rectangle 674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8" name="Rectangle 675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9" name="Freeform 676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0" name="Freeform 677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1" name="Rectangle 678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2" name="Rectangle 679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3" name="Freeform 680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4" name="Rectangle 681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5" name="Freeform 682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6" name="Freeform 683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7" name="Rectangle 684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8" name="Rectangle 685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9" name="Rectangle 686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0" name="Rectangle 687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1" name="Rectangle 688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2" name="Rectangle 689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3" name="Rectangle 690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94" name="Group 691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1185" name="Rectangle 69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6" name="Rectangle 69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5" name="Group 694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1183" name="Rectangle 695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4" name="Rectangle 696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6" name="Group 697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1181" name="Rectangle 69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2" name="Rectangle 69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97" name="Rectangle 700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" name="Rectangle 701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9" name="Rectangle 702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0" name="Rectangle 703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1" name="Rectangle 704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2" name="Rectangle 705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3" name="AutoShape 706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4" name="AutoShape 707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5" name="Freeform 708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6" name="Freeform 709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7" name="Freeform 710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8" name="Freeform 711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9" name="Freeform 712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0" name="Freeform 713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1" name="Freeform 714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2" name="Freeform 715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3" name="Freeform 716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4" name="Freeform 717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5" name="Freeform 718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6" name="Freeform 719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7" name="Freeform 720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8" name="Freeform 721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9" name="Freeform 722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0" name="Freeform 723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1" name="Freeform 724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2" name="Freeform 725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3" name="Freeform 726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4" name="Freeform 727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5" name="Freeform 728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6" name="Freeform 729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7" name="Freeform 730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8" name="Freeform 731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9" name="Freeform 732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0" name="Freeform 733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1" name="Freeform 734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2" name="Freeform 735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3" name="Group 736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1033" name="Freeform 73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4" name="Freeform 73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5" name="Freeform 73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6" name="Freeform 74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7" name="Freeform 74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8" name="Freeform 74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9" name="Freeform 74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0" name="Freeform 74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1" name="Freeform 74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2" name="Freeform 74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3" name="Freeform 74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4" name="Freeform 74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5" name="Freeform 74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6" name="Freeform 75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7" name="Freeform 75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8" name="Freeform 75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9" name="Freeform 75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0" name="Freeform 75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1" name="Freeform 75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2" name="Freeform 75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3" name="Freeform 75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4" name="Freeform 75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5" name="Freeform 75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6" name="Freeform 76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7" name="Freeform 76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" name="Freeform 76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9" name="Freeform 76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" name="Freeform 76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1" name="Freeform 76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2" name="Freeform 76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3" name="Freeform 76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4" name="Freeform 76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5" name="Freeform 76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6" name="Freeform 77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7" name="Freeform 77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8" name="Freeform 77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9" name="Freeform 77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0" name="Freeform 77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1" name="Freeform 77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2" name="Freeform 77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3" name="Freeform 77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4" name="Freeform 77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5" name="Freeform 77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6" name="Freeform 78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7" name="Freeform 78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8" name="Freeform 78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9" name="Freeform 78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0" name="Freeform 78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1" name="Freeform 78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2" name="Freeform 78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3" name="Freeform 78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4" name="Freeform 78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5" name="Freeform 78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6" name="Freeform 79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7" name="Freeform 79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8" name="Freeform 79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" name="Freeform 79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0" name="Freeform 79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1" name="Freeform 79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2" name="Freeform 79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3" name="Freeform 79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4" name="Freeform 79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5" name="Freeform 79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6" name="Freeform 80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7" name="Freeform 80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8" name="Freeform 80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9" name="Freeform 80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0" name="Freeform 80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1" name="Freeform 80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2" name="Freeform 80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3" name="Freeform 80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4" name="Freeform 80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5" name="Freeform 80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6" name="Freeform 81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" name="Freeform 81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" name="Freeform 81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" name="Freeform 81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0" name="Freeform 81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1" name="Freeform 81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2" name="Freeform 81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3" name="Freeform 81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4" name="Freeform 81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5" name="Freeform 81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6" name="Freeform 82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7" name="Freeform 82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8" name="Freeform 82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9" name="Freeform 82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0" name="Freeform 82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1" name="Freeform 82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2" name="Freeform 82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3" name="Freeform 82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4" name="Freeform 82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5" name="Freeform 82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6" name="Freeform 83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7" name="Freeform 83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8" name="Freeform 83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9" name="Freeform 83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0" name="Freeform 83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1" name="Freeform 83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2" name="Freeform 83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3" name="Freeform 83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4" name="Freeform 83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5" name="Freeform 83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6" name="Freeform 84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7" name="Freeform 84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8" name="Freeform 84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9" name="Freeform 84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0" name="Freeform 84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1" name="Freeform 84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2" name="Freeform 84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3" name="Freeform 84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4" name="Freeform 84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5" name="Freeform 84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6" name="Freeform 85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7" name="Freeform 85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8" name="Freeform 85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" name="Freeform 85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" name="Freeform 85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1" name="Freeform 85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2" name="Freeform 85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3" name="Freeform 85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4" name="Freeform 85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5" name="Freeform 85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6" name="Freeform 86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7" name="Freeform 86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8" name="Freeform 86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9" name="Freeform 86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0" name="Freeform 86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" name="Freeform 86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2" name="Freeform 86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3" name="Freeform 86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4" name="Freeform 86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5" name="Freeform 86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6" name="Freeform 87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7" name="Freeform 87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8" name="Freeform 87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9" name="Freeform 87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0" name="Freeform 87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1" name="Freeform 87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2" name="Freeform 87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3" name="Freeform 87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4" name="Freeform 87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5" name="Freeform 87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6" name="Freeform 88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7" name="Freeform 88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" name="Freeform 88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9" name="Freeform 88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0" name="Freeform 88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734" name="Freeform 885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5" name="Group 886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885" name="Freeform 88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6" name="Freeform 88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7" name="Freeform 88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8" name="Freeform 89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9" name="Freeform 89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0" name="Freeform 89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1" name="Freeform 89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" name="Freeform 89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3" name="Freeform 89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" name="Freeform 89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5" name="Freeform 89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6" name="Freeform 89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" name="Freeform 89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8" name="Freeform 90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9" name="Freeform 90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0" name="Freeform 90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1" name="Freeform 90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2" name="Freeform 90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3" name="Freeform 90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4" name="Freeform 90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5" name="Freeform 90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6" name="Freeform 90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7" name="Freeform 90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8" name="Freeform 91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9" name="Freeform 91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0" name="Freeform 91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1" name="Freeform 91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2" name="Freeform 91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3" name="Freeform 91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4" name="Freeform 91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5" name="Freeform 91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6" name="Freeform 91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7" name="Freeform 91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8" name="Freeform 92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9" name="Freeform 92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0" name="Freeform 92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1" name="Freeform 92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2" name="Freeform 92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3" name="Freeform 92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4" name="Freeform 92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5" name="Freeform 92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6" name="Freeform 92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7" name="Freeform 92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8" name="Freeform 93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9" name="Freeform 93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0" name="Freeform 93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1" name="Freeform 93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2" name="Freeform 93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3" name="Freeform 93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4" name="Freeform 93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5" name="Freeform 93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6" name="Freeform 93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7" name="Freeform 93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8" name="Freeform 94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9" name="Freeform 94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0" name="Freeform 94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1" name="Freeform 94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2" name="Freeform 94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3" name="Freeform 94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4" name="Freeform 94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5" name="Freeform 94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6" name="Freeform 94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7" name="Freeform 94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8" name="Freeform 95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9" name="Freeform 95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0" name="Freeform 95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1" name="Freeform 95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" name="Freeform 95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3" name="Freeform 95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4" name="Freeform 95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5" name="Freeform 95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6" name="Freeform 95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7" name="Freeform 95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8" name="Freeform 96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9" name="Freeform 96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0" name="Freeform 96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1" name="Freeform 96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2" name="Freeform 96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3" name="Freeform 96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4" name="Freeform 96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5" name="Freeform 96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6" name="Freeform 96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7" name="Freeform 96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8" name="Freeform 97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9" name="Freeform 97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0" name="Freeform 97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1" name="Freeform 97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2" name="Freeform 97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3" name="Freeform 97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4" name="Freeform 97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5" name="Freeform 97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6" name="Freeform 97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7" name="Freeform 97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8" name="Freeform 98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9" name="Freeform 98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0" name="Freeform 98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1" name="Freeform 98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2" name="Freeform 98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3" name="Freeform 98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4" name="Freeform 98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5" name="Freeform 98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6" name="Freeform 98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7" name="Freeform 98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8" name="Freeform 99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9" name="Freeform 99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0" name="Freeform 99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1" name="Freeform 99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2" name="Freeform 99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3" name="Freeform 99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4" name="Freeform 99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5" name="Freeform 99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6" name="Freeform 99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7" name="Freeform 99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8" name="Freeform 100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9" name="Freeform 100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0" name="Freeform 100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1" name="Freeform 100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2" name="Freeform 100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" name="Freeform 100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4" name="Freeform 100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5" name="Freeform 100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6" name="Freeform 100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7" name="Freeform 100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8" name="Freeform 101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9" name="Freeform 101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0" name="Freeform 101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1" name="Freeform 101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2" name="Freeform 101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3" name="Freeform 101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4" name="Freeform 101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5" name="Freeform 101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6" name="Freeform 101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" name="Freeform 101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8" name="Freeform 102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9" name="Freeform 102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0" name="Freeform 102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1" name="Freeform 102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2" name="Freeform 102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3" name="Freeform 102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4" name="Freeform 102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5" name="Freeform 102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6" name="Freeform 102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7" name="Freeform 102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8" name="Freeform 103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9" name="Freeform 103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0" name="Freeform 103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1" name="Freeform 103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2" name="Freeform 103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736" name="Group 1035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737" name="Freeform 103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8" name="Freeform 103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9" name="Freeform 103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0" name="Freeform 103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1" name="Freeform 104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2" name="Freeform 104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3" name="Freeform 104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4" name="Freeform 104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5" name="Freeform 104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6" name="Freeform 104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7" name="Freeform 104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8" name="Freeform 104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9" name="Freeform 104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0" name="Freeform 104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1" name="Freeform 105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2" name="Freeform 105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3" name="Freeform 105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4" name="Freeform 105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5" name="Freeform 105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6" name="Freeform 105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7" name="Freeform 105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8" name="Freeform 105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9" name="Freeform 105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0" name="Freeform 105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1" name="Freeform 106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2" name="Freeform 106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3" name="Freeform 106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4" name="Freeform 106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5" name="Freeform 106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6" name="Freeform 106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7" name="Freeform 106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8" name="Freeform 106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" name="Freeform 106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" name="Freeform 106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" name="Freeform 107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2" name="Freeform 107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3" name="Freeform 107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4" name="Freeform 107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5" name="Freeform 107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6" name="Freeform 107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7" name="Freeform 107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8" name="Freeform 107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9" name="Freeform 107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0" name="Freeform 107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1" name="Freeform 108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2" name="Freeform 108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3" name="Freeform 108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4" name="Freeform 108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5" name="Freeform 108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6" name="Freeform 108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7" name="Freeform 108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8" name="Freeform 108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9" name="Freeform 108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0" name="Freeform 108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1" name="Freeform 109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2" name="Freeform 109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3" name="Freeform 109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4" name="Freeform 109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5" name="Freeform 109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6" name="Freeform 109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7" name="Freeform 109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8" name="Freeform 109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9" name="Freeform 109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0" name="Freeform 109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1" name="Freeform 110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2" name="Freeform 110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3" name="Freeform 110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4" name="Freeform 110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5" name="Freeform 110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6" name="Freeform 110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7" name="Freeform 110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8" name="Freeform 110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9" name="Freeform 110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0" name="Freeform 110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1" name="Freeform 111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2" name="Freeform 111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3" name="Freeform 111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4" name="Freeform 111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5" name="Freeform 111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6" name="Freeform 111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7" name="Freeform 111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8" name="Freeform 111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9" name="Freeform 111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0" name="Freeform 111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1" name="Freeform 112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2" name="Freeform 112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3" name="Freeform 112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" name="Freeform 112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5" name="Freeform 112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" name="Freeform 112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7" name="Freeform 112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8" name="Freeform 112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" name="Freeform 112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0" name="Freeform 112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1" name="Freeform 113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2" name="Freeform 113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3" name="Freeform 113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4" name="Freeform 113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5" name="Freeform 113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6" name="Freeform 113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7" name="Freeform 113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8" name="Freeform 113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9" name="Freeform 113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0" name="Freeform 113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1" name="Freeform 114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2" name="Freeform 114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3" name="Freeform 114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4" name="Freeform 114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5" name="Freeform 114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6" name="Freeform 114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7" name="Freeform 114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8" name="Freeform 114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9" name="Freeform 114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0" name="Freeform 114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1" name="Freeform 115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2" name="Freeform 115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3" name="Freeform 115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4" name="Freeform 115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5" name="Freeform 115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6" name="Freeform 115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7" name="Freeform 115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8" name="Freeform 115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9" name="Freeform 115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0" name="Freeform 115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1" name="Freeform 116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" name="Freeform 116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3" name="Freeform 116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4" name="Freeform 116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5" name="Freeform 116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6" name="Freeform 116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7" name="Freeform 116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8" name="Freeform 116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9" name="Freeform 116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0" name="Freeform 116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1" name="Freeform 117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2" name="Freeform 117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3" name="Freeform 117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4" name="Freeform 117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5" name="Freeform 117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6" name="Freeform 117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7" name="Freeform 117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8" name="Freeform 117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9" name="Freeform 117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0" name="Freeform 117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1" name="Freeform 118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2" name="Freeform 118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3" name="Freeform 118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4" name="Freeform 118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1191" name="Tabela 11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6057273"/>
              </p:ext>
            </p:extLst>
          </p:nvPr>
        </p:nvGraphicFramePr>
        <p:xfrm>
          <a:off x="395536" y="2636911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425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430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 smtClean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450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472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549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580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598" name="Rectangle 1186"/>
          <p:cNvSpPr>
            <a:spLocks noChangeArrowheads="1"/>
          </p:cNvSpPr>
          <p:nvPr/>
        </p:nvSpPr>
        <p:spPr bwMode="auto">
          <a:xfrm>
            <a:off x="1981200" y="5805264"/>
            <a:ext cx="160020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599" name="Rectangle 1191"/>
          <p:cNvSpPr>
            <a:spLocks noChangeArrowheads="1"/>
          </p:cNvSpPr>
          <p:nvPr/>
        </p:nvSpPr>
        <p:spPr bwMode="auto">
          <a:xfrm>
            <a:off x="2457450" y="1196752"/>
            <a:ext cx="4324350" cy="514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i="1" dirty="0" err="1">
                <a:latin typeface="+mj-lt"/>
              </a:rPr>
              <a:t>i</a:t>
            </a:r>
            <a:r>
              <a:rPr lang="en-US" sz="2400" b="1" dirty="0">
                <a:latin typeface="+mj-lt"/>
              </a:rPr>
              <a:t> = (</a:t>
            </a:r>
            <a:r>
              <a:rPr lang="en-US" sz="2400" b="1" i="1" dirty="0">
                <a:latin typeface="+mj-lt"/>
              </a:rPr>
              <a:t>p</a:t>
            </a:r>
            <a:r>
              <a:rPr lang="en-US" sz="2400" b="1" dirty="0">
                <a:latin typeface="+mj-lt"/>
              </a:rPr>
              <a:t>/100)</a:t>
            </a:r>
            <a:r>
              <a:rPr lang="en-US" sz="2400" b="1" i="1" dirty="0">
                <a:latin typeface="+mj-lt"/>
              </a:rPr>
              <a:t>n</a:t>
            </a:r>
            <a:r>
              <a:rPr lang="en-US" sz="2400" b="1" dirty="0">
                <a:latin typeface="+mj-lt"/>
              </a:rPr>
              <a:t> = (90/100)70 = 63</a:t>
            </a:r>
          </a:p>
        </p:txBody>
      </p:sp>
      <p:sp>
        <p:nvSpPr>
          <p:cNvPr id="600" name="Rectangle 1192"/>
          <p:cNvSpPr>
            <a:spLocks noChangeArrowheads="1"/>
          </p:cNvSpPr>
          <p:nvPr/>
        </p:nvSpPr>
        <p:spPr bwMode="auto">
          <a:xfrm>
            <a:off x="1619250" y="1653952"/>
            <a:ext cx="5695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dirty="0" smtClean="0">
                <a:latin typeface="+mj-lt"/>
              </a:rPr>
              <a:t>Média</a:t>
            </a:r>
            <a:r>
              <a:rPr lang="en-US" sz="2400" b="1" dirty="0" smtClean="0">
                <a:latin typeface="+mj-lt"/>
              </a:rPr>
              <a:t> do 63</a:t>
            </a:r>
            <a:r>
              <a:rPr lang="pt-BR" sz="2400" dirty="0"/>
              <a:t>º</a:t>
            </a:r>
            <a:r>
              <a:rPr lang="en-US" sz="2400" b="1" dirty="0" smtClean="0">
                <a:latin typeface="+mj-lt"/>
              </a:rPr>
              <a:t> e 64</a:t>
            </a:r>
            <a:r>
              <a:rPr lang="pt-BR" sz="2400" dirty="0"/>
              <a:t>º</a:t>
            </a:r>
            <a:r>
              <a:rPr lang="en-US" sz="2400" b="1" dirty="0" smtClean="0">
                <a:latin typeface="+mj-lt"/>
              </a:rPr>
              <a:t> </a:t>
            </a:r>
            <a:r>
              <a:rPr lang="pt-BR" sz="2400" b="1" dirty="0" smtClean="0">
                <a:latin typeface="+mj-lt"/>
              </a:rPr>
              <a:t>valores</a:t>
            </a:r>
            <a:r>
              <a:rPr lang="en-US" sz="2400" b="1" dirty="0" smtClean="0">
                <a:latin typeface="+mj-lt"/>
              </a:rPr>
              <a:t>:</a:t>
            </a:r>
            <a:endParaRPr lang="en-US" sz="2400" b="1" dirty="0">
              <a:latin typeface="+mj-lt"/>
            </a:endParaRPr>
          </a:p>
        </p:txBody>
      </p:sp>
      <p:sp>
        <p:nvSpPr>
          <p:cNvPr id="1192" name="Rectangle 1193"/>
          <p:cNvSpPr>
            <a:spLocks noChangeArrowheads="1"/>
          </p:cNvSpPr>
          <p:nvPr/>
        </p:nvSpPr>
        <p:spPr bwMode="auto">
          <a:xfrm>
            <a:off x="1981200" y="2073052"/>
            <a:ext cx="5238750" cy="49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 smtClean="0">
                <a:latin typeface="+mj-lt"/>
              </a:rPr>
              <a:t>90</a:t>
            </a:r>
            <a:r>
              <a:rPr lang="pt-BR" sz="2400" dirty="0"/>
              <a:t>º</a:t>
            </a:r>
            <a:r>
              <a:rPr lang="en-US" sz="2400" b="1" dirty="0" smtClean="0">
                <a:latin typeface="+mj-lt"/>
              </a:rPr>
              <a:t> </a:t>
            </a:r>
            <a:r>
              <a:rPr lang="pt-BR" sz="2400" b="1" dirty="0" smtClean="0">
                <a:latin typeface="+mj-lt"/>
              </a:rPr>
              <a:t>Percentil</a:t>
            </a:r>
            <a:r>
              <a:rPr lang="en-US" sz="2400" b="1" dirty="0" smtClean="0">
                <a:latin typeface="+mj-lt"/>
              </a:rPr>
              <a:t> </a:t>
            </a:r>
            <a:r>
              <a:rPr lang="en-US" sz="2400" b="1" dirty="0">
                <a:latin typeface="+mj-lt"/>
              </a:rPr>
              <a:t>= (580 + 590)/2 =   585</a:t>
            </a:r>
          </a:p>
        </p:txBody>
      </p:sp>
      <p:sp>
        <p:nvSpPr>
          <p:cNvPr id="1193" name="Oval 1184"/>
          <p:cNvSpPr>
            <a:spLocks noChangeArrowheads="1"/>
          </p:cNvSpPr>
          <p:nvPr/>
        </p:nvSpPr>
        <p:spPr bwMode="auto">
          <a:xfrm>
            <a:off x="6477000" y="2060848"/>
            <a:ext cx="914400" cy="514350"/>
          </a:xfrm>
          <a:prstGeom prst="ellipse">
            <a:avLst/>
          </a:prstGeom>
          <a:noFill/>
          <a:ln w="19050">
            <a:solidFill>
              <a:schemeClr val="accent2">
                <a:lumMod val="5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 b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86100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90º Percentil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22</a:t>
            </a:fld>
            <a:endParaRPr lang="pt-BR"/>
          </a:p>
        </p:txBody>
      </p:sp>
      <p:grpSp>
        <p:nvGrpSpPr>
          <p:cNvPr id="601" name="Group 596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02" name="Freeform 597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3" name="Freeform 598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4" name="Freeform 599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5" name="Freeform 600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6" name="Rectangle 601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7" name="Rectangle 602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8" name="Freeform 603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9" name="Freeform 604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0" name="Freeform 605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1" name="Rectangle 606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2" name="Rectangle 607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3" name="Rectangle 608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4" name="Rectangle 609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5" name="Freeform 610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6" name="Rectangle 611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7" name="Rectangle 612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8" name="Rectangle 613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9" name="Rectangle 614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0" name="Rectangle 615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1" name="Rectangle 616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2" name="Rectangle 617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3" name="Rectangle 618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4" name="Rectangle 619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" name="Rectangle 620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6" name="Rectangle 621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7" name="Rectangle 622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8" name="Rectangle 623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9" name="Rectangle 624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0" name="Freeform 625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1" name="Rectangle 626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2" name="Rectangle 627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3" name="Freeform 628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34" name="Group 629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1187" name="Rectangle 63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" name="Rectangle 63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35" name="Rectangle 632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6" name="Freeform 633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7" name="Freeform 634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8" name="Rectangle 635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9" name="Rectangle 636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0" name="Freeform 637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1" name="Rectangle 638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2" name="Freeform 639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3" name="Freeform 640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4" name="Rectangle 641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5" name="Rectangle 642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6" name="Rectangle 643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7" name="Rectangle 644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8" name="Rectangle 645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9" name="Rectangle 646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0" name="Freeform 647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1" name="Freeform 648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2" name="Rectangle 649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3" name="Rectangle 650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4" name="Freeform 651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5" name="Freeform 652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6" name="Freeform 653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7" name="Rectangle 654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8" name="Rectangle 655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9" name="Rectangle 656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0" name="Rectangle 657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1" name="Rectangle 658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2" name="Rectangle 659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3" name="Rectangle 660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4" name="Rectangle 661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5" name="Rectangle 662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6" name="Rectangle 663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7" name="Rectangle 664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8" name="Rectangle 665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9" name="Rectangle 666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0" name="Rectangle 667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1" name="Rectangle 668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2" name="Rectangle 669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3" name="Rectangle 670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4" name="Rectangle 671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5" name="Freeform 672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6" name="Rectangle 673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7" name="Rectangle 674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8" name="Rectangle 675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9" name="Freeform 676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0" name="Freeform 677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1" name="Rectangle 678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2" name="Rectangle 679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3" name="Freeform 680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4" name="Rectangle 681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5" name="Freeform 682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6" name="Freeform 683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7" name="Rectangle 684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8" name="Rectangle 685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9" name="Rectangle 686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0" name="Rectangle 687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1" name="Rectangle 688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2" name="Rectangle 689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3" name="Rectangle 690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94" name="Group 691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1185" name="Rectangle 69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6" name="Rectangle 69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5" name="Group 694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1183" name="Rectangle 695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4" name="Rectangle 696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6" name="Group 697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1181" name="Rectangle 69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2" name="Rectangle 69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97" name="Rectangle 700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" name="Rectangle 701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9" name="Rectangle 702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0" name="Rectangle 703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1" name="Rectangle 704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2" name="Rectangle 705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3" name="AutoShape 706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4" name="AutoShape 707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5" name="Freeform 708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6" name="Freeform 709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7" name="Freeform 710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8" name="Freeform 711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9" name="Freeform 712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0" name="Freeform 713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1" name="Freeform 714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2" name="Freeform 715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3" name="Freeform 716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4" name="Freeform 717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5" name="Freeform 718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6" name="Freeform 719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7" name="Freeform 720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8" name="Freeform 721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9" name="Freeform 722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0" name="Freeform 723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1" name="Freeform 724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2" name="Freeform 725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3" name="Freeform 726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4" name="Freeform 727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5" name="Freeform 728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6" name="Freeform 729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7" name="Freeform 730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8" name="Freeform 731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9" name="Freeform 732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0" name="Freeform 733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1" name="Freeform 734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2" name="Freeform 735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3" name="Group 736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1033" name="Freeform 73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4" name="Freeform 73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5" name="Freeform 73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6" name="Freeform 74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7" name="Freeform 74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8" name="Freeform 74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9" name="Freeform 74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0" name="Freeform 74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1" name="Freeform 74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2" name="Freeform 74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3" name="Freeform 74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4" name="Freeform 74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5" name="Freeform 74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6" name="Freeform 75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7" name="Freeform 75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8" name="Freeform 75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9" name="Freeform 75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0" name="Freeform 75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1" name="Freeform 75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2" name="Freeform 75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3" name="Freeform 75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4" name="Freeform 75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5" name="Freeform 75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6" name="Freeform 76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7" name="Freeform 76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" name="Freeform 76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9" name="Freeform 76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" name="Freeform 76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1" name="Freeform 76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2" name="Freeform 76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3" name="Freeform 76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4" name="Freeform 76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5" name="Freeform 76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6" name="Freeform 77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7" name="Freeform 77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8" name="Freeform 77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9" name="Freeform 77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0" name="Freeform 77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1" name="Freeform 77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2" name="Freeform 77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3" name="Freeform 77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4" name="Freeform 77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5" name="Freeform 77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6" name="Freeform 78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7" name="Freeform 78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8" name="Freeform 78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9" name="Freeform 78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0" name="Freeform 78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1" name="Freeform 78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2" name="Freeform 78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3" name="Freeform 78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4" name="Freeform 78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5" name="Freeform 78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6" name="Freeform 79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7" name="Freeform 79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8" name="Freeform 79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" name="Freeform 79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0" name="Freeform 79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1" name="Freeform 79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2" name="Freeform 79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3" name="Freeform 79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4" name="Freeform 79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5" name="Freeform 79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6" name="Freeform 80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7" name="Freeform 80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8" name="Freeform 80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9" name="Freeform 80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0" name="Freeform 80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1" name="Freeform 80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2" name="Freeform 80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3" name="Freeform 80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4" name="Freeform 80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5" name="Freeform 80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6" name="Freeform 81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" name="Freeform 81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" name="Freeform 81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" name="Freeform 81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0" name="Freeform 81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1" name="Freeform 81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2" name="Freeform 81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3" name="Freeform 81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4" name="Freeform 81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5" name="Freeform 81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6" name="Freeform 82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7" name="Freeform 82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8" name="Freeform 82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9" name="Freeform 82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0" name="Freeform 82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1" name="Freeform 82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2" name="Freeform 82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3" name="Freeform 82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4" name="Freeform 82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5" name="Freeform 82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6" name="Freeform 83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7" name="Freeform 83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8" name="Freeform 83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9" name="Freeform 83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0" name="Freeform 83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1" name="Freeform 83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2" name="Freeform 83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3" name="Freeform 83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4" name="Freeform 83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5" name="Freeform 83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6" name="Freeform 84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7" name="Freeform 84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8" name="Freeform 84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9" name="Freeform 84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0" name="Freeform 84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1" name="Freeform 84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2" name="Freeform 84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3" name="Freeform 84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4" name="Freeform 84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5" name="Freeform 84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6" name="Freeform 85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7" name="Freeform 85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8" name="Freeform 85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" name="Freeform 85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" name="Freeform 85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1" name="Freeform 85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2" name="Freeform 85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3" name="Freeform 85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4" name="Freeform 85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5" name="Freeform 85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6" name="Freeform 86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7" name="Freeform 86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8" name="Freeform 86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9" name="Freeform 86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0" name="Freeform 86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" name="Freeform 86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2" name="Freeform 86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3" name="Freeform 86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4" name="Freeform 86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5" name="Freeform 86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6" name="Freeform 87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7" name="Freeform 87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8" name="Freeform 87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9" name="Freeform 87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0" name="Freeform 87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1" name="Freeform 87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2" name="Freeform 87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3" name="Freeform 87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4" name="Freeform 87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5" name="Freeform 87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6" name="Freeform 88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7" name="Freeform 88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" name="Freeform 88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9" name="Freeform 88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0" name="Freeform 88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734" name="Freeform 885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5" name="Group 886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885" name="Freeform 88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6" name="Freeform 88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7" name="Freeform 88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8" name="Freeform 89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9" name="Freeform 89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0" name="Freeform 89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1" name="Freeform 89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" name="Freeform 89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3" name="Freeform 89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" name="Freeform 89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5" name="Freeform 89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6" name="Freeform 89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" name="Freeform 89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8" name="Freeform 90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9" name="Freeform 90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0" name="Freeform 90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1" name="Freeform 90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2" name="Freeform 90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3" name="Freeform 90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4" name="Freeform 90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5" name="Freeform 90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6" name="Freeform 90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7" name="Freeform 90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8" name="Freeform 91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9" name="Freeform 91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0" name="Freeform 91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1" name="Freeform 91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2" name="Freeform 91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3" name="Freeform 91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4" name="Freeform 91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5" name="Freeform 91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6" name="Freeform 91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7" name="Freeform 91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8" name="Freeform 92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9" name="Freeform 92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0" name="Freeform 92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1" name="Freeform 92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2" name="Freeform 92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3" name="Freeform 92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4" name="Freeform 92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5" name="Freeform 92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6" name="Freeform 92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7" name="Freeform 92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8" name="Freeform 93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9" name="Freeform 93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0" name="Freeform 93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1" name="Freeform 93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2" name="Freeform 93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3" name="Freeform 93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4" name="Freeform 93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5" name="Freeform 93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6" name="Freeform 93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7" name="Freeform 93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8" name="Freeform 94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9" name="Freeform 94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0" name="Freeform 94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1" name="Freeform 94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2" name="Freeform 94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3" name="Freeform 94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4" name="Freeform 94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5" name="Freeform 94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6" name="Freeform 94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7" name="Freeform 94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8" name="Freeform 95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9" name="Freeform 95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0" name="Freeform 95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1" name="Freeform 95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" name="Freeform 95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3" name="Freeform 95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4" name="Freeform 95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5" name="Freeform 95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6" name="Freeform 95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7" name="Freeform 95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8" name="Freeform 96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9" name="Freeform 96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0" name="Freeform 96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1" name="Freeform 96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2" name="Freeform 96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3" name="Freeform 96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4" name="Freeform 96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5" name="Freeform 96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6" name="Freeform 96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7" name="Freeform 96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8" name="Freeform 97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9" name="Freeform 97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0" name="Freeform 97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1" name="Freeform 97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2" name="Freeform 97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3" name="Freeform 97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4" name="Freeform 97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5" name="Freeform 97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6" name="Freeform 97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7" name="Freeform 97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8" name="Freeform 98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9" name="Freeform 98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0" name="Freeform 98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1" name="Freeform 98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2" name="Freeform 98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3" name="Freeform 98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4" name="Freeform 98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5" name="Freeform 98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6" name="Freeform 98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7" name="Freeform 98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8" name="Freeform 99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9" name="Freeform 99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0" name="Freeform 99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1" name="Freeform 99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2" name="Freeform 99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3" name="Freeform 99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4" name="Freeform 99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5" name="Freeform 99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6" name="Freeform 99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7" name="Freeform 99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8" name="Freeform 100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9" name="Freeform 100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0" name="Freeform 100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1" name="Freeform 100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2" name="Freeform 100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" name="Freeform 100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4" name="Freeform 100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5" name="Freeform 100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6" name="Freeform 100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7" name="Freeform 100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8" name="Freeform 101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9" name="Freeform 101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0" name="Freeform 101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1" name="Freeform 101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2" name="Freeform 101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3" name="Freeform 101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4" name="Freeform 101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5" name="Freeform 101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6" name="Freeform 101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" name="Freeform 101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8" name="Freeform 102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9" name="Freeform 102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0" name="Freeform 102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1" name="Freeform 102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2" name="Freeform 102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3" name="Freeform 102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4" name="Freeform 102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5" name="Freeform 102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6" name="Freeform 102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7" name="Freeform 102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8" name="Freeform 103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9" name="Freeform 103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0" name="Freeform 103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1" name="Freeform 103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2" name="Freeform 103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736" name="Group 1035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737" name="Freeform 103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8" name="Freeform 103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9" name="Freeform 103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0" name="Freeform 103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1" name="Freeform 104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2" name="Freeform 104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3" name="Freeform 104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4" name="Freeform 104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5" name="Freeform 104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6" name="Freeform 104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7" name="Freeform 104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8" name="Freeform 104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9" name="Freeform 104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0" name="Freeform 104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1" name="Freeform 105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2" name="Freeform 105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3" name="Freeform 105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4" name="Freeform 105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5" name="Freeform 105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6" name="Freeform 105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7" name="Freeform 105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8" name="Freeform 105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9" name="Freeform 105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0" name="Freeform 105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1" name="Freeform 106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2" name="Freeform 106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3" name="Freeform 106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4" name="Freeform 106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5" name="Freeform 106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6" name="Freeform 106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7" name="Freeform 106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8" name="Freeform 106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" name="Freeform 106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" name="Freeform 106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" name="Freeform 107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2" name="Freeform 107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3" name="Freeform 107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4" name="Freeform 107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5" name="Freeform 107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6" name="Freeform 107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7" name="Freeform 107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8" name="Freeform 107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9" name="Freeform 107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0" name="Freeform 107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1" name="Freeform 108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2" name="Freeform 108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3" name="Freeform 108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4" name="Freeform 108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5" name="Freeform 108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6" name="Freeform 108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7" name="Freeform 108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8" name="Freeform 108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9" name="Freeform 108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0" name="Freeform 108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1" name="Freeform 109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2" name="Freeform 109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3" name="Freeform 109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4" name="Freeform 109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5" name="Freeform 109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6" name="Freeform 109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7" name="Freeform 109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8" name="Freeform 109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9" name="Freeform 109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0" name="Freeform 109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1" name="Freeform 110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2" name="Freeform 110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3" name="Freeform 110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4" name="Freeform 110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5" name="Freeform 110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6" name="Freeform 110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7" name="Freeform 110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8" name="Freeform 110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9" name="Freeform 110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0" name="Freeform 110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1" name="Freeform 111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2" name="Freeform 111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3" name="Freeform 111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4" name="Freeform 111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5" name="Freeform 111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6" name="Freeform 111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7" name="Freeform 111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8" name="Freeform 111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9" name="Freeform 111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0" name="Freeform 111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1" name="Freeform 112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2" name="Freeform 112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3" name="Freeform 112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" name="Freeform 112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5" name="Freeform 112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" name="Freeform 112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7" name="Freeform 112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8" name="Freeform 112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" name="Freeform 112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0" name="Freeform 112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1" name="Freeform 113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2" name="Freeform 113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3" name="Freeform 113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4" name="Freeform 113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5" name="Freeform 113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6" name="Freeform 113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7" name="Freeform 113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8" name="Freeform 113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9" name="Freeform 113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0" name="Freeform 113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1" name="Freeform 114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2" name="Freeform 114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3" name="Freeform 114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4" name="Freeform 114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5" name="Freeform 114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6" name="Freeform 114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7" name="Freeform 114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8" name="Freeform 114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9" name="Freeform 114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0" name="Freeform 114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1" name="Freeform 115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2" name="Freeform 115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3" name="Freeform 115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4" name="Freeform 115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5" name="Freeform 115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6" name="Freeform 115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7" name="Freeform 115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8" name="Freeform 115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9" name="Freeform 115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0" name="Freeform 115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1" name="Freeform 116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" name="Freeform 116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3" name="Freeform 116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4" name="Freeform 116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5" name="Freeform 116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6" name="Freeform 116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7" name="Freeform 116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8" name="Freeform 116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9" name="Freeform 116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0" name="Freeform 116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1" name="Freeform 117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2" name="Freeform 117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3" name="Freeform 117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4" name="Freeform 117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5" name="Freeform 117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6" name="Freeform 117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7" name="Freeform 117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8" name="Freeform 117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9" name="Freeform 117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0" name="Freeform 117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1" name="Freeform 118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2" name="Freeform 118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3" name="Freeform 118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4" name="Freeform 118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1191" name="Tabela 11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8685224"/>
              </p:ext>
            </p:extLst>
          </p:nvPr>
        </p:nvGraphicFramePr>
        <p:xfrm>
          <a:off x="395536" y="3068960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425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430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 smtClean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450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472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549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580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1189" name="Rectangle 597"/>
          <p:cNvSpPr>
            <a:spLocks noChangeArrowheads="1"/>
          </p:cNvSpPr>
          <p:nvPr/>
        </p:nvSpPr>
        <p:spPr bwMode="auto">
          <a:xfrm>
            <a:off x="755576" y="874812"/>
            <a:ext cx="2969518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dirty="0" smtClean="0">
                <a:latin typeface="+mj-lt"/>
              </a:rPr>
              <a:t>“Pelo menos 90%</a:t>
            </a:r>
          </a:p>
          <a:p>
            <a:pPr algn="ctr"/>
            <a:r>
              <a:rPr lang="pt-BR" sz="2400" b="1" dirty="0" smtClean="0">
                <a:latin typeface="+mj-lt"/>
              </a:rPr>
              <a:t>dos itens possuem um</a:t>
            </a:r>
          </a:p>
          <a:p>
            <a:pPr algn="ctr"/>
            <a:r>
              <a:rPr lang="pt-BR" sz="2400" b="1" dirty="0" smtClean="0">
                <a:latin typeface="+mj-lt"/>
              </a:rPr>
              <a:t>valor de 585 ou menos"</a:t>
            </a:r>
            <a:endParaRPr lang="pt-BR" sz="2400" b="1" dirty="0">
              <a:latin typeface="+mj-lt"/>
            </a:endParaRPr>
          </a:p>
        </p:txBody>
      </p:sp>
      <p:sp>
        <p:nvSpPr>
          <p:cNvPr id="1190" name="Rectangle 598"/>
          <p:cNvSpPr>
            <a:spLocks noChangeArrowheads="1"/>
          </p:cNvSpPr>
          <p:nvPr/>
        </p:nvSpPr>
        <p:spPr bwMode="auto">
          <a:xfrm>
            <a:off x="4716015" y="836712"/>
            <a:ext cx="3112915" cy="165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smtClean="0">
                <a:latin typeface="+mj-lt"/>
              </a:rPr>
              <a:t>“Pelo menos 10%</a:t>
            </a:r>
          </a:p>
          <a:p>
            <a:pPr algn="ctr"/>
            <a:r>
              <a:rPr lang="pt-BR" sz="2400" b="1" smtClean="0">
                <a:latin typeface="+mj-lt"/>
              </a:rPr>
              <a:t>dos itens possuem um</a:t>
            </a:r>
          </a:p>
          <a:p>
            <a:pPr algn="ctr"/>
            <a:r>
              <a:rPr lang="pt-BR" sz="2400" b="1" smtClean="0">
                <a:latin typeface="+mj-lt"/>
              </a:rPr>
              <a:t>valor de 585 ou mais"</a:t>
            </a:r>
            <a:endParaRPr lang="pt-BR" sz="2400" b="1">
              <a:latin typeface="+mj-lt"/>
            </a:endParaRPr>
          </a:p>
        </p:txBody>
      </p:sp>
      <p:sp>
        <p:nvSpPr>
          <p:cNvPr id="1194" name="Rectangle 599"/>
          <p:cNvSpPr>
            <a:spLocks noChangeArrowheads="1"/>
          </p:cNvSpPr>
          <p:nvPr/>
        </p:nvSpPr>
        <p:spPr bwMode="auto">
          <a:xfrm>
            <a:off x="899592" y="2455962"/>
            <a:ext cx="2825502" cy="4953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smtClean="0">
                <a:latin typeface="+mj-lt"/>
              </a:rPr>
              <a:t>63/70 = 0,9 ou 90%</a:t>
            </a:r>
            <a:endParaRPr lang="pt-BR" sz="2400" b="1">
              <a:latin typeface="+mj-lt"/>
            </a:endParaRPr>
          </a:p>
        </p:txBody>
      </p:sp>
      <p:sp>
        <p:nvSpPr>
          <p:cNvPr id="1195" name="Freeform 600"/>
          <p:cNvSpPr>
            <a:spLocks/>
          </p:cNvSpPr>
          <p:nvPr/>
        </p:nvSpPr>
        <p:spPr bwMode="auto">
          <a:xfrm>
            <a:off x="467544" y="3140969"/>
            <a:ext cx="7715250" cy="3528392"/>
          </a:xfrm>
          <a:custGeom>
            <a:avLst/>
            <a:gdLst>
              <a:gd name="T0" fmla="*/ 0 w 4860"/>
              <a:gd name="T1" fmla="*/ 1812 h 1812"/>
              <a:gd name="T2" fmla="*/ 0 w 4860"/>
              <a:gd name="T3" fmla="*/ 0 h 1812"/>
              <a:gd name="T4" fmla="*/ 4860 w 4860"/>
              <a:gd name="T5" fmla="*/ 0 h 1812"/>
              <a:gd name="T6" fmla="*/ 4860 w 4860"/>
              <a:gd name="T7" fmla="*/ 1536 h 1812"/>
              <a:gd name="T8" fmla="*/ 1440 w 4860"/>
              <a:gd name="T9" fmla="*/ 1536 h 1812"/>
              <a:gd name="T10" fmla="*/ 1440 w 4860"/>
              <a:gd name="T11" fmla="*/ 1812 h 1812"/>
              <a:gd name="T12" fmla="*/ 0 w 4860"/>
              <a:gd name="T13" fmla="*/ 1812 h 1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60" h="1812">
                <a:moveTo>
                  <a:pt x="0" y="1812"/>
                </a:moveTo>
                <a:lnTo>
                  <a:pt x="0" y="0"/>
                </a:lnTo>
                <a:lnTo>
                  <a:pt x="4860" y="0"/>
                </a:lnTo>
                <a:lnTo>
                  <a:pt x="4860" y="1536"/>
                </a:lnTo>
                <a:lnTo>
                  <a:pt x="1440" y="1536"/>
                </a:lnTo>
                <a:lnTo>
                  <a:pt x="1440" y="1812"/>
                </a:lnTo>
                <a:lnTo>
                  <a:pt x="0" y="1812"/>
                </a:lnTo>
                <a:close/>
              </a:path>
            </a:pathLst>
          </a:custGeom>
          <a:noFill/>
          <a:ln w="57150" cap="flat" cmpd="sng">
            <a:solidFill>
              <a:schemeClr val="accent2">
                <a:lumMod val="50000"/>
              </a:schemeClr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pt-BR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1196" name="Rectangle 601"/>
          <p:cNvSpPr>
            <a:spLocks noChangeArrowheads="1"/>
          </p:cNvSpPr>
          <p:nvPr/>
        </p:nvSpPr>
        <p:spPr bwMode="auto">
          <a:xfrm>
            <a:off x="4860032" y="2455962"/>
            <a:ext cx="2694112" cy="4953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smtClean="0">
                <a:latin typeface="+mj-lt"/>
              </a:rPr>
              <a:t>7/70 = 0,1 ou 10%</a:t>
            </a:r>
            <a:endParaRPr lang="pt-BR" sz="2400" b="1">
              <a:latin typeface="+mj-lt"/>
            </a:endParaRPr>
          </a:p>
        </p:txBody>
      </p:sp>
      <p:sp>
        <p:nvSpPr>
          <p:cNvPr id="1197" name="Freeform 602"/>
          <p:cNvSpPr>
            <a:spLocks/>
          </p:cNvSpPr>
          <p:nvPr/>
        </p:nvSpPr>
        <p:spPr bwMode="auto">
          <a:xfrm>
            <a:off x="7573194" y="2703612"/>
            <a:ext cx="933450" cy="3749724"/>
          </a:xfrm>
          <a:custGeom>
            <a:avLst/>
            <a:gdLst>
              <a:gd name="T0" fmla="*/ 0 w 588"/>
              <a:gd name="T1" fmla="*/ 0 h 1956"/>
              <a:gd name="T2" fmla="*/ 588 w 588"/>
              <a:gd name="T3" fmla="*/ 0 h 1956"/>
              <a:gd name="T4" fmla="*/ 588 w 588"/>
              <a:gd name="T5" fmla="*/ 1956 h 1956"/>
              <a:gd name="T6" fmla="*/ 420 w 588"/>
              <a:gd name="T7" fmla="*/ 1956 h 1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8" h="1956">
                <a:moveTo>
                  <a:pt x="0" y="0"/>
                </a:moveTo>
                <a:lnTo>
                  <a:pt x="588" y="0"/>
                </a:lnTo>
                <a:lnTo>
                  <a:pt x="588" y="1956"/>
                </a:lnTo>
                <a:lnTo>
                  <a:pt x="420" y="1956"/>
                </a:lnTo>
              </a:path>
            </a:pathLst>
          </a:custGeom>
          <a:noFill/>
          <a:ln w="6350" cap="flat" cmpd="sng">
            <a:solidFill>
              <a:schemeClr val="accent2">
                <a:lumMod val="50000"/>
              </a:schemeClr>
            </a:solidFill>
            <a:prstDash val="solid"/>
            <a:round/>
            <a:headEnd type="none" w="med" len="med"/>
            <a:tailEnd type="triangle" w="med" len="med"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/>
          <a:p>
            <a:endParaRPr lang="pt-BR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1198" name="Freeform 603"/>
          <p:cNvSpPr>
            <a:spLocks/>
          </p:cNvSpPr>
          <p:nvPr/>
        </p:nvSpPr>
        <p:spPr bwMode="auto">
          <a:xfrm>
            <a:off x="3725094" y="2703612"/>
            <a:ext cx="381000" cy="381000"/>
          </a:xfrm>
          <a:custGeom>
            <a:avLst/>
            <a:gdLst>
              <a:gd name="T0" fmla="*/ 0 w 252"/>
              <a:gd name="T1" fmla="*/ 0 h 252"/>
              <a:gd name="T2" fmla="*/ 252 w 252"/>
              <a:gd name="T3" fmla="*/ 0 h 252"/>
              <a:gd name="T4" fmla="*/ 252 w 252"/>
              <a:gd name="T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2" h="252">
                <a:moveTo>
                  <a:pt x="0" y="0"/>
                </a:moveTo>
                <a:cubicBezTo>
                  <a:pt x="84" y="0"/>
                  <a:pt x="168" y="0"/>
                  <a:pt x="252" y="0"/>
                </a:cubicBezTo>
                <a:lnTo>
                  <a:pt x="252" y="252"/>
                </a:lnTo>
              </a:path>
            </a:pathLst>
          </a:custGeom>
          <a:noFill/>
          <a:ln w="12700" cap="flat" cmpd="sng">
            <a:solidFill>
              <a:schemeClr val="accent2">
                <a:lumMod val="50000"/>
              </a:schemeClr>
            </a:solidFill>
            <a:prstDash val="solid"/>
            <a:round/>
            <a:headEnd type="none" w="med" len="med"/>
            <a:tailEnd type="triangle" w="med" len="med"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/>
          <a:p>
            <a:endParaRPr lang="pt-BR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80416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Quartis</a:t>
            </a:r>
            <a:endParaRPr lang="pt-BR" dirty="0"/>
          </a:p>
        </p:txBody>
      </p:sp>
      <p:sp>
        <p:nvSpPr>
          <p:cNvPr id="5" name="Espaço Reservado para Conteúdo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/>
              <a:t>Quartis são percentis específicos</a:t>
            </a:r>
          </a:p>
          <a:p>
            <a:pPr lvl="1"/>
            <a:r>
              <a:rPr lang="pt-BR" sz="3600" dirty="0" smtClean="0"/>
              <a:t>Q</a:t>
            </a:r>
            <a:r>
              <a:rPr lang="pt-BR" sz="3600" baseline="-25000" dirty="0" smtClean="0"/>
              <a:t>1</a:t>
            </a:r>
            <a:r>
              <a:rPr lang="pt-BR" sz="3600" dirty="0" smtClean="0"/>
              <a:t> = Primeiro Quartil = 25º Percentil</a:t>
            </a:r>
          </a:p>
          <a:p>
            <a:pPr lvl="1"/>
            <a:endParaRPr lang="pt-BR" sz="3600" dirty="0" smtClean="0"/>
          </a:p>
          <a:p>
            <a:pPr lvl="1"/>
            <a:r>
              <a:rPr lang="pt-BR" sz="3600" dirty="0" smtClean="0"/>
              <a:t>Q</a:t>
            </a:r>
            <a:r>
              <a:rPr lang="pt-BR" sz="3600" baseline="-25000" dirty="0" smtClean="0"/>
              <a:t>2</a:t>
            </a:r>
            <a:r>
              <a:rPr lang="pt-BR" sz="3600" dirty="0" smtClean="0"/>
              <a:t> </a:t>
            </a:r>
            <a:r>
              <a:rPr lang="pt-BR" sz="3600" dirty="0"/>
              <a:t>= </a:t>
            </a:r>
            <a:r>
              <a:rPr lang="pt-BR" sz="3600" dirty="0" smtClean="0"/>
              <a:t>Segundo Quartil = 50º Percentil = Mediana</a:t>
            </a:r>
          </a:p>
          <a:p>
            <a:pPr lvl="1"/>
            <a:endParaRPr lang="pt-BR" sz="3600" dirty="0" smtClean="0"/>
          </a:p>
          <a:p>
            <a:pPr lvl="1"/>
            <a:r>
              <a:rPr lang="pt-BR" sz="3600" dirty="0" smtClean="0"/>
              <a:t>Q</a:t>
            </a:r>
            <a:r>
              <a:rPr lang="pt-BR" sz="3600" baseline="-25000" dirty="0" smtClean="0"/>
              <a:t>3</a:t>
            </a:r>
            <a:r>
              <a:rPr lang="pt-BR" sz="3600" dirty="0" smtClean="0"/>
              <a:t> </a:t>
            </a:r>
            <a:r>
              <a:rPr lang="pt-BR" sz="3600" dirty="0"/>
              <a:t>= </a:t>
            </a:r>
            <a:r>
              <a:rPr lang="pt-BR" sz="3600" dirty="0" smtClean="0"/>
              <a:t>Terceiro Quartil = 75º Percentil</a:t>
            </a:r>
            <a:endParaRPr lang="pt-BR" sz="3600" dirty="0"/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80966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Terceiro Quartil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24</a:t>
            </a:fld>
            <a:endParaRPr lang="pt-BR"/>
          </a:p>
        </p:txBody>
      </p:sp>
      <p:grpSp>
        <p:nvGrpSpPr>
          <p:cNvPr id="601" name="Group 596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02" name="Freeform 597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3" name="Freeform 598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4" name="Freeform 599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5" name="Freeform 600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6" name="Rectangle 601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7" name="Rectangle 602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8" name="Freeform 603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9" name="Freeform 604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0" name="Freeform 605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1" name="Rectangle 606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2" name="Rectangle 607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3" name="Rectangle 608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4" name="Rectangle 609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5" name="Freeform 610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6" name="Rectangle 611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7" name="Rectangle 612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8" name="Rectangle 613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9" name="Rectangle 614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0" name="Rectangle 615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1" name="Rectangle 616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2" name="Rectangle 617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3" name="Rectangle 618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4" name="Rectangle 619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" name="Rectangle 620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6" name="Rectangle 621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7" name="Rectangle 622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8" name="Rectangle 623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9" name="Rectangle 624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0" name="Freeform 625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1" name="Rectangle 626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2" name="Rectangle 627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3" name="Freeform 628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34" name="Group 629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1187" name="Rectangle 63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" name="Rectangle 63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35" name="Rectangle 632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6" name="Freeform 633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7" name="Freeform 634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8" name="Rectangle 635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9" name="Rectangle 636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0" name="Freeform 637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1" name="Rectangle 638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2" name="Freeform 639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3" name="Freeform 640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4" name="Rectangle 641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5" name="Rectangle 642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6" name="Rectangle 643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7" name="Rectangle 644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8" name="Rectangle 645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9" name="Rectangle 646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0" name="Freeform 647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1" name="Freeform 648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2" name="Rectangle 649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3" name="Rectangle 650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4" name="Freeform 651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5" name="Freeform 652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6" name="Freeform 653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7" name="Rectangle 654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8" name="Rectangle 655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9" name="Rectangle 656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0" name="Rectangle 657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1" name="Rectangle 658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2" name="Rectangle 659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3" name="Rectangle 660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4" name="Rectangle 661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5" name="Rectangle 662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6" name="Rectangle 663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7" name="Rectangle 664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8" name="Rectangle 665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9" name="Rectangle 666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0" name="Rectangle 667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1" name="Rectangle 668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2" name="Rectangle 669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3" name="Rectangle 670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4" name="Rectangle 671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5" name="Freeform 672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6" name="Rectangle 673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7" name="Rectangle 674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8" name="Rectangle 675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9" name="Freeform 676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0" name="Freeform 677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1" name="Rectangle 678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2" name="Rectangle 679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3" name="Freeform 680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4" name="Rectangle 681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5" name="Freeform 682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6" name="Freeform 683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7" name="Rectangle 684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8" name="Rectangle 685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9" name="Rectangle 686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0" name="Rectangle 687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1" name="Rectangle 688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2" name="Rectangle 689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3" name="Rectangle 690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94" name="Group 691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1185" name="Rectangle 69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6" name="Rectangle 69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5" name="Group 694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1183" name="Rectangle 695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4" name="Rectangle 696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6" name="Group 697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1181" name="Rectangle 69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2" name="Rectangle 69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97" name="Rectangle 700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" name="Rectangle 701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9" name="Rectangle 702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0" name="Rectangle 703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1" name="Rectangle 704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2" name="Rectangle 705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3" name="AutoShape 706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4" name="AutoShape 707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5" name="Freeform 708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6" name="Freeform 709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7" name="Freeform 710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8" name="Freeform 711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9" name="Freeform 712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0" name="Freeform 713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1" name="Freeform 714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2" name="Freeform 715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3" name="Freeform 716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4" name="Freeform 717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5" name="Freeform 718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6" name="Freeform 719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7" name="Freeform 720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8" name="Freeform 721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9" name="Freeform 722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0" name="Freeform 723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1" name="Freeform 724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2" name="Freeform 725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3" name="Freeform 726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4" name="Freeform 727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5" name="Freeform 728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6" name="Freeform 729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7" name="Freeform 730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8" name="Freeform 731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9" name="Freeform 732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0" name="Freeform 733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1" name="Freeform 734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2" name="Freeform 735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3" name="Group 736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1033" name="Freeform 73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4" name="Freeform 73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5" name="Freeform 73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6" name="Freeform 74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7" name="Freeform 74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8" name="Freeform 74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9" name="Freeform 74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0" name="Freeform 74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1" name="Freeform 74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2" name="Freeform 74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3" name="Freeform 74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4" name="Freeform 74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5" name="Freeform 74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6" name="Freeform 75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7" name="Freeform 75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8" name="Freeform 75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9" name="Freeform 75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0" name="Freeform 75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1" name="Freeform 75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2" name="Freeform 75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3" name="Freeform 75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4" name="Freeform 75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5" name="Freeform 75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6" name="Freeform 76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7" name="Freeform 76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" name="Freeform 76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9" name="Freeform 76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" name="Freeform 76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1" name="Freeform 76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2" name="Freeform 76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3" name="Freeform 76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4" name="Freeform 76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5" name="Freeform 76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6" name="Freeform 77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7" name="Freeform 77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8" name="Freeform 77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9" name="Freeform 77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0" name="Freeform 77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1" name="Freeform 77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2" name="Freeform 77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3" name="Freeform 77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4" name="Freeform 77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5" name="Freeform 77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6" name="Freeform 78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7" name="Freeform 78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8" name="Freeform 78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9" name="Freeform 78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0" name="Freeform 78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1" name="Freeform 78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2" name="Freeform 78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3" name="Freeform 78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4" name="Freeform 78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5" name="Freeform 78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6" name="Freeform 79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7" name="Freeform 79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8" name="Freeform 79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" name="Freeform 79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0" name="Freeform 79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1" name="Freeform 79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2" name="Freeform 79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3" name="Freeform 79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4" name="Freeform 79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5" name="Freeform 79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6" name="Freeform 80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7" name="Freeform 80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8" name="Freeform 80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9" name="Freeform 80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0" name="Freeform 80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1" name="Freeform 80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2" name="Freeform 80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3" name="Freeform 80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4" name="Freeform 80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5" name="Freeform 80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6" name="Freeform 81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" name="Freeform 81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" name="Freeform 81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" name="Freeform 81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0" name="Freeform 81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1" name="Freeform 81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2" name="Freeform 81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3" name="Freeform 81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4" name="Freeform 81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5" name="Freeform 81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6" name="Freeform 82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7" name="Freeform 82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8" name="Freeform 82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9" name="Freeform 82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0" name="Freeform 82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1" name="Freeform 82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2" name="Freeform 82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3" name="Freeform 82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4" name="Freeform 82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5" name="Freeform 82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6" name="Freeform 83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7" name="Freeform 83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8" name="Freeform 83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9" name="Freeform 83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0" name="Freeform 83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1" name="Freeform 83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2" name="Freeform 83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3" name="Freeform 83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4" name="Freeform 83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5" name="Freeform 83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6" name="Freeform 84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7" name="Freeform 84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8" name="Freeform 84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9" name="Freeform 84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0" name="Freeform 84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1" name="Freeform 84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2" name="Freeform 84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3" name="Freeform 84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4" name="Freeform 84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5" name="Freeform 84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6" name="Freeform 85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7" name="Freeform 85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8" name="Freeform 85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" name="Freeform 85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" name="Freeform 85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1" name="Freeform 85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2" name="Freeform 85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3" name="Freeform 85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4" name="Freeform 85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5" name="Freeform 85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6" name="Freeform 86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7" name="Freeform 86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8" name="Freeform 86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9" name="Freeform 86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0" name="Freeform 86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" name="Freeform 86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2" name="Freeform 86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3" name="Freeform 86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4" name="Freeform 86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5" name="Freeform 86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6" name="Freeform 87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7" name="Freeform 87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8" name="Freeform 87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9" name="Freeform 87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0" name="Freeform 87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1" name="Freeform 87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2" name="Freeform 87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3" name="Freeform 87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4" name="Freeform 87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5" name="Freeform 87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6" name="Freeform 88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7" name="Freeform 88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" name="Freeform 88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9" name="Freeform 88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0" name="Freeform 88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734" name="Freeform 885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5" name="Group 886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885" name="Freeform 88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6" name="Freeform 88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7" name="Freeform 88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8" name="Freeform 89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9" name="Freeform 89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0" name="Freeform 89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1" name="Freeform 89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" name="Freeform 89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3" name="Freeform 89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" name="Freeform 89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5" name="Freeform 89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6" name="Freeform 89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" name="Freeform 89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8" name="Freeform 90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9" name="Freeform 90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0" name="Freeform 90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1" name="Freeform 90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2" name="Freeform 90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3" name="Freeform 90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4" name="Freeform 90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5" name="Freeform 90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6" name="Freeform 90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7" name="Freeform 90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8" name="Freeform 91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9" name="Freeform 91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0" name="Freeform 91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1" name="Freeform 91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2" name="Freeform 91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3" name="Freeform 91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4" name="Freeform 91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5" name="Freeform 91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6" name="Freeform 91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7" name="Freeform 91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8" name="Freeform 92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9" name="Freeform 92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0" name="Freeform 92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1" name="Freeform 92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2" name="Freeform 92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3" name="Freeform 92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4" name="Freeform 92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5" name="Freeform 92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6" name="Freeform 92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7" name="Freeform 92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8" name="Freeform 93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9" name="Freeform 93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0" name="Freeform 93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1" name="Freeform 93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2" name="Freeform 93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3" name="Freeform 93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4" name="Freeform 93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5" name="Freeform 93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6" name="Freeform 93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7" name="Freeform 93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8" name="Freeform 94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9" name="Freeform 94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0" name="Freeform 94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1" name="Freeform 94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2" name="Freeform 94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3" name="Freeform 94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4" name="Freeform 94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5" name="Freeform 94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6" name="Freeform 94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7" name="Freeform 94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8" name="Freeform 95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9" name="Freeform 95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0" name="Freeform 95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1" name="Freeform 95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" name="Freeform 95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3" name="Freeform 95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4" name="Freeform 95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5" name="Freeform 95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6" name="Freeform 95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7" name="Freeform 95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8" name="Freeform 96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9" name="Freeform 96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0" name="Freeform 96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1" name="Freeform 96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2" name="Freeform 96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3" name="Freeform 96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4" name="Freeform 96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5" name="Freeform 96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6" name="Freeform 96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7" name="Freeform 96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8" name="Freeform 97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9" name="Freeform 97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0" name="Freeform 97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1" name="Freeform 97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2" name="Freeform 97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3" name="Freeform 97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4" name="Freeform 97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5" name="Freeform 97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6" name="Freeform 97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7" name="Freeform 97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8" name="Freeform 98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9" name="Freeform 98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0" name="Freeform 98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1" name="Freeform 98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2" name="Freeform 98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3" name="Freeform 98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4" name="Freeform 98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5" name="Freeform 98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6" name="Freeform 98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7" name="Freeform 98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8" name="Freeform 99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9" name="Freeform 99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0" name="Freeform 99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1" name="Freeform 99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2" name="Freeform 99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3" name="Freeform 99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4" name="Freeform 99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5" name="Freeform 99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6" name="Freeform 99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7" name="Freeform 99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8" name="Freeform 100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9" name="Freeform 100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0" name="Freeform 100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1" name="Freeform 100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2" name="Freeform 100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" name="Freeform 100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4" name="Freeform 100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5" name="Freeform 100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6" name="Freeform 100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7" name="Freeform 100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8" name="Freeform 101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9" name="Freeform 101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0" name="Freeform 101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1" name="Freeform 101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2" name="Freeform 101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3" name="Freeform 101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4" name="Freeform 101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5" name="Freeform 101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6" name="Freeform 101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" name="Freeform 101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8" name="Freeform 102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9" name="Freeform 102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0" name="Freeform 102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1" name="Freeform 102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2" name="Freeform 102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3" name="Freeform 102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4" name="Freeform 102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5" name="Freeform 102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6" name="Freeform 102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7" name="Freeform 102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8" name="Freeform 103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9" name="Freeform 103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0" name="Freeform 103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1" name="Freeform 103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2" name="Freeform 103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736" name="Group 1035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737" name="Freeform 103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8" name="Freeform 103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9" name="Freeform 103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0" name="Freeform 103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1" name="Freeform 104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2" name="Freeform 104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3" name="Freeform 104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4" name="Freeform 104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5" name="Freeform 104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6" name="Freeform 104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7" name="Freeform 104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8" name="Freeform 104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9" name="Freeform 104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0" name="Freeform 104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1" name="Freeform 105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2" name="Freeform 105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3" name="Freeform 105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4" name="Freeform 105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5" name="Freeform 105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6" name="Freeform 105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7" name="Freeform 105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8" name="Freeform 105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9" name="Freeform 105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0" name="Freeform 105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1" name="Freeform 106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2" name="Freeform 106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3" name="Freeform 106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4" name="Freeform 106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5" name="Freeform 106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6" name="Freeform 106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7" name="Freeform 106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8" name="Freeform 106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" name="Freeform 106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" name="Freeform 106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" name="Freeform 107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2" name="Freeform 107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3" name="Freeform 107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4" name="Freeform 107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5" name="Freeform 107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6" name="Freeform 107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7" name="Freeform 107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8" name="Freeform 107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9" name="Freeform 107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0" name="Freeform 107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1" name="Freeform 108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2" name="Freeform 108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3" name="Freeform 108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4" name="Freeform 108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5" name="Freeform 108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6" name="Freeform 108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7" name="Freeform 108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8" name="Freeform 108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9" name="Freeform 108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0" name="Freeform 108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1" name="Freeform 109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2" name="Freeform 109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3" name="Freeform 109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4" name="Freeform 109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5" name="Freeform 109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6" name="Freeform 109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7" name="Freeform 109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8" name="Freeform 109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9" name="Freeform 109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0" name="Freeform 109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1" name="Freeform 110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2" name="Freeform 110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3" name="Freeform 110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4" name="Freeform 110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5" name="Freeform 110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6" name="Freeform 110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7" name="Freeform 110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8" name="Freeform 110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9" name="Freeform 110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0" name="Freeform 110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1" name="Freeform 111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2" name="Freeform 111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3" name="Freeform 111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4" name="Freeform 111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5" name="Freeform 111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6" name="Freeform 111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7" name="Freeform 111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8" name="Freeform 111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9" name="Freeform 111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0" name="Freeform 111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1" name="Freeform 112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2" name="Freeform 112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3" name="Freeform 112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" name="Freeform 112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5" name="Freeform 112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" name="Freeform 112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7" name="Freeform 112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8" name="Freeform 112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" name="Freeform 112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0" name="Freeform 112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1" name="Freeform 113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2" name="Freeform 113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3" name="Freeform 113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4" name="Freeform 113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5" name="Freeform 113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6" name="Freeform 113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7" name="Freeform 113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8" name="Freeform 113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9" name="Freeform 113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0" name="Freeform 113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1" name="Freeform 114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2" name="Freeform 114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3" name="Freeform 114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4" name="Freeform 114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5" name="Freeform 114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6" name="Freeform 114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7" name="Freeform 114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8" name="Freeform 114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9" name="Freeform 114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0" name="Freeform 114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1" name="Freeform 115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2" name="Freeform 115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3" name="Freeform 115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4" name="Freeform 115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5" name="Freeform 115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6" name="Freeform 115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7" name="Freeform 115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8" name="Freeform 115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9" name="Freeform 115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0" name="Freeform 115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1" name="Freeform 116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" name="Freeform 116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3" name="Freeform 116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4" name="Freeform 116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5" name="Freeform 116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6" name="Freeform 116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7" name="Freeform 116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8" name="Freeform 116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9" name="Freeform 116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0" name="Freeform 116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1" name="Freeform 117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2" name="Freeform 117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3" name="Freeform 117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4" name="Freeform 117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5" name="Freeform 117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6" name="Freeform 117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7" name="Freeform 117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8" name="Freeform 117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9" name="Freeform 117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0" name="Freeform 117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1" name="Freeform 118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2" name="Freeform 118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3" name="Freeform 118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4" name="Freeform 118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1191" name="Tabela 11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2031606"/>
              </p:ext>
            </p:extLst>
          </p:nvPr>
        </p:nvGraphicFramePr>
        <p:xfrm>
          <a:off x="395536" y="2636911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425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430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 smtClean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450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472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549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580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1189" name="Oval 1184"/>
          <p:cNvSpPr>
            <a:spLocks noChangeArrowheads="1"/>
          </p:cNvSpPr>
          <p:nvPr/>
        </p:nvSpPr>
        <p:spPr bwMode="auto">
          <a:xfrm>
            <a:off x="5586958" y="2081758"/>
            <a:ext cx="857250" cy="514350"/>
          </a:xfrm>
          <a:prstGeom prst="ellipse">
            <a:avLst/>
          </a:prstGeom>
          <a:noFill/>
          <a:ln w="19050">
            <a:solidFill>
              <a:schemeClr val="accent2">
                <a:lumMod val="5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1190" name="Rectangle 1187"/>
          <p:cNvSpPr>
            <a:spLocks noChangeArrowheads="1"/>
          </p:cNvSpPr>
          <p:nvPr/>
        </p:nvSpPr>
        <p:spPr bwMode="auto">
          <a:xfrm>
            <a:off x="1952650" y="5295106"/>
            <a:ext cx="81915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1194" name="Rectangle 1191"/>
          <p:cNvSpPr>
            <a:spLocks noChangeArrowheads="1"/>
          </p:cNvSpPr>
          <p:nvPr/>
        </p:nvSpPr>
        <p:spPr bwMode="auto">
          <a:xfrm>
            <a:off x="2286000" y="1243558"/>
            <a:ext cx="455295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dirty="0" smtClean="0">
                <a:latin typeface="+mj-lt"/>
              </a:rPr>
              <a:t>Terceiro quartil </a:t>
            </a:r>
            <a:r>
              <a:rPr lang="en-US" sz="2400" b="1" dirty="0" smtClean="0">
                <a:latin typeface="+mj-lt"/>
              </a:rPr>
              <a:t>= 75</a:t>
            </a:r>
            <a:r>
              <a:rPr lang="pt-BR" sz="2400" dirty="0" smtClean="0"/>
              <a:t>º</a:t>
            </a:r>
            <a:r>
              <a:rPr lang="en-US" sz="2400" b="1" dirty="0" smtClean="0">
                <a:latin typeface="+mj-lt"/>
              </a:rPr>
              <a:t> </a:t>
            </a:r>
            <a:r>
              <a:rPr lang="pt-BR" sz="2400" b="1" dirty="0" smtClean="0">
                <a:latin typeface="+mj-lt"/>
              </a:rPr>
              <a:t>percentil</a:t>
            </a:r>
            <a:endParaRPr lang="pt-BR" sz="2400" b="1" dirty="0">
              <a:latin typeface="+mj-lt"/>
            </a:endParaRPr>
          </a:p>
        </p:txBody>
      </p:sp>
      <p:sp>
        <p:nvSpPr>
          <p:cNvPr id="1195" name="Rectangle 1192"/>
          <p:cNvSpPr>
            <a:spLocks noChangeArrowheads="1"/>
          </p:cNvSpPr>
          <p:nvPr/>
        </p:nvSpPr>
        <p:spPr bwMode="auto">
          <a:xfrm>
            <a:off x="2076450" y="1681708"/>
            <a:ext cx="50292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2400" b="1" i="1" dirty="0" err="1">
                <a:latin typeface="+mj-lt"/>
              </a:rPr>
              <a:t>i</a:t>
            </a:r>
            <a:r>
              <a:rPr lang="en-US" sz="2400" b="1" i="1" dirty="0">
                <a:latin typeface="+mj-lt"/>
              </a:rPr>
              <a:t> </a:t>
            </a:r>
            <a:r>
              <a:rPr lang="en-US" sz="2400" b="1" dirty="0">
                <a:latin typeface="+mj-lt"/>
              </a:rPr>
              <a:t>= (</a:t>
            </a:r>
            <a:r>
              <a:rPr lang="en-US" sz="2400" b="1" i="1" dirty="0">
                <a:latin typeface="+mj-lt"/>
              </a:rPr>
              <a:t>p</a:t>
            </a:r>
            <a:r>
              <a:rPr lang="en-US" sz="2400" b="1" dirty="0">
                <a:latin typeface="+mj-lt"/>
              </a:rPr>
              <a:t>/100)</a:t>
            </a:r>
            <a:r>
              <a:rPr lang="en-US" sz="2400" b="1" i="1" dirty="0">
                <a:latin typeface="+mj-lt"/>
              </a:rPr>
              <a:t>n</a:t>
            </a:r>
            <a:r>
              <a:rPr lang="en-US" sz="2400" b="1" dirty="0">
                <a:latin typeface="+mj-lt"/>
              </a:rPr>
              <a:t> = (75/100)70 = </a:t>
            </a:r>
            <a:r>
              <a:rPr lang="en-US" sz="2400" b="1" dirty="0" smtClean="0">
                <a:latin typeface="+mj-lt"/>
              </a:rPr>
              <a:t>52,5 </a:t>
            </a:r>
            <a:r>
              <a:rPr lang="en-US" sz="2400" b="1" dirty="0">
                <a:latin typeface="+mj-lt"/>
              </a:rPr>
              <a:t>= 53</a:t>
            </a:r>
          </a:p>
        </p:txBody>
      </p:sp>
      <p:sp>
        <p:nvSpPr>
          <p:cNvPr id="1196" name="Rectangle 1193"/>
          <p:cNvSpPr>
            <a:spLocks noChangeArrowheads="1"/>
          </p:cNvSpPr>
          <p:nvPr/>
        </p:nvSpPr>
        <p:spPr bwMode="auto">
          <a:xfrm>
            <a:off x="3048000" y="2138908"/>
            <a:ext cx="31813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dirty="0" smtClean="0">
                <a:latin typeface="+mj-lt"/>
              </a:rPr>
              <a:t>Terceiro Quartil </a:t>
            </a:r>
            <a:r>
              <a:rPr lang="en-US" sz="2400" b="1" dirty="0" smtClean="0">
                <a:latin typeface="+mj-lt"/>
              </a:rPr>
              <a:t>=   </a:t>
            </a:r>
            <a:r>
              <a:rPr lang="en-US" sz="2400" b="1" dirty="0">
                <a:latin typeface="+mj-lt"/>
              </a:rPr>
              <a:t>525</a:t>
            </a:r>
          </a:p>
        </p:txBody>
      </p:sp>
    </p:spTree>
    <p:extLst>
      <p:ext uri="{BB962C8B-B14F-4D97-AF65-F5344CB8AC3E}">
        <p14:creationId xmlns:p14="http://schemas.microsoft.com/office/powerpoint/2010/main" val="29322339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Medidas de Variabilidade</a:t>
            </a:r>
            <a:endParaRPr lang="pt-BR" dirty="0"/>
          </a:p>
        </p:txBody>
      </p:sp>
      <p:sp>
        <p:nvSpPr>
          <p:cNvPr id="7" name="Espaço Reservado para Conteúdo 6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pt-BR" dirty="0"/>
              <a:t>Muitas vezes, é desejável considerar as medidas de variabilidade (dispersão), bem como medidas de </a:t>
            </a:r>
            <a:r>
              <a:rPr lang="pt-BR" dirty="0" smtClean="0"/>
              <a:t>posição</a:t>
            </a:r>
            <a:endParaRPr lang="pt-BR" dirty="0"/>
          </a:p>
          <a:p>
            <a:r>
              <a:rPr lang="pt-BR" dirty="0"/>
              <a:t>Por exemplo, na escolha de um fornecedor </a:t>
            </a:r>
            <a:r>
              <a:rPr lang="pt-BR" dirty="0" smtClean="0"/>
              <a:t>A ou </a:t>
            </a:r>
            <a:r>
              <a:rPr lang="pt-BR" dirty="0"/>
              <a:t>B </a:t>
            </a:r>
            <a:r>
              <a:rPr lang="pt-BR" dirty="0" smtClean="0"/>
              <a:t>podemos </a:t>
            </a:r>
            <a:r>
              <a:rPr lang="pt-BR" dirty="0"/>
              <a:t>considerar não só o tempo médio de entrega para cada um, mas também a variabilidade no tempo de </a:t>
            </a:r>
            <a:r>
              <a:rPr lang="pt-BR" dirty="0" smtClean="0"/>
              <a:t>cada entrega</a:t>
            </a:r>
            <a:endParaRPr lang="pt-BR" dirty="0"/>
          </a:p>
          <a:p>
            <a:endParaRPr lang="pt-BR" dirty="0"/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25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79608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Medidas de Variabilidade</a:t>
            </a:r>
            <a:endParaRPr lang="pt-BR" dirty="0"/>
          </a:p>
        </p:txBody>
      </p:sp>
      <p:sp>
        <p:nvSpPr>
          <p:cNvPr id="7" name="Espaço Reservado para Conteúdo 6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dirty="0" smtClean="0"/>
              <a:t>Amplitude</a:t>
            </a:r>
          </a:p>
          <a:p>
            <a:r>
              <a:rPr lang="pt-BR" dirty="0" smtClean="0"/>
              <a:t>Amplitude Interquartil</a:t>
            </a:r>
          </a:p>
          <a:p>
            <a:r>
              <a:rPr lang="pt-BR" dirty="0" smtClean="0"/>
              <a:t>Variância</a:t>
            </a:r>
          </a:p>
          <a:p>
            <a:r>
              <a:rPr lang="pt-BR" dirty="0" smtClean="0"/>
              <a:t>Desvio Padrão</a:t>
            </a:r>
          </a:p>
          <a:p>
            <a:r>
              <a:rPr lang="pt-BR" dirty="0" smtClean="0"/>
              <a:t>Coeficiente de Variação</a:t>
            </a:r>
            <a:endParaRPr lang="pt-BR" dirty="0"/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26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27697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Amplitude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pt-BR" dirty="0" smtClean="0"/>
              <a:t>A </a:t>
            </a:r>
            <a:r>
              <a:rPr lang="pt-BR" b="1" dirty="0" smtClean="0"/>
              <a:t>amplitude</a:t>
            </a:r>
            <a:r>
              <a:rPr lang="pt-BR" dirty="0" smtClean="0"/>
              <a:t> de um conjunto de dados é a diferença entre o maior e o menor valor dos dados</a:t>
            </a:r>
          </a:p>
          <a:p>
            <a:r>
              <a:rPr lang="pt-BR" dirty="0" smtClean="0"/>
              <a:t>É a </a:t>
            </a:r>
            <a:r>
              <a:rPr lang="pt-BR" b="1" dirty="0" smtClean="0"/>
              <a:t>medida mais simples</a:t>
            </a:r>
            <a:r>
              <a:rPr lang="pt-BR" dirty="0" smtClean="0"/>
              <a:t> de variabilidade</a:t>
            </a:r>
          </a:p>
          <a:p>
            <a:r>
              <a:rPr lang="pt-BR" dirty="0" smtClean="0"/>
              <a:t>É muito sensível a existência de valores muito pequenos ou grandes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42483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Amplitude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28</a:t>
            </a:fld>
            <a:endParaRPr lang="pt-BR"/>
          </a:p>
        </p:txBody>
      </p:sp>
      <p:grpSp>
        <p:nvGrpSpPr>
          <p:cNvPr id="601" name="Group 596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02" name="Freeform 597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3" name="Freeform 598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4" name="Freeform 599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5" name="Freeform 600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6" name="Rectangle 601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7" name="Rectangle 602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8" name="Freeform 603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9" name="Freeform 604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0" name="Freeform 605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1" name="Rectangle 606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2" name="Rectangle 607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3" name="Rectangle 608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4" name="Rectangle 609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5" name="Freeform 610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6" name="Rectangle 611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7" name="Rectangle 612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8" name="Rectangle 613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9" name="Rectangle 614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0" name="Rectangle 615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1" name="Rectangle 616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2" name="Rectangle 617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3" name="Rectangle 618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4" name="Rectangle 619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" name="Rectangle 620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6" name="Rectangle 621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7" name="Rectangle 622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8" name="Rectangle 623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9" name="Rectangle 624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0" name="Freeform 625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1" name="Rectangle 626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2" name="Rectangle 627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3" name="Freeform 628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34" name="Group 629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1187" name="Rectangle 63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" name="Rectangle 63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35" name="Rectangle 632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6" name="Freeform 633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7" name="Freeform 634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8" name="Rectangle 635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9" name="Rectangle 636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0" name="Freeform 637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1" name="Rectangle 638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2" name="Freeform 639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3" name="Freeform 640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4" name="Rectangle 641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5" name="Rectangle 642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6" name="Rectangle 643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7" name="Rectangle 644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8" name="Rectangle 645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9" name="Rectangle 646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0" name="Freeform 647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1" name="Freeform 648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2" name="Rectangle 649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3" name="Rectangle 650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4" name="Freeform 651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5" name="Freeform 652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6" name="Freeform 653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7" name="Rectangle 654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8" name="Rectangle 655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9" name="Rectangle 656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0" name="Rectangle 657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1" name="Rectangle 658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2" name="Rectangle 659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3" name="Rectangle 660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4" name="Rectangle 661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5" name="Rectangle 662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6" name="Rectangle 663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7" name="Rectangle 664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8" name="Rectangle 665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9" name="Rectangle 666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0" name="Rectangle 667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1" name="Rectangle 668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2" name="Rectangle 669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3" name="Rectangle 670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4" name="Rectangle 671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5" name="Freeform 672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6" name="Rectangle 673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7" name="Rectangle 674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8" name="Rectangle 675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9" name="Freeform 676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0" name="Freeform 677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1" name="Rectangle 678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2" name="Rectangle 679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3" name="Freeform 680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4" name="Rectangle 681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5" name="Freeform 682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6" name="Freeform 683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7" name="Rectangle 684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8" name="Rectangle 685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9" name="Rectangle 686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0" name="Rectangle 687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1" name="Rectangle 688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2" name="Rectangle 689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3" name="Rectangle 690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94" name="Group 691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1185" name="Rectangle 69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6" name="Rectangle 69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5" name="Group 694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1183" name="Rectangle 695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4" name="Rectangle 696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6" name="Group 697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1181" name="Rectangle 69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2" name="Rectangle 69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97" name="Rectangle 700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" name="Rectangle 701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9" name="Rectangle 702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0" name="Rectangle 703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1" name="Rectangle 704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2" name="Rectangle 705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3" name="AutoShape 706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4" name="AutoShape 707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5" name="Freeform 708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6" name="Freeform 709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7" name="Freeform 710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8" name="Freeform 711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9" name="Freeform 712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0" name="Freeform 713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1" name="Freeform 714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2" name="Freeform 715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3" name="Freeform 716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4" name="Freeform 717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5" name="Freeform 718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6" name="Freeform 719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7" name="Freeform 720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8" name="Freeform 721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9" name="Freeform 722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0" name="Freeform 723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1" name="Freeform 724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2" name="Freeform 725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3" name="Freeform 726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4" name="Freeform 727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5" name="Freeform 728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6" name="Freeform 729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7" name="Freeform 730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8" name="Freeform 731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9" name="Freeform 732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0" name="Freeform 733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1" name="Freeform 734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2" name="Freeform 735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3" name="Group 736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1033" name="Freeform 73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4" name="Freeform 73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5" name="Freeform 73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6" name="Freeform 74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7" name="Freeform 74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8" name="Freeform 74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9" name="Freeform 74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0" name="Freeform 74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1" name="Freeform 74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2" name="Freeform 74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3" name="Freeform 74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4" name="Freeform 74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5" name="Freeform 74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6" name="Freeform 75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7" name="Freeform 75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8" name="Freeform 75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9" name="Freeform 75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0" name="Freeform 75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1" name="Freeform 75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2" name="Freeform 75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3" name="Freeform 75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4" name="Freeform 75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5" name="Freeform 75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6" name="Freeform 76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7" name="Freeform 76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" name="Freeform 76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9" name="Freeform 76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" name="Freeform 76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1" name="Freeform 76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2" name="Freeform 76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3" name="Freeform 76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4" name="Freeform 76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5" name="Freeform 76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6" name="Freeform 77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7" name="Freeform 77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8" name="Freeform 77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9" name="Freeform 77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0" name="Freeform 77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1" name="Freeform 77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2" name="Freeform 77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3" name="Freeform 77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4" name="Freeform 77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5" name="Freeform 77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6" name="Freeform 78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7" name="Freeform 78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8" name="Freeform 78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9" name="Freeform 78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0" name="Freeform 78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1" name="Freeform 78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2" name="Freeform 78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3" name="Freeform 78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4" name="Freeform 78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5" name="Freeform 78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6" name="Freeform 79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7" name="Freeform 79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8" name="Freeform 79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" name="Freeform 79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0" name="Freeform 79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1" name="Freeform 79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2" name="Freeform 79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3" name="Freeform 79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4" name="Freeform 79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5" name="Freeform 79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6" name="Freeform 80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7" name="Freeform 80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8" name="Freeform 80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9" name="Freeform 80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0" name="Freeform 80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1" name="Freeform 80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2" name="Freeform 80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3" name="Freeform 80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4" name="Freeform 80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5" name="Freeform 80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6" name="Freeform 81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" name="Freeform 81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" name="Freeform 81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" name="Freeform 81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0" name="Freeform 81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1" name="Freeform 81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2" name="Freeform 81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3" name="Freeform 81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4" name="Freeform 81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5" name="Freeform 81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6" name="Freeform 82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7" name="Freeform 82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8" name="Freeform 82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9" name="Freeform 82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0" name="Freeform 82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1" name="Freeform 82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2" name="Freeform 82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3" name="Freeform 82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4" name="Freeform 82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5" name="Freeform 82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6" name="Freeform 83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7" name="Freeform 83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8" name="Freeform 83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9" name="Freeform 83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0" name="Freeform 83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1" name="Freeform 83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2" name="Freeform 83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3" name="Freeform 83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4" name="Freeform 83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5" name="Freeform 83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6" name="Freeform 84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7" name="Freeform 84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8" name="Freeform 84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9" name="Freeform 84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0" name="Freeform 84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1" name="Freeform 84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2" name="Freeform 84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3" name="Freeform 84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4" name="Freeform 84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5" name="Freeform 84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6" name="Freeform 85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7" name="Freeform 85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8" name="Freeform 85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" name="Freeform 85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" name="Freeform 85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1" name="Freeform 85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2" name="Freeform 85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3" name="Freeform 85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4" name="Freeform 85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5" name="Freeform 85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6" name="Freeform 86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7" name="Freeform 86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8" name="Freeform 86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9" name="Freeform 86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0" name="Freeform 86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" name="Freeform 86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2" name="Freeform 86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3" name="Freeform 86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4" name="Freeform 86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5" name="Freeform 86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6" name="Freeform 87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7" name="Freeform 87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8" name="Freeform 87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9" name="Freeform 87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0" name="Freeform 87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1" name="Freeform 87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2" name="Freeform 87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3" name="Freeform 87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4" name="Freeform 87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5" name="Freeform 87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6" name="Freeform 88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7" name="Freeform 88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" name="Freeform 88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9" name="Freeform 88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0" name="Freeform 88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734" name="Freeform 885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5" name="Group 886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885" name="Freeform 88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6" name="Freeform 88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7" name="Freeform 88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8" name="Freeform 89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9" name="Freeform 89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0" name="Freeform 89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1" name="Freeform 89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" name="Freeform 89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3" name="Freeform 89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" name="Freeform 89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5" name="Freeform 89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6" name="Freeform 89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" name="Freeform 89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8" name="Freeform 90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9" name="Freeform 90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0" name="Freeform 90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1" name="Freeform 90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2" name="Freeform 90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3" name="Freeform 90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4" name="Freeform 90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5" name="Freeform 90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6" name="Freeform 90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7" name="Freeform 90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8" name="Freeform 91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9" name="Freeform 91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0" name="Freeform 91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1" name="Freeform 91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2" name="Freeform 91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3" name="Freeform 91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4" name="Freeform 91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5" name="Freeform 91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6" name="Freeform 91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7" name="Freeform 91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8" name="Freeform 92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9" name="Freeform 92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0" name="Freeform 92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1" name="Freeform 92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2" name="Freeform 92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3" name="Freeform 92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4" name="Freeform 92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5" name="Freeform 92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6" name="Freeform 92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7" name="Freeform 92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8" name="Freeform 93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9" name="Freeform 93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0" name="Freeform 93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1" name="Freeform 93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2" name="Freeform 93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3" name="Freeform 93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4" name="Freeform 93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5" name="Freeform 93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6" name="Freeform 93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7" name="Freeform 93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8" name="Freeform 94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9" name="Freeform 94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0" name="Freeform 94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1" name="Freeform 94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2" name="Freeform 94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3" name="Freeform 94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4" name="Freeform 94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5" name="Freeform 94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6" name="Freeform 94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7" name="Freeform 94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8" name="Freeform 95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9" name="Freeform 95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0" name="Freeform 95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1" name="Freeform 95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" name="Freeform 95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3" name="Freeform 95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4" name="Freeform 95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5" name="Freeform 95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6" name="Freeform 95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7" name="Freeform 95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8" name="Freeform 96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9" name="Freeform 96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0" name="Freeform 96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1" name="Freeform 96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2" name="Freeform 96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3" name="Freeform 96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4" name="Freeform 96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5" name="Freeform 96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6" name="Freeform 96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7" name="Freeform 96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8" name="Freeform 97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9" name="Freeform 97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0" name="Freeform 97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1" name="Freeform 97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2" name="Freeform 97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3" name="Freeform 97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4" name="Freeform 97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5" name="Freeform 97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6" name="Freeform 97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7" name="Freeform 97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8" name="Freeform 98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9" name="Freeform 98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0" name="Freeform 98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1" name="Freeform 98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2" name="Freeform 98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3" name="Freeform 98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4" name="Freeform 98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5" name="Freeform 98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6" name="Freeform 98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7" name="Freeform 98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8" name="Freeform 99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9" name="Freeform 99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0" name="Freeform 99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1" name="Freeform 99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2" name="Freeform 99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3" name="Freeform 99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4" name="Freeform 99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5" name="Freeform 99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6" name="Freeform 99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7" name="Freeform 99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8" name="Freeform 100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9" name="Freeform 100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0" name="Freeform 100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1" name="Freeform 100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2" name="Freeform 100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" name="Freeform 100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4" name="Freeform 100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5" name="Freeform 100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6" name="Freeform 100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7" name="Freeform 100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8" name="Freeform 101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9" name="Freeform 101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0" name="Freeform 101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1" name="Freeform 101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2" name="Freeform 101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3" name="Freeform 101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4" name="Freeform 101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5" name="Freeform 101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6" name="Freeform 101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" name="Freeform 101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8" name="Freeform 102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9" name="Freeform 102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0" name="Freeform 102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1" name="Freeform 102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2" name="Freeform 102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3" name="Freeform 102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4" name="Freeform 102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5" name="Freeform 102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6" name="Freeform 102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7" name="Freeform 102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8" name="Freeform 103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9" name="Freeform 103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0" name="Freeform 103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1" name="Freeform 103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2" name="Freeform 103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736" name="Group 1035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737" name="Freeform 103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8" name="Freeform 103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9" name="Freeform 103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0" name="Freeform 103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1" name="Freeform 104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2" name="Freeform 104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3" name="Freeform 104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4" name="Freeform 104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5" name="Freeform 104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6" name="Freeform 104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7" name="Freeform 104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8" name="Freeform 104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9" name="Freeform 104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0" name="Freeform 104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1" name="Freeform 105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2" name="Freeform 105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3" name="Freeform 105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4" name="Freeform 105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5" name="Freeform 105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6" name="Freeform 105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7" name="Freeform 105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8" name="Freeform 105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9" name="Freeform 105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0" name="Freeform 105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1" name="Freeform 106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2" name="Freeform 106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3" name="Freeform 106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4" name="Freeform 106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5" name="Freeform 106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6" name="Freeform 106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7" name="Freeform 106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8" name="Freeform 106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" name="Freeform 106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" name="Freeform 106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" name="Freeform 107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2" name="Freeform 107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3" name="Freeform 107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4" name="Freeform 107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5" name="Freeform 107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6" name="Freeform 107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7" name="Freeform 107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8" name="Freeform 107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9" name="Freeform 107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0" name="Freeform 107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1" name="Freeform 108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2" name="Freeform 108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3" name="Freeform 108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4" name="Freeform 108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5" name="Freeform 108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6" name="Freeform 108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7" name="Freeform 108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8" name="Freeform 108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9" name="Freeform 108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0" name="Freeform 108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1" name="Freeform 109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2" name="Freeform 109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3" name="Freeform 109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4" name="Freeform 109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5" name="Freeform 109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6" name="Freeform 109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7" name="Freeform 109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8" name="Freeform 109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9" name="Freeform 109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0" name="Freeform 109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1" name="Freeform 110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2" name="Freeform 110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3" name="Freeform 110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4" name="Freeform 110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5" name="Freeform 110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6" name="Freeform 110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7" name="Freeform 110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8" name="Freeform 110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9" name="Freeform 110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0" name="Freeform 110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1" name="Freeform 111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2" name="Freeform 111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3" name="Freeform 111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4" name="Freeform 111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5" name="Freeform 111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6" name="Freeform 111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7" name="Freeform 111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8" name="Freeform 111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9" name="Freeform 111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0" name="Freeform 111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1" name="Freeform 112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2" name="Freeform 112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3" name="Freeform 112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" name="Freeform 112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5" name="Freeform 112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" name="Freeform 112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7" name="Freeform 112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8" name="Freeform 112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" name="Freeform 112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0" name="Freeform 112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1" name="Freeform 113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2" name="Freeform 113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3" name="Freeform 113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4" name="Freeform 113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5" name="Freeform 113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6" name="Freeform 113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7" name="Freeform 113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8" name="Freeform 113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9" name="Freeform 113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0" name="Freeform 113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1" name="Freeform 114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2" name="Freeform 114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3" name="Freeform 114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4" name="Freeform 114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5" name="Freeform 114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6" name="Freeform 114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7" name="Freeform 114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8" name="Freeform 114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9" name="Freeform 114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0" name="Freeform 114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1" name="Freeform 115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2" name="Freeform 115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3" name="Freeform 115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4" name="Freeform 115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5" name="Freeform 115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6" name="Freeform 115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7" name="Freeform 115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8" name="Freeform 115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9" name="Freeform 115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0" name="Freeform 115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1" name="Freeform 116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" name="Freeform 116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3" name="Freeform 116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4" name="Freeform 116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5" name="Freeform 116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6" name="Freeform 116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7" name="Freeform 116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8" name="Freeform 116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9" name="Freeform 116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0" name="Freeform 116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1" name="Freeform 117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2" name="Freeform 117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3" name="Freeform 117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4" name="Freeform 117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5" name="Freeform 117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6" name="Freeform 117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7" name="Freeform 117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8" name="Freeform 117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9" name="Freeform 117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0" name="Freeform 117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1" name="Freeform 118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2" name="Freeform 118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3" name="Freeform 118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4" name="Freeform 118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1191" name="Tabela 11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3012480"/>
              </p:ext>
            </p:extLst>
          </p:nvPr>
        </p:nvGraphicFramePr>
        <p:xfrm>
          <a:off x="395536" y="2636911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425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430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 smtClean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450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472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549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580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598" name="Oval 1184"/>
          <p:cNvSpPr>
            <a:spLocks noChangeArrowheads="1"/>
          </p:cNvSpPr>
          <p:nvPr/>
        </p:nvSpPr>
        <p:spPr bwMode="auto">
          <a:xfrm>
            <a:off x="5716116" y="1836390"/>
            <a:ext cx="800100" cy="514350"/>
          </a:xfrm>
          <a:prstGeom prst="ellipse">
            <a:avLst/>
          </a:prstGeom>
          <a:noFill/>
          <a:ln w="19050">
            <a:solidFill>
              <a:schemeClr val="accent2">
                <a:lumMod val="5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 b="1">
              <a:latin typeface="+mj-lt"/>
            </a:endParaRPr>
          </a:p>
        </p:txBody>
      </p:sp>
      <p:sp>
        <p:nvSpPr>
          <p:cNvPr id="599" name="Rectangle 1187"/>
          <p:cNvSpPr>
            <a:spLocks noChangeArrowheads="1"/>
          </p:cNvSpPr>
          <p:nvPr/>
        </p:nvSpPr>
        <p:spPr bwMode="auto">
          <a:xfrm>
            <a:off x="7524328" y="5799162"/>
            <a:ext cx="81915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 b="1">
              <a:latin typeface="+mj-lt"/>
            </a:endParaRPr>
          </a:p>
        </p:txBody>
      </p:sp>
      <p:sp>
        <p:nvSpPr>
          <p:cNvPr id="600" name="Rectangle 1188"/>
          <p:cNvSpPr>
            <a:spLocks noChangeArrowheads="1"/>
          </p:cNvSpPr>
          <p:nvPr/>
        </p:nvSpPr>
        <p:spPr bwMode="auto">
          <a:xfrm>
            <a:off x="395536" y="2708920"/>
            <a:ext cx="81915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 b="1">
              <a:latin typeface="+mj-lt"/>
            </a:endParaRPr>
          </a:p>
        </p:txBody>
      </p:sp>
      <p:sp>
        <p:nvSpPr>
          <p:cNvPr id="1192" name="Rectangle 1191"/>
          <p:cNvSpPr>
            <a:spLocks noChangeArrowheads="1"/>
          </p:cNvSpPr>
          <p:nvPr/>
        </p:nvSpPr>
        <p:spPr bwMode="auto">
          <a:xfrm>
            <a:off x="1331640" y="1417290"/>
            <a:ext cx="6452760" cy="514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smtClean="0">
                <a:latin typeface="+mj-lt"/>
              </a:rPr>
              <a:t>Amplitude = maior valor – menor valor</a:t>
            </a:r>
            <a:endParaRPr lang="pt-BR" sz="2400" b="1">
              <a:latin typeface="+mj-lt"/>
            </a:endParaRPr>
          </a:p>
        </p:txBody>
      </p:sp>
      <p:sp>
        <p:nvSpPr>
          <p:cNvPr id="1193" name="Rectangle 1192"/>
          <p:cNvSpPr>
            <a:spLocks noChangeArrowheads="1"/>
          </p:cNvSpPr>
          <p:nvPr/>
        </p:nvSpPr>
        <p:spPr bwMode="auto">
          <a:xfrm>
            <a:off x="2051720" y="1874490"/>
            <a:ext cx="4608512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2400" b="1" dirty="0" smtClean="0">
                <a:latin typeface="+mj-lt"/>
              </a:rPr>
              <a:t>Amplitude= </a:t>
            </a:r>
            <a:r>
              <a:rPr lang="en-US" sz="2400" b="1" dirty="0">
                <a:latin typeface="+mj-lt"/>
              </a:rPr>
              <a:t>615 - 425 =   190</a:t>
            </a:r>
          </a:p>
        </p:txBody>
      </p:sp>
    </p:spTree>
    <p:extLst>
      <p:ext uri="{BB962C8B-B14F-4D97-AF65-F5344CB8AC3E}">
        <p14:creationId xmlns:p14="http://schemas.microsoft.com/office/powerpoint/2010/main" val="4271547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Amplitude Interquartil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pt-BR" dirty="0" smtClean="0"/>
              <a:t>A </a:t>
            </a:r>
            <a:r>
              <a:rPr lang="pt-BR" b="1" dirty="0" smtClean="0"/>
              <a:t>amplitude interquartil</a:t>
            </a:r>
            <a:r>
              <a:rPr lang="pt-BR" dirty="0" smtClean="0"/>
              <a:t> de um conjunto de dados é a diferença entre o terceiro quartil e o primeiro quartil</a:t>
            </a:r>
          </a:p>
          <a:p>
            <a:r>
              <a:rPr lang="pt-BR" dirty="0" smtClean="0"/>
              <a:t>É a amplitude do intervalor correspondente os </a:t>
            </a:r>
            <a:r>
              <a:rPr lang="pt-BR" b="1" dirty="0" smtClean="0"/>
              <a:t>50% dos dados intermediários</a:t>
            </a:r>
            <a:endParaRPr lang="pt-BR" dirty="0" smtClean="0"/>
          </a:p>
          <a:p>
            <a:r>
              <a:rPr lang="pt-BR" dirty="0" smtClean="0"/>
              <a:t>Elimina o problema de valores extremos nos dados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49652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Estatística Descritiva: Medidas Numéricas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/>
              <a:t>Medidas de Posição</a:t>
            </a:r>
          </a:p>
          <a:p>
            <a:r>
              <a:rPr lang="pt-BR" dirty="0" smtClean="0"/>
              <a:t>Medidas de Variabilidade (Dispersão)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88955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Amplitude Interquartil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30</a:t>
            </a:fld>
            <a:endParaRPr lang="pt-BR"/>
          </a:p>
        </p:txBody>
      </p:sp>
      <p:grpSp>
        <p:nvGrpSpPr>
          <p:cNvPr id="601" name="Group 596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02" name="Freeform 597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3" name="Freeform 598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4" name="Freeform 599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5" name="Freeform 600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6" name="Rectangle 601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7" name="Rectangle 602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8" name="Freeform 603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9" name="Freeform 604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0" name="Freeform 605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1" name="Rectangle 606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2" name="Rectangle 607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3" name="Rectangle 608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4" name="Rectangle 609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5" name="Freeform 610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6" name="Rectangle 611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7" name="Rectangle 612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8" name="Rectangle 613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9" name="Rectangle 614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0" name="Rectangle 615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1" name="Rectangle 616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2" name="Rectangle 617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3" name="Rectangle 618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4" name="Rectangle 619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" name="Rectangle 620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6" name="Rectangle 621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7" name="Rectangle 622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8" name="Rectangle 623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9" name="Rectangle 624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0" name="Freeform 625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1" name="Rectangle 626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2" name="Rectangle 627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3" name="Freeform 628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34" name="Group 629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1187" name="Rectangle 63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" name="Rectangle 63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35" name="Rectangle 632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6" name="Freeform 633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7" name="Freeform 634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8" name="Rectangle 635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9" name="Rectangle 636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0" name="Freeform 637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1" name="Rectangle 638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2" name="Freeform 639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3" name="Freeform 640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4" name="Rectangle 641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5" name="Rectangle 642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6" name="Rectangle 643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7" name="Rectangle 644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8" name="Rectangle 645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9" name="Rectangle 646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0" name="Freeform 647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1" name="Freeform 648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2" name="Rectangle 649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3" name="Rectangle 650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4" name="Freeform 651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5" name="Freeform 652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6" name="Freeform 653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7" name="Rectangle 654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8" name="Rectangle 655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9" name="Rectangle 656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0" name="Rectangle 657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1" name="Rectangle 658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2" name="Rectangle 659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3" name="Rectangle 660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4" name="Rectangle 661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5" name="Rectangle 662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6" name="Rectangle 663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7" name="Rectangle 664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8" name="Rectangle 665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9" name="Rectangle 666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0" name="Rectangle 667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1" name="Rectangle 668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2" name="Rectangle 669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3" name="Rectangle 670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4" name="Rectangle 671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5" name="Freeform 672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6" name="Rectangle 673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7" name="Rectangle 674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8" name="Rectangle 675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9" name="Freeform 676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0" name="Freeform 677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1" name="Rectangle 678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2" name="Rectangle 679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3" name="Freeform 680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4" name="Rectangle 681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5" name="Freeform 682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6" name="Freeform 683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7" name="Rectangle 684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8" name="Rectangle 685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9" name="Rectangle 686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0" name="Rectangle 687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1" name="Rectangle 688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2" name="Rectangle 689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3" name="Rectangle 690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94" name="Group 691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1185" name="Rectangle 69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6" name="Rectangle 69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5" name="Group 694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1183" name="Rectangle 695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4" name="Rectangle 696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96" name="Group 697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1181" name="Rectangle 69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2" name="Rectangle 69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97" name="Rectangle 700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" name="Rectangle 701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9" name="Rectangle 702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0" name="Rectangle 703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1" name="Rectangle 704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2" name="Rectangle 705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3" name="AutoShape 706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4" name="AutoShape 707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5" name="Freeform 708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6" name="Freeform 709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7" name="Freeform 710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8" name="Freeform 711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9" name="Freeform 712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0" name="Freeform 713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1" name="Freeform 714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2" name="Freeform 715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3" name="Freeform 716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4" name="Freeform 717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5" name="Freeform 718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6" name="Freeform 719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7" name="Freeform 720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8" name="Freeform 721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9" name="Freeform 722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0" name="Freeform 723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1" name="Freeform 724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2" name="Freeform 725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3" name="Freeform 726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4" name="Freeform 727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5" name="Freeform 728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6" name="Freeform 729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7" name="Freeform 730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8" name="Freeform 731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9" name="Freeform 732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0" name="Freeform 733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1" name="Freeform 734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2" name="Freeform 735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3" name="Group 736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1033" name="Freeform 73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4" name="Freeform 73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5" name="Freeform 73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6" name="Freeform 74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7" name="Freeform 74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8" name="Freeform 74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9" name="Freeform 74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0" name="Freeform 74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1" name="Freeform 74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2" name="Freeform 74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3" name="Freeform 74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4" name="Freeform 74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5" name="Freeform 74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6" name="Freeform 75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7" name="Freeform 75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8" name="Freeform 75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9" name="Freeform 75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0" name="Freeform 75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1" name="Freeform 75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2" name="Freeform 75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3" name="Freeform 75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4" name="Freeform 75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5" name="Freeform 75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6" name="Freeform 76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7" name="Freeform 76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" name="Freeform 76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9" name="Freeform 76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" name="Freeform 76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1" name="Freeform 76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2" name="Freeform 76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3" name="Freeform 76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4" name="Freeform 76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5" name="Freeform 76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6" name="Freeform 77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7" name="Freeform 77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8" name="Freeform 77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9" name="Freeform 77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0" name="Freeform 77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1" name="Freeform 77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2" name="Freeform 77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3" name="Freeform 77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4" name="Freeform 77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5" name="Freeform 77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6" name="Freeform 78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7" name="Freeform 78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8" name="Freeform 78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9" name="Freeform 78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0" name="Freeform 78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1" name="Freeform 78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2" name="Freeform 78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3" name="Freeform 78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4" name="Freeform 78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5" name="Freeform 78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6" name="Freeform 79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7" name="Freeform 79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8" name="Freeform 79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" name="Freeform 79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0" name="Freeform 79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1" name="Freeform 79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2" name="Freeform 79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3" name="Freeform 79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4" name="Freeform 79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5" name="Freeform 79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6" name="Freeform 80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7" name="Freeform 80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8" name="Freeform 80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9" name="Freeform 80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0" name="Freeform 80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1" name="Freeform 80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2" name="Freeform 80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3" name="Freeform 80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4" name="Freeform 80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5" name="Freeform 80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6" name="Freeform 81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" name="Freeform 81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" name="Freeform 81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" name="Freeform 81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0" name="Freeform 81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1" name="Freeform 81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2" name="Freeform 81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3" name="Freeform 81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4" name="Freeform 81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5" name="Freeform 81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6" name="Freeform 82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7" name="Freeform 82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8" name="Freeform 82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9" name="Freeform 82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0" name="Freeform 82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1" name="Freeform 82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2" name="Freeform 82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3" name="Freeform 82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4" name="Freeform 82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5" name="Freeform 82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6" name="Freeform 83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7" name="Freeform 83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8" name="Freeform 83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9" name="Freeform 83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0" name="Freeform 83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1" name="Freeform 83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2" name="Freeform 83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3" name="Freeform 83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4" name="Freeform 83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5" name="Freeform 83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6" name="Freeform 84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7" name="Freeform 84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8" name="Freeform 84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9" name="Freeform 84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0" name="Freeform 84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1" name="Freeform 84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2" name="Freeform 84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3" name="Freeform 84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4" name="Freeform 84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5" name="Freeform 84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6" name="Freeform 85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7" name="Freeform 85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8" name="Freeform 85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" name="Freeform 85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" name="Freeform 85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1" name="Freeform 85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2" name="Freeform 85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3" name="Freeform 85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4" name="Freeform 85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5" name="Freeform 85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6" name="Freeform 86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7" name="Freeform 86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8" name="Freeform 86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9" name="Freeform 86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0" name="Freeform 86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" name="Freeform 86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2" name="Freeform 86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3" name="Freeform 86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4" name="Freeform 86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5" name="Freeform 86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6" name="Freeform 87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7" name="Freeform 87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8" name="Freeform 87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9" name="Freeform 87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0" name="Freeform 87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1" name="Freeform 87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2" name="Freeform 87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3" name="Freeform 87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4" name="Freeform 87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5" name="Freeform 87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6" name="Freeform 88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7" name="Freeform 88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" name="Freeform 88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9" name="Freeform 88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0" name="Freeform 88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734" name="Freeform 885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735" name="Group 886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885" name="Freeform 88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6" name="Freeform 88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7" name="Freeform 88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8" name="Freeform 89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9" name="Freeform 89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0" name="Freeform 89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1" name="Freeform 89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" name="Freeform 89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3" name="Freeform 89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" name="Freeform 89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5" name="Freeform 89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6" name="Freeform 89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" name="Freeform 89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8" name="Freeform 90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9" name="Freeform 90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0" name="Freeform 90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1" name="Freeform 90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2" name="Freeform 90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3" name="Freeform 90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4" name="Freeform 90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5" name="Freeform 90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6" name="Freeform 90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7" name="Freeform 90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8" name="Freeform 91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9" name="Freeform 91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0" name="Freeform 91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1" name="Freeform 91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2" name="Freeform 91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3" name="Freeform 91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4" name="Freeform 91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5" name="Freeform 91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6" name="Freeform 91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7" name="Freeform 91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8" name="Freeform 92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9" name="Freeform 92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0" name="Freeform 92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1" name="Freeform 92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2" name="Freeform 92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3" name="Freeform 92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4" name="Freeform 92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5" name="Freeform 92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6" name="Freeform 92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7" name="Freeform 92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8" name="Freeform 93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9" name="Freeform 93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0" name="Freeform 93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1" name="Freeform 93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2" name="Freeform 93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3" name="Freeform 93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4" name="Freeform 93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5" name="Freeform 93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6" name="Freeform 93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7" name="Freeform 93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8" name="Freeform 94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9" name="Freeform 94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0" name="Freeform 94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1" name="Freeform 94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2" name="Freeform 94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3" name="Freeform 94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4" name="Freeform 94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5" name="Freeform 94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6" name="Freeform 94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7" name="Freeform 94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8" name="Freeform 95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9" name="Freeform 95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0" name="Freeform 95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1" name="Freeform 95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" name="Freeform 95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3" name="Freeform 95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4" name="Freeform 95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5" name="Freeform 95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6" name="Freeform 95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7" name="Freeform 95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8" name="Freeform 96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9" name="Freeform 96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0" name="Freeform 96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1" name="Freeform 96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2" name="Freeform 96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3" name="Freeform 96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4" name="Freeform 96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5" name="Freeform 96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6" name="Freeform 96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7" name="Freeform 96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8" name="Freeform 97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9" name="Freeform 97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0" name="Freeform 97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1" name="Freeform 97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2" name="Freeform 97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3" name="Freeform 97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4" name="Freeform 97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5" name="Freeform 97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6" name="Freeform 97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7" name="Freeform 97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8" name="Freeform 98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9" name="Freeform 98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0" name="Freeform 98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1" name="Freeform 98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2" name="Freeform 98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3" name="Freeform 98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4" name="Freeform 98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5" name="Freeform 98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6" name="Freeform 98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7" name="Freeform 98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8" name="Freeform 99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9" name="Freeform 99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0" name="Freeform 99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1" name="Freeform 99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2" name="Freeform 99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3" name="Freeform 99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4" name="Freeform 99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5" name="Freeform 99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6" name="Freeform 99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7" name="Freeform 99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8" name="Freeform 100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9" name="Freeform 100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0" name="Freeform 100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1" name="Freeform 100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2" name="Freeform 100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" name="Freeform 100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4" name="Freeform 100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5" name="Freeform 100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6" name="Freeform 100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7" name="Freeform 100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8" name="Freeform 101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9" name="Freeform 101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0" name="Freeform 101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1" name="Freeform 101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2" name="Freeform 101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3" name="Freeform 101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4" name="Freeform 101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5" name="Freeform 101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6" name="Freeform 101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" name="Freeform 101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8" name="Freeform 102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9" name="Freeform 102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0" name="Freeform 102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1" name="Freeform 102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2" name="Freeform 102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3" name="Freeform 102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4" name="Freeform 102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5" name="Freeform 102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6" name="Freeform 102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7" name="Freeform 102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8" name="Freeform 103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9" name="Freeform 103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0" name="Freeform 103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1" name="Freeform 103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2" name="Freeform 103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736" name="Group 1035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737" name="Freeform 103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8" name="Freeform 103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9" name="Freeform 103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0" name="Freeform 103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1" name="Freeform 104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2" name="Freeform 104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3" name="Freeform 104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4" name="Freeform 104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5" name="Freeform 104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6" name="Freeform 104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7" name="Freeform 104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8" name="Freeform 104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9" name="Freeform 104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0" name="Freeform 104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1" name="Freeform 105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2" name="Freeform 105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3" name="Freeform 105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4" name="Freeform 105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5" name="Freeform 105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6" name="Freeform 105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7" name="Freeform 105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8" name="Freeform 105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9" name="Freeform 105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0" name="Freeform 105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1" name="Freeform 106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2" name="Freeform 106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3" name="Freeform 106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4" name="Freeform 106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5" name="Freeform 106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6" name="Freeform 106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7" name="Freeform 106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8" name="Freeform 106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" name="Freeform 106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" name="Freeform 106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" name="Freeform 107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2" name="Freeform 107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3" name="Freeform 107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4" name="Freeform 107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5" name="Freeform 107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6" name="Freeform 107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7" name="Freeform 107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8" name="Freeform 107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9" name="Freeform 107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0" name="Freeform 107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1" name="Freeform 108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2" name="Freeform 108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3" name="Freeform 108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4" name="Freeform 108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5" name="Freeform 108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6" name="Freeform 108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7" name="Freeform 108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8" name="Freeform 108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9" name="Freeform 108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0" name="Freeform 108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1" name="Freeform 109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2" name="Freeform 109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3" name="Freeform 109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4" name="Freeform 109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5" name="Freeform 109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6" name="Freeform 109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7" name="Freeform 109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8" name="Freeform 109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9" name="Freeform 109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0" name="Freeform 109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1" name="Freeform 110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2" name="Freeform 110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3" name="Freeform 110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4" name="Freeform 110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5" name="Freeform 110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6" name="Freeform 110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7" name="Freeform 110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8" name="Freeform 110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9" name="Freeform 110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0" name="Freeform 110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1" name="Freeform 111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2" name="Freeform 111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3" name="Freeform 111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4" name="Freeform 111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5" name="Freeform 111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6" name="Freeform 111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7" name="Freeform 111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8" name="Freeform 111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9" name="Freeform 111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0" name="Freeform 111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1" name="Freeform 112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2" name="Freeform 112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3" name="Freeform 112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" name="Freeform 112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5" name="Freeform 112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" name="Freeform 112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7" name="Freeform 112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8" name="Freeform 112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" name="Freeform 112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0" name="Freeform 112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1" name="Freeform 113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2" name="Freeform 113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3" name="Freeform 113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4" name="Freeform 113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5" name="Freeform 113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6" name="Freeform 113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7" name="Freeform 113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8" name="Freeform 113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9" name="Freeform 113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0" name="Freeform 113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1" name="Freeform 114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2" name="Freeform 114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3" name="Freeform 114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4" name="Freeform 114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5" name="Freeform 114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6" name="Freeform 114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7" name="Freeform 114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8" name="Freeform 114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9" name="Freeform 114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0" name="Freeform 114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1" name="Freeform 115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2" name="Freeform 115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3" name="Freeform 115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4" name="Freeform 115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5" name="Freeform 115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6" name="Freeform 115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7" name="Freeform 115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8" name="Freeform 115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9" name="Freeform 115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0" name="Freeform 115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1" name="Freeform 116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" name="Freeform 116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3" name="Freeform 116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4" name="Freeform 116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5" name="Freeform 116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6" name="Freeform 116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7" name="Freeform 116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8" name="Freeform 116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9" name="Freeform 116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0" name="Freeform 116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1" name="Freeform 117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2" name="Freeform 117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3" name="Freeform 117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4" name="Freeform 117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5" name="Freeform 117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6" name="Freeform 117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7" name="Freeform 117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8" name="Freeform 117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9" name="Freeform 117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0" name="Freeform 117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1" name="Freeform 118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2" name="Freeform 118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3" name="Freeform 118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4" name="Freeform 118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1191" name="Tabela 11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0603302"/>
              </p:ext>
            </p:extLst>
          </p:nvPr>
        </p:nvGraphicFramePr>
        <p:xfrm>
          <a:off x="395536" y="2636911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425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430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 smtClean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445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450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472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549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580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599" name="Rectangle 1187"/>
          <p:cNvSpPr>
            <a:spLocks noChangeArrowheads="1"/>
          </p:cNvSpPr>
          <p:nvPr/>
        </p:nvSpPr>
        <p:spPr bwMode="auto">
          <a:xfrm>
            <a:off x="1952650" y="5295106"/>
            <a:ext cx="81915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 b="1">
              <a:latin typeface="+mj-lt"/>
            </a:endParaRPr>
          </a:p>
        </p:txBody>
      </p:sp>
      <p:sp>
        <p:nvSpPr>
          <p:cNvPr id="600" name="Rectangle 1188"/>
          <p:cNvSpPr>
            <a:spLocks noChangeArrowheads="1"/>
          </p:cNvSpPr>
          <p:nvPr/>
        </p:nvSpPr>
        <p:spPr bwMode="auto">
          <a:xfrm>
            <a:off x="5913090" y="3206874"/>
            <a:ext cx="81915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 b="1">
              <a:latin typeface="+mj-lt"/>
            </a:endParaRPr>
          </a:p>
        </p:txBody>
      </p:sp>
      <p:sp>
        <p:nvSpPr>
          <p:cNvPr id="1189" name="Oval 1184"/>
          <p:cNvSpPr>
            <a:spLocks noChangeArrowheads="1"/>
          </p:cNvSpPr>
          <p:nvPr/>
        </p:nvSpPr>
        <p:spPr bwMode="auto">
          <a:xfrm>
            <a:off x="7596708" y="2031504"/>
            <a:ext cx="647700" cy="514350"/>
          </a:xfrm>
          <a:prstGeom prst="ellipse">
            <a:avLst/>
          </a:prstGeom>
          <a:noFill/>
          <a:ln w="19050">
            <a:solidFill>
              <a:schemeClr val="accent2">
                <a:lumMod val="5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 b="1">
              <a:latin typeface="+mj-lt"/>
            </a:endParaRPr>
          </a:p>
        </p:txBody>
      </p:sp>
      <p:sp>
        <p:nvSpPr>
          <p:cNvPr id="1190" name="Rectangle 1192"/>
          <p:cNvSpPr>
            <a:spLocks noChangeArrowheads="1"/>
          </p:cNvSpPr>
          <p:nvPr/>
        </p:nvSpPr>
        <p:spPr bwMode="auto">
          <a:xfrm>
            <a:off x="2876550" y="1174254"/>
            <a:ext cx="3390900" cy="514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2400" b="1" dirty="0" smtClean="0">
                <a:latin typeface="+mj-lt"/>
              </a:rPr>
              <a:t>3</a:t>
            </a:r>
            <a:r>
              <a:rPr lang="pt-BR" sz="2400" dirty="0" smtClean="0"/>
              <a:t>º</a:t>
            </a:r>
            <a:r>
              <a:rPr lang="en-US" sz="2400" b="1" dirty="0" smtClean="0">
                <a:latin typeface="+mj-lt"/>
              </a:rPr>
              <a:t> </a:t>
            </a:r>
            <a:r>
              <a:rPr lang="pt-BR" sz="2400" b="1" dirty="0" smtClean="0">
                <a:latin typeface="+mj-lt"/>
              </a:rPr>
              <a:t>Quartil</a:t>
            </a:r>
            <a:r>
              <a:rPr lang="en-US" sz="2400" b="1" dirty="0" smtClean="0">
                <a:latin typeface="+mj-lt"/>
              </a:rPr>
              <a:t> </a:t>
            </a:r>
            <a:r>
              <a:rPr lang="en-US" sz="2400" b="1" dirty="0">
                <a:latin typeface="+mj-lt"/>
              </a:rPr>
              <a:t>(</a:t>
            </a:r>
            <a:r>
              <a:rPr lang="en-US" sz="2400" b="1" i="1" dirty="0">
                <a:latin typeface="+mj-lt"/>
              </a:rPr>
              <a:t>Q</a:t>
            </a:r>
            <a:r>
              <a:rPr lang="en-US" sz="2400" b="1" dirty="0">
                <a:latin typeface="+mj-lt"/>
              </a:rPr>
              <a:t>3) = 525</a:t>
            </a:r>
          </a:p>
        </p:txBody>
      </p:sp>
      <p:sp>
        <p:nvSpPr>
          <p:cNvPr id="1194" name="Rectangle 1193"/>
          <p:cNvSpPr>
            <a:spLocks noChangeArrowheads="1"/>
          </p:cNvSpPr>
          <p:nvPr/>
        </p:nvSpPr>
        <p:spPr bwMode="auto">
          <a:xfrm>
            <a:off x="2876550" y="1574304"/>
            <a:ext cx="3390900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2400" b="1" dirty="0" smtClean="0">
                <a:latin typeface="+mj-lt"/>
              </a:rPr>
              <a:t>1</a:t>
            </a:r>
            <a:r>
              <a:rPr lang="pt-BR" sz="2400" dirty="0" smtClean="0"/>
              <a:t>º</a:t>
            </a:r>
            <a:r>
              <a:rPr lang="en-US" sz="2400" b="1" dirty="0" smtClean="0">
                <a:latin typeface="+mj-lt"/>
              </a:rPr>
              <a:t> </a:t>
            </a:r>
            <a:r>
              <a:rPr lang="pt-BR" sz="2400" b="1" dirty="0" smtClean="0">
                <a:latin typeface="+mj-lt"/>
              </a:rPr>
              <a:t>Quartil</a:t>
            </a:r>
            <a:r>
              <a:rPr lang="en-US" sz="2400" b="1" dirty="0" smtClean="0">
                <a:latin typeface="+mj-lt"/>
              </a:rPr>
              <a:t> </a:t>
            </a:r>
            <a:r>
              <a:rPr lang="en-US" sz="2400" b="1" dirty="0">
                <a:latin typeface="+mj-lt"/>
              </a:rPr>
              <a:t>(</a:t>
            </a:r>
            <a:r>
              <a:rPr lang="en-US" sz="2400" b="1" i="1" dirty="0">
                <a:latin typeface="+mj-lt"/>
              </a:rPr>
              <a:t>Q</a:t>
            </a:r>
            <a:r>
              <a:rPr lang="en-US" sz="2400" b="1" dirty="0">
                <a:latin typeface="+mj-lt"/>
              </a:rPr>
              <a:t>1) = 445</a:t>
            </a:r>
          </a:p>
        </p:txBody>
      </p:sp>
      <p:sp>
        <p:nvSpPr>
          <p:cNvPr id="1195" name="Rectangle 1194"/>
          <p:cNvSpPr>
            <a:spLocks noChangeArrowheads="1"/>
          </p:cNvSpPr>
          <p:nvPr/>
        </p:nvSpPr>
        <p:spPr bwMode="auto">
          <a:xfrm>
            <a:off x="1314450" y="2031504"/>
            <a:ext cx="6629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dirty="0" smtClean="0">
                <a:latin typeface="+mj-lt"/>
              </a:rPr>
              <a:t>Amplitude Interquartil = </a:t>
            </a:r>
            <a:r>
              <a:rPr lang="pt-BR" sz="2400" b="1" i="1" dirty="0" smtClean="0">
                <a:latin typeface="+mj-lt"/>
              </a:rPr>
              <a:t>Q</a:t>
            </a:r>
            <a:r>
              <a:rPr lang="pt-BR" sz="2400" b="1" dirty="0" smtClean="0">
                <a:latin typeface="+mj-lt"/>
              </a:rPr>
              <a:t>3 - </a:t>
            </a:r>
            <a:r>
              <a:rPr lang="pt-BR" sz="2400" b="1" i="1" dirty="0" smtClean="0">
                <a:latin typeface="+mj-lt"/>
              </a:rPr>
              <a:t>Q</a:t>
            </a:r>
            <a:r>
              <a:rPr lang="pt-BR" sz="2400" b="1" dirty="0" smtClean="0">
                <a:latin typeface="+mj-lt"/>
              </a:rPr>
              <a:t>1 = 525</a:t>
            </a:r>
            <a:r>
              <a:rPr lang="en-US" sz="2400" b="1" dirty="0" smtClean="0">
                <a:latin typeface="+mj-lt"/>
              </a:rPr>
              <a:t> </a:t>
            </a:r>
            <a:r>
              <a:rPr lang="en-US" sz="2400" b="1" dirty="0">
                <a:latin typeface="+mj-lt"/>
              </a:rPr>
              <a:t>- 445 =   80</a:t>
            </a:r>
          </a:p>
        </p:txBody>
      </p:sp>
    </p:spTree>
    <p:extLst>
      <p:ext uri="{BB962C8B-B14F-4D97-AF65-F5344CB8AC3E}">
        <p14:creationId xmlns:p14="http://schemas.microsoft.com/office/powerpoint/2010/main" val="1029290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Variância</a:t>
            </a:r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Espaço Reservado para Conteúdo 4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/>
              </a:bodyPr>
              <a:lstStyle/>
              <a:p>
                <a:r>
                  <a:rPr lang="pt-BR" b="1" dirty="0" smtClean="0"/>
                  <a:t>Variância</a:t>
                </a:r>
                <a:r>
                  <a:rPr lang="pt-BR" dirty="0" smtClean="0"/>
                  <a:t> é a medida de variabilidade que utiliza todos os dados</a:t>
                </a:r>
              </a:p>
              <a:p>
                <a:r>
                  <a:rPr lang="pt-BR" dirty="0" smtClean="0"/>
                  <a:t>A variância baseia-se na diferença entre o valor de cada observação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pt-BR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pt-BR" b="0" i="1" smtClean="0">
                            <a:latin typeface="Cambria Math"/>
                          </a:rPr>
                          <m:t>𝑥</m:t>
                        </m:r>
                      </m:e>
                      <m:sub>
                        <m:r>
                          <a:rPr lang="pt-BR" b="0" i="1" smtClean="0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pt-BR" dirty="0" smtClean="0"/>
                  <a:t>) e a média (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pt-BR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pt-BR" b="0" i="1" smtClean="0">
                            <a:latin typeface="Cambria Math"/>
                          </a:rPr>
                          <m:t>𝑥</m:t>
                        </m:r>
                      </m:e>
                    </m:acc>
                  </m:oMath>
                </a14:m>
                <a:r>
                  <a:rPr lang="pt-BR" dirty="0" smtClean="0"/>
                  <a:t> para a amostra, </a:t>
                </a:r>
                <a14:m>
                  <m:oMath xmlns:m="http://schemas.openxmlformats.org/officeDocument/2006/math">
                    <m:r>
                      <a:rPr lang="pt-BR" i="1" smtClean="0">
                        <a:latin typeface="Cambria Math"/>
                        <a:ea typeface="Cambria Math"/>
                      </a:rPr>
                      <m:t>𝜇</m:t>
                    </m:r>
                  </m:oMath>
                </a14:m>
                <a:r>
                  <a:rPr lang="pt-BR" dirty="0" smtClean="0"/>
                  <a:t> para a população)</a:t>
                </a:r>
                <a:endParaRPr lang="pt-BR" dirty="0"/>
              </a:p>
            </p:txBody>
          </p:sp>
        </mc:Choice>
        <mc:Fallback xmlns="">
          <p:sp>
            <p:nvSpPr>
              <p:cNvPr id="5" name="Espaço Reservado para Conteúdo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960" t="-2287" r="-240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36155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Variância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3200" dirty="0" smtClean="0"/>
              <a:t>A variância corresponde ao </a:t>
            </a:r>
            <a:r>
              <a:rPr lang="pt-BR" sz="3200" b="1" dirty="0" smtClean="0"/>
              <a:t>desvios em torno da média elevados ao quadrado</a:t>
            </a:r>
            <a:endParaRPr lang="pt-BR" sz="3200" dirty="0" smtClean="0"/>
          </a:p>
          <a:p>
            <a:r>
              <a:rPr lang="pt-BR" sz="3200" dirty="0" smtClean="0"/>
              <a:t>A variância é calculada:</a:t>
            </a:r>
            <a:endParaRPr lang="pt-BR" sz="32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32</a:t>
            </a:fld>
            <a:endParaRPr lang="pt-B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ixaDeTexto 4"/>
              <p:cNvSpPr txBox="1"/>
              <p:nvPr/>
            </p:nvSpPr>
            <p:spPr>
              <a:xfrm>
                <a:off x="755576" y="3429000"/>
                <a:ext cx="3260251" cy="12039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pt-BR" sz="36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pPr>
                        <m:e>
                          <m:r>
                            <a:rPr lang="pt-BR" sz="3600" b="0" i="1" smtClean="0">
                              <a:latin typeface="Cambria Math"/>
                              <a:ea typeface="Cambria Math"/>
                            </a:rPr>
                            <m:t>𝑠</m:t>
                          </m:r>
                        </m:e>
                        <m:sup>
                          <m:r>
                            <a:rPr lang="pt-BR" sz="3600" b="0" i="1" smtClean="0">
                              <a:latin typeface="Cambria Math"/>
                              <a:ea typeface="Cambria Math"/>
                            </a:rPr>
                            <m:t>2</m:t>
                          </m:r>
                        </m:sup>
                      </m:sSup>
                      <m:r>
                        <a:rPr lang="pt-BR" sz="3600" b="0" i="1" smtClean="0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sz="36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36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naryPr>
                            <m:sub/>
                            <m:sup/>
                            <m:e>
                              <m:sSup>
                                <m:sSupPr>
                                  <m:ctrlPr>
                                    <a:rPr lang="pt-BR" sz="36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pPr>
                                <m:e>
                                  <m:sSub>
                                    <m:sSubPr>
                                      <m:ctrlPr>
                                        <a:rPr lang="pt-BR" sz="3600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sz="3600" i="1">
                                          <a:latin typeface="Cambria Math"/>
                                          <a:ea typeface="Cambria Math"/>
                                        </a:rPr>
                                        <m:t>(</m:t>
                                      </m:r>
                                      <m:r>
                                        <a:rPr lang="pt-BR" sz="3600" i="1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pt-BR" sz="3600" i="1">
                                          <a:latin typeface="Cambria Math"/>
                                          <a:ea typeface="Cambria Math"/>
                                        </a:rPr>
                                        <m:t>𝑖</m:t>
                                      </m:r>
                                    </m:sub>
                                  </m:sSub>
                                  <m:r>
                                    <a:rPr lang="pt-BR" sz="3600" i="1">
                                      <a:latin typeface="Cambria Math"/>
                                      <a:ea typeface="Cambria Math"/>
                                    </a:rPr>
                                    <m:t>−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pt-BR" sz="3600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sz="3600" i="1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  <m:r>
                                    <a:rPr lang="pt-BR" sz="3600" i="1">
                                      <a:latin typeface="Cambria Math"/>
                                      <a:ea typeface="Cambria Math"/>
                                    </a:rPr>
                                    <m:t>)</m:t>
                                  </m:r>
                                </m:e>
                                <m:sup>
                                  <m:r>
                                    <a:rPr lang="pt-BR" sz="3600" b="0" i="1" smtClean="0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nary>
                        </m:num>
                        <m:den>
                          <m:r>
                            <a:rPr lang="pt-BR" sz="3600" b="0" i="1" smtClean="0">
                              <a:latin typeface="Cambria Math"/>
                              <a:ea typeface="Cambria Math"/>
                            </a:rPr>
                            <m:t>𝑛</m:t>
                          </m:r>
                          <m:r>
                            <a:rPr lang="pt-BR" sz="3600" b="0" i="1" smtClean="0">
                              <a:latin typeface="Cambria Math"/>
                              <a:ea typeface="Cambria Math"/>
                            </a:rPr>
                            <m:t>−1</m:t>
                          </m:r>
                        </m:den>
                      </m:f>
                    </m:oMath>
                  </m:oMathPara>
                </a14:m>
                <a:endParaRPr lang="pt-BR" sz="3600" dirty="0"/>
              </a:p>
            </p:txBody>
          </p:sp>
        </mc:Choice>
        <mc:Fallback xmlns="">
          <p:sp>
            <p:nvSpPr>
              <p:cNvPr id="5" name="CaixaDe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5576" y="3429000"/>
                <a:ext cx="3260251" cy="1203919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CaixaDeTexto 5"/>
              <p:cNvSpPr txBox="1"/>
              <p:nvPr/>
            </p:nvSpPr>
            <p:spPr>
              <a:xfrm>
                <a:off x="4624117" y="3429000"/>
                <a:ext cx="3327962" cy="12039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pt-BR" sz="36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pPr>
                        <m:e>
                          <m:r>
                            <a:rPr lang="pt-BR" sz="3600" b="0" i="1" smtClean="0">
                              <a:latin typeface="Cambria Math"/>
                              <a:ea typeface="Cambria Math"/>
                            </a:rPr>
                            <m:t>𝜎</m:t>
                          </m:r>
                        </m:e>
                        <m:sup>
                          <m:r>
                            <a:rPr lang="pt-BR" sz="3600" b="0" i="1" smtClean="0">
                              <a:latin typeface="Cambria Math"/>
                              <a:ea typeface="Cambria Math"/>
                            </a:rPr>
                            <m:t>2</m:t>
                          </m:r>
                        </m:sup>
                      </m:sSup>
                      <m:r>
                        <a:rPr lang="pt-BR" sz="3600" b="0" i="1" smtClean="0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sz="36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36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naryPr>
                            <m:sub/>
                            <m:sup/>
                            <m:e>
                              <m:sSup>
                                <m:sSupPr>
                                  <m:ctrlPr>
                                    <a:rPr lang="pt-BR" sz="36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pPr>
                                <m:e>
                                  <m:sSub>
                                    <m:sSubPr>
                                      <m:ctrlPr>
                                        <a:rPr lang="pt-BR" sz="3600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sz="3600" i="1">
                                          <a:latin typeface="Cambria Math"/>
                                          <a:ea typeface="Cambria Math"/>
                                        </a:rPr>
                                        <m:t>(</m:t>
                                      </m:r>
                                      <m:r>
                                        <a:rPr lang="pt-BR" sz="3600" i="1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pt-BR" sz="3600" i="1">
                                          <a:latin typeface="Cambria Math"/>
                                          <a:ea typeface="Cambria Math"/>
                                        </a:rPr>
                                        <m:t>𝑖</m:t>
                                      </m:r>
                                    </m:sub>
                                  </m:sSub>
                                  <m:r>
                                    <a:rPr lang="pt-BR" sz="3600" i="1">
                                      <a:latin typeface="Cambria Math"/>
                                      <a:ea typeface="Cambria Math"/>
                                    </a:rPr>
                                    <m:t>−</m:t>
                                  </m:r>
                                  <m:r>
                                    <a:rPr lang="pt-BR" sz="3600" i="1" smtClean="0">
                                      <a:latin typeface="Cambria Math"/>
                                      <a:ea typeface="Cambria Math"/>
                                    </a:rPr>
                                    <m:t>𝜇</m:t>
                                  </m:r>
                                  <m:r>
                                    <a:rPr lang="pt-BR" sz="3600" i="1">
                                      <a:latin typeface="Cambria Math"/>
                                      <a:ea typeface="Cambria Math"/>
                                    </a:rPr>
                                    <m:t>)</m:t>
                                  </m:r>
                                </m:e>
                                <m:sup>
                                  <m:r>
                                    <a:rPr lang="pt-BR" sz="3600" b="0" i="1" smtClean="0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nary>
                        </m:num>
                        <m:den>
                          <m:r>
                            <a:rPr lang="pt-BR" sz="3600" b="0" i="1" smtClean="0">
                              <a:latin typeface="Cambria Math"/>
                              <a:ea typeface="Cambria Math"/>
                            </a:rPr>
                            <m:t>𝑁</m:t>
                          </m:r>
                        </m:den>
                      </m:f>
                    </m:oMath>
                  </m:oMathPara>
                </a14:m>
                <a:endParaRPr lang="pt-BR" sz="3600" dirty="0"/>
              </a:p>
            </p:txBody>
          </p:sp>
        </mc:Choice>
        <mc:Fallback xmlns="">
          <p:sp>
            <p:nvSpPr>
              <p:cNvPr id="6" name="CaixaDe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24117" y="3429000"/>
                <a:ext cx="3327962" cy="120391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CaixaDeTexto 6"/>
          <p:cNvSpPr txBox="1"/>
          <p:nvPr/>
        </p:nvSpPr>
        <p:spPr>
          <a:xfrm>
            <a:off x="755576" y="4869160"/>
            <a:ext cx="32602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/>
              <a:t>Para Amostra</a:t>
            </a:r>
            <a:endParaRPr lang="pt-BR" sz="2800" b="1" dirty="0"/>
          </a:p>
        </p:txBody>
      </p:sp>
      <p:sp>
        <p:nvSpPr>
          <p:cNvPr id="8" name="CaixaDeTexto 7"/>
          <p:cNvSpPr txBox="1"/>
          <p:nvPr/>
        </p:nvSpPr>
        <p:spPr>
          <a:xfrm>
            <a:off x="4624117" y="4869160"/>
            <a:ext cx="32602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/>
              <a:t>Para População</a:t>
            </a:r>
            <a:endParaRPr lang="pt-BR" sz="2800" b="1" dirty="0"/>
          </a:p>
        </p:txBody>
      </p:sp>
    </p:spTree>
    <p:extLst>
      <p:ext uri="{BB962C8B-B14F-4D97-AF65-F5344CB8AC3E}">
        <p14:creationId xmlns:p14="http://schemas.microsoft.com/office/powerpoint/2010/main" val="1179402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Desvio Padrão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/>
              <a:t>O </a:t>
            </a:r>
            <a:r>
              <a:rPr lang="pt-BR" b="1" dirty="0" smtClean="0"/>
              <a:t>desvio padrão </a:t>
            </a:r>
            <a:r>
              <a:rPr lang="pt-BR" dirty="0" smtClean="0"/>
              <a:t>é a raiz quadrada positiva da variância</a:t>
            </a:r>
          </a:p>
          <a:p>
            <a:r>
              <a:rPr lang="pt-BR" dirty="0" smtClean="0"/>
              <a:t>O desvio padrão é mensurado na </a:t>
            </a:r>
            <a:r>
              <a:rPr lang="pt-BR" b="1" dirty="0" smtClean="0"/>
              <a:t>mesma unidade de medida dos dados</a:t>
            </a:r>
            <a:r>
              <a:rPr lang="pt-BR" dirty="0" smtClean="0"/>
              <a:t>, tornando sua interpretação mais simples que da variância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67186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Desvio Padrão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3200" dirty="0" smtClean="0"/>
              <a:t>O desvio padrão é calculado:</a:t>
            </a:r>
            <a:endParaRPr lang="pt-BR" sz="32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34</a:t>
            </a:fld>
            <a:endParaRPr lang="pt-B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ixaDeTexto 4"/>
              <p:cNvSpPr txBox="1"/>
              <p:nvPr/>
            </p:nvSpPr>
            <p:spPr>
              <a:xfrm>
                <a:off x="1433036" y="2645901"/>
                <a:ext cx="1905329" cy="7830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sz="3600" b="0" i="1" smtClean="0">
                          <a:latin typeface="Cambria Math"/>
                          <a:ea typeface="Cambria Math"/>
                        </a:rPr>
                        <m:t>𝑠</m:t>
                      </m:r>
                      <m:r>
                        <a:rPr lang="pt-BR" sz="3600" b="0" i="1" smtClean="0">
                          <a:latin typeface="Cambria Math"/>
                          <a:ea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pt-BR" sz="36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lang="pt-BR" sz="36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r>
                                <a:rPr lang="pt-BR" sz="3600" i="1">
                                  <a:latin typeface="Cambria Math"/>
                                  <a:ea typeface="Cambria Math"/>
                                </a:rPr>
                                <m:t>𝑠</m:t>
                              </m:r>
                            </m:e>
                            <m:sup>
                              <m:r>
                                <a:rPr lang="pt-BR" sz="3600" i="1">
                                  <a:latin typeface="Cambria Math"/>
                                  <a:ea typeface="Cambria Math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pt-BR" sz="3600" dirty="0"/>
              </a:p>
            </p:txBody>
          </p:sp>
        </mc:Choice>
        <mc:Fallback xmlns="">
          <p:sp>
            <p:nvSpPr>
              <p:cNvPr id="5" name="CaixaDe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3036" y="2645901"/>
                <a:ext cx="1905329" cy="783099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CaixaDeTexto 6"/>
          <p:cNvSpPr txBox="1"/>
          <p:nvPr/>
        </p:nvSpPr>
        <p:spPr>
          <a:xfrm>
            <a:off x="755574" y="3769349"/>
            <a:ext cx="32602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/>
              <a:t>Para Amostra</a:t>
            </a:r>
            <a:endParaRPr lang="pt-BR" sz="2800" b="1" dirty="0"/>
          </a:p>
        </p:txBody>
      </p:sp>
      <p:sp>
        <p:nvSpPr>
          <p:cNvPr id="8" name="CaixaDeTexto 7"/>
          <p:cNvSpPr txBox="1"/>
          <p:nvPr/>
        </p:nvSpPr>
        <p:spPr>
          <a:xfrm>
            <a:off x="4683715" y="3769349"/>
            <a:ext cx="32602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/>
              <a:t>Para População</a:t>
            </a:r>
            <a:endParaRPr lang="pt-BR" sz="28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CaixaDeTexto 8"/>
              <p:cNvSpPr txBox="1"/>
              <p:nvPr/>
            </p:nvSpPr>
            <p:spPr>
              <a:xfrm>
                <a:off x="5301577" y="2636912"/>
                <a:ext cx="2024529" cy="78322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sz="3600" b="0" i="1" smtClean="0">
                          <a:latin typeface="Cambria Math"/>
                          <a:ea typeface="Cambria Math"/>
                        </a:rPr>
                        <m:t>𝜎</m:t>
                      </m:r>
                      <m:r>
                        <a:rPr lang="pt-BR" sz="3600" b="0" i="1" smtClean="0">
                          <a:latin typeface="Cambria Math"/>
                          <a:ea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pt-BR" sz="36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lang="pt-BR" sz="36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r>
                                <a:rPr lang="pt-BR" sz="3600" i="1" smtClean="0">
                                  <a:latin typeface="Cambria Math"/>
                                  <a:ea typeface="Cambria Math"/>
                                </a:rPr>
                                <m:t>𝜎</m:t>
                              </m:r>
                            </m:e>
                            <m:sup>
                              <m:r>
                                <a:rPr lang="pt-BR" sz="3600" i="1">
                                  <a:latin typeface="Cambria Math"/>
                                  <a:ea typeface="Cambria Math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pt-BR" sz="3600" dirty="0"/>
              </a:p>
            </p:txBody>
          </p:sp>
        </mc:Choice>
        <mc:Fallback xmlns="">
          <p:sp>
            <p:nvSpPr>
              <p:cNvPr id="9" name="CaixaDe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01577" y="2636912"/>
                <a:ext cx="2024529" cy="783228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13784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Coeficiente de Variação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3600" dirty="0"/>
              <a:t>O </a:t>
            </a:r>
            <a:r>
              <a:rPr lang="pt-BR" sz="3600" b="1" dirty="0"/>
              <a:t>coeficiente de variação </a:t>
            </a:r>
            <a:r>
              <a:rPr lang="pt-BR" sz="3600" dirty="0"/>
              <a:t>indica </a:t>
            </a:r>
            <a:r>
              <a:rPr lang="pt-BR" sz="3600" dirty="0" smtClean="0"/>
              <a:t>qual é o tamanho do </a:t>
            </a:r>
            <a:r>
              <a:rPr lang="pt-BR" sz="3600" dirty="0"/>
              <a:t>desvio padrão </a:t>
            </a:r>
            <a:r>
              <a:rPr lang="pt-BR" sz="3600" dirty="0" smtClean="0"/>
              <a:t>em </a:t>
            </a:r>
            <a:r>
              <a:rPr lang="pt-BR" sz="3600" dirty="0"/>
              <a:t>relação à média</a:t>
            </a:r>
          </a:p>
          <a:p>
            <a:r>
              <a:rPr lang="pt-BR" sz="3600" dirty="0" smtClean="0"/>
              <a:t>O coeficiente de variação é calculado:</a:t>
            </a:r>
            <a:endParaRPr lang="pt-BR" sz="36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35</a:t>
            </a:fld>
            <a:endParaRPr lang="pt-B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ixaDeTexto 4"/>
              <p:cNvSpPr txBox="1"/>
              <p:nvPr/>
            </p:nvSpPr>
            <p:spPr>
              <a:xfrm>
                <a:off x="991631" y="4376069"/>
                <a:ext cx="2788136" cy="104086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lang="pt-BR" sz="36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pt-BR" sz="36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r>
                                <a:rPr lang="pt-BR" sz="3600" b="0" i="1" smtClean="0">
                                  <a:latin typeface="Cambria Math"/>
                                  <a:ea typeface="Cambria Math"/>
                                </a:rPr>
                                <m:t>𝑠</m:t>
                              </m:r>
                            </m:num>
                            <m:den>
                              <m:acc>
                                <m:accPr>
                                  <m:chr m:val="̅"/>
                                  <m:ctrlPr>
                                    <a:rPr lang="pt-BR" sz="36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accPr>
                                <m:e>
                                  <m:r>
                                    <a:rPr lang="pt-BR" sz="3600" b="0" i="1" smtClean="0">
                                      <a:latin typeface="Cambria Math"/>
                                      <a:ea typeface="Cambria Math"/>
                                    </a:rPr>
                                    <m:t>𝑥</m:t>
                                  </m:r>
                                </m:e>
                              </m:acc>
                            </m:den>
                          </m:f>
                          <m:r>
                            <a:rPr lang="pt-BR" sz="3600" b="0" i="1" smtClean="0">
                              <a:latin typeface="Cambria Math"/>
                              <a:ea typeface="Cambria Math"/>
                            </a:rPr>
                            <m:t>×100</m:t>
                          </m:r>
                        </m:e>
                      </m:d>
                      <m:r>
                        <a:rPr lang="pt-BR" sz="3600" b="0" i="1" smtClean="0">
                          <a:latin typeface="Cambria Math"/>
                          <a:ea typeface="Cambria Math"/>
                        </a:rPr>
                        <m:t>%</m:t>
                      </m:r>
                    </m:oMath>
                  </m:oMathPara>
                </a14:m>
                <a:endParaRPr lang="pt-BR" sz="3600" dirty="0"/>
              </a:p>
            </p:txBody>
          </p:sp>
        </mc:Choice>
        <mc:Fallback xmlns="">
          <p:sp>
            <p:nvSpPr>
              <p:cNvPr id="5" name="CaixaDe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1631" y="4376069"/>
                <a:ext cx="2788136" cy="1040862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CaixaDeTexto 5"/>
          <p:cNvSpPr txBox="1"/>
          <p:nvPr/>
        </p:nvSpPr>
        <p:spPr>
          <a:xfrm>
            <a:off x="755574" y="5498068"/>
            <a:ext cx="32602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/>
              <a:t>Para Amostra</a:t>
            </a:r>
            <a:endParaRPr lang="pt-BR" sz="2800" b="1" dirty="0"/>
          </a:p>
        </p:txBody>
      </p:sp>
      <p:sp>
        <p:nvSpPr>
          <p:cNvPr id="7" name="CaixaDeTexto 6"/>
          <p:cNvSpPr txBox="1"/>
          <p:nvPr/>
        </p:nvSpPr>
        <p:spPr>
          <a:xfrm>
            <a:off x="4683715" y="5498068"/>
            <a:ext cx="32602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/>
              <a:t>Para População</a:t>
            </a:r>
            <a:endParaRPr lang="pt-BR" sz="28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CaixaDeTexto 8"/>
              <p:cNvSpPr txBox="1"/>
              <p:nvPr/>
            </p:nvSpPr>
            <p:spPr>
              <a:xfrm>
                <a:off x="5018100" y="4297073"/>
                <a:ext cx="2591479" cy="11988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lang="pt-BR" sz="32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pt-BR" sz="32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r>
                                <a:rPr lang="pt-BR" sz="3200" b="0" i="1" smtClean="0">
                                  <a:latin typeface="Cambria Math"/>
                                  <a:ea typeface="Cambria Math"/>
                                </a:rPr>
                                <m:t>𝜎</m:t>
                              </m:r>
                            </m:num>
                            <m:den>
                              <m:r>
                                <a:rPr lang="pt-BR" sz="3200" b="0" i="1" smtClean="0">
                                  <a:latin typeface="Cambria Math"/>
                                  <a:ea typeface="Cambria Math"/>
                                </a:rPr>
                                <m:t>𝜇</m:t>
                              </m:r>
                            </m:den>
                          </m:f>
                          <m:r>
                            <a:rPr lang="pt-BR" sz="3200" b="0" i="1" smtClean="0">
                              <a:latin typeface="Cambria Math"/>
                              <a:ea typeface="Cambria Math"/>
                            </a:rPr>
                            <m:t>×100</m:t>
                          </m:r>
                        </m:e>
                      </m:d>
                      <m:r>
                        <a:rPr lang="pt-BR" sz="3200" b="0" i="1" smtClean="0">
                          <a:latin typeface="Cambria Math"/>
                          <a:ea typeface="Cambria Math"/>
                        </a:rPr>
                        <m:t>%</m:t>
                      </m:r>
                    </m:oMath>
                  </m:oMathPara>
                </a14:m>
                <a:endParaRPr lang="pt-BR" sz="3200" dirty="0"/>
              </a:p>
            </p:txBody>
          </p:sp>
        </mc:Choice>
        <mc:Fallback xmlns="">
          <p:sp>
            <p:nvSpPr>
              <p:cNvPr id="9" name="CaixaDe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8100" y="4297073"/>
                <a:ext cx="2591479" cy="1198854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8448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Variância, Desvio Padrão e Coeficiente de Variação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3200" dirty="0" smtClean="0"/>
              <a:t>Variância</a:t>
            </a:r>
          </a:p>
          <a:p>
            <a:endParaRPr lang="pt-BR" sz="3200" dirty="0" smtClean="0"/>
          </a:p>
          <a:p>
            <a:endParaRPr lang="pt-BR" sz="3200" dirty="0" smtClean="0"/>
          </a:p>
          <a:p>
            <a:r>
              <a:rPr lang="pt-BR" sz="3200" dirty="0" smtClean="0"/>
              <a:t>Desvio Padrão</a:t>
            </a:r>
          </a:p>
          <a:p>
            <a:endParaRPr lang="pt-BR" sz="3200" dirty="0" smtClean="0"/>
          </a:p>
          <a:p>
            <a:endParaRPr lang="pt-BR" sz="3200" dirty="0" smtClean="0"/>
          </a:p>
          <a:p>
            <a:r>
              <a:rPr lang="pt-BR" sz="3200" dirty="0" smtClean="0"/>
              <a:t>Coeficiente de Variação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36</a:t>
            </a:fld>
            <a:endParaRPr lang="pt-BR"/>
          </a:p>
        </p:txBody>
      </p:sp>
      <p:grpSp>
        <p:nvGrpSpPr>
          <p:cNvPr id="5" name="Group 598"/>
          <p:cNvGrpSpPr>
            <a:grpSpLocks/>
          </p:cNvGrpSpPr>
          <p:nvPr/>
        </p:nvGrpSpPr>
        <p:grpSpPr bwMode="auto">
          <a:xfrm>
            <a:off x="6932613" y="274638"/>
            <a:ext cx="1884362" cy="781050"/>
            <a:chOff x="3390" y="1548"/>
            <a:chExt cx="2010" cy="885"/>
          </a:xfrm>
        </p:grpSpPr>
        <p:sp>
          <p:nvSpPr>
            <p:cNvPr id="6" name="Freeform 599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00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601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602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603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604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605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606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607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608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609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610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611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612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613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614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615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616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617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618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619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620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621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622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623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624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625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626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627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628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629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630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631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63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63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634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637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638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640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643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644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645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646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647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648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649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651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652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56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57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58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59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60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61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62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663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664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665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666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667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668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669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670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671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672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673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675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676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677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680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681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683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686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687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688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689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690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691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692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693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694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695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696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697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698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699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70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70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702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703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704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705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706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707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708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709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710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711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712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713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714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715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716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717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718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719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720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721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722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723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724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725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726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727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728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729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730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731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732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733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734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735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736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737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738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739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740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741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742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743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744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745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746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747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748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749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750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751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752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753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754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755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756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757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758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759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760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761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762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763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764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765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766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767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768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769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770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771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772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773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774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775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776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777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778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779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780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781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782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783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784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785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786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787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788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789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790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791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792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793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794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795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796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797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798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799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800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801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802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803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804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805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806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807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808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809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810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811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812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813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814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815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816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817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818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819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820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821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822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823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824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825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826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827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828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829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830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831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832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833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834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835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836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837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838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839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840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841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842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843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844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845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846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847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848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849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850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851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852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853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854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855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856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857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858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859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860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861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862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863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864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865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866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867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868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869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870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871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872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873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874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875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876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877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878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879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880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881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882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883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884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885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886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887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888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889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890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891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892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893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894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895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896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897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898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899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00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01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02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03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04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05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06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07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08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09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10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11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12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13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14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15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16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17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18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19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20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21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22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23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24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25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26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27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28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29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30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31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32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33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34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35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36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37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38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39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40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41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42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43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44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45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46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947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948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949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950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951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952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953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954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955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956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957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958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959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960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961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962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963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964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965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966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967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968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969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970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971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972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973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974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975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976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977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978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979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980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981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982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983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84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85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86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87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88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89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90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91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92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93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94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95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96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97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98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99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1000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1001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1002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1003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1004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1005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1006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1007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1008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1009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1010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1011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1012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1013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1014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1015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1016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1017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1018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1019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1020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1021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1022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1023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1024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1025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1026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1027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1028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1029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1030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1031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1032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1033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1034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1035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1036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1037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1038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1039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1040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1041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1042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1043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1044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1045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1046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1047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1048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1049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1050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1051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1052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1053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1054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1055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1056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1057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1058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1059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1060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1061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1062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1063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1064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1065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1066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1067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1068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1069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1070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1071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1072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1073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1074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1075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1076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1077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1078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1079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1080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1081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1082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1083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1084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1085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1086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1087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1088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1089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1090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1091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1092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1093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1094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1095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1096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1097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1098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1099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1100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1101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1102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1103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1104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1105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1106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1107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1108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1109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1110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1111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1112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1113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1114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1115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1116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1117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1118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1119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1120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1121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1122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1123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1124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1125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1126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1127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1128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1129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1130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1131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1132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1133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1134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1135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1136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1137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1138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1139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1140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1141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1142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1143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1144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1145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1146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1147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1148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1149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1150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1151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1152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1153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1154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1155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1156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1157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1158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1159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1160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1161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1162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1163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1164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1165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1166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1167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1168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1169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1170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1171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1172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1173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1174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1175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1176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1177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1178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1179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1180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1181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1182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1183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1184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1185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93" name="CaixaDeTexto 592"/>
              <p:cNvSpPr txBox="1"/>
              <p:nvPr/>
            </p:nvSpPr>
            <p:spPr>
              <a:xfrm>
                <a:off x="2422472" y="2081065"/>
                <a:ext cx="4381776" cy="9568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pt-BR" sz="28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pPr>
                        <m:e>
                          <m:r>
                            <a:rPr lang="pt-BR" sz="2800" b="0" i="1" smtClean="0">
                              <a:latin typeface="Cambria Math"/>
                              <a:ea typeface="Cambria Math"/>
                            </a:rPr>
                            <m:t>𝑠</m:t>
                          </m:r>
                        </m:e>
                        <m:sup>
                          <m:r>
                            <a:rPr lang="pt-BR" sz="2800" b="0" i="1" smtClean="0">
                              <a:latin typeface="Cambria Math"/>
                              <a:ea typeface="Cambria Math"/>
                            </a:rPr>
                            <m:t>2</m:t>
                          </m:r>
                        </m:sup>
                      </m:sSup>
                      <m:r>
                        <a:rPr lang="pt-BR" sz="2800" b="0" i="1" smtClean="0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sz="28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28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naryPr>
                            <m:sub/>
                            <m:sup/>
                            <m:e>
                              <m:sSup>
                                <m:sSupPr>
                                  <m:ctrlPr>
                                    <a:rPr lang="pt-BR" sz="28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pPr>
                                <m:e>
                                  <m:sSub>
                                    <m:sSubPr>
                                      <m:ctrlPr>
                                        <a:rPr lang="pt-BR" sz="2800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sz="2800" i="1">
                                          <a:latin typeface="Cambria Math"/>
                                          <a:ea typeface="Cambria Math"/>
                                        </a:rPr>
                                        <m:t>(</m:t>
                                      </m:r>
                                      <m:r>
                                        <a:rPr lang="pt-BR" sz="2800" i="1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pt-BR" sz="2800" i="1">
                                          <a:latin typeface="Cambria Math"/>
                                          <a:ea typeface="Cambria Math"/>
                                        </a:rPr>
                                        <m:t>𝑖</m:t>
                                      </m:r>
                                    </m:sub>
                                  </m:sSub>
                                  <m:r>
                                    <a:rPr lang="pt-BR" sz="2800" i="1">
                                      <a:latin typeface="Cambria Math"/>
                                      <a:ea typeface="Cambria Math"/>
                                    </a:rPr>
                                    <m:t>−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pt-BR" sz="2800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sz="2800" i="1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  <m:r>
                                    <a:rPr lang="pt-BR" sz="2800" i="1">
                                      <a:latin typeface="Cambria Math"/>
                                      <a:ea typeface="Cambria Math"/>
                                    </a:rPr>
                                    <m:t>)</m:t>
                                  </m:r>
                                </m:e>
                                <m:sup>
                                  <m:r>
                                    <a:rPr lang="pt-BR" sz="2800" b="0" i="1" smtClean="0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nary>
                        </m:num>
                        <m:den>
                          <m:r>
                            <a:rPr lang="pt-BR" sz="2800" b="0" i="1" smtClean="0">
                              <a:latin typeface="Cambria Math"/>
                              <a:ea typeface="Cambria Math"/>
                            </a:rPr>
                            <m:t>𝑛</m:t>
                          </m:r>
                          <m:r>
                            <a:rPr lang="pt-BR" sz="2800" b="0" i="1" smtClean="0">
                              <a:latin typeface="Cambria Math"/>
                              <a:ea typeface="Cambria Math"/>
                            </a:rPr>
                            <m:t>−1</m:t>
                          </m:r>
                        </m:den>
                      </m:f>
                      <m:r>
                        <a:rPr lang="pt-BR" sz="2800" b="0" i="1" smtClean="0">
                          <a:latin typeface="Cambria Math"/>
                          <a:ea typeface="Cambria Math"/>
                        </a:rPr>
                        <m:t>=2.996,16</m:t>
                      </m:r>
                    </m:oMath>
                  </m:oMathPara>
                </a14:m>
                <a:endParaRPr lang="pt-BR" sz="2800" dirty="0"/>
              </a:p>
            </p:txBody>
          </p:sp>
        </mc:Choice>
        <mc:Fallback xmlns="">
          <p:sp>
            <p:nvSpPr>
              <p:cNvPr id="593" name="CaixaDeTexto 59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22472" y="2081065"/>
                <a:ext cx="4381776" cy="956865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4" name="CaixaDeTexto 593"/>
              <p:cNvSpPr txBox="1"/>
              <p:nvPr/>
            </p:nvSpPr>
            <p:spPr>
              <a:xfrm>
                <a:off x="1403648" y="4005064"/>
                <a:ext cx="4858446" cy="65261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sz="2800" b="0" i="1" smtClean="0">
                          <a:latin typeface="Cambria Math"/>
                          <a:ea typeface="Cambria Math"/>
                        </a:rPr>
                        <m:t>𝑠</m:t>
                      </m:r>
                      <m:r>
                        <a:rPr lang="pt-BR" sz="2800" b="0" i="1" smtClean="0">
                          <a:latin typeface="Cambria Math"/>
                          <a:ea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pt-BR" sz="28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lang="pt-BR" sz="28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r>
                                <a:rPr lang="pt-BR" sz="2800" i="1">
                                  <a:latin typeface="Cambria Math"/>
                                  <a:ea typeface="Cambria Math"/>
                                </a:rPr>
                                <m:t>𝑠</m:t>
                              </m:r>
                            </m:e>
                            <m:sup>
                              <m:r>
                                <a:rPr lang="pt-BR" sz="2800" i="1">
                                  <a:latin typeface="Cambria Math"/>
                                  <a:ea typeface="Cambria Math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  <m:r>
                        <a:rPr lang="pt-BR" sz="2800" b="0" i="1" smtClean="0">
                          <a:latin typeface="Cambria Math"/>
                          <a:ea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pt-BR" sz="28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radPr>
                        <m:deg/>
                        <m:e>
                          <m:r>
                            <a:rPr lang="pt-BR" sz="2800" b="0" i="1" smtClean="0">
                              <a:latin typeface="Cambria Math"/>
                              <a:ea typeface="Cambria Math"/>
                            </a:rPr>
                            <m:t>2996,16</m:t>
                          </m:r>
                        </m:e>
                      </m:rad>
                      <m:r>
                        <a:rPr lang="pt-BR" sz="2800" b="0" i="1" smtClean="0">
                          <a:latin typeface="Cambria Math"/>
                          <a:ea typeface="Cambria Math"/>
                        </a:rPr>
                        <m:t>=54,74</m:t>
                      </m:r>
                    </m:oMath>
                  </m:oMathPara>
                </a14:m>
                <a:endParaRPr lang="pt-BR" sz="2800" dirty="0"/>
              </a:p>
            </p:txBody>
          </p:sp>
        </mc:Choice>
        <mc:Fallback xmlns="">
          <p:sp>
            <p:nvSpPr>
              <p:cNvPr id="594" name="CaixaDeTexto 59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3648" y="4005064"/>
                <a:ext cx="4858446" cy="652615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5" name="CaixaDeTexto 594"/>
              <p:cNvSpPr txBox="1"/>
              <p:nvPr/>
            </p:nvSpPr>
            <p:spPr>
              <a:xfrm>
                <a:off x="1187624" y="5661248"/>
                <a:ext cx="7204345" cy="10604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lang="pt-BR" sz="28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pt-BR" sz="28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r>
                                <a:rPr lang="pt-BR" sz="2800" b="0" i="1" smtClean="0">
                                  <a:latin typeface="Cambria Math"/>
                                  <a:ea typeface="Cambria Math"/>
                                </a:rPr>
                                <m:t>𝑠</m:t>
                              </m:r>
                            </m:num>
                            <m:den>
                              <m:acc>
                                <m:accPr>
                                  <m:chr m:val="̅"/>
                                  <m:ctrlPr>
                                    <a:rPr lang="pt-BR" sz="28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accPr>
                                <m:e>
                                  <m:r>
                                    <a:rPr lang="pt-BR" sz="2800" b="0" i="1" smtClean="0">
                                      <a:latin typeface="Cambria Math"/>
                                      <a:ea typeface="Cambria Math"/>
                                    </a:rPr>
                                    <m:t>𝑥</m:t>
                                  </m:r>
                                </m:e>
                              </m:acc>
                            </m:den>
                          </m:f>
                          <m:r>
                            <a:rPr lang="pt-BR" sz="2800" b="0" i="1" smtClean="0">
                              <a:latin typeface="Cambria Math"/>
                              <a:ea typeface="Cambria Math"/>
                            </a:rPr>
                            <m:t>×100</m:t>
                          </m:r>
                        </m:e>
                      </m:d>
                      <m:r>
                        <a:rPr lang="pt-BR" sz="2800" b="0" i="1" smtClean="0">
                          <a:latin typeface="Cambria Math"/>
                          <a:ea typeface="Cambria Math"/>
                        </a:rPr>
                        <m:t>%=</m:t>
                      </m:r>
                      <m:d>
                        <m:dPr>
                          <m:ctrlPr>
                            <a:rPr lang="pt-BR" sz="28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pt-BR" sz="28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r>
                                <a:rPr lang="pt-BR" sz="2800" b="0" i="1" smtClean="0">
                                  <a:latin typeface="Cambria Math"/>
                                  <a:ea typeface="Cambria Math"/>
                                </a:rPr>
                                <m:t>54,74</m:t>
                              </m:r>
                            </m:num>
                            <m:den>
                              <m:r>
                                <a:rPr lang="pt-BR" sz="2800" b="0" i="1" smtClean="0">
                                  <a:latin typeface="Cambria Math"/>
                                  <a:ea typeface="Cambria Math"/>
                                </a:rPr>
                                <m:t>490,80</m:t>
                              </m:r>
                            </m:den>
                          </m:f>
                          <m:r>
                            <a:rPr lang="pt-BR" sz="2800" b="0" i="1" smtClean="0">
                              <a:latin typeface="Cambria Math"/>
                              <a:ea typeface="Cambria Math"/>
                            </a:rPr>
                            <m:t>×100</m:t>
                          </m:r>
                        </m:e>
                      </m:d>
                      <m:r>
                        <a:rPr lang="pt-BR" sz="2800" b="0" i="1" smtClean="0">
                          <a:latin typeface="Cambria Math"/>
                          <a:ea typeface="Cambria Math"/>
                        </a:rPr>
                        <m:t>%=11,15%</m:t>
                      </m:r>
                    </m:oMath>
                  </m:oMathPara>
                </a14:m>
                <a:endParaRPr lang="pt-BR" sz="2800" dirty="0"/>
              </a:p>
            </p:txBody>
          </p:sp>
        </mc:Choice>
        <mc:Fallback xmlns="">
          <p:sp>
            <p:nvSpPr>
              <p:cNvPr id="595" name="CaixaDeTexto 59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87624" y="5661248"/>
                <a:ext cx="7204345" cy="10604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96" name="Elipse 595"/>
          <p:cNvSpPr/>
          <p:nvPr/>
        </p:nvSpPr>
        <p:spPr>
          <a:xfrm>
            <a:off x="5148064" y="2276872"/>
            <a:ext cx="1656184" cy="76105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97" name="Elipse 596"/>
          <p:cNvSpPr/>
          <p:nvPr/>
        </p:nvSpPr>
        <p:spPr>
          <a:xfrm>
            <a:off x="5076056" y="4047728"/>
            <a:ext cx="1236323" cy="76105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98" name="Elipse 597"/>
          <p:cNvSpPr/>
          <p:nvPr/>
        </p:nvSpPr>
        <p:spPr>
          <a:xfrm>
            <a:off x="6876256" y="5810960"/>
            <a:ext cx="1355969" cy="76105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99" name="AutoShape 1196"/>
          <p:cNvSpPr>
            <a:spLocks noChangeArrowheads="1"/>
          </p:cNvSpPr>
          <p:nvPr/>
        </p:nvSpPr>
        <p:spPr bwMode="auto">
          <a:xfrm>
            <a:off x="7149386" y="3648050"/>
            <a:ext cx="1994614" cy="1581150"/>
          </a:xfrm>
          <a:prstGeom prst="wedgeRoundRectCallout">
            <a:avLst>
              <a:gd name="adj1" fmla="val -32784"/>
              <a:gd name="adj2" fmla="val 86503"/>
              <a:gd name="adj3" fmla="val 16667"/>
            </a:avLst>
          </a:prstGeom>
          <a:gradFill rotWithShape="0">
            <a:gsLst>
              <a:gs pos="0">
                <a:srgbClr val="7B7BA7">
                  <a:gamma/>
                  <a:shade val="46275"/>
                  <a:invGamma/>
                </a:srgbClr>
              </a:gs>
              <a:gs pos="50000">
                <a:srgbClr val="7B7BA7"/>
              </a:gs>
              <a:gs pos="100000">
                <a:srgbClr val="7B7BA7">
                  <a:gamma/>
                  <a:shade val="46275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r>
              <a:rPr lang="pt-BR" sz="2000" b="1" dirty="0" smtClean="0">
                <a:solidFill>
                  <a:schemeClr val="bg1"/>
                </a:solidFill>
                <a:latin typeface="+mj-lt"/>
              </a:rPr>
              <a:t>O desvio padrão é de cerca de 11% da média</a:t>
            </a:r>
            <a:endParaRPr lang="pt-BR" sz="2000" b="1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06249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pt-BR" dirty="0" smtClean="0"/>
              <a:t>Obrigado pela </a:t>
            </a:r>
            <a:r>
              <a:rPr lang="pt-BR" smtClean="0"/>
              <a:t>Atenção!!!</a:t>
            </a:r>
            <a:endParaRPr lang="pt-BR" sz="3200" dirty="0"/>
          </a:p>
        </p:txBody>
      </p:sp>
      <p:sp>
        <p:nvSpPr>
          <p:cNvPr id="6" name="Subtítulo 5"/>
          <p:cNvSpPr>
            <a:spLocks noGrp="1"/>
          </p:cNvSpPr>
          <p:nvPr>
            <p:ph type="subTitle" idx="1"/>
          </p:nvPr>
        </p:nvSpPr>
        <p:spPr/>
        <p:txBody>
          <a:bodyPr>
            <a:normAutofit lnSpcReduction="10000"/>
          </a:bodyPr>
          <a:lstStyle/>
          <a:p>
            <a:r>
              <a:rPr lang="pt-BR" dirty="0">
                <a:solidFill>
                  <a:schemeClr val="tx1"/>
                </a:solidFill>
              </a:rPr>
              <a:t>Prof. Dr. Marcelo Botelho da Costa Moraes</a:t>
            </a:r>
          </a:p>
          <a:p>
            <a:r>
              <a:rPr lang="pt-BR" dirty="0">
                <a:solidFill>
                  <a:schemeClr val="tx1"/>
                </a:solidFill>
                <a:hlinkClick r:id="rId2"/>
              </a:rPr>
              <a:t>mbotelho@usp.br</a:t>
            </a:r>
            <a:endParaRPr lang="pt-BR" dirty="0">
              <a:solidFill>
                <a:schemeClr val="tx1"/>
              </a:solidFill>
            </a:endParaRPr>
          </a:p>
          <a:p>
            <a:r>
              <a:rPr lang="pt-BR">
                <a:solidFill>
                  <a:schemeClr val="tx1"/>
                </a:solidFill>
                <a:hlinkClick r:id="rId3"/>
              </a:rPr>
              <a:t>www.marcelobotelho.com</a:t>
            </a:r>
            <a:r>
              <a:rPr lang="pt-BR">
                <a:solidFill>
                  <a:schemeClr val="tx1"/>
                </a:solidFill>
              </a:rPr>
              <a:t> </a:t>
            </a:r>
            <a:endParaRPr lang="pt-BR" dirty="0">
              <a:solidFill>
                <a:schemeClr val="tx1"/>
              </a:solidFill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896266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Medidas de Posição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3600" dirty="0" smtClean="0"/>
              <a:t>Média</a:t>
            </a:r>
          </a:p>
          <a:p>
            <a:r>
              <a:rPr lang="pt-BR" sz="3600" dirty="0" smtClean="0"/>
              <a:t>Mediana</a:t>
            </a:r>
          </a:p>
          <a:p>
            <a:r>
              <a:rPr lang="pt-BR" sz="3600" dirty="0" smtClean="0"/>
              <a:t>Moda</a:t>
            </a:r>
          </a:p>
          <a:p>
            <a:r>
              <a:rPr lang="pt-BR" sz="3600" dirty="0" smtClean="0"/>
              <a:t>Percentis</a:t>
            </a:r>
          </a:p>
          <a:p>
            <a:r>
              <a:rPr lang="pt-BR" sz="3600" dirty="0" smtClean="0"/>
              <a:t>Quartis</a:t>
            </a:r>
            <a:endParaRPr lang="pt-BR" sz="36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</a:t>
            </a:fld>
            <a:endParaRPr lang="pt-BR"/>
          </a:p>
        </p:txBody>
      </p:sp>
      <p:grpSp>
        <p:nvGrpSpPr>
          <p:cNvPr id="11" name="Grupo 10"/>
          <p:cNvGrpSpPr/>
          <p:nvPr/>
        </p:nvGrpSpPr>
        <p:grpSpPr>
          <a:xfrm>
            <a:off x="1832396" y="1916832"/>
            <a:ext cx="7204100" cy="4400550"/>
            <a:chOff x="1832396" y="1916832"/>
            <a:chExt cx="7204100" cy="4400550"/>
          </a:xfrm>
        </p:grpSpPr>
        <p:sp>
          <p:nvSpPr>
            <p:cNvPr id="5" name="AutoShape 4"/>
            <p:cNvSpPr>
              <a:spLocks noChangeArrowheads="1"/>
            </p:cNvSpPr>
            <p:nvPr/>
          </p:nvSpPr>
          <p:spPr bwMode="auto">
            <a:xfrm>
              <a:off x="2822997" y="1916832"/>
              <a:ext cx="4610100" cy="1543050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666699">
                    <a:gamma/>
                    <a:shade val="46275"/>
                    <a:invGamma/>
                  </a:srgbClr>
                </a:gs>
                <a:gs pos="50000">
                  <a:srgbClr val="666699"/>
                </a:gs>
                <a:gs pos="100000">
                  <a:srgbClr val="6666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0000"/>
                </a:lnSpc>
              </a:pPr>
              <a:r>
                <a:rPr lang="pt-BR" sz="2400" b="1" dirty="0">
                  <a:solidFill>
                    <a:schemeClr val="bg1"/>
                  </a:solidFill>
                </a:rPr>
                <a:t>Se as medidas </a:t>
              </a:r>
              <a:r>
                <a:rPr lang="pt-BR" sz="2400" b="1" dirty="0" smtClean="0">
                  <a:solidFill>
                    <a:schemeClr val="bg1"/>
                  </a:solidFill>
                </a:rPr>
                <a:t>calculadas </a:t>
              </a:r>
            </a:p>
            <a:p>
              <a:pPr>
                <a:lnSpc>
                  <a:spcPct val="90000"/>
                </a:lnSpc>
              </a:pPr>
              <a:r>
                <a:rPr lang="pt-BR" sz="2400" b="1" dirty="0" smtClean="0">
                  <a:solidFill>
                    <a:schemeClr val="bg1"/>
                  </a:solidFill>
                </a:rPr>
                <a:t>referem-se para a dados de</a:t>
              </a:r>
            </a:p>
            <a:p>
              <a:pPr>
                <a:lnSpc>
                  <a:spcPct val="90000"/>
                </a:lnSpc>
              </a:pPr>
              <a:r>
                <a:rPr lang="pt-BR" sz="2400" b="1" dirty="0" smtClean="0">
                  <a:solidFill>
                    <a:schemeClr val="bg1"/>
                  </a:solidFill>
                </a:rPr>
                <a:t>uma  amostra</a:t>
              </a:r>
              <a:r>
                <a:rPr lang="pt-BR" sz="2400" b="1" dirty="0">
                  <a:solidFill>
                    <a:schemeClr val="bg1"/>
                  </a:solidFill>
                </a:rPr>
                <a:t>, são </a:t>
              </a:r>
              <a:r>
                <a:rPr lang="pt-BR" sz="2400" b="1" dirty="0" smtClean="0">
                  <a:solidFill>
                    <a:schemeClr val="bg1"/>
                  </a:solidFill>
                </a:rPr>
                <a:t>chamadas </a:t>
              </a:r>
            </a:p>
            <a:p>
              <a:pPr>
                <a:lnSpc>
                  <a:spcPct val="90000"/>
                </a:lnSpc>
              </a:pPr>
              <a:r>
                <a:rPr lang="pt-BR" sz="2400" b="1" u="sng" dirty="0" smtClean="0">
                  <a:solidFill>
                    <a:schemeClr val="bg1"/>
                  </a:solidFill>
                </a:rPr>
                <a:t>estatísticas da amostra</a:t>
              </a:r>
              <a:endParaRPr lang="en-US" sz="2400" b="1" u="sng" dirty="0">
                <a:solidFill>
                  <a:schemeClr val="bg1"/>
                </a:solidFill>
              </a:endParaRPr>
            </a:p>
          </p:txBody>
        </p:sp>
        <p:sp>
          <p:nvSpPr>
            <p:cNvPr id="6" name="AutoShape 6"/>
            <p:cNvSpPr>
              <a:spLocks noChangeArrowheads="1"/>
            </p:cNvSpPr>
            <p:nvPr/>
          </p:nvSpPr>
          <p:spPr bwMode="auto">
            <a:xfrm>
              <a:off x="3242096" y="3345582"/>
              <a:ext cx="5794400" cy="1543050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0000"/>
                </a:lnSpc>
              </a:pPr>
              <a:r>
                <a:rPr lang="pt-BR" sz="2400" b="1" dirty="0">
                  <a:solidFill>
                    <a:schemeClr val="bg1"/>
                  </a:solidFill>
                </a:rPr>
                <a:t>Se as medidas </a:t>
              </a:r>
              <a:r>
                <a:rPr lang="pt-BR" sz="2400" b="1" dirty="0" smtClean="0">
                  <a:solidFill>
                    <a:schemeClr val="bg1"/>
                  </a:solidFill>
                </a:rPr>
                <a:t>calculadas referem-se a </a:t>
              </a:r>
            </a:p>
            <a:p>
              <a:pPr>
                <a:lnSpc>
                  <a:spcPct val="90000"/>
                </a:lnSpc>
              </a:pPr>
              <a:r>
                <a:rPr lang="pt-BR" sz="2400" b="1" dirty="0" smtClean="0">
                  <a:solidFill>
                    <a:schemeClr val="bg1"/>
                  </a:solidFill>
                </a:rPr>
                <a:t>dados de </a:t>
              </a:r>
              <a:r>
                <a:rPr lang="pt-BR" sz="2400" b="1" dirty="0">
                  <a:solidFill>
                    <a:schemeClr val="bg1"/>
                  </a:solidFill>
                </a:rPr>
                <a:t>uma população, </a:t>
              </a:r>
              <a:r>
                <a:rPr lang="pt-BR" sz="2400" b="1" dirty="0" smtClean="0">
                  <a:solidFill>
                    <a:schemeClr val="bg1"/>
                  </a:solidFill>
                </a:rPr>
                <a:t>são chamadas </a:t>
              </a:r>
            </a:p>
            <a:p>
              <a:pPr>
                <a:lnSpc>
                  <a:spcPct val="90000"/>
                </a:lnSpc>
              </a:pPr>
              <a:r>
                <a:rPr lang="pt-BR" sz="2400" b="1" u="sng" dirty="0" smtClean="0">
                  <a:solidFill>
                    <a:schemeClr val="bg1"/>
                  </a:solidFill>
                </a:rPr>
                <a:t>parâmetros populacionais</a:t>
              </a:r>
              <a:endParaRPr lang="en-US" sz="2400" b="1" u="sng" dirty="0">
                <a:solidFill>
                  <a:schemeClr val="bg1"/>
                </a:solidFill>
              </a:endParaRPr>
            </a:p>
          </p:txBody>
        </p:sp>
        <p:sp>
          <p:nvSpPr>
            <p:cNvPr id="7" name="AutoShape 7"/>
            <p:cNvSpPr>
              <a:spLocks noChangeArrowheads="1"/>
            </p:cNvSpPr>
            <p:nvPr/>
          </p:nvSpPr>
          <p:spPr bwMode="auto">
            <a:xfrm>
              <a:off x="1832396" y="4774332"/>
              <a:ext cx="5979964" cy="1543050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0000"/>
                </a:lnSpc>
              </a:pPr>
              <a:r>
                <a:rPr lang="pt-BR" sz="2400" b="1" dirty="0" smtClean="0">
                  <a:solidFill>
                    <a:schemeClr val="bg1"/>
                  </a:solidFill>
                </a:rPr>
                <a:t>Uma estatística amostral refere-se a </a:t>
              </a:r>
            </a:p>
            <a:p>
              <a:pPr>
                <a:lnSpc>
                  <a:spcPct val="90000"/>
                </a:lnSpc>
              </a:pPr>
              <a:r>
                <a:rPr lang="pt-BR" sz="2400" b="1" dirty="0" smtClean="0">
                  <a:solidFill>
                    <a:schemeClr val="bg1"/>
                  </a:solidFill>
                </a:rPr>
                <a:t>um </a:t>
              </a:r>
              <a:r>
                <a:rPr lang="pt-BR" sz="2400" b="1" u="sng" dirty="0" smtClean="0">
                  <a:solidFill>
                    <a:schemeClr val="bg1"/>
                  </a:solidFill>
                </a:rPr>
                <a:t>estimador por pontos </a:t>
              </a:r>
              <a:r>
                <a:rPr lang="pt-BR" sz="2400" b="1" dirty="0" smtClean="0">
                  <a:solidFill>
                    <a:schemeClr val="bg1"/>
                  </a:solidFill>
                </a:rPr>
                <a:t>do </a:t>
              </a:r>
            </a:p>
            <a:p>
              <a:pPr>
                <a:lnSpc>
                  <a:spcPct val="90000"/>
                </a:lnSpc>
              </a:pPr>
              <a:r>
                <a:rPr lang="pt-BR" sz="2400" b="1" dirty="0" smtClean="0">
                  <a:solidFill>
                    <a:schemeClr val="bg1"/>
                  </a:solidFill>
                </a:rPr>
                <a:t>parâmetro populacional correspondente</a:t>
              </a:r>
              <a:endParaRPr lang="pt-BR" sz="24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8" name="AutoShape 8"/>
          <p:cNvSpPr>
            <a:spLocks noChangeArrowheads="1"/>
          </p:cNvSpPr>
          <p:nvPr/>
        </p:nvSpPr>
        <p:spPr bwMode="auto">
          <a:xfrm rot="5400000">
            <a:off x="2546772" y="2596282"/>
            <a:ext cx="244475" cy="155575"/>
          </a:xfrm>
          <a:prstGeom prst="triangle">
            <a:avLst>
              <a:gd name="adj" fmla="val 50000"/>
            </a:avLst>
          </a:prstGeom>
          <a:solidFill>
            <a:srgbClr val="66FFFF"/>
          </a:solidFill>
          <a:ln w="12700">
            <a:solidFill>
              <a:srgbClr val="66FFFF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</p:spPr>
        <p:txBody>
          <a:bodyPr wrap="none" anchor="ctr"/>
          <a:lstStyle/>
          <a:p>
            <a:endParaRPr lang="pt-BR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9" name="AutoShape 9"/>
          <p:cNvSpPr>
            <a:spLocks noChangeArrowheads="1"/>
          </p:cNvSpPr>
          <p:nvPr/>
        </p:nvSpPr>
        <p:spPr bwMode="auto">
          <a:xfrm rot="5400000">
            <a:off x="2984922" y="4044082"/>
            <a:ext cx="244475" cy="155575"/>
          </a:xfrm>
          <a:prstGeom prst="triangle">
            <a:avLst>
              <a:gd name="adj" fmla="val 50000"/>
            </a:avLst>
          </a:prstGeom>
          <a:solidFill>
            <a:srgbClr val="66FFFF"/>
          </a:solidFill>
          <a:ln w="12700">
            <a:solidFill>
              <a:srgbClr val="66FFFF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</p:spPr>
        <p:txBody>
          <a:bodyPr wrap="none" anchor="ctr"/>
          <a:lstStyle/>
          <a:p>
            <a:endParaRPr lang="pt-BR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 rot="5400000">
            <a:off x="1575222" y="5472832"/>
            <a:ext cx="244475" cy="155575"/>
          </a:xfrm>
          <a:prstGeom prst="triangle">
            <a:avLst>
              <a:gd name="adj" fmla="val 50000"/>
            </a:avLst>
          </a:prstGeom>
          <a:solidFill>
            <a:srgbClr val="66FFFF"/>
          </a:solidFill>
          <a:ln w="12700">
            <a:solidFill>
              <a:srgbClr val="66FFFF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</p:spPr>
        <p:txBody>
          <a:bodyPr wrap="none" anchor="ctr"/>
          <a:lstStyle/>
          <a:p>
            <a:endParaRPr lang="pt-BR" b="1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3573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Notação Estatística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/>
              <a:t>Estatísticas sobre a amostra são representadas por letras latinas (alfabeto)</a:t>
            </a:r>
          </a:p>
          <a:p>
            <a:r>
              <a:rPr lang="pt-BR" dirty="0" smtClean="0"/>
              <a:t>Estatísticas sobre a população são representadas por letras gregas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91050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Média</a:t>
            </a:r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pt-BR" dirty="0" smtClean="0"/>
                  <a:t>A </a:t>
                </a:r>
                <a:r>
                  <a:rPr lang="pt-BR" b="1" dirty="0" smtClean="0"/>
                  <a:t>média</a:t>
                </a:r>
                <a:r>
                  <a:rPr lang="pt-BR" dirty="0" smtClean="0"/>
                  <a:t> consiste em uma medida de posição central dos dados</a:t>
                </a:r>
              </a:p>
              <a:p>
                <a:r>
                  <a:rPr lang="pt-BR" dirty="0" smtClean="0"/>
                  <a:t>A média amostral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pt-BR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pt-BR" b="0" i="1" smtClean="0">
                            <a:latin typeface="Cambria Math"/>
                          </a:rPr>
                          <m:t>𝑥</m:t>
                        </m:r>
                      </m:e>
                    </m:acc>
                  </m:oMath>
                </a14:m>
                <a:r>
                  <a:rPr lang="pt-BR" dirty="0" smtClean="0"/>
                  <a:t> é um estimador por pontos da média populacional </a:t>
                </a:r>
                <a14:m>
                  <m:oMath xmlns:m="http://schemas.openxmlformats.org/officeDocument/2006/math">
                    <m:r>
                      <a:rPr lang="pt-BR" i="1" smtClean="0">
                        <a:latin typeface="Cambria Math"/>
                        <a:ea typeface="Cambria Math"/>
                      </a:rPr>
                      <m:t>𝜇</m:t>
                    </m:r>
                  </m:oMath>
                </a14:m>
                <a:endParaRPr lang="pt-BR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960" t="-2287" r="-272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319791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ítulo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pt-BR" dirty="0" smtClean="0"/>
                  <a:t>Média da Amostra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pt-BR" i="1">
                            <a:latin typeface="Cambria Math"/>
                          </a:rPr>
                          <m:t>𝑥</m:t>
                        </m:r>
                      </m:e>
                    </m:acc>
                  </m:oMath>
                </a14:m>
                <a:r>
                  <a:rPr lang="pt-BR" dirty="0"/>
                  <a:t> </a:t>
                </a:r>
              </a:p>
            </p:txBody>
          </p:sp>
        </mc:Choice>
        <mc:Fallback xmlns="">
          <p:sp>
            <p:nvSpPr>
              <p:cNvPr id="2" name="Título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 rotWithShape="1">
                <a:blip r:embed="rId2"/>
                <a:stretch>
                  <a:fillRect l="-3360" b="-1117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7</a:t>
            </a:fld>
            <a:endParaRPr lang="pt-BR"/>
          </a:p>
        </p:txBody>
      </p:sp>
      <p:sp>
        <p:nvSpPr>
          <p:cNvPr id="7" name="Line 14"/>
          <p:cNvSpPr>
            <a:spLocks noChangeShapeType="1"/>
          </p:cNvSpPr>
          <p:nvPr/>
        </p:nvSpPr>
        <p:spPr bwMode="auto">
          <a:xfrm>
            <a:off x="3320207" y="4018756"/>
            <a:ext cx="590550" cy="647700"/>
          </a:xfrm>
          <a:prstGeom prst="line">
            <a:avLst/>
          </a:prstGeom>
          <a:noFill/>
          <a:ln w="19050">
            <a:solidFill>
              <a:schemeClr val="accent2">
                <a:lumMod val="50000"/>
              </a:schemeClr>
            </a:solidFill>
            <a:round/>
            <a:headEnd type="triangle" w="med" len="med"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8" name="Oval 15"/>
          <p:cNvSpPr>
            <a:spLocks noChangeArrowheads="1"/>
          </p:cNvSpPr>
          <p:nvPr/>
        </p:nvSpPr>
        <p:spPr bwMode="auto">
          <a:xfrm>
            <a:off x="3644056" y="4418806"/>
            <a:ext cx="3376215" cy="1098426"/>
          </a:xfrm>
          <a:prstGeom prst="ellipse">
            <a:avLst/>
          </a:prstGeom>
          <a:gradFill rotWithShape="0">
            <a:gsLst>
              <a:gs pos="0">
                <a:srgbClr val="7B7BA7"/>
              </a:gs>
              <a:gs pos="100000">
                <a:srgbClr val="7B7BA7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  <a:ln w="127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pt-BR" b="1" dirty="0" smtClean="0">
                <a:solidFill>
                  <a:schemeClr val="bg1"/>
                </a:solidFill>
                <a:latin typeface="+mj-lt"/>
              </a:rPr>
              <a:t>Número de observações</a:t>
            </a:r>
          </a:p>
          <a:p>
            <a:pPr>
              <a:lnSpc>
                <a:spcPct val="90000"/>
              </a:lnSpc>
            </a:pPr>
            <a:r>
              <a:rPr lang="pt-BR" b="1" dirty="0" smtClean="0">
                <a:solidFill>
                  <a:schemeClr val="bg1"/>
                </a:solidFill>
                <a:latin typeface="+mj-lt"/>
              </a:rPr>
              <a:t>na amostra</a:t>
            </a:r>
            <a:endParaRPr lang="pt-BR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9" name="Oval 16"/>
          <p:cNvSpPr>
            <a:spLocks noChangeArrowheads="1"/>
          </p:cNvSpPr>
          <p:nvPr/>
        </p:nvSpPr>
        <p:spPr bwMode="auto">
          <a:xfrm>
            <a:off x="4406057" y="1656556"/>
            <a:ext cx="3409950" cy="1028700"/>
          </a:xfrm>
          <a:prstGeom prst="ellipse">
            <a:avLst/>
          </a:prstGeom>
          <a:gradFill rotWithShape="0">
            <a:gsLst>
              <a:gs pos="0">
                <a:srgbClr val="7B7BA7"/>
              </a:gs>
              <a:gs pos="100000">
                <a:srgbClr val="7B7BA7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  <a:ln w="127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pt-BR" b="1" dirty="0" smtClean="0">
                <a:solidFill>
                  <a:schemeClr val="bg1"/>
                </a:solidFill>
                <a:latin typeface="+mj-lt"/>
              </a:rPr>
              <a:t>Soma dos valores das</a:t>
            </a:r>
          </a:p>
          <a:p>
            <a:pPr>
              <a:lnSpc>
                <a:spcPct val="90000"/>
              </a:lnSpc>
            </a:pPr>
            <a:r>
              <a:rPr lang="pt-BR" b="1" i="1" dirty="0" smtClean="0">
                <a:solidFill>
                  <a:schemeClr val="bg1"/>
                </a:solidFill>
                <a:latin typeface="+mj-lt"/>
              </a:rPr>
              <a:t>n</a:t>
            </a:r>
            <a:r>
              <a:rPr lang="pt-BR" b="1" dirty="0" smtClean="0">
                <a:solidFill>
                  <a:schemeClr val="bg1"/>
                </a:solidFill>
                <a:latin typeface="+mj-lt"/>
              </a:rPr>
              <a:t> observações</a:t>
            </a:r>
            <a:endParaRPr lang="pt-BR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" name="Line 17"/>
          <p:cNvSpPr>
            <a:spLocks noChangeShapeType="1"/>
          </p:cNvSpPr>
          <p:nvPr/>
        </p:nvSpPr>
        <p:spPr bwMode="auto">
          <a:xfrm flipV="1">
            <a:off x="3720257" y="2323306"/>
            <a:ext cx="723900" cy="285750"/>
          </a:xfrm>
          <a:prstGeom prst="line">
            <a:avLst/>
          </a:prstGeom>
          <a:noFill/>
          <a:ln w="19050">
            <a:solidFill>
              <a:schemeClr val="accent2">
                <a:lumMod val="50000"/>
              </a:schemeClr>
            </a:solidFill>
            <a:round/>
            <a:headEnd type="triangle" w="med" len="med"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b="1">
              <a:solidFill>
                <a:schemeClr val="bg1"/>
              </a:solidFill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CaixaDeTexto 15"/>
              <p:cNvSpPr txBox="1"/>
              <p:nvPr/>
            </p:nvSpPr>
            <p:spPr>
              <a:xfrm>
                <a:off x="1394389" y="2489456"/>
                <a:ext cx="2529539" cy="15156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pt-BR" sz="48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accPr>
                        <m:e>
                          <m:r>
                            <a:rPr lang="pt-BR" sz="4800" b="0" i="1" smtClean="0">
                              <a:latin typeface="Cambria Math"/>
                              <a:ea typeface="Cambria Math"/>
                            </a:rPr>
                            <m:t>𝑥</m:t>
                          </m:r>
                        </m:e>
                      </m:acc>
                      <m:r>
                        <a:rPr lang="pt-BR" sz="4800" b="0" i="1" smtClean="0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sz="48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48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pt-BR" sz="48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pt-BR" sz="4800" b="0" i="1" smtClean="0">
                                      <a:latin typeface="Cambria Math"/>
                                      <a:ea typeface="Cambria Math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pt-BR" sz="4800" b="0" i="1" smtClean="0">
                                      <a:latin typeface="Cambria Math"/>
                                      <a:ea typeface="Cambria Math"/>
                                    </a:rPr>
                                    <m:t>𝑖</m:t>
                                  </m:r>
                                </m:sub>
                              </m:sSub>
                            </m:e>
                          </m:nary>
                        </m:num>
                        <m:den>
                          <m:r>
                            <a:rPr lang="pt-BR" sz="4800" b="0" i="1" smtClean="0">
                              <a:latin typeface="Cambria Math"/>
                              <a:ea typeface="Cambria Math"/>
                            </a:rPr>
                            <m:t>𝑛</m:t>
                          </m:r>
                        </m:den>
                      </m:f>
                    </m:oMath>
                  </m:oMathPara>
                </a14:m>
                <a:endParaRPr lang="pt-BR" sz="4800" dirty="0"/>
              </a:p>
            </p:txBody>
          </p:sp>
        </mc:Choice>
        <mc:Fallback xmlns="">
          <p:sp>
            <p:nvSpPr>
              <p:cNvPr id="16" name="CaixaDeTexto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94389" y="2489456"/>
                <a:ext cx="2529539" cy="1515608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054231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ítulo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pt-BR" dirty="0" smtClean="0"/>
                  <a:t>Média da População </a:t>
                </a:r>
                <a14:m>
                  <m:oMath xmlns:m="http://schemas.openxmlformats.org/officeDocument/2006/math">
                    <m:r>
                      <a:rPr lang="pt-BR" i="1" smtClean="0">
                        <a:latin typeface="Cambria Math"/>
                        <a:ea typeface="Cambria Math"/>
                      </a:rPr>
                      <m:t>𝜇</m:t>
                    </m:r>
                  </m:oMath>
                </a14:m>
                <a:r>
                  <a:rPr lang="pt-BR" dirty="0"/>
                  <a:t> </a:t>
                </a:r>
              </a:p>
            </p:txBody>
          </p:sp>
        </mc:Choice>
        <mc:Fallback xmlns="">
          <p:sp>
            <p:nvSpPr>
              <p:cNvPr id="2" name="Título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 rotWithShape="1">
                <a:blip r:embed="rId2"/>
                <a:stretch>
                  <a:fillRect l="-3360" b="-1117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8</a:t>
            </a:fld>
            <a:endParaRPr lang="pt-BR"/>
          </a:p>
        </p:txBody>
      </p:sp>
      <p:sp>
        <p:nvSpPr>
          <p:cNvPr id="7" name="Line 14"/>
          <p:cNvSpPr>
            <a:spLocks noChangeShapeType="1"/>
          </p:cNvSpPr>
          <p:nvPr/>
        </p:nvSpPr>
        <p:spPr bwMode="auto">
          <a:xfrm>
            <a:off x="3320207" y="4018756"/>
            <a:ext cx="590550" cy="647700"/>
          </a:xfrm>
          <a:prstGeom prst="line">
            <a:avLst/>
          </a:prstGeom>
          <a:noFill/>
          <a:ln w="19050">
            <a:solidFill>
              <a:schemeClr val="accent2">
                <a:lumMod val="50000"/>
              </a:schemeClr>
            </a:solidFill>
            <a:round/>
            <a:headEnd type="triangle" w="med" len="med"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8" name="Oval 15"/>
          <p:cNvSpPr>
            <a:spLocks noChangeArrowheads="1"/>
          </p:cNvSpPr>
          <p:nvPr/>
        </p:nvSpPr>
        <p:spPr bwMode="auto">
          <a:xfrm>
            <a:off x="3644056" y="4418806"/>
            <a:ext cx="3376215" cy="1098426"/>
          </a:xfrm>
          <a:prstGeom prst="ellipse">
            <a:avLst/>
          </a:prstGeom>
          <a:gradFill rotWithShape="0">
            <a:gsLst>
              <a:gs pos="0">
                <a:srgbClr val="7B7BA7"/>
              </a:gs>
              <a:gs pos="100000">
                <a:srgbClr val="7B7BA7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  <a:ln w="127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pt-BR" b="1" dirty="0" smtClean="0">
                <a:solidFill>
                  <a:schemeClr val="bg1"/>
                </a:solidFill>
                <a:latin typeface="+mj-lt"/>
              </a:rPr>
              <a:t>Número de observações</a:t>
            </a:r>
          </a:p>
          <a:p>
            <a:pPr>
              <a:lnSpc>
                <a:spcPct val="90000"/>
              </a:lnSpc>
            </a:pPr>
            <a:r>
              <a:rPr lang="pt-BR" b="1" dirty="0" smtClean="0">
                <a:solidFill>
                  <a:schemeClr val="bg1"/>
                </a:solidFill>
                <a:latin typeface="+mj-lt"/>
              </a:rPr>
              <a:t>da população</a:t>
            </a:r>
            <a:endParaRPr lang="pt-BR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9" name="Oval 16"/>
          <p:cNvSpPr>
            <a:spLocks noChangeArrowheads="1"/>
          </p:cNvSpPr>
          <p:nvPr/>
        </p:nvSpPr>
        <p:spPr bwMode="auto">
          <a:xfrm>
            <a:off x="4406057" y="1656556"/>
            <a:ext cx="3409950" cy="1028700"/>
          </a:xfrm>
          <a:prstGeom prst="ellipse">
            <a:avLst/>
          </a:prstGeom>
          <a:gradFill rotWithShape="0">
            <a:gsLst>
              <a:gs pos="0">
                <a:srgbClr val="7B7BA7"/>
              </a:gs>
              <a:gs pos="100000">
                <a:srgbClr val="7B7BA7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  <a:ln w="127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pt-BR" b="1" dirty="0" smtClean="0">
                <a:solidFill>
                  <a:schemeClr val="bg1"/>
                </a:solidFill>
                <a:latin typeface="+mj-lt"/>
              </a:rPr>
              <a:t>Soma dos valores das</a:t>
            </a:r>
          </a:p>
          <a:p>
            <a:pPr>
              <a:lnSpc>
                <a:spcPct val="90000"/>
              </a:lnSpc>
            </a:pPr>
            <a:r>
              <a:rPr lang="pt-BR" b="1" i="1" dirty="0">
                <a:solidFill>
                  <a:schemeClr val="bg1"/>
                </a:solidFill>
                <a:latin typeface="+mj-lt"/>
              </a:rPr>
              <a:t>N</a:t>
            </a:r>
            <a:r>
              <a:rPr lang="pt-BR" b="1" dirty="0" smtClean="0">
                <a:solidFill>
                  <a:schemeClr val="bg1"/>
                </a:solidFill>
                <a:latin typeface="+mj-lt"/>
              </a:rPr>
              <a:t> observações</a:t>
            </a:r>
            <a:endParaRPr lang="pt-BR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" name="Line 17"/>
          <p:cNvSpPr>
            <a:spLocks noChangeShapeType="1"/>
          </p:cNvSpPr>
          <p:nvPr/>
        </p:nvSpPr>
        <p:spPr bwMode="auto">
          <a:xfrm flipV="1">
            <a:off x="3720257" y="2323306"/>
            <a:ext cx="723900" cy="285750"/>
          </a:xfrm>
          <a:prstGeom prst="line">
            <a:avLst/>
          </a:prstGeom>
          <a:noFill/>
          <a:ln w="19050">
            <a:solidFill>
              <a:schemeClr val="accent2">
                <a:lumMod val="50000"/>
              </a:schemeClr>
            </a:solidFill>
            <a:round/>
            <a:headEnd type="triangle" w="med" len="med"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b="1">
              <a:solidFill>
                <a:schemeClr val="bg1"/>
              </a:solidFill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aixaDeTexto 5"/>
              <p:cNvSpPr txBox="1"/>
              <p:nvPr/>
            </p:nvSpPr>
            <p:spPr>
              <a:xfrm>
                <a:off x="1372113" y="2466181"/>
                <a:ext cx="2538644" cy="15156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sz="4800" i="1" smtClean="0">
                          <a:latin typeface="Cambria Math"/>
                          <a:ea typeface="Cambria Math"/>
                        </a:rPr>
                        <m:t>𝜇</m:t>
                      </m:r>
                      <m:r>
                        <a:rPr lang="pt-BR" sz="4800" b="0" i="1" smtClean="0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sz="48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48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pt-BR" sz="48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pt-BR" sz="4800" b="0" i="1" smtClean="0">
                                      <a:latin typeface="Cambria Math"/>
                                      <a:ea typeface="Cambria Math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pt-BR" sz="4800" b="0" i="1" smtClean="0">
                                      <a:latin typeface="Cambria Math"/>
                                      <a:ea typeface="Cambria Math"/>
                                    </a:rPr>
                                    <m:t>𝑖</m:t>
                                  </m:r>
                                </m:sub>
                              </m:sSub>
                            </m:e>
                          </m:nary>
                        </m:num>
                        <m:den>
                          <m:r>
                            <a:rPr lang="pt-BR" sz="4800" b="0" i="1" smtClean="0">
                              <a:latin typeface="Cambria Math"/>
                              <a:ea typeface="Cambria Math"/>
                            </a:rPr>
                            <m:t>𝑁</m:t>
                          </m:r>
                        </m:den>
                      </m:f>
                    </m:oMath>
                  </m:oMathPara>
                </a14:m>
                <a:endParaRPr lang="pt-BR" sz="4800" dirty="0"/>
              </a:p>
            </p:txBody>
          </p:sp>
        </mc:Choice>
        <mc:Fallback xmlns="">
          <p:sp>
            <p:nvSpPr>
              <p:cNvPr id="6" name="CaixaDe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72113" y="2466181"/>
                <a:ext cx="2538644" cy="1515608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08906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Média Amostral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pt-BR" dirty="0" smtClean="0"/>
              <a:t>Exemplo: Aluguel de Apartamentos</a:t>
            </a:r>
          </a:p>
          <a:p>
            <a:r>
              <a:rPr lang="pt-BR" dirty="0" smtClean="0"/>
              <a:t>Setenta apartamentos</a:t>
            </a:r>
          </a:p>
          <a:p>
            <a:pPr marL="114300" indent="0">
              <a:buNone/>
            </a:pPr>
            <a:r>
              <a:rPr lang="pt-BR" dirty="0" smtClean="0"/>
              <a:t>foram aleatoriamente </a:t>
            </a:r>
          </a:p>
          <a:p>
            <a:pPr marL="114300" indent="0">
              <a:buNone/>
            </a:pPr>
            <a:r>
              <a:rPr lang="pt-BR" dirty="0" smtClean="0"/>
              <a:t>amostrados </a:t>
            </a:r>
            <a:r>
              <a:rPr lang="pt-BR" dirty="0"/>
              <a:t>em </a:t>
            </a:r>
            <a:r>
              <a:rPr lang="pt-BR" dirty="0" smtClean="0"/>
              <a:t>uma</a:t>
            </a:r>
          </a:p>
          <a:p>
            <a:pPr marL="114300" indent="0">
              <a:buNone/>
            </a:pPr>
            <a:r>
              <a:rPr lang="pt-BR" dirty="0" smtClean="0"/>
              <a:t>pequena </a:t>
            </a:r>
            <a:r>
              <a:rPr lang="pt-BR" dirty="0"/>
              <a:t>cidade </a:t>
            </a:r>
            <a:r>
              <a:rPr lang="pt-BR" dirty="0" smtClean="0"/>
              <a:t>universitária</a:t>
            </a:r>
          </a:p>
          <a:p>
            <a:r>
              <a:rPr lang="pt-BR" dirty="0" smtClean="0"/>
              <a:t>Os </a:t>
            </a:r>
            <a:r>
              <a:rPr lang="pt-BR" dirty="0"/>
              <a:t>preços de aluguel para estes apartamentos estão listados em ordem </a:t>
            </a:r>
            <a:r>
              <a:rPr lang="pt-BR" dirty="0" smtClean="0"/>
              <a:t>crescente no </a:t>
            </a:r>
            <a:r>
              <a:rPr lang="pt-BR" dirty="0"/>
              <a:t>próximo slide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9</a:t>
            </a:fld>
            <a:endParaRPr lang="pt-BR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000625" y="1994718"/>
            <a:ext cx="3667125" cy="1938338"/>
            <a:chOff x="3390" y="1548"/>
            <a:chExt cx="2010" cy="885"/>
          </a:xfrm>
        </p:grpSpPr>
        <p:sp>
          <p:nvSpPr>
            <p:cNvPr id="6" name="Freeform 5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7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3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0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3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4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6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49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0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1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2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3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4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5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7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8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2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3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4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5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6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7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8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69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0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1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2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3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4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5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6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7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8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79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1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2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3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6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7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89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2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3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4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5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6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7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8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99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2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3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4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5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8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09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0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1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2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3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4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5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6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7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8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19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0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1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2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3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4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5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6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7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8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29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0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1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2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3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4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5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6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7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8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39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0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1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2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3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4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1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3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4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29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0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1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2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3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4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5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6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7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8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39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0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1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2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3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3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4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5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6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7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8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49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0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1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2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3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4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5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6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7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8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59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0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1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2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3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4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5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6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7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8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69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0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1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2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3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4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5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6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7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8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79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0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1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2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3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4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5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6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7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8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89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0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1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2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3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4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5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6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7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8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499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0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1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2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3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4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5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6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7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8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09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0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1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2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3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4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5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6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7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8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19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0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1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2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3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4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5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6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7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8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29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0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1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2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3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4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5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6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7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8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39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0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1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2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3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4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5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6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7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8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49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0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1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2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3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4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5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6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7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8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59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0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1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2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3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4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5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6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7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8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69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0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1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2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3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4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5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6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7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8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79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0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1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2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3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4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5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6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7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8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89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0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1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679497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Adjacência">
  <a:themeElements>
    <a:clrScheme name="Adjacência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Escritório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Adjacência">
      <a:fillStyleLst>
        <a:solidFill>
          <a:schemeClr val="phClr"/>
        </a:solidFill>
        <a:solidFill>
          <a:schemeClr val="phClr">
            <a:tint val="55000"/>
          </a:schemeClr>
        </a:solidFill>
        <a:solidFill>
          <a:schemeClr val="phClr"/>
        </a:solidFill>
      </a:fillStyleLst>
      <a:lnStyleLst>
        <a:ln w="127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algn="bl" rotWithShape="0">
              <a:srgbClr val="000000">
                <a:alpha val="60000"/>
              </a:srgbClr>
            </a:outerShdw>
          </a:effectLst>
        </a:effectStyle>
        <a:effectStyle>
          <a:effectLst/>
          <a:scene3d>
            <a:camera prst="orthographicFront">
              <a:rot lat="0" lon="0" rev="0"/>
            </a:camera>
            <a:lightRig rig="brightRoom" dir="tl">
              <a:rot lat="0" lon="0" rev="1800000"/>
            </a:lightRig>
          </a:scene3d>
          <a:sp3d contourW="10160" prstMaterial="dkEdge">
            <a:bevelT w="38100" h="50800" prst="angle"/>
            <a:contourClr>
              <a:schemeClr val="phClr">
                <a:shade val="40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</a:schemeClr>
            </a:gs>
            <a:gs pos="75000">
              <a:schemeClr val="phClr">
                <a:shade val="100000"/>
                <a:satMod val="115000"/>
              </a:schemeClr>
            </a:gs>
            <a:gs pos="100000">
              <a:schemeClr val="phClr">
                <a:shade val="70000"/>
                <a:satMod val="130000"/>
              </a:schemeClr>
            </a:gs>
          </a:gsLst>
          <a:path path="circle">
            <a:fillToRect l="20000" t="50000" r="10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7000"/>
              </a:schemeClr>
              <a:schemeClr val="phClr">
                <a:shade val="96000"/>
              </a:schemeClr>
            </a:duotone>
          </a:blip>
          <a:tile tx="0" ty="0" sx="32000" sy="32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Adjacency</Template>
  <TotalTime>543</TotalTime>
  <Words>1774</Words>
  <Application>Microsoft Office PowerPoint</Application>
  <PresentationFormat>Apresentação na tela (4:3)</PresentationFormat>
  <Paragraphs>887</Paragraphs>
  <Slides>37</Slides>
  <Notes>3</Notes>
  <HiddenSlides>0</HiddenSlides>
  <MMClips>0</MMClips>
  <ScaleCrop>false</ScaleCrop>
  <HeadingPairs>
    <vt:vector size="6" baseType="variant">
      <vt:variant>
        <vt:lpstr>Fontes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37</vt:i4>
      </vt:variant>
    </vt:vector>
  </HeadingPairs>
  <TitlesOfParts>
    <vt:vector size="42" baseType="lpstr">
      <vt:lpstr>Arial</vt:lpstr>
      <vt:lpstr>Calibri</vt:lpstr>
      <vt:lpstr>Cambria</vt:lpstr>
      <vt:lpstr>Cambria Math</vt:lpstr>
      <vt:lpstr>Adjacência</vt:lpstr>
      <vt:lpstr>Probabilidade e Estatística Aplicadas à Contabilidade I</vt:lpstr>
      <vt:lpstr>Estatística Descritiva: Medidas Numéricas</vt:lpstr>
      <vt:lpstr>Estatística Descritiva: Medidas Numéricas</vt:lpstr>
      <vt:lpstr>Medidas de Posição</vt:lpstr>
      <vt:lpstr>Notação Estatística</vt:lpstr>
      <vt:lpstr>Média</vt:lpstr>
      <vt:lpstr>Média da Amostra x ̅ </vt:lpstr>
      <vt:lpstr>Média da População μ </vt:lpstr>
      <vt:lpstr>Média Amostral</vt:lpstr>
      <vt:lpstr>Média Amostral</vt:lpstr>
      <vt:lpstr>Média Amostral</vt:lpstr>
      <vt:lpstr>Mediana</vt:lpstr>
      <vt:lpstr>Mediana</vt:lpstr>
      <vt:lpstr>Mediana</vt:lpstr>
      <vt:lpstr>Mediana</vt:lpstr>
      <vt:lpstr>Moda</vt:lpstr>
      <vt:lpstr>Moda</vt:lpstr>
      <vt:lpstr>Percentis</vt:lpstr>
      <vt:lpstr>Percentis</vt:lpstr>
      <vt:lpstr>Percentis</vt:lpstr>
      <vt:lpstr>90º Percentil</vt:lpstr>
      <vt:lpstr>90º Percentil</vt:lpstr>
      <vt:lpstr>Quartis</vt:lpstr>
      <vt:lpstr>Terceiro Quartil</vt:lpstr>
      <vt:lpstr>Medidas de Variabilidade</vt:lpstr>
      <vt:lpstr>Medidas de Variabilidade</vt:lpstr>
      <vt:lpstr>Amplitude</vt:lpstr>
      <vt:lpstr>Amplitude</vt:lpstr>
      <vt:lpstr>Amplitude Interquartil</vt:lpstr>
      <vt:lpstr>Amplitude Interquartil</vt:lpstr>
      <vt:lpstr>Variância</vt:lpstr>
      <vt:lpstr>Variância</vt:lpstr>
      <vt:lpstr>Desvio Padrão</vt:lpstr>
      <vt:lpstr>Desvio Padrão</vt:lpstr>
      <vt:lpstr>Coeficiente de Variação</vt:lpstr>
      <vt:lpstr>Variância, Desvio Padrão e Coeficiente de Variação</vt:lpstr>
      <vt:lpstr>Obrigado pela Atenção!!!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Probabilidade e Estatística Aplicadas à Contabilidade</dc:title>
  <dc:creator>Marcelo Botelho da Costa Moraes</dc:creator>
  <cp:lastModifiedBy>Marcelo Botelho .</cp:lastModifiedBy>
  <cp:revision>66</cp:revision>
  <dcterms:created xsi:type="dcterms:W3CDTF">2012-02-29T19:02:28Z</dcterms:created>
  <dcterms:modified xsi:type="dcterms:W3CDTF">2016-09-13T01:46:50Z</dcterms:modified>
</cp:coreProperties>
</file>