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92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ill Sans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5" roundtripDataSignature="AMtx7mhoapx+Gaa/bORV5JWlu1yJ32zO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E81E8F-1A72-406E-A52A-B97082F26AFB}">
  <a:tblStyle styleId="{E7E81E8F-1A72-406E-A52A-B97082F26AF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4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14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5139908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g385139908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851399083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g3851399083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2" name="Google Shape;83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68a35d5781_0_8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5" name="Google Shape;855;g368a35d5781_0_8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68a35d5781_0_9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9" name="Google Shape;869;g368a35d5781_0_9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368a35d5781_0_9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4" name="Google Shape;884;g368a35d5781_0_9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368a35d5781_0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8" name="Google Shape;898;g368a35d5781_0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3" name="Google Shape;91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8" name="Google Shape;92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368a35d5781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4" name="Google Shape;944;g368a35d5781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368a35d5781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8" name="Google Shape;958;g368a35d5781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p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9" name="Google Shape;2079;p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" name="Google Shape;27;p1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" name="Google Shape;29;p1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" name="Google Shape;41;p1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2" name="Google Shape;42;p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Google Shape;49;p1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r.linkedin.com/pulse/enade-2025-administra%C3%A7%C3%A3o-mais-conte%C3%BAdo-cobran%C3%A7a-menos-rosa-9spqf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/>
          <p:nvPr/>
        </p:nvSpPr>
        <p:spPr>
          <a:xfrm>
            <a:off x="7469025" y="3621697"/>
            <a:ext cx="4722975" cy="3240000"/>
          </a:xfrm>
          <a:prstGeom prst="triangle">
            <a:avLst>
              <a:gd name="adj" fmla="val 100000"/>
            </a:avLst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7469025" y="4696387"/>
            <a:ext cx="4722975" cy="2160000"/>
          </a:xfrm>
          <a:prstGeom prst="triangle">
            <a:avLst>
              <a:gd name="adj" fmla="val 100000"/>
            </a:avLst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1687236" y="4152743"/>
            <a:ext cx="68859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Slides base para gravação dos vídeos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11470925" y="361612"/>
            <a:ext cx="360000" cy="360000"/>
          </a:xfrm>
          <a:prstGeom prst="rect">
            <a:avLst/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11470925" y="721612"/>
            <a:ext cx="360000" cy="360000"/>
          </a:xfrm>
          <a:prstGeom prst="rect">
            <a:avLst/>
          </a:prstGeom>
          <a:solidFill>
            <a:srgbClr val="3F88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11470925" y="1441612"/>
            <a:ext cx="360000" cy="360000"/>
          </a:xfrm>
          <a:prstGeom prst="rect">
            <a:avLst/>
          </a:prstGeom>
          <a:solidFill>
            <a:srgbClr val="B69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11470925" y="1801612"/>
            <a:ext cx="360000" cy="360000"/>
          </a:xfrm>
          <a:prstGeom prst="rect">
            <a:avLst/>
          </a:prstGeom>
          <a:solidFill>
            <a:srgbClr val="D1BE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11470925" y="1081612"/>
            <a:ext cx="360000" cy="360000"/>
          </a:xfrm>
          <a:prstGeom prst="rect">
            <a:avLst/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11470925" y="2161612"/>
            <a:ext cx="360000" cy="360000"/>
          </a:xfrm>
          <a:prstGeom prst="rect">
            <a:avLst/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7469024" y="5776387"/>
            <a:ext cx="4722975" cy="1080000"/>
          </a:xfrm>
          <a:prstGeom prst="triangle">
            <a:avLst>
              <a:gd name="adj" fmla="val 100000"/>
            </a:avLst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p2"/>
          <p:cNvCxnSpPr/>
          <p:nvPr/>
        </p:nvCxnSpPr>
        <p:spPr>
          <a:xfrm>
            <a:off x="249537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81" name="Google Shape;81;p2"/>
          <p:cNvGrpSpPr/>
          <p:nvPr/>
        </p:nvGrpSpPr>
        <p:grpSpPr>
          <a:xfrm>
            <a:off x="-42728" y="1093765"/>
            <a:ext cx="8434800" cy="2256344"/>
            <a:chOff x="-42728" y="288006"/>
            <a:chExt cx="8434800" cy="2256344"/>
          </a:xfrm>
        </p:grpSpPr>
        <p:sp>
          <p:nvSpPr>
            <p:cNvPr id="82" name="Google Shape;82;p2"/>
            <p:cNvSpPr txBox="1"/>
            <p:nvPr/>
          </p:nvSpPr>
          <p:spPr>
            <a:xfrm>
              <a:off x="-1" y="666527"/>
              <a:ext cx="7469100" cy="16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lang="pt-BR" sz="100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ENADE</a:t>
              </a:r>
              <a:endParaRPr sz="10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3" name="Google Shape;83;p2"/>
            <p:cNvSpPr txBox="1"/>
            <p:nvPr/>
          </p:nvSpPr>
          <p:spPr>
            <a:xfrm>
              <a:off x="-42728" y="1713350"/>
              <a:ext cx="84348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2018 &amp; 2022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4" name="Google Shape;84;p2"/>
            <p:cNvSpPr txBox="1"/>
            <p:nvPr/>
          </p:nvSpPr>
          <p:spPr>
            <a:xfrm>
              <a:off x="1702423" y="288006"/>
              <a:ext cx="3755207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Administração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51399083c_0_0"/>
          <p:cNvSpPr txBox="1"/>
          <p:nvPr/>
        </p:nvSpPr>
        <p:spPr>
          <a:xfrm>
            <a:off x="-41950" y="96337"/>
            <a:ext cx="114708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1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 que os professores precisam saber </a:t>
            </a:r>
            <a:endParaRPr sz="4100" b="1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1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sobre o ENADE</a:t>
            </a:r>
            <a:r>
              <a:rPr lang="pt-BR" sz="41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4100" b="1" i="0" u="none" strike="noStrike" cap="non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90" name="Google Shape;90;g3851399083c_0_0"/>
          <p:cNvSpPr txBox="1"/>
          <p:nvPr/>
        </p:nvSpPr>
        <p:spPr>
          <a:xfrm>
            <a:off x="334362" y="1472054"/>
            <a:ext cx="10801500" cy="43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ENADE 2025 virá com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mudanças relevantes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exigindo preparação mais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estratégica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prova terá 46 questões e duração de 4 horas (tempo de prova também é um desafio):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 objetivas específicas,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discursiva específica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apesar de única, terá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peso significativo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objetivas de formação geral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nova matriz cobra mais do que conteúdos teóricos: exige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pensamento crítico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uso de dados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ESG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inovação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sustentabilidade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diversidade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foco em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resolução de problemas reais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Char char="●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avaliação busca um perfil de egresso com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visão sistêmica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proatividade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 capacidade de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aplicar o conhecimento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com lógica e evidências.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g3851399083c_0_0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92" name="Google Shape;92;g3851399083c_0_0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g3851399083c_0_0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g3851399083c_0_0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g3851399083c_0_0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g3851399083c_0_0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g3851399083c_0_0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8" name="Google Shape;98;g3851399083c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851399083c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g3851399083c_0_0"/>
          <p:cNvCxnSpPr/>
          <p:nvPr/>
        </p:nvCxnSpPr>
        <p:spPr>
          <a:xfrm>
            <a:off x="249537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" name="Google Shape;101;g3851399083c_0_0"/>
          <p:cNvSpPr/>
          <p:nvPr/>
        </p:nvSpPr>
        <p:spPr>
          <a:xfrm>
            <a:off x="811850" y="538385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3851399083c_0_0"/>
          <p:cNvSpPr txBox="1"/>
          <p:nvPr/>
        </p:nvSpPr>
        <p:spPr>
          <a:xfrm>
            <a:off x="3518526" y="5958975"/>
            <a:ext cx="2175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OUTUBRO DE 2025</a:t>
            </a:r>
            <a:endParaRPr sz="20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" name="Google Shape;103;g3851399083c_0_0"/>
          <p:cNvCxnSpPr/>
          <p:nvPr/>
        </p:nvCxnSpPr>
        <p:spPr>
          <a:xfrm>
            <a:off x="348949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" name="Google Shape;104;g3851399083c_0_0"/>
          <p:cNvCxnSpPr/>
          <p:nvPr/>
        </p:nvCxnSpPr>
        <p:spPr>
          <a:xfrm>
            <a:off x="5693440" y="5808503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g3851399083c_0_0"/>
          <p:cNvSpPr txBox="1"/>
          <p:nvPr/>
        </p:nvSpPr>
        <p:spPr>
          <a:xfrm>
            <a:off x="5734541" y="5880177"/>
            <a:ext cx="5667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16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Fonte: </a:t>
            </a:r>
            <a:r>
              <a:rPr lang="pt-BR" sz="16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ENADE 2025 - Administração - Mais Conteúdo, Mais Cobrança, Menos Tempo: Seu Curso Está Pronto?</a:t>
            </a:r>
            <a:endParaRPr sz="16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51399083c_0_20"/>
          <p:cNvSpPr txBox="1"/>
          <p:nvPr/>
        </p:nvSpPr>
        <p:spPr>
          <a:xfrm>
            <a:off x="0" y="361612"/>
            <a:ext cx="114708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1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Orientações para gravação do vídeo</a:t>
            </a:r>
            <a:endParaRPr sz="4100" b="1" i="0" u="none" strike="noStrike" cap="non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11" name="Google Shape;111;g3851399083c_0_20"/>
          <p:cNvSpPr txBox="1"/>
          <p:nvPr/>
        </p:nvSpPr>
        <p:spPr>
          <a:xfrm>
            <a:off x="701200" y="1432084"/>
            <a:ext cx="10586700" cy="3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238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apoiar os estudantes concluintes do Curso de Administração que irão realizar a prova ENADE em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23/11</a:t>
            </a:r>
            <a:r>
              <a:rPr lang="pt-BR" sz="2000"/>
              <a:t>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38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Conteúdo sugerido para gravação do vídeo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238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○"/>
            </a:pP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comentar e revisar as </a:t>
            </a:r>
            <a:r>
              <a:rPr lang="pt-BR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questões e o gabarito</a:t>
            </a:r>
            <a:r>
              <a:rPr lang="pt-BR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das provas anteriores, destacando o formato da prova, conceitos abordados e dicas, se for o caso;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○"/>
            </a:pP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estimular o aluno a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entender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interpretar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aplicar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justificar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suas respostas;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5560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Arial"/>
              <a:buChar char="○"/>
            </a:pPr>
            <a:r>
              <a:rPr lang="pt-BR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conectar teoria com exemplos práticos e atuais</a:t>
            </a:r>
            <a:r>
              <a:rPr lang="pt-BR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(cases, dados, análises, contextos reais)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g3851399083c_0_20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113" name="Google Shape;113;g3851399083c_0_20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g3851399083c_0_20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g3851399083c_0_20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g3851399083c_0_20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g3851399083c_0_20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g3851399083c_0_20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9" name="Google Shape;119;g3851399083c_0_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3851399083c_0_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g3851399083c_0_20"/>
          <p:cNvCxnSpPr/>
          <p:nvPr/>
        </p:nvCxnSpPr>
        <p:spPr>
          <a:xfrm>
            <a:off x="249537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" name="Google Shape;122;g3851399083c_0_20"/>
          <p:cNvSpPr/>
          <p:nvPr/>
        </p:nvSpPr>
        <p:spPr>
          <a:xfrm>
            <a:off x="811850" y="538385"/>
            <a:ext cx="36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851399083c_0_20"/>
          <p:cNvSpPr txBox="1"/>
          <p:nvPr/>
        </p:nvSpPr>
        <p:spPr>
          <a:xfrm>
            <a:off x="3518526" y="5958983"/>
            <a:ext cx="4461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OUTUBRO DE 2025</a:t>
            </a:r>
            <a:endParaRPr sz="20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4" name="Google Shape;124;g3851399083c_0_20"/>
          <p:cNvCxnSpPr/>
          <p:nvPr/>
        </p:nvCxnSpPr>
        <p:spPr>
          <a:xfrm>
            <a:off x="3489496" y="5799366"/>
            <a:ext cx="0" cy="719400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1"/>
          <p:cNvSpPr/>
          <p:nvPr/>
        </p:nvSpPr>
        <p:spPr>
          <a:xfrm>
            <a:off x="7469025" y="3621697"/>
            <a:ext cx="4722975" cy="3240000"/>
          </a:xfrm>
          <a:prstGeom prst="triangle">
            <a:avLst>
              <a:gd name="adj" fmla="val 100000"/>
            </a:avLst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21"/>
          <p:cNvSpPr/>
          <p:nvPr/>
        </p:nvSpPr>
        <p:spPr>
          <a:xfrm>
            <a:off x="7469025" y="4696387"/>
            <a:ext cx="4722975" cy="2160000"/>
          </a:xfrm>
          <a:prstGeom prst="triangle">
            <a:avLst>
              <a:gd name="adj" fmla="val 100000"/>
            </a:avLst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21"/>
          <p:cNvSpPr txBox="1"/>
          <p:nvPr/>
        </p:nvSpPr>
        <p:spPr>
          <a:xfrm>
            <a:off x="1687236" y="4152743"/>
            <a:ext cx="68859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Questões sobre Sociedade &amp; Inclusão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21"/>
          <p:cNvSpPr/>
          <p:nvPr/>
        </p:nvSpPr>
        <p:spPr>
          <a:xfrm>
            <a:off x="11470925" y="361612"/>
            <a:ext cx="360000" cy="360000"/>
          </a:xfrm>
          <a:prstGeom prst="rect">
            <a:avLst/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21"/>
          <p:cNvSpPr/>
          <p:nvPr/>
        </p:nvSpPr>
        <p:spPr>
          <a:xfrm>
            <a:off x="11470925" y="721612"/>
            <a:ext cx="360000" cy="360000"/>
          </a:xfrm>
          <a:prstGeom prst="rect">
            <a:avLst/>
          </a:prstGeom>
          <a:solidFill>
            <a:srgbClr val="3F88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21"/>
          <p:cNvSpPr/>
          <p:nvPr/>
        </p:nvSpPr>
        <p:spPr>
          <a:xfrm>
            <a:off x="11470925" y="1441612"/>
            <a:ext cx="360000" cy="360000"/>
          </a:xfrm>
          <a:prstGeom prst="rect">
            <a:avLst/>
          </a:prstGeom>
          <a:solidFill>
            <a:srgbClr val="B69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21"/>
          <p:cNvSpPr/>
          <p:nvPr/>
        </p:nvSpPr>
        <p:spPr>
          <a:xfrm>
            <a:off x="11470925" y="1801612"/>
            <a:ext cx="360000" cy="360000"/>
          </a:xfrm>
          <a:prstGeom prst="rect">
            <a:avLst/>
          </a:prstGeom>
          <a:solidFill>
            <a:srgbClr val="D1BE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21"/>
          <p:cNvSpPr/>
          <p:nvPr/>
        </p:nvSpPr>
        <p:spPr>
          <a:xfrm>
            <a:off x="11470925" y="1081612"/>
            <a:ext cx="360000" cy="360000"/>
          </a:xfrm>
          <a:prstGeom prst="rect">
            <a:avLst/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21"/>
          <p:cNvSpPr/>
          <p:nvPr/>
        </p:nvSpPr>
        <p:spPr>
          <a:xfrm>
            <a:off x="11470925" y="2161612"/>
            <a:ext cx="360000" cy="360000"/>
          </a:xfrm>
          <a:prstGeom prst="rect">
            <a:avLst/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21"/>
          <p:cNvSpPr/>
          <p:nvPr/>
        </p:nvSpPr>
        <p:spPr>
          <a:xfrm>
            <a:off x="7469024" y="5776387"/>
            <a:ext cx="4722975" cy="1080000"/>
          </a:xfrm>
          <a:prstGeom prst="triangle">
            <a:avLst>
              <a:gd name="adj" fmla="val 100000"/>
            </a:avLst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4" name="Google Shape;84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6" name="Google Shape;846;p21"/>
          <p:cNvCxnSpPr/>
          <p:nvPr/>
        </p:nvCxnSpPr>
        <p:spPr>
          <a:xfrm>
            <a:off x="249537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7" name="Google Shape;847;p21"/>
          <p:cNvSpPr txBox="1"/>
          <p:nvPr/>
        </p:nvSpPr>
        <p:spPr>
          <a:xfrm>
            <a:off x="3518526" y="5958983"/>
            <a:ext cx="446144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0" u="none" strike="noStrike" cap="none">
                <a:solidFill>
                  <a:srgbClr val="969494"/>
                </a:solidFill>
                <a:latin typeface="Calibri"/>
                <a:ea typeface="Calibri"/>
                <a:cs typeface="Calibri"/>
                <a:sym typeface="Calibri"/>
              </a:rPr>
              <a:t>OUTUBRO DE 2025</a:t>
            </a:r>
            <a:endParaRPr sz="2000" b="0" i="0" u="none" strike="noStrike" cap="none">
              <a:solidFill>
                <a:srgbClr val="96949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48" name="Google Shape;848;p21"/>
          <p:cNvCxnSpPr/>
          <p:nvPr/>
        </p:nvCxnSpPr>
        <p:spPr>
          <a:xfrm>
            <a:off x="348949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849" name="Google Shape;849;p21"/>
          <p:cNvGrpSpPr/>
          <p:nvPr/>
        </p:nvGrpSpPr>
        <p:grpSpPr>
          <a:xfrm>
            <a:off x="-42728" y="1093765"/>
            <a:ext cx="8434800" cy="2256344"/>
            <a:chOff x="-42728" y="288006"/>
            <a:chExt cx="8434800" cy="2256344"/>
          </a:xfrm>
        </p:grpSpPr>
        <p:sp>
          <p:nvSpPr>
            <p:cNvPr id="850" name="Google Shape;850;p21"/>
            <p:cNvSpPr txBox="1"/>
            <p:nvPr/>
          </p:nvSpPr>
          <p:spPr>
            <a:xfrm>
              <a:off x="-1" y="666527"/>
              <a:ext cx="7469100" cy="163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lang="pt-BR" sz="100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ENADE</a:t>
              </a:r>
              <a:endParaRPr sz="10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51" name="Google Shape;851;p21"/>
            <p:cNvSpPr txBox="1"/>
            <p:nvPr/>
          </p:nvSpPr>
          <p:spPr>
            <a:xfrm>
              <a:off x="-42728" y="1713350"/>
              <a:ext cx="84348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2018 &amp; 2022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852" name="Google Shape;852;p21"/>
            <p:cNvSpPr txBox="1"/>
            <p:nvPr/>
          </p:nvSpPr>
          <p:spPr>
            <a:xfrm>
              <a:off x="1702423" y="288006"/>
              <a:ext cx="3755207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4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Administração</a:t>
              </a:r>
              <a:endParaRPr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368a35d5781_0_897"/>
          <p:cNvSpPr txBox="1"/>
          <p:nvPr/>
        </p:nvSpPr>
        <p:spPr>
          <a:xfrm>
            <a:off x="7543800" y="1274903"/>
            <a:ext cx="35961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Princípios da Teoria Burocrática de Max Weber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Difusão da Burocracia nas Organizações Capitalistas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8" name="Google Shape;858;g368a35d5781_0_897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859" name="Google Shape;859;g368a35d5781_0_897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g368a35d5781_0_897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g368a35d5781_0_897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g368a35d5781_0_897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g368a35d5781_0_897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g368a35d5781_0_897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65" name="Google Shape;865;g368a35d5781_0_897"/>
          <p:cNvPicPr preferRelativeResize="0"/>
          <p:nvPr/>
        </p:nvPicPr>
        <p:blipFill rotWithShape="1">
          <a:blip r:embed="rId3">
            <a:alphaModFix/>
          </a:blip>
          <a:srcRect b="15888"/>
          <a:stretch/>
        </p:blipFill>
        <p:spPr>
          <a:xfrm>
            <a:off x="345289" y="0"/>
            <a:ext cx="2883970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g368a35d5781_0_897"/>
          <p:cNvPicPr preferRelativeResize="0"/>
          <p:nvPr/>
        </p:nvPicPr>
        <p:blipFill rotWithShape="1">
          <a:blip r:embed="rId3">
            <a:alphaModFix/>
          </a:blip>
          <a:srcRect t="84875"/>
          <a:stretch/>
        </p:blipFill>
        <p:spPr>
          <a:xfrm>
            <a:off x="3370504" y="868631"/>
            <a:ext cx="2883970" cy="1233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68a35d5781_0_911"/>
          <p:cNvSpPr txBox="1"/>
          <p:nvPr/>
        </p:nvSpPr>
        <p:spPr>
          <a:xfrm>
            <a:off x="7543800" y="1274903"/>
            <a:ext cx="35961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Princípios da Teoria Burocrática de Max Weber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Difusão da Burocracia nas Organizações Capitalistas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2" name="Google Shape;872;g368a35d5781_0_911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873" name="Google Shape;873;g368a35d5781_0_911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g368a35d5781_0_911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g368a35d5781_0_911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76;g368a35d5781_0_911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7" name="Google Shape;877;g368a35d5781_0_911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g368a35d5781_0_911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79" name="Google Shape;879;g368a35d5781_0_911"/>
          <p:cNvPicPr preferRelativeResize="0"/>
          <p:nvPr/>
        </p:nvPicPr>
        <p:blipFill rotWithShape="1">
          <a:blip r:embed="rId3">
            <a:alphaModFix/>
          </a:blip>
          <a:srcRect b="15888"/>
          <a:stretch/>
        </p:blipFill>
        <p:spPr>
          <a:xfrm>
            <a:off x="345289" y="0"/>
            <a:ext cx="2883970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g368a35d5781_0_911"/>
          <p:cNvPicPr preferRelativeResize="0"/>
          <p:nvPr/>
        </p:nvPicPr>
        <p:blipFill rotWithShape="1">
          <a:blip r:embed="rId3">
            <a:alphaModFix/>
          </a:blip>
          <a:srcRect t="84875"/>
          <a:stretch/>
        </p:blipFill>
        <p:spPr>
          <a:xfrm>
            <a:off x="3370504" y="868631"/>
            <a:ext cx="2883970" cy="1233159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g368a35d5781_0_911"/>
          <p:cNvSpPr/>
          <p:nvPr/>
        </p:nvSpPr>
        <p:spPr>
          <a:xfrm rot="-636221">
            <a:off x="3281114" y="1911277"/>
            <a:ext cx="463007" cy="231356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368a35d5781_0_926"/>
          <p:cNvSpPr txBox="1"/>
          <p:nvPr/>
        </p:nvSpPr>
        <p:spPr>
          <a:xfrm>
            <a:off x="8255236" y="1081612"/>
            <a:ext cx="28800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Responsabilidade Social Corporativa (RSC)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Motivação e Engajamento dos Funcionários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Ética e Práticas de Gestão no Voluntariado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7" name="Google Shape;887;g368a35d5781_0_926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888" name="Google Shape;888;g368a35d5781_0_926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9" name="Google Shape;889;g368a35d5781_0_926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g368a35d5781_0_926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g368a35d5781_0_926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g368a35d5781_0_926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g368a35d5781_0_926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94" name="Google Shape;894;g368a35d5781_0_926"/>
          <p:cNvPicPr preferRelativeResize="0"/>
          <p:nvPr/>
        </p:nvPicPr>
        <p:blipFill rotWithShape="1">
          <a:blip r:embed="rId3">
            <a:alphaModFix/>
          </a:blip>
          <a:srcRect b="43801"/>
          <a:stretch/>
        </p:blipFill>
        <p:spPr>
          <a:xfrm>
            <a:off x="342651" y="550797"/>
            <a:ext cx="3579869" cy="5756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g368a35d5781_0_926"/>
          <p:cNvPicPr preferRelativeResize="0"/>
          <p:nvPr/>
        </p:nvPicPr>
        <p:blipFill rotWithShape="1">
          <a:blip r:embed="rId3">
            <a:alphaModFix/>
          </a:blip>
          <a:srcRect t="57444"/>
          <a:stretch/>
        </p:blipFill>
        <p:spPr>
          <a:xfrm>
            <a:off x="3998779" y="1578882"/>
            <a:ext cx="3579869" cy="4358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0" name="Google Shape;900;g368a35d5781_0_940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901" name="Google Shape;901;g368a35d5781_0_940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g368a35d5781_0_940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g368a35d5781_0_940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g368a35d5781_0_940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g368a35d5781_0_940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g368a35d5781_0_940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07" name="Google Shape;907;g368a35d5781_0_940"/>
          <p:cNvPicPr preferRelativeResize="0"/>
          <p:nvPr/>
        </p:nvPicPr>
        <p:blipFill rotWithShape="1">
          <a:blip r:embed="rId3">
            <a:alphaModFix/>
          </a:blip>
          <a:srcRect b="43801"/>
          <a:stretch/>
        </p:blipFill>
        <p:spPr>
          <a:xfrm>
            <a:off x="342651" y="550797"/>
            <a:ext cx="3579869" cy="5756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g368a35d5781_0_940"/>
          <p:cNvPicPr preferRelativeResize="0"/>
          <p:nvPr/>
        </p:nvPicPr>
        <p:blipFill rotWithShape="1">
          <a:blip r:embed="rId3">
            <a:alphaModFix/>
          </a:blip>
          <a:srcRect t="57444"/>
          <a:stretch/>
        </p:blipFill>
        <p:spPr>
          <a:xfrm>
            <a:off x="3998779" y="1578882"/>
            <a:ext cx="3579869" cy="435878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g368a35d5781_0_940"/>
          <p:cNvSpPr/>
          <p:nvPr/>
        </p:nvSpPr>
        <p:spPr>
          <a:xfrm rot="-636221">
            <a:off x="3956304" y="5491299"/>
            <a:ext cx="463007" cy="231356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g368a35d5781_0_940"/>
          <p:cNvSpPr txBox="1"/>
          <p:nvPr/>
        </p:nvSpPr>
        <p:spPr>
          <a:xfrm>
            <a:off x="8255236" y="1081612"/>
            <a:ext cx="28800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Responsabilidade Social Corporativa (RSC)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Motivação e Engajamento dos Funcionários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Ética e Práticas de Gestão no Voluntariado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5" name="Google Shape;915;p46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916" name="Google Shape;916;p46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46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46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46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46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46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2" name="Google Shape;922;p46"/>
          <p:cNvSpPr txBox="1"/>
          <p:nvPr/>
        </p:nvSpPr>
        <p:spPr>
          <a:xfrm>
            <a:off x="7112421" y="1382286"/>
            <a:ext cx="4022182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Diversidade e Inclusão no Recrutamento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Legislação e Políticas de Diversidade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Imagem Organizacional e Responsabilidade Social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3" name="Google Shape;923;p46"/>
          <p:cNvCxnSpPr/>
          <p:nvPr/>
        </p:nvCxnSpPr>
        <p:spPr>
          <a:xfrm>
            <a:off x="3471285" y="1113112"/>
            <a:ext cx="0" cy="53100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24" name="Google Shape;924;p46"/>
          <p:cNvPicPr preferRelativeResize="0"/>
          <p:nvPr/>
        </p:nvPicPr>
        <p:blipFill rotWithShape="1">
          <a:blip r:embed="rId3">
            <a:alphaModFix/>
          </a:blip>
          <a:srcRect b="19502"/>
          <a:stretch/>
        </p:blipFill>
        <p:spPr>
          <a:xfrm>
            <a:off x="346395" y="557594"/>
            <a:ext cx="2954472" cy="575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46"/>
          <p:cNvPicPr preferRelativeResize="0"/>
          <p:nvPr/>
        </p:nvPicPr>
        <p:blipFill rotWithShape="1">
          <a:blip r:embed="rId3">
            <a:alphaModFix/>
          </a:blip>
          <a:srcRect t="81775"/>
          <a:stretch/>
        </p:blipFill>
        <p:spPr>
          <a:xfrm>
            <a:off x="3632713" y="1390218"/>
            <a:ext cx="2957149" cy="1303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0" name="Google Shape;930;p47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931" name="Google Shape;931;p47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47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47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47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47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47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7" name="Google Shape;937;p47"/>
          <p:cNvSpPr txBox="1"/>
          <p:nvPr/>
        </p:nvSpPr>
        <p:spPr>
          <a:xfrm>
            <a:off x="7112421" y="1382286"/>
            <a:ext cx="4022182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Diversidade e Inclusão no Recrutamento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Legislação e Políticas de Diversidade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Imagem Organizacional e Responsabilidade Social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8" name="Google Shape;938;p47"/>
          <p:cNvCxnSpPr/>
          <p:nvPr/>
        </p:nvCxnSpPr>
        <p:spPr>
          <a:xfrm>
            <a:off x="3471285" y="1113112"/>
            <a:ext cx="0" cy="531000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39" name="Google Shape;939;p47"/>
          <p:cNvPicPr preferRelativeResize="0"/>
          <p:nvPr/>
        </p:nvPicPr>
        <p:blipFill rotWithShape="1">
          <a:blip r:embed="rId3">
            <a:alphaModFix/>
          </a:blip>
          <a:srcRect b="19502"/>
          <a:stretch/>
        </p:blipFill>
        <p:spPr>
          <a:xfrm>
            <a:off x="346395" y="557594"/>
            <a:ext cx="2954472" cy="575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47"/>
          <p:cNvPicPr preferRelativeResize="0"/>
          <p:nvPr/>
        </p:nvPicPr>
        <p:blipFill rotWithShape="1">
          <a:blip r:embed="rId3">
            <a:alphaModFix/>
          </a:blip>
          <a:srcRect t="81775"/>
          <a:stretch/>
        </p:blipFill>
        <p:spPr>
          <a:xfrm>
            <a:off x="3632713" y="1390218"/>
            <a:ext cx="2957149" cy="1303429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47"/>
          <p:cNvSpPr/>
          <p:nvPr/>
        </p:nvSpPr>
        <p:spPr>
          <a:xfrm rot="-637344">
            <a:off x="3513509" y="1842299"/>
            <a:ext cx="462968" cy="231484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368a35d5781_0_286"/>
          <p:cNvSpPr txBox="1"/>
          <p:nvPr/>
        </p:nvSpPr>
        <p:spPr>
          <a:xfrm>
            <a:off x="8799968" y="1270158"/>
            <a:ext cx="23401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Diversidade Organizacional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Gestão de Pessoas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Responsabilidade Social Corporativa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7" name="Google Shape;947;g368a35d5781_0_286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948" name="Google Shape;948;g368a35d5781_0_286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g368a35d5781_0_286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g368a35d5781_0_286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g368a35d5781_0_286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g368a35d5781_0_286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g368a35d5781_0_286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54" name="Google Shape;954;g368a35d5781_0_286"/>
          <p:cNvPicPr preferRelativeResize="0"/>
          <p:nvPr/>
        </p:nvPicPr>
        <p:blipFill rotWithShape="1">
          <a:blip r:embed="rId3">
            <a:alphaModFix/>
          </a:blip>
          <a:srcRect b="50029"/>
          <a:stretch/>
        </p:blipFill>
        <p:spPr>
          <a:xfrm>
            <a:off x="345506" y="269673"/>
            <a:ext cx="3906324" cy="555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g368a35d5781_0_286"/>
          <p:cNvPicPr preferRelativeResize="0"/>
          <p:nvPr/>
        </p:nvPicPr>
        <p:blipFill rotWithShape="1">
          <a:blip r:embed="rId3">
            <a:alphaModFix/>
          </a:blip>
          <a:srcRect t="51713"/>
          <a:stretch/>
        </p:blipFill>
        <p:spPr>
          <a:xfrm>
            <a:off x="4353924" y="1407428"/>
            <a:ext cx="3906324" cy="5371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0" name="Google Shape;960;g368a35d5781_0_300"/>
          <p:cNvGrpSpPr/>
          <p:nvPr/>
        </p:nvGrpSpPr>
        <p:grpSpPr>
          <a:xfrm>
            <a:off x="11470925" y="361612"/>
            <a:ext cx="360000" cy="2160000"/>
            <a:chOff x="11470925" y="361612"/>
            <a:chExt cx="360000" cy="2160000"/>
          </a:xfrm>
        </p:grpSpPr>
        <p:sp>
          <p:nvSpPr>
            <p:cNvPr id="961" name="Google Shape;961;g368a35d5781_0_300"/>
            <p:cNvSpPr/>
            <p:nvPr/>
          </p:nvSpPr>
          <p:spPr>
            <a:xfrm>
              <a:off x="11470925" y="361612"/>
              <a:ext cx="360000" cy="360000"/>
            </a:xfrm>
            <a:prstGeom prst="rect">
              <a:avLst/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g368a35d5781_0_300"/>
            <p:cNvSpPr/>
            <p:nvPr/>
          </p:nvSpPr>
          <p:spPr>
            <a:xfrm>
              <a:off x="11470925" y="721612"/>
              <a:ext cx="360000" cy="360000"/>
            </a:xfrm>
            <a:prstGeom prst="rect">
              <a:avLst/>
            </a:prstGeom>
            <a:solidFill>
              <a:srgbClr val="3F88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g368a35d5781_0_300"/>
            <p:cNvSpPr/>
            <p:nvPr/>
          </p:nvSpPr>
          <p:spPr>
            <a:xfrm>
              <a:off x="11470925" y="1441612"/>
              <a:ext cx="360000" cy="360000"/>
            </a:xfrm>
            <a:prstGeom prst="rect">
              <a:avLst/>
            </a:prstGeom>
            <a:solidFill>
              <a:srgbClr val="B69B3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g368a35d5781_0_300"/>
            <p:cNvSpPr/>
            <p:nvPr/>
          </p:nvSpPr>
          <p:spPr>
            <a:xfrm>
              <a:off x="11470925" y="1801612"/>
              <a:ext cx="360000" cy="360000"/>
            </a:xfrm>
            <a:prstGeom prst="rect">
              <a:avLst/>
            </a:prstGeom>
            <a:solidFill>
              <a:srgbClr val="D1BE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g368a35d5781_0_300"/>
            <p:cNvSpPr/>
            <p:nvPr/>
          </p:nvSpPr>
          <p:spPr>
            <a:xfrm>
              <a:off x="11470925" y="1081612"/>
              <a:ext cx="360000" cy="360000"/>
            </a:xfrm>
            <a:prstGeom prst="rect">
              <a:avLst/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g368a35d5781_0_300"/>
            <p:cNvSpPr/>
            <p:nvPr/>
          </p:nvSpPr>
          <p:spPr>
            <a:xfrm>
              <a:off x="11470925" y="2161612"/>
              <a:ext cx="360000" cy="360000"/>
            </a:xfrm>
            <a:prstGeom prst="rect">
              <a:avLst/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67" name="Google Shape;967;g368a35d5781_0_300"/>
          <p:cNvPicPr preferRelativeResize="0"/>
          <p:nvPr/>
        </p:nvPicPr>
        <p:blipFill rotWithShape="1">
          <a:blip r:embed="rId3">
            <a:alphaModFix/>
          </a:blip>
          <a:srcRect b="50029"/>
          <a:stretch/>
        </p:blipFill>
        <p:spPr>
          <a:xfrm>
            <a:off x="345506" y="269673"/>
            <a:ext cx="3906324" cy="555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g368a35d5781_0_300"/>
          <p:cNvPicPr preferRelativeResize="0"/>
          <p:nvPr/>
        </p:nvPicPr>
        <p:blipFill rotWithShape="1">
          <a:blip r:embed="rId3">
            <a:alphaModFix/>
          </a:blip>
          <a:srcRect t="51713"/>
          <a:stretch/>
        </p:blipFill>
        <p:spPr>
          <a:xfrm>
            <a:off x="4353924" y="1407428"/>
            <a:ext cx="3906324" cy="5371423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g368a35d5781_0_300"/>
          <p:cNvSpPr/>
          <p:nvPr/>
        </p:nvSpPr>
        <p:spPr>
          <a:xfrm rot="-636221">
            <a:off x="4269178" y="5960393"/>
            <a:ext cx="463007" cy="231356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g368a35d5781_0_300"/>
          <p:cNvSpPr txBox="1"/>
          <p:nvPr/>
        </p:nvSpPr>
        <p:spPr>
          <a:xfrm>
            <a:off x="8799968" y="1270158"/>
            <a:ext cx="23401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Temas: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Diversidade Organizacional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Gestão de Pessoas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pt-BR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Responsabilidade Social Corporativa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128"/>
          <p:cNvSpPr/>
          <p:nvPr/>
        </p:nvSpPr>
        <p:spPr>
          <a:xfrm>
            <a:off x="11470925" y="361612"/>
            <a:ext cx="360000" cy="360000"/>
          </a:xfrm>
          <a:prstGeom prst="rect">
            <a:avLst/>
          </a:prstGeom>
          <a:solidFill>
            <a:srgbClr val="0255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2" name="Google Shape;2082;p128"/>
          <p:cNvSpPr/>
          <p:nvPr/>
        </p:nvSpPr>
        <p:spPr>
          <a:xfrm>
            <a:off x="11470925" y="721612"/>
            <a:ext cx="360000" cy="360000"/>
          </a:xfrm>
          <a:prstGeom prst="rect">
            <a:avLst/>
          </a:prstGeom>
          <a:solidFill>
            <a:srgbClr val="3F88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3" name="Google Shape;2083;p128"/>
          <p:cNvSpPr/>
          <p:nvPr/>
        </p:nvSpPr>
        <p:spPr>
          <a:xfrm>
            <a:off x="11470925" y="1441612"/>
            <a:ext cx="360000" cy="360000"/>
          </a:xfrm>
          <a:prstGeom prst="rect">
            <a:avLst/>
          </a:prstGeom>
          <a:solidFill>
            <a:srgbClr val="B69B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4" name="Google Shape;2084;p128"/>
          <p:cNvSpPr/>
          <p:nvPr/>
        </p:nvSpPr>
        <p:spPr>
          <a:xfrm>
            <a:off x="11470925" y="1801612"/>
            <a:ext cx="360000" cy="360000"/>
          </a:xfrm>
          <a:prstGeom prst="rect">
            <a:avLst/>
          </a:prstGeom>
          <a:solidFill>
            <a:srgbClr val="D1BE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5" name="Google Shape;2085;p128"/>
          <p:cNvSpPr/>
          <p:nvPr/>
        </p:nvSpPr>
        <p:spPr>
          <a:xfrm>
            <a:off x="11470925" y="1081612"/>
            <a:ext cx="360000" cy="360000"/>
          </a:xfrm>
          <a:prstGeom prst="rect">
            <a:avLst/>
          </a:prstGeom>
          <a:solidFill>
            <a:srgbClr val="629E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p128"/>
          <p:cNvSpPr/>
          <p:nvPr/>
        </p:nvSpPr>
        <p:spPr>
          <a:xfrm>
            <a:off x="11470925" y="2161612"/>
            <a:ext cx="360000" cy="360000"/>
          </a:xfrm>
          <a:prstGeom prst="rect">
            <a:avLst/>
          </a:prstGeom>
          <a:solidFill>
            <a:srgbClr val="E0D8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87" name="Google Shape;2087;p128"/>
          <p:cNvGrpSpPr/>
          <p:nvPr/>
        </p:nvGrpSpPr>
        <p:grpSpPr>
          <a:xfrm>
            <a:off x="7469024" y="3621697"/>
            <a:ext cx="4722976" cy="3240000"/>
            <a:chOff x="7469024" y="3621697"/>
            <a:chExt cx="4722976" cy="3240000"/>
          </a:xfrm>
        </p:grpSpPr>
        <p:sp>
          <p:nvSpPr>
            <p:cNvPr id="2088" name="Google Shape;2088;p128"/>
            <p:cNvSpPr/>
            <p:nvPr/>
          </p:nvSpPr>
          <p:spPr>
            <a:xfrm>
              <a:off x="7469025" y="3621697"/>
              <a:ext cx="4722975" cy="3240000"/>
            </a:xfrm>
            <a:prstGeom prst="triangle">
              <a:avLst>
                <a:gd name="adj" fmla="val 100000"/>
              </a:avLst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128"/>
            <p:cNvSpPr/>
            <p:nvPr/>
          </p:nvSpPr>
          <p:spPr>
            <a:xfrm>
              <a:off x="7469025" y="4696387"/>
              <a:ext cx="4722975" cy="2160000"/>
            </a:xfrm>
            <a:prstGeom prst="triangle">
              <a:avLst>
                <a:gd name="adj" fmla="val 100000"/>
              </a:avLst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128"/>
            <p:cNvSpPr/>
            <p:nvPr/>
          </p:nvSpPr>
          <p:spPr>
            <a:xfrm>
              <a:off x="7469024" y="5776387"/>
              <a:ext cx="4722975" cy="1080000"/>
            </a:xfrm>
            <a:prstGeom prst="triangle">
              <a:avLst>
                <a:gd name="adj" fmla="val 100000"/>
              </a:avLst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91" name="Google Shape;2091;p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9888" y="5978330"/>
            <a:ext cx="1027714" cy="36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1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" y="5795259"/>
            <a:ext cx="2068612" cy="7276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3" name="Google Shape;2093;p128"/>
          <p:cNvCxnSpPr/>
          <p:nvPr/>
        </p:nvCxnSpPr>
        <p:spPr>
          <a:xfrm>
            <a:off x="2495376" y="5799366"/>
            <a:ext cx="0" cy="719437"/>
          </a:xfrm>
          <a:prstGeom prst="straightConnector1">
            <a:avLst/>
          </a:prstGeom>
          <a:noFill/>
          <a:ln w="15875" cap="flat" cmpd="sng">
            <a:solidFill>
              <a:srgbClr val="969494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094" name="Google Shape;2094;p128"/>
          <p:cNvGrpSpPr/>
          <p:nvPr/>
        </p:nvGrpSpPr>
        <p:grpSpPr>
          <a:xfrm rot="10800000">
            <a:off x="0" y="0"/>
            <a:ext cx="4723200" cy="3240000"/>
            <a:chOff x="7469024" y="3621697"/>
            <a:chExt cx="4722976" cy="3240000"/>
          </a:xfrm>
        </p:grpSpPr>
        <p:sp>
          <p:nvSpPr>
            <p:cNvPr id="2095" name="Google Shape;2095;p128"/>
            <p:cNvSpPr/>
            <p:nvPr/>
          </p:nvSpPr>
          <p:spPr>
            <a:xfrm>
              <a:off x="7469025" y="3621697"/>
              <a:ext cx="4722975" cy="3240000"/>
            </a:xfrm>
            <a:prstGeom prst="triangle">
              <a:avLst>
                <a:gd name="adj" fmla="val 100000"/>
              </a:avLst>
            </a:prstGeom>
            <a:solidFill>
              <a:srgbClr val="E0D8B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128"/>
            <p:cNvSpPr/>
            <p:nvPr/>
          </p:nvSpPr>
          <p:spPr>
            <a:xfrm>
              <a:off x="7469025" y="4696387"/>
              <a:ext cx="4722975" cy="2160000"/>
            </a:xfrm>
            <a:prstGeom prst="triangle">
              <a:avLst>
                <a:gd name="adj" fmla="val 100000"/>
              </a:avLst>
            </a:prstGeom>
            <a:solidFill>
              <a:srgbClr val="629EC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128"/>
            <p:cNvSpPr/>
            <p:nvPr/>
          </p:nvSpPr>
          <p:spPr>
            <a:xfrm>
              <a:off x="7469024" y="5776387"/>
              <a:ext cx="4722975" cy="1080000"/>
            </a:xfrm>
            <a:prstGeom prst="triangle">
              <a:avLst>
                <a:gd name="adj" fmla="val 100000"/>
              </a:avLst>
            </a:prstGeom>
            <a:solidFill>
              <a:srgbClr val="0255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8" name="Google Shape;2098;p128"/>
          <p:cNvSpPr txBox="1"/>
          <p:nvPr/>
        </p:nvSpPr>
        <p:spPr>
          <a:xfrm>
            <a:off x="0" y="2283891"/>
            <a:ext cx="1219200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Dúvidas</a:t>
            </a:r>
            <a:r>
              <a:rPr lang="pt-BR" sz="45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Sugestões</a:t>
            </a:r>
            <a:r>
              <a:rPr lang="pt-BR" sz="45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Comentários</a:t>
            </a:r>
            <a:r>
              <a:rPr lang="pt-BR" sz="45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?</a:t>
            </a:r>
            <a:endParaRPr sz="4500" b="1" i="0" u="none" strike="noStrike" cap="none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Microsoft Office PowerPoint</Application>
  <PresentationFormat>Widescreen</PresentationFormat>
  <Paragraphs>61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Gill Sans</vt:lpstr>
      <vt:lpstr>Arial Rounded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Funcionario</dc:creator>
  <cp:lastModifiedBy>Funcionario</cp:lastModifiedBy>
  <cp:revision>1</cp:revision>
  <dcterms:created xsi:type="dcterms:W3CDTF">2025-09-11T16:07:08Z</dcterms:created>
  <dcterms:modified xsi:type="dcterms:W3CDTF">2025-10-07T19:34:33Z</dcterms:modified>
</cp:coreProperties>
</file>