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318" r:id="rId3"/>
    <p:sldId id="257" r:id="rId4"/>
    <p:sldId id="258" r:id="rId5"/>
    <p:sldId id="259" r:id="rId6"/>
    <p:sldId id="261" r:id="rId7"/>
    <p:sldId id="267" r:id="rId8"/>
    <p:sldId id="270" r:id="rId9"/>
    <p:sldId id="269" r:id="rId10"/>
    <p:sldId id="272" r:id="rId11"/>
    <p:sldId id="273" r:id="rId12"/>
    <p:sldId id="277" r:id="rId13"/>
    <p:sldId id="278" r:id="rId14"/>
    <p:sldId id="274" r:id="rId15"/>
    <p:sldId id="275" r:id="rId16"/>
    <p:sldId id="268" r:id="rId17"/>
    <p:sldId id="276" r:id="rId18"/>
    <p:sldId id="280" r:id="rId19"/>
    <p:sldId id="281" r:id="rId20"/>
    <p:sldId id="283" r:id="rId21"/>
    <p:sldId id="285" r:id="rId22"/>
    <p:sldId id="316" r:id="rId23"/>
    <p:sldId id="286" r:id="rId24"/>
    <p:sldId id="287" r:id="rId25"/>
    <p:sldId id="288" r:id="rId26"/>
    <p:sldId id="289" r:id="rId27"/>
    <p:sldId id="290" r:id="rId28"/>
    <p:sldId id="291" r:id="rId29"/>
    <p:sldId id="292" r:id="rId30"/>
    <p:sldId id="313" r:id="rId31"/>
    <p:sldId id="312" r:id="rId32"/>
    <p:sldId id="294" r:id="rId33"/>
    <p:sldId id="314" r:id="rId34"/>
    <p:sldId id="295" r:id="rId35"/>
    <p:sldId id="296" r:id="rId36"/>
    <p:sldId id="315" r:id="rId37"/>
    <p:sldId id="297" r:id="rId38"/>
    <p:sldId id="298" r:id="rId39"/>
    <p:sldId id="299" r:id="rId40"/>
    <p:sldId id="300" r:id="rId41"/>
    <p:sldId id="301" r:id="rId42"/>
    <p:sldId id="302" r:id="rId43"/>
    <p:sldId id="303" r:id="rId44"/>
    <p:sldId id="304" r:id="rId45"/>
    <p:sldId id="305" r:id="rId46"/>
    <p:sldId id="308" r:id="rId47"/>
    <p:sldId id="309" r:id="rId48"/>
    <p:sldId id="310" r:id="rId49"/>
    <p:sldId id="311" r:id="rId50"/>
    <p:sldId id="317" r:id="rId51"/>
    <p:sldId id="350" r:id="rId52"/>
    <p:sldId id="351" r:id="rId53"/>
    <p:sldId id="279" r:id="rId54"/>
    <p:sldId id="319" r:id="rId55"/>
    <p:sldId id="352" r:id="rId56"/>
    <p:sldId id="321" r:id="rId57"/>
    <p:sldId id="320" r:id="rId58"/>
    <p:sldId id="322" r:id="rId59"/>
    <p:sldId id="323" r:id="rId60"/>
    <p:sldId id="324" r:id="rId61"/>
    <p:sldId id="325" r:id="rId62"/>
    <p:sldId id="327" r:id="rId63"/>
    <p:sldId id="328" r:id="rId64"/>
    <p:sldId id="329" r:id="rId65"/>
    <p:sldId id="330" r:id="rId66"/>
    <p:sldId id="331" r:id="rId67"/>
    <p:sldId id="332" r:id="rId68"/>
    <p:sldId id="333" r:id="rId69"/>
    <p:sldId id="334" r:id="rId70"/>
    <p:sldId id="335" r:id="rId71"/>
    <p:sldId id="336" r:id="rId72"/>
    <p:sldId id="337" r:id="rId73"/>
    <p:sldId id="338" r:id="rId74"/>
    <p:sldId id="339" r:id="rId75"/>
    <p:sldId id="340" r:id="rId76"/>
    <p:sldId id="341" r:id="rId77"/>
    <p:sldId id="342" r:id="rId78"/>
    <p:sldId id="343" r:id="rId79"/>
    <p:sldId id="344" r:id="rId80"/>
    <p:sldId id="345" r:id="rId81"/>
    <p:sldId id="346" r:id="rId82"/>
    <p:sldId id="326" r:id="rId83"/>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51"/>
    <p:restoredTop sz="94726"/>
  </p:normalViewPr>
  <p:slideViewPr>
    <p:cSldViewPr snapToGrid="0">
      <p:cViewPr varScale="1">
        <p:scale>
          <a:sx n="116" d="100"/>
          <a:sy n="116" d="100"/>
        </p:scale>
        <p:origin x="93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741D4E-FA18-F821-8A61-8F1F3B5F209C}"/>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AA84C4CF-3612-6E12-3E18-5275BAA4A5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E6D818D8-4100-B720-7B9D-0BDC69F62092}"/>
              </a:ext>
            </a:extLst>
          </p:cNvPr>
          <p:cNvSpPr>
            <a:spLocks noGrp="1"/>
          </p:cNvSpPr>
          <p:nvPr>
            <p:ph type="dt" sz="half" idx="10"/>
          </p:nvPr>
        </p:nvSpPr>
        <p:spPr/>
        <p:txBody>
          <a:bodyPr/>
          <a:lstStyle/>
          <a:p>
            <a:fld id="{8B445270-A9A8-6B40-B8F9-2110ABD02B52}" type="datetimeFigureOut">
              <a:rPr lang="pt-BR" smtClean="0"/>
              <a:t>10/03/2025</a:t>
            </a:fld>
            <a:endParaRPr lang="pt-BR"/>
          </a:p>
        </p:txBody>
      </p:sp>
      <p:sp>
        <p:nvSpPr>
          <p:cNvPr id="5" name="Espaço Reservado para Rodapé 4">
            <a:extLst>
              <a:ext uri="{FF2B5EF4-FFF2-40B4-BE49-F238E27FC236}">
                <a16:creationId xmlns:a16="http://schemas.microsoft.com/office/drawing/2014/main" id="{62ADB520-52BD-A132-9963-8B5A899D2E7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4234D685-DDF8-9A0B-46AC-99FBD41358FB}"/>
              </a:ext>
            </a:extLst>
          </p:cNvPr>
          <p:cNvSpPr>
            <a:spLocks noGrp="1"/>
          </p:cNvSpPr>
          <p:nvPr>
            <p:ph type="sldNum" sz="quarter" idx="12"/>
          </p:nvPr>
        </p:nvSpPr>
        <p:spPr/>
        <p:txBody>
          <a:bodyPr/>
          <a:lstStyle/>
          <a:p>
            <a:fld id="{923B3CA8-ACFB-D244-B20E-FEB02A7F47B5}" type="slidenum">
              <a:rPr lang="pt-BR" smtClean="0"/>
              <a:t>‹nº›</a:t>
            </a:fld>
            <a:endParaRPr lang="pt-BR"/>
          </a:p>
        </p:txBody>
      </p:sp>
    </p:spTree>
    <p:extLst>
      <p:ext uri="{BB962C8B-B14F-4D97-AF65-F5344CB8AC3E}">
        <p14:creationId xmlns:p14="http://schemas.microsoft.com/office/powerpoint/2010/main" val="2723221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BF4BAD-1E0E-57D7-9AC8-8B827812373F}"/>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076D5B11-36C4-DEE9-B981-AE80B469E993}"/>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89E8D7B-1479-3C54-8ACD-E3596B0A2653}"/>
              </a:ext>
            </a:extLst>
          </p:cNvPr>
          <p:cNvSpPr>
            <a:spLocks noGrp="1"/>
          </p:cNvSpPr>
          <p:nvPr>
            <p:ph type="dt" sz="half" idx="10"/>
          </p:nvPr>
        </p:nvSpPr>
        <p:spPr/>
        <p:txBody>
          <a:bodyPr/>
          <a:lstStyle/>
          <a:p>
            <a:fld id="{8B445270-A9A8-6B40-B8F9-2110ABD02B52}" type="datetimeFigureOut">
              <a:rPr lang="pt-BR" smtClean="0"/>
              <a:t>10/03/2025</a:t>
            </a:fld>
            <a:endParaRPr lang="pt-BR"/>
          </a:p>
        </p:txBody>
      </p:sp>
      <p:sp>
        <p:nvSpPr>
          <p:cNvPr id="5" name="Espaço Reservado para Rodapé 4">
            <a:extLst>
              <a:ext uri="{FF2B5EF4-FFF2-40B4-BE49-F238E27FC236}">
                <a16:creationId xmlns:a16="http://schemas.microsoft.com/office/drawing/2014/main" id="{07023C73-654B-D605-40D9-4F2A97F024A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314BF349-D9D9-C076-29A2-4EA793CBE2C2}"/>
              </a:ext>
            </a:extLst>
          </p:cNvPr>
          <p:cNvSpPr>
            <a:spLocks noGrp="1"/>
          </p:cNvSpPr>
          <p:nvPr>
            <p:ph type="sldNum" sz="quarter" idx="12"/>
          </p:nvPr>
        </p:nvSpPr>
        <p:spPr/>
        <p:txBody>
          <a:bodyPr/>
          <a:lstStyle/>
          <a:p>
            <a:fld id="{923B3CA8-ACFB-D244-B20E-FEB02A7F47B5}" type="slidenum">
              <a:rPr lang="pt-BR" smtClean="0"/>
              <a:t>‹nº›</a:t>
            </a:fld>
            <a:endParaRPr lang="pt-BR"/>
          </a:p>
        </p:txBody>
      </p:sp>
    </p:spTree>
    <p:extLst>
      <p:ext uri="{BB962C8B-B14F-4D97-AF65-F5344CB8AC3E}">
        <p14:creationId xmlns:p14="http://schemas.microsoft.com/office/powerpoint/2010/main" val="2082611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269AB0-DB61-2680-B58A-17444AF39C02}"/>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789648D2-7480-B525-71D1-8DE57454EF6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AE8559C8-C31D-7097-CCCE-81CA0999201A}"/>
              </a:ext>
            </a:extLst>
          </p:cNvPr>
          <p:cNvSpPr>
            <a:spLocks noGrp="1"/>
          </p:cNvSpPr>
          <p:nvPr>
            <p:ph type="dt" sz="half" idx="10"/>
          </p:nvPr>
        </p:nvSpPr>
        <p:spPr/>
        <p:txBody>
          <a:bodyPr/>
          <a:lstStyle/>
          <a:p>
            <a:fld id="{8B445270-A9A8-6B40-B8F9-2110ABD02B52}" type="datetimeFigureOut">
              <a:rPr lang="pt-BR" smtClean="0"/>
              <a:t>10/03/2025</a:t>
            </a:fld>
            <a:endParaRPr lang="pt-BR"/>
          </a:p>
        </p:txBody>
      </p:sp>
      <p:sp>
        <p:nvSpPr>
          <p:cNvPr id="5" name="Espaço Reservado para Rodapé 4">
            <a:extLst>
              <a:ext uri="{FF2B5EF4-FFF2-40B4-BE49-F238E27FC236}">
                <a16:creationId xmlns:a16="http://schemas.microsoft.com/office/drawing/2014/main" id="{F86B3DB7-56C1-24D3-5361-AA9BA6EC6E48}"/>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941DBAB5-369B-C7B2-0BDB-21A758A03543}"/>
              </a:ext>
            </a:extLst>
          </p:cNvPr>
          <p:cNvSpPr>
            <a:spLocks noGrp="1"/>
          </p:cNvSpPr>
          <p:nvPr>
            <p:ph type="sldNum" sz="quarter" idx="12"/>
          </p:nvPr>
        </p:nvSpPr>
        <p:spPr/>
        <p:txBody>
          <a:bodyPr/>
          <a:lstStyle/>
          <a:p>
            <a:fld id="{923B3CA8-ACFB-D244-B20E-FEB02A7F47B5}" type="slidenum">
              <a:rPr lang="pt-BR" smtClean="0"/>
              <a:t>‹nº›</a:t>
            </a:fld>
            <a:endParaRPr lang="pt-BR"/>
          </a:p>
        </p:txBody>
      </p:sp>
    </p:spTree>
    <p:extLst>
      <p:ext uri="{BB962C8B-B14F-4D97-AF65-F5344CB8AC3E}">
        <p14:creationId xmlns:p14="http://schemas.microsoft.com/office/powerpoint/2010/main" val="405277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E74692-C155-EF24-7E40-71E7979B7208}"/>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99C23C44-6725-E5A0-13E2-FA63C1EFC916}"/>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EBC03D8D-D98A-CF34-C0DF-ADF810E3B56F}"/>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3350F750-2B4C-E246-810F-F387D79F71BB}"/>
              </a:ext>
            </a:extLst>
          </p:cNvPr>
          <p:cNvSpPr>
            <a:spLocks noGrp="1"/>
          </p:cNvSpPr>
          <p:nvPr>
            <p:ph type="dt" sz="half" idx="10"/>
          </p:nvPr>
        </p:nvSpPr>
        <p:spPr/>
        <p:txBody>
          <a:bodyPr/>
          <a:lstStyle/>
          <a:p>
            <a:fld id="{8B445270-A9A8-6B40-B8F9-2110ABD02B52}" type="datetimeFigureOut">
              <a:rPr lang="pt-BR" smtClean="0"/>
              <a:t>10/03/2025</a:t>
            </a:fld>
            <a:endParaRPr lang="pt-BR"/>
          </a:p>
        </p:txBody>
      </p:sp>
      <p:sp>
        <p:nvSpPr>
          <p:cNvPr id="6" name="Espaço Reservado para Rodapé 5">
            <a:extLst>
              <a:ext uri="{FF2B5EF4-FFF2-40B4-BE49-F238E27FC236}">
                <a16:creationId xmlns:a16="http://schemas.microsoft.com/office/drawing/2014/main" id="{86E98CC9-C9E1-8F2B-1178-081691B3850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A14B9C2E-4753-941C-D92A-2BBB00482A39}"/>
              </a:ext>
            </a:extLst>
          </p:cNvPr>
          <p:cNvSpPr>
            <a:spLocks noGrp="1"/>
          </p:cNvSpPr>
          <p:nvPr>
            <p:ph type="sldNum" sz="quarter" idx="12"/>
          </p:nvPr>
        </p:nvSpPr>
        <p:spPr/>
        <p:txBody>
          <a:bodyPr/>
          <a:lstStyle/>
          <a:p>
            <a:fld id="{923B3CA8-ACFB-D244-B20E-FEB02A7F47B5}" type="slidenum">
              <a:rPr lang="pt-BR" smtClean="0"/>
              <a:t>‹nº›</a:t>
            </a:fld>
            <a:endParaRPr lang="pt-BR"/>
          </a:p>
        </p:txBody>
      </p:sp>
    </p:spTree>
    <p:extLst>
      <p:ext uri="{BB962C8B-B14F-4D97-AF65-F5344CB8AC3E}">
        <p14:creationId xmlns:p14="http://schemas.microsoft.com/office/powerpoint/2010/main" val="919289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DE1214-4F55-BDCF-5F71-9508220F0F6D}"/>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504AA9F6-74B4-D9BB-EC94-322039741A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E42E1515-5A5E-FEE3-FD46-66622B2EEF2B}"/>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14CFA26D-91E2-E791-9CEB-3E70D9DA666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B536AB98-DDAA-254B-CE7C-5E69D4486D04}"/>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B71E7B95-F360-45F1-B7AD-6363754E133A}"/>
              </a:ext>
            </a:extLst>
          </p:cNvPr>
          <p:cNvSpPr>
            <a:spLocks noGrp="1"/>
          </p:cNvSpPr>
          <p:nvPr>
            <p:ph type="dt" sz="half" idx="10"/>
          </p:nvPr>
        </p:nvSpPr>
        <p:spPr/>
        <p:txBody>
          <a:bodyPr/>
          <a:lstStyle/>
          <a:p>
            <a:fld id="{8B445270-A9A8-6B40-B8F9-2110ABD02B52}" type="datetimeFigureOut">
              <a:rPr lang="pt-BR" smtClean="0"/>
              <a:t>10/03/2025</a:t>
            </a:fld>
            <a:endParaRPr lang="pt-BR"/>
          </a:p>
        </p:txBody>
      </p:sp>
      <p:sp>
        <p:nvSpPr>
          <p:cNvPr id="8" name="Espaço Reservado para Rodapé 7">
            <a:extLst>
              <a:ext uri="{FF2B5EF4-FFF2-40B4-BE49-F238E27FC236}">
                <a16:creationId xmlns:a16="http://schemas.microsoft.com/office/drawing/2014/main" id="{5E2D4F61-0EC6-58C3-1204-8F8BBE775BCA}"/>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4EA596E8-0829-ECAE-83CB-A23EB3A588A8}"/>
              </a:ext>
            </a:extLst>
          </p:cNvPr>
          <p:cNvSpPr>
            <a:spLocks noGrp="1"/>
          </p:cNvSpPr>
          <p:nvPr>
            <p:ph type="sldNum" sz="quarter" idx="12"/>
          </p:nvPr>
        </p:nvSpPr>
        <p:spPr/>
        <p:txBody>
          <a:bodyPr/>
          <a:lstStyle/>
          <a:p>
            <a:fld id="{923B3CA8-ACFB-D244-B20E-FEB02A7F47B5}" type="slidenum">
              <a:rPr lang="pt-BR" smtClean="0"/>
              <a:t>‹nº›</a:t>
            </a:fld>
            <a:endParaRPr lang="pt-BR"/>
          </a:p>
        </p:txBody>
      </p:sp>
    </p:spTree>
    <p:extLst>
      <p:ext uri="{BB962C8B-B14F-4D97-AF65-F5344CB8AC3E}">
        <p14:creationId xmlns:p14="http://schemas.microsoft.com/office/powerpoint/2010/main" val="3656605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516031-6A51-D810-4428-B31641685D4C}"/>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FDFBE4C-50D5-BCCA-CF78-C2E74C2C4A62}"/>
              </a:ext>
            </a:extLst>
          </p:cNvPr>
          <p:cNvSpPr>
            <a:spLocks noGrp="1"/>
          </p:cNvSpPr>
          <p:nvPr>
            <p:ph type="dt" sz="half" idx="10"/>
          </p:nvPr>
        </p:nvSpPr>
        <p:spPr/>
        <p:txBody>
          <a:bodyPr/>
          <a:lstStyle/>
          <a:p>
            <a:fld id="{8B445270-A9A8-6B40-B8F9-2110ABD02B52}" type="datetimeFigureOut">
              <a:rPr lang="pt-BR" smtClean="0"/>
              <a:t>10/03/2025</a:t>
            </a:fld>
            <a:endParaRPr lang="pt-BR"/>
          </a:p>
        </p:txBody>
      </p:sp>
      <p:sp>
        <p:nvSpPr>
          <p:cNvPr id="4" name="Espaço Reservado para Rodapé 3">
            <a:extLst>
              <a:ext uri="{FF2B5EF4-FFF2-40B4-BE49-F238E27FC236}">
                <a16:creationId xmlns:a16="http://schemas.microsoft.com/office/drawing/2014/main" id="{2395FD65-1C33-EBAE-F85F-5EAB364D0932}"/>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897B939D-5F68-FA7C-929E-FA971EA2CC6B}"/>
              </a:ext>
            </a:extLst>
          </p:cNvPr>
          <p:cNvSpPr>
            <a:spLocks noGrp="1"/>
          </p:cNvSpPr>
          <p:nvPr>
            <p:ph type="sldNum" sz="quarter" idx="12"/>
          </p:nvPr>
        </p:nvSpPr>
        <p:spPr/>
        <p:txBody>
          <a:bodyPr/>
          <a:lstStyle/>
          <a:p>
            <a:fld id="{923B3CA8-ACFB-D244-B20E-FEB02A7F47B5}" type="slidenum">
              <a:rPr lang="pt-BR" smtClean="0"/>
              <a:t>‹nº›</a:t>
            </a:fld>
            <a:endParaRPr lang="pt-BR"/>
          </a:p>
        </p:txBody>
      </p:sp>
    </p:spTree>
    <p:extLst>
      <p:ext uri="{BB962C8B-B14F-4D97-AF65-F5344CB8AC3E}">
        <p14:creationId xmlns:p14="http://schemas.microsoft.com/office/powerpoint/2010/main" val="15079287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33F9B983-E740-3110-2501-C86C023D3D21}"/>
              </a:ext>
            </a:extLst>
          </p:cNvPr>
          <p:cNvSpPr>
            <a:spLocks noGrp="1"/>
          </p:cNvSpPr>
          <p:nvPr>
            <p:ph type="dt" sz="half" idx="10"/>
          </p:nvPr>
        </p:nvSpPr>
        <p:spPr/>
        <p:txBody>
          <a:bodyPr/>
          <a:lstStyle/>
          <a:p>
            <a:fld id="{8B445270-A9A8-6B40-B8F9-2110ABD02B52}" type="datetimeFigureOut">
              <a:rPr lang="pt-BR" smtClean="0"/>
              <a:t>10/03/2025</a:t>
            </a:fld>
            <a:endParaRPr lang="pt-BR"/>
          </a:p>
        </p:txBody>
      </p:sp>
      <p:sp>
        <p:nvSpPr>
          <p:cNvPr id="3" name="Espaço Reservado para Rodapé 2">
            <a:extLst>
              <a:ext uri="{FF2B5EF4-FFF2-40B4-BE49-F238E27FC236}">
                <a16:creationId xmlns:a16="http://schemas.microsoft.com/office/drawing/2014/main" id="{0FAF1086-B31A-24A4-8E8E-8A0368F3A2A1}"/>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E8764FC2-06B7-F46E-D525-9E38FB356839}"/>
              </a:ext>
            </a:extLst>
          </p:cNvPr>
          <p:cNvSpPr>
            <a:spLocks noGrp="1"/>
          </p:cNvSpPr>
          <p:nvPr>
            <p:ph type="sldNum" sz="quarter" idx="12"/>
          </p:nvPr>
        </p:nvSpPr>
        <p:spPr/>
        <p:txBody>
          <a:bodyPr/>
          <a:lstStyle/>
          <a:p>
            <a:fld id="{923B3CA8-ACFB-D244-B20E-FEB02A7F47B5}" type="slidenum">
              <a:rPr lang="pt-BR" smtClean="0"/>
              <a:t>‹nº›</a:t>
            </a:fld>
            <a:endParaRPr lang="pt-BR"/>
          </a:p>
        </p:txBody>
      </p:sp>
    </p:spTree>
    <p:extLst>
      <p:ext uri="{BB962C8B-B14F-4D97-AF65-F5344CB8AC3E}">
        <p14:creationId xmlns:p14="http://schemas.microsoft.com/office/powerpoint/2010/main" val="3572303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69EC3-B078-5C0E-654F-E7C2460A6E3C}"/>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175FB216-B21C-248A-CD7C-D348E5D5D9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8293AD98-20F3-958D-6CE5-D31E16AC1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D2AC3083-6F19-B732-B21B-25D59A4A5775}"/>
              </a:ext>
            </a:extLst>
          </p:cNvPr>
          <p:cNvSpPr>
            <a:spLocks noGrp="1"/>
          </p:cNvSpPr>
          <p:nvPr>
            <p:ph type="dt" sz="half" idx="10"/>
          </p:nvPr>
        </p:nvSpPr>
        <p:spPr/>
        <p:txBody>
          <a:bodyPr/>
          <a:lstStyle/>
          <a:p>
            <a:fld id="{8B445270-A9A8-6B40-B8F9-2110ABD02B52}" type="datetimeFigureOut">
              <a:rPr lang="pt-BR" smtClean="0"/>
              <a:t>10/03/2025</a:t>
            </a:fld>
            <a:endParaRPr lang="pt-BR"/>
          </a:p>
        </p:txBody>
      </p:sp>
      <p:sp>
        <p:nvSpPr>
          <p:cNvPr id="6" name="Espaço Reservado para Rodapé 5">
            <a:extLst>
              <a:ext uri="{FF2B5EF4-FFF2-40B4-BE49-F238E27FC236}">
                <a16:creationId xmlns:a16="http://schemas.microsoft.com/office/drawing/2014/main" id="{83C54ACD-36F1-A481-2995-C814D8985F75}"/>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F02EC0C-4492-B8A3-E2FE-67F9EEC720C1}"/>
              </a:ext>
            </a:extLst>
          </p:cNvPr>
          <p:cNvSpPr>
            <a:spLocks noGrp="1"/>
          </p:cNvSpPr>
          <p:nvPr>
            <p:ph type="sldNum" sz="quarter" idx="12"/>
          </p:nvPr>
        </p:nvSpPr>
        <p:spPr/>
        <p:txBody>
          <a:bodyPr/>
          <a:lstStyle/>
          <a:p>
            <a:fld id="{923B3CA8-ACFB-D244-B20E-FEB02A7F47B5}" type="slidenum">
              <a:rPr lang="pt-BR" smtClean="0"/>
              <a:t>‹nº›</a:t>
            </a:fld>
            <a:endParaRPr lang="pt-BR"/>
          </a:p>
        </p:txBody>
      </p:sp>
    </p:spTree>
    <p:extLst>
      <p:ext uri="{BB962C8B-B14F-4D97-AF65-F5344CB8AC3E}">
        <p14:creationId xmlns:p14="http://schemas.microsoft.com/office/powerpoint/2010/main" val="1972640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2496D9-0569-0ACE-F53E-0504004DC2F0}"/>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58E1AAE0-95EC-7ED9-604B-695DF1A2F7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C6BCA457-CE28-3B6F-561D-7A3AEB4678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F3E78A1F-7BE1-AB73-4C07-978EE9395AAB}"/>
              </a:ext>
            </a:extLst>
          </p:cNvPr>
          <p:cNvSpPr>
            <a:spLocks noGrp="1"/>
          </p:cNvSpPr>
          <p:nvPr>
            <p:ph type="dt" sz="half" idx="10"/>
          </p:nvPr>
        </p:nvSpPr>
        <p:spPr/>
        <p:txBody>
          <a:bodyPr/>
          <a:lstStyle/>
          <a:p>
            <a:fld id="{8B445270-A9A8-6B40-B8F9-2110ABD02B52}" type="datetimeFigureOut">
              <a:rPr lang="pt-BR" smtClean="0"/>
              <a:t>10/03/2025</a:t>
            </a:fld>
            <a:endParaRPr lang="pt-BR"/>
          </a:p>
        </p:txBody>
      </p:sp>
      <p:sp>
        <p:nvSpPr>
          <p:cNvPr id="6" name="Espaço Reservado para Rodapé 5">
            <a:extLst>
              <a:ext uri="{FF2B5EF4-FFF2-40B4-BE49-F238E27FC236}">
                <a16:creationId xmlns:a16="http://schemas.microsoft.com/office/drawing/2014/main" id="{760741E8-E3D7-E19E-62E4-2A6EE66370C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F255CFB7-0226-5F9B-8337-837EC33B48B7}"/>
              </a:ext>
            </a:extLst>
          </p:cNvPr>
          <p:cNvSpPr>
            <a:spLocks noGrp="1"/>
          </p:cNvSpPr>
          <p:nvPr>
            <p:ph type="sldNum" sz="quarter" idx="12"/>
          </p:nvPr>
        </p:nvSpPr>
        <p:spPr/>
        <p:txBody>
          <a:bodyPr/>
          <a:lstStyle/>
          <a:p>
            <a:fld id="{923B3CA8-ACFB-D244-B20E-FEB02A7F47B5}" type="slidenum">
              <a:rPr lang="pt-BR" smtClean="0"/>
              <a:t>‹nº›</a:t>
            </a:fld>
            <a:endParaRPr lang="pt-BR"/>
          </a:p>
        </p:txBody>
      </p:sp>
    </p:spTree>
    <p:extLst>
      <p:ext uri="{BB962C8B-B14F-4D97-AF65-F5344CB8AC3E}">
        <p14:creationId xmlns:p14="http://schemas.microsoft.com/office/powerpoint/2010/main" val="27637430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F66C7C-C27A-7E99-4BBA-AFBBC22BB7E0}"/>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0CDF3C72-6935-338F-08F4-74024ED9E94A}"/>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5B4FC9DE-EE1D-6670-0694-6007400129FB}"/>
              </a:ext>
            </a:extLst>
          </p:cNvPr>
          <p:cNvSpPr>
            <a:spLocks noGrp="1"/>
          </p:cNvSpPr>
          <p:nvPr>
            <p:ph type="dt" sz="half" idx="10"/>
          </p:nvPr>
        </p:nvSpPr>
        <p:spPr/>
        <p:txBody>
          <a:bodyPr/>
          <a:lstStyle/>
          <a:p>
            <a:fld id="{8B445270-A9A8-6B40-B8F9-2110ABD02B52}" type="datetimeFigureOut">
              <a:rPr lang="pt-BR" smtClean="0"/>
              <a:t>10/03/2025</a:t>
            </a:fld>
            <a:endParaRPr lang="pt-BR"/>
          </a:p>
        </p:txBody>
      </p:sp>
      <p:sp>
        <p:nvSpPr>
          <p:cNvPr id="5" name="Espaço Reservado para Rodapé 4">
            <a:extLst>
              <a:ext uri="{FF2B5EF4-FFF2-40B4-BE49-F238E27FC236}">
                <a16:creationId xmlns:a16="http://schemas.microsoft.com/office/drawing/2014/main" id="{958E7ED1-6379-E764-9882-5E3AEB841A3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3FBE6313-08E5-0FC3-4BE8-7CA5573C4E5C}"/>
              </a:ext>
            </a:extLst>
          </p:cNvPr>
          <p:cNvSpPr>
            <a:spLocks noGrp="1"/>
          </p:cNvSpPr>
          <p:nvPr>
            <p:ph type="sldNum" sz="quarter" idx="12"/>
          </p:nvPr>
        </p:nvSpPr>
        <p:spPr/>
        <p:txBody>
          <a:bodyPr/>
          <a:lstStyle/>
          <a:p>
            <a:fld id="{923B3CA8-ACFB-D244-B20E-FEB02A7F47B5}" type="slidenum">
              <a:rPr lang="pt-BR" smtClean="0"/>
              <a:t>‹nº›</a:t>
            </a:fld>
            <a:endParaRPr lang="pt-BR"/>
          </a:p>
        </p:txBody>
      </p:sp>
    </p:spTree>
    <p:extLst>
      <p:ext uri="{BB962C8B-B14F-4D97-AF65-F5344CB8AC3E}">
        <p14:creationId xmlns:p14="http://schemas.microsoft.com/office/powerpoint/2010/main" val="695102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BAB1516-B050-BA78-A7D9-318239C8AD1E}"/>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3F75E828-39F6-D5C8-983E-7DA32D487A07}"/>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D0302749-97B6-F0C0-4482-E54BEF62F2EF}"/>
              </a:ext>
            </a:extLst>
          </p:cNvPr>
          <p:cNvSpPr>
            <a:spLocks noGrp="1"/>
          </p:cNvSpPr>
          <p:nvPr>
            <p:ph type="dt" sz="half" idx="10"/>
          </p:nvPr>
        </p:nvSpPr>
        <p:spPr/>
        <p:txBody>
          <a:bodyPr/>
          <a:lstStyle/>
          <a:p>
            <a:fld id="{8B445270-A9A8-6B40-B8F9-2110ABD02B52}" type="datetimeFigureOut">
              <a:rPr lang="pt-BR" smtClean="0"/>
              <a:t>10/03/2025</a:t>
            </a:fld>
            <a:endParaRPr lang="pt-BR"/>
          </a:p>
        </p:txBody>
      </p:sp>
      <p:sp>
        <p:nvSpPr>
          <p:cNvPr id="5" name="Espaço Reservado para Rodapé 4">
            <a:extLst>
              <a:ext uri="{FF2B5EF4-FFF2-40B4-BE49-F238E27FC236}">
                <a16:creationId xmlns:a16="http://schemas.microsoft.com/office/drawing/2014/main" id="{77AF1FDF-CA14-928A-902A-2C7BCA607822}"/>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368F02C4-C9B9-F55E-5E77-22E6B4C2353F}"/>
              </a:ext>
            </a:extLst>
          </p:cNvPr>
          <p:cNvSpPr>
            <a:spLocks noGrp="1"/>
          </p:cNvSpPr>
          <p:nvPr>
            <p:ph type="sldNum" sz="quarter" idx="12"/>
          </p:nvPr>
        </p:nvSpPr>
        <p:spPr/>
        <p:txBody>
          <a:bodyPr/>
          <a:lstStyle/>
          <a:p>
            <a:fld id="{923B3CA8-ACFB-D244-B20E-FEB02A7F47B5}" type="slidenum">
              <a:rPr lang="pt-BR" smtClean="0"/>
              <a:t>‹nº›</a:t>
            </a:fld>
            <a:endParaRPr lang="pt-BR"/>
          </a:p>
        </p:txBody>
      </p:sp>
    </p:spTree>
    <p:extLst>
      <p:ext uri="{BB962C8B-B14F-4D97-AF65-F5344CB8AC3E}">
        <p14:creationId xmlns:p14="http://schemas.microsoft.com/office/powerpoint/2010/main" val="330458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AF02727-88E9-65D3-7633-E1EE59218F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4E6BD8B3-AC19-CC20-4BCF-308600B77E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6D45AB76-D7F7-B933-12B5-489DE76317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B445270-A9A8-6B40-B8F9-2110ABD02B52}" type="datetimeFigureOut">
              <a:rPr lang="pt-BR" smtClean="0"/>
              <a:t>10/03/2025</a:t>
            </a:fld>
            <a:endParaRPr lang="pt-BR"/>
          </a:p>
        </p:txBody>
      </p:sp>
      <p:sp>
        <p:nvSpPr>
          <p:cNvPr id="5" name="Espaço Reservado para Rodapé 4">
            <a:extLst>
              <a:ext uri="{FF2B5EF4-FFF2-40B4-BE49-F238E27FC236}">
                <a16:creationId xmlns:a16="http://schemas.microsoft.com/office/drawing/2014/main" id="{42497358-26EA-A6A4-ADF1-B27788A61A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t-BR"/>
          </a:p>
        </p:txBody>
      </p:sp>
      <p:sp>
        <p:nvSpPr>
          <p:cNvPr id="6" name="Espaço Reservado para Número de Slide 5">
            <a:extLst>
              <a:ext uri="{FF2B5EF4-FFF2-40B4-BE49-F238E27FC236}">
                <a16:creationId xmlns:a16="http://schemas.microsoft.com/office/drawing/2014/main" id="{6E9ABEC2-DCC6-BD60-C699-5348C2D91F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23B3CA8-ACFB-D244-B20E-FEB02A7F47B5}" type="slidenum">
              <a:rPr lang="pt-BR" smtClean="0"/>
              <a:t>‹nº›</a:t>
            </a:fld>
            <a:endParaRPr lang="pt-BR"/>
          </a:p>
        </p:txBody>
      </p:sp>
    </p:spTree>
    <p:extLst>
      <p:ext uri="{BB962C8B-B14F-4D97-AF65-F5344CB8AC3E}">
        <p14:creationId xmlns:p14="http://schemas.microsoft.com/office/powerpoint/2010/main" val="4158459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2.png"/></Relationships>
</file>

<file path=ppt/slides/_rels/slide5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eg"/><Relationship Id="rId1" Type="http://schemas.openxmlformats.org/officeDocument/2006/relationships/slideLayout" Target="../slideLayouts/slideLayout7.xml"/><Relationship Id="rId4" Type="http://schemas.microsoft.com/office/2007/relationships/hdphoto" Target="../media/hdphoto1.wdp"/></Relationships>
</file>

<file path=ppt/slides/_rels/slide6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http://gilsomoura.vilabol.uol.com.br/eras/650MMA00.jpg" TargetMode="External"/><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http://gilsomoura.vilabol.uol.com.br/eras/514MMA00.jpg" TargetMode="External"/><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http://gilsomoura.vilabol.uol.com.br/eras/458MMA00.jpg" TargetMode="External"/><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http://gilsomoura.vilabol.uol.com.br/eras/425MMA00.jpg" TargetMode="External"/><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http://gilsomoura.vilabol.uol.com.br/eras/390MMA00.jpg" TargetMode="External"/><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http://gilsomoura.vilabol.uol.com.br/eras/356MMA00.jpg" TargetMode="External"/><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http://gilsomoura.vilabol.uol.com.br/eras/306MMA00.jpg" TargetMode="External"/><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http://gilsomoura.vilabol.uol.com.br/eras/255MMA00.jpg" TargetMode="External"/><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http://gilsomoura.vilabol.uol.com.br/eras/237MMA00.jpg" TargetMode="External"/><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http://gilsomoura.vilabol.uol.com.br/eras/195MMA00.jpg" TargetMode="External"/><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http://gilsomoura.vilabol.uol.com.br/eras/066MMA00.jpg" TargetMode="External"/><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http://gilsomoura.vilabol.uol.com.br/eras/050MMA00.jpg" TargetMode="External"/><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http://gilsomoura.vilabol.uol.com.br/eras/18MAA000.jpg" TargetMode="External"/><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http://gilsomoura.vilabol.uol.com.br/eras/000MMA00.jpg" TargetMode="External"/><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64000">
              <a:schemeClr val="accent1">
                <a:lumMod val="45000"/>
                <a:lumOff val="55000"/>
              </a:schemeClr>
            </a:gs>
            <a:gs pos="77000">
              <a:schemeClr val="accent1">
                <a:lumMod val="45000"/>
                <a:lumOff val="55000"/>
              </a:schemeClr>
            </a:gs>
            <a:gs pos="100000">
              <a:srgbClr val="00B0F0"/>
            </a:gs>
          </a:gsLst>
          <a:path path="circle">
            <a:fillToRect l="100000" t="100000"/>
          </a:path>
          <a:tileRect r="-100000" b="-100000"/>
        </a:gra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5D9FC6AC-4A12-4825-8ABE-0732B8EF4D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Novas evidências confirmam que a Terra já foi uma “bola de neve” - Olhar  Digital">
            <a:extLst>
              <a:ext uri="{FF2B5EF4-FFF2-40B4-BE49-F238E27FC236}">
                <a16:creationId xmlns:a16="http://schemas.microsoft.com/office/drawing/2014/main" id="{D2B3D3AC-76C1-51D2-0198-B44ED01E73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8522" r="1" b="13667"/>
          <a:stretch/>
        </p:blipFill>
        <p:spPr bwMode="auto">
          <a:xfrm>
            <a:off x="1" y="10"/>
            <a:ext cx="11862683" cy="6857990"/>
          </a:xfrm>
          <a:custGeom>
            <a:avLst/>
            <a:gdLst/>
            <a:ahLst/>
            <a:cxnLst/>
            <a:rect l="l" t="t" r="r" b="b"/>
            <a:pathLst>
              <a:path w="11862683" h="6858000">
                <a:moveTo>
                  <a:pt x="0" y="0"/>
                </a:moveTo>
                <a:lnTo>
                  <a:pt x="4038600" y="0"/>
                </a:lnTo>
                <a:lnTo>
                  <a:pt x="4114800" y="0"/>
                </a:lnTo>
                <a:lnTo>
                  <a:pt x="4282294" y="0"/>
                </a:lnTo>
                <a:lnTo>
                  <a:pt x="6139260" y="0"/>
                </a:lnTo>
                <a:lnTo>
                  <a:pt x="6362810" y="0"/>
                </a:lnTo>
                <a:lnTo>
                  <a:pt x="7272221" y="0"/>
                </a:lnTo>
                <a:lnTo>
                  <a:pt x="10815342" y="0"/>
                </a:lnTo>
                <a:cubicBezTo>
                  <a:pt x="10709672" y="35571"/>
                  <a:pt x="10607020" y="78255"/>
                  <a:pt x="10501350" y="110269"/>
                </a:cubicBezTo>
                <a:cubicBezTo>
                  <a:pt x="10516447" y="145839"/>
                  <a:pt x="10531542" y="138725"/>
                  <a:pt x="10546639" y="135168"/>
                </a:cubicBezTo>
                <a:cubicBezTo>
                  <a:pt x="10637212" y="120941"/>
                  <a:pt x="10730806" y="110269"/>
                  <a:pt x="10818360" y="71141"/>
                </a:cubicBezTo>
                <a:cubicBezTo>
                  <a:pt x="10839496" y="64027"/>
                  <a:pt x="10863648" y="64027"/>
                  <a:pt x="10872705" y="88927"/>
                </a:cubicBezTo>
                <a:cubicBezTo>
                  <a:pt x="10887801" y="124497"/>
                  <a:pt x="10866668" y="145839"/>
                  <a:pt x="10845532" y="163625"/>
                </a:cubicBezTo>
                <a:cubicBezTo>
                  <a:pt x="10809304" y="195638"/>
                  <a:pt x="10767036" y="188525"/>
                  <a:pt x="10727787" y="192082"/>
                </a:cubicBezTo>
                <a:cubicBezTo>
                  <a:pt x="10619098" y="209867"/>
                  <a:pt x="10567772" y="259665"/>
                  <a:pt x="10543619" y="373491"/>
                </a:cubicBezTo>
                <a:cubicBezTo>
                  <a:pt x="10637212" y="327250"/>
                  <a:pt x="10730806" y="384162"/>
                  <a:pt x="10821380" y="352148"/>
                </a:cubicBezTo>
                <a:cubicBezTo>
                  <a:pt x="10845532" y="345034"/>
                  <a:pt x="10881763" y="355706"/>
                  <a:pt x="10869686" y="394834"/>
                </a:cubicBezTo>
                <a:cubicBezTo>
                  <a:pt x="10857610" y="430405"/>
                  <a:pt x="10818360" y="458860"/>
                  <a:pt x="10887801" y="451747"/>
                </a:cubicBezTo>
                <a:cubicBezTo>
                  <a:pt x="10939127" y="448189"/>
                  <a:pt x="10954222" y="405504"/>
                  <a:pt x="10969318" y="359262"/>
                </a:cubicBezTo>
                <a:cubicBezTo>
                  <a:pt x="10981394" y="334364"/>
                  <a:pt x="11014605" y="320135"/>
                  <a:pt x="11038758" y="334364"/>
                </a:cubicBezTo>
                <a:cubicBezTo>
                  <a:pt x="11068949" y="348592"/>
                  <a:pt x="11059892" y="387720"/>
                  <a:pt x="11059892" y="416176"/>
                </a:cubicBezTo>
                <a:cubicBezTo>
                  <a:pt x="11062912" y="469532"/>
                  <a:pt x="11038758" y="494431"/>
                  <a:pt x="10996491" y="505101"/>
                </a:cubicBezTo>
                <a:cubicBezTo>
                  <a:pt x="10945164" y="519330"/>
                  <a:pt x="10893840" y="537116"/>
                  <a:pt x="10827418" y="558458"/>
                </a:cubicBezTo>
                <a:cubicBezTo>
                  <a:pt x="10899878" y="594028"/>
                  <a:pt x="10954222" y="586915"/>
                  <a:pt x="11008566" y="558458"/>
                </a:cubicBezTo>
                <a:cubicBezTo>
                  <a:pt x="11074988" y="526444"/>
                  <a:pt x="11162542" y="483759"/>
                  <a:pt x="11216886" y="522887"/>
                </a:cubicBezTo>
                <a:cubicBezTo>
                  <a:pt x="11298403" y="579800"/>
                  <a:pt x="11364824" y="544229"/>
                  <a:pt x="11437284" y="533558"/>
                </a:cubicBezTo>
                <a:cubicBezTo>
                  <a:pt x="11588242" y="512216"/>
                  <a:pt x="11494648" y="480203"/>
                  <a:pt x="11645605" y="462417"/>
                </a:cubicBezTo>
                <a:cubicBezTo>
                  <a:pt x="11705988" y="455303"/>
                  <a:pt x="11769390" y="426847"/>
                  <a:pt x="11856944" y="465975"/>
                </a:cubicBezTo>
                <a:cubicBezTo>
                  <a:pt x="11461437" y="672284"/>
                  <a:pt x="11274250" y="658055"/>
                  <a:pt x="10921012" y="910606"/>
                </a:cubicBezTo>
                <a:cubicBezTo>
                  <a:pt x="10936107" y="935506"/>
                  <a:pt x="10951202" y="924835"/>
                  <a:pt x="10966299" y="921277"/>
                </a:cubicBezTo>
                <a:cubicBezTo>
                  <a:pt x="10990452" y="917720"/>
                  <a:pt x="11020644" y="903491"/>
                  <a:pt x="11026682" y="949734"/>
                </a:cubicBezTo>
                <a:cubicBezTo>
                  <a:pt x="11029702" y="985305"/>
                  <a:pt x="11011585" y="1003089"/>
                  <a:pt x="10981394" y="1006647"/>
                </a:cubicBezTo>
                <a:cubicBezTo>
                  <a:pt x="10893840" y="1020875"/>
                  <a:pt x="10815342" y="1070674"/>
                  <a:pt x="10736844" y="1113358"/>
                </a:cubicBezTo>
                <a:cubicBezTo>
                  <a:pt x="10700615" y="1131144"/>
                  <a:pt x="10661366" y="1156043"/>
                  <a:pt x="10676462" y="1220069"/>
                </a:cubicBezTo>
                <a:cubicBezTo>
                  <a:pt x="10706652" y="1237855"/>
                  <a:pt x="10727787" y="1212955"/>
                  <a:pt x="10751940" y="1209399"/>
                </a:cubicBezTo>
                <a:cubicBezTo>
                  <a:pt x="10776093" y="1205842"/>
                  <a:pt x="10833457" y="1220069"/>
                  <a:pt x="10818360" y="1230741"/>
                </a:cubicBezTo>
                <a:cubicBezTo>
                  <a:pt x="10748920" y="1269868"/>
                  <a:pt x="10875724" y="1365909"/>
                  <a:pt x="10791190" y="1365909"/>
                </a:cubicBezTo>
                <a:cubicBezTo>
                  <a:pt x="10652309" y="1365909"/>
                  <a:pt x="10576830" y="1536647"/>
                  <a:pt x="10443988" y="1540204"/>
                </a:cubicBezTo>
                <a:cubicBezTo>
                  <a:pt x="10422854" y="1540204"/>
                  <a:pt x="10413797" y="1572219"/>
                  <a:pt x="10413797" y="1597117"/>
                </a:cubicBezTo>
                <a:cubicBezTo>
                  <a:pt x="10413797" y="1629132"/>
                  <a:pt x="10434930" y="1632688"/>
                  <a:pt x="10456064" y="1636245"/>
                </a:cubicBezTo>
                <a:cubicBezTo>
                  <a:pt x="10489275" y="1639802"/>
                  <a:pt x="10525504" y="1597117"/>
                  <a:pt x="10567772" y="1657587"/>
                </a:cubicBezTo>
                <a:cubicBezTo>
                  <a:pt x="10489275" y="1693158"/>
                  <a:pt x="10407758" y="1728729"/>
                  <a:pt x="10410777" y="1849668"/>
                </a:cubicBezTo>
                <a:cubicBezTo>
                  <a:pt x="10410777" y="1881683"/>
                  <a:pt x="10377566" y="1895910"/>
                  <a:pt x="10353413" y="1903025"/>
                </a:cubicBezTo>
                <a:cubicBezTo>
                  <a:pt x="10311146" y="1917252"/>
                  <a:pt x="10277935" y="1938595"/>
                  <a:pt x="10253782" y="1984836"/>
                </a:cubicBezTo>
                <a:cubicBezTo>
                  <a:pt x="10253782" y="1995507"/>
                  <a:pt x="10253782" y="2002622"/>
                  <a:pt x="10253782" y="2013292"/>
                </a:cubicBezTo>
                <a:cubicBezTo>
                  <a:pt x="10259820" y="2123562"/>
                  <a:pt x="10320202" y="2120004"/>
                  <a:pt x="10386624" y="2102219"/>
                </a:cubicBezTo>
                <a:cubicBezTo>
                  <a:pt x="10465122" y="2080877"/>
                  <a:pt x="10543619" y="2038192"/>
                  <a:pt x="10628156" y="2077320"/>
                </a:cubicBezTo>
                <a:cubicBezTo>
                  <a:pt x="10510408" y="2130676"/>
                  <a:pt x="10380586" y="2134233"/>
                  <a:pt x="10271896" y="2208931"/>
                </a:cubicBezTo>
                <a:cubicBezTo>
                  <a:pt x="10676462" y="2223159"/>
                  <a:pt x="11032720" y="1984836"/>
                  <a:pt x="11425208" y="1892353"/>
                </a:cubicBezTo>
                <a:cubicBezTo>
                  <a:pt x="11413131" y="1952823"/>
                  <a:pt x="11379920" y="1967051"/>
                  <a:pt x="11352748" y="1974165"/>
                </a:cubicBezTo>
                <a:cubicBezTo>
                  <a:pt x="11207830" y="2020407"/>
                  <a:pt x="11081026" y="2112891"/>
                  <a:pt x="10948184" y="2191146"/>
                </a:cubicBezTo>
                <a:cubicBezTo>
                  <a:pt x="10893840" y="2223159"/>
                  <a:pt x="10854590" y="2258731"/>
                  <a:pt x="10833457" y="2326314"/>
                </a:cubicBezTo>
                <a:cubicBezTo>
                  <a:pt x="10815342" y="2390340"/>
                  <a:pt x="10779112" y="2418796"/>
                  <a:pt x="10712690" y="2401012"/>
                </a:cubicBezTo>
                <a:cubicBezTo>
                  <a:pt x="10658346" y="2386784"/>
                  <a:pt x="10600982" y="2393898"/>
                  <a:pt x="10543619" y="2401012"/>
                </a:cubicBezTo>
                <a:cubicBezTo>
                  <a:pt x="10480218" y="2408126"/>
                  <a:pt x="10407758" y="2479267"/>
                  <a:pt x="10422854" y="2518395"/>
                </a:cubicBezTo>
                <a:cubicBezTo>
                  <a:pt x="10453044" y="2582422"/>
                  <a:pt x="10504370" y="2550408"/>
                  <a:pt x="10546639" y="2543294"/>
                </a:cubicBezTo>
                <a:cubicBezTo>
                  <a:pt x="10597964" y="2536181"/>
                  <a:pt x="10691556" y="2518395"/>
                  <a:pt x="10691556" y="2525509"/>
                </a:cubicBezTo>
                <a:cubicBezTo>
                  <a:pt x="10724768" y="2685576"/>
                  <a:pt x="10800246" y="2564636"/>
                  <a:pt x="10854590" y="2564636"/>
                </a:cubicBezTo>
                <a:cubicBezTo>
                  <a:pt x="10905916" y="2564636"/>
                  <a:pt x="10957241" y="2546851"/>
                  <a:pt x="11005548" y="2532623"/>
                </a:cubicBezTo>
                <a:cubicBezTo>
                  <a:pt x="11068949" y="2514837"/>
                  <a:pt x="11126312" y="2546851"/>
                  <a:pt x="11186696" y="2553965"/>
                </a:cubicBezTo>
                <a:cubicBezTo>
                  <a:pt x="11241040" y="2561080"/>
                  <a:pt x="11210850" y="2653563"/>
                  <a:pt x="11244060" y="2692689"/>
                </a:cubicBezTo>
                <a:cubicBezTo>
                  <a:pt x="11250097" y="2703362"/>
                  <a:pt x="11256136" y="2703362"/>
                  <a:pt x="11262174" y="2703362"/>
                </a:cubicBezTo>
                <a:cubicBezTo>
                  <a:pt x="11280289" y="2980812"/>
                  <a:pt x="11597299" y="2913227"/>
                  <a:pt x="11597299" y="2923898"/>
                </a:cubicBezTo>
                <a:cubicBezTo>
                  <a:pt x="11624471" y="2941684"/>
                  <a:pt x="11657682" y="2899000"/>
                  <a:pt x="11690892" y="2941684"/>
                </a:cubicBezTo>
                <a:cubicBezTo>
                  <a:pt x="11548993" y="3137322"/>
                  <a:pt x="11331614" y="3183563"/>
                  <a:pt x="11138390" y="3329402"/>
                </a:cubicBezTo>
                <a:cubicBezTo>
                  <a:pt x="11298403" y="3379202"/>
                  <a:pt x="11391998" y="3208463"/>
                  <a:pt x="11509744" y="3229805"/>
                </a:cubicBezTo>
                <a:cubicBezTo>
                  <a:pt x="11567107" y="3283162"/>
                  <a:pt x="11395016" y="3368530"/>
                  <a:pt x="11561068" y="3393429"/>
                </a:cubicBezTo>
                <a:cubicBezTo>
                  <a:pt x="11488610" y="3439672"/>
                  <a:pt x="11437284" y="3485914"/>
                  <a:pt x="11385959" y="3539269"/>
                </a:cubicBezTo>
                <a:cubicBezTo>
                  <a:pt x="11298403" y="3635309"/>
                  <a:pt x="11280289" y="3699337"/>
                  <a:pt x="11322556" y="3827390"/>
                </a:cubicBezTo>
                <a:cubicBezTo>
                  <a:pt x="11349730" y="3912759"/>
                  <a:pt x="11388978" y="3991015"/>
                  <a:pt x="11352748" y="4090612"/>
                </a:cubicBezTo>
                <a:cubicBezTo>
                  <a:pt x="11328595" y="4158196"/>
                  <a:pt x="11337653" y="4204438"/>
                  <a:pt x="11428226" y="4172424"/>
                </a:cubicBezTo>
                <a:cubicBezTo>
                  <a:pt x="11524840" y="4140411"/>
                  <a:pt x="11561068" y="4200882"/>
                  <a:pt x="11536915" y="4321821"/>
                </a:cubicBezTo>
                <a:cubicBezTo>
                  <a:pt x="11521821" y="4400076"/>
                  <a:pt x="11536915" y="4424975"/>
                  <a:pt x="11603338" y="4414305"/>
                </a:cubicBezTo>
                <a:cubicBezTo>
                  <a:pt x="11675796" y="4403633"/>
                  <a:pt x="11745236" y="4353835"/>
                  <a:pt x="11835811" y="4378734"/>
                </a:cubicBezTo>
                <a:cubicBezTo>
                  <a:pt x="11763352" y="4521016"/>
                  <a:pt x="11609374" y="4478331"/>
                  <a:pt x="11524840" y="4613499"/>
                </a:cubicBezTo>
                <a:cubicBezTo>
                  <a:pt x="11624471" y="4613499"/>
                  <a:pt x="11702969" y="4613499"/>
                  <a:pt x="11775427" y="4585042"/>
                </a:cubicBezTo>
                <a:cubicBezTo>
                  <a:pt x="11805619" y="4574373"/>
                  <a:pt x="11838830" y="4560144"/>
                  <a:pt x="11856944" y="4602828"/>
                </a:cubicBezTo>
                <a:cubicBezTo>
                  <a:pt x="11878080" y="4652628"/>
                  <a:pt x="11835811" y="4670412"/>
                  <a:pt x="11811658" y="4677526"/>
                </a:cubicBezTo>
                <a:cubicBezTo>
                  <a:pt x="11742216" y="4702425"/>
                  <a:pt x="11687874" y="4759339"/>
                  <a:pt x="11627490" y="4805580"/>
                </a:cubicBezTo>
                <a:cubicBezTo>
                  <a:pt x="11497668" y="4905177"/>
                  <a:pt x="11355767" y="4990547"/>
                  <a:pt x="11247078" y="5154171"/>
                </a:cubicBezTo>
                <a:cubicBezTo>
                  <a:pt x="11382940" y="5111487"/>
                  <a:pt x="11485590" y="5011889"/>
                  <a:pt x="11615414" y="4994104"/>
                </a:cubicBezTo>
                <a:cubicBezTo>
                  <a:pt x="11503704" y="5143500"/>
                  <a:pt x="11361806" y="5243097"/>
                  <a:pt x="11228964" y="5353367"/>
                </a:cubicBezTo>
                <a:cubicBezTo>
                  <a:pt x="11189714" y="5385379"/>
                  <a:pt x="11150466" y="5406721"/>
                  <a:pt x="11144428" y="5474306"/>
                </a:cubicBezTo>
                <a:cubicBezTo>
                  <a:pt x="11126312" y="5605917"/>
                  <a:pt x="11078008" y="5712629"/>
                  <a:pt x="10969318" y="5769542"/>
                </a:cubicBezTo>
                <a:cubicBezTo>
                  <a:pt x="10969318" y="5769542"/>
                  <a:pt x="10975356" y="5790884"/>
                  <a:pt x="10978374" y="5801555"/>
                </a:cubicBezTo>
                <a:cubicBezTo>
                  <a:pt x="11044797" y="5805112"/>
                  <a:pt x="11096122" y="5726858"/>
                  <a:pt x="11177639" y="5755314"/>
                </a:cubicBezTo>
                <a:cubicBezTo>
                  <a:pt x="11096122" y="5862025"/>
                  <a:pt x="11029702" y="5954508"/>
                  <a:pt x="10917992" y="6004307"/>
                </a:cubicBezTo>
                <a:cubicBezTo>
                  <a:pt x="10827418" y="6043434"/>
                  <a:pt x="10715710" y="6068335"/>
                  <a:pt x="10649289" y="6196388"/>
                </a:cubicBezTo>
                <a:cubicBezTo>
                  <a:pt x="10724768" y="6221287"/>
                  <a:pt x="10782132" y="6189274"/>
                  <a:pt x="10839496" y="6167932"/>
                </a:cubicBezTo>
                <a:cubicBezTo>
                  <a:pt x="10927050" y="6132361"/>
                  <a:pt x="11014605" y="6093234"/>
                  <a:pt x="11102160" y="6057663"/>
                </a:cubicBezTo>
                <a:cubicBezTo>
                  <a:pt x="11135372" y="6043434"/>
                  <a:pt x="11171600" y="6036320"/>
                  <a:pt x="11192734" y="6100347"/>
                </a:cubicBezTo>
                <a:cubicBezTo>
                  <a:pt x="11081026" y="6114575"/>
                  <a:pt x="11014605" y="6199945"/>
                  <a:pt x="10945164" y="6281757"/>
                </a:cubicBezTo>
                <a:cubicBezTo>
                  <a:pt x="10905916" y="6327999"/>
                  <a:pt x="10872705" y="6388469"/>
                  <a:pt x="10803265" y="6367127"/>
                </a:cubicBezTo>
                <a:cubicBezTo>
                  <a:pt x="10767036" y="6356456"/>
                  <a:pt x="10742882" y="6388469"/>
                  <a:pt x="10745901" y="6431153"/>
                </a:cubicBezTo>
                <a:cubicBezTo>
                  <a:pt x="10760998" y="6580550"/>
                  <a:pt x="10673442" y="6630349"/>
                  <a:pt x="10582868" y="6658805"/>
                </a:cubicBezTo>
                <a:cubicBezTo>
                  <a:pt x="10450026" y="6701489"/>
                  <a:pt x="10332280" y="6786859"/>
                  <a:pt x="10208496" y="6858000"/>
                </a:cubicBezTo>
                <a:lnTo>
                  <a:pt x="7272221" y="6858000"/>
                </a:lnTo>
                <a:lnTo>
                  <a:pt x="6362810" y="6858000"/>
                </a:lnTo>
                <a:lnTo>
                  <a:pt x="6139260" y="6858000"/>
                </a:lnTo>
                <a:lnTo>
                  <a:pt x="4282294" y="6858000"/>
                </a:lnTo>
                <a:lnTo>
                  <a:pt x="4114800" y="6858000"/>
                </a:lnTo>
                <a:lnTo>
                  <a:pt x="4038600"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4" name="CaixaDeTexto 3">
            <a:extLst>
              <a:ext uri="{FF2B5EF4-FFF2-40B4-BE49-F238E27FC236}">
                <a16:creationId xmlns:a16="http://schemas.microsoft.com/office/drawing/2014/main" id="{872B9179-894E-F37D-E61E-683CEEBD208F}"/>
              </a:ext>
            </a:extLst>
          </p:cNvPr>
          <p:cNvSpPr txBox="1"/>
          <p:nvPr/>
        </p:nvSpPr>
        <p:spPr>
          <a:xfrm>
            <a:off x="1694136" y="3105834"/>
            <a:ext cx="8800679" cy="646331"/>
          </a:xfrm>
          <a:prstGeom prst="rect">
            <a:avLst/>
          </a:prstGeom>
          <a:gradFill>
            <a:gsLst>
              <a:gs pos="0">
                <a:schemeClr val="accent1">
                  <a:lumMod val="5000"/>
                  <a:lumOff val="95000"/>
                </a:schemeClr>
              </a:gs>
              <a:gs pos="58000">
                <a:schemeClr val="accent1">
                  <a:lumMod val="45000"/>
                  <a:lumOff val="55000"/>
                </a:schemeClr>
              </a:gs>
              <a:gs pos="61000">
                <a:schemeClr val="accent1">
                  <a:lumMod val="45000"/>
                  <a:lumOff val="55000"/>
                </a:schemeClr>
              </a:gs>
              <a:gs pos="78000">
                <a:schemeClr val="accent4">
                  <a:lumMod val="40000"/>
                  <a:lumOff val="60000"/>
                </a:schemeClr>
              </a:gs>
            </a:gsLst>
            <a:lin ang="5400000" scaled="1"/>
          </a:gradFill>
        </p:spPr>
        <p:txBody>
          <a:bodyPr wrap="none" rtlCol="0">
            <a:spAutoFit/>
          </a:bodyPr>
          <a:lstStyle/>
          <a:p>
            <a:r>
              <a:rPr lang="pt-BR" sz="3600" b="1" dirty="0">
                <a:effectLst>
                  <a:outerShdw blurRad="50800" dist="38100" dir="5400000" algn="t" rotWithShape="0">
                    <a:prstClr val="black">
                      <a:alpha val="40000"/>
                    </a:prstClr>
                  </a:outerShdw>
                </a:effectLst>
              </a:rPr>
              <a:t>Mudanças Climáticas na história da Terra</a:t>
            </a:r>
          </a:p>
        </p:txBody>
      </p:sp>
      <p:sp>
        <p:nvSpPr>
          <p:cNvPr id="5" name="CaixaDeTexto 4">
            <a:extLst>
              <a:ext uri="{FF2B5EF4-FFF2-40B4-BE49-F238E27FC236}">
                <a16:creationId xmlns:a16="http://schemas.microsoft.com/office/drawing/2014/main" id="{EA669A5F-A70F-CDE4-F05C-3192E86DA7A1}"/>
              </a:ext>
            </a:extLst>
          </p:cNvPr>
          <p:cNvSpPr txBox="1"/>
          <p:nvPr/>
        </p:nvSpPr>
        <p:spPr>
          <a:xfrm>
            <a:off x="1694136" y="3929062"/>
            <a:ext cx="3393429" cy="646331"/>
          </a:xfrm>
          <a:prstGeom prst="rect">
            <a:avLst/>
          </a:prstGeom>
          <a:noFill/>
        </p:spPr>
        <p:txBody>
          <a:bodyPr wrap="none" rtlCol="0">
            <a:spAutoFit/>
          </a:bodyPr>
          <a:lstStyle/>
          <a:p>
            <a:r>
              <a:rPr lang="pt-BR" b="1" dirty="0">
                <a:solidFill>
                  <a:schemeClr val="bg1"/>
                </a:solidFill>
                <a:effectLst>
                  <a:outerShdw blurRad="50800" dist="38100" dir="5400000" algn="t" rotWithShape="0">
                    <a:prstClr val="black">
                      <a:alpha val="40000"/>
                    </a:prstClr>
                  </a:outerShdw>
                </a:effectLst>
              </a:rPr>
              <a:t>Prof. Maurício Lamano Ferreira</a:t>
            </a:r>
          </a:p>
          <a:p>
            <a:r>
              <a:rPr lang="pt-BR" b="1" dirty="0">
                <a:solidFill>
                  <a:schemeClr val="bg1"/>
                </a:solidFill>
                <a:effectLst>
                  <a:outerShdw blurRad="50800" dist="38100" dir="5400000" algn="t" rotWithShape="0">
                    <a:prstClr val="black">
                      <a:alpha val="40000"/>
                    </a:prstClr>
                  </a:outerShdw>
                </a:effectLst>
              </a:rPr>
              <a:t>Aula #2</a:t>
            </a:r>
          </a:p>
        </p:txBody>
      </p:sp>
      <p:sp>
        <p:nvSpPr>
          <p:cNvPr id="6" name="CaixaDeTexto 5">
            <a:extLst>
              <a:ext uri="{FF2B5EF4-FFF2-40B4-BE49-F238E27FC236}">
                <a16:creationId xmlns:a16="http://schemas.microsoft.com/office/drawing/2014/main" id="{04C8BC27-6066-BDCF-1B9A-BAEFEA3F0EF3}"/>
              </a:ext>
            </a:extLst>
          </p:cNvPr>
          <p:cNvSpPr txBox="1"/>
          <p:nvPr/>
        </p:nvSpPr>
        <p:spPr>
          <a:xfrm>
            <a:off x="-2421467" y="-1083733"/>
            <a:ext cx="184731" cy="369332"/>
          </a:xfrm>
          <a:prstGeom prst="rect">
            <a:avLst/>
          </a:prstGeom>
          <a:noFill/>
        </p:spPr>
        <p:txBody>
          <a:bodyPr wrap="none" rtlCol="0">
            <a:spAutoFit/>
          </a:bodyPr>
          <a:lstStyle/>
          <a:p>
            <a:endParaRPr lang="pt-BR"/>
          </a:p>
        </p:txBody>
      </p:sp>
    </p:spTree>
    <p:extLst>
      <p:ext uri="{BB962C8B-B14F-4D97-AF65-F5344CB8AC3E}">
        <p14:creationId xmlns:p14="http://schemas.microsoft.com/office/powerpoint/2010/main" val="3630274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69EE726-037D-FE62-069A-19EE58A595D1}"/>
            </a:ext>
          </a:extLst>
        </p:cNvPr>
        <p:cNvGrpSpPr/>
        <p:nvPr/>
      </p:nvGrpSpPr>
      <p:grpSpPr>
        <a:xfrm>
          <a:off x="0" y="0"/>
          <a:ext cx="0" cy="0"/>
          <a:chOff x="0" y="0"/>
          <a:chExt cx="0" cy="0"/>
        </a:xfrm>
      </p:grpSpPr>
      <p:sp useBgFill="1">
        <p:nvSpPr>
          <p:cNvPr id="47117" name="Rectangle 47116">
            <a:extLst>
              <a:ext uri="{FF2B5EF4-FFF2-40B4-BE49-F238E27FC236}">
                <a16:creationId xmlns:a16="http://schemas.microsoft.com/office/drawing/2014/main" id="{E2CFBC99-FB8F-41F7-A81D-A5288D688D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112" name="Picture 8" descr="Ilustração da Transição da Revolução Agrícola">
            <a:extLst>
              <a:ext uri="{FF2B5EF4-FFF2-40B4-BE49-F238E27FC236}">
                <a16:creationId xmlns:a16="http://schemas.microsoft.com/office/drawing/2014/main" id="{35C7D309-CC6C-C4C7-2731-1612BCDD1B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69"/>
          <a:stretch/>
        </p:blipFill>
        <p:spPr bwMode="auto">
          <a:xfrm>
            <a:off x="20" y="10"/>
            <a:ext cx="12188932" cy="6857990"/>
          </a:xfrm>
          <a:prstGeom prst="rect">
            <a:avLst/>
          </a:prstGeom>
          <a:noFill/>
          <a:extLst>
            <a:ext uri="{909E8E84-426E-40DD-AFC4-6F175D3DCCD1}">
              <a14:hiddenFill xmlns:a14="http://schemas.microsoft.com/office/drawing/2010/main">
                <a:solidFill>
                  <a:srgbClr val="FFFFFF"/>
                </a:solidFill>
              </a14:hiddenFill>
            </a:ext>
          </a:extLst>
        </p:spPr>
      </p:pic>
      <p:sp>
        <p:nvSpPr>
          <p:cNvPr id="47119" name="Freeform: Shape 47118">
            <a:extLst>
              <a:ext uri="{FF2B5EF4-FFF2-40B4-BE49-F238E27FC236}">
                <a16:creationId xmlns:a16="http://schemas.microsoft.com/office/drawing/2014/main" id="{A435A76B-D478-4F38-9D76-040E49ADC6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40138" y="2758601"/>
            <a:ext cx="7832767" cy="4099399"/>
          </a:xfrm>
          <a:custGeom>
            <a:avLst/>
            <a:gdLst>
              <a:gd name="connsiteX0" fmla="*/ 4436398 w 7832767"/>
              <a:gd name="connsiteY0" fmla="*/ 580 h 4099399"/>
              <a:gd name="connsiteX1" fmla="*/ 5062070 w 7832767"/>
              <a:gd name="connsiteY1" fmla="*/ 20166 h 4099399"/>
              <a:gd name="connsiteX2" fmla="*/ 6429770 w 7832767"/>
              <a:gd name="connsiteY2" fmla="*/ 44716 h 4099399"/>
              <a:gd name="connsiteX3" fmla="*/ 7261927 w 7832767"/>
              <a:gd name="connsiteY3" fmla="*/ 147922 h 4099399"/>
              <a:gd name="connsiteX4" fmla="*/ 7370574 w 7832767"/>
              <a:gd name="connsiteY4" fmla="*/ 185497 h 4099399"/>
              <a:gd name="connsiteX5" fmla="*/ 7342690 w 7832767"/>
              <a:gd name="connsiteY5" fmla="*/ 262652 h 4099399"/>
              <a:gd name="connsiteX6" fmla="*/ 7154722 w 7832767"/>
              <a:gd name="connsiteY6" fmla="*/ 283192 h 4099399"/>
              <a:gd name="connsiteX7" fmla="*/ 7257600 w 7832767"/>
              <a:gd name="connsiteY7" fmla="*/ 340809 h 4099399"/>
              <a:gd name="connsiteX8" fmla="*/ 7031654 w 7832767"/>
              <a:gd name="connsiteY8" fmla="*/ 384897 h 4099399"/>
              <a:gd name="connsiteX9" fmla="*/ 7061460 w 7832767"/>
              <a:gd name="connsiteY9" fmla="*/ 415459 h 4099399"/>
              <a:gd name="connsiteX10" fmla="*/ 7091746 w 7832767"/>
              <a:gd name="connsiteY10" fmla="*/ 444516 h 4099399"/>
              <a:gd name="connsiteX11" fmla="*/ 6661966 w 7832767"/>
              <a:gd name="connsiteY11" fmla="*/ 519166 h 4099399"/>
              <a:gd name="connsiteX12" fmla="*/ 7169625 w 7832767"/>
              <a:gd name="connsiteY12" fmla="*/ 655940 h 4099399"/>
              <a:gd name="connsiteX13" fmla="*/ 7077324 w 7832767"/>
              <a:gd name="connsiteY13" fmla="*/ 729587 h 4099399"/>
              <a:gd name="connsiteX14" fmla="*/ 7370574 w 7832767"/>
              <a:gd name="connsiteY14" fmla="*/ 845819 h 4099399"/>
              <a:gd name="connsiteX15" fmla="*/ 7608539 w 7832767"/>
              <a:gd name="connsiteY15" fmla="*/ 990610 h 4099399"/>
              <a:gd name="connsiteX16" fmla="*/ 7742185 w 7832767"/>
              <a:gd name="connsiteY16" fmla="*/ 1180991 h 4099399"/>
              <a:gd name="connsiteX17" fmla="*/ 7789296 w 7832767"/>
              <a:gd name="connsiteY17" fmla="*/ 1266161 h 4099399"/>
              <a:gd name="connsiteX18" fmla="*/ 7831602 w 7832767"/>
              <a:gd name="connsiteY18" fmla="*/ 1355841 h 4099399"/>
              <a:gd name="connsiteX19" fmla="*/ 7758529 w 7832767"/>
              <a:gd name="connsiteY19" fmla="*/ 1445019 h 4099399"/>
              <a:gd name="connsiteX20" fmla="*/ 7710936 w 7832767"/>
              <a:gd name="connsiteY20" fmla="*/ 1553237 h 4099399"/>
              <a:gd name="connsiteX21" fmla="*/ 7754684 w 7832767"/>
              <a:gd name="connsiteY21" fmla="*/ 1616863 h 4099399"/>
              <a:gd name="connsiteX22" fmla="*/ 7755645 w 7832767"/>
              <a:gd name="connsiteY22" fmla="*/ 1759148 h 4099399"/>
              <a:gd name="connsiteX23" fmla="*/ 7725360 w 7832767"/>
              <a:gd name="connsiteY23" fmla="*/ 1826283 h 4099399"/>
              <a:gd name="connsiteX24" fmla="*/ 7633056 w 7832767"/>
              <a:gd name="connsiteY24" fmla="*/ 1972074 h 4099399"/>
              <a:gd name="connsiteX25" fmla="*/ 7554696 w 7832767"/>
              <a:gd name="connsiteY25" fmla="*/ 2004640 h 4099399"/>
              <a:gd name="connsiteX26" fmla="*/ 7562870 w 7832767"/>
              <a:gd name="connsiteY26" fmla="*/ 2592817 h 4099399"/>
              <a:gd name="connsiteX27" fmla="*/ 7620078 w 7832767"/>
              <a:gd name="connsiteY27" fmla="*/ 2877387 h 4099399"/>
              <a:gd name="connsiteX28" fmla="*/ 7579695 w 7832767"/>
              <a:gd name="connsiteY28" fmla="*/ 3198029 h 4099399"/>
              <a:gd name="connsiteX29" fmla="*/ 7713340 w 7832767"/>
              <a:gd name="connsiteY29" fmla="*/ 3435003 h 4099399"/>
              <a:gd name="connsiteX30" fmla="*/ 7658054 w 7832767"/>
              <a:gd name="connsiteY30" fmla="*/ 3526187 h 4099399"/>
              <a:gd name="connsiteX31" fmla="*/ 7813815 w 7832767"/>
              <a:gd name="connsiteY31" fmla="*/ 3628391 h 4099399"/>
              <a:gd name="connsiteX32" fmla="*/ 7669112 w 7832767"/>
              <a:gd name="connsiteY32" fmla="*/ 3773681 h 4099399"/>
              <a:gd name="connsiteX33" fmla="*/ 7429704 w 7832767"/>
              <a:gd name="connsiteY33" fmla="*/ 4001137 h 4099399"/>
              <a:gd name="connsiteX34" fmla="*/ 7417475 w 7832767"/>
              <a:gd name="connsiteY34" fmla="*/ 4099399 h 4099399"/>
              <a:gd name="connsiteX35" fmla="*/ 180606 w 7832767"/>
              <a:gd name="connsiteY35" fmla="*/ 4099399 h 4099399"/>
              <a:gd name="connsiteX36" fmla="*/ 164649 w 7832767"/>
              <a:gd name="connsiteY36" fmla="*/ 4093760 h 4099399"/>
              <a:gd name="connsiteX37" fmla="*/ 160465 w 7832767"/>
              <a:gd name="connsiteY37" fmla="*/ 4076287 h 4099399"/>
              <a:gd name="connsiteX38" fmla="*/ 549383 w 7832767"/>
              <a:gd name="connsiteY38" fmla="*/ 3827790 h 4099399"/>
              <a:gd name="connsiteX39" fmla="*/ 756100 w 7832767"/>
              <a:gd name="connsiteY39" fmla="*/ 3722078 h 4099399"/>
              <a:gd name="connsiteX40" fmla="*/ 415738 w 7832767"/>
              <a:gd name="connsiteY40" fmla="*/ 3746126 h 4099399"/>
              <a:gd name="connsiteX41" fmla="*/ 671971 w 7832767"/>
              <a:gd name="connsiteY41" fmla="*/ 3563762 h 4099399"/>
              <a:gd name="connsiteX42" fmla="*/ 619570 w 7832767"/>
              <a:gd name="connsiteY42" fmla="*/ 3530194 h 4099399"/>
              <a:gd name="connsiteX43" fmla="*/ 523422 w 7832767"/>
              <a:gd name="connsiteY43" fmla="*/ 3507649 h 4099399"/>
              <a:gd name="connsiteX44" fmla="*/ 957048 w 7832767"/>
              <a:gd name="connsiteY44" fmla="*/ 3392918 h 4099399"/>
              <a:gd name="connsiteX45" fmla="*/ 835904 w 7832767"/>
              <a:gd name="connsiteY45" fmla="*/ 3231596 h 4099399"/>
              <a:gd name="connsiteX46" fmla="*/ 930608 w 7832767"/>
              <a:gd name="connsiteY46" fmla="*/ 3195022 h 4099399"/>
              <a:gd name="connsiteX47" fmla="*/ 817153 w 7832767"/>
              <a:gd name="connsiteY47" fmla="*/ 3190514 h 4099399"/>
              <a:gd name="connsiteX48" fmla="*/ 727736 w 7832767"/>
              <a:gd name="connsiteY48" fmla="*/ 3191015 h 4099399"/>
              <a:gd name="connsiteX49" fmla="*/ 567170 w 7832767"/>
              <a:gd name="connsiteY49" fmla="*/ 3150434 h 4099399"/>
              <a:gd name="connsiteX50" fmla="*/ 2784 w 7832767"/>
              <a:gd name="connsiteY50" fmla="*/ 3218569 h 4099399"/>
              <a:gd name="connsiteX51" fmla="*/ 122006 w 7832767"/>
              <a:gd name="connsiteY51" fmla="*/ 3122877 h 4099399"/>
              <a:gd name="connsiteX52" fmla="*/ 264786 w 7832767"/>
              <a:gd name="connsiteY52" fmla="*/ 3068269 h 4099399"/>
              <a:gd name="connsiteX53" fmla="*/ 72009 w 7832767"/>
              <a:gd name="connsiteY53" fmla="*/ 3039210 h 4099399"/>
              <a:gd name="connsiteX54" fmla="*/ 459485 w 7832767"/>
              <a:gd name="connsiteY54" fmla="*/ 2948028 h 4099399"/>
              <a:gd name="connsiteX55" fmla="*/ 365260 w 7832767"/>
              <a:gd name="connsiteY55" fmla="*/ 2866364 h 4099399"/>
              <a:gd name="connsiteX56" fmla="*/ 607071 w 7832767"/>
              <a:gd name="connsiteY56" fmla="*/ 2498127 h 4099399"/>
              <a:gd name="connsiteX57" fmla="*/ 1090213 w 7832767"/>
              <a:gd name="connsiteY57" fmla="*/ 2289209 h 4099399"/>
              <a:gd name="connsiteX58" fmla="*/ 1337313 w 7832767"/>
              <a:gd name="connsiteY58" fmla="*/ 2272676 h 4099399"/>
              <a:gd name="connsiteX59" fmla="*/ 1268086 w 7832767"/>
              <a:gd name="connsiteY59" fmla="*/ 2205541 h 4099399"/>
              <a:gd name="connsiteX60" fmla="*/ 1449324 w 7832767"/>
              <a:gd name="connsiteY60" fmla="*/ 1827285 h 4099399"/>
              <a:gd name="connsiteX61" fmla="*/ 1255107 w 7832767"/>
              <a:gd name="connsiteY61" fmla="*/ 1849829 h 4099399"/>
              <a:gd name="connsiteX62" fmla="*/ 259497 w 7832767"/>
              <a:gd name="connsiteY62" fmla="*/ 1865862 h 4099399"/>
              <a:gd name="connsiteX63" fmla="*/ 160947 w 7832767"/>
              <a:gd name="connsiteY63" fmla="*/ 1851332 h 4099399"/>
              <a:gd name="connsiteX64" fmla="*/ 845998 w 7832767"/>
              <a:gd name="connsiteY64" fmla="*/ 1661453 h 4099399"/>
              <a:gd name="connsiteX65" fmla="*/ 575343 w 7832767"/>
              <a:gd name="connsiteY65" fmla="*/ 1610350 h 4099399"/>
              <a:gd name="connsiteX66" fmla="*/ 512846 w 7832767"/>
              <a:gd name="connsiteY66" fmla="*/ 1589809 h 4099399"/>
              <a:gd name="connsiteX67" fmla="*/ 570054 w 7832767"/>
              <a:gd name="connsiteY67" fmla="*/ 1536702 h 4099399"/>
              <a:gd name="connsiteX68" fmla="*/ 714276 w 7832767"/>
              <a:gd name="connsiteY68" fmla="*/ 1483095 h 4099399"/>
              <a:gd name="connsiteX69" fmla="*/ 321033 w 7832767"/>
              <a:gd name="connsiteY69" fmla="*/ 1560250 h 4099399"/>
              <a:gd name="connsiteX70" fmla="*/ 348915 w 7832767"/>
              <a:gd name="connsiteY70" fmla="*/ 1478587 h 4099399"/>
              <a:gd name="connsiteX71" fmla="*/ 309975 w 7832767"/>
              <a:gd name="connsiteY71" fmla="*/ 1404938 h 4099399"/>
              <a:gd name="connsiteX72" fmla="*/ 531595 w 7832767"/>
              <a:gd name="connsiteY72" fmla="*/ 1310249 h 4099399"/>
              <a:gd name="connsiteX73" fmla="*/ 840230 w 7832767"/>
              <a:gd name="connsiteY73" fmla="*/ 1125380 h 4099399"/>
              <a:gd name="connsiteX74" fmla="*/ 1149825 w 7832767"/>
              <a:gd name="connsiteY74" fmla="*/ 1007142 h 4099399"/>
              <a:gd name="connsiteX75" fmla="*/ 1405096 w 7832767"/>
              <a:gd name="connsiteY75" fmla="*/ 901932 h 4099399"/>
              <a:gd name="connsiteX76" fmla="*/ 1167613 w 7832767"/>
              <a:gd name="connsiteY76" fmla="*/ 918465 h 4099399"/>
              <a:gd name="connsiteX77" fmla="*/ 1563740 w 7832767"/>
              <a:gd name="connsiteY77" fmla="*/ 752632 h 4099399"/>
              <a:gd name="connsiteX78" fmla="*/ 1623833 w 7832767"/>
              <a:gd name="connsiteY78" fmla="*/ 742112 h 4099399"/>
              <a:gd name="connsiteX79" fmla="*/ 2259848 w 7832767"/>
              <a:gd name="connsiteY79" fmla="*/ 624877 h 4099399"/>
              <a:gd name="connsiteX80" fmla="*/ 2382917 w 7832767"/>
              <a:gd name="connsiteY80" fmla="*/ 566761 h 4099399"/>
              <a:gd name="connsiteX81" fmla="*/ 2241099 w 7832767"/>
              <a:gd name="connsiteY81" fmla="*/ 554235 h 4099399"/>
              <a:gd name="connsiteX82" fmla="*/ 1768535 w 7832767"/>
              <a:gd name="connsiteY82" fmla="*/ 588806 h 4099399"/>
              <a:gd name="connsiteX83" fmla="*/ 2089668 w 7832767"/>
              <a:gd name="connsiteY83" fmla="*/ 516159 h 4099399"/>
              <a:gd name="connsiteX84" fmla="*/ 1739690 w 7832767"/>
              <a:gd name="connsiteY84" fmla="*/ 493614 h 4099399"/>
              <a:gd name="connsiteX85" fmla="*/ 1657003 w 7832767"/>
              <a:gd name="connsiteY85" fmla="*/ 436500 h 4099399"/>
              <a:gd name="connsiteX86" fmla="*/ 1716134 w 7832767"/>
              <a:gd name="connsiteY86" fmla="*/ 380889 h 4099399"/>
              <a:gd name="connsiteX87" fmla="*/ 1931986 w 7832767"/>
              <a:gd name="connsiteY87" fmla="*/ 319766 h 4099399"/>
              <a:gd name="connsiteX88" fmla="*/ 2152163 w 7832767"/>
              <a:gd name="connsiteY88" fmla="*/ 230087 h 4099399"/>
              <a:gd name="connsiteX89" fmla="*/ 2858367 w 7832767"/>
              <a:gd name="connsiteY89" fmla="*/ 102831 h 4099399"/>
              <a:gd name="connsiteX90" fmla="*/ 3327568 w 7832767"/>
              <a:gd name="connsiteY90" fmla="*/ 61248 h 4099399"/>
              <a:gd name="connsiteX91" fmla="*/ 4227028 w 7832767"/>
              <a:gd name="connsiteY91" fmla="*/ 1129 h 4099399"/>
              <a:gd name="connsiteX92" fmla="*/ 4436398 w 7832767"/>
              <a:gd name="connsiteY92" fmla="*/ 580 h 4099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7832767" h="4099399">
                <a:moveTo>
                  <a:pt x="4436398" y="580"/>
                </a:moveTo>
                <a:cubicBezTo>
                  <a:pt x="4645360" y="3164"/>
                  <a:pt x="4853309" y="13778"/>
                  <a:pt x="5062070" y="20166"/>
                </a:cubicBezTo>
                <a:cubicBezTo>
                  <a:pt x="5516848" y="34696"/>
                  <a:pt x="5974030" y="34194"/>
                  <a:pt x="6429770" y="44716"/>
                </a:cubicBezTo>
                <a:cubicBezTo>
                  <a:pt x="6713886" y="51228"/>
                  <a:pt x="6994637" y="74776"/>
                  <a:pt x="7261927" y="147922"/>
                </a:cubicBezTo>
                <a:cubicBezTo>
                  <a:pt x="7299424" y="158443"/>
                  <a:pt x="7341729" y="160448"/>
                  <a:pt x="7370574" y="185497"/>
                </a:cubicBezTo>
                <a:cubicBezTo>
                  <a:pt x="7402784" y="213553"/>
                  <a:pt x="7389804" y="254635"/>
                  <a:pt x="7342690" y="262652"/>
                </a:cubicBezTo>
                <a:cubicBezTo>
                  <a:pt x="7282599" y="273173"/>
                  <a:pt x="7221066" y="276179"/>
                  <a:pt x="7154722" y="283192"/>
                </a:cubicBezTo>
                <a:cubicBezTo>
                  <a:pt x="7180202" y="321770"/>
                  <a:pt x="7241736" y="292713"/>
                  <a:pt x="7257600" y="340809"/>
                </a:cubicBezTo>
                <a:cubicBezTo>
                  <a:pt x="7186452" y="373874"/>
                  <a:pt x="7100400" y="352331"/>
                  <a:pt x="7031654" y="384897"/>
                </a:cubicBezTo>
                <a:cubicBezTo>
                  <a:pt x="7033577" y="407441"/>
                  <a:pt x="7048960" y="409446"/>
                  <a:pt x="7061460" y="415459"/>
                </a:cubicBezTo>
                <a:cubicBezTo>
                  <a:pt x="7073960" y="420968"/>
                  <a:pt x="7105206" y="412953"/>
                  <a:pt x="7091746" y="444516"/>
                </a:cubicBezTo>
                <a:cubicBezTo>
                  <a:pt x="6948967" y="463553"/>
                  <a:pt x="6812438" y="528183"/>
                  <a:pt x="6661966" y="519166"/>
                </a:cubicBezTo>
                <a:cubicBezTo>
                  <a:pt x="6848013" y="536700"/>
                  <a:pt x="7005214" y="608344"/>
                  <a:pt x="7169625" y="655940"/>
                </a:cubicBezTo>
                <a:cubicBezTo>
                  <a:pt x="7162896" y="712052"/>
                  <a:pt x="7096554" y="689507"/>
                  <a:pt x="7077324" y="729587"/>
                </a:cubicBezTo>
                <a:cubicBezTo>
                  <a:pt x="7182606" y="757642"/>
                  <a:pt x="7283560" y="790709"/>
                  <a:pt x="7370574" y="845819"/>
                </a:cubicBezTo>
                <a:cubicBezTo>
                  <a:pt x="7448935" y="895418"/>
                  <a:pt x="7523448" y="950028"/>
                  <a:pt x="7608539" y="990610"/>
                </a:cubicBezTo>
                <a:cubicBezTo>
                  <a:pt x="7697957" y="1033195"/>
                  <a:pt x="7752280" y="1087804"/>
                  <a:pt x="7742185" y="1180991"/>
                </a:cubicBezTo>
                <a:cubicBezTo>
                  <a:pt x="7737858" y="1219067"/>
                  <a:pt x="7749396" y="1251131"/>
                  <a:pt x="7789296" y="1266161"/>
                </a:cubicBezTo>
                <a:cubicBezTo>
                  <a:pt x="7838813" y="1284698"/>
                  <a:pt x="7833526" y="1312754"/>
                  <a:pt x="7831602" y="1355841"/>
                </a:cubicBezTo>
                <a:cubicBezTo>
                  <a:pt x="7828717" y="1407443"/>
                  <a:pt x="7803238" y="1427485"/>
                  <a:pt x="7758529" y="1445019"/>
                </a:cubicBezTo>
                <a:cubicBezTo>
                  <a:pt x="7694591" y="1469568"/>
                  <a:pt x="7694110" y="1507644"/>
                  <a:pt x="7710936" y="1553237"/>
                </a:cubicBezTo>
                <a:cubicBezTo>
                  <a:pt x="7720072" y="1578286"/>
                  <a:pt x="7734012" y="1598327"/>
                  <a:pt x="7754684" y="1616863"/>
                </a:cubicBezTo>
                <a:cubicBezTo>
                  <a:pt x="7826314" y="1681493"/>
                  <a:pt x="7825833" y="1682494"/>
                  <a:pt x="7755645" y="1759148"/>
                </a:cubicBezTo>
                <a:cubicBezTo>
                  <a:pt x="7736896" y="1779688"/>
                  <a:pt x="7716704" y="1793216"/>
                  <a:pt x="7725360" y="1826283"/>
                </a:cubicBezTo>
                <a:cubicBezTo>
                  <a:pt x="7754684" y="1936002"/>
                  <a:pt x="7750838" y="1936002"/>
                  <a:pt x="7633056" y="1972074"/>
                </a:cubicBezTo>
                <a:cubicBezTo>
                  <a:pt x="7606135" y="1980591"/>
                  <a:pt x="7570080" y="1973076"/>
                  <a:pt x="7554696" y="2004640"/>
                </a:cubicBezTo>
                <a:cubicBezTo>
                  <a:pt x="7564311" y="2027686"/>
                  <a:pt x="7541716" y="2583799"/>
                  <a:pt x="7562870" y="2592817"/>
                </a:cubicBezTo>
                <a:cubicBezTo>
                  <a:pt x="7728244" y="2663458"/>
                  <a:pt x="7748914" y="2746625"/>
                  <a:pt x="7620078" y="2877387"/>
                </a:cubicBezTo>
                <a:cubicBezTo>
                  <a:pt x="7533544" y="2965063"/>
                  <a:pt x="7543639" y="3108349"/>
                  <a:pt x="7579695" y="3198029"/>
                </a:cubicBezTo>
                <a:cubicBezTo>
                  <a:pt x="7715743" y="3237608"/>
                  <a:pt x="7685939" y="3342818"/>
                  <a:pt x="7713340" y="3435003"/>
                </a:cubicBezTo>
                <a:cubicBezTo>
                  <a:pt x="7733531" y="3504142"/>
                  <a:pt x="7654210" y="3494623"/>
                  <a:pt x="7658054" y="3526187"/>
                </a:cubicBezTo>
                <a:cubicBezTo>
                  <a:pt x="7708052" y="3564262"/>
                  <a:pt x="7774874" y="3576287"/>
                  <a:pt x="7813815" y="3628391"/>
                </a:cubicBezTo>
                <a:cubicBezTo>
                  <a:pt x="7743627" y="3666467"/>
                  <a:pt x="7708052" y="3720074"/>
                  <a:pt x="7669112" y="3773681"/>
                </a:cubicBezTo>
                <a:cubicBezTo>
                  <a:pt x="7606135" y="3860855"/>
                  <a:pt x="7520564" y="3934503"/>
                  <a:pt x="7429704" y="4001137"/>
                </a:cubicBezTo>
                <a:lnTo>
                  <a:pt x="7417475" y="4099399"/>
                </a:lnTo>
                <a:lnTo>
                  <a:pt x="180606" y="4099399"/>
                </a:lnTo>
                <a:lnTo>
                  <a:pt x="164649" y="4093760"/>
                </a:lnTo>
                <a:cubicBezTo>
                  <a:pt x="148507" y="4086464"/>
                  <a:pt x="145082" y="4080295"/>
                  <a:pt x="160465" y="4076287"/>
                </a:cubicBezTo>
                <a:cubicBezTo>
                  <a:pt x="230173" y="4057751"/>
                  <a:pt x="478714" y="3837810"/>
                  <a:pt x="549383" y="3827790"/>
                </a:cubicBezTo>
                <a:cubicBezTo>
                  <a:pt x="631589" y="3816267"/>
                  <a:pt x="647934" y="3800736"/>
                  <a:pt x="756100" y="3722078"/>
                </a:cubicBezTo>
                <a:cubicBezTo>
                  <a:pt x="827251" y="3670474"/>
                  <a:pt x="531115" y="3782698"/>
                  <a:pt x="415738" y="3746126"/>
                </a:cubicBezTo>
                <a:cubicBezTo>
                  <a:pt x="373433" y="3732598"/>
                  <a:pt x="671971" y="3589813"/>
                  <a:pt x="671971" y="3563762"/>
                </a:cubicBezTo>
                <a:cubicBezTo>
                  <a:pt x="671971" y="3536206"/>
                  <a:pt x="645049" y="3530194"/>
                  <a:pt x="619570" y="3530194"/>
                </a:cubicBezTo>
                <a:cubicBezTo>
                  <a:pt x="562844" y="3530194"/>
                  <a:pt x="580151" y="3506145"/>
                  <a:pt x="523422" y="3507649"/>
                </a:cubicBezTo>
                <a:cubicBezTo>
                  <a:pt x="689758" y="3438010"/>
                  <a:pt x="792637" y="3456547"/>
                  <a:pt x="957048" y="3392918"/>
                </a:cubicBezTo>
                <a:cubicBezTo>
                  <a:pt x="1037333" y="3361856"/>
                  <a:pt x="753217" y="3258649"/>
                  <a:pt x="835904" y="3231596"/>
                </a:cubicBezTo>
                <a:cubicBezTo>
                  <a:pt x="867151" y="3221074"/>
                  <a:pt x="908974" y="3232097"/>
                  <a:pt x="930608" y="3195022"/>
                </a:cubicBezTo>
                <a:cubicBezTo>
                  <a:pt x="896476" y="3165464"/>
                  <a:pt x="851286" y="3178490"/>
                  <a:pt x="817153" y="3190514"/>
                </a:cubicBezTo>
                <a:cubicBezTo>
                  <a:pt x="730141" y="3221576"/>
                  <a:pt x="736391" y="3214062"/>
                  <a:pt x="727736" y="3191015"/>
                </a:cubicBezTo>
                <a:cubicBezTo>
                  <a:pt x="699374" y="3112357"/>
                  <a:pt x="629186" y="3137408"/>
                  <a:pt x="567170" y="3150434"/>
                </a:cubicBezTo>
                <a:cubicBezTo>
                  <a:pt x="379682" y="3189512"/>
                  <a:pt x="189791" y="3178490"/>
                  <a:pt x="2784" y="3218569"/>
                </a:cubicBezTo>
                <a:cubicBezTo>
                  <a:pt x="-17406" y="3223079"/>
                  <a:pt x="77299" y="3133400"/>
                  <a:pt x="122006" y="3122877"/>
                </a:cubicBezTo>
                <a:cubicBezTo>
                  <a:pt x="170561" y="3111856"/>
                  <a:pt x="230173" y="3119872"/>
                  <a:pt x="264786" y="3068269"/>
                </a:cubicBezTo>
                <a:cubicBezTo>
                  <a:pt x="203252" y="3055243"/>
                  <a:pt x="133065" y="3080292"/>
                  <a:pt x="72009" y="3039210"/>
                </a:cubicBezTo>
                <a:cubicBezTo>
                  <a:pt x="207578" y="2982597"/>
                  <a:pt x="342665" y="2984601"/>
                  <a:pt x="459485" y="2948028"/>
                </a:cubicBezTo>
                <a:cubicBezTo>
                  <a:pt x="470061" y="2880393"/>
                  <a:pt x="393143" y="2904941"/>
                  <a:pt x="365260" y="2866364"/>
                </a:cubicBezTo>
                <a:cubicBezTo>
                  <a:pt x="1245010" y="2800232"/>
                  <a:pt x="753697" y="2604840"/>
                  <a:pt x="607071" y="2498127"/>
                </a:cubicBezTo>
                <a:cubicBezTo>
                  <a:pt x="558036" y="2462556"/>
                  <a:pt x="1073387" y="2293717"/>
                  <a:pt x="1090213" y="2289209"/>
                </a:cubicBezTo>
                <a:cubicBezTo>
                  <a:pt x="1132999" y="2278688"/>
                  <a:pt x="1302700" y="2286203"/>
                  <a:pt x="1337313" y="2272676"/>
                </a:cubicBezTo>
                <a:cubicBezTo>
                  <a:pt x="1381541" y="2255643"/>
                  <a:pt x="1235395" y="2226083"/>
                  <a:pt x="1268086" y="2205541"/>
                </a:cubicBezTo>
                <a:cubicBezTo>
                  <a:pt x="1497398" y="2060752"/>
                  <a:pt x="1513743" y="1842815"/>
                  <a:pt x="1449324" y="1827285"/>
                </a:cubicBezTo>
                <a:cubicBezTo>
                  <a:pt x="1382502" y="1811252"/>
                  <a:pt x="1317121" y="1823778"/>
                  <a:pt x="1255107" y="1849829"/>
                </a:cubicBezTo>
                <a:cubicBezTo>
                  <a:pt x="1154152" y="1892415"/>
                  <a:pt x="455158" y="1831793"/>
                  <a:pt x="259497" y="1865862"/>
                </a:cubicBezTo>
                <a:cubicBezTo>
                  <a:pt x="229691" y="1870872"/>
                  <a:pt x="189311" y="1893417"/>
                  <a:pt x="160947" y="1851332"/>
                </a:cubicBezTo>
                <a:cubicBezTo>
                  <a:pt x="362377" y="1715060"/>
                  <a:pt x="621013" y="1754138"/>
                  <a:pt x="845998" y="1661453"/>
                </a:cubicBezTo>
                <a:cubicBezTo>
                  <a:pt x="757542" y="1597824"/>
                  <a:pt x="667645" y="1600832"/>
                  <a:pt x="575343" y="1610350"/>
                </a:cubicBezTo>
                <a:cubicBezTo>
                  <a:pt x="551306" y="1612855"/>
                  <a:pt x="518615" y="1616362"/>
                  <a:pt x="512846" y="1589809"/>
                </a:cubicBezTo>
                <a:cubicBezTo>
                  <a:pt x="505636" y="1556242"/>
                  <a:pt x="544576" y="1550229"/>
                  <a:pt x="570054" y="1536702"/>
                </a:cubicBezTo>
                <a:cubicBezTo>
                  <a:pt x="608994" y="1515660"/>
                  <a:pt x="666682" y="1540710"/>
                  <a:pt x="714276" y="1483095"/>
                </a:cubicBezTo>
                <a:cubicBezTo>
                  <a:pt x="570054" y="1496622"/>
                  <a:pt x="448428" y="1520170"/>
                  <a:pt x="321033" y="1560250"/>
                </a:cubicBezTo>
                <a:cubicBezTo>
                  <a:pt x="332089" y="1524679"/>
                  <a:pt x="370548" y="1508145"/>
                  <a:pt x="348915" y="1478587"/>
                </a:cubicBezTo>
                <a:cubicBezTo>
                  <a:pt x="332571" y="1456542"/>
                  <a:pt x="285939" y="1446021"/>
                  <a:pt x="309975" y="1404938"/>
                </a:cubicBezTo>
                <a:cubicBezTo>
                  <a:pt x="377759" y="1361351"/>
                  <a:pt x="473907" y="1372876"/>
                  <a:pt x="531595" y="1310249"/>
                </a:cubicBezTo>
                <a:cubicBezTo>
                  <a:pt x="613321" y="1221071"/>
                  <a:pt x="740236" y="1190509"/>
                  <a:pt x="840230" y="1125380"/>
                </a:cubicBezTo>
                <a:cubicBezTo>
                  <a:pt x="873400" y="1104337"/>
                  <a:pt x="1091175" y="1030690"/>
                  <a:pt x="1149825" y="1007142"/>
                </a:cubicBezTo>
                <a:cubicBezTo>
                  <a:pt x="1231551" y="974076"/>
                  <a:pt x="1324813" y="962553"/>
                  <a:pt x="1405096" y="901932"/>
                </a:cubicBezTo>
                <a:cubicBezTo>
                  <a:pt x="1326255" y="889406"/>
                  <a:pt x="1262318" y="946021"/>
                  <a:pt x="1167613" y="918465"/>
                </a:cubicBezTo>
                <a:cubicBezTo>
                  <a:pt x="1317602" y="859848"/>
                  <a:pt x="1455092" y="833294"/>
                  <a:pt x="1563740" y="752632"/>
                </a:cubicBezTo>
                <a:cubicBezTo>
                  <a:pt x="1577201" y="742613"/>
                  <a:pt x="1603642" y="745619"/>
                  <a:pt x="1623833" y="742112"/>
                </a:cubicBezTo>
                <a:cubicBezTo>
                  <a:pt x="1836317" y="706540"/>
                  <a:pt x="2049765" y="676480"/>
                  <a:pt x="2259848" y="624877"/>
                </a:cubicBezTo>
                <a:cubicBezTo>
                  <a:pt x="2307442" y="612853"/>
                  <a:pt x="2391570" y="609847"/>
                  <a:pt x="2382917" y="566761"/>
                </a:cubicBezTo>
                <a:cubicBezTo>
                  <a:pt x="2369937" y="502131"/>
                  <a:pt x="2291577" y="548223"/>
                  <a:pt x="2241099" y="554235"/>
                </a:cubicBezTo>
                <a:cubicBezTo>
                  <a:pt x="2084379" y="573775"/>
                  <a:pt x="1927659" y="607843"/>
                  <a:pt x="1768535" y="588806"/>
                </a:cubicBezTo>
                <a:cubicBezTo>
                  <a:pt x="1875738" y="564757"/>
                  <a:pt x="1982463" y="540207"/>
                  <a:pt x="2089668" y="516159"/>
                </a:cubicBezTo>
                <a:cubicBezTo>
                  <a:pt x="1966597" y="524676"/>
                  <a:pt x="1859394" y="468563"/>
                  <a:pt x="1739690" y="493614"/>
                </a:cubicBezTo>
                <a:cubicBezTo>
                  <a:pt x="1701230" y="501630"/>
                  <a:pt x="1660850" y="476079"/>
                  <a:pt x="1657003" y="436500"/>
                </a:cubicBezTo>
                <a:cubicBezTo>
                  <a:pt x="1652677" y="404937"/>
                  <a:pt x="1688732" y="390909"/>
                  <a:pt x="1716134" y="380889"/>
                </a:cubicBezTo>
                <a:cubicBezTo>
                  <a:pt x="1786322" y="355337"/>
                  <a:pt x="1842086" y="279687"/>
                  <a:pt x="1931986" y="319766"/>
                </a:cubicBezTo>
                <a:cubicBezTo>
                  <a:pt x="1988712" y="256640"/>
                  <a:pt x="2079091" y="246619"/>
                  <a:pt x="2152163" y="230087"/>
                </a:cubicBezTo>
                <a:cubicBezTo>
                  <a:pt x="2385321" y="177982"/>
                  <a:pt x="2621844" y="137401"/>
                  <a:pt x="2858367" y="102831"/>
                </a:cubicBezTo>
                <a:cubicBezTo>
                  <a:pt x="3013645" y="80286"/>
                  <a:pt x="3173731" y="89806"/>
                  <a:pt x="3327568" y="61248"/>
                </a:cubicBezTo>
                <a:cubicBezTo>
                  <a:pt x="3628510" y="5637"/>
                  <a:pt x="3927528" y="7141"/>
                  <a:pt x="4227028" y="1129"/>
                </a:cubicBezTo>
                <a:cubicBezTo>
                  <a:pt x="4296975" y="-249"/>
                  <a:pt x="4366742" y="-281"/>
                  <a:pt x="4436398" y="58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CaixaDeTexto 8">
            <a:extLst>
              <a:ext uri="{FF2B5EF4-FFF2-40B4-BE49-F238E27FC236}">
                <a16:creationId xmlns:a16="http://schemas.microsoft.com/office/drawing/2014/main" id="{D4F91DC9-7224-1245-A537-980E34E46184}"/>
              </a:ext>
            </a:extLst>
          </p:cNvPr>
          <p:cNvSpPr txBox="1"/>
          <p:nvPr/>
        </p:nvSpPr>
        <p:spPr>
          <a:xfrm>
            <a:off x="6096000" y="3657600"/>
            <a:ext cx="5257799" cy="187814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400" b="1">
                <a:latin typeface="+mj-lt"/>
                <a:ea typeface="+mj-ea"/>
                <a:cs typeface="+mj-cs"/>
              </a:rPr>
              <a:t>Apenas uma pergunta...</a:t>
            </a:r>
          </a:p>
        </p:txBody>
      </p:sp>
      <p:sp>
        <p:nvSpPr>
          <p:cNvPr id="10" name="CaixaDeTexto 9">
            <a:extLst>
              <a:ext uri="{FF2B5EF4-FFF2-40B4-BE49-F238E27FC236}">
                <a16:creationId xmlns:a16="http://schemas.microsoft.com/office/drawing/2014/main" id="{1146CC19-4544-A955-F014-2C8E91C801B1}"/>
              </a:ext>
            </a:extLst>
          </p:cNvPr>
          <p:cNvSpPr txBox="1"/>
          <p:nvPr/>
        </p:nvSpPr>
        <p:spPr>
          <a:xfrm>
            <a:off x="5274366" y="5672012"/>
            <a:ext cx="6242160" cy="646785"/>
          </a:xfrm>
          <a:prstGeom prst="rect">
            <a:avLst/>
          </a:prstGeom>
        </p:spPr>
        <p:txBody>
          <a:bodyPr vert="horz" lIns="91440" tIns="45720" rIns="91440" bIns="45720" rtlCol="0">
            <a:normAutofit/>
          </a:bodyPr>
          <a:lstStyle/>
          <a:p>
            <a:pPr>
              <a:lnSpc>
                <a:spcPct val="90000"/>
              </a:lnSpc>
              <a:spcBef>
                <a:spcPts val="1000"/>
              </a:spcBef>
            </a:pPr>
            <a:r>
              <a:rPr lang="en-US" sz="2000" b="1" dirty="0"/>
              <a:t>... </a:t>
            </a:r>
            <a:r>
              <a:rPr lang="en-US" sz="2000" b="1" dirty="0" err="1"/>
              <a:t>faz</a:t>
            </a:r>
            <a:r>
              <a:rPr lang="en-US" sz="2000" b="1" dirty="0"/>
              <a:t> tempo que </a:t>
            </a:r>
            <a:r>
              <a:rPr lang="en-US" sz="2000" b="1" dirty="0" err="1"/>
              <a:t>passamos</a:t>
            </a:r>
            <a:r>
              <a:rPr lang="en-US" sz="2000" b="1" dirty="0"/>
              <a:t> pela </a:t>
            </a:r>
            <a:r>
              <a:rPr lang="en-US" sz="2000" b="1" dirty="0" err="1"/>
              <a:t>revolução</a:t>
            </a:r>
            <a:r>
              <a:rPr lang="en-US" sz="2000" b="1" dirty="0"/>
              <a:t> </a:t>
            </a:r>
            <a:r>
              <a:rPr lang="en-US" sz="2000" b="1" dirty="0" err="1"/>
              <a:t>agrícola</a:t>
            </a:r>
            <a:r>
              <a:rPr lang="en-US" sz="2000" b="1" dirty="0"/>
              <a:t>?</a:t>
            </a:r>
          </a:p>
        </p:txBody>
      </p:sp>
    </p:spTree>
    <p:extLst>
      <p:ext uri="{BB962C8B-B14F-4D97-AF65-F5344CB8AC3E}">
        <p14:creationId xmlns:p14="http://schemas.microsoft.com/office/powerpoint/2010/main" val="29964625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2D7F968-7FB2-A92E-0C5D-D3A4BB83739F}"/>
              </a:ext>
            </a:extLst>
          </p:cNvPr>
          <p:cNvSpPr txBox="1"/>
          <p:nvPr/>
        </p:nvSpPr>
        <p:spPr>
          <a:xfrm>
            <a:off x="280987" y="4995952"/>
            <a:ext cx="11630025" cy="1862048"/>
          </a:xfrm>
          <a:prstGeom prst="rect">
            <a:avLst/>
          </a:prstGeom>
          <a:noFill/>
        </p:spPr>
        <p:txBody>
          <a:bodyPr wrap="square">
            <a:spAutoFit/>
          </a:bodyPr>
          <a:lstStyle/>
          <a:p>
            <a:r>
              <a:rPr lang="pt-BR" sz="11500" b="1" i="0" dirty="0">
                <a:solidFill>
                  <a:srgbClr val="FF0000"/>
                </a:solidFill>
                <a:effectLst/>
                <a:latin typeface="Google Sans"/>
              </a:rPr>
              <a:t>Recapitulando...</a:t>
            </a:r>
            <a:endParaRPr lang="pt-BR" sz="11500" b="1" dirty="0">
              <a:solidFill>
                <a:srgbClr val="FF0000"/>
              </a:solidFill>
            </a:endParaRPr>
          </a:p>
        </p:txBody>
      </p:sp>
    </p:spTree>
    <p:extLst>
      <p:ext uri="{BB962C8B-B14F-4D97-AF65-F5344CB8AC3E}">
        <p14:creationId xmlns:p14="http://schemas.microsoft.com/office/powerpoint/2010/main" val="30501061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Our Team | USP-EEL-Brazil - iGEM 2023">
            <a:extLst>
              <a:ext uri="{FF2B5EF4-FFF2-40B4-BE49-F238E27FC236}">
                <a16:creationId xmlns:a16="http://schemas.microsoft.com/office/drawing/2014/main" id="{F60C401E-8B62-78B3-0207-B6DFBBFDA6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57152" y="324389"/>
            <a:ext cx="2507875" cy="2908462"/>
          </a:xfrm>
          <a:prstGeom prst="rect">
            <a:avLst/>
          </a:prstGeom>
          <a:noFill/>
          <a:extLst>
            <a:ext uri="{909E8E84-426E-40DD-AFC4-6F175D3DCCD1}">
              <a14:hiddenFill xmlns:a14="http://schemas.microsoft.com/office/drawing/2010/main">
                <a:solidFill>
                  <a:srgbClr val="FFFFFF"/>
                </a:solidFill>
              </a14:hiddenFill>
            </a:ext>
          </a:extLst>
        </p:spPr>
      </p:pic>
      <p:sp>
        <p:nvSpPr>
          <p:cNvPr id="3" name="CaixaDeTexto 2">
            <a:extLst>
              <a:ext uri="{FF2B5EF4-FFF2-40B4-BE49-F238E27FC236}">
                <a16:creationId xmlns:a16="http://schemas.microsoft.com/office/drawing/2014/main" id="{752DF393-DFC9-8BD1-C57A-9CB336C81A9A}"/>
              </a:ext>
            </a:extLst>
          </p:cNvPr>
          <p:cNvSpPr txBox="1"/>
          <p:nvPr/>
        </p:nvSpPr>
        <p:spPr>
          <a:xfrm>
            <a:off x="248554" y="324389"/>
            <a:ext cx="5022850" cy="646331"/>
          </a:xfrm>
          <a:prstGeom prst="rect">
            <a:avLst/>
          </a:prstGeom>
          <a:noFill/>
        </p:spPr>
        <p:txBody>
          <a:bodyPr wrap="none" rtlCol="0">
            <a:spAutoFit/>
          </a:bodyPr>
          <a:lstStyle/>
          <a:p>
            <a:r>
              <a:rPr lang="pt-BR" sz="3600" b="1" dirty="0">
                <a:effectLst>
                  <a:outerShdw blurRad="50800" dist="38100" dir="5400000" algn="t" rotWithShape="0">
                    <a:prstClr val="black">
                      <a:alpha val="40000"/>
                    </a:prstClr>
                  </a:outerShdw>
                </a:effectLst>
              </a:rPr>
              <a:t>Objetivos da Disciplina</a:t>
            </a:r>
          </a:p>
        </p:txBody>
      </p:sp>
      <p:sp>
        <p:nvSpPr>
          <p:cNvPr id="5" name="CaixaDeTexto 4">
            <a:extLst>
              <a:ext uri="{FF2B5EF4-FFF2-40B4-BE49-F238E27FC236}">
                <a16:creationId xmlns:a16="http://schemas.microsoft.com/office/drawing/2014/main" id="{40474477-D004-AEA1-9AA1-106D13A81A1C}"/>
              </a:ext>
            </a:extLst>
          </p:cNvPr>
          <p:cNvSpPr txBox="1"/>
          <p:nvPr/>
        </p:nvSpPr>
        <p:spPr>
          <a:xfrm>
            <a:off x="248554" y="1258296"/>
            <a:ext cx="8694724" cy="1754326"/>
          </a:xfrm>
          <a:prstGeom prst="rect">
            <a:avLst/>
          </a:prstGeom>
          <a:noFill/>
        </p:spPr>
        <p:txBody>
          <a:bodyPr wrap="square">
            <a:spAutoFit/>
          </a:bodyPr>
          <a:lstStyle/>
          <a:p>
            <a:pPr algn="just"/>
            <a:r>
              <a:rPr lang="pt-BR" sz="1800" b="1" i="1" dirty="0">
                <a:solidFill>
                  <a:srgbClr val="000000"/>
                </a:solidFill>
                <a:effectLst/>
                <a:latin typeface="Times New Roman" panose="02020603050405020304" pitchFamily="18" charset="0"/>
                <a:ea typeface="Times New Roman" panose="02020603050405020304" pitchFamily="18" charset="0"/>
              </a:rPr>
              <a:t>OG:</a:t>
            </a:r>
          </a:p>
          <a:p>
            <a:pPr algn="just"/>
            <a:endParaRPr lang="pt-BR" sz="1800" b="1" i="1" dirty="0">
              <a:solidFill>
                <a:srgbClr val="000000"/>
              </a:solidFill>
              <a:effectLst/>
              <a:latin typeface="Times New Roman" panose="02020603050405020304" pitchFamily="18" charset="0"/>
              <a:ea typeface="Times New Roman" panose="02020603050405020304" pitchFamily="18" charset="0"/>
            </a:endParaRPr>
          </a:p>
          <a:p>
            <a:pPr algn="just"/>
            <a:r>
              <a:rPr lang="pt-BR" sz="1800" dirty="0">
                <a:solidFill>
                  <a:srgbClr val="000000"/>
                </a:solidFill>
                <a:effectLst/>
                <a:latin typeface="Times New Roman" panose="02020603050405020304" pitchFamily="18" charset="0"/>
                <a:ea typeface="Times New Roman" panose="02020603050405020304" pitchFamily="18" charset="0"/>
              </a:rPr>
              <a:t>Ao final da disciplina os alunos deverão ser capazes de compreender as causas e consequências das mudanças climáticas globais e suas implicações para a sustentabilidade do planeta. Além disso, os alunos terão condições de diferenciar as mudanças climáticas impulsionadas por causas naturais das antropogênicas. </a:t>
            </a:r>
            <a:endParaRPr lang="pt-BR" dirty="0"/>
          </a:p>
        </p:txBody>
      </p:sp>
      <p:sp>
        <p:nvSpPr>
          <p:cNvPr id="6" name="CaixaDeTexto 5">
            <a:extLst>
              <a:ext uri="{FF2B5EF4-FFF2-40B4-BE49-F238E27FC236}">
                <a16:creationId xmlns:a16="http://schemas.microsoft.com/office/drawing/2014/main" id="{9290768E-B796-9BC7-50AC-8C0525A38695}"/>
              </a:ext>
            </a:extLst>
          </p:cNvPr>
          <p:cNvSpPr txBox="1"/>
          <p:nvPr/>
        </p:nvSpPr>
        <p:spPr>
          <a:xfrm>
            <a:off x="248554" y="3238427"/>
            <a:ext cx="11516473" cy="3354765"/>
          </a:xfrm>
          <a:prstGeom prst="rect">
            <a:avLst/>
          </a:prstGeom>
          <a:noFill/>
        </p:spPr>
        <p:txBody>
          <a:bodyPr wrap="square" rtlCol="0">
            <a:spAutoFit/>
          </a:bodyPr>
          <a:lstStyle/>
          <a:p>
            <a:pPr algn="just"/>
            <a:r>
              <a:rPr lang="pt-BR" sz="1800" b="1" i="1" dirty="0">
                <a:solidFill>
                  <a:srgbClr val="000000"/>
                </a:solidFill>
                <a:effectLst/>
                <a:latin typeface="Times New Roman" panose="02020603050405020304" pitchFamily="18" charset="0"/>
                <a:ea typeface="Times New Roman" panose="02020603050405020304" pitchFamily="18" charset="0"/>
              </a:rPr>
              <a:t>OE:</a:t>
            </a:r>
          </a:p>
          <a:p>
            <a:pPr algn="just"/>
            <a:endParaRPr lang="pt-BR" sz="1800" dirty="0">
              <a:solidFill>
                <a:srgbClr val="000000"/>
              </a:solidFill>
              <a:effectLst/>
              <a:latin typeface="Times New Roman" panose="02020603050405020304" pitchFamily="18" charset="0"/>
              <a:ea typeface="Times New Roman" panose="02020603050405020304" pitchFamily="18" charset="0"/>
            </a:endParaRPr>
          </a:p>
          <a:p>
            <a:pPr algn="just"/>
            <a:r>
              <a:rPr lang="pt-BR" sz="1600" dirty="0">
                <a:solidFill>
                  <a:srgbClr val="FF0000"/>
                </a:solidFill>
                <a:effectLst/>
                <a:latin typeface="Times New Roman" panose="02020603050405020304" pitchFamily="18" charset="0"/>
                <a:ea typeface="Times New Roman" panose="02020603050405020304" pitchFamily="18" charset="0"/>
              </a:rPr>
              <a:t>Formar profissionais em nível superior com capacidade de compreender a interferência humana no sistema climático terrestre, bem como conhecer os seus principais vetores (i.e., mudança de uso da terra – urbanização, desmatamento e agricultura, sistema energético, sistemas de transporte, indústria). </a:t>
            </a:r>
          </a:p>
          <a:p>
            <a:pPr algn="just"/>
            <a:endParaRPr lang="pt-BR" sz="1600" dirty="0">
              <a:solidFill>
                <a:srgbClr val="000000"/>
              </a:solidFill>
              <a:latin typeface="Times New Roman" panose="02020603050405020304" pitchFamily="18" charset="0"/>
              <a:ea typeface="Times New Roman" panose="02020603050405020304" pitchFamily="18" charset="0"/>
            </a:endParaRPr>
          </a:p>
          <a:p>
            <a:pPr algn="just"/>
            <a:r>
              <a:rPr lang="pt-BR" sz="1600" dirty="0">
                <a:solidFill>
                  <a:srgbClr val="0070C0"/>
                </a:solidFill>
                <a:effectLst/>
                <a:latin typeface="Times New Roman" panose="02020603050405020304" pitchFamily="18" charset="0"/>
                <a:ea typeface="Times New Roman" panose="02020603050405020304" pitchFamily="18" charset="0"/>
              </a:rPr>
              <a:t>Dar condições para os alunos desenvolverem um pensamento crítico sobre os cenários climáticos previstos para as próximas décadas e com isso discernirem sobre os principais instrumentos de adaptação e mitigação das mudanças climáticas. </a:t>
            </a:r>
          </a:p>
          <a:p>
            <a:pPr algn="just"/>
            <a:endParaRPr lang="pt-BR" sz="1600" dirty="0">
              <a:solidFill>
                <a:srgbClr val="000000"/>
              </a:solidFill>
              <a:latin typeface="Times New Roman" panose="02020603050405020304" pitchFamily="18" charset="0"/>
              <a:ea typeface="Times New Roman" panose="02020603050405020304" pitchFamily="18" charset="0"/>
            </a:endParaRPr>
          </a:p>
          <a:p>
            <a:pPr algn="just"/>
            <a:r>
              <a:rPr lang="pt-BR" sz="1600" dirty="0">
                <a:solidFill>
                  <a:srgbClr val="00B050"/>
                </a:solidFill>
                <a:effectLst/>
                <a:latin typeface="Times New Roman" panose="02020603050405020304" pitchFamily="18" charset="0"/>
                <a:ea typeface="Times New Roman" panose="02020603050405020304" pitchFamily="18" charset="0"/>
              </a:rPr>
              <a:t>Viabilizar a compreensão da crise climática associada às bases da sustentabilidade global e às Agendas Climática, Ambiental e Urbana. </a:t>
            </a:r>
          </a:p>
          <a:p>
            <a:pPr algn="just"/>
            <a:endParaRPr lang="pt-BR" sz="1600" dirty="0">
              <a:solidFill>
                <a:srgbClr val="000000"/>
              </a:solidFill>
              <a:latin typeface="Times New Roman" panose="02020603050405020304" pitchFamily="18" charset="0"/>
              <a:ea typeface="Times New Roman" panose="02020603050405020304" pitchFamily="18" charset="0"/>
            </a:endParaRPr>
          </a:p>
          <a:p>
            <a:pPr algn="just"/>
            <a:r>
              <a:rPr lang="pt-BR" sz="1600" dirty="0">
                <a:solidFill>
                  <a:srgbClr val="7030A0"/>
                </a:solidFill>
                <a:effectLst/>
                <a:latin typeface="Times New Roman" panose="02020603050405020304" pitchFamily="18" charset="0"/>
                <a:ea typeface="Times New Roman" panose="02020603050405020304" pitchFamily="18" charset="0"/>
              </a:rPr>
              <a:t>Fornecer bases teóricas suficientes para propiciar a análise das projeções futuras sobre o clima da Terra e buscar associações com os desafios da sustentabilidade planetária debatidas no âmbito local, nacional e global.</a:t>
            </a:r>
          </a:p>
        </p:txBody>
      </p:sp>
    </p:spTree>
    <p:extLst>
      <p:ext uri="{BB962C8B-B14F-4D97-AF65-F5344CB8AC3E}">
        <p14:creationId xmlns:p14="http://schemas.microsoft.com/office/powerpoint/2010/main" val="37556957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Mestre dos Magos">
            <a:extLst>
              <a:ext uri="{FF2B5EF4-FFF2-40B4-BE49-F238E27FC236}">
                <a16:creationId xmlns:a16="http://schemas.microsoft.com/office/drawing/2014/main" id="{EB30390C-48EE-345F-931B-AF468CCD12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5452" y="2986839"/>
            <a:ext cx="2815554" cy="3871161"/>
          </a:xfrm>
          <a:prstGeom prst="rect">
            <a:avLst/>
          </a:prstGeom>
          <a:noFill/>
          <a:extLst>
            <a:ext uri="{909E8E84-426E-40DD-AFC4-6F175D3DCCD1}">
              <a14:hiddenFill xmlns:a14="http://schemas.microsoft.com/office/drawing/2010/main">
                <a:solidFill>
                  <a:srgbClr val="FFFFFF"/>
                </a:solidFill>
              </a14:hiddenFill>
            </a:ext>
          </a:extLst>
        </p:spPr>
      </p:pic>
      <p:grpSp>
        <p:nvGrpSpPr>
          <p:cNvPr id="8" name="Agrupar 7">
            <a:extLst>
              <a:ext uri="{FF2B5EF4-FFF2-40B4-BE49-F238E27FC236}">
                <a16:creationId xmlns:a16="http://schemas.microsoft.com/office/drawing/2014/main" id="{C12B6068-61C7-9AF2-1C6C-29F6531C07FF}"/>
              </a:ext>
            </a:extLst>
          </p:cNvPr>
          <p:cNvGrpSpPr/>
          <p:nvPr/>
        </p:nvGrpSpPr>
        <p:grpSpPr>
          <a:xfrm>
            <a:off x="410165" y="391136"/>
            <a:ext cx="4608644" cy="1445098"/>
            <a:chOff x="343258" y="212716"/>
            <a:chExt cx="5323990" cy="1445098"/>
          </a:xfrm>
        </p:grpSpPr>
        <p:sp>
          <p:nvSpPr>
            <p:cNvPr id="4" name="Retângulo 3">
              <a:extLst>
                <a:ext uri="{FF2B5EF4-FFF2-40B4-BE49-F238E27FC236}">
                  <a16:creationId xmlns:a16="http://schemas.microsoft.com/office/drawing/2014/main" id="{6EA3AD88-A6F9-4B1B-79F5-1D315F61FA23}"/>
                </a:ext>
              </a:extLst>
            </p:cNvPr>
            <p:cNvSpPr/>
            <p:nvPr/>
          </p:nvSpPr>
          <p:spPr>
            <a:xfrm>
              <a:off x="343258" y="591014"/>
              <a:ext cx="5323990" cy="245327"/>
            </a:xfrm>
            <a:prstGeom prst="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200" dirty="0">
                  <a:solidFill>
                    <a:schemeClr val="tx1"/>
                  </a:solidFill>
                </a:rPr>
                <a:t>Atividades que pontuam diretamente na média final</a:t>
              </a:r>
            </a:p>
          </p:txBody>
        </p:sp>
        <p:sp>
          <p:nvSpPr>
            <p:cNvPr id="5" name="Retângulo 4">
              <a:extLst>
                <a:ext uri="{FF2B5EF4-FFF2-40B4-BE49-F238E27FC236}">
                  <a16:creationId xmlns:a16="http://schemas.microsoft.com/office/drawing/2014/main" id="{D27CE6D3-F0A6-DD3C-3043-78E1CD210B60}"/>
                </a:ext>
              </a:extLst>
            </p:cNvPr>
            <p:cNvSpPr/>
            <p:nvPr/>
          </p:nvSpPr>
          <p:spPr>
            <a:xfrm>
              <a:off x="343258" y="999892"/>
              <a:ext cx="5323990" cy="245327"/>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200" dirty="0">
                  <a:solidFill>
                    <a:schemeClr val="tx1"/>
                  </a:solidFill>
                </a:rPr>
                <a:t>Semana sem aula da disciplina</a:t>
              </a:r>
            </a:p>
          </p:txBody>
        </p:sp>
        <p:sp>
          <p:nvSpPr>
            <p:cNvPr id="6" name="Retângulo 5">
              <a:extLst>
                <a:ext uri="{FF2B5EF4-FFF2-40B4-BE49-F238E27FC236}">
                  <a16:creationId xmlns:a16="http://schemas.microsoft.com/office/drawing/2014/main" id="{130994E3-FF46-93D4-EBB7-9C591AE94941}"/>
                </a:ext>
              </a:extLst>
            </p:cNvPr>
            <p:cNvSpPr/>
            <p:nvPr/>
          </p:nvSpPr>
          <p:spPr>
            <a:xfrm>
              <a:off x="343258" y="1412487"/>
              <a:ext cx="5323990" cy="245327"/>
            </a:xfrm>
            <a:prstGeom prst="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200" dirty="0">
                  <a:solidFill>
                    <a:schemeClr val="tx1"/>
                  </a:solidFill>
                </a:rPr>
                <a:t>Saída de Campo</a:t>
              </a:r>
              <a:endParaRPr lang="pt-BR" dirty="0">
                <a:solidFill>
                  <a:schemeClr val="tx1"/>
                </a:solidFill>
              </a:endParaRPr>
            </a:p>
          </p:txBody>
        </p:sp>
        <p:sp>
          <p:nvSpPr>
            <p:cNvPr id="7" name="Retângulo 6">
              <a:extLst>
                <a:ext uri="{FF2B5EF4-FFF2-40B4-BE49-F238E27FC236}">
                  <a16:creationId xmlns:a16="http://schemas.microsoft.com/office/drawing/2014/main" id="{5A87B667-4162-E876-96E3-FD8209CB423A}"/>
                </a:ext>
              </a:extLst>
            </p:cNvPr>
            <p:cNvSpPr/>
            <p:nvPr/>
          </p:nvSpPr>
          <p:spPr>
            <a:xfrm>
              <a:off x="343258" y="212716"/>
              <a:ext cx="5323990" cy="245327"/>
            </a:xfrm>
            <a:prstGeom prst="rect">
              <a:avLst/>
            </a:prstGeom>
            <a:solidFill>
              <a:srgbClr val="F27F8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200" dirty="0">
                  <a:solidFill>
                    <a:schemeClr val="tx1"/>
                  </a:solidFill>
                </a:rPr>
                <a:t>Feriado</a:t>
              </a:r>
            </a:p>
          </p:txBody>
        </p:sp>
      </p:grpSp>
      <p:sp>
        <p:nvSpPr>
          <p:cNvPr id="9" name="CaixaDeTexto 8">
            <a:extLst>
              <a:ext uri="{FF2B5EF4-FFF2-40B4-BE49-F238E27FC236}">
                <a16:creationId xmlns:a16="http://schemas.microsoft.com/office/drawing/2014/main" id="{C18A4E44-9B8C-BB3C-2D71-9DE241437EA9}"/>
              </a:ext>
            </a:extLst>
          </p:cNvPr>
          <p:cNvSpPr txBox="1"/>
          <p:nvPr/>
        </p:nvSpPr>
        <p:spPr>
          <a:xfrm>
            <a:off x="410165" y="2042204"/>
            <a:ext cx="3573799" cy="369332"/>
          </a:xfrm>
          <a:prstGeom prst="rect">
            <a:avLst/>
          </a:prstGeom>
          <a:noFill/>
        </p:spPr>
        <p:txBody>
          <a:bodyPr wrap="none" rtlCol="0">
            <a:spAutoFit/>
          </a:bodyPr>
          <a:lstStyle/>
          <a:p>
            <a:r>
              <a:rPr lang="pt-BR" dirty="0"/>
              <a:t>Aulas expositivas teórico práticas!</a:t>
            </a:r>
          </a:p>
        </p:txBody>
      </p:sp>
      <p:pic>
        <p:nvPicPr>
          <p:cNvPr id="2" name="Imagem 1">
            <a:extLst>
              <a:ext uri="{FF2B5EF4-FFF2-40B4-BE49-F238E27FC236}">
                <a16:creationId xmlns:a16="http://schemas.microsoft.com/office/drawing/2014/main" id="{D70C96BD-B9CD-A72C-5D0F-C53E3C2A2224}"/>
              </a:ext>
            </a:extLst>
          </p:cNvPr>
          <p:cNvPicPr>
            <a:picLocks noChangeAspect="1"/>
          </p:cNvPicPr>
          <p:nvPr/>
        </p:nvPicPr>
        <p:blipFill>
          <a:blip r:embed="rId3"/>
          <a:stretch>
            <a:fillRect/>
          </a:stretch>
        </p:blipFill>
        <p:spPr>
          <a:xfrm>
            <a:off x="5652155" y="0"/>
            <a:ext cx="6539845" cy="6858000"/>
          </a:xfrm>
          <a:prstGeom prst="rect">
            <a:avLst/>
          </a:prstGeom>
        </p:spPr>
      </p:pic>
    </p:spTree>
    <p:extLst>
      <p:ext uri="{BB962C8B-B14F-4D97-AF65-F5344CB8AC3E}">
        <p14:creationId xmlns:p14="http://schemas.microsoft.com/office/powerpoint/2010/main" val="1980686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A3D6F-CA1F-6E2F-F6F1-634CCAADBCF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B9EAE66-17A0-0607-F235-E5A27E775160}"/>
              </a:ext>
            </a:extLst>
          </p:cNvPr>
          <p:cNvSpPr txBox="1"/>
          <p:nvPr/>
        </p:nvSpPr>
        <p:spPr>
          <a:xfrm>
            <a:off x="359628" y="1973890"/>
            <a:ext cx="6319952" cy="4479881"/>
          </a:xfrm>
          <a:prstGeom prst="rect">
            <a:avLst/>
          </a:prstGeom>
          <a:noFill/>
        </p:spPr>
        <p:txBody>
          <a:bodyPr wrap="square">
            <a:spAutoFit/>
          </a:bodyPr>
          <a:lstStyle/>
          <a:p>
            <a:pPr marL="226695" indent="-226695" algn="just">
              <a:lnSpc>
                <a:spcPct val="150000"/>
              </a:lnSpc>
            </a:pPr>
            <a:r>
              <a:rPr lang="pt-BR"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 método de avaliação será composto por:</a:t>
            </a:r>
          </a:p>
          <a:p>
            <a:pPr marL="226695" indent="-226695" algn="just">
              <a:lnSpc>
                <a:spcPct val="150000"/>
              </a:lnSpc>
            </a:pPr>
            <a:endParaRPr lang="pt-BR"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226695" indent="-226695" algn="just">
              <a:lnSpc>
                <a:spcPct val="150000"/>
              </a:lnSpc>
            </a:pPr>
            <a:endParaRPr lang="pt-BR" sz="16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50000"/>
              </a:lnSpc>
              <a:buFontTx/>
              <a:buChar char="-"/>
            </a:pPr>
            <a:r>
              <a:rPr lang="pt-B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Estudo dirigido ED (valendo 20% da nota final)</a:t>
            </a:r>
          </a:p>
          <a:p>
            <a:pPr marL="285750" indent="-285750" algn="just">
              <a:lnSpc>
                <a:spcPct val="150000"/>
              </a:lnSpc>
              <a:buFontTx/>
              <a:buChar char="-"/>
            </a:pPr>
            <a:endParaRPr lang="pt-BR" sz="16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50000"/>
              </a:lnSpc>
              <a:buFontTx/>
              <a:buChar char="-"/>
            </a:pPr>
            <a:endParaRPr lang="pt-BR" sz="16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50000"/>
              </a:lnSpc>
              <a:buFontTx/>
              <a:buChar char="-"/>
            </a:pPr>
            <a:r>
              <a:rPr lang="pt-BR" sz="18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Duas avaliações teóricas, AV1 (valendo 20% da nota final) e AV2 (Valendo 30% da nota final)</a:t>
            </a:r>
          </a:p>
          <a:p>
            <a:pPr marL="285750" indent="-285750" algn="just">
              <a:lnSpc>
                <a:spcPct val="150000"/>
              </a:lnSpc>
              <a:buFontTx/>
              <a:buChar char="-"/>
            </a:pPr>
            <a:endParaRPr lang="pt-BR"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lnSpc>
                <a:spcPct val="150000"/>
              </a:lnSpc>
              <a:buFontTx/>
              <a:buChar char="-"/>
            </a:pPr>
            <a:endParaRPr lang="pt-BR" sz="1600" dirty="0">
              <a:effectLst/>
              <a:latin typeface="Calibri" panose="020F0502020204030204" pitchFamily="34" charset="0"/>
              <a:ea typeface="Calibri" panose="020F0502020204030204" pitchFamily="34" charset="0"/>
              <a:cs typeface="Times New Roman" panose="02020603050405020304" pitchFamily="18" charset="0"/>
            </a:endParaRPr>
          </a:p>
          <a:p>
            <a:pPr marL="226695" indent="-226695" algn="just">
              <a:lnSpc>
                <a:spcPct val="150000"/>
              </a:lnSpc>
            </a:pPr>
            <a:r>
              <a:rPr lang="pt-BR" sz="18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Trabalho sobre descarbonização (valendo 30% da nota final).</a:t>
            </a:r>
            <a:endParaRPr lang="pt-BR" sz="16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100" name="Picture 4" descr="Como passar na prova teórica do Detran: confira as dicas! | Baterias Heliar">
            <a:extLst>
              <a:ext uri="{FF2B5EF4-FFF2-40B4-BE49-F238E27FC236}">
                <a16:creationId xmlns:a16="http://schemas.microsoft.com/office/drawing/2014/main" id="{1100B309-B0A2-FA54-D8A4-28955C5CDB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53975" y="2435741"/>
            <a:ext cx="2978397" cy="198651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102" name="Picture 6" descr="Porto de Santos">
            <a:extLst>
              <a:ext uri="{FF2B5EF4-FFF2-40B4-BE49-F238E27FC236}">
                <a16:creationId xmlns:a16="http://schemas.microsoft.com/office/drawing/2014/main" id="{AB3F349F-BC0E-18D6-7822-39FA5164F9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4727" y="4593294"/>
            <a:ext cx="3518023" cy="218516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104" name="Picture 8" descr="Os benefícios das metodologias ativas. | Download Scientific Diagram">
            <a:extLst>
              <a:ext uri="{FF2B5EF4-FFF2-40B4-BE49-F238E27FC236}">
                <a16:creationId xmlns:a16="http://schemas.microsoft.com/office/drawing/2014/main" id="{A685FF97-2F85-FB98-5946-65C9673F28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76728" y="2106205"/>
            <a:ext cx="2426629" cy="182155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CaixaDeTexto 3">
            <a:extLst>
              <a:ext uri="{FF2B5EF4-FFF2-40B4-BE49-F238E27FC236}">
                <a16:creationId xmlns:a16="http://schemas.microsoft.com/office/drawing/2014/main" id="{7E373772-1516-068C-FE5A-73038582F543}"/>
              </a:ext>
            </a:extLst>
          </p:cNvPr>
          <p:cNvSpPr txBox="1"/>
          <p:nvPr/>
        </p:nvSpPr>
        <p:spPr>
          <a:xfrm>
            <a:off x="359628" y="356321"/>
            <a:ext cx="6779869" cy="707886"/>
          </a:xfrm>
          <a:prstGeom prst="rect">
            <a:avLst/>
          </a:prstGeom>
          <a:noFill/>
        </p:spPr>
        <p:txBody>
          <a:bodyPr wrap="none" rtlCol="0">
            <a:spAutoFit/>
          </a:bodyPr>
          <a:lstStyle/>
          <a:p>
            <a:r>
              <a:rPr lang="pt-BR" sz="4000" b="1" dirty="0">
                <a:effectLst>
                  <a:outerShdw blurRad="50800" dist="38100" dir="5400000" algn="t" rotWithShape="0">
                    <a:prstClr val="black">
                      <a:alpha val="40000"/>
                    </a:prstClr>
                  </a:outerShdw>
                </a:effectLst>
              </a:rPr>
              <a:t>... do sistema de avaliações:</a:t>
            </a:r>
          </a:p>
        </p:txBody>
      </p:sp>
      <p:sp>
        <p:nvSpPr>
          <p:cNvPr id="5" name="CaixaDeTexto 4">
            <a:extLst>
              <a:ext uri="{FF2B5EF4-FFF2-40B4-BE49-F238E27FC236}">
                <a16:creationId xmlns:a16="http://schemas.microsoft.com/office/drawing/2014/main" id="{A96981E9-1E0A-6BED-A412-2428DB4AD5D8}"/>
              </a:ext>
            </a:extLst>
          </p:cNvPr>
          <p:cNvSpPr txBox="1"/>
          <p:nvPr/>
        </p:nvSpPr>
        <p:spPr>
          <a:xfrm>
            <a:off x="224481" y="1334382"/>
            <a:ext cx="6915016" cy="646331"/>
          </a:xfrm>
          <a:prstGeom prst="rect">
            <a:avLst/>
          </a:prstGeom>
          <a:noFill/>
        </p:spPr>
        <p:txBody>
          <a:bodyPr wrap="square" rtlCol="0">
            <a:spAutoFit/>
          </a:bodyPr>
          <a:lstStyle/>
          <a:p>
            <a:pPr algn="ctr"/>
            <a:r>
              <a:rPr lang="pt-BR" i="1" dirty="0"/>
              <a:t>Média = (ED1*0,1)+ (ED2*0,1)+ (AV1*0,2)+ (AV2*0,3)+ (Projeto*0,3)</a:t>
            </a:r>
          </a:p>
          <a:p>
            <a:pPr algn="ctr"/>
            <a:r>
              <a:rPr lang="pt-BR" i="1" dirty="0"/>
              <a:t> </a:t>
            </a:r>
          </a:p>
        </p:txBody>
      </p:sp>
      <p:sp>
        <p:nvSpPr>
          <p:cNvPr id="6" name="CaixaDeTexto 5">
            <a:extLst>
              <a:ext uri="{FF2B5EF4-FFF2-40B4-BE49-F238E27FC236}">
                <a16:creationId xmlns:a16="http://schemas.microsoft.com/office/drawing/2014/main" id="{B0116E63-7C86-7950-1702-FCFBBEDFCC91}"/>
              </a:ext>
            </a:extLst>
          </p:cNvPr>
          <p:cNvSpPr txBox="1"/>
          <p:nvPr/>
        </p:nvSpPr>
        <p:spPr>
          <a:xfrm>
            <a:off x="3047071" y="3244334"/>
            <a:ext cx="6094140" cy="369332"/>
          </a:xfrm>
          <a:prstGeom prst="rect">
            <a:avLst/>
          </a:prstGeom>
          <a:noFill/>
        </p:spPr>
        <p:txBody>
          <a:bodyPr wrap="square">
            <a:spAutoFit/>
          </a:bodyPr>
          <a:lstStyle/>
          <a:p>
            <a:r>
              <a:rPr lang="pt-BR" dirty="0">
                <a:effectLst/>
                <a:latin typeface="Adelle Sans Devanagari" panose="02000503000000020004" pitchFamily="2" charset="-78"/>
                <a:cs typeface="Adelle Sans Devanagari" panose="02000503000000020004" pitchFamily="2" charset="-78"/>
              </a:rPr>
              <a:t>≥</a:t>
            </a:r>
          </a:p>
        </p:txBody>
      </p:sp>
      <p:sp>
        <p:nvSpPr>
          <p:cNvPr id="10" name="CaixaDeTexto 9">
            <a:extLst>
              <a:ext uri="{FF2B5EF4-FFF2-40B4-BE49-F238E27FC236}">
                <a16:creationId xmlns:a16="http://schemas.microsoft.com/office/drawing/2014/main" id="{0FF18B0A-D74E-FD4C-E084-10C19ECAE423}"/>
              </a:ext>
            </a:extLst>
          </p:cNvPr>
          <p:cNvSpPr txBox="1"/>
          <p:nvPr/>
        </p:nvSpPr>
        <p:spPr>
          <a:xfrm>
            <a:off x="9141211" y="1495524"/>
            <a:ext cx="2392353" cy="523220"/>
          </a:xfrm>
          <a:prstGeom prst="rect">
            <a:avLst/>
          </a:prstGeom>
          <a:noFill/>
        </p:spPr>
        <p:txBody>
          <a:bodyPr wrap="square">
            <a:spAutoFit/>
          </a:bodyPr>
          <a:lstStyle/>
          <a:p>
            <a:pPr algn="ctr"/>
            <a:r>
              <a:rPr lang="pt-BR" sz="2800" dirty="0">
                <a:solidFill>
                  <a:schemeClr val="accent6">
                    <a:lumMod val="75000"/>
                  </a:schemeClr>
                </a:solidFill>
                <a:effectLst/>
                <a:cs typeface="Adelle Sans Devanagari" panose="02000503000000020004" pitchFamily="2" charset="-78"/>
              </a:rPr>
              <a:t>Média ≥ 5,0</a:t>
            </a:r>
          </a:p>
        </p:txBody>
      </p:sp>
      <p:pic>
        <p:nvPicPr>
          <p:cNvPr id="5122" name="Picture 2" descr="Doutorado em Ciências Contábeis é aprovado pela Capes. Seleção será em 2019  | Universidade Federal do Espírito Santo">
            <a:extLst>
              <a:ext uri="{FF2B5EF4-FFF2-40B4-BE49-F238E27FC236}">
                <a16:creationId xmlns:a16="http://schemas.microsoft.com/office/drawing/2014/main" id="{28D93FF5-2865-C1A6-2CA2-2D43258274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55259" y="160888"/>
            <a:ext cx="1964256" cy="1319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290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3F1CB-C874-96B4-88CB-494AECBA549E}"/>
            </a:ext>
          </a:extLst>
        </p:cNvPr>
        <p:cNvGrpSpPr/>
        <p:nvPr/>
      </p:nvGrpSpPr>
      <p:grpSpPr>
        <a:xfrm>
          <a:off x="0" y="0"/>
          <a:ext cx="0" cy="0"/>
          <a:chOff x="0" y="0"/>
          <a:chExt cx="0" cy="0"/>
        </a:xfrm>
      </p:grpSpPr>
      <p:pic>
        <p:nvPicPr>
          <p:cNvPr id="4102" name="Picture 6" descr="Porto de Santos">
            <a:extLst>
              <a:ext uri="{FF2B5EF4-FFF2-40B4-BE49-F238E27FC236}">
                <a16:creationId xmlns:a16="http://schemas.microsoft.com/office/drawing/2014/main" id="{EC6EB4F9-7020-5CE6-4C42-1CA94CAEFD74}"/>
              </a:ext>
            </a:extLst>
          </p:cNvPr>
          <p:cNvPicPr>
            <a:picLocks noChangeAspect="1" noChangeArrowheads="1"/>
          </p:cNvPicPr>
          <p:nvPr/>
        </p:nvPicPr>
        <p:blipFill rotWithShape="1">
          <a:blip r:embed="rId2">
            <a:alphaModFix amt="29000"/>
            <a:extLst>
              <a:ext uri="{28A0092B-C50C-407E-A947-70E740481C1C}">
                <a14:useLocalDpi xmlns:a14="http://schemas.microsoft.com/office/drawing/2010/main" val="0"/>
              </a:ext>
            </a:extLst>
          </a:blip>
          <a:srcRect t="2480" b="7794"/>
          <a:stretch/>
        </p:blipFill>
        <p:spPr bwMode="auto">
          <a:xfrm>
            <a:off x="-56669" y="-1"/>
            <a:ext cx="12305337" cy="6858001"/>
          </a:xfrm>
          <a:prstGeom prst="rect">
            <a:avLst/>
          </a:prstGeom>
          <a:ln>
            <a:noFill/>
          </a:ln>
          <a:effectLst>
            <a:outerShdw blurRad="50800" dist="50800" dir="5400000" algn="ctr" rotWithShape="0">
              <a:srgbClr val="000000"/>
            </a:outerShdw>
            <a:softEdge rad="112500"/>
          </a:effectLst>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7546776F-FB85-A8CD-8689-DF377801AF10}"/>
              </a:ext>
            </a:extLst>
          </p:cNvPr>
          <p:cNvSpPr txBox="1"/>
          <p:nvPr/>
        </p:nvSpPr>
        <p:spPr>
          <a:xfrm>
            <a:off x="496325" y="289931"/>
            <a:ext cx="11199348" cy="707886"/>
          </a:xfrm>
          <a:prstGeom prst="rect">
            <a:avLst/>
          </a:prstGeom>
          <a:noFill/>
        </p:spPr>
        <p:txBody>
          <a:bodyPr wrap="none" rtlCol="0">
            <a:spAutoFit/>
          </a:bodyPr>
          <a:lstStyle/>
          <a:p>
            <a:r>
              <a:rPr lang="pt-BR" sz="4000" b="1" dirty="0"/>
              <a:t>Projeto de Descarbonização do Porto de Santos</a:t>
            </a:r>
          </a:p>
        </p:txBody>
      </p:sp>
      <p:sp>
        <p:nvSpPr>
          <p:cNvPr id="3" name="CaixaDeTexto 2">
            <a:extLst>
              <a:ext uri="{FF2B5EF4-FFF2-40B4-BE49-F238E27FC236}">
                <a16:creationId xmlns:a16="http://schemas.microsoft.com/office/drawing/2014/main" id="{91539E51-71F7-2ECD-8980-06E1F2CD4F7A}"/>
              </a:ext>
            </a:extLst>
          </p:cNvPr>
          <p:cNvSpPr txBox="1"/>
          <p:nvPr/>
        </p:nvSpPr>
        <p:spPr>
          <a:xfrm>
            <a:off x="301083" y="1204331"/>
            <a:ext cx="8341643" cy="4524315"/>
          </a:xfrm>
          <a:prstGeom prst="rect">
            <a:avLst/>
          </a:prstGeom>
          <a:noFill/>
        </p:spPr>
        <p:txBody>
          <a:bodyPr wrap="none" rtlCol="0">
            <a:spAutoFit/>
          </a:bodyPr>
          <a:lstStyle/>
          <a:p>
            <a:pPr marL="285750" indent="-285750">
              <a:buFont typeface="Wingdings" pitchFamily="2" charset="2"/>
              <a:buChar char="Ø"/>
            </a:pPr>
            <a:r>
              <a:rPr lang="pt-BR" dirty="0"/>
              <a:t>Organização de grupos</a:t>
            </a:r>
          </a:p>
          <a:p>
            <a:pPr marL="285750" indent="-285750">
              <a:buFont typeface="Wingdings" pitchFamily="2" charset="2"/>
              <a:buChar char="Ø"/>
            </a:pPr>
            <a:endParaRPr lang="pt-BR" dirty="0"/>
          </a:p>
          <a:p>
            <a:pPr marL="285750" indent="-285750">
              <a:buFont typeface="Wingdings" pitchFamily="2" charset="2"/>
              <a:buChar char="Ø"/>
            </a:pPr>
            <a:r>
              <a:rPr lang="pt-BR" dirty="0"/>
              <a:t>Apresentação do problema</a:t>
            </a:r>
          </a:p>
          <a:p>
            <a:pPr marL="285750" indent="-285750">
              <a:buFont typeface="Wingdings" pitchFamily="2" charset="2"/>
              <a:buChar char="Ø"/>
            </a:pPr>
            <a:endParaRPr lang="pt-BR" dirty="0"/>
          </a:p>
          <a:p>
            <a:pPr marL="742950" lvl="1" indent="-285750">
              <a:buFont typeface="Wingdings" pitchFamily="2" charset="2"/>
              <a:buChar char="Ø"/>
            </a:pPr>
            <a:r>
              <a:rPr lang="pt-BR" b="1" i="1" dirty="0"/>
              <a:t>Diagnóstico e inventário (parcial) das emissões</a:t>
            </a:r>
          </a:p>
          <a:p>
            <a:pPr marL="742950" lvl="1" indent="-285750">
              <a:buFont typeface="Wingdings" pitchFamily="2" charset="2"/>
              <a:buChar char="Ø"/>
            </a:pPr>
            <a:r>
              <a:rPr lang="pt-BR" b="1" i="1" dirty="0"/>
              <a:t>Definição da Metas</a:t>
            </a:r>
          </a:p>
          <a:p>
            <a:pPr marL="742950" lvl="1" indent="-285750">
              <a:buFont typeface="Wingdings" pitchFamily="2" charset="2"/>
              <a:buChar char="Ø"/>
            </a:pPr>
            <a:r>
              <a:rPr lang="pt-BR" b="1" i="1" dirty="0"/>
              <a:t>Elaboração do Plano de Ação</a:t>
            </a:r>
          </a:p>
          <a:p>
            <a:pPr marL="742950" lvl="1" indent="-285750">
              <a:buFont typeface="Wingdings" pitchFamily="2" charset="2"/>
              <a:buChar char="Ø"/>
            </a:pPr>
            <a:endParaRPr lang="pt-BR" b="1" i="1" dirty="0"/>
          </a:p>
          <a:p>
            <a:pPr marL="1200150" lvl="2" indent="-285750">
              <a:buFont typeface="Wingdings" pitchFamily="2" charset="2"/>
              <a:buChar char="Ø"/>
            </a:pPr>
            <a:r>
              <a:rPr lang="pt-BR" b="1" i="1" dirty="0"/>
              <a:t>Sugestões de medidas (com justificativas)</a:t>
            </a:r>
          </a:p>
          <a:p>
            <a:pPr marL="1200150" lvl="2" indent="-285750">
              <a:buFont typeface="Wingdings" pitchFamily="2" charset="2"/>
              <a:buChar char="Ø"/>
            </a:pPr>
            <a:r>
              <a:rPr lang="pt-BR" b="1" i="1" dirty="0"/>
              <a:t>Monitoramento e ajustes</a:t>
            </a:r>
          </a:p>
          <a:p>
            <a:pPr marL="1200150" lvl="2" indent="-285750">
              <a:buFont typeface="Wingdings" pitchFamily="2" charset="2"/>
              <a:buChar char="Ø"/>
            </a:pPr>
            <a:endParaRPr lang="pt-BR" b="1" i="1" dirty="0"/>
          </a:p>
          <a:p>
            <a:pPr marL="742950" lvl="1" indent="-285750">
              <a:buFont typeface="Wingdings" pitchFamily="2" charset="2"/>
              <a:buChar char="Ø"/>
            </a:pPr>
            <a:r>
              <a:rPr lang="pt-BR" b="1" i="1" dirty="0"/>
              <a:t>Compensação de emissões residuais</a:t>
            </a:r>
          </a:p>
          <a:p>
            <a:pPr marL="742950" lvl="1" indent="-285750">
              <a:buFont typeface="Wingdings" pitchFamily="2" charset="2"/>
              <a:buChar char="Ø"/>
            </a:pPr>
            <a:endParaRPr lang="pt-BR" b="1" i="1" dirty="0"/>
          </a:p>
          <a:p>
            <a:pPr marL="742950" lvl="1" indent="-285750">
              <a:buFont typeface="Wingdings" pitchFamily="2" charset="2"/>
              <a:buChar char="Ø"/>
            </a:pPr>
            <a:r>
              <a:rPr lang="pt-BR" b="1" i="1" dirty="0"/>
              <a:t>Relatórios e transparência</a:t>
            </a:r>
          </a:p>
          <a:p>
            <a:pPr marL="742950" lvl="1" indent="-285750">
              <a:buFont typeface="Wingdings" pitchFamily="2" charset="2"/>
              <a:buChar char="Ø"/>
            </a:pPr>
            <a:endParaRPr lang="pt-BR" b="1" i="1" dirty="0"/>
          </a:p>
          <a:p>
            <a:pPr marL="285750" indent="-285750">
              <a:buFont typeface="Wingdings" pitchFamily="2" charset="2"/>
              <a:buChar char="Ø"/>
            </a:pPr>
            <a:r>
              <a:rPr lang="pt-BR" dirty="0"/>
              <a:t>Apresentação do trabalho para a disciplina (professor e autoridades portuárias)</a:t>
            </a:r>
          </a:p>
        </p:txBody>
      </p:sp>
      <p:pic>
        <p:nvPicPr>
          <p:cNvPr id="5" name="Imagem 4">
            <a:extLst>
              <a:ext uri="{FF2B5EF4-FFF2-40B4-BE49-F238E27FC236}">
                <a16:creationId xmlns:a16="http://schemas.microsoft.com/office/drawing/2014/main" id="{E3834C5A-B193-43B2-DBFB-A73CD92C778B}"/>
              </a:ext>
            </a:extLst>
          </p:cNvPr>
          <p:cNvPicPr>
            <a:picLocks noChangeAspect="1"/>
          </p:cNvPicPr>
          <p:nvPr/>
        </p:nvPicPr>
        <p:blipFill>
          <a:blip r:embed="rId3"/>
          <a:stretch>
            <a:fillRect/>
          </a:stretch>
        </p:blipFill>
        <p:spPr>
          <a:xfrm>
            <a:off x="6981644" y="1129354"/>
            <a:ext cx="3864847" cy="3871161"/>
          </a:xfrm>
          <a:prstGeom prst="rect">
            <a:avLst/>
          </a:prstGeom>
        </p:spPr>
      </p:pic>
      <p:sp>
        <p:nvSpPr>
          <p:cNvPr id="6" name="Seta para a Direita 5">
            <a:extLst>
              <a:ext uri="{FF2B5EF4-FFF2-40B4-BE49-F238E27FC236}">
                <a16:creationId xmlns:a16="http://schemas.microsoft.com/office/drawing/2014/main" id="{A5762A83-1B71-86F2-053E-15257152F0AF}"/>
              </a:ext>
            </a:extLst>
          </p:cNvPr>
          <p:cNvSpPr/>
          <p:nvPr/>
        </p:nvSpPr>
        <p:spPr>
          <a:xfrm>
            <a:off x="5660571" y="4589417"/>
            <a:ext cx="1227909" cy="104503"/>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highlight>
                <a:srgbClr val="FFFF00"/>
              </a:highlight>
            </a:endParaRPr>
          </a:p>
        </p:txBody>
      </p:sp>
    </p:spTree>
    <p:extLst>
      <p:ext uri="{BB962C8B-B14F-4D97-AF65-F5344CB8AC3E}">
        <p14:creationId xmlns:p14="http://schemas.microsoft.com/office/powerpoint/2010/main" val="1828200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3000">
              <a:schemeClr val="accent1">
                <a:lumMod val="45000"/>
                <a:lumOff val="55000"/>
              </a:schemeClr>
            </a:gs>
            <a:gs pos="92000">
              <a:schemeClr val="bg1">
                <a:lumMod val="65000"/>
              </a:schemeClr>
            </a:gs>
            <a:gs pos="100000">
              <a:schemeClr val="tx1">
                <a:lumMod val="95000"/>
                <a:lumOff val="5000"/>
              </a:schemeClr>
            </a:gs>
          </a:gsLst>
          <a:path path="circle">
            <a:fillToRect l="100000" t="100000"/>
          </a:path>
        </a:grad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39E2D350-3F6C-0232-B222-BF9F47ABDFE2}"/>
              </a:ext>
            </a:extLst>
          </p:cNvPr>
          <p:cNvSpPr txBox="1"/>
          <p:nvPr/>
        </p:nvSpPr>
        <p:spPr>
          <a:xfrm>
            <a:off x="304800" y="257176"/>
            <a:ext cx="3467100" cy="4585871"/>
          </a:xfrm>
          <a:prstGeom prst="rect">
            <a:avLst/>
          </a:prstGeom>
          <a:noFill/>
        </p:spPr>
        <p:txBody>
          <a:bodyPr wrap="square" rtlCol="0">
            <a:spAutoFit/>
          </a:bodyPr>
          <a:lstStyle/>
          <a:p>
            <a:endParaRPr lang="pt-BR" sz="2800" b="1" dirty="0">
              <a:effectLst>
                <a:outerShdw blurRad="50800" dist="38100" dir="5400000" algn="t" rotWithShape="0">
                  <a:prstClr val="black">
                    <a:alpha val="40000"/>
                  </a:prstClr>
                </a:outerShdw>
              </a:effectLst>
            </a:endParaRPr>
          </a:p>
          <a:p>
            <a:endParaRPr lang="pt-BR" sz="2800" b="1" dirty="0">
              <a:effectLst>
                <a:outerShdw blurRad="50800" dist="38100" dir="5400000" algn="t" rotWithShape="0">
                  <a:prstClr val="black">
                    <a:alpha val="40000"/>
                  </a:prstClr>
                </a:outerShdw>
              </a:effectLst>
            </a:endParaRPr>
          </a:p>
          <a:p>
            <a:endParaRPr lang="pt-BR" sz="2800" b="1" dirty="0">
              <a:effectLst>
                <a:outerShdw blurRad="50800" dist="38100" dir="5400000" algn="t" rotWithShape="0">
                  <a:prstClr val="black">
                    <a:alpha val="40000"/>
                  </a:prstClr>
                </a:outerShdw>
              </a:effectLst>
            </a:endParaRPr>
          </a:p>
          <a:p>
            <a:r>
              <a:rPr lang="pt-BR" sz="2800" b="1" dirty="0">
                <a:effectLst>
                  <a:outerShdw blurRad="50800" dist="38100" dir="5400000" algn="t" rotWithShape="0">
                    <a:prstClr val="black">
                      <a:alpha val="40000"/>
                    </a:prstClr>
                  </a:outerShdw>
                </a:effectLst>
              </a:rPr>
              <a:t>Objetivo da Aula</a:t>
            </a:r>
          </a:p>
          <a:p>
            <a:endParaRPr lang="pt-BR" dirty="0">
              <a:effectLst>
                <a:outerShdw blurRad="50800" dist="38100" dir="5400000" algn="t" rotWithShape="0">
                  <a:prstClr val="black">
                    <a:alpha val="40000"/>
                  </a:prstClr>
                </a:outerShdw>
              </a:effectLst>
            </a:endParaRPr>
          </a:p>
          <a:p>
            <a:endParaRPr lang="pt-BR" dirty="0">
              <a:effectLst>
                <a:outerShdw blurRad="50800" dist="38100" dir="5400000" algn="t" rotWithShape="0">
                  <a:prstClr val="black">
                    <a:alpha val="40000"/>
                  </a:prstClr>
                </a:outerShdw>
              </a:effectLst>
            </a:endParaRPr>
          </a:p>
          <a:p>
            <a:r>
              <a:rPr lang="pt-BR" sz="2400" i="1" dirty="0">
                <a:effectLst>
                  <a:outerShdw blurRad="50800" dist="38100" dir="5400000" algn="t" rotWithShape="0">
                    <a:prstClr val="black">
                      <a:alpha val="40000"/>
                    </a:prstClr>
                  </a:outerShdw>
                </a:effectLst>
              </a:rPr>
              <a:t>Dar ao aluno condições de compreender e relacionar as escalas de mudanças climáticas por causas naturais na história da Terra</a:t>
            </a:r>
          </a:p>
        </p:txBody>
      </p:sp>
      <p:pic>
        <p:nvPicPr>
          <p:cNvPr id="4098" name="Picture 2" descr="Os fósseis e os períodos geológicos – Fundação Paleontológica Phoenix">
            <a:extLst>
              <a:ext uri="{FF2B5EF4-FFF2-40B4-BE49-F238E27FC236}">
                <a16:creationId xmlns:a16="http://schemas.microsoft.com/office/drawing/2014/main" id="{5D29D753-E910-9293-6ECD-EDF6B04BAB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3375" y="0"/>
            <a:ext cx="80486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81008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4" name="Picture 2" descr="Origem do Universo – Wikipédia, a enciclopédia livre">
            <a:extLst>
              <a:ext uri="{FF2B5EF4-FFF2-40B4-BE49-F238E27FC236}">
                <a16:creationId xmlns:a16="http://schemas.microsoft.com/office/drawing/2014/main" id="{4BB2CDD7-5076-7D93-A74F-826838C05A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9777" b="12113"/>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8988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8" descr="Origem do Sistema Solar - ppt carregar">
            <a:extLst>
              <a:ext uri="{FF2B5EF4-FFF2-40B4-BE49-F238E27FC236}">
                <a16:creationId xmlns:a16="http://schemas.microsoft.com/office/drawing/2014/main" id="{C9C8020B-E5F1-ACAE-D1B4-A828D0E903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30962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80" name="Rectangle 717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172" name="Picture 4" descr="Crosta da Terra revela as sete eras de transformação do planeta - Canaltech">
            <a:extLst>
              <a:ext uri="{FF2B5EF4-FFF2-40B4-BE49-F238E27FC236}">
                <a16:creationId xmlns:a16="http://schemas.microsoft.com/office/drawing/2014/main" id="{63888A2E-0BE7-FC4A-8728-4C5B5177FF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2704" b="12310"/>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283984FD-0EDB-32F1-8E70-95AB453B3012}"/>
              </a:ext>
            </a:extLst>
          </p:cNvPr>
          <p:cNvSpPr txBox="1"/>
          <p:nvPr/>
        </p:nvSpPr>
        <p:spPr>
          <a:xfrm>
            <a:off x="9662084" y="142875"/>
            <a:ext cx="2373663" cy="461665"/>
          </a:xfrm>
          <a:prstGeom prst="rect">
            <a:avLst/>
          </a:prstGeom>
          <a:noFill/>
        </p:spPr>
        <p:txBody>
          <a:bodyPr wrap="none" rtlCol="0">
            <a:spAutoFit/>
          </a:bodyPr>
          <a:lstStyle/>
          <a:p>
            <a:r>
              <a:rPr lang="pt-BR" sz="2400" b="1" dirty="0">
                <a:solidFill>
                  <a:schemeClr val="bg1"/>
                </a:solidFill>
              </a:rPr>
              <a:t>Origem da Terra</a:t>
            </a:r>
          </a:p>
        </p:txBody>
      </p:sp>
    </p:spTree>
    <p:extLst>
      <p:ext uri="{BB962C8B-B14F-4D97-AF65-F5344CB8AC3E}">
        <p14:creationId xmlns:p14="http://schemas.microsoft.com/office/powerpoint/2010/main" val="403476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 name="Picture 5">
            <a:extLst>
              <a:ext uri="{FF2B5EF4-FFF2-40B4-BE49-F238E27FC236}">
                <a16:creationId xmlns:a16="http://schemas.microsoft.com/office/drawing/2014/main" id="{9DC9665E-6AA3-D577-3DBC-DA980D8DD1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7514" y="3586788"/>
            <a:ext cx="5353878" cy="326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2" name="Picture 2" descr="A formação da Lua – Espaço do Conhecimento UFMG">
            <a:extLst>
              <a:ext uri="{FF2B5EF4-FFF2-40B4-BE49-F238E27FC236}">
                <a16:creationId xmlns:a16="http://schemas.microsoft.com/office/drawing/2014/main" id="{3231C6A0-1131-7174-EE0C-42687B2108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3586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8807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4214F-BE4A-E00F-C808-3A4266B93233}"/>
            </a:ext>
          </a:extLst>
        </p:cNvPr>
        <p:cNvGrpSpPr/>
        <p:nvPr/>
      </p:nvGrpSpPr>
      <p:grpSpPr>
        <a:xfrm>
          <a:off x="0" y="0"/>
          <a:ext cx="0" cy="0"/>
          <a:chOff x="0" y="0"/>
          <a:chExt cx="0" cy="0"/>
        </a:xfrm>
      </p:grpSpPr>
      <p:pic>
        <p:nvPicPr>
          <p:cNvPr id="8" name="Picture 5">
            <a:extLst>
              <a:ext uri="{FF2B5EF4-FFF2-40B4-BE49-F238E27FC236}">
                <a16:creationId xmlns:a16="http://schemas.microsoft.com/office/drawing/2014/main" id="{FBE526F9-22CD-93D8-77E8-901914DF4A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6261" y="4032596"/>
            <a:ext cx="4268788"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2" name="Picture 2" descr="A formação da Lua – Espaço do Conhecimento UFMG">
            <a:extLst>
              <a:ext uri="{FF2B5EF4-FFF2-40B4-BE49-F238E27FC236}">
                <a16:creationId xmlns:a16="http://schemas.microsoft.com/office/drawing/2014/main" id="{4DB1251D-D115-EF3B-5A57-727C2903E8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3586788"/>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Formação da Lua: novo estudo apoia a teoria do 'grande impacto' - TecMundo">
            <a:extLst>
              <a:ext uri="{FF2B5EF4-FFF2-40B4-BE49-F238E27FC236}">
                <a16:creationId xmlns:a16="http://schemas.microsoft.com/office/drawing/2014/main" id="{486C8D27-0534-FF4D-84C1-2787A596CA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C1EFDF77-146D-B7E4-4A61-8703DAD7A120}"/>
              </a:ext>
            </a:extLst>
          </p:cNvPr>
          <p:cNvSpPr txBox="1"/>
          <p:nvPr/>
        </p:nvSpPr>
        <p:spPr>
          <a:xfrm>
            <a:off x="9662084" y="142875"/>
            <a:ext cx="2190471" cy="461665"/>
          </a:xfrm>
          <a:prstGeom prst="rect">
            <a:avLst/>
          </a:prstGeom>
          <a:noFill/>
        </p:spPr>
        <p:txBody>
          <a:bodyPr wrap="none" rtlCol="0">
            <a:spAutoFit/>
          </a:bodyPr>
          <a:lstStyle/>
          <a:p>
            <a:r>
              <a:rPr lang="pt-BR" sz="2400" b="1" dirty="0">
                <a:solidFill>
                  <a:schemeClr val="bg1"/>
                </a:solidFill>
              </a:rPr>
              <a:t>Origem da Lua</a:t>
            </a:r>
          </a:p>
        </p:txBody>
      </p:sp>
    </p:spTree>
    <p:extLst>
      <p:ext uri="{BB962C8B-B14F-4D97-AF65-F5344CB8AC3E}">
        <p14:creationId xmlns:p14="http://schemas.microsoft.com/office/powerpoint/2010/main" val="2895458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2000">
              <a:schemeClr val="accent2">
                <a:lumMod val="60000"/>
                <a:lumOff val="40000"/>
              </a:schemeClr>
            </a:gs>
            <a:gs pos="35000">
              <a:schemeClr val="accent2">
                <a:lumMod val="75000"/>
              </a:schemeClr>
            </a:gs>
            <a:gs pos="78000">
              <a:schemeClr val="accent5">
                <a:lumMod val="75000"/>
              </a:schemeClr>
            </a:gs>
            <a:gs pos="100000">
              <a:schemeClr val="accent5">
                <a:lumMod val="50000"/>
              </a:schemeClr>
            </a:gs>
          </a:gsLst>
          <a:lin ang="16200000" scaled="1"/>
          <a:tileRect/>
        </a:gradFill>
        <a:effectLst/>
      </p:bgPr>
    </p:bg>
    <p:spTree>
      <p:nvGrpSpPr>
        <p:cNvPr id="1" name=""/>
        <p:cNvGrpSpPr/>
        <p:nvPr/>
      </p:nvGrpSpPr>
      <p:grpSpPr>
        <a:xfrm>
          <a:off x="0" y="0"/>
          <a:ext cx="0" cy="0"/>
          <a:chOff x="0" y="0"/>
          <a:chExt cx="0" cy="0"/>
        </a:xfrm>
      </p:grpSpPr>
      <p:pic>
        <p:nvPicPr>
          <p:cNvPr id="8194" name="Picture 2" descr="Surgimento da água no planeta – Instituto Astral">
            <a:extLst>
              <a:ext uri="{FF2B5EF4-FFF2-40B4-BE49-F238E27FC236}">
                <a16:creationId xmlns:a16="http://schemas.microsoft.com/office/drawing/2014/main" id="{6E2935F2-4FBB-584F-BCBC-4F08CBB4E9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4038" y="0"/>
            <a:ext cx="85439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89323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Terra primitiva sofreu com pico de impactos de meteoros | National  Geographic">
            <a:extLst>
              <a:ext uri="{FF2B5EF4-FFF2-40B4-BE49-F238E27FC236}">
                <a16:creationId xmlns:a16="http://schemas.microsoft.com/office/drawing/2014/main" id="{DE22E45E-5D51-8B5C-110D-7C4BD59FED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8D85FE63-A6D9-AA34-9CF0-308239399E96}"/>
              </a:ext>
            </a:extLst>
          </p:cNvPr>
          <p:cNvSpPr txBox="1"/>
          <p:nvPr/>
        </p:nvSpPr>
        <p:spPr>
          <a:xfrm>
            <a:off x="157162" y="157163"/>
            <a:ext cx="2851358" cy="584775"/>
          </a:xfrm>
          <a:prstGeom prst="rect">
            <a:avLst/>
          </a:prstGeom>
          <a:noFill/>
        </p:spPr>
        <p:txBody>
          <a:bodyPr wrap="none" rtlCol="0">
            <a:spAutoFit/>
          </a:bodyPr>
          <a:lstStyle/>
          <a:p>
            <a:r>
              <a:rPr lang="pt-BR" sz="3200" b="1" dirty="0">
                <a:solidFill>
                  <a:schemeClr val="bg1"/>
                </a:solidFill>
              </a:rPr>
              <a:t>Terra Primitiva</a:t>
            </a:r>
          </a:p>
        </p:txBody>
      </p:sp>
    </p:spTree>
    <p:extLst>
      <p:ext uri="{BB962C8B-B14F-4D97-AF65-F5344CB8AC3E}">
        <p14:creationId xmlns:p14="http://schemas.microsoft.com/office/powerpoint/2010/main" val="11172784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EOKRATOS: O Tempo Geológico da Terra">
            <a:extLst>
              <a:ext uri="{FF2B5EF4-FFF2-40B4-BE49-F238E27FC236}">
                <a16:creationId xmlns:a16="http://schemas.microsoft.com/office/drawing/2014/main" id="{CCF055F4-0D30-6BB5-20E8-817ACC8569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3487" y="0"/>
            <a:ext cx="841851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Tabela Estratigráfica 2010 | Site de Apoio - Fernando Martins">
            <a:extLst>
              <a:ext uri="{FF2B5EF4-FFF2-40B4-BE49-F238E27FC236}">
                <a16:creationId xmlns:a16="http://schemas.microsoft.com/office/drawing/2014/main" id="{16E9EF52-BDDA-C578-4257-54793077D5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5844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34905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Tabela estratigráfica da História da Terra, com os principais eventos... |  Download Scientific Diagram">
            <a:extLst>
              <a:ext uri="{FF2B5EF4-FFF2-40B4-BE49-F238E27FC236}">
                <a16:creationId xmlns:a16="http://schemas.microsoft.com/office/drawing/2014/main" id="{2E3A8531-A95F-5452-35A6-CFE2921225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48042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9D84BFF3-D8C9-3CD7-6D2D-41C3BBFCB895}"/>
              </a:ext>
            </a:extLst>
          </p:cNvPr>
          <p:cNvSpPr txBox="1"/>
          <p:nvPr/>
        </p:nvSpPr>
        <p:spPr>
          <a:xfrm>
            <a:off x="8840359" y="212035"/>
            <a:ext cx="2822713" cy="646331"/>
          </a:xfrm>
          <a:prstGeom prst="rect">
            <a:avLst/>
          </a:prstGeom>
          <a:noFill/>
        </p:spPr>
        <p:txBody>
          <a:bodyPr wrap="square" rtlCol="0">
            <a:spAutoFit/>
          </a:bodyPr>
          <a:lstStyle/>
          <a:p>
            <a:pPr algn="ctr"/>
            <a:r>
              <a:rPr lang="pt-BR" b="1" dirty="0"/>
              <a:t>O que causa a mudança de período e eras?</a:t>
            </a:r>
          </a:p>
        </p:txBody>
      </p:sp>
      <p:sp>
        <p:nvSpPr>
          <p:cNvPr id="3" name="CaixaDeTexto 2">
            <a:extLst>
              <a:ext uri="{FF2B5EF4-FFF2-40B4-BE49-F238E27FC236}">
                <a16:creationId xmlns:a16="http://schemas.microsoft.com/office/drawing/2014/main" id="{947495D1-5BF9-816A-8761-7B1902B78666}"/>
              </a:ext>
            </a:extLst>
          </p:cNvPr>
          <p:cNvSpPr txBox="1"/>
          <p:nvPr/>
        </p:nvSpPr>
        <p:spPr>
          <a:xfrm>
            <a:off x="8944058" y="858366"/>
            <a:ext cx="2719014" cy="6247864"/>
          </a:xfrm>
          <a:prstGeom prst="rect">
            <a:avLst/>
          </a:prstGeom>
          <a:noFill/>
        </p:spPr>
        <p:txBody>
          <a:bodyPr wrap="none" rtlCol="0">
            <a:spAutoFit/>
          </a:bodyPr>
          <a:lstStyle/>
          <a:p>
            <a:r>
              <a:rPr lang="pt-BR" sz="40000" dirty="0">
                <a:solidFill>
                  <a:srgbClr val="FF0000"/>
                </a:solidFill>
                <a:latin typeface="Chalkduster" panose="03050602040202020205" pitchFamily="66" charset="77"/>
              </a:rPr>
              <a:t>?</a:t>
            </a:r>
          </a:p>
        </p:txBody>
      </p:sp>
    </p:spTree>
    <p:extLst>
      <p:ext uri="{BB962C8B-B14F-4D97-AF65-F5344CB8AC3E}">
        <p14:creationId xmlns:p14="http://schemas.microsoft.com/office/powerpoint/2010/main" val="30398701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61A08-E6E5-CC43-8765-E01168D558A5}"/>
            </a:ext>
          </a:extLst>
        </p:cNvPr>
        <p:cNvGrpSpPr/>
        <p:nvPr/>
      </p:nvGrpSpPr>
      <p:grpSpPr>
        <a:xfrm>
          <a:off x="0" y="0"/>
          <a:ext cx="0" cy="0"/>
          <a:chOff x="0" y="0"/>
          <a:chExt cx="0" cy="0"/>
        </a:xfrm>
      </p:grpSpPr>
      <p:pic>
        <p:nvPicPr>
          <p:cNvPr id="12290" name="Picture 2" descr="Tabela estratigráfica da História da Terra, com os principais eventos... |  Download Scientific Diagram">
            <a:extLst>
              <a:ext uri="{FF2B5EF4-FFF2-40B4-BE49-F238E27FC236}">
                <a16:creationId xmlns:a16="http://schemas.microsoft.com/office/drawing/2014/main" id="{8C678CB1-3517-BC84-CE78-5D8C22640A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48042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Escala de tempo geológico - Wikiwand">
            <a:extLst>
              <a:ext uri="{FF2B5EF4-FFF2-40B4-BE49-F238E27FC236}">
                <a16:creationId xmlns:a16="http://schemas.microsoft.com/office/drawing/2014/main" id="{2289876E-5F97-7884-1F41-5C99828BD5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80424" y="-1"/>
            <a:ext cx="3711575" cy="6875739"/>
          </a:xfrm>
          <a:prstGeom prst="rect">
            <a:avLst/>
          </a:prstGeom>
          <a:noFill/>
          <a:extLst>
            <a:ext uri="{909E8E84-426E-40DD-AFC4-6F175D3DCCD1}">
              <a14:hiddenFill xmlns:a14="http://schemas.microsoft.com/office/drawing/2010/main">
                <a:solidFill>
                  <a:srgbClr val="FFFFFF"/>
                </a:solidFill>
              </a14:hiddenFill>
            </a:ext>
          </a:extLst>
        </p:spPr>
      </p:pic>
      <p:sp>
        <p:nvSpPr>
          <p:cNvPr id="2" name="Chave Direita 1">
            <a:extLst>
              <a:ext uri="{FF2B5EF4-FFF2-40B4-BE49-F238E27FC236}">
                <a16:creationId xmlns:a16="http://schemas.microsoft.com/office/drawing/2014/main" id="{E8923664-061A-9E50-2BBC-093AFB1D40C5}"/>
              </a:ext>
            </a:extLst>
          </p:cNvPr>
          <p:cNvSpPr/>
          <p:nvPr/>
        </p:nvSpPr>
        <p:spPr>
          <a:xfrm>
            <a:off x="10230678" y="4629495"/>
            <a:ext cx="609600" cy="2246243"/>
          </a:xfrm>
          <a:prstGeom prst="rightBrace">
            <a:avLst>
              <a:gd name="adj1" fmla="val 32246"/>
              <a:gd name="adj2" fmla="val 50000"/>
            </a:avLst>
          </a:prstGeom>
          <a:ln w="28575">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pt-BR"/>
          </a:p>
        </p:txBody>
      </p:sp>
      <p:sp>
        <p:nvSpPr>
          <p:cNvPr id="3" name="Seta para a Direita 2">
            <a:extLst>
              <a:ext uri="{FF2B5EF4-FFF2-40B4-BE49-F238E27FC236}">
                <a16:creationId xmlns:a16="http://schemas.microsoft.com/office/drawing/2014/main" id="{57E3593C-C919-AAEA-38E8-EB63135BBD0B}"/>
              </a:ext>
            </a:extLst>
          </p:cNvPr>
          <p:cNvSpPr/>
          <p:nvPr/>
        </p:nvSpPr>
        <p:spPr>
          <a:xfrm rot="10800000">
            <a:off x="10336211" y="4108174"/>
            <a:ext cx="1126435" cy="278295"/>
          </a:xfrm>
          <a:prstGeom prst="rightArrow">
            <a:avLst/>
          </a:prstGeom>
          <a:solidFill>
            <a:srgbClr val="FFFF00"/>
          </a:solid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Seta para a Direita 3">
            <a:extLst>
              <a:ext uri="{FF2B5EF4-FFF2-40B4-BE49-F238E27FC236}">
                <a16:creationId xmlns:a16="http://schemas.microsoft.com/office/drawing/2014/main" id="{D95579E9-C764-532B-79F6-9AFE5537A95F}"/>
              </a:ext>
            </a:extLst>
          </p:cNvPr>
          <p:cNvSpPr/>
          <p:nvPr/>
        </p:nvSpPr>
        <p:spPr>
          <a:xfrm rot="10800000">
            <a:off x="10336210" y="3569219"/>
            <a:ext cx="1126435" cy="278295"/>
          </a:xfrm>
          <a:prstGeom prst="rightArrow">
            <a:avLst/>
          </a:prstGeom>
          <a:solidFill>
            <a:srgbClr val="FFFF00"/>
          </a:solid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Seta para a Direita 4">
            <a:extLst>
              <a:ext uri="{FF2B5EF4-FFF2-40B4-BE49-F238E27FC236}">
                <a16:creationId xmlns:a16="http://schemas.microsoft.com/office/drawing/2014/main" id="{6DAB40E5-9551-DF87-F464-E678A1CF4E0C}"/>
              </a:ext>
            </a:extLst>
          </p:cNvPr>
          <p:cNvSpPr/>
          <p:nvPr/>
        </p:nvSpPr>
        <p:spPr>
          <a:xfrm rot="10800000">
            <a:off x="10336209" y="3098869"/>
            <a:ext cx="1126435" cy="278295"/>
          </a:xfrm>
          <a:prstGeom prst="rightArrow">
            <a:avLst/>
          </a:prstGeom>
          <a:solidFill>
            <a:srgbClr val="FFFF00"/>
          </a:solid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Seta para a Direita 5">
            <a:extLst>
              <a:ext uri="{FF2B5EF4-FFF2-40B4-BE49-F238E27FC236}">
                <a16:creationId xmlns:a16="http://schemas.microsoft.com/office/drawing/2014/main" id="{8904F278-3B1F-9C30-EC18-97852E0D81F9}"/>
              </a:ext>
            </a:extLst>
          </p:cNvPr>
          <p:cNvSpPr/>
          <p:nvPr/>
        </p:nvSpPr>
        <p:spPr>
          <a:xfrm rot="10800000">
            <a:off x="10336208" y="2767666"/>
            <a:ext cx="1126435" cy="278295"/>
          </a:xfrm>
          <a:prstGeom prst="rightArrow">
            <a:avLst/>
          </a:prstGeom>
          <a:solidFill>
            <a:srgbClr val="FFFF00"/>
          </a:solid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Seta para a Direita 6">
            <a:extLst>
              <a:ext uri="{FF2B5EF4-FFF2-40B4-BE49-F238E27FC236}">
                <a16:creationId xmlns:a16="http://schemas.microsoft.com/office/drawing/2014/main" id="{1B73EAA3-0CCE-DB46-213B-FDB6422EF7D8}"/>
              </a:ext>
            </a:extLst>
          </p:cNvPr>
          <p:cNvSpPr/>
          <p:nvPr/>
        </p:nvSpPr>
        <p:spPr>
          <a:xfrm rot="10800000">
            <a:off x="10336207" y="2323769"/>
            <a:ext cx="1126435" cy="278295"/>
          </a:xfrm>
          <a:prstGeom prst="rightArrow">
            <a:avLst/>
          </a:prstGeom>
          <a:solidFill>
            <a:srgbClr val="FFFF00"/>
          </a:solid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3602546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Escala de tempo geológico - Wikiwand">
            <a:extLst>
              <a:ext uri="{FF2B5EF4-FFF2-40B4-BE49-F238E27FC236}">
                <a16:creationId xmlns:a16="http://schemas.microsoft.com/office/drawing/2014/main" id="{203C564C-4F39-3D60-BC0D-35192597DE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567" y="0"/>
            <a:ext cx="71485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23864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EA07B-0F9A-C9AF-B0AE-BF90FA729664}"/>
            </a:ext>
          </a:extLst>
        </p:cNvPr>
        <p:cNvGrpSpPr/>
        <p:nvPr/>
      </p:nvGrpSpPr>
      <p:grpSpPr>
        <a:xfrm>
          <a:off x="0" y="0"/>
          <a:ext cx="0" cy="0"/>
          <a:chOff x="0" y="0"/>
          <a:chExt cx="0" cy="0"/>
        </a:xfrm>
      </p:grpSpPr>
      <p:pic>
        <p:nvPicPr>
          <p:cNvPr id="15362" name="Picture 2" descr="Escala de tempo geológico - Wikiwand">
            <a:extLst>
              <a:ext uri="{FF2B5EF4-FFF2-40B4-BE49-F238E27FC236}">
                <a16:creationId xmlns:a16="http://schemas.microsoft.com/office/drawing/2014/main" id="{AE3F93FC-D5C6-5A87-4841-BA263ACB9E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567" y="0"/>
            <a:ext cx="7148513"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Forma Livre 6">
            <a:extLst>
              <a:ext uri="{FF2B5EF4-FFF2-40B4-BE49-F238E27FC236}">
                <a16:creationId xmlns:a16="http://schemas.microsoft.com/office/drawing/2014/main" id="{CD09396C-34D2-85BB-6AA4-A52EB4670414}"/>
              </a:ext>
            </a:extLst>
          </p:cNvPr>
          <p:cNvSpPr/>
          <p:nvPr/>
        </p:nvSpPr>
        <p:spPr>
          <a:xfrm>
            <a:off x="1691681" y="1745730"/>
            <a:ext cx="4290307" cy="4359491"/>
          </a:xfrm>
          <a:custGeom>
            <a:avLst/>
            <a:gdLst>
              <a:gd name="connsiteX0" fmla="*/ 1316562 w 4290307"/>
              <a:gd name="connsiteY0" fmla="*/ 1262513 h 4359491"/>
              <a:gd name="connsiteX1" fmla="*/ 1025015 w 4290307"/>
              <a:gd name="connsiteY1" fmla="*/ 1633574 h 4359491"/>
              <a:gd name="connsiteX2" fmla="*/ 918997 w 4290307"/>
              <a:gd name="connsiteY2" fmla="*/ 2137157 h 4359491"/>
              <a:gd name="connsiteX3" fmla="*/ 1011762 w 4290307"/>
              <a:gd name="connsiteY3" fmla="*/ 2693748 h 4359491"/>
              <a:gd name="connsiteX4" fmla="*/ 1396076 w 4290307"/>
              <a:gd name="connsiteY4" fmla="*/ 3184079 h 4359491"/>
              <a:gd name="connsiteX5" fmla="*/ 2151449 w 4290307"/>
              <a:gd name="connsiteY5" fmla="*/ 3422618 h 4359491"/>
              <a:gd name="connsiteX6" fmla="*/ 2973084 w 4290307"/>
              <a:gd name="connsiteY6" fmla="*/ 3117818 h 4359491"/>
              <a:gd name="connsiteX7" fmla="*/ 3344145 w 4290307"/>
              <a:gd name="connsiteY7" fmla="*/ 2468461 h 4359491"/>
              <a:gd name="connsiteX8" fmla="*/ 3330893 w 4290307"/>
              <a:gd name="connsiteY8" fmla="*/ 1792600 h 4359491"/>
              <a:gd name="connsiteX9" fmla="*/ 3026093 w 4290307"/>
              <a:gd name="connsiteY9" fmla="*/ 1355279 h 4359491"/>
              <a:gd name="connsiteX10" fmla="*/ 2708041 w 4290307"/>
              <a:gd name="connsiteY10" fmla="*/ 1090235 h 4359491"/>
              <a:gd name="connsiteX11" fmla="*/ 2442997 w 4290307"/>
              <a:gd name="connsiteY11" fmla="*/ 997470 h 4359491"/>
              <a:gd name="connsiteX12" fmla="*/ 2151449 w 4290307"/>
              <a:gd name="connsiteY12" fmla="*/ 984218 h 4359491"/>
              <a:gd name="connsiteX13" fmla="*/ 2177954 w 4290307"/>
              <a:gd name="connsiteY13" fmla="*/ 16809 h 4359491"/>
              <a:gd name="connsiteX14" fmla="*/ 3383902 w 4290307"/>
              <a:gd name="connsiteY14" fmla="*/ 414374 h 4359491"/>
              <a:gd name="connsiteX15" fmla="*/ 3927241 w 4290307"/>
              <a:gd name="connsiteY15" fmla="*/ 984218 h 4359491"/>
              <a:gd name="connsiteX16" fmla="*/ 4245293 w 4290307"/>
              <a:gd name="connsiteY16" fmla="*/ 1646827 h 4359491"/>
              <a:gd name="connsiteX17" fmla="*/ 4258545 w 4290307"/>
              <a:gd name="connsiteY17" fmla="*/ 2693748 h 4359491"/>
              <a:gd name="connsiteX18" fmla="*/ 3966997 w 4290307"/>
              <a:gd name="connsiteY18" fmla="*/ 3316600 h 4359491"/>
              <a:gd name="connsiteX19" fmla="*/ 3489919 w 4290307"/>
              <a:gd name="connsiteY19" fmla="*/ 3873192 h 4359491"/>
              <a:gd name="connsiteX20" fmla="*/ 2747797 w 4290307"/>
              <a:gd name="connsiteY20" fmla="*/ 4244253 h 4359491"/>
              <a:gd name="connsiteX21" fmla="*/ 1965919 w 4290307"/>
              <a:gd name="connsiteY21" fmla="*/ 4337018 h 4359491"/>
              <a:gd name="connsiteX22" fmla="*/ 812980 w 4290307"/>
              <a:gd name="connsiteY22" fmla="*/ 3873192 h 4359491"/>
              <a:gd name="connsiteX23" fmla="*/ 229884 w 4290307"/>
              <a:gd name="connsiteY23" fmla="*/ 3131070 h 4359491"/>
              <a:gd name="connsiteX24" fmla="*/ 4597 w 4290307"/>
              <a:gd name="connsiteY24" fmla="*/ 2375696 h 4359491"/>
              <a:gd name="connsiteX25" fmla="*/ 97362 w 4290307"/>
              <a:gd name="connsiteY25" fmla="*/ 1514305 h 4359491"/>
              <a:gd name="connsiteX26" fmla="*/ 322649 w 4290307"/>
              <a:gd name="connsiteY26" fmla="*/ 1050479 h 4359491"/>
              <a:gd name="connsiteX27" fmla="*/ 680458 w 4290307"/>
              <a:gd name="connsiteY27" fmla="*/ 599905 h 4359491"/>
              <a:gd name="connsiteX28" fmla="*/ 1263554 w 4290307"/>
              <a:gd name="connsiteY28" fmla="*/ 1275766 h 4359491"/>
              <a:gd name="connsiteX29" fmla="*/ 905745 w 4290307"/>
              <a:gd name="connsiteY29" fmla="*/ 2150409 h 4359491"/>
              <a:gd name="connsiteX30" fmla="*/ 905745 w 4290307"/>
              <a:gd name="connsiteY30" fmla="*/ 2150409 h 4359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290307" h="4359491">
                <a:moveTo>
                  <a:pt x="1316562" y="1262513"/>
                </a:moveTo>
                <a:cubicBezTo>
                  <a:pt x="1203919" y="1375156"/>
                  <a:pt x="1091276" y="1487800"/>
                  <a:pt x="1025015" y="1633574"/>
                </a:cubicBezTo>
                <a:cubicBezTo>
                  <a:pt x="958754" y="1779348"/>
                  <a:pt x="921206" y="1960461"/>
                  <a:pt x="918997" y="2137157"/>
                </a:cubicBezTo>
                <a:cubicBezTo>
                  <a:pt x="916788" y="2313853"/>
                  <a:pt x="932249" y="2519261"/>
                  <a:pt x="1011762" y="2693748"/>
                </a:cubicBezTo>
                <a:cubicBezTo>
                  <a:pt x="1091275" y="2868235"/>
                  <a:pt x="1206128" y="3062601"/>
                  <a:pt x="1396076" y="3184079"/>
                </a:cubicBezTo>
                <a:cubicBezTo>
                  <a:pt x="1586024" y="3305557"/>
                  <a:pt x="1888614" y="3433662"/>
                  <a:pt x="2151449" y="3422618"/>
                </a:cubicBezTo>
                <a:cubicBezTo>
                  <a:pt x="2414284" y="3411575"/>
                  <a:pt x="2774302" y="3276844"/>
                  <a:pt x="2973084" y="3117818"/>
                </a:cubicBezTo>
                <a:cubicBezTo>
                  <a:pt x="3171866" y="2958792"/>
                  <a:pt x="3284510" y="2689331"/>
                  <a:pt x="3344145" y="2468461"/>
                </a:cubicBezTo>
                <a:cubicBezTo>
                  <a:pt x="3403780" y="2247591"/>
                  <a:pt x="3383902" y="1978130"/>
                  <a:pt x="3330893" y="1792600"/>
                </a:cubicBezTo>
                <a:cubicBezTo>
                  <a:pt x="3277884" y="1607070"/>
                  <a:pt x="3129902" y="1472340"/>
                  <a:pt x="3026093" y="1355279"/>
                </a:cubicBezTo>
                <a:cubicBezTo>
                  <a:pt x="2922284" y="1238218"/>
                  <a:pt x="2805224" y="1149870"/>
                  <a:pt x="2708041" y="1090235"/>
                </a:cubicBezTo>
                <a:cubicBezTo>
                  <a:pt x="2610858" y="1030600"/>
                  <a:pt x="2535762" y="1015139"/>
                  <a:pt x="2442997" y="997470"/>
                </a:cubicBezTo>
                <a:cubicBezTo>
                  <a:pt x="2350232" y="979801"/>
                  <a:pt x="2195623" y="1147661"/>
                  <a:pt x="2151449" y="984218"/>
                </a:cubicBezTo>
                <a:cubicBezTo>
                  <a:pt x="2107275" y="820774"/>
                  <a:pt x="1972545" y="111783"/>
                  <a:pt x="2177954" y="16809"/>
                </a:cubicBezTo>
                <a:cubicBezTo>
                  <a:pt x="2383363" y="-78165"/>
                  <a:pt x="3092354" y="253139"/>
                  <a:pt x="3383902" y="414374"/>
                </a:cubicBezTo>
                <a:cubicBezTo>
                  <a:pt x="3675450" y="575609"/>
                  <a:pt x="3783676" y="778809"/>
                  <a:pt x="3927241" y="984218"/>
                </a:cubicBezTo>
                <a:cubicBezTo>
                  <a:pt x="4070806" y="1189627"/>
                  <a:pt x="4190076" y="1361905"/>
                  <a:pt x="4245293" y="1646827"/>
                </a:cubicBezTo>
                <a:cubicBezTo>
                  <a:pt x="4300510" y="1931749"/>
                  <a:pt x="4304928" y="2415453"/>
                  <a:pt x="4258545" y="2693748"/>
                </a:cubicBezTo>
                <a:cubicBezTo>
                  <a:pt x="4212162" y="2972043"/>
                  <a:pt x="4095101" y="3120026"/>
                  <a:pt x="3966997" y="3316600"/>
                </a:cubicBezTo>
                <a:cubicBezTo>
                  <a:pt x="3838893" y="3513174"/>
                  <a:pt x="3693119" y="3718583"/>
                  <a:pt x="3489919" y="3873192"/>
                </a:cubicBezTo>
                <a:cubicBezTo>
                  <a:pt x="3286719" y="4027801"/>
                  <a:pt x="3001797" y="4166949"/>
                  <a:pt x="2747797" y="4244253"/>
                </a:cubicBezTo>
                <a:cubicBezTo>
                  <a:pt x="2493797" y="4321557"/>
                  <a:pt x="2288388" y="4398861"/>
                  <a:pt x="1965919" y="4337018"/>
                </a:cubicBezTo>
                <a:cubicBezTo>
                  <a:pt x="1643450" y="4275175"/>
                  <a:pt x="1102319" y="4074183"/>
                  <a:pt x="812980" y="3873192"/>
                </a:cubicBezTo>
                <a:cubicBezTo>
                  <a:pt x="523641" y="3672201"/>
                  <a:pt x="364614" y="3380653"/>
                  <a:pt x="229884" y="3131070"/>
                </a:cubicBezTo>
                <a:cubicBezTo>
                  <a:pt x="95154" y="2881487"/>
                  <a:pt x="26684" y="2645157"/>
                  <a:pt x="4597" y="2375696"/>
                </a:cubicBezTo>
                <a:cubicBezTo>
                  <a:pt x="-17490" y="2106235"/>
                  <a:pt x="44353" y="1735175"/>
                  <a:pt x="97362" y="1514305"/>
                </a:cubicBezTo>
                <a:cubicBezTo>
                  <a:pt x="150371" y="1293435"/>
                  <a:pt x="225466" y="1202879"/>
                  <a:pt x="322649" y="1050479"/>
                </a:cubicBezTo>
                <a:cubicBezTo>
                  <a:pt x="419832" y="898079"/>
                  <a:pt x="523641" y="562357"/>
                  <a:pt x="680458" y="599905"/>
                </a:cubicBezTo>
                <a:cubicBezTo>
                  <a:pt x="837275" y="637453"/>
                  <a:pt x="1226006" y="1017349"/>
                  <a:pt x="1263554" y="1275766"/>
                </a:cubicBezTo>
                <a:cubicBezTo>
                  <a:pt x="1301102" y="1534183"/>
                  <a:pt x="905745" y="2150409"/>
                  <a:pt x="905745" y="2150409"/>
                </a:cubicBezTo>
                <a:lnTo>
                  <a:pt x="905745" y="2150409"/>
                </a:lnTo>
              </a:path>
            </a:pathLst>
          </a:custGeom>
          <a:solidFill>
            <a:srgbClr val="FFFF00">
              <a:alpha val="8529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Seta Dobrada 1">
            <a:extLst>
              <a:ext uri="{FF2B5EF4-FFF2-40B4-BE49-F238E27FC236}">
                <a16:creationId xmlns:a16="http://schemas.microsoft.com/office/drawing/2014/main" id="{6C16C343-8A81-9676-CBA6-F45FF9091C65}"/>
              </a:ext>
            </a:extLst>
          </p:cNvPr>
          <p:cNvSpPr/>
          <p:nvPr/>
        </p:nvSpPr>
        <p:spPr>
          <a:xfrm flipV="1">
            <a:off x="5062329" y="5099759"/>
            <a:ext cx="4028661" cy="1152940"/>
          </a:xfrm>
          <a:prstGeom prst="bentArrow">
            <a:avLst/>
          </a:prstGeom>
          <a:solidFill>
            <a:srgbClr val="FFFF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3" name="CaixaDeTexto 2">
            <a:extLst>
              <a:ext uri="{FF2B5EF4-FFF2-40B4-BE49-F238E27FC236}">
                <a16:creationId xmlns:a16="http://schemas.microsoft.com/office/drawing/2014/main" id="{31FEAB61-C262-8FE1-FA33-0AF761BC49C3}"/>
              </a:ext>
            </a:extLst>
          </p:cNvPr>
          <p:cNvSpPr txBox="1"/>
          <p:nvPr/>
        </p:nvSpPr>
        <p:spPr>
          <a:xfrm>
            <a:off x="9236765" y="5843611"/>
            <a:ext cx="2068387" cy="523220"/>
          </a:xfrm>
          <a:prstGeom prst="rect">
            <a:avLst/>
          </a:prstGeom>
          <a:noFill/>
        </p:spPr>
        <p:txBody>
          <a:bodyPr wrap="none" rtlCol="0">
            <a:spAutoFit/>
          </a:bodyPr>
          <a:lstStyle/>
          <a:p>
            <a:r>
              <a:rPr lang="pt-BR" sz="2800" b="1" dirty="0" err="1"/>
              <a:t>Criptozóico</a:t>
            </a:r>
            <a:endParaRPr lang="pt-BR" sz="2800" b="1" dirty="0"/>
          </a:p>
        </p:txBody>
      </p:sp>
    </p:spTree>
    <p:extLst>
      <p:ext uri="{BB962C8B-B14F-4D97-AF65-F5344CB8AC3E}">
        <p14:creationId xmlns:p14="http://schemas.microsoft.com/office/powerpoint/2010/main" val="36598526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2F67D-15DC-4E11-6403-E9B9BC14AAAA}"/>
            </a:ext>
          </a:extLst>
        </p:cNvPr>
        <p:cNvGrpSpPr/>
        <p:nvPr/>
      </p:nvGrpSpPr>
      <p:grpSpPr>
        <a:xfrm>
          <a:off x="0" y="0"/>
          <a:ext cx="0" cy="0"/>
          <a:chOff x="0" y="0"/>
          <a:chExt cx="0" cy="0"/>
        </a:xfrm>
      </p:grpSpPr>
      <p:pic>
        <p:nvPicPr>
          <p:cNvPr id="15362" name="Picture 2" descr="Escala de tempo geológico - Wikiwand">
            <a:extLst>
              <a:ext uri="{FF2B5EF4-FFF2-40B4-BE49-F238E27FC236}">
                <a16:creationId xmlns:a16="http://schemas.microsoft.com/office/drawing/2014/main" id="{800F2CF6-4DF4-08D4-3529-F7314C0278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567" y="0"/>
            <a:ext cx="7148513"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Forma Livre 6">
            <a:extLst>
              <a:ext uri="{FF2B5EF4-FFF2-40B4-BE49-F238E27FC236}">
                <a16:creationId xmlns:a16="http://schemas.microsoft.com/office/drawing/2014/main" id="{5B8A4CA1-2CB9-D34F-9EA8-E457125B6C4A}"/>
              </a:ext>
            </a:extLst>
          </p:cNvPr>
          <p:cNvSpPr/>
          <p:nvPr/>
        </p:nvSpPr>
        <p:spPr>
          <a:xfrm>
            <a:off x="1691681" y="1745730"/>
            <a:ext cx="4290307" cy="4359491"/>
          </a:xfrm>
          <a:custGeom>
            <a:avLst/>
            <a:gdLst>
              <a:gd name="connsiteX0" fmla="*/ 1316562 w 4290307"/>
              <a:gd name="connsiteY0" fmla="*/ 1262513 h 4359491"/>
              <a:gd name="connsiteX1" fmla="*/ 1025015 w 4290307"/>
              <a:gd name="connsiteY1" fmla="*/ 1633574 h 4359491"/>
              <a:gd name="connsiteX2" fmla="*/ 918997 w 4290307"/>
              <a:gd name="connsiteY2" fmla="*/ 2137157 h 4359491"/>
              <a:gd name="connsiteX3" fmla="*/ 1011762 w 4290307"/>
              <a:gd name="connsiteY3" fmla="*/ 2693748 h 4359491"/>
              <a:gd name="connsiteX4" fmla="*/ 1396076 w 4290307"/>
              <a:gd name="connsiteY4" fmla="*/ 3184079 h 4359491"/>
              <a:gd name="connsiteX5" fmla="*/ 2151449 w 4290307"/>
              <a:gd name="connsiteY5" fmla="*/ 3422618 h 4359491"/>
              <a:gd name="connsiteX6" fmla="*/ 2973084 w 4290307"/>
              <a:gd name="connsiteY6" fmla="*/ 3117818 h 4359491"/>
              <a:gd name="connsiteX7" fmla="*/ 3344145 w 4290307"/>
              <a:gd name="connsiteY7" fmla="*/ 2468461 h 4359491"/>
              <a:gd name="connsiteX8" fmla="*/ 3330893 w 4290307"/>
              <a:gd name="connsiteY8" fmla="*/ 1792600 h 4359491"/>
              <a:gd name="connsiteX9" fmla="*/ 3026093 w 4290307"/>
              <a:gd name="connsiteY9" fmla="*/ 1355279 h 4359491"/>
              <a:gd name="connsiteX10" fmla="*/ 2708041 w 4290307"/>
              <a:gd name="connsiteY10" fmla="*/ 1090235 h 4359491"/>
              <a:gd name="connsiteX11" fmla="*/ 2442997 w 4290307"/>
              <a:gd name="connsiteY11" fmla="*/ 997470 h 4359491"/>
              <a:gd name="connsiteX12" fmla="*/ 2151449 w 4290307"/>
              <a:gd name="connsiteY12" fmla="*/ 984218 h 4359491"/>
              <a:gd name="connsiteX13" fmla="*/ 2177954 w 4290307"/>
              <a:gd name="connsiteY13" fmla="*/ 16809 h 4359491"/>
              <a:gd name="connsiteX14" fmla="*/ 3383902 w 4290307"/>
              <a:gd name="connsiteY14" fmla="*/ 414374 h 4359491"/>
              <a:gd name="connsiteX15" fmla="*/ 3927241 w 4290307"/>
              <a:gd name="connsiteY15" fmla="*/ 984218 h 4359491"/>
              <a:gd name="connsiteX16" fmla="*/ 4245293 w 4290307"/>
              <a:gd name="connsiteY16" fmla="*/ 1646827 h 4359491"/>
              <a:gd name="connsiteX17" fmla="*/ 4258545 w 4290307"/>
              <a:gd name="connsiteY17" fmla="*/ 2693748 h 4359491"/>
              <a:gd name="connsiteX18" fmla="*/ 3966997 w 4290307"/>
              <a:gd name="connsiteY18" fmla="*/ 3316600 h 4359491"/>
              <a:gd name="connsiteX19" fmla="*/ 3489919 w 4290307"/>
              <a:gd name="connsiteY19" fmla="*/ 3873192 h 4359491"/>
              <a:gd name="connsiteX20" fmla="*/ 2747797 w 4290307"/>
              <a:gd name="connsiteY20" fmla="*/ 4244253 h 4359491"/>
              <a:gd name="connsiteX21" fmla="*/ 1965919 w 4290307"/>
              <a:gd name="connsiteY21" fmla="*/ 4337018 h 4359491"/>
              <a:gd name="connsiteX22" fmla="*/ 812980 w 4290307"/>
              <a:gd name="connsiteY22" fmla="*/ 3873192 h 4359491"/>
              <a:gd name="connsiteX23" fmla="*/ 229884 w 4290307"/>
              <a:gd name="connsiteY23" fmla="*/ 3131070 h 4359491"/>
              <a:gd name="connsiteX24" fmla="*/ 4597 w 4290307"/>
              <a:gd name="connsiteY24" fmla="*/ 2375696 h 4359491"/>
              <a:gd name="connsiteX25" fmla="*/ 97362 w 4290307"/>
              <a:gd name="connsiteY25" fmla="*/ 1514305 h 4359491"/>
              <a:gd name="connsiteX26" fmla="*/ 322649 w 4290307"/>
              <a:gd name="connsiteY26" fmla="*/ 1050479 h 4359491"/>
              <a:gd name="connsiteX27" fmla="*/ 680458 w 4290307"/>
              <a:gd name="connsiteY27" fmla="*/ 599905 h 4359491"/>
              <a:gd name="connsiteX28" fmla="*/ 1263554 w 4290307"/>
              <a:gd name="connsiteY28" fmla="*/ 1275766 h 4359491"/>
              <a:gd name="connsiteX29" fmla="*/ 905745 w 4290307"/>
              <a:gd name="connsiteY29" fmla="*/ 2150409 h 4359491"/>
              <a:gd name="connsiteX30" fmla="*/ 905745 w 4290307"/>
              <a:gd name="connsiteY30" fmla="*/ 2150409 h 4359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290307" h="4359491">
                <a:moveTo>
                  <a:pt x="1316562" y="1262513"/>
                </a:moveTo>
                <a:cubicBezTo>
                  <a:pt x="1203919" y="1375156"/>
                  <a:pt x="1091276" y="1487800"/>
                  <a:pt x="1025015" y="1633574"/>
                </a:cubicBezTo>
                <a:cubicBezTo>
                  <a:pt x="958754" y="1779348"/>
                  <a:pt x="921206" y="1960461"/>
                  <a:pt x="918997" y="2137157"/>
                </a:cubicBezTo>
                <a:cubicBezTo>
                  <a:pt x="916788" y="2313853"/>
                  <a:pt x="932249" y="2519261"/>
                  <a:pt x="1011762" y="2693748"/>
                </a:cubicBezTo>
                <a:cubicBezTo>
                  <a:pt x="1091275" y="2868235"/>
                  <a:pt x="1206128" y="3062601"/>
                  <a:pt x="1396076" y="3184079"/>
                </a:cubicBezTo>
                <a:cubicBezTo>
                  <a:pt x="1586024" y="3305557"/>
                  <a:pt x="1888614" y="3433662"/>
                  <a:pt x="2151449" y="3422618"/>
                </a:cubicBezTo>
                <a:cubicBezTo>
                  <a:pt x="2414284" y="3411575"/>
                  <a:pt x="2774302" y="3276844"/>
                  <a:pt x="2973084" y="3117818"/>
                </a:cubicBezTo>
                <a:cubicBezTo>
                  <a:pt x="3171866" y="2958792"/>
                  <a:pt x="3284510" y="2689331"/>
                  <a:pt x="3344145" y="2468461"/>
                </a:cubicBezTo>
                <a:cubicBezTo>
                  <a:pt x="3403780" y="2247591"/>
                  <a:pt x="3383902" y="1978130"/>
                  <a:pt x="3330893" y="1792600"/>
                </a:cubicBezTo>
                <a:cubicBezTo>
                  <a:pt x="3277884" y="1607070"/>
                  <a:pt x="3129902" y="1472340"/>
                  <a:pt x="3026093" y="1355279"/>
                </a:cubicBezTo>
                <a:cubicBezTo>
                  <a:pt x="2922284" y="1238218"/>
                  <a:pt x="2805224" y="1149870"/>
                  <a:pt x="2708041" y="1090235"/>
                </a:cubicBezTo>
                <a:cubicBezTo>
                  <a:pt x="2610858" y="1030600"/>
                  <a:pt x="2535762" y="1015139"/>
                  <a:pt x="2442997" y="997470"/>
                </a:cubicBezTo>
                <a:cubicBezTo>
                  <a:pt x="2350232" y="979801"/>
                  <a:pt x="2195623" y="1147661"/>
                  <a:pt x="2151449" y="984218"/>
                </a:cubicBezTo>
                <a:cubicBezTo>
                  <a:pt x="2107275" y="820774"/>
                  <a:pt x="1972545" y="111783"/>
                  <a:pt x="2177954" y="16809"/>
                </a:cubicBezTo>
                <a:cubicBezTo>
                  <a:pt x="2383363" y="-78165"/>
                  <a:pt x="3092354" y="253139"/>
                  <a:pt x="3383902" y="414374"/>
                </a:cubicBezTo>
                <a:cubicBezTo>
                  <a:pt x="3675450" y="575609"/>
                  <a:pt x="3783676" y="778809"/>
                  <a:pt x="3927241" y="984218"/>
                </a:cubicBezTo>
                <a:cubicBezTo>
                  <a:pt x="4070806" y="1189627"/>
                  <a:pt x="4190076" y="1361905"/>
                  <a:pt x="4245293" y="1646827"/>
                </a:cubicBezTo>
                <a:cubicBezTo>
                  <a:pt x="4300510" y="1931749"/>
                  <a:pt x="4304928" y="2415453"/>
                  <a:pt x="4258545" y="2693748"/>
                </a:cubicBezTo>
                <a:cubicBezTo>
                  <a:pt x="4212162" y="2972043"/>
                  <a:pt x="4095101" y="3120026"/>
                  <a:pt x="3966997" y="3316600"/>
                </a:cubicBezTo>
                <a:cubicBezTo>
                  <a:pt x="3838893" y="3513174"/>
                  <a:pt x="3693119" y="3718583"/>
                  <a:pt x="3489919" y="3873192"/>
                </a:cubicBezTo>
                <a:cubicBezTo>
                  <a:pt x="3286719" y="4027801"/>
                  <a:pt x="3001797" y="4166949"/>
                  <a:pt x="2747797" y="4244253"/>
                </a:cubicBezTo>
                <a:cubicBezTo>
                  <a:pt x="2493797" y="4321557"/>
                  <a:pt x="2288388" y="4398861"/>
                  <a:pt x="1965919" y="4337018"/>
                </a:cubicBezTo>
                <a:cubicBezTo>
                  <a:pt x="1643450" y="4275175"/>
                  <a:pt x="1102319" y="4074183"/>
                  <a:pt x="812980" y="3873192"/>
                </a:cubicBezTo>
                <a:cubicBezTo>
                  <a:pt x="523641" y="3672201"/>
                  <a:pt x="364614" y="3380653"/>
                  <a:pt x="229884" y="3131070"/>
                </a:cubicBezTo>
                <a:cubicBezTo>
                  <a:pt x="95154" y="2881487"/>
                  <a:pt x="26684" y="2645157"/>
                  <a:pt x="4597" y="2375696"/>
                </a:cubicBezTo>
                <a:cubicBezTo>
                  <a:pt x="-17490" y="2106235"/>
                  <a:pt x="44353" y="1735175"/>
                  <a:pt x="97362" y="1514305"/>
                </a:cubicBezTo>
                <a:cubicBezTo>
                  <a:pt x="150371" y="1293435"/>
                  <a:pt x="225466" y="1202879"/>
                  <a:pt x="322649" y="1050479"/>
                </a:cubicBezTo>
                <a:cubicBezTo>
                  <a:pt x="419832" y="898079"/>
                  <a:pt x="523641" y="562357"/>
                  <a:pt x="680458" y="599905"/>
                </a:cubicBezTo>
                <a:cubicBezTo>
                  <a:pt x="837275" y="637453"/>
                  <a:pt x="1226006" y="1017349"/>
                  <a:pt x="1263554" y="1275766"/>
                </a:cubicBezTo>
                <a:cubicBezTo>
                  <a:pt x="1301102" y="1534183"/>
                  <a:pt x="905745" y="2150409"/>
                  <a:pt x="905745" y="2150409"/>
                </a:cubicBezTo>
                <a:lnTo>
                  <a:pt x="905745" y="2150409"/>
                </a:lnTo>
              </a:path>
            </a:pathLst>
          </a:custGeom>
          <a:solidFill>
            <a:srgbClr val="FFFF00">
              <a:alpha val="8529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Seta Dobrada 1">
            <a:extLst>
              <a:ext uri="{FF2B5EF4-FFF2-40B4-BE49-F238E27FC236}">
                <a16:creationId xmlns:a16="http://schemas.microsoft.com/office/drawing/2014/main" id="{141BC38D-7121-9270-CE05-A6EB8CB014D6}"/>
              </a:ext>
            </a:extLst>
          </p:cNvPr>
          <p:cNvSpPr/>
          <p:nvPr/>
        </p:nvSpPr>
        <p:spPr>
          <a:xfrm flipV="1">
            <a:off x="5062329" y="5099759"/>
            <a:ext cx="4028661" cy="1152940"/>
          </a:xfrm>
          <a:prstGeom prst="bentArrow">
            <a:avLst/>
          </a:prstGeom>
          <a:solidFill>
            <a:srgbClr val="FFFF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3" name="CaixaDeTexto 2">
            <a:extLst>
              <a:ext uri="{FF2B5EF4-FFF2-40B4-BE49-F238E27FC236}">
                <a16:creationId xmlns:a16="http://schemas.microsoft.com/office/drawing/2014/main" id="{C88D8A2C-D841-3EC2-9114-1E69DB84E76E}"/>
              </a:ext>
            </a:extLst>
          </p:cNvPr>
          <p:cNvSpPr txBox="1"/>
          <p:nvPr/>
        </p:nvSpPr>
        <p:spPr>
          <a:xfrm>
            <a:off x="9236765" y="5843611"/>
            <a:ext cx="2068387" cy="523220"/>
          </a:xfrm>
          <a:prstGeom prst="rect">
            <a:avLst/>
          </a:prstGeom>
          <a:noFill/>
        </p:spPr>
        <p:txBody>
          <a:bodyPr wrap="none" rtlCol="0">
            <a:spAutoFit/>
          </a:bodyPr>
          <a:lstStyle/>
          <a:p>
            <a:r>
              <a:rPr lang="pt-BR" sz="2800" b="1" dirty="0" err="1"/>
              <a:t>Criptozóico</a:t>
            </a:r>
            <a:endParaRPr lang="pt-BR" sz="2800" b="1" dirty="0"/>
          </a:p>
        </p:txBody>
      </p:sp>
      <p:sp>
        <p:nvSpPr>
          <p:cNvPr id="4" name="CaixaDeTexto 3">
            <a:extLst>
              <a:ext uri="{FF2B5EF4-FFF2-40B4-BE49-F238E27FC236}">
                <a16:creationId xmlns:a16="http://schemas.microsoft.com/office/drawing/2014/main" id="{2E799FA5-67FE-4A93-CF2D-1DA5270AAB48}"/>
              </a:ext>
            </a:extLst>
          </p:cNvPr>
          <p:cNvSpPr txBox="1"/>
          <p:nvPr/>
        </p:nvSpPr>
        <p:spPr>
          <a:xfrm>
            <a:off x="7169426" y="3805104"/>
            <a:ext cx="2172133" cy="523220"/>
          </a:xfrm>
          <a:prstGeom prst="rect">
            <a:avLst/>
          </a:prstGeom>
          <a:noFill/>
        </p:spPr>
        <p:txBody>
          <a:bodyPr wrap="none" rtlCol="0">
            <a:spAutoFit/>
          </a:bodyPr>
          <a:lstStyle/>
          <a:p>
            <a:r>
              <a:rPr lang="pt-BR" sz="2800" b="1" dirty="0" err="1"/>
              <a:t>Fanerozóico</a:t>
            </a:r>
            <a:endParaRPr lang="pt-BR" sz="2800" b="1" dirty="0"/>
          </a:p>
        </p:txBody>
      </p:sp>
      <p:sp>
        <p:nvSpPr>
          <p:cNvPr id="5" name="Forma Livre 4">
            <a:extLst>
              <a:ext uri="{FF2B5EF4-FFF2-40B4-BE49-F238E27FC236}">
                <a16:creationId xmlns:a16="http://schemas.microsoft.com/office/drawing/2014/main" id="{C71CEC71-77A2-20FB-13AC-3525BF345919}"/>
              </a:ext>
            </a:extLst>
          </p:cNvPr>
          <p:cNvSpPr/>
          <p:nvPr/>
        </p:nvSpPr>
        <p:spPr>
          <a:xfrm>
            <a:off x="2385391" y="1802296"/>
            <a:ext cx="1457739" cy="1206700"/>
          </a:xfrm>
          <a:custGeom>
            <a:avLst/>
            <a:gdLst>
              <a:gd name="connsiteX0" fmla="*/ 662609 w 1457739"/>
              <a:gd name="connsiteY0" fmla="*/ 1205947 h 1206700"/>
              <a:gd name="connsiteX1" fmla="*/ 569844 w 1457739"/>
              <a:gd name="connsiteY1" fmla="*/ 1139687 h 1206700"/>
              <a:gd name="connsiteX2" fmla="*/ 530087 w 1457739"/>
              <a:gd name="connsiteY2" fmla="*/ 1126434 h 1206700"/>
              <a:gd name="connsiteX3" fmla="*/ 463826 w 1457739"/>
              <a:gd name="connsiteY3" fmla="*/ 1060174 h 1206700"/>
              <a:gd name="connsiteX4" fmla="*/ 437322 w 1457739"/>
              <a:gd name="connsiteY4" fmla="*/ 1033669 h 1206700"/>
              <a:gd name="connsiteX5" fmla="*/ 410818 w 1457739"/>
              <a:gd name="connsiteY5" fmla="*/ 993913 h 1206700"/>
              <a:gd name="connsiteX6" fmla="*/ 344557 w 1457739"/>
              <a:gd name="connsiteY6" fmla="*/ 927652 h 1206700"/>
              <a:gd name="connsiteX7" fmla="*/ 318052 w 1457739"/>
              <a:gd name="connsiteY7" fmla="*/ 901147 h 1206700"/>
              <a:gd name="connsiteX8" fmla="*/ 265044 w 1457739"/>
              <a:gd name="connsiteY8" fmla="*/ 821634 h 1206700"/>
              <a:gd name="connsiteX9" fmla="*/ 238539 w 1457739"/>
              <a:gd name="connsiteY9" fmla="*/ 795130 h 1206700"/>
              <a:gd name="connsiteX10" fmla="*/ 212035 w 1457739"/>
              <a:gd name="connsiteY10" fmla="*/ 755374 h 1206700"/>
              <a:gd name="connsiteX11" fmla="*/ 172279 w 1457739"/>
              <a:gd name="connsiteY11" fmla="*/ 742121 h 1206700"/>
              <a:gd name="connsiteX12" fmla="*/ 106018 w 1457739"/>
              <a:gd name="connsiteY12" fmla="*/ 689113 h 1206700"/>
              <a:gd name="connsiteX13" fmla="*/ 66261 w 1457739"/>
              <a:gd name="connsiteY13" fmla="*/ 675861 h 1206700"/>
              <a:gd name="connsiteX14" fmla="*/ 0 w 1457739"/>
              <a:gd name="connsiteY14" fmla="*/ 569843 h 1206700"/>
              <a:gd name="connsiteX15" fmla="*/ 39757 w 1457739"/>
              <a:gd name="connsiteY15" fmla="*/ 543339 h 1206700"/>
              <a:gd name="connsiteX16" fmla="*/ 92766 w 1457739"/>
              <a:gd name="connsiteY16" fmla="*/ 490330 h 1206700"/>
              <a:gd name="connsiteX17" fmla="*/ 132522 w 1457739"/>
              <a:gd name="connsiteY17" fmla="*/ 450574 h 1206700"/>
              <a:gd name="connsiteX18" fmla="*/ 198783 w 1457739"/>
              <a:gd name="connsiteY18" fmla="*/ 397565 h 1206700"/>
              <a:gd name="connsiteX19" fmla="*/ 238539 w 1457739"/>
              <a:gd name="connsiteY19" fmla="*/ 384313 h 1206700"/>
              <a:gd name="connsiteX20" fmla="*/ 304800 w 1457739"/>
              <a:gd name="connsiteY20" fmla="*/ 344556 h 1206700"/>
              <a:gd name="connsiteX21" fmla="*/ 397566 w 1457739"/>
              <a:gd name="connsiteY21" fmla="*/ 265043 h 1206700"/>
              <a:gd name="connsiteX22" fmla="*/ 437322 w 1457739"/>
              <a:gd name="connsiteY22" fmla="*/ 251791 h 1206700"/>
              <a:gd name="connsiteX23" fmla="*/ 516835 w 1457739"/>
              <a:gd name="connsiteY23" fmla="*/ 185530 h 1206700"/>
              <a:gd name="connsiteX24" fmla="*/ 556592 w 1457739"/>
              <a:gd name="connsiteY24" fmla="*/ 172278 h 1206700"/>
              <a:gd name="connsiteX25" fmla="*/ 636105 w 1457739"/>
              <a:gd name="connsiteY25" fmla="*/ 119269 h 1206700"/>
              <a:gd name="connsiteX26" fmla="*/ 795131 w 1457739"/>
              <a:gd name="connsiteY26" fmla="*/ 66261 h 1206700"/>
              <a:gd name="connsiteX27" fmla="*/ 874644 w 1457739"/>
              <a:gd name="connsiteY27" fmla="*/ 39756 h 1206700"/>
              <a:gd name="connsiteX28" fmla="*/ 1126435 w 1457739"/>
              <a:gd name="connsiteY28" fmla="*/ 13252 h 1206700"/>
              <a:gd name="connsiteX29" fmla="*/ 1391479 w 1457739"/>
              <a:gd name="connsiteY29" fmla="*/ 0 h 1206700"/>
              <a:gd name="connsiteX30" fmla="*/ 1431235 w 1457739"/>
              <a:gd name="connsiteY30" fmla="*/ 13252 h 1206700"/>
              <a:gd name="connsiteX31" fmla="*/ 1444487 w 1457739"/>
              <a:gd name="connsiteY31" fmla="*/ 238539 h 1206700"/>
              <a:gd name="connsiteX32" fmla="*/ 1457739 w 1457739"/>
              <a:gd name="connsiteY32" fmla="*/ 410817 h 1206700"/>
              <a:gd name="connsiteX33" fmla="*/ 1444487 w 1457739"/>
              <a:gd name="connsiteY33" fmla="*/ 583095 h 1206700"/>
              <a:gd name="connsiteX34" fmla="*/ 1431235 w 1457739"/>
              <a:gd name="connsiteY34" fmla="*/ 940904 h 1206700"/>
              <a:gd name="connsiteX35" fmla="*/ 1404731 w 1457739"/>
              <a:gd name="connsiteY35" fmla="*/ 901147 h 1206700"/>
              <a:gd name="connsiteX36" fmla="*/ 1364974 w 1457739"/>
              <a:gd name="connsiteY36" fmla="*/ 874643 h 1206700"/>
              <a:gd name="connsiteX37" fmla="*/ 1272209 w 1457739"/>
              <a:gd name="connsiteY37" fmla="*/ 887895 h 1206700"/>
              <a:gd name="connsiteX38" fmla="*/ 1179444 w 1457739"/>
              <a:gd name="connsiteY38" fmla="*/ 914400 h 1206700"/>
              <a:gd name="connsiteX39" fmla="*/ 1126435 w 1457739"/>
              <a:gd name="connsiteY39" fmla="*/ 927652 h 1206700"/>
              <a:gd name="connsiteX40" fmla="*/ 1086679 w 1457739"/>
              <a:gd name="connsiteY40" fmla="*/ 954156 h 1206700"/>
              <a:gd name="connsiteX41" fmla="*/ 1046922 w 1457739"/>
              <a:gd name="connsiteY41" fmla="*/ 967408 h 1206700"/>
              <a:gd name="connsiteX42" fmla="*/ 980661 w 1457739"/>
              <a:gd name="connsiteY42" fmla="*/ 1007165 h 1206700"/>
              <a:gd name="connsiteX43" fmla="*/ 940905 w 1457739"/>
              <a:gd name="connsiteY43" fmla="*/ 1033669 h 1206700"/>
              <a:gd name="connsiteX44" fmla="*/ 901148 w 1457739"/>
              <a:gd name="connsiteY44" fmla="*/ 1046921 h 1206700"/>
              <a:gd name="connsiteX45" fmla="*/ 874644 w 1457739"/>
              <a:gd name="connsiteY45" fmla="*/ 1073426 h 1206700"/>
              <a:gd name="connsiteX46" fmla="*/ 795131 w 1457739"/>
              <a:gd name="connsiteY46" fmla="*/ 1099930 h 1206700"/>
              <a:gd name="connsiteX47" fmla="*/ 675861 w 1457739"/>
              <a:gd name="connsiteY47" fmla="*/ 1166191 h 1206700"/>
              <a:gd name="connsiteX48" fmla="*/ 662609 w 1457739"/>
              <a:gd name="connsiteY48" fmla="*/ 1205947 h 120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457739" h="1206700">
                <a:moveTo>
                  <a:pt x="662609" y="1205947"/>
                </a:moveTo>
                <a:cubicBezTo>
                  <a:pt x="644940" y="1201530"/>
                  <a:pt x="602428" y="1159238"/>
                  <a:pt x="569844" y="1139687"/>
                </a:cubicBezTo>
                <a:cubicBezTo>
                  <a:pt x="557865" y="1132500"/>
                  <a:pt x="541262" y="1134816"/>
                  <a:pt x="530087" y="1126434"/>
                </a:cubicBezTo>
                <a:cubicBezTo>
                  <a:pt x="505099" y="1107693"/>
                  <a:pt x="485913" y="1082261"/>
                  <a:pt x="463826" y="1060174"/>
                </a:cubicBezTo>
                <a:cubicBezTo>
                  <a:pt x="454991" y="1051339"/>
                  <a:pt x="444253" y="1044065"/>
                  <a:pt x="437322" y="1033669"/>
                </a:cubicBezTo>
                <a:cubicBezTo>
                  <a:pt x="428487" y="1020417"/>
                  <a:pt x="421306" y="1005899"/>
                  <a:pt x="410818" y="993913"/>
                </a:cubicBezTo>
                <a:cubicBezTo>
                  <a:pt x="390249" y="970406"/>
                  <a:pt x="366644" y="949739"/>
                  <a:pt x="344557" y="927652"/>
                </a:cubicBezTo>
                <a:cubicBezTo>
                  <a:pt x="335722" y="918817"/>
                  <a:pt x="324983" y="911543"/>
                  <a:pt x="318052" y="901147"/>
                </a:cubicBezTo>
                <a:cubicBezTo>
                  <a:pt x="300383" y="874643"/>
                  <a:pt x="287569" y="844158"/>
                  <a:pt x="265044" y="821634"/>
                </a:cubicBezTo>
                <a:cubicBezTo>
                  <a:pt x="256209" y="812799"/>
                  <a:pt x="246344" y="804886"/>
                  <a:pt x="238539" y="795130"/>
                </a:cubicBezTo>
                <a:cubicBezTo>
                  <a:pt x="228589" y="782693"/>
                  <a:pt x="224472" y="765324"/>
                  <a:pt x="212035" y="755374"/>
                </a:cubicBezTo>
                <a:cubicBezTo>
                  <a:pt x="201127" y="746648"/>
                  <a:pt x="185531" y="746539"/>
                  <a:pt x="172279" y="742121"/>
                </a:cubicBezTo>
                <a:cubicBezTo>
                  <a:pt x="147627" y="717470"/>
                  <a:pt x="139451" y="705829"/>
                  <a:pt x="106018" y="689113"/>
                </a:cubicBezTo>
                <a:cubicBezTo>
                  <a:pt x="93524" y="682866"/>
                  <a:pt x="79513" y="680278"/>
                  <a:pt x="66261" y="675861"/>
                </a:cubicBezTo>
                <a:cubicBezTo>
                  <a:pt x="373" y="609973"/>
                  <a:pt x="19313" y="647095"/>
                  <a:pt x="0" y="569843"/>
                </a:cubicBezTo>
                <a:cubicBezTo>
                  <a:pt x="13252" y="561008"/>
                  <a:pt x="27664" y="553704"/>
                  <a:pt x="39757" y="543339"/>
                </a:cubicBezTo>
                <a:cubicBezTo>
                  <a:pt x="58730" y="527077"/>
                  <a:pt x="75096" y="508000"/>
                  <a:pt x="92766" y="490330"/>
                </a:cubicBezTo>
                <a:lnTo>
                  <a:pt x="132522" y="450574"/>
                </a:lnTo>
                <a:cubicBezTo>
                  <a:pt x="157177" y="425919"/>
                  <a:pt x="165344" y="414284"/>
                  <a:pt x="198783" y="397565"/>
                </a:cubicBezTo>
                <a:cubicBezTo>
                  <a:pt x="211277" y="391318"/>
                  <a:pt x="225287" y="388730"/>
                  <a:pt x="238539" y="384313"/>
                </a:cubicBezTo>
                <a:cubicBezTo>
                  <a:pt x="336473" y="286379"/>
                  <a:pt x="184377" y="430573"/>
                  <a:pt x="304800" y="344556"/>
                </a:cubicBezTo>
                <a:cubicBezTo>
                  <a:pt x="380883" y="290211"/>
                  <a:pt x="329489" y="299081"/>
                  <a:pt x="397566" y="265043"/>
                </a:cubicBezTo>
                <a:cubicBezTo>
                  <a:pt x="410060" y="258796"/>
                  <a:pt x="424070" y="256208"/>
                  <a:pt x="437322" y="251791"/>
                </a:cubicBezTo>
                <a:cubicBezTo>
                  <a:pt x="466630" y="222483"/>
                  <a:pt x="479935" y="203980"/>
                  <a:pt x="516835" y="185530"/>
                </a:cubicBezTo>
                <a:cubicBezTo>
                  <a:pt x="529329" y="179283"/>
                  <a:pt x="543340" y="176695"/>
                  <a:pt x="556592" y="172278"/>
                </a:cubicBezTo>
                <a:cubicBezTo>
                  <a:pt x="583096" y="154608"/>
                  <a:pt x="605885" y="129342"/>
                  <a:pt x="636105" y="119269"/>
                </a:cubicBezTo>
                <a:lnTo>
                  <a:pt x="795131" y="66261"/>
                </a:lnTo>
                <a:cubicBezTo>
                  <a:pt x="795139" y="66258"/>
                  <a:pt x="874635" y="39757"/>
                  <a:pt x="874644" y="39756"/>
                </a:cubicBezTo>
                <a:cubicBezTo>
                  <a:pt x="971349" y="27668"/>
                  <a:pt x="1024280" y="19843"/>
                  <a:pt x="1126435" y="13252"/>
                </a:cubicBezTo>
                <a:cubicBezTo>
                  <a:pt x="1214710" y="7557"/>
                  <a:pt x="1303131" y="4417"/>
                  <a:pt x="1391479" y="0"/>
                </a:cubicBezTo>
                <a:cubicBezTo>
                  <a:pt x="1404731" y="4417"/>
                  <a:pt x="1428205" y="-384"/>
                  <a:pt x="1431235" y="13252"/>
                </a:cubicBezTo>
                <a:cubicBezTo>
                  <a:pt x="1447554" y="86686"/>
                  <a:pt x="1439483" y="163480"/>
                  <a:pt x="1444487" y="238539"/>
                </a:cubicBezTo>
                <a:cubicBezTo>
                  <a:pt x="1448318" y="296007"/>
                  <a:pt x="1453322" y="353391"/>
                  <a:pt x="1457739" y="410817"/>
                </a:cubicBezTo>
                <a:cubicBezTo>
                  <a:pt x="1453322" y="468243"/>
                  <a:pt x="1447363" y="525571"/>
                  <a:pt x="1444487" y="583095"/>
                </a:cubicBezTo>
                <a:cubicBezTo>
                  <a:pt x="1438527" y="702298"/>
                  <a:pt x="1446039" y="822474"/>
                  <a:pt x="1431235" y="940904"/>
                </a:cubicBezTo>
                <a:cubicBezTo>
                  <a:pt x="1429259" y="956708"/>
                  <a:pt x="1415993" y="912409"/>
                  <a:pt x="1404731" y="901147"/>
                </a:cubicBezTo>
                <a:cubicBezTo>
                  <a:pt x="1393469" y="889885"/>
                  <a:pt x="1378226" y="883478"/>
                  <a:pt x="1364974" y="874643"/>
                </a:cubicBezTo>
                <a:cubicBezTo>
                  <a:pt x="1334052" y="879060"/>
                  <a:pt x="1302941" y="882307"/>
                  <a:pt x="1272209" y="887895"/>
                </a:cubicBezTo>
                <a:cubicBezTo>
                  <a:pt x="1215230" y="898255"/>
                  <a:pt x="1229130" y="900204"/>
                  <a:pt x="1179444" y="914400"/>
                </a:cubicBezTo>
                <a:cubicBezTo>
                  <a:pt x="1161931" y="919404"/>
                  <a:pt x="1144105" y="923235"/>
                  <a:pt x="1126435" y="927652"/>
                </a:cubicBezTo>
                <a:cubicBezTo>
                  <a:pt x="1113183" y="936487"/>
                  <a:pt x="1100925" y="947033"/>
                  <a:pt x="1086679" y="954156"/>
                </a:cubicBezTo>
                <a:cubicBezTo>
                  <a:pt x="1074185" y="960403"/>
                  <a:pt x="1058900" y="960221"/>
                  <a:pt x="1046922" y="967408"/>
                </a:cubicBezTo>
                <a:cubicBezTo>
                  <a:pt x="955967" y="1021982"/>
                  <a:pt x="1093287" y="969624"/>
                  <a:pt x="980661" y="1007165"/>
                </a:cubicBezTo>
                <a:cubicBezTo>
                  <a:pt x="967409" y="1016000"/>
                  <a:pt x="955151" y="1026546"/>
                  <a:pt x="940905" y="1033669"/>
                </a:cubicBezTo>
                <a:cubicBezTo>
                  <a:pt x="928411" y="1039916"/>
                  <a:pt x="913126" y="1039734"/>
                  <a:pt x="901148" y="1046921"/>
                </a:cubicBezTo>
                <a:cubicBezTo>
                  <a:pt x="890434" y="1053349"/>
                  <a:pt x="885819" y="1067838"/>
                  <a:pt x="874644" y="1073426"/>
                </a:cubicBezTo>
                <a:cubicBezTo>
                  <a:pt x="849656" y="1085920"/>
                  <a:pt x="818377" y="1084433"/>
                  <a:pt x="795131" y="1099930"/>
                </a:cubicBezTo>
                <a:cubicBezTo>
                  <a:pt x="703995" y="1160688"/>
                  <a:pt x="745838" y="1142866"/>
                  <a:pt x="675861" y="1166191"/>
                </a:cubicBezTo>
                <a:cubicBezTo>
                  <a:pt x="632429" y="1195145"/>
                  <a:pt x="680278" y="1210364"/>
                  <a:pt x="662609" y="1205947"/>
                </a:cubicBezTo>
                <a:close/>
              </a:path>
            </a:pathLst>
          </a:custGeom>
          <a:solidFill>
            <a:schemeClr val="accent1">
              <a:lumMod val="40000"/>
              <a:lumOff val="60000"/>
              <a:alpha val="72561"/>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Seta Dobrada 5">
            <a:extLst>
              <a:ext uri="{FF2B5EF4-FFF2-40B4-BE49-F238E27FC236}">
                <a16:creationId xmlns:a16="http://schemas.microsoft.com/office/drawing/2014/main" id="{A4AB2462-A4B2-90C6-0F94-30AF7F7FA996}"/>
              </a:ext>
            </a:extLst>
          </p:cNvPr>
          <p:cNvSpPr/>
          <p:nvPr/>
        </p:nvSpPr>
        <p:spPr>
          <a:xfrm flipV="1">
            <a:off x="2994990" y="3061252"/>
            <a:ext cx="4028661" cy="1152940"/>
          </a:xfrm>
          <a:prstGeom prst="bentArrow">
            <a:avLst/>
          </a:prstGeom>
          <a:solidFill>
            <a:schemeClr val="accent1">
              <a:lumMod val="40000"/>
              <a:lumOff val="6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8" name="CaixaDeTexto 7">
            <a:extLst>
              <a:ext uri="{FF2B5EF4-FFF2-40B4-BE49-F238E27FC236}">
                <a16:creationId xmlns:a16="http://schemas.microsoft.com/office/drawing/2014/main" id="{7CDB9F00-146D-2625-16BE-076041C84202}"/>
              </a:ext>
            </a:extLst>
          </p:cNvPr>
          <p:cNvSpPr txBox="1"/>
          <p:nvPr/>
        </p:nvSpPr>
        <p:spPr>
          <a:xfrm>
            <a:off x="5778868" y="142041"/>
            <a:ext cx="6290825" cy="369332"/>
          </a:xfrm>
          <a:prstGeom prst="rect">
            <a:avLst/>
          </a:prstGeom>
          <a:noFill/>
        </p:spPr>
        <p:txBody>
          <a:bodyPr wrap="none" rtlCol="0">
            <a:spAutoFit/>
          </a:bodyPr>
          <a:lstStyle/>
          <a:p>
            <a:r>
              <a:rPr lang="pt-BR" b="1" dirty="0"/>
              <a:t>Transpor a idade da Terra para 1 ano (de janeiro-dezembro) </a:t>
            </a:r>
          </a:p>
        </p:txBody>
      </p:sp>
    </p:spTree>
    <p:extLst>
      <p:ext uri="{BB962C8B-B14F-4D97-AF65-F5344CB8AC3E}">
        <p14:creationId xmlns:p14="http://schemas.microsoft.com/office/powerpoint/2010/main" val="17466587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7A83882-B968-83C1-DEAA-A780D60769A9}"/>
            </a:ext>
          </a:extLst>
        </p:cNvPr>
        <p:cNvGrpSpPr/>
        <p:nvPr/>
      </p:nvGrpSpPr>
      <p:grpSpPr>
        <a:xfrm>
          <a:off x="0" y="0"/>
          <a:ext cx="0" cy="0"/>
          <a:chOff x="0" y="0"/>
          <a:chExt cx="0" cy="0"/>
        </a:xfrm>
      </p:grpSpPr>
      <p:sp useBgFill="1">
        <p:nvSpPr>
          <p:cNvPr id="47117" name="Rectangle 47116">
            <a:extLst>
              <a:ext uri="{FF2B5EF4-FFF2-40B4-BE49-F238E27FC236}">
                <a16:creationId xmlns:a16="http://schemas.microsoft.com/office/drawing/2014/main" id="{E2CFBC99-FB8F-41F7-A81D-A5288D688D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112" name="Picture 8" descr="Ilustração da Transição da Revolução Agrícola">
            <a:extLst>
              <a:ext uri="{FF2B5EF4-FFF2-40B4-BE49-F238E27FC236}">
                <a16:creationId xmlns:a16="http://schemas.microsoft.com/office/drawing/2014/main" id="{9CBC9790-96A2-B0AD-DA3F-0154A81A3E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69"/>
          <a:stretch/>
        </p:blipFill>
        <p:spPr bwMode="auto">
          <a:xfrm>
            <a:off x="20" y="10"/>
            <a:ext cx="12188932" cy="6857990"/>
          </a:xfrm>
          <a:prstGeom prst="rect">
            <a:avLst/>
          </a:prstGeom>
          <a:noFill/>
          <a:extLst>
            <a:ext uri="{909E8E84-426E-40DD-AFC4-6F175D3DCCD1}">
              <a14:hiddenFill xmlns:a14="http://schemas.microsoft.com/office/drawing/2010/main">
                <a:solidFill>
                  <a:srgbClr val="FFFFFF"/>
                </a:solidFill>
              </a14:hiddenFill>
            </a:ext>
          </a:extLst>
        </p:spPr>
      </p:pic>
      <p:sp>
        <p:nvSpPr>
          <p:cNvPr id="47119" name="Freeform: Shape 47118">
            <a:extLst>
              <a:ext uri="{FF2B5EF4-FFF2-40B4-BE49-F238E27FC236}">
                <a16:creationId xmlns:a16="http://schemas.microsoft.com/office/drawing/2014/main" id="{A435A76B-D478-4F38-9D76-040E49ADC6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40138" y="2758601"/>
            <a:ext cx="7832767" cy="4099399"/>
          </a:xfrm>
          <a:custGeom>
            <a:avLst/>
            <a:gdLst>
              <a:gd name="connsiteX0" fmla="*/ 4436398 w 7832767"/>
              <a:gd name="connsiteY0" fmla="*/ 580 h 4099399"/>
              <a:gd name="connsiteX1" fmla="*/ 5062070 w 7832767"/>
              <a:gd name="connsiteY1" fmla="*/ 20166 h 4099399"/>
              <a:gd name="connsiteX2" fmla="*/ 6429770 w 7832767"/>
              <a:gd name="connsiteY2" fmla="*/ 44716 h 4099399"/>
              <a:gd name="connsiteX3" fmla="*/ 7261927 w 7832767"/>
              <a:gd name="connsiteY3" fmla="*/ 147922 h 4099399"/>
              <a:gd name="connsiteX4" fmla="*/ 7370574 w 7832767"/>
              <a:gd name="connsiteY4" fmla="*/ 185497 h 4099399"/>
              <a:gd name="connsiteX5" fmla="*/ 7342690 w 7832767"/>
              <a:gd name="connsiteY5" fmla="*/ 262652 h 4099399"/>
              <a:gd name="connsiteX6" fmla="*/ 7154722 w 7832767"/>
              <a:gd name="connsiteY6" fmla="*/ 283192 h 4099399"/>
              <a:gd name="connsiteX7" fmla="*/ 7257600 w 7832767"/>
              <a:gd name="connsiteY7" fmla="*/ 340809 h 4099399"/>
              <a:gd name="connsiteX8" fmla="*/ 7031654 w 7832767"/>
              <a:gd name="connsiteY8" fmla="*/ 384897 h 4099399"/>
              <a:gd name="connsiteX9" fmla="*/ 7061460 w 7832767"/>
              <a:gd name="connsiteY9" fmla="*/ 415459 h 4099399"/>
              <a:gd name="connsiteX10" fmla="*/ 7091746 w 7832767"/>
              <a:gd name="connsiteY10" fmla="*/ 444516 h 4099399"/>
              <a:gd name="connsiteX11" fmla="*/ 6661966 w 7832767"/>
              <a:gd name="connsiteY11" fmla="*/ 519166 h 4099399"/>
              <a:gd name="connsiteX12" fmla="*/ 7169625 w 7832767"/>
              <a:gd name="connsiteY12" fmla="*/ 655940 h 4099399"/>
              <a:gd name="connsiteX13" fmla="*/ 7077324 w 7832767"/>
              <a:gd name="connsiteY13" fmla="*/ 729587 h 4099399"/>
              <a:gd name="connsiteX14" fmla="*/ 7370574 w 7832767"/>
              <a:gd name="connsiteY14" fmla="*/ 845819 h 4099399"/>
              <a:gd name="connsiteX15" fmla="*/ 7608539 w 7832767"/>
              <a:gd name="connsiteY15" fmla="*/ 990610 h 4099399"/>
              <a:gd name="connsiteX16" fmla="*/ 7742185 w 7832767"/>
              <a:gd name="connsiteY16" fmla="*/ 1180991 h 4099399"/>
              <a:gd name="connsiteX17" fmla="*/ 7789296 w 7832767"/>
              <a:gd name="connsiteY17" fmla="*/ 1266161 h 4099399"/>
              <a:gd name="connsiteX18" fmla="*/ 7831602 w 7832767"/>
              <a:gd name="connsiteY18" fmla="*/ 1355841 h 4099399"/>
              <a:gd name="connsiteX19" fmla="*/ 7758529 w 7832767"/>
              <a:gd name="connsiteY19" fmla="*/ 1445019 h 4099399"/>
              <a:gd name="connsiteX20" fmla="*/ 7710936 w 7832767"/>
              <a:gd name="connsiteY20" fmla="*/ 1553237 h 4099399"/>
              <a:gd name="connsiteX21" fmla="*/ 7754684 w 7832767"/>
              <a:gd name="connsiteY21" fmla="*/ 1616863 h 4099399"/>
              <a:gd name="connsiteX22" fmla="*/ 7755645 w 7832767"/>
              <a:gd name="connsiteY22" fmla="*/ 1759148 h 4099399"/>
              <a:gd name="connsiteX23" fmla="*/ 7725360 w 7832767"/>
              <a:gd name="connsiteY23" fmla="*/ 1826283 h 4099399"/>
              <a:gd name="connsiteX24" fmla="*/ 7633056 w 7832767"/>
              <a:gd name="connsiteY24" fmla="*/ 1972074 h 4099399"/>
              <a:gd name="connsiteX25" fmla="*/ 7554696 w 7832767"/>
              <a:gd name="connsiteY25" fmla="*/ 2004640 h 4099399"/>
              <a:gd name="connsiteX26" fmla="*/ 7562870 w 7832767"/>
              <a:gd name="connsiteY26" fmla="*/ 2592817 h 4099399"/>
              <a:gd name="connsiteX27" fmla="*/ 7620078 w 7832767"/>
              <a:gd name="connsiteY27" fmla="*/ 2877387 h 4099399"/>
              <a:gd name="connsiteX28" fmla="*/ 7579695 w 7832767"/>
              <a:gd name="connsiteY28" fmla="*/ 3198029 h 4099399"/>
              <a:gd name="connsiteX29" fmla="*/ 7713340 w 7832767"/>
              <a:gd name="connsiteY29" fmla="*/ 3435003 h 4099399"/>
              <a:gd name="connsiteX30" fmla="*/ 7658054 w 7832767"/>
              <a:gd name="connsiteY30" fmla="*/ 3526187 h 4099399"/>
              <a:gd name="connsiteX31" fmla="*/ 7813815 w 7832767"/>
              <a:gd name="connsiteY31" fmla="*/ 3628391 h 4099399"/>
              <a:gd name="connsiteX32" fmla="*/ 7669112 w 7832767"/>
              <a:gd name="connsiteY32" fmla="*/ 3773681 h 4099399"/>
              <a:gd name="connsiteX33" fmla="*/ 7429704 w 7832767"/>
              <a:gd name="connsiteY33" fmla="*/ 4001137 h 4099399"/>
              <a:gd name="connsiteX34" fmla="*/ 7417475 w 7832767"/>
              <a:gd name="connsiteY34" fmla="*/ 4099399 h 4099399"/>
              <a:gd name="connsiteX35" fmla="*/ 180606 w 7832767"/>
              <a:gd name="connsiteY35" fmla="*/ 4099399 h 4099399"/>
              <a:gd name="connsiteX36" fmla="*/ 164649 w 7832767"/>
              <a:gd name="connsiteY36" fmla="*/ 4093760 h 4099399"/>
              <a:gd name="connsiteX37" fmla="*/ 160465 w 7832767"/>
              <a:gd name="connsiteY37" fmla="*/ 4076287 h 4099399"/>
              <a:gd name="connsiteX38" fmla="*/ 549383 w 7832767"/>
              <a:gd name="connsiteY38" fmla="*/ 3827790 h 4099399"/>
              <a:gd name="connsiteX39" fmla="*/ 756100 w 7832767"/>
              <a:gd name="connsiteY39" fmla="*/ 3722078 h 4099399"/>
              <a:gd name="connsiteX40" fmla="*/ 415738 w 7832767"/>
              <a:gd name="connsiteY40" fmla="*/ 3746126 h 4099399"/>
              <a:gd name="connsiteX41" fmla="*/ 671971 w 7832767"/>
              <a:gd name="connsiteY41" fmla="*/ 3563762 h 4099399"/>
              <a:gd name="connsiteX42" fmla="*/ 619570 w 7832767"/>
              <a:gd name="connsiteY42" fmla="*/ 3530194 h 4099399"/>
              <a:gd name="connsiteX43" fmla="*/ 523422 w 7832767"/>
              <a:gd name="connsiteY43" fmla="*/ 3507649 h 4099399"/>
              <a:gd name="connsiteX44" fmla="*/ 957048 w 7832767"/>
              <a:gd name="connsiteY44" fmla="*/ 3392918 h 4099399"/>
              <a:gd name="connsiteX45" fmla="*/ 835904 w 7832767"/>
              <a:gd name="connsiteY45" fmla="*/ 3231596 h 4099399"/>
              <a:gd name="connsiteX46" fmla="*/ 930608 w 7832767"/>
              <a:gd name="connsiteY46" fmla="*/ 3195022 h 4099399"/>
              <a:gd name="connsiteX47" fmla="*/ 817153 w 7832767"/>
              <a:gd name="connsiteY47" fmla="*/ 3190514 h 4099399"/>
              <a:gd name="connsiteX48" fmla="*/ 727736 w 7832767"/>
              <a:gd name="connsiteY48" fmla="*/ 3191015 h 4099399"/>
              <a:gd name="connsiteX49" fmla="*/ 567170 w 7832767"/>
              <a:gd name="connsiteY49" fmla="*/ 3150434 h 4099399"/>
              <a:gd name="connsiteX50" fmla="*/ 2784 w 7832767"/>
              <a:gd name="connsiteY50" fmla="*/ 3218569 h 4099399"/>
              <a:gd name="connsiteX51" fmla="*/ 122006 w 7832767"/>
              <a:gd name="connsiteY51" fmla="*/ 3122877 h 4099399"/>
              <a:gd name="connsiteX52" fmla="*/ 264786 w 7832767"/>
              <a:gd name="connsiteY52" fmla="*/ 3068269 h 4099399"/>
              <a:gd name="connsiteX53" fmla="*/ 72009 w 7832767"/>
              <a:gd name="connsiteY53" fmla="*/ 3039210 h 4099399"/>
              <a:gd name="connsiteX54" fmla="*/ 459485 w 7832767"/>
              <a:gd name="connsiteY54" fmla="*/ 2948028 h 4099399"/>
              <a:gd name="connsiteX55" fmla="*/ 365260 w 7832767"/>
              <a:gd name="connsiteY55" fmla="*/ 2866364 h 4099399"/>
              <a:gd name="connsiteX56" fmla="*/ 607071 w 7832767"/>
              <a:gd name="connsiteY56" fmla="*/ 2498127 h 4099399"/>
              <a:gd name="connsiteX57" fmla="*/ 1090213 w 7832767"/>
              <a:gd name="connsiteY57" fmla="*/ 2289209 h 4099399"/>
              <a:gd name="connsiteX58" fmla="*/ 1337313 w 7832767"/>
              <a:gd name="connsiteY58" fmla="*/ 2272676 h 4099399"/>
              <a:gd name="connsiteX59" fmla="*/ 1268086 w 7832767"/>
              <a:gd name="connsiteY59" fmla="*/ 2205541 h 4099399"/>
              <a:gd name="connsiteX60" fmla="*/ 1449324 w 7832767"/>
              <a:gd name="connsiteY60" fmla="*/ 1827285 h 4099399"/>
              <a:gd name="connsiteX61" fmla="*/ 1255107 w 7832767"/>
              <a:gd name="connsiteY61" fmla="*/ 1849829 h 4099399"/>
              <a:gd name="connsiteX62" fmla="*/ 259497 w 7832767"/>
              <a:gd name="connsiteY62" fmla="*/ 1865862 h 4099399"/>
              <a:gd name="connsiteX63" fmla="*/ 160947 w 7832767"/>
              <a:gd name="connsiteY63" fmla="*/ 1851332 h 4099399"/>
              <a:gd name="connsiteX64" fmla="*/ 845998 w 7832767"/>
              <a:gd name="connsiteY64" fmla="*/ 1661453 h 4099399"/>
              <a:gd name="connsiteX65" fmla="*/ 575343 w 7832767"/>
              <a:gd name="connsiteY65" fmla="*/ 1610350 h 4099399"/>
              <a:gd name="connsiteX66" fmla="*/ 512846 w 7832767"/>
              <a:gd name="connsiteY66" fmla="*/ 1589809 h 4099399"/>
              <a:gd name="connsiteX67" fmla="*/ 570054 w 7832767"/>
              <a:gd name="connsiteY67" fmla="*/ 1536702 h 4099399"/>
              <a:gd name="connsiteX68" fmla="*/ 714276 w 7832767"/>
              <a:gd name="connsiteY68" fmla="*/ 1483095 h 4099399"/>
              <a:gd name="connsiteX69" fmla="*/ 321033 w 7832767"/>
              <a:gd name="connsiteY69" fmla="*/ 1560250 h 4099399"/>
              <a:gd name="connsiteX70" fmla="*/ 348915 w 7832767"/>
              <a:gd name="connsiteY70" fmla="*/ 1478587 h 4099399"/>
              <a:gd name="connsiteX71" fmla="*/ 309975 w 7832767"/>
              <a:gd name="connsiteY71" fmla="*/ 1404938 h 4099399"/>
              <a:gd name="connsiteX72" fmla="*/ 531595 w 7832767"/>
              <a:gd name="connsiteY72" fmla="*/ 1310249 h 4099399"/>
              <a:gd name="connsiteX73" fmla="*/ 840230 w 7832767"/>
              <a:gd name="connsiteY73" fmla="*/ 1125380 h 4099399"/>
              <a:gd name="connsiteX74" fmla="*/ 1149825 w 7832767"/>
              <a:gd name="connsiteY74" fmla="*/ 1007142 h 4099399"/>
              <a:gd name="connsiteX75" fmla="*/ 1405096 w 7832767"/>
              <a:gd name="connsiteY75" fmla="*/ 901932 h 4099399"/>
              <a:gd name="connsiteX76" fmla="*/ 1167613 w 7832767"/>
              <a:gd name="connsiteY76" fmla="*/ 918465 h 4099399"/>
              <a:gd name="connsiteX77" fmla="*/ 1563740 w 7832767"/>
              <a:gd name="connsiteY77" fmla="*/ 752632 h 4099399"/>
              <a:gd name="connsiteX78" fmla="*/ 1623833 w 7832767"/>
              <a:gd name="connsiteY78" fmla="*/ 742112 h 4099399"/>
              <a:gd name="connsiteX79" fmla="*/ 2259848 w 7832767"/>
              <a:gd name="connsiteY79" fmla="*/ 624877 h 4099399"/>
              <a:gd name="connsiteX80" fmla="*/ 2382917 w 7832767"/>
              <a:gd name="connsiteY80" fmla="*/ 566761 h 4099399"/>
              <a:gd name="connsiteX81" fmla="*/ 2241099 w 7832767"/>
              <a:gd name="connsiteY81" fmla="*/ 554235 h 4099399"/>
              <a:gd name="connsiteX82" fmla="*/ 1768535 w 7832767"/>
              <a:gd name="connsiteY82" fmla="*/ 588806 h 4099399"/>
              <a:gd name="connsiteX83" fmla="*/ 2089668 w 7832767"/>
              <a:gd name="connsiteY83" fmla="*/ 516159 h 4099399"/>
              <a:gd name="connsiteX84" fmla="*/ 1739690 w 7832767"/>
              <a:gd name="connsiteY84" fmla="*/ 493614 h 4099399"/>
              <a:gd name="connsiteX85" fmla="*/ 1657003 w 7832767"/>
              <a:gd name="connsiteY85" fmla="*/ 436500 h 4099399"/>
              <a:gd name="connsiteX86" fmla="*/ 1716134 w 7832767"/>
              <a:gd name="connsiteY86" fmla="*/ 380889 h 4099399"/>
              <a:gd name="connsiteX87" fmla="*/ 1931986 w 7832767"/>
              <a:gd name="connsiteY87" fmla="*/ 319766 h 4099399"/>
              <a:gd name="connsiteX88" fmla="*/ 2152163 w 7832767"/>
              <a:gd name="connsiteY88" fmla="*/ 230087 h 4099399"/>
              <a:gd name="connsiteX89" fmla="*/ 2858367 w 7832767"/>
              <a:gd name="connsiteY89" fmla="*/ 102831 h 4099399"/>
              <a:gd name="connsiteX90" fmla="*/ 3327568 w 7832767"/>
              <a:gd name="connsiteY90" fmla="*/ 61248 h 4099399"/>
              <a:gd name="connsiteX91" fmla="*/ 4227028 w 7832767"/>
              <a:gd name="connsiteY91" fmla="*/ 1129 h 4099399"/>
              <a:gd name="connsiteX92" fmla="*/ 4436398 w 7832767"/>
              <a:gd name="connsiteY92" fmla="*/ 580 h 4099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7832767" h="4099399">
                <a:moveTo>
                  <a:pt x="4436398" y="580"/>
                </a:moveTo>
                <a:cubicBezTo>
                  <a:pt x="4645360" y="3164"/>
                  <a:pt x="4853309" y="13778"/>
                  <a:pt x="5062070" y="20166"/>
                </a:cubicBezTo>
                <a:cubicBezTo>
                  <a:pt x="5516848" y="34696"/>
                  <a:pt x="5974030" y="34194"/>
                  <a:pt x="6429770" y="44716"/>
                </a:cubicBezTo>
                <a:cubicBezTo>
                  <a:pt x="6713886" y="51228"/>
                  <a:pt x="6994637" y="74776"/>
                  <a:pt x="7261927" y="147922"/>
                </a:cubicBezTo>
                <a:cubicBezTo>
                  <a:pt x="7299424" y="158443"/>
                  <a:pt x="7341729" y="160448"/>
                  <a:pt x="7370574" y="185497"/>
                </a:cubicBezTo>
                <a:cubicBezTo>
                  <a:pt x="7402784" y="213553"/>
                  <a:pt x="7389804" y="254635"/>
                  <a:pt x="7342690" y="262652"/>
                </a:cubicBezTo>
                <a:cubicBezTo>
                  <a:pt x="7282599" y="273173"/>
                  <a:pt x="7221066" y="276179"/>
                  <a:pt x="7154722" y="283192"/>
                </a:cubicBezTo>
                <a:cubicBezTo>
                  <a:pt x="7180202" y="321770"/>
                  <a:pt x="7241736" y="292713"/>
                  <a:pt x="7257600" y="340809"/>
                </a:cubicBezTo>
                <a:cubicBezTo>
                  <a:pt x="7186452" y="373874"/>
                  <a:pt x="7100400" y="352331"/>
                  <a:pt x="7031654" y="384897"/>
                </a:cubicBezTo>
                <a:cubicBezTo>
                  <a:pt x="7033577" y="407441"/>
                  <a:pt x="7048960" y="409446"/>
                  <a:pt x="7061460" y="415459"/>
                </a:cubicBezTo>
                <a:cubicBezTo>
                  <a:pt x="7073960" y="420968"/>
                  <a:pt x="7105206" y="412953"/>
                  <a:pt x="7091746" y="444516"/>
                </a:cubicBezTo>
                <a:cubicBezTo>
                  <a:pt x="6948967" y="463553"/>
                  <a:pt x="6812438" y="528183"/>
                  <a:pt x="6661966" y="519166"/>
                </a:cubicBezTo>
                <a:cubicBezTo>
                  <a:pt x="6848013" y="536700"/>
                  <a:pt x="7005214" y="608344"/>
                  <a:pt x="7169625" y="655940"/>
                </a:cubicBezTo>
                <a:cubicBezTo>
                  <a:pt x="7162896" y="712052"/>
                  <a:pt x="7096554" y="689507"/>
                  <a:pt x="7077324" y="729587"/>
                </a:cubicBezTo>
                <a:cubicBezTo>
                  <a:pt x="7182606" y="757642"/>
                  <a:pt x="7283560" y="790709"/>
                  <a:pt x="7370574" y="845819"/>
                </a:cubicBezTo>
                <a:cubicBezTo>
                  <a:pt x="7448935" y="895418"/>
                  <a:pt x="7523448" y="950028"/>
                  <a:pt x="7608539" y="990610"/>
                </a:cubicBezTo>
                <a:cubicBezTo>
                  <a:pt x="7697957" y="1033195"/>
                  <a:pt x="7752280" y="1087804"/>
                  <a:pt x="7742185" y="1180991"/>
                </a:cubicBezTo>
                <a:cubicBezTo>
                  <a:pt x="7737858" y="1219067"/>
                  <a:pt x="7749396" y="1251131"/>
                  <a:pt x="7789296" y="1266161"/>
                </a:cubicBezTo>
                <a:cubicBezTo>
                  <a:pt x="7838813" y="1284698"/>
                  <a:pt x="7833526" y="1312754"/>
                  <a:pt x="7831602" y="1355841"/>
                </a:cubicBezTo>
                <a:cubicBezTo>
                  <a:pt x="7828717" y="1407443"/>
                  <a:pt x="7803238" y="1427485"/>
                  <a:pt x="7758529" y="1445019"/>
                </a:cubicBezTo>
                <a:cubicBezTo>
                  <a:pt x="7694591" y="1469568"/>
                  <a:pt x="7694110" y="1507644"/>
                  <a:pt x="7710936" y="1553237"/>
                </a:cubicBezTo>
                <a:cubicBezTo>
                  <a:pt x="7720072" y="1578286"/>
                  <a:pt x="7734012" y="1598327"/>
                  <a:pt x="7754684" y="1616863"/>
                </a:cubicBezTo>
                <a:cubicBezTo>
                  <a:pt x="7826314" y="1681493"/>
                  <a:pt x="7825833" y="1682494"/>
                  <a:pt x="7755645" y="1759148"/>
                </a:cubicBezTo>
                <a:cubicBezTo>
                  <a:pt x="7736896" y="1779688"/>
                  <a:pt x="7716704" y="1793216"/>
                  <a:pt x="7725360" y="1826283"/>
                </a:cubicBezTo>
                <a:cubicBezTo>
                  <a:pt x="7754684" y="1936002"/>
                  <a:pt x="7750838" y="1936002"/>
                  <a:pt x="7633056" y="1972074"/>
                </a:cubicBezTo>
                <a:cubicBezTo>
                  <a:pt x="7606135" y="1980591"/>
                  <a:pt x="7570080" y="1973076"/>
                  <a:pt x="7554696" y="2004640"/>
                </a:cubicBezTo>
                <a:cubicBezTo>
                  <a:pt x="7564311" y="2027686"/>
                  <a:pt x="7541716" y="2583799"/>
                  <a:pt x="7562870" y="2592817"/>
                </a:cubicBezTo>
                <a:cubicBezTo>
                  <a:pt x="7728244" y="2663458"/>
                  <a:pt x="7748914" y="2746625"/>
                  <a:pt x="7620078" y="2877387"/>
                </a:cubicBezTo>
                <a:cubicBezTo>
                  <a:pt x="7533544" y="2965063"/>
                  <a:pt x="7543639" y="3108349"/>
                  <a:pt x="7579695" y="3198029"/>
                </a:cubicBezTo>
                <a:cubicBezTo>
                  <a:pt x="7715743" y="3237608"/>
                  <a:pt x="7685939" y="3342818"/>
                  <a:pt x="7713340" y="3435003"/>
                </a:cubicBezTo>
                <a:cubicBezTo>
                  <a:pt x="7733531" y="3504142"/>
                  <a:pt x="7654210" y="3494623"/>
                  <a:pt x="7658054" y="3526187"/>
                </a:cubicBezTo>
                <a:cubicBezTo>
                  <a:pt x="7708052" y="3564262"/>
                  <a:pt x="7774874" y="3576287"/>
                  <a:pt x="7813815" y="3628391"/>
                </a:cubicBezTo>
                <a:cubicBezTo>
                  <a:pt x="7743627" y="3666467"/>
                  <a:pt x="7708052" y="3720074"/>
                  <a:pt x="7669112" y="3773681"/>
                </a:cubicBezTo>
                <a:cubicBezTo>
                  <a:pt x="7606135" y="3860855"/>
                  <a:pt x="7520564" y="3934503"/>
                  <a:pt x="7429704" y="4001137"/>
                </a:cubicBezTo>
                <a:lnTo>
                  <a:pt x="7417475" y="4099399"/>
                </a:lnTo>
                <a:lnTo>
                  <a:pt x="180606" y="4099399"/>
                </a:lnTo>
                <a:lnTo>
                  <a:pt x="164649" y="4093760"/>
                </a:lnTo>
                <a:cubicBezTo>
                  <a:pt x="148507" y="4086464"/>
                  <a:pt x="145082" y="4080295"/>
                  <a:pt x="160465" y="4076287"/>
                </a:cubicBezTo>
                <a:cubicBezTo>
                  <a:pt x="230173" y="4057751"/>
                  <a:pt x="478714" y="3837810"/>
                  <a:pt x="549383" y="3827790"/>
                </a:cubicBezTo>
                <a:cubicBezTo>
                  <a:pt x="631589" y="3816267"/>
                  <a:pt x="647934" y="3800736"/>
                  <a:pt x="756100" y="3722078"/>
                </a:cubicBezTo>
                <a:cubicBezTo>
                  <a:pt x="827251" y="3670474"/>
                  <a:pt x="531115" y="3782698"/>
                  <a:pt x="415738" y="3746126"/>
                </a:cubicBezTo>
                <a:cubicBezTo>
                  <a:pt x="373433" y="3732598"/>
                  <a:pt x="671971" y="3589813"/>
                  <a:pt x="671971" y="3563762"/>
                </a:cubicBezTo>
                <a:cubicBezTo>
                  <a:pt x="671971" y="3536206"/>
                  <a:pt x="645049" y="3530194"/>
                  <a:pt x="619570" y="3530194"/>
                </a:cubicBezTo>
                <a:cubicBezTo>
                  <a:pt x="562844" y="3530194"/>
                  <a:pt x="580151" y="3506145"/>
                  <a:pt x="523422" y="3507649"/>
                </a:cubicBezTo>
                <a:cubicBezTo>
                  <a:pt x="689758" y="3438010"/>
                  <a:pt x="792637" y="3456547"/>
                  <a:pt x="957048" y="3392918"/>
                </a:cubicBezTo>
                <a:cubicBezTo>
                  <a:pt x="1037333" y="3361856"/>
                  <a:pt x="753217" y="3258649"/>
                  <a:pt x="835904" y="3231596"/>
                </a:cubicBezTo>
                <a:cubicBezTo>
                  <a:pt x="867151" y="3221074"/>
                  <a:pt x="908974" y="3232097"/>
                  <a:pt x="930608" y="3195022"/>
                </a:cubicBezTo>
                <a:cubicBezTo>
                  <a:pt x="896476" y="3165464"/>
                  <a:pt x="851286" y="3178490"/>
                  <a:pt x="817153" y="3190514"/>
                </a:cubicBezTo>
                <a:cubicBezTo>
                  <a:pt x="730141" y="3221576"/>
                  <a:pt x="736391" y="3214062"/>
                  <a:pt x="727736" y="3191015"/>
                </a:cubicBezTo>
                <a:cubicBezTo>
                  <a:pt x="699374" y="3112357"/>
                  <a:pt x="629186" y="3137408"/>
                  <a:pt x="567170" y="3150434"/>
                </a:cubicBezTo>
                <a:cubicBezTo>
                  <a:pt x="379682" y="3189512"/>
                  <a:pt x="189791" y="3178490"/>
                  <a:pt x="2784" y="3218569"/>
                </a:cubicBezTo>
                <a:cubicBezTo>
                  <a:pt x="-17406" y="3223079"/>
                  <a:pt x="77299" y="3133400"/>
                  <a:pt x="122006" y="3122877"/>
                </a:cubicBezTo>
                <a:cubicBezTo>
                  <a:pt x="170561" y="3111856"/>
                  <a:pt x="230173" y="3119872"/>
                  <a:pt x="264786" y="3068269"/>
                </a:cubicBezTo>
                <a:cubicBezTo>
                  <a:pt x="203252" y="3055243"/>
                  <a:pt x="133065" y="3080292"/>
                  <a:pt x="72009" y="3039210"/>
                </a:cubicBezTo>
                <a:cubicBezTo>
                  <a:pt x="207578" y="2982597"/>
                  <a:pt x="342665" y="2984601"/>
                  <a:pt x="459485" y="2948028"/>
                </a:cubicBezTo>
                <a:cubicBezTo>
                  <a:pt x="470061" y="2880393"/>
                  <a:pt x="393143" y="2904941"/>
                  <a:pt x="365260" y="2866364"/>
                </a:cubicBezTo>
                <a:cubicBezTo>
                  <a:pt x="1245010" y="2800232"/>
                  <a:pt x="753697" y="2604840"/>
                  <a:pt x="607071" y="2498127"/>
                </a:cubicBezTo>
                <a:cubicBezTo>
                  <a:pt x="558036" y="2462556"/>
                  <a:pt x="1073387" y="2293717"/>
                  <a:pt x="1090213" y="2289209"/>
                </a:cubicBezTo>
                <a:cubicBezTo>
                  <a:pt x="1132999" y="2278688"/>
                  <a:pt x="1302700" y="2286203"/>
                  <a:pt x="1337313" y="2272676"/>
                </a:cubicBezTo>
                <a:cubicBezTo>
                  <a:pt x="1381541" y="2255643"/>
                  <a:pt x="1235395" y="2226083"/>
                  <a:pt x="1268086" y="2205541"/>
                </a:cubicBezTo>
                <a:cubicBezTo>
                  <a:pt x="1497398" y="2060752"/>
                  <a:pt x="1513743" y="1842815"/>
                  <a:pt x="1449324" y="1827285"/>
                </a:cubicBezTo>
                <a:cubicBezTo>
                  <a:pt x="1382502" y="1811252"/>
                  <a:pt x="1317121" y="1823778"/>
                  <a:pt x="1255107" y="1849829"/>
                </a:cubicBezTo>
                <a:cubicBezTo>
                  <a:pt x="1154152" y="1892415"/>
                  <a:pt x="455158" y="1831793"/>
                  <a:pt x="259497" y="1865862"/>
                </a:cubicBezTo>
                <a:cubicBezTo>
                  <a:pt x="229691" y="1870872"/>
                  <a:pt x="189311" y="1893417"/>
                  <a:pt x="160947" y="1851332"/>
                </a:cubicBezTo>
                <a:cubicBezTo>
                  <a:pt x="362377" y="1715060"/>
                  <a:pt x="621013" y="1754138"/>
                  <a:pt x="845998" y="1661453"/>
                </a:cubicBezTo>
                <a:cubicBezTo>
                  <a:pt x="757542" y="1597824"/>
                  <a:pt x="667645" y="1600832"/>
                  <a:pt x="575343" y="1610350"/>
                </a:cubicBezTo>
                <a:cubicBezTo>
                  <a:pt x="551306" y="1612855"/>
                  <a:pt x="518615" y="1616362"/>
                  <a:pt x="512846" y="1589809"/>
                </a:cubicBezTo>
                <a:cubicBezTo>
                  <a:pt x="505636" y="1556242"/>
                  <a:pt x="544576" y="1550229"/>
                  <a:pt x="570054" y="1536702"/>
                </a:cubicBezTo>
                <a:cubicBezTo>
                  <a:pt x="608994" y="1515660"/>
                  <a:pt x="666682" y="1540710"/>
                  <a:pt x="714276" y="1483095"/>
                </a:cubicBezTo>
                <a:cubicBezTo>
                  <a:pt x="570054" y="1496622"/>
                  <a:pt x="448428" y="1520170"/>
                  <a:pt x="321033" y="1560250"/>
                </a:cubicBezTo>
                <a:cubicBezTo>
                  <a:pt x="332089" y="1524679"/>
                  <a:pt x="370548" y="1508145"/>
                  <a:pt x="348915" y="1478587"/>
                </a:cubicBezTo>
                <a:cubicBezTo>
                  <a:pt x="332571" y="1456542"/>
                  <a:pt x="285939" y="1446021"/>
                  <a:pt x="309975" y="1404938"/>
                </a:cubicBezTo>
                <a:cubicBezTo>
                  <a:pt x="377759" y="1361351"/>
                  <a:pt x="473907" y="1372876"/>
                  <a:pt x="531595" y="1310249"/>
                </a:cubicBezTo>
                <a:cubicBezTo>
                  <a:pt x="613321" y="1221071"/>
                  <a:pt x="740236" y="1190509"/>
                  <a:pt x="840230" y="1125380"/>
                </a:cubicBezTo>
                <a:cubicBezTo>
                  <a:pt x="873400" y="1104337"/>
                  <a:pt x="1091175" y="1030690"/>
                  <a:pt x="1149825" y="1007142"/>
                </a:cubicBezTo>
                <a:cubicBezTo>
                  <a:pt x="1231551" y="974076"/>
                  <a:pt x="1324813" y="962553"/>
                  <a:pt x="1405096" y="901932"/>
                </a:cubicBezTo>
                <a:cubicBezTo>
                  <a:pt x="1326255" y="889406"/>
                  <a:pt x="1262318" y="946021"/>
                  <a:pt x="1167613" y="918465"/>
                </a:cubicBezTo>
                <a:cubicBezTo>
                  <a:pt x="1317602" y="859848"/>
                  <a:pt x="1455092" y="833294"/>
                  <a:pt x="1563740" y="752632"/>
                </a:cubicBezTo>
                <a:cubicBezTo>
                  <a:pt x="1577201" y="742613"/>
                  <a:pt x="1603642" y="745619"/>
                  <a:pt x="1623833" y="742112"/>
                </a:cubicBezTo>
                <a:cubicBezTo>
                  <a:pt x="1836317" y="706540"/>
                  <a:pt x="2049765" y="676480"/>
                  <a:pt x="2259848" y="624877"/>
                </a:cubicBezTo>
                <a:cubicBezTo>
                  <a:pt x="2307442" y="612853"/>
                  <a:pt x="2391570" y="609847"/>
                  <a:pt x="2382917" y="566761"/>
                </a:cubicBezTo>
                <a:cubicBezTo>
                  <a:pt x="2369937" y="502131"/>
                  <a:pt x="2291577" y="548223"/>
                  <a:pt x="2241099" y="554235"/>
                </a:cubicBezTo>
                <a:cubicBezTo>
                  <a:pt x="2084379" y="573775"/>
                  <a:pt x="1927659" y="607843"/>
                  <a:pt x="1768535" y="588806"/>
                </a:cubicBezTo>
                <a:cubicBezTo>
                  <a:pt x="1875738" y="564757"/>
                  <a:pt x="1982463" y="540207"/>
                  <a:pt x="2089668" y="516159"/>
                </a:cubicBezTo>
                <a:cubicBezTo>
                  <a:pt x="1966597" y="524676"/>
                  <a:pt x="1859394" y="468563"/>
                  <a:pt x="1739690" y="493614"/>
                </a:cubicBezTo>
                <a:cubicBezTo>
                  <a:pt x="1701230" y="501630"/>
                  <a:pt x="1660850" y="476079"/>
                  <a:pt x="1657003" y="436500"/>
                </a:cubicBezTo>
                <a:cubicBezTo>
                  <a:pt x="1652677" y="404937"/>
                  <a:pt x="1688732" y="390909"/>
                  <a:pt x="1716134" y="380889"/>
                </a:cubicBezTo>
                <a:cubicBezTo>
                  <a:pt x="1786322" y="355337"/>
                  <a:pt x="1842086" y="279687"/>
                  <a:pt x="1931986" y="319766"/>
                </a:cubicBezTo>
                <a:cubicBezTo>
                  <a:pt x="1988712" y="256640"/>
                  <a:pt x="2079091" y="246619"/>
                  <a:pt x="2152163" y="230087"/>
                </a:cubicBezTo>
                <a:cubicBezTo>
                  <a:pt x="2385321" y="177982"/>
                  <a:pt x="2621844" y="137401"/>
                  <a:pt x="2858367" y="102831"/>
                </a:cubicBezTo>
                <a:cubicBezTo>
                  <a:pt x="3013645" y="80286"/>
                  <a:pt x="3173731" y="89806"/>
                  <a:pt x="3327568" y="61248"/>
                </a:cubicBezTo>
                <a:cubicBezTo>
                  <a:pt x="3628510" y="5637"/>
                  <a:pt x="3927528" y="7141"/>
                  <a:pt x="4227028" y="1129"/>
                </a:cubicBezTo>
                <a:cubicBezTo>
                  <a:pt x="4296975" y="-249"/>
                  <a:pt x="4366742" y="-281"/>
                  <a:pt x="4436398" y="58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CaixaDeTexto 8">
            <a:extLst>
              <a:ext uri="{FF2B5EF4-FFF2-40B4-BE49-F238E27FC236}">
                <a16:creationId xmlns:a16="http://schemas.microsoft.com/office/drawing/2014/main" id="{A71B7FA4-A3B6-FC27-47E6-AE0F30814ED5}"/>
              </a:ext>
            </a:extLst>
          </p:cNvPr>
          <p:cNvSpPr txBox="1"/>
          <p:nvPr/>
        </p:nvSpPr>
        <p:spPr>
          <a:xfrm>
            <a:off x="6096000" y="3657600"/>
            <a:ext cx="5257799" cy="187814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400" b="1">
                <a:latin typeface="+mj-lt"/>
                <a:ea typeface="+mj-ea"/>
                <a:cs typeface="+mj-cs"/>
              </a:rPr>
              <a:t>Apenas uma pergunta...</a:t>
            </a:r>
          </a:p>
        </p:txBody>
      </p:sp>
      <p:sp>
        <p:nvSpPr>
          <p:cNvPr id="10" name="CaixaDeTexto 9">
            <a:extLst>
              <a:ext uri="{FF2B5EF4-FFF2-40B4-BE49-F238E27FC236}">
                <a16:creationId xmlns:a16="http://schemas.microsoft.com/office/drawing/2014/main" id="{B4A677E4-84A8-AC4F-7CE6-919A94FE4721}"/>
              </a:ext>
            </a:extLst>
          </p:cNvPr>
          <p:cNvSpPr txBox="1"/>
          <p:nvPr/>
        </p:nvSpPr>
        <p:spPr>
          <a:xfrm>
            <a:off x="5181600" y="5592499"/>
            <a:ext cx="6612835" cy="646785"/>
          </a:xfrm>
          <a:prstGeom prst="rect">
            <a:avLst/>
          </a:prstGeom>
        </p:spPr>
        <p:txBody>
          <a:bodyPr vert="horz" lIns="91440" tIns="45720" rIns="91440" bIns="45720" rtlCol="0">
            <a:normAutofit/>
          </a:bodyPr>
          <a:lstStyle/>
          <a:p>
            <a:pPr>
              <a:lnSpc>
                <a:spcPct val="90000"/>
              </a:lnSpc>
              <a:spcBef>
                <a:spcPts val="1000"/>
              </a:spcBef>
            </a:pPr>
            <a:r>
              <a:rPr lang="en-US" sz="2000" b="1" dirty="0"/>
              <a:t>... </a:t>
            </a:r>
            <a:r>
              <a:rPr lang="en-US" sz="2000" b="1" dirty="0" err="1"/>
              <a:t>faz</a:t>
            </a:r>
            <a:r>
              <a:rPr lang="en-US" sz="2000" b="1" dirty="0"/>
              <a:t> tempo que </a:t>
            </a:r>
            <a:r>
              <a:rPr lang="en-US" sz="2000" b="1" dirty="0" err="1"/>
              <a:t>passamos</a:t>
            </a:r>
            <a:r>
              <a:rPr lang="en-US" sz="2000" b="1" dirty="0"/>
              <a:t> pela </a:t>
            </a:r>
            <a:r>
              <a:rPr lang="en-US" sz="2000" b="1" dirty="0" err="1"/>
              <a:t>revolução</a:t>
            </a:r>
            <a:r>
              <a:rPr lang="en-US" sz="2000" b="1" dirty="0"/>
              <a:t> </a:t>
            </a:r>
            <a:r>
              <a:rPr lang="en-US" sz="2000" b="1" dirty="0" err="1"/>
              <a:t>agrícola</a:t>
            </a:r>
            <a:r>
              <a:rPr lang="en-US" sz="2000" b="1" dirty="0"/>
              <a:t>?</a:t>
            </a:r>
          </a:p>
        </p:txBody>
      </p:sp>
    </p:spTree>
    <p:extLst>
      <p:ext uri="{BB962C8B-B14F-4D97-AF65-F5344CB8AC3E}">
        <p14:creationId xmlns:p14="http://schemas.microsoft.com/office/powerpoint/2010/main" val="13906196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487" name="Rectangle 2048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482" name="Picture 2" descr="Se o Sol Explodisse, O Que Aconteceria Com Nosso Planeta? - YouTube">
            <a:extLst>
              <a:ext uri="{FF2B5EF4-FFF2-40B4-BE49-F238E27FC236}">
                <a16:creationId xmlns:a16="http://schemas.microsoft.com/office/drawing/2014/main" id="{8BCDE043-760E-1882-ED89-48B052CCAD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1036" r="9652"/>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20489" name="Rectangle 2048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aixaDeTexto 2">
            <a:extLst>
              <a:ext uri="{FF2B5EF4-FFF2-40B4-BE49-F238E27FC236}">
                <a16:creationId xmlns:a16="http://schemas.microsoft.com/office/drawing/2014/main" id="{83D4E9A7-1B17-D860-DAB2-73B0DBD3F28C}"/>
              </a:ext>
            </a:extLst>
          </p:cNvPr>
          <p:cNvSpPr txBox="1"/>
          <p:nvPr/>
        </p:nvSpPr>
        <p:spPr>
          <a:xfrm>
            <a:off x="7531610" y="2434201"/>
            <a:ext cx="3822189" cy="374276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100"/>
              <a:t>1º de janeiro</a:t>
            </a:r>
          </a:p>
          <a:p>
            <a:pPr indent="-228600">
              <a:lnSpc>
                <a:spcPct val="90000"/>
              </a:lnSpc>
              <a:spcAft>
                <a:spcPts val="600"/>
              </a:spcAft>
              <a:buFont typeface="Arial" panose="020B0604020202020204" pitchFamily="34" charset="0"/>
              <a:buChar char="•"/>
            </a:pPr>
            <a:r>
              <a:rPr lang="en-US" sz="1100"/>
              <a:t>4,54 bilhões de anos atrás: Formação da proto-Terra como parte do Sistema Solar</a:t>
            </a:r>
          </a:p>
          <a:p>
            <a:pPr indent="-228600">
              <a:lnSpc>
                <a:spcPct val="90000"/>
              </a:lnSpc>
              <a:spcAft>
                <a:spcPts val="600"/>
              </a:spcAft>
              <a:buFont typeface="Arial" panose="020B0604020202020204" pitchFamily="34" charset="0"/>
              <a:buChar char="•"/>
            </a:pPr>
            <a:endParaRPr lang="en-US" sz="1100"/>
          </a:p>
          <a:p>
            <a:pPr indent="-228600">
              <a:lnSpc>
                <a:spcPct val="90000"/>
              </a:lnSpc>
              <a:spcAft>
                <a:spcPts val="600"/>
              </a:spcAft>
              <a:buFont typeface="Arial" panose="020B0604020202020204" pitchFamily="34" charset="0"/>
              <a:buChar char="•"/>
            </a:pPr>
            <a:r>
              <a:rPr lang="en-US" sz="1100"/>
              <a:t>Poeira e gás no Sistema Solar primitivo colidem e se combinam sob a força da gravidade, levando à formação de um planeta incandescente, nossa proto-Terra.</a:t>
            </a:r>
          </a:p>
          <a:p>
            <a:pPr indent="-228600">
              <a:lnSpc>
                <a:spcPct val="90000"/>
              </a:lnSpc>
              <a:spcAft>
                <a:spcPts val="600"/>
              </a:spcAft>
              <a:buFont typeface="Arial" panose="020B0604020202020204" pitchFamily="34" charset="0"/>
              <a:buChar char="•"/>
            </a:pPr>
            <a:endParaRPr lang="en-US" sz="1100"/>
          </a:p>
          <a:p>
            <a:pPr indent="-228600">
              <a:lnSpc>
                <a:spcPct val="90000"/>
              </a:lnSpc>
              <a:spcAft>
                <a:spcPts val="600"/>
              </a:spcAft>
              <a:buFont typeface="Arial" panose="020B0604020202020204" pitchFamily="34" charset="0"/>
              <a:buChar char="•"/>
            </a:pPr>
            <a:r>
              <a:rPr lang="en-US" sz="1100"/>
              <a:t>3 de janeiro</a:t>
            </a:r>
          </a:p>
          <a:p>
            <a:pPr indent="-228600">
              <a:lnSpc>
                <a:spcPct val="90000"/>
              </a:lnSpc>
              <a:spcAft>
                <a:spcPts val="600"/>
              </a:spcAft>
              <a:buFont typeface="Arial" panose="020B0604020202020204" pitchFamily="34" charset="0"/>
              <a:buChar char="•"/>
            </a:pPr>
            <a:r>
              <a:rPr lang="en-US" sz="1100"/>
              <a:t>4,5 bilhões de anos atrás: Impacto de Theia e formação da Lua</a:t>
            </a:r>
          </a:p>
          <a:p>
            <a:pPr indent="-228600">
              <a:lnSpc>
                <a:spcPct val="90000"/>
              </a:lnSpc>
              <a:spcAft>
                <a:spcPts val="600"/>
              </a:spcAft>
              <a:buFont typeface="Arial" panose="020B0604020202020204" pitchFamily="34" charset="0"/>
              <a:buChar char="•"/>
            </a:pPr>
            <a:endParaRPr lang="en-US" sz="1100"/>
          </a:p>
          <a:p>
            <a:pPr indent="-228600">
              <a:lnSpc>
                <a:spcPct val="90000"/>
              </a:lnSpc>
              <a:spcAft>
                <a:spcPts val="600"/>
              </a:spcAft>
              <a:buFont typeface="Arial" panose="020B0604020202020204" pitchFamily="34" charset="0"/>
              <a:buChar char="•"/>
            </a:pPr>
            <a:r>
              <a:rPr lang="en-US" sz="1100"/>
              <a:t>Um planeta do tamanho de Marte, chamado Theia, colide com a proto-Terra, alterando para sempre a composição do nosso planeta. Esse impacto maciço ejetou uma quantidade significativa de material para a órbita ao redor da Terra, eventualmente se fundido para formar a Lua.</a:t>
            </a:r>
          </a:p>
        </p:txBody>
      </p:sp>
    </p:spTree>
    <p:extLst>
      <p:ext uri="{BB962C8B-B14F-4D97-AF65-F5344CB8AC3E}">
        <p14:creationId xmlns:p14="http://schemas.microsoft.com/office/powerpoint/2010/main" val="39274427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511" name="Rectangle 215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506" name="Picture 2" descr="Mundo Pré-Histórico: Éon Arqueano">
            <a:extLst>
              <a:ext uri="{FF2B5EF4-FFF2-40B4-BE49-F238E27FC236}">
                <a16:creationId xmlns:a16="http://schemas.microsoft.com/office/drawing/2014/main" id="{587A48C7-116D-57A1-CAE4-0ABE29EAC4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629" r="14707"/>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21513" name="Rectangle 215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aixaDeTexto 2">
            <a:extLst>
              <a:ext uri="{FF2B5EF4-FFF2-40B4-BE49-F238E27FC236}">
                <a16:creationId xmlns:a16="http://schemas.microsoft.com/office/drawing/2014/main" id="{DE526739-76AC-7074-944D-2A3DDEAAFE15}"/>
              </a:ext>
            </a:extLst>
          </p:cNvPr>
          <p:cNvSpPr txBox="1"/>
          <p:nvPr/>
        </p:nvSpPr>
        <p:spPr>
          <a:xfrm>
            <a:off x="7531610" y="2434201"/>
            <a:ext cx="3822189" cy="374276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100"/>
              <a:t>4 de fevereiro</a:t>
            </a:r>
          </a:p>
          <a:p>
            <a:pPr indent="-228600">
              <a:lnSpc>
                <a:spcPct val="90000"/>
              </a:lnSpc>
              <a:spcAft>
                <a:spcPts val="600"/>
              </a:spcAft>
              <a:buFont typeface="Arial" panose="020B0604020202020204" pitchFamily="34" charset="0"/>
              <a:buChar char="•"/>
            </a:pPr>
            <a:r>
              <a:rPr lang="en-US" sz="1100"/>
              <a:t>4,1 bilhões de anos atrás: Início do intenso bombardeio tardio</a:t>
            </a:r>
          </a:p>
          <a:p>
            <a:pPr indent="-228600">
              <a:lnSpc>
                <a:spcPct val="90000"/>
              </a:lnSpc>
              <a:spcAft>
                <a:spcPts val="600"/>
              </a:spcAft>
              <a:buFont typeface="Arial" panose="020B0604020202020204" pitchFamily="34" charset="0"/>
              <a:buChar char="•"/>
            </a:pPr>
            <a:endParaRPr lang="en-US" sz="1100"/>
          </a:p>
          <a:p>
            <a:pPr indent="-228600">
              <a:lnSpc>
                <a:spcPct val="90000"/>
              </a:lnSpc>
              <a:spcAft>
                <a:spcPts val="600"/>
              </a:spcAft>
              <a:buFont typeface="Arial" panose="020B0604020202020204" pitchFamily="34" charset="0"/>
              <a:buChar char="•"/>
            </a:pPr>
            <a:r>
              <a:rPr lang="en-US" sz="1100"/>
              <a:t>A Terra, a Lua e outros corpos internos do Sistema Solar sofrem intensos impactos de asteroides e cometas, moldando suas superfícies. Diferentemente da Terra, a Lua ainda preserva essas crateras, já que não possui atmosfera, água ou atividade tectônica. Os impactos continuam ate o final de fevereiro - 3,8 bilhões de anos atrás.</a:t>
            </a:r>
          </a:p>
          <a:p>
            <a:pPr indent="-228600">
              <a:lnSpc>
                <a:spcPct val="90000"/>
              </a:lnSpc>
              <a:spcAft>
                <a:spcPts val="600"/>
              </a:spcAft>
              <a:buFont typeface="Arial" panose="020B0604020202020204" pitchFamily="34" charset="0"/>
              <a:buChar char="•"/>
            </a:pPr>
            <a:endParaRPr lang="en-US" sz="1100"/>
          </a:p>
          <a:p>
            <a:pPr indent="-228600">
              <a:lnSpc>
                <a:spcPct val="90000"/>
              </a:lnSpc>
              <a:spcAft>
                <a:spcPts val="600"/>
              </a:spcAft>
              <a:buFont typeface="Arial" panose="020B0604020202020204" pitchFamily="34" charset="0"/>
              <a:buChar char="•"/>
            </a:pPr>
            <a:r>
              <a:rPr lang="en-US" sz="1100"/>
              <a:t>14 de fevereiro</a:t>
            </a:r>
          </a:p>
          <a:p>
            <a:pPr indent="-228600">
              <a:lnSpc>
                <a:spcPct val="90000"/>
              </a:lnSpc>
              <a:spcAft>
                <a:spcPts val="600"/>
              </a:spcAft>
              <a:buFont typeface="Arial" panose="020B0604020202020204" pitchFamily="34" charset="0"/>
              <a:buChar char="•"/>
            </a:pPr>
            <a:r>
              <a:rPr lang="en-US" sz="1100"/>
              <a:t>3,97 bilhões de anos atrás: Início do Éon Arqueano</a:t>
            </a:r>
          </a:p>
          <a:p>
            <a:pPr indent="-228600">
              <a:lnSpc>
                <a:spcPct val="90000"/>
              </a:lnSpc>
              <a:spcAft>
                <a:spcPts val="600"/>
              </a:spcAft>
              <a:buFont typeface="Arial" panose="020B0604020202020204" pitchFamily="34" charset="0"/>
              <a:buChar char="•"/>
            </a:pPr>
            <a:endParaRPr lang="en-US" sz="1100"/>
          </a:p>
          <a:p>
            <a:pPr indent="-228600">
              <a:lnSpc>
                <a:spcPct val="90000"/>
              </a:lnSpc>
              <a:spcAft>
                <a:spcPts val="600"/>
              </a:spcAft>
              <a:buFont typeface="Arial" panose="020B0604020202020204" pitchFamily="34" charset="0"/>
              <a:buChar char="•"/>
            </a:pPr>
            <a:r>
              <a:rPr lang="en-US" sz="1100"/>
              <a:t>No </a:t>
            </a:r>
            <a:r>
              <a:rPr lang="en-US" sz="1100" i="1"/>
              <a:t>Valentine’s Day</a:t>
            </a:r>
            <a:r>
              <a:rPr lang="en-US" sz="1100"/>
              <a:t>, o período mais quente da história da Terra - o Éon Hadeano - finalmente chega ao fim. Com essas condições hostis superadas, cria-se um cenário mais favorável para o surgimento da vida, marcando o início do Éon Arqueano.</a:t>
            </a:r>
          </a:p>
        </p:txBody>
      </p:sp>
    </p:spTree>
    <p:extLst>
      <p:ext uri="{BB962C8B-B14F-4D97-AF65-F5344CB8AC3E}">
        <p14:creationId xmlns:p14="http://schemas.microsoft.com/office/powerpoint/2010/main" val="7863478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535" name="Rectangle 2253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530" name="Picture 2">
            <a:extLst>
              <a:ext uri="{FF2B5EF4-FFF2-40B4-BE49-F238E27FC236}">
                <a16:creationId xmlns:a16="http://schemas.microsoft.com/office/drawing/2014/main" id="{5E70C225-2490-4567-58FB-791BB895DE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9412" b="4247"/>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22537" name="Rectangle 2253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aixaDeTexto 2">
            <a:extLst>
              <a:ext uri="{FF2B5EF4-FFF2-40B4-BE49-F238E27FC236}">
                <a16:creationId xmlns:a16="http://schemas.microsoft.com/office/drawing/2014/main" id="{B2E6244B-32F8-2882-3B6E-EACF84B970AA}"/>
              </a:ext>
            </a:extLst>
          </p:cNvPr>
          <p:cNvSpPr txBox="1"/>
          <p:nvPr/>
        </p:nvSpPr>
        <p:spPr>
          <a:xfrm>
            <a:off x="7531610" y="2434201"/>
            <a:ext cx="3822189" cy="374276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000"/>
              <a:t>16 de março</a:t>
            </a:r>
          </a:p>
          <a:p>
            <a:pPr indent="-228600">
              <a:lnSpc>
                <a:spcPct val="90000"/>
              </a:lnSpc>
              <a:spcAft>
                <a:spcPts val="600"/>
              </a:spcAft>
              <a:buFont typeface="Arial" panose="020B0604020202020204" pitchFamily="34" charset="0"/>
              <a:buChar char="•"/>
            </a:pPr>
            <a:r>
              <a:rPr lang="en-US" sz="1000"/>
              <a:t>3,6 bilhões de anos atrás: Formação do primeiro supercontinente (talvez)</a:t>
            </a:r>
          </a:p>
          <a:p>
            <a:pPr indent="-228600">
              <a:lnSpc>
                <a:spcPct val="90000"/>
              </a:lnSpc>
              <a:spcAft>
                <a:spcPts val="600"/>
              </a:spcAft>
              <a:buFont typeface="Arial" panose="020B0604020202020204" pitchFamily="34" charset="0"/>
              <a:buChar char="•"/>
            </a:pPr>
            <a:endParaRPr lang="en-US" sz="1000"/>
          </a:p>
          <a:p>
            <a:pPr indent="-228600">
              <a:lnSpc>
                <a:spcPct val="90000"/>
              </a:lnSpc>
              <a:spcAft>
                <a:spcPts val="600"/>
              </a:spcAft>
              <a:buFont typeface="Arial" panose="020B0604020202020204" pitchFamily="34" charset="0"/>
              <a:buChar char="•"/>
            </a:pPr>
            <a:r>
              <a:rPr lang="en-US" sz="1000"/>
              <a:t>Por algumas semanas, a Terra já estava fria o suficiente para formar crostas continentais estáveis. Vaalbara, um supercontinente teórico, teria sido composto por dois crátons (blocos espessos e estáveis que formam o núcleo de continentes): Kaapvaal, na parte leste da África do Sul, e Pilbara, no noroeste da Austrália Ocidental. Embora ainda em debate, isto faria Vaalbara ter uma idade de 3,6 bilhões até 2,7 bilhões de anos.</a:t>
            </a:r>
          </a:p>
          <a:p>
            <a:pPr indent="-228600">
              <a:lnSpc>
                <a:spcPct val="90000"/>
              </a:lnSpc>
              <a:spcAft>
                <a:spcPts val="600"/>
              </a:spcAft>
              <a:buFont typeface="Arial" panose="020B0604020202020204" pitchFamily="34" charset="0"/>
              <a:buChar char="•"/>
            </a:pPr>
            <a:endParaRPr lang="en-US" sz="1000"/>
          </a:p>
          <a:p>
            <a:pPr indent="-228600">
              <a:lnSpc>
                <a:spcPct val="90000"/>
              </a:lnSpc>
              <a:spcAft>
                <a:spcPts val="600"/>
              </a:spcAft>
              <a:buFont typeface="Arial" panose="020B0604020202020204" pitchFamily="34" charset="0"/>
              <a:buChar char="•"/>
            </a:pPr>
            <a:r>
              <a:rPr lang="en-US" sz="1000"/>
              <a:t>26 de março</a:t>
            </a:r>
          </a:p>
          <a:p>
            <a:pPr indent="-228600">
              <a:lnSpc>
                <a:spcPct val="90000"/>
              </a:lnSpc>
              <a:spcAft>
                <a:spcPts val="600"/>
              </a:spcAft>
              <a:buFont typeface="Arial" panose="020B0604020202020204" pitchFamily="34" charset="0"/>
              <a:buChar char="•"/>
            </a:pPr>
            <a:r>
              <a:rPr lang="en-US" sz="1000"/>
              <a:t>3,48 bilhões de anos atrás: Primeiras evidências diretas de vida</a:t>
            </a:r>
          </a:p>
          <a:p>
            <a:pPr indent="-228600">
              <a:lnSpc>
                <a:spcPct val="90000"/>
              </a:lnSpc>
              <a:spcAft>
                <a:spcPts val="600"/>
              </a:spcAft>
              <a:buFont typeface="Arial" panose="020B0604020202020204" pitchFamily="34" charset="0"/>
              <a:buChar char="•"/>
            </a:pPr>
            <a:endParaRPr lang="en-US" sz="1000"/>
          </a:p>
          <a:p>
            <a:pPr indent="-228600">
              <a:lnSpc>
                <a:spcPct val="90000"/>
              </a:lnSpc>
              <a:spcAft>
                <a:spcPts val="600"/>
              </a:spcAft>
              <a:buFont typeface="Arial" panose="020B0604020202020204" pitchFamily="34" charset="0"/>
              <a:buChar char="•"/>
            </a:pPr>
            <a:r>
              <a:rPr lang="en-US" sz="1000"/>
              <a:t>Pouco antes do fim do primeiro trimestre do ano, organismos procariontes simples aparecem durante o Paleoarqueano. Estas são as evidências mais antigas de vida registradas, encontradas em microfósseis (estromatólitos).</a:t>
            </a:r>
          </a:p>
        </p:txBody>
      </p:sp>
    </p:spTree>
    <p:extLst>
      <p:ext uri="{BB962C8B-B14F-4D97-AF65-F5344CB8AC3E}">
        <p14:creationId xmlns:p14="http://schemas.microsoft.com/office/powerpoint/2010/main" val="24537593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A46830D-806E-55A3-D387-8344833CEE8D}"/>
            </a:ext>
          </a:extLst>
        </p:cNvPr>
        <p:cNvGrpSpPr/>
        <p:nvPr/>
      </p:nvGrpSpPr>
      <p:grpSpPr>
        <a:xfrm>
          <a:off x="0" y="0"/>
          <a:ext cx="0" cy="0"/>
          <a:chOff x="0" y="0"/>
          <a:chExt cx="0" cy="0"/>
        </a:xfrm>
      </p:grpSpPr>
      <p:sp useBgFill="1">
        <p:nvSpPr>
          <p:cNvPr id="23559" name="Rectangle 2355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554" name="Picture 2" descr="Reino Monera - Resumo, o que é, características, reprodução, estrutura">
            <a:extLst>
              <a:ext uri="{FF2B5EF4-FFF2-40B4-BE49-F238E27FC236}">
                <a16:creationId xmlns:a16="http://schemas.microsoft.com/office/drawing/2014/main" id="{5D097540-B034-2C11-CF4C-70214AF915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5436"/>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23561" name="Rectangle 2356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aixaDeTexto 2">
            <a:extLst>
              <a:ext uri="{FF2B5EF4-FFF2-40B4-BE49-F238E27FC236}">
                <a16:creationId xmlns:a16="http://schemas.microsoft.com/office/drawing/2014/main" id="{CB184A01-8B2E-B5C0-60A0-D850232A04E3}"/>
              </a:ext>
            </a:extLst>
          </p:cNvPr>
          <p:cNvSpPr txBox="1"/>
          <p:nvPr/>
        </p:nvSpPr>
        <p:spPr>
          <a:xfrm>
            <a:off x="7531610" y="2434201"/>
            <a:ext cx="3822189" cy="374276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700"/>
              <a:t>27 de maio</a:t>
            </a:r>
          </a:p>
          <a:p>
            <a:pPr indent="-228600">
              <a:lnSpc>
                <a:spcPct val="90000"/>
              </a:lnSpc>
              <a:spcAft>
                <a:spcPts val="600"/>
              </a:spcAft>
              <a:buFont typeface="Arial" panose="020B0604020202020204" pitchFamily="34" charset="0"/>
              <a:buChar char="•"/>
            </a:pPr>
            <a:r>
              <a:rPr lang="en-US" sz="1700"/>
              <a:t>2,7 bilhões de anos atrás: Cianobactérias produzem oxigênio pela primeira vez</a:t>
            </a:r>
          </a:p>
          <a:p>
            <a:pPr indent="-228600">
              <a:lnSpc>
                <a:spcPct val="90000"/>
              </a:lnSpc>
              <a:spcAft>
                <a:spcPts val="600"/>
              </a:spcAft>
              <a:buFont typeface="Arial" panose="020B0604020202020204" pitchFamily="34" charset="0"/>
              <a:buChar char="•"/>
            </a:pPr>
            <a:endParaRPr lang="en-US" sz="1700"/>
          </a:p>
          <a:p>
            <a:pPr indent="-228600">
              <a:lnSpc>
                <a:spcPct val="90000"/>
              </a:lnSpc>
              <a:spcAft>
                <a:spcPts val="600"/>
              </a:spcAft>
              <a:buFont typeface="Arial" panose="020B0604020202020204" pitchFamily="34" charset="0"/>
              <a:buChar char="•"/>
            </a:pPr>
            <a:r>
              <a:rPr lang="en-US" sz="1700"/>
              <a:t>Algas verde-azuladas chamadas cianobactérias desenvolvem a fotossíntese oxigênica, utilizando a luz solar para converter dióxido de carbono e água em compostos orgânicos, liberando oxigênio como subproduto. Este é um marco para o desenvolvimento da nossa atual atmosfera.</a:t>
            </a:r>
          </a:p>
        </p:txBody>
      </p:sp>
    </p:spTree>
    <p:extLst>
      <p:ext uri="{BB962C8B-B14F-4D97-AF65-F5344CB8AC3E}">
        <p14:creationId xmlns:p14="http://schemas.microsoft.com/office/powerpoint/2010/main" val="41234486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FF4563-EBB9-CAD7-8A62-E79975667C49}"/>
            </a:ext>
          </a:extLst>
        </p:cNvPr>
        <p:cNvGrpSpPr/>
        <p:nvPr/>
      </p:nvGrpSpPr>
      <p:grpSpPr>
        <a:xfrm>
          <a:off x="0" y="0"/>
          <a:ext cx="0" cy="0"/>
          <a:chOff x="0" y="0"/>
          <a:chExt cx="0" cy="0"/>
        </a:xfrm>
      </p:grpSpPr>
      <p:sp useBgFill="1">
        <p:nvSpPr>
          <p:cNvPr id="24583" name="Rectangle 2458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578" name="Picture 2" descr="Oxigênio (O₂)">
            <a:extLst>
              <a:ext uri="{FF2B5EF4-FFF2-40B4-BE49-F238E27FC236}">
                <a16:creationId xmlns:a16="http://schemas.microsoft.com/office/drawing/2014/main" id="{55013B79-322A-C8D5-B4AD-BF2141386A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0688"/>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24585" name="Rectangle 2458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aixaDeTexto 2">
            <a:extLst>
              <a:ext uri="{FF2B5EF4-FFF2-40B4-BE49-F238E27FC236}">
                <a16:creationId xmlns:a16="http://schemas.microsoft.com/office/drawing/2014/main" id="{458DB87F-0BAF-F92B-8AAE-E6CE3D36A3DE}"/>
              </a:ext>
            </a:extLst>
          </p:cNvPr>
          <p:cNvSpPr txBox="1"/>
          <p:nvPr/>
        </p:nvSpPr>
        <p:spPr>
          <a:xfrm>
            <a:off x="7531610" y="2434201"/>
            <a:ext cx="3822189" cy="374276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900"/>
              <a:t>16 de junho</a:t>
            </a:r>
          </a:p>
          <a:p>
            <a:pPr indent="-228600">
              <a:lnSpc>
                <a:spcPct val="90000"/>
              </a:lnSpc>
              <a:spcAft>
                <a:spcPts val="600"/>
              </a:spcAft>
              <a:buFont typeface="Arial" panose="020B0604020202020204" pitchFamily="34" charset="0"/>
              <a:buChar char="•"/>
            </a:pPr>
            <a:r>
              <a:rPr lang="en-US" sz="1900"/>
              <a:t>2,46 bilhões de anos atrás: O Grande Evento de Oxigenação</a:t>
            </a:r>
          </a:p>
          <a:p>
            <a:pPr indent="-228600">
              <a:lnSpc>
                <a:spcPct val="90000"/>
              </a:lnSpc>
              <a:spcAft>
                <a:spcPts val="600"/>
              </a:spcAft>
              <a:buFont typeface="Arial" panose="020B0604020202020204" pitchFamily="34" charset="0"/>
              <a:buChar char="•"/>
            </a:pPr>
            <a:endParaRPr lang="en-US" sz="1900"/>
          </a:p>
          <a:p>
            <a:pPr indent="-228600">
              <a:lnSpc>
                <a:spcPct val="90000"/>
              </a:lnSpc>
              <a:spcAft>
                <a:spcPts val="600"/>
              </a:spcAft>
              <a:buFont typeface="Arial" panose="020B0604020202020204" pitchFamily="34" charset="0"/>
              <a:buChar char="•"/>
            </a:pPr>
            <a:r>
              <a:rPr lang="en-US" sz="1900"/>
              <a:t>Os níveis de oxigênio aumentam drasticamente nos mares rasos e na atmosfera da Terra, devido a fotossíntese das cianobactérias. Este evento ocorre por aproximadamente 400 milhões de anos, transformando o ambiente da Terra e abrindo caminho para formas de vida mais complexas.</a:t>
            </a:r>
          </a:p>
        </p:txBody>
      </p:sp>
    </p:spTree>
    <p:extLst>
      <p:ext uri="{BB962C8B-B14F-4D97-AF65-F5344CB8AC3E}">
        <p14:creationId xmlns:p14="http://schemas.microsoft.com/office/powerpoint/2010/main" val="33315801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4EB21D2-E041-35EE-DA64-A66B9227539E}"/>
            </a:ext>
          </a:extLst>
        </p:cNvPr>
        <p:cNvGrpSpPr/>
        <p:nvPr/>
      </p:nvGrpSpPr>
      <p:grpSpPr>
        <a:xfrm>
          <a:off x="0" y="0"/>
          <a:ext cx="0" cy="0"/>
          <a:chOff x="0" y="0"/>
          <a:chExt cx="0" cy="0"/>
        </a:xfrm>
      </p:grpSpPr>
      <p:sp useBgFill="1">
        <p:nvSpPr>
          <p:cNvPr id="25614" name="Rectangle 2561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604" name="Picture 4" descr="Terra em trânsito : Revista Pesquisa Fapesp">
            <a:extLst>
              <a:ext uri="{FF2B5EF4-FFF2-40B4-BE49-F238E27FC236}">
                <a16:creationId xmlns:a16="http://schemas.microsoft.com/office/drawing/2014/main" id="{5190CD99-20D1-5537-2985-2A6A650CCA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1876"/>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25616" name="Rectangle 25615">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aixaDeTexto 2">
            <a:extLst>
              <a:ext uri="{FF2B5EF4-FFF2-40B4-BE49-F238E27FC236}">
                <a16:creationId xmlns:a16="http://schemas.microsoft.com/office/drawing/2014/main" id="{6C035635-45EE-00D8-1003-13F8E630783A}"/>
              </a:ext>
            </a:extLst>
          </p:cNvPr>
          <p:cNvSpPr txBox="1"/>
          <p:nvPr/>
        </p:nvSpPr>
        <p:spPr>
          <a:xfrm>
            <a:off x="7531610" y="2434201"/>
            <a:ext cx="3822189" cy="374276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700"/>
              <a:t>17 de setembro</a:t>
            </a:r>
          </a:p>
          <a:p>
            <a:pPr indent="-228600">
              <a:lnSpc>
                <a:spcPct val="90000"/>
              </a:lnSpc>
              <a:spcAft>
                <a:spcPts val="600"/>
              </a:spcAft>
              <a:buFont typeface="Arial" panose="020B0604020202020204" pitchFamily="34" charset="0"/>
              <a:buChar char="•"/>
            </a:pPr>
            <a:r>
              <a:rPr lang="en-US" sz="1700"/>
              <a:t>1,3 bilhões de anos atrás: Formação do supercontinente Rodínia</a:t>
            </a:r>
          </a:p>
          <a:p>
            <a:pPr indent="-228600">
              <a:lnSpc>
                <a:spcPct val="90000"/>
              </a:lnSpc>
              <a:spcAft>
                <a:spcPts val="600"/>
              </a:spcAft>
              <a:buFont typeface="Arial" panose="020B0604020202020204" pitchFamily="34" charset="0"/>
              <a:buChar char="•"/>
            </a:pPr>
            <a:endParaRPr lang="en-US" sz="1700"/>
          </a:p>
          <a:p>
            <a:pPr indent="-228600">
              <a:lnSpc>
                <a:spcPct val="90000"/>
              </a:lnSpc>
              <a:spcAft>
                <a:spcPts val="600"/>
              </a:spcAft>
              <a:buFont typeface="Arial" panose="020B0604020202020204" pitchFamily="34" charset="0"/>
              <a:buChar char="•"/>
            </a:pPr>
            <a:r>
              <a:rPr lang="en-US" sz="1700"/>
              <a:t>Um dos primeiros supercontinentes formados na Terra, Rodínia reúne a maior parte das massas terrestres do planeta e persiste por cerca de 550 milhões de anos. Durante esse período, formas de vida simples, como procariotos e eucariotos primitivos, predominam na Terra.</a:t>
            </a:r>
          </a:p>
        </p:txBody>
      </p:sp>
    </p:spTree>
    <p:extLst>
      <p:ext uri="{BB962C8B-B14F-4D97-AF65-F5344CB8AC3E}">
        <p14:creationId xmlns:p14="http://schemas.microsoft.com/office/powerpoint/2010/main" val="18699394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275A079-30CD-4423-CDD5-9E2F15D78B22}"/>
            </a:ext>
          </a:extLst>
        </p:cNvPr>
        <p:cNvGrpSpPr/>
        <p:nvPr/>
      </p:nvGrpSpPr>
      <p:grpSpPr>
        <a:xfrm>
          <a:off x="0" y="0"/>
          <a:ext cx="0" cy="0"/>
          <a:chOff x="0" y="0"/>
          <a:chExt cx="0" cy="0"/>
        </a:xfrm>
      </p:grpSpPr>
      <p:sp useBgFill="1">
        <p:nvSpPr>
          <p:cNvPr id="26631" name="Rectangle 2663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626" name="Picture 2" descr="Study explains how primordial life survived on 'Snowball Earth' | Reuters">
            <a:extLst>
              <a:ext uri="{FF2B5EF4-FFF2-40B4-BE49-F238E27FC236}">
                <a16:creationId xmlns:a16="http://schemas.microsoft.com/office/drawing/2014/main" id="{DA1AE511-45A5-75A6-0D66-37282D6339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0688"/>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26633" name="Rectangle 2663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aixaDeTexto 2">
            <a:extLst>
              <a:ext uri="{FF2B5EF4-FFF2-40B4-BE49-F238E27FC236}">
                <a16:creationId xmlns:a16="http://schemas.microsoft.com/office/drawing/2014/main" id="{B7B9BDDF-C0B8-4664-35F2-63DAE02D611F}"/>
              </a:ext>
            </a:extLst>
          </p:cNvPr>
          <p:cNvSpPr txBox="1"/>
          <p:nvPr/>
        </p:nvSpPr>
        <p:spPr>
          <a:xfrm>
            <a:off x="7531610" y="2434201"/>
            <a:ext cx="3822189" cy="374276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400"/>
              <a:t>31 de outubro</a:t>
            </a:r>
          </a:p>
          <a:p>
            <a:pPr indent="-228600">
              <a:lnSpc>
                <a:spcPct val="90000"/>
              </a:lnSpc>
              <a:spcAft>
                <a:spcPts val="600"/>
              </a:spcAft>
              <a:buFont typeface="Arial" panose="020B0604020202020204" pitchFamily="34" charset="0"/>
              <a:buChar char="•"/>
            </a:pPr>
            <a:r>
              <a:rPr lang="en-US" sz="1400"/>
              <a:t>750 milhões de anos atrás: Fragmentação de Rodínia e eventos da Terra Bola de Neve</a:t>
            </a:r>
          </a:p>
          <a:p>
            <a:pPr indent="-228600">
              <a:lnSpc>
                <a:spcPct val="90000"/>
              </a:lnSpc>
              <a:spcAft>
                <a:spcPts val="600"/>
              </a:spcAft>
              <a:buFont typeface="Arial" panose="020B0604020202020204" pitchFamily="34" charset="0"/>
              <a:buChar char="•"/>
            </a:pPr>
            <a:endParaRPr lang="en-US" sz="1400"/>
          </a:p>
          <a:p>
            <a:pPr indent="-228600">
              <a:lnSpc>
                <a:spcPct val="90000"/>
              </a:lnSpc>
              <a:spcAft>
                <a:spcPts val="600"/>
              </a:spcAft>
              <a:buFont typeface="Arial" panose="020B0604020202020204" pitchFamily="34" charset="0"/>
              <a:buChar char="•"/>
            </a:pPr>
            <a:r>
              <a:rPr lang="en-US" sz="1400"/>
              <a:t>Por volta do Halloween, Rodínia começa a se fragmentar e sumir, como doces na sacola de Halloween de uma criança. A fragmentação de Rodínia influencia drasticamente o clima e a circulação dos oceanos. Essa separação pode ter desencadeado eventos globais de glaciação, conhecidos como Snowball Earth ("Terra Bola de Neve"). Os eventos de glaciação duraram aproximadamente 70 milhões de anos, e têm papel importante na história da Terra.</a:t>
            </a:r>
          </a:p>
        </p:txBody>
      </p:sp>
    </p:spTree>
    <p:extLst>
      <p:ext uri="{BB962C8B-B14F-4D97-AF65-F5344CB8AC3E}">
        <p14:creationId xmlns:p14="http://schemas.microsoft.com/office/powerpoint/2010/main" val="41852331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97091E8-6420-07FE-F4CC-91C9843689B1}"/>
            </a:ext>
          </a:extLst>
        </p:cNvPr>
        <p:cNvGrpSpPr/>
        <p:nvPr/>
      </p:nvGrpSpPr>
      <p:grpSpPr>
        <a:xfrm>
          <a:off x="0" y="0"/>
          <a:ext cx="0" cy="0"/>
          <a:chOff x="0" y="0"/>
          <a:chExt cx="0" cy="0"/>
        </a:xfrm>
      </p:grpSpPr>
      <p:sp useBgFill="1">
        <p:nvSpPr>
          <p:cNvPr id="27655" name="Rectangle 2765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650" name="Picture 2" descr="Explosão cambriana, o big bang da evolução - Mar Sem Fim">
            <a:extLst>
              <a:ext uri="{FF2B5EF4-FFF2-40B4-BE49-F238E27FC236}">
                <a16:creationId xmlns:a16="http://schemas.microsoft.com/office/drawing/2014/main" id="{2B5BE289-F01F-875D-B543-7E0BC312F8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9545" r="8194" b="1"/>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27657" name="Rectangle 2765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aixaDeTexto 2">
            <a:extLst>
              <a:ext uri="{FF2B5EF4-FFF2-40B4-BE49-F238E27FC236}">
                <a16:creationId xmlns:a16="http://schemas.microsoft.com/office/drawing/2014/main" id="{382BD987-ACD1-2515-22C9-1B6F6BF30DDD}"/>
              </a:ext>
            </a:extLst>
          </p:cNvPr>
          <p:cNvSpPr txBox="1"/>
          <p:nvPr/>
        </p:nvSpPr>
        <p:spPr>
          <a:xfrm>
            <a:off x="7531610" y="2434201"/>
            <a:ext cx="3822189" cy="374276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700"/>
              <a:t>17 de novembro</a:t>
            </a:r>
          </a:p>
          <a:p>
            <a:pPr indent="-228600">
              <a:lnSpc>
                <a:spcPct val="90000"/>
              </a:lnSpc>
              <a:spcAft>
                <a:spcPts val="600"/>
              </a:spcAft>
              <a:buFont typeface="Arial" panose="020B0604020202020204" pitchFamily="34" charset="0"/>
              <a:buChar char="•"/>
            </a:pPr>
            <a:r>
              <a:rPr lang="en-US" sz="1700"/>
              <a:t>538,8 milhões de anos atrás: A Explosão Cambriana</a:t>
            </a:r>
          </a:p>
          <a:p>
            <a:pPr indent="-228600">
              <a:lnSpc>
                <a:spcPct val="90000"/>
              </a:lnSpc>
              <a:spcAft>
                <a:spcPts val="600"/>
              </a:spcAft>
              <a:buFont typeface="Arial" panose="020B0604020202020204" pitchFamily="34" charset="0"/>
              <a:buChar char="•"/>
            </a:pPr>
            <a:endParaRPr lang="en-US" sz="1700"/>
          </a:p>
          <a:p>
            <a:pPr indent="-228600">
              <a:lnSpc>
                <a:spcPct val="90000"/>
              </a:lnSpc>
              <a:spcAft>
                <a:spcPts val="600"/>
              </a:spcAft>
              <a:buFont typeface="Arial" panose="020B0604020202020204" pitchFamily="34" charset="0"/>
              <a:buChar char="•"/>
            </a:pPr>
            <a:r>
              <a:rPr lang="en-US" sz="1700"/>
              <a:t>Durante dois dias (25 milhões de anos), ocorre o desenvolvimento repentino de formas de vida complexas nos oceanos. Quase todos os filos de animais modernos surgem neste período crítico da história da vida. Indiscutivelmente, esse é um período extremamente importante para a vida no nosso planeta.</a:t>
            </a:r>
          </a:p>
          <a:p>
            <a:pPr indent="-228600">
              <a:lnSpc>
                <a:spcPct val="90000"/>
              </a:lnSpc>
              <a:spcAft>
                <a:spcPts val="600"/>
              </a:spcAft>
              <a:buFont typeface="Arial" panose="020B0604020202020204" pitchFamily="34" charset="0"/>
              <a:buChar char="•"/>
            </a:pPr>
            <a:endParaRPr lang="en-US" sz="1700"/>
          </a:p>
        </p:txBody>
      </p:sp>
    </p:spTree>
    <p:extLst>
      <p:ext uri="{BB962C8B-B14F-4D97-AF65-F5344CB8AC3E}">
        <p14:creationId xmlns:p14="http://schemas.microsoft.com/office/powerpoint/2010/main" val="13021444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3864A76-9D12-F5E7-F3CC-3E8E0574FEF5}"/>
            </a:ext>
          </a:extLst>
        </p:cNvPr>
        <p:cNvGrpSpPr/>
        <p:nvPr/>
      </p:nvGrpSpPr>
      <p:grpSpPr>
        <a:xfrm>
          <a:off x="0" y="0"/>
          <a:ext cx="0" cy="0"/>
          <a:chOff x="0" y="0"/>
          <a:chExt cx="0" cy="0"/>
        </a:xfrm>
      </p:grpSpPr>
      <p:sp useBgFill="1">
        <p:nvSpPr>
          <p:cNvPr id="28679" name="Rectangle 2867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674" name="Picture 2" descr="Como as plantas conquistaram o ambiente terrestre?">
            <a:extLst>
              <a:ext uri="{FF2B5EF4-FFF2-40B4-BE49-F238E27FC236}">
                <a16:creationId xmlns:a16="http://schemas.microsoft.com/office/drawing/2014/main" id="{9D687275-212A-3E3A-D9AB-E2BA2D46FC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4481"/>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28681" name="Rectangle 2868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aixaDeTexto 2">
            <a:extLst>
              <a:ext uri="{FF2B5EF4-FFF2-40B4-BE49-F238E27FC236}">
                <a16:creationId xmlns:a16="http://schemas.microsoft.com/office/drawing/2014/main" id="{6080C575-9ADC-A09A-2DA0-6D6BB1BBE70D}"/>
              </a:ext>
            </a:extLst>
          </p:cNvPr>
          <p:cNvSpPr txBox="1"/>
          <p:nvPr/>
        </p:nvSpPr>
        <p:spPr>
          <a:xfrm>
            <a:off x="7531610" y="2434201"/>
            <a:ext cx="3822189" cy="374276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600"/>
              <a:t>23 de novembro</a:t>
            </a:r>
          </a:p>
          <a:p>
            <a:pPr indent="-228600">
              <a:lnSpc>
                <a:spcPct val="90000"/>
              </a:lnSpc>
              <a:spcAft>
                <a:spcPts val="600"/>
              </a:spcAft>
              <a:buFont typeface="Arial" panose="020B0604020202020204" pitchFamily="34" charset="0"/>
              <a:buChar char="•"/>
            </a:pPr>
            <a:r>
              <a:rPr lang="en-US" sz="1600"/>
              <a:t>470 milhões de anos atrás: Plantas colonizam Gondwana durante o Período Ordoviciano</a:t>
            </a:r>
          </a:p>
          <a:p>
            <a:pPr indent="-228600">
              <a:lnSpc>
                <a:spcPct val="90000"/>
              </a:lnSpc>
              <a:spcAft>
                <a:spcPts val="600"/>
              </a:spcAft>
              <a:buFont typeface="Arial" panose="020B0604020202020204" pitchFamily="34" charset="0"/>
              <a:buChar char="•"/>
            </a:pPr>
            <a:endParaRPr lang="en-US" sz="1600"/>
          </a:p>
          <a:p>
            <a:pPr indent="-228600">
              <a:lnSpc>
                <a:spcPct val="90000"/>
              </a:lnSpc>
              <a:spcAft>
                <a:spcPts val="600"/>
              </a:spcAft>
              <a:buFont typeface="Arial" panose="020B0604020202020204" pitchFamily="34" charset="0"/>
              <a:buChar char="•"/>
            </a:pPr>
            <a:r>
              <a:rPr lang="en-US" sz="1600"/>
              <a:t>As primeiras plantas terrestres, simples e sem vasos condutores, começam a colonizar ambientes úmidos, semelhantes aos musgos atuais. Com o tempo, as plantas evoluem estruturas mais complexas, incluindo tecidos vasculares especializados no transporte de água, nutrientes e alimentos, permitindo que prosperem em uma variedade maior de habitats terrestres.</a:t>
            </a:r>
          </a:p>
        </p:txBody>
      </p:sp>
    </p:spTree>
    <p:extLst>
      <p:ext uri="{BB962C8B-B14F-4D97-AF65-F5344CB8AC3E}">
        <p14:creationId xmlns:p14="http://schemas.microsoft.com/office/powerpoint/2010/main" val="23563507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F0DCAD1-60B6-006E-2A50-B35F0219D77C}"/>
            </a:ext>
          </a:extLst>
        </p:cNvPr>
        <p:cNvGrpSpPr/>
        <p:nvPr/>
      </p:nvGrpSpPr>
      <p:grpSpPr>
        <a:xfrm>
          <a:off x="0" y="0"/>
          <a:ext cx="0" cy="0"/>
          <a:chOff x="0" y="0"/>
          <a:chExt cx="0" cy="0"/>
        </a:xfrm>
      </p:grpSpPr>
      <p:sp useBgFill="1">
        <p:nvSpPr>
          <p:cNvPr id="29703" name="Rectangle 2970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698" name="Picture 2" descr="G1 - Primeiro animal que migrou para terra já tinha força nos membros  traseiros - notícias em Ciência e Saúde">
            <a:extLst>
              <a:ext uri="{FF2B5EF4-FFF2-40B4-BE49-F238E27FC236}">
                <a16:creationId xmlns:a16="http://schemas.microsoft.com/office/drawing/2014/main" id="{344F135C-C1B3-9A24-8BA8-697D1A7580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7845" b="12015"/>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29705" name="Rectangle 2970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aixaDeTexto 2">
            <a:extLst>
              <a:ext uri="{FF2B5EF4-FFF2-40B4-BE49-F238E27FC236}">
                <a16:creationId xmlns:a16="http://schemas.microsoft.com/office/drawing/2014/main" id="{24C73C3A-7F3E-8B59-FB62-86C18D0BB0BE}"/>
              </a:ext>
            </a:extLst>
          </p:cNvPr>
          <p:cNvSpPr txBox="1"/>
          <p:nvPr/>
        </p:nvSpPr>
        <p:spPr>
          <a:xfrm>
            <a:off x="7531610" y="2434201"/>
            <a:ext cx="3822189" cy="374276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a:t>1º de dezembro</a:t>
            </a:r>
          </a:p>
          <a:p>
            <a:pPr indent="-228600">
              <a:lnSpc>
                <a:spcPct val="90000"/>
              </a:lnSpc>
              <a:spcAft>
                <a:spcPts val="600"/>
              </a:spcAft>
              <a:buFont typeface="Arial" panose="020B0604020202020204" pitchFamily="34" charset="0"/>
              <a:buChar char="•"/>
            </a:pPr>
            <a:r>
              <a:rPr lang="en-US" sz="2000"/>
              <a:t>370 milhões de anos atrás: Os primeiros vertebrados habitam a terra</a:t>
            </a:r>
          </a:p>
          <a:p>
            <a:pPr indent="-228600">
              <a:lnSpc>
                <a:spcPct val="90000"/>
              </a:lnSpc>
              <a:spcAft>
                <a:spcPts val="600"/>
              </a:spcAft>
              <a:buFont typeface="Arial" panose="020B0604020202020204" pitchFamily="34" charset="0"/>
              <a:buChar char="•"/>
            </a:pPr>
            <a:endParaRPr lang="en-US" sz="2000"/>
          </a:p>
          <a:p>
            <a:pPr indent="-228600">
              <a:lnSpc>
                <a:spcPct val="90000"/>
              </a:lnSpc>
              <a:spcAft>
                <a:spcPts val="600"/>
              </a:spcAft>
              <a:buFont typeface="Arial" panose="020B0604020202020204" pitchFamily="34" charset="0"/>
              <a:buChar char="•"/>
            </a:pPr>
            <a:r>
              <a:rPr lang="en-US" sz="2000"/>
              <a:t>Animais com coluna vertebral, chamados tetrápodes, saem da água e passam a viver em terra firme no final do Período Devoniano. Eles são os ancestrais de todos os vertebrados terrestres.</a:t>
            </a:r>
          </a:p>
          <a:p>
            <a:pPr indent="-228600">
              <a:lnSpc>
                <a:spcPct val="90000"/>
              </a:lnSpc>
              <a:spcAft>
                <a:spcPts val="600"/>
              </a:spcAft>
              <a:buFont typeface="Arial" panose="020B0604020202020204" pitchFamily="34" charset="0"/>
              <a:buChar char="•"/>
            </a:pPr>
            <a:endParaRPr lang="en-US" sz="2000"/>
          </a:p>
        </p:txBody>
      </p:sp>
    </p:spTree>
    <p:extLst>
      <p:ext uri="{BB962C8B-B14F-4D97-AF65-F5344CB8AC3E}">
        <p14:creationId xmlns:p14="http://schemas.microsoft.com/office/powerpoint/2010/main" val="37327113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3BF9A79-37FB-F1EC-B299-67E834DEBDA1}"/>
            </a:ext>
          </a:extLst>
        </p:cNvPr>
        <p:cNvGrpSpPr/>
        <p:nvPr/>
      </p:nvGrpSpPr>
      <p:grpSpPr>
        <a:xfrm>
          <a:off x="0" y="0"/>
          <a:ext cx="0" cy="0"/>
          <a:chOff x="0" y="0"/>
          <a:chExt cx="0" cy="0"/>
        </a:xfrm>
      </p:grpSpPr>
      <p:sp useBgFill="1">
        <p:nvSpPr>
          <p:cNvPr id="30727" name="Rectangle 3072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22" name="Picture 2" descr="Uma breve história da extinção Permiana - ABC Terra">
            <a:extLst>
              <a:ext uri="{FF2B5EF4-FFF2-40B4-BE49-F238E27FC236}">
                <a16:creationId xmlns:a16="http://schemas.microsoft.com/office/drawing/2014/main" id="{F7D07062-72AD-5A21-6F74-D4497BA782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4697" b="1"/>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30729" name="Rectangle 3072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aixaDeTexto 2">
            <a:extLst>
              <a:ext uri="{FF2B5EF4-FFF2-40B4-BE49-F238E27FC236}">
                <a16:creationId xmlns:a16="http://schemas.microsoft.com/office/drawing/2014/main" id="{87195186-0A9F-43A4-9990-F7F63470E0CB}"/>
              </a:ext>
            </a:extLst>
          </p:cNvPr>
          <p:cNvSpPr txBox="1"/>
          <p:nvPr/>
        </p:nvSpPr>
        <p:spPr>
          <a:xfrm>
            <a:off x="7531610" y="2434201"/>
            <a:ext cx="3822189" cy="374276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700"/>
              <a:t>10 de dezembro</a:t>
            </a:r>
          </a:p>
          <a:p>
            <a:pPr indent="-228600">
              <a:lnSpc>
                <a:spcPct val="90000"/>
              </a:lnSpc>
              <a:spcAft>
                <a:spcPts val="600"/>
              </a:spcAft>
              <a:buFont typeface="Arial" panose="020B0604020202020204" pitchFamily="34" charset="0"/>
              <a:buChar char="•"/>
            </a:pPr>
            <a:r>
              <a:rPr lang="en-US" sz="1700"/>
              <a:t>252 milhões de anos atrás: Extinção do Permiano-Triássico</a:t>
            </a:r>
          </a:p>
          <a:p>
            <a:pPr indent="-228600">
              <a:lnSpc>
                <a:spcPct val="90000"/>
              </a:lnSpc>
              <a:spcAft>
                <a:spcPts val="600"/>
              </a:spcAft>
              <a:buFont typeface="Arial" panose="020B0604020202020204" pitchFamily="34" charset="0"/>
              <a:buChar char="•"/>
            </a:pPr>
            <a:endParaRPr lang="en-US" sz="1700"/>
          </a:p>
          <a:p>
            <a:pPr indent="-228600">
              <a:lnSpc>
                <a:spcPct val="90000"/>
              </a:lnSpc>
              <a:spcAft>
                <a:spcPts val="600"/>
              </a:spcAft>
              <a:buFont typeface="Arial" panose="020B0604020202020204" pitchFamily="34" charset="0"/>
              <a:buChar char="•"/>
            </a:pPr>
            <a:r>
              <a:rPr lang="en-US" sz="1700"/>
              <a:t>Após uma série de erupções vulcânicas maciças na Sibéria, causando aquecimento global e levando à falta de oxigênio nos oceanos, ocorreu a maior extinção em massa da história da Terra, também conhecida como "Grande Morte". Mais de 90% das espécies marinhas e cerca de 70% das espécies terrestres são exterminadas.</a:t>
            </a:r>
          </a:p>
        </p:txBody>
      </p:sp>
    </p:spTree>
    <p:extLst>
      <p:ext uri="{BB962C8B-B14F-4D97-AF65-F5344CB8AC3E}">
        <p14:creationId xmlns:p14="http://schemas.microsoft.com/office/powerpoint/2010/main" val="29761785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BBE06D4-CD5E-1C63-7F13-B28F3CF2C4CE}"/>
            </a:ext>
          </a:extLst>
        </p:cNvPr>
        <p:cNvGrpSpPr/>
        <p:nvPr/>
      </p:nvGrpSpPr>
      <p:grpSpPr>
        <a:xfrm>
          <a:off x="0" y="0"/>
          <a:ext cx="0" cy="0"/>
          <a:chOff x="0" y="0"/>
          <a:chExt cx="0" cy="0"/>
        </a:xfrm>
      </p:grpSpPr>
      <p:sp useBgFill="1">
        <p:nvSpPr>
          <p:cNvPr id="31751" name="Rectangle 3175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746" name="Picture 2" descr="O que a “Família Dinossauros” pode ensinar sobre os direitos trabalhistas -  CSB Central dos Sindicatos Brasileiros">
            <a:extLst>
              <a:ext uri="{FF2B5EF4-FFF2-40B4-BE49-F238E27FC236}">
                <a16:creationId xmlns:a16="http://schemas.microsoft.com/office/drawing/2014/main" id="{28499565-44BE-BA5C-DDD9-B845729163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035" r="13244" b="1"/>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31753" name="Rectangle 3175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aixaDeTexto 2">
            <a:extLst>
              <a:ext uri="{FF2B5EF4-FFF2-40B4-BE49-F238E27FC236}">
                <a16:creationId xmlns:a16="http://schemas.microsoft.com/office/drawing/2014/main" id="{0F4550AC-E19A-A9A5-50B3-4651D84D8FEA}"/>
              </a:ext>
            </a:extLst>
          </p:cNvPr>
          <p:cNvSpPr txBox="1"/>
          <p:nvPr/>
        </p:nvSpPr>
        <p:spPr>
          <a:xfrm>
            <a:off x="7531610" y="2434201"/>
            <a:ext cx="3822189" cy="374276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900"/>
              <a:t>12 de dezembro</a:t>
            </a:r>
          </a:p>
          <a:p>
            <a:pPr indent="-228600">
              <a:lnSpc>
                <a:spcPct val="90000"/>
              </a:lnSpc>
              <a:spcAft>
                <a:spcPts val="600"/>
              </a:spcAft>
              <a:buFont typeface="Arial" panose="020B0604020202020204" pitchFamily="34" charset="0"/>
              <a:buChar char="•"/>
            </a:pPr>
            <a:r>
              <a:rPr lang="en-US" sz="1900"/>
              <a:t>230 milhões de anos atrás: Surgimento dos dinossauros</a:t>
            </a:r>
          </a:p>
          <a:p>
            <a:pPr indent="-228600">
              <a:lnSpc>
                <a:spcPct val="90000"/>
              </a:lnSpc>
              <a:spcAft>
                <a:spcPts val="600"/>
              </a:spcAft>
              <a:buFont typeface="Arial" panose="020B0604020202020204" pitchFamily="34" charset="0"/>
              <a:buChar char="•"/>
            </a:pPr>
            <a:endParaRPr lang="en-US" sz="1900"/>
          </a:p>
          <a:p>
            <a:pPr indent="-228600">
              <a:lnSpc>
                <a:spcPct val="90000"/>
              </a:lnSpc>
              <a:spcAft>
                <a:spcPts val="600"/>
              </a:spcAft>
              <a:buFont typeface="Arial" panose="020B0604020202020204" pitchFamily="34" charset="0"/>
              <a:buChar char="•"/>
            </a:pPr>
            <a:r>
              <a:rPr lang="en-US" sz="1900"/>
              <a:t>Os primeiros dinossauros eram pequenos répteis bípedes, que evoluíram para o grupo diversificado que dominou a Terra durante o Mesozoico. Os dinossauros dominaram nosso planeta por 13 dias, o que se traduz em um reinado épico de 165 milhões de anos.</a:t>
            </a:r>
          </a:p>
        </p:txBody>
      </p:sp>
    </p:spTree>
    <p:extLst>
      <p:ext uri="{BB962C8B-B14F-4D97-AF65-F5344CB8AC3E}">
        <p14:creationId xmlns:p14="http://schemas.microsoft.com/office/powerpoint/2010/main" val="35490578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8D96B8C-ACD8-A347-3547-5C4DFE3DFD45}"/>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FC784F5-BFE2-8452-B3F2-656542A7C1E4}"/>
              </a:ext>
            </a:extLst>
          </p:cNvPr>
          <p:cNvPicPr>
            <a:picLocks noChangeAspect="1"/>
          </p:cNvPicPr>
          <p:nvPr/>
        </p:nvPicPr>
        <p:blipFill>
          <a:blip r:embed="rId2"/>
          <a:srcRect t="10152" b="18924"/>
          <a:stretch/>
        </p:blipFill>
        <p:spPr>
          <a:xfrm>
            <a:off x="1"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aixaDeTexto 2">
            <a:extLst>
              <a:ext uri="{FF2B5EF4-FFF2-40B4-BE49-F238E27FC236}">
                <a16:creationId xmlns:a16="http://schemas.microsoft.com/office/drawing/2014/main" id="{023E0937-C661-CDDE-9F05-8A3F8EA9B0BF}"/>
              </a:ext>
            </a:extLst>
          </p:cNvPr>
          <p:cNvSpPr txBox="1"/>
          <p:nvPr/>
        </p:nvSpPr>
        <p:spPr>
          <a:xfrm>
            <a:off x="7531610" y="2434201"/>
            <a:ext cx="3822189" cy="374276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900"/>
              <a:t>25 de dezembro</a:t>
            </a:r>
          </a:p>
          <a:p>
            <a:pPr indent="-228600">
              <a:lnSpc>
                <a:spcPct val="90000"/>
              </a:lnSpc>
              <a:spcAft>
                <a:spcPts val="600"/>
              </a:spcAft>
              <a:buFont typeface="Arial" panose="020B0604020202020204" pitchFamily="34" charset="0"/>
              <a:buChar char="•"/>
            </a:pPr>
            <a:r>
              <a:rPr lang="en-US" sz="1900"/>
              <a:t>66 milhões de anos atrás: Extinção dos dinossauros</a:t>
            </a:r>
          </a:p>
          <a:p>
            <a:pPr indent="-228600">
              <a:lnSpc>
                <a:spcPct val="90000"/>
              </a:lnSpc>
              <a:spcAft>
                <a:spcPts val="600"/>
              </a:spcAft>
              <a:buFont typeface="Arial" panose="020B0604020202020204" pitchFamily="34" charset="0"/>
              <a:buChar char="•"/>
            </a:pPr>
            <a:endParaRPr lang="en-US" sz="1900"/>
          </a:p>
          <a:p>
            <a:pPr indent="-228600">
              <a:lnSpc>
                <a:spcPct val="90000"/>
              </a:lnSpc>
              <a:spcAft>
                <a:spcPts val="600"/>
              </a:spcAft>
              <a:buFont typeface="Arial" panose="020B0604020202020204" pitchFamily="34" charset="0"/>
              <a:buChar char="•"/>
            </a:pPr>
            <a:r>
              <a:rPr lang="en-US" sz="1900"/>
              <a:t>O dia de Natal marca a extinção dos dinossauros na Terra. A hipótese mais aceita para sua extinção seria devido ao impacto de um asteroide na Península de Yucatán. Um enorme "pedaço de carvão" espacial no lugar do presente de Papai Noel, se você preferir ver assim.</a:t>
            </a:r>
          </a:p>
        </p:txBody>
      </p:sp>
    </p:spTree>
    <p:extLst>
      <p:ext uri="{BB962C8B-B14F-4D97-AF65-F5344CB8AC3E}">
        <p14:creationId xmlns:p14="http://schemas.microsoft.com/office/powerpoint/2010/main" val="41383041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67D15C3-28DB-7969-435A-96A2AB343C5B}"/>
            </a:ext>
          </a:extLst>
        </p:cNvPr>
        <p:cNvGrpSpPr/>
        <p:nvPr/>
      </p:nvGrpSpPr>
      <p:grpSpPr>
        <a:xfrm>
          <a:off x="0" y="0"/>
          <a:ext cx="0" cy="0"/>
          <a:chOff x="0" y="0"/>
          <a:chExt cx="0" cy="0"/>
        </a:xfrm>
      </p:grpSpPr>
      <p:sp useBgFill="1">
        <p:nvSpPr>
          <p:cNvPr id="32775" name="Rectangle 3277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770" name="Picture 2" descr="G1 - Ancestral dos mamíferos foi pequeno animal que comia insetos, diz  estudo - notícias em Ciência e Saúde">
            <a:extLst>
              <a:ext uri="{FF2B5EF4-FFF2-40B4-BE49-F238E27FC236}">
                <a16:creationId xmlns:a16="http://schemas.microsoft.com/office/drawing/2014/main" id="{76F13A5B-E50A-177F-8859-E4C8EFC576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0853" b="5842"/>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32777" name="Rectangle 3277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aixaDeTexto 2">
            <a:extLst>
              <a:ext uri="{FF2B5EF4-FFF2-40B4-BE49-F238E27FC236}">
                <a16:creationId xmlns:a16="http://schemas.microsoft.com/office/drawing/2014/main" id="{5B0736F0-AABE-D088-F551-F1C4D3F95FA4}"/>
              </a:ext>
            </a:extLst>
          </p:cNvPr>
          <p:cNvSpPr txBox="1"/>
          <p:nvPr/>
        </p:nvSpPr>
        <p:spPr>
          <a:xfrm>
            <a:off x="7531610" y="2434201"/>
            <a:ext cx="3822189" cy="374276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a:t>26 de dezembro</a:t>
            </a:r>
          </a:p>
          <a:p>
            <a:pPr indent="-228600">
              <a:lnSpc>
                <a:spcPct val="90000"/>
              </a:lnSpc>
              <a:spcAft>
                <a:spcPts val="600"/>
              </a:spcAft>
              <a:buFont typeface="Arial" panose="020B0604020202020204" pitchFamily="34" charset="0"/>
              <a:buChar char="•"/>
            </a:pPr>
            <a:r>
              <a:rPr lang="en-US" sz="2000"/>
              <a:t>56 milhões de anos atrás: Ascensão dos mamíferos</a:t>
            </a:r>
          </a:p>
          <a:p>
            <a:pPr indent="-228600">
              <a:lnSpc>
                <a:spcPct val="90000"/>
              </a:lnSpc>
              <a:spcAft>
                <a:spcPts val="600"/>
              </a:spcAft>
              <a:buFont typeface="Arial" panose="020B0604020202020204" pitchFamily="34" charset="0"/>
              <a:buChar char="•"/>
            </a:pPr>
            <a:endParaRPr lang="en-US" sz="2000"/>
          </a:p>
          <a:p>
            <a:pPr indent="-228600">
              <a:lnSpc>
                <a:spcPct val="90000"/>
              </a:lnSpc>
              <a:spcAft>
                <a:spcPts val="600"/>
              </a:spcAft>
              <a:buFont typeface="Arial" panose="020B0604020202020204" pitchFamily="34" charset="0"/>
              <a:buChar char="•"/>
            </a:pPr>
            <a:r>
              <a:rPr lang="en-US" sz="2000"/>
              <a:t>Após a extinção dos dinossauros, os mamíferos passam a crescer em tamanho e diversidade. Ao meio-dia, quando o Eoceno começa, há 56 milhões de anos, eles evoluíram para os primeiros grandes herbívoros e carnívoros.</a:t>
            </a:r>
          </a:p>
        </p:txBody>
      </p:sp>
    </p:spTree>
    <p:extLst>
      <p:ext uri="{BB962C8B-B14F-4D97-AF65-F5344CB8AC3E}">
        <p14:creationId xmlns:p14="http://schemas.microsoft.com/office/powerpoint/2010/main" val="18743570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C78C75A-CCC9-4755-2A04-579F8302CAC5}"/>
            </a:ext>
          </a:extLst>
        </p:cNvPr>
        <p:cNvGrpSpPr/>
        <p:nvPr/>
      </p:nvGrpSpPr>
      <p:grpSpPr>
        <a:xfrm>
          <a:off x="0" y="0"/>
          <a:ext cx="0" cy="0"/>
          <a:chOff x="0" y="0"/>
          <a:chExt cx="0" cy="0"/>
        </a:xfrm>
      </p:grpSpPr>
      <p:sp useBgFill="1">
        <p:nvSpPr>
          <p:cNvPr id="33799" name="Rectangle 3379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794" name="Picture 2" descr="Como eram os primeiros seres humanos que habitaram a Terra?">
            <a:extLst>
              <a:ext uri="{FF2B5EF4-FFF2-40B4-BE49-F238E27FC236}">
                <a16:creationId xmlns:a16="http://schemas.microsoft.com/office/drawing/2014/main" id="{D081A86B-71D6-D124-5CA8-1FB339D8A3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0689"/>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33801" name="Rectangle 3380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aixaDeTexto 3">
            <a:extLst>
              <a:ext uri="{FF2B5EF4-FFF2-40B4-BE49-F238E27FC236}">
                <a16:creationId xmlns:a16="http://schemas.microsoft.com/office/drawing/2014/main" id="{AF7682E5-4AC0-DE6D-7457-63E74D01CA80}"/>
              </a:ext>
            </a:extLst>
          </p:cNvPr>
          <p:cNvSpPr txBox="1"/>
          <p:nvPr/>
        </p:nvSpPr>
        <p:spPr>
          <a:xfrm>
            <a:off x="7531610" y="2434201"/>
            <a:ext cx="3822189" cy="374276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900"/>
              <a:t>31 de dezembro, meio-dia</a:t>
            </a:r>
          </a:p>
          <a:p>
            <a:pPr indent="-228600">
              <a:lnSpc>
                <a:spcPct val="90000"/>
              </a:lnSpc>
              <a:spcAft>
                <a:spcPts val="600"/>
              </a:spcAft>
              <a:buFont typeface="Arial" panose="020B0604020202020204" pitchFamily="34" charset="0"/>
              <a:buChar char="•"/>
            </a:pPr>
            <a:r>
              <a:rPr lang="en-US" sz="1900"/>
              <a:t>7 a 6 milhões de anos atrás: Os primeiros hominídeos</a:t>
            </a:r>
          </a:p>
          <a:p>
            <a:pPr indent="-228600">
              <a:lnSpc>
                <a:spcPct val="90000"/>
              </a:lnSpc>
              <a:spcAft>
                <a:spcPts val="600"/>
              </a:spcAft>
              <a:buFont typeface="Arial" panose="020B0604020202020204" pitchFamily="34" charset="0"/>
              <a:buChar char="•"/>
            </a:pPr>
            <a:endParaRPr lang="en-US" sz="1900"/>
          </a:p>
          <a:p>
            <a:pPr indent="-228600">
              <a:lnSpc>
                <a:spcPct val="90000"/>
              </a:lnSpc>
              <a:spcAft>
                <a:spcPts val="600"/>
              </a:spcAft>
              <a:buFont typeface="Arial" panose="020B0604020202020204" pitchFamily="34" charset="0"/>
              <a:buChar char="•"/>
            </a:pPr>
            <a:r>
              <a:rPr lang="en-US" sz="1900"/>
              <a:t>Os primeiros hominídeos, seja Sahelanthropus ou Orrorin, aparecem ao meio-dia do dia 31 de dezembro. Essas espécies representam alguns dos primeiros ancestrais comuns dos humanos e de outros grandes símios, como gorilas, orangotangos e chimpanzés.</a:t>
            </a:r>
          </a:p>
        </p:txBody>
      </p:sp>
    </p:spTree>
    <p:extLst>
      <p:ext uri="{BB962C8B-B14F-4D97-AF65-F5344CB8AC3E}">
        <p14:creationId xmlns:p14="http://schemas.microsoft.com/office/powerpoint/2010/main" val="23711528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F4F60F0-8070-357C-2DE9-D8DE61D24531}"/>
            </a:ext>
          </a:extLst>
        </p:cNvPr>
        <p:cNvGrpSpPr/>
        <p:nvPr/>
      </p:nvGrpSpPr>
      <p:grpSpPr>
        <a:xfrm>
          <a:off x="0" y="0"/>
          <a:ext cx="0" cy="0"/>
          <a:chOff x="0" y="0"/>
          <a:chExt cx="0" cy="0"/>
        </a:xfrm>
      </p:grpSpPr>
      <p:sp useBgFill="1">
        <p:nvSpPr>
          <p:cNvPr id="34823" name="Rectangle 3482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818" name="Picture 2" descr="20 Famosos transformados em Homens das Cavernas - Nerdizmo">
            <a:extLst>
              <a:ext uri="{FF2B5EF4-FFF2-40B4-BE49-F238E27FC236}">
                <a16:creationId xmlns:a16="http://schemas.microsoft.com/office/drawing/2014/main" id="{3453629D-D5C4-FE44-2085-31BA2F93D3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2410" r="-1" b="17659"/>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34825" name="Rectangle 3482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aixaDeTexto 2">
            <a:extLst>
              <a:ext uri="{FF2B5EF4-FFF2-40B4-BE49-F238E27FC236}">
                <a16:creationId xmlns:a16="http://schemas.microsoft.com/office/drawing/2014/main" id="{F46C0260-3A03-9292-EB5A-5D4C3194179B}"/>
              </a:ext>
            </a:extLst>
          </p:cNvPr>
          <p:cNvSpPr txBox="1"/>
          <p:nvPr/>
        </p:nvSpPr>
        <p:spPr>
          <a:xfrm>
            <a:off x="7531610" y="2434201"/>
            <a:ext cx="3822189" cy="374276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a:t>31 de dezembro, 23h25</a:t>
            </a:r>
          </a:p>
          <a:p>
            <a:pPr indent="-228600">
              <a:lnSpc>
                <a:spcPct val="90000"/>
              </a:lnSpc>
              <a:spcAft>
                <a:spcPts val="600"/>
              </a:spcAft>
              <a:buFont typeface="Arial" panose="020B0604020202020204" pitchFamily="34" charset="0"/>
              <a:buChar char="•"/>
            </a:pPr>
            <a:r>
              <a:rPr lang="en-US" sz="2000"/>
              <a:t>300.000 anos atrás: Surgimento dos humanos modernos</a:t>
            </a:r>
          </a:p>
          <a:p>
            <a:pPr indent="-228600">
              <a:lnSpc>
                <a:spcPct val="90000"/>
              </a:lnSpc>
              <a:spcAft>
                <a:spcPts val="600"/>
              </a:spcAft>
              <a:buFont typeface="Arial" panose="020B0604020202020204" pitchFamily="34" charset="0"/>
              <a:buChar char="•"/>
            </a:pPr>
            <a:endParaRPr lang="en-US" sz="2000"/>
          </a:p>
          <a:p>
            <a:pPr indent="-228600">
              <a:lnSpc>
                <a:spcPct val="90000"/>
              </a:lnSpc>
              <a:spcAft>
                <a:spcPts val="600"/>
              </a:spcAft>
              <a:buFont typeface="Arial" panose="020B0604020202020204" pitchFamily="34" charset="0"/>
              <a:buChar char="•"/>
            </a:pPr>
            <a:r>
              <a:rPr lang="en-US" sz="2000"/>
              <a:t>Os primeiros Homo sapiens surgem na África, marcando a alvorada dos humanos anatomicamente modernos.</a:t>
            </a:r>
          </a:p>
        </p:txBody>
      </p:sp>
    </p:spTree>
    <p:extLst>
      <p:ext uri="{BB962C8B-B14F-4D97-AF65-F5344CB8AC3E}">
        <p14:creationId xmlns:p14="http://schemas.microsoft.com/office/powerpoint/2010/main" val="8703744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FC7A4B5-F473-EDDC-E05F-B83A53EEE489}"/>
            </a:ext>
          </a:extLst>
        </p:cNvPr>
        <p:cNvGrpSpPr/>
        <p:nvPr/>
      </p:nvGrpSpPr>
      <p:grpSpPr>
        <a:xfrm>
          <a:off x="0" y="0"/>
          <a:ext cx="0" cy="0"/>
          <a:chOff x="0" y="0"/>
          <a:chExt cx="0" cy="0"/>
        </a:xfrm>
      </p:grpSpPr>
      <p:sp useBgFill="1">
        <p:nvSpPr>
          <p:cNvPr id="35858" name="Rectangle 3585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848" name="Picture 8" descr="Primeiras migrações humanas – Wikipédia, a enciclopédia livre">
            <a:extLst>
              <a:ext uri="{FF2B5EF4-FFF2-40B4-BE49-F238E27FC236}">
                <a16:creationId xmlns:a16="http://schemas.microsoft.com/office/drawing/2014/main" id="{C4489268-2F1F-C3BC-5E68-CDD473E8DB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454" b="13838"/>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35860" name="Rectangle 3585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aixaDeTexto 2">
            <a:extLst>
              <a:ext uri="{FF2B5EF4-FFF2-40B4-BE49-F238E27FC236}">
                <a16:creationId xmlns:a16="http://schemas.microsoft.com/office/drawing/2014/main" id="{0E5D9348-999A-D68B-7965-9DABEAFAE17E}"/>
              </a:ext>
            </a:extLst>
          </p:cNvPr>
          <p:cNvSpPr txBox="1"/>
          <p:nvPr/>
        </p:nvSpPr>
        <p:spPr>
          <a:xfrm>
            <a:off x="7531610" y="2434201"/>
            <a:ext cx="3822189" cy="374276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600"/>
              <a:t>Os últimos dez minutos</a:t>
            </a:r>
          </a:p>
          <a:p>
            <a:pPr indent="-228600">
              <a:lnSpc>
                <a:spcPct val="90000"/>
              </a:lnSpc>
              <a:spcAft>
                <a:spcPts val="600"/>
              </a:spcAft>
              <a:buFont typeface="Arial" panose="020B0604020202020204" pitchFamily="34" charset="0"/>
              <a:buChar char="•"/>
            </a:pPr>
            <a:r>
              <a:rPr lang="en-US" sz="1600"/>
              <a:t>Estamos quase à meia-noite, e praticamente toda a história da Humanidade pode ser condensada nos últimos dez minutos do ano.</a:t>
            </a:r>
          </a:p>
          <a:p>
            <a:pPr indent="-228600">
              <a:lnSpc>
                <a:spcPct val="90000"/>
              </a:lnSpc>
              <a:spcAft>
                <a:spcPts val="600"/>
              </a:spcAft>
              <a:buFont typeface="Arial" panose="020B0604020202020204" pitchFamily="34" charset="0"/>
              <a:buChar char="•"/>
            </a:pPr>
            <a:endParaRPr lang="en-US" sz="1600"/>
          </a:p>
          <a:p>
            <a:pPr indent="-228600">
              <a:lnSpc>
                <a:spcPct val="90000"/>
              </a:lnSpc>
              <a:spcAft>
                <a:spcPts val="600"/>
              </a:spcAft>
              <a:buFont typeface="Arial" panose="020B0604020202020204" pitchFamily="34" charset="0"/>
              <a:buChar char="•"/>
            </a:pPr>
            <a:r>
              <a:rPr lang="en-US" sz="1600"/>
              <a:t>23:50</a:t>
            </a:r>
          </a:p>
          <a:p>
            <a:pPr indent="-228600">
              <a:lnSpc>
                <a:spcPct val="90000"/>
              </a:lnSpc>
              <a:spcAft>
                <a:spcPts val="600"/>
              </a:spcAft>
              <a:buFont typeface="Arial" panose="020B0604020202020204" pitchFamily="34" charset="0"/>
              <a:buChar char="•"/>
            </a:pPr>
            <a:r>
              <a:rPr lang="en-US" sz="1600"/>
              <a:t>Cerca de 86.377 anos atrás: os Homo sapiens migram da África para a Eurásia</a:t>
            </a:r>
          </a:p>
          <a:p>
            <a:pPr indent="-228600">
              <a:lnSpc>
                <a:spcPct val="90000"/>
              </a:lnSpc>
              <a:spcAft>
                <a:spcPts val="600"/>
              </a:spcAft>
              <a:buFont typeface="Arial" panose="020B0604020202020204" pitchFamily="34" charset="0"/>
              <a:buChar char="•"/>
            </a:pPr>
            <a:endParaRPr lang="en-US" sz="1600"/>
          </a:p>
          <a:p>
            <a:pPr indent="-228600">
              <a:lnSpc>
                <a:spcPct val="90000"/>
              </a:lnSpc>
              <a:spcAft>
                <a:spcPts val="600"/>
              </a:spcAft>
              <a:buFont typeface="Arial" panose="020B0604020202020204" pitchFamily="34" charset="0"/>
              <a:buChar char="•"/>
            </a:pPr>
            <a:r>
              <a:rPr lang="en-US" sz="1600"/>
              <a:t>Dá-se início a uma significativa colonização global pelos humanos modernos.</a:t>
            </a:r>
          </a:p>
        </p:txBody>
      </p:sp>
      <p:sp>
        <p:nvSpPr>
          <p:cNvPr id="4" name="AutoShape 4" descr="História – O surgimento da espécie humana – Conexão Escola SME">
            <a:extLst>
              <a:ext uri="{FF2B5EF4-FFF2-40B4-BE49-F238E27FC236}">
                <a16:creationId xmlns:a16="http://schemas.microsoft.com/office/drawing/2014/main" id="{58D8E18A-45C7-2D72-F1FA-BB44D2220E6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Tree>
    <p:extLst>
      <p:ext uri="{BB962C8B-B14F-4D97-AF65-F5344CB8AC3E}">
        <p14:creationId xmlns:p14="http://schemas.microsoft.com/office/powerpoint/2010/main" val="26454890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9E33480-3739-D04C-2E64-88227D5ABBEC}"/>
            </a:ext>
          </a:extLst>
        </p:cNvPr>
        <p:cNvGrpSpPr/>
        <p:nvPr/>
      </p:nvGrpSpPr>
      <p:grpSpPr>
        <a:xfrm>
          <a:off x="0" y="0"/>
          <a:ext cx="0" cy="0"/>
          <a:chOff x="0" y="0"/>
          <a:chExt cx="0" cy="0"/>
        </a:xfrm>
      </p:grpSpPr>
      <p:sp useBgFill="1">
        <p:nvSpPr>
          <p:cNvPr id="36871" name="Rectangle 3687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866" name="Picture 2" descr="A invenção da expressão simbólica pelos Primeiros Artistas">
            <a:extLst>
              <a:ext uri="{FF2B5EF4-FFF2-40B4-BE49-F238E27FC236}">
                <a16:creationId xmlns:a16="http://schemas.microsoft.com/office/drawing/2014/main" id="{C09B1078-C3C4-3651-AE5D-FF1B6CEC29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791" r="3092" b="-1"/>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36873" name="Rectangle 3687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aixaDeTexto 2">
            <a:extLst>
              <a:ext uri="{FF2B5EF4-FFF2-40B4-BE49-F238E27FC236}">
                <a16:creationId xmlns:a16="http://schemas.microsoft.com/office/drawing/2014/main" id="{C343E759-E070-2D4C-9631-7BABB01B0C2A}"/>
              </a:ext>
            </a:extLst>
          </p:cNvPr>
          <p:cNvSpPr txBox="1"/>
          <p:nvPr/>
        </p:nvSpPr>
        <p:spPr>
          <a:xfrm>
            <a:off x="7531610" y="2434201"/>
            <a:ext cx="3822189" cy="374276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a:t>23:51</a:t>
            </a:r>
          </a:p>
          <a:p>
            <a:pPr indent="-228600">
              <a:lnSpc>
                <a:spcPct val="90000"/>
              </a:lnSpc>
              <a:spcAft>
                <a:spcPts val="600"/>
              </a:spcAft>
              <a:buFont typeface="Arial" panose="020B0604020202020204" pitchFamily="34" charset="0"/>
              <a:buChar char="•"/>
            </a:pPr>
            <a:r>
              <a:rPr lang="en-US" sz="2000"/>
              <a:t>Cerca de 77.740 anos atrás: A primeira arte simbólica</a:t>
            </a:r>
          </a:p>
          <a:p>
            <a:pPr indent="-228600">
              <a:lnSpc>
                <a:spcPct val="90000"/>
              </a:lnSpc>
              <a:spcAft>
                <a:spcPts val="600"/>
              </a:spcAft>
              <a:buFont typeface="Arial" panose="020B0604020202020204" pitchFamily="34" charset="0"/>
              <a:buChar char="•"/>
            </a:pPr>
            <a:endParaRPr lang="en-US" sz="2000"/>
          </a:p>
          <a:p>
            <a:pPr indent="-228600">
              <a:lnSpc>
                <a:spcPct val="90000"/>
              </a:lnSpc>
              <a:spcAft>
                <a:spcPts val="600"/>
              </a:spcAft>
              <a:buFont typeface="Arial" panose="020B0604020202020204" pitchFamily="34" charset="0"/>
              <a:buChar char="•"/>
            </a:pPr>
            <a:r>
              <a:rPr lang="en-US" sz="2000"/>
              <a:t>Gravações em ocre encontradas na Caverna de Blombos, na África do Sul, são consideradas uma das primeiras manifestações de arte simbólica criadas por humanos, indicando avanços na cognição e sofisticação cultural.</a:t>
            </a:r>
          </a:p>
        </p:txBody>
      </p:sp>
    </p:spTree>
    <p:extLst>
      <p:ext uri="{BB962C8B-B14F-4D97-AF65-F5344CB8AC3E}">
        <p14:creationId xmlns:p14="http://schemas.microsoft.com/office/powerpoint/2010/main" val="42791498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76F84E2-79BE-03EB-0A50-3A8AD98373DF}"/>
            </a:ext>
          </a:extLst>
        </p:cNvPr>
        <p:cNvGrpSpPr/>
        <p:nvPr/>
      </p:nvGrpSpPr>
      <p:grpSpPr>
        <a:xfrm>
          <a:off x="0" y="0"/>
          <a:ext cx="0" cy="0"/>
          <a:chOff x="0" y="0"/>
          <a:chExt cx="0" cy="0"/>
        </a:xfrm>
      </p:grpSpPr>
      <p:sp useBgFill="1">
        <p:nvSpPr>
          <p:cNvPr id="37907" name="Rectangle 3790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894" name="Picture 6" descr="Surpresas da pré-história: o clima extremo mudou o nosso passado">
            <a:extLst>
              <a:ext uri="{FF2B5EF4-FFF2-40B4-BE49-F238E27FC236}">
                <a16:creationId xmlns:a16="http://schemas.microsoft.com/office/drawing/2014/main" id="{B989FAB8-E15F-7EBB-720F-26DAADB9F1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96"/>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37909" name="Rectangle 3790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aixaDeTexto 2">
            <a:extLst>
              <a:ext uri="{FF2B5EF4-FFF2-40B4-BE49-F238E27FC236}">
                <a16:creationId xmlns:a16="http://schemas.microsoft.com/office/drawing/2014/main" id="{2CD96F0E-6325-F606-EA9D-DD66AC7DFF03}"/>
              </a:ext>
            </a:extLst>
          </p:cNvPr>
          <p:cNvSpPr txBox="1"/>
          <p:nvPr/>
        </p:nvSpPr>
        <p:spPr>
          <a:xfrm>
            <a:off x="7531610" y="2434201"/>
            <a:ext cx="3822189" cy="374276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a:t>23:52</a:t>
            </a:r>
          </a:p>
          <a:p>
            <a:pPr indent="-228600">
              <a:lnSpc>
                <a:spcPct val="90000"/>
              </a:lnSpc>
              <a:spcAft>
                <a:spcPts val="600"/>
              </a:spcAft>
              <a:buFont typeface="Arial" panose="020B0604020202020204" pitchFamily="34" charset="0"/>
              <a:buChar char="•"/>
            </a:pPr>
            <a:r>
              <a:rPr lang="en-US" sz="2000"/>
              <a:t>Cerca de 69.102 anos atrás: O último período glacial</a:t>
            </a:r>
          </a:p>
          <a:p>
            <a:pPr indent="-228600">
              <a:lnSpc>
                <a:spcPct val="90000"/>
              </a:lnSpc>
              <a:spcAft>
                <a:spcPts val="600"/>
              </a:spcAft>
              <a:buFont typeface="Arial" panose="020B0604020202020204" pitchFamily="34" charset="0"/>
              <a:buChar char="•"/>
            </a:pPr>
            <a:endParaRPr lang="en-US" sz="2000"/>
          </a:p>
          <a:p>
            <a:pPr indent="-228600">
              <a:lnSpc>
                <a:spcPct val="90000"/>
              </a:lnSpc>
              <a:spcAft>
                <a:spcPts val="600"/>
              </a:spcAft>
              <a:buFont typeface="Arial" panose="020B0604020202020204" pitchFamily="34" charset="0"/>
              <a:buChar char="•"/>
            </a:pPr>
            <a:r>
              <a:rPr lang="en-US" sz="2000"/>
              <a:t>Um evento de resfriamento global se intensifica, forçando os humanos a se adaptarem a climas mais rigorosos.</a:t>
            </a:r>
          </a:p>
        </p:txBody>
      </p:sp>
    </p:spTree>
    <p:extLst>
      <p:ext uri="{BB962C8B-B14F-4D97-AF65-F5344CB8AC3E}">
        <p14:creationId xmlns:p14="http://schemas.microsoft.com/office/powerpoint/2010/main" val="5493479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D3A1D08-3EE4-E97A-00D7-AE015F7EAB17}"/>
            </a:ext>
          </a:extLst>
        </p:cNvPr>
        <p:cNvGrpSpPr/>
        <p:nvPr/>
      </p:nvGrpSpPr>
      <p:grpSpPr>
        <a:xfrm>
          <a:off x="0" y="0"/>
          <a:ext cx="0" cy="0"/>
          <a:chOff x="0" y="0"/>
          <a:chExt cx="0" cy="0"/>
        </a:xfrm>
      </p:grpSpPr>
      <p:sp useBgFill="1">
        <p:nvSpPr>
          <p:cNvPr id="38919" name="Rectangle 3891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914" name="Picture 2" descr="A navegação na pré-história :: oceanopedia">
            <a:extLst>
              <a:ext uri="{FF2B5EF4-FFF2-40B4-BE49-F238E27FC236}">
                <a16:creationId xmlns:a16="http://schemas.microsoft.com/office/drawing/2014/main" id="{F69AC8CC-506E-9078-A61D-2CF14E8AE6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9077"/>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38921" name="Rectangle 3892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aixaDeTexto 2">
            <a:extLst>
              <a:ext uri="{FF2B5EF4-FFF2-40B4-BE49-F238E27FC236}">
                <a16:creationId xmlns:a16="http://schemas.microsoft.com/office/drawing/2014/main" id="{9E67CF80-631D-B320-EF04-6AC4BDA01310}"/>
              </a:ext>
            </a:extLst>
          </p:cNvPr>
          <p:cNvSpPr txBox="1"/>
          <p:nvPr/>
        </p:nvSpPr>
        <p:spPr>
          <a:xfrm>
            <a:off x="7531610" y="2434201"/>
            <a:ext cx="3822189" cy="374276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a:t>23:53</a:t>
            </a:r>
          </a:p>
          <a:p>
            <a:pPr indent="-228600">
              <a:lnSpc>
                <a:spcPct val="90000"/>
              </a:lnSpc>
              <a:spcAft>
                <a:spcPts val="600"/>
              </a:spcAft>
              <a:buFont typeface="Arial" panose="020B0604020202020204" pitchFamily="34" charset="0"/>
              <a:buChar char="•"/>
            </a:pPr>
            <a:r>
              <a:rPr lang="en-US" sz="2000"/>
              <a:t>Cerca de 60.464 anos atrás: Humanos chegam à Austrália</a:t>
            </a:r>
          </a:p>
          <a:p>
            <a:pPr indent="-228600">
              <a:lnSpc>
                <a:spcPct val="90000"/>
              </a:lnSpc>
              <a:spcAft>
                <a:spcPts val="600"/>
              </a:spcAft>
              <a:buFont typeface="Arial" panose="020B0604020202020204" pitchFamily="34" charset="0"/>
              <a:buChar char="•"/>
            </a:pPr>
            <a:endParaRPr lang="en-US" sz="2000"/>
          </a:p>
          <a:p>
            <a:pPr indent="-228600">
              <a:lnSpc>
                <a:spcPct val="90000"/>
              </a:lnSpc>
              <a:spcAft>
                <a:spcPts val="600"/>
              </a:spcAft>
              <a:buFont typeface="Arial" panose="020B0604020202020204" pitchFamily="34" charset="0"/>
              <a:buChar char="•"/>
            </a:pPr>
            <a:r>
              <a:rPr lang="en-US" sz="2000"/>
              <a:t>Esse é o registro mais antigo de migração por via marítima e assentamento em um continente isolado.</a:t>
            </a:r>
          </a:p>
        </p:txBody>
      </p:sp>
    </p:spTree>
    <p:extLst>
      <p:ext uri="{BB962C8B-B14F-4D97-AF65-F5344CB8AC3E}">
        <p14:creationId xmlns:p14="http://schemas.microsoft.com/office/powerpoint/2010/main" val="12993486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00D4D3B-B0BC-F33B-05F8-479BFF18D782}"/>
            </a:ext>
          </a:extLst>
        </p:cNvPr>
        <p:cNvGrpSpPr/>
        <p:nvPr/>
      </p:nvGrpSpPr>
      <p:grpSpPr>
        <a:xfrm>
          <a:off x="0" y="0"/>
          <a:ext cx="0" cy="0"/>
          <a:chOff x="0" y="0"/>
          <a:chExt cx="0" cy="0"/>
        </a:xfrm>
      </p:grpSpPr>
      <p:sp useBgFill="1">
        <p:nvSpPr>
          <p:cNvPr id="39943" name="Rectangle 3994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938" name="Picture 2" descr="Cómo era la Economía en la Prehistoria? | Economía Histórica">
            <a:extLst>
              <a:ext uri="{FF2B5EF4-FFF2-40B4-BE49-F238E27FC236}">
                <a16:creationId xmlns:a16="http://schemas.microsoft.com/office/drawing/2014/main" id="{F5A10120-8582-158F-4FC3-8A24AF5F15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11346"/>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39945" name="Rectangle 3994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aixaDeTexto 2">
            <a:extLst>
              <a:ext uri="{FF2B5EF4-FFF2-40B4-BE49-F238E27FC236}">
                <a16:creationId xmlns:a16="http://schemas.microsoft.com/office/drawing/2014/main" id="{65A21FA2-EE09-9E89-4131-D9D4F3D50E63}"/>
              </a:ext>
            </a:extLst>
          </p:cNvPr>
          <p:cNvSpPr txBox="1"/>
          <p:nvPr/>
        </p:nvSpPr>
        <p:spPr>
          <a:xfrm>
            <a:off x="7531610" y="2434201"/>
            <a:ext cx="3822189" cy="374276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a:t>23:54</a:t>
            </a:r>
          </a:p>
          <a:p>
            <a:pPr indent="-228600">
              <a:lnSpc>
                <a:spcPct val="90000"/>
              </a:lnSpc>
              <a:spcAft>
                <a:spcPts val="600"/>
              </a:spcAft>
              <a:buFont typeface="Arial" panose="020B0604020202020204" pitchFamily="34" charset="0"/>
              <a:buChar char="•"/>
            </a:pPr>
            <a:r>
              <a:rPr lang="en-US" sz="2000"/>
              <a:t>Cerca de 51.826 anos atrás: Revolução do Paleolítico Superior</a:t>
            </a:r>
          </a:p>
          <a:p>
            <a:pPr indent="-228600">
              <a:lnSpc>
                <a:spcPct val="90000"/>
              </a:lnSpc>
              <a:spcAft>
                <a:spcPts val="600"/>
              </a:spcAft>
              <a:buFont typeface="Arial" panose="020B0604020202020204" pitchFamily="34" charset="0"/>
              <a:buChar char="•"/>
            </a:pPr>
            <a:endParaRPr lang="en-US" sz="2000"/>
          </a:p>
          <a:p>
            <a:pPr indent="-228600">
              <a:lnSpc>
                <a:spcPct val="90000"/>
              </a:lnSpc>
              <a:spcAft>
                <a:spcPts val="600"/>
              </a:spcAft>
              <a:buFont typeface="Arial" panose="020B0604020202020204" pitchFamily="34" charset="0"/>
              <a:buChar char="•"/>
            </a:pPr>
            <a:r>
              <a:rPr lang="en-US" sz="2000"/>
              <a:t>Os humanos atingem a capacidade para linguagens bem desenvolvidas, estruturas sociais mais complexas e ferramentas altamente especializadas.</a:t>
            </a:r>
          </a:p>
        </p:txBody>
      </p:sp>
    </p:spTree>
    <p:extLst>
      <p:ext uri="{BB962C8B-B14F-4D97-AF65-F5344CB8AC3E}">
        <p14:creationId xmlns:p14="http://schemas.microsoft.com/office/powerpoint/2010/main" val="20586417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8EC50E3-265D-339A-AA35-5A5405B851AB}"/>
            </a:ext>
          </a:extLst>
        </p:cNvPr>
        <p:cNvGrpSpPr/>
        <p:nvPr/>
      </p:nvGrpSpPr>
      <p:grpSpPr>
        <a:xfrm>
          <a:off x="0" y="0"/>
          <a:ext cx="0" cy="0"/>
          <a:chOff x="0" y="0"/>
          <a:chExt cx="0" cy="0"/>
        </a:xfrm>
      </p:grpSpPr>
      <p:sp useBgFill="1">
        <p:nvSpPr>
          <p:cNvPr id="40974" name="Rectangle 4097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64" name="Picture 4" descr="Neandertais e homens modernos conviveram por até 20 mil anos - Jornal O  Globo">
            <a:extLst>
              <a:ext uri="{FF2B5EF4-FFF2-40B4-BE49-F238E27FC236}">
                <a16:creationId xmlns:a16="http://schemas.microsoft.com/office/drawing/2014/main" id="{7B2EE05B-5AB3-E6C5-A356-979D7F6E4D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1413" r="3988"/>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40976" name="Rectangle 40975">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aixaDeTexto 2">
            <a:extLst>
              <a:ext uri="{FF2B5EF4-FFF2-40B4-BE49-F238E27FC236}">
                <a16:creationId xmlns:a16="http://schemas.microsoft.com/office/drawing/2014/main" id="{A3CE723B-1EC8-0ACA-1810-A2A6D9B4D8B3}"/>
              </a:ext>
            </a:extLst>
          </p:cNvPr>
          <p:cNvSpPr txBox="1"/>
          <p:nvPr/>
        </p:nvSpPr>
        <p:spPr>
          <a:xfrm>
            <a:off x="7531610" y="2434201"/>
            <a:ext cx="3822189" cy="374276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a:t>23:55</a:t>
            </a:r>
          </a:p>
          <a:p>
            <a:pPr indent="-228600">
              <a:lnSpc>
                <a:spcPct val="90000"/>
              </a:lnSpc>
              <a:spcAft>
                <a:spcPts val="600"/>
              </a:spcAft>
              <a:buFont typeface="Arial" panose="020B0604020202020204" pitchFamily="34" charset="0"/>
              <a:buChar char="•"/>
            </a:pPr>
            <a:r>
              <a:rPr lang="en-US" sz="2000"/>
              <a:t>Cerca de 43.119 anos atrás: Extinção dos Neandertais</a:t>
            </a:r>
          </a:p>
          <a:p>
            <a:pPr indent="-228600">
              <a:lnSpc>
                <a:spcPct val="90000"/>
              </a:lnSpc>
              <a:spcAft>
                <a:spcPts val="600"/>
              </a:spcAft>
              <a:buFont typeface="Arial" panose="020B0604020202020204" pitchFamily="34" charset="0"/>
              <a:buChar char="•"/>
            </a:pPr>
            <a:endParaRPr lang="en-US" sz="2000"/>
          </a:p>
          <a:p>
            <a:pPr indent="-228600">
              <a:lnSpc>
                <a:spcPct val="90000"/>
              </a:lnSpc>
              <a:spcAft>
                <a:spcPts val="600"/>
              </a:spcAft>
              <a:buFont typeface="Arial" panose="020B0604020202020204" pitchFamily="34" charset="0"/>
              <a:buChar char="•"/>
            </a:pPr>
            <a:r>
              <a:rPr lang="en-US" sz="2000"/>
              <a:t>Múltiplos fatores levam ao desaparecimento dos Neandertais, incluindo violência, doenças, catástrofes naturais e a competição com os </a:t>
            </a:r>
            <a:r>
              <a:rPr lang="en-US" sz="2000" i="1"/>
              <a:t>Homo sapiens</a:t>
            </a:r>
            <a:r>
              <a:rPr lang="en-US" sz="2000"/>
              <a:t>, que se tornam a única espécie de hominídeos na Terra.</a:t>
            </a:r>
          </a:p>
        </p:txBody>
      </p:sp>
    </p:spTree>
    <p:extLst>
      <p:ext uri="{BB962C8B-B14F-4D97-AF65-F5344CB8AC3E}">
        <p14:creationId xmlns:p14="http://schemas.microsoft.com/office/powerpoint/2010/main" val="42500614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7CE00A9-90F0-A5B3-9E7F-870D2D47B1FD}"/>
            </a:ext>
          </a:extLst>
        </p:cNvPr>
        <p:cNvGrpSpPr/>
        <p:nvPr/>
      </p:nvGrpSpPr>
      <p:grpSpPr>
        <a:xfrm>
          <a:off x="0" y="0"/>
          <a:ext cx="0" cy="0"/>
          <a:chOff x="0" y="0"/>
          <a:chExt cx="0" cy="0"/>
        </a:xfrm>
      </p:grpSpPr>
      <p:sp useBgFill="1">
        <p:nvSpPr>
          <p:cNvPr id="41991" name="Rectangle 4199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986" name="Picture 2" descr="Arte Pré-Histórica – Historia das Artes">
            <a:extLst>
              <a:ext uri="{FF2B5EF4-FFF2-40B4-BE49-F238E27FC236}">
                <a16:creationId xmlns:a16="http://schemas.microsoft.com/office/drawing/2014/main" id="{D212BD15-B051-5B3E-CCBB-B830F95382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2111" r="1" b="19910"/>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41993" name="Rectangle 4199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aixaDeTexto 2">
            <a:extLst>
              <a:ext uri="{FF2B5EF4-FFF2-40B4-BE49-F238E27FC236}">
                <a16:creationId xmlns:a16="http://schemas.microsoft.com/office/drawing/2014/main" id="{4A2CCBF7-94AA-82B9-5D08-ECE78BC921D7}"/>
              </a:ext>
            </a:extLst>
          </p:cNvPr>
          <p:cNvSpPr txBox="1"/>
          <p:nvPr/>
        </p:nvSpPr>
        <p:spPr>
          <a:xfrm>
            <a:off x="7531610" y="2434201"/>
            <a:ext cx="3822189" cy="374276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a:t>23:56</a:t>
            </a:r>
          </a:p>
          <a:p>
            <a:pPr indent="-228600">
              <a:lnSpc>
                <a:spcPct val="90000"/>
              </a:lnSpc>
              <a:spcAft>
                <a:spcPts val="600"/>
              </a:spcAft>
              <a:buFont typeface="Arial" panose="020B0604020202020204" pitchFamily="34" charset="0"/>
              <a:buChar char="•"/>
            </a:pPr>
            <a:r>
              <a:rPr lang="en-US" sz="2000"/>
              <a:t>Cerca de 34.551 anos atrás: A arte simbólica floresce e culturas emergem globalmente</a:t>
            </a:r>
          </a:p>
          <a:p>
            <a:pPr indent="-228600">
              <a:lnSpc>
                <a:spcPct val="90000"/>
              </a:lnSpc>
              <a:spcAft>
                <a:spcPts val="600"/>
              </a:spcAft>
              <a:buFont typeface="Arial" panose="020B0604020202020204" pitchFamily="34" charset="0"/>
              <a:buChar char="•"/>
            </a:pPr>
            <a:endParaRPr lang="en-US" sz="2000"/>
          </a:p>
          <a:p>
            <a:pPr indent="-228600">
              <a:lnSpc>
                <a:spcPct val="90000"/>
              </a:lnSpc>
              <a:spcAft>
                <a:spcPts val="600"/>
              </a:spcAft>
              <a:buFont typeface="Arial" panose="020B0604020202020204" pitchFamily="34" charset="0"/>
              <a:buChar char="•"/>
            </a:pPr>
            <a:r>
              <a:rPr lang="en-US" sz="2000"/>
              <a:t>Esse período é caracterizado por avanços significativos na criatividade e organização social.</a:t>
            </a:r>
          </a:p>
        </p:txBody>
      </p:sp>
    </p:spTree>
    <p:extLst>
      <p:ext uri="{BB962C8B-B14F-4D97-AF65-F5344CB8AC3E}">
        <p14:creationId xmlns:p14="http://schemas.microsoft.com/office/powerpoint/2010/main" val="5451780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75EE87A-0D2F-601F-C3CD-8CECD75361C8}"/>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Era do Gelo: Big Bang' repete temas dos filmes anteriores">
            <a:extLst>
              <a:ext uri="{FF2B5EF4-FFF2-40B4-BE49-F238E27FC236}">
                <a16:creationId xmlns:a16="http://schemas.microsoft.com/office/drawing/2014/main" id="{91FB6F5B-E005-C5F4-3498-D2562C08CC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2229"/>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aixaDeTexto 2">
            <a:extLst>
              <a:ext uri="{FF2B5EF4-FFF2-40B4-BE49-F238E27FC236}">
                <a16:creationId xmlns:a16="http://schemas.microsoft.com/office/drawing/2014/main" id="{BEFA9FBC-4E65-5BC1-1F2D-F0A11028F03E}"/>
              </a:ext>
            </a:extLst>
          </p:cNvPr>
          <p:cNvSpPr txBox="1"/>
          <p:nvPr/>
        </p:nvSpPr>
        <p:spPr>
          <a:xfrm>
            <a:off x="7531610" y="2434201"/>
            <a:ext cx="3822189" cy="374276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a:t>23:57</a:t>
            </a:r>
          </a:p>
          <a:p>
            <a:pPr indent="-228600">
              <a:lnSpc>
                <a:spcPct val="90000"/>
              </a:lnSpc>
              <a:spcAft>
                <a:spcPts val="600"/>
              </a:spcAft>
              <a:buFont typeface="Arial" panose="020B0604020202020204" pitchFamily="34" charset="0"/>
              <a:buChar char="•"/>
            </a:pPr>
            <a:r>
              <a:rPr lang="en-US" sz="2000"/>
              <a:t>Cerca de 25.913 anos atrás: O último máximo glacial</a:t>
            </a:r>
          </a:p>
          <a:p>
            <a:pPr indent="-228600">
              <a:lnSpc>
                <a:spcPct val="90000"/>
              </a:lnSpc>
              <a:spcAft>
                <a:spcPts val="600"/>
              </a:spcAft>
              <a:buFont typeface="Arial" panose="020B0604020202020204" pitchFamily="34" charset="0"/>
              <a:buChar char="•"/>
            </a:pPr>
            <a:endParaRPr lang="en-US" sz="2000"/>
          </a:p>
          <a:p>
            <a:pPr indent="-228600">
              <a:lnSpc>
                <a:spcPct val="90000"/>
              </a:lnSpc>
              <a:spcAft>
                <a:spcPts val="600"/>
              </a:spcAft>
              <a:buFont typeface="Arial" panose="020B0604020202020204" pitchFamily="34" charset="0"/>
              <a:buChar char="•"/>
            </a:pPr>
            <a:r>
              <a:rPr lang="en-US" sz="2000"/>
              <a:t>Os mantos de gelo atingem sua maior extensão, cobrindo grandes partes da América do Norte, Europa e Ásia. Este é o auge da era do gelo mais recente, impactando ecossistemas e migrações humanas.</a:t>
            </a:r>
          </a:p>
        </p:txBody>
      </p:sp>
    </p:spTree>
    <p:extLst>
      <p:ext uri="{BB962C8B-B14F-4D97-AF65-F5344CB8AC3E}">
        <p14:creationId xmlns:p14="http://schemas.microsoft.com/office/powerpoint/2010/main" val="7117288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FBF507F-3053-02B2-41AE-9AEF1F18E3F7}"/>
            </a:ext>
          </a:extLst>
        </p:cNvPr>
        <p:cNvGrpSpPr/>
        <p:nvPr/>
      </p:nvGrpSpPr>
      <p:grpSpPr>
        <a:xfrm>
          <a:off x="0" y="0"/>
          <a:ext cx="0" cy="0"/>
          <a:chOff x="0" y="0"/>
          <a:chExt cx="0" cy="0"/>
        </a:xfrm>
      </p:grpSpPr>
      <p:sp useBgFill="1">
        <p:nvSpPr>
          <p:cNvPr id="44039" name="Rectangle 4403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034" name="Picture 2" descr="Quão fria foi a última Era do Gelo?">
            <a:extLst>
              <a:ext uri="{FF2B5EF4-FFF2-40B4-BE49-F238E27FC236}">
                <a16:creationId xmlns:a16="http://schemas.microsoft.com/office/drawing/2014/main" id="{792C2F3F-0ED7-88C8-D7B8-B97C3EEF4F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950" b="1"/>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44041" name="Rectangle 4404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aixaDeTexto 2">
            <a:extLst>
              <a:ext uri="{FF2B5EF4-FFF2-40B4-BE49-F238E27FC236}">
                <a16:creationId xmlns:a16="http://schemas.microsoft.com/office/drawing/2014/main" id="{AD2CA438-5F60-1639-E2D9-0B7E5710974F}"/>
              </a:ext>
            </a:extLst>
          </p:cNvPr>
          <p:cNvSpPr txBox="1"/>
          <p:nvPr/>
        </p:nvSpPr>
        <p:spPr>
          <a:xfrm>
            <a:off x="7531610" y="2434201"/>
            <a:ext cx="3822189" cy="374276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a:t>23:58</a:t>
            </a:r>
          </a:p>
          <a:p>
            <a:pPr indent="-228600">
              <a:lnSpc>
                <a:spcPct val="90000"/>
              </a:lnSpc>
              <a:spcAft>
                <a:spcPts val="600"/>
              </a:spcAft>
              <a:buFont typeface="Arial" panose="020B0604020202020204" pitchFamily="34" charset="0"/>
              <a:buChar char="•"/>
            </a:pPr>
            <a:r>
              <a:rPr lang="en-US" sz="2000"/>
              <a:t>Cerca de 17.275 anos atrás: O aquecimento começa após o último máximo glacial</a:t>
            </a:r>
          </a:p>
          <a:p>
            <a:pPr indent="-228600">
              <a:lnSpc>
                <a:spcPct val="90000"/>
              </a:lnSpc>
              <a:spcAft>
                <a:spcPts val="600"/>
              </a:spcAft>
              <a:buFont typeface="Arial" panose="020B0604020202020204" pitchFamily="34" charset="0"/>
              <a:buChar char="•"/>
            </a:pPr>
            <a:endParaRPr lang="en-US" sz="2000"/>
          </a:p>
          <a:p>
            <a:pPr indent="-228600">
              <a:lnSpc>
                <a:spcPct val="90000"/>
              </a:lnSpc>
              <a:spcAft>
                <a:spcPts val="600"/>
              </a:spcAft>
              <a:buFont typeface="Arial" panose="020B0604020202020204" pitchFamily="34" charset="0"/>
              <a:buChar char="•"/>
            </a:pPr>
            <a:r>
              <a:rPr lang="en-US" sz="2000"/>
              <a:t>Os mantos de gelo começam a recuar gradualmente, marcando o fim da última era do gelo.</a:t>
            </a:r>
          </a:p>
        </p:txBody>
      </p:sp>
    </p:spTree>
    <p:extLst>
      <p:ext uri="{BB962C8B-B14F-4D97-AF65-F5344CB8AC3E}">
        <p14:creationId xmlns:p14="http://schemas.microsoft.com/office/powerpoint/2010/main" val="34840598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9802E5E-37A0-E948-327F-7C687D587180}"/>
            </a:ext>
          </a:extLst>
        </p:cNvPr>
        <p:cNvGrpSpPr/>
        <p:nvPr/>
      </p:nvGrpSpPr>
      <p:grpSpPr>
        <a:xfrm>
          <a:off x="0" y="0"/>
          <a:ext cx="0" cy="0"/>
          <a:chOff x="0" y="0"/>
          <a:chExt cx="0" cy="0"/>
        </a:xfrm>
      </p:grpSpPr>
      <p:sp useBgFill="1">
        <p:nvSpPr>
          <p:cNvPr id="45063" name="Rectangle 4506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058" name="Picture 2" descr="O que foi a Revolução Agrícola? - Resumo, causas e consequências">
            <a:extLst>
              <a:ext uri="{FF2B5EF4-FFF2-40B4-BE49-F238E27FC236}">
                <a16:creationId xmlns:a16="http://schemas.microsoft.com/office/drawing/2014/main" id="{751DD55A-0E85-4CF1-AA7C-A8F7C27D77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8047" r="12641"/>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45065" name="Rectangle 4506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aixaDeTexto 2">
            <a:extLst>
              <a:ext uri="{FF2B5EF4-FFF2-40B4-BE49-F238E27FC236}">
                <a16:creationId xmlns:a16="http://schemas.microsoft.com/office/drawing/2014/main" id="{2C81540E-20A8-7837-A60F-01D68640C1D0}"/>
              </a:ext>
            </a:extLst>
          </p:cNvPr>
          <p:cNvSpPr txBox="1"/>
          <p:nvPr/>
        </p:nvSpPr>
        <p:spPr>
          <a:xfrm>
            <a:off x="7531610" y="2434201"/>
            <a:ext cx="3822189" cy="374276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a:t>23:59</a:t>
            </a:r>
          </a:p>
          <a:p>
            <a:pPr indent="-228600">
              <a:lnSpc>
                <a:spcPct val="90000"/>
              </a:lnSpc>
              <a:spcAft>
                <a:spcPts val="600"/>
              </a:spcAft>
              <a:buFont typeface="Arial" panose="020B0604020202020204" pitchFamily="34" charset="0"/>
              <a:buChar char="•"/>
            </a:pPr>
            <a:r>
              <a:rPr lang="en-US" sz="2000"/>
              <a:t>Cerca de 8.638 anos atrás: Eventos significativos ocorrem globalmente</a:t>
            </a:r>
          </a:p>
          <a:p>
            <a:pPr indent="-228600">
              <a:lnSpc>
                <a:spcPct val="90000"/>
              </a:lnSpc>
              <a:spcAft>
                <a:spcPts val="600"/>
              </a:spcAft>
              <a:buFont typeface="Arial" panose="020B0604020202020204" pitchFamily="34" charset="0"/>
              <a:buChar char="•"/>
            </a:pPr>
            <a:endParaRPr lang="en-US" sz="2000"/>
          </a:p>
          <a:p>
            <a:pPr indent="-228600">
              <a:lnSpc>
                <a:spcPct val="90000"/>
              </a:lnSpc>
              <a:spcAft>
                <a:spcPts val="600"/>
              </a:spcAft>
              <a:buFont typeface="Arial" panose="020B0604020202020204" pitchFamily="34" charset="0"/>
              <a:buChar char="•"/>
            </a:pPr>
            <a:r>
              <a:rPr lang="en-US" sz="2000"/>
              <a:t>A Revolução Agrícola começa, com humanos cultivando plantas e domesticando animais, levando aos primeiros assentamentos permanentes e ao início da vida em vilarejos.</a:t>
            </a:r>
          </a:p>
        </p:txBody>
      </p:sp>
    </p:spTree>
    <p:extLst>
      <p:ext uri="{BB962C8B-B14F-4D97-AF65-F5344CB8AC3E}">
        <p14:creationId xmlns:p14="http://schemas.microsoft.com/office/powerpoint/2010/main" val="361664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B9ED0D4-5B07-77A4-2547-2A99F4B250E0}"/>
            </a:ext>
          </a:extLst>
        </p:cNvPr>
        <p:cNvGrpSpPr/>
        <p:nvPr/>
      </p:nvGrpSpPr>
      <p:grpSpPr>
        <a:xfrm>
          <a:off x="0" y="0"/>
          <a:ext cx="0" cy="0"/>
          <a:chOff x="0" y="0"/>
          <a:chExt cx="0" cy="0"/>
        </a:xfrm>
      </p:grpSpPr>
      <p:sp useBgFill="1">
        <p:nvSpPr>
          <p:cNvPr id="46087" name="Rectangle 4608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082" name="Picture 2" descr="7.158 Idade Do Bronze Stock Photos, High-Res Pictures, and Images - Getty  Images">
            <a:extLst>
              <a:ext uri="{FF2B5EF4-FFF2-40B4-BE49-F238E27FC236}">
                <a16:creationId xmlns:a16="http://schemas.microsoft.com/office/drawing/2014/main" id="{2245BCA2-8E2A-5BDF-A5BA-C6C988A5E9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9762" r="4231" b="2"/>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46089" name="Rectangle 4608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aixaDeTexto 2">
            <a:extLst>
              <a:ext uri="{FF2B5EF4-FFF2-40B4-BE49-F238E27FC236}">
                <a16:creationId xmlns:a16="http://schemas.microsoft.com/office/drawing/2014/main" id="{089457DF-71F6-0165-D7DD-D41849D3CB2C}"/>
              </a:ext>
            </a:extLst>
          </p:cNvPr>
          <p:cNvSpPr txBox="1"/>
          <p:nvPr/>
        </p:nvSpPr>
        <p:spPr>
          <a:xfrm>
            <a:off x="7531610" y="2434201"/>
            <a:ext cx="3822189" cy="374276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900"/>
              <a:t>Últimos 60 segundos antes da meia-noite</a:t>
            </a:r>
          </a:p>
          <a:p>
            <a:pPr indent="-228600">
              <a:lnSpc>
                <a:spcPct val="90000"/>
              </a:lnSpc>
              <a:spcAft>
                <a:spcPts val="600"/>
              </a:spcAft>
              <a:buFont typeface="Arial" panose="020B0604020202020204" pitchFamily="34" charset="0"/>
              <a:buChar char="•"/>
            </a:pPr>
            <a:r>
              <a:rPr lang="en-US" sz="1900"/>
              <a:t>De 8.638 anos atrás até hoje: Muitos eventos significativos acontecem nos últimos segundos do ano</a:t>
            </a:r>
          </a:p>
          <a:p>
            <a:pPr indent="-228600">
              <a:lnSpc>
                <a:spcPct val="90000"/>
              </a:lnSpc>
              <a:spcAft>
                <a:spcPts val="600"/>
              </a:spcAft>
              <a:buFont typeface="Arial" panose="020B0604020202020204" pitchFamily="34" charset="0"/>
              <a:buChar char="•"/>
            </a:pPr>
            <a:endParaRPr lang="en-US" sz="1900"/>
          </a:p>
          <a:p>
            <a:pPr indent="-228600">
              <a:lnSpc>
                <a:spcPct val="90000"/>
              </a:lnSpc>
              <a:spcAft>
                <a:spcPts val="600"/>
              </a:spcAft>
              <a:buFont typeface="Arial" panose="020B0604020202020204" pitchFamily="34" charset="0"/>
              <a:buChar char="•"/>
            </a:pPr>
            <a:r>
              <a:rPr lang="en-US" sz="1900"/>
              <a:t>Idade do Bronze e do Ferro, surgimento e queda de grandes impérios, Renascimento, Revolução Industrial, guerras mundiais, exploração espacial, internet e inteligência artificial.</a:t>
            </a:r>
          </a:p>
        </p:txBody>
      </p:sp>
    </p:spTree>
    <p:extLst>
      <p:ext uri="{BB962C8B-B14F-4D97-AF65-F5344CB8AC3E}">
        <p14:creationId xmlns:p14="http://schemas.microsoft.com/office/powerpoint/2010/main" val="34256569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15E58C1-8FD8-6CC5-B560-72F8A678C891}"/>
            </a:ext>
          </a:extLst>
        </p:cNvPr>
        <p:cNvGrpSpPr/>
        <p:nvPr/>
      </p:nvGrpSpPr>
      <p:grpSpPr>
        <a:xfrm>
          <a:off x="0" y="0"/>
          <a:ext cx="0" cy="0"/>
          <a:chOff x="0" y="0"/>
          <a:chExt cx="0" cy="0"/>
        </a:xfrm>
      </p:grpSpPr>
      <p:sp useBgFill="1">
        <p:nvSpPr>
          <p:cNvPr id="47117" name="Rectangle 47116">
            <a:extLst>
              <a:ext uri="{FF2B5EF4-FFF2-40B4-BE49-F238E27FC236}">
                <a16:creationId xmlns:a16="http://schemas.microsoft.com/office/drawing/2014/main" id="{E2CFBC99-FB8F-41F7-A81D-A5288D688D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112" name="Picture 8" descr="Ilustração da Transição da Revolução Agrícola">
            <a:extLst>
              <a:ext uri="{FF2B5EF4-FFF2-40B4-BE49-F238E27FC236}">
                <a16:creationId xmlns:a16="http://schemas.microsoft.com/office/drawing/2014/main" id="{C7D633D9-4CCB-888B-4B6D-6ACD3598AD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69"/>
          <a:stretch/>
        </p:blipFill>
        <p:spPr bwMode="auto">
          <a:xfrm>
            <a:off x="20" y="10"/>
            <a:ext cx="12188932" cy="6857990"/>
          </a:xfrm>
          <a:prstGeom prst="rect">
            <a:avLst/>
          </a:prstGeom>
          <a:noFill/>
          <a:extLst>
            <a:ext uri="{909E8E84-426E-40DD-AFC4-6F175D3DCCD1}">
              <a14:hiddenFill xmlns:a14="http://schemas.microsoft.com/office/drawing/2010/main">
                <a:solidFill>
                  <a:srgbClr val="FFFFFF"/>
                </a:solidFill>
              </a14:hiddenFill>
            </a:ext>
          </a:extLst>
        </p:spPr>
      </p:pic>
      <p:sp>
        <p:nvSpPr>
          <p:cNvPr id="47119" name="Freeform: Shape 47118">
            <a:extLst>
              <a:ext uri="{FF2B5EF4-FFF2-40B4-BE49-F238E27FC236}">
                <a16:creationId xmlns:a16="http://schemas.microsoft.com/office/drawing/2014/main" id="{A435A76B-D478-4F38-9D76-040E49ADC6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40138" y="2758601"/>
            <a:ext cx="7832767" cy="4099399"/>
          </a:xfrm>
          <a:custGeom>
            <a:avLst/>
            <a:gdLst>
              <a:gd name="connsiteX0" fmla="*/ 4436398 w 7832767"/>
              <a:gd name="connsiteY0" fmla="*/ 580 h 4099399"/>
              <a:gd name="connsiteX1" fmla="*/ 5062070 w 7832767"/>
              <a:gd name="connsiteY1" fmla="*/ 20166 h 4099399"/>
              <a:gd name="connsiteX2" fmla="*/ 6429770 w 7832767"/>
              <a:gd name="connsiteY2" fmla="*/ 44716 h 4099399"/>
              <a:gd name="connsiteX3" fmla="*/ 7261927 w 7832767"/>
              <a:gd name="connsiteY3" fmla="*/ 147922 h 4099399"/>
              <a:gd name="connsiteX4" fmla="*/ 7370574 w 7832767"/>
              <a:gd name="connsiteY4" fmla="*/ 185497 h 4099399"/>
              <a:gd name="connsiteX5" fmla="*/ 7342690 w 7832767"/>
              <a:gd name="connsiteY5" fmla="*/ 262652 h 4099399"/>
              <a:gd name="connsiteX6" fmla="*/ 7154722 w 7832767"/>
              <a:gd name="connsiteY6" fmla="*/ 283192 h 4099399"/>
              <a:gd name="connsiteX7" fmla="*/ 7257600 w 7832767"/>
              <a:gd name="connsiteY7" fmla="*/ 340809 h 4099399"/>
              <a:gd name="connsiteX8" fmla="*/ 7031654 w 7832767"/>
              <a:gd name="connsiteY8" fmla="*/ 384897 h 4099399"/>
              <a:gd name="connsiteX9" fmla="*/ 7061460 w 7832767"/>
              <a:gd name="connsiteY9" fmla="*/ 415459 h 4099399"/>
              <a:gd name="connsiteX10" fmla="*/ 7091746 w 7832767"/>
              <a:gd name="connsiteY10" fmla="*/ 444516 h 4099399"/>
              <a:gd name="connsiteX11" fmla="*/ 6661966 w 7832767"/>
              <a:gd name="connsiteY11" fmla="*/ 519166 h 4099399"/>
              <a:gd name="connsiteX12" fmla="*/ 7169625 w 7832767"/>
              <a:gd name="connsiteY12" fmla="*/ 655940 h 4099399"/>
              <a:gd name="connsiteX13" fmla="*/ 7077324 w 7832767"/>
              <a:gd name="connsiteY13" fmla="*/ 729587 h 4099399"/>
              <a:gd name="connsiteX14" fmla="*/ 7370574 w 7832767"/>
              <a:gd name="connsiteY14" fmla="*/ 845819 h 4099399"/>
              <a:gd name="connsiteX15" fmla="*/ 7608539 w 7832767"/>
              <a:gd name="connsiteY15" fmla="*/ 990610 h 4099399"/>
              <a:gd name="connsiteX16" fmla="*/ 7742185 w 7832767"/>
              <a:gd name="connsiteY16" fmla="*/ 1180991 h 4099399"/>
              <a:gd name="connsiteX17" fmla="*/ 7789296 w 7832767"/>
              <a:gd name="connsiteY17" fmla="*/ 1266161 h 4099399"/>
              <a:gd name="connsiteX18" fmla="*/ 7831602 w 7832767"/>
              <a:gd name="connsiteY18" fmla="*/ 1355841 h 4099399"/>
              <a:gd name="connsiteX19" fmla="*/ 7758529 w 7832767"/>
              <a:gd name="connsiteY19" fmla="*/ 1445019 h 4099399"/>
              <a:gd name="connsiteX20" fmla="*/ 7710936 w 7832767"/>
              <a:gd name="connsiteY20" fmla="*/ 1553237 h 4099399"/>
              <a:gd name="connsiteX21" fmla="*/ 7754684 w 7832767"/>
              <a:gd name="connsiteY21" fmla="*/ 1616863 h 4099399"/>
              <a:gd name="connsiteX22" fmla="*/ 7755645 w 7832767"/>
              <a:gd name="connsiteY22" fmla="*/ 1759148 h 4099399"/>
              <a:gd name="connsiteX23" fmla="*/ 7725360 w 7832767"/>
              <a:gd name="connsiteY23" fmla="*/ 1826283 h 4099399"/>
              <a:gd name="connsiteX24" fmla="*/ 7633056 w 7832767"/>
              <a:gd name="connsiteY24" fmla="*/ 1972074 h 4099399"/>
              <a:gd name="connsiteX25" fmla="*/ 7554696 w 7832767"/>
              <a:gd name="connsiteY25" fmla="*/ 2004640 h 4099399"/>
              <a:gd name="connsiteX26" fmla="*/ 7562870 w 7832767"/>
              <a:gd name="connsiteY26" fmla="*/ 2592817 h 4099399"/>
              <a:gd name="connsiteX27" fmla="*/ 7620078 w 7832767"/>
              <a:gd name="connsiteY27" fmla="*/ 2877387 h 4099399"/>
              <a:gd name="connsiteX28" fmla="*/ 7579695 w 7832767"/>
              <a:gd name="connsiteY28" fmla="*/ 3198029 h 4099399"/>
              <a:gd name="connsiteX29" fmla="*/ 7713340 w 7832767"/>
              <a:gd name="connsiteY29" fmla="*/ 3435003 h 4099399"/>
              <a:gd name="connsiteX30" fmla="*/ 7658054 w 7832767"/>
              <a:gd name="connsiteY30" fmla="*/ 3526187 h 4099399"/>
              <a:gd name="connsiteX31" fmla="*/ 7813815 w 7832767"/>
              <a:gd name="connsiteY31" fmla="*/ 3628391 h 4099399"/>
              <a:gd name="connsiteX32" fmla="*/ 7669112 w 7832767"/>
              <a:gd name="connsiteY32" fmla="*/ 3773681 h 4099399"/>
              <a:gd name="connsiteX33" fmla="*/ 7429704 w 7832767"/>
              <a:gd name="connsiteY33" fmla="*/ 4001137 h 4099399"/>
              <a:gd name="connsiteX34" fmla="*/ 7417475 w 7832767"/>
              <a:gd name="connsiteY34" fmla="*/ 4099399 h 4099399"/>
              <a:gd name="connsiteX35" fmla="*/ 180606 w 7832767"/>
              <a:gd name="connsiteY35" fmla="*/ 4099399 h 4099399"/>
              <a:gd name="connsiteX36" fmla="*/ 164649 w 7832767"/>
              <a:gd name="connsiteY36" fmla="*/ 4093760 h 4099399"/>
              <a:gd name="connsiteX37" fmla="*/ 160465 w 7832767"/>
              <a:gd name="connsiteY37" fmla="*/ 4076287 h 4099399"/>
              <a:gd name="connsiteX38" fmla="*/ 549383 w 7832767"/>
              <a:gd name="connsiteY38" fmla="*/ 3827790 h 4099399"/>
              <a:gd name="connsiteX39" fmla="*/ 756100 w 7832767"/>
              <a:gd name="connsiteY39" fmla="*/ 3722078 h 4099399"/>
              <a:gd name="connsiteX40" fmla="*/ 415738 w 7832767"/>
              <a:gd name="connsiteY40" fmla="*/ 3746126 h 4099399"/>
              <a:gd name="connsiteX41" fmla="*/ 671971 w 7832767"/>
              <a:gd name="connsiteY41" fmla="*/ 3563762 h 4099399"/>
              <a:gd name="connsiteX42" fmla="*/ 619570 w 7832767"/>
              <a:gd name="connsiteY42" fmla="*/ 3530194 h 4099399"/>
              <a:gd name="connsiteX43" fmla="*/ 523422 w 7832767"/>
              <a:gd name="connsiteY43" fmla="*/ 3507649 h 4099399"/>
              <a:gd name="connsiteX44" fmla="*/ 957048 w 7832767"/>
              <a:gd name="connsiteY44" fmla="*/ 3392918 h 4099399"/>
              <a:gd name="connsiteX45" fmla="*/ 835904 w 7832767"/>
              <a:gd name="connsiteY45" fmla="*/ 3231596 h 4099399"/>
              <a:gd name="connsiteX46" fmla="*/ 930608 w 7832767"/>
              <a:gd name="connsiteY46" fmla="*/ 3195022 h 4099399"/>
              <a:gd name="connsiteX47" fmla="*/ 817153 w 7832767"/>
              <a:gd name="connsiteY47" fmla="*/ 3190514 h 4099399"/>
              <a:gd name="connsiteX48" fmla="*/ 727736 w 7832767"/>
              <a:gd name="connsiteY48" fmla="*/ 3191015 h 4099399"/>
              <a:gd name="connsiteX49" fmla="*/ 567170 w 7832767"/>
              <a:gd name="connsiteY49" fmla="*/ 3150434 h 4099399"/>
              <a:gd name="connsiteX50" fmla="*/ 2784 w 7832767"/>
              <a:gd name="connsiteY50" fmla="*/ 3218569 h 4099399"/>
              <a:gd name="connsiteX51" fmla="*/ 122006 w 7832767"/>
              <a:gd name="connsiteY51" fmla="*/ 3122877 h 4099399"/>
              <a:gd name="connsiteX52" fmla="*/ 264786 w 7832767"/>
              <a:gd name="connsiteY52" fmla="*/ 3068269 h 4099399"/>
              <a:gd name="connsiteX53" fmla="*/ 72009 w 7832767"/>
              <a:gd name="connsiteY53" fmla="*/ 3039210 h 4099399"/>
              <a:gd name="connsiteX54" fmla="*/ 459485 w 7832767"/>
              <a:gd name="connsiteY54" fmla="*/ 2948028 h 4099399"/>
              <a:gd name="connsiteX55" fmla="*/ 365260 w 7832767"/>
              <a:gd name="connsiteY55" fmla="*/ 2866364 h 4099399"/>
              <a:gd name="connsiteX56" fmla="*/ 607071 w 7832767"/>
              <a:gd name="connsiteY56" fmla="*/ 2498127 h 4099399"/>
              <a:gd name="connsiteX57" fmla="*/ 1090213 w 7832767"/>
              <a:gd name="connsiteY57" fmla="*/ 2289209 h 4099399"/>
              <a:gd name="connsiteX58" fmla="*/ 1337313 w 7832767"/>
              <a:gd name="connsiteY58" fmla="*/ 2272676 h 4099399"/>
              <a:gd name="connsiteX59" fmla="*/ 1268086 w 7832767"/>
              <a:gd name="connsiteY59" fmla="*/ 2205541 h 4099399"/>
              <a:gd name="connsiteX60" fmla="*/ 1449324 w 7832767"/>
              <a:gd name="connsiteY60" fmla="*/ 1827285 h 4099399"/>
              <a:gd name="connsiteX61" fmla="*/ 1255107 w 7832767"/>
              <a:gd name="connsiteY61" fmla="*/ 1849829 h 4099399"/>
              <a:gd name="connsiteX62" fmla="*/ 259497 w 7832767"/>
              <a:gd name="connsiteY62" fmla="*/ 1865862 h 4099399"/>
              <a:gd name="connsiteX63" fmla="*/ 160947 w 7832767"/>
              <a:gd name="connsiteY63" fmla="*/ 1851332 h 4099399"/>
              <a:gd name="connsiteX64" fmla="*/ 845998 w 7832767"/>
              <a:gd name="connsiteY64" fmla="*/ 1661453 h 4099399"/>
              <a:gd name="connsiteX65" fmla="*/ 575343 w 7832767"/>
              <a:gd name="connsiteY65" fmla="*/ 1610350 h 4099399"/>
              <a:gd name="connsiteX66" fmla="*/ 512846 w 7832767"/>
              <a:gd name="connsiteY66" fmla="*/ 1589809 h 4099399"/>
              <a:gd name="connsiteX67" fmla="*/ 570054 w 7832767"/>
              <a:gd name="connsiteY67" fmla="*/ 1536702 h 4099399"/>
              <a:gd name="connsiteX68" fmla="*/ 714276 w 7832767"/>
              <a:gd name="connsiteY68" fmla="*/ 1483095 h 4099399"/>
              <a:gd name="connsiteX69" fmla="*/ 321033 w 7832767"/>
              <a:gd name="connsiteY69" fmla="*/ 1560250 h 4099399"/>
              <a:gd name="connsiteX70" fmla="*/ 348915 w 7832767"/>
              <a:gd name="connsiteY70" fmla="*/ 1478587 h 4099399"/>
              <a:gd name="connsiteX71" fmla="*/ 309975 w 7832767"/>
              <a:gd name="connsiteY71" fmla="*/ 1404938 h 4099399"/>
              <a:gd name="connsiteX72" fmla="*/ 531595 w 7832767"/>
              <a:gd name="connsiteY72" fmla="*/ 1310249 h 4099399"/>
              <a:gd name="connsiteX73" fmla="*/ 840230 w 7832767"/>
              <a:gd name="connsiteY73" fmla="*/ 1125380 h 4099399"/>
              <a:gd name="connsiteX74" fmla="*/ 1149825 w 7832767"/>
              <a:gd name="connsiteY74" fmla="*/ 1007142 h 4099399"/>
              <a:gd name="connsiteX75" fmla="*/ 1405096 w 7832767"/>
              <a:gd name="connsiteY75" fmla="*/ 901932 h 4099399"/>
              <a:gd name="connsiteX76" fmla="*/ 1167613 w 7832767"/>
              <a:gd name="connsiteY76" fmla="*/ 918465 h 4099399"/>
              <a:gd name="connsiteX77" fmla="*/ 1563740 w 7832767"/>
              <a:gd name="connsiteY77" fmla="*/ 752632 h 4099399"/>
              <a:gd name="connsiteX78" fmla="*/ 1623833 w 7832767"/>
              <a:gd name="connsiteY78" fmla="*/ 742112 h 4099399"/>
              <a:gd name="connsiteX79" fmla="*/ 2259848 w 7832767"/>
              <a:gd name="connsiteY79" fmla="*/ 624877 h 4099399"/>
              <a:gd name="connsiteX80" fmla="*/ 2382917 w 7832767"/>
              <a:gd name="connsiteY80" fmla="*/ 566761 h 4099399"/>
              <a:gd name="connsiteX81" fmla="*/ 2241099 w 7832767"/>
              <a:gd name="connsiteY81" fmla="*/ 554235 h 4099399"/>
              <a:gd name="connsiteX82" fmla="*/ 1768535 w 7832767"/>
              <a:gd name="connsiteY82" fmla="*/ 588806 h 4099399"/>
              <a:gd name="connsiteX83" fmla="*/ 2089668 w 7832767"/>
              <a:gd name="connsiteY83" fmla="*/ 516159 h 4099399"/>
              <a:gd name="connsiteX84" fmla="*/ 1739690 w 7832767"/>
              <a:gd name="connsiteY84" fmla="*/ 493614 h 4099399"/>
              <a:gd name="connsiteX85" fmla="*/ 1657003 w 7832767"/>
              <a:gd name="connsiteY85" fmla="*/ 436500 h 4099399"/>
              <a:gd name="connsiteX86" fmla="*/ 1716134 w 7832767"/>
              <a:gd name="connsiteY86" fmla="*/ 380889 h 4099399"/>
              <a:gd name="connsiteX87" fmla="*/ 1931986 w 7832767"/>
              <a:gd name="connsiteY87" fmla="*/ 319766 h 4099399"/>
              <a:gd name="connsiteX88" fmla="*/ 2152163 w 7832767"/>
              <a:gd name="connsiteY88" fmla="*/ 230087 h 4099399"/>
              <a:gd name="connsiteX89" fmla="*/ 2858367 w 7832767"/>
              <a:gd name="connsiteY89" fmla="*/ 102831 h 4099399"/>
              <a:gd name="connsiteX90" fmla="*/ 3327568 w 7832767"/>
              <a:gd name="connsiteY90" fmla="*/ 61248 h 4099399"/>
              <a:gd name="connsiteX91" fmla="*/ 4227028 w 7832767"/>
              <a:gd name="connsiteY91" fmla="*/ 1129 h 4099399"/>
              <a:gd name="connsiteX92" fmla="*/ 4436398 w 7832767"/>
              <a:gd name="connsiteY92" fmla="*/ 580 h 4099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7832767" h="4099399">
                <a:moveTo>
                  <a:pt x="4436398" y="580"/>
                </a:moveTo>
                <a:cubicBezTo>
                  <a:pt x="4645360" y="3164"/>
                  <a:pt x="4853309" y="13778"/>
                  <a:pt x="5062070" y="20166"/>
                </a:cubicBezTo>
                <a:cubicBezTo>
                  <a:pt x="5516848" y="34696"/>
                  <a:pt x="5974030" y="34194"/>
                  <a:pt x="6429770" y="44716"/>
                </a:cubicBezTo>
                <a:cubicBezTo>
                  <a:pt x="6713886" y="51228"/>
                  <a:pt x="6994637" y="74776"/>
                  <a:pt x="7261927" y="147922"/>
                </a:cubicBezTo>
                <a:cubicBezTo>
                  <a:pt x="7299424" y="158443"/>
                  <a:pt x="7341729" y="160448"/>
                  <a:pt x="7370574" y="185497"/>
                </a:cubicBezTo>
                <a:cubicBezTo>
                  <a:pt x="7402784" y="213553"/>
                  <a:pt x="7389804" y="254635"/>
                  <a:pt x="7342690" y="262652"/>
                </a:cubicBezTo>
                <a:cubicBezTo>
                  <a:pt x="7282599" y="273173"/>
                  <a:pt x="7221066" y="276179"/>
                  <a:pt x="7154722" y="283192"/>
                </a:cubicBezTo>
                <a:cubicBezTo>
                  <a:pt x="7180202" y="321770"/>
                  <a:pt x="7241736" y="292713"/>
                  <a:pt x="7257600" y="340809"/>
                </a:cubicBezTo>
                <a:cubicBezTo>
                  <a:pt x="7186452" y="373874"/>
                  <a:pt x="7100400" y="352331"/>
                  <a:pt x="7031654" y="384897"/>
                </a:cubicBezTo>
                <a:cubicBezTo>
                  <a:pt x="7033577" y="407441"/>
                  <a:pt x="7048960" y="409446"/>
                  <a:pt x="7061460" y="415459"/>
                </a:cubicBezTo>
                <a:cubicBezTo>
                  <a:pt x="7073960" y="420968"/>
                  <a:pt x="7105206" y="412953"/>
                  <a:pt x="7091746" y="444516"/>
                </a:cubicBezTo>
                <a:cubicBezTo>
                  <a:pt x="6948967" y="463553"/>
                  <a:pt x="6812438" y="528183"/>
                  <a:pt x="6661966" y="519166"/>
                </a:cubicBezTo>
                <a:cubicBezTo>
                  <a:pt x="6848013" y="536700"/>
                  <a:pt x="7005214" y="608344"/>
                  <a:pt x="7169625" y="655940"/>
                </a:cubicBezTo>
                <a:cubicBezTo>
                  <a:pt x="7162896" y="712052"/>
                  <a:pt x="7096554" y="689507"/>
                  <a:pt x="7077324" y="729587"/>
                </a:cubicBezTo>
                <a:cubicBezTo>
                  <a:pt x="7182606" y="757642"/>
                  <a:pt x="7283560" y="790709"/>
                  <a:pt x="7370574" y="845819"/>
                </a:cubicBezTo>
                <a:cubicBezTo>
                  <a:pt x="7448935" y="895418"/>
                  <a:pt x="7523448" y="950028"/>
                  <a:pt x="7608539" y="990610"/>
                </a:cubicBezTo>
                <a:cubicBezTo>
                  <a:pt x="7697957" y="1033195"/>
                  <a:pt x="7752280" y="1087804"/>
                  <a:pt x="7742185" y="1180991"/>
                </a:cubicBezTo>
                <a:cubicBezTo>
                  <a:pt x="7737858" y="1219067"/>
                  <a:pt x="7749396" y="1251131"/>
                  <a:pt x="7789296" y="1266161"/>
                </a:cubicBezTo>
                <a:cubicBezTo>
                  <a:pt x="7838813" y="1284698"/>
                  <a:pt x="7833526" y="1312754"/>
                  <a:pt x="7831602" y="1355841"/>
                </a:cubicBezTo>
                <a:cubicBezTo>
                  <a:pt x="7828717" y="1407443"/>
                  <a:pt x="7803238" y="1427485"/>
                  <a:pt x="7758529" y="1445019"/>
                </a:cubicBezTo>
                <a:cubicBezTo>
                  <a:pt x="7694591" y="1469568"/>
                  <a:pt x="7694110" y="1507644"/>
                  <a:pt x="7710936" y="1553237"/>
                </a:cubicBezTo>
                <a:cubicBezTo>
                  <a:pt x="7720072" y="1578286"/>
                  <a:pt x="7734012" y="1598327"/>
                  <a:pt x="7754684" y="1616863"/>
                </a:cubicBezTo>
                <a:cubicBezTo>
                  <a:pt x="7826314" y="1681493"/>
                  <a:pt x="7825833" y="1682494"/>
                  <a:pt x="7755645" y="1759148"/>
                </a:cubicBezTo>
                <a:cubicBezTo>
                  <a:pt x="7736896" y="1779688"/>
                  <a:pt x="7716704" y="1793216"/>
                  <a:pt x="7725360" y="1826283"/>
                </a:cubicBezTo>
                <a:cubicBezTo>
                  <a:pt x="7754684" y="1936002"/>
                  <a:pt x="7750838" y="1936002"/>
                  <a:pt x="7633056" y="1972074"/>
                </a:cubicBezTo>
                <a:cubicBezTo>
                  <a:pt x="7606135" y="1980591"/>
                  <a:pt x="7570080" y="1973076"/>
                  <a:pt x="7554696" y="2004640"/>
                </a:cubicBezTo>
                <a:cubicBezTo>
                  <a:pt x="7564311" y="2027686"/>
                  <a:pt x="7541716" y="2583799"/>
                  <a:pt x="7562870" y="2592817"/>
                </a:cubicBezTo>
                <a:cubicBezTo>
                  <a:pt x="7728244" y="2663458"/>
                  <a:pt x="7748914" y="2746625"/>
                  <a:pt x="7620078" y="2877387"/>
                </a:cubicBezTo>
                <a:cubicBezTo>
                  <a:pt x="7533544" y="2965063"/>
                  <a:pt x="7543639" y="3108349"/>
                  <a:pt x="7579695" y="3198029"/>
                </a:cubicBezTo>
                <a:cubicBezTo>
                  <a:pt x="7715743" y="3237608"/>
                  <a:pt x="7685939" y="3342818"/>
                  <a:pt x="7713340" y="3435003"/>
                </a:cubicBezTo>
                <a:cubicBezTo>
                  <a:pt x="7733531" y="3504142"/>
                  <a:pt x="7654210" y="3494623"/>
                  <a:pt x="7658054" y="3526187"/>
                </a:cubicBezTo>
                <a:cubicBezTo>
                  <a:pt x="7708052" y="3564262"/>
                  <a:pt x="7774874" y="3576287"/>
                  <a:pt x="7813815" y="3628391"/>
                </a:cubicBezTo>
                <a:cubicBezTo>
                  <a:pt x="7743627" y="3666467"/>
                  <a:pt x="7708052" y="3720074"/>
                  <a:pt x="7669112" y="3773681"/>
                </a:cubicBezTo>
                <a:cubicBezTo>
                  <a:pt x="7606135" y="3860855"/>
                  <a:pt x="7520564" y="3934503"/>
                  <a:pt x="7429704" y="4001137"/>
                </a:cubicBezTo>
                <a:lnTo>
                  <a:pt x="7417475" y="4099399"/>
                </a:lnTo>
                <a:lnTo>
                  <a:pt x="180606" y="4099399"/>
                </a:lnTo>
                <a:lnTo>
                  <a:pt x="164649" y="4093760"/>
                </a:lnTo>
                <a:cubicBezTo>
                  <a:pt x="148507" y="4086464"/>
                  <a:pt x="145082" y="4080295"/>
                  <a:pt x="160465" y="4076287"/>
                </a:cubicBezTo>
                <a:cubicBezTo>
                  <a:pt x="230173" y="4057751"/>
                  <a:pt x="478714" y="3837810"/>
                  <a:pt x="549383" y="3827790"/>
                </a:cubicBezTo>
                <a:cubicBezTo>
                  <a:pt x="631589" y="3816267"/>
                  <a:pt x="647934" y="3800736"/>
                  <a:pt x="756100" y="3722078"/>
                </a:cubicBezTo>
                <a:cubicBezTo>
                  <a:pt x="827251" y="3670474"/>
                  <a:pt x="531115" y="3782698"/>
                  <a:pt x="415738" y="3746126"/>
                </a:cubicBezTo>
                <a:cubicBezTo>
                  <a:pt x="373433" y="3732598"/>
                  <a:pt x="671971" y="3589813"/>
                  <a:pt x="671971" y="3563762"/>
                </a:cubicBezTo>
                <a:cubicBezTo>
                  <a:pt x="671971" y="3536206"/>
                  <a:pt x="645049" y="3530194"/>
                  <a:pt x="619570" y="3530194"/>
                </a:cubicBezTo>
                <a:cubicBezTo>
                  <a:pt x="562844" y="3530194"/>
                  <a:pt x="580151" y="3506145"/>
                  <a:pt x="523422" y="3507649"/>
                </a:cubicBezTo>
                <a:cubicBezTo>
                  <a:pt x="689758" y="3438010"/>
                  <a:pt x="792637" y="3456547"/>
                  <a:pt x="957048" y="3392918"/>
                </a:cubicBezTo>
                <a:cubicBezTo>
                  <a:pt x="1037333" y="3361856"/>
                  <a:pt x="753217" y="3258649"/>
                  <a:pt x="835904" y="3231596"/>
                </a:cubicBezTo>
                <a:cubicBezTo>
                  <a:pt x="867151" y="3221074"/>
                  <a:pt x="908974" y="3232097"/>
                  <a:pt x="930608" y="3195022"/>
                </a:cubicBezTo>
                <a:cubicBezTo>
                  <a:pt x="896476" y="3165464"/>
                  <a:pt x="851286" y="3178490"/>
                  <a:pt x="817153" y="3190514"/>
                </a:cubicBezTo>
                <a:cubicBezTo>
                  <a:pt x="730141" y="3221576"/>
                  <a:pt x="736391" y="3214062"/>
                  <a:pt x="727736" y="3191015"/>
                </a:cubicBezTo>
                <a:cubicBezTo>
                  <a:pt x="699374" y="3112357"/>
                  <a:pt x="629186" y="3137408"/>
                  <a:pt x="567170" y="3150434"/>
                </a:cubicBezTo>
                <a:cubicBezTo>
                  <a:pt x="379682" y="3189512"/>
                  <a:pt x="189791" y="3178490"/>
                  <a:pt x="2784" y="3218569"/>
                </a:cubicBezTo>
                <a:cubicBezTo>
                  <a:pt x="-17406" y="3223079"/>
                  <a:pt x="77299" y="3133400"/>
                  <a:pt x="122006" y="3122877"/>
                </a:cubicBezTo>
                <a:cubicBezTo>
                  <a:pt x="170561" y="3111856"/>
                  <a:pt x="230173" y="3119872"/>
                  <a:pt x="264786" y="3068269"/>
                </a:cubicBezTo>
                <a:cubicBezTo>
                  <a:pt x="203252" y="3055243"/>
                  <a:pt x="133065" y="3080292"/>
                  <a:pt x="72009" y="3039210"/>
                </a:cubicBezTo>
                <a:cubicBezTo>
                  <a:pt x="207578" y="2982597"/>
                  <a:pt x="342665" y="2984601"/>
                  <a:pt x="459485" y="2948028"/>
                </a:cubicBezTo>
                <a:cubicBezTo>
                  <a:pt x="470061" y="2880393"/>
                  <a:pt x="393143" y="2904941"/>
                  <a:pt x="365260" y="2866364"/>
                </a:cubicBezTo>
                <a:cubicBezTo>
                  <a:pt x="1245010" y="2800232"/>
                  <a:pt x="753697" y="2604840"/>
                  <a:pt x="607071" y="2498127"/>
                </a:cubicBezTo>
                <a:cubicBezTo>
                  <a:pt x="558036" y="2462556"/>
                  <a:pt x="1073387" y="2293717"/>
                  <a:pt x="1090213" y="2289209"/>
                </a:cubicBezTo>
                <a:cubicBezTo>
                  <a:pt x="1132999" y="2278688"/>
                  <a:pt x="1302700" y="2286203"/>
                  <a:pt x="1337313" y="2272676"/>
                </a:cubicBezTo>
                <a:cubicBezTo>
                  <a:pt x="1381541" y="2255643"/>
                  <a:pt x="1235395" y="2226083"/>
                  <a:pt x="1268086" y="2205541"/>
                </a:cubicBezTo>
                <a:cubicBezTo>
                  <a:pt x="1497398" y="2060752"/>
                  <a:pt x="1513743" y="1842815"/>
                  <a:pt x="1449324" y="1827285"/>
                </a:cubicBezTo>
                <a:cubicBezTo>
                  <a:pt x="1382502" y="1811252"/>
                  <a:pt x="1317121" y="1823778"/>
                  <a:pt x="1255107" y="1849829"/>
                </a:cubicBezTo>
                <a:cubicBezTo>
                  <a:pt x="1154152" y="1892415"/>
                  <a:pt x="455158" y="1831793"/>
                  <a:pt x="259497" y="1865862"/>
                </a:cubicBezTo>
                <a:cubicBezTo>
                  <a:pt x="229691" y="1870872"/>
                  <a:pt x="189311" y="1893417"/>
                  <a:pt x="160947" y="1851332"/>
                </a:cubicBezTo>
                <a:cubicBezTo>
                  <a:pt x="362377" y="1715060"/>
                  <a:pt x="621013" y="1754138"/>
                  <a:pt x="845998" y="1661453"/>
                </a:cubicBezTo>
                <a:cubicBezTo>
                  <a:pt x="757542" y="1597824"/>
                  <a:pt x="667645" y="1600832"/>
                  <a:pt x="575343" y="1610350"/>
                </a:cubicBezTo>
                <a:cubicBezTo>
                  <a:pt x="551306" y="1612855"/>
                  <a:pt x="518615" y="1616362"/>
                  <a:pt x="512846" y="1589809"/>
                </a:cubicBezTo>
                <a:cubicBezTo>
                  <a:pt x="505636" y="1556242"/>
                  <a:pt x="544576" y="1550229"/>
                  <a:pt x="570054" y="1536702"/>
                </a:cubicBezTo>
                <a:cubicBezTo>
                  <a:pt x="608994" y="1515660"/>
                  <a:pt x="666682" y="1540710"/>
                  <a:pt x="714276" y="1483095"/>
                </a:cubicBezTo>
                <a:cubicBezTo>
                  <a:pt x="570054" y="1496622"/>
                  <a:pt x="448428" y="1520170"/>
                  <a:pt x="321033" y="1560250"/>
                </a:cubicBezTo>
                <a:cubicBezTo>
                  <a:pt x="332089" y="1524679"/>
                  <a:pt x="370548" y="1508145"/>
                  <a:pt x="348915" y="1478587"/>
                </a:cubicBezTo>
                <a:cubicBezTo>
                  <a:pt x="332571" y="1456542"/>
                  <a:pt x="285939" y="1446021"/>
                  <a:pt x="309975" y="1404938"/>
                </a:cubicBezTo>
                <a:cubicBezTo>
                  <a:pt x="377759" y="1361351"/>
                  <a:pt x="473907" y="1372876"/>
                  <a:pt x="531595" y="1310249"/>
                </a:cubicBezTo>
                <a:cubicBezTo>
                  <a:pt x="613321" y="1221071"/>
                  <a:pt x="740236" y="1190509"/>
                  <a:pt x="840230" y="1125380"/>
                </a:cubicBezTo>
                <a:cubicBezTo>
                  <a:pt x="873400" y="1104337"/>
                  <a:pt x="1091175" y="1030690"/>
                  <a:pt x="1149825" y="1007142"/>
                </a:cubicBezTo>
                <a:cubicBezTo>
                  <a:pt x="1231551" y="974076"/>
                  <a:pt x="1324813" y="962553"/>
                  <a:pt x="1405096" y="901932"/>
                </a:cubicBezTo>
                <a:cubicBezTo>
                  <a:pt x="1326255" y="889406"/>
                  <a:pt x="1262318" y="946021"/>
                  <a:pt x="1167613" y="918465"/>
                </a:cubicBezTo>
                <a:cubicBezTo>
                  <a:pt x="1317602" y="859848"/>
                  <a:pt x="1455092" y="833294"/>
                  <a:pt x="1563740" y="752632"/>
                </a:cubicBezTo>
                <a:cubicBezTo>
                  <a:pt x="1577201" y="742613"/>
                  <a:pt x="1603642" y="745619"/>
                  <a:pt x="1623833" y="742112"/>
                </a:cubicBezTo>
                <a:cubicBezTo>
                  <a:pt x="1836317" y="706540"/>
                  <a:pt x="2049765" y="676480"/>
                  <a:pt x="2259848" y="624877"/>
                </a:cubicBezTo>
                <a:cubicBezTo>
                  <a:pt x="2307442" y="612853"/>
                  <a:pt x="2391570" y="609847"/>
                  <a:pt x="2382917" y="566761"/>
                </a:cubicBezTo>
                <a:cubicBezTo>
                  <a:pt x="2369937" y="502131"/>
                  <a:pt x="2291577" y="548223"/>
                  <a:pt x="2241099" y="554235"/>
                </a:cubicBezTo>
                <a:cubicBezTo>
                  <a:pt x="2084379" y="573775"/>
                  <a:pt x="1927659" y="607843"/>
                  <a:pt x="1768535" y="588806"/>
                </a:cubicBezTo>
                <a:cubicBezTo>
                  <a:pt x="1875738" y="564757"/>
                  <a:pt x="1982463" y="540207"/>
                  <a:pt x="2089668" y="516159"/>
                </a:cubicBezTo>
                <a:cubicBezTo>
                  <a:pt x="1966597" y="524676"/>
                  <a:pt x="1859394" y="468563"/>
                  <a:pt x="1739690" y="493614"/>
                </a:cubicBezTo>
                <a:cubicBezTo>
                  <a:pt x="1701230" y="501630"/>
                  <a:pt x="1660850" y="476079"/>
                  <a:pt x="1657003" y="436500"/>
                </a:cubicBezTo>
                <a:cubicBezTo>
                  <a:pt x="1652677" y="404937"/>
                  <a:pt x="1688732" y="390909"/>
                  <a:pt x="1716134" y="380889"/>
                </a:cubicBezTo>
                <a:cubicBezTo>
                  <a:pt x="1786322" y="355337"/>
                  <a:pt x="1842086" y="279687"/>
                  <a:pt x="1931986" y="319766"/>
                </a:cubicBezTo>
                <a:cubicBezTo>
                  <a:pt x="1988712" y="256640"/>
                  <a:pt x="2079091" y="246619"/>
                  <a:pt x="2152163" y="230087"/>
                </a:cubicBezTo>
                <a:cubicBezTo>
                  <a:pt x="2385321" y="177982"/>
                  <a:pt x="2621844" y="137401"/>
                  <a:pt x="2858367" y="102831"/>
                </a:cubicBezTo>
                <a:cubicBezTo>
                  <a:pt x="3013645" y="80286"/>
                  <a:pt x="3173731" y="89806"/>
                  <a:pt x="3327568" y="61248"/>
                </a:cubicBezTo>
                <a:cubicBezTo>
                  <a:pt x="3628510" y="5637"/>
                  <a:pt x="3927528" y="7141"/>
                  <a:pt x="4227028" y="1129"/>
                </a:cubicBezTo>
                <a:cubicBezTo>
                  <a:pt x="4296975" y="-249"/>
                  <a:pt x="4366742" y="-281"/>
                  <a:pt x="4436398" y="58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CaixaDeTexto 8">
            <a:extLst>
              <a:ext uri="{FF2B5EF4-FFF2-40B4-BE49-F238E27FC236}">
                <a16:creationId xmlns:a16="http://schemas.microsoft.com/office/drawing/2014/main" id="{6B75410F-C477-483A-6C01-6807A8E22FE0}"/>
              </a:ext>
            </a:extLst>
          </p:cNvPr>
          <p:cNvSpPr txBox="1"/>
          <p:nvPr/>
        </p:nvSpPr>
        <p:spPr>
          <a:xfrm>
            <a:off x="6096000" y="3657600"/>
            <a:ext cx="5257799" cy="187814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400" b="1">
                <a:latin typeface="+mj-lt"/>
                <a:ea typeface="+mj-ea"/>
                <a:cs typeface="+mj-cs"/>
              </a:rPr>
              <a:t>Apenas uma pergunta...</a:t>
            </a:r>
          </a:p>
        </p:txBody>
      </p:sp>
      <p:sp>
        <p:nvSpPr>
          <p:cNvPr id="10" name="CaixaDeTexto 9">
            <a:extLst>
              <a:ext uri="{FF2B5EF4-FFF2-40B4-BE49-F238E27FC236}">
                <a16:creationId xmlns:a16="http://schemas.microsoft.com/office/drawing/2014/main" id="{3E9C8AF0-B991-6A11-B0F4-3987665231A1}"/>
              </a:ext>
            </a:extLst>
          </p:cNvPr>
          <p:cNvSpPr txBox="1"/>
          <p:nvPr/>
        </p:nvSpPr>
        <p:spPr>
          <a:xfrm>
            <a:off x="5274366" y="5658760"/>
            <a:ext cx="6242160" cy="646785"/>
          </a:xfrm>
          <a:prstGeom prst="rect">
            <a:avLst/>
          </a:prstGeom>
        </p:spPr>
        <p:txBody>
          <a:bodyPr vert="horz" lIns="91440" tIns="45720" rIns="91440" bIns="45720" rtlCol="0">
            <a:normAutofit/>
          </a:bodyPr>
          <a:lstStyle/>
          <a:p>
            <a:pPr>
              <a:lnSpc>
                <a:spcPct val="90000"/>
              </a:lnSpc>
              <a:spcBef>
                <a:spcPts val="1000"/>
              </a:spcBef>
            </a:pPr>
            <a:r>
              <a:rPr lang="en-US" sz="2000" b="1" dirty="0"/>
              <a:t>... </a:t>
            </a:r>
            <a:r>
              <a:rPr lang="en-US" sz="2000" b="1" dirty="0" err="1"/>
              <a:t>faz</a:t>
            </a:r>
            <a:r>
              <a:rPr lang="en-US" sz="2000" b="1" dirty="0"/>
              <a:t> tempo que </a:t>
            </a:r>
            <a:r>
              <a:rPr lang="en-US" sz="2000" b="1" dirty="0" err="1"/>
              <a:t>passamos</a:t>
            </a:r>
            <a:r>
              <a:rPr lang="en-US" sz="2000" b="1" dirty="0"/>
              <a:t> pela </a:t>
            </a:r>
            <a:r>
              <a:rPr lang="en-US" sz="2000" b="1" dirty="0" err="1"/>
              <a:t>revolução</a:t>
            </a:r>
            <a:r>
              <a:rPr lang="en-US" sz="2000" b="1" dirty="0"/>
              <a:t> </a:t>
            </a:r>
            <a:r>
              <a:rPr lang="en-US" sz="2000" b="1" dirty="0" err="1"/>
              <a:t>agrícola</a:t>
            </a:r>
            <a:r>
              <a:rPr lang="en-US" sz="2000" b="1" dirty="0"/>
              <a:t>?</a:t>
            </a:r>
          </a:p>
        </p:txBody>
      </p:sp>
    </p:spTree>
    <p:extLst>
      <p:ext uri="{BB962C8B-B14F-4D97-AF65-F5344CB8AC3E}">
        <p14:creationId xmlns:p14="http://schemas.microsoft.com/office/powerpoint/2010/main" val="21813550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A9B17833-6C27-4063-1F57-B2D8FF2EB75F}"/>
              </a:ext>
            </a:extLst>
          </p:cNvPr>
          <p:cNvGraphicFramePr>
            <a:graphicFrameLocks noGrp="1"/>
          </p:cNvGraphicFramePr>
          <p:nvPr>
            <p:extLst>
              <p:ext uri="{D42A27DB-BD31-4B8C-83A1-F6EECF244321}">
                <p14:modId xmlns:p14="http://schemas.microsoft.com/office/powerpoint/2010/main" val="1864313157"/>
              </p:ext>
            </p:extLst>
          </p:nvPr>
        </p:nvGraphicFramePr>
        <p:xfrm>
          <a:off x="0" y="1"/>
          <a:ext cx="12191999" cy="6858004"/>
        </p:xfrm>
        <a:graphic>
          <a:graphicData uri="http://schemas.openxmlformats.org/drawingml/2006/table">
            <a:tbl>
              <a:tblPr/>
              <a:tblGrid>
                <a:gridCol w="2262835">
                  <a:extLst>
                    <a:ext uri="{9D8B030D-6E8A-4147-A177-3AD203B41FA5}">
                      <a16:colId xmlns:a16="http://schemas.microsoft.com/office/drawing/2014/main" val="20000"/>
                    </a:ext>
                  </a:extLst>
                </a:gridCol>
                <a:gridCol w="2262835">
                  <a:extLst>
                    <a:ext uri="{9D8B030D-6E8A-4147-A177-3AD203B41FA5}">
                      <a16:colId xmlns:a16="http://schemas.microsoft.com/office/drawing/2014/main" val="20001"/>
                    </a:ext>
                  </a:extLst>
                </a:gridCol>
                <a:gridCol w="2499359">
                  <a:extLst>
                    <a:ext uri="{9D8B030D-6E8A-4147-A177-3AD203B41FA5}">
                      <a16:colId xmlns:a16="http://schemas.microsoft.com/office/drawing/2014/main" val="20002"/>
                    </a:ext>
                  </a:extLst>
                </a:gridCol>
                <a:gridCol w="2306726">
                  <a:extLst>
                    <a:ext uri="{9D8B030D-6E8A-4147-A177-3AD203B41FA5}">
                      <a16:colId xmlns:a16="http://schemas.microsoft.com/office/drawing/2014/main" val="20003"/>
                    </a:ext>
                  </a:extLst>
                </a:gridCol>
                <a:gridCol w="2860244">
                  <a:extLst>
                    <a:ext uri="{9D8B030D-6E8A-4147-A177-3AD203B41FA5}">
                      <a16:colId xmlns:a16="http://schemas.microsoft.com/office/drawing/2014/main" val="20004"/>
                    </a:ext>
                  </a:extLst>
                </a:gridCol>
              </a:tblGrid>
              <a:tr h="403412">
                <a:tc gridSpan="5">
                  <a:txBody>
                    <a:bodyPr/>
                    <a:lstStyle/>
                    <a:p>
                      <a:pPr algn="ctr">
                        <a:spcAft>
                          <a:spcPts val="0"/>
                        </a:spcAft>
                      </a:pPr>
                      <a:r>
                        <a:rPr lang="pt-BR" sz="1800" b="1" dirty="0">
                          <a:latin typeface="Arial"/>
                          <a:ea typeface="Times New Roman"/>
                          <a:cs typeface="Times New Roman"/>
                        </a:rPr>
                        <a:t>ESCALA GEOLÓGICA DE TEMPO (Conversão para 24 horas)</a:t>
                      </a:r>
                      <a:endParaRPr lang="pt-BR" sz="2800" dirty="0">
                        <a:latin typeface="Times New Roman"/>
                        <a:ea typeface="Times New Roman"/>
                        <a:cs typeface="Times New Roman"/>
                      </a:endParaRPr>
                    </a:p>
                  </a:txBody>
                  <a:tcPr marL="9525" marR="9525" marT="9525" marB="9525" anchor="ctr">
                    <a:lnL>
                      <a:noFill/>
                    </a:lnL>
                    <a:lnR>
                      <a:noFill/>
                    </a:lnR>
                    <a:lnT>
                      <a:noFill/>
                    </a:lnT>
                    <a:lnB>
                      <a:noFill/>
                    </a:lnB>
                    <a:solidFill>
                      <a:srgbClr val="C6B8AA"/>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000"/>
                  </a:ext>
                </a:extLst>
              </a:tr>
              <a:tr h="403412">
                <a:tc rowSpan="2">
                  <a:txBody>
                    <a:bodyPr/>
                    <a:lstStyle/>
                    <a:p>
                      <a:pPr algn="ctr">
                        <a:spcAft>
                          <a:spcPts val="0"/>
                        </a:spcAft>
                      </a:pPr>
                      <a:r>
                        <a:rPr lang="pt-BR" sz="1800" b="1">
                          <a:latin typeface="Arial"/>
                          <a:ea typeface="Times New Roman"/>
                          <a:cs typeface="Times New Roman"/>
                        </a:rPr>
                        <a:t>ERA</a:t>
                      </a:r>
                      <a:r>
                        <a:rPr lang="pt-BR" sz="1800">
                          <a:latin typeface="Arial"/>
                          <a:ea typeface="Times New Roman"/>
                          <a:cs typeface="Times New Roman"/>
                        </a:rPr>
                        <a:t> </a:t>
                      </a:r>
                      <a:endParaRPr lang="pt-BR" sz="2800">
                        <a:latin typeface="Times New Roman"/>
                        <a:ea typeface="Times New Roman"/>
                        <a:cs typeface="Times New Roman"/>
                      </a:endParaRPr>
                    </a:p>
                  </a:txBody>
                  <a:tcPr marL="9525" marR="9525" marT="9525" marB="9525" anchor="ctr">
                    <a:lnL>
                      <a:noFill/>
                    </a:lnL>
                    <a:lnR>
                      <a:noFill/>
                    </a:lnR>
                    <a:lnT>
                      <a:noFill/>
                    </a:lnT>
                    <a:lnB>
                      <a:noFill/>
                    </a:lnB>
                    <a:solidFill>
                      <a:srgbClr val="C6B8AA"/>
                    </a:solidFill>
                  </a:tcPr>
                </a:tc>
                <a:tc rowSpan="2">
                  <a:txBody>
                    <a:bodyPr/>
                    <a:lstStyle/>
                    <a:p>
                      <a:pPr algn="ctr">
                        <a:spcAft>
                          <a:spcPts val="0"/>
                        </a:spcAft>
                      </a:pPr>
                      <a:r>
                        <a:rPr lang="pt-BR" sz="1800" b="1" dirty="0">
                          <a:latin typeface="Arial"/>
                          <a:ea typeface="Times New Roman"/>
                          <a:cs typeface="Times New Roman"/>
                        </a:rPr>
                        <a:t>PERÍODO</a:t>
                      </a:r>
                      <a:r>
                        <a:rPr lang="pt-BR" sz="1800" dirty="0">
                          <a:latin typeface="Arial"/>
                          <a:ea typeface="Times New Roman"/>
                          <a:cs typeface="Times New Roman"/>
                        </a:rPr>
                        <a:t> </a:t>
                      </a:r>
                      <a:endParaRPr lang="pt-BR" sz="2800" dirty="0">
                        <a:latin typeface="Times New Roman"/>
                        <a:ea typeface="Times New Roman"/>
                        <a:cs typeface="Times New Roman"/>
                      </a:endParaRPr>
                    </a:p>
                  </a:txBody>
                  <a:tcPr marL="9525" marR="9525" marT="9525" marB="9525" anchor="ctr">
                    <a:lnL>
                      <a:noFill/>
                    </a:lnL>
                    <a:lnR>
                      <a:noFill/>
                    </a:lnR>
                    <a:lnT>
                      <a:noFill/>
                    </a:lnT>
                    <a:lnB>
                      <a:noFill/>
                    </a:lnB>
                    <a:solidFill>
                      <a:srgbClr val="C6B8AA"/>
                    </a:solidFill>
                  </a:tcPr>
                </a:tc>
                <a:tc gridSpan="2">
                  <a:txBody>
                    <a:bodyPr/>
                    <a:lstStyle/>
                    <a:p>
                      <a:pPr algn="ctr">
                        <a:spcAft>
                          <a:spcPts val="0"/>
                        </a:spcAft>
                      </a:pPr>
                      <a:r>
                        <a:rPr lang="pt-BR" sz="1800" b="1" dirty="0">
                          <a:latin typeface="Arial"/>
                          <a:ea typeface="Times New Roman"/>
                          <a:cs typeface="Times New Roman"/>
                        </a:rPr>
                        <a:t>INÍCIO</a:t>
                      </a:r>
                      <a:endParaRPr lang="pt-BR" sz="2800" dirty="0">
                        <a:latin typeface="Times New Roman"/>
                        <a:ea typeface="Times New Roman"/>
                        <a:cs typeface="Times New Roman"/>
                      </a:endParaRPr>
                    </a:p>
                  </a:txBody>
                  <a:tcPr marL="9525" marR="9525" marT="9525" marB="9525" anchor="ctr">
                    <a:lnL>
                      <a:noFill/>
                    </a:lnL>
                    <a:lnR>
                      <a:noFill/>
                    </a:lnR>
                    <a:lnT>
                      <a:noFill/>
                    </a:lnT>
                    <a:lnB>
                      <a:noFill/>
                    </a:lnB>
                    <a:solidFill>
                      <a:srgbClr val="C6B8AA"/>
                    </a:solidFill>
                  </a:tcPr>
                </a:tc>
                <a:tc hMerge="1">
                  <a:txBody>
                    <a:bodyPr/>
                    <a:lstStyle/>
                    <a:p>
                      <a:endParaRPr lang="pt-BR"/>
                    </a:p>
                  </a:txBody>
                  <a:tcPr/>
                </a:tc>
                <a:tc rowSpan="2">
                  <a:txBody>
                    <a:bodyPr/>
                    <a:lstStyle/>
                    <a:p>
                      <a:pPr algn="ctr">
                        <a:spcAft>
                          <a:spcPts val="0"/>
                        </a:spcAft>
                      </a:pPr>
                      <a:r>
                        <a:rPr lang="pt-BR" sz="1800" b="1">
                          <a:latin typeface="Arial"/>
                          <a:ea typeface="Times New Roman"/>
                          <a:cs typeface="Times New Roman"/>
                        </a:rPr>
                        <a:t>DURAÇÃO (horas)</a:t>
                      </a:r>
                      <a:r>
                        <a:rPr lang="pt-BR" sz="1800">
                          <a:latin typeface="Arial"/>
                          <a:ea typeface="Times New Roman"/>
                          <a:cs typeface="Times New Roman"/>
                        </a:rPr>
                        <a:t> </a:t>
                      </a:r>
                      <a:endParaRPr lang="pt-BR" sz="2800">
                        <a:latin typeface="Times New Roman"/>
                        <a:ea typeface="Times New Roman"/>
                        <a:cs typeface="Times New Roman"/>
                      </a:endParaRPr>
                    </a:p>
                  </a:txBody>
                  <a:tcPr marL="9525" marR="9525" marT="9525" marB="9525" anchor="ctr">
                    <a:lnL>
                      <a:noFill/>
                    </a:lnL>
                    <a:lnR>
                      <a:noFill/>
                    </a:lnR>
                    <a:lnT>
                      <a:noFill/>
                    </a:lnT>
                    <a:lnB>
                      <a:noFill/>
                    </a:lnB>
                    <a:solidFill>
                      <a:srgbClr val="C6B8AA"/>
                    </a:solidFill>
                  </a:tcPr>
                </a:tc>
                <a:extLst>
                  <a:ext uri="{0D108BD9-81ED-4DB2-BD59-A6C34878D82A}">
                    <a16:rowId xmlns:a16="http://schemas.microsoft.com/office/drawing/2014/main" val="10001"/>
                  </a:ext>
                </a:extLst>
              </a:tr>
              <a:tr h="403412">
                <a:tc vMerge="1">
                  <a:txBody>
                    <a:bodyPr/>
                    <a:lstStyle/>
                    <a:p>
                      <a:endParaRPr lang="pt-BR"/>
                    </a:p>
                  </a:txBody>
                  <a:tcPr/>
                </a:tc>
                <a:tc vMerge="1">
                  <a:txBody>
                    <a:bodyPr/>
                    <a:lstStyle/>
                    <a:p>
                      <a:endParaRPr lang="pt-BR"/>
                    </a:p>
                  </a:txBody>
                  <a:tcPr/>
                </a:tc>
                <a:tc>
                  <a:txBody>
                    <a:bodyPr/>
                    <a:lstStyle/>
                    <a:p>
                      <a:pPr algn="ctr">
                        <a:spcAft>
                          <a:spcPts val="0"/>
                        </a:spcAft>
                      </a:pPr>
                      <a:r>
                        <a:rPr lang="pt-BR" sz="1800" b="1" dirty="0">
                          <a:latin typeface="Arial"/>
                          <a:ea typeface="Times New Roman"/>
                          <a:cs typeface="Times New Roman"/>
                        </a:rPr>
                        <a:t>EM ANOS</a:t>
                      </a:r>
                      <a:endParaRPr lang="pt-BR" sz="2800" dirty="0">
                        <a:latin typeface="Times New Roman"/>
                        <a:ea typeface="Times New Roman"/>
                        <a:cs typeface="Times New Roman"/>
                      </a:endParaRPr>
                    </a:p>
                  </a:txBody>
                  <a:tcPr marL="9525" marR="9525" marT="9525" marB="9525" anchor="ctr">
                    <a:lnL>
                      <a:noFill/>
                    </a:lnL>
                    <a:lnR>
                      <a:noFill/>
                    </a:lnR>
                    <a:lnT>
                      <a:noFill/>
                    </a:lnT>
                    <a:lnB>
                      <a:noFill/>
                    </a:lnB>
                    <a:solidFill>
                      <a:srgbClr val="C6B8AA"/>
                    </a:solidFill>
                  </a:tcPr>
                </a:tc>
                <a:tc>
                  <a:txBody>
                    <a:bodyPr/>
                    <a:lstStyle/>
                    <a:p>
                      <a:pPr algn="ctr">
                        <a:spcAft>
                          <a:spcPts val="0"/>
                        </a:spcAft>
                      </a:pPr>
                      <a:r>
                        <a:rPr lang="pt-BR" sz="1800" b="1">
                          <a:latin typeface="Arial"/>
                          <a:ea typeface="Times New Roman"/>
                          <a:cs typeface="Times New Roman"/>
                        </a:rPr>
                        <a:t>24 HORAS</a:t>
                      </a:r>
                      <a:endParaRPr lang="pt-BR" sz="2800">
                        <a:latin typeface="Times New Roman"/>
                        <a:ea typeface="Times New Roman"/>
                        <a:cs typeface="Times New Roman"/>
                      </a:endParaRPr>
                    </a:p>
                  </a:txBody>
                  <a:tcPr marL="9525" marR="9525" marT="9525" marB="9525" anchor="ctr">
                    <a:lnL>
                      <a:noFill/>
                    </a:lnL>
                    <a:lnR>
                      <a:noFill/>
                    </a:lnR>
                    <a:lnT>
                      <a:noFill/>
                    </a:lnT>
                    <a:lnB>
                      <a:noFill/>
                    </a:lnB>
                    <a:solidFill>
                      <a:srgbClr val="C6B8AA"/>
                    </a:solidFill>
                  </a:tcPr>
                </a:tc>
                <a:tc vMerge="1">
                  <a:txBody>
                    <a:bodyPr/>
                    <a:lstStyle/>
                    <a:p>
                      <a:endParaRPr lang="pt-BR"/>
                    </a:p>
                  </a:txBody>
                  <a:tcPr/>
                </a:tc>
                <a:extLst>
                  <a:ext uri="{0D108BD9-81ED-4DB2-BD59-A6C34878D82A}">
                    <a16:rowId xmlns:a16="http://schemas.microsoft.com/office/drawing/2014/main" val="10002"/>
                  </a:ext>
                </a:extLst>
              </a:tr>
              <a:tr h="403412">
                <a:tc rowSpan="2">
                  <a:txBody>
                    <a:bodyPr/>
                    <a:lstStyle/>
                    <a:p>
                      <a:pPr algn="ctr">
                        <a:spcAft>
                          <a:spcPts val="0"/>
                        </a:spcAft>
                      </a:pPr>
                      <a:r>
                        <a:rPr lang="pt-BR" sz="1800" b="1">
                          <a:latin typeface="Arial"/>
                          <a:ea typeface="Times New Roman"/>
                          <a:cs typeface="Times New Roman"/>
                        </a:rPr>
                        <a:t>Cenozóica</a:t>
                      </a:r>
                      <a:endParaRPr lang="pt-BR" sz="2800">
                        <a:latin typeface="Times New Roman"/>
                        <a:ea typeface="Times New Roman"/>
                        <a:cs typeface="Times New Roman"/>
                      </a:endParaRPr>
                    </a:p>
                  </a:txBody>
                  <a:tcPr marL="9525" marR="9525" marT="9525" marB="9525" anchor="ctr">
                    <a:lnL>
                      <a:noFill/>
                    </a:lnL>
                    <a:lnR>
                      <a:noFill/>
                    </a:lnR>
                    <a:lnT>
                      <a:noFill/>
                    </a:lnT>
                    <a:lnB>
                      <a:noFill/>
                    </a:lnB>
                    <a:solidFill>
                      <a:srgbClr val="EBEBD6"/>
                    </a:solidFill>
                  </a:tcPr>
                </a:tc>
                <a:tc>
                  <a:txBody>
                    <a:bodyPr/>
                    <a:lstStyle/>
                    <a:p>
                      <a:pPr algn="ctr">
                        <a:spcAft>
                          <a:spcPts val="0"/>
                        </a:spcAft>
                      </a:pPr>
                      <a:r>
                        <a:rPr lang="pt-BR" sz="1800">
                          <a:latin typeface="Arial"/>
                          <a:ea typeface="Times New Roman"/>
                          <a:cs typeface="Times New Roman"/>
                        </a:rPr>
                        <a:t>Quaternário</a:t>
                      </a:r>
                      <a:endParaRPr lang="pt-BR" sz="2800">
                        <a:latin typeface="Times New Roman"/>
                        <a:ea typeface="Times New Roman"/>
                        <a:cs typeface="Times New Roman"/>
                      </a:endParaRPr>
                    </a:p>
                  </a:txBody>
                  <a:tcPr marL="9525" marR="9525" marT="9525" marB="9525" anchor="ctr">
                    <a:lnL>
                      <a:noFill/>
                    </a:lnL>
                    <a:lnR>
                      <a:noFill/>
                    </a:lnR>
                    <a:lnT>
                      <a:noFill/>
                    </a:lnT>
                    <a:lnB>
                      <a:noFill/>
                    </a:lnB>
                    <a:solidFill>
                      <a:srgbClr val="EBEBD6"/>
                    </a:solidFill>
                  </a:tcPr>
                </a:tc>
                <a:tc>
                  <a:txBody>
                    <a:bodyPr/>
                    <a:lstStyle/>
                    <a:p>
                      <a:pPr algn="ctr">
                        <a:spcAft>
                          <a:spcPts val="0"/>
                        </a:spcAft>
                      </a:pPr>
                      <a:r>
                        <a:rPr lang="pt-BR" sz="1800" dirty="0">
                          <a:latin typeface="Arial"/>
                          <a:ea typeface="Times New Roman"/>
                          <a:cs typeface="Times New Roman"/>
                        </a:rPr>
                        <a:t>1.800.000</a:t>
                      </a:r>
                      <a:endParaRPr lang="pt-BR" sz="2800" dirty="0">
                        <a:latin typeface="Times New Roman"/>
                        <a:ea typeface="Times New Roman"/>
                        <a:cs typeface="Times New Roman"/>
                      </a:endParaRPr>
                    </a:p>
                  </a:txBody>
                  <a:tcPr marL="9525" marR="9525" marT="9525" marB="9525" anchor="ctr">
                    <a:lnL>
                      <a:noFill/>
                    </a:lnL>
                    <a:lnR>
                      <a:noFill/>
                    </a:lnR>
                    <a:lnT>
                      <a:noFill/>
                    </a:lnT>
                    <a:lnB>
                      <a:noFill/>
                    </a:lnB>
                    <a:solidFill>
                      <a:srgbClr val="EBEBD6"/>
                    </a:solidFill>
                  </a:tcPr>
                </a:tc>
                <a:tc>
                  <a:txBody>
                    <a:bodyPr/>
                    <a:lstStyle/>
                    <a:p>
                      <a:pPr algn="ctr">
                        <a:spcAft>
                          <a:spcPts val="0"/>
                        </a:spcAft>
                      </a:pPr>
                      <a:r>
                        <a:rPr lang="pt-BR" sz="1800" dirty="0">
                          <a:latin typeface="Arial"/>
                          <a:ea typeface="Times New Roman"/>
                          <a:cs typeface="Times New Roman"/>
                        </a:rPr>
                        <a:t>23h 59min 25s</a:t>
                      </a:r>
                      <a:endParaRPr lang="pt-BR" sz="2800" dirty="0">
                        <a:latin typeface="Times New Roman"/>
                        <a:ea typeface="Times New Roman"/>
                        <a:cs typeface="Times New Roman"/>
                      </a:endParaRPr>
                    </a:p>
                  </a:txBody>
                  <a:tcPr marL="9525" marR="9525" marT="9525" marB="9525" anchor="ctr">
                    <a:lnL>
                      <a:noFill/>
                    </a:lnL>
                    <a:lnR>
                      <a:noFill/>
                    </a:lnR>
                    <a:lnT>
                      <a:noFill/>
                    </a:lnT>
                    <a:lnB>
                      <a:noFill/>
                    </a:lnB>
                    <a:solidFill>
                      <a:srgbClr val="EBEBD6"/>
                    </a:solidFill>
                  </a:tcPr>
                </a:tc>
                <a:tc>
                  <a:txBody>
                    <a:bodyPr/>
                    <a:lstStyle/>
                    <a:p>
                      <a:pPr algn="ctr">
                        <a:spcAft>
                          <a:spcPts val="0"/>
                        </a:spcAft>
                      </a:pPr>
                      <a:r>
                        <a:rPr lang="pt-BR" sz="1800">
                          <a:latin typeface="Arial"/>
                          <a:ea typeface="Times New Roman"/>
                          <a:cs typeface="Times New Roman"/>
                        </a:rPr>
                        <a:t>00h 00min 35s</a:t>
                      </a:r>
                      <a:endParaRPr lang="pt-BR" sz="2800">
                        <a:latin typeface="Times New Roman"/>
                        <a:ea typeface="Times New Roman"/>
                        <a:cs typeface="Times New Roman"/>
                      </a:endParaRPr>
                    </a:p>
                  </a:txBody>
                  <a:tcPr marL="9525" marR="9525" marT="9525" marB="9525" anchor="ctr">
                    <a:lnL>
                      <a:noFill/>
                    </a:lnL>
                    <a:lnR>
                      <a:noFill/>
                    </a:lnR>
                    <a:lnT>
                      <a:noFill/>
                    </a:lnT>
                    <a:lnB>
                      <a:noFill/>
                    </a:lnB>
                    <a:solidFill>
                      <a:srgbClr val="EBEBD6"/>
                    </a:solidFill>
                  </a:tcPr>
                </a:tc>
                <a:extLst>
                  <a:ext uri="{0D108BD9-81ED-4DB2-BD59-A6C34878D82A}">
                    <a16:rowId xmlns:a16="http://schemas.microsoft.com/office/drawing/2014/main" val="10003"/>
                  </a:ext>
                </a:extLst>
              </a:tr>
              <a:tr h="403412">
                <a:tc vMerge="1">
                  <a:txBody>
                    <a:bodyPr/>
                    <a:lstStyle/>
                    <a:p>
                      <a:endParaRPr lang="pt-BR"/>
                    </a:p>
                  </a:txBody>
                  <a:tcPr/>
                </a:tc>
                <a:tc>
                  <a:txBody>
                    <a:bodyPr/>
                    <a:lstStyle/>
                    <a:p>
                      <a:pPr algn="ctr">
                        <a:spcAft>
                          <a:spcPts val="0"/>
                        </a:spcAft>
                      </a:pPr>
                      <a:r>
                        <a:rPr lang="pt-BR" sz="1800">
                          <a:latin typeface="Arial"/>
                          <a:ea typeface="Times New Roman"/>
                          <a:cs typeface="Times New Roman"/>
                        </a:rPr>
                        <a:t>Terciário</a:t>
                      </a:r>
                      <a:endParaRPr lang="pt-BR" sz="2800">
                        <a:latin typeface="Times New Roman"/>
                        <a:ea typeface="Times New Roman"/>
                        <a:cs typeface="Times New Roman"/>
                      </a:endParaRPr>
                    </a:p>
                  </a:txBody>
                  <a:tcPr marL="9525" marR="9525" marT="9525" marB="9525" anchor="ctr">
                    <a:lnL>
                      <a:noFill/>
                    </a:lnL>
                    <a:lnR>
                      <a:noFill/>
                    </a:lnR>
                    <a:lnT>
                      <a:noFill/>
                    </a:lnT>
                    <a:lnB>
                      <a:noFill/>
                    </a:lnB>
                    <a:solidFill>
                      <a:srgbClr val="EBEBD6"/>
                    </a:solidFill>
                  </a:tcPr>
                </a:tc>
                <a:tc>
                  <a:txBody>
                    <a:bodyPr/>
                    <a:lstStyle/>
                    <a:p>
                      <a:pPr algn="ctr">
                        <a:spcAft>
                          <a:spcPts val="0"/>
                        </a:spcAft>
                      </a:pPr>
                      <a:r>
                        <a:rPr lang="pt-BR" sz="1800">
                          <a:latin typeface="Arial"/>
                          <a:ea typeface="Times New Roman"/>
                          <a:cs typeface="Times New Roman"/>
                        </a:rPr>
                        <a:t>65.000.000</a:t>
                      </a:r>
                      <a:endParaRPr lang="pt-BR" sz="2800">
                        <a:latin typeface="Times New Roman"/>
                        <a:ea typeface="Times New Roman"/>
                        <a:cs typeface="Times New Roman"/>
                      </a:endParaRPr>
                    </a:p>
                  </a:txBody>
                  <a:tcPr marL="9525" marR="9525" marT="9525" marB="9525" anchor="ctr">
                    <a:lnL>
                      <a:noFill/>
                    </a:lnL>
                    <a:lnR>
                      <a:noFill/>
                    </a:lnR>
                    <a:lnT>
                      <a:noFill/>
                    </a:lnT>
                    <a:lnB>
                      <a:noFill/>
                    </a:lnB>
                    <a:solidFill>
                      <a:srgbClr val="EBEBD6"/>
                    </a:solidFill>
                  </a:tcPr>
                </a:tc>
                <a:tc>
                  <a:txBody>
                    <a:bodyPr/>
                    <a:lstStyle/>
                    <a:p>
                      <a:pPr algn="ctr">
                        <a:spcAft>
                          <a:spcPts val="0"/>
                        </a:spcAft>
                      </a:pPr>
                      <a:r>
                        <a:rPr lang="pt-BR" sz="1800" dirty="0">
                          <a:latin typeface="Arial"/>
                          <a:ea typeface="Times New Roman"/>
                          <a:cs typeface="Times New Roman"/>
                        </a:rPr>
                        <a:t>23h 39min 12s</a:t>
                      </a:r>
                      <a:endParaRPr lang="pt-BR" sz="2800" dirty="0">
                        <a:latin typeface="Times New Roman"/>
                        <a:ea typeface="Times New Roman"/>
                        <a:cs typeface="Times New Roman"/>
                      </a:endParaRPr>
                    </a:p>
                  </a:txBody>
                  <a:tcPr marL="9525" marR="9525" marT="9525" marB="9525" anchor="ctr">
                    <a:lnL>
                      <a:noFill/>
                    </a:lnL>
                    <a:lnR>
                      <a:noFill/>
                    </a:lnR>
                    <a:lnT>
                      <a:noFill/>
                    </a:lnT>
                    <a:lnB>
                      <a:noFill/>
                    </a:lnB>
                    <a:solidFill>
                      <a:srgbClr val="EBEBD6"/>
                    </a:solidFill>
                  </a:tcPr>
                </a:tc>
                <a:tc>
                  <a:txBody>
                    <a:bodyPr/>
                    <a:lstStyle/>
                    <a:p>
                      <a:pPr algn="ctr">
                        <a:spcAft>
                          <a:spcPts val="0"/>
                        </a:spcAft>
                      </a:pPr>
                      <a:r>
                        <a:rPr lang="pt-BR" sz="1800">
                          <a:latin typeface="Arial"/>
                          <a:ea typeface="Times New Roman"/>
                          <a:cs typeface="Times New Roman"/>
                        </a:rPr>
                        <a:t>00h 20min 13s</a:t>
                      </a:r>
                      <a:endParaRPr lang="pt-BR" sz="2800">
                        <a:latin typeface="Times New Roman"/>
                        <a:ea typeface="Times New Roman"/>
                        <a:cs typeface="Times New Roman"/>
                      </a:endParaRPr>
                    </a:p>
                  </a:txBody>
                  <a:tcPr marL="9525" marR="9525" marT="9525" marB="9525" anchor="ctr">
                    <a:lnL>
                      <a:noFill/>
                    </a:lnL>
                    <a:lnR>
                      <a:noFill/>
                    </a:lnR>
                    <a:lnT>
                      <a:noFill/>
                    </a:lnT>
                    <a:lnB>
                      <a:noFill/>
                    </a:lnB>
                    <a:solidFill>
                      <a:srgbClr val="EBEBD6"/>
                    </a:solidFill>
                  </a:tcPr>
                </a:tc>
                <a:extLst>
                  <a:ext uri="{0D108BD9-81ED-4DB2-BD59-A6C34878D82A}">
                    <a16:rowId xmlns:a16="http://schemas.microsoft.com/office/drawing/2014/main" val="10004"/>
                  </a:ext>
                </a:extLst>
              </a:tr>
              <a:tr h="403412">
                <a:tc rowSpan="3">
                  <a:txBody>
                    <a:bodyPr/>
                    <a:lstStyle/>
                    <a:p>
                      <a:pPr algn="ctr">
                        <a:spcAft>
                          <a:spcPts val="0"/>
                        </a:spcAft>
                      </a:pPr>
                      <a:r>
                        <a:rPr lang="pt-BR" sz="1800" b="1">
                          <a:latin typeface="Arial"/>
                          <a:ea typeface="Times New Roman"/>
                          <a:cs typeface="Times New Roman"/>
                        </a:rPr>
                        <a:t>Mesozóica</a:t>
                      </a:r>
                      <a:endParaRPr lang="pt-BR" sz="2800">
                        <a:latin typeface="Times New Roman"/>
                        <a:ea typeface="Times New Roman"/>
                        <a:cs typeface="Times New Roman"/>
                      </a:endParaRPr>
                    </a:p>
                  </a:txBody>
                  <a:tcPr marL="9525" marR="9525" marT="9525" marB="9525" anchor="ctr">
                    <a:lnL>
                      <a:noFill/>
                    </a:lnL>
                    <a:lnR>
                      <a:noFill/>
                    </a:lnR>
                    <a:lnT>
                      <a:noFill/>
                    </a:lnT>
                    <a:lnB>
                      <a:noFill/>
                    </a:lnB>
                    <a:solidFill>
                      <a:srgbClr val="FFBF80"/>
                    </a:solidFill>
                  </a:tcPr>
                </a:tc>
                <a:tc>
                  <a:txBody>
                    <a:bodyPr/>
                    <a:lstStyle/>
                    <a:p>
                      <a:pPr algn="ctr">
                        <a:spcAft>
                          <a:spcPts val="0"/>
                        </a:spcAft>
                      </a:pPr>
                      <a:r>
                        <a:rPr lang="pt-BR" sz="1800">
                          <a:latin typeface="Arial"/>
                          <a:ea typeface="Times New Roman"/>
                          <a:cs typeface="Times New Roman"/>
                        </a:rPr>
                        <a:t>Cretáceo</a:t>
                      </a:r>
                      <a:endParaRPr lang="pt-BR" sz="2800">
                        <a:latin typeface="Times New Roman"/>
                        <a:ea typeface="Times New Roman"/>
                        <a:cs typeface="Times New Roman"/>
                      </a:endParaRPr>
                    </a:p>
                  </a:txBody>
                  <a:tcPr marL="9525" marR="9525" marT="9525" marB="9525" anchor="ctr">
                    <a:lnL>
                      <a:noFill/>
                    </a:lnL>
                    <a:lnR>
                      <a:noFill/>
                    </a:lnR>
                    <a:lnT>
                      <a:noFill/>
                    </a:lnT>
                    <a:lnB>
                      <a:noFill/>
                    </a:lnB>
                    <a:solidFill>
                      <a:srgbClr val="FFBF80"/>
                    </a:solidFill>
                  </a:tcPr>
                </a:tc>
                <a:tc>
                  <a:txBody>
                    <a:bodyPr/>
                    <a:lstStyle/>
                    <a:p>
                      <a:pPr algn="ctr">
                        <a:spcAft>
                          <a:spcPts val="0"/>
                        </a:spcAft>
                      </a:pPr>
                      <a:r>
                        <a:rPr lang="pt-BR" sz="1800">
                          <a:latin typeface="Arial"/>
                          <a:ea typeface="Times New Roman"/>
                          <a:cs typeface="Times New Roman"/>
                        </a:rPr>
                        <a:t>146.000.000</a:t>
                      </a:r>
                      <a:endParaRPr lang="pt-BR" sz="2800">
                        <a:latin typeface="Times New Roman"/>
                        <a:ea typeface="Times New Roman"/>
                        <a:cs typeface="Times New Roman"/>
                      </a:endParaRPr>
                    </a:p>
                  </a:txBody>
                  <a:tcPr marL="9525" marR="9525" marT="9525" marB="9525" anchor="ctr">
                    <a:lnL>
                      <a:noFill/>
                    </a:lnL>
                    <a:lnR>
                      <a:noFill/>
                    </a:lnR>
                    <a:lnT>
                      <a:noFill/>
                    </a:lnT>
                    <a:lnB>
                      <a:noFill/>
                    </a:lnB>
                    <a:solidFill>
                      <a:srgbClr val="FFBF80"/>
                    </a:solidFill>
                  </a:tcPr>
                </a:tc>
                <a:tc>
                  <a:txBody>
                    <a:bodyPr/>
                    <a:lstStyle/>
                    <a:p>
                      <a:pPr algn="ctr">
                        <a:spcAft>
                          <a:spcPts val="0"/>
                        </a:spcAft>
                      </a:pPr>
                      <a:r>
                        <a:rPr lang="pt-BR" sz="1800" dirty="0">
                          <a:latin typeface="Arial"/>
                          <a:ea typeface="Times New Roman"/>
                          <a:cs typeface="Times New Roman"/>
                        </a:rPr>
                        <a:t>23h 13min 17s</a:t>
                      </a:r>
                      <a:endParaRPr lang="pt-BR" sz="2800" dirty="0">
                        <a:latin typeface="Times New Roman"/>
                        <a:ea typeface="Times New Roman"/>
                        <a:cs typeface="Times New Roman"/>
                      </a:endParaRPr>
                    </a:p>
                  </a:txBody>
                  <a:tcPr marL="9525" marR="9525" marT="9525" marB="9525" anchor="ctr">
                    <a:lnL>
                      <a:noFill/>
                    </a:lnL>
                    <a:lnR>
                      <a:noFill/>
                    </a:lnR>
                    <a:lnT>
                      <a:noFill/>
                    </a:lnT>
                    <a:lnB>
                      <a:noFill/>
                    </a:lnB>
                    <a:solidFill>
                      <a:srgbClr val="FFBF80"/>
                    </a:solidFill>
                  </a:tcPr>
                </a:tc>
                <a:tc>
                  <a:txBody>
                    <a:bodyPr/>
                    <a:lstStyle/>
                    <a:p>
                      <a:pPr algn="ctr">
                        <a:spcAft>
                          <a:spcPts val="0"/>
                        </a:spcAft>
                      </a:pPr>
                      <a:r>
                        <a:rPr lang="pt-BR" sz="1800">
                          <a:latin typeface="Arial"/>
                          <a:ea typeface="Times New Roman"/>
                          <a:cs typeface="Times New Roman"/>
                        </a:rPr>
                        <a:t>00h 25min 55s</a:t>
                      </a:r>
                      <a:endParaRPr lang="pt-BR" sz="2800">
                        <a:latin typeface="Times New Roman"/>
                        <a:ea typeface="Times New Roman"/>
                        <a:cs typeface="Times New Roman"/>
                      </a:endParaRPr>
                    </a:p>
                  </a:txBody>
                  <a:tcPr marL="9525" marR="9525" marT="9525" marB="9525" anchor="ctr">
                    <a:lnL>
                      <a:noFill/>
                    </a:lnL>
                    <a:lnR>
                      <a:noFill/>
                    </a:lnR>
                    <a:lnT>
                      <a:noFill/>
                    </a:lnT>
                    <a:lnB>
                      <a:noFill/>
                    </a:lnB>
                    <a:solidFill>
                      <a:srgbClr val="FFBF80"/>
                    </a:solidFill>
                  </a:tcPr>
                </a:tc>
                <a:extLst>
                  <a:ext uri="{0D108BD9-81ED-4DB2-BD59-A6C34878D82A}">
                    <a16:rowId xmlns:a16="http://schemas.microsoft.com/office/drawing/2014/main" val="10005"/>
                  </a:ext>
                </a:extLst>
              </a:tr>
              <a:tr h="403412">
                <a:tc vMerge="1">
                  <a:txBody>
                    <a:bodyPr/>
                    <a:lstStyle/>
                    <a:p>
                      <a:endParaRPr lang="pt-BR"/>
                    </a:p>
                  </a:txBody>
                  <a:tcPr/>
                </a:tc>
                <a:tc>
                  <a:txBody>
                    <a:bodyPr/>
                    <a:lstStyle/>
                    <a:p>
                      <a:pPr algn="ctr">
                        <a:spcAft>
                          <a:spcPts val="0"/>
                        </a:spcAft>
                      </a:pPr>
                      <a:r>
                        <a:rPr lang="pt-BR" sz="1800">
                          <a:latin typeface="Arial"/>
                          <a:ea typeface="Times New Roman"/>
                          <a:cs typeface="Times New Roman"/>
                        </a:rPr>
                        <a:t>Jurássico</a:t>
                      </a:r>
                      <a:endParaRPr lang="pt-BR" sz="2800">
                        <a:latin typeface="Times New Roman"/>
                        <a:ea typeface="Times New Roman"/>
                        <a:cs typeface="Times New Roman"/>
                      </a:endParaRPr>
                    </a:p>
                  </a:txBody>
                  <a:tcPr marL="9525" marR="9525" marT="9525" marB="9525" anchor="ctr">
                    <a:lnL>
                      <a:noFill/>
                    </a:lnL>
                    <a:lnR>
                      <a:noFill/>
                    </a:lnR>
                    <a:lnT>
                      <a:noFill/>
                    </a:lnT>
                    <a:lnB>
                      <a:noFill/>
                    </a:lnB>
                    <a:solidFill>
                      <a:srgbClr val="FFBF80"/>
                    </a:solidFill>
                  </a:tcPr>
                </a:tc>
                <a:tc>
                  <a:txBody>
                    <a:bodyPr/>
                    <a:lstStyle/>
                    <a:p>
                      <a:pPr algn="ctr">
                        <a:spcAft>
                          <a:spcPts val="0"/>
                        </a:spcAft>
                      </a:pPr>
                      <a:r>
                        <a:rPr lang="pt-BR" sz="1800">
                          <a:latin typeface="Arial"/>
                          <a:ea typeface="Times New Roman"/>
                          <a:cs typeface="Times New Roman"/>
                        </a:rPr>
                        <a:t>208.000.000</a:t>
                      </a:r>
                      <a:endParaRPr lang="pt-BR" sz="2800">
                        <a:latin typeface="Times New Roman"/>
                        <a:ea typeface="Times New Roman"/>
                        <a:cs typeface="Times New Roman"/>
                      </a:endParaRPr>
                    </a:p>
                  </a:txBody>
                  <a:tcPr marL="9525" marR="9525" marT="9525" marB="9525" anchor="ctr">
                    <a:lnL>
                      <a:noFill/>
                    </a:lnL>
                    <a:lnR>
                      <a:noFill/>
                    </a:lnR>
                    <a:lnT>
                      <a:noFill/>
                    </a:lnT>
                    <a:lnB>
                      <a:noFill/>
                    </a:lnB>
                    <a:solidFill>
                      <a:srgbClr val="FFBF80"/>
                    </a:solidFill>
                  </a:tcPr>
                </a:tc>
                <a:tc>
                  <a:txBody>
                    <a:bodyPr/>
                    <a:lstStyle/>
                    <a:p>
                      <a:pPr algn="ctr">
                        <a:spcAft>
                          <a:spcPts val="0"/>
                        </a:spcAft>
                      </a:pPr>
                      <a:r>
                        <a:rPr lang="pt-BR" sz="1800" dirty="0">
                          <a:latin typeface="Arial"/>
                          <a:ea typeface="Times New Roman"/>
                          <a:cs typeface="Times New Roman"/>
                        </a:rPr>
                        <a:t>22h 53min 26s</a:t>
                      </a:r>
                      <a:endParaRPr lang="pt-BR" sz="2800" dirty="0">
                        <a:latin typeface="Times New Roman"/>
                        <a:ea typeface="Times New Roman"/>
                        <a:cs typeface="Times New Roman"/>
                      </a:endParaRPr>
                    </a:p>
                  </a:txBody>
                  <a:tcPr marL="9525" marR="9525" marT="9525" marB="9525" anchor="ctr">
                    <a:lnL>
                      <a:noFill/>
                    </a:lnL>
                    <a:lnR>
                      <a:noFill/>
                    </a:lnR>
                    <a:lnT>
                      <a:noFill/>
                    </a:lnT>
                    <a:lnB>
                      <a:noFill/>
                    </a:lnB>
                    <a:solidFill>
                      <a:srgbClr val="FFBF80"/>
                    </a:solidFill>
                  </a:tcPr>
                </a:tc>
                <a:tc>
                  <a:txBody>
                    <a:bodyPr/>
                    <a:lstStyle/>
                    <a:p>
                      <a:pPr algn="ctr">
                        <a:spcAft>
                          <a:spcPts val="0"/>
                        </a:spcAft>
                      </a:pPr>
                      <a:r>
                        <a:rPr lang="pt-BR" sz="1800">
                          <a:latin typeface="Arial"/>
                          <a:ea typeface="Times New Roman"/>
                          <a:cs typeface="Times New Roman"/>
                        </a:rPr>
                        <a:t>00h 19min 50s</a:t>
                      </a:r>
                      <a:endParaRPr lang="pt-BR" sz="2800">
                        <a:latin typeface="Times New Roman"/>
                        <a:ea typeface="Times New Roman"/>
                        <a:cs typeface="Times New Roman"/>
                      </a:endParaRPr>
                    </a:p>
                  </a:txBody>
                  <a:tcPr marL="9525" marR="9525" marT="9525" marB="9525" anchor="ctr">
                    <a:lnL>
                      <a:noFill/>
                    </a:lnL>
                    <a:lnR>
                      <a:noFill/>
                    </a:lnR>
                    <a:lnT>
                      <a:noFill/>
                    </a:lnT>
                    <a:lnB>
                      <a:noFill/>
                    </a:lnB>
                    <a:solidFill>
                      <a:srgbClr val="FFBF80"/>
                    </a:solidFill>
                  </a:tcPr>
                </a:tc>
                <a:extLst>
                  <a:ext uri="{0D108BD9-81ED-4DB2-BD59-A6C34878D82A}">
                    <a16:rowId xmlns:a16="http://schemas.microsoft.com/office/drawing/2014/main" val="10006"/>
                  </a:ext>
                </a:extLst>
              </a:tr>
              <a:tr h="403412">
                <a:tc vMerge="1">
                  <a:txBody>
                    <a:bodyPr/>
                    <a:lstStyle/>
                    <a:p>
                      <a:endParaRPr lang="pt-BR"/>
                    </a:p>
                  </a:txBody>
                  <a:tcPr/>
                </a:tc>
                <a:tc>
                  <a:txBody>
                    <a:bodyPr/>
                    <a:lstStyle/>
                    <a:p>
                      <a:pPr algn="ctr">
                        <a:spcAft>
                          <a:spcPts val="0"/>
                        </a:spcAft>
                      </a:pPr>
                      <a:r>
                        <a:rPr lang="pt-BR" sz="1800">
                          <a:latin typeface="Arial"/>
                          <a:ea typeface="Times New Roman"/>
                          <a:cs typeface="Times New Roman"/>
                        </a:rPr>
                        <a:t>Triássico</a:t>
                      </a:r>
                      <a:endParaRPr lang="pt-BR" sz="2800">
                        <a:latin typeface="Times New Roman"/>
                        <a:ea typeface="Times New Roman"/>
                        <a:cs typeface="Times New Roman"/>
                      </a:endParaRPr>
                    </a:p>
                  </a:txBody>
                  <a:tcPr marL="9525" marR="9525" marT="9525" marB="9525" anchor="ctr">
                    <a:lnL>
                      <a:noFill/>
                    </a:lnL>
                    <a:lnR>
                      <a:noFill/>
                    </a:lnR>
                    <a:lnT>
                      <a:noFill/>
                    </a:lnT>
                    <a:lnB>
                      <a:noFill/>
                    </a:lnB>
                    <a:solidFill>
                      <a:srgbClr val="FFBF80"/>
                    </a:solidFill>
                  </a:tcPr>
                </a:tc>
                <a:tc>
                  <a:txBody>
                    <a:bodyPr/>
                    <a:lstStyle/>
                    <a:p>
                      <a:pPr algn="ctr">
                        <a:spcAft>
                          <a:spcPts val="0"/>
                        </a:spcAft>
                      </a:pPr>
                      <a:r>
                        <a:rPr lang="pt-BR" sz="1800">
                          <a:latin typeface="Arial"/>
                          <a:ea typeface="Times New Roman"/>
                          <a:cs typeface="Times New Roman"/>
                        </a:rPr>
                        <a:t>245.000.000</a:t>
                      </a:r>
                      <a:endParaRPr lang="pt-BR" sz="2800">
                        <a:latin typeface="Times New Roman"/>
                        <a:ea typeface="Times New Roman"/>
                        <a:cs typeface="Times New Roman"/>
                      </a:endParaRPr>
                    </a:p>
                  </a:txBody>
                  <a:tcPr marL="9525" marR="9525" marT="9525" marB="9525" anchor="ctr">
                    <a:lnL>
                      <a:noFill/>
                    </a:lnL>
                    <a:lnR>
                      <a:noFill/>
                    </a:lnR>
                    <a:lnT>
                      <a:noFill/>
                    </a:lnT>
                    <a:lnB>
                      <a:noFill/>
                    </a:lnB>
                    <a:solidFill>
                      <a:srgbClr val="FFBF80"/>
                    </a:solidFill>
                  </a:tcPr>
                </a:tc>
                <a:tc>
                  <a:txBody>
                    <a:bodyPr/>
                    <a:lstStyle/>
                    <a:p>
                      <a:pPr algn="ctr">
                        <a:spcAft>
                          <a:spcPts val="0"/>
                        </a:spcAft>
                      </a:pPr>
                      <a:r>
                        <a:rPr lang="pt-BR" sz="1800" dirty="0">
                          <a:latin typeface="Arial"/>
                          <a:ea typeface="Times New Roman"/>
                          <a:cs typeface="Times New Roman"/>
                        </a:rPr>
                        <a:t>22h 41min 36s</a:t>
                      </a:r>
                      <a:endParaRPr lang="pt-BR" sz="2800" dirty="0">
                        <a:latin typeface="Times New Roman"/>
                        <a:ea typeface="Times New Roman"/>
                        <a:cs typeface="Times New Roman"/>
                      </a:endParaRPr>
                    </a:p>
                  </a:txBody>
                  <a:tcPr marL="9525" marR="9525" marT="9525" marB="9525" anchor="ctr">
                    <a:lnL>
                      <a:noFill/>
                    </a:lnL>
                    <a:lnR>
                      <a:noFill/>
                    </a:lnR>
                    <a:lnT>
                      <a:noFill/>
                    </a:lnT>
                    <a:lnB>
                      <a:noFill/>
                    </a:lnB>
                    <a:solidFill>
                      <a:srgbClr val="FFBF80"/>
                    </a:solidFill>
                  </a:tcPr>
                </a:tc>
                <a:tc>
                  <a:txBody>
                    <a:bodyPr/>
                    <a:lstStyle/>
                    <a:p>
                      <a:pPr algn="ctr">
                        <a:spcAft>
                          <a:spcPts val="0"/>
                        </a:spcAft>
                      </a:pPr>
                      <a:r>
                        <a:rPr lang="pt-BR" sz="1800">
                          <a:latin typeface="Arial"/>
                          <a:ea typeface="Times New Roman"/>
                          <a:cs typeface="Times New Roman"/>
                        </a:rPr>
                        <a:t>00h 11min 50s</a:t>
                      </a:r>
                      <a:endParaRPr lang="pt-BR" sz="2800">
                        <a:latin typeface="Times New Roman"/>
                        <a:ea typeface="Times New Roman"/>
                        <a:cs typeface="Times New Roman"/>
                      </a:endParaRPr>
                    </a:p>
                  </a:txBody>
                  <a:tcPr marL="9525" marR="9525" marT="9525" marB="9525" anchor="ctr">
                    <a:lnL>
                      <a:noFill/>
                    </a:lnL>
                    <a:lnR>
                      <a:noFill/>
                    </a:lnR>
                    <a:lnT>
                      <a:noFill/>
                    </a:lnT>
                    <a:lnB>
                      <a:noFill/>
                    </a:lnB>
                    <a:solidFill>
                      <a:srgbClr val="FFBF80"/>
                    </a:solidFill>
                  </a:tcPr>
                </a:tc>
                <a:extLst>
                  <a:ext uri="{0D108BD9-81ED-4DB2-BD59-A6C34878D82A}">
                    <a16:rowId xmlns:a16="http://schemas.microsoft.com/office/drawing/2014/main" val="10007"/>
                  </a:ext>
                </a:extLst>
              </a:tr>
              <a:tr h="403412">
                <a:tc rowSpan="6">
                  <a:txBody>
                    <a:bodyPr/>
                    <a:lstStyle/>
                    <a:p>
                      <a:pPr algn="ctr">
                        <a:spcAft>
                          <a:spcPts val="0"/>
                        </a:spcAft>
                      </a:pPr>
                      <a:r>
                        <a:rPr lang="pt-BR" sz="1800" b="1">
                          <a:latin typeface="Arial"/>
                          <a:ea typeface="Times New Roman"/>
                          <a:cs typeface="Times New Roman"/>
                        </a:rPr>
                        <a:t>PALEOZÓICA</a:t>
                      </a:r>
                      <a:endParaRPr lang="pt-BR" sz="2800">
                        <a:latin typeface="Times New Roman"/>
                        <a:ea typeface="Times New Roman"/>
                        <a:cs typeface="Times New Roman"/>
                      </a:endParaRPr>
                    </a:p>
                  </a:txBody>
                  <a:tcPr marL="9525" marR="9525" marT="9525" marB="9525" anchor="ctr">
                    <a:lnL>
                      <a:noFill/>
                    </a:lnL>
                    <a:lnR>
                      <a:noFill/>
                    </a:lnR>
                    <a:lnT>
                      <a:noFill/>
                    </a:lnT>
                    <a:lnB>
                      <a:noFill/>
                    </a:lnB>
                    <a:solidFill>
                      <a:srgbClr val="F0F8C7"/>
                    </a:solidFill>
                  </a:tcPr>
                </a:tc>
                <a:tc>
                  <a:txBody>
                    <a:bodyPr/>
                    <a:lstStyle/>
                    <a:p>
                      <a:pPr algn="ctr">
                        <a:spcAft>
                          <a:spcPts val="0"/>
                        </a:spcAft>
                      </a:pPr>
                      <a:r>
                        <a:rPr lang="pt-BR" sz="1800">
                          <a:latin typeface="Arial"/>
                          <a:ea typeface="Times New Roman"/>
                          <a:cs typeface="Times New Roman"/>
                        </a:rPr>
                        <a:t>Permiano</a:t>
                      </a:r>
                      <a:endParaRPr lang="pt-BR" sz="2800">
                        <a:latin typeface="Times New Roman"/>
                        <a:ea typeface="Times New Roman"/>
                        <a:cs typeface="Times New Roman"/>
                      </a:endParaRPr>
                    </a:p>
                  </a:txBody>
                  <a:tcPr marL="9525" marR="9525" marT="9525" marB="9525" anchor="ctr">
                    <a:lnL>
                      <a:noFill/>
                    </a:lnL>
                    <a:lnR>
                      <a:noFill/>
                    </a:lnR>
                    <a:lnT>
                      <a:noFill/>
                    </a:lnT>
                    <a:lnB>
                      <a:noFill/>
                    </a:lnB>
                    <a:solidFill>
                      <a:srgbClr val="F0F8C7"/>
                    </a:solidFill>
                  </a:tcPr>
                </a:tc>
                <a:tc>
                  <a:txBody>
                    <a:bodyPr/>
                    <a:lstStyle/>
                    <a:p>
                      <a:pPr algn="ctr">
                        <a:spcAft>
                          <a:spcPts val="0"/>
                        </a:spcAft>
                      </a:pPr>
                      <a:r>
                        <a:rPr lang="pt-BR" sz="1800">
                          <a:latin typeface="Arial"/>
                          <a:ea typeface="Times New Roman"/>
                          <a:cs typeface="Times New Roman"/>
                        </a:rPr>
                        <a:t>286.000.000</a:t>
                      </a:r>
                      <a:endParaRPr lang="pt-BR" sz="2800">
                        <a:latin typeface="Times New Roman"/>
                        <a:ea typeface="Times New Roman"/>
                        <a:cs typeface="Times New Roman"/>
                      </a:endParaRPr>
                    </a:p>
                  </a:txBody>
                  <a:tcPr marL="9525" marR="9525" marT="9525" marB="9525" anchor="ctr">
                    <a:lnL>
                      <a:noFill/>
                    </a:lnL>
                    <a:lnR>
                      <a:noFill/>
                    </a:lnR>
                    <a:lnT>
                      <a:noFill/>
                    </a:lnT>
                    <a:lnB>
                      <a:noFill/>
                    </a:lnB>
                    <a:solidFill>
                      <a:srgbClr val="F0F8C7"/>
                    </a:solidFill>
                  </a:tcPr>
                </a:tc>
                <a:tc>
                  <a:txBody>
                    <a:bodyPr/>
                    <a:lstStyle/>
                    <a:p>
                      <a:pPr algn="ctr">
                        <a:spcAft>
                          <a:spcPts val="0"/>
                        </a:spcAft>
                      </a:pPr>
                      <a:r>
                        <a:rPr lang="pt-BR" sz="1800">
                          <a:latin typeface="Arial"/>
                          <a:ea typeface="Times New Roman"/>
                          <a:cs typeface="Times New Roman"/>
                        </a:rPr>
                        <a:t>22h 28min 29s</a:t>
                      </a:r>
                      <a:endParaRPr lang="pt-BR" sz="2800">
                        <a:latin typeface="Times New Roman"/>
                        <a:ea typeface="Times New Roman"/>
                        <a:cs typeface="Times New Roman"/>
                      </a:endParaRPr>
                    </a:p>
                  </a:txBody>
                  <a:tcPr marL="9525" marR="9525" marT="9525" marB="9525" anchor="ctr">
                    <a:lnL>
                      <a:noFill/>
                    </a:lnL>
                    <a:lnR>
                      <a:noFill/>
                    </a:lnR>
                    <a:lnT>
                      <a:noFill/>
                    </a:lnT>
                    <a:lnB>
                      <a:noFill/>
                    </a:lnB>
                    <a:solidFill>
                      <a:srgbClr val="F0F8C7"/>
                    </a:solidFill>
                  </a:tcPr>
                </a:tc>
                <a:tc>
                  <a:txBody>
                    <a:bodyPr/>
                    <a:lstStyle/>
                    <a:p>
                      <a:pPr algn="ctr">
                        <a:spcAft>
                          <a:spcPts val="0"/>
                        </a:spcAft>
                      </a:pPr>
                      <a:r>
                        <a:rPr lang="pt-BR" sz="1800" dirty="0">
                          <a:latin typeface="Arial"/>
                          <a:ea typeface="Times New Roman"/>
                          <a:cs typeface="Times New Roman"/>
                        </a:rPr>
                        <a:t>00h 13min 07s</a:t>
                      </a:r>
                      <a:endParaRPr lang="pt-BR" sz="2800" dirty="0">
                        <a:latin typeface="Times New Roman"/>
                        <a:ea typeface="Times New Roman"/>
                        <a:cs typeface="Times New Roman"/>
                      </a:endParaRPr>
                    </a:p>
                  </a:txBody>
                  <a:tcPr marL="9525" marR="9525" marT="9525" marB="9525" anchor="ctr">
                    <a:lnL>
                      <a:noFill/>
                    </a:lnL>
                    <a:lnR>
                      <a:noFill/>
                    </a:lnR>
                    <a:lnT>
                      <a:noFill/>
                    </a:lnT>
                    <a:lnB>
                      <a:noFill/>
                    </a:lnB>
                    <a:solidFill>
                      <a:srgbClr val="F0F8C7"/>
                    </a:solidFill>
                  </a:tcPr>
                </a:tc>
                <a:extLst>
                  <a:ext uri="{0D108BD9-81ED-4DB2-BD59-A6C34878D82A}">
                    <a16:rowId xmlns:a16="http://schemas.microsoft.com/office/drawing/2014/main" val="10008"/>
                  </a:ext>
                </a:extLst>
              </a:tr>
              <a:tr h="403412">
                <a:tc vMerge="1">
                  <a:txBody>
                    <a:bodyPr/>
                    <a:lstStyle/>
                    <a:p>
                      <a:endParaRPr lang="pt-BR"/>
                    </a:p>
                  </a:txBody>
                  <a:tcPr/>
                </a:tc>
                <a:tc>
                  <a:txBody>
                    <a:bodyPr/>
                    <a:lstStyle/>
                    <a:p>
                      <a:pPr algn="ctr">
                        <a:spcAft>
                          <a:spcPts val="0"/>
                        </a:spcAft>
                      </a:pPr>
                      <a:r>
                        <a:rPr lang="pt-BR" sz="1800">
                          <a:latin typeface="Arial"/>
                          <a:ea typeface="Times New Roman"/>
                          <a:cs typeface="Times New Roman"/>
                        </a:rPr>
                        <a:t>Carbonífero</a:t>
                      </a:r>
                      <a:endParaRPr lang="pt-BR" sz="2800">
                        <a:latin typeface="Times New Roman"/>
                        <a:ea typeface="Times New Roman"/>
                        <a:cs typeface="Times New Roman"/>
                      </a:endParaRPr>
                    </a:p>
                  </a:txBody>
                  <a:tcPr marL="9525" marR="9525" marT="9525" marB="9525" anchor="ctr">
                    <a:lnL>
                      <a:noFill/>
                    </a:lnL>
                    <a:lnR>
                      <a:noFill/>
                    </a:lnR>
                    <a:lnT>
                      <a:noFill/>
                    </a:lnT>
                    <a:lnB>
                      <a:noFill/>
                    </a:lnB>
                    <a:solidFill>
                      <a:srgbClr val="F0F8C7"/>
                    </a:solidFill>
                  </a:tcPr>
                </a:tc>
                <a:tc>
                  <a:txBody>
                    <a:bodyPr/>
                    <a:lstStyle/>
                    <a:p>
                      <a:pPr algn="ctr">
                        <a:spcAft>
                          <a:spcPts val="0"/>
                        </a:spcAft>
                      </a:pPr>
                      <a:r>
                        <a:rPr lang="pt-BR" sz="1800">
                          <a:latin typeface="Arial"/>
                          <a:ea typeface="Times New Roman"/>
                          <a:cs typeface="Times New Roman"/>
                        </a:rPr>
                        <a:t>360.000.000</a:t>
                      </a:r>
                      <a:endParaRPr lang="pt-BR" sz="2800">
                        <a:latin typeface="Times New Roman"/>
                        <a:ea typeface="Times New Roman"/>
                        <a:cs typeface="Times New Roman"/>
                      </a:endParaRPr>
                    </a:p>
                  </a:txBody>
                  <a:tcPr marL="9525" marR="9525" marT="9525" marB="9525" anchor="ctr">
                    <a:lnL>
                      <a:noFill/>
                    </a:lnL>
                    <a:lnR>
                      <a:noFill/>
                    </a:lnR>
                    <a:lnT>
                      <a:noFill/>
                    </a:lnT>
                    <a:lnB>
                      <a:noFill/>
                    </a:lnB>
                    <a:solidFill>
                      <a:srgbClr val="F0F8C7"/>
                    </a:solidFill>
                  </a:tcPr>
                </a:tc>
                <a:tc>
                  <a:txBody>
                    <a:bodyPr/>
                    <a:lstStyle/>
                    <a:p>
                      <a:pPr algn="ctr">
                        <a:spcAft>
                          <a:spcPts val="0"/>
                        </a:spcAft>
                      </a:pPr>
                      <a:r>
                        <a:rPr lang="pt-BR" sz="1800">
                          <a:latin typeface="Arial"/>
                          <a:ea typeface="Times New Roman"/>
                          <a:cs typeface="Times New Roman"/>
                        </a:rPr>
                        <a:t>22h 04min 48s</a:t>
                      </a:r>
                      <a:endParaRPr lang="pt-BR" sz="2800">
                        <a:latin typeface="Times New Roman"/>
                        <a:ea typeface="Times New Roman"/>
                        <a:cs typeface="Times New Roman"/>
                      </a:endParaRPr>
                    </a:p>
                  </a:txBody>
                  <a:tcPr marL="9525" marR="9525" marT="9525" marB="9525" anchor="ctr">
                    <a:lnL>
                      <a:noFill/>
                    </a:lnL>
                    <a:lnR>
                      <a:noFill/>
                    </a:lnR>
                    <a:lnT>
                      <a:noFill/>
                    </a:lnT>
                    <a:lnB>
                      <a:noFill/>
                    </a:lnB>
                    <a:solidFill>
                      <a:srgbClr val="F0F8C7"/>
                    </a:solidFill>
                  </a:tcPr>
                </a:tc>
                <a:tc>
                  <a:txBody>
                    <a:bodyPr/>
                    <a:lstStyle/>
                    <a:p>
                      <a:pPr algn="ctr">
                        <a:spcAft>
                          <a:spcPts val="0"/>
                        </a:spcAft>
                      </a:pPr>
                      <a:r>
                        <a:rPr lang="pt-BR" sz="1800" dirty="0">
                          <a:latin typeface="Arial"/>
                          <a:ea typeface="Times New Roman"/>
                          <a:cs typeface="Times New Roman"/>
                        </a:rPr>
                        <a:t>00h 23min 41s</a:t>
                      </a:r>
                      <a:endParaRPr lang="pt-BR" sz="2800" dirty="0">
                        <a:latin typeface="Times New Roman"/>
                        <a:ea typeface="Times New Roman"/>
                        <a:cs typeface="Times New Roman"/>
                      </a:endParaRPr>
                    </a:p>
                  </a:txBody>
                  <a:tcPr marL="9525" marR="9525" marT="9525" marB="9525" anchor="ctr">
                    <a:lnL>
                      <a:noFill/>
                    </a:lnL>
                    <a:lnR>
                      <a:noFill/>
                    </a:lnR>
                    <a:lnT>
                      <a:noFill/>
                    </a:lnT>
                    <a:lnB>
                      <a:noFill/>
                    </a:lnB>
                    <a:solidFill>
                      <a:srgbClr val="F0F8C7"/>
                    </a:solidFill>
                  </a:tcPr>
                </a:tc>
                <a:extLst>
                  <a:ext uri="{0D108BD9-81ED-4DB2-BD59-A6C34878D82A}">
                    <a16:rowId xmlns:a16="http://schemas.microsoft.com/office/drawing/2014/main" val="10009"/>
                  </a:ext>
                </a:extLst>
              </a:tr>
              <a:tr h="403412">
                <a:tc vMerge="1">
                  <a:txBody>
                    <a:bodyPr/>
                    <a:lstStyle/>
                    <a:p>
                      <a:endParaRPr lang="pt-BR"/>
                    </a:p>
                  </a:txBody>
                  <a:tcPr/>
                </a:tc>
                <a:tc>
                  <a:txBody>
                    <a:bodyPr/>
                    <a:lstStyle/>
                    <a:p>
                      <a:pPr algn="ctr">
                        <a:spcAft>
                          <a:spcPts val="0"/>
                        </a:spcAft>
                      </a:pPr>
                      <a:r>
                        <a:rPr lang="pt-BR" sz="1800">
                          <a:latin typeface="Arial"/>
                          <a:ea typeface="Times New Roman"/>
                          <a:cs typeface="Times New Roman"/>
                        </a:rPr>
                        <a:t>Devoniano</a:t>
                      </a:r>
                      <a:endParaRPr lang="pt-BR" sz="2800">
                        <a:latin typeface="Times New Roman"/>
                        <a:ea typeface="Times New Roman"/>
                        <a:cs typeface="Times New Roman"/>
                      </a:endParaRPr>
                    </a:p>
                  </a:txBody>
                  <a:tcPr marL="9525" marR="9525" marT="9525" marB="9525" anchor="ctr">
                    <a:lnL>
                      <a:noFill/>
                    </a:lnL>
                    <a:lnR>
                      <a:noFill/>
                    </a:lnR>
                    <a:lnT>
                      <a:noFill/>
                    </a:lnT>
                    <a:lnB>
                      <a:noFill/>
                    </a:lnB>
                    <a:solidFill>
                      <a:srgbClr val="F0F8C7"/>
                    </a:solidFill>
                  </a:tcPr>
                </a:tc>
                <a:tc>
                  <a:txBody>
                    <a:bodyPr/>
                    <a:lstStyle/>
                    <a:p>
                      <a:pPr algn="ctr">
                        <a:spcAft>
                          <a:spcPts val="0"/>
                        </a:spcAft>
                      </a:pPr>
                      <a:r>
                        <a:rPr lang="pt-BR" sz="1800">
                          <a:latin typeface="Arial"/>
                          <a:ea typeface="Times New Roman"/>
                          <a:cs typeface="Times New Roman"/>
                        </a:rPr>
                        <a:t>410.000.000</a:t>
                      </a:r>
                      <a:endParaRPr lang="pt-BR" sz="2800">
                        <a:latin typeface="Times New Roman"/>
                        <a:ea typeface="Times New Roman"/>
                        <a:cs typeface="Times New Roman"/>
                      </a:endParaRPr>
                    </a:p>
                  </a:txBody>
                  <a:tcPr marL="9525" marR="9525" marT="9525" marB="9525" anchor="ctr">
                    <a:lnL>
                      <a:noFill/>
                    </a:lnL>
                    <a:lnR>
                      <a:noFill/>
                    </a:lnR>
                    <a:lnT>
                      <a:noFill/>
                    </a:lnT>
                    <a:lnB>
                      <a:noFill/>
                    </a:lnB>
                    <a:solidFill>
                      <a:srgbClr val="F0F8C7"/>
                    </a:solidFill>
                  </a:tcPr>
                </a:tc>
                <a:tc>
                  <a:txBody>
                    <a:bodyPr/>
                    <a:lstStyle/>
                    <a:p>
                      <a:pPr algn="ctr">
                        <a:spcAft>
                          <a:spcPts val="0"/>
                        </a:spcAft>
                      </a:pPr>
                      <a:r>
                        <a:rPr lang="pt-BR" sz="1800">
                          <a:latin typeface="Arial"/>
                          <a:ea typeface="Times New Roman"/>
                          <a:cs typeface="Times New Roman"/>
                        </a:rPr>
                        <a:t>21h 48min 48s</a:t>
                      </a:r>
                      <a:endParaRPr lang="pt-BR" sz="2800">
                        <a:latin typeface="Times New Roman"/>
                        <a:ea typeface="Times New Roman"/>
                        <a:cs typeface="Times New Roman"/>
                      </a:endParaRPr>
                    </a:p>
                  </a:txBody>
                  <a:tcPr marL="9525" marR="9525" marT="9525" marB="9525" anchor="ctr">
                    <a:lnL>
                      <a:noFill/>
                    </a:lnL>
                    <a:lnR>
                      <a:noFill/>
                    </a:lnR>
                    <a:lnT>
                      <a:noFill/>
                    </a:lnT>
                    <a:lnB>
                      <a:noFill/>
                    </a:lnB>
                    <a:solidFill>
                      <a:srgbClr val="F0F8C7"/>
                    </a:solidFill>
                  </a:tcPr>
                </a:tc>
                <a:tc>
                  <a:txBody>
                    <a:bodyPr/>
                    <a:lstStyle/>
                    <a:p>
                      <a:pPr algn="ctr">
                        <a:spcAft>
                          <a:spcPts val="0"/>
                        </a:spcAft>
                      </a:pPr>
                      <a:r>
                        <a:rPr lang="pt-BR" sz="1800" dirty="0">
                          <a:latin typeface="Arial"/>
                          <a:ea typeface="Times New Roman"/>
                          <a:cs typeface="Times New Roman"/>
                        </a:rPr>
                        <a:t>00h 16min 00s</a:t>
                      </a:r>
                      <a:endParaRPr lang="pt-BR" sz="2800" dirty="0">
                        <a:latin typeface="Times New Roman"/>
                        <a:ea typeface="Times New Roman"/>
                        <a:cs typeface="Times New Roman"/>
                      </a:endParaRPr>
                    </a:p>
                  </a:txBody>
                  <a:tcPr marL="9525" marR="9525" marT="9525" marB="9525" anchor="ctr">
                    <a:lnL>
                      <a:noFill/>
                    </a:lnL>
                    <a:lnR>
                      <a:noFill/>
                    </a:lnR>
                    <a:lnT>
                      <a:noFill/>
                    </a:lnT>
                    <a:lnB>
                      <a:noFill/>
                    </a:lnB>
                    <a:solidFill>
                      <a:srgbClr val="F0F8C7"/>
                    </a:solidFill>
                  </a:tcPr>
                </a:tc>
                <a:extLst>
                  <a:ext uri="{0D108BD9-81ED-4DB2-BD59-A6C34878D82A}">
                    <a16:rowId xmlns:a16="http://schemas.microsoft.com/office/drawing/2014/main" val="10010"/>
                  </a:ext>
                </a:extLst>
              </a:tr>
              <a:tr h="403412">
                <a:tc vMerge="1">
                  <a:txBody>
                    <a:bodyPr/>
                    <a:lstStyle/>
                    <a:p>
                      <a:endParaRPr lang="pt-BR"/>
                    </a:p>
                  </a:txBody>
                  <a:tcPr/>
                </a:tc>
                <a:tc>
                  <a:txBody>
                    <a:bodyPr/>
                    <a:lstStyle/>
                    <a:p>
                      <a:pPr algn="ctr">
                        <a:spcAft>
                          <a:spcPts val="0"/>
                        </a:spcAft>
                      </a:pPr>
                      <a:r>
                        <a:rPr lang="pt-BR" sz="1800">
                          <a:latin typeface="Arial"/>
                          <a:ea typeface="Times New Roman"/>
                          <a:cs typeface="Times New Roman"/>
                        </a:rPr>
                        <a:t>Siluriano</a:t>
                      </a:r>
                      <a:endParaRPr lang="pt-BR" sz="2800">
                        <a:latin typeface="Times New Roman"/>
                        <a:ea typeface="Times New Roman"/>
                        <a:cs typeface="Times New Roman"/>
                      </a:endParaRPr>
                    </a:p>
                  </a:txBody>
                  <a:tcPr marL="9525" marR="9525" marT="9525" marB="9525" anchor="ctr">
                    <a:lnL>
                      <a:noFill/>
                    </a:lnL>
                    <a:lnR>
                      <a:noFill/>
                    </a:lnR>
                    <a:lnT>
                      <a:noFill/>
                    </a:lnT>
                    <a:lnB>
                      <a:noFill/>
                    </a:lnB>
                    <a:solidFill>
                      <a:srgbClr val="F0F8C7"/>
                    </a:solidFill>
                  </a:tcPr>
                </a:tc>
                <a:tc>
                  <a:txBody>
                    <a:bodyPr/>
                    <a:lstStyle/>
                    <a:p>
                      <a:pPr algn="ctr">
                        <a:spcAft>
                          <a:spcPts val="0"/>
                        </a:spcAft>
                      </a:pPr>
                      <a:r>
                        <a:rPr lang="pt-BR" sz="1800">
                          <a:latin typeface="Arial"/>
                          <a:ea typeface="Times New Roman"/>
                          <a:cs typeface="Times New Roman"/>
                        </a:rPr>
                        <a:t>440.000.000</a:t>
                      </a:r>
                      <a:endParaRPr lang="pt-BR" sz="2800">
                        <a:latin typeface="Times New Roman"/>
                        <a:ea typeface="Times New Roman"/>
                        <a:cs typeface="Times New Roman"/>
                      </a:endParaRPr>
                    </a:p>
                  </a:txBody>
                  <a:tcPr marL="9525" marR="9525" marT="9525" marB="9525" anchor="ctr">
                    <a:lnL>
                      <a:noFill/>
                    </a:lnL>
                    <a:lnR>
                      <a:noFill/>
                    </a:lnR>
                    <a:lnT>
                      <a:noFill/>
                    </a:lnT>
                    <a:lnB>
                      <a:noFill/>
                    </a:lnB>
                    <a:solidFill>
                      <a:srgbClr val="F0F8C7"/>
                    </a:solidFill>
                  </a:tcPr>
                </a:tc>
                <a:tc>
                  <a:txBody>
                    <a:bodyPr/>
                    <a:lstStyle/>
                    <a:p>
                      <a:pPr algn="ctr">
                        <a:spcAft>
                          <a:spcPts val="0"/>
                        </a:spcAft>
                      </a:pPr>
                      <a:r>
                        <a:rPr lang="pt-BR" sz="1800" dirty="0">
                          <a:latin typeface="Arial"/>
                          <a:ea typeface="Times New Roman"/>
                          <a:cs typeface="Times New Roman"/>
                        </a:rPr>
                        <a:t>21h 39min 12s</a:t>
                      </a:r>
                      <a:endParaRPr lang="pt-BR" sz="2800" dirty="0">
                        <a:latin typeface="Times New Roman"/>
                        <a:ea typeface="Times New Roman"/>
                        <a:cs typeface="Times New Roman"/>
                      </a:endParaRPr>
                    </a:p>
                  </a:txBody>
                  <a:tcPr marL="9525" marR="9525" marT="9525" marB="9525" anchor="ctr">
                    <a:lnL>
                      <a:noFill/>
                    </a:lnL>
                    <a:lnR>
                      <a:noFill/>
                    </a:lnR>
                    <a:lnT>
                      <a:noFill/>
                    </a:lnT>
                    <a:lnB>
                      <a:noFill/>
                    </a:lnB>
                    <a:solidFill>
                      <a:srgbClr val="F0F8C7"/>
                    </a:solidFill>
                  </a:tcPr>
                </a:tc>
                <a:tc>
                  <a:txBody>
                    <a:bodyPr/>
                    <a:lstStyle/>
                    <a:p>
                      <a:pPr algn="ctr">
                        <a:spcAft>
                          <a:spcPts val="0"/>
                        </a:spcAft>
                      </a:pPr>
                      <a:r>
                        <a:rPr lang="pt-BR" sz="1800" dirty="0">
                          <a:latin typeface="Arial"/>
                          <a:ea typeface="Times New Roman"/>
                          <a:cs typeface="Times New Roman"/>
                        </a:rPr>
                        <a:t>00h 09min 36s</a:t>
                      </a:r>
                      <a:endParaRPr lang="pt-BR" sz="2800" dirty="0">
                        <a:latin typeface="Times New Roman"/>
                        <a:ea typeface="Times New Roman"/>
                        <a:cs typeface="Times New Roman"/>
                      </a:endParaRPr>
                    </a:p>
                  </a:txBody>
                  <a:tcPr marL="9525" marR="9525" marT="9525" marB="9525" anchor="ctr">
                    <a:lnL>
                      <a:noFill/>
                    </a:lnL>
                    <a:lnR>
                      <a:noFill/>
                    </a:lnR>
                    <a:lnT>
                      <a:noFill/>
                    </a:lnT>
                    <a:lnB>
                      <a:noFill/>
                    </a:lnB>
                    <a:solidFill>
                      <a:srgbClr val="F0F8C7"/>
                    </a:solidFill>
                  </a:tcPr>
                </a:tc>
                <a:extLst>
                  <a:ext uri="{0D108BD9-81ED-4DB2-BD59-A6C34878D82A}">
                    <a16:rowId xmlns:a16="http://schemas.microsoft.com/office/drawing/2014/main" val="10011"/>
                  </a:ext>
                </a:extLst>
              </a:tr>
              <a:tr h="403412">
                <a:tc vMerge="1">
                  <a:txBody>
                    <a:bodyPr/>
                    <a:lstStyle/>
                    <a:p>
                      <a:endParaRPr lang="pt-BR"/>
                    </a:p>
                  </a:txBody>
                  <a:tcPr/>
                </a:tc>
                <a:tc>
                  <a:txBody>
                    <a:bodyPr/>
                    <a:lstStyle/>
                    <a:p>
                      <a:pPr algn="ctr">
                        <a:spcAft>
                          <a:spcPts val="0"/>
                        </a:spcAft>
                      </a:pPr>
                      <a:r>
                        <a:rPr lang="pt-BR" sz="1800" dirty="0">
                          <a:latin typeface="Arial"/>
                          <a:ea typeface="Times New Roman"/>
                          <a:cs typeface="Times New Roman"/>
                        </a:rPr>
                        <a:t>Ordoviciano</a:t>
                      </a:r>
                      <a:endParaRPr lang="pt-BR" sz="2800" dirty="0">
                        <a:latin typeface="Times New Roman"/>
                        <a:ea typeface="Times New Roman"/>
                        <a:cs typeface="Times New Roman"/>
                      </a:endParaRPr>
                    </a:p>
                  </a:txBody>
                  <a:tcPr marL="9525" marR="9525" marT="9525" marB="9525" anchor="ctr">
                    <a:lnL>
                      <a:noFill/>
                    </a:lnL>
                    <a:lnR>
                      <a:noFill/>
                    </a:lnR>
                    <a:lnT>
                      <a:noFill/>
                    </a:lnT>
                    <a:lnB>
                      <a:noFill/>
                    </a:lnB>
                    <a:solidFill>
                      <a:srgbClr val="F0F8C7"/>
                    </a:solidFill>
                  </a:tcPr>
                </a:tc>
                <a:tc>
                  <a:txBody>
                    <a:bodyPr/>
                    <a:lstStyle/>
                    <a:p>
                      <a:pPr algn="ctr">
                        <a:spcAft>
                          <a:spcPts val="0"/>
                        </a:spcAft>
                      </a:pPr>
                      <a:r>
                        <a:rPr lang="pt-BR" sz="1800">
                          <a:latin typeface="Arial"/>
                          <a:ea typeface="Times New Roman"/>
                          <a:cs typeface="Times New Roman"/>
                        </a:rPr>
                        <a:t>505.000.000</a:t>
                      </a:r>
                      <a:endParaRPr lang="pt-BR" sz="2800">
                        <a:latin typeface="Times New Roman"/>
                        <a:ea typeface="Times New Roman"/>
                        <a:cs typeface="Times New Roman"/>
                      </a:endParaRPr>
                    </a:p>
                  </a:txBody>
                  <a:tcPr marL="9525" marR="9525" marT="9525" marB="9525" anchor="ctr">
                    <a:lnL>
                      <a:noFill/>
                    </a:lnL>
                    <a:lnR>
                      <a:noFill/>
                    </a:lnR>
                    <a:lnT>
                      <a:noFill/>
                    </a:lnT>
                    <a:lnB>
                      <a:noFill/>
                    </a:lnB>
                    <a:solidFill>
                      <a:srgbClr val="F0F8C7"/>
                    </a:solidFill>
                  </a:tcPr>
                </a:tc>
                <a:tc>
                  <a:txBody>
                    <a:bodyPr/>
                    <a:lstStyle/>
                    <a:p>
                      <a:pPr algn="ctr">
                        <a:spcAft>
                          <a:spcPts val="0"/>
                        </a:spcAft>
                      </a:pPr>
                      <a:r>
                        <a:rPr lang="pt-BR" sz="1800">
                          <a:latin typeface="Arial"/>
                          <a:ea typeface="Times New Roman"/>
                          <a:cs typeface="Times New Roman"/>
                        </a:rPr>
                        <a:t>21h 18min 24s</a:t>
                      </a:r>
                      <a:endParaRPr lang="pt-BR" sz="2800">
                        <a:latin typeface="Times New Roman"/>
                        <a:ea typeface="Times New Roman"/>
                        <a:cs typeface="Times New Roman"/>
                      </a:endParaRPr>
                    </a:p>
                  </a:txBody>
                  <a:tcPr marL="9525" marR="9525" marT="9525" marB="9525" anchor="ctr">
                    <a:lnL>
                      <a:noFill/>
                    </a:lnL>
                    <a:lnR>
                      <a:noFill/>
                    </a:lnR>
                    <a:lnT>
                      <a:noFill/>
                    </a:lnT>
                    <a:lnB>
                      <a:noFill/>
                    </a:lnB>
                    <a:solidFill>
                      <a:srgbClr val="F0F8C7"/>
                    </a:solidFill>
                  </a:tcPr>
                </a:tc>
                <a:tc>
                  <a:txBody>
                    <a:bodyPr/>
                    <a:lstStyle/>
                    <a:p>
                      <a:pPr algn="ctr">
                        <a:spcAft>
                          <a:spcPts val="0"/>
                        </a:spcAft>
                      </a:pPr>
                      <a:r>
                        <a:rPr lang="pt-BR" sz="1800" dirty="0">
                          <a:latin typeface="Arial"/>
                          <a:ea typeface="Times New Roman"/>
                          <a:cs typeface="Times New Roman"/>
                        </a:rPr>
                        <a:t>00h 20min 48s</a:t>
                      </a:r>
                      <a:endParaRPr lang="pt-BR" sz="2800" dirty="0">
                        <a:latin typeface="Times New Roman"/>
                        <a:ea typeface="Times New Roman"/>
                        <a:cs typeface="Times New Roman"/>
                      </a:endParaRPr>
                    </a:p>
                  </a:txBody>
                  <a:tcPr marL="9525" marR="9525" marT="9525" marB="9525" anchor="ctr">
                    <a:lnL>
                      <a:noFill/>
                    </a:lnL>
                    <a:lnR>
                      <a:noFill/>
                    </a:lnR>
                    <a:lnT>
                      <a:noFill/>
                    </a:lnT>
                    <a:lnB>
                      <a:noFill/>
                    </a:lnB>
                    <a:solidFill>
                      <a:srgbClr val="F0F8C7"/>
                    </a:solidFill>
                  </a:tcPr>
                </a:tc>
                <a:extLst>
                  <a:ext uri="{0D108BD9-81ED-4DB2-BD59-A6C34878D82A}">
                    <a16:rowId xmlns:a16="http://schemas.microsoft.com/office/drawing/2014/main" val="10012"/>
                  </a:ext>
                </a:extLst>
              </a:tr>
              <a:tr h="403412">
                <a:tc vMerge="1">
                  <a:txBody>
                    <a:bodyPr/>
                    <a:lstStyle/>
                    <a:p>
                      <a:endParaRPr lang="pt-BR"/>
                    </a:p>
                  </a:txBody>
                  <a:tcPr/>
                </a:tc>
                <a:tc>
                  <a:txBody>
                    <a:bodyPr/>
                    <a:lstStyle/>
                    <a:p>
                      <a:pPr algn="ctr">
                        <a:spcAft>
                          <a:spcPts val="0"/>
                        </a:spcAft>
                      </a:pPr>
                      <a:r>
                        <a:rPr lang="pt-BR" sz="1800" dirty="0">
                          <a:latin typeface="Arial"/>
                          <a:ea typeface="Times New Roman"/>
                          <a:cs typeface="Times New Roman"/>
                        </a:rPr>
                        <a:t>Cambriano</a:t>
                      </a:r>
                      <a:endParaRPr lang="pt-BR" sz="2800" dirty="0">
                        <a:latin typeface="Times New Roman"/>
                        <a:ea typeface="Times New Roman"/>
                        <a:cs typeface="Times New Roman"/>
                      </a:endParaRPr>
                    </a:p>
                  </a:txBody>
                  <a:tcPr marL="9525" marR="9525" marT="9525" marB="9525" anchor="ctr">
                    <a:lnL>
                      <a:noFill/>
                    </a:lnL>
                    <a:lnR>
                      <a:noFill/>
                    </a:lnR>
                    <a:lnT>
                      <a:noFill/>
                    </a:lnT>
                    <a:lnB>
                      <a:noFill/>
                    </a:lnB>
                    <a:solidFill>
                      <a:srgbClr val="F0F8C7"/>
                    </a:solidFill>
                  </a:tcPr>
                </a:tc>
                <a:tc>
                  <a:txBody>
                    <a:bodyPr/>
                    <a:lstStyle/>
                    <a:p>
                      <a:pPr algn="ctr">
                        <a:spcAft>
                          <a:spcPts val="0"/>
                        </a:spcAft>
                      </a:pPr>
                      <a:r>
                        <a:rPr lang="pt-BR" sz="1800" dirty="0">
                          <a:latin typeface="Arial"/>
                          <a:ea typeface="Times New Roman"/>
                          <a:cs typeface="Times New Roman"/>
                        </a:rPr>
                        <a:t>544.000.000</a:t>
                      </a:r>
                      <a:endParaRPr lang="pt-BR" sz="2800" dirty="0">
                        <a:latin typeface="Times New Roman"/>
                        <a:ea typeface="Times New Roman"/>
                        <a:cs typeface="Times New Roman"/>
                      </a:endParaRPr>
                    </a:p>
                  </a:txBody>
                  <a:tcPr marL="9525" marR="9525" marT="9525" marB="9525" anchor="ctr">
                    <a:lnL>
                      <a:noFill/>
                    </a:lnL>
                    <a:lnR>
                      <a:noFill/>
                    </a:lnR>
                    <a:lnT>
                      <a:noFill/>
                    </a:lnT>
                    <a:lnB>
                      <a:noFill/>
                    </a:lnB>
                    <a:solidFill>
                      <a:srgbClr val="F0F8C7"/>
                    </a:solidFill>
                  </a:tcPr>
                </a:tc>
                <a:tc>
                  <a:txBody>
                    <a:bodyPr/>
                    <a:lstStyle/>
                    <a:p>
                      <a:pPr algn="ctr">
                        <a:spcAft>
                          <a:spcPts val="0"/>
                        </a:spcAft>
                      </a:pPr>
                      <a:r>
                        <a:rPr lang="pt-BR" sz="1800" dirty="0">
                          <a:latin typeface="Arial"/>
                          <a:ea typeface="Times New Roman"/>
                          <a:cs typeface="Times New Roman"/>
                        </a:rPr>
                        <a:t>21h 05min 55s</a:t>
                      </a:r>
                      <a:endParaRPr lang="pt-BR" sz="2800" dirty="0">
                        <a:latin typeface="Times New Roman"/>
                        <a:ea typeface="Times New Roman"/>
                        <a:cs typeface="Times New Roman"/>
                      </a:endParaRPr>
                    </a:p>
                  </a:txBody>
                  <a:tcPr marL="9525" marR="9525" marT="9525" marB="9525" anchor="ctr">
                    <a:lnL>
                      <a:noFill/>
                    </a:lnL>
                    <a:lnR>
                      <a:noFill/>
                    </a:lnR>
                    <a:lnT>
                      <a:noFill/>
                    </a:lnT>
                    <a:lnB>
                      <a:noFill/>
                    </a:lnB>
                    <a:solidFill>
                      <a:srgbClr val="F0F8C7"/>
                    </a:solidFill>
                  </a:tcPr>
                </a:tc>
                <a:tc>
                  <a:txBody>
                    <a:bodyPr/>
                    <a:lstStyle/>
                    <a:p>
                      <a:pPr algn="ctr">
                        <a:spcAft>
                          <a:spcPts val="0"/>
                        </a:spcAft>
                      </a:pPr>
                      <a:r>
                        <a:rPr lang="pt-BR" sz="1800" dirty="0">
                          <a:latin typeface="Arial"/>
                          <a:ea typeface="Times New Roman"/>
                          <a:cs typeface="Times New Roman"/>
                        </a:rPr>
                        <a:t>00h 12min 29s</a:t>
                      </a:r>
                      <a:endParaRPr lang="pt-BR" sz="2800" dirty="0">
                        <a:latin typeface="Times New Roman"/>
                        <a:ea typeface="Times New Roman"/>
                        <a:cs typeface="Times New Roman"/>
                      </a:endParaRPr>
                    </a:p>
                  </a:txBody>
                  <a:tcPr marL="9525" marR="9525" marT="9525" marB="9525" anchor="ctr">
                    <a:lnL>
                      <a:noFill/>
                    </a:lnL>
                    <a:lnR>
                      <a:noFill/>
                    </a:lnR>
                    <a:lnT>
                      <a:noFill/>
                    </a:lnT>
                    <a:lnB>
                      <a:noFill/>
                    </a:lnB>
                    <a:solidFill>
                      <a:srgbClr val="F0F8C7"/>
                    </a:solidFill>
                  </a:tcPr>
                </a:tc>
                <a:extLst>
                  <a:ext uri="{0D108BD9-81ED-4DB2-BD59-A6C34878D82A}">
                    <a16:rowId xmlns:a16="http://schemas.microsoft.com/office/drawing/2014/main" val="10013"/>
                  </a:ext>
                </a:extLst>
              </a:tr>
              <a:tr h="403412">
                <a:tc gridSpan="2">
                  <a:txBody>
                    <a:bodyPr/>
                    <a:lstStyle/>
                    <a:p>
                      <a:pPr algn="ctr">
                        <a:spcAft>
                          <a:spcPts val="0"/>
                        </a:spcAft>
                      </a:pPr>
                      <a:r>
                        <a:rPr lang="pt-BR" sz="1800" b="1" dirty="0">
                          <a:solidFill>
                            <a:srgbClr val="FF0000"/>
                          </a:solidFill>
                          <a:latin typeface="Arial"/>
                          <a:ea typeface="Times New Roman"/>
                          <a:cs typeface="Times New Roman"/>
                        </a:rPr>
                        <a:t>PROTEROZÓICA</a:t>
                      </a:r>
                      <a:endParaRPr lang="pt-BR" sz="2800" dirty="0">
                        <a:solidFill>
                          <a:srgbClr val="FF0000"/>
                        </a:solidFill>
                        <a:latin typeface="Times New Roman"/>
                        <a:ea typeface="Times New Roman"/>
                        <a:cs typeface="Times New Roman"/>
                      </a:endParaRPr>
                    </a:p>
                  </a:txBody>
                  <a:tcPr marL="9525" marR="9525" marT="9525" marB="9525" anchor="ctr">
                    <a:lnL>
                      <a:noFill/>
                    </a:lnL>
                    <a:lnR>
                      <a:noFill/>
                    </a:lnR>
                    <a:lnT>
                      <a:noFill/>
                    </a:lnT>
                    <a:lnB>
                      <a:noFill/>
                    </a:lnB>
                    <a:solidFill>
                      <a:srgbClr val="D7E1E0"/>
                    </a:solidFill>
                  </a:tcPr>
                </a:tc>
                <a:tc hMerge="1">
                  <a:txBody>
                    <a:bodyPr/>
                    <a:lstStyle/>
                    <a:p>
                      <a:endParaRPr lang="pt-BR"/>
                    </a:p>
                  </a:txBody>
                  <a:tcPr/>
                </a:tc>
                <a:tc>
                  <a:txBody>
                    <a:bodyPr/>
                    <a:lstStyle/>
                    <a:p>
                      <a:pPr algn="ctr">
                        <a:spcAft>
                          <a:spcPts val="0"/>
                        </a:spcAft>
                      </a:pPr>
                      <a:r>
                        <a:rPr lang="pt-BR" sz="1800" dirty="0">
                          <a:solidFill>
                            <a:srgbClr val="FF0000"/>
                          </a:solidFill>
                          <a:latin typeface="Arial"/>
                          <a:ea typeface="Times New Roman"/>
                          <a:cs typeface="Times New Roman"/>
                        </a:rPr>
                        <a:t>2.500.000.000</a:t>
                      </a:r>
                      <a:endParaRPr lang="pt-BR" sz="2800" dirty="0">
                        <a:solidFill>
                          <a:srgbClr val="FF0000"/>
                        </a:solidFill>
                        <a:latin typeface="Times New Roman"/>
                        <a:ea typeface="Times New Roman"/>
                        <a:cs typeface="Times New Roman"/>
                      </a:endParaRPr>
                    </a:p>
                  </a:txBody>
                  <a:tcPr marL="9525" marR="9525" marT="9525" marB="9525" anchor="ctr">
                    <a:lnL>
                      <a:noFill/>
                    </a:lnL>
                    <a:lnR>
                      <a:noFill/>
                    </a:lnR>
                    <a:lnT>
                      <a:noFill/>
                    </a:lnT>
                    <a:lnB>
                      <a:noFill/>
                    </a:lnB>
                    <a:solidFill>
                      <a:srgbClr val="D7E1E0"/>
                    </a:solidFill>
                  </a:tcPr>
                </a:tc>
                <a:tc>
                  <a:txBody>
                    <a:bodyPr/>
                    <a:lstStyle/>
                    <a:p>
                      <a:pPr algn="ctr">
                        <a:spcAft>
                          <a:spcPts val="0"/>
                        </a:spcAft>
                      </a:pPr>
                      <a:r>
                        <a:rPr lang="pt-BR" sz="1800" dirty="0">
                          <a:solidFill>
                            <a:srgbClr val="FF0000"/>
                          </a:solidFill>
                          <a:latin typeface="Arial"/>
                          <a:ea typeface="Times New Roman"/>
                          <a:cs typeface="Times New Roman"/>
                        </a:rPr>
                        <a:t>10h 40min 00s</a:t>
                      </a:r>
                      <a:endParaRPr lang="pt-BR" sz="2800" dirty="0">
                        <a:solidFill>
                          <a:srgbClr val="FF0000"/>
                        </a:solidFill>
                        <a:latin typeface="Times New Roman"/>
                        <a:ea typeface="Times New Roman"/>
                        <a:cs typeface="Times New Roman"/>
                      </a:endParaRPr>
                    </a:p>
                  </a:txBody>
                  <a:tcPr marL="9525" marR="9525" marT="9525" marB="9525" anchor="ctr">
                    <a:lnL>
                      <a:noFill/>
                    </a:lnL>
                    <a:lnR>
                      <a:noFill/>
                    </a:lnR>
                    <a:lnT>
                      <a:noFill/>
                    </a:lnT>
                    <a:lnB>
                      <a:noFill/>
                    </a:lnB>
                    <a:solidFill>
                      <a:srgbClr val="D7E1E0"/>
                    </a:solidFill>
                  </a:tcPr>
                </a:tc>
                <a:tc>
                  <a:txBody>
                    <a:bodyPr/>
                    <a:lstStyle/>
                    <a:p>
                      <a:pPr algn="ctr">
                        <a:spcAft>
                          <a:spcPts val="0"/>
                        </a:spcAft>
                      </a:pPr>
                      <a:r>
                        <a:rPr lang="pt-BR" sz="1800" dirty="0">
                          <a:solidFill>
                            <a:srgbClr val="FF0000"/>
                          </a:solidFill>
                          <a:latin typeface="Arial"/>
                          <a:ea typeface="Times New Roman"/>
                          <a:cs typeface="Times New Roman"/>
                        </a:rPr>
                        <a:t>10h 25min 55s</a:t>
                      </a:r>
                      <a:endParaRPr lang="pt-BR" sz="2800" dirty="0">
                        <a:solidFill>
                          <a:srgbClr val="FF0000"/>
                        </a:solidFill>
                        <a:latin typeface="Times New Roman"/>
                        <a:ea typeface="Times New Roman"/>
                        <a:cs typeface="Times New Roman"/>
                      </a:endParaRPr>
                    </a:p>
                  </a:txBody>
                  <a:tcPr marL="9525" marR="9525" marT="9525" marB="9525" anchor="ctr">
                    <a:lnL>
                      <a:noFill/>
                    </a:lnL>
                    <a:lnR>
                      <a:noFill/>
                    </a:lnR>
                    <a:lnT>
                      <a:noFill/>
                    </a:lnT>
                    <a:lnB>
                      <a:noFill/>
                    </a:lnB>
                    <a:solidFill>
                      <a:srgbClr val="D7E1E0"/>
                    </a:solidFill>
                  </a:tcPr>
                </a:tc>
                <a:extLst>
                  <a:ext uri="{0D108BD9-81ED-4DB2-BD59-A6C34878D82A}">
                    <a16:rowId xmlns:a16="http://schemas.microsoft.com/office/drawing/2014/main" val="10014"/>
                  </a:ext>
                </a:extLst>
              </a:tr>
              <a:tr h="403412">
                <a:tc gridSpan="2">
                  <a:txBody>
                    <a:bodyPr/>
                    <a:lstStyle/>
                    <a:p>
                      <a:pPr algn="ctr">
                        <a:spcAft>
                          <a:spcPts val="0"/>
                        </a:spcAft>
                      </a:pPr>
                      <a:r>
                        <a:rPr lang="pt-BR" sz="1800" b="1">
                          <a:solidFill>
                            <a:srgbClr val="FF0000"/>
                          </a:solidFill>
                          <a:latin typeface="Arial"/>
                          <a:ea typeface="Times New Roman"/>
                          <a:cs typeface="Times New Roman"/>
                        </a:rPr>
                        <a:t>ARQUEANA</a:t>
                      </a:r>
                      <a:endParaRPr lang="pt-BR" sz="2800">
                        <a:solidFill>
                          <a:srgbClr val="FF0000"/>
                        </a:solidFill>
                        <a:latin typeface="Times New Roman"/>
                        <a:ea typeface="Times New Roman"/>
                        <a:cs typeface="Times New Roman"/>
                      </a:endParaRPr>
                    </a:p>
                  </a:txBody>
                  <a:tcPr marL="9525" marR="9525" marT="9525" marB="9525" anchor="ctr">
                    <a:lnL>
                      <a:noFill/>
                    </a:lnL>
                    <a:lnR>
                      <a:noFill/>
                    </a:lnR>
                    <a:lnT>
                      <a:noFill/>
                    </a:lnT>
                    <a:lnB>
                      <a:noFill/>
                    </a:lnB>
                    <a:solidFill>
                      <a:srgbClr val="E6F7FF"/>
                    </a:solidFill>
                  </a:tcPr>
                </a:tc>
                <a:tc hMerge="1">
                  <a:txBody>
                    <a:bodyPr/>
                    <a:lstStyle/>
                    <a:p>
                      <a:endParaRPr lang="pt-BR"/>
                    </a:p>
                  </a:txBody>
                  <a:tcPr/>
                </a:tc>
                <a:tc>
                  <a:txBody>
                    <a:bodyPr/>
                    <a:lstStyle/>
                    <a:p>
                      <a:pPr algn="ctr">
                        <a:spcAft>
                          <a:spcPts val="0"/>
                        </a:spcAft>
                      </a:pPr>
                      <a:r>
                        <a:rPr lang="pt-BR" sz="1800" dirty="0">
                          <a:solidFill>
                            <a:srgbClr val="FF0000"/>
                          </a:solidFill>
                          <a:latin typeface="Arial"/>
                          <a:ea typeface="Times New Roman"/>
                          <a:cs typeface="Times New Roman"/>
                        </a:rPr>
                        <a:t>3.800.000.000</a:t>
                      </a:r>
                      <a:endParaRPr lang="pt-BR" sz="2800" dirty="0">
                        <a:solidFill>
                          <a:srgbClr val="FF0000"/>
                        </a:solidFill>
                        <a:latin typeface="Times New Roman"/>
                        <a:ea typeface="Times New Roman"/>
                        <a:cs typeface="Times New Roman"/>
                      </a:endParaRPr>
                    </a:p>
                  </a:txBody>
                  <a:tcPr marL="9525" marR="9525" marT="9525" marB="9525" anchor="ctr">
                    <a:lnL>
                      <a:noFill/>
                    </a:lnL>
                    <a:lnR>
                      <a:noFill/>
                    </a:lnR>
                    <a:lnT>
                      <a:noFill/>
                    </a:lnT>
                    <a:lnB>
                      <a:noFill/>
                    </a:lnB>
                    <a:solidFill>
                      <a:srgbClr val="E6F7FF"/>
                    </a:solidFill>
                  </a:tcPr>
                </a:tc>
                <a:tc>
                  <a:txBody>
                    <a:bodyPr/>
                    <a:lstStyle/>
                    <a:p>
                      <a:pPr algn="ctr">
                        <a:spcAft>
                          <a:spcPts val="0"/>
                        </a:spcAft>
                      </a:pPr>
                      <a:r>
                        <a:rPr lang="pt-BR" sz="1800" dirty="0">
                          <a:solidFill>
                            <a:srgbClr val="FF0000"/>
                          </a:solidFill>
                          <a:latin typeface="Arial"/>
                          <a:ea typeface="Times New Roman"/>
                          <a:cs typeface="Times New Roman"/>
                        </a:rPr>
                        <a:t>03h 44min 00s</a:t>
                      </a:r>
                      <a:endParaRPr lang="pt-BR" sz="2800" dirty="0">
                        <a:solidFill>
                          <a:srgbClr val="FF0000"/>
                        </a:solidFill>
                        <a:latin typeface="Times New Roman"/>
                        <a:ea typeface="Times New Roman"/>
                        <a:cs typeface="Times New Roman"/>
                      </a:endParaRPr>
                    </a:p>
                  </a:txBody>
                  <a:tcPr marL="9525" marR="9525" marT="9525" marB="9525" anchor="ctr">
                    <a:lnL>
                      <a:noFill/>
                    </a:lnL>
                    <a:lnR>
                      <a:noFill/>
                    </a:lnR>
                    <a:lnT>
                      <a:noFill/>
                    </a:lnT>
                    <a:lnB>
                      <a:noFill/>
                    </a:lnB>
                    <a:solidFill>
                      <a:srgbClr val="E6F7FF"/>
                    </a:solidFill>
                  </a:tcPr>
                </a:tc>
                <a:tc>
                  <a:txBody>
                    <a:bodyPr/>
                    <a:lstStyle/>
                    <a:p>
                      <a:pPr algn="ctr">
                        <a:spcAft>
                          <a:spcPts val="0"/>
                        </a:spcAft>
                      </a:pPr>
                      <a:r>
                        <a:rPr lang="pt-BR" sz="1800" dirty="0">
                          <a:solidFill>
                            <a:srgbClr val="FF0000"/>
                          </a:solidFill>
                          <a:latin typeface="Arial"/>
                          <a:ea typeface="Times New Roman"/>
                          <a:cs typeface="Times New Roman"/>
                        </a:rPr>
                        <a:t>06h 56min 00s</a:t>
                      </a:r>
                      <a:endParaRPr lang="pt-BR" sz="2800" dirty="0">
                        <a:solidFill>
                          <a:srgbClr val="FF0000"/>
                        </a:solidFill>
                        <a:latin typeface="Times New Roman"/>
                        <a:ea typeface="Times New Roman"/>
                        <a:cs typeface="Times New Roman"/>
                      </a:endParaRPr>
                    </a:p>
                  </a:txBody>
                  <a:tcPr marL="9525" marR="9525" marT="9525" marB="9525" anchor="ctr">
                    <a:lnL>
                      <a:noFill/>
                    </a:lnL>
                    <a:lnR>
                      <a:noFill/>
                    </a:lnR>
                    <a:lnT>
                      <a:noFill/>
                    </a:lnT>
                    <a:lnB>
                      <a:noFill/>
                    </a:lnB>
                    <a:solidFill>
                      <a:srgbClr val="E6F7FF"/>
                    </a:solidFill>
                  </a:tcPr>
                </a:tc>
                <a:extLst>
                  <a:ext uri="{0D108BD9-81ED-4DB2-BD59-A6C34878D82A}">
                    <a16:rowId xmlns:a16="http://schemas.microsoft.com/office/drawing/2014/main" val="10015"/>
                  </a:ext>
                </a:extLst>
              </a:tr>
              <a:tr h="403412">
                <a:tc gridSpan="2">
                  <a:txBody>
                    <a:bodyPr/>
                    <a:lstStyle/>
                    <a:p>
                      <a:pPr algn="ctr">
                        <a:spcAft>
                          <a:spcPts val="0"/>
                        </a:spcAft>
                      </a:pPr>
                      <a:r>
                        <a:rPr lang="pt-BR" sz="1800" b="1">
                          <a:solidFill>
                            <a:srgbClr val="FF0000"/>
                          </a:solidFill>
                          <a:latin typeface="Arial"/>
                          <a:ea typeface="Times New Roman"/>
                          <a:cs typeface="Times New Roman"/>
                        </a:rPr>
                        <a:t>HADEANA</a:t>
                      </a:r>
                      <a:endParaRPr lang="pt-BR" sz="2800">
                        <a:solidFill>
                          <a:srgbClr val="FF0000"/>
                        </a:solidFill>
                        <a:latin typeface="Times New Roman"/>
                        <a:ea typeface="Times New Roman"/>
                        <a:cs typeface="Times New Roman"/>
                      </a:endParaRPr>
                    </a:p>
                  </a:txBody>
                  <a:tcPr marL="9525" marR="9525" marT="9525" marB="9525" anchor="ctr">
                    <a:lnL>
                      <a:noFill/>
                    </a:lnL>
                    <a:lnR>
                      <a:noFill/>
                    </a:lnR>
                    <a:lnT>
                      <a:noFill/>
                    </a:lnT>
                    <a:lnB>
                      <a:noFill/>
                    </a:lnB>
                    <a:solidFill>
                      <a:srgbClr val="DDFFDD"/>
                    </a:solidFill>
                  </a:tcPr>
                </a:tc>
                <a:tc hMerge="1">
                  <a:txBody>
                    <a:bodyPr/>
                    <a:lstStyle/>
                    <a:p>
                      <a:endParaRPr lang="pt-BR"/>
                    </a:p>
                  </a:txBody>
                  <a:tcPr/>
                </a:tc>
                <a:tc>
                  <a:txBody>
                    <a:bodyPr/>
                    <a:lstStyle/>
                    <a:p>
                      <a:pPr algn="ctr">
                        <a:spcAft>
                          <a:spcPts val="0"/>
                        </a:spcAft>
                      </a:pPr>
                      <a:r>
                        <a:rPr lang="pt-BR" sz="1800">
                          <a:solidFill>
                            <a:srgbClr val="FF0000"/>
                          </a:solidFill>
                          <a:latin typeface="Arial"/>
                          <a:ea typeface="Times New Roman"/>
                          <a:cs typeface="Times New Roman"/>
                        </a:rPr>
                        <a:t>4.500.000.000</a:t>
                      </a:r>
                      <a:endParaRPr lang="pt-BR" sz="2800">
                        <a:solidFill>
                          <a:srgbClr val="FF0000"/>
                        </a:solidFill>
                        <a:latin typeface="Times New Roman"/>
                        <a:ea typeface="Times New Roman"/>
                        <a:cs typeface="Times New Roman"/>
                      </a:endParaRPr>
                    </a:p>
                  </a:txBody>
                  <a:tcPr marL="9525" marR="9525" marT="9525" marB="9525" anchor="ctr">
                    <a:lnL>
                      <a:noFill/>
                    </a:lnL>
                    <a:lnR>
                      <a:noFill/>
                    </a:lnR>
                    <a:lnT>
                      <a:noFill/>
                    </a:lnT>
                    <a:lnB>
                      <a:noFill/>
                    </a:lnB>
                    <a:solidFill>
                      <a:srgbClr val="DDFFDD"/>
                    </a:solidFill>
                  </a:tcPr>
                </a:tc>
                <a:tc>
                  <a:txBody>
                    <a:bodyPr/>
                    <a:lstStyle/>
                    <a:p>
                      <a:pPr algn="ctr">
                        <a:spcAft>
                          <a:spcPts val="0"/>
                        </a:spcAft>
                      </a:pPr>
                      <a:r>
                        <a:rPr lang="pt-BR" sz="1800">
                          <a:solidFill>
                            <a:srgbClr val="FF0000"/>
                          </a:solidFill>
                          <a:latin typeface="Arial"/>
                          <a:ea typeface="Times New Roman"/>
                          <a:cs typeface="Times New Roman"/>
                        </a:rPr>
                        <a:t>00h 00min 00s</a:t>
                      </a:r>
                      <a:endParaRPr lang="pt-BR" sz="2800">
                        <a:solidFill>
                          <a:srgbClr val="FF0000"/>
                        </a:solidFill>
                        <a:latin typeface="Times New Roman"/>
                        <a:ea typeface="Times New Roman"/>
                        <a:cs typeface="Times New Roman"/>
                      </a:endParaRPr>
                    </a:p>
                  </a:txBody>
                  <a:tcPr marL="9525" marR="9525" marT="9525" marB="9525" anchor="ctr">
                    <a:lnL>
                      <a:noFill/>
                    </a:lnL>
                    <a:lnR>
                      <a:noFill/>
                    </a:lnR>
                    <a:lnT>
                      <a:noFill/>
                    </a:lnT>
                    <a:lnB>
                      <a:noFill/>
                    </a:lnB>
                    <a:solidFill>
                      <a:srgbClr val="DDFFDD"/>
                    </a:solidFill>
                  </a:tcPr>
                </a:tc>
                <a:tc>
                  <a:txBody>
                    <a:bodyPr/>
                    <a:lstStyle/>
                    <a:p>
                      <a:pPr algn="ctr">
                        <a:spcAft>
                          <a:spcPts val="0"/>
                        </a:spcAft>
                      </a:pPr>
                      <a:r>
                        <a:rPr lang="pt-BR" sz="1800" dirty="0">
                          <a:solidFill>
                            <a:srgbClr val="FF0000"/>
                          </a:solidFill>
                          <a:latin typeface="Arial"/>
                          <a:ea typeface="Times New Roman"/>
                          <a:cs typeface="Times New Roman"/>
                        </a:rPr>
                        <a:t>03h 44min 00s</a:t>
                      </a:r>
                      <a:endParaRPr lang="pt-BR" sz="2800" dirty="0">
                        <a:solidFill>
                          <a:srgbClr val="FF0000"/>
                        </a:solidFill>
                        <a:latin typeface="Times New Roman"/>
                        <a:ea typeface="Times New Roman"/>
                        <a:cs typeface="Times New Roman"/>
                      </a:endParaRPr>
                    </a:p>
                  </a:txBody>
                  <a:tcPr marL="9525" marR="9525" marT="9525" marB="9525" anchor="ctr">
                    <a:lnL>
                      <a:noFill/>
                    </a:lnL>
                    <a:lnR>
                      <a:noFill/>
                    </a:lnR>
                    <a:lnT>
                      <a:noFill/>
                    </a:lnT>
                    <a:lnB>
                      <a:noFill/>
                    </a:lnB>
                    <a:solidFill>
                      <a:srgbClr val="DDFFDD"/>
                    </a:solidFill>
                  </a:tcPr>
                </a:tc>
                <a:extLst>
                  <a:ext uri="{0D108BD9-81ED-4DB2-BD59-A6C34878D82A}">
                    <a16:rowId xmlns:a16="http://schemas.microsoft.com/office/drawing/2014/main" val="10016"/>
                  </a:ext>
                </a:extLst>
              </a:tr>
            </a:tbl>
          </a:graphicData>
        </a:graphic>
      </p:graphicFrame>
    </p:spTree>
    <p:extLst>
      <p:ext uri="{BB962C8B-B14F-4D97-AF65-F5344CB8AC3E}">
        <p14:creationId xmlns:p14="http://schemas.microsoft.com/office/powerpoint/2010/main" val="23409117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Vídeo 11" title="Furacão vindo do espaço">
            <a:hlinkClick r:id="" action="ppaction://media"/>
            <a:extLst>
              <a:ext uri="{FF2B5EF4-FFF2-40B4-BE49-F238E27FC236}">
                <a16:creationId xmlns:a16="http://schemas.microsoft.com/office/drawing/2014/main" id="{DADB01BA-15E8-1629-4A21-82C1968BAD2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
        <p:nvSpPr>
          <p:cNvPr id="2" name="CaixaDeTexto 1">
            <a:extLst>
              <a:ext uri="{FF2B5EF4-FFF2-40B4-BE49-F238E27FC236}">
                <a16:creationId xmlns:a16="http://schemas.microsoft.com/office/drawing/2014/main" id="{767AA954-15C8-12DB-43B0-DC00A77A91A0}"/>
              </a:ext>
            </a:extLst>
          </p:cNvPr>
          <p:cNvSpPr txBox="1"/>
          <p:nvPr/>
        </p:nvSpPr>
        <p:spPr>
          <a:xfrm>
            <a:off x="384313" y="674400"/>
            <a:ext cx="11423374" cy="5509200"/>
          </a:xfrm>
          <a:prstGeom prst="rect">
            <a:avLst/>
          </a:prstGeom>
          <a:noFill/>
        </p:spPr>
        <p:txBody>
          <a:bodyPr wrap="square" rtlCol="0">
            <a:spAutoFit/>
          </a:bodyPr>
          <a:lstStyle/>
          <a:p>
            <a:pPr algn="ctr"/>
            <a:r>
              <a:rPr lang="pt-BR" sz="8800" b="1" dirty="0">
                <a:solidFill>
                  <a:schemeClr val="bg1"/>
                </a:solidFill>
                <a:effectLst>
                  <a:outerShdw blurRad="50800" dist="38100" dir="5400000" algn="t" rotWithShape="0">
                    <a:prstClr val="black">
                      <a:alpha val="40000"/>
                    </a:prstClr>
                  </a:outerShdw>
                </a:effectLst>
                <a:latin typeface="Chalkduster" panose="03050602040202020205" pitchFamily="66" charset="77"/>
              </a:rPr>
              <a:t>Mudanças Climáticas na história da Terra</a:t>
            </a:r>
          </a:p>
        </p:txBody>
      </p:sp>
    </p:spTree>
    <p:extLst>
      <p:ext uri="{BB962C8B-B14F-4D97-AF65-F5344CB8AC3E}">
        <p14:creationId xmlns:p14="http://schemas.microsoft.com/office/powerpoint/2010/main" val="3418525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916"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24" name="Rectangle 1332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3316" name="Picture 4" descr="Da lava à vida: o oceano de magma altamente oxidado da Terra primitiva">
            <a:extLst>
              <a:ext uri="{FF2B5EF4-FFF2-40B4-BE49-F238E27FC236}">
                <a16:creationId xmlns:a16="http://schemas.microsoft.com/office/drawing/2014/main" id="{A9646CF6-3BD9-EA4F-B8D4-B9E311654A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3274" b="2472"/>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7AC59D6A-E2BF-59DF-C0F1-B5CD06ADC521}"/>
              </a:ext>
            </a:extLst>
          </p:cNvPr>
          <p:cNvSpPr txBox="1"/>
          <p:nvPr/>
        </p:nvSpPr>
        <p:spPr>
          <a:xfrm>
            <a:off x="132522" y="251791"/>
            <a:ext cx="1877437" cy="584775"/>
          </a:xfrm>
          <a:prstGeom prst="rect">
            <a:avLst/>
          </a:prstGeom>
          <a:noFill/>
        </p:spPr>
        <p:txBody>
          <a:bodyPr wrap="none" rtlCol="0">
            <a:spAutoFit/>
          </a:bodyPr>
          <a:lstStyle/>
          <a:p>
            <a:r>
              <a:rPr lang="pt-BR" sz="3200" b="1" dirty="0" err="1">
                <a:solidFill>
                  <a:schemeClr val="bg1"/>
                </a:solidFill>
              </a:rPr>
              <a:t>Hadeano</a:t>
            </a:r>
            <a:endParaRPr lang="pt-BR" sz="3200" b="1" dirty="0">
              <a:solidFill>
                <a:schemeClr val="bg1"/>
              </a:solidFill>
            </a:endParaRPr>
          </a:p>
        </p:txBody>
      </p:sp>
    </p:spTree>
    <p:extLst>
      <p:ext uri="{BB962C8B-B14F-4D97-AF65-F5344CB8AC3E}">
        <p14:creationId xmlns:p14="http://schemas.microsoft.com/office/powerpoint/2010/main" val="42535408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231" name="Rectangle 52230">
            <a:extLst>
              <a:ext uri="{FF2B5EF4-FFF2-40B4-BE49-F238E27FC236}">
                <a16:creationId xmlns:a16="http://schemas.microsoft.com/office/drawing/2014/main" id="{4613B4A9-1C7C-4729-A016-AB42D39794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2226" name="Picture 2" descr="Ikessauro: Pré-cambriano">
            <a:extLst>
              <a:ext uri="{FF2B5EF4-FFF2-40B4-BE49-F238E27FC236}">
                <a16:creationId xmlns:a16="http://schemas.microsoft.com/office/drawing/2014/main" id="{ED0453F2-9864-63D2-5FFC-2FD23BBFB1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9918" r="1" b="21869"/>
          <a:stretch/>
        </p:blipFill>
        <p:spPr bwMode="auto">
          <a:xfrm>
            <a:off x="326268" y="10"/>
            <a:ext cx="11862684" cy="6857990"/>
          </a:xfrm>
          <a:custGeom>
            <a:avLst/>
            <a:gdLst/>
            <a:ahLst/>
            <a:cxnLst/>
            <a:rect l="l" t="t" r="r" b="b"/>
            <a:pathLst>
              <a:path w="11862684" h="6858000">
                <a:moveTo>
                  <a:pt x="1047342" y="0"/>
                </a:moveTo>
                <a:lnTo>
                  <a:pt x="4590463" y="0"/>
                </a:lnTo>
                <a:lnTo>
                  <a:pt x="5499874" y="0"/>
                </a:lnTo>
                <a:lnTo>
                  <a:pt x="5723425" y="0"/>
                </a:lnTo>
                <a:lnTo>
                  <a:pt x="7580390" y="0"/>
                </a:lnTo>
                <a:lnTo>
                  <a:pt x="7747884" y="0"/>
                </a:lnTo>
                <a:lnTo>
                  <a:pt x="7824084" y="0"/>
                </a:lnTo>
                <a:lnTo>
                  <a:pt x="11862684" y="0"/>
                </a:lnTo>
                <a:lnTo>
                  <a:pt x="11862684" y="6858000"/>
                </a:lnTo>
                <a:lnTo>
                  <a:pt x="7824084" y="6858000"/>
                </a:lnTo>
                <a:lnTo>
                  <a:pt x="7747884" y="6858000"/>
                </a:lnTo>
                <a:lnTo>
                  <a:pt x="7580390" y="6858000"/>
                </a:lnTo>
                <a:lnTo>
                  <a:pt x="5723425" y="6858000"/>
                </a:lnTo>
                <a:lnTo>
                  <a:pt x="5499874" y="6858000"/>
                </a:lnTo>
                <a:lnTo>
                  <a:pt x="4590463" y="6858000"/>
                </a:lnTo>
                <a:lnTo>
                  <a:pt x="1654188" y="6858000"/>
                </a:lnTo>
                <a:cubicBezTo>
                  <a:pt x="1530404" y="6786859"/>
                  <a:pt x="1412658" y="6701489"/>
                  <a:pt x="1279816" y="6658805"/>
                </a:cubicBezTo>
                <a:cubicBezTo>
                  <a:pt x="1189242" y="6630349"/>
                  <a:pt x="1101686" y="6580550"/>
                  <a:pt x="1116783" y="6431153"/>
                </a:cubicBezTo>
                <a:cubicBezTo>
                  <a:pt x="1119802" y="6388469"/>
                  <a:pt x="1095648" y="6356456"/>
                  <a:pt x="1059419" y="6367127"/>
                </a:cubicBezTo>
                <a:cubicBezTo>
                  <a:pt x="989979" y="6388469"/>
                  <a:pt x="956768" y="6327999"/>
                  <a:pt x="917520" y="6281757"/>
                </a:cubicBezTo>
                <a:cubicBezTo>
                  <a:pt x="848079" y="6199945"/>
                  <a:pt x="781658" y="6114575"/>
                  <a:pt x="669950" y="6100347"/>
                </a:cubicBezTo>
                <a:cubicBezTo>
                  <a:pt x="691084" y="6036320"/>
                  <a:pt x="727312" y="6043434"/>
                  <a:pt x="760524" y="6057663"/>
                </a:cubicBezTo>
                <a:cubicBezTo>
                  <a:pt x="848079" y="6093234"/>
                  <a:pt x="935634" y="6132361"/>
                  <a:pt x="1023188" y="6167932"/>
                </a:cubicBezTo>
                <a:cubicBezTo>
                  <a:pt x="1080552" y="6189274"/>
                  <a:pt x="1137916" y="6221287"/>
                  <a:pt x="1213395" y="6196388"/>
                </a:cubicBezTo>
                <a:cubicBezTo>
                  <a:pt x="1146974" y="6068335"/>
                  <a:pt x="1035266" y="6043434"/>
                  <a:pt x="944692" y="6004307"/>
                </a:cubicBezTo>
                <a:cubicBezTo>
                  <a:pt x="832982" y="5954508"/>
                  <a:pt x="766562" y="5862025"/>
                  <a:pt x="685045" y="5755314"/>
                </a:cubicBezTo>
                <a:cubicBezTo>
                  <a:pt x="766562" y="5726858"/>
                  <a:pt x="817887" y="5805112"/>
                  <a:pt x="884310" y="5801555"/>
                </a:cubicBezTo>
                <a:cubicBezTo>
                  <a:pt x="887328" y="5790884"/>
                  <a:pt x="893366" y="5769542"/>
                  <a:pt x="893366" y="5769542"/>
                </a:cubicBezTo>
                <a:cubicBezTo>
                  <a:pt x="784676" y="5712629"/>
                  <a:pt x="736372" y="5605917"/>
                  <a:pt x="718256" y="5474306"/>
                </a:cubicBezTo>
                <a:cubicBezTo>
                  <a:pt x="712218" y="5406721"/>
                  <a:pt x="672970" y="5385379"/>
                  <a:pt x="633720" y="5353367"/>
                </a:cubicBezTo>
                <a:cubicBezTo>
                  <a:pt x="500878" y="5243097"/>
                  <a:pt x="358980" y="5143500"/>
                  <a:pt x="247270" y="4994104"/>
                </a:cubicBezTo>
                <a:cubicBezTo>
                  <a:pt x="377094" y="5011889"/>
                  <a:pt x="479744" y="5111487"/>
                  <a:pt x="615606" y="5154171"/>
                </a:cubicBezTo>
                <a:cubicBezTo>
                  <a:pt x="506917" y="4990547"/>
                  <a:pt x="365016" y="4905177"/>
                  <a:pt x="235194" y="4805580"/>
                </a:cubicBezTo>
                <a:cubicBezTo>
                  <a:pt x="174810" y="4759339"/>
                  <a:pt x="120468" y="4702425"/>
                  <a:pt x="51026" y="4677526"/>
                </a:cubicBezTo>
                <a:cubicBezTo>
                  <a:pt x="26873" y="4670412"/>
                  <a:pt x="-15396" y="4652628"/>
                  <a:pt x="5740" y="4602828"/>
                </a:cubicBezTo>
                <a:cubicBezTo>
                  <a:pt x="23854" y="4560144"/>
                  <a:pt x="57065" y="4574373"/>
                  <a:pt x="87257" y="4585042"/>
                </a:cubicBezTo>
                <a:cubicBezTo>
                  <a:pt x="159715" y="4613499"/>
                  <a:pt x="238213" y="4613499"/>
                  <a:pt x="337844" y="4613499"/>
                </a:cubicBezTo>
                <a:cubicBezTo>
                  <a:pt x="253310" y="4478331"/>
                  <a:pt x="99332" y="4521016"/>
                  <a:pt x="26873" y="4378734"/>
                </a:cubicBezTo>
                <a:cubicBezTo>
                  <a:pt x="117448" y="4353835"/>
                  <a:pt x="186888" y="4403633"/>
                  <a:pt x="259346" y="4414305"/>
                </a:cubicBezTo>
                <a:cubicBezTo>
                  <a:pt x="325769" y="4424975"/>
                  <a:pt x="340863" y="4400076"/>
                  <a:pt x="325769" y="4321821"/>
                </a:cubicBezTo>
                <a:cubicBezTo>
                  <a:pt x="301616" y="4200882"/>
                  <a:pt x="337844" y="4140411"/>
                  <a:pt x="434458" y="4172424"/>
                </a:cubicBezTo>
                <a:cubicBezTo>
                  <a:pt x="525031" y="4204438"/>
                  <a:pt x="534089" y="4158196"/>
                  <a:pt x="509936" y="4090612"/>
                </a:cubicBezTo>
                <a:cubicBezTo>
                  <a:pt x="473706" y="3991015"/>
                  <a:pt x="512954" y="3912759"/>
                  <a:pt x="540128" y="3827390"/>
                </a:cubicBezTo>
                <a:cubicBezTo>
                  <a:pt x="582395" y="3699337"/>
                  <a:pt x="564281" y="3635309"/>
                  <a:pt x="476725" y="3539269"/>
                </a:cubicBezTo>
                <a:cubicBezTo>
                  <a:pt x="425400" y="3485914"/>
                  <a:pt x="374074" y="3439672"/>
                  <a:pt x="301616" y="3393429"/>
                </a:cubicBezTo>
                <a:cubicBezTo>
                  <a:pt x="467668" y="3368530"/>
                  <a:pt x="295577" y="3283162"/>
                  <a:pt x="352940" y="3229805"/>
                </a:cubicBezTo>
                <a:cubicBezTo>
                  <a:pt x="470686" y="3208463"/>
                  <a:pt x="564281" y="3379202"/>
                  <a:pt x="724294" y="3329402"/>
                </a:cubicBezTo>
                <a:cubicBezTo>
                  <a:pt x="531070" y="3183563"/>
                  <a:pt x="313691" y="3137322"/>
                  <a:pt x="171792" y="2941684"/>
                </a:cubicBezTo>
                <a:cubicBezTo>
                  <a:pt x="205002" y="2899000"/>
                  <a:pt x="238213" y="2941684"/>
                  <a:pt x="265385" y="2923898"/>
                </a:cubicBezTo>
                <a:cubicBezTo>
                  <a:pt x="265385" y="2913227"/>
                  <a:pt x="582395" y="2980812"/>
                  <a:pt x="600510" y="2703362"/>
                </a:cubicBezTo>
                <a:cubicBezTo>
                  <a:pt x="606548" y="2703362"/>
                  <a:pt x="612587" y="2703362"/>
                  <a:pt x="618624" y="2692689"/>
                </a:cubicBezTo>
                <a:cubicBezTo>
                  <a:pt x="651834" y="2653563"/>
                  <a:pt x="621644" y="2561080"/>
                  <a:pt x="675988" y="2553965"/>
                </a:cubicBezTo>
                <a:cubicBezTo>
                  <a:pt x="736372" y="2546851"/>
                  <a:pt x="793735" y="2514837"/>
                  <a:pt x="857136" y="2532623"/>
                </a:cubicBezTo>
                <a:cubicBezTo>
                  <a:pt x="905443" y="2546851"/>
                  <a:pt x="956768" y="2564636"/>
                  <a:pt x="1008094" y="2564636"/>
                </a:cubicBezTo>
                <a:cubicBezTo>
                  <a:pt x="1062438" y="2564636"/>
                  <a:pt x="1137916" y="2685576"/>
                  <a:pt x="1171128" y="2525509"/>
                </a:cubicBezTo>
                <a:cubicBezTo>
                  <a:pt x="1171128" y="2518395"/>
                  <a:pt x="1264720" y="2536181"/>
                  <a:pt x="1316045" y="2543294"/>
                </a:cubicBezTo>
                <a:cubicBezTo>
                  <a:pt x="1358314" y="2550408"/>
                  <a:pt x="1409640" y="2582422"/>
                  <a:pt x="1439830" y="2518395"/>
                </a:cubicBezTo>
                <a:cubicBezTo>
                  <a:pt x="1454926" y="2479267"/>
                  <a:pt x="1382466" y="2408126"/>
                  <a:pt x="1319065" y="2401012"/>
                </a:cubicBezTo>
                <a:cubicBezTo>
                  <a:pt x="1261702" y="2393898"/>
                  <a:pt x="1204338" y="2386784"/>
                  <a:pt x="1149994" y="2401012"/>
                </a:cubicBezTo>
                <a:cubicBezTo>
                  <a:pt x="1083572" y="2418796"/>
                  <a:pt x="1047342" y="2390340"/>
                  <a:pt x="1029227" y="2326314"/>
                </a:cubicBezTo>
                <a:cubicBezTo>
                  <a:pt x="1008094" y="2258731"/>
                  <a:pt x="968844" y="2223159"/>
                  <a:pt x="914500" y="2191146"/>
                </a:cubicBezTo>
                <a:cubicBezTo>
                  <a:pt x="781658" y="2112891"/>
                  <a:pt x="654854" y="2020407"/>
                  <a:pt x="509936" y="1974165"/>
                </a:cubicBezTo>
                <a:cubicBezTo>
                  <a:pt x="482764" y="1967051"/>
                  <a:pt x="449553" y="1952823"/>
                  <a:pt x="437476" y="1892353"/>
                </a:cubicBezTo>
                <a:cubicBezTo>
                  <a:pt x="829964" y="1984836"/>
                  <a:pt x="1186222" y="2223159"/>
                  <a:pt x="1590788" y="2208931"/>
                </a:cubicBezTo>
                <a:cubicBezTo>
                  <a:pt x="1482098" y="2134233"/>
                  <a:pt x="1352276" y="2130676"/>
                  <a:pt x="1234528" y="2077320"/>
                </a:cubicBezTo>
                <a:cubicBezTo>
                  <a:pt x="1319065" y="2038192"/>
                  <a:pt x="1397562" y="2080877"/>
                  <a:pt x="1476060" y="2102219"/>
                </a:cubicBezTo>
                <a:cubicBezTo>
                  <a:pt x="1542482" y="2120004"/>
                  <a:pt x="1602864" y="2123562"/>
                  <a:pt x="1608902" y="2013292"/>
                </a:cubicBezTo>
                <a:cubicBezTo>
                  <a:pt x="1608902" y="2002622"/>
                  <a:pt x="1608902" y="1995507"/>
                  <a:pt x="1608902" y="1984836"/>
                </a:cubicBezTo>
                <a:cubicBezTo>
                  <a:pt x="1584749" y="1938595"/>
                  <a:pt x="1551538" y="1917252"/>
                  <a:pt x="1509271" y="1903025"/>
                </a:cubicBezTo>
                <a:cubicBezTo>
                  <a:pt x="1485118" y="1895910"/>
                  <a:pt x="1451907" y="1881683"/>
                  <a:pt x="1451907" y="1849668"/>
                </a:cubicBezTo>
                <a:cubicBezTo>
                  <a:pt x="1454926" y="1728729"/>
                  <a:pt x="1373409" y="1693158"/>
                  <a:pt x="1294912" y="1657587"/>
                </a:cubicBezTo>
                <a:cubicBezTo>
                  <a:pt x="1337180" y="1597117"/>
                  <a:pt x="1373409" y="1639802"/>
                  <a:pt x="1406620" y="1636245"/>
                </a:cubicBezTo>
                <a:cubicBezTo>
                  <a:pt x="1427754" y="1632688"/>
                  <a:pt x="1448887" y="1629132"/>
                  <a:pt x="1448887" y="1597117"/>
                </a:cubicBezTo>
                <a:cubicBezTo>
                  <a:pt x="1448887" y="1572219"/>
                  <a:pt x="1439830" y="1540204"/>
                  <a:pt x="1418696" y="1540204"/>
                </a:cubicBezTo>
                <a:cubicBezTo>
                  <a:pt x="1285854" y="1536647"/>
                  <a:pt x="1210375" y="1365909"/>
                  <a:pt x="1071494" y="1365909"/>
                </a:cubicBezTo>
                <a:cubicBezTo>
                  <a:pt x="986960" y="1365909"/>
                  <a:pt x="1113764" y="1269868"/>
                  <a:pt x="1044324" y="1230741"/>
                </a:cubicBezTo>
                <a:cubicBezTo>
                  <a:pt x="1029227" y="1220069"/>
                  <a:pt x="1086591" y="1205842"/>
                  <a:pt x="1110744" y="1209399"/>
                </a:cubicBezTo>
                <a:cubicBezTo>
                  <a:pt x="1134897" y="1212955"/>
                  <a:pt x="1156032" y="1237855"/>
                  <a:pt x="1186222" y="1220069"/>
                </a:cubicBezTo>
                <a:cubicBezTo>
                  <a:pt x="1201318" y="1156043"/>
                  <a:pt x="1162069" y="1131144"/>
                  <a:pt x="1125840" y="1113358"/>
                </a:cubicBezTo>
                <a:cubicBezTo>
                  <a:pt x="1047342" y="1070674"/>
                  <a:pt x="968844" y="1020875"/>
                  <a:pt x="881290" y="1006647"/>
                </a:cubicBezTo>
                <a:cubicBezTo>
                  <a:pt x="851099" y="1003089"/>
                  <a:pt x="832982" y="985305"/>
                  <a:pt x="836002" y="949734"/>
                </a:cubicBezTo>
                <a:cubicBezTo>
                  <a:pt x="842040" y="903491"/>
                  <a:pt x="872232" y="917720"/>
                  <a:pt x="896385" y="921277"/>
                </a:cubicBezTo>
                <a:cubicBezTo>
                  <a:pt x="911482" y="924835"/>
                  <a:pt x="926577" y="935506"/>
                  <a:pt x="941672" y="910606"/>
                </a:cubicBezTo>
                <a:cubicBezTo>
                  <a:pt x="588434" y="658055"/>
                  <a:pt x="401247" y="672284"/>
                  <a:pt x="5740" y="465975"/>
                </a:cubicBezTo>
                <a:cubicBezTo>
                  <a:pt x="93294" y="426847"/>
                  <a:pt x="156696" y="455303"/>
                  <a:pt x="217079" y="462417"/>
                </a:cubicBezTo>
                <a:cubicBezTo>
                  <a:pt x="368036" y="480203"/>
                  <a:pt x="274442" y="512216"/>
                  <a:pt x="425400" y="533558"/>
                </a:cubicBezTo>
                <a:cubicBezTo>
                  <a:pt x="497860" y="544229"/>
                  <a:pt x="564281" y="579800"/>
                  <a:pt x="645798" y="522887"/>
                </a:cubicBezTo>
                <a:cubicBezTo>
                  <a:pt x="700142" y="483759"/>
                  <a:pt x="787696" y="526444"/>
                  <a:pt x="854118" y="558458"/>
                </a:cubicBezTo>
                <a:cubicBezTo>
                  <a:pt x="908462" y="586915"/>
                  <a:pt x="962806" y="594028"/>
                  <a:pt x="1035266" y="558458"/>
                </a:cubicBezTo>
                <a:cubicBezTo>
                  <a:pt x="968844" y="537116"/>
                  <a:pt x="917520" y="519330"/>
                  <a:pt x="866193" y="505101"/>
                </a:cubicBezTo>
                <a:cubicBezTo>
                  <a:pt x="823926" y="494431"/>
                  <a:pt x="799772" y="469532"/>
                  <a:pt x="802792" y="416176"/>
                </a:cubicBezTo>
                <a:cubicBezTo>
                  <a:pt x="802792" y="387720"/>
                  <a:pt x="793735" y="348592"/>
                  <a:pt x="823926" y="334364"/>
                </a:cubicBezTo>
                <a:cubicBezTo>
                  <a:pt x="848079" y="320135"/>
                  <a:pt x="881290" y="334364"/>
                  <a:pt x="893366" y="359262"/>
                </a:cubicBezTo>
                <a:cubicBezTo>
                  <a:pt x="908462" y="405504"/>
                  <a:pt x="923557" y="448189"/>
                  <a:pt x="974883" y="451747"/>
                </a:cubicBezTo>
                <a:cubicBezTo>
                  <a:pt x="1044324" y="458860"/>
                  <a:pt x="1005074" y="430405"/>
                  <a:pt x="992998" y="394834"/>
                </a:cubicBezTo>
                <a:cubicBezTo>
                  <a:pt x="980921" y="355706"/>
                  <a:pt x="1017152" y="345034"/>
                  <a:pt x="1041304" y="352148"/>
                </a:cubicBezTo>
                <a:cubicBezTo>
                  <a:pt x="1131878" y="384162"/>
                  <a:pt x="1225472" y="327250"/>
                  <a:pt x="1319065" y="373491"/>
                </a:cubicBezTo>
                <a:cubicBezTo>
                  <a:pt x="1294912" y="259665"/>
                  <a:pt x="1243586" y="209867"/>
                  <a:pt x="1134897" y="192082"/>
                </a:cubicBezTo>
                <a:cubicBezTo>
                  <a:pt x="1095648" y="188525"/>
                  <a:pt x="1053380" y="195638"/>
                  <a:pt x="1017152" y="163625"/>
                </a:cubicBezTo>
                <a:cubicBezTo>
                  <a:pt x="996016" y="145839"/>
                  <a:pt x="974883" y="124497"/>
                  <a:pt x="989979" y="88927"/>
                </a:cubicBezTo>
                <a:cubicBezTo>
                  <a:pt x="999036" y="64027"/>
                  <a:pt x="1023188" y="64027"/>
                  <a:pt x="1044324" y="71141"/>
                </a:cubicBezTo>
                <a:cubicBezTo>
                  <a:pt x="1131878" y="110269"/>
                  <a:pt x="1225472" y="120941"/>
                  <a:pt x="1316045" y="135168"/>
                </a:cubicBezTo>
                <a:cubicBezTo>
                  <a:pt x="1331142" y="138725"/>
                  <a:pt x="1346237" y="145839"/>
                  <a:pt x="1361334" y="110269"/>
                </a:cubicBezTo>
                <a:cubicBezTo>
                  <a:pt x="1255664" y="78255"/>
                  <a:pt x="1153012" y="35571"/>
                  <a:pt x="1047342"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99830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730C4-8D2D-6E2B-DB2D-5E47FD41F2DE}"/>
            </a:ext>
          </a:extLst>
        </p:cNvPr>
        <p:cNvGrpSpPr/>
        <p:nvPr/>
      </p:nvGrpSpPr>
      <p:grpSpPr>
        <a:xfrm>
          <a:off x="0" y="0"/>
          <a:ext cx="0" cy="0"/>
          <a:chOff x="0" y="0"/>
          <a:chExt cx="0" cy="0"/>
        </a:xfrm>
      </p:grpSpPr>
      <p:pic>
        <p:nvPicPr>
          <p:cNvPr id="52226" name="Picture 2" descr="Ikessauro: Pré-cambriano">
            <a:extLst>
              <a:ext uri="{FF2B5EF4-FFF2-40B4-BE49-F238E27FC236}">
                <a16:creationId xmlns:a16="http://schemas.microsoft.com/office/drawing/2014/main" id="{A7D24D64-74E3-EC7C-2B72-1E3D1B0018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9918" r="1" b="21869"/>
          <a:stretch/>
        </p:blipFill>
        <p:spPr bwMode="auto">
          <a:xfrm>
            <a:off x="326268" y="10"/>
            <a:ext cx="11862684" cy="6857990"/>
          </a:xfrm>
          <a:custGeom>
            <a:avLst/>
            <a:gdLst/>
            <a:ahLst/>
            <a:cxnLst/>
            <a:rect l="l" t="t" r="r" b="b"/>
            <a:pathLst>
              <a:path w="11862684" h="6858000">
                <a:moveTo>
                  <a:pt x="1047342" y="0"/>
                </a:moveTo>
                <a:lnTo>
                  <a:pt x="4590463" y="0"/>
                </a:lnTo>
                <a:lnTo>
                  <a:pt x="5499874" y="0"/>
                </a:lnTo>
                <a:lnTo>
                  <a:pt x="5723425" y="0"/>
                </a:lnTo>
                <a:lnTo>
                  <a:pt x="7580390" y="0"/>
                </a:lnTo>
                <a:lnTo>
                  <a:pt x="7747884" y="0"/>
                </a:lnTo>
                <a:lnTo>
                  <a:pt x="7824084" y="0"/>
                </a:lnTo>
                <a:lnTo>
                  <a:pt x="11862684" y="0"/>
                </a:lnTo>
                <a:lnTo>
                  <a:pt x="11862684" y="6858000"/>
                </a:lnTo>
                <a:lnTo>
                  <a:pt x="7824084" y="6858000"/>
                </a:lnTo>
                <a:lnTo>
                  <a:pt x="7747884" y="6858000"/>
                </a:lnTo>
                <a:lnTo>
                  <a:pt x="7580390" y="6858000"/>
                </a:lnTo>
                <a:lnTo>
                  <a:pt x="5723425" y="6858000"/>
                </a:lnTo>
                <a:lnTo>
                  <a:pt x="5499874" y="6858000"/>
                </a:lnTo>
                <a:lnTo>
                  <a:pt x="4590463" y="6858000"/>
                </a:lnTo>
                <a:lnTo>
                  <a:pt x="1654188" y="6858000"/>
                </a:lnTo>
                <a:cubicBezTo>
                  <a:pt x="1530404" y="6786859"/>
                  <a:pt x="1412658" y="6701489"/>
                  <a:pt x="1279816" y="6658805"/>
                </a:cubicBezTo>
                <a:cubicBezTo>
                  <a:pt x="1189242" y="6630349"/>
                  <a:pt x="1101686" y="6580550"/>
                  <a:pt x="1116783" y="6431153"/>
                </a:cubicBezTo>
                <a:cubicBezTo>
                  <a:pt x="1119802" y="6388469"/>
                  <a:pt x="1095648" y="6356456"/>
                  <a:pt x="1059419" y="6367127"/>
                </a:cubicBezTo>
                <a:cubicBezTo>
                  <a:pt x="989979" y="6388469"/>
                  <a:pt x="956768" y="6327999"/>
                  <a:pt x="917520" y="6281757"/>
                </a:cubicBezTo>
                <a:cubicBezTo>
                  <a:pt x="848079" y="6199945"/>
                  <a:pt x="781658" y="6114575"/>
                  <a:pt x="669950" y="6100347"/>
                </a:cubicBezTo>
                <a:cubicBezTo>
                  <a:pt x="691084" y="6036320"/>
                  <a:pt x="727312" y="6043434"/>
                  <a:pt x="760524" y="6057663"/>
                </a:cubicBezTo>
                <a:cubicBezTo>
                  <a:pt x="848079" y="6093234"/>
                  <a:pt x="935634" y="6132361"/>
                  <a:pt x="1023188" y="6167932"/>
                </a:cubicBezTo>
                <a:cubicBezTo>
                  <a:pt x="1080552" y="6189274"/>
                  <a:pt x="1137916" y="6221287"/>
                  <a:pt x="1213395" y="6196388"/>
                </a:cubicBezTo>
                <a:cubicBezTo>
                  <a:pt x="1146974" y="6068335"/>
                  <a:pt x="1035266" y="6043434"/>
                  <a:pt x="944692" y="6004307"/>
                </a:cubicBezTo>
                <a:cubicBezTo>
                  <a:pt x="832982" y="5954508"/>
                  <a:pt x="766562" y="5862025"/>
                  <a:pt x="685045" y="5755314"/>
                </a:cubicBezTo>
                <a:cubicBezTo>
                  <a:pt x="766562" y="5726858"/>
                  <a:pt x="817887" y="5805112"/>
                  <a:pt x="884310" y="5801555"/>
                </a:cubicBezTo>
                <a:cubicBezTo>
                  <a:pt x="887328" y="5790884"/>
                  <a:pt x="893366" y="5769542"/>
                  <a:pt x="893366" y="5769542"/>
                </a:cubicBezTo>
                <a:cubicBezTo>
                  <a:pt x="784676" y="5712629"/>
                  <a:pt x="736372" y="5605917"/>
                  <a:pt x="718256" y="5474306"/>
                </a:cubicBezTo>
                <a:cubicBezTo>
                  <a:pt x="712218" y="5406721"/>
                  <a:pt x="672970" y="5385379"/>
                  <a:pt x="633720" y="5353367"/>
                </a:cubicBezTo>
                <a:cubicBezTo>
                  <a:pt x="500878" y="5243097"/>
                  <a:pt x="358980" y="5143500"/>
                  <a:pt x="247270" y="4994104"/>
                </a:cubicBezTo>
                <a:cubicBezTo>
                  <a:pt x="377094" y="5011889"/>
                  <a:pt x="479744" y="5111487"/>
                  <a:pt x="615606" y="5154171"/>
                </a:cubicBezTo>
                <a:cubicBezTo>
                  <a:pt x="506917" y="4990547"/>
                  <a:pt x="365016" y="4905177"/>
                  <a:pt x="235194" y="4805580"/>
                </a:cubicBezTo>
                <a:cubicBezTo>
                  <a:pt x="174810" y="4759339"/>
                  <a:pt x="120468" y="4702425"/>
                  <a:pt x="51026" y="4677526"/>
                </a:cubicBezTo>
                <a:cubicBezTo>
                  <a:pt x="26873" y="4670412"/>
                  <a:pt x="-15396" y="4652628"/>
                  <a:pt x="5740" y="4602828"/>
                </a:cubicBezTo>
                <a:cubicBezTo>
                  <a:pt x="23854" y="4560144"/>
                  <a:pt x="57065" y="4574373"/>
                  <a:pt x="87257" y="4585042"/>
                </a:cubicBezTo>
                <a:cubicBezTo>
                  <a:pt x="159715" y="4613499"/>
                  <a:pt x="238213" y="4613499"/>
                  <a:pt x="337844" y="4613499"/>
                </a:cubicBezTo>
                <a:cubicBezTo>
                  <a:pt x="253310" y="4478331"/>
                  <a:pt x="99332" y="4521016"/>
                  <a:pt x="26873" y="4378734"/>
                </a:cubicBezTo>
                <a:cubicBezTo>
                  <a:pt x="117448" y="4353835"/>
                  <a:pt x="186888" y="4403633"/>
                  <a:pt x="259346" y="4414305"/>
                </a:cubicBezTo>
                <a:cubicBezTo>
                  <a:pt x="325769" y="4424975"/>
                  <a:pt x="340863" y="4400076"/>
                  <a:pt x="325769" y="4321821"/>
                </a:cubicBezTo>
                <a:cubicBezTo>
                  <a:pt x="301616" y="4200882"/>
                  <a:pt x="337844" y="4140411"/>
                  <a:pt x="434458" y="4172424"/>
                </a:cubicBezTo>
                <a:cubicBezTo>
                  <a:pt x="525031" y="4204438"/>
                  <a:pt x="534089" y="4158196"/>
                  <a:pt x="509936" y="4090612"/>
                </a:cubicBezTo>
                <a:cubicBezTo>
                  <a:pt x="473706" y="3991015"/>
                  <a:pt x="512954" y="3912759"/>
                  <a:pt x="540128" y="3827390"/>
                </a:cubicBezTo>
                <a:cubicBezTo>
                  <a:pt x="582395" y="3699337"/>
                  <a:pt x="564281" y="3635309"/>
                  <a:pt x="476725" y="3539269"/>
                </a:cubicBezTo>
                <a:cubicBezTo>
                  <a:pt x="425400" y="3485914"/>
                  <a:pt x="374074" y="3439672"/>
                  <a:pt x="301616" y="3393429"/>
                </a:cubicBezTo>
                <a:cubicBezTo>
                  <a:pt x="467668" y="3368530"/>
                  <a:pt x="295577" y="3283162"/>
                  <a:pt x="352940" y="3229805"/>
                </a:cubicBezTo>
                <a:cubicBezTo>
                  <a:pt x="470686" y="3208463"/>
                  <a:pt x="564281" y="3379202"/>
                  <a:pt x="724294" y="3329402"/>
                </a:cubicBezTo>
                <a:cubicBezTo>
                  <a:pt x="531070" y="3183563"/>
                  <a:pt x="313691" y="3137322"/>
                  <a:pt x="171792" y="2941684"/>
                </a:cubicBezTo>
                <a:cubicBezTo>
                  <a:pt x="205002" y="2899000"/>
                  <a:pt x="238213" y="2941684"/>
                  <a:pt x="265385" y="2923898"/>
                </a:cubicBezTo>
                <a:cubicBezTo>
                  <a:pt x="265385" y="2913227"/>
                  <a:pt x="582395" y="2980812"/>
                  <a:pt x="600510" y="2703362"/>
                </a:cubicBezTo>
                <a:cubicBezTo>
                  <a:pt x="606548" y="2703362"/>
                  <a:pt x="612587" y="2703362"/>
                  <a:pt x="618624" y="2692689"/>
                </a:cubicBezTo>
                <a:cubicBezTo>
                  <a:pt x="651834" y="2653563"/>
                  <a:pt x="621644" y="2561080"/>
                  <a:pt x="675988" y="2553965"/>
                </a:cubicBezTo>
                <a:cubicBezTo>
                  <a:pt x="736372" y="2546851"/>
                  <a:pt x="793735" y="2514837"/>
                  <a:pt x="857136" y="2532623"/>
                </a:cubicBezTo>
                <a:cubicBezTo>
                  <a:pt x="905443" y="2546851"/>
                  <a:pt x="956768" y="2564636"/>
                  <a:pt x="1008094" y="2564636"/>
                </a:cubicBezTo>
                <a:cubicBezTo>
                  <a:pt x="1062438" y="2564636"/>
                  <a:pt x="1137916" y="2685576"/>
                  <a:pt x="1171128" y="2525509"/>
                </a:cubicBezTo>
                <a:cubicBezTo>
                  <a:pt x="1171128" y="2518395"/>
                  <a:pt x="1264720" y="2536181"/>
                  <a:pt x="1316045" y="2543294"/>
                </a:cubicBezTo>
                <a:cubicBezTo>
                  <a:pt x="1358314" y="2550408"/>
                  <a:pt x="1409640" y="2582422"/>
                  <a:pt x="1439830" y="2518395"/>
                </a:cubicBezTo>
                <a:cubicBezTo>
                  <a:pt x="1454926" y="2479267"/>
                  <a:pt x="1382466" y="2408126"/>
                  <a:pt x="1319065" y="2401012"/>
                </a:cubicBezTo>
                <a:cubicBezTo>
                  <a:pt x="1261702" y="2393898"/>
                  <a:pt x="1204338" y="2386784"/>
                  <a:pt x="1149994" y="2401012"/>
                </a:cubicBezTo>
                <a:cubicBezTo>
                  <a:pt x="1083572" y="2418796"/>
                  <a:pt x="1047342" y="2390340"/>
                  <a:pt x="1029227" y="2326314"/>
                </a:cubicBezTo>
                <a:cubicBezTo>
                  <a:pt x="1008094" y="2258731"/>
                  <a:pt x="968844" y="2223159"/>
                  <a:pt x="914500" y="2191146"/>
                </a:cubicBezTo>
                <a:cubicBezTo>
                  <a:pt x="781658" y="2112891"/>
                  <a:pt x="654854" y="2020407"/>
                  <a:pt x="509936" y="1974165"/>
                </a:cubicBezTo>
                <a:cubicBezTo>
                  <a:pt x="482764" y="1967051"/>
                  <a:pt x="449553" y="1952823"/>
                  <a:pt x="437476" y="1892353"/>
                </a:cubicBezTo>
                <a:cubicBezTo>
                  <a:pt x="829964" y="1984836"/>
                  <a:pt x="1186222" y="2223159"/>
                  <a:pt x="1590788" y="2208931"/>
                </a:cubicBezTo>
                <a:cubicBezTo>
                  <a:pt x="1482098" y="2134233"/>
                  <a:pt x="1352276" y="2130676"/>
                  <a:pt x="1234528" y="2077320"/>
                </a:cubicBezTo>
                <a:cubicBezTo>
                  <a:pt x="1319065" y="2038192"/>
                  <a:pt x="1397562" y="2080877"/>
                  <a:pt x="1476060" y="2102219"/>
                </a:cubicBezTo>
                <a:cubicBezTo>
                  <a:pt x="1542482" y="2120004"/>
                  <a:pt x="1602864" y="2123562"/>
                  <a:pt x="1608902" y="2013292"/>
                </a:cubicBezTo>
                <a:cubicBezTo>
                  <a:pt x="1608902" y="2002622"/>
                  <a:pt x="1608902" y="1995507"/>
                  <a:pt x="1608902" y="1984836"/>
                </a:cubicBezTo>
                <a:cubicBezTo>
                  <a:pt x="1584749" y="1938595"/>
                  <a:pt x="1551538" y="1917252"/>
                  <a:pt x="1509271" y="1903025"/>
                </a:cubicBezTo>
                <a:cubicBezTo>
                  <a:pt x="1485118" y="1895910"/>
                  <a:pt x="1451907" y="1881683"/>
                  <a:pt x="1451907" y="1849668"/>
                </a:cubicBezTo>
                <a:cubicBezTo>
                  <a:pt x="1454926" y="1728729"/>
                  <a:pt x="1373409" y="1693158"/>
                  <a:pt x="1294912" y="1657587"/>
                </a:cubicBezTo>
                <a:cubicBezTo>
                  <a:pt x="1337180" y="1597117"/>
                  <a:pt x="1373409" y="1639802"/>
                  <a:pt x="1406620" y="1636245"/>
                </a:cubicBezTo>
                <a:cubicBezTo>
                  <a:pt x="1427754" y="1632688"/>
                  <a:pt x="1448887" y="1629132"/>
                  <a:pt x="1448887" y="1597117"/>
                </a:cubicBezTo>
                <a:cubicBezTo>
                  <a:pt x="1448887" y="1572219"/>
                  <a:pt x="1439830" y="1540204"/>
                  <a:pt x="1418696" y="1540204"/>
                </a:cubicBezTo>
                <a:cubicBezTo>
                  <a:pt x="1285854" y="1536647"/>
                  <a:pt x="1210375" y="1365909"/>
                  <a:pt x="1071494" y="1365909"/>
                </a:cubicBezTo>
                <a:cubicBezTo>
                  <a:pt x="986960" y="1365909"/>
                  <a:pt x="1113764" y="1269868"/>
                  <a:pt x="1044324" y="1230741"/>
                </a:cubicBezTo>
                <a:cubicBezTo>
                  <a:pt x="1029227" y="1220069"/>
                  <a:pt x="1086591" y="1205842"/>
                  <a:pt x="1110744" y="1209399"/>
                </a:cubicBezTo>
                <a:cubicBezTo>
                  <a:pt x="1134897" y="1212955"/>
                  <a:pt x="1156032" y="1237855"/>
                  <a:pt x="1186222" y="1220069"/>
                </a:cubicBezTo>
                <a:cubicBezTo>
                  <a:pt x="1201318" y="1156043"/>
                  <a:pt x="1162069" y="1131144"/>
                  <a:pt x="1125840" y="1113358"/>
                </a:cubicBezTo>
                <a:cubicBezTo>
                  <a:pt x="1047342" y="1070674"/>
                  <a:pt x="968844" y="1020875"/>
                  <a:pt x="881290" y="1006647"/>
                </a:cubicBezTo>
                <a:cubicBezTo>
                  <a:pt x="851099" y="1003089"/>
                  <a:pt x="832982" y="985305"/>
                  <a:pt x="836002" y="949734"/>
                </a:cubicBezTo>
                <a:cubicBezTo>
                  <a:pt x="842040" y="903491"/>
                  <a:pt x="872232" y="917720"/>
                  <a:pt x="896385" y="921277"/>
                </a:cubicBezTo>
                <a:cubicBezTo>
                  <a:pt x="911482" y="924835"/>
                  <a:pt x="926577" y="935506"/>
                  <a:pt x="941672" y="910606"/>
                </a:cubicBezTo>
                <a:cubicBezTo>
                  <a:pt x="588434" y="658055"/>
                  <a:pt x="401247" y="672284"/>
                  <a:pt x="5740" y="465975"/>
                </a:cubicBezTo>
                <a:cubicBezTo>
                  <a:pt x="93294" y="426847"/>
                  <a:pt x="156696" y="455303"/>
                  <a:pt x="217079" y="462417"/>
                </a:cubicBezTo>
                <a:cubicBezTo>
                  <a:pt x="368036" y="480203"/>
                  <a:pt x="274442" y="512216"/>
                  <a:pt x="425400" y="533558"/>
                </a:cubicBezTo>
                <a:cubicBezTo>
                  <a:pt x="497860" y="544229"/>
                  <a:pt x="564281" y="579800"/>
                  <a:pt x="645798" y="522887"/>
                </a:cubicBezTo>
                <a:cubicBezTo>
                  <a:pt x="700142" y="483759"/>
                  <a:pt x="787696" y="526444"/>
                  <a:pt x="854118" y="558458"/>
                </a:cubicBezTo>
                <a:cubicBezTo>
                  <a:pt x="908462" y="586915"/>
                  <a:pt x="962806" y="594028"/>
                  <a:pt x="1035266" y="558458"/>
                </a:cubicBezTo>
                <a:cubicBezTo>
                  <a:pt x="968844" y="537116"/>
                  <a:pt x="917520" y="519330"/>
                  <a:pt x="866193" y="505101"/>
                </a:cubicBezTo>
                <a:cubicBezTo>
                  <a:pt x="823926" y="494431"/>
                  <a:pt x="799772" y="469532"/>
                  <a:pt x="802792" y="416176"/>
                </a:cubicBezTo>
                <a:cubicBezTo>
                  <a:pt x="802792" y="387720"/>
                  <a:pt x="793735" y="348592"/>
                  <a:pt x="823926" y="334364"/>
                </a:cubicBezTo>
                <a:cubicBezTo>
                  <a:pt x="848079" y="320135"/>
                  <a:pt x="881290" y="334364"/>
                  <a:pt x="893366" y="359262"/>
                </a:cubicBezTo>
                <a:cubicBezTo>
                  <a:pt x="908462" y="405504"/>
                  <a:pt x="923557" y="448189"/>
                  <a:pt x="974883" y="451747"/>
                </a:cubicBezTo>
                <a:cubicBezTo>
                  <a:pt x="1044324" y="458860"/>
                  <a:pt x="1005074" y="430405"/>
                  <a:pt x="992998" y="394834"/>
                </a:cubicBezTo>
                <a:cubicBezTo>
                  <a:pt x="980921" y="355706"/>
                  <a:pt x="1017152" y="345034"/>
                  <a:pt x="1041304" y="352148"/>
                </a:cubicBezTo>
                <a:cubicBezTo>
                  <a:pt x="1131878" y="384162"/>
                  <a:pt x="1225472" y="327250"/>
                  <a:pt x="1319065" y="373491"/>
                </a:cubicBezTo>
                <a:cubicBezTo>
                  <a:pt x="1294912" y="259665"/>
                  <a:pt x="1243586" y="209867"/>
                  <a:pt x="1134897" y="192082"/>
                </a:cubicBezTo>
                <a:cubicBezTo>
                  <a:pt x="1095648" y="188525"/>
                  <a:pt x="1053380" y="195638"/>
                  <a:pt x="1017152" y="163625"/>
                </a:cubicBezTo>
                <a:cubicBezTo>
                  <a:pt x="996016" y="145839"/>
                  <a:pt x="974883" y="124497"/>
                  <a:pt x="989979" y="88927"/>
                </a:cubicBezTo>
                <a:cubicBezTo>
                  <a:pt x="999036" y="64027"/>
                  <a:pt x="1023188" y="64027"/>
                  <a:pt x="1044324" y="71141"/>
                </a:cubicBezTo>
                <a:cubicBezTo>
                  <a:pt x="1131878" y="110269"/>
                  <a:pt x="1225472" y="120941"/>
                  <a:pt x="1316045" y="135168"/>
                </a:cubicBezTo>
                <a:cubicBezTo>
                  <a:pt x="1331142" y="138725"/>
                  <a:pt x="1346237" y="145839"/>
                  <a:pt x="1361334" y="110269"/>
                </a:cubicBezTo>
                <a:cubicBezTo>
                  <a:pt x="1255664" y="78255"/>
                  <a:pt x="1153012" y="35571"/>
                  <a:pt x="1047342" y="0"/>
                </a:cubicBezTo>
                <a:close/>
              </a:path>
            </a:pathLst>
          </a:custGeom>
          <a:noFill/>
          <a:extLst>
            <a:ext uri="{909E8E84-426E-40DD-AFC4-6F175D3DCCD1}">
              <a14:hiddenFill xmlns:a14="http://schemas.microsoft.com/office/drawing/2010/main">
                <a:solidFill>
                  <a:srgbClr val="FFFFFF"/>
                </a:solidFill>
              </a14:hiddenFill>
            </a:ext>
          </a:extLst>
        </p:spPr>
      </p:pic>
      <p:sp>
        <p:nvSpPr>
          <p:cNvPr id="4" name="CaixaDeTexto 3">
            <a:extLst>
              <a:ext uri="{FF2B5EF4-FFF2-40B4-BE49-F238E27FC236}">
                <a16:creationId xmlns:a16="http://schemas.microsoft.com/office/drawing/2014/main" id="{D051F16E-38C3-710E-4250-E8E82A3F5353}"/>
              </a:ext>
            </a:extLst>
          </p:cNvPr>
          <p:cNvSpPr txBox="1"/>
          <p:nvPr/>
        </p:nvSpPr>
        <p:spPr>
          <a:xfrm>
            <a:off x="5025498" y="5155095"/>
            <a:ext cx="5585119" cy="954107"/>
          </a:xfrm>
          <a:prstGeom prst="rect">
            <a:avLst/>
          </a:prstGeom>
          <a:noFill/>
        </p:spPr>
        <p:txBody>
          <a:bodyPr wrap="none" rtlCol="0">
            <a:spAutoFit/>
          </a:bodyPr>
          <a:lstStyle/>
          <a:p>
            <a:r>
              <a:rPr lang="pt-BR" sz="1400" b="1" dirty="0">
                <a:solidFill>
                  <a:srgbClr val="FF0000"/>
                </a:solidFill>
                <a:effectLst>
                  <a:outerShdw blurRad="50800" dist="38100" dir="5400000" algn="t" rotWithShape="0">
                    <a:prstClr val="black">
                      <a:alpha val="40000"/>
                    </a:prstClr>
                  </a:outerShdw>
                </a:effectLst>
              </a:rPr>
              <a:t>Sopa primordial</a:t>
            </a:r>
          </a:p>
          <a:p>
            <a:r>
              <a:rPr lang="pt-BR" sz="1400" b="1" dirty="0">
                <a:solidFill>
                  <a:srgbClr val="FF0000"/>
                </a:solidFill>
                <a:effectLst>
                  <a:outerShdw blurRad="50800" dist="38100" dir="5400000" algn="t" rotWithShape="0">
                    <a:prstClr val="black">
                      <a:alpha val="40000"/>
                    </a:prstClr>
                  </a:outerShdw>
                </a:effectLst>
              </a:rPr>
              <a:t>Condições para a formação da vida</a:t>
            </a:r>
          </a:p>
          <a:p>
            <a:r>
              <a:rPr lang="pt-BR" sz="1400" b="1" dirty="0" err="1">
                <a:solidFill>
                  <a:srgbClr val="FF0000"/>
                </a:solidFill>
                <a:effectLst>
                  <a:outerShdw blurRad="50800" dist="38100" dir="5400000" algn="t" rotWithShape="0">
                    <a:prstClr val="black">
                      <a:alpha val="40000"/>
                    </a:prstClr>
                  </a:outerShdw>
                </a:effectLst>
              </a:rPr>
              <a:t>Protobiontes</a:t>
            </a:r>
            <a:r>
              <a:rPr lang="pt-BR" sz="1400" b="1" dirty="0">
                <a:solidFill>
                  <a:srgbClr val="FF0000"/>
                </a:solidFill>
                <a:effectLst>
                  <a:outerShdw blurRad="50800" dist="38100" dir="5400000" algn="t" rotWithShape="0">
                    <a:prstClr val="black">
                      <a:alpha val="40000"/>
                    </a:prstClr>
                  </a:outerShdw>
                </a:effectLst>
              </a:rPr>
              <a:t> criaram e destruíram suas condições para sobreviver</a:t>
            </a:r>
          </a:p>
          <a:p>
            <a:r>
              <a:rPr lang="pt-BR" sz="1400" b="1" dirty="0">
                <a:solidFill>
                  <a:srgbClr val="FF0000"/>
                </a:solidFill>
                <a:effectLst>
                  <a:outerShdw blurRad="50800" dist="38100" dir="5400000" algn="t" rotWithShape="0">
                    <a:prstClr val="black">
                      <a:alpha val="40000"/>
                    </a:prstClr>
                  </a:outerShdw>
                </a:effectLst>
              </a:rPr>
              <a:t>Alteração das condições químicas dos oceanos</a:t>
            </a:r>
          </a:p>
        </p:txBody>
      </p:sp>
    </p:spTree>
    <p:extLst>
      <p:ext uri="{BB962C8B-B14F-4D97-AF65-F5344CB8AC3E}">
        <p14:creationId xmlns:p14="http://schemas.microsoft.com/office/powerpoint/2010/main" val="269010937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303" name="Rectangle 5530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5298" name="Picture 2" descr="Arqueano: Subdivisão e características para estudar - Notícias Concursos">
            <a:extLst>
              <a:ext uri="{FF2B5EF4-FFF2-40B4-BE49-F238E27FC236}">
                <a16:creationId xmlns:a16="http://schemas.microsoft.com/office/drawing/2014/main" id="{9041D2E5-D3FC-85AB-DC5F-D274498D92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976" b="2292"/>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69F26D8A-0187-1D5A-57F5-8F87EC650B60}"/>
              </a:ext>
            </a:extLst>
          </p:cNvPr>
          <p:cNvSpPr txBox="1"/>
          <p:nvPr/>
        </p:nvSpPr>
        <p:spPr>
          <a:xfrm>
            <a:off x="132522" y="251791"/>
            <a:ext cx="1993046" cy="584775"/>
          </a:xfrm>
          <a:prstGeom prst="rect">
            <a:avLst/>
          </a:prstGeom>
          <a:noFill/>
        </p:spPr>
        <p:txBody>
          <a:bodyPr wrap="none" rtlCol="0">
            <a:spAutoFit/>
          </a:bodyPr>
          <a:lstStyle/>
          <a:p>
            <a:r>
              <a:rPr lang="pt-BR" sz="3200" b="1" dirty="0">
                <a:solidFill>
                  <a:schemeClr val="bg1"/>
                </a:solidFill>
              </a:rPr>
              <a:t>Arqueano</a:t>
            </a:r>
          </a:p>
        </p:txBody>
      </p:sp>
    </p:spTree>
    <p:extLst>
      <p:ext uri="{BB962C8B-B14F-4D97-AF65-F5344CB8AC3E}">
        <p14:creationId xmlns:p14="http://schemas.microsoft.com/office/powerpoint/2010/main" val="23597863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D36D3-781F-9FDB-EBD8-3301217765B6}"/>
            </a:ext>
          </a:extLst>
        </p:cNvPr>
        <p:cNvGrpSpPr/>
        <p:nvPr/>
      </p:nvGrpSpPr>
      <p:grpSpPr>
        <a:xfrm>
          <a:off x="0" y="0"/>
          <a:ext cx="0" cy="0"/>
          <a:chOff x="0" y="0"/>
          <a:chExt cx="0" cy="0"/>
        </a:xfrm>
      </p:grpSpPr>
      <p:pic>
        <p:nvPicPr>
          <p:cNvPr id="52226" name="Picture 2" descr="Ikessauro: Pré-cambriano">
            <a:extLst>
              <a:ext uri="{FF2B5EF4-FFF2-40B4-BE49-F238E27FC236}">
                <a16:creationId xmlns:a16="http://schemas.microsoft.com/office/drawing/2014/main" id="{E1FCF1B9-20AA-8A98-2919-299742DE2F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9918" r="1" b="21869"/>
          <a:stretch/>
        </p:blipFill>
        <p:spPr bwMode="auto">
          <a:xfrm>
            <a:off x="326268" y="10"/>
            <a:ext cx="11862684" cy="6857990"/>
          </a:xfrm>
          <a:custGeom>
            <a:avLst/>
            <a:gdLst/>
            <a:ahLst/>
            <a:cxnLst/>
            <a:rect l="l" t="t" r="r" b="b"/>
            <a:pathLst>
              <a:path w="11862684" h="6858000">
                <a:moveTo>
                  <a:pt x="1047342" y="0"/>
                </a:moveTo>
                <a:lnTo>
                  <a:pt x="4590463" y="0"/>
                </a:lnTo>
                <a:lnTo>
                  <a:pt x="5499874" y="0"/>
                </a:lnTo>
                <a:lnTo>
                  <a:pt x="5723425" y="0"/>
                </a:lnTo>
                <a:lnTo>
                  <a:pt x="7580390" y="0"/>
                </a:lnTo>
                <a:lnTo>
                  <a:pt x="7747884" y="0"/>
                </a:lnTo>
                <a:lnTo>
                  <a:pt x="7824084" y="0"/>
                </a:lnTo>
                <a:lnTo>
                  <a:pt x="11862684" y="0"/>
                </a:lnTo>
                <a:lnTo>
                  <a:pt x="11862684" y="6858000"/>
                </a:lnTo>
                <a:lnTo>
                  <a:pt x="7824084" y="6858000"/>
                </a:lnTo>
                <a:lnTo>
                  <a:pt x="7747884" y="6858000"/>
                </a:lnTo>
                <a:lnTo>
                  <a:pt x="7580390" y="6858000"/>
                </a:lnTo>
                <a:lnTo>
                  <a:pt x="5723425" y="6858000"/>
                </a:lnTo>
                <a:lnTo>
                  <a:pt x="5499874" y="6858000"/>
                </a:lnTo>
                <a:lnTo>
                  <a:pt x="4590463" y="6858000"/>
                </a:lnTo>
                <a:lnTo>
                  <a:pt x="1654188" y="6858000"/>
                </a:lnTo>
                <a:cubicBezTo>
                  <a:pt x="1530404" y="6786859"/>
                  <a:pt x="1412658" y="6701489"/>
                  <a:pt x="1279816" y="6658805"/>
                </a:cubicBezTo>
                <a:cubicBezTo>
                  <a:pt x="1189242" y="6630349"/>
                  <a:pt x="1101686" y="6580550"/>
                  <a:pt x="1116783" y="6431153"/>
                </a:cubicBezTo>
                <a:cubicBezTo>
                  <a:pt x="1119802" y="6388469"/>
                  <a:pt x="1095648" y="6356456"/>
                  <a:pt x="1059419" y="6367127"/>
                </a:cubicBezTo>
                <a:cubicBezTo>
                  <a:pt x="989979" y="6388469"/>
                  <a:pt x="956768" y="6327999"/>
                  <a:pt x="917520" y="6281757"/>
                </a:cubicBezTo>
                <a:cubicBezTo>
                  <a:pt x="848079" y="6199945"/>
                  <a:pt x="781658" y="6114575"/>
                  <a:pt x="669950" y="6100347"/>
                </a:cubicBezTo>
                <a:cubicBezTo>
                  <a:pt x="691084" y="6036320"/>
                  <a:pt x="727312" y="6043434"/>
                  <a:pt x="760524" y="6057663"/>
                </a:cubicBezTo>
                <a:cubicBezTo>
                  <a:pt x="848079" y="6093234"/>
                  <a:pt x="935634" y="6132361"/>
                  <a:pt x="1023188" y="6167932"/>
                </a:cubicBezTo>
                <a:cubicBezTo>
                  <a:pt x="1080552" y="6189274"/>
                  <a:pt x="1137916" y="6221287"/>
                  <a:pt x="1213395" y="6196388"/>
                </a:cubicBezTo>
                <a:cubicBezTo>
                  <a:pt x="1146974" y="6068335"/>
                  <a:pt x="1035266" y="6043434"/>
                  <a:pt x="944692" y="6004307"/>
                </a:cubicBezTo>
                <a:cubicBezTo>
                  <a:pt x="832982" y="5954508"/>
                  <a:pt x="766562" y="5862025"/>
                  <a:pt x="685045" y="5755314"/>
                </a:cubicBezTo>
                <a:cubicBezTo>
                  <a:pt x="766562" y="5726858"/>
                  <a:pt x="817887" y="5805112"/>
                  <a:pt x="884310" y="5801555"/>
                </a:cubicBezTo>
                <a:cubicBezTo>
                  <a:pt x="887328" y="5790884"/>
                  <a:pt x="893366" y="5769542"/>
                  <a:pt x="893366" y="5769542"/>
                </a:cubicBezTo>
                <a:cubicBezTo>
                  <a:pt x="784676" y="5712629"/>
                  <a:pt x="736372" y="5605917"/>
                  <a:pt x="718256" y="5474306"/>
                </a:cubicBezTo>
                <a:cubicBezTo>
                  <a:pt x="712218" y="5406721"/>
                  <a:pt x="672970" y="5385379"/>
                  <a:pt x="633720" y="5353367"/>
                </a:cubicBezTo>
                <a:cubicBezTo>
                  <a:pt x="500878" y="5243097"/>
                  <a:pt x="358980" y="5143500"/>
                  <a:pt x="247270" y="4994104"/>
                </a:cubicBezTo>
                <a:cubicBezTo>
                  <a:pt x="377094" y="5011889"/>
                  <a:pt x="479744" y="5111487"/>
                  <a:pt x="615606" y="5154171"/>
                </a:cubicBezTo>
                <a:cubicBezTo>
                  <a:pt x="506917" y="4990547"/>
                  <a:pt x="365016" y="4905177"/>
                  <a:pt x="235194" y="4805580"/>
                </a:cubicBezTo>
                <a:cubicBezTo>
                  <a:pt x="174810" y="4759339"/>
                  <a:pt x="120468" y="4702425"/>
                  <a:pt x="51026" y="4677526"/>
                </a:cubicBezTo>
                <a:cubicBezTo>
                  <a:pt x="26873" y="4670412"/>
                  <a:pt x="-15396" y="4652628"/>
                  <a:pt x="5740" y="4602828"/>
                </a:cubicBezTo>
                <a:cubicBezTo>
                  <a:pt x="23854" y="4560144"/>
                  <a:pt x="57065" y="4574373"/>
                  <a:pt x="87257" y="4585042"/>
                </a:cubicBezTo>
                <a:cubicBezTo>
                  <a:pt x="159715" y="4613499"/>
                  <a:pt x="238213" y="4613499"/>
                  <a:pt x="337844" y="4613499"/>
                </a:cubicBezTo>
                <a:cubicBezTo>
                  <a:pt x="253310" y="4478331"/>
                  <a:pt x="99332" y="4521016"/>
                  <a:pt x="26873" y="4378734"/>
                </a:cubicBezTo>
                <a:cubicBezTo>
                  <a:pt x="117448" y="4353835"/>
                  <a:pt x="186888" y="4403633"/>
                  <a:pt x="259346" y="4414305"/>
                </a:cubicBezTo>
                <a:cubicBezTo>
                  <a:pt x="325769" y="4424975"/>
                  <a:pt x="340863" y="4400076"/>
                  <a:pt x="325769" y="4321821"/>
                </a:cubicBezTo>
                <a:cubicBezTo>
                  <a:pt x="301616" y="4200882"/>
                  <a:pt x="337844" y="4140411"/>
                  <a:pt x="434458" y="4172424"/>
                </a:cubicBezTo>
                <a:cubicBezTo>
                  <a:pt x="525031" y="4204438"/>
                  <a:pt x="534089" y="4158196"/>
                  <a:pt x="509936" y="4090612"/>
                </a:cubicBezTo>
                <a:cubicBezTo>
                  <a:pt x="473706" y="3991015"/>
                  <a:pt x="512954" y="3912759"/>
                  <a:pt x="540128" y="3827390"/>
                </a:cubicBezTo>
                <a:cubicBezTo>
                  <a:pt x="582395" y="3699337"/>
                  <a:pt x="564281" y="3635309"/>
                  <a:pt x="476725" y="3539269"/>
                </a:cubicBezTo>
                <a:cubicBezTo>
                  <a:pt x="425400" y="3485914"/>
                  <a:pt x="374074" y="3439672"/>
                  <a:pt x="301616" y="3393429"/>
                </a:cubicBezTo>
                <a:cubicBezTo>
                  <a:pt x="467668" y="3368530"/>
                  <a:pt x="295577" y="3283162"/>
                  <a:pt x="352940" y="3229805"/>
                </a:cubicBezTo>
                <a:cubicBezTo>
                  <a:pt x="470686" y="3208463"/>
                  <a:pt x="564281" y="3379202"/>
                  <a:pt x="724294" y="3329402"/>
                </a:cubicBezTo>
                <a:cubicBezTo>
                  <a:pt x="531070" y="3183563"/>
                  <a:pt x="313691" y="3137322"/>
                  <a:pt x="171792" y="2941684"/>
                </a:cubicBezTo>
                <a:cubicBezTo>
                  <a:pt x="205002" y="2899000"/>
                  <a:pt x="238213" y="2941684"/>
                  <a:pt x="265385" y="2923898"/>
                </a:cubicBezTo>
                <a:cubicBezTo>
                  <a:pt x="265385" y="2913227"/>
                  <a:pt x="582395" y="2980812"/>
                  <a:pt x="600510" y="2703362"/>
                </a:cubicBezTo>
                <a:cubicBezTo>
                  <a:pt x="606548" y="2703362"/>
                  <a:pt x="612587" y="2703362"/>
                  <a:pt x="618624" y="2692689"/>
                </a:cubicBezTo>
                <a:cubicBezTo>
                  <a:pt x="651834" y="2653563"/>
                  <a:pt x="621644" y="2561080"/>
                  <a:pt x="675988" y="2553965"/>
                </a:cubicBezTo>
                <a:cubicBezTo>
                  <a:pt x="736372" y="2546851"/>
                  <a:pt x="793735" y="2514837"/>
                  <a:pt x="857136" y="2532623"/>
                </a:cubicBezTo>
                <a:cubicBezTo>
                  <a:pt x="905443" y="2546851"/>
                  <a:pt x="956768" y="2564636"/>
                  <a:pt x="1008094" y="2564636"/>
                </a:cubicBezTo>
                <a:cubicBezTo>
                  <a:pt x="1062438" y="2564636"/>
                  <a:pt x="1137916" y="2685576"/>
                  <a:pt x="1171128" y="2525509"/>
                </a:cubicBezTo>
                <a:cubicBezTo>
                  <a:pt x="1171128" y="2518395"/>
                  <a:pt x="1264720" y="2536181"/>
                  <a:pt x="1316045" y="2543294"/>
                </a:cubicBezTo>
                <a:cubicBezTo>
                  <a:pt x="1358314" y="2550408"/>
                  <a:pt x="1409640" y="2582422"/>
                  <a:pt x="1439830" y="2518395"/>
                </a:cubicBezTo>
                <a:cubicBezTo>
                  <a:pt x="1454926" y="2479267"/>
                  <a:pt x="1382466" y="2408126"/>
                  <a:pt x="1319065" y="2401012"/>
                </a:cubicBezTo>
                <a:cubicBezTo>
                  <a:pt x="1261702" y="2393898"/>
                  <a:pt x="1204338" y="2386784"/>
                  <a:pt x="1149994" y="2401012"/>
                </a:cubicBezTo>
                <a:cubicBezTo>
                  <a:pt x="1083572" y="2418796"/>
                  <a:pt x="1047342" y="2390340"/>
                  <a:pt x="1029227" y="2326314"/>
                </a:cubicBezTo>
                <a:cubicBezTo>
                  <a:pt x="1008094" y="2258731"/>
                  <a:pt x="968844" y="2223159"/>
                  <a:pt x="914500" y="2191146"/>
                </a:cubicBezTo>
                <a:cubicBezTo>
                  <a:pt x="781658" y="2112891"/>
                  <a:pt x="654854" y="2020407"/>
                  <a:pt x="509936" y="1974165"/>
                </a:cubicBezTo>
                <a:cubicBezTo>
                  <a:pt x="482764" y="1967051"/>
                  <a:pt x="449553" y="1952823"/>
                  <a:pt x="437476" y="1892353"/>
                </a:cubicBezTo>
                <a:cubicBezTo>
                  <a:pt x="829964" y="1984836"/>
                  <a:pt x="1186222" y="2223159"/>
                  <a:pt x="1590788" y="2208931"/>
                </a:cubicBezTo>
                <a:cubicBezTo>
                  <a:pt x="1482098" y="2134233"/>
                  <a:pt x="1352276" y="2130676"/>
                  <a:pt x="1234528" y="2077320"/>
                </a:cubicBezTo>
                <a:cubicBezTo>
                  <a:pt x="1319065" y="2038192"/>
                  <a:pt x="1397562" y="2080877"/>
                  <a:pt x="1476060" y="2102219"/>
                </a:cubicBezTo>
                <a:cubicBezTo>
                  <a:pt x="1542482" y="2120004"/>
                  <a:pt x="1602864" y="2123562"/>
                  <a:pt x="1608902" y="2013292"/>
                </a:cubicBezTo>
                <a:cubicBezTo>
                  <a:pt x="1608902" y="2002622"/>
                  <a:pt x="1608902" y="1995507"/>
                  <a:pt x="1608902" y="1984836"/>
                </a:cubicBezTo>
                <a:cubicBezTo>
                  <a:pt x="1584749" y="1938595"/>
                  <a:pt x="1551538" y="1917252"/>
                  <a:pt x="1509271" y="1903025"/>
                </a:cubicBezTo>
                <a:cubicBezTo>
                  <a:pt x="1485118" y="1895910"/>
                  <a:pt x="1451907" y="1881683"/>
                  <a:pt x="1451907" y="1849668"/>
                </a:cubicBezTo>
                <a:cubicBezTo>
                  <a:pt x="1454926" y="1728729"/>
                  <a:pt x="1373409" y="1693158"/>
                  <a:pt x="1294912" y="1657587"/>
                </a:cubicBezTo>
                <a:cubicBezTo>
                  <a:pt x="1337180" y="1597117"/>
                  <a:pt x="1373409" y="1639802"/>
                  <a:pt x="1406620" y="1636245"/>
                </a:cubicBezTo>
                <a:cubicBezTo>
                  <a:pt x="1427754" y="1632688"/>
                  <a:pt x="1448887" y="1629132"/>
                  <a:pt x="1448887" y="1597117"/>
                </a:cubicBezTo>
                <a:cubicBezTo>
                  <a:pt x="1448887" y="1572219"/>
                  <a:pt x="1439830" y="1540204"/>
                  <a:pt x="1418696" y="1540204"/>
                </a:cubicBezTo>
                <a:cubicBezTo>
                  <a:pt x="1285854" y="1536647"/>
                  <a:pt x="1210375" y="1365909"/>
                  <a:pt x="1071494" y="1365909"/>
                </a:cubicBezTo>
                <a:cubicBezTo>
                  <a:pt x="986960" y="1365909"/>
                  <a:pt x="1113764" y="1269868"/>
                  <a:pt x="1044324" y="1230741"/>
                </a:cubicBezTo>
                <a:cubicBezTo>
                  <a:pt x="1029227" y="1220069"/>
                  <a:pt x="1086591" y="1205842"/>
                  <a:pt x="1110744" y="1209399"/>
                </a:cubicBezTo>
                <a:cubicBezTo>
                  <a:pt x="1134897" y="1212955"/>
                  <a:pt x="1156032" y="1237855"/>
                  <a:pt x="1186222" y="1220069"/>
                </a:cubicBezTo>
                <a:cubicBezTo>
                  <a:pt x="1201318" y="1156043"/>
                  <a:pt x="1162069" y="1131144"/>
                  <a:pt x="1125840" y="1113358"/>
                </a:cubicBezTo>
                <a:cubicBezTo>
                  <a:pt x="1047342" y="1070674"/>
                  <a:pt x="968844" y="1020875"/>
                  <a:pt x="881290" y="1006647"/>
                </a:cubicBezTo>
                <a:cubicBezTo>
                  <a:pt x="851099" y="1003089"/>
                  <a:pt x="832982" y="985305"/>
                  <a:pt x="836002" y="949734"/>
                </a:cubicBezTo>
                <a:cubicBezTo>
                  <a:pt x="842040" y="903491"/>
                  <a:pt x="872232" y="917720"/>
                  <a:pt x="896385" y="921277"/>
                </a:cubicBezTo>
                <a:cubicBezTo>
                  <a:pt x="911482" y="924835"/>
                  <a:pt x="926577" y="935506"/>
                  <a:pt x="941672" y="910606"/>
                </a:cubicBezTo>
                <a:cubicBezTo>
                  <a:pt x="588434" y="658055"/>
                  <a:pt x="401247" y="672284"/>
                  <a:pt x="5740" y="465975"/>
                </a:cubicBezTo>
                <a:cubicBezTo>
                  <a:pt x="93294" y="426847"/>
                  <a:pt x="156696" y="455303"/>
                  <a:pt x="217079" y="462417"/>
                </a:cubicBezTo>
                <a:cubicBezTo>
                  <a:pt x="368036" y="480203"/>
                  <a:pt x="274442" y="512216"/>
                  <a:pt x="425400" y="533558"/>
                </a:cubicBezTo>
                <a:cubicBezTo>
                  <a:pt x="497860" y="544229"/>
                  <a:pt x="564281" y="579800"/>
                  <a:pt x="645798" y="522887"/>
                </a:cubicBezTo>
                <a:cubicBezTo>
                  <a:pt x="700142" y="483759"/>
                  <a:pt x="787696" y="526444"/>
                  <a:pt x="854118" y="558458"/>
                </a:cubicBezTo>
                <a:cubicBezTo>
                  <a:pt x="908462" y="586915"/>
                  <a:pt x="962806" y="594028"/>
                  <a:pt x="1035266" y="558458"/>
                </a:cubicBezTo>
                <a:cubicBezTo>
                  <a:pt x="968844" y="537116"/>
                  <a:pt x="917520" y="519330"/>
                  <a:pt x="866193" y="505101"/>
                </a:cubicBezTo>
                <a:cubicBezTo>
                  <a:pt x="823926" y="494431"/>
                  <a:pt x="799772" y="469532"/>
                  <a:pt x="802792" y="416176"/>
                </a:cubicBezTo>
                <a:cubicBezTo>
                  <a:pt x="802792" y="387720"/>
                  <a:pt x="793735" y="348592"/>
                  <a:pt x="823926" y="334364"/>
                </a:cubicBezTo>
                <a:cubicBezTo>
                  <a:pt x="848079" y="320135"/>
                  <a:pt x="881290" y="334364"/>
                  <a:pt x="893366" y="359262"/>
                </a:cubicBezTo>
                <a:cubicBezTo>
                  <a:pt x="908462" y="405504"/>
                  <a:pt x="923557" y="448189"/>
                  <a:pt x="974883" y="451747"/>
                </a:cubicBezTo>
                <a:cubicBezTo>
                  <a:pt x="1044324" y="458860"/>
                  <a:pt x="1005074" y="430405"/>
                  <a:pt x="992998" y="394834"/>
                </a:cubicBezTo>
                <a:cubicBezTo>
                  <a:pt x="980921" y="355706"/>
                  <a:pt x="1017152" y="345034"/>
                  <a:pt x="1041304" y="352148"/>
                </a:cubicBezTo>
                <a:cubicBezTo>
                  <a:pt x="1131878" y="384162"/>
                  <a:pt x="1225472" y="327250"/>
                  <a:pt x="1319065" y="373491"/>
                </a:cubicBezTo>
                <a:cubicBezTo>
                  <a:pt x="1294912" y="259665"/>
                  <a:pt x="1243586" y="209867"/>
                  <a:pt x="1134897" y="192082"/>
                </a:cubicBezTo>
                <a:cubicBezTo>
                  <a:pt x="1095648" y="188525"/>
                  <a:pt x="1053380" y="195638"/>
                  <a:pt x="1017152" y="163625"/>
                </a:cubicBezTo>
                <a:cubicBezTo>
                  <a:pt x="996016" y="145839"/>
                  <a:pt x="974883" y="124497"/>
                  <a:pt x="989979" y="88927"/>
                </a:cubicBezTo>
                <a:cubicBezTo>
                  <a:pt x="999036" y="64027"/>
                  <a:pt x="1023188" y="64027"/>
                  <a:pt x="1044324" y="71141"/>
                </a:cubicBezTo>
                <a:cubicBezTo>
                  <a:pt x="1131878" y="110269"/>
                  <a:pt x="1225472" y="120941"/>
                  <a:pt x="1316045" y="135168"/>
                </a:cubicBezTo>
                <a:cubicBezTo>
                  <a:pt x="1331142" y="138725"/>
                  <a:pt x="1346237" y="145839"/>
                  <a:pt x="1361334" y="110269"/>
                </a:cubicBezTo>
                <a:cubicBezTo>
                  <a:pt x="1255664" y="78255"/>
                  <a:pt x="1153012" y="35571"/>
                  <a:pt x="1047342" y="0"/>
                </a:cubicBezTo>
                <a:close/>
              </a:path>
            </a:pathLst>
          </a:custGeom>
          <a:noFill/>
          <a:extLst>
            <a:ext uri="{909E8E84-426E-40DD-AFC4-6F175D3DCCD1}">
              <a14:hiddenFill xmlns:a14="http://schemas.microsoft.com/office/drawing/2010/main">
                <a:solidFill>
                  <a:srgbClr val="FFFFFF"/>
                </a:solidFill>
              </a14:hiddenFill>
            </a:ext>
          </a:extLst>
        </p:spPr>
      </p:pic>
      <p:sp>
        <p:nvSpPr>
          <p:cNvPr id="2" name="Chave Esquerda 1">
            <a:extLst>
              <a:ext uri="{FF2B5EF4-FFF2-40B4-BE49-F238E27FC236}">
                <a16:creationId xmlns:a16="http://schemas.microsoft.com/office/drawing/2014/main" id="{3B685165-D155-2BE0-BB6E-1E591B866AFD}"/>
              </a:ext>
            </a:extLst>
          </p:cNvPr>
          <p:cNvSpPr/>
          <p:nvPr/>
        </p:nvSpPr>
        <p:spPr>
          <a:xfrm>
            <a:off x="2849217" y="861391"/>
            <a:ext cx="371061" cy="4253948"/>
          </a:xfrm>
          <a:prstGeom prst="leftBrace">
            <a:avLst>
              <a:gd name="adj1" fmla="val 104762"/>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pt-BR"/>
          </a:p>
        </p:txBody>
      </p:sp>
      <p:sp>
        <p:nvSpPr>
          <p:cNvPr id="3" name="CaixaDeTexto 2">
            <a:extLst>
              <a:ext uri="{FF2B5EF4-FFF2-40B4-BE49-F238E27FC236}">
                <a16:creationId xmlns:a16="http://schemas.microsoft.com/office/drawing/2014/main" id="{2895FEB4-8C0D-D39B-638A-54BAE9E79E19}"/>
              </a:ext>
            </a:extLst>
          </p:cNvPr>
          <p:cNvSpPr txBox="1"/>
          <p:nvPr/>
        </p:nvSpPr>
        <p:spPr>
          <a:xfrm>
            <a:off x="848139" y="2803699"/>
            <a:ext cx="1984839" cy="369332"/>
          </a:xfrm>
          <a:prstGeom prst="rect">
            <a:avLst/>
          </a:prstGeom>
          <a:noFill/>
        </p:spPr>
        <p:txBody>
          <a:bodyPr wrap="none" rtlCol="0">
            <a:spAutoFit/>
          </a:bodyPr>
          <a:lstStyle/>
          <a:p>
            <a:r>
              <a:rPr lang="pt-BR" b="1" dirty="0"/>
              <a:t>Era das bactérias</a:t>
            </a:r>
          </a:p>
        </p:txBody>
      </p:sp>
      <p:sp>
        <p:nvSpPr>
          <p:cNvPr id="5" name="CaixaDeTexto 4">
            <a:extLst>
              <a:ext uri="{FF2B5EF4-FFF2-40B4-BE49-F238E27FC236}">
                <a16:creationId xmlns:a16="http://schemas.microsoft.com/office/drawing/2014/main" id="{67781AA7-A291-78A2-7E4A-F24E8C23072A}"/>
              </a:ext>
            </a:extLst>
          </p:cNvPr>
          <p:cNvSpPr txBox="1"/>
          <p:nvPr/>
        </p:nvSpPr>
        <p:spPr>
          <a:xfrm>
            <a:off x="3220278" y="4214193"/>
            <a:ext cx="1891415" cy="1015663"/>
          </a:xfrm>
          <a:prstGeom prst="rect">
            <a:avLst/>
          </a:prstGeom>
          <a:noFill/>
        </p:spPr>
        <p:txBody>
          <a:bodyPr wrap="none" rtlCol="0">
            <a:spAutoFit/>
          </a:bodyPr>
          <a:lstStyle/>
          <a:p>
            <a:r>
              <a:rPr lang="pt-BR" sz="1200" b="1" dirty="0">
                <a:solidFill>
                  <a:schemeClr val="bg1"/>
                </a:solidFill>
                <a:effectLst>
                  <a:outerShdw blurRad="50800" dist="38100" dir="5400000" algn="t" rotWithShape="0">
                    <a:prstClr val="black">
                      <a:alpha val="40000"/>
                    </a:prstClr>
                  </a:outerShdw>
                </a:effectLst>
              </a:rPr>
              <a:t>Vida Procarionte apenas</a:t>
            </a:r>
          </a:p>
          <a:p>
            <a:r>
              <a:rPr lang="pt-BR" sz="1200" b="1" dirty="0">
                <a:solidFill>
                  <a:schemeClr val="bg1"/>
                </a:solidFill>
                <a:effectLst>
                  <a:outerShdw blurRad="50800" dist="38100" dir="5400000" algn="t" rotWithShape="0">
                    <a:prstClr val="black">
                      <a:alpha val="40000"/>
                    </a:prstClr>
                  </a:outerShdw>
                </a:effectLst>
              </a:rPr>
              <a:t>Bactérias roxas</a:t>
            </a:r>
          </a:p>
          <a:p>
            <a:r>
              <a:rPr lang="pt-BR" sz="1200" b="1" dirty="0">
                <a:solidFill>
                  <a:schemeClr val="bg1"/>
                </a:solidFill>
                <a:effectLst>
                  <a:outerShdw blurRad="50800" dist="38100" dir="5400000" algn="t" rotWithShape="0">
                    <a:prstClr val="black">
                      <a:alpha val="40000"/>
                    </a:prstClr>
                  </a:outerShdw>
                </a:effectLst>
              </a:rPr>
              <a:t>Ausência de O</a:t>
            </a:r>
            <a:r>
              <a:rPr lang="pt-BR" sz="1200" b="1" baseline="-25000" dirty="0">
                <a:solidFill>
                  <a:schemeClr val="bg1"/>
                </a:solidFill>
                <a:effectLst>
                  <a:outerShdw blurRad="50800" dist="38100" dir="5400000" algn="t" rotWithShape="0">
                    <a:prstClr val="black">
                      <a:alpha val="40000"/>
                    </a:prstClr>
                  </a:outerShdw>
                </a:effectLst>
              </a:rPr>
              <a:t>2</a:t>
            </a:r>
          </a:p>
          <a:p>
            <a:r>
              <a:rPr lang="pt-BR" sz="1200" b="1" dirty="0">
                <a:solidFill>
                  <a:schemeClr val="bg1"/>
                </a:solidFill>
                <a:effectLst>
                  <a:outerShdw blurRad="50800" dist="38100" dir="5400000" algn="t" rotWithShape="0">
                    <a:prstClr val="black">
                      <a:alpha val="40000"/>
                    </a:prstClr>
                  </a:outerShdw>
                </a:effectLst>
              </a:rPr>
              <a:t>Estromatólitos</a:t>
            </a:r>
          </a:p>
          <a:p>
            <a:endParaRPr lang="pt-BR" sz="1200" b="1" dirty="0">
              <a:solidFill>
                <a:schemeClr val="bg1"/>
              </a:solidFill>
              <a:effectLst>
                <a:outerShdw blurRad="50800" dist="38100" dir="5400000" algn="t" rotWithShape="0">
                  <a:prstClr val="black">
                    <a:alpha val="40000"/>
                  </a:prstClr>
                </a:outerShdw>
              </a:effectLst>
            </a:endParaRPr>
          </a:p>
        </p:txBody>
      </p:sp>
      <p:sp>
        <p:nvSpPr>
          <p:cNvPr id="6" name="Sol 5">
            <a:extLst>
              <a:ext uri="{FF2B5EF4-FFF2-40B4-BE49-F238E27FC236}">
                <a16:creationId xmlns:a16="http://schemas.microsoft.com/office/drawing/2014/main" id="{F2349A55-A9F5-8DAD-7D92-680A446F4711}"/>
              </a:ext>
            </a:extLst>
          </p:cNvPr>
          <p:cNvSpPr/>
          <p:nvPr/>
        </p:nvSpPr>
        <p:spPr>
          <a:xfrm>
            <a:off x="3236517" y="3226040"/>
            <a:ext cx="702365" cy="636104"/>
          </a:xfrm>
          <a:prstGeom prst="sun">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a:extLst>
              <a:ext uri="{FF2B5EF4-FFF2-40B4-BE49-F238E27FC236}">
                <a16:creationId xmlns:a16="http://schemas.microsoft.com/office/drawing/2014/main" id="{F8D12017-172A-7A20-436C-FA8A985A5BDC}"/>
              </a:ext>
            </a:extLst>
          </p:cNvPr>
          <p:cNvSpPr txBox="1"/>
          <p:nvPr/>
        </p:nvSpPr>
        <p:spPr>
          <a:xfrm>
            <a:off x="3938882" y="3313259"/>
            <a:ext cx="774571" cy="461665"/>
          </a:xfrm>
          <a:prstGeom prst="rect">
            <a:avLst/>
          </a:prstGeom>
          <a:noFill/>
        </p:spPr>
        <p:txBody>
          <a:bodyPr wrap="none" rtlCol="0">
            <a:spAutoFit/>
          </a:bodyPr>
          <a:lstStyle/>
          <a:p>
            <a:r>
              <a:rPr lang="pt-BR" sz="2400" b="1" dirty="0">
                <a:solidFill>
                  <a:srgbClr val="FFFF00"/>
                </a:solidFill>
                <a:effectLst>
                  <a:outerShdw blurRad="50800" dist="38100" dir="5400000" algn="t" rotWithShape="0">
                    <a:prstClr val="black">
                      <a:alpha val="40000"/>
                    </a:prstClr>
                  </a:outerShdw>
                </a:effectLst>
              </a:rPr>
              <a:t>30%</a:t>
            </a:r>
            <a:endParaRPr lang="pt-BR" sz="2400" b="1" baseline="-25000" dirty="0">
              <a:solidFill>
                <a:srgbClr val="FFFF00"/>
              </a:solidFill>
              <a:effectLst>
                <a:outerShdw blurRad="50800" dist="38100" dir="5400000" algn="t" rotWithShape="0">
                  <a:prstClr val="black">
                    <a:alpha val="40000"/>
                  </a:prstClr>
                </a:outerShdw>
              </a:effectLst>
            </a:endParaRPr>
          </a:p>
        </p:txBody>
      </p:sp>
      <p:pic>
        <p:nvPicPr>
          <p:cNvPr id="54274" name="Picture 2" descr="Estromatólito – Wikipédia, a enciclopédia livre">
            <a:extLst>
              <a:ext uri="{FF2B5EF4-FFF2-40B4-BE49-F238E27FC236}">
                <a16:creationId xmlns:a16="http://schemas.microsoft.com/office/drawing/2014/main" id="{1768DA2F-455E-FC8D-4548-EC8E0BD59A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9281" y="4409131"/>
            <a:ext cx="1154115" cy="84247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46818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9" name="Rectangle 5632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6324" name="Picture 4" descr="Cianobactérias: como elas transformaram a vida na Terra? - Invivo">
            <a:extLst>
              <a:ext uri="{FF2B5EF4-FFF2-40B4-BE49-F238E27FC236}">
                <a16:creationId xmlns:a16="http://schemas.microsoft.com/office/drawing/2014/main" id="{530F73CE-BF05-C169-8AC5-29E1F1D56F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5746"/>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6A738F1A-4E63-11BE-7BFC-B7FE4A8E47CF}"/>
              </a:ext>
            </a:extLst>
          </p:cNvPr>
          <p:cNvSpPr txBox="1"/>
          <p:nvPr/>
        </p:nvSpPr>
        <p:spPr>
          <a:xfrm>
            <a:off x="132522" y="251791"/>
            <a:ext cx="2553456" cy="584775"/>
          </a:xfrm>
          <a:prstGeom prst="rect">
            <a:avLst/>
          </a:prstGeom>
          <a:noFill/>
        </p:spPr>
        <p:txBody>
          <a:bodyPr wrap="none" rtlCol="0">
            <a:spAutoFit/>
          </a:bodyPr>
          <a:lstStyle/>
          <a:p>
            <a:r>
              <a:rPr lang="pt-BR" sz="3200" b="1" dirty="0"/>
              <a:t>Proterozóico</a:t>
            </a:r>
          </a:p>
        </p:txBody>
      </p:sp>
    </p:spTree>
    <p:extLst>
      <p:ext uri="{BB962C8B-B14F-4D97-AF65-F5344CB8AC3E}">
        <p14:creationId xmlns:p14="http://schemas.microsoft.com/office/powerpoint/2010/main" val="32899873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70D86-014F-1C11-4EC0-1DFC65DFD9E4}"/>
            </a:ext>
          </a:extLst>
        </p:cNvPr>
        <p:cNvGrpSpPr/>
        <p:nvPr/>
      </p:nvGrpSpPr>
      <p:grpSpPr>
        <a:xfrm>
          <a:off x="0" y="0"/>
          <a:ext cx="0" cy="0"/>
          <a:chOff x="0" y="0"/>
          <a:chExt cx="0" cy="0"/>
        </a:xfrm>
      </p:grpSpPr>
      <p:pic>
        <p:nvPicPr>
          <p:cNvPr id="52226" name="Picture 2" descr="Ikessauro: Pré-cambriano">
            <a:extLst>
              <a:ext uri="{FF2B5EF4-FFF2-40B4-BE49-F238E27FC236}">
                <a16:creationId xmlns:a16="http://schemas.microsoft.com/office/drawing/2014/main" id="{23F4B5C4-A99A-DBA1-3E6D-46283E36DF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9918" r="1" b="21869"/>
          <a:stretch/>
        </p:blipFill>
        <p:spPr bwMode="auto">
          <a:xfrm>
            <a:off x="326268" y="10"/>
            <a:ext cx="11862684" cy="6857990"/>
          </a:xfrm>
          <a:custGeom>
            <a:avLst/>
            <a:gdLst/>
            <a:ahLst/>
            <a:cxnLst/>
            <a:rect l="l" t="t" r="r" b="b"/>
            <a:pathLst>
              <a:path w="11862684" h="6858000">
                <a:moveTo>
                  <a:pt x="1047342" y="0"/>
                </a:moveTo>
                <a:lnTo>
                  <a:pt x="4590463" y="0"/>
                </a:lnTo>
                <a:lnTo>
                  <a:pt x="5499874" y="0"/>
                </a:lnTo>
                <a:lnTo>
                  <a:pt x="5723425" y="0"/>
                </a:lnTo>
                <a:lnTo>
                  <a:pt x="7580390" y="0"/>
                </a:lnTo>
                <a:lnTo>
                  <a:pt x="7747884" y="0"/>
                </a:lnTo>
                <a:lnTo>
                  <a:pt x="7824084" y="0"/>
                </a:lnTo>
                <a:lnTo>
                  <a:pt x="11862684" y="0"/>
                </a:lnTo>
                <a:lnTo>
                  <a:pt x="11862684" y="6858000"/>
                </a:lnTo>
                <a:lnTo>
                  <a:pt x="7824084" y="6858000"/>
                </a:lnTo>
                <a:lnTo>
                  <a:pt x="7747884" y="6858000"/>
                </a:lnTo>
                <a:lnTo>
                  <a:pt x="7580390" y="6858000"/>
                </a:lnTo>
                <a:lnTo>
                  <a:pt x="5723425" y="6858000"/>
                </a:lnTo>
                <a:lnTo>
                  <a:pt x="5499874" y="6858000"/>
                </a:lnTo>
                <a:lnTo>
                  <a:pt x="4590463" y="6858000"/>
                </a:lnTo>
                <a:lnTo>
                  <a:pt x="1654188" y="6858000"/>
                </a:lnTo>
                <a:cubicBezTo>
                  <a:pt x="1530404" y="6786859"/>
                  <a:pt x="1412658" y="6701489"/>
                  <a:pt x="1279816" y="6658805"/>
                </a:cubicBezTo>
                <a:cubicBezTo>
                  <a:pt x="1189242" y="6630349"/>
                  <a:pt x="1101686" y="6580550"/>
                  <a:pt x="1116783" y="6431153"/>
                </a:cubicBezTo>
                <a:cubicBezTo>
                  <a:pt x="1119802" y="6388469"/>
                  <a:pt x="1095648" y="6356456"/>
                  <a:pt x="1059419" y="6367127"/>
                </a:cubicBezTo>
                <a:cubicBezTo>
                  <a:pt x="989979" y="6388469"/>
                  <a:pt x="956768" y="6327999"/>
                  <a:pt x="917520" y="6281757"/>
                </a:cubicBezTo>
                <a:cubicBezTo>
                  <a:pt x="848079" y="6199945"/>
                  <a:pt x="781658" y="6114575"/>
                  <a:pt x="669950" y="6100347"/>
                </a:cubicBezTo>
                <a:cubicBezTo>
                  <a:pt x="691084" y="6036320"/>
                  <a:pt x="727312" y="6043434"/>
                  <a:pt x="760524" y="6057663"/>
                </a:cubicBezTo>
                <a:cubicBezTo>
                  <a:pt x="848079" y="6093234"/>
                  <a:pt x="935634" y="6132361"/>
                  <a:pt x="1023188" y="6167932"/>
                </a:cubicBezTo>
                <a:cubicBezTo>
                  <a:pt x="1080552" y="6189274"/>
                  <a:pt x="1137916" y="6221287"/>
                  <a:pt x="1213395" y="6196388"/>
                </a:cubicBezTo>
                <a:cubicBezTo>
                  <a:pt x="1146974" y="6068335"/>
                  <a:pt x="1035266" y="6043434"/>
                  <a:pt x="944692" y="6004307"/>
                </a:cubicBezTo>
                <a:cubicBezTo>
                  <a:pt x="832982" y="5954508"/>
                  <a:pt x="766562" y="5862025"/>
                  <a:pt x="685045" y="5755314"/>
                </a:cubicBezTo>
                <a:cubicBezTo>
                  <a:pt x="766562" y="5726858"/>
                  <a:pt x="817887" y="5805112"/>
                  <a:pt x="884310" y="5801555"/>
                </a:cubicBezTo>
                <a:cubicBezTo>
                  <a:pt x="887328" y="5790884"/>
                  <a:pt x="893366" y="5769542"/>
                  <a:pt x="893366" y="5769542"/>
                </a:cubicBezTo>
                <a:cubicBezTo>
                  <a:pt x="784676" y="5712629"/>
                  <a:pt x="736372" y="5605917"/>
                  <a:pt x="718256" y="5474306"/>
                </a:cubicBezTo>
                <a:cubicBezTo>
                  <a:pt x="712218" y="5406721"/>
                  <a:pt x="672970" y="5385379"/>
                  <a:pt x="633720" y="5353367"/>
                </a:cubicBezTo>
                <a:cubicBezTo>
                  <a:pt x="500878" y="5243097"/>
                  <a:pt x="358980" y="5143500"/>
                  <a:pt x="247270" y="4994104"/>
                </a:cubicBezTo>
                <a:cubicBezTo>
                  <a:pt x="377094" y="5011889"/>
                  <a:pt x="479744" y="5111487"/>
                  <a:pt x="615606" y="5154171"/>
                </a:cubicBezTo>
                <a:cubicBezTo>
                  <a:pt x="506917" y="4990547"/>
                  <a:pt x="365016" y="4905177"/>
                  <a:pt x="235194" y="4805580"/>
                </a:cubicBezTo>
                <a:cubicBezTo>
                  <a:pt x="174810" y="4759339"/>
                  <a:pt x="120468" y="4702425"/>
                  <a:pt x="51026" y="4677526"/>
                </a:cubicBezTo>
                <a:cubicBezTo>
                  <a:pt x="26873" y="4670412"/>
                  <a:pt x="-15396" y="4652628"/>
                  <a:pt x="5740" y="4602828"/>
                </a:cubicBezTo>
                <a:cubicBezTo>
                  <a:pt x="23854" y="4560144"/>
                  <a:pt x="57065" y="4574373"/>
                  <a:pt x="87257" y="4585042"/>
                </a:cubicBezTo>
                <a:cubicBezTo>
                  <a:pt x="159715" y="4613499"/>
                  <a:pt x="238213" y="4613499"/>
                  <a:pt x="337844" y="4613499"/>
                </a:cubicBezTo>
                <a:cubicBezTo>
                  <a:pt x="253310" y="4478331"/>
                  <a:pt x="99332" y="4521016"/>
                  <a:pt x="26873" y="4378734"/>
                </a:cubicBezTo>
                <a:cubicBezTo>
                  <a:pt x="117448" y="4353835"/>
                  <a:pt x="186888" y="4403633"/>
                  <a:pt x="259346" y="4414305"/>
                </a:cubicBezTo>
                <a:cubicBezTo>
                  <a:pt x="325769" y="4424975"/>
                  <a:pt x="340863" y="4400076"/>
                  <a:pt x="325769" y="4321821"/>
                </a:cubicBezTo>
                <a:cubicBezTo>
                  <a:pt x="301616" y="4200882"/>
                  <a:pt x="337844" y="4140411"/>
                  <a:pt x="434458" y="4172424"/>
                </a:cubicBezTo>
                <a:cubicBezTo>
                  <a:pt x="525031" y="4204438"/>
                  <a:pt x="534089" y="4158196"/>
                  <a:pt x="509936" y="4090612"/>
                </a:cubicBezTo>
                <a:cubicBezTo>
                  <a:pt x="473706" y="3991015"/>
                  <a:pt x="512954" y="3912759"/>
                  <a:pt x="540128" y="3827390"/>
                </a:cubicBezTo>
                <a:cubicBezTo>
                  <a:pt x="582395" y="3699337"/>
                  <a:pt x="564281" y="3635309"/>
                  <a:pt x="476725" y="3539269"/>
                </a:cubicBezTo>
                <a:cubicBezTo>
                  <a:pt x="425400" y="3485914"/>
                  <a:pt x="374074" y="3439672"/>
                  <a:pt x="301616" y="3393429"/>
                </a:cubicBezTo>
                <a:cubicBezTo>
                  <a:pt x="467668" y="3368530"/>
                  <a:pt x="295577" y="3283162"/>
                  <a:pt x="352940" y="3229805"/>
                </a:cubicBezTo>
                <a:cubicBezTo>
                  <a:pt x="470686" y="3208463"/>
                  <a:pt x="564281" y="3379202"/>
                  <a:pt x="724294" y="3329402"/>
                </a:cubicBezTo>
                <a:cubicBezTo>
                  <a:pt x="531070" y="3183563"/>
                  <a:pt x="313691" y="3137322"/>
                  <a:pt x="171792" y="2941684"/>
                </a:cubicBezTo>
                <a:cubicBezTo>
                  <a:pt x="205002" y="2899000"/>
                  <a:pt x="238213" y="2941684"/>
                  <a:pt x="265385" y="2923898"/>
                </a:cubicBezTo>
                <a:cubicBezTo>
                  <a:pt x="265385" y="2913227"/>
                  <a:pt x="582395" y="2980812"/>
                  <a:pt x="600510" y="2703362"/>
                </a:cubicBezTo>
                <a:cubicBezTo>
                  <a:pt x="606548" y="2703362"/>
                  <a:pt x="612587" y="2703362"/>
                  <a:pt x="618624" y="2692689"/>
                </a:cubicBezTo>
                <a:cubicBezTo>
                  <a:pt x="651834" y="2653563"/>
                  <a:pt x="621644" y="2561080"/>
                  <a:pt x="675988" y="2553965"/>
                </a:cubicBezTo>
                <a:cubicBezTo>
                  <a:pt x="736372" y="2546851"/>
                  <a:pt x="793735" y="2514837"/>
                  <a:pt x="857136" y="2532623"/>
                </a:cubicBezTo>
                <a:cubicBezTo>
                  <a:pt x="905443" y="2546851"/>
                  <a:pt x="956768" y="2564636"/>
                  <a:pt x="1008094" y="2564636"/>
                </a:cubicBezTo>
                <a:cubicBezTo>
                  <a:pt x="1062438" y="2564636"/>
                  <a:pt x="1137916" y="2685576"/>
                  <a:pt x="1171128" y="2525509"/>
                </a:cubicBezTo>
                <a:cubicBezTo>
                  <a:pt x="1171128" y="2518395"/>
                  <a:pt x="1264720" y="2536181"/>
                  <a:pt x="1316045" y="2543294"/>
                </a:cubicBezTo>
                <a:cubicBezTo>
                  <a:pt x="1358314" y="2550408"/>
                  <a:pt x="1409640" y="2582422"/>
                  <a:pt x="1439830" y="2518395"/>
                </a:cubicBezTo>
                <a:cubicBezTo>
                  <a:pt x="1454926" y="2479267"/>
                  <a:pt x="1382466" y="2408126"/>
                  <a:pt x="1319065" y="2401012"/>
                </a:cubicBezTo>
                <a:cubicBezTo>
                  <a:pt x="1261702" y="2393898"/>
                  <a:pt x="1204338" y="2386784"/>
                  <a:pt x="1149994" y="2401012"/>
                </a:cubicBezTo>
                <a:cubicBezTo>
                  <a:pt x="1083572" y="2418796"/>
                  <a:pt x="1047342" y="2390340"/>
                  <a:pt x="1029227" y="2326314"/>
                </a:cubicBezTo>
                <a:cubicBezTo>
                  <a:pt x="1008094" y="2258731"/>
                  <a:pt x="968844" y="2223159"/>
                  <a:pt x="914500" y="2191146"/>
                </a:cubicBezTo>
                <a:cubicBezTo>
                  <a:pt x="781658" y="2112891"/>
                  <a:pt x="654854" y="2020407"/>
                  <a:pt x="509936" y="1974165"/>
                </a:cubicBezTo>
                <a:cubicBezTo>
                  <a:pt x="482764" y="1967051"/>
                  <a:pt x="449553" y="1952823"/>
                  <a:pt x="437476" y="1892353"/>
                </a:cubicBezTo>
                <a:cubicBezTo>
                  <a:pt x="829964" y="1984836"/>
                  <a:pt x="1186222" y="2223159"/>
                  <a:pt x="1590788" y="2208931"/>
                </a:cubicBezTo>
                <a:cubicBezTo>
                  <a:pt x="1482098" y="2134233"/>
                  <a:pt x="1352276" y="2130676"/>
                  <a:pt x="1234528" y="2077320"/>
                </a:cubicBezTo>
                <a:cubicBezTo>
                  <a:pt x="1319065" y="2038192"/>
                  <a:pt x="1397562" y="2080877"/>
                  <a:pt x="1476060" y="2102219"/>
                </a:cubicBezTo>
                <a:cubicBezTo>
                  <a:pt x="1542482" y="2120004"/>
                  <a:pt x="1602864" y="2123562"/>
                  <a:pt x="1608902" y="2013292"/>
                </a:cubicBezTo>
                <a:cubicBezTo>
                  <a:pt x="1608902" y="2002622"/>
                  <a:pt x="1608902" y="1995507"/>
                  <a:pt x="1608902" y="1984836"/>
                </a:cubicBezTo>
                <a:cubicBezTo>
                  <a:pt x="1584749" y="1938595"/>
                  <a:pt x="1551538" y="1917252"/>
                  <a:pt x="1509271" y="1903025"/>
                </a:cubicBezTo>
                <a:cubicBezTo>
                  <a:pt x="1485118" y="1895910"/>
                  <a:pt x="1451907" y="1881683"/>
                  <a:pt x="1451907" y="1849668"/>
                </a:cubicBezTo>
                <a:cubicBezTo>
                  <a:pt x="1454926" y="1728729"/>
                  <a:pt x="1373409" y="1693158"/>
                  <a:pt x="1294912" y="1657587"/>
                </a:cubicBezTo>
                <a:cubicBezTo>
                  <a:pt x="1337180" y="1597117"/>
                  <a:pt x="1373409" y="1639802"/>
                  <a:pt x="1406620" y="1636245"/>
                </a:cubicBezTo>
                <a:cubicBezTo>
                  <a:pt x="1427754" y="1632688"/>
                  <a:pt x="1448887" y="1629132"/>
                  <a:pt x="1448887" y="1597117"/>
                </a:cubicBezTo>
                <a:cubicBezTo>
                  <a:pt x="1448887" y="1572219"/>
                  <a:pt x="1439830" y="1540204"/>
                  <a:pt x="1418696" y="1540204"/>
                </a:cubicBezTo>
                <a:cubicBezTo>
                  <a:pt x="1285854" y="1536647"/>
                  <a:pt x="1210375" y="1365909"/>
                  <a:pt x="1071494" y="1365909"/>
                </a:cubicBezTo>
                <a:cubicBezTo>
                  <a:pt x="986960" y="1365909"/>
                  <a:pt x="1113764" y="1269868"/>
                  <a:pt x="1044324" y="1230741"/>
                </a:cubicBezTo>
                <a:cubicBezTo>
                  <a:pt x="1029227" y="1220069"/>
                  <a:pt x="1086591" y="1205842"/>
                  <a:pt x="1110744" y="1209399"/>
                </a:cubicBezTo>
                <a:cubicBezTo>
                  <a:pt x="1134897" y="1212955"/>
                  <a:pt x="1156032" y="1237855"/>
                  <a:pt x="1186222" y="1220069"/>
                </a:cubicBezTo>
                <a:cubicBezTo>
                  <a:pt x="1201318" y="1156043"/>
                  <a:pt x="1162069" y="1131144"/>
                  <a:pt x="1125840" y="1113358"/>
                </a:cubicBezTo>
                <a:cubicBezTo>
                  <a:pt x="1047342" y="1070674"/>
                  <a:pt x="968844" y="1020875"/>
                  <a:pt x="881290" y="1006647"/>
                </a:cubicBezTo>
                <a:cubicBezTo>
                  <a:pt x="851099" y="1003089"/>
                  <a:pt x="832982" y="985305"/>
                  <a:pt x="836002" y="949734"/>
                </a:cubicBezTo>
                <a:cubicBezTo>
                  <a:pt x="842040" y="903491"/>
                  <a:pt x="872232" y="917720"/>
                  <a:pt x="896385" y="921277"/>
                </a:cubicBezTo>
                <a:cubicBezTo>
                  <a:pt x="911482" y="924835"/>
                  <a:pt x="926577" y="935506"/>
                  <a:pt x="941672" y="910606"/>
                </a:cubicBezTo>
                <a:cubicBezTo>
                  <a:pt x="588434" y="658055"/>
                  <a:pt x="401247" y="672284"/>
                  <a:pt x="5740" y="465975"/>
                </a:cubicBezTo>
                <a:cubicBezTo>
                  <a:pt x="93294" y="426847"/>
                  <a:pt x="156696" y="455303"/>
                  <a:pt x="217079" y="462417"/>
                </a:cubicBezTo>
                <a:cubicBezTo>
                  <a:pt x="368036" y="480203"/>
                  <a:pt x="274442" y="512216"/>
                  <a:pt x="425400" y="533558"/>
                </a:cubicBezTo>
                <a:cubicBezTo>
                  <a:pt x="497860" y="544229"/>
                  <a:pt x="564281" y="579800"/>
                  <a:pt x="645798" y="522887"/>
                </a:cubicBezTo>
                <a:cubicBezTo>
                  <a:pt x="700142" y="483759"/>
                  <a:pt x="787696" y="526444"/>
                  <a:pt x="854118" y="558458"/>
                </a:cubicBezTo>
                <a:cubicBezTo>
                  <a:pt x="908462" y="586915"/>
                  <a:pt x="962806" y="594028"/>
                  <a:pt x="1035266" y="558458"/>
                </a:cubicBezTo>
                <a:cubicBezTo>
                  <a:pt x="968844" y="537116"/>
                  <a:pt x="917520" y="519330"/>
                  <a:pt x="866193" y="505101"/>
                </a:cubicBezTo>
                <a:cubicBezTo>
                  <a:pt x="823926" y="494431"/>
                  <a:pt x="799772" y="469532"/>
                  <a:pt x="802792" y="416176"/>
                </a:cubicBezTo>
                <a:cubicBezTo>
                  <a:pt x="802792" y="387720"/>
                  <a:pt x="793735" y="348592"/>
                  <a:pt x="823926" y="334364"/>
                </a:cubicBezTo>
                <a:cubicBezTo>
                  <a:pt x="848079" y="320135"/>
                  <a:pt x="881290" y="334364"/>
                  <a:pt x="893366" y="359262"/>
                </a:cubicBezTo>
                <a:cubicBezTo>
                  <a:pt x="908462" y="405504"/>
                  <a:pt x="923557" y="448189"/>
                  <a:pt x="974883" y="451747"/>
                </a:cubicBezTo>
                <a:cubicBezTo>
                  <a:pt x="1044324" y="458860"/>
                  <a:pt x="1005074" y="430405"/>
                  <a:pt x="992998" y="394834"/>
                </a:cubicBezTo>
                <a:cubicBezTo>
                  <a:pt x="980921" y="355706"/>
                  <a:pt x="1017152" y="345034"/>
                  <a:pt x="1041304" y="352148"/>
                </a:cubicBezTo>
                <a:cubicBezTo>
                  <a:pt x="1131878" y="384162"/>
                  <a:pt x="1225472" y="327250"/>
                  <a:pt x="1319065" y="373491"/>
                </a:cubicBezTo>
                <a:cubicBezTo>
                  <a:pt x="1294912" y="259665"/>
                  <a:pt x="1243586" y="209867"/>
                  <a:pt x="1134897" y="192082"/>
                </a:cubicBezTo>
                <a:cubicBezTo>
                  <a:pt x="1095648" y="188525"/>
                  <a:pt x="1053380" y="195638"/>
                  <a:pt x="1017152" y="163625"/>
                </a:cubicBezTo>
                <a:cubicBezTo>
                  <a:pt x="996016" y="145839"/>
                  <a:pt x="974883" y="124497"/>
                  <a:pt x="989979" y="88927"/>
                </a:cubicBezTo>
                <a:cubicBezTo>
                  <a:pt x="999036" y="64027"/>
                  <a:pt x="1023188" y="64027"/>
                  <a:pt x="1044324" y="71141"/>
                </a:cubicBezTo>
                <a:cubicBezTo>
                  <a:pt x="1131878" y="110269"/>
                  <a:pt x="1225472" y="120941"/>
                  <a:pt x="1316045" y="135168"/>
                </a:cubicBezTo>
                <a:cubicBezTo>
                  <a:pt x="1331142" y="138725"/>
                  <a:pt x="1346237" y="145839"/>
                  <a:pt x="1361334" y="110269"/>
                </a:cubicBezTo>
                <a:cubicBezTo>
                  <a:pt x="1255664" y="78255"/>
                  <a:pt x="1153012" y="35571"/>
                  <a:pt x="1047342" y="0"/>
                </a:cubicBezTo>
                <a:close/>
              </a:path>
            </a:pathLst>
          </a:cu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74B15F78-BA51-8CE1-89A2-FEE7FB905E86}"/>
              </a:ext>
            </a:extLst>
          </p:cNvPr>
          <p:cNvSpPr txBox="1"/>
          <p:nvPr/>
        </p:nvSpPr>
        <p:spPr>
          <a:xfrm>
            <a:off x="3167271" y="2086644"/>
            <a:ext cx="1962717" cy="1015663"/>
          </a:xfrm>
          <a:prstGeom prst="rect">
            <a:avLst/>
          </a:prstGeom>
          <a:noFill/>
        </p:spPr>
        <p:txBody>
          <a:bodyPr wrap="none" rtlCol="0">
            <a:spAutoFit/>
          </a:bodyPr>
          <a:lstStyle/>
          <a:p>
            <a:r>
              <a:rPr lang="pt-BR" sz="1200" b="1" dirty="0" err="1">
                <a:solidFill>
                  <a:schemeClr val="bg1"/>
                </a:solidFill>
                <a:effectLst>
                  <a:outerShdw blurRad="50800" dist="38100" dir="5400000" algn="t" rotWithShape="0">
                    <a:prstClr val="black">
                      <a:alpha val="40000"/>
                    </a:prstClr>
                  </a:outerShdw>
                </a:effectLst>
              </a:rPr>
              <a:t>Irradiacão</a:t>
            </a:r>
            <a:r>
              <a:rPr lang="pt-BR" sz="1200" b="1" dirty="0">
                <a:solidFill>
                  <a:schemeClr val="bg1"/>
                </a:solidFill>
                <a:effectLst>
                  <a:outerShdw blurRad="50800" dist="38100" dir="5400000" algn="t" rotWithShape="0">
                    <a:prstClr val="black">
                      <a:alpha val="40000"/>
                    </a:prstClr>
                  </a:outerShdw>
                </a:effectLst>
              </a:rPr>
              <a:t> das algas fot.</a:t>
            </a:r>
          </a:p>
          <a:p>
            <a:r>
              <a:rPr lang="pt-BR" sz="1200" b="1" dirty="0">
                <a:solidFill>
                  <a:schemeClr val="bg1"/>
                </a:solidFill>
                <a:effectLst>
                  <a:outerShdw blurRad="50800" dist="38100" dir="5400000" algn="t" rotWithShape="0">
                    <a:prstClr val="black">
                      <a:alpha val="40000"/>
                    </a:prstClr>
                  </a:outerShdw>
                </a:effectLst>
              </a:rPr>
              <a:t>Oxigenação dos oceanos</a:t>
            </a:r>
          </a:p>
          <a:p>
            <a:r>
              <a:rPr lang="pt-BR" sz="1200" b="1" dirty="0">
                <a:solidFill>
                  <a:schemeClr val="bg1"/>
                </a:solidFill>
                <a:effectLst>
                  <a:outerShdw blurRad="50800" dist="38100" dir="5400000" algn="t" rotWithShape="0">
                    <a:prstClr val="black">
                      <a:alpha val="40000"/>
                    </a:prstClr>
                  </a:outerShdw>
                </a:effectLst>
              </a:rPr>
              <a:t>(</a:t>
            </a:r>
            <a:r>
              <a:rPr lang="pt-BR" sz="1200" b="1" dirty="0" err="1">
                <a:solidFill>
                  <a:schemeClr val="bg1"/>
                </a:solidFill>
                <a:effectLst>
                  <a:outerShdw blurRad="50800" dist="38100" dir="5400000" algn="t" rotWithShape="0">
                    <a:prstClr val="black">
                      <a:alpha val="40000"/>
                    </a:prstClr>
                  </a:outerShdw>
                </a:effectLst>
              </a:rPr>
              <a:t>Banded</a:t>
            </a:r>
            <a:r>
              <a:rPr lang="pt-BR" sz="1200" b="1" dirty="0">
                <a:solidFill>
                  <a:schemeClr val="bg1"/>
                </a:solidFill>
                <a:effectLst>
                  <a:outerShdw blurRad="50800" dist="38100" dir="5400000" algn="t" rotWithShape="0">
                    <a:prstClr val="black">
                      <a:alpha val="40000"/>
                    </a:prstClr>
                  </a:outerShdw>
                </a:effectLst>
              </a:rPr>
              <a:t> iron </a:t>
            </a:r>
            <a:r>
              <a:rPr lang="pt-BR" sz="1200" b="1" dirty="0" err="1">
                <a:solidFill>
                  <a:schemeClr val="bg1"/>
                </a:solidFill>
                <a:effectLst>
                  <a:outerShdw blurRad="50800" dist="38100" dir="5400000" algn="t" rotWithShape="0">
                    <a:prstClr val="black">
                      <a:alpha val="40000"/>
                    </a:prstClr>
                  </a:outerShdw>
                </a:effectLst>
              </a:rPr>
              <a:t>formation</a:t>
            </a:r>
            <a:r>
              <a:rPr lang="pt-BR" sz="1200" b="1" dirty="0">
                <a:solidFill>
                  <a:schemeClr val="bg1"/>
                </a:solidFill>
                <a:effectLst>
                  <a:outerShdw blurRad="50800" dist="38100" dir="5400000" algn="t" rotWithShape="0">
                    <a:prstClr val="black">
                      <a:alpha val="40000"/>
                    </a:prstClr>
                  </a:outerShdw>
                </a:effectLst>
              </a:rPr>
              <a:t>)</a:t>
            </a:r>
          </a:p>
          <a:p>
            <a:r>
              <a:rPr lang="pt-BR" sz="1200" b="1" dirty="0">
                <a:solidFill>
                  <a:schemeClr val="bg1"/>
                </a:solidFill>
                <a:effectLst>
                  <a:outerShdw blurRad="50800" dist="38100" dir="5400000" algn="t" rotWithShape="0">
                    <a:prstClr val="black">
                      <a:alpha val="40000"/>
                    </a:prstClr>
                  </a:outerShdw>
                </a:effectLst>
              </a:rPr>
              <a:t>Oxigenação da atmosfera</a:t>
            </a:r>
          </a:p>
          <a:p>
            <a:r>
              <a:rPr lang="pt-BR" sz="1200" b="1" dirty="0">
                <a:solidFill>
                  <a:schemeClr val="bg1"/>
                </a:solidFill>
                <a:effectLst>
                  <a:outerShdw blurRad="50800" dist="38100" dir="5400000" algn="t" rotWithShape="0">
                    <a:prstClr val="black">
                      <a:alpha val="40000"/>
                    </a:prstClr>
                  </a:outerShdw>
                </a:effectLst>
              </a:rPr>
              <a:t>(O</a:t>
            </a:r>
            <a:r>
              <a:rPr lang="pt-BR" sz="1200" b="1" baseline="-25000" dirty="0">
                <a:solidFill>
                  <a:schemeClr val="bg1"/>
                </a:solidFill>
                <a:effectLst>
                  <a:outerShdw blurRad="50800" dist="38100" dir="5400000" algn="t" rotWithShape="0">
                    <a:prstClr val="black">
                      <a:alpha val="40000"/>
                    </a:prstClr>
                  </a:outerShdw>
                </a:effectLst>
              </a:rPr>
              <a:t>3</a:t>
            </a:r>
            <a:r>
              <a:rPr lang="pt-BR" sz="1200" b="1" dirty="0">
                <a:solidFill>
                  <a:schemeClr val="bg1"/>
                </a:solidFill>
                <a:effectLst>
                  <a:outerShdw blurRad="50800" dist="38100" dir="5400000" algn="t" rotWithShape="0">
                    <a:prstClr val="black">
                      <a:alpha val="40000"/>
                    </a:prstClr>
                  </a:outerShdw>
                </a:effectLst>
              </a:rPr>
              <a:t>)</a:t>
            </a:r>
          </a:p>
        </p:txBody>
      </p:sp>
      <p:pic>
        <p:nvPicPr>
          <p:cNvPr id="57346" name="Picture 2" descr="Banded iron formation - Wikipedia">
            <a:extLst>
              <a:ext uri="{FF2B5EF4-FFF2-40B4-BE49-F238E27FC236}">
                <a16:creationId xmlns:a16="http://schemas.microsoft.com/office/drawing/2014/main" id="{40E91C40-0A68-4628-97C5-96C3101AA9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8875" y="1003881"/>
            <a:ext cx="1268396" cy="84247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 name="CaixaDeTexto 5">
            <a:extLst>
              <a:ext uri="{FF2B5EF4-FFF2-40B4-BE49-F238E27FC236}">
                <a16:creationId xmlns:a16="http://schemas.microsoft.com/office/drawing/2014/main" id="{72ADF9C5-DEB2-389D-69C6-ADD13045B2FB}"/>
              </a:ext>
            </a:extLst>
          </p:cNvPr>
          <p:cNvSpPr txBox="1"/>
          <p:nvPr/>
        </p:nvSpPr>
        <p:spPr>
          <a:xfrm>
            <a:off x="1888331" y="81814"/>
            <a:ext cx="2215607" cy="461665"/>
          </a:xfrm>
          <a:prstGeom prst="rect">
            <a:avLst/>
          </a:prstGeom>
          <a:noFill/>
        </p:spPr>
        <p:txBody>
          <a:bodyPr wrap="none" rtlCol="0">
            <a:spAutoFit/>
          </a:bodyPr>
          <a:lstStyle/>
          <a:p>
            <a:r>
              <a:rPr lang="pt-BR" sz="2400" b="1" dirty="0"/>
              <a:t>Fe + O</a:t>
            </a:r>
            <a:r>
              <a:rPr lang="pt-BR" sz="2400" b="1" baseline="-25000" dirty="0"/>
              <a:t>2</a:t>
            </a:r>
            <a:r>
              <a:rPr lang="pt-BR" sz="2400" b="1" dirty="0"/>
              <a:t> = Fe</a:t>
            </a:r>
            <a:r>
              <a:rPr lang="pt-BR" sz="2400" b="1" baseline="-25000" dirty="0"/>
              <a:t>2</a:t>
            </a:r>
            <a:r>
              <a:rPr lang="pt-BR" sz="2400" b="1" dirty="0"/>
              <a:t>O</a:t>
            </a:r>
            <a:r>
              <a:rPr lang="pt-BR" sz="2400" b="1" baseline="-25000" dirty="0"/>
              <a:t>3</a:t>
            </a:r>
          </a:p>
        </p:txBody>
      </p:sp>
      <p:sp>
        <p:nvSpPr>
          <p:cNvPr id="7" name="CaixaDeTexto 6">
            <a:extLst>
              <a:ext uri="{FF2B5EF4-FFF2-40B4-BE49-F238E27FC236}">
                <a16:creationId xmlns:a16="http://schemas.microsoft.com/office/drawing/2014/main" id="{DC81F4C2-1211-C302-E6E7-66F0C3AE0814}"/>
              </a:ext>
            </a:extLst>
          </p:cNvPr>
          <p:cNvSpPr txBox="1"/>
          <p:nvPr/>
        </p:nvSpPr>
        <p:spPr>
          <a:xfrm>
            <a:off x="3166436" y="824954"/>
            <a:ext cx="1923796" cy="1200329"/>
          </a:xfrm>
          <a:prstGeom prst="rect">
            <a:avLst/>
          </a:prstGeom>
          <a:noFill/>
        </p:spPr>
        <p:txBody>
          <a:bodyPr wrap="none" rtlCol="0">
            <a:spAutoFit/>
          </a:bodyPr>
          <a:lstStyle/>
          <a:p>
            <a:r>
              <a:rPr lang="pt-BR" sz="1200" b="1" dirty="0">
                <a:solidFill>
                  <a:schemeClr val="bg1"/>
                </a:solidFill>
                <a:effectLst>
                  <a:outerShdw blurRad="50800" dist="38100" dir="5400000" algn="t" rotWithShape="0">
                    <a:prstClr val="black">
                      <a:alpha val="40000"/>
                    </a:prstClr>
                  </a:outerShdw>
                </a:effectLst>
              </a:rPr>
              <a:t>Glaciação </a:t>
            </a:r>
            <a:r>
              <a:rPr lang="pt-BR" sz="1200" b="1" dirty="0" err="1">
                <a:solidFill>
                  <a:schemeClr val="bg1"/>
                </a:solidFill>
                <a:effectLst>
                  <a:outerShdw blurRad="50800" dist="38100" dir="5400000" algn="t" rotWithShape="0">
                    <a:prstClr val="black">
                      <a:alpha val="40000"/>
                    </a:prstClr>
                  </a:outerShdw>
                </a:effectLst>
              </a:rPr>
              <a:t>Huroniana</a:t>
            </a:r>
            <a:endParaRPr lang="pt-BR" sz="1200" b="1" dirty="0">
              <a:solidFill>
                <a:schemeClr val="bg1"/>
              </a:solidFill>
              <a:effectLst>
                <a:outerShdw blurRad="50800" dist="38100" dir="5400000" algn="t" rotWithShape="0">
                  <a:prstClr val="black">
                    <a:alpha val="40000"/>
                  </a:prstClr>
                </a:outerShdw>
              </a:effectLst>
            </a:endParaRPr>
          </a:p>
          <a:p>
            <a:r>
              <a:rPr lang="pt-BR" sz="1200" b="1" dirty="0">
                <a:solidFill>
                  <a:schemeClr val="bg1"/>
                </a:solidFill>
                <a:effectLst>
                  <a:outerShdw blurRad="50800" dist="38100" dir="5400000" algn="t" rotWithShape="0">
                    <a:prstClr val="black">
                      <a:alpha val="40000"/>
                    </a:prstClr>
                  </a:outerShdw>
                </a:effectLst>
              </a:rPr>
              <a:t>Vida residual no equador</a:t>
            </a:r>
          </a:p>
          <a:p>
            <a:r>
              <a:rPr lang="pt-BR" sz="1200" b="1" dirty="0">
                <a:solidFill>
                  <a:schemeClr val="bg1"/>
                </a:solidFill>
                <a:effectLst>
                  <a:outerShdw blurRad="50800" dist="38100" dir="5400000" algn="t" rotWithShape="0">
                    <a:prstClr val="black">
                      <a:alpha val="40000"/>
                    </a:prstClr>
                  </a:outerShdw>
                </a:effectLst>
              </a:rPr>
              <a:t>300 milhões de anos</a:t>
            </a:r>
          </a:p>
          <a:p>
            <a:r>
              <a:rPr lang="pt-BR" sz="1200" b="1" dirty="0">
                <a:solidFill>
                  <a:schemeClr val="bg1"/>
                </a:solidFill>
                <a:effectLst>
                  <a:outerShdw blurRad="50800" dist="38100" dir="5400000" algn="t" rotWithShape="0">
                    <a:prstClr val="black">
                      <a:alpha val="40000"/>
                    </a:prstClr>
                  </a:outerShdw>
                </a:effectLst>
              </a:rPr>
              <a:t>Extinção em massa</a:t>
            </a:r>
          </a:p>
          <a:p>
            <a:r>
              <a:rPr lang="pt-BR" sz="1200" b="1" dirty="0" err="1">
                <a:solidFill>
                  <a:schemeClr val="bg1"/>
                </a:solidFill>
                <a:effectLst>
                  <a:outerShdw blurRad="50800" dist="38100" dir="5400000" algn="t" rotWithShape="0">
                    <a:prstClr val="black">
                      <a:alpha val="40000"/>
                    </a:prstClr>
                  </a:outerShdw>
                </a:effectLst>
              </a:rPr>
              <a:t>Ceu</a:t>
            </a:r>
            <a:r>
              <a:rPr lang="pt-BR" sz="1200" b="1" dirty="0">
                <a:solidFill>
                  <a:schemeClr val="bg1"/>
                </a:solidFill>
                <a:effectLst>
                  <a:outerShdw blurRad="50800" dist="38100" dir="5400000" algn="t" rotWithShape="0">
                    <a:prstClr val="black">
                      <a:alpha val="40000"/>
                    </a:prstClr>
                  </a:outerShdw>
                </a:effectLst>
              </a:rPr>
              <a:t> azul</a:t>
            </a:r>
          </a:p>
          <a:p>
            <a:endParaRPr lang="pt-BR" sz="1200" b="1" dirty="0">
              <a:solidFill>
                <a:schemeClr val="bg1"/>
              </a:solidFill>
              <a:effectLst>
                <a:outerShdw blurRad="50800" dist="38100" dir="5400000" algn="t" rotWithShape="0">
                  <a:prstClr val="black">
                    <a:alpha val="40000"/>
                  </a:prstClr>
                </a:outerShdw>
              </a:effectLst>
            </a:endParaRPr>
          </a:p>
        </p:txBody>
      </p:sp>
    </p:spTree>
    <p:extLst>
      <p:ext uri="{BB962C8B-B14F-4D97-AF65-F5344CB8AC3E}">
        <p14:creationId xmlns:p14="http://schemas.microsoft.com/office/powerpoint/2010/main" val="39186385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85" name="Rectangle 5838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8374" name="Picture 6" descr="Vulcão Merapi entra em erupção e expele 'avalanche' de lava, na Indonésia;  vídeo">
            <a:extLst>
              <a:ext uri="{FF2B5EF4-FFF2-40B4-BE49-F238E27FC236}">
                <a16:creationId xmlns:a16="http://schemas.microsoft.com/office/drawing/2014/main" id="{72E25777-3F7C-1CFE-9DBD-4B39F76068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5746"/>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E3DC4A74-D018-7080-D1F3-10F8C4049B23}"/>
              </a:ext>
            </a:extLst>
          </p:cNvPr>
          <p:cNvSpPr txBox="1"/>
          <p:nvPr/>
        </p:nvSpPr>
        <p:spPr>
          <a:xfrm>
            <a:off x="132522" y="212035"/>
            <a:ext cx="4359655" cy="461665"/>
          </a:xfrm>
          <a:prstGeom prst="rect">
            <a:avLst/>
          </a:prstGeom>
          <a:noFill/>
        </p:spPr>
        <p:txBody>
          <a:bodyPr wrap="none" rtlCol="0">
            <a:spAutoFit/>
          </a:bodyPr>
          <a:lstStyle/>
          <a:p>
            <a:r>
              <a:rPr lang="pt-BR" sz="2400" b="1" dirty="0" err="1">
                <a:solidFill>
                  <a:schemeClr val="bg1"/>
                </a:solidFill>
              </a:rPr>
              <a:t>Tectonia</a:t>
            </a:r>
            <a:r>
              <a:rPr lang="pt-BR" sz="2400" b="1" dirty="0">
                <a:solidFill>
                  <a:schemeClr val="bg1"/>
                </a:solidFill>
              </a:rPr>
              <a:t> ativa no Proterozóico</a:t>
            </a:r>
          </a:p>
        </p:txBody>
      </p:sp>
      <p:sp>
        <p:nvSpPr>
          <p:cNvPr id="3" name="CaixaDeTexto 2">
            <a:extLst>
              <a:ext uri="{FF2B5EF4-FFF2-40B4-BE49-F238E27FC236}">
                <a16:creationId xmlns:a16="http://schemas.microsoft.com/office/drawing/2014/main" id="{ACBB58E3-B23A-AB08-ADCE-0A80BA01028B}"/>
              </a:ext>
            </a:extLst>
          </p:cNvPr>
          <p:cNvSpPr txBox="1"/>
          <p:nvPr/>
        </p:nvSpPr>
        <p:spPr>
          <a:xfrm>
            <a:off x="8587409" y="569843"/>
            <a:ext cx="3050387" cy="1862048"/>
          </a:xfrm>
          <a:prstGeom prst="rect">
            <a:avLst/>
          </a:prstGeom>
          <a:noFill/>
        </p:spPr>
        <p:txBody>
          <a:bodyPr wrap="none" rtlCol="0">
            <a:spAutoFit/>
          </a:bodyPr>
          <a:lstStyle/>
          <a:p>
            <a:r>
              <a:rPr lang="pt-BR" sz="11500" b="1" dirty="0">
                <a:solidFill>
                  <a:schemeClr val="bg1"/>
                </a:solidFill>
                <a:effectLst>
                  <a:outerShdw blurRad="50800" dist="38100" dir="5400000" algn="t" rotWithShape="0">
                    <a:prstClr val="black">
                      <a:alpha val="40000"/>
                    </a:prstClr>
                  </a:outerShdw>
                </a:effectLst>
                <a:latin typeface="Chalkduster" panose="03050602040202020205" pitchFamily="66" charset="77"/>
              </a:rPr>
              <a:t>CO</a:t>
            </a:r>
            <a:r>
              <a:rPr lang="pt-BR" sz="11500" b="1" baseline="-25000" dirty="0">
                <a:solidFill>
                  <a:schemeClr val="bg1"/>
                </a:solidFill>
                <a:effectLst>
                  <a:outerShdw blurRad="50800" dist="38100" dir="5400000" algn="t" rotWithShape="0">
                    <a:prstClr val="black">
                      <a:alpha val="40000"/>
                    </a:prstClr>
                  </a:outerShdw>
                </a:effectLst>
                <a:latin typeface="Chalkduster" panose="03050602040202020205" pitchFamily="66" charset="77"/>
              </a:rPr>
              <a:t>2</a:t>
            </a:r>
          </a:p>
        </p:txBody>
      </p:sp>
    </p:spTree>
    <p:extLst>
      <p:ext uri="{BB962C8B-B14F-4D97-AF65-F5344CB8AC3E}">
        <p14:creationId xmlns:p14="http://schemas.microsoft.com/office/powerpoint/2010/main" val="25994577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9" name="Rectangle 5939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9394" name="Picture 2" descr="O que acontece com a Terra (e com os humanos) se o gelo dos polos derreter?">
            <a:extLst>
              <a:ext uri="{FF2B5EF4-FFF2-40B4-BE49-F238E27FC236}">
                <a16:creationId xmlns:a16="http://schemas.microsoft.com/office/drawing/2014/main" id="{ED5CCA36-B7E9-A490-C5D1-399421A618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1087" b="4659"/>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59396" name="Picture 4" descr="Células: Eucariontes e Procariontes - Prosa Com Nath Souza">
            <a:extLst>
              <a:ext uri="{FF2B5EF4-FFF2-40B4-BE49-F238E27FC236}">
                <a16:creationId xmlns:a16="http://schemas.microsoft.com/office/drawing/2014/main" id="{79E22424-4230-5170-7309-1F0EBFF047BE}"/>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015788" y="350102"/>
            <a:ext cx="5687658" cy="2843829"/>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D0D6796D-5DED-CD32-0E23-6A747C7F4712}"/>
              </a:ext>
            </a:extLst>
          </p:cNvPr>
          <p:cNvSpPr txBox="1"/>
          <p:nvPr/>
        </p:nvSpPr>
        <p:spPr>
          <a:xfrm>
            <a:off x="8520522" y="119270"/>
            <a:ext cx="3654590" cy="461665"/>
          </a:xfrm>
          <a:prstGeom prst="rect">
            <a:avLst/>
          </a:prstGeom>
          <a:noFill/>
        </p:spPr>
        <p:txBody>
          <a:bodyPr wrap="none" rtlCol="0">
            <a:spAutoFit/>
          </a:bodyPr>
          <a:lstStyle/>
          <a:p>
            <a:r>
              <a:rPr lang="pt-BR" sz="2400" b="1" dirty="0"/>
              <a:t>Teoria da </a:t>
            </a:r>
            <a:r>
              <a:rPr lang="pt-BR" sz="2400" b="1" dirty="0" err="1"/>
              <a:t>endossimbiose</a:t>
            </a:r>
            <a:endParaRPr lang="pt-BR" sz="2400" b="1" dirty="0"/>
          </a:p>
        </p:txBody>
      </p:sp>
    </p:spTree>
    <p:extLst>
      <p:ext uri="{BB962C8B-B14F-4D97-AF65-F5344CB8AC3E}">
        <p14:creationId xmlns:p14="http://schemas.microsoft.com/office/powerpoint/2010/main" val="2853250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0423" name="Rectangle 60422">
            <a:extLst>
              <a:ext uri="{FF2B5EF4-FFF2-40B4-BE49-F238E27FC236}">
                <a16:creationId xmlns:a16="http://schemas.microsoft.com/office/drawing/2014/main" id="{5D9FC6AC-4A12-4825-8ABE-0732B8EF4D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0418" name="Picture 2" descr="Planeta está virando uma bomba climática | Climatempo">
            <a:extLst>
              <a:ext uri="{FF2B5EF4-FFF2-40B4-BE49-F238E27FC236}">
                <a16:creationId xmlns:a16="http://schemas.microsoft.com/office/drawing/2014/main" id="{642B556F-F229-C8D2-A6BD-3E43CD7926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9706" r="1" b="1"/>
          <a:stretch/>
        </p:blipFill>
        <p:spPr bwMode="auto">
          <a:xfrm>
            <a:off x="1" y="10"/>
            <a:ext cx="11862683" cy="6857990"/>
          </a:xfrm>
          <a:custGeom>
            <a:avLst/>
            <a:gdLst/>
            <a:ahLst/>
            <a:cxnLst/>
            <a:rect l="l" t="t" r="r" b="b"/>
            <a:pathLst>
              <a:path w="11862683" h="6858000">
                <a:moveTo>
                  <a:pt x="0" y="0"/>
                </a:moveTo>
                <a:lnTo>
                  <a:pt x="4038600" y="0"/>
                </a:lnTo>
                <a:lnTo>
                  <a:pt x="4114800" y="0"/>
                </a:lnTo>
                <a:lnTo>
                  <a:pt x="4282294" y="0"/>
                </a:lnTo>
                <a:lnTo>
                  <a:pt x="6139260" y="0"/>
                </a:lnTo>
                <a:lnTo>
                  <a:pt x="6362810" y="0"/>
                </a:lnTo>
                <a:lnTo>
                  <a:pt x="7272221" y="0"/>
                </a:lnTo>
                <a:lnTo>
                  <a:pt x="10815342" y="0"/>
                </a:lnTo>
                <a:cubicBezTo>
                  <a:pt x="10709672" y="35571"/>
                  <a:pt x="10607020" y="78255"/>
                  <a:pt x="10501350" y="110269"/>
                </a:cubicBezTo>
                <a:cubicBezTo>
                  <a:pt x="10516447" y="145839"/>
                  <a:pt x="10531542" y="138725"/>
                  <a:pt x="10546639" y="135168"/>
                </a:cubicBezTo>
                <a:cubicBezTo>
                  <a:pt x="10637212" y="120941"/>
                  <a:pt x="10730806" y="110269"/>
                  <a:pt x="10818360" y="71141"/>
                </a:cubicBezTo>
                <a:cubicBezTo>
                  <a:pt x="10839496" y="64027"/>
                  <a:pt x="10863648" y="64027"/>
                  <a:pt x="10872705" y="88927"/>
                </a:cubicBezTo>
                <a:cubicBezTo>
                  <a:pt x="10887801" y="124497"/>
                  <a:pt x="10866668" y="145839"/>
                  <a:pt x="10845532" y="163625"/>
                </a:cubicBezTo>
                <a:cubicBezTo>
                  <a:pt x="10809304" y="195638"/>
                  <a:pt x="10767036" y="188525"/>
                  <a:pt x="10727787" y="192082"/>
                </a:cubicBezTo>
                <a:cubicBezTo>
                  <a:pt x="10619098" y="209867"/>
                  <a:pt x="10567772" y="259665"/>
                  <a:pt x="10543619" y="373491"/>
                </a:cubicBezTo>
                <a:cubicBezTo>
                  <a:pt x="10637212" y="327250"/>
                  <a:pt x="10730806" y="384162"/>
                  <a:pt x="10821380" y="352148"/>
                </a:cubicBezTo>
                <a:cubicBezTo>
                  <a:pt x="10845532" y="345034"/>
                  <a:pt x="10881763" y="355706"/>
                  <a:pt x="10869686" y="394834"/>
                </a:cubicBezTo>
                <a:cubicBezTo>
                  <a:pt x="10857610" y="430405"/>
                  <a:pt x="10818360" y="458860"/>
                  <a:pt x="10887801" y="451747"/>
                </a:cubicBezTo>
                <a:cubicBezTo>
                  <a:pt x="10939127" y="448189"/>
                  <a:pt x="10954222" y="405504"/>
                  <a:pt x="10969318" y="359262"/>
                </a:cubicBezTo>
                <a:cubicBezTo>
                  <a:pt x="10981394" y="334364"/>
                  <a:pt x="11014605" y="320135"/>
                  <a:pt x="11038758" y="334364"/>
                </a:cubicBezTo>
                <a:cubicBezTo>
                  <a:pt x="11068949" y="348592"/>
                  <a:pt x="11059892" y="387720"/>
                  <a:pt x="11059892" y="416176"/>
                </a:cubicBezTo>
                <a:cubicBezTo>
                  <a:pt x="11062912" y="469532"/>
                  <a:pt x="11038758" y="494431"/>
                  <a:pt x="10996491" y="505101"/>
                </a:cubicBezTo>
                <a:cubicBezTo>
                  <a:pt x="10945164" y="519330"/>
                  <a:pt x="10893840" y="537116"/>
                  <a:pt x="10827418" y="558458"/>
                </a:cubicBezTo>
                <a:cubicBezTo>
                  <a:pt x="10899878" y="594028"/>
                  <a:pt x="10954222" y="586915"/>
                  <a:pt x="11008566" y="558458"/>
                </a:cubicBezTo>
                <a:cubicBezTo>
                  <a:pt x="11074988" y="526444"/>
                  <a:pt x="11162542" y="483759"/>
                  <a:pt x="11216886" y="522887"/>
                </a:cubicBezTo>
                <a:cubicBezTo>
                  <a:pt x="11298403" y="579800"/>
                  <a:pt x="11364824" y="544229"/>
                  <a:pt x="11437284" y="533558"/>
                </a:cubicBezTo>
                <a:cubicBezTo>
                  <a:pt x="11588242" y="512216"/>
                  <a:pt x="11494648" y="480203"/>
                  <a:pt x="11645605" y="462417"/>
                </a:cubicBezTo>
                <a:cubicBezTo>
                  <a:pt x="11705988" y="455303"/>
                  <a:pt x="11769390" y="426847"/>
                  <a:pt x="11856944" y="465975"/>
                </a:cubicBezTo>
                <a:cubicBezTo>
                  <a:pt x="11461437" y="672284"/>
                  <a:pt x="11274250" y="658055"/>
                  <a:pt x="10921012" y="910606"/>
                </a:cubicBezTo>
                <a:cubicBezTo>
                  <a:pt x="10936107" y="935506"/>
                  <a:pt x="10951202" y="924835"/>
                  <a:pt x="10966299" y="921277"/>
                </a:cubicBezTo>
                <a:cubicBezTo>
                  <a:pt x="10990452" y="917720"/>
                  <a:pt x="11020644" y="903491"/>
                  <a:pt x="11026682" y="949734"/>
                </a:cubicBezTo>
                <a:cubicBezTo>
                  <a:pt x="11029702" y="985305"/>
                  <a:pt x="11011585" y="1003089"/>
                  <a:pt x="10981394" y="1006647"/>
                </a:cubicBezTo>
                <a:cubicBezTo>
                  <a:pt x="10893840" y="1020875"/>
                  <a:pt x="10815342" y="1070674"/>
                  <a:pt x="10736844" y="1113358"/>
                </a:cubicBezTo>
                <a:cubicBezTo>
                  <a:pt x="10700615" y="1131144"/>
                  <a:pt x="10661366" y="1156043"/>
                  <a:pt x="10676462" y="1220069"/>
                </a:cubicBezTo>
                <a:cubicBezTo>
                  <a:pt x="10706652" y="1237855"/>
                  <a:pt x="10727787" y="1212955"/>
                  <a:pt x="10751940" y="1209399"/>
                </a:cubicBezTo>
                <a:cubicBezTo>
                  <a:pt x="10776093" y="1205842"/>
                  <a:pt x="10833457" y="1220069"/>
                  <a:pt x="10818360" y="1230741"/>
                </a:cubicBezTo>
                <a:cubicBezTo>
                  <a:pt x="10748920" y="1269868"/>
                  <a:pt x="10875724" y="1365909"/>
                  <a:pt x="10791190" y="1365909"/>
                </a:cubicBezTo>
                <a:cubicBezTo>
                  <a:pt x="10652309" y="1365909"/>
                  <a:pt x="10576830" y="1536647"/>
                  <a:pt x="10443988" y="1540204"/>
                </a:cubicBezTo>
                <a:cubicBezTo>
                  <a:pt x="10422854" y="1540204"/>
                  <a:pt x="10413797" y="1572219"/>
                  <a:pt x="10413797" y="1597117"/>
                </a:cubicBezTo>
                <a:cubicBezTo>
                  <a:pt x="10413797" y="1629132"/>
                  <a:pt x="10434930" y="1632688"/>
                  <a:pt x="10456064" y="1636245"/>
                </a:cubicBezTo>
                <a:cubicBezTo>
                  <a:pt x="10489275" y="1639802"/>
                  <a:pt x="10525504" y="1597117"/>
                  <a:pt x="10567772" y="1657587"/>
                </a:cubicBezTo>
                <a:cubicBezTo>
                  <a:pt x="10489275" y="1693158"/>
                  <a:pt x="10407758" y="1728729"/>
                  <a:pt x="10410777" y="1849668"/>
                </a:cubicBezTo>
                <a:cubicBezTo>
                  <a:pt x="10410777" y="1881683"/>
                  <a:pt x="10377566" y="1895910"/>
                  <a:pt x="10353413" y="1903025"/>
                </a:cubicBezTo>
                <a:cubicBezTo>
                  <a:pt x="10311146" y="1917252"/>
                  <a:pt x="10277935" y="1938595"/>
                  <a:pt x="10253782" y="1984836"/>
                </a:cubicBezTo>
                <a:cubicBezTo>
                  <a:pt x="10253782" y="1995507"/>
                  <a:pt x="10253782" y="2002622"/>
                  <a:pt x="10253782" y="2013292"/>
                </a:cubicBezTo>
                <a:cubicBezTo>
                  <a:pt x="10259820" y="2123562"/>
                  <a:pt x="10320202" y="2120004"/>
                  <a:pt x="10386624" y="2102219"/>
                </a:cubicBezTo>
                <a:cubicBezTo>
                  <a:pt x="10465122" y="2080877"/>
                  <a:pt x="10543619" y="2038192"/>
                  <a:pt x="10628156" y="2077320"/>
                </a:cubicBezTo>
                <a:cubicBezTo>
                  <a:pt x="10510408" y="2130676"/>
                  <a:pt x="10380586" y="2134233"/>
                  <a:pt x="10271896" y="2208931"/>
                </a:cubicBezTo>
                <a:cubicBezTo>
                  <a:pt x="10676462" y="2223159"/>
                  <a:pt x="11032720" y="1984836"/>
                  <a:pt x="11425208" y="1892353"/>
                </a:cubicBezTo>
                <a:cubicBezTo>
                  <a:pt x="11413131" y="1952823"/>
                  <a:pt x="11379920" y="1967051"/>
                  <a:pt x="11352748" y="1974165"/>
                </a:cubicBezTo>
                <a:cubicBezTo>
                  <a:pt x="11207830" y="2020407"/>
                  <a:pt x="11081026" y="2112891"/>
                  <a:pt x="10948184" y="2191146"/>
                </a:cubicBezTo>
                <a:cubicBezTo>
                  <a:pt x="10893840" y="2223159"/>
                  <a:pt x="10854590" y="2258731"/>
                  <a:pt x="10833457" y="2326314"/>
                </a:cubicBezTo>
                <a:cubicBezTo>
                  <a:pt x="10815342" y="2390340"/>
                  <a:pt x="10779112" y="2418796"/>
                  <a:pt x="10712690" y="2401012"/>
                </a:cubicBezTo>
                <a:cubicBezTo>
                  <a:pt x="10658346" y="2386784"/>
                  <a:pt x="10600982" y="2393898"/>
                  <a:pt x="10543619" y="2401012"/>
                </a:cubicBezTo>
                <a:cubicBezTo>
                  <a:pt x="10480218" y="2408126"/>
                  <a:pt x="10407758" y="2479267"/>
                  <a:pt x="10422854" y="2518395"/>
                </a:cubicBezTo>
                <a:cubicBezTo>
                  <a:pt x="10453044" y="2582422"/>
                  <a:pt x="10504370" y="2550408"/>
                  <a:pt x="10546639" y="2543294"/>
                </a:cubicBezTo>
                <a:cubicBezTo>
                  <a:pt x="10597964" y="2536181"/>
                  <a:pt x="10691556" y="2518395"/>
                  <a:pt x="10691556" y="2525509"/>
                </a:cubicBezTo>
                <a:cubicBezTo>
                  <a:pt x="10724768" y="2685576"/>
                  <a:pt x="10800246" y="2564636"/>
                  <a:pt x="10854590" y="2564636"/>
                </a:cubicBezTo>
                <a:cubicBezTo>
                  <a:pt x="10905916" y="2564636"/>
                  <a:pt x="10957241" y="2546851"/>
                  <a:pt x="11005548" y="2532623"/>
                </a:cubicBezTo>
                <a:cubicBezTo>
                  <a:pt x="11068949" y="2514837"/>
                  <a:pt x="11126312" y="2546851"/>
                  <a:pt x="11186696" y="2553965"/>
                </a:cubicBezTo>
                <a:cubicBezTo>
                  <a:pt x="11241040" y="2561080"/>
                  <a:pt x="11210850" y="2653563"/>
                  <a:pt x="11244060" y="2692689"/>
                </a:cubicBezTo>
                <a:cubicBezTo>
                  <a:pt x="11250097" y="2703362"/>
                  <a:pt x="11256136" y="2703362"/>
                  <a:pt x="11262174" y="2703362"/>
                </a:cubicBezTo>
                <a:cubicBezTo>
                  <a:pt x="11280289" y="2980812"/>
                  <a:pt x="11597299" y="2913227"/>
                  <a:pt x="11597299" y="2923898"/>
                </a:cubicBezTo>
                <a:cubicBezTo>
                  <a:pt x="11624471" y="2941684"/>
                  <a:pt x="11657682" y="2899000"/>
                  <a:pt x="11690892" y="2941684"/>
                </a:cubicBezTo>
                <a:cubicBezTo>
                  <a:pt x="11548993" y="3137322"/>
                  <a:pt x="11331614" y="3183563"/>
                  <a:pt x="11138390" y="3329402"/>
                </a:cubicBezTo>
                <a:cubicBezTo>
                  <a:pt x="11298403" y="3379202"/>
                  <a:pt x="11391998" y="3208463"/>
                  <a:pt x="11509744" y="3229805"/>
                </a:cubicBezTo>
                <a:cubicBezTo>
                  <a:pt x="11567107" y="3283162"/>
                  <a:pt x="11395016" y="3368530"/>
                  <a:pt x="11561068" y="3393429"/>
                </a:cubicBezTo>
                <a:cubicBezTo>
                  <a:pt x="11488610" y="3439672"/>
                  <a:pt x="11437284" y="3485914"/>
                  <a:pt x="11385959" y="3539269"/>
                </a:cubicBezTo>
                <a:cubicBezTo>
                  <a:pt x="11298403" y="3635309"/>
                  <a:pt x="11280289" y="3699337"/>
                  <a:pt x="11322556" y="3827390"/>
                </a:cubicBezTo>
                <a:cubicBezTo>
                  <a:pt x="11349730" y="3912759"/>
                  <a:pt x="11388978" y="3991015"/>
                  <a:pt x="11352748" y="4090612"/>
                </a:cubicBezTo>
                <a:cubicBezTo>
                  <a:pt x="11328595" y="4158196"/>
                  <a:pt x="11337653" y="4204438"/>
                  <a:pt x="11428226" y="4172424"/>
                </a:cubicBezTo>
                <a:cubicBezTo>
                  <a:pt x="11524840" y="4140411"/>
                  <a:pt x="11561068" y="4200882"/>
                  <a:pt x="11536915" y="4321821"/>
                </a:cubicBezTo>
                <a:cubicBezTo>
                  <a:pt x="11521821" y="4400076"/>
                  <a:pt x="11536915" y="4424975"/>
                  <a:pt x="11603338" y="4414305"/>
                </a:cubicBezTo>
                <a:cubicBezTo>
                  <a:pt x="11675796" y="4403633"/>
                  <a:pt x="11745236" y="4353835"/>
                  <a:pt x="11835811" y="4378734"/>
                </a:cubicBezTo>
                <a:cubicBezTo>
                  <a:pt x="11763352" y="4521016"/>
                  <a:pt x="11609374" y="4478331"/>
                  <a:pt x="11524840" y="4613499"/>
                </a:cubicBezTo>
                <a:cubicBezTo>
                  <a:pt x="11624471" y="4613499"/>
                  <a:pt x="11702969" y="4613499"/>
                  <a:pt x="11775427" y="4585042"/>
                </a:cubicBezTo>
                <a:cubicBezTo>
                  <a:pt x="11805619" y="4574373"/>
                  <a:pt x="11838830" y="4560144"/>
                  <a:pt x="11856944" y="4602828"/>
                </a:cubicBezTo>
                <a:cubicBezTo>
                  <a:pt x="11878080" y="4652628"/>
                  <a:pt x="11835811" y="4670412"/>
                  <a:pt x="11811658" y="4677526"/>
                </a:cubicBezTo>
                <a:cubicBezTo>
                  <a:pt x="11742216" y="4702425"/>
                  <a:pt x="11687874" y="4759339"/>
                  <a:pt x="11627490" y="4805580"/>
                </a:cubicBezTo>
                <a:cubicBezTo>
                  <a:pt x="11497668" y="4905177"/>
                  <a:pt x="11355767" y="4990547"/>
                  <a:pt x="11247078" y="5154171"/>
                </a:cubicBezTo>
                <a:cubicBezTo>
                  <a:pt x="11382940" y="5111487"/>
                  <a:pt x="11485590" y="5011889"/>
                  <a:pt x="11615414" y="4994104"/>
                </a:cubicBezTo>
                <a:cubicBezTo>
                  <a:pt x="11503704" y="5143500"/>
                  <a:pt x="11361806" y="5243097"/>
                  <a:pt x="11228964" y="5353367"/>
                </a:cubicBezTo>
                <a:cubicBezTo>
                  <a:pt x="11189714" y="5385379"/>
                  <a:pt x="11150466" y="5406721"/>
                  <a:pt x="11144428" y="5474306"/>
                </a:cubicBezTo>
                <a:cubicBezTo>
                  <a:pt x="11126312" y="5605917"/>
                  <a:pt x="11078008" y="5712629"/>
                  <a:pt x="10969318" y="5769542"/>
                </a:cubicBezTo>
                <a:cubicBezTo>
                  <a:pt x="10969318" y="5769542"/>
                  <a:pt x="10975356" y="5790884"/>
                  <a:pt x="10978374" y="5801555"/>
                </a:cubicBezTo>
                <a:cubicBezTo>
                  <a:pt x="11044797" y="5805112"/>
                  <a:pt x="11096122" y="5726858"/>
                  <a:pt x="11177639" y="5755314"/>
                </a:cubicBezTo>
                <a:cubicBezTo>
                  <a:pt x="11096122" y="5862025"/>
                  <a:pt x="11029702" y="5954508"/>
                  <a:pt x="10917992" y="6004307"/>
                </a:cubicBezTo>
                <a:cubicBezTo>
                  <a:pt x="10827418" y="6043434"/>
                  <a:pt x="10715710" y="6068335"/>
                  <a:pt x="10649289" y="6196388"/>
                </a:cubicBezTo>
                <a:cubicBezTo>
                  <a:pt x="10724768" y="6221287"/>
                  <a:pt x="10782132" y="6189274"/>
                  <a:pt x="10839496" y="6167932"/>
                </a:cubicBezTo>
                <a:cubicBezTo>
                  <a:pt x="10927050" y="6132361"/>
                  <a:pt x="11014605" y="6093234"/>
                  <a:pt x="11102160" y="6057663"/>
                </a:cubicBezTo>
                <a:cubicBezTo>
                  <a:pt x="11135372" y="6043434"/>
                  <a:pt x="11171600" y="6036320"/>
                  <a:pt x="11192734" y="6100347"/>
                </a:cubicBezTo>
                <a:cubicBezTo>
                  <a:pt x="11081026" y="6114575"/>
                  <a:pt x="11014605" y="6199945"/>
                  <a:pt x="10945164" y="6281757"/>
                </a:cubicBezTo>
                <a:cubicBezTo>
                  <a:pt x="10905916" y="6327999"/>
                  <a:pt x="10872705" y="6388469"/>
                  <a:pt x="10803265" y="6367127"/>
                </a:cubicBezTo>
                <a:cubicBezTo>
                  <a:pt x="10767036" y="6356456"/>
                  <a:pt x="10742882" y="6388469"/>
                  <a:pt x="10745901" y="6431153"/>
                </a:cubicBezTo>
                <a:cubicBezTo>
                  <a:pt x="10760998" y="6580550"/>
                  <a:pt x="10673442" y="6630349"/>
                  <a:pt x="10582868" y="6658805"/>
                </a:cubicBezTo>
                <a:cubicBezTo>
                  <a:pt x="10450026" y="6701489"/>
                  <a:pt x="10332280" y="6786859"/>
                  <a:pt x="10208496" y="6858000"/>
                </a:cubicBezTo>
                <a:lnTo>
                  <a:pt x="7272221" y="6858000"/>
                </a:lnTo>
                <a:lnTo>
                  <a:pt x="6362810" y="6858000"/>
                </a:lnTo>
                <a:lnTo>
                  <a:pt x="6139260" y="6858000"/>
                </a:lnTo>
                <a:lnTo>
                  <a:pt x="4282294" y="6858000"/>
                </a:lnTo>
                <a:lnTo>
                  <a:pt x="4114800" y="6858000"/>
                </a:lnTo>
                <a:lnTo>
                  <a:pt x="4038600"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FC282783-C680-DD34-395A-F644F56A0AB2}"/>
              </a:ext>
            </a:extLst>
          </p:cNvPr>
          <p:cNvSpPr txBox="1"/>
          <p:nvPr/>
        </p:nvSpPr>
        <p:spPr>
          <a:xfrm>
            <a:off x="9111046" y="0"/>
            <a:ext cx="2914772" cy="2739211"/>
          </a:xfrm>
          <a:prstGeom prst="rect">
            <a:avLst/>
          </a:prstGeom>
          <a:noFill/>
        </p:spPr>
        <p:txBody>
          <a:bodyPr wrap="none" rtlCol="0">
            <a:spAutoFit/>
          </a:bodyPr>
          <a:lstStyle/>
          <a:p>
            <a:pPr algn="r"/>
            <a:r>
              <a:rPr lang="pt-BR" sz="2800" b="1" dirty="0" err="1"/>
              <a:t>Neoproterozóico</a:t>
            </a:r>
            <a:endParaRPr lang="pt-BR" sz="2800" b="1" dirty="0"/>
          </a:p>
          <a:p>
            <a:pPr algn="r"/>
            <a:endParaRPr lang="pt-BR" dirty="0"/>
          </a:p>
          <a:p>
            <a:pPr algn="r"/>
            <a:r>
              <a:rPr lang="pt-BR" dirty="0"/>
              <a:t>Bomba Climática</a:t>
            </a:r>
          </a:p>
          <a:p>
            <a:pPr algn="r"/>
            <a:endParaRPr lang="pt-BR" dirty="0"/>
          </a:p>
          <a:p>
            <a:pPr algn="r"/>
            <a:r>
              <a:rPr lang="pt-BR" dirty="0"/>
              <a:t>Pulsos de O</a:t>
            </a:r>
            <a:r>
              <a:rPr lang="pt-BR" baseline="-25000" dirty="0"/>
              <a:t>2</a:t>
            </a:r>
            <a:endParaRPr lang="pt-BR" dirty="0"/>
          </a:p>
          <a:p>
            <a:pPr algn="r"/>
            <a:endParaRPr lang="pt-BR" dirty="0"/>
          </a:p>
          <a:p>
            <a:pPr algn="r"/>
            <a:r>
              <a:rPr lang="pt-BR" dirty="0"/>
              <a:t>Surgimento do mais antigo </a:t>
            </a:r>
          </a:p>
          <a:p>
            <a:pPr algn="r"/>
            <a:r>
              <a:rPr lang="pt-BR" dirty="0"/>
              <a:t>ancestral dos animais</a:t>
            </a:r>
          </a:p>
          <a:p>
            <a:pPr algn="r"/>
            <a:endParaRPr lang="pt-BR" dirty="0"/>
          </a:p>
        </p:txBody>
      </p:sp>
    </p:spTree>
    <p:extLst>
      <p:ext uri="{BB962C8B-B14F-4D97-AF65-F5344CB8AC3E}">
        <p14:creationId xmlns:p14="http://schemas.microsoft.com/office/powerpoint/2010/main" val="360525942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5810BA7-0847-DD50-F7FB-5C23A5740EFC}"/>
            </a:ext>
          </a:extLst>
        </p:cNvPr>
        <p:cNvGrpSpPr/>
        <p:nvPr/>
      </p:nvGrpSpPr>
      <p:grpSpPr>
        <a:xfrm>
          <a:off x="0" y="0"/>
          <a:ext cx="0" cy="0"/>
          <a:chOff x="0" y="0"/>
          <a:chExt cx="0" cy="0"/>
        </a:xfrm>
      </p:grpSpPr>
      <p:sp>
        <p:nvSpPr>
          <p:cNvPr id="61447" name="Rectangle 6144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1442" name="Picture 2" descr="Terra Bola de Neve pode ter sido causada por falta de atividade vulcânica">
            <a:extLst>
              <a:ext uri="{FF2B5EF4-FFF2-40B4-BE49-F238E27FC236}">
                <a16:creationId xmlns:a16="http://schemas.microsoft.com/office/drawing/2014/main" id="{316AE6F0-7E32-DF37-783F-0970B68F29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1327" b="22433"/>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F50C363C-59D8-760F-6268-2162B4CDC37D}"/>
              </a:ext>
            </a:extLst>
          </p:cNvPr>
          <p:cNvSpPr txBox="1"/>
          <p:nvPr/>
        </p:nvSpPr>
        <p:spPr>
          <a:xfrm>
            <a:off x="-53007" y="-39756"/>
            <a:ext cx="2067169" cy="800219"/>
          </a:xfrm>
          <a:prstGeom prst="rect">
            <a:avLst/>
          </a:prstGeom>
          <a:noFill/>
        </p:spPr>
        <p:txBody>
          <a:bodyPr wrap="none" rtlCol="0">
            <a:spAutoFit/>
          </a:bodyPr>
          <a:lstStyle/>
          <a:p>
            <a:r>
              <a:rPr lang="pt-BR" sz="2800" dirty="0" err="1">
                <a:solidFill>
                  <a:schemeClr val="bg1"/>
                </a:solidFill>
              </a:rPr>
              <a:t>Criogeniano</a:t>
            </a:r>
            <a:endParaRPr lang="pt-BR" sz="2800" dirty="0">
              <a:solidFill>
                <a:schemeClr val="bg1"/>
              </a:solidFill>
            </a:endParaRPr>
          </a:p>
          <a:p>
            <a:r>
              <a:rPr lang="pt-BR" dirty="0">
                <a:solidFill>
                  <a:schemeClr val="bg1"/>
                </a:solidFill>
              </a:rPr>
              <a:t>720ma – 635 </a:t>
            </a:r>
            <a:r>
              <a:rPr lang="pt-BR" dirty="0" err="1">
                <a:solidFill>
                  <a:schemeClr val="bg1"/>
                </a:solidFill>
              </a:rPr>
              <a:t>ma</a:t>
            </a:r>
            <a:endParaRPr lang="pt-BR" dirty="0">
              <a:solidFill>
                <a:schemeClr val="bg1"/>
              </a:solidFill>
            </a:endParaRPr>
          </a:p>
        </p:txBody>
      </p:sp>
    </p:spTree>
    <p:extLst>
      <p:ext uri="{BB962C8B-B14F-4D97-AF65-F5344CB8AC3E}">
        <p14:creationId xmlns:p14="http://schemas.microsoft.com/office/powerpoint/2010/main" val="150839110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9DAF750-830C-58DC-4816-6A3D21C40CED}"/>
            </a:ext>
          </a:extLst>
        </p:cNvPr>
        <p:cNvGrpSpPr/>
        <p:nvPr/>
      </p:nvGrpSpPr>
      <p:grpSpPr>
        <a:xfrm>
          <a:off x="0" y="0"/>
          <a:ext cx="0" cy="0"/>
          <a:chOff x="0" y="0"/>
          <a:chExt cx="0" cy="0"/>
        </a:xfrm>
      </p:grpSpPr>
      <p:sp>
        <p:nvSpPr>
          <p:cNvPr id="62481" name="Rectangle 6248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2470" name="Picture 6" descr="Biota de Ediacara : r/Paleontology">
            <a:extLst>
              <a:ext uri="{FF2B5EF4-FFF2-40B4-BE49-F238E27FC236}">
                <a16:creationId xmlns:a16="http://schemas.microsoft.com/office/drawing/2014/main" id="{D79CC554-B3EB-62DC-613C-388BA2AC3E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0460" r="635" b="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A929C5AE-7B2D-04E4-1689-05349A8119E9}"/>
              </a:ext>
            </a:extLst>
          </p:cNvPr>
          <p:cNvSpPr txBox="1"/>
          <p:nvPr/>
        </p:nvSpPr>
        <p:spPr>
          <a:xfrm>
            <a:off x="1509464" y="0"/>
            <a:ext cx="7643824" cy="3293209"/>
          </a:xfrm>
          <a:prstGeom prst="rect">
            <a:avLst/>
          </a:prstGeom>
          <a:noFill/>
        </p:spPr>
        <p:txBody>
          <a:bodyPr wrap="none" rtlCol="0">
            <a:spAutoFit/>
          </a:bodyPr>
          <a:lstStyle/>
          <a:p>
            <a:r>
              <a:rPr lang="pt-BR" sz="2800" b="1" dirty="0" err="1">
                <a:effectLst>
                  <a:outerShdw blurRad="50800" dist="38100" dir="5400000" algn="t" rotWithShape="0">
                    <a:prstClr val="black">
                      <a:alpha val="40000"/>
                    </a:prstClr>
                  </a:outerShdw>
                </a:effectLst>
              </a:rPr>
              <a:t>Neoproterozóico</a:t>
            </a:r>
            <a:r>
              <a:rPr lang="pt-BR" sz="2800" b="1" dirty="0">
                <a:effectLst>
                  <a:outerShdw blurRad="50800" dist="38100" dir="5400000" algn="t" rotWithShape="0">
                    <a:prstClr val="black">
                      <a:alpha val="40000"/>
                    </a:prstClr>
                  </a:outerShdw>
                </a:effectLst>
              </a:rPr>
              <a:t> (</a:t>
            </a:r>
            <a:r>
              <a:rPr lang="pt-BR" sz="2800" b="1" dirty="0" err="1">
                <a:effectLst>
                  <a:outerShdw blurRad="50800" dist="38100" dir="5400000" algn="t" rotWithShape="0">
                    <a:prstClr val="black">
                      <a:alpha val="40000"/>
                    </a:prstClr>
                  </a:outerShdw>
                </a:effectLst>
              </a:rPr>
              <a:t>Ediacarano</a:t>
            </a:r>
            <a:r>
              <a:rPr lang="pt-BR" sz="2800" b="1" dirty="0">
                <a:effectLst>
                  <a:outerShdw blurRad="50800" dist="38100" dir="5400000" algn="t" rotWithShape="0">
                    <a:prstClr val="black">
                      <a:alpha val="40000"/>
                    </a:prstClr>
                  </a:outerShdw>
                </a:effectLst>
              </a:rPr>
              <a:t>)</a:t>
            </a:r>
          </a:p>
          <a:p>
            <a:endParaRPr lang="pt-BR" dirty="0">
              <a:effectLst>
                <a:outerShdw blurRad="50800" dist="38100" dir="5400000" algn="t" rotWithShape="0">
                  <a:prstClr val="black">
                    <a:alpha val="40000"/>
                  </a:prstClr>
                </a:outerShdw>
              </a:effectLst>
            </a:endParaRPr>
          </a:p>
          <a:p>
            <a:r>
              <a:rPr lang="pt-BR" dirty="0">
                <a:solidFill>
                  <a:schemeClr val="bg1"/>
                </a:solidFill>
                <a:effectLst>
                  <a:outerShdw blurRad="50800" dist="38100" dir="5400000" algn="t" rotWithShape="0">
                    <a:prstClr val="black">
                      <a:alpha val="40000"/>
                    </a:prstClr>
                  </a:outerShdw>
                </a:effectLst>
              </a:rPr>
              <a:t>Explosão de formas de vida multicelular</a:t>
            </a:r>
          </a:p>
          <a:p>
            <a:r>
              <a:rPr lang="pt-BR" dirty="0">
                <a:solidFill>
                  <a:schemeClr val="bg1"/>
                </a:solidFill>
                <a:effectLst>
                  <a:outerShdw blurRad="50800" dist="38100" dir="5400000" algn="t" rotWithShape="0">
                    <a:prstClr val="black">
                      <a:alpha val="40000"/>
                    </a:prstClr>
                  </a:outerShdw>
                </a:effectLst>
              </a:rPr>
              <a:t>Formas de vida </a:t>
            </a:r>
            <a:r>
              <a:rPr lang="pt-BR" dirty="0" err="1">
                <a:solidFill>
                  <a:schemeClr val="bg1"/>
                </a:solidFill>
                <a:effectLst>
                  <a:outerShdw blurRad="50800" dist="38100" dir="5400000" algn="t" rotWithShape="0">
                    <a:prstClr val="black">
                      <a:alpha val="40000"/>
                    </a:prstClr>
                  </a:outerShdw>
                </a:effectLst>
              </a:rPr>
              <a:t>s</a:t>
            </a:r>
            <a:r>
              <a:rPr lang="pt-BR" dirty="0">
                <a:solidFill>
                  <a:schemeClr val="bg1"/>
                </a:solidFill>
                <a:effectLst>
                  <a:outerShdw blurRad="50800" dist="38100" dir="5400000" algn="t" rotWithShape="0">
                    <a:prstClr val="black">
                      <a:alpha val="40000"/>
                    </a:prstClr>
                  </a:outerShdw>
                </a:effectLst>
              </a:rPr>
              <a:t>/ boca e órgãos sensoriais</a:t>
            </a:r>
          </a:p>
          <a:p>
            <a:r>
              <a:rPr lang="pt-BR" dirty="0">
                <a:solidFill>
                  <a:schemeClr val="bg1"/>
                </a:solidFill>
                <a:effectLst>
                  <a:outerShdw blurRad="50800" dist="38100" dir="5400000" algn="t" rotWithShape="0">
                    <a:prstClr val="black">
                      <a:alpha val="40000"/>
                    </a:prstClr>
                  </a:outerShdw>
                </a:effectLst>
              </a:rPr>
              <a:t>Animais? Sim ( ) Não ( )</a:t>
            </a:r>
          </a:p>
          <a:p>
            <a:r>
              <a:rPr lang="pt-BR" dirty="0">
                <a:solidFill>
                  <a:schemeClr val="bg1"/>
                </a:solidFill>
                <a:effectLst>
                  <a:outerShdw blurRad="50800" dist="38100" dir="5400000" algn="t" rotWithShape="0">
                    <a:prstClr val="black">
                      <a:alpha val="40000"/>
                    </a:prstClr>
                  </a:outerShdw>
                </a:effectLst>
              </a:rPr>
              <a:t>Jardim do Éden evolutivo </a:t>
            </a:r>
          </a:p>
          <a:p>
            <a:r>
              <a:rPr lang="pt-BR" dirty="0">
                <a:solidFill>
                  <a:schemeClr val="bg1"/>
                </a:solidFill>
                <a:effectLst>
                  <a:outerShdw blurRad="50800" dist="38100" dir="5400000" algn="t" rotWithShape="0">
                    <a:prstClr val="black">
                      <a:alpha val="40000"/>
                    </a:prstClr>
                  </a:outerShdw>
                </a:effectLst>
              </a:rPr>
              <a:t>Fracas relações ecológicas</a:t>
            </a:r>
          </a:p>
          <a:p>
            <a:r>
              <a:rPr lang="pt-BR" dirty="0">
                <a:solidFill>
                  <a:schemeClr val="bg1"/>
                </a:solidFill>
                <a:effectLst>
                  <a:outerShdw blurRad="50800" dist="38100" dir="5400000" algn="t" rotWithShape="0">
                    <a:prstClr val="black">
                      <a:alpha val="40000"/>
                    </a:prstClr>
                  </a:outerShdw>
                </a:effectLst>
              </a:rPr>
              <a:t>1os Esqueletos – alto intemperismo de Ca (erosão de rochas)</a:t>
            </a:r>
          </a:p>
          <a:p>
            <a:r>
              <a:rPr lang="pt-BR" dirty="0">
                <a:solidFill>
                  <a:schemeClr val="bg1"/>
                </a:solidFill>
                <a:effectLst>
                  <a:outerShdw blurRad="50800" dist="38100" dir="5400000" algn="t" rotWithShape="0">
                    <a:prstClr val="black">
                      <a:alpha val="40000"/>
                    </a:prstClr>
                  </a:outerShdw>
                </a:effectLst>
              </a:rPr>
              <a:t>Fim dos corpos moles</a:t>
            </a:r>
          </a:p>
          <a:p>
            <a:r>
              <a:rPr lang="pt-BR" dirty="0" err="1">
                <a:solidFill>
                  <a:schemeClr val="bg1"/>
                </a:solidFill>
                <a:effectLst>
                  <a:outerShdw blurRad="50800" dist="38100" dir="5400000" algn="t" rotWithShape="0">
                    <a:prstClr val="black">
                      <a:alpha val="40000"/>
                    </a:prstClr>
                  </a:outerShdw>
                </a:effectLst>
              </a:rPr>
              <a:t>Apomorfias</a:t>
            </a:r>
            <a:r>
              <a:rPr lang="pt-BR" dirty="0">
                <a:solidFill>
                  <a:schemeClr val="bg1"/>
                </a:solidFill>
                <a:effectLst>
                  <a:outerShdw blurRad="50800" dist="38100" dir="5400000" algn="t" rotWithShape="0">
                    <a:prstClr val="black">
                      <a:alpha val="40000"/>
                    </a:prstClr>
                  </a:outerShdw>
                </a:effectLst>
              </a:rPr>
              <a:t> que destacam forças evolutivas (</a:t>
            </a:r>
            <a:r>
              <a:rPr lang="pt-BR" dirty="0" err="1">
                <a:solidFill>
                  <a:schemeClr val="bg1"/>
                </a:solidFill>
                <a:effectLst>
                  <a:outerShdw blurRad="50800" dist="38100" dir="5400000" algn="t" rotWithShape="0">
                    <a:prstClr val="black">
                      <a:alpha val="40000"/>
                    </a:prstClr>
                  </a:outerShdw>
                </a:effectLst>
              </a:rPr>
              <a:t>ex</a:t>
            </a:r>
            <a:r>
              <a:rPr lang="pt-BR" dirty="0">
                <a:solidFill>
                  <a:schemeClr val="bg1"/>
                </a:solidFill>
                <a:effectLst>
                  <a:outerShdw blurRad="50800" dist="38100" dir="5400000" algn="t" rotWithShape="0">
                    <a:prstClr val="black">
                      <a:alpha val="40000"/>
                    </a:prstClr>
                  </a:outerShdw>
                </a:effectLst>
              </a:rPr>
              <a:t>: capacidade de se enterrar)</a:t>
            </a:r>
          </a:p>
          <a:p>
            <a:endParaRPr lang="pt-BR" dirty="0">
              <a:effectLst>
                <a:outerShdw blurRad="50800" dist="38100" dir="5400000" algn="t" rotWithShape="0">
                  <a:prstClr val="black">
                    <a:alpha val="40000"/>
                  </a:prstClr>
                </a:outerShdw>
              </a:effectLst>
            </a:endParaRPr>
          </a:p>
        </p:txBody>
      </p:sp>
    </p:spTree>
    <p:extLst>
      <p:ext uri="{BB962C8B-B14F-4D97-AF65-F5344CB8AC3E}">
        <p14:creationId xmlns:p14="http://schemas.microsoft.com/office/powerpoint/2010/main" val="5014641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A0260F9-AF85-42D4-B1AE-BDA2385BE418}"/>
            </a:ext>
          </a:extLst>
        </p:cNvPr>
        <p:cNvGrpSpPr/>
        <p:nvPr/>
      </p:nvGrpSpPr>
      <p:grpSpPr>
        <a:xfrm>
          <a:off x="0" y="0"/>
          <a:ext cx="0" cy="0"/>
          <a:chOff x="0" y="0"/>
          <a:chExt cx="0" cy="0"/>
        </a:xfrm>
      </p:grpSpPr>
      <p:sp useBgFill="1">
        <p:nvSpPr>
          <p:cNvPr id="17" name="Rectangle 8">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0">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http://gilsomoura.vilabol.uol.com.br/eras/650MMA00.jpg">
            <a:extLst>
              <a:ext uri="{FF2B5EF4-FFF2-40B4-BE49-F238E27FC236}">
                <a16:creationId xmlns:a16="http://schemas.microsoft.com/office/drawing/2014/main" id="{EA443CA0-5D1C-0A45-0AFB-0A9672DCB943}"/>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tretch>
            <a:fillRect/>
          </a:stretch>
        </p:blipFill>
        <p:spPr bwMode="auto">
          <a:xfrm>
            <a:off x="279143" y="1777662"/>
            <a:ext cx="5221625" cy="330267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ixaDeTexto 3">
            <a:extLst>
              <a:ext uri="{FF2B5EF4-FFF2-40B4-BE49-F238E27FC236}">
                <a16:creationId xmlns:a16="http://schemas.microsoft.com/office/drawing/2014/main" id="{ABB8A0AF-670C-275C-3600-F2A4C495525C}"/>
              </a:ext>
            </a:extLst>
          </p:cNvPr>
          <p:cNvSpPr txBox="1"/>
          <p:nvPr/>
        </p:nvSpPr>
        <p:spPr>
          <a:xfrm>
            <a:off x="6392583" y="2645922"/>
            <a:ext cx="4434721" cy="3710427"/>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altLang="pt-BR" sz="1900">
                <a:solidFill>
                  <a:schemeClr val="tx1">
                    <a:alpha val="80000"/>
                  </a:schemeClr>
                </a:solidFill>
              </a:rPr>
              <a:t>Extensivo bombardeamento de meteoritos e instabilidade geológica nas primeiras fases. </a:t>
            </a:r>
          </a:p>
          <a:p>
            <a:pPr indent="-228600">
              <a:lnSpc>
                <a:spcPct val="90000"/>
              </a:lnSpc>
              <a:spcAft>
                <a:spcPts val="600"/>
              </a:spcAft>
              <a:buFont typeface="Arial" panose="020B0604020202020204" pitchFamily="34" charset="0"/>
              <a:buChar char="•"/>
            </a:pPr>
            <a:r>
              <a:rPr lang="en-US" altLang="pt-BR" sz="1900">
                <a:solidFill>
                  <a:schemeClr val="tx1">
                    <a:alpha val="80000"/>
                  </a:schemeClr>
                </a:solidFill>
              </a:rPr>
              <a:t>Formação da crosta terrestre e dos movimentos continentais. Origem da vida há pelo menos 3.5 bilhões de anos. </a:t>
            </a:r>
          </a:p>
          <a:p>
            <a:pPr indent="-228600">
              <a:lnSpc>
                <a:spcPct val="90000"/>
              </a:lnSpc>
              <a:spcAft>
                <a:spcPts val="600"/>
              </a:spcAft>
              <a:buFont typeface="Arial" panose="020B0604020202020204" pitchFamily="34" charset="0"/>
              <a:buChar char="•"/>
            </a:pPr>
            <a:r>
              <a:rPr lang="en-US" altLang="pt-BR" sz="1900">
                <a:solidFill>
                  <a:schemeClr val="tx1">
                    <a:alpha val="80000"/>
                  </a:schemeClr>
                </a:solidFill>
              </a:rPr>
              <a:t>Animais multicelulares há pelo menos 700 milhões de anos. Extensos mares invadindo os continentes. </a:t>
            </a:r>
          </a:p>
          <a:p>
            <a:pPr indent="-228600">
              <a:lnSpc>
                <a:spcPct val="90000"/>
              </a:lnSpc>
              <a:spcAft>
                <a:spcPts val="600"/>
              </a:spcAft>
              <a:buFont typeface="Arial" panose="020B0604020202020204" pitchFamily="34" charset="0"/>
              <a:buChar char="•"/>
            </a:pPr>
            <a:r>
              <a:rPr lang="en-US" altLang="pt-BR" sz="1900">
                <a:solidFill>
                  <a:schemeClr val="tx1">
                    <a:alpha val="80000"/>
                  </a:schemeClr>
                </a:solidFill>
              </a:rPr>
              <a:t>Aparecimento de muitos filos, entre os principais surgimento, destaca-se os cordados.</a:t>
            </a:r>
          </a:p>
        </p:txBody>
      </p:sp>
      <p:cxnSp>
        <p:nvCxnSpPr>
          <p:cNvPr id="19" name="Straight Connector 12">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5" name="Rectangle 2">
            <a:extLst>
              <a:ext uri="{FF2B5EF4-FFF2-40B4-BE49-F238E27FC236}">
                <a16:creationId xmlns:a16="http://schemas.microsoft.com/office/drawing/2014/main" id="{6C66C375-E0C0-F5EC-662D-E2BE3F3DE5B0}"/>
              </a:ext>
            </a:extLst>
          </p:cNvPr>
          <p:cNvSpPr>
            <a:spLocks noChangeArrowheads="1"/>
          </p:cNvSpPr>
          <p:nvPr/>
        </p:nvSpPr>
        <p:spPr bwMode="auto">
          <a:xfrm>
            <a:off x="5779911" y="0"/>
            <a:ext cx="30832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pt-BR" altLang="pt-BR" sz="2800" b="1" dirty="0">
                <a:latin typeface="Footlight MT Light" panose="0204060206030A020304" pitchFamily="18" charset="77"/>
                <a:ea typeface="Times New Roman" panose="02020603050405020304" pitchFamily="18" charset="0"/>
              </a:rPr>
              <a:t>Pré-Cambriano</a:t>
            </a:r>
            <a:endParaRPr lang="pt-BR" altLang="pt-BR" sz="1050" b="1" dirty="0">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87387411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23639E3-1363-0918-0BD9-E5644E2BFDC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http://gilsomoura.vilabol.uol.com.br/eras/514MMA00.jpg">
            <a:extLst>
              <a:ext uri="{FF2B5EF4-FFF2-40B4-BE49-F238E27FC236}">
                <a16:creationId xmlns:a16="http://schemas.microsoft.com/office/drawing/2014/main" id="{7724D444-FD5D-86D8-D961-ABDC0F896479}"/>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tretch>
            <a:fillRect/>
          </a:stretch>
        </p:blipFill>
        <p:spPr bwMode="auto">
          <a:xfrm>
            <a:off x="279143" y="1777662"/>
            <a:ext cx="5221625" cy="330267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3">
            <a:extLst>
              <a:ext uri="{FF2B5EF4-FFF2-40B4-BE49-F238E27FC236}">
                <a16:creationId xmlns:a16="http://schemas.microsoft.com/office/drawing/2014/main" id="{0A742B42-DE66-CF31-3AA4-A95EBA61960F}"/>
              </a:ext>
            </a:extLst>
          </p:cNvPr>
          <p:cNvSpPr>
            <a:spLocks noChangeArrowheads="1"/>
          </p:cNvSpPr>
          <p:nvPr/>
        </p:nvSpPr>
        <p:spPr bwMode="auto">
          <a:xfrm>
            <a:off x="6392583" y="2645922"/>
            <a:ext cx="4434721" cy="37104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rm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indent="-228600">
              <a:lnSpc>
                <a:spcPct val="90000"/>
              </a:lnSpc>
              <a:spcAft>
                <a:spcPts val="600"/>
              </a:spcAft>
              <a:buFont typeface="Arial" panose="020B0604020202020204" pitchFamily="34" charset="0"/>
              <a:buChar char="•"/>
            </a:pPr>
            <a:r>
              <a:rPr lang="en-US" altLang="pt-BR" sz="2000">
                <a:solidFill>
                  <a:schemeClr val="tx1">
                    <a:alpha val="80000"/>
                  </a:schemeClr>
                </a:solidFill>
                <a:latin typeface="+mn-lt"/>
              </a:rPr>
              <a:t>Mares rasos e continentes em geral com topografia plana. Glaciação da África no final do período. </a:t>
            </a:r>
          </a:p>
          <a:p>
            <a:pPr indent="-228600">
              <a:lnSpc>
                <a:spcPct val="90000"/>
              </a:lnSpc>
              <a:spcAft>
                <a:spcPts val="600"/>
              </a:spcAft>
              <a:buFont typeface="Arial" panose="020B0604020202020204" pitchFamily="34" charset="0"/>
              <a:buChar char="•"/>
            </a:pPr>
            <a:r>
              <a:rPr lang="en-US" altLang="pt-BR" sz="2000">
                <a:solidFill>
                  <a:schemeClr val="tx1">
                    <a:alpha val="80000"/>
                  </a:schemeClr>
                </a:solidFill>
                <a:latin typeface="+mn-lt"/>
              </a:rPr>
              <a:t>Ocorre o primeiro grande evento de extinção. Possível invasão do ambiente terrestre por plantas. </a:t>
            </a:r>
          </a:p>
          <a:p>
            <a:pPr indent="-228600">
              <a:lnSpc>
                <a:spcPct val="90000"/>
              </a:lnSpc>
              <a:spcAft>
                <a:spcPts val="600"/>
              </a:spcAft>
              <a:buFont typeface="Arial" panose="020B0604020202020204" pitchFamily="34" charset="0"/>
              <a:buChar char="•"/>
            </a:pPr>
            <a:r>
              <a:rPr lang="en-US" altLang="pt-BR" sz="2000">
                <a:solidFill>
                  <a:schemeClr val="tx1">
                    <a:alpha val="80000"/>
                  </a:schemeClr>
                </a:solidFill>
                <a:latin typeface="+mn-lt"/>
              </a:rPr>
              <a:t>Crustáceos fósseis mais antigos.</a:t>
            </a:r>
          </a:p>
        </p:txBody>
      </p:sp>
      <p:cxnSp>
        <p:nvCxnSpPr>
          <p:cNvPr id="12" name="Straight Connector 11">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4" name="Rectangle 1">
            <a:extLst>
              <a:ext uri="{FF2B5EF4-FFF2-40B4-BE49-F238E27FC236}">
                <a16:creationId xmlns:a16="http://schemas.microsoft.com/office/drawing/2014/main" id="{7DDF2C28-750C-D854-EC7A-7024578F6A05}"/>
              </a:ext>
            </a:extLst>
          </p:cNvPr>
          <p:cNvSpPr>
            <a:spLocks noChangeArrowheads="1"/>
          </p:cNvSpPr>
          <p:nvPr/>
        </p:nvSpPr>
        <p:spPr bwMode="auto">
          <a:xfrm>
            <a:off x="5779911" y="0"/>
            <a:ext cx="71288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pt-BR" altLang="pt-BR" sz="2800" b="1" dirty="0">
                <a:solidFill>
                  <a:srgbClr val="FF0000"/>
                </a:solidFill>
                <a:latin typeface="Footlight MT Light" panose="0204060206030A020304" pitchFamily="18" charset="77"/>
                <a:ea typeface="Times New Roman" panose="02020603050405020304" pitchFamily="18" charset="0"/>
              </a:rPr>
              <a:t>Era </a:t>
            </a:r>
            <a:r>
              <a:rPr lang="pt-BR" altLang="pt-BR" sz="2800" b="1" dirty="0" err="1">
                <a:solidFill>
                  <a:srgbClr val="FF0000"/>
                </a:solidFill>
                <a:latin typeface="Footlight MT Light" panose="0204060206030A020304" pitchFamily="18" charset="77"/>
                <a:ea typeface="Times New Roman" panose="02020603050405020304" pitchFamily="18" charset="0"/>
              </a:rPr>
              <a:t>Paleozóica</a:t>
            </a:r>
            <a:r>
              <a:rPr lang="pt-BR" altLang="pt-BR" sz="2800" b="1" dirty="0">
                <a:latin typeface="Footlight MT Light" panose="0204060206030A020304" pitchFamily="18" charset="77"/>
                <a:ea typeface="Times New Roman" panose="02020603050405020304" pitchFamily="18" charset="0"/>
              </a:rPr>
              <a:t>  - Período Ordoviciano                                </a:t>
            </a:r>
            <a:endParaRPr lang="pt-BR" altLang="pt-BR" sz="2800" dirty="0">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8126094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53909E6-464C-D0E3-BCAF-4CD879097064}"/>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http://gilsomoura.vilabol.uol.com.br/eras/458MMA00.jpg">
            <a:extLst>
              <a:ext uri="{FF2B5EF4-FFF2-40B4-BE49-F238E27FC236}">
                <a16:creationId xmlns:a16="http://schemas.microsoft.com/office/drawing/2014/main" id="{54D0C921-7B0D-0DF5-CA3E-96D74511BFA1}"/>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tretch>
            <a:fillRect/>
          </a:stretch>
        </p:blipFill>
        <p:spPr bwMode="auto">
          <a:xfrm>
            <a:off x="279143" y="1777662"/>
            <a:ext cx="5221625" cy="330267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3">
            <a:extLst>
              <a:ext uri="{FF2B5EF4-FFF2-40B4-BE49-F238E27FC236}">
                <a16:creationId xmlns:a16="http://schemas.microsoft.com/office/drawing/2014/main" id="{ADDFD7F2-4B1F-9019-1AC4-16DEBF86AB02}"/>
              </a:ext>
            </a:extLst>
          </p:cNvPr>
          <p:cNvSpPr>
            <a:spLocks noChangeArrowheads="1"/>
          </p:cNvSpPr>
          <p:nvPr/>
        </p:nvSpPr>
        <p:spPr bwMode="auto">
          <a:xfrm>
            <a:off x="6392583" y="2645922"/>
            <a:ext cx="4434721" cy="37104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rm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indent="-228600">
              <a:lnSpc>
                <a:spcPct val="90000"/>
              </a:lnSpc>
              <a:spcAft>
                <a:spcPts val="600"/>
              </a:spcAft>
              <a:buFont typeface="Arial" panose="020B0604020202020204" pitchFamily="34" charset="0"/>
              <a:buChar char="•"/>
            </a:pPr>
            <a:r>
              <a:rPr lang="en-US" altLang="pt-BR" sz="2000">
                <a:solidFill>
                  <a:schemeClr val="tx1">
                    <a:alpha val="80000"/>
                  </a:schemeClr>
                </a:solidFill>
                <a:latin typeface="+mn-lt"/>
              </a:rPr>
              <a:t>Clima ameno. Topografia em geral plana. O período começa com um importante evento de extinção. </a:t>
            </a:r>
          </a:p>
          <a:p>
            <a:pPr indent="-228600">
              <a:lnSpc>
                <a:spcPct val="90000"/>
              </a:lnSpc>
              <a:spcAft>
                <a:spcPts val="600"/>
              </a:spcAft>
              <a:buFont typeface="Arial" panose="020B0604020202020204" pitchFamily="34" charset="0"/>
              <a:buChar char="•"/>
            </a:pPr>
            <a:r>
              <a:rPr lang="en-US" altLang="pt-BR" sz="2000">
                <a:solidFill>
                  <a:schemeClr val="tx1">
                    <a:alpha val="80000"/>
                  </a:schemeClr>
                </a:solidFill>
                <a:latin typeface="+mn-lt"/>
              </a:rPr>
              <a:t>Evidências das primeiras plantas fósseis. Surgem os primeiros peixes cartilaginosos.</a:t>
            </a:r>
          </a:p>
        </p:txBody>
      </p:sp>
      <p:cxnSp>
        <p:nvCxnSpPr>
          <p:cNvPr id="12" name="Straight Connector 11">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4" name="Rectangle 2">
            <a:extLst>
              <a:ext uri="{FF2B5EF4-FFF2-40B4-BE49-F238E27FC236}">
                <a16:creationId xmlns:a16="http://schemas.microsoft.com/office/drawing/2014/main" id="{90D9E2A2-F9A9-65AA-B3B6-A0BCE252004F}"/>
              </a:ext>
            </a:extLst>
          </p:cNvPr>
          <p:cNvSpPr>
            <a:spLocks noChangeArrowheads="1"/>
          </p:cNvSpPr>
          <p:nvPr/>
        </p:nvSpPr>
        <p:spPr bwMode="auto">
          <a:xfrm>
            <a:off x="5779911" y="8878"/>
            <a:ext cx="63060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pt-BR" altLang="pt-BR" sz="2800" b="1" dirty="0">
                <a:solidFill>
                  <a:srgbClr val="FF0000"/>
                </a:solidFill>
                <a:latin typeface="Footlight MT Light" panose="0204060206030A020304" pitchFamily="18" charset="77"/>
                <a:ea typeface="Times New Roman" panose="02020603050405020304" pitchFamily="18" charset="0"/>
              </a:rPr>
              <a:t>Era </a:t>
            </a:r>
            <a:r>
              <a:rPr lang="pt-BR" altLang="pt-BR" sz="2800" b="1" dirty="0" err="1">
                <a:solidFill>
                  <a:srgbClr val="FF0000"/>
                </a:solidFill>
                <a:latin typeface="Footlight MT Light" panose="0204060206030A020304" pitchFamily="18" charset="77"/>
                <a:ea typeface="Times New Roman" panose="02020603050405020304" pitchFamily="18" charset="0"/>
              </a:rPr>
              <a:t>Paleozóica</a:t>
            </a:r>
            <a:r>
              <a:rPr lang="pt-BR" altLang="pt-BR" sz="2800" b="1" dirty="0">
                <a:latin typeface="Footlight MT Light" panose="0204060206030A020304" pitchFamily="18" charset="77"/>
                <a:ea typeface="Times New Roman" panose="02020603050405020304" pitchFamily="18" charset="0"/>
              </a:rPr>
              <a:t>  - Período Siluriano</a:t>
            </a:r>
            <a:endParaRPr lang="pt-BR" altLang="pt-BR" sz="2800" dirty="0">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91854723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F7924A-0F17-56B2-2932-9E4250ECF253}"/>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http://gilsomoura.vilabol.uol.com.br/eras/425MMA00.jpg">
            <a:extLst>
              <a:ext uri="{FF2B5EF4-FFF2-40B4-BE49-F238E27FC236}">
                <a16:creationId xmlns:a16="http://schemas.microsoft.com/office/drawing/2014/main" id="{5751487A-1289-BEC7-CADD-BFDA1B4D7A2F}"/>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tretch>
            <a:fillRect/>
          </a:stretch>
        </p:blipFill>
        <p:spPr bwMode="auto">
          <a:xfrm>
            <a:off x="279143" y="1777662"/>
            <a:ext cx="5221625" cy="330267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3">
            <a:extLst>
              <a:ext uri="{FF2B5EF4-FFF2-40B4-BE49-F238E27FC236}">
                <a16:creationId xmlns:a16="http://schemas.microsoft.com/office/drawing/2014/main" id="{2BF8CEBB-FA33-63B6-8F92-22682D67CEF5}"/>
              </a:ext>
            </a:extLst>
          </p:cNvPr>
          <p:cNvSpPr>
            <a:spLocks noChangeArrowheads="1"/>
          </p:cNvSpPr>
          <p:nvPr/>
        </p:nvSpPr>
        <p:spPr bwMode="auto">
          <a:xfrm>
            <a:off x="6392583" y="2645922"/>
            <a:ext cx="4434721" cy="37104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rm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indent="-228600">
              <a:lnSpc>
                <a:spcPct val="90000"/>
              </a:lnSpc>
              <a:spcAft>
                <a:spcPts val="600"/>
              </a:spcAft>
              <a:buFont typeface="Arial" panose="020B0604020202020204" pitchFamily="34" charset="0"/>
              <a:buChar char="•"/>
            </a:pPr>
            <a:r>
              <a:rPr lang="en-US" altLang="pt-BR" sz="2000">
                <a:solidFill>
                  <a:schemeClr val="tx1">
                    <a:alpha val="80000"/>
                  </a:schemeClr>
                </a:solidFill>
                <a:latin typeface="+mn-lt"/>
              </a:rPr>
              <a:t>Mares na maior parte das terras com algumas montanhas. Era dos peixes. </a:t>
            </a:r>
          </a:p>
          <a:p>
            <a:pPr indent="-228600">
              <a:lnSpc>
                <a:spcPct val="90000"/>
              </a:lnSpc>
              <a:spcAft>
                <a:spcPts val="600"/>
              </a:spcAft>
              <a:buFont typeface="Arial" panose="020B0604020202020204" pitchFamily="34" charset="0"/>
              <a:buChar char="•"/>
            </a:pPr>
            <a:r>
              <a:rPr lang="en-US" altLang="pt-BR" sz="2000">
                <a:solidFill>
                  <a:schemeClr val="tx1">
                    <a:alpha val="80000"/>
                  </a:schemeClr>
                </a:solidFill>
                <a:latin typeface="+mn-lt"/>
              </a:rPr>
              <a:t>Diversificação das plantas terrestres. Primeira aparição dos insetos. </a:t>
            </a:r>
          </a:p>
          <a:p>
            <a:pPr indent="-228600">
              <a:lnSpc>
                <a:spcPct val="90000"/>
              </a:lnSpc>
              <a:spcAft>
                <a:spcPts val="600"/>
              </a:spcAft>
              <a:buFont typeface="Arial" panose="020B0604020202020204" pitchFamily="34" charset="0"/>
              <a:buChar char="•"/>
            </a:pPr>
            <a:r>
              <a:rPr lang="en-US" altLang="pt-BR" sz="2000">
                <a:solidFill>
                  <a:schemeClr val="tx1">
                    <a:alpha val="80000"/>
                  </a:schemeClr>
                </a:solidFill>
                <a:latin typeface="+mn-lt"/>
              </a:rPr>
              <a:t>Extinção das plantas vasculares primitivas. </a:t>
            </a:r>
          </a:p>
        </p:txBody>
      </p:sp>
      <p:cxnSp>
        <p:nvCxnSpPr>
          <p:cNvPr id="12" name="Straight Connector 11">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4" name="Rectangle 4">
            <a:extLst>
              <a:ext uri="{FF2B5EF4-FFF2-40B4-BE49-F238E27FC236}">
                <a16:creationId xmlns:a16="http://schemas.microsoft.com/office/drawing/2014/main" id="{F841E2EB-79EF-389D-4926-D43EB3248F5E}"/>
              </a:ext>
            </a:extLst>
          </p:cNvPr>
          <p:cNvSpPr>
            <a:spLocks noChangeArrowheads="1"/>
          </p:cNvSpPr>
          <p:nvPr/>
        </p:nvSpPr>
        <p:spPr bwMode="auto">
          <a:xfrm>
            <a:off x="5779911" y="0"/>
            <a:ext cx="74295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pt-BR" altLang="pt-BR" sz="2800" b="1" dirty="0">
                <a:solidFill>
                  <a:srgbClr val="FF0000"/>
                </a:solidFill>
                <a:latin typeface="Footlight MT Light" panose="0204060206030A020304" pitchFamily="18" charset="77"/>
                <a:ea typeface="Times New Roman" panose="02020603050405020304" pitchFamily="18" charset="0"/>
              </a:rPr>
              <a:t>Era </a:t>
            </a:r>
            <a:r>
              <a:rPr lang="pt-BR" altLang="pt-BR" sz="2800" b="1" dirty="0" err="1">
                <a:solidFill>
                  <a:srgbClr val="FF0000"/>
                </a:solidFill>
                <a:latin typeface="Footlight MT Light" panose="0204060206030A020304" pitchFamily="18" charset="77"/>
                <a:ea typeface="Times New Roman" panose="02020603050405020304" pitchFamily="18" charset="0"/>
              </a:rPr>
              <a:t>Paleozóica</a:t>
            </a:r>
            <a:r>
              <a:rPr lang="pt-BR" altLang="pt-BR" sz="2800" b="1" dirty="0">
                <a:latin typeface="Footlight MT Light" panose="0204060206030A020304" pitchFamily="18" charset="77"/>
                <a:ea typeface="Times New Roman" panose="02020603050405020304" pitchFamily="18" charset="0"/>
              </a:rPr>
              <a:t>  - Período Devoniano</a:t>
            </a:r>
            <a:endParaRPr lang="pt-BR" altLang="pt-BR" sz="2800" dirty="0">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80172742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EFDFD64-D065-FCC4-E676-489C679DFEB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http://gilsomoura.vilabol.uol.com.br/eras/390MMA00.jpg">
            <a:extLst>
              <a:ext uri="{FF2B5EF4-FFF2-40B4-BE49-F238E27FC236}">
                <a16:creationId xmlns:a16="http://schemas.microsoft.com/office/drawing/2014/main" id="{2B4828D3-C79F-8322-C217-15885C5D8E66}"/>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tretch>
            <a:fillRect/>
          </a:stretch>
        </p:blipFill>
        <p:spPr bwMode="auto">
          <a:xfrm>
            <a:off x="279143" y="1777662"/>
            <a:ext cx="5221625" cy="330267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3">
            <a:extLst>
              <a:ext uri="{FF2B5EF4-FFF2-40B4-BE49-F238E27FC236}">
                <a16:creationId xmlns:a16="http://schemas.microsoft.com/office/drawing/2014/main" id="{717C451E-6F3D-BF42-0DF7-6B39A7D33A30}"/>
              </a:ext>
            </a:extLst>
          </p:cNvPr>
          <p:cNvSpPr>
            <a:spLocks noChangeArrowheads="1"/>
          </p:cNvSpPr>
          <p:nvPr/>
        </p:nvSpPr>
        <p:spPr bwMode="auto">
          <a:xfrm>
            <a:off x="6392583" y="2645922"/>
            <a:ext cx="4434721" cy="37104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rm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indent="-228600">
              <a:lnSpc>
                <a:spcPct val="90000"/>
              </a:lnSpc>
              <a:spcAft>
                <a:spcPts val="600"/>
              </a:spcAft>
              <a:buFont typeface="Arial" panose="020B0604020202020204" pitchFamily="34" charset="0"/>
              <a:buChar char="•"/>
            </a:pPr>
            <a:r>
              <a:rPr lang="en-US" altLang="pt-BR" sz="2000">
                <a:solidFill>
                  <a:schemeClr val="tx1">
                    <a:alpha val="80000"/>
                  </a:schemeClr>
                </a:solidFill>
                <a:latin typeface="+mn-lt"/>
              </a:rPr>
              <a:t>Clima quente com pequena variação sazonal nos trópicos, nível das terras baixo, áreas pantanosas com a formação de depósitos de carvão. </a:t>
            </a:r>
          </a:p>
          <a:p>
            <a:pPr indent="-228600">
              <a:lnSpc>
                <a:spcPct val="90000"/>
              </a:lnSpc>
              <a:spcAft>
                <a:spcPts val="600"/>
              </a:spcAft>
              <a:buFont typeface="Arial" panose="020B0604020202020204" pitchFamily="34" charset="0"/>
              <a:buChar char="•"/>
            </a:pPr>
            <a:r>
              <a:rPr lang="en-US" altLang="pt-BR" sz="2000">
                <a:solidFill>
                  <a:schemeClr val="tx1">
                    <a:alpha val="80000"/>
                  </a:schemeClr>
                </a:solidFill>
                <a:latin typeface="+mn-lt"/>
              </a:rPr>
              <a:t>Anfíbios aparecem no ambiente terrestre. As florestas aparecem e tornam-se dominantes. </a:t>
            </a:r>
            <a:r>
              <a:rPr lang="en-US" altLang="pt-BR" sz="2000" i="1">
                <a:solidFill>
                  <a:schemeClr val="tx1">
                    <a:alpha val="80000"/>
                  </a:schemeClr>
                </a:solidFill>
                <a:latin typeface="+mn-lt"/>
              </a:rPr>
              <a:t>A era dos Anfíbios.</a:t>
            </a:r>
            <a:endParaRPr lang="en-US" altLang="pt-BR" sz="2000">
              <a:solidFill>
                <a:schemeClr val="tx1">
                  <a:alpha val="80000"/>
                </a:schemeClr>
              </a:solidFill>
              <a:latin typeface="+mn-lt"/>
            </a:endParaRPr>
          </a:p>
          <a:p>
            <a:pPr indent="-228600">
              <a:lnSpc>
                <a:spcPct val="90000"/>
              </a:lnSpc>
              <a:spcAft>
                <a:spcPts val="600"/>
              </a:spcAft>
              <a:buFont typeface="Arial" panose="020B0604020202020204" pitchFamily="34" charset="0"/>
              <a:buChar char="•"/>
            </a:pPr>
            <a:endParaRPr lang="en-US" altLang="pt-BR" sz="2000">
              <a:solidFill>
                <a:schemeClr val="tx1">
                  <a:alpha val="80000"/>
                </a:schemeClr>
              </a:solidFill>
              <a:latin typeface="+mn-lt"/>
            </a:endParaRPr>
          </a:p>
        </p:txBody>
      </p:sp>
      <p:cxnSp>
        <p:nvCxnSpPr>
          <p:cNvPr id="12" name="Straight Connector 11">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4" name="Rectangle 4">
            <a:extLst>
              <a:ext uri="{FF2B5EF4-FFF2-40B4-BE49-F238E27FC236}">
                <a16:creationId xmlns:a16="http://schemas.microsoft.com/office/drawing/2014/main" id="{FE4CFB9C-72E1-BC11-311E-EF571E4A7747}"/>
              </a:ext>
            </a:extLst>
          </p:cNvPr>
          <p:cNvSpPr>
            <a:spLocks noChangeArrowheads="1"/>
          </p:cNvSpPr>
          <p:nvPr/>
        </p:nvSpPr>
        <p:spPr bwMode="auto">
          <a:xfrm>
            <a:off x="5779911" y="0"/>
            <a:ext cx="598080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pt-BR" altLang="pt-BR" sz="2800" b="1" dirty="0">
                <a:solidFill>
                  <a:srgbClr val="FF0000"/>
                </a:solidFill>
                <a:latin typeface="Footlight MT Light" panose="0204060206030A020304" pitchFamily="18" charset="77"/>
                <a:ea typeface="Times New Roman" panose="02020603050405020304" pitchFamily="18" charset="0"/>
              </a:rPr>
              <a:t>Era </a:t>
            </a:r>
            <a:r>
              <a:rPr lang="pt-BR" altLang="pt-BR" sz="2800" b="1" dirty="0" err="1">
                <a:solidFill>
                  <a:srgbClr val="FF0000"/>
                </a:solidFill>
                <a:latin typeface="Footlight MT Light" panose="0204060206030A020304" pitchFamily="18" charset="77"/>
                <a:ea typeface="Times New Roman" panose="02020603050405020304" pitchFamily="18" charset="0"/>
              </a:rPr>
              <a:t>Paleozóica</a:t>
            </a:r>
            <a:r>
              <a:rPr lang="pt-BR" altLang="pt-BR" sz="2800" b="1" dirty="0">
                <a:latin typeface="Footlight MT Light" panose="0204060206030A020304" pitchFamily="18" charset="77"/>
                <a:ea typeface="Times New Roman" panose="02020603050405020304" pitchFamily="18" charset="0"/>
              </a:rPr>
              <a:t>  - Período Carbonífero </a:t>
            </a:r>
          </a:p>
          <a:p>
            <a:pPr algn="ctr"/>
            <a:r>
              <a:rPr lang="pt-BR" altLang="pt-BR" sz="2800" b="1" dirty="0">
                <a:latin typeface="Footlight MT Light" panose="0204060206030A020304" pitchFamily="18" charset="77"/>
                <a:ea typeface="Times New Roman" panose="02020603050405020304" pitchFamily="18" charset="0"/>
              </a:rPr>
              <a:t>(</a:t>
            </a:r>
            <a:r>
              <a:rPr lang="pt-BR" altLang="pt-BR" sz="2800" b="1" dirty="0" err="1">
                <a:latin typeface="Footlight MT Light" panose="0204060206030A020304" pitchFamily="18" charset="77"/>
                <a:ea typeface="Times New Roman" panose="02020603050405020304" pitchFamily="18" charset="0"/>
              </a:rPr>
              <a:t>Mississipiano</a:t>
            </a:r>
            <a:r>
              <a:rPr lang="pt-BR" altLang="pt-BR" sz="2800" b="1" dirty="0">
                <a:latin typeface="Footlight MT Light" panose="0204060206030A020304" pitchFamily="18" charset="77"/>
                <a:ea typeface="Times New Roman" panose="02020603050405020304" pitchFamily="18" charset="0"/>
              </a:rPr>
              <a:t>)</a:t>
            </a:r>
            <a:endParaRPr lang="pt-BR" altLang="pt-BR" sz="2800" dirty="0">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94434861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93FFFB9-2CEC-3E81-98FA-9CA9009571D0}"/>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4" descr="http://gilsomoura.vilabol.uol.com.br/eras/356MMA00.jpg">
            <a:extLst>
              <a:ext uri="{FF2B5EF4-FFF2-40B4-BE49-F238E27FC236}">
                <a16:creationId xmlns:a16="http://schemas.microsoft.com/office/drawing/2014/main" id="{200EA320-F31D-94B3-29E5-4A778C7E88E9}"/>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tretch>
            <a:fillRect/>
          </a:stretch>
        </p:blipFill>
        <p:spPr bwMode="auto">
          <a:xfrm>
            <a:off x="279143" y="1777662"/>
            <a:ext cx="5221625" cy="330267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6">
            <a:extLst>
              <a:ext uri="{FF2B5EF4-FFF2-40B4-BE49-F238E27FC236}">
                <a16:creationId xmlns:a16="http://schemas.microsoft.com/office/drawing/2014/main" id="{3AE39428-7F2F-D1FD-2714-BD0AA3ABE3F0}"/>
              </a:ext>
            </a:extLst>
          </p:cNvPr>
          <p:cNvSpPr>
            <a:spLocks noChangeArrowheads="1"/>
          </p:cNvSpPr>
          <p:nvPr/>
        </p:nvSpPr>
        <p:spPr bwMode="auto">
          <a:xfrm>
            <a:off x="6392583" y="2645922"/>
            <a:ext cx="4434721" cy="37104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rm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indent="-228600">
              <a:lnSpc>
                <a:spcPct val="90000"/>
              </a:lnSpc>
              <a:spcAft>
                <a:spcPts val="600"/>
              </a:spcAft>
              <a:buFont typeface="Arial" panose="020B0604020202020204" pitchFamily="34" charset="0"/>
              <a:buChar char="•"/>
            </a:pPr>
            <a:r>
              <a:rPr lang="en-US" altLang="pt-BR" sz="2000">
                <a:solidFill>
                  <a:schemeClr val="tx1">
                    <a:alpha val="80000"/>
                  </a:schemeClr>
                </a:solidFill>
                <a:latin typeface="+mn-lt"/>
              </a:rPr>
              <a:t>Origem dos répteis.</a:t>
            </a:r>
          </a:p>
        </p:txBody>
      </p:sp>
      <p:cxnSp>
        <p:nvCxnSpPr>
          <p:cNvPr id="12" name="Straight Connector 11">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4" name="Rectangle 7">
            <a:extLst>
              <a:ext uri="{FF2B5EF4-FFF2-40B4-BE49-F238E27FC236}">
                <a16:creationId xmlns:a16="http://schemas.microsoft.com/office/drawing/2014/main" id="{57DD69E2-B003-B98C-2CDD-AED962B1CCF6}"/>
              </a:ext>
            </a:extLst>
          </p:cNvPr>
          <p:cNvSpPr>
            <a:spLocks noChangeArrowheads="1"/>
          </p:cNvSpPr>
          <p:nvPr/>
        </p:nvSpPr>
        <p:spPr bwMode="auto">
          <a:xfrm>
            <a:off x="5779911" y="0"/>
            <a:ext cx="598080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pt-BR" altLang="pt-BR" sz="2800" b="1" dirty="0">
                <a:solidFill>
                  <a:srgbClr val="FF0000"/>
                </a:solidFill>
                <a:latin typeface="Footlight MT Light" panose="0204060206030A020304" pitchFamily="18" charset="77"/>
                <a:ea typeface="Times New Roman" panose="02020603050405020304" pitchFamily="18" charset="0"/>
              </a:rPr>
              <a:t>Era </a:t>
            </a:r>
            <a:r>
              <a:rPr lang="pt-BR" altLang="pt-BR" sz="2800" b="1" dirty="0" err="1">
                <a:solidFill>
                  <a:srgbClr val="FF0000"/>
                </a:solidFill>
                <a:latin typeface="Footlight MT Light" panose="0204060206030A020304" pitchFamily="18" charset="77"/>
                <a:ea typeface="Times New Roman" panose="02020603050405020304" pitchFamily="18" charset="0"/>
              </a:rPr>
              <a:t>Paleozóica</a:t>
            </a:r>
            <a:r>
              <a:rPr lang="pt-BR" altLang="pt-BR" sz="2800" b="1" dirty="0">
                <a:latin typeface="Footlight MT Light" panose="0204060206030A020304" pitchFamily="18" charset="77"/>
                <a:ea typeface="Times New Roman" panose="02020603050405020304" pitchFamily="18" charset="0"/>
              </a:rPr>
              <a:t>  - Período Carbonífero </a:t>
            </a:r>
          </a:p>
          <a:p>
            <a:pPr algn="ctr"/>
            <a:r>
              <a:rPr lang="pt-BR" altLang="pt-BR" sz="2800" b="1" dirty="0">
                <a:latin typeface="Footlight MT Light" panose="0204060206030A020304" pitchFamily="18" charset="77"/>
                <a:ea typeface="Times New Roman" panose="02020603050405020304" pitchFamily="18" charset="0"/>
              </a:rPr>
              <a:t>(</a:t>
            </a:r>
            <a:r>
              <a:rPr lang="pt-BR" altLang="pt-BR" sz="2800" b="1" dirty="0" err="1">
                <a:latin typeface="Footlight MT Light" panose="0204060206030A020304" pitchFamily="18" charset="77"/>
                <a:ea typeface="Times New Roman" panose="02020603050405020304" pitchFamily="18" charset="0"/>
              </a:rPr>
              <a:t>Pensilvaniano</a:t>
            </a:r>
            <a:r>
              <a:rPr lang="pt-BR" altLang="pt-BR" sz="2800" b="1" dirty="0">
                <a:latin typeface="Footlight MT Light" panose="0204060206030A020304" pitchFamily="18" charset="77"/>
                <a:ea typeface="Times New Roman" panose="02020603050405020304" pitchFamily="18" charset="0"/>
              </a:rPr>
              <a:t>)</a:t>
            </a:r>
            <a:endParaRPr lang="pt-BR" altLang="pt-BR" sz="2800" dirty="0">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9469815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D3181EC-8E19-C294-F147-138F7342F88A}"/>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http://gilsomoura.vilabol.uol.com.br/eras/306MMA00.jpg">
            <a:extLst>
              <a:ext uri="{FF2B5EF4-FFF2-40B4-BE49-F238E27FC236}">
                <a16:creationId xmlns:a16="http://schemas.microsoft.com/office/drawing/2014/main" id="{F3764321-6E77-0DBF-4A0D-C290CD027083}"/>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tretch>
            <a:fillRect/>
          </a:stretch>
        </p:blipFill>
        <p:spPr bwMode="auto">
          <a:xfrm>
            <a:off x="279143" y="1777662"/>
            <a:ext cx="5221625" cy="330267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3">
            <a:extLst>
              <a:ext uri="{FF2B5EF4-FFF2-40B4-BE49-F238E27FC236}">
                <a16:creationId xmlns:a16="http://schemas.microsoft.com/office/drawing/2014/main" id="{738BCF2B-8CEA-5F12-2E26-CE1BE79F675E}"/>
              </a:ext>
            </a:extLst>
          </p:cNvPr>
          <p:cNvSpPr>
            <a:spLocks noChangeArrowheads="1"/>
          </p:cNvSpPr>
          <p:nvPr/>
        </p:nvSpPr>
        <p:spPr bwMode="auto">
          <a:xfrm>
            <a:off x="6392583" y="2645922"/>
            <a:ext cx="4434721" cy="37104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rm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indent="-228600">
              <a:lnSpc>
                <a:spcPct val="90000"/>
              </a:lnSpc>
              <a:spcAft>
                <a:spcPts val="600"/>
              </a:spcAft>
              <a:buFont typeface="Arial" panose="020B0604020202020204" pitchFamily="34" charset="0"/>
              <a:buChar char="•"/>
            </a:pPr>
            <a:r>
              <a:rPr lang="en-US" altLang="pt-BR" sz="2000">
                <a:solidFill>
                  <a:schemeClr val="tx1">
                    <a:alpha val="80000"/>
                  </a:schemeClr>
                </a:solidFill>
                <a:latin typeface="+mn-lt"/>
              </a:rPr>
              <a:t>Glaciação extensiva no Hemisfério Sul. Elevação dos Apalaches. Aridez marcante em algumas áreas. </a:t>
            </a:r>
          </a:p>
          <a:p>
            <a:pPr indent="-228600">
              <a:lnSpc>
                <a:spcPct val="90000"/>
              </a:lnSpc>
              <a:spcAft>
                <a:spcPts val="600"/>
              </a:spcAft>
              <a:buFont typeface="Arial" panose="020B0604020202020204" pitchFamily="34" charset="0"/>
              <a:buChar char="•"/>
            </a:pPr>
            <a:r>
              <a:rPr lang="en-US" altLang="pt-BR" sz="2000">
                <a:solidFill>
                  <a:schemeClr val="tx1">
                    <a:alpha val="80000"/>
                  </a:schemeClr>
                </a:solidFill>
                <a:latin typeface="+mn-lt"/>
              </a:rPr>
              <a:t>Origem das coníferas, Cicadófitas e Ginkgos. Desapareceram os tipos anteriores de florestas. </a:t>
            </a:r>
          </a:p>
          <a:p>
            <a:pPr indent="-228600">
              <a:lnSpc>
                <a:spcPct val="90000"/>
              </a:lnSpc>
              <a:spcAft>
                <a:spcPts val="600"/>
              </a:spcAft>
              <a:buFont typeface="Arial" panose="020B0604020202020204" pitchFamily="34" charset="0"/>
              <a:buChar char="•"/>
            </a:pPr>
            <a:r>
              <a:rPr lang="en-US" altLang="pt-BR" sz="2000">
                <a:solidFill>
                  <a:schemeClr val="tx1">
                    <a:alpha val="80000"/>
                  </a:schemeClr>
                </a:solidFill>
                <a:latin typeface="+mn-lt"/>
              </a:rPr>
              <a:t>Os répteis diversificam-se. No final do período ocorre uma extinção em massa.</a:t>
            </a:r>
          </a:p>
          <a:p>
            <a:pPr indent="-228600">
              <a:lnSpc>
                <a:spcPct val="90000"/>
              </a:lnSpc>
              <a:spcAft>
                <a:spcPts val="600"/>
              </a:spcAft>
              <a:buFont typeface="Arial" panose="020B0604020202020204" pitchFamily="34" charset="0"/>
              <a:buChar char="•"/>
            </a:pPr>
            <a:endParaRPr lang="en-US" altLang="pt-BR" sz="2000">
              <a:solidFill>
                <a:schemeClr val="tx1">
                  <a:alpha val="80000"/>
                </a:schemeClr>
              </a:solidFill>
              <a:latin typeface="+mn-lt"/>
            </a:endParaRPr>
          </a:p>
        </p:txBody>
      </p:sp>
      <p:cxnSp>
        <p:nvCxnSpPr>
          <p:cNvPr id="12" name="Straight Connector 11">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4" name="Rectangle 2">
            <a:extLst>
              <a:ext uri="{FF2B5EF4-FFF2-40B4-BE49-F238E27FC236}">
                <a16:creationId xmlns:a16="http://schemas.microsoft.com/office/drawing/2014/main" id="{0F60BE88-B971-8812-3E0B-2EED2839D704}"/>
              </a:ext>
            </a:extLst>
          </p:cNvPr>
          <p:cNvSpPr>
            <a:spLocks noChangeArrowheads="1"/>
          </p:cNvSpPr>
          <p:nvPr/>
        </p:nvSpPr>
        <p:spPr bwMode="auto">
          <a:xfrm>
            <a:off x="5782031" y="0"/>
            <a:ext cx="57799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pt-BR" altLang="pt-BR" sz="2800" b="1" dirty="0">
                <a:solidFill>
                  <a:srgbClr val="FF0000"/>
                </a:solidFill>
                <a:latin typeface="Footlight MT Light" panose="0204060206030A020304" pitchFamily="18" charset="77"/>
                <a:ea typeface="Times New Roman" panose="02020603050405020304" pitchFamily="18" charset="0"/>
              </a:rPr>
              <a:t>Era </a:t>
            </a:r>
            <a:r>
              <a:rPr lang="pt-BR" altLang="pt-BR" sz="2800" b="1" dirty="0" err="1">
                <a:solidFill>
                  <a:srgbClr val="FF0000"/>
                </a:solidFill>
                <a:latin typeface="Footlight MT Light" panose="0204060206030A020304" pitchFamily="18" charset="77"/>
                <a:ea typeface="Times New Roman" panose="02020603050405020304" pitchFamily="18" charset="0"/>
              </a:rPr>
              <a:t>Paleozóica</a:t>
            </a:r>
            <a:r>
              <a:rPr lang="pt-BR" altLang="pt-BR" sz="2800" b="1" dirty="0">
                <a:latin typeface="Footlight MT Light" panose="0204060206030A020304" pitchFamily="18" charset="77"/>
                <a:ea typeface="Times New Roman" panose="02020603050405020304" pitchFamily="18" charset="0"/>
              </a:rPr>
              <a:t>  - Período Permiano</a:t>
            </a:r>
            <a:endParaRPr lang="pt-BR" altLang="pt-BR" sz="2800" dirty="0">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44281667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0F60F5D-1EC1-C562-7ED6-47173416655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http://gilsomoura.vilabol.uol.com.br/eras/255MMA00.jpg">
            <a:extLst>
              <a:ext uri="{FF2B5EF4-FFF2-40B4-BE49-F238E27FC236}">
                <a16:creationId xmlns:a16="http://schemas.microsoft.com/office/drawing/2014/main" id="{11DC582B-3A7B-E94B-9BDE-749EF4EDBDA9}"/>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tretch>
            <a:fillRect/>
          </a:stretch>
        </p:blipFill>
        <p:spPr bwMode="auto">
          <a:xfrm>
            <a:off x="279143" y="1777662"/>
            <a:ext cx="5221625" cy="330267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3">
            <a:extLst>
              <a:ext uri="{FF2B5EF4-FFF2-40B4-BE49-F238E27FC236}">
                <a16:creationId xmlns:a16="http://schemas.microsoft.com/office/drawing/2014/main" id="{A88361C3-A524-DDDD-D53B-5BAABE5AC3EC}"/>
              </a:ext>
            </a:extLst>
          </p:cNvPr>
          <p:cNvSpPr>
            <a:spLocks noChangeArrowheads="1"/>
          </p:cNvSpPr>
          <p:nvPr/>
        </p:nvSpPr>
        <p:spPr bwMode="auto">
          <a:xfrm>
            <a:off x="6392583" y="2645922"/>
            <a:ext cx="4434721" cy="37104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rm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indent="-228600">
              <a:lnSpc>
                <a:spcPct val="90000"/>
              </a:lnSpc>
              <a:spcAft>
                <a:spcPts val="600"/>
              </a:spcAft>
              <a:buFont typeface="Arial" panose="020B0604020202020204" pitchFamily="34" charset="0"/>
              <a:buChar char="•"/>
            </a:pPr>
            <a:r>
              <a:rPr lang="en-US" altLang="pt-BR" sz="2000">
                <a:solidFill>
                  <a:schemeClr val="tx1">
                    <a:alpha val="80000"/>
                  </a:schemeClr>
                </a:solidFill>
                <a:latin typeface="+mn-lt"/>
              </a:rPr>
              <a:t>Continentes montanhosos, unidos num supercontinente. Extensas áreas áridas. </a:t>
            </a:r>
          </a:p>
          <a:p>
            <a:pPr indent="-228600">
              <a:lnSpc>
                <a:spcPct val="90000"/>
              </a:lnSpc>
              <a:spcAft>
                <a:spcPts val="600"/>
              </a:spcAft>
              <a:buFont typeface="Arial" panose="020B0604020202020204" pitchFamily="34" charset="0"/>
              <a:buChar char="•"/>
            </a:pPr>
            <a:r>
              <a:rPr lang="en-US" altLang="pt-BR" sz="2000">
                <a:solidFill>
                  <a:schemeClr val="tx1">
                    <a:alpha val="80000"/>
                  </a:schemeClr>
                </a:solidFill>
                <a:latin typeface="+mn-lt"/>
              </a:rPr>
              <a:t>Florestas de Gimnospermas e samambaias. </a:t>
            </a:r>
          </a:p>
          <a:p>
            <a:pPr indent="-228600">
              <a:lnSpc>
                <a:spcPct val="90000"/>
              </a:lnSpc>
              <a:spcAft>
                <a:spcPts val="600"/>
              </a:spcAft>
              <a:buFont typeface="Arial" panose="020B0604020202020204" pitchFamily="34" charset="0"/>
              <a:buChar char="•"/>
            </a:pPr>
            <a:r>
              <a:rPr lang="en-US" altLang="pt-BR" sz="2000">
                <a:solidFill>
                  <a:schemeClr val="tx1">
                    <a:alpha val="80000"/>
                  </a:schemeClr>
                </a:solidFill>
                <a:latin typeface="+mn-lt"/>
              </a:rPr>
              <a:t>Surgem os primeiros dinossauros e os primeiros mamíferos.</a:t>
            </a:r>
          </a:p>
        </p:txBody>
      </p:sp>
      <p:cxnSp>
        <p:nvCxnSpPr>
          <p:cNvPr id="12" name="Straight Connector 11">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4" name="Rectangle 2">
            <a:extLst>
              <a:ext uri="{FF2B5EF4-FFF2-40B4-BE49-F238E27FC236}">
                <a16:creationId xmlns:a16="http://schemas.microsoft.com/office/drawing/2014/main" id="{A474B4ED-5873-C64F-1BFF-9F8F8E632FF1}"/>
              </a:ext>
            </a:extLst>
          </p:cNvPr>
          <p:cNvSpPr>
            <a:spLocks noChangeArrowheads="1"/>
          </p:cNvSpPr>
          <p:nvPr/>
        </p:nvSpPr>
        <p:spPr bwMode="auto">
          <a:xfrm>
            <a:off x="5779911" y="0"/>
            <a:ext cx="56025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pt-BR" altLang="pt-BR" sz="2800" b="1" dirty="0">
                <a:solidFill>
                  <a:srgbClr val="FF0000"/>
                </a:solidFill>
                <a:latin typeface="Footlight MT Light" panose="0204060206030A020304" pitchFamily="18" charset="77"/>
                <a:ea typeface="Times New Roman" panose="02020603050405020304" pitchFamily="18" charset="0"/>
              </a:rPr>
              <a:t>Era </a:t>
            </a:r>
            <a:r>
              <a:rPr lang="pt-BR" altLang="pt-BR" sz="2800" b="1" dirty="0" err="1">
                <a:solidFill>
                  <a:srgbClr val="FF0000"/>
                </a:solidFill>
                <a:latin typeface="Footlight MT Light" panose="0204060206030A020304" pitchFamily="18" charset="77"/>
                <a:ea typeface="Times New Roman" panose="02020603050405020304" pitchFamily="18" charset="0"/>
              </a:rPr>
              <a:t>Mesozóica</a:t>
            </a:r>
            <a:r>
              <a:rPr lang="pt-BR" altLang="pt-BR" sz="2800" b="1" dirty="0">
                <a:latin typeface="Footlight MT Light" panose="0204060206030A020304" pitchFamily="18" charset="77"/>
                <a:ea typeface="Times New Roman" panose="02020603050405020304" pitchFamily="18" charset="0"/>
              </a:rPr>
              <a:t>  - Período Triássico</a:t>
            </a:r>
            <a:endParaRPr lang="pt-BR" altLang="pt-BR" sz="2800" dirty="0">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70255445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20E3DC9-AF09-3B17-CB6D-D2A80D70043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http://gilsomoura.vilabol.uol.com.br/eras/237MMA00.jpg">
            <a:extLst>
              <a:ext uri="{FF2B5EF4-FFF2-40B4-BE49-F238E27FC236}">
                <a16:creationId xmlns:a16="http://schemas.microsoft.com/office/drawing/2014/main" id="{40C5B34E-7285-B1A5-0207-A1E7FB71C5C6}"/>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tretch>
            <a:fillRect/>
          </a:stretch>
        </p:blipFill>
        <p:spPr bwMode="auto">
          <a:xfrm>
            <a:off x="279143" y="1777662"/>
            <a:ext cx="5221625" cy="330267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3">
            <a:extLst>
              <a:ext uri="{FF2B5EF4-FFF2-40B4-BE49-F238E27FC236}">
                <a16:creationId xmlns:a16="http://schemas.microsoft.com/office/drawing/2014/main" id="{EAFAE344-0DB0-1C9F-A6C3-82662A61F3CD}"/>
              </a:ext>
            </a:extLst>
          </p:cNvPr>
          <p:cNvSpPr>
            <a:spLocks noChangeArrowheads="1"/>
          </p:cNvSpPr>
          <p:nvPr/>
        </p:nvSpPr>
        <p:spPr bwMode="auto">
          <a:xfrm>
            <a:off x="6392583" y="2645922"/>
            <a:ext cx="4434721" cy="37104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rm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indent="-228600">
              <a:lnSpc>
                <a:spcPct val="90000"/>
              </a:lnSpc>
              <a:spcAft>
                <a:spcPts val="600"/>
              </a:spcAft>
              <a:buFont typeface="Arial" panose="020B0604020202020204" pitchFamily="34" charset="0"/>
              <a:buChar char="•"/>
            </a:pPr>
            <a:r>
              <a:rPr lang="en-US" altLang="pt-BR" sz="2000">
                <a:solidFill>
                  <a:schemeClr val="tx1">
                    <a:alpha val="80000"/>
                  </a:schemeClr>
                </a:solidFill>
                <a:latin typeface="+mn-lt"/>
              </a:rPr>
              <a:t>Clima ameno. Os níveis dos continentes são baixos com grandes áreas cobertas pelos mares. </a:t>
            </a:r>
          </a:p>
          <a:p>
            <a:pPr indent="-228600">
              <a:lnSpc>
                <a:spcPct val="90000"/>
              </a:lnSpc>
              <a:spcAft>
                <a:spcPts val="600"/>
              </a:spcAft>
              <a:buFont typeface="Arial" panose="020B0604020202020204" pitchFamily="34" charset="0"/>
              <a:buChar char="•"/>
            </a:pPr>
            <a:r>
              <a:rPr lang="en-US" altLang="pt-BR" sz="2000">
                <a:solidFill>
                  <a:schemeClr val="tx1">
                    <a:alpha val="80000"/>
                  </a:schemeClr>
                </a:solidFill>
                <a:latin typeface="+mn-lt"/>
              </a:rPr>
              <a:t>Domínio das Gimnospermas, em especial as Cicadófitas. As aves aparecem.</a:t>
            </a:r>
          </a:p>
        </p:txBody>
      </p:sp>
      <p:cxnSp>
        <p:nvCxnSpPr>
          <p:cNvPr id="12" name="Straight Connector 11">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4" name="Rectangle 2">
            <a:extLst>
              <a:ext uri="{FF2B5EF4-FFF2-40B4-BE49-F238E27FC236}">
                <a16:creationId xmlns:a16="http://schemas.microsoft.com/office/drawing/2014/main" id="{4892E288-47B3-23E2-F002-A9660885ECBE}"/>
              </a:ext>
            </a:extLst>
          </p:cNvPr>
          <p:cNvSpPr>
            <a:spLocks noChangeArrowheads="1"/>
          </p:cNvSpPr>
          <p:nvPr/>
        </p:nvSpPr>
        <p:spPr bwMode="auto">
          <a:xfrm>
            <a:off x="5779911" y="0"/>
            <a:ext cx="62893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pt-BR" altLang="pt-BR" sz="2800" b="1" dirty="0">
                <a:solidFill>
                  <a:srgbClr val="FF0000"/>
                </a:solidFill>
                <a:latin typeface="Footlight MT Light" panose="0204060206030A020304" pitchFamily="18" charset="77"/>
                <a:ea typeface="Times New Roman" panose="02020603050405020304" pitchFamily="18" charset="0"/>
              </a:rPr>
              <a:t>Era </a:t>
            </a:r>
            <a:r>
              <a:rPr lang="pt-BR" altLang="pt-BR" sz="2800" b="1" dirty="0" err="1">
                <a:solidFill>
                  <a:srgbClr val="FF0000"/>
                </a:solidFill>
                <a:latin typeface="Footlight MT Light" panose="0204060206030A020304" pitchFamily="18" charset="77"/>
                <a:ea typeface="Times New Roman" panose="02020603050405020304" pitchFamily="18" charset="0"/>
              </a:rPr>
              <a:t>Mesozóica</a:t>
            </a:r>
            <a:r>
              <a:rPr lang="pt-BR" altLang="pt-BR" sz="2800" b="1" dirty="0">
                <a:latin typeface="Footlight MT Light" panose="0204060206030A020304" pitchFamily="18" charset="77"/>
                <a:ea typeface="Times New Roman" panose="02020603050405020304" pitchFamily="18" charset="0"/>
              </a:rPr>
              <a:t>  - Período Jurássico</a:t>
            </a:r>
            <a:endParaRPr lang="pt-BR" altLang="pt-BR" sz="2800" dirty="0">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41310652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E9A217E-6ED2-734D-F1AF-05E40843769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http://gilsomoura.vilabol.uol.com.br/eras/195MMA00.jpg">
            <a:extLst>
              <a:ext uri="{FF2B5EF4-FFF2-40B4-BE49-F238E27FC236}">
                <a16:creationId xmlns:a16="http://schemas.microsoft.com/office/drawing/2014/main" id="{BD3230AA-8558-FA98-15EE-9A0F0469035C}"/>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tretch>
            <a:fillRect/>
          </a:stretch>
        </p:blipFill>
        <p:spPr bwMode="auto">
          <a:xfrm>
            <a:off x="279143" y="1777662"/>
            <a:ext cx="5221625" cy="330267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3">
            <a:extLst>
              <a:ext uri="{FF2B5EF4-FFF2-40B4-BE49-F238E27FC236}">
                <a16:creationId xmlns:a16="http://schemas.microsoft.com/office/drawing/2014/main" id="{51B54272-26D6-3883-6425-E18093138451}"/>
              </a:ext>
            </a:extLst>
          </p:cNvPr>
          <p:cNvSpPr>
            <a:spLocks noChangeArrowheads="1"/>
          </p:cNvSpPr>
          <p:nvPr/>
        </p:nvSpPr>
        <p:spPr bwMode="auto">
          <a:xfrm>
            <a:off x="6392583" y="2645922"/>
            <a:ext cx="4434721" cy="37104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rm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indent="-228600">
              <a:lnSpc>
                <a:spcPct val="90000"/>
              </a:lnSpc>
              <a:spcAft>
                <a:spcPts val="600"/>
              </a:spcAft>
              <a:buFont typeface="Arial" panose="020B0604020202020204" pitchFamily="34" charset="0"/>
              <a:buChar char="•"/>
            </a:pPr>
            <a:r>
              <a:rPr lang="en-US" altLang="pt-BR" sz="2000">
                <a:solidFill>
                  <a:schemeClr val="tx1">
                    <a:alpha val="80000"/>
                  </a:schemeClr>
                </a:solidFill>
                <a:latin typeface="+mn-lt"/>
              </a:rPr>
              <a:t>Clima uniforme em todo o período. Nível dos mares elevados. </a:t>
            </a:r>
          </a:p>
          <a:p>
            <a:pPr indent="-228600">
              <a:lnSpc>
                <a:spcPct val="90000"/>
              </a:lnSpc>
              <a:spcAft>
                <a:spcPts val="600"/>
              </a:spcAft>
              <a:buFont typeface="Arial" panose="020B0604020202020204" pitchFamily="34" charset="0"/>
              <a:buChar char="•"/>
            </a:pPr>
            <a:r>
              <a:rPr lang="en-US" altLang="pt-BR" sz="2000">
                <a:solidFill>
                  <a:schemeClr val="tx1">
                    <a:alpha val="80000"/>
                  </a:schemeClr>
                </a:solidFill>
                <a:latin typeface="+mn-lt"/>
              </a:rPr>
              <a:t>A Àfrica e a América do Sul se separam. Surgem as Angiospermas e muitos grupos de insetos. </a:t>
            </a:r>
          </a:p>
          <a:p>
            <a:pPr indent="-228600">
              <a:lnSpc>
                <a:spcPct val="90000"/>
              </a:lnSpc>
              <a:spcAft>
                <a:spcPts val="600"/>
              </a:spcAft>
              <a:buFont typeface="Arial" panose="020B0604020202020204" pitchFamily="34" charset="0"/>
              <a:buChar char="•"/>
            </a:pPr>
            <a:r>
              <a:rPr lang="en-US" altLang="pt-BR" sz="2000" i="1">
                <a:solidFill>
                  <a:schemeClr val="tx1">
                    <a:alpha val="80000"/>
                  </a:schemeClr>
                </a:solidFill>
                <a:latin typeface="+mn-lt"/>
              </a:rPr>
              <a:t>A era dos répteis. </a:t>
            </a:r>
            <a:r>
              <a:rPr lang="en-US" altLang="pt-BR" sz="2000">
                <a:solidFill>
                  <a:schemeClr val="tx1">
                    <a:alpha val="80000"/>
                  </a:schemeClr>
                </a:solidFill>
                <a:latin typeface="+mn-lt"/>
              </a:rPr>
              <a:t>Extinção dos dinossauros no final do período.</a:t>
            </a:r>
          </a:p>
        </p:txBody>
      </p:sp>
      <p:cxnSp>
        <p:nvCxnSpPr>
          <p:cNvPr id="12" name="Straight Connector 11">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4" name="Rectangle 2">
            <a:extLst>
              <a:ext uri="{FF2B5EF4-FFF2-40B4-BE49-F238E27FC236}">
                <a16:creationId xmlns:a16="http://schemas.microsoft.com/office/drawing/2014/main" id="{B4E27C73-3AA0-1AE8-2C5D-37FE97AD014F}"/>
              </a:ext>
            </a:extLst>
          </p:cNvPr>
          <p:cNvSpPr>
            <a:spLocks noChangeArrowheads="1"/>
          </p:cNvSpPr>
          <p:nvPr/>
        </p:nvSpPr>
        <p:spPr bwMode="auto">
          <a:xfrm>
            <a:off x="5779911" y="0"/>
            <a:ext cx="53675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pt-BR" altLang="pt-BR" sz="2800" b="1" dirty="0">
                <a:solidFill>
                  <a:srgbClr val="FF0000"/>
                </a:solidFill>
                <a:latin typeface="Footlight MT Light" panose="0204060206030A020304" pitchFamily="18" charset="77"/>
                <a:ea typeface="Times New Roman" panose="02020603050405020304" pitchFamily="18" charset="0"/>
              </a:rPr>
              <a:t>Era </a:t>
            </a:r>
            <a:r>
              <a:rPr lang="pt-BR" altLang="pt-BR" sz="2800" b="1" dirty="0" err="1">
                <a:solidFill>
                  <a:srgbClr val="FF0000"/>
                </a:solidFill>
                <a:latin typeface="Footlight MT Light" panose="0204060206030A020304" pitchFamily="18" charset="77"/>
                <a:ea typeface="Times New Roman" panose="02020603050405020304" pitchFamily="18" charset="0"/>
              </a:rPr>
              <a:t>Mesozóica</a:t>
            </a:r>
            <a:r>
              <a:rPr lang="pt-BR" altLang="pt-BR" sz="2800" b="1" dirty="0">
                <a:latin typeface="Footlight MT Light" panose="0204060206030A020304" pitchFamily="18" charset="77"/>
                <a:ea typeface="Times New Roman" panose="02020603050405020304" pitchFamily="18" charset="0"/>
              </a:rPr>
              <a:t>  - Período Cretáceo</a:t>
            </a:r>
            <a:endParaRPr lang="pt-BR" altLang="pt-BR" sz="2800" dirty="0">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9560102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382F2E9-3F4F-E407-7F3E-B127C662AD3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http://gilsomoura.vilabol.uol.com.br/eras/066MMA00.jpg">
            <a:extLst>
              <a:ext uri="{FF2B5EF4-FFF2-40B4-BE49-F238E27FC236}">
                <a16:creationId xmlns:a16="http://schemas.microsoft.com/office/drawing/2014/main" id="{5A1FF12D-8F72-493A-0838-3DB533CC8C2B}"/>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tretch>
            <a:fillRect/>
          </a:stretch>
        </p:blipFill>
        <p:spPr bwMode="auto">
          <a:xfrm>
            <a:off x="279143" y="1777662"/>
            <a:ext cx="5221625" cy="330267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3">
            <a:extLst>
              <a:ext uri="{FF2B5EF4-FFF2-40B4-BE49-F238E27FC236}">
                <a16:creationId xmlns:a16="http://schemas.microsoft.com/office/drawing/2014/main" id="{24948DB4-F570-9EA5-0230-132BA6B7E8F4}"/>
              </a:ext>
            </a:extLst>
          </p:cNvPr>
          <p:cNvSpPr>
            <a:spLocks noChangeArrowheads="1"/>
          </p:cNvSpPr>
          <p:nvPr/>
        </p:nvSpPr>
        <p:spPr bwMode="auto">
          <a:xfrm>
            <a:off x="6392583" y="2645922"/>
            <a:ext cx="4434721" cy="37104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rm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indent="-228600">
              <a:lnSpc>
                <a:spcPct val="90000"/>
              </a:lnSpc>
              <a:spcAft>
                <a:spcPts val="600"/>
              </a:spcAft>
              <a:buFont typeface="Arial" panose="020B0604020202020204" pitchFamily="34" charset="0"/>
              <a:buChar char="•"/>
            </a:pPr>
            <a:r>
              <a:rPr lang="en-US" altLang="pt-BR" sz="2000">
                <a:solidFill>
                  <a:schemeClr val="tx1">
                    <a:alpha val="80000"/>
                  </a:schemeClr>
                </a:solidFill>
                <a:latin typeface="+mn-lt"/>
              </a:rPr>
              <a:t>Clima amenos a frio. Em grande parte, mares continentais largos e rasos desaparecem. </a:t>
            </a:r>
          </a:p>
          <a:p>
            <a:pPr indent="-228600">
              <a:lnSpc>
                <a:spcPct val="90000"/>
              </a:lnSpc>
              <a:spcAft>
                <a:spcPts val="600"/>
              </a:spcAft>
              <a:buFont typeface="Arial" panose="020B0604020202020204" pitchFamily="34" charset="0"/>
              <a:buChar char="•"/>
            </a:pPr>
            <a:r>
              <a:rPr lang="en-US" altLang="pt-BR" sz="2000">
                <a:solidFill>
                  <a:schemeClr val="tx1">
                    <a:alpha val="80000"/>
                  </a:schemeClr>
                </a:solidFill>
                <a:latin typeface="+mn-lt"/>
              </a:rPr>
              <a:t>Primeiros mamíferos insetívoros e primatas.</a:t>
            </a:r>
          </a:p>
        </p:txBody>
      </p:sp>
      <p:cxnSp>
        <p:nvCxnSpPr>
          <p:cNvPr id="12" name="Straight Connector 11">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4" name="Rectangle 2">
            <a:extLst>
              <a:ext uri="{FF2B5EF4-FFF2-40B4-BE49-F238E27FC236}">
                <a16:creationId xmlns:a16="http://schemas.microsoft.com/office/drawing/2014/main" id="{E983DE35-00DE-D3D4-17B4-43610F81353D}"/>
              </a:ext>
            </a:extLst>
          </p:cNvPr>
          <p:cNvSpPr>
            <a:spLocks noChangeArrowheads="1"/>
          </p:cNvSpPr>
          <p:nvPr/>
        </p:nvSpPr>
        <p:spPr bwMode="auto">
          <a:xfrm>
            <a:off x="5779911" y="0"/>
            <a:ext cx="57799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pt-BR" altLang="pt-BR" sz="2800" b="1" dirty="0">
                <a:solidFill>
                  <a:srgbClr val="FF0000"/>
                </a:solidFill>
                <a:latin typeface="Footlight MT Light" panose="0204060206030A020304" pitchFamily="18" charset="77"/>
                <a:ea typeface="Times New Roman" panose="02020603050405020304" pitchFamily="18" charset="0"/>
              </a:rPr>
              <a:t>Era </a:t>
            </a:r>
            <a:r>
              <a:rPr lang="pt-BR" altLang="pt-BR" sz="2800" b="1" dirty="0" err="1">
                <a:solidFill>
                  <a:srgbClr val="FF0000"/>
                </a:solidFill>
                <a:latin typeface="Footlight MT Light" panose="0204060206030A020304" pitchFamily="18" charset="77"/>
                <a:ea typeface="Times New Roman" panose="02020603050405020304" pitchFamily="18" charset="0"/>
              </a:rPr>
              <a:t>Cenozóica</a:t>
            </a:r>
            <a:r>
              <a:rPr lang="pt-BR" altLang="pt-BR" sz="2800" b="1" dirty="0">
                <a:latin typeface="Footlight MT Light" panose="0204060206030A020304" pitchFamily="18" charset="77"/>
                <a:ea typeface="Times New Roman" panose="02020603050405020304" pitchFamily="18" charset="0"/>
              </a:rPr>
              <a:t>  - Período Paleoceno</a:t>
            </a:r>
            <a:endParaRPr lang="pt-BR" altLang="pt-BR" sz="2800" dirty="0">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25360494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A79DA53-EB34-104F-3C06-71FD000A2F20}"/>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http://gilsomoura.vilabol.uol.com.br/eras/050MMA00.jpg">
            <a:extLst>
              <a:ext uri="{FF2B5EF4-FFF2-40B4-BE49-F238E27FC236}">
                <a16:creationId xmlns:a16="http://schemas.microsoft.com/office/drawing/2014/main" id="{16E3E9A6-B778-5BA3-0578-F51476A22D7D}"/>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tretch>
            <a:fillRect/>
          </a:stretch>
        </p:blipFill>
        <p:spPr bwMode="auto">
          <a:xfrm>
            <a:off x="279143" y="1777662"/>
            <a:ext cx="5221625" cy="330267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3">
            <a:extLst>
              <a:ext uri="{FF2B5EF4-FFF2-40B4-BE49-F238E27FC236}">
                <a16:creationId xmlns:a16="http://schemas.microsoft.com/office/drawing/2014/main" id="{21AA77CA-3299-D2D6-6252-E8D403BC651A}"/>
              </a:ext>
            </a:extLst>
          </p:cNvPr>
          <p:cNvSpPr>
            <a:spLocks noChangeArrowheads="1"/>
          </p:cNvSpPr>
          <p:nvPr/>
        </p:nvSpPr>
        <p:spPr bwMode="auto">
          <a:xfrm>
            <a:off x="6392583" y="2645922"/>
            <a:ext cx="4434721" cy="37104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rm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indent="-228600">
              <a:lnSpc>
                <a:spcPct val="90000"/>
              </a:lnSpc>
              <a:spcAft>
                <a:spcPts val="600"/>
              </a:spcAft>
              <a:buFont typeface="Arial" panose="020B0604020202020204" pitchFamily="34" charset="0"/>
              <a:buChar char="•"/>
            </a:pPr>
            <a:r>
              <a:rPr lang="en-US" altLang="pt-BR" sz="2000">
                <a:solidFill>
                  <a:schemeClr val="tx1">
                    <a:alpha val="80000"/>
                  </a:schemeClr>
                </a:solidFill>
                <a:latin typeface="+mn-lt"/>
              </a:rPr>
              <a:t>Clima ameno a muito quente. A Índia colide com a Ásia. A América do Sul se separa da Antártica. </a:t>
            </a:r>
          </a:p>
          <a:p>
            <a:pPr indent="-228600">
              <a:lnSpc>
                <a:spcPct val="90000"/>
              </a:lnSpc>
              <a:spcAft>
                <a:spcPts val="600"/>
              </a:spcAft>
              <a:buFont typeface="Arial" panose="020B0604020202020204" pitchFamily="34" charset="0"/>
              <a:buChar char="•"/>
            </a:pPr>
            <a:r>
              <a:rPr lang="en-US" altLang="pt-BR" sz="2000">
                <a:solidFill>
                  <a:schemeClr val="tx1">
                    <a:alpha val="80000"/>
                  </a:schemeClr>
                </a:solidFill>
                <a:latin typeface="+mn-lt"/>
              </a:rPr>
              <a:t>Radiação extensiva dos mamíferos e aves. Formação inicial de pradarias. </a:t>
            </a:r>
          </a:p>
          <a:p>
            <a:pPr indent="-228600">
              <a:lnSpc>
                <a:spcPct val="90000"/>
              </a:lnSpc>
              <a:spcAft>
                <a:spcPts val="600"/>
              </a:spcAft>
              <a:buFont typeface="Arial" panose="020B0604020202020204" pitchFamily="34" charset="0"/>
              <a:buChar char="•"/>
            </a:pPr>
            <a:r>
              <a:rPr lang="en-US" altLang="pt-BR" sz="2000">
                <a:solidFill>
                  <a:schemeClr val="tx1">
                    <a:alpha val="80000"/>
                  </a:schemeClr>
                </a:solidFill>
                <a:latin typeface="+mn-lt"/>
              </a:rPr>
              <a:t>Surgimento de muitos gêneros atuais de plantas.</a:t>
            </a:r>
          </a:p>
        </p:txBody>
      </p:sp>
      <p:cxnSp>
        <p:nvCxnSpPr>
          <p:cNvPr id="12" name="Straight Connector 11">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5" name="Rectangle 2">
            <a:extLst>
              <a:ext uri="{FF2B5EF4-FFF2-40B4-BE49-F238E27FC236}">
                <a16:creationId xmlns:a16="http://schemas.microsoft.com/office/drawing/2014/main" id="{88030BCD-E499-9776-92D2-3EEB34D87526}"/>
              </a:ext>
            </a:extLst>
          </p:cNvPr>
          <p:cNvSpPr>
            <a:spLocks noChangeArrowheads="1"/>
          </p:cNvSpPr>
          <p:nvPr/>
        </p:nvSpPr>
        <p:spPr bwMode="auto">
          <a:xfrm>
            <a:off x="5779911" y="-864"/>
            <a:ext cx="564356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pt-BR" altLang="pt-BR" sz="2800" b="1" dirty="0">
                <a:solidFill>
                  <a:srgbClr val="FF0000"/>
                </a:solidFill>
                <a:latin typeface="Footlight MT Light" panose="0204060206030A020304" pitchFamily="18" charset="77"/>
                <a:ea typeface="Times New Roman" panose="02020603050405020304" pitchFamily="18" charset="0"/>
              </a:rPr>
              <a:t>Era </a:t>
            </a:r>
            <a:r>
              <a:rPr lang="pt-BR" altLang="pt-BR" sz="2800" b="1" dirty="0" err="1">
                <a:solidFill>
                  <a:srgbClr val="FF0000"/>
                </a:solidFill>
                <a:latin typeface="Footlight MT Light" panose="0204060206030A020304" pitchFamily="18" charset="77"/>
                <a:ea typeface="Times New Roman" panose="02020603050405020304" pitchFamily="18" charset="0"/>
              </a:rPr>
              <a:t>Cenozóica</a:t>
            </a:r>
            <a:r>
              <a:rPr lang="pt-BR" altLang="pt-BR" sz="2800" b="1" dirty="0">
                <a:latin typeface="Footlight MT Light" panose="0204060206030A020304" pitchFamily="18" charset="77"/>
                <a:ea typeface="Times New Roman" panose="02020603050405020304" pitchFamily="18" charset="0"/>
              </a:rPr>
              <a:t>  - Período de Transição entre Eoceno e Oligoceno</a:t>
            </a:r>
            <a:endParaRPr lang="pt-BR" altLang="pt-BR" sz="2800" dirty="0">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49864508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F810556-E3ED-7F6B-7A4A-FE9B6C59699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http://gilsomoura.vilabol.uol.com.br/eras/18MAA000.jpg">
            <a:extLst>
              <a:ext uri="{FF2B5EF4-FFF2-40B4-BE49-F238E27FC236}">
                <a16:creationId xmlns:a16="http://schemas.microsoft.com/office/drawing/2014/main" id="{F130B710-933D-A8F9-A599-49358A287126}"/>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tretch>
            <a:fillRect/>
          </a:stretch>
        </p:blipFill>
        <p:spPr bwMode="auto">
          <a:xfrm>
            <a:off x="279143" y="1777662"/>
            <a:ext cx="5221625" cy="330267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3">
            <a:extLst>
              <a:ext uri="{FF2B5EF4-FFF2-40B4-BE49-F238E27FC236}">
                <a16:creationId xmlns:a16="http://schemas.microsoft.com/office/drawing/2014/main" id="{336FFA86-DE61-E499-2352-DEBB7300F8D3}"/>
              </a:ext>
            </a:extLst>
          </p:cNvPr>
          <p:cNvSpPr>
            <a:spLocks noChangeArrowheads="1"/>
          </p:cNvSpPr>
          <p:nvPr/>
        </p:nvSpPr>
        <p:spPr bwMode="auto">
          <a:xfrm>
            <a:off x="6392583" y="2645922"/>
            <a:ext cx="4434721" cy="37104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rm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indent="-228600">
              <a:lnSpc>
                <a:spcPct val="90000"/>
              </a:lnSpc>
              <a:spcAft>
                <a:spcPts val="600"/>
              </a:spcAft>
              <a:buFont typeface="Arial" panose="020B0604020202020204" pitchFamily="34" charset="0"/>
              <a:buChar char="•"/>
            </a:pPr>
            <a:r>
              <a:rPr lang="en-US" altLang="pt-BR" sz="2000">
                <a:solidFill>
                  <a:schemeClr val="tx1">
                    <a:alpha val="80000"/>
                  </a:schemeClr>
                </a:solidFill>
                <a:latin typeface="+mn-lt"/>
              </a:rPr>
              <a:t>Clima moderado tornando-se frio. Glaciações extensivas no Hemisfério Sule posteriormente no Hemisfério Norte. </a:t>
            </a:r>
          </a:p>
          <a:p>
            <a:pPr indent="-228600">
              <a:lnSpc>
                <a:spcPct val="90000"/>
              </a:lnSpc>
              <a:spcAft>
                <a:spcPts val="600"/>
              </a:spcAft>
              <a:buFont typeface="Arial" panose="020B0604020202020204" pitchFamily="34" charset="0"/>
              <a:buChar char="•"/>
            </a:pPr>
            <a:r>
              <a:rPr lang="en-US" altLang="pt-BR" sz="2000">
                <a:solidFill>
                  <a:schemeClr val="tx1">
                    <a:alpha val="80000"/>
                  </a:schemeClr>
                </a:solidFill>
                <a:latin typeface="+mn-lt"/>
              </a:rPr>
              <a:t>A elevação do Panamá une as Américas do Norte e do Sul. Surgimento dos animais graminívoros. </a:t>
            </a:r>
          </a:p>
          <a:p>
            <a:pPr indent="-228600">
              <a:lnSpc>
                <a:spcPct val="90000"/>
              </a:lnSpc>
              <a:spcAft>
                <a:spcPts val="600"/>
              </a:spcAft>
              <a:buFont typeface="Arial" panose="020B0604020202020204" pitchFamily="34" charset="0"/>
              <a:buChar char="•"/>
            </a:pPr>
            <a:r>
              <a:rPr lang="en-US" altLang="pt-BR" sz="2000">
                <a:solidFill>
                  <a:schemeClr val="tx1">
                    <a:alpha val="80000"/>
                  </a:schemeClr>
                </a:solidFill>
                <a:latin typeface="+mn-lt"/>
              </a:rPr>
              <a:t>Primeiro aparecimento de hominídeos.</a:t>
            </a:r>
          </a:p>
          <a:p>
            <a:pPr indent="-228600">
              <a:lnSpc>
                <a:spcPct val="90000"/>
              </a:lnSpc>
              <a:spcAft>
                <a:spcPts val="600"/>
              </a:spcAft>
              <a:buFont typeface="Arial" panose="020B0604020202020204" pitchFamily="34" charset="0"/>
              <a:buChar char="•"/>
            </a:pPr>
            <a:endParaRPr lang="en-US" altLang="pt-BR" sz="2000">
              <a:solidFill>
                <a:schemeClr val="tx1">
                  <a:alpha val="80000"/>
                </a:schemeClr>
              </a:solidFill>
              <a:latin typeface="+mn-lt"/>
            </a:endParaRPr>
          </a:p>
        </p:txBody>
      </p:sp>
      <p:cxnSp>
        <p:nvCxnSpPr>
          <p:cNvPr id="12" name="Straight Connector 11">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4" name="Rectangle 2">
            <a:extLst>
              <a:ext uri="{FF2B5EF4-FFF2-40B4-BE49-F238E27FC236}">
                <a16:creationId xmlns:a16="http://schemas.microsoft.com/office/drawing/2014/main" id="{3C8ED2F4-5B46-2A2B-6865-FDF88A2EC20B}"/>
              </a:ext>
            </a:extLst>
          </p:cNvPr>
          <p:cNvSpPr>
            <a:spLocks noChangeArrowheads="1"/>
          </p:cNvSpPr>
          <p:nvPr/>
        </p:nvSpPr>
        <p:spPr bwMode="auto">
          <a:xfrm>
            <a:off x="5779911" y="0"/>
            <a:ext cx="57150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pt-BR" altLang="pt-BR" sz="2800" b="1" dirty="0">
                <a:solidFill>
                  <a:srgbClr val="FF0000"/>
                </a:solidFill>
                <a:latin typeface="Footlight MT Light" panose="0204060206030A020304" pitchFamily="18" charset="77"/>
                <a:ea typeface="Times New Roman" panose="02020603050405020304" pitchFamily="18" charset="0"/>
              </a:rPr>
              <a:t>Era </a:t>
            </a:r>
            <a:r>
              <a:rPr lang="pt-BR" altLang="pt-BR" sz="2800" b="1" dirty="0" err="1">
                <a:solidFill>
                  <a:srgbClr val="FF0000"/>
                </a:solidFill>
                <a:latin typeface="Footlight MT Light" panose="0204060206030A020304" pitchFamily="18" charset="77"/>
                <a:ea typeface="Times New Roman" panose="02020603050405020304" pitchFamily="18" charset="0"/>
              </a:rPr>
              <a:t>Cenozóica</a:t>
            </a:r>
            <a:r>
              <a:rPr lang="pt-BR" altLang="pt-BR" sz="2800" b="1" dirty="0">
                <a:latin typeface="Footlight MT Light" panose="0204060206030A020304" pitchFamily="18" charset="77"/>
                <a:ea typeface="Times New Roman" panose="02020603050405020304" pitchFamily="18" charset="0"/>
              </a:rPr>
              <a:t>  - Período de Transição entre Mioceno e </a:t>
            </a:r>
            <a:r>
              <a:rPr lang="pt-BR" altLang="pt-BR" sz="2800" b="1" dirty="0" err="1">
                <a:latin typeface="Footlight MT Light" panose="0204060206030A020304" pitchFamily="18" charset="77"/>
                <a:ea typeface="Times New Roman" panose="02020603050405020304" pitchFamily="18" charset="0"/>
              </a:rPr>
              <a:t>Pilioceno</a:t>
            </a:r>
            <a:endParaRPr lang="pt-BR" altLang="pt-BR" sz="2800" dirty="0">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86115335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97E5EAB-C3F3-36CC-9135-A1E25F7D1B2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http://gilsomoura.vilabol.uol.com.br/eras/000MMA00.jpg">
            <a:extLst>
              <a:ext uri="{FF2B5EF4-FFF2-40B4-BE49-F238E27FC236}">
                <a16:creationId xmlns:a16="http://schemas.microsoft.com/office/drawing/2014/main" id="{F986B2C7-B648-05E2-BC9B-0DB21D2BE8B9}"/>
              </a:ext>
            </a:extLst>
          </p:cNvPr>
          <p:cNvPicPr>
            <a:picLocks noChangeArrowheads="1"/>
          </p:cNvPicPr>
          <p:nvPr/>
        </p:nvPicPr>
        <p:blipFill>
          <a:blip r:embed="rId2" r:link="rId3">
            <a:extLst>
              <a:ext uri="{28A0092B-C50C-407E-A947-70E740481C1C}">
                <a14:useLocalDpi xmlns:a14="http://schemas.microsoft.com/office/drawing/2010/main" val="0"/>
              </a:ext>
            </a:extLst>
          </a:blip>
          <a:stretch>
            <a:fillRect/>
          </a:stretch>
        </p:blipFill>
        <p:spPr bwMode="auto">
          <a:xfrm>
            <a:off x="279143" y="1966945"/>
            <a:ext cx="5221625" cy="292411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3">
            <a:extLst>
              <a:ext uri="{FF2B5EF4-FFF2-40B4-BE49-F238E27FC236}">
                <a16:creationId xmlns:a16="http://schemas.microsoft.com/office/drawing/2014/main" id="{A29CCB14-3F43-5767-17B4-1D22A450D75B}"/>
              </a:ext>
            </a:extLst>
          </p:cNvPr>
          <p:cNvSpPr>
            <a:spLocks noChangeArrowheads="1"/>
          </p:cNvSpPr>
          <p:nvPr/>
        </p:nvSpPr>
        <p:spPr bwMode="auto">
          <a:xfrm>
            <a:off x="6392583" y="2645922"/>
            <a:ext cx="4434721" cy="37104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rm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indent="-228600">
              <a:lnSpc>
                <a:spcPct val="90000"/>
              </a:lnSpc>
              <a:spcAft>
                <a:spcPts val="600"/>
              </a:spcAft>
              <a:buFont typeface="Arial" panose="020B0604020202020204" pitchFamily="34" charset="0"/>
              <a:buChar char="•"/>
            </a:pPr>
            <a:r>
              <a:rPr lang="en-US" altLang="pt-BR" sz="2000">
                <a:solidFill>
                  <a:schemeClr val="tx1">
                    <a:alpha val="80000"/>
                  </a:schemeClr>
                </a:solidFill>
                <a:latin typeface="+mn-lt"/>
              </a:rPr>
              <a:t>Flutuação do clima entre frio e ameno. Entrando atualmente numa grave crise de aquecimento. </a:t>
            </a:r>
          </a:p>
          <a:p>
            <a:pPr indent="-228600">
              <a:lnSpc>
                <a:spcPct val="90000"/>
              </a:lnSpc>
              <a:spcAft>
                <a:spcPts val="600"/>
              </a:spcAft>
              <a:buFont typeface="Arial" panose="020B0604020202020204" pitchFamily="34" charset="0"/>
              <a:buChar char="•"/>
            </a:pPr>
            <a:r>
              <a:rPr lang="en-US" altLang="pt-BR" sz="2000">
                <a:solidFill>
                  <a:schemeClr val="tx1">
                    <a:alpha val="80000"/>
                  </a:schemeClr>
                </a:solidFill>
                <a:latin typeface="+mn-lt"/>
              </a:rPr>
              <a:t>Extinção de muitos mamíferos e aves de grande porte. </a:t>
            </a:r>
          </a:p>
          <a:p>
            <a:pPr indent="-228600">
              <a:lnSpc>
                <a:spcPct val="90000"/>
              </a:lnSpc>
              <a:spcAft>
                <a:spcPts val="600"/>
              </a:spcAft>
              <a:buFont typeface="Arial" panose="020B0604020202020204" pitchFamily="34" charset="0"/>
              <a:buChar char="•"/>
            </a:pPr>
            <a:r>
              <a:rPr lang="en-US" altLang="pt-BR" sz="2000" i="1">
                <a:solidFill>
                  <a:schemeClr val="tx1">
                    <a:alpha val="80000"/>
                  </a:schemeClr>
                </a:solidFill>
                <a:latin typeface="+mn-lt"/>
              </a:rPr>
              <a:t>A era dos seres humanos</a:t>
            </a:r>
            <a:r>
              <a:rPr lang="en-US" altLang="pt-BR" sz="2000">
                <a:solidFill>
                  <a:schemeClr val="tx1">
                    <a:alpha val="80000"/>
                  </a:schemeClr>
                </a:solidFill>
                <a:latin typeface="+mn-lt"/>
              </a:rPr>
              <a:t>.</a:t>
            </a:r>
            <a:r>
              <a:rPr lang="en-US" altLang="pt-BR" sz="2000" i="1">
                <a:solidFill>
                  <a:schemeClr val="tx1">
                    <a:alpha val="80000"/>
                  </a:schemeClr>
                </a:solidFill>
                <a:latin typeface="+mn-lt"/>
              </a:rPr>
              <a:t> </a:t>
            </a:r>
            <a:endParaRPr lang="en-US" altLang="pt-BR" sz="2000">
              <a:solidFill>
                <a:schemeClr val="tx1">
                  <a:alpha val="80000"/>
                </a:schemeClr>
              </a:solidFill>
              <a:latin typeface="+mn-lt"/>
            </a:endParaRPr>
          </a:p>
          <a:p>
            <a:pPr indent="-228600">
              <a:lnSpc>
                <a:spcPct val="90000"/>
              </a:lnSpc>
              <a:spcAft>
                <a:spcPts val="600"/>
              </a:spcAft>
              <a:buFont typeface="Arial" panose="020B0604020202020204" pitchFamily="34" charset="0"/>
              <a:buChar char="•"/>
            </a:pPr>
            <a:endParaRPr lang="en-US" altLang="pt-BR" sz="2000">
              <a:solidFill>
                <a:schemeClr val="tx1">
                  <a:alpha val="80000"/>
                </a:schemeClr>
              </a:solidFill>
              <a:latin typeface="+mn-lt"/>
            </a:endParaRPr>
          </a:p>
        </p:txBody>
      </p:sp>
      <p:cxnSp>
        <p:nvCxnSpPr>
          <p:cNvPr id="12" name="Straight Connector 11">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4" name="Rectangle 2">
            <a:extLst>
              <a:ext uri="{FF2B5EF4-FFF2-40B4-BE49-F238E27FC236}">
                <a16:creationId xmlns:a16="http://schemas.microsoft.com/office/drawing/2014/main" id="{E60EC088-E392-06F6-184F-57FF8A646AC2}"/>
              </a:ext>
            </a:extLst>
          </p:cNvPr>
          <p:cNvSpPr>
            <a:spLocks noChangeArrowheads="1"/>
          </p:cNvSpPr>
          <p:nvPr/>
        </p:nvSpPr>
        <p:spPr bwMode="auto">
          <a:xfrm>
            <a:off x="5779911" y="0"/>
            <a:ext cx="7151825"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pt-BR" altLang="pt-BR" sz="2800" b="1" dirty="0">
                <a:solidFill>
                  <a:srgbClr val="FF0000"/>
                </a:solidFill>
                <a:latin typeface="Footlight MT Light" panose="0204060206030A020304" pitchFamily="18" charset="77"/>
                <a:ea typeface="Times New Roman" panose="02020603050405020304" pitchFamily="18" charset="0"/>
              </a:rPr>
              <a:t>Era </a:t>
            </a:r>
            <a:r>
              <a:rPr lang="pt-BR" altLang="pt-BR" sz="2800" b="1" dirty="0" err="1">
                <a:solidFill>
                  <a:srgbClr val="FF0000"/>
                </a:solidFill>
                <a:latin typeface="Footlight MT Light" panose="0204060206030A020304" pitchFamily="18" charset="77"/>
                <a:ea typeface="Times New Roman" panose="02020603050405020304" pitchFamily="18" charset="0"/>
              </a:rPr>
              <a:t>Cenozóica</a:t>
            </a:r>
            <a:r>
              <a:rPr lang="pt-BR" altLang="pt-BR" sz="2800" b="1" dirty="0">
                <a:latin typeface="Footlight MT Light" panose="0204060206030A020304" pitchFamily="18" charset="77"/>
                <a:ea typeface="Times New Roman" panose="02020603050405020304" pitchFamily="18" charset="0"/>
              </a:rPr>
              <a:t>  - Quaternário </a:t>
            </a:r>
          </a:p>
          <a:p>
            <a:r>
              <a:rPr lang="pt-BR" altLang="pt-BR" sz="2800" dirty="0">
                <a:latin typeface="Footlight MT Light" panose="0204060206030A020304" pitchFamily="18" charset="77"/>
                <a:ea typeface="Times New Roman" panose="02020603050405020304" pitchFamily="18" charset="0"/>
              </a:rPr>
              <a:t>Transição entre Pleistoceno e</a:t>
            </a:r>
            <a:r>
              <a:rPr lang="pt-BR" altLang="pt-BR" sz="2800" b="1" dirty="0">
                <a:latin typeface="Footlight MT Light" panose="0204060206030A020304" pitchFamily="18" charset="77"/>
                <a:ea typeface="Times New Roman" panose="02020603050405020304" pitchFamily="18" charset="0"/>
              </a:rPr>
              <a:t> Recente</a:t>
            </a:r>
            <a:endParaRPr lang="pt-BR" altLang="pt-BR" sz="2800" dirty="0">
              <a:latin typeface="Arial" panose="020B0604020202020204" pitchFamily="34" charset="0"/>
              <a:ea typeface="Times New Roman" panose="02020603050405020304" pitchFamily="18" charset="0"/>
            </a:endParaRPr>
          </a:p>
          <a:p>
            <a:pPr eaLnBrk="0" hangingPunct="0"/>
            <a:endParaRPr lang="pt-BR" altLang="pt-BR" sz="2800" dirty="0">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49303547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A845C8D-D204-7432-D451-E4E5638579D4}"/>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4613B4A9-1C7C-4729-A016-AB42D39794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00000002">
            <a:extLst>
              <a:ext uri="{FF2B5EF4-FFF2-40B4-BE49-F238E27FC236}">
                <a16:creationId xmlns:a16="http://schemas.microsoft.com/office/drawing/2014/main" id="{389E8084-8461-0B0D-BE05-69A90D055300}"/>
              </a:ext>
            </a:extLst>
          </p:cNvPr>
          <p:cNvPicPr>
            <a:picLocks noChangeArrowheads="1"/>
          </p:cNvPicPr>
          <p:nvPr/>
        </p:nvPicPr>
        <p:blipFill>
          <a:blip r:embed="rId2">
            <a:extLst>
              <a:ext uri="{28A0092B-C50C-407E-A947-70E740481C1C}">
                <a14:useLocalDpi xmlns:a14="http://schemas.microsoft.com/office/drawing/2010/main" val="0"/>
              </a:ext>
            </a:extLst>
          </a:blip>
          <a:srcRect t="325" r="1" b="1"/>
          <a:stretch/>
        </p:blipFill>
        <p:spPr bwMode="auto">
          <a:xfrm>
            <a:off x="329316" y="10"/>
            <a:ext cx="11862684" cy="6857990"/>
          </a:xfrm>
          <a:custGeom>
            <a:avLst/>
            <a:gdLst/>
            <a:ahLst/>
            <a:cxnLst/>
            <a:rect l="l" t="t" r="r" b="b"/>
            <a:pathLst>
              <a:path w="11862684" h="6858000">
                <a:moveTo>
                  <a:pt x="1047342" y="0"/>
                </a:moveTo>
                <a:lnTo>
                  <a:pt x="4590463" y="0"/>
                </a:lnTo>
                <a:lnTo>
                  <a:pt x="5499874" y="0"/>
                </a:lnTo>
                <a:lnTo>
                  <a:pt x="5723425" y="0"/>
                </a:lnTo>
                <a:lnTo>
                  <a:pt x="7580390" y="0"/>
                </a:lnTo>
                <a:lnTo>
                  <a:pt x="7747884" y="0"/>
                </a:lnTo>
                <a:lnTo>
                  <a:pt x="7824084" y="0"/>
                </a:lnTo>
                <a:lnTo>
                  <a:pt x="11862684" y="0"/>
                </a:lnTo>
                <a:lnTo>
                  <a:pt x="11862684" y="6858000"/>
                </a:lnTo>
                <a:lnTo>
                  <a:pt x="7824084" y="6858000"/>
                </a:lnTo>
                <a:lnTo>
                  <a:pt x="7747884" y="6858000"/>
                </a:lnTo>
                <a:lnTo>
                  <a:pt x="7580390" y="6858000"/>
                </a:lnTo>
                <a:lnTo>
                  <a:pt x="5723425" y="6858000"/>
                </a:lnTo>
                <a:lnTo>
                  <a:pt x="5499874" y="6858000"/>
                </a:lnTo>
                <a:lnTo>
                  <a:pt x="4590463" y="6858000"/>
                </a:lnTo>
                <a:lnTo>
                  <a:pt x="1654188" y="6858000"/>
                </a:lnTo>
                <a:cubicBezTo>
                  <a:pt x="1530404" y="6786859"/>
                  <a:pt x="1412658" y="6701489"/>
                  <a:pt x="1279816" y="6658805"/>
                </a:cubicBezTo>
                <a:cubicBezTo>
                  <a:pt x="1189242" y="6630349"/>
                  <a:pt x="1101686" y="6580550"/>
                  <a:pt x="1116783" y="6431153"/>
                </a:cubicBezTo>
                <a:cubicBezTo>
                  <a:pt x="1119802" y="6388469"/>
                  <a:pt x="1095648" y="6356456"/>
                  <a:pt x="1059419" y="6367127"/>
                </a:cubicBezTo>
                <a:cubicBezTo>
                  <a:pt x="989979" y="6388469"/>
                  <a:pt x="956768" y="6327999"/>
                  <a:pt x="917520" y="6281757"/>
                </a:cubicBezTo>
                <a:cubicBezTo>
                  <a:pt x="848079" y="6199945"/>
                  <a:pt x="781658" y="6114575"/>
                  <a:pt x="669950" y="6100347"/>
                </a:cubicBezTo>
                <a:cubicBezTo>
                  <a:pt x="691084" y="6036320"/>
                  <a:pt x="727312" y="6043434"/>
                  <a:pt x="760524" y="6057663"/>
                </a:cubicBezTo>
                <a:cubicBezTo>
                  <a:pt x="848079" y="6093234"/>
                  <a:pt x="935634" y="6132361"/>
                  <a:pt x="1023188" y="6167932"/>
                </a:cubicBezTo>
                <a:cubicBezTo>
                  <a:pt x="1080552" y="6189274"/>
                  <a:pt x="1137916" y="6221287"/>
                  <a:pt x="1213395" y="6196388"/>
                </a:cubicBezTo>
                <a:cubicBezTo>
                  <a:pt x="1146974" y="6068335"/>
                  <a:pt x="1035266" y="6043434"/>
                  <a:pt x="944692" y="6004307"/>
                </a:cubicBezTo>
                <a:cubicBezTo>
                  <a:pt x="832982" y="5954508"/>
                  <a:pt x="766562" y="5862025"/>
                  <a:pt x="685045" y="5755314"/>
                </a:cubicBezTo>
                <a:cubicBezTo>
                  <a:pt x="766562" y="5726858"/>
                  <a:pt x="817887" y="5805112"/>
                  <a:pt x="884310" y="5801555"/>
                </a:cubicBezTo>
                <a:cubicBezTo>
                  <a:pt x="887328" y="5790884"/>
                  <a:pt x="893366" y="5769542"/>
                  <a:pt x="893366" y="5769542"/>
                </a:cubicBezTo>
                <a:cubicBezTo>
                  <a:pt x="784676" y="5712629"/>
                  <a:pt x="736372" y="5605917"/>
                  <a:pt x="718256" y="5474306"/>
                </a:cubicBezTo>
                <a:cubicBezTo>
                  <a:pt x="712218" y="5406721"/>
                  <a:pt x="672970" y="5385379"/>
                  <a:pt x="633720" y="5353367"/>
                </a:cubicBezTo>
                <a:cubicBezTo>
                  <a:pt x="500878" y="5243097"/>
                  <a:pt x="358980" y="5143500"/>
                  <a:pt x="247270" y="4994104"/>
                </a:cubicBezTo>
                <a:cubicBezTo>
                  <a:pt x="377094" y="5011889"/>
                  <a:pt x="479744" y="5111487"/>
                  <a:pt x="615606" y="5154171"/>
                </a:cubicBezTo>
                <a:cubicBezTo>
                  <a:pt x="506917" y="4990547"/>
                  <a:pt x="365016" y="4905177"/>
                  <a:pt x="235194" y="4805580"/>
                </a:cubicBezTo>
                <a:cubicBezTo>
                  <a:pt x="174810" y="4759339"/>
                  <a:pt x="120468" y="4702425"/>
                  <a:pt x="51026" y="4677526"/>
                </a:cubicBezTo>
                <a:cubicBezTo>
                  <a:pt x="26873" y="4670412"/>
                  <a:pt x="-15396" y="4652628"/>
                  <a:pt x="5740" y="4602828"/>
                </a:cubicBezTo>
                <a:cubicBezTo>
                  <a:pt x="23854" y="4560144"/>
                  <a:pt x="57065" y="4574373"/>
                  <a:pt x="87257" y="4585042"/>
                </a:cubicBezTo>
                <a:cubicBezTo>
                  <a:pt x="159715" y="4613499"/>
                  <a:pt x="238213" y="4613499"/>
                  <a:pt x="337844" y="4613499"/>
                </a:cubicBezTo>
                <a:cubicBezTo>
                  <a:pt x="253310" y="4478331"/>
                  <a:pt x="99332" y="4521016"/>
                  <a:pt x="26873" y="4378734"/>
                </a:cubicBezTo>
                <a:cubicBezTo>
                  <a:pt x="117448" y="4353835"/>
                  <a:pt x="186888" y="4403633"/>
                  <a:pt x="259346" y="4414305"/>
                </a:cubicBezTo>
                <a:cubicBezTo>
                  <a:pt x="325769" y="4424975"/>
                  <a:pt x="340863" y="4400076"/>
                  <a:pt x="325769" y="4321821"/>
                </a:cubicBezTo>
                <a:cubicBezTo>
                  <a:pt x="301616" y="4200882"/>
                  <a:pt x="337844" y="4140411"/>
                  <a:pt x="434458" y="4172424"/>
                </a:cubicBezTo>
                <a:cubicBezTo>
                  <a:pt x="525031" y="4204438"/>
                  <a:pt x="534089" y="4158196"/>
                  <a:pt x="509936" y="4090612"/>
                </a:cubicBezTo>
                <a:cubicBezTo>
                  <a:pt x="473706" y="3991015"/>
                  <a:pt x="512954" y="3912759"/>
                  <a:pt x="540128" y="3827390"/>
                </a:cubicBezTo>
                <a:cubicBezTo>
                  <a:pt x="582395" y="3699337"/>
                  <a:pt x="564281" y="3635309"/>
                  <a:pt x="476725" y="3539269"/>
                </a:cubicBezTo>
                <a:cubicBezTo>
                  <a:pt x="425400" y="3485914"/>
                  <a:pt x="374074" y="3439672"/>
                  <a:pt x="301616" y="3393429"/>
                </a:cubicBezTo>
                <a:cubicBezTo>
                  <a:pt x="467668" y="3368530"/>
                  <a:pt x="295577" y="3283162"/>
                  <a:pt x="352940" y="3229805"/>
                </a:cubicBezTo>
                <a:cubicBezTo>
                  <a:pt x="470686" y="3208463"/>
                  <a:pt x="564281" y="3379202"/>
                  <a:pt x="724294" y="3329402"/>
                </a:cubicBezTo>
                <a:cubicBezTo>
                  <a:pt x="531070" y="3183563"/>
                  <a:pt x="313691" y="3137322"/>
                  <a:pt x="171792" y="2941684"/>
                </a:cubicBezTo>
                <a:cubicBezTo>
                  <a:pt x="205002" y="2899000"/>
                  <a:pt x="238213" y="2941684"/>
                  <a:pt x="265385" y="2923898"/>
                </a:cubicBezTo>
                <a:cubicBezTo>
                  <a:pt x="265385" y="2913227"/>
                  <a:pt x="582395" y="2980812"/>
                  <a:pt x="600510" y="2703362"/>
                </a:cubicBezTo>
                <a:cubicBezTo>
                  <a:pt x="606548" y="2703362"/>
                  <a:pt x="612587" y="2703362"/>
                  <a:pt x="618624" y="2692689"/>
                </a:cubicBezTo>
                <a:cubicBezTo>
                  <a:pt x="651834" y="2653563"/>
                  <a:pt x="621644" y="2561080"/>
                  <a:pt x="675988" y="2553965"/>
                </a:cubicBezTo>
                <a:cubicBezTo>
                  <a:pt x="736372" y="2546851"/>
                  <a:pt x="793735" y="2514837"/>
                  <a:pt x="857136" y="2532623"/>
                </a:cubicBezTo>
                <a:cubicBezTo>
                  <a:pt x="905443" y="2546851"/>
                  <a:pt x="956768" y="2564636"/>
                  <a:pt x="1008094" y="2564636"/>
                </a:cubicBezTo>
                <a:cubicBezTo>
                  <a:pt x="1062438" y="2564636"/>
                  <a:pt x="1137916" y="2685576"/>
                  <a:pt x="1171128" y="2525509"/>
                </a:cubicBezTo>
                <a:cubicBezTo>
                  <a:pt x="1171128" y="2518395"/>
                  <a:pt x="1264720" y="2536181"/>
                  <a:pt x="1316045" y="2543294"/>
                </a:cubicBezTo>
                <a:cubicBezTo>
                  <a:pt x="1358314" y="2550408"/>
                  <a:pt x="1409640" y="2582422"/>
                  <a:pt x="1439830" y="2518395"/>
                </a:cubicBezTo>
                <a:cubicBezTo>
                  <a:pt x="1454926" y="2479267"/>
                  <a:pt x="1382466" y="2408126"/>
                  <a:pt x="1319065" y="2401012"/>
                </a:cubicBezTo>
                <a:cubicBezTo>
                  <a:pt x="1261702" y="2393898"/>
                  <a:pt x="1204338" y="2386784"/>
                  <a:pt x="1149994" y="2401012"/>
                </a:cubicBezTo>
                <a:cubicBezTo>
                  <a:pt x="1083572" y="2418796"/>
                  <a:pt x="1047342" y="2390340"/>
                  <a:pt x="1029227" y="2326314"/>
                </a:cubicBezTo>
                <a:cubicBezTo>
                  <a:pt x="1008094" y="2258731"/>
                  <a:pt x="968844" y="2223159"/>
                  <a:pt x="914500" y="2191146"/>
                </a:cubicBezTo>
                <a:cubicBezTo>
                  <a:pt x="781658" y="2112891"/>
                  <a:pt x="654854" y="2020407"/>
                  <a:pt x="509936" y="1974165"/>
                </a:cubicBezTo>
                <a:cubicBezTo>
                  <a:pt x="482764" y="1967051"/>
                  <a:pt x="449553" y="1952823"/>
                  <a:pt x="437476" y="1892353"/>
                </a:cubicBezTo>
                <a:cubicBezTo>
                  <a:pt x="829964" y="1984836"/>
                  <a:pt x="1186222" y="2223159"/>
                  <a:pt x="1590788" y="2208931"/>
                </a:cubicBezTo>
                <a:cubicBezTo>
                  <a:pt x="1482098" y="2134233"/>
                  <a:pt x="1352276" y="2130676"/>
                  <a:pt x="1234528" y="2077320"/>
                </a:cubicBezTo>
                <a:cubicBezTo>
                  <a:pt x="1319065" y="2038192"/>
                  <a:pt x="1397562" y="2080877"/>
                  <a:pt x="1476060" y="2102219"/>
                </a:cubicBezTo>
                <a:cubicBezTo>
                  <a:pt x="1542482" y="2120004"/>
                  <a:pt x="1602864" y="2123562"/>
                  <a:pt x="1608902" y="2013292"/>
                </a:cubicBezTo>
                <a:cubicBezTo>
                  <a:pt x="1608902" y="2002622"/>
                  <a:pt x="1608902" y="1995507"/>
                  <a:pt x="1608902" y="1984836"/>
                </a:cubicBezTo>
                <a:cubicBezTo>
                  <a:pt x="1584749" y="1938595"/>
                  <a:pt x="1551538" y="1917252"/>
                  <a:pt x="1509271" y="1903025"/>
                </a:cubicBezTo>
                <a:cubicBezTo>
                  <a:pt x="1485118" y="1895910"/>
                  <a:pt x="1451907" y="1881683"/>
                  <a:pt x="1451907" y="1849668"/>
                </a:cubicBezTo>
                <a:cubicBezTo>
                  <a:pt x="1454926" y="1728729"/>
                  <a:pt x="1373409" y="1693158"/>
                  <a:pt x="1294912" y="1657587"/>
                </a:cubicBezTo>
                <a:cubicBezTo>
                  <a:pt x="1337180" y="1597117"/>
                  <a:pt x="1373409" y="1639802"/>
                  <a:pt x="1406620" y="1636245"/>
                </a:cubicBezTo>
                <a:cubicBezTo>
                  <a:pt x="1427754" y="1632688"/>
                  <a:pt x="1448887" y="1629132"/>
                  <a:pt x="1448887" y="1597117"/>
                </a:cubicBezTo>
                <a:cubicBezTo>
                  <a:pt x="1448887" y="1572219"/>
                  <a:pt x="1439830" y="1540204"/>
                  <a:pt x="1418696" y="1540204"/>
                </a:cubicBezTo>
                <a:cubicBezTo>
                  <a:pt x="1285854" y="1536647"/>
                  <a:pt x="1210375" y="1365909"/>
                  <a:pt x="1071494" y="1365909"/>
                </a:cubicBezTo>
                <a:cubicBezTo>
                  <a:pt x="986960" y="1365909"/>
                  <a:pt x="1113764" y="1269868"/>
                  <a:pt x="1044324" y="1230741"/>
                </a:cubicBezTo>
                <a:cubicBezTo>
                  <a:pt x="1029227" y="1220069"/>
                  <a:pt x="1086591" y="1205842"/>
                  <a:pt x="1110744" y="1209399"/>
                </a:cubicBezTo>
                <a:cubicBezTo>
                  <a:pt x="1134897" y="1212955"/>
                  <a:pt x="1156032" y="1237855"/>
                  <a:pt x="1186222" y="1220069"/>
                </a:cubicBezTo>
                <a:cubicBezTo>
                  <a:pt x="1201318" y="1156043"/>
                  <a:pt x="1162069" y="1131144"/>
                  <a:pt x="1125840" y="1113358"/>
                </a:cubicBezTo>
                <a:cubicBezTo>
                  <a:pt x="1047342" y="1070674"/>
                  <a:pt x="968844" y="1020875"/>
                  <a:pt x="881290" y="1006647"/>
                </a:cubicBezTo>
                <a:cubicBezTo>
                  <a:pt x="851099" y="1003089"/>
                  <a:pt x="832982" y="985305"/>
                  <a:pt x="836002" y="949734"/>
                </a:cubicBezTo>
                <a:cubicBezTo>
                  <a:pt x="842040" y="903491"/>
                  <a:pt x="872232" y="917720"/>
                  <a:pt x="896385" y="921277"/>
                </a:cubicBezTo>
                <a:cubicBezTo>
                  <a:pt x="911482" y="924835"/>
                  <a:pt x="926577" y="935506"/>
                  <a:pt x="941672" y="910606"/>
                </a:cubicBezTo>
                <a:cubicBezTo>
                  <a:pt x="588434" y="658055"/>
                  <a:pt x="401247" y="672284"/>
                  <a:pt x="5740" y="465975"/>
                </a:cubicBezTo>
                <a:cubicBezTo>
                  <a:pt x="93294" y="426847"/>
                  <a:pt x="156696" y="455303"/>
                  <a:pt x="217079" y="462417"/>
                </a:cubicBezTo>
                <a:cubicBezTo>
                  <a:pt x="368036" y="480203"/>
                  <a:pt x="274442" y="512216"/>
                  <a:pt x="425400" y="533558"/>
                </a:cubicBezTo>
                <a:cubicBezTo>
                  <a:pt x="497860" y="544229"/>
                  <a:pt x="564281" y="579800"/>
                  <a:pt x="645798" y="522887"/>
                </a:cubicBezTo>
                <a:cubicBezTo>
                  <a:pt x="700142" y="483759"/>
                  <a:pt x="787696" y="526444"/>
                  <a:pt x="854118" y="558458"/>
                </a:cubicBezTo>
                <a:cubicBezTo>
                  <a:pt x="908462" y="586915"/>
                  <a:pt x="962806" y="594028"/>
                  <a:pt x="1035266" y="558458"/>
                </a:cubicBezTo>
                <a:cubicBezTo>
                  <a:pt x="968844" y="537116"/>
                  <a:pt x="917520" y="519330"/>
                  <a:pt x="866193" y="505101"/>
                </a:cubicBezTo>
                <a:cubicBezTo>
                  <a:pt x="823926" y="494431"/>
                  <a:pt x="799772" y="469532"/>
                  <a:pt x="802792" y="416176"/>
                </a:cubicBezTo>
                <a:cubicBezTo>
                  <a:pt x="802792" y="387720"/>
                  <a:pt x="793735" y="348592"/>
                  <a:pt x="823926" y="334364"/>
                </a:cubicBezTo>
                <a:cubicBezTo>
                  <a:pt x="848079" y="320135"/>
                  <a:pt x="881290" y="334364"/>
                  <a:pt x="893366" y="359262"/>
                </a:cubicBezTo>
                <a:cubicBezTo>
                  <a:pt x="908462" y="405504"/>
                  <a:pt x="923557" y="448189"/>
                  <a:pt x="974883" y="451747"/>
                </a:cubicBezTo>
                <a:cubicBezTo>
                  <a:pt x="1044324" y="458860"/>
                  <a:pt x="1005074" y="430405"/>
                  <a:pt x="992998" y="394834"/>
                </a:cubicBezTo>
                <a:cubicBezTo>
                  <a:pt x="980921" y="355706"/>
                  <a:pt x="1017152" y="345034"/>
                  <a:pt x="1041304" y="352148"/>
                </a:cubicBezTo>
                <a:cubicBezTo>
                  <a:pt x="1131878" y="384162"/>
                  <a:pt x="1225472" y="327250"/>
                  <a:pt x="1319065" y="373491"/>
                </a:cubicBezTo>
                <a:cubicBezTo>
                  <a:pt x="1294912" y="259665"/>
                  <a:pt x="1243586" y="209867"/>
                  <a:pt x="1134897" y="192082"/>
                </a:cubicBezTo>
                <a:cubicBezTo>
                  <a:pt x="1095648" y="188525"/>
                  <a:pt x="1053380" y="195638"/>
                  <a:pt x="1017152" y="163625"/>
                </a:cubicBezTo>
                <a:cubicBezTo>
                  <a:pt x="996016" y="145839"/>
                  <a:pt x="974883" y="124497"/>
                  <a:pt x="989979" y="88927"/>
                </a:cubicBezTo>
                <a:cubicBezTo>
                  <a:pt x="999036" y="64027"/>
                  <a:pt x="1023188" y="64027"/>
                  <a:pt x="1044324" y="71141"/>
                </a:cubicBezTo>
                <a:cubicBezTo>
                  <a:pt x="1131878" y="110269"/>
                  <a:pt x="1225472" y="120941"/>
                  <a:pt x="1316045" y="135168"/>
                </a:cubicBezTo>
                <a:cubicBezTo>
                  <a:pt x="1331142" y="138725"/>
                  <a:pt x="1346237" y="145839"/>
                  <a:pt x="1361334" y="110269"/>
                </a:cubicBezTo>
                <a:cubicBezTo>
                  <a:pt x="1255664" y="78255"/>
                  <a:pt x="1153012" y="35571"/>
                  <a:pt x="1047342"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877320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7C72348-B50F-4484-E8DE-6E5C1E1F0EC6}"/>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613B4A9-1C7C-4729-A016-AB42D39794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00000001">
            <a:extLst>
              <a:ext uri="{FF2B5EF4-FFF2-40B4-BE49-F238E27FC236}">
                <a16:creationId xmlns:a16="http://schemas.microsoft.com/office/drawing/2014/main" id="{A9EE044A-13A3-B600-31D3-49C5DA6BDEA6}"/>
              </a:ext>
            </a:extLst>
          </p:cNvPr>
          <p:cNvPicPr>
            <a:picLocks noChangeArrowheads="1"/>
          </p:cNvPicPr>
          <p:nvPr/>
        </p:nvPicPr>
        <p:blipFill>
          <a:blip r:embed="rId2">
            <a:extLst>
              <a:ext uri="{28A0092B-C50C-407E-A947-70E740481C1C}">
                <a14:useLocalDpi xmlns:a14="http://schemas.microsoft.com/office/drawing/2010/main" val="0"/>
              </a:ext>
            </a:extLst>
          </a:blip>
          <a:srcRect r="105" b="-1"/>
          <a:stretch/>
        </p:blipFill>
        <p:spPr bwMode="auto">
          <a:xfrm>
            <a:off x="329316" y="10"/>
            <a:ext cx="11862684" cy="6857990"/>
          </a:xfrm>
          <a:custGeom>
            <a:avLst/>
            <a:gdLst/>
            <a:ahLst/>
            <a:cxnLst/>
            <a:rect l="l" t="t" r="r" b="b"/>
            <a:pathLst>
              <a:path w="11862684" h="6858000">
                <a:moveTo>
                  <a:pt x="1047342" y="0"/>
                </a:moveTo>
                <a:lnTo>
                  <a:pt x="4590463" y="0"/>
                </a:lnTo>
                <a:lnTo>
                  <a:pt x="5499874" y="0"/>
                </a:lnTo>
                <a:lnTo>
                  <a:pt x="5723425" y="0"/>
                </a:lnTo>
                <a:lnTo>
                  <a:pt x="7580390" y="0"/>
                </a:lnTo>
                <a:lnTo>
                  <a:pt x="7747884" y="0"/>
                </a:lnTo>
                <a:lnTo>
                  <a:pt x="7824084" y="0"/>
                </a:lnTo>
                <a:lnTo>
                  <a:pt x="11862684" y="0"/>
                </a:lnTo>
                <a:lnTo>
                  <a:pt x="11862684" y="6858000"/>
                </a:lnTo>
                <a:lnTo>
                  <a:pt x="7824084" y="6858000"/>
                </a:lnTo>
                <a:lnTo>
                  <a:pt x="7747884" y="6858000"/>
                </a:lnTo>
                <a:lnTo>
                  <a:pt x="7580390" y="6858000"/>
                </a:lnTo>
                <a:lnTo>
                  <a:pt x="5723425" y="6858000"/>
                </a:lnTo>
                <a:lnTo>
                  <a:pt x="5499874" y="6858000"/>
                </a:lnTo>
                <a:lnTo>
                  <a:pt x="4590463" y="6858000"/>
                </a:lnTo>
                <a:lnTo>
                  <a:pt x="1654188" y="6858000"/>
                </a:lnTo>
                <a:cubicBezTo>
                  <a:pt x="1530404" y="6786859"/>
                  <a:pt x="1412658" y="6701489"/>
                  <a:pt x="1279816" y="6658805"/>
                </a:cubicBezTo>
                <a:cubicBezTo>
                  <a:pt x="1189242" y="6630349"/>
                  <a:pt x="1101686" y="6580550"/>
                  <a:pt x="1116783" y="6431153"/>
                </a:cubicBezTo>
                <a:cubicBezTo>
                  <a:pt x="1119802" y="6388469"/>
                  <a:pt x="1095648" y="6356456"/>
                  <a:pt x="1059419" y="6367127"/>
                </a:cubicBezTo>
                <a:cubicBezTo>
                  <a:pt x="989979" y="6388469"/>
                  <a:pt x="956768" y="6327999"/>
                  <a:pt x="917520" y="6281757"/>
                </a:cubicBezTo>
                <a:cubicBezTo>
                  <a:pt x="848079" y="6199945"/>
                  <a:pt x="781658" y="6114575"/>
                  <a:pt x="669950" y="6100347"/>
                </a:cubicBezTo>
                <a:cubicBezTo>
                  <a:pt x="691084" y="6036320"/>
                  <a:pt x="727312" y="6043434"/>
                  <a:pt x="760524" y="6057663"/>
                </a:cubicBezTo>
                <a:cubicBezTo>
                  <a:pt x="848079" y="6093234"/>
                  <a:pt x="935634" y="6132361"/>
                  <a:pt x="1023188" y="6167932"/>
                </a:cubicBezTo>
                <a:cubicBezTo>
                  <a:pt x="1080552" y="6189274"/>
                  <a:pt x="1137916" y="6221287"/>
                  <a:pt x="1213395" y="6196388"/>
                </a:cubicBezTo>
                <a:cubicBezTo>
                  <a:pt x="1146974" y="6068335"/>
                  <a:pt x="1035266" y="6043434"/>
                  <a:pt x="944692" y="6004307"/>
                </a:cubicBezTo>
                <a:cubicBezTo>
                  <a:pt x="832982" y="5954508"/>
                  <a:pt x="766562" y="5862025"/>
                  <a:pt x="685045" y="5755314"/>
                </a:cubicBezTo>
                <a:cubicBezTo>
                  <a:pt x="766562" y="5726858"/>
                  <a:pt x="817887" y="5805112"/>
                  <a:pt x="884310" y="5801555"/>
                </a:cubicBezTo>
                <a:cubicBezTo>
                  <a:pt x="887328" y="5790884"/>
                  <a:pt x="893366" y="5769542"/>
                  <a:pt x="893366" y="5769542"/>
                </a:cubicBezTo>
                <a:cubicBezTo>
                  <a:pt x="784676" y="5712629"/>
                  <a:pt x="736372" y="5605917"/>
                  <a:pt x="718256" y="5474306"/>
                </a:cubicBezTo>
                <a:cubicBezTo>
                  <a:pt x="712218" y="5406721"/>
                  <a:pt x="672970" y="5385379"/>
                  <a:pt x="633720" y="5353367"/>
                </a:cubicBezTo>
                <a:cubicBezTo>
                  <a:pt x="500878" y="5243097"/>
                  <a:pt x="358980" y="5143500"/>
                  <a:pt x="247270" y="4994104"/>
                </a:cubicBezTo>
                <a:cubicBezTo>
                  <a:pt x="377094" y="5011889"/>
                  <a:pt x="479744" y="5111487"/>
                  <a:pt x="615606" y="5154171"/>
                </a:cubicBezTo>
                <a:cubicBezTo>
                  <a:pt x="506917" y="4990547"/>
                  <a:pt x="365016" y="4905177"/>
                  <a:pt x="235194" y="4805580"/>
                </a:cubicBezTo>
                <a:cubicBezTo>
                  <a:pt x="174810" y="4759339"/>
                  <a:pt x="120468" y="4702425"/>
                  <a:pt x="51026" y="4677526"/>
                </a:cubicBezTo>
                <a:cubicBezTo>
                  <a:pt x="26873" y="4670412"/>
                  <a:pt x="-15396" y="4652628"/>
                  <a:pt x="5740" y="4602828"/>
                </a:cubicBezTo>
                <a:cubicBezTo>
                  <a:pt x="23854" y="4560144"/>
                  <a:pt x="57065" y="4574373"/>
                  <a:pt x="87257" y="4585042"/>
                </a:cubicBezTo>
                <a:cubicBezTo>
                  <a:pt x="159715" y="4613499"/>
                  <a:pt x="238213" y="4613499"/>
                  <a:pt x="337844" y="4613499"/>
                </a:cubicBezTo>
                <a:cubicBezTo>
                  <a:pt x="253310" y="4478331"/>
                  <a:pt x="99332" y="4521016"/>
                  <a:pt x="26873" y="4378734"/>
                </a:cubicBezTo>
                <a:cubicBezTo>
                  <a:pt x="117448" y="4353835"/>
                  <a:pt x="186888" y="4403633"/>
                  <a:pt x="259346" y="4414305"/>
                </a:cubicBezTo>
                <a:cubicBezTo>
                  <a:pt x="325769" y="4424975"/>
                  <a:pt x="340863" y="4400076"/>
                  <a:pt x="325769" y="4321821"/>
                </a:cubicBezTo>
                <a:cubicBezTo>
                  <a:pt x="301616" y="4200882"/>
                  <a:pt x="337844" y="4140411"/>
                  <a:pt x="434458" y="4172424"/>
                </a:cubicBezTo>
                <a:cubicBezTo>
                  <a:pt x="525031" y="4204438"/>
                  <a:pt x="534089" y="4158196"/>
                  <a:pt x="509936" y="4090612"/>
                </a:cubicBezTo>
                <a:cubicBezTo>
                  <a:pt x="473706" y="3991015"/>
                  <a:pt x="512954" y="3912759"/>
                  <a:pt x="540128" y="3827390"/>
                </a:cubicBezTo>
                <a:cubicBezTo>
                  <a:pt x="582395" y="3699337"/>
                  <a:pt x="564281" y="3635309"/>
                  <a:pt x="476725" y="3539269"/>
                </a:cubicBezTo>
                <a:cubicBezTo>
                  <a:pt x="425400" y="3485914"/>
                  <a:pt x="374074" y="3439672"/>
                  <a:pt x="301616" y="3393429"/>
                </a:cubicBezTo>
                <a:cubicBezTo>
                  <a:pt x="467668" y="3368530"/>
                  <a:pt x="295577" y="3283162"/>
                  <a:pt x="352940" y="3229805"/>
                </a:cubicBezTo>
                <a:cubicBezTo>
                  <a:pt x="470686" y="3208463"/>
                  <a:pt x="564281" y="3379202"/>
                  <a:pt x="724294" y="3329402"/>
                </a:cubicBezTo>
                <a:cubicBezTo>
                  <a:pt x="531070" y="3183563"/>
                  <a:pt x="313691" y="3137322"/>
                  <a:pt x="171792" y="2941684"/>
                </a:cubicBezTo>
                <a:cubicBezTo>
                  <a:pt x="205002" y="2899000"/>
                  <a:pt x="238213" y="2941684"/>
                  <a:pt x="265385" y="2923898"/>
                </a:cubicBezTo>
                <a:cubicBezTo>
                  <a:pt x="265385" y="2913227"/>
                  <a:pt x="582395" y="2980812"/>
                  <a:pt x="600510" y="2703362"/>
                </a:cubicBezTo>
                <a:cubicBezTo>
                  <a:pt x="606548" y="2703362"/>
                  <a:pt x="612587" y="2703362"/>
                  <a:pt x="618624" y="2692689"/>
                </a:cubicBezTo>
                <a:cubicBezTo>
                  <a:pt x="651834" y="2653563"/>
                  <a:pt x="621644" y="2561080"/>
                  <a:pt x="675988" y="2553965"/>
                </a:cubicBezTo>
                <a:cubicBezTo>
                  <a:pt x="736372" y="2546851"/>
                  <a:pt x="793735" y="2514837"/>
                  <a:pt x="857136" y="2532623"/>
                </a:cubicBezTo>
                <a:cubicBezTo>
                  <a:pt x="905443" y="2546851"/>
                  <a:pt x="956768" y="2564636"/>
                  <a:pt x="1008094" y="2564636"/>
                </a:cubicBezTo>
                <a:cubicBezTo>
                  <a:pt x="1062438" y="2564636"/>
                  <a:pt x="1137916" y="2685576"/>
                  <a:pt x="1171128" y="2525509"/>
                </a:cubicBezTo>
                <a:cubicBezTo>
                  <a:pt x="1171128" y="2518395"/>
                  <a:pt x="1264720" y="2536181"/>
                  <a:pt x="1316045" y="2543294"/>
                </a:cubicBezTo>
                <a:cubicBezTo>
                  <a:pt x="1358314" y="2550408"/>
                  <a:pt x="1409640" y="2582422"/>
                  <a:pt x="1439830" y="2518395"/>
                </a:cubicBezTo>
                <a:cubicBezTo>
                  <a:pt x="1454926" y="2479267"/>
                  <a:pt x="1382466" y="2408126"/>
                  <a:pt x="1319065" y="2401012"/>
                </a:cubicBezTo>
                <a:cubicBezTo>
                  <a:pt x="1261702" y="2393898"/>
                  <a:pt x="1204338" y="2386784"/>
                  <a:pt x="1149994" y="2401012"/>
                </a:cubicBezTo>
                <a:cubicBezTo>
                  <a:pt x="1083572" y="2418796"/>
                  <a:pt x="1047342" y="2390340"/>
                  <a:pt x="1029227" y="2326314"/>
                </a:cubicBezTo>
                <a:cubicBezTo>
                  <a:pt x="1008094" y="2258731"/>
                  <a:pt x="968844" y="2223159"/>
                  <a:pt x="914500" y="2191146"/>
                </a:cubicBezTo>
                <a:cubicBezTo>
                  <a:pt x="781658" y="2112891"/>
                  <a:pt x="654854" y="2020407"/>
                  <a:pt x="509936" y="1974165"/>
                </a:cubicBezTo>
                <a:cubicBezTo>
                  <a:pt x="482764" y="1967051"/>
                  <a:pt x="449553" y="1952823"/>
                  <a:pt x="437476" y="1892353"/>
                </a:cubicBezTo>
                <a:cubicBezTo>
                  <a:pt x="829964" y="1984836"/>
                  <a:pt x="1186222" y="2223159"/>
                  <a:pt x="1590788" y="2208931"/>
                </a:cubicBezTo>
                <a:cubicBezTo>
                  <a:pt x="1482098" y="2134233"/>
                  <a:pt x="1352276" y="2130676"/>
                  <a:pt x="1234528" y="2077320"/>
                </a:cubicBezTo>
                <a:cubicBezTo>
                  <a:pt x="1319065" y="2038192"/>
                  <a:pt x="1397562" y="2080877"/>
                  <a:pt x="1476060" y="2102219"/>
                </a:cubicBezTo>
                <a:cubicBezTo>
                  <a:pt x="1542482" y="2120004"/>
                  <a:pt x="1602864" y="2123562"/>
                  <a:pt x="1608902" y="2013292"/>
                </a:cubicBezTo>
                <a:cubicBezTo>
                  <a:pt x="1608902" y="2002622"/>
                  <a:pt x="1608902" y="1995507"/>
                  <a:pt x="1608902" y="1984836"/>
                </a:cubicBezTo>
                <a:cubicBezTo>
                  <a:pt x="1584749" y="1938595"/>
                  <a:pt x="1551538" y="1917252"/>
                  <a:pt x="1509271" y="1903025"/>
                </a:cubicBezTo>
                <a:cubicBezTo>
                  <a:pt x="1485118" y="1895910"/>
                  <a:pt x="1451907" y="1881683"/>
                  <a:pt x="1451907" y="1849668"/>
                </a:cubicBezTo>
                <a:cubicBezTo>
                  <a:pt x="1454926" y="1728729"/>
                  <a:pt x="1373409" y="1693158"/>
                  <a:pt x="1294912" y="1657587"/>
                </a:cubicBezTo>
                <a:cubicBezTo>
                  <a:pt x="1337180" y="1597117"/>
                  <a:pt x="1373409" y="1639802"/>
                  <a:pt x="1406620" y="1636245"/>
                </a:cubicBezTo>
                <a:cubicBezTo>
                  <a:pt x="1427754" y="1632688"/>
                  <a:pt x="1448887" y="1629132"/>
                  <a:pt x="1448887" y="1597117"/>
                </a:cubicBezTo>
                <a:cubicBezTo>
                  <a:pt x="1448887" y="1572219"/>
                  <a:pt x="1439830" y="1540204"/>
                  <a:pt x="1418696" y="1540204"/>
                </a:cubicBezTo>
                <a:cubicBezTo>
                  <a:pt x="1285854" y="1536647"/>
                  <a:pt x="1210375" y="1365909"/>
                  <a:pt x="1071494" y="1365909"/>
                </a:cubicBezTo>
                <a:cubicBezTo>
                  <a:pt x="986960" y="1365909"/>
                  <a:pt x="1113764" y="1269868"/>
                  <a:pt x="1044324" y="1230741"/>
                </a:cubicBezTo>
                <a:cubicBezTo>
                  <a:pt x="1029227" y="1220069"/>
                  <a:pt x="1086591" y="1205842"/>
                  <a:pt x="1110744" y="1209399"/>
                </a:cubicBezTo>
                <a:cubicBezTo>
                  <a:pt x="1134897" y="1212955"/>
                  <a:pt x="1156032" y="1237855"/>
                  <a:pt x="1186222" y="1220069"/>
                </a:cubicBezTo>
                <a:cubicBezTo>
                  <a:pt x="1201318" y="1156043"/>
                  <a:pt x="1162069" y="1131144"/>
                  <a:pt x="1125840" y="1113358"/>
                </a:cubicBezTo>
                <a:cubicBezTo>
                  <a:pt x="1047342" y="1070674"/>
                  <a:pt x="968844" y="1020875"/>
                  <a:pt x="881290" y="1006647"/>
                </a:cubicBezTo>
                <a:cubicBezTo>
                  <a:pt x="851099" y="1003089"/>
                  <a:pt x="832982" y="985305"/>
                  <a:pt x="836002" y="949734"/>
                </a:cubicBezTo>
                <a:cubicBezTo>
                  <a:pt x="842040" y="903491"/>
                  <a:pt x="872232" y="917720"/>
                  <a:pt x="896385" y="921277"/>
                </a:cubicBezTo>
                <a:cubicBezTo>
                  <a:pt x="911482" y="924835"/>
                  <a:pt x="926577" y="935506"/>
                  <a:pt x="941672" y="910606"/>
                </a:cubicBezTo>
                <a:cubicBezTo>
                  <a:pt x="588434" y="658055"/>
                  <a:pt x="401247" y="672284"/>
                  <a:pt x="5740" y="465975"/>
                </a:cubicBezTo>
                <a:cubicBezTo>
                  <a:pt x="93294" y="426847"/>
                  <a:pt x="156696" y="455303"/>
                  <a:pt x="217079" y="462417"/>
                </a:cubicBezTo>
                <a:cubicBezTo>
                  <a:pt x="368036" y="480203"/>
                  <a:pt x="274442" y="512216"/>
                  <a:pt x="425400" y="533558"/>
                </a:cubicBezTo>
                <a:cubicBezTo>
                  <a:pt x="497860" y="544229"/>
                  <a:pt x="564281" y="579800"/>
                  <a:pt x="645798" y="522887"/>
                </a:cubicBezTo>
                <a:cubicBezTo>
                  <a:pt x="700142" y="483759"/>
                  <a:pt x="787696" y="526444"/>
                  <a:pt x="854118" y="558458"/>
                </a:cubicBezTo>
                <a:cubicBezTo>
                  <a:pt x="908462" y="586915"/>
                  <a:pt x="962806" y="594028"/>
                  <a:pt x="1035266" y="558458"/>
                </a:cubicBezTo>
                <a:cubicBezTo>
                  <a:pt x="968844" y="537116"/>
                  <a:pt x="917520" y="519330"/>
                  <a:pt x="866193" y="505101"/>
                </a:cubicBezTo>
                <a:cubicBezTo>
                  <a:pt x="823926" y="494431"/>
                  <a:pt x="799772" y="469532"/>
                  <a:pt x="802792" y="416176"/>
                </a:cubicBezTo>
                <a:cubicBezTo>
                  <a:pt x="802792" y="387720"/>
                  <a:pt x="793735" y="348592"/>
                  <a:pt x="823926" y="334364"/>
                </a:cubicBezTo>
                <a:cubicBezTo>
                  <a:pt x="848079" y="320135"/>
                  <a:pt x="881290" y="334364"/>
                  <a:pt x="893366" y="359262"/>
                </a:cubicBezTo>
                <a:cubicBezTo>
                  <a:pt x="908462" y="405504"/>
                  <a:pt x="923557" y="448189"/>
                  <a:pt x="974883" y="451747"/>
                </a:cubicBezTo>
                <a:cubicBezTo>
                  <a:pt x="1044324" y="458860"/>
                  <a:pt x="1005074" y="430405"/>
                  <a:pt x="992998" y="394834"/>
                </a:cubicBezTo>
                <a:cubicBezTo>
                  <a:pt x="980921" y="355706"/>
                  <a:pt x="1017152" y="345034"/>
                  <a:pt x="1041304" y="352148"/>
                </a:cubicBezTo>
                <a:cubicBezTo>
                  <a:pt x="1131878" y="384162"/>
                  <a:pt x="1225472" y="327250"/>
                  <a:pt x="1319065" y="373491"/>
                </a:cubicBezTo>
                <a:cubicBezTo>
                  <a:pt x="1294912" y="259665"/>
                  <a:pt x="1243586" y="209867"/>
                  <a:pt x="1134897" y="192082"/>
                </a:cubicBezTo>
                <a:cubicBezTo>
                  <a:pt x="1095648" y="188525"/>
                  <a:pt x="1053380" y="195638"/>
                  <a:pt x="1017152" y="163625"/>
                </a:cubicBezTo>
                <a:cubicBezTo>
                  <a:pt x="996016" y="145839"/>
                  <a:pt x="974883" y="124497"/>
                  <a:pt x="989979" y="88927"/>
                </a:cubicBezTo>
                <a:cubicBezTo>
                  <a:pt x="999036" y="64027"/>
                  <a:pt x="1023188" y="64027"/>
                  <a:pt x="1044324" y="71141"/>
                </a:cubicBezTo>
                <a:cubicBezTo>
                  <a:pt x="1131878" y="110269"/>
                  <a:pt x="1225472" y="120941"/>
                  <a:pt x="1316045" y="135168"/>
                </a:cubicBezTo>
                <a:cubicBezTo>
                  <a:pt x="1331142" y="138725"/>
                  <a:pt x="1346237" y="145839"/>
                  <a:pt x="1361334" y="110269"/>
                </a:cubicBezTo>
                <a:cubicBezTo>
                  <a:pt x="1255664" y="78255"/>
                  <a:pt x="1153012" y="35571"/>
                  <a:pt x="1047342"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284545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71BAECF-A4B7-F04B-F304-AF37C4C625E0}"/>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613B4A9-1C7C-4729-A016-AB42D39794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00000000">
            <a:extLst>
              <a:ext uri="{FF2B5EF4-FFF2-40B4-BE49-F238E27FC236}">
                <a16:creationId xmlns:a16="http://schemas.microsoft.com/office/drawing/2014/main" id="{DA0BC915-58E0-200C-D4FC-9A79D55FC554}"/>
              </a:ext>
            </a:extLst>
          </p:cNvPr>
          <p:cNvPicPr>
            <a:picLocks noChangeArrowheads="1"/>
          </p:cNvPicPr>
          <p:nvPr/>
        </p:nvPicPr>
        <p:blipFill>
          <a:blip r:embed="rId2">
            <a:extLst>
              <a:ext uri="{28A0092B-C50C-407E-A947-70E740481C1C}">
                <a14:useLocalDpi xmlns:a14="http://schemas.microsoft.com/office/drawing/2010/main" val="0"/>
              </a:ext>
            </a:extLst>
          </a:blip>
          <a:srcRect t="325" r="1" b="1"/>
          <a:stretch/>
        </p:blipFill>
        <p:spPr bwMode="auto">
          <a:xfrm>
            <a:off x="329316" y="10"/>
            <a:ext cx="11862684" cy="6857990"/>
          </a:xfrm>
          <a:custGeom>
            <a:avLst/>
            <a:gdLst/>
            <a:ahLst/>
            <a:cxnLst/>
            <a:rect l="l" t="t" r="r" b="b"/>
            <a:pathLst>
              <a:path w="11862684" h="6858000">
                <a:moveTo>
                  <a:pt x="1047342" y="0"/>
                </a:moveTo>
                <a:lnTo>
                  <a:pt x="4590463" y="0"/>
                </a:lnTo>
                <a:lnTo>
                  <a:pt x="5499874" y="0"/>
                </a:lnTo>
                <a:lnTo>
                  <a:pt x="5723425" y="0"/>
                </a:lnTo>
                <a:lnTo>
                  <a:pt x="7580390" y="0"/>
                </a:lnTo>
                <a:lnTo>
                  <a:pt x="7747884" y="0"/>
                </a:lnTo>
                <a:lnTo>
                  <a:pt x="7824084" y="0"/>
                </a:lnTo>
                <a:lnTo>
                  <a:pt x="11862684" y="0"/>
                </a:lnTo>
                <a:lnTo>
                  <a:pt x="11862684" y="6858000"/>
                </a:lnTo>
                <a:lnTo>
                  <a:pt x="7824084" y="6858000"/>
                </a:lnTo>
                <a:lnTo>
                  <a:pt x="7747884" y="6858000"/>
                </a:lnTo>
                <a:lnTo>
                  <a:pt x="7580390" y="6858000"/>
                </a:lnTo>
                <a:lnTo>
                  <a:pt x="5723425" y="6858000"/>
                </a:lnTo>
                <a:lnTo>
                  <a:pt x="5499874" y="6858000"/>
                </a:lnTo>
                <a:lnTo>
                  <a:pt x="4590463" y="6858000"/>
                </a:lnTo>
                <a:lnTo>
                  <a:pt x="1654188" y="6858000"/>
                </a:lnTo>
                <a:cubicBezTo>
                  <a:pt x="1530404" y="6786859"/>
                  <a:pt x="1412658" y="6701489"/>
                  <a:pt x="1279816" y="6658805"/>
                </a:cubicBezTo>
                <a:cubicBezTo>
                  <a:pt x="1189242" y="6630349"/>
                  <a:pt x="1101686" y="6580550"/>
                  <a:pt x="1116783" y="6431153"/>
                </a:cubicBezTo>
                <a:cubicBezTo>
                  <a:pt x="1119802" y="6388469"/>
                  <a:pt x="1095648" y="6356456"/>
                  <a:pt x="1059419" y="6367127"/>
                </a:cubicBezTo>
                <a:cubicBezTo>
                  <a:pt x="989979" y="6388469"/>
                  <a:pt x="956768" y="6327999"/>
                  <a:pt x="917520" y="6281757"/>
                </a:cubicBezTo>
                <a:cubicBezTo>
                  <a:pt x="848079" y="6199945"/>
                  <a:pt x="781658" y="6114575"/>
                  <a:pt x="669950" y="6100347"/>
                </a:cubicBezTo>
                <a:cubicBezTo>
                  <a:pt x="691084" y="6036320"/>
                  <a:pt x="727312" y="6043434"/>
                  <a:pt x="760524" y="6057663"/>
                </a:cubicBezTo>
                <a:cubicBezTo>
                  <a:pt x="848079" y="6093234"/>
                  <a:pt x="935634" y="6132361"/>
                  <a:pt x="1023188" y="6167932"/>
                </a:cubicBezTo>
                <a:cubicBezTo>
                  <a:pt x="1080552" y="6189274"/>
                  <a:pt x="1137916" y="6221287"/>
                  <a:pt x="1213395" y="6196388"/>
                </a:cubicBezTo>
                <a:cubicBezTo>
                  <a:pt x="1146974" y="6068335"/>
                  <a:pt x="1035266" y="6043434"/>
                  <a:pt x="944692" y="6004307"/>
                </a:cubicBezTo>
                <a:cubicBezTo>
                  <a:pt x="832982" y="5954508"/>
                  <a:pt x="766562" y="5862025"/>
                  <a:pt x="685045" y="5755314"/>
                </a:cubicBezTo>
                <a:cubicBezTo>
                  <a:pt x="766562" y="5726858"/>
                  <a:pt x="817887" y="5805112"/>
                  <a:pt x="884310" y="5801555"/>
                </a:cubicBezTo>
                <a:cubicBezTo>
                  <a:pt x="887328" y="5790884"/>
                  <a:pt x="893366" y="5769542"/>
                  <a:pt x="893366" y="5769542"/>
                </a:cubicBezTo>
                <a:cubicBezTo>
                  <a:pt x="784676" y="5712629"/>
                  <a:pt x="736372" y="5605917"/>
                  <a:pt x="718256" y="5474306"/>
                </a:cubicBezTo>
                <a:cubicBezTo>
                  <a:pt x="712218" y="5406721"/>
                  <a:pt x="672970" y="5385379"/>
                  <a:pt x="633720" y="5353367"/>
                </a:cubicBezTo>
                <a:cubicBezTo>
                  <a:pt x="500878" y="5243097"/>
                  <a:pt x="358980" y="5143500"/>
                  <a:pt x="247270" y="4994104"/>
                </a:cubicBezTo>
                <a:cubicBezTo>
                  <a:pt x="377094" y="5011889"/>
                  <a:pt x="479744" y="5111487"/>
                  <a:pt x="615606" y="5154171"/>
                </a:cubicBezTo>
                <a:cubicBezTo>
                  <a:pt x="506917" y="4990547"/>
                  <a:pt x="365016" y="4905177"/>
                  <a:pt x="235194" y="4805580"/>
                </a:cubicBezTo>
                <a:cubicBezTo>
                  <a:pt x="174810" y="4759339"/>
                  <a:pt x="120468" y="4702425"/>
                  <a:pt x="51026" y="4677526"/>
                </a:cubicBezTo>
                <a:cubicBezTo>
                  <a:pt x="26873" y="4670412"/>
                  <a:pt x="-15396" y="4652628"/>
                  <a:pt x="5740" y="4602828"/>
                </a:cubicBezTo>
                <a:cubicBezTo>
                  <a:pt x="23854" y="4560144"/>
                  <a:pt x="57065" y="4574373"/>
                  <a:pt x="87257" y="4585042"/>
                </a:cubicBezTo>
                <a:cubicBezTo>
                  <a:pt x="159715" y="4613499"/>
                  <a:pt x="238213" y="4613499"/>
                  <a:pt x="337844" y="4613499"/>
                </a:cubicBezTo>
                <a:cubicBezTo>
                  <a:pt x="253310" y="4478331"/>
                  <a:pt x="99332" y="4521016"/>
                  <a:pt x="26873" y="4378734"/>
                </a:cubicBezTo>
                <a:cubicBezTo>
                  <a:pt x="117448" y="4353835"/>
                  <a:pt x="186888" y="4403633"/>
                  <a:pt x="259346" y="4414305"/>
                </a:cubicBezTo>
                <a:cubicBezTo>
                  <a:pt x="325769" y="4424975"/>
                  <a:pt x="340863" y="4400076"/>
                  <a:pt x="325769" y="4321821"/>
                </a:cubicBezTo>
                <a:cubicBezTo>
                  <a:pt x="301616" y="4200882"/>
                  <a:pt x="337844" y="4140411"/>
                  <a:pt x="434458" y="4172424"/>
                </a:cubicBezTo>
                <a:cubicBezTo>
                  <a:pt x="525031" y="4204438"/>
                  <a:pt x="534089" y="4158196"/>
                  <a:pt x="509936" y="4090612"/>
                </a:cubicBezTo>
                <a:cubicBezTo>
                  <a:pt x="473706" y="3991015"/>
                  <a:pt x="512954" y="3912759"/>
                  <a:pt x="540128" y="3827390"/>
                </a:cubicBezTo>
                <a:cubicBezTo>
                  <a:pt x="582395" y="3699337"/>
                  <a:pt x="564281" y="3635309"/>
                  <a:pt x="476725" y="3539269"/>
                </a:cubicBezTo>
                <a:cubicBezTo>
                  <a:pt x="425400" y="3485914"/>
                  <a:pt x="374074" y="3439672"/>
                  <a:pt x="301616" y="3393429"/>
                </a:cubicBezTo>
                <a:cubicBezTo>
                  <a:pt x="467668" y="3368530"/>
                  <a:pt x="295577" y="3283162"/>
                  <a:pt x="352940" y="3229805"/>
                </a:cubicBezTo>
                <a:cubicBezTo>
                  <a:pt x="470686" y="3208463"/>
                  <a:pt x="564281" y="3379202"/>
                  <a:pt x="724294" y="3329402"/>
                </a:cubicBezTo>
                <a:cubicBezTo>
                  <a:pt x="531070" y="3183563"/>
                  <a:pt x="313691" y="3137322"/>
                  <a:pt x="171792" y="2941684"/>
                </a:cubicBezTo>
                <a:cubicBezTo>
                  <a:pt x="205002" y="2899000"/>
                  <a:pt x="238213" y="2941684"/>
                  <a:pt x="265385" y="2923898"/>
                </a:cubicBezTo>
                <a:cubicBezTo>
                  <a:pt x="265385" y="2913227"/>
                  <a:pt x="582395" y="2980812"/>
                  <a:pt x="600510" y="2703362"/>
                </a:cubicBezTo>
                <a:cubicBezTo>
                  <a:pt x="606548" y="2703362"/>
                  <a:pt x="612587" y="2703362"/>
                  <a:pt x="618624" y="2692689"/>
                </a:cubicBezTo>
                <a:cubicBezTo>
                  <a:pt x="651834" y="2653563"/>
                  <a:pt x="621644" y="2561080"/>
                  <a:pt x="675988" y="2553965"/>
                </a:cubicBezTo>
                <a:cubicBezTo>
                  <a:pt x="736372" y="2546851"/>
                  <a:pt x="793735" y="2514837"/>
                  <a:pt x="857136" y="2532623"/>
                </a:cubicBezTo>
                <a:cubicBezTo>
                  <a:pt x="905443" y="2546851"/>
                  <a:pt x="956768" y="2564636"/>
                  <a:pt x="1008094" y="2564636"/>
                </a:cubicBezTo>
                <a:cubicBezTo>
                  <a:pt x="1062438" y="2564636"/>
                  <a:pt x="1137916" y="2685576"/>
                  <a:pt x="1171128" y="2525509"/>
                </a:cubicBezTo>
                <a:cubicBezTo>
                  <a:pt x="1171128" y="2518395"/>
                  <a:pt x="1264720" y="2536181"/>
                  <a:pt x="1316045" y="2543294"/>
                </a:cubicBezTo>
                <a:cubicBezTo>
                  <a:pt x="1358314" y="2550408"/>
                  <a:pt x="1409640" y="2582422"/>
                  <a:pt x="1439830" y="2518395"/>
                </a:cubicBezTo>
                <a:cubicBezTo>
                  <a:pt x="1454926" y="2479267"/>
                  <a:pt x="1382466" y="2408126"/>
                  <a:pt x="1319065" y="2401012"/>
                </a:cubicBezTo>
                <a:cubicBezTo>
                  <a:pt x="1261702" y="2393898"/>
                  <a:pt x="1204338" y="2386784"/>
                  <a:pt x="1149994" y="2401012"/>
                </a:cubicBezTo>
                <a:cubicBezTo>
                  <a:pt x="1083572" y="2418796"/>
                  <a:pt x="1047342" y="2390340"/>
                  <a:pt x="1029227" y="2326314"/>
                </a:cubicBezTo>
                <a:cubicBezTo>
                  <a:pt x="1008094" y="2258731"/>
                  <a:pt x="968844" y="2223159"/>
                  <a:pt x="914500" y="2191146"/>
                </a:cubicBezTo>
                <a:cubicBezTo>
                  <a:pt x="781658" y="2112891"/>
                  <a:pt x="654854" y="2020407"/>
                  <a:pt x="509936" y="1974165"/>
                </a:cubicBezTo>
                <a:cubicBezTo>
                  <a:pt x="482764" y="1967051"/>
                  <a:pt x="449553" y="1952823"/>
                  <a:pt x="437476" y="1892353"/>
                </a:cubicBezTo>
                <a:cubicBezTo>
                  <a:pt x="829964" y="1984836"/>
                  <a:pt x="1186222" y="2223159"/>
                  <a:pt x="1590788" y="2208931"/>
                </a:cubicBezTo>
                <a:cubicBezTo>
                  <a:pt x="1482098" y="2134233"/>
                  <a:pt x="1352276" y="2130676"/>
                  <a:pt x="1234528" y="2077320"/>
                </a:cubicBezTo>
                <a:cubicBezTo>
                  <a:pt x="1319065" y="2038192"/>
                  <a:pt x="1397562" y="2080877"/>
                  <a:pt x="1476060" y="2102219"/>
                </a:cubicBezTo>
                <a:cubicBezTo>
                  <a:pt x="1542482" y="2120004"/>
                  <a:pt x="1602864" y="2123562"/>
                  <a:pt x="1608902" y="2013292"/>
                </a:cubicBezTo>
                <a:cubicBezTo>
                  <a:pt x="1608902" y="2002622"/>
                  <a:pt x="1608902" y="1995507"/>
                  <a:pt x="1608902" y="1984836"/>
                </a:cubicBezTo>
                <a:cubicBezTo>
                  <a:pt x="1584749" y="1938595"/>
                  <a:pt x="1551538" y="1917252"/>
                  <a:pt x="1509271" y="1903025"/>
                </a:cubicBezTo>
                <a:cubicBezTo>
                  <a:pt x="1485118" y="1895910"/>
                  <a:pt x="1451907" y="1881683"/>
                  <a:pt x="1451907" y="1849668"/>
                </a:cubicBezTo>
                <a:cubicBezTo>
                  <a:pt x="1454926" y="1728729"/>
                  <a:pt x="1373409" y="1693158"/>
                  <a:pt x="1294912" y="1657587"/>
                </a:cubicBezTo>
                <a:cubicBezTo>
                  <a:pt x="1337180" y="1597117"/>
                  <a:pt x="1373409" y="1639802"/>
                  <a:pt x="1406620" y="1636245"/>
                </a:cubicBezTo>
                <a:cubicBezTo>
                  <a:pt x="1427754" y="1632688"/>
                  <a:pt x="1448887" y="1629132"/>
                  <a:pt x="1448887" y="1597117"/>
                </a:cubicBezTo>
                <a:cubicBezTo>
                  <a:pt x="1448887" y="1572219"/>
                  <a:pt x="1439830" y="1540204"/>
                  <a:pt x="1418696" y="1540204"/>
                </a:cubicBezTo>
                <a:cubicBezTo>
                  <a:pt x="1285854" y="1536647"/>
                  <a:pt x="1210375" y="1365909"/>
                  <a:pt x="1071494" y="1365909"/>
                </a:cubicBezTo>
                <a:cubicBezTo>
                  <a:pt x="986960" y="1365909"/>
                  <a:pt x="1113764" y="1269868"/>
                  <a:pt x="1044324" y="1230741"/>
                </a:cubicBezTo>
                <a:cubicBezTo>
                  <a:pt x="1029227" y="1220069"/>
                  <a:pt x="1086591" y="1205842"/>
                  <a:pt x="1110744" y="1209399"/>
                </a:cubicBezTo>
                <a:cubicBezTo>
                  <a:pt x="1134897" y="1212955"/>
                  <a:pt x="1156032" y="1237855"/>
                  <a:pt x="1186222" y="1220069"/>
                </a:cubicBezTo>
                <a:cubicBezTo>
                  <a:pt x="1201318" y="1156043"/>
                  <a:pt x="1162069" y="1131144"/>
                  <a:pt x="1125840" y="1113358"/>
                </a:cubicBezTo>
                <a:cubicBezTo>
                  <a:pt x="1047342" y="1070674"/>
                  <a:pt x="968844" y="1020875"/>
                  <a:pt x="881290" y="1006647"/>
                </a:cubicBezTo>
                <a:cubicBezTo>
                  <a:pt x="851099" y="1003089"/>
                  <a:pt x="832982" y="985305"/>
                  <a:pt x="836002" y="949734"/>
                </a:cubicBezTo>
                <a:cubicBezTo>
                  <a:pt x="842040" y="903491"/>
                  <a:pt x="872232" y="917720"/>
                  <a:pt x="896385" y="921277"/>
                </a:cubicBezTo>
                <a:cubicBezTo>
                  <a:pt x="911482" y="924835"/>
                  <a:pt x="926577" y="935506"/>
                  <a:pt x="941672" y="910606"/>
                </a:cubicBezTo>
                <a:cubicBezTo>
                  <a:pt x="588434" y="658055"/>
                  <a:pt x="401247" y="672284"/>
                  <a:pt x="5740" y="465975"/>
                </a:cubicBezTo>
                <a:cubicBezTo>
                  <a:pt x="93294" y="426847"/>
                  <a:pt x="156696" y="455303"/>
                  <a:pt x="217079" y="462417"/>
                </a:cubicBezTo>
                <a:cubicBezTo>
                  <a:pt x="368036" y="480203"/>
                  <a:pt x="274442" y="512216"/>
                  <a:pt x="425400" y="533558"/>
                </a:cubicBezTo>
                <a:cubicBezTo>
                  <a:pt x="497860" y="544229"/>
                  <a:pt x="564281" y="579800"/>
                  <a:pt x="645798" y="522887"/>
                </a:cubicBezTo>
                <a:cubicBezTo>
                  <a:pt x="700142" y="483759"/>
                  <a:pt x="787696" y="526444"/>
                  <a:pt x="854118" y="558458"/>
                </a:cubicBezTo>
                <a:cubicBezTo>
                  <a:pt x="908462" y="586915"/>
                  <a:pt x="962806" y="594028"/>
                  <a:pt x="1035266" y="558458"/>
                </a:cubicBezTo>
                <a:cubicBezTo>
                  <a:pt x="968844" y="537116"/>
                  <a:pt x="917520" y="519330"/>
                  <a:pt x="866193" y="505101"/>
                </a:cubicBezTo>
                <a:cubicBezTo>
                  <a:pt x="823926" y="494431"/>
                  <a:pt x="799772" y="469532"/>
                  <a:pt x="802792" y="416176"/>
                </a:cubicBezTo>
                <a:cubicBezTo>
                  <a:pt x="802792" y="387720"/>
                  <a:pt x="793735" y="348592"/>
                  <a:pt x="823926" y="334364"/>
                </a:cubicBezTo>
                <a:cubicBezTo>
                  <a:pt x="848079" y="320135"/>
                  <a:pt x="881290" y="334364"/>
                  <a:pt x="893366" y="359262"/>
                </a:cubicBezTo>
                <a:cubicBezTo>
                  <a:pt x="908462" y="405504"/>
                  <a:pt x="923557" y="448189"/>
                  <a:pt x="974883" y="451747"/>
                </a:cubicBezTo>
                <a:cubicBezTo>
                  <a:pt x="1044324" y="458860"/>
                  <a:pt x="1005074" y="430405"/>
                  <a:pt x="992998" y="394834"/>
                </a:cubicBezTo>
                <a:cubicBezTo>
                  <a:pt x="980921" y="355706"/>
                  <a:pt x="1017152" y="345034"/>
                  <a:pt x="1041304" y="352148"/>
                </a:cubicBezTo>
                <a:cubicBezTo>
                  <a:pt x="1131878" y="384162"/>
                  <a:pt x="1225472" y="327250"/>
                  <a:pt x="1319065" y="373491"/>
                </a:cubicBezTo>
                <a:cubicBezTo>
                  <a:pt x="1294912" y="259665"/>
                  <a:pt x="1243586" y="209867"/>
                  <a:pt x="1134897" y="192082"/>
                </a:cubicBezTo>
                <a:cubicBezTo>
                  <a:pt x="1095648" y="188525"/>
                  <a:pt x="1053380" y="195638"/>
                  <a:pt x="1017152" y="163625"/>
                </a:cubicBezTo>
                <a:cubicBezTo>
                  <a:pt x="996016" y="145839"/>
                  <a:pt x="974883" y="124497"/>
                  <a:pt x="989979" y="88927"/>
                </a:cubicBezTo>
                <a:cubicBezTo>
                  <a:pt x="999036" y="64027"/>
                  <a:pt x="1023188" y="64027"/>
                  <a:pt x="1044324" y="71141"/>
                </a:cubicBezTo>
                <a:cubicBezTo>
                  <a:pt x="1131878" y="110269"/>
                  <a:pt x="1225472" y="120941"/>
                  <a:pt x="1316045" y="135168"/>
                </a:cubicBezTo>
                <a:cubicBezTo>
                  <a:pt x="1331142" y="138725"/>
                  <a:pt x="1346237" y="145839"/>
                  <a:pt x="1361334" y="110269"/>
                </a:cubicBezTo>
                <a:cubicBezTo>
                  <a:pt x="1255664" y="78255"/>
                  <a:pt x="1153012" y="35571"/>
                  <a:pt x="1047342"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179066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226DF37-0B38-C8A9-5055-F250624B4B40}"/>
              </a:ext>
            </a:extLst>
          </p:cNvPr>
          <p:cNvSpPr txBox="1"/>
          <p:nvPr/>
        </p:nvSpPr>
        <p:spPr>
          <a:xfrm>
            <a:off x="448019" y="317160"/>
            <a:ext cx="11472231" cy="5401479"/>
          </a:xfrm>
          <a:prstGeom prst="rect">
            <a:avLst/>
          </a:prstGeom>
          <a:noFill/>
        </p:spPr>
        <p:txBody>
          <a:bodyPr wrap="square">
            <a:spAutoFit/>
          </a:bodyPr>
          <a:lstStyle/>
          <a:p>
            <a:r>
              <a:rPr lang="pt-BR" sz="11500" dirty="0"/>
              <a:t>https://</a:t>
            </a:r>
            <a:r>
              <a:rPr lang="pt-BR" sz="11500" dirty="0" err="1"/>
              <a:t>www.youtube.com</a:t>
            </a:r>
            <a:r>
              <a:rPr lang="pt-BR" sz="11500" dirty="0"/>
              <a:t>/</a:t>
            </a:r>
            <a:r>
              <a:rPr lang="pt-BR" sz="11500" dirty="0" err="1"/>
              <a:t>watch?v</a:t>
            </a:r>
            <a:r>
              <a:rPr lang="pt-BR" sz="11500" dirty="0"/>
              <a:t>=H-6PnwpGQTU</a:t>
            </a:r>
          </a:p>
        </p:txBody>
      </p:sp>
    </p:spTree>
    <p:extLst>
      <p:ext uri="{BB962C8B-B14F-4D97-AF65-F5344CB8AC3E}">
        <p14:creationId xmlns:p14="http://schemas.microsoft.com/office/powerpoint/2010/main" val="750506336"/>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627</TotalTime>
  <Words>2967</Words>
  <Application>Microsoft Macintosh PowerPoint</Application>
  <PresentationFormat>Widescreen</PresentationFormat>
  <Paragraphs>371</Paragraphs>
  <Slides>82</Slides>
  <Notes>0</Notes>
  <HiddenSlides>0</HiddenSlides>
  <MMClips>1</MMClips>
  <ScaleCrop>false</ScaleCrop>
  <HeadingPairs>
    <vt:vector size="6" baseType="variant">
      <vt:variant>
        <vt:lpstr>Fontes usadas</vt:lpstr>
      </vt:variant>
      <vt:variant>
        <vt:i4>10</vt:i4>
      </vt:variant>
      <vt:variant>
        <vt:lpstr>Tema</vt:lpstr>
      </vt:variant>
      <vt:variant>
        <vt:i4>1</vt:i4>
      </vt:variant>
      <vt:variant>
        <vt:lpstr>Títulos de slides</vt:lpstr>
      </vt:variant>
      <vt:variant>
        <vt:i4>82</vt:i4>
      </vt:variant>
    </vt:vector>
  </HeadingPairs>
  <TitlesOfParts>
    <vt:vector size="93" baseType="lpstr">
      <vt:lpstr>Adelle Sans Devanagari</vt:lpstr>
      <vt:lpstr>Aptos</vt:lpstr>
      <vt:lpstr>Aptos Display</vt:lpstr>
      <vt:lpstr>Arial</vt:lpstr>
      <vt:lpstr>Calibri</vt:lpstr>
      <vt:lpstr>Chalkduster</vt:lpstr>
      <vt:lpstr>Footlight MT Light</vt:lpstr>
      <vt:lpstr>Google Sans</vt:lpstr>
      <vt:lpstr>Times New Roman</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UNASP-SP - Mauricio Lamano Ferreira</dc:creator>
  <cp:lastModifiedBy>Mauricio Lamano Ferreira</cp:lastModifiedBy>
  <cp:revision>11</cp:revision>
  <dcterms:created xsi:type="dcterms:W3CDTF">2025-03-10T13:43:56Z</dcterms:created>
  <dcterms:modified xsi:type="dcterms:W3CDTF">2025-03-11T00:53:57Z</dcterms:modified>
</cp:coreProperties>
</file>