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wav" ContentType="audio/x-wav"/>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22.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99"/>
  </p:notesMasterIdLst>
  <p:sldIdLst>
    <p:sldId id="373" r:id="rId3"/>
    <p:sldId id="398" r:id="rId4"/>
    <p:sldId id="351" r:id="rId5"/>
    <p:sldId id="399" r:id="rId6"/>
    <p:sldId id="401" r:id="rId7"/>
    <p:sldId id="352" r:id="rId8"/>
    <p:sldId id="402" r:id="rId9"/>
    <p:sldId id="403" r:id="rId10"/>
    <p:sldId id="404" r:id="rId11"/>
    <p:sldId id="356" r:id="rId12"/>
    <p:sldId id="405" r:id="rId13"/>
    <p:sldId id="353" r:id="rId14"/>
    <p:sldId id="407" r:id="rId15"/>
    <p:sldId id="408" r:id="rId16"/>
    <p:sldId id="409" r:id="rId17"/>
    <p:sldId id="358" r:id="rId18"/>
    <p:sldId id="357" r:id="rId19"/>
    <p:sldId id="410" r:id="rId20"/>
    <p:sldId id="411" r:id="rId21"/>
    <p:sldId id="412" r:id="rId22"/>
    <p:sldId id="413" r:id="rId23"/>
    <p:sldId id="414" r:id="rId24"/>
    <p:sldId id="354" r:id="rId25"/>
    <p:sldId id="355" r:id="rId26"/>
    <p:sldId id="360" r:id="rId27"/>
    <p:sldId id="361" r:id="rId28"/>
    <p:sldId id="362" r:id="rId29"/>
    <p:sldId id="363" r:id="rId30"/>
    <p:sldId id="365" r:id="rId31"/>
    <p:sldId id="367" r:id="rId32"/>
    <p:sldId id="415" r:id="rId33"/>
    <p:sldId id="416" r:id="rId34"/>
    <p:sldId id="417" r:id="rId35"/>
    <p:sldId id="418" r:id="rId36"/>
    <p:sldId id="419" r:id="rId37"/>
    <p:sldId id="420" r:id="rId38"/>
    <p:sldId id="421" r:id="rId39"/>
    <p:sldId id="422" r:id="rId40"/>
    <p:sldId id="423" r:id="rId41"/>
    <p:sldId id="424" r:id="rId42"/>
    <p:sldId id="425" r:id="rId43"/>
    <p:sldId id="426" r:id="rId44"/>
    <p:sldId id="427" r:id="rId45"/>
    <p:sldId id="428" r:id="rId46"/>
    <p:sldId id="429" r:id="rId47"/>
    <p:sldId id="430" r:id="rId48"/>
    <p:sldId id="431" r:id="rId49"/>
    <p:sldId id="295" r:id="rId50"/>
    <p:sldId id="296" r:id="rId51"/>
    <p:sldId id="297" r:id="rId52"/>
    <p:sldId id="298" r:id="rId53"/>
    <p:sldId id="311" r:id="rId54"/>
    <p:sldId id="260" r:id="rId55"/>
    <p:sldId id="261" r:id="rId56"/>
    <p:sldId id="262" r:id="rId57"/>
    <p:sldId id="269" r:id="rId58"/>
    <p:sldId id="270" r:id="rId59"/>
    <p:sldId id="271" r:id="rId60"/>
    <p:sldId id="272" r:id="rId61"/>
    <p:sldId id="273" r:id="rId62"/>
    <p:sldId id="274" r:id="rId63"/>
    <p:sldId id="275" r:id="rId64"/>
    <p:sldId id="276" r:id="rId65"/>
    <p:sldId id="285" r:id="rId66"/>
    <p:sldId id="286" r:id="rId67"/>
    <p:sldId id="287" r:id="rId68"/>
    <p:sldId id="288" r:id="rId69"/>
    <p:sldId id="289" r:id="rId70"/>
    <p:sldId id="290" r:id="rId71"/>
    <p:sldId id="291" r:id="rId72"/>
    <p:sldId id="292" r:id="rId73"/>
    <p:sldId id="293" r:id="rId74"/>
    <p:sldId id="368" r:id="rId75"/>
    <p:sldId id="432" r:id="rId76"/>
    <p:sldId id="433" r:id="rId77"/>
    <p:sldId id="434" r:id="rId78"/>
    <p:sldId id="435" r:id="rId79"/>
    <p:sldId id="299" r:id="rId80"/>
    <p:sldId id="300" r:id="rId81"/>
    <p:sldId id="301" r:id="rId82"/>
    <p:sldId id="302" r:id="rId83"/>
    <p:sldId id="436" r:id="rId84"/>
    <p:sldId id="437" r:id="rId85"/>
    <p:sldId id="438" r:id="rId86"/>
    <p:sldId id="441" r:id="rId87"/>
    <p:sldId id="303" r:id="rId88"/>
    <p:sldId id="442" r:id="rId89"/>
    <p:sldId id="388" r:id="rId90"/>
    <p:sldId id="375" r:id="rId91"/>
    <p:sldId id="328" r:id="rId92"/>
    <p:sldId id="329" r:id="rId93"/>
    <p:sldId id="390" r:id="rId94"/>
    <p:sldId id="370" r:id="rId95"/>
    <p:sldId id="439" r:id="rId96"/>
    <p:sldId id="440" r:id="rId97"/>
    <p:sldId id="391" r:id="rId98"/>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69012ECD-51FC-41F1-AA8D-1B2483CD663E}" styleName="Estilo Claro 2 - Ênfase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411" autoAdjust="0"/>
    <p:restoredTop sz="94660"/>
  </p:normalViewPr>
  <p:slideViewPr>
    <p:cSldViewPr snapToGrid="0">
      <p:cViewPr varScale="1">
        <p:scale>
          <a:sx n="120" d="100"/>
          <a:sy n="120" d="100"/>
        </p:scale>
        <p:origin x="216" y="264"/>
      </p:cViewPr>
      <p:guideLst/>
    </p:cSldViewPr>
  </p:slideViewPr>
  <p:notesTextViewPr>
    <p:cViewPr>
      <p:scale>
        <a:sx n="1" d="1"/>
        <a:sy n="1" d="1"/>
      </p:scale>
      <p:origin x="0" y="0"/>
    </p:cViewPr>
  </p:notesTextViewPr>
  <p:sorterViewPr>
    <p:cViewPr>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theme" Target="theme/theme1.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tableStyles" Target="tableStyle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notesMaster" Target="notesMasters/notesMaster1.xml"/><Relationship Id="rId10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presProps" Target="pres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slide" Target="slides/slide91.xml"/><Relationship Id="rId98" Type="http://schemas.openxmlformats.org/officeDocument/2006/relationships/slide" Target="slides/slide96.xml"/><Relationship Id="rId3" Type="http://schemas.openxmlformats.org/officeDocument/2006/relationships/slide" Target="slides/slid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AA20D48-5AC7-426B-8EA4-C5B7C0D879C1}" type="doc">
      <dgm:prSet loTypeId="urn:microsoft.com/office/officeart/2005/8/layout/orgChart1" loCatId="hierarchy" qsTypeId="urn:microsoft.com/office/officeart/2005/8/quickstyle/simple1" qsCatId="simple" csTypeId="urn:microsoft.com/office/officeart/2005/8/colors/accent1_2" csCatId="accent1"/>
      <dgm:spPr/>
    </dgm:pt>
    <dgm:pt modelId="{29583A33-AAFD-4A0B-A4D3-3FDA4337B53F}">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pt-BR" altLang="pt-BR"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endParaRPr>
        </a:p>
      </dgm:t>
    </dgm:pt>
    <dgm:pt modelId="{55C37DDF-CBEB-48F2-A022-3BA82F4F831E}" type="parTrans" cxnId="{48CB912D-AE68-4D5A-8ADF-ECED554D08C1}">
      <dgm:prSet/>
      <dgm:spPr/>
    </dgm:pt>
    <dgm:pt modelId="{FDA33407-C7D4-448D-A3EE-64177740C63F}" type="sibTrans" cxnId="{48CB912D-AE68-4D5A-8ADF-ECED554D08C1}">
      <dgm:prSet/>
      <dgm:spPr/>
    </dgm:pt>
    <dgm:pt modelId="{3A51F4C0-DDD2-4937-AD29-D52ECB3DA04A}">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pt-BR" altLang="pt-BR"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endParaRPr>
        </a:p>
      </dgm:t>
    </dgm:pt>
    <dgm:pt modelId="{B51967C8-DB8C-4DA9-B6AD-C51E7921CF47}" type="parTrans" cxnId="{57232FA6-FF74-4439-835B-229D14AAEC83}">
      <dgm:prSet/>
      <dgm:spPr/>
    </dgm:pt>
    <dgm:pt modelId="{742CC564-B0EA-4BC0-803B-08829206AB55}" type="sibTrans" cxnId="{57232FA6-FF74-4439-835B-229D14AAEC83}">
      <dgm:prSet/>
      <dgm:spPr/>
    </dgm:pt>
    <dgm:pt modelId="{102B9C08-1E49-4D98-8D68-AB678F50622D}">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pt-BR" altLang="pt-BR"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endParaRPr>
        </a:p>
      </dgm:t>
    </dgm:pt>
    <dgm:pt modelId="{1E8BF812-463A-4291-A83E-D6AB1241E1C0}" type="parTrans" cxnId="{447FAC8E-C082-4BBE-A638-476776A00B1E}">
      <dgm:prSet/>
      <dgm:spPr/>
    </dgm:pt>
    <dgm:pt modelId="{871F803E-81D8-4B64-BAAB-4773DF773326}" type="sibTrans" cxnId="{447FAC8E-C082-4BBE-A638-476776A00B1E}">
      <dgm:prSet/>
      <dgm:spPr/>
    </dgm:pt>
    <dgm:pt modelId="{CE0A6356-AD66-4403-8847-B9E47640EBBA}">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pt-BR" altLang="pt-BR"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endParaRPr>
        </a:p>
      </dgm:t>
    </dgm:pt>
    <dgm:pt modelId="{8966E251-6487-409D-A798-1DE6F8174335}" type="parTrans" cxnId="{715BBC14-7CC1-4159-97FB-46C490DCB2DB}">
      <dgm:prSet/>
      <dgm:spPr/>
    </dgm:pt>
    <dgm:pt modelId="{A45AB018-AE95-46A8-86FC-9FB767A856A5}" type="sibTrans" cxnId="{715BBC14-7CC1-4159-97FB-46C490DCB2DB}">
      <dgm:prSet/>
      <dgm:spPr/>
    </dgm:pt>
    <dgm:pt modelId="{E6B42AAD-A811-4D3D-809A-3B86018D4316}" type="pres">
      <dgm:prSet presAssocID="{5AA20D48-5AC7-426B-8EA4-C5B7C0D879C1}" presName="hierChild1" presStyleCnt="0">
        <dgm:presLayoutVars>
          <dgm:orgChart val="1"/>
          <dgm:chPref val="1"/>
          <dgm:dir/>
          <dgm:animOne val="branch"/>
          <dgm:animLvl val="lvl"/>
          <dgm:resizeHandles/>
        </dgm:presLayoutVars>
      </dgm:prSet>
      <dgm:spPr/>
    </dgm:pt>
    <dgm:pt modelId="{C4395261-B27D-4D8B-939F-87A1DBF8DB45}" type="pres">
      <dgm:prSet presAssocID="{29583A33-AAFD-4A0B-A4D3-3FDA4337B53F}" presName="hierRoot1" presStyleCnt="0">
        <dgm:presLayoutVars>
          <dgm:hierBranch/>
        </dgm:presLayoutVars>
      </dgm:prSet>
      <dgm:spPr/>
    </dgm:pt>
    <dgm:pt modelId="{A268526B-87D5-4F2F-808F-4E8D555B2E2C}" type="pres">
      <dgm:prSet presAssocID="{29583A33-AAFD-4A0B-A4D3-3FDA4337B53F}" presName="rootComposite1" presStyleCnt="0"/>
      <dgm:spPr/>
    </dgm:pt>
    <dgm:pt modelId="{E2DAFEB2-C2C0-445A-A919-9CE95595CD54}" type="pres">
      <dgm:prSet presAssocID="{29583A33-AAFD-4A0B-A4D3-3FDA4337B53F}" presName="rootText1" presStyleLbl="node0" presStyleIdx="0" presStyleCnt="1">
        <dgm:presLayoutVars>
          <dgm:chPref val="3"/>
        </dgm:presLayoutVars>
      </dgm:prSet>
      <dgm:spPr/>
    </dgm:pt>
    <dgm:pt modelId="{54F78B7E-025A-4438-8D8C-495553E8C149}" type="pres">
      <dgm:prSet presAssocID="{29583A33-AAFD-4A0B-A4D3-3FDA4337B53F}" presName="rootConnector1" presStyleLbl="node1" presStyleIdx="0" presStyleCnt="0"/>
      <dgm:spPr/>
    </dgm:pt>
    <dgm:pt modelId="{2BAD16A1-9241-4DD4-A7AE-1AD67F8881D6}" type="pres">
      <dgm:prSet presAssocID="{29583A33-AAFD-4A0B-A4D3-3FDA4337B53F}" presName="hierChild2" presStyleCnt="0"/>
      <dgm:spPr/>
    </dgm:pt>
    <dgm:pt modelId="{8A06D77C-805B-41E4-A359-038400E359C2}" type="pres">
      <dgm:prSet presAssocID="{B51967C8-DB8C-4DA9-B6AD-C51E7921CF47}" presName="Name35" presStyleLbl="parChTrans1D2" presStyleIdx="0" presStyleCnt="3"/>
      <dgm:spPr/>
    </dgm:pt>
    <dgm:pt modelId="{B8E606DB-E211-41DA-BB58-96517DBAB55E}" type="pres">
      <dgm:prSet presAssocID="{3A51F4C0-DDD2-4937-AD29-D52ECB3DA04A}" presName="hierRoot2" presStyleCnt="0">
        <dgm:presLayoutVars>
          <dgm:hierBranch/>
        </dgm:presLayoutVars>
      </dgm:prSet>
      <dgm:spPr/>
    </dgm:pt>
    <dgm:pt modelId="{BB94556C-D301-45BC-8D14-089DDFECCA9F}" type="pres">
      <dgm:prSet presAssocID="{3A51F4C0-DDD2-4937-AD29-D52ECB3DA04A}" presName="rootComposite" presStyleCnt="0"/>
      <dgm:spPr/>
    </dgm:pt>
    <dgm:pt modelId="{12D24063-0B45-4591-A960-D61EBA5FE4C0}" type="pres">
      <dgm:prSet presAssocID="{3A51F4C0-DDD2-4937-AD29-D52ECB3DA04A}" presName="rootText" presStyleLbl="node2" presStyleIdx="0" presStyleCnt="3">
        <dgm:presLayoutVars>
          <dgm:chPref val="3"/>
        </dgm:presLayoutVars>
      </dgm:prSet>
      <dgm:spPr/>
    </dgm:pt>
    <dgm:pt modelId="{DC0289DE-4C01-41A6-A08A-8585F4088309}" type="pres">
      <dgm:prSet presAssocID="{3A51F4C0-DDD2-4937-AD29-D52ECB3DA04A}" presName="rootConnector" presStyleLbl="node2" presStyleIdx="0" presStyleCnt="3"/>
      <dgm:spPr/>
    </dgm:pt>
    <dgm:pt modelId="{4903AE5C-1F84-437C-A496-010699087DBA}" type="pres">
      <dgm:prSet presAssocID="{3A51F4C0-DDD2-4937-AD29-D52ECB3DA04A}" presName="hierChild4" presStyleCnt="0"/>
      <dgm:spPr/>
    </dgm:pt>
    <dgm:pt modelId="{4F157453-568E-40F5-9F01-45C07D6B1476}" type="pres">
      <dgm:prSet presAssocID="{3A51F4C0-DDD2-4937-AD29-D52ECB3DA04A}" presName="hierChild5" presStyleCnt="0"/>
      <dgm:spPr/>
    </dgm:pt>
    <dgm:pt modelId="{CA23F5B0-90FF-477F-A14C-6B1EF08260CE}" type="pres">
      <dgm:prSet presAssocID="{1E8BF812-463A-4291-A83E-D6AB1241E1C0}" presName="Name35" presStyleLbl="parChTrans1D2" presStyleIdx="1" presStyleCnt="3"/>
      <dgm:spPr/>
    </dgm:pt>
    <dgm:pt modelId="{6E6C9610-2BBB-4DC1-8EBB-D2D924591A2C}" type="pres">
      <dgm:prSet presAssocID="{102B9C08-1E49-4D98-8D68-AB678F50622D}" presName="hierRoot2" presStyleCnt="0">
        <dgm:presLayoutVars>
          <dgm:hierBranch/>
        </dgm:presLayoutVars>
      </dgm:prSet>
      <dgm:spPr/>
    </dgm:pt>
    <dgm:pt modelId="{A685C1E1-2D04-48C8-8A45-C6F83F4CF8AF}" type="pres">
      <dgm:prSet presAssocID="{102B9C08-1E49-4D98-8D68-AB678F50622D}" presName="rootComposite" presStyleCnt="0"/>
      <dgm:spPr/>
    </dgm:pt>
    <dgm:pt modelId="{436E0FDF-74C7-4208-8866-87C7AAB7740C}" type="pres">
      <dgm:prSet presAssocID="{102B9C08-1E49-4D98-8D68-AB678F50622D}" presName="rootText" presStyleLbl="node2" presStyleIdx="1" presStyleCnt="3">
        <dgm:presLayoutVars>
          <dgm:chPref val="3"/>
        </dgm:presLayoutVars>
      </dgm:prSet>
      <dgm:spPr/>
    </dgm:pt>
    <dgm:pt modelId="{EE2F2892-A0EF-4204-BA14-504DA92D8D93}" type="pres">
      <dgm:prSet presAssocID="{102B9C08-1E49-4D98-8D68-AB678F50622D}" presName="rootConnector" presStyleLbl="node2" presStyleIdx="1" presStyleCnt="3"/>
      <dgm:spPr/>
    </dgm:pt>
    <dgm:pt modelId="{43198151-B825-425F-8A07-AA8833625ED2}" type="pres">
      <dgm:prSet presAssocID="{102B9C08-1E49-4D98-8D68-AB678F50622D}" presName="hierChild4" presStyleCnt="0"/>
      <dgm:spPr/>
    </dgm:pt>
    <dgm:pt modelId="{05FF3C23-3072-4D9B-8CB4-4EF60DD317C7}" type="pres">
      <dgm:prSet presAssocID="{102B9C08-1E49-4D98-8D68-AB678F50622D}" presName="hierChild5" presStyleCnt="0"/>
      <dgm:spPr/>
    </dgm:pt>
    <dgm:pt modelId="{DBAACA9A-3A9D-4BDA-921B-47A13667D56C}" type="pres">
      <dgm:prSet presAssocID="{8966E251-6487-409D-A798-1DE6F8174335}" presName="Name35" presStyleLbl="parChTrans1D2" presStyleIdx="2" presStyleCnt="3"/>
      <dgm:spPr/>
    </dgm:pt>
    <dgm:pt modelId="{F3B97163-3A45-4C12-BDCC-7E3E40DBD5F6}" type="pres">
      <dgm:prSet presAssocID="{CE0A6356-AD66-4403-8847-B9E47640EBBA}" presName="hierRoot2" presStyleCnt="0">
        <dgm:presLayoutVars>
          <dgm:hierBranch/>
        </dgm:presLayoutVars>
      </dgm:prSet>
      <dgm:spPr/>
    </dgm:pt>
    <dgm:pt modelId="{52843805-6381-4CC5-B0A1-DB8AFAE862E2}" type="pres">
      <dgm:prSet presAssocID="{CE0A6356-AD66-4403-8847-B9E47640EBBA}" presName="rootComposite" presStyleCnt="0"/>
      <dgm:spPr/>
    </dgm:pt>
    <dgm:pt modelId="{C629A779-DF48-4A9C-92B0-86CAF3F7CC70}" type="pres">
      <dgm:prSet presAssocID="{CE0A6356-AD66-4403-8847-B9E47640EBBA}" presName="rootText" presStyleLbl="node2" presStyleIdx="2" presStyleCnt="3">
        <dgm:presLayoutVars>
          <dgm:chPref val="3"/>
        </dgm:presLayoutVars>
      </dgm:prSet>
      <dgm:spPr/>
    </dgm:pt>
    <dgm:pt modelId="{C8B23B5A-6E8B-436F-83C8-4F600C9D05E6}" type="pres">
      <dgm:prSet presAssocID="{CE0A6356-AD66-4403-8847-B9E47640EBBA}" presName="rootConnector" presStyleLbl="node2" presStyleIdx="2" presStyleCnt="3"/>
      <dgm:spPr/>
    </dgm:pt>
    <dgm:pt modelId="{9A504B26-7C9E-4C1D-9FD0-D50436A042C0}" type="pres">
      <dgm:prSet presAssocID="{CE0A6356-AD66-4403-8847-B9E47640EBBA}" presName="hierChild4" presStyleCnt="0"/>
      <dgm:spPr/>
    </dgm:pt>
    <dgm:pt modelId="{D5A1AC44-AEDA-47C4-8A9E-5B8065E627AC}" type="pres">
      <dgm:prSet presAssocID="{CE0A6356-AD66-4403-8847-B9E47640EBBA}" presName="hierChild5" presStyleCnt="0"/>
      <dgm:spPr/>
    </dgm:pt>
    <dgm:pt modelId="{75C69507-C501-434E-BD70-F83A0849E83B}" type="pres">
      <dgm:prSet presAssocID="{29583A33-AAFD-4A0B-A4D3-3FDA4337B53F}" presName="hierChild3" presStyleCnt="0"/>
      <dgm:spPr/>
    </dgm:pt>
  </dgm:ptLst>
  <dgm:cxnLst>
    <dgm:cxn modelId="{715BBC14-7CC1-4159-97FB-46C490DCB2DB}" srcId="{29583A33-AAFD-4A0B-A4D3-3FDA4337B53F}" destId="{CE0A6356-AD66-4403-8847-B9E47640EBBA}" srcOrd="2" destOrd="0" parTransId="{8966E251-6487-409D-A798-1DE6F8174335}" sibTransId="{A45AB018-AE95-46A8-86FC-9FB767A856A5}"/>
    <dgm:cxn modelId="{48CB912D-AE68-4D5A-8ADF-ECED554D08C1}" srcId="{5AA20D48-5AC7-426B-8EA4-C5B7C0D879C1}" destId="{29583A33-AAFD-4A0B-A4D3-3FDA4337B53F}" srcOrd="0" destOrd="0" parTransId="{55C37DDF-CBEB-48F2-A022-3BA82F4F831E}" sibTransId="{FDA33407-C7D4-448D-A3EE-64177740C63F}"/>
    <dgm:cxn modelId="{9B598235-DFAE-40F5-AD08-468F72BD3426}" type="presOf" srcId="{3A51F4C0-DDD2-4937-AD29-D52ECB3DA04A}" destId="{DC0289DE-4C01-41A6-A08A-8585F4088309}" srcOrd="1" destOrd="0" presId="urn:microsoft.com/office/officeart/2005/8/layout/orgChart1"/>
    <dgm:cxn modelId="{C5EC1C39-9356-4A12-976B-10ABBBB72F89}" type="presOf" srcId="{CE0A6356-AD66-4403-8847-B9E47640EBBA}" destId="{C8B23B5A-6E8B-436F-83C8-4F600C9D05E6}" srcOrd="1" destOrd="0" presId="urn:microsoft.com/office/officeart/2005/8/layout/orgChart1"/>
    <dgm:cxn modelId="{ADA1854D-03D2-44EF-9032-757827F2BD4A}" type="presOf" srcId="{29583A33-AAFD-4A0B-A4D3-3FDA4337B53F}" destId="{54F78B7E-025A-4438-8D8C-495553E8C149}" srcOrd="1" destOrd="0" presId="urn:microsoft.com/office/officeart/2005/8/layout/orgChart1"/>
    <dgm:cxn modelId="{ACAA8F4E-7C03-4622-8DC1-DF7D9137388B}" type="presOf" srcId="{102B9C08-1E49-4D98-8D68-AB678F50622D}" destId="{436E0FDF-74C7-4208-8866-87C7AAB7740C}" srcOrd="0" destOrd="0" presId="urn:microsoft.com/office/officeart/2005/8/layout/orgChart1"/>
    <dgm:cxn modelId="{030B777A-64F9-4108-AD8F-FAF1F85428D8}" type="presOf" srcId="{29583A33-AAFD-4A0B-A4D3-3FDA4337B53F}" destId="{E2DAFEB2-C2C0-445A-A919-9CE95595CD54}" srcOrd="0" destOrd="0" presId="urn:microsoft.com/office/officeart/2005/8/layout/orgChart1"/>
    <dgm:cxn modelId="{447FAC8E-C082-4BBE-A638-476776A00B1E}" srcId="{29583A33-AAFD-4A0B-A4D3-3FDA4337B53F}" destId="{102B9C08-1E49-4D98-8D68-AB678F50622D}" srcOrd="1" destOrd="0" parTransId="{1E8BF812-463A-4291-A83E-D6AB1241E1C0}" sibTransId="{871F803E-81D8-4B64-BAAB-4773DF773326}"/>
    <dgm:cxn modelId="{D0B56A91-A599-425E-B987-78EB00C654E9}" type="presOf" srcId="{3A51F4C0-DDD2-4937-AD29-D52ECB3DA04A}" destId="{12D24063-0B45-4591-A960-D61EBA5FE4C0}" srcOrd="0" destOrd="0" presId="urn:microsoft.com/office/officeart/2005/8/layout/orgChart1"/>
    <dgm:cxn modelId="{57232FA6-FF74-4439-835B-229D14AAEC83}" srcId="{29583A33-AAFD-4A0B-A4D3-3FDA4337B53F}" destId="{3A51F4C0-DDD2-4937-AD29-D52ECB3DA04A}" srcOrd="0" destOrd="0" parTransId="{B51967C8-DB8C-4DA9-B6AD-C51E7921CF47}" sibTransId="{742CC564-B0EA-4BC0-803B-08829206AB55}"/>
    <dgm:cxn modelId="{EB0429A8-CD69-45BE-897B-F89AD19EFB56}" type="presOf" srcId="{CE0A6356-AD66-4403-8847-B9E47640EBBA}" destId="{C629A779-DF48-4A9C-92B0-86CAF3F7CC70}" srcOrd="0" destOrd="0" presId="urn:microsoft.com/office/officeart/2005/8/layout/orgChart1"/>
    <dgm:cxn modelId="{BDA94AB0-0B3D-4B20-87F6-30149BB08924}" type="presOf" srcId="{8966E251-6487-409D-A798-1DE6F8174335}" destId="{DBAACA9A-3A9D-4BDA-921B-47A13667D56C}" srcOrd="0" destOrd="0" presId="urn:microsoft.com/office/officeart/2005/8/layout/orgChart1"/>
    <dgm:cxn modelId="{4D75C0C0-14CB-4FE4-98DC-B11A3DE2A962}" type="presOf" srcId="{102B9C08-1E49-4D98-8D68-AB678F50622D}" destId="{EE2F2892-A0EF-4204-BA14-504DA92D8D93}" srcOrd="1" destOrd="0" presId="urn:microsoft.com/office/officeart/2005/8/layout/orgChart1"/>
    <dgm:cxn modelId="{C3A51EDA-C8CB-4B19-96E9-7B83B52B4571}" type="presOf" srcId="{1E8BF812-463A-4291-A83E-D6AB1241E1C0}" destId="{CA23F5B0-90FF-477F-A14C-6B1EF08260CE}" srcOrd="0" destOrd="0" presId="urn:microsoft.com/office/officeart/2005/8/layout/orgChart1"/>
    <dgm:cxn modelId="{C763E2F2-5CC7-4644-A44F-9D304E748F0C}" type="presOf" srcId="{B51967C8-DB8C-4DA9-B6AD-C51E7921CF47}" destId="{8A06D77C-805B-41E4-A359-038400E359C2}" srcOrd="0" destOrd="0" presId="urn:microsoft.com/office/officeart/2005/8/layout/orgChart1"/>
    <dgm:cxn modelId="{B969CEFD-2B1A-484D-97AF-F9AA45308560}" type="presOf" srcId="{5AA20D48-5AC7-426B-8EA4-C5B7C0D879C1}" destId="{E6B42AAD-A811-4D3D-809A-3B86018D4316}" srcOrd="0" destOrd="0" presId="urn:microsoft.com/office/officeart/2005/8/layout/orgChart1"/>
    <dgm:cxn modelId="{C3C59303-C3CA-44F3-8B97-734A52F35C1F}" type="presParOf" srcId="{E6B42AAD-A811-4D3D-809A-3B86018D4316}" destId="{C4395261-B27D-4D8B-939F-87A1DBF8DB45}" srcOrd="0" destOrd="0" presId="urn:microsoft.com/office/officeart/2005/8/layout/orgChart1"/>
    <dgm:cxn modelId="{A95CE86C-FF71-4842-B360-4FD803A9D21F}" type="presParOf" srcId="{C4395261-B27D-4D8B-939F-87A1DBF8DB45}" destId="{A268526B-87D5-4F2F-808F-4E8D555B2E2C}" srcOrd="0" destOrd="0" presId="urn:microsoft.com/office/officeart/2005/8/layout/orgChart1"/>
    <dgm:cxn modelId="{A4076808-F475-463E-B55B-56B69E97F415}" type="presParOf" srcId="{A268526B-87D5-4F2F-808F-4E8D555B2E2C}" destId="{E2DAFEB2-C2C0-445A-A919-9CE95595CD54}" srcOrd="0" destOrd="0" presId="urn:microsoft.com/office/officeart/2005/8/layout/orgChart1"/>
    <dgm:cxn modelId="{D8FED2B6-6121-4D99-A751-16373BF0C4AC}" type="presParOf" srcId="{A268526B-87D5-4F2F-808F-4E8D555B2E2C}" destId="{54F78B7E-025A-4438-8D8C-495553E8C149}" srcOrd="1" destOrd="0" presId="urn:microsoft.com/office/officeart/2005/8/layout/orgChart1"/>
    <dgm:cxn modelId="{8A442E17-DFA3-48EF-9FF5-535CC79D77B4}" type="presParOf" srcId="{C4395261-B27D-4D8B-939F-87A1DBF8DB45}" destId="{2BAD16A1-9241-4DD4-A7AE-1AD67F8881D6}" srcOrd="1" destOrd="0" presId="urn:microsoft.com/office/officeart/2005/8/layout/orgChart1"/>
    <dgm:cxn modelId="{EECB2724-786F-4B38-8D5B-395527F84A88}" type="presParOf" srcId="{2BAD16A1-9241-4DD4-A7AE-1AD67F8881D6}" destId="{8A06D77C-805B-41E4-A359-038400E359C2}" srcOrd="0" destOrd="0" presId="urn:microsoft.com/office/officeart/2005/8/layout/orgChart1"/>
    <dgm:cxn modelId="{08B31D37-1A81-4D9A-A6CB-A6BCC4B0687B}" type="presParOf" srcId="{2BAD16A1-9241-4DD4-A7AE-1AD67F8881D6}" destId="{B8E606DB-E211-41DA-BB58-96517DBAB55E}" srcOrd="1" destOrd="0" presId="urn:microsoft.com/office/officeart/2005/8/layout/orgChart1"/>
    <dgm:cxn modelId="{482989EF-3423-4412-AE51-76C23C7EB292}" type="presParOf" srcId="{B8E606DB-E211-41DA-BB58-96517DBAB55E}" destId="{BB94556C-D301-45BC-8D14-089DDFECCA9F}" srcOrd="0" destOrd="0" presId="urn:microsoft.com/office/officeart/2005/8/layout/orgChart1"/>
    <dgm:cxn modelId="{C5393385-43C6-486D-B12F-2EED9D000018}" type="presParOf" srcId="{BB94556C-D301-45BC-8D14-089DDFECCA9F}" destId="{12D24063-0B45-4591-A960-D61EBA5FE4C0}" srcOrd="0" destOrd="0" presId="urn:microsoft.com/office/officeart/2005/8/layout/orgChart1"/>
    <dgm:cxn modelId="{E7046509-CB61-4F2A-B0E6-000C7EB50225}" type="presParOf" srcId="{BB94556C-D301-45BC-8D14-089DDFECCA9F}" destId="{DC0289DE-4C01-41A6-A08A-8585F4088309}" srcOrd="1" destOrd="0" presId="urn:microsoft.com/office/officeart/2005/8/layout/orgChart1"/>
    <dgm:cxn modelId="{059F8219-0733-4688-9C65-4523810B6AE9}" type="presParOf" srcId="{B8E606DB-E211-41DA-BB58-96517DBAB55E}" destId="{4903AE5C-1F84-437C-A496-010699087DBA}" srcOrd="1" destOrd="0" presId="urn:microsoft.com/office/officeart/2005/8/layout/orgChart1"/>
    <dgm:cxn modelId="{DB2589A5-FE92-4BF2-A8A1-43EAD552C2D8}" type="presParOf" srcId="{B8E606DB-E211-41DA-BB58-96517DBAB55E}" destId="{4F157453-568E-40F5-9F01-45C07D6B1476}" srcOrd="2" destOrd="0" presId="urn:microsoft.com/office/officeart/2005/8/layout/orgChart1"/>
    <dgm:cxn modelId="{F0E3EB07-9500-4691-A6FC-7FB89BD144A5}" type="presParOf" srcId="{2BAD16A1-9241-4DD4-A7AE-1AD67F8881D6}" destId="{CA23F5B0-90FF-477F-A14C-6B1EF08260CE}" srcOrd="2" destOrd="0" presId="urn:microsoft.com/office/officeart/2005/8/layout/orgChart1"/>
    <dgm:cxn modelId="{EF39EA0D-F8AA-4A67-8B2E-25ED6B6A6D03}" type="presParOf" srcId="{2BAD16A1-9241-4DD4-A7AE-1AD67F8881D6}" destId="{6E6C9610-2BBB-4DC1-8EBB-D2D924591A2C}" srcOrd="3" destOrd="0" presId="urn:microsoft.com/office/officeart/2005/8/layout/orgChart1"/>
    <dgm:cxn modelId="{6B6D642F-6572-409C-9CF1-EB1853E2330B}" type="presParOf" srcId="{6E6C9610-2BBB-4DC1-8EBB-D2D924591A2C}" destId="{A685C1E1-2D04-48C8-8A45-C6F83F4CF8AF}" srcOrd="0" destOrd="0" presId="urn:microsoft.com/office/officeart/2005/8/layout/orgChart1"/>
    <dgm:cxn modelId="{AA183B7A-DE64-4352-8A69-976B34C62217}" type="presParOf" srcId="{A685C1E1-2D04-48C8-8A45-C6F83F4CF8AF}" destId="{436E0FDF-74C7-4208-8866-87C7AAB7740C}" srcOrd="0" destOrd="0" presId="urn:microsoft.com/office/officeart/2005/8/layout/orgChart1"/>
    <dgm:cxn modelId="{C09FC34B-AB21-4EC5-AD19-0FF5017F0420}" type="presParOf" srcId="{A685C1E1-2D04-48C8-8A45-C6F83F4CF8AF}" destId="{EE2F2892-A0EF-4204-BA14-504DA92D8D93}" srcOrd="1" destOrd="0" presId="urn:microsoft.com/office/officeart/2005/8/layout/orgChart1"/>
    <dgm:cxn modelId="{5FE44FC8-EA35-42E3-9C47-1A03FCB1739E}" type="presParOf" srcId="{6E6C9610-2BBB-4DC1-8EBB-D2D924591A2C}" destId="{43198151-B825-425F-8A07-AA8833625ED2}" srcOrd="1" destOrd="0" presId="urn:microsoft.com/office/officeart/2005/8/layout/orgChart1"/>
    <dgm:cxn modelId="{92F5A99A-DE97-48DC-8033-3D942ACDC98C}" type="presParOf" srcId="{6E6C9610-2BBB-4DC1-8EBB-D2D924591A2C}" destId="{05FF3C23-3072-4D9B-8CB4-4EF60DD317C7}" srcOrd="2" destOrd="0" presId="urn:microsoft.com/office/officeart/2005/8/layout/orgChart1"/>
    <dgm:cxn modelId="{355E54CA-051B-4B8A-BAF7-80D12BD7E10C}" type="presParOf" srcId="{2BAD16A1-9241-4DD4-A7AE-1AD67F8881D6}" destId="{DBAACA9A-3A9D-4BDA-921B-47A13667D56C}" srcOrd="4" destOrd="0" presId="urn:microsoft.com/office/officeart/2005/8/layout/orgChart1"/>
    <dgm:cxn modelId="{68E47597-10D6-4248-A3AA-060D3ADA903B}" type="presParOf" srcId="{2BAD16A1-9241-4DD4-A7AE-1AD67F8881D6}" destId="{F3B97163-3A45-4C12-BDCC-7E3E40DBD5F6}" srcOrd="5" destOrd="0" presId="urn:microsoft.com/office/officeart/2005/8/layout/orgChart1"/>
    <dgm:cxn modelId="{95143322-D71F-4691-B6DF-031CD1A195E1}" type="presParOf" srcId="{F3B97163-3A45-4C12-BDCC-7E3E40DBD5F6}" destId="{52843805-6381-4CC5-B0A1-DB8AFAE862E2}" srcOrd="0" destOrd="0" presId="urn:microsoft.com/office/officeart/2005/8/layout/orgChart1"/>
    <dgm:cxn modelId="{5F7B169C-630A-42CB-B6E1-C3ABAB0FCEAB}" type="presParOf" srcId="{52843805-6381-4CC5-B0A1-DB8AFAE862E2}" destId="{C629A779-DF48-4A9C-92B0-86CAF3F7CC70}" srcOrd="0" destOrd="0" presId="urn:microsoft.com/office/officeart/2005/8/layout/orgChart1"/>
    <dgm:cxn modelId="{F0EA09A3-CBFE-4DC2-A961-C2662768FC20}" type="presParOf" srcId="{52843805-6381-4CC5-B0A1-DB8AFAE862E2}" destId="{C8B23B5A-6E8B-436F-83C8-4F600C9D05E6}" srcOrd="1" destOrd="0" presId="urn:microsoft.com/office/officeart/2005/8/layout/orgChart1"/>
    <dgm:cxn modelId="{47DD1C4E-A4CE-4BF6-979D-408368E8297E}" type="presParOf" srcId="{F3B97163-3A45-4C12-BDCC-7E3E40DBD5F6}" destId="{9A504B26-7C9E-4C1D-9FD0-D50436A042C0}" srcOrd="1" destOrd="0" presId="urn:microsoft.com/office/officeart/2005/8/layout/orgChart1"/>
    <dgm:cxn modelId="{4CA169A0-79F2-4D63-A6A9-D63E39FF0CAE}" type="presParOf" srcId="{F3B97163-3A45-4C12-BDCC-7E3E40DBD5F6}" destId="{D5A1AC44-AEDA-47C4-8A9E-5B8065E627AC}" srcOrd="2" destOrd="0" presId="urn:microsoft.com/office/officeart/2005/8/layout/orgChart1"/>
    <dgm:cxn modelId="{81EA8683-D318-4387-ABC1-20AED20F0055}" type="presParOf" srcId="{C4395261-B27D-4D8B-939F-87A1DBF8DB45}" destId="{75C69507-C501-434E-BD70-F83A0849E83B}"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8A2D561-A086-4178-BA54-7D1FE0B2CACA}" type="doc">
      <dgm:prSet loTypeId="urn:microsoft.com/office/officeart/2005/8/layout/radial1" loCatId="relationship" qsTypeId="urn:microsoft.com/office/officeart/2005/8/quickstyle/simple1" qsCatId="simple" csTypeId="urn:microsoft.com/office/officeart/2005/8/colors/accent1_2" csCatId="accent1"/>
      <dgm:spPr/>
    </dgm:pt>
    <dgm:pt modelId="{3E971A2B-D4B7-4CE5-A2D1-BA8E77824839}">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pt-BR" altLang="pt-BR"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endParaRPr>
        </a:p>
      </dgm:t>
    </dgm:pt>
    <dgm:pt modelId="{437B596A-8B11-49E9-B9BA-A3977094A1C4}" type="parTrans" cxnId="{8BE5C349-76F1-42B9-A54E-1E6B907F36DE}">
      <dgm:prSet/>
      <dgm:spPr/>
    </dgm:pt>
    <dgm:pt modelId="{56234672-2000-46F4-95E0-58CA395DF02A}" type="sibTrans" cxnId="{8BE5C349-76F1-42B9-A54E-1E6B907F36DE}">
      <dgm:prSet/>
      <dgm:spPr/>
    </dgm:pt>
    <dgm:pt modelId="{79BDAEA2-70B5-4F1E-B8F5-20751FF120DB}">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pt-BR" altLang="pt-BR"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endParaRPr>
        </a:p>
      </dgm:t>
    </dgm:pt>
    <dgm:pt modelId="{90C89DF3-092D-46F8-8CCE-17F00F2E86C6}" type="parTrans" cxnId="{93D68D36-4E86-40A0-9918-9A2748846FF8}">
      <dgm:prSet/>
      <dgm:spPr/>
      <dgm:t>
        <a:bodyPr/>
        <a:lstStyle/>
        <a:p>
          <a:endParaRPr lang="pt-BR"/>
        </a:p>
      </dgm:t>
    </dgm:pt>
    <dgm:pt modelId="{5BC87A2F-A70F-4113-8A61-53D015216073}" type="sibTrans" cxnId="{93D68D36-4E86-40A0-9918-9A2748846FF8}">
      <dgm:prSet/>
      <dgm:spPr/>
    </dgm:pt>
    <dgm:pt modelId="{60A97EFC-2B50-4076-82D4-8950E29ACEAD}">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pt-BR" altLang="pt-BR"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endParaRPr>
        </a:p>
      </dgm:t>
    </dgm:pt>
    <dgm:pt modelId="{9FEAB702-106E-42B2-8B23-AF1C4B5403DD}" type="parTrans" cxnId="{28F2B479-4CFC-4AF1-86D0-9A1C574DD549}">
      <dgm:prSet/>
      <dgm:spPr/>
      <dgm:t>
        <a:bodyPr/>
        <a:lstStyle/>
        <a:p>
          <a:endParaRPr lang="pt-BR"/>
        </a:p>
      </dgm:t>
    </dgm:pt>
    <dgm:pt modelId="{55D07370-D74A-4E05-B02E-A43680415702}" type="sibTrans" cxnId="{28F2B479-4CFC-4AF1-86D0-9A1C574DD549}">
      <dgm:prSet/>
      <dgm:spPr/>
    </dgm:pt>
    <dgm:pt modelId="{4791E064-33D1-48AC-851E-F739411D889F}">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pt-BR" altLang="pt-BR"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endParaRPr>
        </a:p>
      </dgm:t>
    </dgm:pt>
    <dgm:pt modelId="{E9598003-19DA-4114-9410-4E62BDA2E8FA}" type="parTrans" cxnId="{D34468C3-6B5D-429C-BAAC-939FFE2CE18F}">
      <dgm:prSet/>
      <dgm:spPr/>
      <dgm:t>
        <a:bodyPr/>
        <a:lstStyle/>
        <a:p>
          <a:endParaRPr lang="pt-BR"/>
        </a:p>
      </dgm:t>
    </dgm:pt>
    <dgm:pt modelId="{2BE0BE07-3ED5-4459-ADBF-E18E6F5D579C}" type="sibTrans" cxnId="{D34468C3-6B5D-429C-BAAC-939FFE2CE18F}">
      <dgm:prSet/>
      <dgm:spPr/>
    </dgm:pt>
    <dgm:pt modelId="{3257F933-E603-4DF6-A25F-6741DACEB534}">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pt-BR" altLang="pt-BR" b="0" i="0" u="none" strike="noStrike" cap="none" normalizeH="0" baseline="0">
            <a:ln>
              <a:noFill/>
            </a:ln>
            <a:solidFill>
              <a:schemeClr val="tx1"/>
            </a:solidFill>
            <a:effectLst/>
            <a:latin typeface="Times New Roman" panose="02020603050405020304" pitchFamily="18" charset="0"/>
            <a:ea typeface="ＭＳ Ｐゴシック" panose="020B0600070205080204" pitchFamily="34" charset="-128"/>
          </a:endParaRPr>
        </a:p>
      </dgm:t>
    </dgm:pt>
    <dgm:pt modelId="{027F7396-A5D0-4A67-9CA8-3CC37EEFC2EF}" type="parTrans" cxnId="{BB1ECDFC-F579-4CF4-8169-FEE206027160}">
      <dgm:prSet/>
      <dgm:spPr/>
      <dgm:t>
        <a:bodyPr/>
        <a:lstStyle/>
        <a:p>
          <a:endParaRPr lang="pt-BR"/>
        </a:p>
      </dgm:t>
    </dgm:pt>
    <dgm:pt modelId="{F0B8A968-EF76-49D4-8276-499722F510FB}" type="sibTrans" cxnId="{BB1ECDFC-F579-4CF4-8169-FEE206027160}">
      <dgm:prSet/>
      <dgm:spPr/>
    </dgm:pt>
    <dgm:pt modelId="{6FB3FF08-2048-47D2-8427-7B8E6E197206}">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pt-BR" altLang="pt-BR" b="0" i="0" u="none" strike="noStrike" cap="none" normalizeH="0" baseline="0">
            <a:ln>
              <a:noFill/>
            </a:ln>
            <a:solidFill>
              <a:srgbClr val="006600"/>
            </a:solidFill>
            <a:effectLst/>
            <a:latin typeface="Times New Roman" panose="02020603050405020304" pitchFamily="18" charset="0"/>
            <a:ea typeface="ＭＳ Ｐゴシック" panose="020B0600070205080204" pitchFamily="34" charset="-128"/>
          </a:endParaRPr>
        </a:p>
      </dgm:t>
    </dgm:pt>
    <dgm:pt modelId="{29B250C0-3AE9-45F1-A32E-3BEC63A7C726}" type="parTrans" cxnId="{B041207F-39C7-4FA3-B9A1-CDA02370E143}">
      <dgm:prSet/>
      <dgm:spPr/>
      <dgm:t>
        <a:bodyPr/>
        <a:lstStyle/>
        <a:p>
          <a:endParaRPr lang="pt-BR"/>
        </a:p>
      </dgm:t>
    </dgm:pt>
    <dgm:pt modelId="{72243E69-2BA7-4A7D-B86E-1EFA1B3B1224}" type="sibTrans" cxnId="{B041207F-39C7-4FA3-B9A1-CDA02370E143}">
      <dgm:prSet/>
      <dgm:spPr/>
    </dgm:pt>
    <dgm:pt modelId="{40DB47A2-7C95-4677-96EA-6B28C50C7E74}" type="pres">
      <dgm:prSet presAssocID="{28A2D561-A086-4178-BA54-7D1FE0B2CACA}" presName="cycle" presStyleCnt="0">
        <dgm:presLayoutVars>
          <dgm:chMax val="1"/>
          <dgm:dir/>
          <dgm:animLvl val="ctr"/>
          <dgm:resizeHandles val="exact"/>
        </dgm:presLayoutVars>
      </dgm:prSet>
      <dgm:spPr/>
    </dgm:pt>
    <dgm:pt modelId="{4B1E1B69-5A0B-42B4-9686-7232A0DC58FC}" type="pres">
      <dgm:prSet presAssocID="{3E971A2B-D4B7-4CE5-A2D1-BA8E77824839}" presName="centerShape" presStyleLbl="node0" presStyleIdx="0" presStyleCnt="1"/>
      <dgm:spPr/>
    </dgm:pt>
    <dgm:pt modelId="{89DBACE7-9273-480E-9584-775F2B18BD08}" type="pres">
      <dgm:prSet presAssocID="{90C89DF3-092D-46F8-8CCE-17F00F2E86C6}" presName="Name9" presStyleLbl="parChTrans1D2" presStyleIdx="0" presStyleCnt="5"/>
      <dgm:spPr/>
    </dgm:pt>
    <dgm:pt modelId="{89E7F884-789B-41BC-AFBB-1DCCA712AEED}" type="pres">
      <dgm:prSet presAssocID="{90C89DF3-092D-46F8-8CCE-17F00F2E86C6}" presName="connTx" presStyleLbl="parChTrans1D2" presStyleIdx="0" presStyleCnt="5"/>
      <dgm:spPr/>
    </dgm:pt>
    <dgm:pt modelId="{FCF69310-F4ED-4032-A660-F02650405A74}" type="pres">
      <dgm:prSet presAssocID="{79BDAEA2-70B5-4F1E-B8F5-20751FF120DB}" presName="node" presStyleLbl="node1" presStyleIdx="0" presStyleCnt="5">
        <dgm:presLayoutVars>
          <dgm:bulletEnabled val="1"/>
        </dgm:presLayoutVars>
      </dgm:prSet>
      <dgm:spPr/>
    </dgm:pt>
    <dgm:pt modelId="{F040B8ED-970F-42C8-8BD0-89D35A914462}" type="pres">
      <dgm:prSet presAssocID="{9FEAB702-106E-42B2-8B23-AF1C4B5403DD}" presName="Name9" presStyleLbl="parChTrans1D2" presStyleIdx="1" presStyleCnt="5"/>
      <dgm:spPr/>
    </dgm:pt>
    <dgm:pt modelId="{92B787FA-5371-461B-9FC1-31BA98E71960}" type="pres">
      <dgm:prSet presAssocID="{9FEAB702-106E-42B2-8B23-AF1C4B5403DD}" presName="connTx" presStyleLbl="parChTrans1D2" presStyleIdx="1" presStyleCnt="5"/>
      <dgm:spPr/>
    </dgm:pt>
    <dgm:pt modelId="{3E24BB3C-D0F0-457C-BEBA-DD90E8EC2F1B}" type="pres">
      <dgm:prSet presAssocID="{60A97EFC-2B50-4076-82D4-8950E29ACEAD}" presName="node" presStyleLbl="node1" presStyleIdx="1" presStyleCnt="5">
        <dgm:presLayoutVars>
          <dgm:bulletEnabled val="1"/>
        </dgm:presLayoutVars>
      </dgm:prSet>
      <dgm:spPr/>
    </dgm:pt>
    <dgm:pt modelId="{EA68901B-87E0-43CD-9A07-BCF61D6E8DB2}" type="pres">
      <dgm:prSet presAssocID="{E9598003-19DA-4114-9410-4E62BDA2E8FA}" presName="Name9" presStyleLbl="parChTrans1D2" presStyleIdx="2" presStyleCnt="5"/>
      <dgm:spPr/>
    </dgm:pt>
    <dgm:pt modelId="{E9C9A45F-37F2-452D-B899-272F70D813DE}" type="pres">
      <dgm:prSet presAssocID="{E9598003-19DA-4114-9410-4E62BDA2E8FA}" presName="connTx" presStyleLbl="parChTrans1D2" presStyleIdx="2" presStyleCnt="5"/>
      <dgm:spPr/>
    </dgm:pt>
    <dgm:pt modelId="{9AA7B2E0-AF83-47AC-85AA-1D738E2AB82E}" type="pres">
      <dgm:prSet presAssocID="{4791E064-33D1-48AC-851E-F739411D889F}" presName="node" presStyleLbl="node1" presStyleIdx="2" presStyleCnt="5">
        <dgm:presLayoutVars>
          <dgm:bulletEnabled val="1"/>
        </dgm:presLayoutVars>
      </dgm:prSet>
      <dgm:spPr/>
    </dgm:pt>
    <dgm:pt modelId="{AA407528-7FE2-46C9-9D73-8DDD05D332DE}" type="pres">
      <dgm:prSet presAssocID="{027F7396-A5D0-4A67-9CA8-3CC37EEFC2EF}" presName="Name9" presStyleLbl="parChTrans1D2" presStyleIdx="3" presStyleCnt="5"/>
      <dgm:spPr/>
    </dgm:pt>
    <dgm:pt modelId="{2B6F2E80-F278-4108-AC29-D625D3A622D0}" type="pres">
      <dgm:prSet presAssocID="{027F7396-A5D0-4A67-9CA8-3CC37EEFC2EF}" presName="connTx" presStyleLbl="parChTrans1D2" presStyleIdx="3" presStyleCnt="5"/>
      <dgm:spPr/>
    </dgm:pt>
    <dgm:pt modelId="{73B7D314-6D9F-4C42-86DB-25FBD4AE61DF}" type="pres">
      <dgm:prSet presAssocID="{3257F933-E603-4DF6-A25F-6741DACEB534}" presName="node" presStyleLbl="node1" presStyleIdx="3" presStyleCnt="5">
        <dgm:presLayoutVars>
          <dgm:bulletEnabled val="1"/>
        </dgm:presLayoutVars>
      </dgm:prSet>
      <dgm:spPr/>
    </dgm:pt>
    <dgm:pt modelId="{4C197BD6-64EC-47E3-9B59-03FA39731424}" type="pres">
      <dgm:prSet presAssocID="{29B250C0-3AE9-45F1-A32E-3BEC63A7C726}" presName="Name9" presStyleLbl="parChTrans1D2" presStyleIdx="4" presStyleCnt="5"/>
      <dgm:spPr/>
    </dgm:pt>
    <dgm:pt modelId="{56DB5A82-CE8D-439E-8A44-04C121F75758}" type="pres">
      <dgm:prSet presAssocID="{29B250C0-3AE9-45F1-A32E-3BEC63A7C726}" presName="connTx" presStyleLbl="parChTrans1D2" presStyleIdx="4" presStyleCnt="5"/>
      <dgm:spPr/>
    </dgm:pt>
    <dgm:pt modelId="{3CF5EF21-0C7E-4E93-A77C-8944A9490E11}" type="pres">
      <dgm:prSet presAssocID="{6FB3FF08-2048-47D2-8427-7B8E6E197206}" presName="node" presStyleLbl="node1" presStyleIdx="4" presStyleCnt="5">
        <dgm:presLayoutVars>
          <dgm:bulletEnabled val="1"/>
        </dgm:presLayoutVars>
      </dgm:prSet>
      <dgm:spPr/>
    </dgm:pt>
  </dgm:ptLst>
  <dgm:cxnLst>
    <dgm:cxn modelId="{701A3B1B-042A-4562-A8F2-340C96EB4F3D}" type="presOf" srcId="{29B250C0-3AE9-45F1-A32E-3BEC63A7C726}" destId="{4C197BD6-64EC-47E3-9B59-03FA39731424}" srcOrd="0" destOrd="0" presId="urn:microsoft.com/office/officeart/2005/8/layout/radial1"/>
    <dgm:cxn modelId="{A1369027-CAD1-43FA-8F5E-A0939DFE50AC}" type="presOf" srcId="{9FEAB702-106E-42B2-8B23-AF1C4B5403DD}" destId="{92B787FA-5371-461B-9FC1-31BA98E71960}" srcOrd="1" destOrd="0" presId="urn:microsoft.com/office/officeart/2005/8/layout/radial1"/>
    <dgm:cxn modelId="{80E8C82E-741B-482C-A6DB-9427D3C8FC4C}" type="presOf" srcId="{29B250C0-3AE9-45F1-A32E-3BEC63A7C726}" destId="{56DB5A82-CE8D-439E-8A44-04C121F75758}" srcOrd="1" destOrd="0" presId="urn:microsoft.com/office/officeart/2005/8/layout/radial1"/>
    <dgm:cxn modelId="{93D68D36-4E86-40A0-9918-9A2748846FF8}" srcId="{3E971A2B-D4B7-4CE5-A2D1-BA8E77824839}" destId="{79BDAEA2-70B5-4F1E-B8F5-20751FF120DB}" srcOrd="0" destOrd="0" parTransId="{90C89DF3-092D-46F8-8CCE-17F00F2E86C6}" sibTransId="{5BC87A2F-A70F-4113-8A61-53D015216073}"/>
    <dgm:cxn modelId="{48013F41-70A4-4BA4-BF8C-0F4B756F25A4}" type="presOf" srcId="{60A97EFC-2B50-4076-82D4-8950E29ACEAD}" destId="{3E24BB3C-D0F0-457C-BEBA-DD90E8EC2F1B}" srcOrd="0" destOrd="0" presId="urn:microsoft.com/office/officeart/2005/8/layout/radial1"/>
    <dgm:cxn modelId="{8BE5C349-76F1-42B9-A54E-1E6B907F36DE}" srcId="{28A2D561-A086-4178-BA54-7D1FE0B2CACA}" destId="{3E971A2B-D4B7-4CE5-A2D1-BA8E77824839}" srcOrd="0" destOrd="0" parTransId="{437B596A-8B11-49E9-B9BA-A3977094A1C4}" sibTransId="{56234672-2000-46F4-95E0-58CA395DF02A}"/>
    <dgm:cxn modelId="{D76BA655-B4E3-4456-A7C3-F9C36BE8D6F5}" type="presOf" srcId="{90C89DF3-092D-46F8-8CCE-17F00F2E86C6}" destId="{89DBACE7-9273-480E-9584-775F2B18BD08}" srcOrd="0" destOrd="0" presId="urn:microsoft.com/office/officeart/2005/8/layout/radial1"/>
    <dgm:cxn modelId="{70C04B57-1C4E-41AC-9DD6-42BA11C45F49}" type="presOf" srcId="{3257F933-E603-4DF6-A25F-6741DACEB534}" destId="{73B7D314-6D9F-4C42-86DB-25FBD4AE61DF}" srcOrd="0" destOrd="0" presId="urn:microsoft.com/office/officeart/2005/8/layout/radial1"/>
    <dgm:cxn modelId="{F0888C5A-A175-417A-B3BC-4C34C4ED1385}" type="presOf" srcId="{9FEAB702-106E-42B2-8B23-AF1C4B5403DD}" destId="{F040B8ED-970F-42C8-8BD0-89D35A914462}" srcOrd="0" destOrd="0" presId="urn:microsoft.com/office/officeart/2005/8/layout/radial1"/>
    <dgm:cxn modelId="{0B001E75-56E1-4F61-96ED-573D7B0F9CF5}" type="presOf" srcId="{E9598003-19DA-4114-9410-4E62BDA2E8FA}" destId="{E9C9A45F-37F2-452D-B899-272F70D813DE}" srcOrd="1" destOrd="0" presId="urn:microsoft.com/office/officeart/2005/8/layout/radial1"/>
    <dgm:cxn modelId="{28F2B479-4CFC-4AF1-86D0-9A1C574DD549}" srcId="{3E971A2B-D4B7-4CE5-A2D1-BA8E77824839}" destId="{60A97EFC-2B50-4076-82D4-8950E29ACEAD}" srcOrd="1" destOrd="0" parTransId="{9FEAB702-106E-42B2-8B23-AF1C4B5403DD}" sibTransId="{55D07370-D74A-4E05-B02E-A43680415702}"/>
    <dgm:cxn modelId="{231C047C-B485-46B1-A682-6DF9910267A0}" type="presOf" srcId="{28A2D561-A086-4178-BA54-7D1FE0B2CACA}" destId="{40DB47A2-7C95-4677-96EA-6B28C50C7E74}" srcOrd="0" destOrd="0" presId="urn:microsoft.com/office/officeart/2005/8/layout/radial1"/>
    <dgm:cxn modelId="{1FE6617D-EC51-423C-B432-6490E9C5FD4A}" type="presOf" srcId="{027F7396-A5D0-4A67-9CA8-3CC37EEFC2EF}" destId="{2B6F2E80-F278-4108-AC29-D625D3A622D0}" srcOrd="1" destOrd="0" presId="urn:microsoft.com/office/officeart/2005/8/layout/radial1"/>
    <dgm:cxn modelId="{5D864C7E-83CC-43C3-89C1-EA56349432CC}" type="presOf" srcId="{4791E064-33D1-48AC-851E-F739411D889F}" destId="{9AA7B2E0-AF83-47AC-85AA-1D738E2AB82E}" srcOrd="0" destOrd="0" presId="urn:microsoft.com/office/officeart/2005/8/layout/radial1"/>
    <dgm:cxn modelId="{B041207F-39C7-4FA3-B9A1-CDA02370E143}" srcId="{3E971A2B-D4B7-4CE5-A2D1-BA8E77824839}" destId="{6FB3FF08-2048-47D2-8427-7B8E6E197206}" srcOrd="4" destOrd="0" parTransId="{29B250C0-3AE9-45F1-A32E-3BEC63A7C726}" sibTransId="{72243E69-2BA7-4A7D-B86E-1EFA1B3B1224}"/>
    <dgm:cxn modelId="{902BD79D-ABA4-44EB-B9E5-DF73B03285F3}" type="presOf" srcId="{027F7396-A5D0-4A67-9CA8-3CC37EEFC2EF}" destId="{AA407528-7FE2-46C9-9D73-8DDD05D332DE}" srcOrd="0" destOrd="0" presId="urn:microsoft.com/office/officeart/2005/8/layout/radial1"/>
    <dgm:cxn modelId="{A5237CB6-E66C-4CED-8E3A-84D4942643FF}" type="presOf" srcId="{79BDAEA2-70B5-4F1E-B8F5-20751FF120DB}" destId="{FCF69310-F4ED-4032-A660-F02650405A74}" srcOrd="0" destOrd="0" presId="urn:microsoft.com/office/officeart/2005/8/layout/radial1"/>
    <dgm:cxn modelId="{D34468C3-6B5D-429C-BAAC-939FFE2CE18F}" srcId="{3E971A2B-D4B7-4CE5-A2D1-BA8E77824839}" destId="{4791E064-33D1-48AC-851E-F739411D889F}" srcOrd="2" destOrd="0" parTransId="{E9598003-19DA-4114-9410-4E62BDA2E8FA}" sibTransId="{2BE0BE07-3ED5-4459-ADBF-E18E6F5D579C}"/>
    <dgm:cxn modelId="{024788C5-8197-47C5-AC4D-B5D20A4FF1DF}" type="presOf" srcId="{3E971A2B-D4B7-4CE5-A2D1-BA8E77824839}" destId="{4B1E1B69-5A0B-42B4-9686-7232A0DC58FC}" srcOrd="0" destOrd="0" presId="urn:microsoft.com/office/officeart/2005/8/layout/radial1"/>
    <dgm:cxn modelId="{709700F0-A7D1-47FC-BA3F-923C24FCF4FF}" type="presOf" srcId="{90C89DF3-092D-46F8-8CCE-17F00F2E86C6}" destId="{89E7F884-789B-41BC-AFBB-1DCCA712AEED}" srcOrd="1" destOrd="0" presId="urn:microsoft.com/office/officeart/2005/8/layout/radial1"/>
    <dgm:cxn modelId="{216C2BF4-0D4E-4515-885F-EAB33BFBDFD8}" type="presOf" srcId="{E9598003-19DA-4114-9410-4E62BDA2E8FA}" destId="{EA68901B-87E0-43CD-9A07-BCF61D6E8DB2}" srcOrd="0" destOrd="0" presId="urn:microsoft.com/office/officeart/2005/8/layout/radial1"/>
    <dgm:cxn modelId="{CC7E59F5-A247-4DC7-8CE4-721204DC280E}" type="presOf" srcId="{6FB3FF08-2048-47D2-8427-7B8E6E197206}" destId="{3CF5EF21-0C7E-4E93-A77C-8944A9490E11}" srcOrd="0" destOrd="0" presId="urn:microsoft.com/office/officeart/2005/8/layout/radial1"/>
    <dgm:cxn modelId="{BB1ECDFC-F579-4CF4-8169-FEE206027160}" srcId="{3E971A2B-D4B7-4CE5-A2D1-BA8E77824839}" destId="{3257F933-E603-4DF6-A25F-6741DACEB534}" srcOrd="3" destOrd="0" parTransId="{027F7396-A5D0-4A67-9CA8-3CC37EEFC2EF}" sibTransId="{F0B8A968-EF76-49D4-8276-499722F510FB}"/>
    <dgm:cxn modelId="{4C7F857A-83E3-4386-8275-FE5A507EE488}" type="presParOf" srcId="{40DB47A2-7C95-4677-96EA-6B28C50C7E74}" destId="{4B1E1B69-5A0B-42B4-9686-7232A0DC58FC}" srcOrd="0" destOrd="0" presId="urn:microsoft.com/office/officeart/2005/8/layout/radial1"/>
    <dgm:cxn modelId="{C178091A-8BDD-4DBB-8642-721B6DE09173}" type="presParOf" srcId="{40DB47A2-7C95-4677-96EA-6B28C50C7E74}" destId="{89DBACE7-9273-480E-9584-775F2B18BD08}" srcOrd="1" destOrd="0" presId="urn:microsoft.com/office/officeart/2005/8/layout/radial1"/>
    <dgm:cxn modelId="{0AA5FD98-15E5-49CB-AD3E-45C302360E17}" type="presParOf" srcId="{89DBACE7-9273-480E-9584-775F2B18BD08}" destId="{89E7F884-789B-41BC-AFBB-1DCCA712AEED}" srcOrd="0" destOrd="0" presId="urn:microsoft.com/office/officeart/2005/8/layout/radial1"/>
    <dgm:cxn modelId="{368CFF5F-06BC-4596-B91D-9FB55622EB3F}" type="presParOf" srcId="{40DB47A2-7C95-4677-96EA-6B28C50C7E74}" destId="{FCF69310-F4ED-4032-A660-F02650405A74}" srcOrd="2" destOrd="0" presId="urn:microsoft.com/office/officeart/2005/8/layout/radial1"/>
    <dgm:cxn modelId="{9E48337E-C7C4-49F3-8EEE-FF764003AFEE}" type="presParOf" srcId="{40DB47A2-7C95-4677-96EA-6B28C50C7E74}" destId="{F040B8ED-970F-42C8-8BD0-89D35A914462}" srcOrd="3" destOrd="0" presId="urn:microsoft.com/office/officeart/2005/8/layout/radial1"/>
    <dgm:cxn modelId="{EBBDA14A-C0B4-48D9-8869-787CB71BBADE}" type="presParOf" srcId="{F040B8ED-970F-42C8-8BD0-89D35A914462}" destId="{92B787FA-5371-461B-9FC1-31BA98E71960}" srcOrd="0" destOrd="0" presId="urn:microsoft.com/office/officeart/2005/8/layout/radial1"/>
    <dgm:cxn modelId="{77408208-27B5-42D3-BFB0-CF9526B92D36}" type="presParOf" srcId="{40DB47A2-7C95-4677-96EA-6B28C50C7E74}" destId="{3E24BB3C-D0F0-457C-BEBA-DD90E8EC2F1B}" srcOrd="4" destOrd="0" presId="urn:microsoft.com/office/officeart/2005/8/layout/radial1"/>
    <dgm:cxn modelId="{5EABF4A5-372F-4A7E-817E-D9BDDDCCC223}" type="presParOf" srcId="{40DB47A2-7C95-4677-96EA-6B28C50C7E74}" destId="{EA68901B-87E0-43CD-9A07-BCF61D6E8DB2}" srcOrd="5" destOrd="0" presId="urn:microsoft.com/office/officeart/2005/8/layout/radial1"/>
    <dgm:cxn modelId="{EB5564BC-C66C-4407-A9B7-01AAF4031AE8}" type="presParOf" srcId="{EA68901B-87E0-43CD-9A07-BCF61D6E8DB2}" destId="{E9C9A45F-37F2-452D-B899-272F70D813DE}" srcOrd="0" destOrd="0" presId="urn:microsoft.com/office/officeart/2005/8/layout/radial1"/>
    <dgm:cxn modelId="{ECA8A92E-C76A-44A1-B20D-059F48CF4D21}" type="presParOf" srcId="{40DB47A2-7C95-4677-96EA-6B28C50C7E74}" destId="{9AA7B2E0-AF83-47AC-85AA-1D738E2AB82E}" srcOrd="6" destOrd="0" presId="urn:microsoft.com/office/officeart/2005/8/layout/radial1"/>
    <dgm:cxn modelId="{2BFF2D6F-477D-4878-B7C4-4BE7630863DC}" type="presParOf" srcId="{40DB47A2-7C95-4677-96EA-6B28C50C7E74}" destId="{AA407528-7FE2-46C9-9D73-8DDD05D332DE}" srcOrd="7" destOrd="0" presId="urn:microsoft.com/office/officeart/2005/8/layout/radial1"/>
    <dgm:cxn modelId="{4A9AEB15-00D2-4C3C-8D93-93FAF24C9CD6}" type="presParOf" srcId="{AA407528-7FE2-46C9-9D73-8DDD05D332DE}" destId="{2B6F2E80-F278-4108-AC29-D625D3A622D0}" srcOrd="0" destOrd="0" presId="urn:microsoft.com/office/officeart/2005/8/layout/radial1"/>
    <dgm:cxn modelId="{91F150D9-7895-4AC4-93B5-BDB8136DA9EA}" type="presParOf" srcId="{40DB47A2-7C95-4677-96EA-6B28C50C7E74}" destId="{73B7D314-6D9F-4C42-86DB-25FBD4AE61DF}" srcOrd="8" destOrd="0" presId="urn:microsoft.com/office/officeart/2005/8/layout/radial1"/>
    <dgm:cxn modelId="{E32E329D-63EA-4A3B-B0CE-94360A2B44B4}" type="presParOf" srcId="{40DB47A2-7C95-4677-96EA-6B28C50C7E74}" destId="{4C197BD6-64EC-47E3-9B59-03FA39731424}" srcOrd="9" destOrd="0" presId="urn:microsoft.com/office/officeart/2005/8/layout/radial1"/>
    <dgm:cxn modelId="{D23CE353-3FC4-4B75-BC1A-4C94782C75E0}" type="presParOf" srcId="{4C197BD6-64EC-47E3-9B59-03FA39731424}" destId="{56DB5A82-CE8D-439E-8A44-04C121F75758}" srcOrd="0" destOrd="0" presId="urn:microsoft.com/office/officeart/2005/8/layout/radial1"/>
    <dgm:cxn modelId="{57D21957-C89D-4EC1-946C-E7C07716148B}" type="presParOf" srcId="{40DB47A2-7C95-4677-96EA-6B28C50C7E74}" destId="{3CF5EF21-0C7E-4E93-A77C-8944A9490E11}" srcOrd="10" destOrd="0" presId="urn:microsoft.com/office/officeart/2005/8/layout/radial1"/>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6FEADD9-F67D-41F5-BA4C-3C84956E7F46}" type="doc">
      <dgm:prSet loTypeId="urn:microsoft.com/office/officeart/2005/8/layout/vList5" loCatId="list" qsTypeId="urn:microsoft.com/office/officeart/2005/8/quickstyle/simple3" qsCatId="simple" csTypeId="urn:microsoft.com/office/officeart/2005/8/colors/accent1_2" csCatId="accent1" phldr="1"/>
      <dgm:spPr/>
      <dgm:t>
        <a:bodyPr/>
        <a:lstStyle/>
        <a:p>
          <a:endParaRPr lang="pt-BR"/>
        </a:p>
      </dgm:t>
    </dgm:pt>
    <dgm:pt modelId="{74EE5CD8-078F-4590-BF9C-A341A294A016}">
      <dgm:prSet phldrT="[Text]" custT="1"/>
      <dgm:spPr/>
      <dgm:t>
        <a:bodyPr/>
        <a:lstStyle/>
        <a:p>
          <a:r>
            <a:rPr lang="pt-BR" sz="4400"/>
            <a:t>1</a:t>
          </a:r>
        </a:p>
      </dgm:t>
    </dgm:pt>
    <dgm:pt modelId="{BB568D76-3363-43D3-B00C-3359A643216C}" type="parTrans" cxnId="{F40F9561-0D4C-44CF-91EF-A92B1DBDE44B}">
      <dgm:prSet/>
      <dgm:spPr/>
      <dgm:t>
        <a:bodyPr/>
        <a:lstStyle/>
        <a:p>
          <a:endParaRPr lang="pt-BR" sz="3200"/>
        </a:p>
      </dgm:t>
    </dgm:pt>
    <dgm:pt modelId="{CF9FB981-E6ED-4440-AC98-4E4E2ABA2C55}" type="sibTrans" cxnId="{F40F9561-0D4C-44CF-91EF-A92B1DBDE44B}">
      <dgm:prSet/>
      <dgm:spPr/>
      <dgm:t>
        <a:bodyPr/>
        <a:lstStyle/>
        <a:p>
          <a:endParaRPr lang="pt-BR" sz="3200"/>
        </a:p>
      </dgm:t>
    </dgm:pt>
    <dgm:pt modelId="{AA046201-5C4D-445E-BF0B-5C6D2B0A1945}">
      <dgm:prSet phldrT="[Text]" custT="1"/>
      <dgm:spPr/>
      <dgm:t>
        <a:bodyPr/>
        <a:lstStyle/>
        <a:p>
          <a:r>
            <a:rPr lang="pt-BR" sz="4400"/>
            <a:t>2</a:t>
          </a:r>
        </a:p>
      </dgm:t>
    </dgm:pt>
    <dgm:pt modelId="{FE92FC33-5E0F-4302-9E80-A69E8ACDDE56}" type="parTrans" cxnId="{B8AF1086-D7BE-446F-9133-738B599E9A7D}">
      <dgm:prSet/>
      <dgm:spPr/>
      <dgm:t>
        <a:bodyPr/>
        <a:lstStyle/>
        <a:p>
          <a:endParaRPr lang="pt-BR" sz="3200"/>
        </a:p>
      </dgm:t>
    </dgm:pt>
    <dgm:pt modelId="{40767EFF-7D52-4469-ACEE-7D28E67337E2}" type="sibTrans" cxnId="{B8AF1086-D7BE-446F-9133-738B599E9A7D}">
      <dgm:prSet/>
      <dgm:spPr/>
      <dgm:t>
        <a:bodyPr/>
        <a:lstStyle/>
        <a:p>
          <a:endParaRPr lang="pt-BR" sz="3200"/>
        </a:p>
      </dgm:t>
    </dgm:pt>
    <dgm:pt modelId="{C59269D0-92A5-481C-BA64-727AFB0DD545}">
      <dgm:prSet phldrT="[Text]" custT="1"/>
      <dgm:spPr/>
      <dgm:t>
        <a:bodyPr/>
        <a:lstStyle/>
        <a:p>
          <a:r>
            <a:rPr lang="pt-BR" sz="3200" dirty="0">
              <a:effectLst>
                <a:outerShdw blurRad="38100" dist="38100" dir="2700000" algn="tl">
                  <a:srgbClr val="000000">
                    <a:alpha val="43137"/>
                  </a:srgbClr>
                </a:outerShdw>
              </a:effectLst>
            </a:rPr>
            <a:t>Origens e sobreposições étnicas e culturais</a:t>
          </a:r>
        </a:p>
      </dgm:t>
    </dgm:pt>
    <dgm:pt modelId="{312CC84D-092F-422A-AA24-A4619DBBB7BE}" type="parTrans" cxnId="{9071FB3B-D26B-4384-BD1A-80C12C62D02C}">
      <dgm:prSet/>
      <dgm:spPr/>
      <dgm:t>
        <a:bodyPr/>
        <a:lstStyle/>
        <a:p>
          <a:endParaRPr lang="pt-BR" sz="3200"/>
        </a:p>
      </dgm:t>
    </dgm:pt>
    <dgm:pt modelId="{266DE8E8-1339-41C4-B9A7-6148496C7FA9}" type="sibTrans" cxnId="{9071FB3B-D26B-4384-BD1A-80C12C62D02C}">
      <dgm:prSet/>
      <dgm:spPr/>
      <dgm:t>
        <a:bodyPr/>
        <a:lstStyle/>
        <a:p>
          <a:endParaRPr lang="pt-BR" sz="3200"/>
        </a:p>
      </dgm:t>
    </dgm:pt>
    <dgm:pt modelId="{D1776C8F-2B10-4075-8DF7-7F65AB725ED5}">
      <dgm:prSet phldrT="[Text]" custT="1"/>
      <dgm:spPr/>
      <dgm:t>
        <a:bodyPr/>
        <a:lstStyle/>
        <a:p>
          <a:r>
            <a:rPr lang="pt-BR" sz="4400"/>
            <a:t>3</a:t>
          </a:r>
        </a:p>
      </dgm:t>
    </dgm:pt>
    <dgm:pt modelId="{7291E740-3E17-41B3-99D3-1D67AE37CC3F}" type="parTrans" cxnId="{7077B78D-FCDC-4519-8416-DC357ACD5043}">
      <dgm:prSet/>
      <dgm:spPr/>
      <dgm:t>
        <a:bodyPr/>
        <a:lstStyle/>
        <a:p>
          <a:endParaRPr lang="pt-BR" sz="3200"/>
        </a:p>
      </dgm:t>
    </dgm:pt>
    <dgm:pt modelId="{88B75C29-8054-417D-BCE3-878A55118F6D}" type="sibTrans" cxnId="{7077B78D-FCDC-4519-8416-DC357ACD5043}">
      <dgm:prSet/>
      <dgm:spPr/>
      <dgm:t>
        <a:bodyPr/>
        <a:lstStyle/>
        <a:p>
          <a:endParaRPr lang="pt-BR" sz="3200"/>
        </a:p>
      </dgm:t>
    </dgm:pt>
    <dgm:pt modelId="{6BE4E373-0656-4EDC-821E-BE09C952B1F6}">
      <dgm:prSet phldrT="[Text]" custT="1"/>
      <dgm:spPr/>
      <dgm:t>
        <a:bodyPr/>
        <a:lstStyle/>
        <a:p>
          <a:r>
            <a:rPr lang="pt-BR" sz="3200" dirty="0">
              <a:effectLst>
                <a:outerShdw blurRad="38100" dist="38100" dir="2700000" algn="tl">
                  <a:srgbClr val="000000">
                    <a:alpha val="43137"/>
                  </a:srgbClr>
                </a:outerShdw>
              </a:effectLst>
            </a:rPr>
            <a:t>Transformações, adaptações e perspectivas históricas</a:t>
          </a:r>
        </a:p>
      </dgm:t>
    </dgm:pt>
    <dgm:pt modelId="{34218063-BF94-4304-99BD-B3F7BA4D3C8F}" type="parTrans" cxnId="{119690D4-400B-468B-8BA0-5C9C9E2AFEAF}">
      <dgm:prSet/>
      <dgm:spPr/>
      <dgm:t>
        <a:bodyPr/>
        <a:lstStyle/>
        <a:p>
          <a:endParaRPr lang="pt-BR" sz="3200"/>
        </a:p>
      </dgm:t>
    </dgm:pt>
    <dgm:pt modelId="{E17B9BF1-2948-497F-8EC7-3BF734D839DB}" type="sibTrans" cxnId="{119690D4-400B-468B-8BA0-5C9C9E2AFEAF}">
      <dgm:prSet/>
      <dgm:spPr/>
      <dgm:t>
        <a:bodyPr/>
        <a:lstStyle/>
        <a:p>
          <a:endParaRPr lang="pt-BR" sz="3200"/>
        </a:p>
      </dgm:t>
    </dgm:pt>
    <dgm:pt modelId="{1E4D3931-0DBD-4211-A24A-6AF364284B1E}">
      <dgm:prSet phldrT="[Text]" custT="1"/>
      <dgm:spPr/>
      <dgm:t>
        <a:bodyPr/>
        <a:lstStyle/>
        <a:p>
          <a:pPr marL="280988" indent="-280988"/>
          <a:r>
            <a:rPr lang="pt-BR" sz="3200" dirty="0">
              <a:effectLst>
                <a:outerShdw blurRad="38100" dist="38100" dir="2700000" algn="tl">
                  <a:srgbClr val="000000">
                    <a:alpha val="43137"/>
                  </a:srgbClr>
                </a:outerShdw>
              </a:effectLst>
            </a:rPr>
            <a:t>O que faz do Brasil o Brasil?</a:t>
          </a:r>
        </a:p>
      </dgm:t>
    </dgm:pt>
    <dgm:pt modelId="{CADAA3D9-7C63-4729-85B0-64C8AF644EEF}" type="sibTrans" cxnId="{63E4D827-0083-4625-9FD6-043D8D32091E}">
      <dgm:prSet/>
      <dgm:spPr/>
      <dgm:t>
        <a:bodyPr/>
        <a:lstStyle/>
        <a:p>
          <a:endParaRPr lang="pt-BR" sz="3200"/>
        </a:p>
      </dgm:t>
    </dgm:pt>
    <dgm:pt modelId="{FC93695B-FD0E-4353-B1FD-4328F4386DEC}" type="parTrans" cxnId="{63E4D827-0083-4625-9FD6-043D8D32091E}">
      <dgm:prSet/>
      <dgm:spPr/>
      <dgm:t>
        <a:bodyPr/>
        <a:lstStyle/>
        <a:p>
          <a:endParaRPr lang="pt-BR" sz="3200"/>
        </a:p>
      </dgm:t>
    </dgm:pt>
    <dgm:pt modelId="{AAE7A1E6-6847-453D-B55B-8A82BF138C1D}" type="pres">
      <dgm:prSet presAssocID="{F6FEADD9-F67D-41F5-BA4C-3C84956E7F46}" presName="Name0" presStyleCnt="0">
        <dgm:presLayoutVars>
          <dgm:dir/>
          <dgm:animLvl val="lvl"/>
          <dgm:resizeHandles val="exact"/>
        </dgm:presLayoutVars>
      </dgm:prSet>
      <dgm:spPr/>
    </dgm:pt>
    <dgm:pt modelId="{C4407577-18A2-46E0-8805-2838042EB67A}" type="pres">
      <dgm:prSet presAssocID="{74EE5CD8-078F-4590-BF9C-A341A294A016}" presName="linNode" presStyleCnt="0"/>
      <dgm:spPr/>
    </dgm:pt>
    <dgm:pt modelId="{7E429971-BC57-430F-BB25-C0574E5E39E3}" type="pres">
      <dgm:prSet presAssocID="{74EE5CD8-078F-4590-BF9C-A341A294A016}" presName="parentText" presStyleLbl="node1" presStyleIdx="0" presStyleCnt="3" custLinFactNeighborY="-15667">
        <dgm:presLayoutVars>
          <dgm:chMax val="1"/>
          <dgm:bulletEnabled val="1"/>
        </dgm:presLayoutVars>
      </dgm:prSet>
      <dgm:spPr>
        <a:prstGeom prst="roundRect">
          <a:avLst/>
        </a:prstGeom>
      </dgm:spPr>
    </dgm:pt>
    <dgm:pt modelId="{D54B1729-BC98-42C1-9C6C-D65DCBA4358F}" type="pres">
      <dgm:prSet presAssocID="{74EE5CD8-078F-4590-BF9C-A341A294A016}" presName="descendantText" presStyleLbl="alignAccFollowNode1" presStyleIdx="0" presStyleCnt="3" custScaleX="259632">
        <dgm:presLayoutVars>
          <dgm:bulletEnabled val="1"/>
        </dgm:presLayoutVars>
      </dgm:prSet>
      <dgm:spPr>
        <a:prstGeom prst="rect">
          <a:avLst/>
        </a:prstGeom>
      </dgm:spPr>
    </dgm:pt>
    <dgm:pt modelId="{AB8574CC-D4F2-4555-AEE3-F4EE58B11D03}" type="pres">
      <dgm:prSet presAssocID="{CF9FB981-E6ED-4440-AC98-4E4E2ABA2C55}" presName="sp" presStyleCnt="0"/>
      <dgm:spPr/>
    </dgm:pt>
    <dgm:pt modelId="{85B8F607-FDD8-476A-ADBE-E1250824F294}" type="pres">
      <dgm:prSet presAssocID="{AA046201-5C4D-445E-BF0B-5C6D2B0A1945}" presName="linNode" presStyleCnt="0"/>
      <dgm:spPr/>
    </dgm:pt>
    <dgm:pt modelId="{C04276DC-EE64-470A-B8BC-09067B8045FA}" type="pres">
      <dgm:prSet presAssocID="{AA046201-5C4D-445E-BF0B-5C6D2B0A1945}" presName="parentText" presStyleLbl="node1" presStyleIdx="1" presStyleCnt="3">
        <dgm:presLayoutVars>
          <dgm:chMax val="1"/>
          <dgm:bulletEnabled val="1"/>
        </dgm:presLayoutVars>
      </dgm:prSet>
      <dgm:spPr>
        <a:prstGeom prst="roundRect">
          <a:avLst/>
        </a:prstGeom>
      </dgm:spPr>
    </dgm:pt>
    <dgm:pt modelId="{B37A5355-225B-4C6F-AED7-6C620F99EECC}" type="pres">
      <dgm:prSet presAssocID="{AA046201-5C4D-445E-BF0B-5C6D2B0A1945}" presName="descendantText" presStyleLbl="alignAccFollowNode1" presStyleIdx="1" presStyleCnt="3" custScaleX="259632">
        <dgm:presLayoutVars>
          <dgm:bulletEnabled val="1"/>
        </dgm:presLayoutVars>
      </dgm:prSet>
      <dgm:spPr>
        <a:prstGeom prst="rect">
          <a:avLst/>
        </a:prstGeom>
      </dgm:spPr>
    </dgm:pt>
    <dgm:pt modelId="{5ACAA866-A8A8-4183-97B5-CEEAB1525C60}" type="pres">
      <dgm:prSet presAssocID="{40767EFF-7D52-4469-ACEE-7D28E67337E2}" presName="sp" presStyleCnt="0"/>
      <dgm:spPr/>
    </dgm:pt>
    <dgm:pt modelId="{477213BE-9E91-4950-8451-7F60796F47F4}" type="pres">
      <dgm:prSet presAssocID="{D1776C8F-2B10-4075-8DF7-7F65AB725ED5}" presName="linNode" presStyleCnt="0"/>
      <dgm:spPr/>
    </dgm:pt>
    <dgm:pt modelId="{F5034101-5B7D-4FE7-B47A-5A48CF39606B}" type="pres">
      <dgm:prSet presAssocID="{D1776C8F-2B10-4075-8DF7-7F65AB725ED5}" presName="parentText" presStyleLbl="node1" presStyleIdx="2" presStyleCnt="3">
        <dgm:presLayoutVars>
          <dgm:chMax val="1"/>
          <dgm:bulletEnabled val="1"/>
        </dgm:presLayoutVars>
      </dgm:prSet>
      <dgm:spPr>
        <a:prstGeom prst="roundRect">
          <a:avLst/>
        </a:prstGeom>
      </dgm:spPr>
    </dgm:pt>
    <dgm:pt modelId="{C7C3E6FD-D83F-4BDA-907E-B5EE041DA931}" type="pres">
      <dgm:prSet presAssocID="{D1776C8F-2B10-4075-8DF7-7F65AB725ED5}" presName="descendantText" presStyleLbl="alignAccFollowNode1" presStyleIdx="2" presStyleCnt="3" custScaleX="259632">
        <dgm:presLayoutVars>
          <dgm:bulletEnabled val="1"/>
        </dgm:presLayoutVars>
      </dgm:prSet>
      <dgm:spPr>
        <a:prstGeom prst="rect">
          <a:avLst/>
        </a:prstGeom>
      </dgm:spPr>
    </dgm:pt>
  </dgm:ptLst>
  <dgm:cxnLst>
    <dgm:cxn modelId="{64496D09-080C-4E09-9758-27604A5B4C48}" type="presOf" srcId="{1E4D3931-0DBD-4211-A24A-6AF364284B1E}" destId="{D54B1729-BC98-42C1-9C6C-D65DCBA4358F}" srcOrd="0" destOrd="0" presId="urn:microsoft.com/office/officeart/2005/8/layout/vList5"/>
    <dgm:cxn modelId="{63E4D827-0083-4625-9FD6-043D8D32091E}" srcId="{74EE5CD8-078F-4590-BF9C-A341A294A016}" destId="{1E4D3931-0DBD-4211-A24A-6AF364284B1E}" srcOrd="0" destOrd="0" parTransId="{FC93695B-FD0E-4353-B1FD-4328F4386DEC}" sibTransId="{CADAA3D9-7C63-4729-85B0-64C8AF644EEF}"/>
    <dgm:cxn modelId="{9071FB3B-D26B-4384-BD1A-80C12C62D02C}" srcId="{AA046201-5C4D-445E-BF0B-5C6D2B0A1945}" destId="{C59269D0-92A5-481C-BA64-727AFB0DD545}" srcOrd="0" destOrd="0" parTransId="{312CC84D-092F-422A-AA24-A4619DBBB7BE}" sibTransId="{266DE8E8-1339-41C4-B9A7-6148496C7FA9}"/>
    <dgm:cxn modelId="{45D8265C-EECC-4F5A-B8F1-75A81F31ED02}" type="presOf" srcId="{74EE5CD8-078F-4590-BF9C-A341A294A016}" destId="{7E429971-BC57-430F-BB25-C0574E5E39E3}" srcOrd="0" destOrd="0" presId="urn:microsoft.com/office/officeart/2005/8/layout/vList5"/>
    <dgm:cxn modelId="{F40F9561-0D4C-44CF-91EF-A92B1DBDE44B}" srcId="{F6FEADD9-F67D-41F5-BA4C-3C84956E7F46}" destId="{74EE5CD8-078F-4590-BF9C-A341A294A016}" srcOrd="0" destOrd="0" parTransId="{BB568D76-3363-43D3-B00C-3359A643216C}" sibTransId="{CF9FB981-E6ED-4440-AC98-4E4E2ABA2C55}"/>
    <dgm:cxn modelId="{3E83D17A-6E01-456F-B811-B69058B27821}" type="presOf" srcId="{AA046201-5C4D-445E-BF0B-5C6D2B0A1945}" destId="{C04276DC-EE64-470A-B8BC-09067B8045FA}" srcOrd="0" destOrd="0" presId="urn:microsoft.com/office/officeart/2005/8/layout/vList5"/>
    <dgm:cxn modelId="{4F36AC7D-D64B-49BB-8473-19F523508C60}" type="presOf" srcId="{6BE4E373-0656-4EDC-821E-BE09C952B1F6}" destId="{C7C3E6FD-D83F-4BDA-907E-B5EE041DA931}" srcOrd="0" destOrd="0" presId="urn:microsoft.com/office/officeart/2005/8/layout/vList5"/>
    <dgm:cxn modelId="{35A31082-C224-4D38-8D8B-606D907ADD31}" type="presOf" srcId="{D1776C8F-2B10-4075-8DF7-7F65AB725ED5}" destId="{F5034101-5B7D-4FE7-B47A-5A48CF39606B}" srcOrd="0" destOrd="0" presId="urn:microsoft.com/office/officeart/2005/8/layout/vList5"/>
    <dgm:cxn modelId="{B8AF1086-D7BE-446F-9133-738B599E9A7D}" srcId="{F6FEADD9-F67D-41F5-BA4C-3C84956E7F46}" destId="{AA046201-5C4D-445E-BF0B-5C6D2B0A1945}" srcOrd="1" destOrd="0" parTransId="{FE92FC33-5E0F-4302-9E80-A69E8ACDDE56}" sibTransId="{40767EFF-7D52-4469-ACEE-7D28E67337E2}"/>
    <dgm:cxn modelId="{615D4C86-5E74-4D4E-B7DD-5F565A2FD196}" type="presOf" srcId="{F6FEADD9-F67D-41F5-BA4C-3C84956E7F46}" destId="{AAE7A1E6-6847-453D-B55B-8A82BF138C1D}" srcOrd="0" destOrd="0" presId="urn:microsoft.com/office/officeart/2005/8/layout/vList5"/>
    <dgm:cxn modelId="{7077B78D-FCDC-4519-8416-DC357ACD5043}" srcId="{F6FEADD9-F67D-41F5-BA4C-3C84956E7F46}" destId="{D1776C8F-2B10-4075-8DF7-7F65AB725ED5}" srcOrd="2" destOrd="0" parTransId="{7291E740-3E17-41B3-99D3-1D67AE37CC3F}" sibTransId="{88B75C29-8054-417D-BCE3-878A55118F6D}"/>
    <dgm:cxn modelId="{855A83B9-247F-41D8-9707-1EABAEB79522}" type="presOf" srcId="{C59269D0-92A5-481C-BA64-727AFB0DD545}" destId="{B37A5355-225B-4C6F-AED7-6C620F99EECC}" srcOrd="0" destOrd="0" presId="urn:microsoft.com/office/officeart/2005/8/layout/vList5"/>
    <dgm:cxn modelId="{119690D4-400B-468B-8BA0-5C9C9E2AFEAF}" srcId="{D1776C8F-2B10-4075-8DF7-7F65AB725ED5}" destId="{6BE4E373-0656-4EDC-821E-BE09C952B1F6}" srcOrd="0" destOrd="0" parTransId="{34218063-BF94-4304-99BD-B3F7BA4D3C8F}" sibTransId="{E17B9BF1-2948-497F-8EC7-3BF734D839DB}"/>
    <dgm:cxn modelId="{9F55F795-3213-4218-916F-C111CBA3E4BA}" type="presParOf" srcId="{AAE7A1E6-6847-453D-B55B-8A82BF138C1D}" destId="{C4407577-18A2-46E0-8805-2838042EB67A}" srcOrd="0" destOrd="0" presId="urn:microsoft.com/office/officeart/2005/8/layout/vList5"/>
    <dgm:cxn modelId="{69211843-0F06-4759-A6C2-C204A8E15FD1}" type="presParOf" srcId="{C4407577-18A2-46E0-8805-2838042EB67A}" destId="{7E429971-BC57-430F-BB25-C0574E5E39E3}" srcOrd="0" destOrd="0" presId="urn:microsoft.com/office/officeart/2005/8/layout/vList5"/>
    <dgm:cxn modelId="{60C5791B-CEDA-4614-B666-1C6F44B4BA65}" type="presParOf" srcId="{C4407577-18A2-46E0-8805-2838042EB67A}" destId="{D54B1729-BC98-42C1-9C6C-D65DCBA4358F}" srcOrd="1" destOrd="0" presId="urn:microsoft.com/office/officeart/2005/8/layout/vList5"/>
    <dgm:cxn modelId="{CB16B67F-D53B-4258-9E92-1385253AEB4E}" type="presParOf" srcId="{AAE7A1E6-6847-453D-B55B-8A82BF138C1D}" destId="{AB8574CC-D4F2-4555-AEE3-F4EE58B11D03}" srcOrd="1" destOrd="0" presId="urn:microsoft.com/office/officeart/2005/8/layout/vList5"/>
    <dgm:cxn modelId="{9D638579-EF55-4AFB-8E50-A930DA70B103}" type="presParOf" srcId="{AAE7A1E6-6847-453D-B55B-8A82BF138C1D}" destId="{85B8F607-FDD8-476A-ADBE-E1250824F294}" srcOrd="2" destOrd="0" presId="urn:microsoft.com/office/officeart/2005/8/layout/vList5"/>
    <dgm:cxn modelId="{F228070C-A988-4658-94AF-437321C50CEF}" type="presParOf" srcId="{85B8F607-FDD8-476A-ADBE-E1250824F294}" destId="{C04276DC-EE64-470A-B8BC-09067B8045FA}" srcOrd="0" destOrd="0" presId="urn:microsoft.com/office/officeart/2005/8/layout/vList5"/>
    <dgm:cxn modelId="{1ED8F246-740F-4261-92B8-E9B03E1AAE3B}" type="presParOf" srcId="{85B8F607-FDD8-476A-ADBE-E1250824F294}" destId="{B37A5355-225B-4C6F-AED7-6C620F99EECC}" srcOrd="1" destOrd="0" presId="urn:microsoft.com/office/officeart/2005/8/layout/vList5"/>
    <dgm:cxn modelId="{9AC3EE4F-6115-4AC2-A6F4-DF338FB19525}" type="presParOf" srcId="{AAE7A1E6-6847-453D-B55B-8A82BF138C1D}" destId="{5ACAA866-A8A8-4183-97B5-CEEAB1525C60}" srcOrd="3" destOrd="0" presId="urn:microsoft.com/office/officeart/2005/8/layout/vList5"/>
    <dgm:cxn modelId="{0F9433E7-3616-4864-B4EB-D00A1869A305}" type="presParOf" srcId="{AAE7A1E6-6847-453D-B55B-8A82BF138C1D}" destId="{477213BE-9E91-4950-8451-7F60796F47F4}" srcOrd="4" destOrd="0" presId="urn:microsoft.com/office/officeart/2005/8/layout/vList5"/>
    <dgm:cxn modelId="{C0852CDF-2551-4155-97B7-2289BBF5E31C}" type="presParOf" srcId="{477213BE-9E91-4950-8451-7F60796F47F4}" destId="{F5034101-5B7D-4FE7-B47A-5A48CF39606B}" srcOrd="0" destOrd="0" presId="urn:microsoft.com/office/officeart/2005/8/layout/vList5"/>
    <dgm:cxn modelId="{F21A9C0F-F5DA-4DD3-8DC5-14B3795B8F90}" type="presParOf" srcId="{477213BE-9E91-4950-8451-7F60796F47F4}" destId="{C7C3E6FD-D83F-4BDA-907E-B5EE041DA931}"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AACA9A-3A9D-4BDA-921B-47A13667D56C}">
      <dsp:nvSpPr>
        <dsp:cNvPr id="0" name=""/>
        <dsp:cNvSpPr/>
      </dsp:nvSpPr>
      <dsp:spPr>
        <a:xfrm>
          <a:off x="1903412" y="1033283"/>
          <a:ext cx="1346678" cy="233721"/>
        </a:xfrm>
        <a:custGeom>
          <a:avLst/>
          <a:gdLst/>
          <a:ahLst/>
          <a:cxnLst/>
          <a:rect l="0" t="0" r="0" b="0"/>
          <a:pathLst>
            <a:path>
              <a:moveTo>
                <a:pt x="0" y="0"/>
              </a:moveTo>
              <a:lnTo>
                <a:pt x="0" y="116860"/>
              </a:lnTo>
              <a:lnTo>
                <a:pt x="1346678" y="116860"/>
              </a:lnTo>
              <a:lnTo>
                <a:pt x="1346678" y="23372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CA23F5B0-90FF-477F-A14C-6B1EF08260CE}">
      <dsp:nvSpPr>
        <dsp:cNvPr id="0" name=""/>
        <dsp:cNvSpPr/>
      </dsp:nvSpPr>
      <dsp:spPr>
        <a:xfrm>
          <a:off x="1857692" y="1033283"/>
          <a:ext cx="91440" cy="233721"/>
        </a:xfrm>
        <a:custGeom>
          <a:avLst/>
          <a:gdLst/>
          <a:ahLst/>
          <a:cxnLst/>
          <a:rect l="0" t="0" r="0" b="0"/>
          <a:pathLst>
            <a:path>
              <a:moveTo>
                <a:pt x="45720" y="0"/>
              </a:moveTo>
              <a:lnTo>
                <a:pt x="45720" y="23372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8A06D77C-805B-41E4-A359-038400E359C2}">
      <dsp:nvSpPr>
        <dsp:cNvPr id="0" name=""/>
        <dsp:cNvSpPr/>
      </dsp:nvSpPr>
      <dsp:spPr>
        <a:xfrm>
          <a:off x="556734" y="1033283"/>
          <a:ext cx="1346678" cy="233721"/>
        </a:xfrm>
        <a:custGeom>
          <a:avLst/>
          <a:gdLst/>
          <a:ahLst/>
          <a:cxnLst/>
          <a:rect l="0" t="0" r="0" b="0"/>
          <a:pathLst>
            <a:path>
              <a:moveTo>
                <a:pt x="1346678" y="0"/>
              </a:moveTo>
              <a:lnTo>
                <a:pt x="1346678" y="116860"/>
              </a:lnTo>
              <a:lnTo>
                <a:pt x="0" y="116860"/>
              </a:lnTo>
              <a:lnTo>
                <a:pt x="0" y="233721"/>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2DAFEB2-C2C0-445A-A919-9CE95595CD54}">
      <dsp:nvSpPr>
        <dsp:cNvPr id="0" name=""/>
        <dsp:cNvSpPr/>
      </dsp:nvSpPr>
      <dsp:spPr>
        <a:xfrm>
          <a:off x="1346933" y="476804"/>
          <a:ext cx="1112957" cy="5564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pt-BR" altLang="pt-BR" sz="3600" b="0" i="0" u="none" strike="noStrike" kern="1200" cap="none" normalizeH="0" baseline="0">
            <a:ln>
              <a:noFill/>
            </a:ln>
            <a:solidFill>
              <a:schemeClr val="tx1"/>
            </a:solidFill>
            <a:effectLst/>
            <a:latin typeface="Times New Roman" panose="02020603050405020304" pitchFamily="18" charset="0"/>
            <a:ea typeface="ＭＳ Ｐゴシック" panose="020B0600070205080204" pitchFamily="34" charset="-128"/>
          </a:endParaRPr>
        </a:p>
      </dsp:txBody>
      <dsp:txXfrm>
        <a:off x="1346933" y="476804"/>
        <a:ext cx="1112957" cy="556478"/>
      </dsp:txXfrm>
    </dsp:sp>
    <dsp:sp modelId="{12D24063-0B45-4591-A960-D61EBA5FE4C0}">
      <dsp:nvSpPr>
        <dsp:cNvPr id="0" name=""/>
        <dsp:cNvSpPr/>
      </dsp:nvSpPr>
      <dsp:spPr>
        <a:xfrm>
          <a:off x="255" y="1267004"/>
          <a:ext cx="1112957" cy="5564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pt-BR" altLang="pt-BR" sz="3600" b="0" i="0" u="none" strike="noStrike" kern="1200" cap="none" normalizeH="0" baseline="0">
            <a:ln>
              <a:noFill/>
            </a:ln>
            <a:solidFill>
              <a:schemeClr val="tx1"/>
            </a:solidFill>
            <a:effectLst/>
            <a:latin typeface="Times New Roman" panose="02020603050405020304" pitchFamily="18" charset="0"/>
            <a:ea typeface="ＭＳ Ｐゴシック" panose="020B0600070205080204" pitchFamily="34" charset="-128"/>
          </a:endParaRPr>
        </a:p>
      </dsp:txBody>
      <dsp:txXfrm>
        <a:off x="255" y="1267004"/>
        <a:ext cx="1112957" cy="556478"/>
      </dsp:txXfrm>
    </dsp:sp>
    <dsp:sp modelId="{436E0FDF-74C7-4208-8866-87C7AAB7740C}">
      <dsp:nvSpPr>
        <dsp:cNvPr id="0" name=""/>
        <dsp:cNvSpPr/>
      </dsp:nvSpPr>
      <dsp:spPr>
        <a:xfrm>
          <a:off x="1346933" y="1267004"/>
          <a:ext cx="1112957" cy="5564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pt-BR" altLang="pt-BR" sz="3600" b="0" i="0" u="none" strike="noStrike" kern="1200" cap="none" normalizeH="0" baseline="0">
            <a:ln>
              <a:noFill/>
            </a:ln>
            <a:solidFill>
              <a:schemeClr val="tx1"/>
            </a:solidFill>
            <a:effectLst/>
            <a:latin typeface="Times New Roman" panose="02020603050405020304" pitchFamily="18" charset="0"/>
            <a:ea typeface="ＭＳ Ｐゴシック" panose="020B0600070205080204" pitchFamily="34" charset="-128"/>
          </a:endParaRPr>
        </a:p>
      </dsp:txBody>
      <dsp:txXfrm>
        <a:off x="1346933" y="1267004"/>
        <a:ext cx="1112957" cy="556478"/>
      </dsp:txXfrm>
    </dsp:sp>
    <dsp:sp modelId="{C629A779-DF48-4A9C-92B0-86CAF3F7CC70}">
      <dsp:nvSpPr>
        <dsp:cNvPr id="0" name=""/>
        <dsp:cNvSpPr/>
      </dsp:nvSpPr>
      <dsp:spPr>
        <a:xfrm>
          <a:off x="2693612" y="1267004"/>
          <a:ext cx="1112957" cy="556478"/>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pt-BR" altLang="pt-BR" sz="3600" b="0" i="0" u="none" strike="noStrike" kern="1200" cap="none" normalizeH="0" baseline="0">
            <a:ln>
              <a:noFill/>
            </a:ln>
            <a:solidFill>
              <a:schemeClr val="tx1"/>
            </a:solidFill>
            <a:effectLst/>
            <a:latin typeface="Times New Roman" panose="02020603050405020304" pitchFamily="18" charset="0"/>
            <a:ea typeface="ＭＳ Ｐゴシック" panose="020B0600070205080204" pitchFamily="34" charset="-128"/>
          </a:endParaRPr>
        </a:p>
      </dsp:txBody>
      <dsp:txXfrm>
        <a:off x="2693612" y="1267004"/>
        <a:ext cx="1112957" cy="55647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B1E1B69-5A0B-42B4-9686-7232A0DC58FC}">
      <dsp:nvSpPr>
        <dsp:cNvPr id="0" name=""/>
        <dsp:cNvSpPr/>
      </dsp:nvSpPr>
      <dsp:spPr>
        <a:xfrm>
          <a:off x="1241006" y="953261"/>
          <a:ext cx="724737" cy="72473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pt-BR" altLang="pt-BR" sz="3300" b="0" i="0" u="none" strike="noStrike" kern="1200" cap="none" normalizeH="0" baseline="0">
            <a:ln>
              <a:noFill/>
            </a:ln>
            <a:solidFill>
              <a:schemeClr val="tx1"/>
            </a:solidFill>
            <a:effectLst/>
            <a:latin typeface="Times New Roman" panose="02020603050405020304" pitchFamily="18" charset="0"/>
            <a:ea typeface="ＭＳ Ｐゴシック" panose="020B0600070205080204" pitchFamily="34" charset="-128"/>
          </a:endParaRPr>
        </a:p>
      </dsp:txBody>
      <dsp:txXfrm>
        <a:off x="1347141" y="1059396"/>
        <a:ext cx="512467" cy="512467"/>
      </dsp:txXfrm>
    </dsp:sp>
    <dsp:sp modelId="{89DBACE7-9273-480E-9584-775F2B18BD08}">
      <dsp:nvSpPr>
        <dsp:cNvPr id="0" name=""/>
        <dsp:cNvSpPr/>
      </dsp:nvSpPr>
      <dsp:spPr>
        <a:xfrm rot="16200000">
          <a:off x="1494076" y="823622"/>
          <a:ext cx="218597" cy="40680"/>
        </a:xfrm>
        <a:custGeom>
          <a:avLst/>
          <a:gdLst/>
          <a:ahLst/>
          <a:cxnLst/>
          <a:rect l="0" t="0" r="0" b="0"/>
          <a:pathLst>
            <a:path>
              <a:moveTo>
                <a:pt x="0" y="20340"/>
              </a:moveTo>
              <a:lnTo>
                <a:pt x="218597" y="2034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1597910" y="838498"/>
        <a:ext cx="10929" cy="10929"/>
      </dsp:txXfrm>
    </dsp:sp>
    <dsp:sp modelId="{FCF69310-F4ED-4032-A660-F02650405A74}">
      <dsp:nvSpPr>
        <dsp:cNvPr id="0" name=""/>
        <dsp:cNvSpPr/>
      </dsp:nvSpPr>
      <dsp:spPr>
        <a:xfrm>
          <a:off x="1241006" y="9927"/>
          <a:ext cx="724737" cy="72473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pt-BR" altLang="pt-BR" sz="3300" b="0" i="0" u="none" strike="noStrike" kern="1200" cap="none" normalizeH="0" baseline="0">
            <a:ln>
              <a:noFill/>
            </a:ln>
            <a:solidFill>
              <a:schemeClr val="tx1"/>
            </a:solidFill>
            <a:effectLst/>
            <a:latin typeface="Times New Roman" panose="02020603050405020304" pitchFamily="18" charset="0"/>
            <a:ea typeface="ＭＳ Ｐゴシック" panose="020B0600070205080204" pitchFamily="34" charset="-128"/>
          </a:endParaRPr>
        </a:p>
      </dsp:txBody>
      <dsp:txXfrm>
        <a:off x="1347141" y="116062"/>
        <a:ext cx="512467" cy="512467"/>
      </dsp:txXfrm>
    </dsp:sp>
    <dsp:sp modelId="{F040B8ED-970F-42C8-8BD0-89D35A914462}">
      <dsp:nvSpPr>
        <dsp:cNvPr id="0" name=""/>
        <dsp:cNvSpPr/>
      </dsp:nvSpPr>
      <dsp:spPr>
        <a:xfrm rot="20520000">
          <a:off x="1942658" y="1149536"/>
          <a:ext cx="218597" cy="40680"/>
        </a:xfrm>
        <a:custGeom>
          <a:avLst/>
          <a:gdLst/>
          <a:ahLst/>
          <a:cxnLst/>
          <a:rect l="0" t="0" r="0" b="0"/>
          <a:pathLst>
            <a:path>
              <a:moveTo>
                <a:pt x="0" y="20340"/>
              </a:moveTo>
              <a:lnTo>
                <a:pt x="218597" y="2034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2046492" y="1164412"/>
        <a:ext cx="10929" cy="10929"/>
      </dsp:txXfrm>
    </dsp:sp>
    <dsp:sp modelId="{3E24BB3C-D0F0-457C-BEBA-DD90E8EC2F1B}">
      <dsp:nvSpPr>
        <dsp:cNvPr id="0" name=""/>
        <dsp:cNvSpPr/>
      </dsp:nvSpPr>
      <dsp:spPr>
        <a:xfrm>
          <a:off x="2138170" y="661755"/>
          <a:ext cx="724737" cy="72473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pt-BR" altLang="pt-BR" sz="3300" b="0" i="0" u="none" strike="noStrike" kern="1200" cap="none" normalizeH="0" baseline="0">
            <a:ln>
              <a:noFill/>
            </a:ln>
            <a:solidFill>
              <a:schemeClr val="tx1"/>
            </a:solidFill>
            <a:effectLst/>
            <a:latin typeface="Times New Roman" panose="02020603050405020304" pitchFamily="18" charset="0"/>
            <a:ea typeface="ＭＳ Ｐゴシック" panose="020B0600070205080204" pitchFamily="34" charset="-128"/>
          </a:endParaRPr>
        </a:p>
      </dsp:txBody>
      <dsp:txXfrm>
        <a:off x="2244305" y="767890"/>
        <a:ext cx="512467" cy="512467"/>
      </dsp:txXfrm>
    </dsp:sp>
    <dsp:sp modelId="{EA68901B-87E0-43CD-9A07-BCF61D6E8DB2}">
      <dsp:nvSpPr>
        <dsp:cNvPr id="0" name=""/>
        <dsp:cNvSpPr/>
      </dsp:nvSpPr>
      <dsp:spPr>
        <a:xfrm rot="3240000">
          <a:off x="1771315" y="1676876"/>
          <a:ext cx="218597" cy="40680"/>
        </a:xfrm>
        <a:custGeom>
          <a:avLst/>
          <a:gdLst/>
          <a:ahLst/>
          <a:cxnLst/>
          <a:rect l="0" t="0" r="0" b="0"/>
          <a:pathLst>
            <a:path>
              <a:moveTo>
                <a:pt x="0" y="20340"/>
              </a:moveTo>
              <a:lnTo>
                <a:pt x="218597" y="2034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a:off x="1875149" y="1691752"/>
        <a:ext cx="10929" cy="10929"/>
      </dsp:txXfrm>
    </dsp:sp>
    <dsp:sp modelId="{9AA7B2E0-AF83-47AC-85AA-1D738E2AB82E}">
      <dsp:nvSpPr>
        <dsp:cNvPr id="0" name=""/>
        <dsp:cNvSpPr/>
      </dsp:nvSpPr>
      <dsp:spPr>
        <a:xfrm>
          <a:off x="1795484" y="1716435"/>
          <a:ext cx="724737" cy="72473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pt-BR" altLang="pt-BR" sz="3300" b="0" i="0" u="none" strike="noStrike" kern="1200" cap="none" normalizeH="0" baseline="0">
            <a:ln>
              <a:noFill/>
            </a:ln>
            <a:solidFill>
              <a:schemeClr val="tx1"/>
            </a:solidFill>
            <a:effectLst/>
            <a:latin typeface="Times New Roman" panose="02020603050405020304" pitchFamily="18" charset="0"/>
            <a:ea typeface="ＭＳ Ｐゴシック" panose="020B0600070205080204" pitchFamily="34" charset="-128"/>
          </a:endParaRPr>
        </a:p>
      </dsp:txBody>
      <dsp:txXfrm>
        <a:off x="1901619" y="1822570"/>
        <a:ext cx="512467" cy="512467"/>
      </dsp:txXfrm>
    </dsp:sp>
    <dsp:sp modelId="{AA407528-7FE2-46C9-9D73-8DDD05D332DE}">
      <dsp:nvSpPr>
        <dsp:cNvPr id="0" name=""/>
        <dsp:cNvSpPr/>
      </dsp:nvSpPr>
      <dsp:spPr>
        <a:xfrm rot="7560000">
          <a:off x="1216837" y="1676876"/>
          <a:ext cx="218597" cy="40680"/>
        </a:xfrm>
        <a:custGeom>
          <a:avLst/>
          <a:gdLst/>
          <a:ahLst/>
          <a:cxnLst/>
          <a:rect l="0" t="0" r="0" b="0"/>
          <a:pathLst>
            <a:path>
              <a:moveTo>
                <a:pt x="0" y="20340"/>
              </a:moveTo>
              <a:lnTo>
                <a:pt x="218597" y="2034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rot="10800000">
        <a:off x="1320671" y="1691752"/>
        <a:ext cx="10929" cy="10929"/>
      </dsp:txXfrm>
    </dsp:sp>
    <dsp:sp modelId="{73B7D314-6D9F-4C42-86DB-25FBD4AE61DF}">
      <dsp:nvSpPr>
        <dsp:cNvPr id="0" name=""/>
        <dsp:cNvSpPr/>
      </dsp:nvSpPr>
      <dsp:spPr>
        <a:xfrm>
          <a:off x="686528" y="1716435"/>
          <a:ext cx="724737" cy="72473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pt-BR" altLang="pt-BR" sz="3300" b="0" i="0" u="none" strike="noStrike" kern="1200" cap="none" normalizeH="0" baseline="0">
            <a:ln>
              <a:noFill/>
            </a:ln>
            <a:solidFill>
              <a:schemeClr val="tx1"/>
            </a:solidFill>
            <a:effectLst/>
            <a:latin typeface="Times New Roman" panose="02020603050405020304" pitchFamily="18" charset="0"/>
            <a:ea typeface="ＭＳ Ｐゴシック" panose="020B0600070205080204" pitchFamily="34" charset="-128"/>
          </a:endParaRPr>
        </a:p>
      </dsp:txBody>
      <dsp:txXfrm>
        <a:off x="792663" y="1822570"/>
        <a:ext cx="512467" cy="512467"/>
      </dsp:txXfrm>
    </dsp:sp>
    <dsp:sp modelId="{4C197BD6-64EC-47E3-9B59-03FA39731424}">
      <dsp:nvSpPr>
        <dsp:cNvPr id="0" name=""/>
        <dsp:cNvSpPr/>
      </dsp:nvSpPr>
      <dsp:spPr>
        <a:xfrm rot="11880000">
          <a:off x="1045494" y="1149536"/>
          <a:ext cx="218597" cy="40680"/>
        </a:xfrm>
        <a:custGeom>
          <a:avLst/>
          <a:gdLst/>
          <a:ahLst/>
          <a:cxnLst/>
          <a:rect l="0" t="0" r="0" b="0"/>
          <a:pathLst>
            <a:path>
              <a:moveTo>
                <a:pt x="0" y="20340"/>
              </a:moveTo>
              <a:lnTo>
                <a:pt x="218597" y="20340"/>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pt-BR" sz="500" kern="1200"/>
        </a:p>
      </dsp:txBody>
      <dsp:txXfrm rot="10800000">
        <a:off x="1149327" y="1164412"/>
        <a:ext cx="10929" cy="10929"/>
      </dsp:txXfrm>
    </dsp:sp>
    <dsp:sp modelId="{3CF5EF21-0C7E-4E93-A77C-8944A9490E11}">
      <dsp:nvSpPr>
        <dsp:cNvPr id="0" name=""/>
        <dsp:cNvSpPr/>
      </dsp:nvSpPr>
      <dsp:spPr>
        <a:xfrm>
          <a:off x="343842" y="661755"/>
          <a:ext cx="724737" cy="724737"/>
        </a:xfrm>
        <a:prstGeom prst="ellipse">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endParaRPr kumimoji="0" lang="pt-BR" altLang="pt-BR" sz="3300" b="0" i="0" u="none" strike="noStrike" kern="1200" cap="none" normalizeH="0" baseline="0">
            <a:ln>
              <a:noFill/>
            </a:ln>
            <a:solidFill>
              <a:srgbClr val="006600"/>
            </a:solidFill>
            <a:effectLst/>
            <a:latin typeface="Times New Roman" panose="02020603050405020304" pitchFamily="18" charset="0"/>
            <a:ea typeface="ＭＳ Ｐゴシック" panose="020B0600070205080204" pitchFamily="34" charset="-128"/>
          </a:endParaRPr>
        </a:p>
      </dsp:txBody>
      <dsp:txXfrm>
        <a:off x="449977" y="767890"/>
        <a:ext cx="512467" cy="51246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4B1729-BC98-42C1-9C6C-D65DCBA4358F}">
      <dsp:nvSpPr>
        <dsp:cNvPr id="0" name=""/>
        <dsp:cNvSpPr/>
      </dsp:nvSpPr>
      <dsp:spPr>
        <a:xfrm rot="5400000">
          <a:off x="4306231" y="-2710075"/>
          <a:ext cx="1058180" cy="6746884"/>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0988" lvl="1" indent="-280988" algn="l" defTabSz="1422400">
            <a:lnSpc>
              <a:spcPct val="90000"/>
            </a:lnSpc>
            <a:spcBef>
              <a:spcPct val="0"/>
            </a:spcBef>
            <a:spcAft>
              <a:spcPct val="15000"/>
            </a:spcAft>
            <a:buChar char="•"/>
          </a:pPr>
          <a:r>
            <a:rPr lang="pt-BR" sz="3200" kern="1200" dirty="0">
              <a:effectLst>
                <a:outerShdw blurRad="38100" dist="38100" dir="2700000" algn="tl">
                  <a:srgbClr val="000000">
                    <a:alpha val="43137"/>
                  </a:srgbClr>
                </a:outerShdw>
              </a:effectLst>
            </a:rPr>
            <a:t>O que faz do Brasil o Brasil?</a:t>
          </a:r>
        </a:p>
      </dsp:txBody>
      <dsp:txXfrm rot="-5400000">
        <a:off x="1461879" y="134277"/>
        <a:ext cx="6746884" cy="1058180"/>
      </dsp:txXfrm>
    </dsp:sp>
    <dsp:sp modelId="{7E429971-BC57-430F-BB25-C0574E5E39E3}">
      <dsp:nvSpPr>
        <dsp:cNvPr id="0" name=""/>
        <dsp:cNvSpPr/>
      </dsp:nvSpPr>
      <dsp:spPr>
        <a:xfrm>
          <a:off x="147" y="0"/>
          <a:ext cx="1461731" cy="1322725"/>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7640" tIns="83820" rIns="167640" bIns="83820" numCol="1" spcCol="1270" anchor="ctr" anchorCtr="0">
          <a:noAutofit/>
        </a:bodyPr>
        <a:lstStyle/>
        <a:p>
          <a:pPr marL="0" lvl="0" indent="0" algn="ctr" defTabSz="1955800">
            <a:lnSpc>
              <a:spcPct val="90000"/>
            </a:lnSpc>
            <a:spcBef>
              <a:spcPct val="0"/>
            </a:spcBef>
            <a:spcAft>
              <a:spcPct val="35000"/>
            </a:spcAft>
            <a:buNone/>
          </a:pPr>
          <a:r>
            <a:rPr lang="pt-BR" sz="4400" kern="1200"/>
            <a:t>1</a:t>
          </a:r>
        </a:p>
      </dsp:txBody>
      <dsp:txXfrm>
        <a:off x="64717" y="64570"/>
        <a:ext cx="1332591" cy="1193585"/>
      </dsp:txXfrm>
    </dsp:sp>
    <dsp:sp modelId="{B37A5355-225B-4C6F-AED7-6C620F99EECC}">
      <dsp:nvSpPr>
        <dsp:cNvPr id="0" name=""/>
        <dsp:cNvSpPr/>
      </dsp:nvSpPr>
      <dsp:spPr>
        <a:xfrm rot="5400000">
          <a:off x="4306231" y="-1321214"/>
          <a:ext cx="1058180" cy="6746884"/>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422400">
            <a:lnSpc>
              <a:spcPct val="90000"/>
            </a:lnSpc>
            <a:spcBef>
              <a:spcPct val="0"/>
            </a:spcBef>
            <a:spcAft>
              <a:spcPct val="15000"/>
            </a:spcAft>
            <a:buChar char="•"/>
          </a:pPr>
          <a:r>
            <a:rPr lang="pt-BR" sz="3200" kern="1200" dirty="0">
              <a:effectLst>
                <a:outerShdw blurRad="38100" dist="38100" dir="2700000" algn="tl">
                  <a:srgbClr val="000000">
                    <a:alpha val="43137"/>
                  </a:srgbClr>
                </a:outerShdw>
              </a:effectLst>
            </a:rPr>
            <a:t>Origens e sobreposições étnicas e culturais</a:t>
          </a:r>
        </a:p>
      </dsp:txBody>
      <dsp:txXfrm rot="-5400000">
        <a:off x="1461879" y="1523138"/>
        <a:ext cx="6746884" cy="1058180"/>
      </dsp:txXfrm>
    </dsp:sp>
    <dsp:sp modelId="{C04276DC-EE64-470A-B8BC-09067B8045FA}">
      <dsp:nvSpPr>
        <dsp:cNvPr id="0" name=""/>
        <dsp:cNvSpPr/>
      </dsp:nvSpPr>
      <dsp:spPr>
        <a:xfrm>
          <a:off x="147" y="1390865"/>
          <a:ext cx="1461731" cy="1322725"/>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7640" tIns="83820" rIns="167640" bIns="83820" numCol="1" spcCol="1270" anchor="ctr" anchorCtr="0">
          <a:noAutofit/>
        </a:bodyPr>
        <a:lstStyle/>
        <a:p>
          <a:pPr marL="0" lvl="0" indent="0" algn="ctr" defTabSz="1955800">
            <a:lnSpc>
              <a:spcPct val="90000"/>
            </a:lnSpc>
            <a:spcBef>
              <a:spcPct val="0"/>
            </a:spcBef>
            <a:spcAft>
              <a:spcPct val="35000"/>
            </a:spcAft>
            <a:buNone/>
          </a:pPr>
          <a:r>
            <a:rPr lang="pt-BR" sz="4400" kern="1200"/>
            <a:t>2</a:t>
          </a:r>
        </a:p>
      </dsp:txBody>
      <dsp:txXfrm>
        <a:off x="64717" y="1455435"/>
        <a:ext cx="1332591" cy="1193585"/>
      </dsp:txXfrm>
    </dsp:sp>
    <dsp:sp modelId="{C7C3E6FD-D83F-4BDA-907E-B5EE041DA931}">
      <dsp:nvSpPr>
        <dsp:cNvPr id="0" name=""/>
        <dsp:cNvSpPr/>
      </dsp:nvSpPr>
      <dsp:spPr>
        <a:xfrm rot="5400000">
          <a:off x="4306231" y="67647"/>
          <a:ext cx="1058180" cy="6746884"/>
        </a:xfrm>
        <a:prstGeom prst="rect">
          <a:avLst/>
        </a:prstGeom>
        <a:solidFill>
          <a:schemeClr val="accent1">
            <a:alpha val="90000"/>
            <a:tint val="40000"/>
            <a:hueOff val="0"/>
            <a:satOff val="0"/>
            <a:lumOff val="0"/>
            <a:alphaOff val="0"/>
          </a:schemeClr>
        </a:solidFill>
        <a:ln w="6350" cap="flat" cmpd="sng" algn="ctr">
          <a:solidFill>
            <a:schemeClr val="accent1">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85750" lvl="1" indent="-285750" algn="l" defTabSz="1422400">
            <a:lnSpc>
              <a:spcPct val="90000"/>
            </a:lnSpc>
            <a:spcBef>
              <a:spcPct val="0"/>
            </a:spcBef>
            <a:spcAft>
              <a:spcPct val="15000"/>
            </a:spcAft>
            <a:buChar char="•"/>
          </a:pPr>
          <a:r>
            <a:rPr lang="pt-BR" sz="3200" kern="1200" dirty="0">
              <a:effectLst>
                <a:outerShdw blurRad="38100" dist="38100" dir="2700000" algn="tl">
                  <a:srgbClr val="000000">
                    <a:alpha val="43137"/>
                  </a:srgbClr>
                </a:outerShdw>
              </a:effectLst>
            </a:rPr>
            <a:t>Transformações, adaptações e perspectivas históricas</a:t>
          </a:r>
        </a:p>
      </dsp:txBody>
      <dsp:txXfrm rot="-5400000">
        <a:off x="1461879" y="2911999"/>
        <a:ext cx="6746884" cy="1058180"/>
      </dsp:txXfrm>
    </dsp:sp>
    <dsp:sp modelId="{F5034101-5B7D-4FE7-B47A-5A48CF39606B}">
      <dsp:nvSpPr>
        <dsp:cNvPr id="0" name=""/>
        <dsp:cNvSpPr/>
      </dsp:nvSpPr>
      <dsp:spPr>
        <a:xfrm>
          <a:off x="147" y="2779726"/>
          <a:ext cx="1461731" cy="1322725"/>
        </a:xfrm>
        <a:prstGeom prst="roundRect">
          <a:avLst/>
        </a:prstGeom>
        <a:gradFill rotWithShape="0">
          <a:gsLst>
            <a:gs pos="0">
              <a:schemeClr val="accent1">
                <a:hueOff val="0"/>
                <a:satOff val="0"/>
                <a:lumOff val="0"/>
                <a:alphaOff val="0"/>
                <a:lumMod val="110000"/>
                <a:satMod val="105000"/>
                <a:tint val="67000"/>
              </a:schemeClr>
            </a:gs>
            <a:gs pos="50000">
              <a:schemeClr val="accent1">
                <a:hueOff val="0"/>
                <a:satOff val="0"/>
                <a:lumOff val="0"/>
                <a:alphaOff val="0"/>
                <a:lumMod val="105000"/>
                <a:satMod val="103000"/>
                <a:tint val="73000"/>
              </a:schemeClr>
            </a:gs>
            <a:gs pos="100000">
              <a:schemeClr val="accent1">
                <a:hueOff val="0"/>
                <a:satOff val="0"/>
                <a:lumOff val="0"/>
                <a:alphaOff val="0"/>
                <a:lumMod val="105000"/>
                <a:satMod val="109000"/>
                <a:tint val="81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67640" tIns="83820" rIns="167640" bIns="83820" numCol="1" spcCol="1270" anchor="ctr" anchorCtr="0">
          <a:noAutofit/>
        </a:bodyPr>
        <a:lstStyle/>
        <a:p>
          <a:pPr marL="0" lvl="0" indent="0" algn="ctr" defTabSz="1955800">
            <a:lnSpc>
              <a:spcPct val="90000"/>
            </a:lnSpc>
            <a:spcBef>
              <a:spcPct val="0"/>
            </a:spcBef>
            <a:spcAft>
              <a:spcPct val="35000"/>
            </a:spcAft>
            <a:buNone/>
          </a:pPr>
          <a:r>
            <a:rPr lang="pt-BR" sz="4400" kern="1200"/>
            <a:t>3</a:t>
          </a:r>
        </a:p>
      </dsp:txBody>
      <dsp:txXfrm>
        <a:off x="64717" y="2844296"/>
        <a:ext cx="1332591" cy="1193585"/>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8FB469-EB4D-4406-9C19-31BC59F387A3}" type="datetimeFigureOut">
              <a:rPr lang="pt-BR" smtClean="0"/>
              <a:t>22/11/2022</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AB5203A-6505-46F9-B9DD-B6C03F57B405}" type="slidenum">
              <a:rPr lang="pt-BR" smtClean="0"/>
              <a:t>‹nº›</a:t>
            </a:fld>
            <a:endParaRPr lang="pt-BR"/>
          </a:p>
        </p:txBody>
      </p:sp>
    </p:spTree>
    <p:extLst>
      <p:ext uri="{BB962C8B-B14F-4D97-AF65-F5344CB8AC3E}">
        <p14:creationId xmlns:p14="http://schemas.microsoft.com/office/powerpoint/2010/main" val="19504793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98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80000"/>
              </a:lnSpc>
            </a:pPr>
            <a:endParaRPr lang="pt-BR" altLang="pt-BR"/>
          </a:p>
        </p:txBody>
      </p:sp>
      <p:sp>
        <p:nvSpPr>
          <p:cNvPr id="798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fld id="{E63715DA-EB20-408D-8679-3E74490F9866}" type="slidenum">
              <a:rPr lang="pt-BR" altLang="pt-BR">
                <a:solidFill>
                  <a:prstClr val="black"/>
                </a:solidFill>
                <a:latin typeface="Arial" panose="020B0604020202020204" pitchFamily="34" charset="0"/>
                <a:ea typeface="ＭＳ Ｐゴシック" panose="020B0600070205080204" pitchFamily="34" charset="-128"/>
              </a:rPr>
              <a:pPr eaLnBrk="1" hangingPunct="1"/>
              <a:t>2</a:t>
            </a:fld>
            <a:endParaRPr lang="pt-BR" altLang="pt-BR">
              <a:solidFill>
                <a:prstClr val="black"/>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5980267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pt-BR" altLang="pt-BR"/>
          </a:p>
        </p:txBody>
      </p:sp>
    </p:spTree>
    <p:extLst>
      <p:ext uri="{BB962C8B-B14F-4D97-AF65-F5344CB8AC3E}">
        <p14:creationId xmlns:p14="http://schemas.microsoft.com/office/powerpoint/2010/main" val="36386099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pt-BR" altLang="pt-BR"/>
          </a:p>
        </p:txBody>
      </p:sp>
    </p:spTree>
    <p:extLst>
      <p:ext uri="{BB962C8B-B14F-4D97-AF65-F5344CB8AC3E}">
        <p14:creationId xmlns:p14="http://schemas.microsoft.com/office/powerpoint/2010/main" val="1787013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39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pt-BR" altLang="pt-BR"/>
          </a:p>
        </p:txBody>
      </p:sp>
    </p:spTree>
    <p:extLst>
      <p:ext uri="{BB962C8B-B14F-4D97-AF65-F5344CB8AC3E}">
        <p14:creationId xmlns:p14="http://schemas.microsoft.com/office/powerpoint/2010/main" val="39768736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80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pt-BR" altLang="pt-BR"/>
          </a:p>
        </p:txBody>
      </p:sp>
    </p:spTree>
    <p:extLst>
      <p:ext uri="{BB962C8B-B14F-4D97-AF65-F5344CB8AC3E}">
        <p14:creationId xmlns:p14="http://schemas.microsoft.com/office/powerpoint/2010/main" val="7533240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pt-BR" altLang="pt-BR"/>
          </a:p>
        </p:txBody>
      </p:sp>
    </p:spTree>
    <p:extLst>
      <p:ext uri="{BB962C8B-B14F-4D97-AF65-F5344CB8AC3E}">
        <p14:creationId xmlns:p14="http://schemas.microsoft.com/office/powerpoint/2010/main" val="368426254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01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pt-BR" altLang="pt-BR"/>
          </a:p>
        </p:txBody>
      </p:sp>
    </p:spTree>
    <p:extLst>
      <p:ext uri="{BB962C8B-B14F-4D97-AF65-F5344CB8AC3E}">
        <p14:creationId xmlns:p14="http://schemas.microsoft.com/office/powerpoint/2010/main" val="35722172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3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pt-BR" altLang="pt-BR"/>
          </a:p>
        </p:txBody>
      </p:sp>
    </p:spTree>
    <p:extLst>
      <p:ext uri="{BB962C8B-B14F-4D97-AF65-F5344CB8AC3E}">
        <p14:creationId xmlns:p14="http://schemas.microsoft.com/office/powerpoint/2010/main" val="374994283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6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pt-BR" altLang="pt-BR"/>
          </a:p>
        </p:txBody>
      </p:sp>
    </p:spTree>
    <p:extLst>
      <p:ext uri="{BB962C8B-B14F-4D97-AF65-F5344CB8AC3E}">
        <p14:creationId xmlns:p14="http://schemas.microsoft.com/office/powerpoint/2010/main" val="32176318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pt-BR" altLang="pt-BR"/>
          </a:p>
        </p:txBody>
      </p:sp>
    </p:spTree>
    <p:extLst>
      <p:ext uri="{BB962C8B-B14F-4D97-AF65-F5344CB8AC3E}">
        <p14:creationId xmlns:p14="http://schemas.microsoft.com/office/powerpoint/2010/main" val="15287935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421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pt-BR" altLang="pt-BR"/>
          </a:p>
        </p:txBody>
      </p:sp>
    </p:spTree>
    <p:extLst>
      <p:ext uri="{BB962C8B-B14F-4D97-AF65-F5344CB8AC3E}">
        <p14:creationId xmlns:p14="http://schemas.microsoft.com/office/powerpoint/2010/main" val="17380782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523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pt-BR" altLang="pt-BR"/>
          </a:p>
        </p:txBody>
      </p:sp>
    </p:spTree>
    <p:extLst>
      <p:ext uri="{BB962C8B-B14F-4D97-AF65-F5344CB8AC3E}">
        <p14:creationId xmlns:p14="http://schemas.microsoft.com/office/powerpoint/2010/main" val="36916069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5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pt-BR" altLang="pt-BR"/>
          </a:p>
        </p:txBody>
      </p:sp>
    </p:spTree>
    <p:extLst>
      <p:ext uri="{BB962C8B-B14F-4D97-AF65-F5344CB8AC3E}">
        <p14:creationId xmlns:p14="http://schemas.microsoft.com/office/powerpoint/2010/main" val="17087729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pt-BR" altLang="pt-BR"/>
          </a:p>
        </p:txBody>
      </p:sp>
    </p:spTree>
    <p:extLst>
      <p:ext uri="{BB962C8B-B14F-4D97-AF65-F5344CB8AC3E}">
        <p14:creationId xmlns:p14="http://schemas.microsoft.com/office/powerpoint/2010/main" val="14798563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pt-BR" altLang="pt-BR"/>
          </a:p>
        </p:txBody>
      </p:sp>
    </p:spTree>
    <p:extLst>
      <p:ext uri="{BB962C8B-B14F-4D97-AF65-F5344CB8AC3E}">
        <p14:creationId xmlns:p14="http://schemas.microsoft.com/office/powerpoint/2010/main" val="17130207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pt-BR" altLang="pt-BR"/>
          </a:p>
        </p:txBody>
      </p:sp>
    </p:spTree>
    <p:extLst>
      <p:ext uri="{BB962C8B-B14F-4D97-AF65-F5344CB8AC3E}">
        <p14:creationId xmlns:p14="http://schemas.microsoft.com/office/powerpoint/2010/main" val="371019155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pt-BR" altLang="pt-BR"/>
          </a:p>
        </p:txBody>
      </p:sp>
    </p:spTree>
    <p:extLst>
      <p:ext uri="{BB962C8B-B14F-4D97-AF65-F5344CB8AC3E}">
        <p14:creationId xmlns:p14="http://schemas.microsoft.com/office/powerpoint/2010/main" val="271089394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pt-BR" altLang="pt-BR"/>
          </a:p>
        </p:txBody>
      </p:sp>
    </p:spTree>
    <p:extLst>
      <p:ext uri="{BB962C8B-B14F-4D97-AF65-F5344CB8AC3E}">
        <p14:creationId xmlns:p14="http://schemas.microsoft.com/office/powerpoint/2010/main" val="29599049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pt-BR" altLang="pt-BR"/>
          </a:p>
        </p:txBody>
      </p:sp>
    </p:spTree>
    <p:extLst>
      <p:ext uri="{BB962C8B-B14F-4D97-AF65-F5344CB8AC3E}">
        <p14:creationId xmlns:p14="http://schemas.microsoft.com/office/powerpoint/2010/main" val="38093708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endParaRPr lang="pt-BR" altLang="pt-BR"/>
          </a:p>
        </p:txBody>
      </p:sp>
    </p:spTree>
    <p:extLst>
      <p:ext uri="{BB962C8B-B14F-4D97-AF65-F5344CB8AC3E}">
        <p14:creationId xmlns:p14="http://schemas.microsoft.com/office/powerpoint/2010/main" val="16091229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numCol="2" spcCol="182880">
            <a:noAutofit/>
          </a:bodyPr>
          <a:lstStyle/>
          <a:p>
            <a:pPr>
              <a:lnSpc>
                <a:spcPct val="80000"/>
              </a:lnSpc>
              <a:defRPr/>
            </a:pPr>
            <a:r>
              <a:rPr lang="pt-BR" dirty="0"/>
              <a:t>Forneça uma breve visão geral da apresentação. Descreva o foco principal da apresentação e por que ela é importante.</a:t>
            </a:r>
          </a:p>
          <a:p>
            <a:pPr>
              <a:lnSpc>
                <a:spcPct val="80000"/>
              </a:lnSpc>
              <a:defRPr/>
            </a:pPr>
            <a:r>
              <a:rPr lang="pt-BR" dirty="0"/>
              <a:t>Introduza cada um dos principais tópicos.</a:t>
            </a:r>
          </a:p>
          <a:p>
            <a:pPr>
              <a:defRPr/>
            </a:pPr>
            <a:r>
              <a:rPr lang="pt-BR" dirty="0"/>
              <a:t>Para fornecer um roteiro para o público, você pode repita este slide de Visão Geral por toda a apresentação, realçando o tópico específico que você discutirá em seguida.</a:t>
            </a:r>
          </a:p>
          <a:p>
            <a:pPr marL="228600" indent="-228600">
              <a:buFont typeface="+mj-lt"/>
              <a:buNone/>
              <a:defRPr/>
            </a:pPr>
            <a:endParaRPr lang="pt-BR" dirty="0"/>
          </a:p>
        </p:txBody>
      </p:sp>
      <p:sp>
        <p:nvSpPr>
          <p:cNvPr id="5" name="Slide Image Placeholder 4"/>
          <p:cNvSpPr>
            <a:spLocks noGrp="1" noRot="1" noChangeAspect="1"/>
          </p:cNvSpPr>
          <p:nvPr>
            <p:ph type="sldImg"/>
          </p:nvPr>
        </p:nvSpPr>
        <p:spPr>
          <a:xfrm>
            <a:off x="15875" y="503238"/>
            <a:ext cx="4191000" cy="2359025"/>
          </a:xfrm>
        </p:spPr>
      </p:sp>
    </p:spTree>
    <p:extLst>
      <p:ext uri="{BB962C8B-B14F-4D97-AF65-F5344CB8AC3E}">
        <p14:creationId xmlns:p14="http://schemas.microsoft.com/office/powerpoint/2010/main" val="16519102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fontAlgn="auto" hangingPunct="1">
              <a:spcBef>
                <a:spcPts val="0"/>
              </a:spcBef>
              <a:spcAft>
                <a:spcPts val="0"/>
              </a:spcAft>
              <a:defRPr lang="pt-BR"/>
            </a:pPr>
            <a:r>
              <a:rPr lang="pt-BR" dirty="0"/>
              <a:t>O Que o público poderá fazer após a conclusão dessa aula? Descreva brevemente cada objetivo e como o público se beneficiará apresentação.</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fld id="{D46F75DD-20A2-485F-A419-4D816773A85A}" type="slidenum">
              <a:rPr lang="pt-BR" altLang="pt-BR" smtClean="0"/>
              <a:pPr eaLnBrk="1" hangingPunct="1">
                <a:defRPr/>
              </a:pPr>
              <a:t>54</a:t>
            </a:fld>
            <a:endParaRPr lang="pt-BR" altLang="pt-BR"/>
          </a:p>
        </p:txBody>
      </p:sp>
    </p:spTree>
    <p:extLst>
      <p:ext uri="{BB962C8B-B14F-4D97-AF65-F5344CB8AC3E}">
        <p14:creationId xmlns:p14="http://schemas.microsoft.com/office/powerpoint/2010/main" val="2939508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eaLnBrk="1" fontAlgn="auto" hangingPunct="1">
              <a:spcBef>
                <a:spcPts val="0"/>
              </a:spcBef>
              <a:spcAft>
                <a:spcPts val="0"/>
              </a:spcAft>
              <a:defRPr lang="pt-BR"/>
            </a:pPr>
            <a:r>
              <a:rPr lang="pt-BR" dirty="0"/>
              <a:t>O Que o público poderá fazer após a conclusão dessa aula? Descreva brevemente cada objetivo e como o público se beneficiará apresentação.</a:t>
            </a:r>
          </a:p>
        </p:txBody>
      </p:sp>
      <p:sp>
        <p:nvSpPr>
          <p:cNvPr id="4" name="Slide Number Placeholder 3"/>
          <p:cNvSpPr>
            <a:spLocks noGrp="1"/>
          </p:cNvSpPr>
          <p:nvPr>
            <p:ph type="sldNum" sz="quarter" idx="5"/>
          </p:nvPr>
        </p:nvSpPr>
        <p:spPr/>
        <p:txBody>
          <a:bodyPr/>
          <a:lstStyle>
            <a:lvl1pPr eaLnBrk="0" hangingPunct="0">
              <a:defRPr>
                <a:solidFill>
                  <a:schemeClr val="tx1"/>
                </a:solidFill>
                <a:latin typeface="Arial" panose="020B0604020202020204" pitchFamily="34" charset="0"/>
                <a:ea typeface="ＭＳ Ｐゴシック" panose="020B0600070205080204" pitchFamily="34" charset="-128"/>
              </a:defRPr>
            </a:lvl1pPr>
            <a:lvl2pPr marL="742950" indent="-285750" eaLnBrk="0" hangingPunct="0">
              <a:defRPr>
                <a:solidFill>
                  <a:schemeClr val="tx1"/>
                </a:solidFill>
                <a:latin typeface="Arial" panose="020B0604020202020204" pitchFamily="34" charset="0"/>
                <a:ea typeface="ＭＳ Ｐゴシック" panose="020B0600070205080204" pitchFamily="34" charset="-128"/>
              </a:defRPr>
            </a:lvl2pPr>
            <a:lvl3pPr marL="1143000" indent="-228600" eaLnBrk="0" hangingPunct="0">
              <a:defRPr>
                <a:solidFill>
                  <a:schemeClr val="tx1"/>
                </a:solidFill>
                <a:latin typeface="Arial" panose="020B0604020202020204" pitchFamily="34" charset="0"/>
                <a:ea typeface="ＭＳ Ｐゴシック" panose="020B0600070205080204" pitchFamily="34" charset="-128"/>
              </a:defRPr>
            </a:lvl3pPr>
            <a:lvl4pPr marL="1600200" indent="-228600" eaLnBrk="0" hangingPunct="0">
              <a:defRPr>
                <a:solidFill>
                  <a:schemeClr val="tx1"/>
                </a:solidFill>
                <a:latin typeface="Arial" panose="020B0604020202020204" pitchFamily="34" charset="0"/>
                <a:ea typeface="ＭＳ Ｐゴシック" panose="020B0600070205080204" pitchFamily="34" charset="-128"/>
              </a:defRPr>
            </a:lvl4pPr>
            <a:lvl5pPr marL="2057400" indent="-228600" eaLnBrk="0" hangingPunct="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eaLnBrk="1" hangingPunct="1">
              <a:defRPr/>
            </a:pPr>
            <a:fld id="{223BCBCF-DE0E-44B2-8F57-352B9FCEC0C2}" type="slidenum">
              <a:rPr lang="pt-BR" altLang="pt-BR" smtClean="0">
                <a:solidFill>
                  <a:srgbClr val="000000"/>
                </a:solidFill>
              </a:rPr>
              <a:pPr eaLnBrk="1" hangingPunct="1">
                <a:defRPr/>
              </a:pPr>
              <a:t>55</a:t>
            </a:fld>
            <a:endParaRPr lang="pt-BR" altLang="pt-BR">
              <a:solidFill>
                <a:srgbClr val="000000"/>
              </a:solidFill>
            </a:endParaRPr>
          </a:p>
        </p:txBody>
      </p:sp>
    </p:spTree>
    <p:extLst>
      <p:ext uri="{BB962C8B-B14F-4D97-AF65-F5344CB8AC3E}">
        <p14:creationId xmlns:p14="http://schemas.microsoft.com/office/powerpoint/2010/main" val="857941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fld id="{1D14FAF2-FF2C-4C9C-AA9C-74B4C9729163}" type="slidenum">
              <a:rPr lang="pt-BR" altLang="pt-BR">
                <a:solidFill>
                  <a:prstClr val="black"/>
                </a:solidFill>
                <a:latin typeface="Arial" panose="020B0604020202020204" pitchFamily="34" charset="0"/>
                <a:ea typeface="ＭＳ Ｐゴシック" panose="020B0600070205080204" pitchFamily="34" charset="-128"/>
              </a:rPr>
              <a:pPr/>
              <a:t>89</a:t>
            </a:fld>
            <a:endParaRPr lang="pt-BR" altLang="pt-BR">
              <a:solidFill>
                <a:prstClr val="black"/>
              </a:solidFill>
              <a:latin typeface="Arial" panose="020B0604020202020204" pitchFamily="34" charset="0"/>
              <a:ea typeface="ＭＳ Ｐゴシック" panose="020B0600070205080204" pitchFamily="34" charset="-128"/>
            </a:endParaRPr>
          </a:p>
        </p:txBody>
      </p:sp>
      <p:sp>
        <p:nvSpPr>
          <p:cNvPr id="105475"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547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Tree>
    <p:extLst>
      <p:ext uri="{BB962C8B-B14F-4D97-AF65-F5344CB8AC3E}">
        <p14:creationId xmlns:p14="http://schemas.microsoft.com/office/powerpoint/2010/main" val="30822573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eaLnBrk="1" hangingPunct="1"/>
            <a:fld id="{7E47607E-3ADD-40B2-83D3-7E765BBF39BA}" type="slidenum">
              <a:rPr lang="pt-BR" altLang="pt-BR">
                <a:solidFill>
                  <a:prstClr val="black"/>
                </a:solidFill>
                <a:latin typeface="Arial" panose="020B0604020202020204" pitchFamily="34" charset="0"/>
                <a:ea typeface="ＭＳ Ｐゴシック" panose="020B0600070205080204" pitchFamily="34" charset="-128"/>
              </a:rPr>
              <a:pPr eaLnBrk="1" hangingPunct="1"/>
              <a:t>91</a:t>
            </a:fld>
            <a:endParaRPr lang="pt-BR" altLang="pt-BR">
              <a:solidFill>
                <a:prstClr val="black"/>
              </a:solidFill>
              <a:latin typeface="Arial" panose="020B0604020202020204" pitchFamily="34" charset="0"/>
              <a:ea typeface="ＭＳ Ｐゴシック" panose="020B0600070205080204" pitchFamily="34" charset="-128"/>
            </a:endParaRPr>
          </a:p>
        </p:txBody>
      </p:sp>
      <p:sp>
        <p:nvSpPr>
          <p:cNvPr id="106499"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500"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pt-BR" altLang="pt-BR"/>
          </a:p>
        </p:txBody>
      </p:sp>
    </p:spTree>
    <p:extLst>
      <p:ext uri="{BB962C8B-B14F-4D97-AF65-F5344CB8AC3E}">
        <p14:creationId xmlns:p14="http://schemas.microsoft.com/office/powerpoint/2010/main" val="25885241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4856E205-4CD5-2C4F-B66F-FC7B5212CB8D}"/>
              </a:ext>
            </a:extLst>
          </p:cNvPr>
          <p:cNvSpPr>
            <a:spLocks noGrp="1" noRot="1" noChangeAspect="1" noChangeArrowheads="1" noTextEdit="1"/>
          </p:cNvSpPr>
          <p:nvPr>
            <p:ph type="sldImg"/>
          </p:nvPr>
        </p:nvSpPr>
        <p:spPr>
          <a:ln/>
        </p:spPr>
      </p:sp>
      <p:sp>
        <p:nvSpPr>
          <p:cNvPr id="74755" name="Rectangle 3">
            <a:extLst>
              <a:ext uri="{FF2B5EF4-FFF2-40B4-BE49-F238E27FC236}">
                <a16:creationId xmlns:a16="http://schemas.microsoft.com/office/drawing/2014/main" id="{20C4C4EE-795B-D843-8B14-97B7D6CA7240}"/>
              </a:ext>
            </a:extLst>
          </p:cNvPr>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endParaRPr lang="pt-B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a:extLst>
              <a:ext uri="{FF2B5EF4-FFF2-40B4-BE49-F238E27FC236}">
                <a16:creationId xmlns:a16="http://schemas.microsoft.com/office/drawing/2014/main" id="{C0AB6862-6286-AF4F-8209-3F93C4D27C66}"/>
              </a:ext>
            </a:extLst>
          </p:cNvPr>
          <p:cNvSpPr>
            <a:spLocks noGrp="1" noRot="1" noChangeAspect="1" noChangeArrowheads="1" noTextEdit="1"/>
          </p:cNvSpPr>
          <p:nvPr>
            <p:ph type="sldImg"/>
          </p:nvPr>
        </p:nvSpPr>
        <p:spPr>
          <a:ln/>
        </p:spPr>
      </p:sp>
      <p:sp>
        <p:nvSpPr>
          <p:cNvPr id="75779" name="Rectangle 3">
            <a:extLst>
              <a:ext uri="{FF2B5EF4-FFF2-40B4-BE49-F238E27FC236}">
                <a16:creationId xmlns:a16="http://schemas.microsoft.com/office/drawing/2014/main" id="{BA965544-04B0-C346-9BF3-B566D934D4A2}"/>
              </a:ext>
            </a:extLst>
          </p:cNvPr>
          <p:cNvSpPr>
            <a:spLocks noGrp="1" noChangeArrowheads="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defRPr/>
            </a:pPr>
            <a:endParaRPr lang="pt-B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FD5E0295-A7B3-4CB0-A59C-3A5AD5A49E3B}" type="datetimeFigureOut">
              <a:rPr lang="pt-BR" smtClean="0"/>
              <a:t>22/11/2022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09A5814-6054-4451-B886-BD04A7C3FC91}" type="slidenum">
              <a:rPr lang="pt-BR" smtClean="0"/>
              <a:t>‹nº›</a:t>
            </a:fld>
            <a:endParaRPr lang="pt-BR"/>
          </a:p>
        </p:txBody>
      </p:sp>
    </p:spTree>
    <p:extLst>
      <p:ext uri="{BB962C8B-B14F-4D97-AF65-F5344CB8AC3E}">
        <p14:creationId xmlns:p14="http://schemas.microsoft.com/office/powerpoint/2010/main" val="22804602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FD5E0295-A7B3-4CB0-A59C-3A5AD5A49E3B}" type="datetimeFigureOut">
              <a:rPr lang="pt-BR" smtClean="0"/>
              <a:t>22/11/2022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09A5814-6054-4451-B886-BD04A7C3FC91}" type="slidenum">
              <a:rPr lang="pt-BR" smtClean="0"/>
              <a:t>‹nº›</a:t>
            </a:fld>
            <a:endParaRPr lang="pt-BR"/>
          </a:p>
        </p:txBody>
      </p:sp>
    </p:spTree>
    <p:extLst>
      <p:ext uri="{BB962C8B-B14F-4D97-AF65-F5344CB8AC3E}">
        <p14:creationId xmlns:p14="http://schemas.microsoft.com/office/powerpoint/2010/main" val="20429741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p>
            <a:fld id="{FD5E0295-A7B3-4CB0-A59C-3A5AD5A49E3B}" type="datetimeFigureOut">
              <a:rPr lang="pt-BR" smtClean="0"/>
              <a:t>22/11/2022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09A5814-6054-4451-B886-BD04A7C3FC91}" type="slidenum">
              <a:rPr lang="pt-BR" smtClean="0"/>
              <a:t>‹nº›</a:t>
            </a:fld>
            <a:endParaRPr lang="pt-BR"/>
          </a:p>
        </p:txBody>
      </p:sp>
    </p:spTree>
    <p:extLst>
      <p:ext uri="{BB962C8B-B14F-4D97-AF65-F5344CB8AC3E}">
        <p14:creationId xmlns:p14="http://schemas.microsoft.com/office/powerpoint/2010/main" val="5395978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FD5E0295-A7B3-4CB0-A59C-3A5AD5A49E3B}" type="datetimeFigureOut">
              <a:rPr lang="pt-BR" smtClean="0"/>
              <a:t>22/11/2022</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009A5814-6054-4451-B886-BD04A7C3FC91}" type="slidenum">
              <a:rPr lang="pt-BR" smtClean="0"/>
              <a:t>‹nº›</a:t>
            </a:fld>
            <a:endParaRPr lang="pt-BR"/>
          </a:p>
        </p:txBody>
      </p:sp>
    </p:spTree>
    <p:extLst>
      <p:ext uri="{BB962C8B-B14F-4D97-AF65-F5344CB8AC3E}">
        <p14:creationId xmlns:p14="http://schemas.microsoft.com/office/powerpoint/2010/main" val="10987939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FD5E0295-A7B3-4CB0-A59C-3A5AD5A49E3B}" type="datetimeFigureOut">
              <a:rPr lang="pt-BR" smtClean="0"/>
              <a:t>22/11/2022</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009A5814-6054-4451-B886-BD04A7C3FC91}" type="slidenum">
              <a:rPr lang="pt-BR" smtClean="0"/>
              <a:t>‹nº›</a:t>
            </a:fld>
            <a:endParaRPr lang="pt-BR"/>
          </a:p>
        </p:txBody>
      </p:sp>
    </p:spTree>
    <p:extLst>
      <p:ext uri="{BB962C8B-B14F-4D97-AF65-F5344CB8AC3E}">
        <p14:creationId xmlns:p14="http://schemas.microsoft.com/office/powerpoint/2010/main" val="25191386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FD5E0295-A7B3-4CB0-A59C-3A5AD5A49E3B}" type="datetimeFigureOut">
              <a:rPr lang="pt-BR" smtClean="0"/>
              <a:t>22/11/2022</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009A5814-6054-4451-B886-BD04A7C3FC91}" type="slidenum">
              <a:rPr lang="pt-BR" smtClean="0"/>
              <a:t>‹nº›</a:t>
            </a:fld>
            <a:endParaRPr lang="pt-BR"/>
          </a:p>
        </p:txBody>
      </p:sp>
    </p:spTree>
    <p:extLst>
      <p:ext uri="{BB962C8B-B14F-4D97-AF65-F5344CB8AC3E}">
        <p14:creationId xmlns:p14="http://schemas.microsoft.com/office/powerpoint/2010/main" val="3767110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FD5E0295-A7B3-4CB0-A59C-3A5AD5A49E3B}" type="datetimeFigureOut">
              <a:rPr lang="pt-BR" smtClean="0"/>
              <a:t>22/11/2022</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009A5814-6054-4451-B886-BD04A7C3FC91}" type="slidenum">
              <a:rPr lang="pt-BR" smtClean="0"/>
              <a:t>‹nº›</a:t>
            </a:fld>
            <a:endParaRPr lang="pt-BR"/>
          </a:p>
        </p:txBody>
      </p:sp>
    </p:spTree>
    <p:extLst>
      <p:ext uri="{BB962C8B-B14F-4D97-AF65-F5344CB8AC3E}">
        <p14:creationId xmlns:p14="http://schemas.microsoft.com/office/powerpoint/2010/main" val="21286371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FD5E0295-A7B3-4CB0-A59C-3A5AD5A49E3B}" type="datetimeFigureOut">
              <a:rPr lang="pt-BR" smtClean="0"/>
              <a:t>22/11/2022</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009A5814-6054-4451-B886-BD04A7C3FC91}" type="slidenum">
              <a:rPr lang="pt-BR" smtClean="0"/>
              <a:t>‹nº›</a:t>
            </a:fld>
            <a:endParaRPr lang="pt-BR"/>
          </a:p>
        </p:txBody>
      </p:sp>
    </p:spTree>
    <p:extLst>
      <p:ext uri="{BB962C8B-B14F-4D97-AF65-F5344CB8AC3E}">
        <p14:creationId xmlns:p14="http://schemas.microsoft.com/office/powerpoint/2010/main" val="717861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4"/>
          <p:cNvSpPr>
            <a:spLocks noGrp="1"/>
          </p:cNvSpPr>
          <p:nvPr>
            <p:ph type="dt" sz="half" idx="10"/>
          </p:nvPr>
        </p:nvSpPr>
        <p:spPr/>
        <p:txBody>
          <a:bodyPr/>
          <a:lstStyle/>
          <a:p>
            <a:fld id="{FD5E0295-A7B3-4CB0-A59C-3A5AD5A49E3B}" type="datetimeFigureOut">
              <a:rPr lang="pt-BR" smtClean="0"/>
              <a:t>22/11/2022</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009A5814-6054-4451-B886-BD04A7C3FC91}" type="slidenum">
              <a:rPr lang="pt-BR" smtClean="0"/>
              <a:t>‹nº›</a:t>
            </a:fld>
            <a:endParaRPr lang="pt-BR"/>
          </a:p>
        </p:txBody>
      </p:sp>
    </p:spTree>
    <p:extLst>
      <p:ext uri="{BB962C8B-B14F-4D97-AF65-F5344CB8AC3E}">
        <p14:creationId xmlns:p14="http://schemas.microsoft.com/office/powerpoint/2010/main" val="1234628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FD5E0295-A7B3-4CB0-A59C-3A5AD5A49E3B}" type="datetimeFigureOut">
              <a:rPr lang="pt-BR" smtClean="0"/>
              <a:t>22/11/2022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09A5814-6054-4451-B886-BD04A7C3FC91}" type="slidenum">
              <a:rPr lang="pt-BR" smtClean="0"/>
              <a:t>‹nº›</a:t>
            </a:fld>
            <a:endParaRPr lang="pt-BR"/>
          </a:p>
        </p:txBody>
      </p:sp>
    </p:spTree>
    <p:extLst>
      <p:ext uri="{BB962C8B-B14F-4D97-AF65-F5344CB8AC3E}">
        <p14:creationId xmlns:p14="http://schemas.microsoft.com/office/powerpoint/2010/main" val="1118094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FD5E0295-A7B3-4CB0-A59C-3A5AD5A49E3B}" type="datetimeFigureOut">
              <a:rPr lang="pt-BR" smtClean="0"/>
              <a:t>22/11/2022</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009A5814-6054-4451-B886-BD04A7C3FC91}" type="slidenum">
              <a:rPr lang="pt-BR" smtClean="0"/>
              <a:t>‹nº›</a:t>
            </a:fld>
            <a:endParaRPr lang="pt-BR"/>
          </a:p>
        </p:txBody>
      </p:sp>
    </p:spTree>
    <p:extLst>
      <p:ext uri="{BB962C8B-B14F-4D97-AF65-F5344CB8AC3E}">
        <p14:creationId xmlns:p14="http://schemas.microsoft.com/office/powerpoint/2010/main" val="17965998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Slide d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dirty="0"/>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lvl1pPr>
              <a:defRPr/>
            </a:lvl1pPr>
          </a:lstStyle>
          <a:p>
            <a:pPr>
              <a:defRPr/>
            </a:pPr>
            <a:fld id="{F49677EC-EEF7-4C46-9C5F-4160729C26CB}" type="datetimeFigureOut">
              <a:rPr lang="pt-BR">
                <a:solidFill>
                  <a:prstClr val="black">
                    <a:tint val="75000"/>
                  </a:prstClr>
                </a:solidFill>
              </a:rPr>
              <a:pPr>
                <a:defRPr/>
              </a:pPr>
              <a:t>22/11/2022</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lvl1pPr>
              <a:defRPr/>
            </a:lvl1pPr>
          </a:lstStyle>
          <a:p>
            <a:pPr>
              <a:defRPr/>
            </a:pPr>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lvl1pPr>
              <a:defRPr/>
            </a:lvl1pPr>
          </a:lstStyle>
          <a:p>
            <a:fld id="{9DF4E640-2EB7-4D3D-A35D-36E668E1EFE8}" type="slidenum">
              <a:rPr lang="pt-BR" altLang="pt-BR"/>
              <a:pPr/>
              <a:t>‹nº›</a:t>
            </a:fld>
            <a:endParaRPr lang="pt-BR" altLang="pt-BR"/>
          </a:p>
        </p:txBody>
      </p:sp>
    </p:spTree>
    <p:extLst>
      <p:ext uri="{BB962C8B-B14F-4D97-AF65-F5344CB8AC3E}">
        <p14:creationId xmlns:p14="http://schemas.microsoft.com/office/powerpoint/2010/main" val="37890657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lvl1pPr>
              <a:defRPr/>
            </a:lvl1pPr>
          </a:lstStyle>
          <a:p>
            <a:pPr>
              <a:defRPr/>
            </a:pPr>
            <a:fld id="{F042896F-2545-4E0D-9AA9-1D4AB6C2BF06}" type="datetimeFigureOut">
              <a:rPr lang="pt-BR">
                <a:solidFill>
                  <a:prstClr val="black">
                    <a:tint val="75000"/>
                  </a:prstClr>
                </a:solidFill>
              </a:rPr>
              <a:pPr>
                <a:defRPr/>
              </a:pPr>
              <a:t>22/11/2022</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lvl1pPr>
              <a:defRPr/>
            </a:lvl1pPr>
          </a:lstStyle>
          <a:p>
            <a:pPr>
              <a:defRPr/>
            </a:pPr>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lvl1pPr>
              <a:defRPr/>
            </a:lvl1pPr>
          </a:lstStyle>
          <a:p>
            <a:fld id="{F2714B63-C9DD-467E-9C9C-FDE890C7209B}" type="slidenum">
              <a:rPr lang="pt-BR" altLang="pt-BR"/>
              <a:pPr/>
              <a:t>‹nº›</a:t>
            </a:fld>
            <a:endParaRPr lang="pt-BR" altLang="pt-BR"/>
          </a:p>
        </p:txBody>
      </p:sp>
    </p:spTree>
    <p:extLst>
      <p:ext uri="{BB962C8B-B14F-4D97-AF65-F5344CB8AC3E}">
        <p14:creationId xmlns:p14="http://schemas.microsoft.com/office/powerpoint/2010/main" val="9246416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Clique para editar o texto mestre</a:t>
            </a:r>
          </a:p>
        </p:txBody>
      </p:sp>
      <p:sp>
        <p:nvSpPr>
          <p:cNvPr id="4" name="Espaço Reservado para Data 3"/>
          <p:cNvSpPr>
            <a:spLocks noGrp="1"/>
          </p:cNvSpPr>
          <p:nvPr>
            <p:ph type="dt" sz="half" idx="10"/>
          </p:nvPr>
        </p:nvSpPr>
        <p:spPr/>
        <p:txBody>
          <a:bodyPr/>
          <a:lstStyle>
            <a:lvl1pPr>
              <a:defRPr/>
            </a:lvl1pPr>
          </a:lstStyle>
          <a:p>
            <a:pPr>
              <a:defRPr/>
            </a:pPr>
            <a:fld id="{198C0E8C-211B-43DD-8DE9-7BB7DB16E001}" type="datetimeFigureOut">
              <a:rPr lang="pt-BR">
                <a:solidFill>
                  <a:prstClr val="black">
                    <a:tint val="75000"/>
                  </a:prstClr>
                </a:solidFill>
              </a:rPr>
              <a:pPr>
                <a:defRPr/>
              </a:pPr>
              <a:t>22/11/2022</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lvl1pPr>
              <a:defRPr/>
            </a:lvl1pPr>
          </a:lstStyle>
          <a:p>
            <a:pPr>
              <a:defRPr/>
            </a:pPr>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lvl1pPr>
              <a:defRPr/>
            </a:lvl1pPr>
          </a:lstStyle>
          <a:p>
            <a:fld id="{540AE39F-F6CE-46AD-A35C-50F81D193646}" type="slidenum">
              <a:rPr lang="pt-BR" altLang="pt-BR"/>
              <a:pPr/>
              <a:t>‹nº›</a:t>
            </a:fld>
            <a:endParaRPr lang="pt-BR" altLang="pt-BR"/>
          </a:p>
        </p:txBody>
      </p:sp>
    </p:spTree>
    <p:extLst>
      <p:ext uri="{BB962C8B-B14F-4D97-AF65-F5344CB8AC3E}">
        <p14:creationId xmlns:p14="http://schemas.microsoft.com/office/powerpoint/2010/main" val="36381329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3"/>
          <p:cNvSpPr>
            <a:spLocks noGrp="1"/>
          </p:cNvSpPr>
          <p:nvPr>
            <p:ph type="dt" sz="half" idx="10"/>
          </p:nvPr>
        </p:nvSpPr>
        <p:spPr/>
        <p:txBody>
          <a:bodyPr/>
          <a:lstStyle>
            <a:lvl1pPr>
              <a:defRPr/>
            </a:lvl1pPr>
          </a:lstStyle>
          <a:p>
            <a:pPr>
              <a:defRPr/>
            </a:pPr>
            <a:fld id="{A6F61BCB-546C-4004-AB13-86F986513F8D}" type="datetimeFigureOut">
              <a:rPr lang="pt-BR">
                <a:solidFill>
                  <a:prstClr val="black">
                    <a:tint val="75000"/>
                  </a:prstClr>
                </a:solidFill>
              </a:rPr>
              <a:pPr>
                <a:defRPr/>
              </a:pPr>
              <a:t>22/11/2022</a:t>
            </a:fld>
            <a:endParaRPr lang="pt-BR">
              <a:solidFill>
                <a:prstClr val="black">
                  <a:tint val="75000"/>
                </a:prstClr>
              </a:solidFill>
            </a:endParaRPr>
          </a:p>
        </p:txBody>
      </p:sp>
      <p:sp>
        <p:nvSpPr>
          <p:cNvPr id="6" name="Espaço Reservado para Rodapé 4"/>
          <p:cNvSpPr>
            <a:spLocks noGrp="1"/>
          </p:cNvSpPr>
          <p:nvPr>
            <p:ph type="ftr" sz="quarter" idx="11"/>
          </p:nvPr>
        </p:nvSpPr>
        <p:spPr/>
        <p:txBody>
          <a:bodyPr/>
          <a:lstStyle>
            <a:lvl1pPr>
              <a:defRPr/>
            </a:lvl1pPr>
          </a:lstStyle>
          <a:p>
            <a:pPr>
              <a:defRPr/>
            </a:pPr>
            <a:endParaRPr lang="pt-BR">
              <a:solidFill>
                <a:prstClr val="black">
                  <a:tint val="75000"/>
                </a:prstClr>
              </a:solidFill>
            </a:endParaRPr>
          </a:p>
        </p:txBody>
      </p:sp>
      <p:sp>
        <p:nvSpPr>
          <p:cNvPr id="7" name="Espaço Reservado para Número de Slide 5"/>
          <p:cNvSpPr>
            <a:spLocks noGrp="1"/>
          </p:cNvSpPr>
          <p:nvPr>
            <p:ph type="sldNum" sz="quarter" idx="12"/>
          </p:nvPr>
        </p:nvSpPr>
        <p:spPr/>
        <p:txBody>
          <a:bodyPr/>
          <a:lstStyle>
            <a:lvl1pPr>
              <a:defRPr/>
            </a:lvl1pPr>
          </a:lstStyle>
          <a:p>
            <a:fld id="{3417DBE7-32B7-40F3-AB0E-FF343267DBB4}" type="slidenum">
              <a:rPr lang="pt-BR" altLang="pt-BR"/>
              <a:pPr/>
              <a:t>‹nº›</a:t>
            </a:fld>
            <a:endParaRPr lang="pt-BR" altLang="pt-BR"/>
          </a:p>
        </p:txBody>
      </p:sp>
    </p:spTree>
    <p:extLst>
      <p:ext uri="{BB962C8B-B14F-4D97-AF65-F5344CB8AC3E}">
        <p14:creationId xmlns:p14="http://schemas.microsoft.com/office/powerpoint/2010/main" val="9299845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Clique para editar o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3"/>
          <p:cNvSpPr>
            <a:spLocks noGrp="1"/>
          </p:cNvSpPr>
          <p:nvPr>
            <p:ph type="dt" sz="half" idx="10"/>
          </p:nvPr>
        </p:nvSpPr>
        <p:spPr/>
        <p:txBody>
          <a:bodyPr/>
          <a:lstStyle>
            <a:lvl1pPr>
              <a:defRPr/>
            </a:lvl1pPr>
          </a:lstStyle>
          <a:p>
            <a:pPr>
              <a:defRPr/>
            </a:pPr>
            <a:fld id="{2C5F2E25-B040-4545-96F9-8BD780D79ED7}" type="datetimeFigureOut">
              <a:rPr lang="pt-BR">
                <a:solidFill>
                  <a:prstClr val="black">
                    <a:tint val="75000"/>
                  </a:prstClr>
                </a:solidFill>
              </a:rPr>
              <a:pPr>
                <a:defRPr/>
              </a:pPr>
              <a:t>22/11/2022</a:t>
            </a:fld>
            <a:endParaRPr lang="pt-BR">
              <a:solidFill>
                <a:prstClr val="black">
                  <a:tint val="75000"/>
                </a:prstClr>
              </a:solidFill>
            </a:endParaRPr>
          </a:p>
        </p:txBody>
      </p:sp>
      <p:sp>
        <p:nvSpPr>
          <p:cNvPr id="8" name="Espaço Reservado para Rodapé 4"/>
          <p:cNvSpPr>
            <a:spLocks noGrp="1"/>
          </p:cNvSpPr>
          <p:nvPr>
            <p:ph type="ftr" sz="quarter" idx="11"/>
          </p:nvPr>
        </p:nvSpPr>
        <p:spPr/>
        <p:txBody>
          <a:bodyPr/>
          <a:lstStyle>
            <a:lvl1pPr>
              <a:defRPr/>
            </a:lvl1pPr>
          </a:lstStyle>
          <a:p>
            <a:pPr>
              <a:defRPr/>
            </a:pPr>
            <a:endParaRPr lang="pt-BR">
              <a:solidFill>
                <a:prstClr val="black">
                  <a:tint val="75000"/>
                </a:prstClr>
              </a:solidFill>
            </a:endParaRPr>
          </a:p>
        </p:txBody>
      </p:sp>
      <p:sp>
        <p:nvSpPr>
          <p:cNvPr id="9" name="Espaço Reservado para Número de Slide 5"/>
          <p:cNvSpPr>
            <a:spLocks noGrp="1"/>
          </p:cNvSpPr>
          <p:nvPr>
            <p:ph type="sldNum" sz="quarter" idx="12"/>
          </p:nvPr>
        </p:nvSpPr>
        <p:spPr/>
        <p:txBody>
          <a:bodyPr/>
          <a:lstStyle>
            <a:lvl1pPr>
              <a:defRPr/>
            </a:lvl1pPr>
          </a:lstStyle>
          <a:p>
            <a:fld id="{93A702DF-98AD-4259-90ED-8336FCD90B4F}" type="slidenum">
              <a:rPr lang="pt-BR" altLang="pt-BR"/>
              <a:pPr/>
              <a:t>‹nº›</a:t>
            </a:fld>
            <a:endParaRPr lang="pt-BR" altLang="pt-BR"/>
          </a:p>
        </p:txBody>
      </p:sp>
    </p:spTree>
    <p:extLst>
      <p:ext uri="{BB962C8B-B14F-4D97-AF65-F5344CB8AC3E}">
        <p14:creationId xmlns:p14="http://schemas.microsoft.com/office/powerpoint/2010/main" val="1942784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mente título">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3"/>
          <p:cNvSpPr>
            <a:spLocks noGrp="1"/>
          </p:cNvSpPr>
          <p:nvPr>
            <p:ph type="dt" sz="half" idx="10"/>
          </p:nvPr>
        </p:nvSpPr>
        <p:spPr/>
        <p:txBody>
          <a:bodyPr/>
          <a:lstStyle>
            <a:lvl1pPr>
              <a:defRPr/>
            </a:lvl1pPr>
          </a:lstStyle>
          <a:p>
            <a:pPr>
              <a:defRPr/>
            </a:pPr>
            <a:fld id="{C8173C05-72A9-4D87-AE35-27FE899457C6}" type="datetimeFigureOut">
              <a:rPr lang="pt-BR">
                <a:solidFill>
                  <a:prstClr val="black">
                    <a:tint val="75000"/>
                  </a:prstClr>
                </a:solidFill>
              </a:rPr>
              <a:pPr>
                <a:defRPr/>
              </a:pPr>
              <a:t>22/11/2022</a:t>
            </a:fld>
            <a:endParaRPr lang="pt-BR">
              <a:solidFill>
                <a:prstClr val="black">
                  <a:tint val="75000"/>
                </a:prstClr>
              </a:solidFill>
            </a:endParaRPr>
          </a:p>
        </p:txBody>
      </p:sp>
      <p:sp>
        <p:nvSpPr>
          <p:cNvPr id="4" name="Espaço Reservado para Rodapé 4"/>
          <p:cNvSpPr>
            <a:spLocks noGrp="1"/>
          </p:cNvSpPr>
          <p:nvPr>
            <p:ph type="ftr" sz="quarter" idx="11"/>
          </p:nvPr>
        </p:nvSpPr>
        <p:spPr/>
        <p:txBody>
          <a:bodyPr/>
          <a:lstStyle>
            <a:lvl1pPr>
              <a:defRPr/>
            </a:lvl1pPr>
          </a:lstStyle>
          <a:p>
            <a:pPr>
              <a:defRPr/>
            </a:pPr>
            <a:endParaRPr lang="pt-BR">
              <a:solidFill>
                <a:prstClr val="black">
                  <a:tint val="75000"/>
                </a:prstClr>
              </a:solidFill>
            </a:endParaRPr>
          </a:p>
        </p:txBody>
      </p:sp>
      <p:sp>
        <p:nvSpPr>
          <p:cNvPr id="5" name="Espaço Reservado para Número de Slide 5"/>
          <p:cNvSpPr>
            <a:spLocks noGrp="1"/>
          </p:cNvSpPr>
          <p:nvPr>
            <p:ph type="sldNum" sz="quarter" idx="12"/>
          </p:nvPr>
        </p:nvSpPr>
        <p:spPr/>
        <p:txBody>
          <a:bodyPr/>
          <a:lstStyle>
            <a:lvl1pPr>
              <a:defRPr/>
            </a:lvl1pPr>
          </a:lstStyle>
          <a:p>
            <a:fld id="{18D3BCB3-69EF-4A17-8BA4-BA49983E5A0F}" type="slidenum">
              <a:rPr lang="pt-BR" altLang="pt-BR"/>
              <a:pPr/>
              <a:t>‹nº›</a:t>
            </a:fld>
            <a:endParaRPr lang="pt-BR" altLang="pt-BR"/>
          </a:p>
        </p:txBody>
      </p:sp>
    </p:spTree>
    <p:extLst>
      <p:ext uri="{BB962C8B-B14F-4D97-AF65-F5344CB8AC3E}">
        <p14:creationId xmlns:p14="http://schemas.microsoft.com/office/powerpoint/2010/main" val="7277312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3"/>
          <p:cNvSpPr>
            <a:spLocks noGrp="1"/>
          </p:cNvSpPr>
          <p:nvPr>
            <p:ph type="dt" sz="half" idx="10"/>
          </p:nvPr>
        </p:nvSpPr>
        <p:spPr/>
        <p:txBody>
          <a:bodyPr/>
          <a:lstStyle>
            <a:lvl1pPr>
              <a:defRPr/>
            </a:lvl1pPr>
          </a:lstStyle>
          <a:p>
            <a:pPr>
              <a:defRPr/>
            </a:pPr>
            <a:fld id="{D4092575-E022-4B22-B61A-9ABFD44F572C}" type="datetimeFigureOut">
              <a:rPr lang="pt-BR">
                <a:solidFill>
                  <a:prstClr val="black">
                    <a:tint val="75000"/>
                  </a:prstClr>
                </a:solidFill>
              </a:rPr>
              <a:pPr>
                <a:defRPr/>
              </a:pPr>
              <a:t>22/11/2022</a:t>
            </a:fld>
            <a:endParaRPr lang="pt-BR">
              <a:solidFill>
                <a:prstClr val="black">
                  <a:tint val="75000"/>
                </a:prstClr>
              </a:solidFill>
            </a:endParaRPr>
          </a:p>
        </p:txBody>
      </p:sp>
      <p:sp>
        <p:nvSpPr>
          <p:cNvPr id="3" name="Espaço Reservado para Rodapé 4"/>
          <p:cNvSpPr>
            <a:spLocks noGrp="1"/>
          </p:cNvSpPr>
          <p:nvPr>
            <p:ph type="ftr" sz="quarter" idx="11"/>
          </p:nvPr>
        </p:nvSpPr>
        <p:spPr/>
        <p:txBody>
          <a:bodyPr/>
          <a:lstStyle>
            <a:lvl1pPr>
              <a:defRPr/>
            </a:lvl1pPr>
          </a:lstStyle>
          <a:p>
            <a:pPr>
              <a:defRPr/>
            </a:pPr>
            <a:endParaRPr lang="pt-BR">
              <a:solidFill>
                <a:prstClr val="black">
                  <a:tint val="75000"/>
                </a:prstClr>
              </a:solidFill>
            </a:endParaRPr>
          </a:p>
        </p:txBody>
      </p:sp>
      <p:sp>
        <p:nvSpPr>
          <p:cNvPr id="4" name="Espaço Reservado para Número de Slide 5"/>
          <p:cNvSpPr>
            <a:spLocks noGrp="1"/>
          </p:cNvSpPr>
          <p:nvPr>
            <p:ph type="sldNum" sz="quarter" idx="12"/>
          </p:nvPr>
        </p:nvSpPr>
        <p:spPr/>
        <p:txBody>
          <a:bodyPr/>
          <a:lstStyle>
            <a:lvl1pPr>
              <a:defRPr/>
            </a:lvl1pPr>
          </a:lstStyle>
          <a:p>
            <a:fld id="{BC02B4AA-D001-404D-8887-0801317C7E11}" type="slidenum">
              <a:rPr lang="pt-BR" altLang="pt-BR"/>
              <a:pPr/>
              <a:t>‹nº›</a:t>
            </a:fld>
            <a:endParaRPr lang="pt-BR" altLang="pt-BR"/>
          </a:p>
        </p:txBody>
      </p:sp>
    </p:spTree>
    <p:extLst>
      <p:ext uri="{BB962C8B-B14F-4D97-AF65-F5344CB8AC3E}">
        <p14:creationId xmlns:p14="http://schemas.microsoft.com/office/powerpoint/2010/main" val="16361338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3"/>
          <p:cNvSpPr>
            <a:spLocks noGrp="1"/>
          </p:cNvSpPr>
          <p:nvPr>
            <p:ph type="dt" sz="half" idx="10"/>
          </p:nvPr>
        </p:nvSpPr>
        <p:spPr/>
        <p:txBody>
          <a:bodyPr/>
          <a:lstStyle>
            <a:lvl1pPr>
              <a:defRPr/>
            </a:lvl1pPr>
          </a:lstStyle>
          <a:p>
            <a:pPr>
              <a:defRPr/>
            </a:pPr>
            <a:fld id="{FAEE67C0-1D6A-4ABA-89D6-B04FA2823D88}" type="datetimeFigureOut">
              <a:rPr lang="pt-BR">
                <a:solidFill>
                  <a:prstClr val="black">
                    <a:tint val="75000"/>
                  </a:prstClr>
                </a:solidFill>
              </a:rPr>
              <a:pPr>
                <a:defRPr/>
              </a:pPr>
              <a:t>22/11/2022</a:t>
            </a:fld>
            <a:endParaRPr lang="pt-BR">
              <a:solidFill>
                <a:prstClr val="black">
                  <a:tint val="75000"/>
                </a:prstClr>
              </a:solidFill>
            </a:endParaRPr>
          </a:p>
        </p:txBody>
      </p:sp>
      <p:sp>
        <p:nvSpPr>
          <p:cNvPr id="6" name="Espaço Reservado para Rodapé 4"/>
          <p:cNvSpPr>
            <a:spLocks noGrp="1"/>
          </p:cNvSpPr>
          <p:nvPr>
            <p:ph type="ftr" sz="quarter" idx="11"/>
          </p:nvPr>
        </p:nvSpPr>
        <p:spPr/>
        <p:txBody>
          <a:bodyPr/>
          <a:lstStyle>
            <a:lvl1pPr>
              <a:defRPr/>
            </a:lvl1pPr>
          </a:lstStyle>
          <a:p>
            <a:pPr>
              <a:defRPr/>
            </a:pPr>
            <a:endParaRPr lang="pt-BR">
              <a:solidFill>
                <a:prstClr val="black">
                  <a:tint val="75000"/>
                </a:prstClr>
              </a:solidFill>
            </a:endParaRPr>
          </a:p>
        </p:txBody>
      </p:sp>
      <p:sp>
        <p:nvSpPr>
          <p:cNvPr id="7" name="Espaço Reservado para Número de Slide 5"/>
          <p:cNvSpPr>
            <a:spLocks noGrp="1"/>
          </p:cNvSpPr>
          <p:nvPr>
            <p:ph type="sldNum" sz="quarter" idx="12"/>
          </p:nvPr>
        </p:nvSpPr>
        <p:spPr/>
        <p:txBody>
          <a:bodyPr/>
          <a:lstStyle>
            <a:lvl1pPr>
              <a:defRPr/>
            </a:lvl1pPr>
          </a:lstStyle>
          <a:p>
            <a:fld id="{6CFA6D3A-B293-41BF-89FF-D4A78BCED75A}" type="slidenum">
              <a:rPr lang="pt-BR" altLang="pt-BR"/>
              <a:pPr/>
              <a:t>‹nº›</a:t>
            </a:fld>
            <a:endParaRPr lang="pt-BR" altLang="pt-BR"/>
          </a:p>
        </p:txBody>
      </p:sp>
    </p:spTree>
    <p:extLst>
      <p:ext uri="{BB962C8B-B14F-4D97-AF65-F5344CB8AC3E}">
        <p14:creationId xmlns:p14="http://schemas.microsoft.com/office/powerpoint/2010/main" val="8534120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pt-BR" noProof="0"/>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Clique para editar o texto mestre</a:t>
            </a:r>
          </a:p>
        </p:txBody>
      </p:sp>
      <p:sp>
        <p:nvSpPr>
          <p:cNvPr id="5" name="Espaço Reservado para Data 3"/>
          <p:cNvSpPr>
            <a:spLocks noGrp="1"/>
          </p:cNvSpPr>
          <p:nvPr>
            <p:ph type="dt" sz="half" idx="10"/>
          </p:nvPr>
        </p:nvSpPr>
        <p:spPr/>
        <p:txBody>
          <a:bodyPr/>
          <a:lstStyle>
            <a:lvl1pPr>
              <a:defRPr/>
            </a:lvl1pPr>
          </a:lstStyle>
          <a:p>
            <a:pPr>
              <a:defRPr/>
            </a:pPr>
            <a:fld id="{DFD233E9-8397-4A46-86DC-93B29E3A2FEB}" type="datetimeFigureOut">
              <a:rPr lang="pt-BR">
                <a:solidFill>
                  <a:prstClr val="black">
                    <a:tint val="75000"/>
                  </a:prstClr>
                </a:solidFill>
              </a:rPr>
              <a:pPr>
                <a:defRPr/>
              </a:pPr>
              <a:t>22/11/2022</a:t>
            </a:fld>
            <a:endParaRPr lang="pt-BR">
              <a:solidFill>
                <a:prstClr val="black">
                  <a:tint val="75000"/>
                </a:prstClr>
              </a:solidFill>
            </a:endParaRPr>
          </a:p>
        </p:txBody>
      </p:sp>
      <p:sp>
        <p:nvSpPr>
          <p:cNvPr id="6" name="Espaço Reservado para Rodapé 4"/>
          <p:cNvSpPr>
            <a:spLocks noGrp="1"/>
          </p:cNvSpPr>
          <p:nvPr>
            <p:ph type="ftr" sz="quarter" idx="11"/>
          </p:nvPr>
        </p:nvSpPr>
        <p:spPr/>
        <p:txBody>
          <a:bodyPr/>
          <a:lstStyle>
            <a:lvl1pPr>
              <a:defRPr/>
            </a:lvl1pPr>
          </a:lstStyle>
          <a:p>
            <a:pPr>
              <a:defRPr/>
            </a:pPr>
            <a:endParaRPr lang="pt-BR">
              <a:solidFill>
                <a:prstClr val="black">
                  <a:tint val="75000"/>
                </a:prstClr>
              </a:solidFill>
            </a:endParaRPr>
          </a:p>
        </p:txBody>
      </p:sp>
      <p:sp>
        <p:nvSpPr>
          <p:cNvPr id="7" name="Espaço Reservado para Número de Slide 5"/>
          <p:cNvSpPr>
            <a:spLocks noGrp="1"/>
          </p:cNvSpPr>
          <p:nvPr>
            <p:ph type="sldNum" sz="quarter" idx="12"/>
          </p:nvPr>
        </p:nvSpPr>
        <p:spPr/>
        <p:txBody>
          <a:bodyPr/>
          <a:lstStyle>
            <a:lvl1pPr>
              <a:defRPr/>
            </a:lvl1pPr>
          </a:lstStyle>
          <a:p>
            <a:fld id="{2DDA1DAA-C785-446C-9C81-CAA59B219B47}" type="slidenum">
              <a:rPr lang="pt-BR" altLang="pt-BR"/>
              <a:pPr/>
              <a:t>‹nº›</a:t>
            </a:fld>
            <a:endParaRPr lang="pt-BR" altLang="pt-BR"/>
          </a:p>
        </p:txBody>
      </p:sp>
    </p:spTree>
    <p:extLst>
      <p:ext uri="{BB962C8B-B14F-4D97-AF65-F5344CB8AC3E}">
        <p14:creationId xmlns:p14="http://schemas.microsoft.com/office/powerpoint/2010/main" val="373977225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lvl1pPr>
              <a:defRPr/>
            </a:lvl1pPr>
          </a:lstStyle>
          <a:p>
            <a:pPr>
              <a:defRPr/>
            </a:pPr>
            <a:fld id="{D17946F0-2931-4A1A-BFE7-0317043306B7}" type="datetimeFigureOut">
              <a:rPr lang="pt-BR">
                <a:solidFill>
                  <a:prstClr val="black">
                    <a:tint val="75000"/>
                  </a:prstClr>
                </a:solidFill>
              </a:rPr>
              <a:pPr>
                <a:defRPr/>
              </a:pPr>
              <a:t>22/11/2022</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lvl1pPr>
              <a:defRPr/>
            </a:lvl1pPr>
          </a:lstStyle>
          <a:p>
            <a:pPr>
              <a:defRPr/>
            </a:pPr>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lvl1pPr>
              <a:defRPr/>
            </a:lvl1pPr>
          </a:lstStyle>
          <a:p>
            <a:fld id="{73F36FD2-C514-4D8C-B57D-82E9925EB607}" type="slidenum">
              <a:rPr lang="pt-BR" altLang="pt-BR"/>
              <a:pPr/>
              <a:t>‹nº›</a:t>
            </a:fld>
            <a:endParaRPr lang="pt-BR" altLang="pt-BR"/>
          </a:p>
        </p:txBody>
      </p:sp>
    </p:spTree>
    <p:extLst>
      <p:ext uri="{BB962C8B-B14F-4D97-AF65-F5344CB8AC3E}">
        <p14:creationId xmlns:p14="http://schemas.microsoft.com/office/powerpoint/2010/main" val="29513252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e texto verticais">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lvl1pPr>
              <a:defRPr/>
            </a:lvl1pPr>
          </a:lstStyle>
          <a:p>
            <a:pPr>
              <a:defRPr/>
            </a:pPr>
            <a:fld id="{D41AF536-A0F6-4BBF-94EF-F972A34D4A6D}" type="datetimeFigureOut">
              <a:rPr lang="pt-BR">
                <a:solidFill>
                  <a:prstClr val="black">
                    <a:tint val="75000"/>
                  </a:prstClr>
                </a:solidFill>
              </a:rPr>
              <a:pPr>
                <a:defRPr/>
              </a:pPr>
              <a:t>22/11/2022</a:t>
            </a:fld>
            <a:endParaRPr lang="pt-BR">
              <a:solidFill>
                <a:prstClr val="black">
                  <a:tint val="75000"/>
                </a:prstClr>
              </a:solidFill>
            </a:endParaRPr>
          </a:p>
        </p:txBody>
      </p:sp>
      <p:sp>
        <p:nvSpPr>
          <p:cNvPr id="5" name="Espaço Reservado para Rodapé 4"/>
          <p:cNvSpPr>
            <a:spLocks noGrp="1"/>
          </p:cNvSpPr>
          <p:nvPr>
            <p:ph type="ftr" sz="quarter" idx="11"/>
          </p:nvPr>
        </p:nvSpPr>
        <p:spPr/>
        <p:txBody>
          <a:bodyPr/>
          <a:lstStyle>
            <a:lvl1pPr>
              <a:defRPr/>
            </a:lvl1pPr>
          </a:lstStyle>
          <a:p>
            <a:pPr>
              <a:defRPr/>
            </a:pPr>
            <a:endParaRPr lang="pt-BR">
              <a:solidFill>
                <a:prstClr val="black">
                  <a:tint val="75000"/>
                </a:prstClr>
              </a:solidFill>
            </a:endParaRPr>
          </a:p>
        </p:txBody>
      </p:sp>
      <p:sp>
        <p:nvSpPr>
          <p:cNvPr id="6" name="Espaço Reservado para Número de Slide 5"/>
          <p:cNvSpPr>
            <a:spLocks noGrp="1"/>
          </p:cNvSpPr>
          <p:nvPr>
            <p:ph type="sldNum" sz="quarter" idx="12"/>
          </p:nvPr>
        </p:nvSpPr>
        <p:spPr/>
        <p:txBody>
          <a:bodyPr/>
          <a:lstStyle>
            <a:lvl1pPr>
              <a:defRPr/>
            </a:lvl1pPr>
          </a:lstStyle>
          <a:p>
            <a:fld id="{D28C381A-D1A9-42F3-88CE-FA998587BC3E}" type="slidenum">
              <a:rPr lang="pt-BR" altLang="pt-BR"/>
              <a:pPr/>
              <a:t>‹nº›</a:t>
            </a:fld>
            <a:endParaRPr lang="pt-BR" altLang="pt-BR"/>
          </a:p>
        </p:txBody>
      </p:sp>
    </p:spTree>
    <p:extLst>
      <p:ext uri="{BB962C8B-B14F-4D97-AF65-F5344CB8AC3E}">
        <p14:creationId xmlns:p14="http://schemas.microsoft.com/office/powerpoint/2010/main" val="639250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Clique para editar o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D5E0295-A7B3-4CB0-A59C-3A5AD5A49E3B}" type="datetimeFigureOut">
              <a:rPr lang="pt-BR" smtClean="0"/>
              <a:t>22/11/2022</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9A5814-6054-4451-B886-BD04A7C3FC91}" type="slidenum">
              <a:rPr lang="pt-BR" smtClean="0"/>
              <a:t>‹nº›</a:t>
            </a:fld>
            <a:endParaRPr lang="pt-BR"/>
          </a:p>
        </p:txBody>
      </p:sp>
    </p:spTree>
    <p:extLst>
      <p:ext uri="{BB962C8B-B14F-4D97-AF65-F5344CB8AC3E}">
        <p14:creationId xmlns:p14="http://schemas.microsoft.com/office/powerpoint/2010/main" val="5526373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Espaço Reservado para Título 1"/>
          <p:cNvSpPr>
            <a:spLocks noGrp="1"/>
          </p:cNvSpPr>
          <p:nvPr>
            <p:ph type="title"/>
          </p:nvPr>
        </p:nvSpPr>
        <p:spPr bwMode="auto">
          <a:xfrm>
            <a:off x="838200" y="36512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pt-BR" altLang="pt-BR"/>
              <a:t>Clique para editar o título mestre</a:t>
            </a:r>
          </a:p>
        </p:txBody>
      </p:sp>
      <p:sp>
        <p:nvSpPr>
          <p:cNvPr id="2051" name="Espaço Reservado para Texto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pt-BR" altLang="pt-BR"/>
              <a:t>Clique para editar o texto mestre</a:t>
            </a:r>
          </a:p>
          <a:p>
            <a:pPr lvl="1"/>
            <a:r>
              <a:rPr lang="pt-BR" altLang="pt-BR"/>
              <a:t>Segundo nível</a:t>
            </a:r>
          </a:p>
          <a:p>
            <a:pPr lvl="2"/>
            <a:r>
              <a:rPr lang="pt-BR" altLang="pt-BR"/>
              <a:t>Terceiro nível</a:t>
            </a:r>
          </a:p>
          <a:p>
            <a:pPr lvl="3"/>
            <a:r>
              <a:rPr lang="pt-BR" altLang="pt-BR"/>
              <a:t>Quarto nível</a:t>
            </a:r>
          </a:p>
          <a:p>
            <a:pPr lvl="4"/>
            <a:r>
              <a:rPr lang="pt-BR" alt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a:solidFill>
                  <a:schemeClr val="tx1">
                    <a:tint val="75000"/>
                  </a:schemeClr>
                </a:solidFill>
                <a:latin typeface="+mn-lt"/>
              </a:defRPr>
            </a:lvl1pPr>
          </a:lstStyle>
          <a:p>
            <a:pPr>
              <a:defRPr/>
            </a:pPr>
            <a:fld id="{E658EB0B-662D-437D-AE3E-F2B44E4CE410}" type="datetimeFigureOut">
              <a:rPr lang="pt-BR">
                <a:solidFill>
                  <a:prstClr val="black">
                    <a:tint val="75000"/>
                  </a:prstClr>
                </a:solidFill>
              </a:rPr>
              <a:pPr>
                <a:defRPr/>
              </a:pPr>
              <a:t>22/11/2022</a:t>
            </a:fld>
            <a:endParaRPr lang="pt-BR">
              <a:solidFill>
                <a:prstClr val="black">
                  <a:tint val="75000"/>
                </a:prstClr>
              </a:solidFill>
            </a:endParaRP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tx1">
                    <a:tint val="75000"/>
                  </a:schemeClr>
                </a:solidFill>
                <a:latin typeface="+mn-lt"/>
              </a:defRPr>
            </a:lvl1pPr>
          </a:lstStyle>
          <a:p>
            <a:pPr>
              <a:defRPr/>
            </a:pPr>
            <a:endParaRPr lang="pt-BR">
              <a:solidFill>
                <a:prstClr val="black">
                  <a:tint val="75000"/>
                </a:prstClr>
              </a:solidFill>
            </a:endParaRP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defRPr>
            </a:lvl1pPr>
          </a:lstStyle>
          <a:p>
            <a:pPr fontAlgn="base">
              <a:spcBef>
                <a:spcPct val="0"/>
              </a:spcBef>
              <a:spcAft>
                <a:spcPct val="0"/>
              </a:spcAft>
            </a:pPr>
            <a:fld id="{2BA882F5-F1DB-4179-A74E-51198A3E906D}" type="slidenum">
              <a:rPr lang="pt-BR" altLang="pt-BR"/>
              <a:pPr fontAlgn="base">
                <a:spcBef>
                  <a:spcPct val="0"/>
                </a:spcBef>
                <a:spcAft>
                  <a:spcPct val="0"/>
                </a:spcAft>
              </a:pPr>
              <a:t>‹nº›</a:t>
            </a:fld>
            <a:endParaRPr lang="pt-BR" altLang="pt-BR"/>
          </a:p>
        </p:txBody>
      </p:sp>
    </p:spTree>
    <p:extLst>
      <p:ext uri="{BB962C8B-B14F-4D97-AF65-F5344CB8AC3E}">
        <p14:creationId xmlns:p14="http://schemas.microsoft.com/office/powerpoint/2010/main" val="9668524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3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3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3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3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3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 Id="rId6" Type="http://schemas.openxmlformats.org/officeDocument/2006/relationships/hyperlink" Target="http://buscatextual.cnpq.br/buscatextual/visualizacv.do?id=K4798633E8" TargetMode="External"/><Relationship Id="rId5" Type="http://schemas.openxmlformats.org/officeDocument/2006/relationships/notesSlide" Target="../notesSlides/notesSlide1.xml"/><Relationship Id="rId4"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hyperlink" Target="http://images.google.com.br/imgres?imgurl=http://innovationmcr.files.wordpress.com/2009/08/santi_di_tito_-_niccolo_machiavellis_portrait.jpg&amp;imgrefurl=http://innovationmcr.wordpress.com/2009/08/05/machiavelli-on-innovation/&amp;usg=__VgnHOr_KFahnELhmuTXUmho3DOQ=&amp;h=1174&amp;w=1058&amp;sz=744&amp;hl=pt-BR&amp;start=4&amp;um=1&amp;itbs=1&amp;tbnid=_hPTu_V4tX5srM:&amp;tbnh=150&amp;tbnw=135&amp;prev=/images?q=machiavelli&amp;um=1&amp;hl=pt-BR&amp;sa=N&amp;rlz=1R2GGLL_en&amp;tbs=isch:1" TargetMode="External"/><Relationship Id="rId1" Type="http://schemas.openxmlformats.org/officeDocument/2006/relationships/slideLayout" Target="../slideLayouts/slideLayout4.xml"/><Relationship Id="rId5" Type="http://schemas.openxmlformats.org/officeDocument/2006/relationships/image" Target="../media/image26.jpeg"/><Relationship Id="rId4" Type="http://schemas.openxmlformats.org/officeDocument/2006/relationships/image" Target="../media/image25.jpeg"/></Relationships>
</file>

<file path=ppt/slides/_rels/slide19.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7.jpeg"/><Relationship Id="rId7" Type="http://schemas.openxmlformats.org/officeDocument/2006/relationships/hyperlink" Target="http://www.library.usyd.edu.au/libraries/rare/modernity/images/locke2-1.jpg" TargetMode="External"/><Relationship Id="rId2" Type="http://schemas.openxmlformats.org/officeDocument/2006/relationships/hyperlink" Target="http://images.google.com.br/imgres?imgurl=http://www.dadalos.org/frieden_int/images/hobbes_leviathan.gif&amp;imgrefurl=http://www.dadalos.org/frieden_int/grundkurs_2/organisation.htm&amp;usg=__rWV8XdYXULhtcVGkCDwCFkOVhUM=&amp;h=688&amp;w=448&amp;sz=100&amp;hl=pt-BR&amp;start=12&amp;um=1&amp;itbs=1&amp;tbnid=ODZglYbP6rs11M:&amp;tbnh=139&amp;tbnw=91&amp;prev=/images?q=%22thomas+hobbes%22&amp;um=1&amp;hl=pt-BR&amp;sa=G&amp;rlz=1R2GGLL_en&amp;tbs=isch:1" TargetMode="Externa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hyperlink" Target="http://images.google.com.br/imgres?imgurl=http://media-2.web.britannica.com/eb-media/03/11003-004-CA7A84D7.jpg&amp;imgrefurl=http://www.britannica.com/EBchecked/topic-art/1350843/79436/Thomas-Hobbes-detalle-de-una-pintura-al-oleo-de-John&amp;usg=__ZP35OP7i89zYunN-MFub-H0iidU=&amp;h=300&amp;w=244&amp;sz=15&amp;hl=pt-BR&amp;start=57&amp;um=1&amp;itbs=1&amp;tbnid=5hkw7gfmePWo5M:&amp;tbnh=116&amp;tbnw=94&amp;prev=/images?q=%22thomas+hobbes%22&amp;start=54&amp;um=1&amp;hl=pt-BR&amp;sa=N&amp;rlz=1R2GGLL_en&amp;ndsp=18&amp;tbs=isch:1"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hyperlink" Target="http://pessoavspersona.files.wordpress.com/2008/11/montesquieu.jpg" TargetMode="External"/><Relationship Id="rId7" Type="http://schemas.openxmlformats.org/officeDocument/2006/relationships/hyperlink" Target="http://images.google.com.br/imgres?imgurl=http://csmh.pbworks.com/f/Power%20Separation.png&amp;imgrefurl=http://csmh.pbworks.com/1748+-+Baron+de+Montesquieu&amp;usg=__fCM4ehm0noMTOTPu31WmhSqbk1c=&amp;h=372&amp;w=400&amp;sz=141&amp;hl=pt-BR&amp;start=13&amp;um=1&amp;itbs=1&amp;tbnid=_LYVyNT9eclFSM:&amp;tbnh=115&amp;tbnw=124&amp;prev=/images?q=%22montesquieu%22&amp;um=1&amp;hl=pt-BR&amp;sa=N&amp;rlz=1R2GGLL_en&amp;ndsp=18&amp;tbs=isch:1" TargetMode="External"/><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hyperlink" Target="http://images.google.com.br/imgres?imgurl=http://2.bp.blogspot.com/_6QeYDgDY0Vk/S4qiF-FGs3I/AAAAAAAAAo4/RrujOUU2uZg/s400/esprit_des_lois.jpg&amp;imgrefurl=http://cogitarlamego.blogspot.com/&amp;usg=__pgXelQD0aRSAJXw7j1oqU_PZm2k=&amp;h=394&amp;w=320&amp;sz=17&amp;hl=pt-BR&amp;start=28&amp;um=1&amp;itbs=1&amp;tbnid=SoA4ABSYum3ddM:&amp;tbnh=124&amp;tbnw=101&amp;prev=/images?q=%22montesquieu%22&amp;start=18&amp;um=1&amp;hl=pt-BR&amp;sa=N&amp;rlz=1R2GGLL_en&amp;ndsp=18&amp;tbs=isch:1" TargetMode="External"/><Relationship Id="rId4" Type="http://schemas.openxmlformats.org/officeDocument/2006/relationships/image" Target="../media/image32.jpeg"/></Relationships>
</file>

<file path=ppt/slides/_rels/slide21.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36.jpeg"/><Relationship Id="rId7" Type="http://schemas.openxmlformats.org/officeDocument/2006/relationships/hyperlink" Target="http://images.google.com.br/imgres?imgurl=http://3.bp.blogspot.com/_FbJue_W4GJE/RtbqmZidS3I/AAAAAAAAAug/pchpzHk7UF0/s400/france-flag.jpg&amp;imgrefurl=http://szerinting.blogspot.com/2007_08_01_archive.html&amp;usg=__yMGu9vj7vimGOZmicvGYhEcFPZ4=&amp;h=320&amp;w=400&amp;sz=13&amp;hl=pt-BR&amp;start=17&amp;um=1&amp;itbs=1&amp;tbnid=B_jGKDDQk4pjiM:&amp;tbnh=99&amp;tbnw=124&amp;prev=/images?q=revolu%C3%A7%C3%A3o+francesa&amp;um=1&amp;hl=pt-BR&amp;rlz=1R2GGLL_en&amp;tbs=isch:1" TargetMode="External"/><Relationship Id="rId2" Type="http://schemas.openxmlformats.org/officeDocument/2006/relationships/image" Target="../media/image35.jpeg"/><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10" Type="http://schemas.openxmlformats.org/officeDocument/2006/relationships/image" Target="../media/image40.jpeg"/><Relationship Id="rId4" Type="http://schemas.openxmlformats.org/officeDocument/2006/relationships/hyperlink" Target="http://1.bp.blogspot.com/_RlkvmHmXg5M/SFPvY7mUxnI/AAAAAAAAAAk/YxgCejvGuy0/S660/revolucao_francesa_bastilha.jpg" TargetMode="External"/><Relationship Id="rId9" Type="http://schemas.openxmlformats.org/officeDocument/2006/relationships/hyperlink" Target="http://images.google.com.br/imgres?imgurl=http://soaress.files.wordpress.com/2007/09/francesa_revolucao5.jpg&amp;imgrefurl=http://soaress.wordpress.com/2007/09/30/revolucao-francesa/&amp;usg=__vGkSXE5IuR6gMCttJNVGEUDyewo=&amp;h=311&amp;w=460&amp;sz=34&amp;hl=pt-BR&amp;start=3&amp;um=1&amp;itbs=1&amp;tbnid=zcqMr7uQb0WUsM:&amp;tbnh=87&amp;tbnw=128&amp;prev=/images?q=revolu%C3%A7%C3%A3o+francesa&amp;um=1&amp;hl=pt-BR&amp;sa=N&amp;rlz=1R2GGLL_en&amp;ndsp=18&amp;tbs=isch:1"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41.jpeg"/><Relationship Id="rId1" Type="http://schemas.openxmlformats.org/officeDocument/2006/relationships/slideLayout" Target="../slideLayouts/slideLayout2.xml"/><Relationship Id="rId4" Type="http://schemas.openxmlformats.org/officeDocument/2006/relationships/image" Target="../media/image43.jpeg"/></Relationships>
</file>

<file path=ppt/slides/_rels/slide2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52.emf"/><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png"/><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 Id="rId9" Type="http://schemas.openxmlformats.org/officeDocument/2006/relationships/image" Target="../media/image53.emf"/></Relationships>
</file>

<file path=ppt/slides/_rels/slide25.xml.rels><?xml version="1.0" encoding="UTF-8" standalone="yes"?>
<Relationships xmlns="http://schemas.openxmlformats.org/package/2006/relationships"><Relationship Id="rId3" Type="http://schemas.openxmlformats.org/officeDocument/2006/relationships/hyperlink" Target="http://images.google.com.br/imgres?imgurl=http://fundamentofilosoficoysociologico.files.wordpress.com/2008/11/auguste_comte2.jpg&amp;imgrefurl=http://fundamentofilosoficoysociologico.wordpress.com/2008/11/23/aportes-de-la-filosofia-y-la-sociologia-2/&amp;usg=__N28sBH35qjvweigxhQnynU8CeJ4=&amp;h=779&amp;w=555&amp;sz=44&amp;hl=pt-BR&amp;start=2&amp;um=1&amp;tbnid=TMfkeg9PqP0ODM:&amp;tbnh=142&amp;tbnw=101&amp;prev=/images?q=auguste+comte&amp;hl=pt-BR&amp;rlz=1R2GGLL_en&amp;um=1" TargetMode="External"/><Relationship Id="rId7" Type="http://schemas.openxmlformats.org/officeDocument/2006/relationships/image" Target="../media/image57.jpeg"/><Relationship Id="rId2" Type="http://schemas.openxmlformats.org/officeDocument/2006/relationships/image" Target="../media/image54.png"/><Relationship Id="rId1" Type="http://schemas.openxmlformats.org/officeDocument/2006/relationships/slideLayout" Target="../slideLayouts/slideLayout13.xml"/><Relationship Id="rId6" Type="http://schemas.openxmlformats.org/officeDocument/2006/relationships/image" Target="../media/image56.jpeg"/><Relationship Id="rId5" Type="http://schemas.openxmlformats.org/officeDocument/2006/relationships/hyperlink" Target="http://images.google.com.br/imgres?imgurl=http://images.smh.com.au/2009/01/30/364966/420KarlMarx-420x0.jpg&amp;imgrefurl=http://www.smh.com.au/business/they-should-have-listened-to-marx-20090130-7tlk.html&amp;usg=__9blcdaj1wV8rr2tzBePgoU6VSCE=&amp;h=361&amp;w=420&amp;sz=47&amp;hl=pt-BR&amp;start=31&amp;um=1&amp;tbnid=mCmAcHmQL1dPnM:&amp;tbnh=107&amp;tbnw=125&amp;prev=/images?q=marx&amp;ndsp=20&amp;hl=pt-BR&amp;rlz=1R2GGLL_en&amp;sa=N&amp;start=20&amp;um=1" TargetMode="External"/><Relationship Id="rId4" Type="http://schemas.openxmlformats.org/officeDocument/2006/relationships/image" Target="../media/image55.jpeg"/></Relationships>
</file>

<file path=ppt/slides/_rels/slide26.xml.rels><?xml version="1.0" encoding="UTF-8" standalone="yes"?>
<Relationships xmlns="http://schemas.openxmlformats.org/package/2006/relationships"><Relationship Id="rId2" Type="http://schemas.openxmlformats.org/officeDocument/2006/relationships/image" Target="../media/image58.emf"/><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13.xml"/><Relationship Id="rId4" Type="http://schemas.openxmlformats.org/officeDocument/2006/relationships/image" Target="../media/image62.png"/></Relationships>
</file>

<file path=ppt/slides/_rels/slide2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hyperlink" Target="http://images.google.com.br/imgres?imgurl=http://www.educa.madrid.org/web/ies.tirsodemolina.madrid/contenidos/departamentos/Filosofia/imagenes/Husserl.jpg&amp;imgrefurl=http://www.educa.madrid.org/web/ies.tirsodemolina.madrid/contenidos/departamentos/Filosofia/index.htm&amp;usg=__V3OqyZfLsD1INfx1luuH1klEOYo=&amp;h=806&amp;w=554&amp;sz=19&amp;hl=pt-BR&amp;start=1&amp;um=1&amp;tbnid=PgMt34nOEvWJ5M:&amp;tbnh=143&amp;tbnw=98&amp;prev=/images?q=Husserl&amp;hl=pt-BR&amp;rlz=1R2GGLL_en&amp;sa=G&amp;um=1" TargetMode="External"/><Relationship Id="rId1" Type="http://schemas.openxmlformats.org/officeDocument/2006/relationships/slideLayout" Target="../slideLayouts/slideLayout13.xml"/><Relationship Id="rId6" Type="http://schemas.openxmlformats.org/officeDocument/2006/relationships/image" Target="../media/image67.jpeg"/><Relationship Id="rId5" Type="http://schemas.openxmlformats.org/officeDocument/2006/relationships/image" Target="../media/image66.jpeg"/><Relationship Id="rId4" Type="http://schemas.openxmlformats.org/officeDocument/2006/relationships/hyperlink" Target="http://images.google.com.br/imgres?imgurl=http://hermeneuticajuridica.files.wordpress.com/2008/09/heidegger1.jpg&amp;imgrefurl=http://hermeneuticajuridica.wordpress.com/2008/09/09/hermeneutica-filosofica-e-direito/&amp;usg=__a-Lgigxv_iQV8v9JVVsK2TFo7Xc=&amp;h=480&amp;w=384&amp;sz=60&amp;hl=pt-BR&amp;start=3&amp;um=1&amp;tbnid=qlSHrMskEB_3wM:&amp;tbnh=129&amp;tbnw=103&amp;prev=/images?q=heidegger&amp;hl=pt-BR&amp;rlz=1R2GGLL_en&amp;sa=X&amp;um=1"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3" Type="http://schemas.openxmlformats.org/officeDocument/2006/relationships/hyperlink" Target="http://images.google.com.br/imgres?imgurl=http://www.sixthsigma.com/weblog/SixSigmaInformationTechnology01.jpg&amp;imgrefurl=http://www.sixthsigma.com/labels/transformation.htm&amp;usg=__FtTxSN_ejsFUcuVWuSsJvGIdGgs=&amp;h=502&amp;w=250&amp;sz=48&amp;hl=pt-BR&amp;start=8&amp;um=1&amp;itbs=1&amp;tbnid=ig6ri-cIZWOi7M:&amp;tbnh=130&amp;tbnw=65&amp;prev=/images%3Fq%3D%2522frederick%2Btaylor%2522%26um%3D1%26hl%3Dpt-BR%26sa%3DG%26rlz%3D1R2GGLL_en%26tbs%3Disch:1" TargetMode="External"/><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68.jpeg"/></Relationships>
</file>

<file path=ppt/slides/_rels/slide34.xml.rels><?xml version="1.0" encoding="UTF-8" standalone="yes"?>
<Relationships xmlns="http://schemas.openxmlformats.org/package/2006/relationships"><Relationship Id="rId3" Type="http://schemas.openxmlformats.org/officeDocument/2006/relationships/hyperlink" Target="http://images.google.com.br/imgres?imgurl=http://www.bizearly.com/wp-content/uploads/2009/12/fayol-henri1.jpg&amp;imgrefurl=http://www.bizearly.com/2009/12/14-principles-of-management-by-henry-fayol/&amp;usg=__rEV4lo7vNpWuE1dQf0zIWVoyph0=&amp;h=153&amp;w=105&amp;sz=4&amp;hl=pt-BR&amp;start=11&amp;um=1&amp;itbs=1&amp;tbnid=BlsFtAAnvJm-UM:&amp;tbnh=96&amp;tbnw=66&amp;prev=/images%3Fq%3D%2522henry%2Bfayol%2522%26um%3D1%26hl%3Dpt-BR%26sa%3DG%26rlz%3D1R2GGLL_en%26tbs%3Disch:1" TargetMode="External"/><Relationship Id="rId2" Type="http://schemas.openxmlformats.org/officeDocument/2006/relationships/notesSlide" Target="../notesSlides/notesSlide6.xml"/><Relationship Id="rId1" Type="http://schemas.openxmlformats.org/officeDocument/2006/relationships/slideLayout" Target="../slideLayouts/slideLayout13.xml"/><Relationship Id="rId4" Type="http://schemas.openxmlformats.org/officeDocument/2006/relationships/image" Target="../media/image69.jpeg"/></Relationships>
</file>

<file path=ppt/slides/_rels/slide35.xml.rels><?xml version="1.0" encoding="UTF-8" standalone="yes"?>
<Relationships xmlns="http://schemas.openxmlformats.org/package/2006/relationships"><Relationship Id="rId3" Type="http://schemas.openxmlformats.org/officeDocument/2006/relationships/hyperlink" Target="http://images.google.com.br/imgres?imgurl=http://openlearn.open.ac.uk/file.php/2850/kmap/1232462135/images/mayo.gif&amp;imgrefurl=http://openlearn.open.ac.uk/file.php/2850/kmap/1232462135/Mayo_13710825461182935859480.html&amp;usg=__K0JCgF7Kwxze4pfx5a73oi7HEK0=&amp;h=281&amp;w=225&amp;sz=64&amp;hl=pt-BR&amp;start=1&amp;um=1&amp;itbs=1&amp;tbnid=hege8CPbqfsQOM:&amp;tbnh=114&amp;tbnw=91&amp;prev=/images%3Fq%3Delton%2Bmayo%26um%3D1%26hl%3Dpt-BR%26sa%3DN%26rlz%3D1R2GGLL_en%26ndsp%3D18%26tbs%3Disch:1" TargetMode="External"/><Relationship Id="rId2" Type="http://schemas.openxmlformats.org/officeDocument/2006/relationships/notesSlide" Target="../notesSlides/notesSlide7.xml"/><Relationship Id="rId1" Type="http://schemas.openxmlformats.org/officeDocument/2006/relationships/slideLayout" Target="../slideLayouts/slideLayout13.xml"/><Relationship Id="rId4" Type="http://schemas.openxmlformats.org/officeDocument/2006/relationships/image" Target="../media/image70.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43.xml.rels><?xml version="1.0" encoding="UTF-8" standalone="yes"?>
<Relationships xmlns="http://schemas.openxmlformats.org/package/2006/relationships"><Relationship Id="rId8" Type="http://schemas.openxmlformats.org/officeDocument/2006/relationships/diagramData" Target="../diagrams/data2.xml"/><Relationship Id="rId3" Type="http://schemas.openxmlformats.org/officeDocument/2006/relationships/diagramData" Target="../diagrams/data1.xml"/><Relationship Id="rId7" Type="http://schemas.microsoft.com/office/2007/relationships/diagramDrawing" Target="../diagrams/drawing1.xml"/><Relationship Id="rId12"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15.xml"/><Relationship Id="rId6" Type="http://schemas.openxmlformats.org/officeDocument/2006/relationships/diagramColors" Target="../diagrams/colors1.xml"/><Relationship Id="rId11" Type="http://schemas.openxmlformats.org/officeDocument/2006/relationships/diagramColors" Target="../diagrams/colors2.xml"/><Relationship Id="rId5" Type="http://schemas.openxmlformats.org/officeDocument/2006/relationships/diagramQuickStyle" Target="../diagrams/quickStyle1.xml"/><Relationship Id="rId10" Type="http://schemas.openxmlformats.org/officeDocument/2006/relationships/diagramQuickStyle" Target="../diagrams/quickStyle2.xml"/><Relationship Id="rId4" Type="http://schemas.openxmlformats.org/officeDocument/2006/relationships/diagramLayout" Target="../diagrams/layout1.xml"/><Relationship Id="rId9" Type="http://schemas.openxmlformats.org/officeDocument/2006/relationships/diagramLayout" Target="../diagrams/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5.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74.png"/><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image" Target="../media/image77.png"/><Relationship Id="rId1" Type="http://schemas.openxmlformats.org/officeDocument/2006/relationships/slideLayout" Target="../slideLayouts/slideLayout13.xml"/><Relationship Id="rId4" Type="http://schemas.openxmlformats.org/officeDocument/2006/relationships/image" Target="../media/image79.jpeg"/></Relationships>
</file>

<file path=ppt/slides/_rels/slide52.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20.xml"/><Relationship Id="rId1" Type="http://schemas.openxmlformats.org/officeDocument/2006/relationships/slideLayout" Target="../slideLayouts/slideLayout13.xml"/><Relationship Id="rId4" Type="http://schemas.openxmlformats.org/officeDocument/2006/relationships/image" Target="../media/image81.jpeg"/></Relationships>
</file>

<file path=ppt/slides/_rels/slide5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21.xml"/><Relationship Id="rId1" Type="http://schemas.openxmlformats.org/officeDocument/2006/relationships/slideLayout" Target="../slideLayouts/slideLayout1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54.xml.rels><?xml version="1.0" encoding="UTF-8" standalone="yes"?>
<Relationships xmlns="http://schemas.openxmlformats.org/package/2006/relationships"><Relationship Id="rId3" Type="http://schemas.openxmlformats.org/officeDocument/2006/relationships/tags" Target="../tags/tag6.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82.png"/><Relationship Id="rId5" Type="http://schemas.openxmlformats.org/officeDocument/2006/relationships/notesSlide" Target="../notesSlides/notesSlide22.xml"/><Relationship Id="rId4"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15.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84.png"/><Relationship Id="rId5" Type="http://schemas.openxmlformats.org/officeDocument/2006/relationships/image" Target="../media/image83.emf"/><Relationship Id="rId4" Type="http://schemas.openxmlformats.org/officeDocument/2006/relationships/notesSlide" Target="../notesSlides/notesSlide23.xml"/></Relationships>
</file>

<file path=ppt/slides/_rels/slide56.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1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8.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1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1.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1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4.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1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6.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3.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1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3.xml.rels><?xml version="1.0" encoding="UTF-8" standalone="yes"?>
<Relationships xmlns="http://schemas.openxmlformats.org/package/2006/relationships"><Relationship Id="rId2" Type="http://schemas.openxmlformats.org/officeDocument/2006/relationships/image" Target="../media/image91.emf"/><Relationship Id="rId1" Type="http://schemas.openxmlformats.org/officeDocument/2006/relationships/slideLayout" Target="../slideLayouts/slideLayout18.xml"/></Relationships>
</file>

<file path=ppt/slides/_rels/slide74.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13.xml"/><Relationship Id="rId4" Type="http://schemas.openxmlformats.org/officeDocument/2006/relationships/image" Target="../media/image94.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1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9.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image" Target="../media/image97.png"/><Relationship Id="rId1" Type="http://schemas.openxmlformats.org/officeDocument/2006/relationships/slideLayout" Target="../slideLayouts/slideLayout1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2.xml.rels><?xml version="1.0" encoding="UTF-8" standalone="yes"?>
<Relationships xmlns="http://schemas.openxmlformats.org/package/2006/relationships"><Relationship Id="rId3" Type="http://schemas.openxmlformats.org/officeDocument/2006/relationships/image" Target="../media/image100.jpeg"/><Relationship Id="rId2" Type="http://schemas.openxmlformats.org/officeDocument/2006/relationships/image" Target="../media/image99.jpeg"/><Relationship Id="rId1" Type="http://schemas.openxmlformats.org/officeDocument/2006/relationships/slideLayout" Target="../slideLayouts/slideLayout13.xml"/><Relationship Id="rId4" Type="http://schemas.openxmlformats.org/officeDocument/2006/relationships/image" Target="../media/image101.jpeg"/></Relationships>
</file>

<file path=ppt/slides/_rels/slide83.xml.rels><?xml version="1.0" encoding="UTF-8" standalone="yes"?>
<Relationships xmlns="http://schemas.openxmlformats.org/package/2006/relationships"><Relationship Id="rId3" Type="http://schemas.openxmlformats.org/officeDocument/2006/relationships/image" Target="../media/image103.jpeg"/><Relationship Id="rId2" Type="http://schemas.openxmlformats.org/officeDocument/2006/relationships/image" Target="../media/image102.jpeg"/><Relationship Id="rId1" Type="http://schemas.openxmlformats.org/officeDocument/2006/relationships/slideLayout" Target="../slideLayouts/slideLayout13.xml"/><Relationship Id="rId4" Type="http://schemas.openxmlformats.org/officeDocument/2006/relationships/image" Target="../media/image104.jpeg"/></Relationships>
</file>

<file path=ppt/slides/_rels/slide84.xml.rels><?xml version="1.0" encoding="UTF-8" standalone="yes"?>
<Relationships xmlns="http://schemas.openxmlformats.org/package/2006/relationships"><Relationship Id="rId3" Type="http://schemas.openxmlformats.org/officeDocument/2006/relationships/image" Target="../media/image106.jpeg"/><Relationship Id="rId2" Type="http://schemas.openxmlformats.org/officeDocument/2006/relationships/image" Target="../media/image105.jpeg"/><Relationship Id="rId1" Type="http://schemas.openxmlformats.org/officeDocument/2006/relationships/slideLayout" Target="../slideLayouts/slideLayout13.xml"/><Relationship Id="rId5" Type="http://schemas.openxmlformats.org/officeDocument/2006/relationships/image" Target="../media/image108.jpeg"/><Relationship Id="rId4" Type="http://schemas.openxmlformats.org/officeDocument/2006/relationships/image" Target="../media/image107.jpeg"/></Relationships>
</file>

<file path=ppt/slides/_rels/slide85.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jpeg"/><Relationship Id="rId1" Type="http://schemas.openxmlformats.org/officeDocument/2006/relationships/slideLayout" Target="../slideLayouts/slideLayout13.xml"/></Relationships>
</file>

<file path=ppt/slides/_rels/slide86.xml.rels><?xml version="1.0" encoding="UTF-8" standalone="yes"?>
<Relationships xmlns="http://schemas.openxmlformats.org/package/2006/relationships"><Relationship Id="rId2" Type="http://schemas.openxmlformats.org/officeDocument/2006/relationships/image" Target="../media/image111.png"/><Relationship Id="rId1" Type="http://schemas.openxmlformats.org/officeDocument/2006/relationships/slideLayout" Target="../slideLayouts/slideLayout13.xml"/></Relationships>
</file>

<file path=ppt/slides/_rels/slide87.xml.rels><?xml version="1.0" encoding="UTF-8" standalone="yes"?>
<Relationships xmlns="http://schemas.openxmlformats.org/package/2006/relationships"><Relationship Id="rId3" Type="http://schemas.openxmlformats.org/officeDocument/2006/relationships/image" Target="../media/image113.jpeg"/><Relationship Id="rId2" Type="http://schemas.openxmlformats.org/officeDocument/2006/relationships/image" Target="../media/image112.jpeg"/><Relationship Id="rId1" Type="http://schemas.openxmlformats.org/officeDocument/2006/relationships/slideLayout" Target="../slideLayouts/slideLayout13.xml"/><Relationship Id="rId4" Type="http://schemas.openxmlformats.org/officeDocument/2006/relationships/image" Target="../media/image114.jpeg"/></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92.xml.rels><?xml version="1.0" encoding="UTF-8" standalone="yes"?>
<Relationships xmlns="http://schemas.openxmlformats.org/package/2006/relationships"><Relationship Id="rId8" Type="http://schemas.openxmlformats.org/officeDocument/2006/relationships/image" Target="../media/image121.png"/><Relationship Id="rId3" Type="http://schemas.openxmlformats.org/officeDocument/2006/relationships/image" Target="../media/image116.png"/><Relationship Id="rId7" Type="http://schemas.openxmlformats.org/officeDocument/2006/relationships/image" Target="../media/image120.png"/><Relationship Id="rId2" Type="http://schemas.openxmlformats.org/officeDocument/2006/relationships/image" Target="../media/image115.png"/><Relationship Id="rId1" Type="http://schemas.openxmlformats.org/officeDocument/2006/relationships/slideLayout" Target="../slideLayouts/slideLayout13.xml"/><Relationship Id="rId6" Type="http://schemas.openxmlformats.org/officeDocument/2006/relationships/image" Target="../media/image119.jpeg"/><Relationship Id="rId5" Type="http://schemas.openxmlformats.org/officeDocument/2006/relationships/image" Target="../media/image118.png"/><Relationship Id="rId4" Type="http://schemas.openxmlformats.org/officeDocument/2006/relationships/image" Target="../media/image117.png"/><Relationship Id="rId9" Type="http://schemas.openxmlformats.org/officeDocument/2006/relationships/image" Target="../media/image122.jpeg"/></Relationships>
</file>

<file path=ppt/slides/_rels/slide93.xml.rels><?xml version="1.0" encoding="UTF-8" standalone="yes"?>
<Relationships xmlns="http://schemas.openxmlformats.org/package/2006/relationships"><Relationship Id="rId2" Type="http://schemas.openxmlformats.org/officeDocument/2006/relationships/image" Target="../media/image123.emf"/><Relationship Id="rId1" Type="http://schemas.openxmlformats.org/officeDocument/2006/relationships/slideLayout" Target="../slideLayouts/slideLayout18.xml"/></Relationships>
</file>

<file path=ppt/slides/_rels/slide94.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6.xml"/><Relationship Id="rId1" Type="http://schemas.openxmlformats.org/officeDocument/2006/relationships/slideLayout" Target="../slideLayouts/slideLayout13.xml"/></Relationships>
</file>

<file path=ppt/slides/_rels/slide9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27.xml"/><Relationship Id="rId1" Type="http://schemas.openxmlformats.org/officeDocument/2006/relationships/slideLayout" Target="../slideLayouts/slideLayout13.xml"/><Relationship Id="rId4" Type="http://schemas.openxmlformats.org/officeDocument/2006/relationships/hyperlink" Target="http://www.youtube.com/watch?v=bIhHrL73d4s" TargetMode="External"/></Relationships>
</file>

<file path=ppt/slides/_rels/slide96.xml.rels><?xml version="1.0" encoding="UTF-8" standalone="yes"?>
<Relationships xmlns="http://schemas.openxmlformats.org/package/2006/relationships"><Relationship Id="rId2" Type="http://schemas.openxmlformats.org/officeDocument/2006/relationships/image" Target="../media/image124.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0" y="161903"/>
            <a:ext cx="12192000" cy="6844565"/>
          </a:xfrm>
          <a:prstGeom prst="rect">
            <a:avLst/>
          </a:prstGeom>
        </p:spPr>
      </p:pic>
      <p:sp>
        <p:nvSpPr>
          <p:cNvPr id="3" name="Retângulo 2"/>
          <p:cNvSpPr/>
          <p:nvPr/>
        </p:nvSpPr>
        <p:spPr>
          <a:xfrm>
            <a:off x="225083" y="1617784"/>
            <a:ext cx="11676185" cy="5078313"/>
          </a:xfrm>
          <a:prstGeom prst="rect">
            <a:avLst/>
          </a:prstGeom>
        </p:spPr>
        <p:txBody>
          <a:bodyPr wrap="square">
            <a:spAutoFit/>
          </a:bodyPr>
          <a:lstStyle/>
          <a:p>
            <a:r>
              <a:rPr lang="pt-BR" sz="8000" b="1" dirty="0">
                <a:solidFill>
                  <a:prstClr val="black"/>
                </a:solidFill>
                <a:latin typeface="Copperplate Gothic Bold" panose="020E0705020206020404" pitchFamily="34" charset="0"/>
                <a:ea typeface="Times New Roman" panose="02020603050405020304" pitchFamily="18" charset="0"/>
                <a:cs typeface="Times New Roman" panose="02020603050405020304" pitchFamily="18" charset="0"/>
              </a:rPr>
              <a:t>Epistemologia e Pesquisa Científica </a:t>
            </a:r>
          </a:p>
          <a:p>
            <a:endParaRPr lang="pt-BR" sz="2000" b="1" dirty="0">
              <a:solidFill>
                <a:prstClr val="black"/>
              </a:solidFill>
              <a:latin typeface="Copperplate Gothic Bold" panose="020E0705020206020404" pitchFamily="34" charset="0"/>
              <a:cs typeface="Times New Roman" panose="02020603050405020304" pitchFamily="18" charset="0"/>
            </a:endParaRPr>
          </a:p>
          <a:p>
            <a:endParaRPr lang="pt-BR" sz="2000" b="1" dirty="0">
              <a:solidFill>
                <a:prstClr val="black"/>
              </a:solidFill>
              <a:latin typeface="Copperplate Gothic Bold" panose="020E0705020206020404" pitchFamily="34" charset="0"/>
              <a:cs typeface="Times New Roman" panose="02020603050405020304" pitchFamily="18" charset="0"/>
            </a:endParaRPr>
          </a:p>
          <a:p>
            <a:endParaRPr lang="pt-BR" sz="2000" b="1" dirty="0">
              <a:solidFill>
                <a:prstClr val="black"/>
              </a:solidFill>
              <a:latin typeface="Copperplate Gothic Bold" panose="020E0705020206020404" pitchFamily="34" charset="0"/>
              <a:cs typeface="Times New Roman" panose="02020603050405020304" pitchFamily="18" charset="0"/>
            </a:endParaRPr>
          </a:p>
          <a:p>
            <a:endParaRPr lang="pt-BR" sz="2000" b="1" dirty="0">
              <a:solidFill>
                <a:prstClr val="black"/>
              </a:solidFill>
              <a:latin typeface="Copperplate Gothic Bold" panose="020E0705020206020404" pitchFamily="34" charset="0"/>
              <a:cs typeface="Times New Roman" panose="02020603050405020304" pitchFamily="18" charset="0"/>
            </a:endParaRPr>
          </a:p>
          <a:p>
            <a:endParaRPr lang="pt-BR" sz="2000" b="1" dirty="0">
              <a:solidFill>
                <a:prstClr val="black"/>
              </a:solidFill>
              <a:latin typeface="Copperplate Gothic Bold" panose="020E0705020206020404" pitchFamily="34" charset="0"/>
              <a:cs typeface="Times New Roman" panose="02020603050405020304" pitchFamily="18" charset="0"/>
            </a:endParaRPr>
          </a:p>
          <a:p>
            <a:endParaRPr lang="pt-BR" sz="2000" b="1" dirty="0">
              <a:solidFill>
                <a:prstClr val="black"/>
              </a:solidFill>
              <a:latin typeface="Copperplate Gothic Bold" panose="020E0705020206020404" pitchFamily="34" charset="0"/>
              <a:cs typeface="Times New Roman" panose="02020603050405020304" pitchFamily="18" charset="0"/>
            </a:endParaRPr>
          </a:p>
          <a:p>
            <a:endParaRPr lang="pt-BR" sz="2000" b="1" dirty="0">
              <a:solidFill>
                <a:prstClr val="black"/>
              </a:solidFill>
              <a:latin typeface="Copperplate Gothic Bold" panose="020E0705020206020404" pitchFamily="34" charset="0"/>
              <a:cs typeface="Times New Roman" panose="02020603050405020304" pitchFamily="18" charset="0"/>
            </a:endParaRPr>
          </a:p>
          <a:p>
            <a:pPr algn="r"/>
            <a:r>
              <a:rPr lang="pt-BR" sz="2400" b="1" dirty="0">
                <a:solidFill>
                  <a:prstClr val="black"/>
                </a:solidFill>
                <a:latin typeface="Copperplate Gothic Bold" panose="020E0705020206020404" pitchFamily="34" charset="0"/>
                <a:cs typeface="Times New Roman" panose="02020603050405020304" pitchFamily="18" charset="0"/>
              </a:rPr>
              <a:t>João Luiz Passador</a:t>
            </a:r>
            <a:endParaRPr lang="pt-BR" sz="2400" dirty="0">
              <a:solidFill>
                <a:prstClr val="black"/>
              </a:solidFill>
              <a:latin typeface="Copperplate Gothic Bold" panose="020E0705020206020404" pitchFamily="34" charset="0"/>
            </a:endParaRPr>
          </a:p>
        </p:txBody>
      </p:sp>
    </p:spTree>
    <p:extLst>
      <p:ext uri="{BB962C8B-B14F-4D97-AF65-F5344CB8AC3E}">
        <p14:creationId xmlns:p14="http://schemas.microsoft.com/office/powerpoint/2010/main" val="9192116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custDataLst>
              <p:tags r:id="rId2"/>
            </p:custDataLst>
          </p:nvPr>
        </p:nvSpPr>
        <p:spPr>
          <a:xfrm>
            <a:off x="476250" y="365125"/>
            <a:ext cx="10877550" cy="1325563"/>
          </a:xfrm>
        </p:spPr>
        <p:txBody>
          <a:bodyPr/>
          <a:lstStyle/>
          <a:p>
            <a:r>
              <a:rPr lang="pt-BR" altLang="pt-BR" b="1" dirty="0"/>
              <a:t>CURRÍCULO</a:t>
            </a:r>
          </a:p>
        </p:txBody>
      </p:sp>
      <p:sp>
        <p:nvSpPr>
          <p:cNvPr id="5" name="Content Placeholder 4"/>
          <p:cNvSpPr>
            <a:spLocks noGrp="1"/>
          </p:cNvSpPr>
          <p:nvPr>
            <p:ph idx="1"/>
            <p:custDataLst>
              <p:tags r:id="rId3"/>
            </p:custDataLst>
          </p:nvPr>
        </p:nvSpPr>
        <p:spPr>
          <a:xfrm>
            <a:off x="334963" y="1484313"/>
            <a:ext cx="11345862" cy="4916487"/>
          </a:xfrm>
        </p:spPr>
        <p:txBody>
          <a:bodyPr>
            <a:normAutofit fontScale="55000" lnSpcReduction="20000"/>
          </a:bodyPr>
          <a:lstStyle/>
          <a:p>
            <a:pPr>
              <a:defRPr/>
            </a:pPr>
            <a:r>
              <a:rPr lang="pt-BR" sz="5100" b="1" dirty="0"/>
              <a:t>Graduação em Administração pela Fundação Getúlio Vargas - SP (1988), especialização pela </a:t>
            </a:r>
            <a:r>
              <a:rPr lang="pt-BR" sz="5100" b="1" dirty="0" err="1"/>
              <a:t>Università</a:t>
            </a:r>
            <a:r>
              <a:rPr lang="pt-BR" sz="5100" b="1" dirty="0"/>
              <a:t> </a:t>
            </a:r>
            <a:r>
              <a:rPr lang="pt-BR" sz="5100" b="1" dirty="0" err="1"/>
              <a:t>Comerciale</a:t>
            </a:r>
            <a:r>
              <a:rPr lang="pt-BR" sz="5100" b="1" dirty="0"/>
              <a:t> Luigi </a:t>
            </a:r>
            <a:r>
              <a:rPr lang="pt-BR" sz="5100" b="1" dirty="0" err="1"/>
              <a:t>Bocconi</a:t>
            </a:r>
            <a:r>
              <a:rPr lang="pt-BR" sz="5100" b="1" dirty="0"/>
              <a:t>, Milão - Itália (1990), graduação em Direito pela Faculdade de Direito da Universidade de São Paulo (1992), mestrado em Administração Pública e Governo pela Fundação Getúlio Vargas - SP (1993) e doutorado em Administração de Empresas pela Fundação Getúlio Vargas - SP (2000). Atualmente é Professor Titular do Departamento de Administração da Faculdade de Economia Administração e Contabilidade de Ribeirão Preto da Universidade de São Paulo. Coordenador do Programa de Pós-graduação em Administração de Organizações – PPGAO. Coordena o Centro de Estudos em Gestão e Políticas Públicas com ênfase em pesquisa de redes </a:t>
            </a:r>
            <a:r>
              <a:rPr lang="pt-BR" sz="5100" b="1" dirty="0" err="1"/>
              <a:t>interorganizacionais</a:t>
            </a:r>
            <a:r>
              <a:rPr lang="pt-BR" sz="5100" b="1" dirty="0"/>
              <a:t>, políticas públicas de desenvolvimento e educação formal de gestores.</a:t>
            </a:r>
          </a:p>
          <a:p>
            <a:pPr>
              <a:defRPr/>
            </a:pPr>
            <a:r>
              <a:rPr lang="pt-BR" b="1" dirty="0">
                <a:hlinkClick r:id="rId6"/>
              </a:rPr>
              <a:t>http://buscatextual.cnpq.br/buscatextual/visualizacv.do?id=K4798633E8</a:t>
            </a:r>
            <a:endParaRPr lang="pt-BR" b="1" dirty="0"/>
          </a:p>
        </p:txBody>
      </p:sp>
    </p:spTree>
    <p:custDataLst>
      <p:tags r:id="rId1"/>
    </p:custDataLst>
    <p:extLst>
      <p:ext uri="{BB962C8B-B14F-4D97-AF65-F5344CB8AC3E}">
        <p14:creationId xmlns:p14="http://schemas.microsoft.com/office/powerpoint/2010/main" val="3696466499"/>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3" name="Imagem 2"/>
          <p:cNvPicPr>
            <a:picLocks noChangeAspect="1"/>
          </p:cNvPicPr>
          <p:nvPr/>
        </p:nvPicPr>
        <p:blipFill>
          <a:blip r:embed="rId3"/>
          <a:stretch>
            <a:fillRect/>
          </a:stretch>
        </p:blipFill>
        <p:spPr>
          <a:xfrm>
            <a:off x="0" y="-79623"/>
            <a:ext cx="12192000" cy="6937623"/>
          </a:xfrm>
          <a:prstGeom prst="rect">
            <a:avLst/>
          </a:prstGeom>
        </p:spPr>
      </p:pic>
      <p:sp>
        <p:nvSpPr>
          <p:cNvPr id="4" name="CaixaDeTexto 3"/>
          <p:cNvSpPr txBox="1"/>
          <p:nvPr/>
        </p:nvSpPr>
        <p:spPr>
          <a:xfrm>
            <a:off x="253218" y="604910"/>
            <a:ext cx="11577711" cy="5698996"/>
          </a:xfrm>
          <a:prstGeom prst="rect">
            <a:avLst/>
          </a:prstGeom>
          <a:noFill/>
        </p:spPr>
        <p:txBody>
          <a:bodyPr wrap="square" rtlCol="0">
            <a:spAutoFit/>
          </a:bodyPr>
          <a:lstStyle/>
          <a:p>
            <a:pPr lvl="0" algn="ctr" fontAlgn="base">
              <a:lnSpc>
                <a:spcPct val="90000"/>
              </a:lnSpc>
              <a:spcBef>
                <a:spcPts val="1000"/>
              </a:spcBef>
              <a:spcAft>
                <a:spcPct val="0"/>
              </a:spcAft>
            </a:pPr>
            <a:r>
              <a:rPr lang="pt-BR" altLang="pt-BR" sz="6000" b="1" dirty="0">
                <a:solidFill>
                  <a:prstClr val="black"/>
                </a:solidFill>
                <a:latin typeface="AR JULIAN" panose="02000000000000000000" pitchFamily="2" charset="0"/>
                <a:ea typeface="Segoe UI Black" panose="020B0A02040204020203" pitchFamily="34" charset="0"/>
              </a:rPr>
              <a:t>Ética, Estética e Conhecimento</a:t>
            </a:r>
          </a:p>
          <a:p>
            <a:pPr lvl="0" algn="ctr" fontAlgn="base">
              <a:lnSpc>
                <a:spcPct val="90000"/>
              </a:lnSpc>
              <a:spcBef>
                <a:spcPts val="1000"/>
              </a:spcBef>
              <a:spcAft>
                <a:spcPct val="0"/>
              </a:spcAft>
            </a:pPr>
            <a:endParaRPr lang="pt-BR" altLang="pt-BR" sz="3200" b="1" dirty="0">
              <a:solidFill>
                <a:prstClr val="black"/>
              </a:solidFill>
              <a:latin typeface="AR JULIAN" panose="02000000000000000000" pitchFamily="2" charset="0"/>
              <a:ea typeface="Segoe UI Black" panose="020B0A02040204020203" pitchFamily="34" charset="0"/>
            </a:endParaRPr>
          </a:p>
          <a:p>
            <a:pPr lvl="0" algn="ctr" fontAlgn="base">
              <a:lnSpc>
                <a:spcPct val="90000"/>
              </a:lnSpc>
              <a:spcBef>
                <a:spcPts val="1000"/>
              </a:spcBef>
              <a:spcAft>
                <a:spcPct val="0"/>
              </a:spcAft>
            </a:pPr>
            <a:r>
              <a:rPr lang="pt-BR" altLang="pt-BR" sz="6000" b="1" dirty="0">
                <a:solidFill>
                  <a:prstClr val="black"/>
                </a:solidFill>
                <a:latin typeface="AR JULIAN" panose="02000000000000000000" pitchFamily="2" charset="0"/>
                <a:ea typeface="Segoe UI Black" panose="020B0A02040204020203" pitchFamily="34" charset="0"/>
              </a:rPr>
              <a:t>Indivíduo X Coletivo</a:t>
            </a:r>
          </a:p>
          <a:p>
            <a:pPr marL="228600" lvl="0" indent="-228600" algn="ctr" fontAlgn="base">
              <a:lnSpc>
                <a:spcPct val="90000"/>
              </a:lnSpc>
              <a:spcBef>
                <a:spcPts val="1000"/>
              </a:spcBef>
              <a:spcAft>
                <a:spcPct val="0"/>
              </a:spcAft>
            </a:pPr>
            <a:endParaRPr lang="pt-BR" altLang="pt-BR" sz="3200" b="1" dirty="0">
              <a:solidFill>
                <a:prstClr val="black"/>
              </a:solidFill>
              <a:latin typeface="AR JULIAN" panose="02000000000000000000" pitchFamily="2" charset="0"/>
              <a:ea typeface="Segoe UI Black" panose="020B0A02040204020203" pitchFamily="34" charset="0"/>
            </a:endParaRPr>
          </a:p>
          <a:p>
            <a:pPr lvl="0" algn="ctr" fontAlgn="base">
              <a:lnSpc>
                <a:spcPct val="90000"/>
              </a:lnSpc>
              <a:spcBef>
                <a:spcPts val="1000"/>
              </a:spcBef>
              <a:spcAft>
                <a:spcPct val="0"/>
              </a:spcAft>
            </a:pPr>
            <a:r>
              <a:rPr lang="pt-BR" altLang="pt-BR" sz="6000" b="1" dirty="0">
                <a:solidFill>
                  <a:prstClr val="black"/>
                </a:solidFill>
                <a:latin typeface="AR JULIAN" panose="02000000000000000000" pitchFamily="2" charset="0"/>
                <a:ea typeface="Segoe UI Black" panose="020B0A02040204020203" pitchFamily="34" charset="0"/>
              </a:rPr>
              <a:t>Universal X Histórico</a:t>
            </a:r>
          </a:p>
          <a:p>
            <a:pPr marL="228600" lvl="0" indent="-228600" fontAlgn="base">
              <a:lnSpc>
                <a:spcPct val="90000"/>
              </a:lnSpc>
              <a:spcBef>
                <a:spcPts val="1000"/>
              </a:spcBef>
              <a:spcAft>
                <a:spcPct val="0"/>
              </a:spcAft>
            </a:pPr>
            <a:endParaRPr lang="pt-BR" altLang="pt-BR" sz="4000" b="1" i="1" dirty="0">
              <a:solidFill>
                <a:prstClr val="black"/>
              </a:solidFill>
              <a:latin typeface="Segoe UI Black" panose="020B0A02040204020203" pitchFamily="34" charset="0"/>
              <a:ea typeface="Segoe UI Black" panose="020B0A02040204020203" pitchFamily="34" charset="0"/>
            </a:endParaRPr>
          </a:p>
          <a:p>
            <a:pPr lvl="0" algn="ctr" fontAlgn="base">
              <a:lnSpc>
                <a:spcPct val="90000"/>
              </a:lnSpc>
              <a:spcBef>
                <a:spcPts val="1000"/>
              </a:spcBef>
              <a:spcAft>
                <a:spcPct val="0"/>
              </a:spcAft>
            </a:pPr>
            <a:r>
              <a:rPr lang="pt-BR" altLang="pt-BR" sz="2800" b="1" i="1" dirty="0">
                <a:solidFill>
                  <a:prstClr val="black"/>
                </a:solidFill>
              </a:rPr>
              <a:t>"Difícil não é fazer o que é certo, é descobrir o que é certo fazer“ </a:t>
            </a:r>
          </a:p>
          <a:p>
            <a:pPr lvl="0" algn="ctr" fontAlgn="base">
              <a:lnSpc>
                <a:spcPct val="90000"/>
              </a:lnSpc>
              <a:spcBef>
                <a:spcPts val="1000"/>
              </a:spcBef>
              <a:spcAft>
                <a:spcPct val="0"/>
              </a:spcAft>
            </a:pPr>
            <a:r>
              <a:rPr lang="pt-BR" altLang="pt-BR" sz="2800" b="1" i="1" dirty="0">
                <a:solidFill>
                  <a:prstClr val="black"/>
                </a:solidFill>
              </a:rPr>
              <a:t>                                                                              Robert Henry </a:t>
            </a:r>
            <a:r>
              <a:rPr lang="pt-BR" altLang="pt-BR" sz="2800" b="1" i="1" dirty="0" err="1">
                <a:solidFill>
                  <a:prstClr val="black"/>
                </a:solidFill>
              </a:rPr>
              <a:t>Srour</a:t>
            </a:r>
            <a:endParaRPr lang="pt-BR" altLang="pt-BR" sz="2800" b="1" dirty="0">
              <a:solidFill>
                <a:prstClr val="black"/>
              </a:solidFill>
            </a:endParaRPr>
          </a:p>
        </p:txBody>
      </p:sp>
    </p:spTree>
    <p:extLst>
      <p:ext uri="{BB962C8B-B14F-4D97-AF65-F5344CB8AC3E}">
        <p14:creationId xmlns:p14="http://schemas.microsoft.com/office/powerpoint/2010/main" val="4109647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p:cNvSpPr>
          <p:nvPr>
            <p:ph type="title"/>
          </p:nvPr>
        </p:nvSpPr>
        <p:spPr>
          <a:xfrm>
            <a:off x="785813" y="400050"/>
            <a:ext cx="9517062" cy="1219200"/>
          </a:xfrm>
        </p:spPr>
        <p:txBody>
          <a:bodyPr/>
          <a:lstStyle/>
          <a:p>
            <a:pPr eaLnBrk="1" hangingPunct="1"/>
            <a:r>
              <a:rPr lang="pt-BR" altLang="pt-BR" b="1"/>
              <a:t>Conceitos iniciais</a:t>
            </a:r>
          </a:p>
        </p:txBody>
      </p:sp>
      <p:sp>
        <p:nvSpPr>
          <p:cNvPr id="7171" name="Rectangle 3"/>
          <p:cNvSpPr>
            <a:spLocks noGrp="1"/>
          </p:cNvSpPr>
          <p:nvPr>
            <p:ph type="body" idx="1"/>
          </p:nvPr>
        </p:nvSpPr>
        <p:spPr>
          <a:xfrm>
            <a:off x="579438" y="1760538"/>
            <a:ext cx="9350375" cy="4683125"/>
          </a:xfrm>
        </p:spPr>
        <p:txBody>
          <a:bodyPr/>
          <a:lstStyle/>
          <a:p>
            <a:pPr eaLnBrk="1" hangingPunct="1"/>
            <a:r>
              <a:rPr lang="pt-BR" altLang="pt-BR" b="1"/>
              <a:t>A palavra ética tem origem em duas palavras gregas: éthos, que significa “o caráter de alguém”, e êthos, que significa “o conjunto de costumes instituídos por uma sociedade para formar, regular e controlar a conduta de seus membros”.</a:t>
            </a:r>
          </a:p>
          <a:p>
            <a:pPr eaLnBrk="1" hangingPunct="1"/>
            <a:endParaRPr lang="pt-BR" altLang="pt-BR" b="1"/>
          </a:p>
          <a:p>
            <a:pPr eaLnBrk="1" hangingPunct="1"/>
            <a:r>
              <a:rPr lang="pt-BR" altLang="pt-BR" b="1"/>
              <a:t>A palavra moral, por sua vez, tem sua origem latina: mos, moris, que quer dizer “o costume” e, no plural, mores, significaria os hábitos de conduta ou de comportamento instituídos por uma sociedade, com condições históricas determinadas</a:t>
            </a:r>
          </a:p>
        </p:txBody>
      </p:sp>
    </p:spTree>
    <p:extLst>
      <p:ext uri="{BB962C8B-B14F-4D97-AF65-F5344CB8AC3E}">
        <p14:creationId xmlns:p14="http://schemas.microsoft.com/office/powerpoint/2010/main" val="4189949071"/>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p:cNvSpPr>
          <p:nvPr>
            <p:ph type="title" idx="4294967295"/>
          </p:nvPr>
        </p:nvSpPr>
        <p:spPr>
          <a:xfrm>
            <a:off x="450850" y="0"/>
            <a:ext cx="9691688" cy="1325563"/>
          </a:xfrm>
        </p:spPr>
        <p:txBody>
          <a:bodyPr/>
          <a:lstStyle/>
          <a:p>
            <a:pPr eaLnBrk="1" hangingPunct="1"/>
            <a:r>
              <a:rPr lang="pt-BR" altLang="pt-BR" b="1"/>
              <a:t>Conceitos iniciais</a:t>
            </a:r>
          </a:p>
        </p:txBody>
      </p:sp>
      <p:sp>
        <p:nvSpPr>
          <p:cNvPr id="9219" name="Rectangle 3"/>
          <p:cNvSpPr>
            <a:spLocks noGrp="1"/>
          </p:cNvSpPr>
          <p:nvPr>
            <p:ph type="body" idx="4294967295"/>
          </p:nvPr>
        </p:nvSpPr>
        <p:spPr>
          <a:xfrm>
            <a:off x="231775" y="1201738"/>
            <a:ext cx="11398250" cy="5456237"/>
          </a:xfrm>
        </p:spPr>
        <p:txBody>
          <a:bodyPr/>
          <a:lstStyle/>
          <a:p>
            <a:pPr eaLnBrk="1" hangingPunct="1"/>
            <a:r>
              <a:rPr lang="pt-BR" altLang="pt-BR"/>
              <a:t>Na contemporaneidade, a ética adquiriu dimensões que se confundem com as regras do bem viver do cotidiano, sendo associada constantemente a padrões e regras de comportamento e a normalizações, ao senso comum.</a:t>
            </a:r>
          </a:p>
          <a:p>
            <a:pPr eaLnBrk="1" hangingPunct="1">
              <a:buFont typeface="Wingdings" panose="05000000000000000000" pitchFamily="2" charset="2"/>
              <a:buNone/>
            </a:pPr>
            <a:endParaRPr lang="pt-BR" altLang="pt-BR"/>
          </a:p>
          <a:p>
            <a:pPr eaLnBrk="1" hangingPunct="1"/>
            <a:r>
              <a:rPr lang="pt-BR" altLang="pt-BR"/>
              <a:t>Embora os sentidos etimológicos das palavras ‘moral’ e ‘ética’ não nos forneçam significados muito precisos das percepções dos termos na atualidade, eles nos ensinam, todavia, que é na esfera do terreno humano e dos seus agrupamentos sociais que se estabelece a ética. Seja qual for a época ou a sociedade, os homens e mulheres sempre admitiram a necessidade de um comportamento moral identificável. E, assim, dentro da trajetória de desenvolvimento desta humanidade, sempre existiram sistemas de normas que definissem os limites entre o permitido e o não-permitido.</a:t>
            </a:r>
          </a:p>
          <a:p>
            <a:pPr eaLnBrk="1" hangingPunct="1"/>
            <a:endParaRPr lang="pt-BR" altLang="pt-BR" sz="1400" i="1"/>
          </a:p>
        </p:txBody>
      </p:sp>
    </p:spTree>
    <p:extLst>
      <p:ext uri="{BB962C8B-B14F-4D97-AF65-F5344CB8AC3E}">
        <p14:creationId xmlns:p14="http://schemas.microsoft.com/office/powerpoint/2010/main" val="2574301793"/>
      </p:ext>
    </p:extLst>
  </p:cSld>
  <p:clrMapOvr>
    <a:masterClrMapping/>
  </p:clrMapOvr>
  <p:transition spd="slow"/>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8">
            <a:extLst>
              <a:ext uri="{FF2B5EF4-FFF2-40B4-BE49-F238E27FC236}">
                <a16:creationId xmlns:a16="http://schemas.microsoft.com/office/drawing/2014/main" id="{FB5B0058-AF13-4859-B429-4EDDE2A26F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aixaDeTexto 2"/>
          <p:cNvSpPr txBox="1"/>
          <p:nvPr/>
        </p:nvSpPr>
        <p:spPr>
          <a:xfrm>
            <a:off x="728663" y="1422400"/>
            <a:ext cx="4505552" cy="2387600"/>
          </a:xfrm>
          <a:prstGeom prst="rect">
            <a:avLst/>
          </a:prstGeom>
        </p:spPr>
        <p:txBody>
          <a:bodyPr vert="horz" lIns="91440" tIns="45720" rIns="91440" bIns="45720" rtlCol="0" anchor="b">
            <a:normAutofit/>
          </a:bodyPr>
          <a:lstStyle/>
          <a:p>
            <a:pPr>
              <a:lnSpc>
                <a:spcPct val="90000"/>
              </a:lnSpc>
              <a:spcBef>
                <a:spcPct val="0"/>
              </a:spcBef>
              <a:spcAft>
                <a:spcPts val="600"/>
              </a:spcAft>
            </a:pPr>
            <a:r>
              <a:rPr lang="en-US" altLang="pt-BR" sz="5000" b="1">
                <a:solidFill>
                  <a:schemeClr val="bg1"/>
                </a:solidFill>
                <a:latin typeface="+mj-lt"/>
                <a:ea typeface="+mj-ea"/>
                <a:cs typeface="+mj-cs"/>
              </a:rPr>
              <a:t>O que faz da ciência, ciência?</a:t>
            </a:r>
            <a:endParaRPr lang="en-US" sz="5000">
              <a:solidFill>
                <a:schemeClr val="bg1"/>
              </a:solidFill>
              <a:latin typeface="+mj-lt"/>
              <a:ea typeface="+mj-ea"/>
              <a:cs typeface="+mj-cs"/>
            </a:endParaRPr>
          </a:p>
        </p:txBody>
      </p:sp>
      <p:sp>
        <p:nvSpPr>
          <p:cNvPr id="14" name="Freeform: Shape 10">
            <a:extLst>
              <a:ext uri="{FF2B5EF4-FFF2-40B4-BE49-F238E27FC236}">
                <a16:creationId xmlns:a16="http://schemas.microsoft.com/office/drawing/2014/main" id="{0277405F-0B4F-4418-B773-1B38814125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530421" y="226893"/>
            <a:ext cx="5968658" cy="6085007"/>
          </a:xfrm>
          <a:custGeom>
            <a:avLst/>
            <a:gdLst>
              <a:gd name="connsiteX0" fmla="*/ 0 w 5968658"/>
              <a:gd name="connsiteY0" fmla="*/ 0 h 6085007"/>
              <a:gd name="connsiteX1" fmla="*/ 3557919 w 5968658"/>
              <a:gd name="connsiteY1" fmla="*/ 0 h 6085007"/>
              <a:gd name="connsiteX2" fmla="*/ 3557919 w 5968658"/>
              <a:gd name="connsiteY2" fmla="*/ 2195749 h 6085007"/>
              <a:gd name="connsiteX3" fmla="*/ 5968658 w 5968658"/>
              <a:gd name="connsiteY3" fmla="*/ 2195749 h 6085007"/>
              <a:gd name="connsiteX4" fmla="*/ 5968658 w 5968658"/>
              <a:gd name="connsiteY4" fmla="*/ 6085007 h 6085007"/>
              <a:gd name="connsiteX5" fmla="*/ 2058230 w 5968658"/>
              <a:gd name="connsiteY5" fmla="*/ 6085007 h 6085007"/>
              <a:gd name="connsiteX6" fmla="*/ 2058230 w 5968658"/>
              <a:gd name="connsiteY6" fmla="*/ 3538657 h 6085007"/>
              <a:gd name="connsiteX7" fmla="*/ 0 w 5968658"/>
              <a:gd name="connsiteY7" fmla="*/ 3538657 h 60850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968658" h="6085007">
                <a:moveTo>
                  <a:pt x="0" y="0"/>
                </a:moveTo>
                <a:lnTo>
                  <a:pt x="3557919" y="0"/>
                </a:lnTo>
                <a:lnTo>
                  <a:pt x="3557919" y="2195749"/>
                </a:lnTo>
                <a:lnTo>
                  <a:pt x="5968658" y="2195749"/>
                </a:lnTo>
                <a:lnTo>
                  <a:pt x="5968658" y="6085007"/>
                </a:lnTo>
                <a:lnTo>
                  <a:pt x="2058230" y="6085007"/>
                </a:lnTo>
                <a:lnTo>
                  <a:pt x="2058230" y="3538657"/>
                </a:lnTo>
                <a:lnTo>
                  <a:pt x="0" y="3538657"/>
                </a:lnTo>
                <a:close/>
              </a:path>
            </a:pathLst>
          </a:custGeom>
          <a:solidFill>
            <a:schemeClr val="tx1">
              <a:lumMod val="95000"/>
              <a:lumOff val="5000"/>
            </a:schemeClr>
          </a:solidFill>
          <a:ln w="127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Imagem 1"/>
          <p:cNvPicPr>
            <a:picLocks noChangeAspect="1"/>
          </p:cNvPicPr>
          <p:nvPr/>
        </p:nvPicPr>
        <p:blipFill>
          <a:blip r:embed="rId2"/>
          <a:stretch>
            <a:fillRect/>
          </a:stretch>
        </p:blipFill>
        <p:spPr>
          <a:xfrm>
            <a:off x="8300025" y="2663211"/>
            <a:ext cx="2487680" cy="3408121"/>
          </a:xfrm>
          <a:prstGeom prst="rect">
            <a:avLst/>
          </a:prstGeom>
        </p:spPr>
      </p:pic>
      <p:pic>
        <p:nvPicPr>
          <p:cNvPr id="4" name="Picture 11">
            <a:extLst>
              <a:ext uri="{FF2B5EF4-FFF2-40B4-BE49-F238E27FC236}">
                <a16:creationId xmlns:a16="http://schemas.microsoft.com/office/drawing/2014/main" id="{CD337B23-2EE6-884F-AE2F-437219DFFA66}"/>
              </a:ext>
            </a:extLst>
          </p:cNvPr>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5756393" y="832979"/>
            <a:ext cx="3105975" cy="2326483"/>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660219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ítulo 1"/>
          <p:cNvSpPr>
            <a:spLocks noGrp="1"/>
          </p:cNvSpPr>
          <p:nvPr>
            <p:ph type="title"/>
          </p:nvPr>
        </p:nvSpPr>
        <p:spPr>
          <a:xfrm>
            <a:off x="2136775" y="115888"/>
            <a:ext cx="8153400" cy="1009650"/>
          </a:xfrm>
        </p:spPr>
        <p:txBody>
          <a:bodyPr/>
          <a:lstStyle/>
          <a:p>
            <a:pPr eaLnBrk="1" hangingPunct="1"/>
            <a:r>
              <a:rPr lang="pt-BR" altLang="pt-BR" b="1" dirty="0"/>
              <a:t>O que faz da ciência, ciência?</a:t>
            </a:r>
          </a:p>
        </p:txBody>
      </p:sp>
      <p:sp>
        <p:nvSpPr>
          <p:cNvPr id="10243" name="Espaço Reservado para Conteúdo 5"/>
          <p:cNvSpPr>
            <a:spLocks noGrp="1"/>
          </p:cNvSpPr>
          <p:nvPr>
            <p:ph sz="quarter" idx="1"/>
          </p:nvPr>
        </p:nvSpPr>
        <p:spPr>
          <a:xfrm>
            <a:off x="2238375" y="1341438"/>
            <a:ext cx="5214938" cy="1185862"/>
          </a:xfrm>
        </p:spPr>
        <p:txBody>
          <a:bodyPr/>
          <a:lstStyle/>
          <a:p>
            <a:pPr eaLnBrk="1" hangingPunct="1"/>
            <a:r>
              <a:rPr lang="pt-BR" altLang="pt-BR" b="1" dirty="0"/>
              <a:t>Qual a melhor maneira de amarrar os sapatos? </a:t>
            </a:r>
          </a:p>
        </p:txBody>
      </p:sp>
      <p:grpSp>
        <p:nvGrpSpPr>
          <p:cNvPr id="10244" name="Group 5"/>
          <p:cNvGrpSpPr>
            <a:grpSpLocks/>
          </p:cNvGrpSpPr>
          <p:nvPr/>
        </p:nvGrpSpPr>
        <p:grpSpPr bwMode="auto">
          <a:xfrm>
            <a:off x="2511425" y="2319338"/>
            <a:ext cx="3630613" cy="4013200"/>
            <a:chOff x="930" y="1797"/>
            <a:chExt cx="1497" cy="2364"/>
          </a:xfrm>
        </p:grpSpPr>
        <p:pic>
          <p:nvPicPr>
            <p:cNvPr id="10246" name="Picture 6" descr="la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30" y="1797"/>
              <a:ext cx="1497" cy="1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7" name="Picture 7" descr="lace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 y="3022"/>
              <a:ext cx="1451" cy="1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10245" name="Picture 4" descr="lace-shoes"/>
          <p:cNvPicPr>
            <a:picLocks noChangeAspect="1" noChangeArrowheads="1"/>
          </p:cNvPicPr>
          <p:nvPr/>
        </p:nvPicPr>
        <p:blipFill>
          <a:blip r:embed="rId4">
            <a:extLst>
              <a:ext uri="{28A0092B-C50C-407E-A947-70E740481C1C}">
                <a14:useLocalDpi xmlns:a14="http://schemas.microsoft.com/office/drawing/2010/main" val="0"/>
              </a:ext>
            </a:extLst>
          </a:blip>
          <a:srcRect l="7098" t="4591"/>
          <a:stretch>
            <a:fillRect/>
          </a:stretch>
        </p:blipFill>
        <p:spPr bwMode="auto">
          <a:xfrm>
            <a:off x="6732588" y="2208213"/>
            <a:ext cx="3435350" cy="4348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06713591"/>
      </p:ext>
    </p:extLst>
  </p:cSld>
  <p:clrMapOvr>
    <a:masterClrMapping/>
  </p:clrMapOvr>
  <p:transitio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ítulo 1"/>
          <p:cNvSpPr>
            <a:spLocks noGrp="1"/>
          </p:cNvSpPr>
          <p:nvPr>
            <p:ph type="title"/>
          </p:nvPr>
        </p:nvSpPr>
        <p:spPr>
          <a:xfrm>
            <a:off x="2136775" y="0"/>
            <a:ext cx="8153400" cy="1357313"/>
          </a:xfrm>
        </p:spPr>
        <p:txBody>
          <a:bodyPr/>
          <a:lstStyle/>
          <a:p>
            <a:pPr eaLnBrk="1" hangingPunct="1"/>
            <a:r>
              <a:rPr lang="pt-BR" altLang="pt-BR" b="1"/>
              <a:t>O que faz da ciência, ciência?</a:t>
            </a:r>
          </a:p>
        </p:txBody>
      </p:sp>
      <p:sp>
        <p:nvSpPr>
          <p:cNvPr id="11267" name="Espaço Reservado para Conteúdo 2"/>
          <p:cNvSpPr>
            <a:spLocks noGrp="1"/>
          </p:cNvSpPr>
          <p:nvPr>
            <p:ph sz="quarter" idx="1"/>
          </p:nvPr>
        </p:nvSpPr>
        <p:spPr>
          <a:xfrm>
            <a:off x="2136775" y="1557338"/>
            <a:ext cx="8153400" cy="992187"/>
          </a:xfrm>
        </p:spPr>
        <p:txBody>
          <a:bodyPr/>
          <a:lstStyle/>
          <a:p>
            <a:pPr eaLnBrk="1" hangingPunct="1"/>
            <a:r>
              <a:rPr lang="pt-BR" altLang="pt-BR" b="1"/>
              <a:t>Resposta: o método! Alternativa “a”.</a:t>
            </a:r>
          </a:p>
        </p:txBody>
      </p:sp>
      <p:pic>
        <p:nvPicPr>
          <p:cNvPr id="11268" name="Picture 3"/>
          <p:cNvPicPr>
            <a:picLocks noChangeAspect="1" noChangeArrowheads="1"/>
          </p:cNvPicPr>
          <p:nvPr/>
        </p:nvPicPr>
        <p:blipFill>
          <a:blip r:embed="rId2">
            <a:extLst>
              <a:ext uri="{28A0092B-C50C-407E-A947-70E740481C1C}">
                <a14:useLocalDpi xmlns:a14="http://schemas.microsoft.com/office/drawing/2010/main" val="0"/>
              </a:ext>
            </a:extLst>
          </a:blip>
          <a:srcRect l="30811" t="19489" r="30061" b="11610"/>
          <a:stretch>
            <a:fillRect/>
          </a:stretch>
        </p:blipFill>
        <p:spPr bwMode="auto">
          <a:xfrm>
            <a:off x="1166813" y="2389188"/>
            <a:ext cx="3227387" cy="4260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69" name="Picture 8"/>
          <p:cNvPicPr>
            <a:picLocks noChangeAspect="1" noChangeArrowheads="1"/>
          </p:cNvPicPr>
          <p:nvPr/>
        </p:nvPicPr>
        <p:blipFill>
          <a:blip r:embed="rId3">
            <a:extLst>
              <a:ext uri="{28A0092B-C50C-407E-A947-70E740481C1C}">
                <a14:useLocalDpi xmlns:a14="http://schemas.microsoft.com/office/drawing/2010/main" val="0"/>
              </a:ext>
            </a:extLst>
          </a:blip>
          <a:srcRect l="47054" t="51193" r="38933" b="40147"/>
          <a:stretch>
            <a:fillRect/>
          </a:stretch>
        </p:blipFill>
        <p:spPr bwMode="auto">
          <a:xfrm>
            <a:off x="5021263" y="3436938"/>
            <a:ext cx="3127375" cy="1449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270" name="Picture 9"/>
          <p:cNvPicPr>
            <a:picLocks noChangeAspect="1" noChangeArrowheads="1"/>
          </p:cNvPicPr>
          <p:nvPr/>
        </p:nvPicPr>
        <p:blipFill>
          <a:blip r:embed="rId4">
            <a:extLst>
              <a:ext uri="{28A0092B-C50C-407E-A947-70E740481C1C}">
                <a14:useLocalDpi xmlns:a14="http://schemas.microsoft.com/office/drawing/2010/main" val="0"/>
              </a:ext>
            </a:extLst>
          </a:blip>
          <a:srcRect l="9782" t="26367" r="61067" b="15538"/>
          <a:stretch>
            <a:fillRect/>
          </a:stretch>
        </p:blipFill>
        <p:spPr bwMode="auto">
          <a:xfrm>
            <a:off x="8445500" y="2389188"/>
            <a:ext cx="2814638" cy="4083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72546693"/>
      </p:ext>
    </p:extLst>
  </p:cSld>
  <p:clrMapOvr>
    <a:masterClrMapping/>
  </p:clrMapOvr>
  <p:transition spd="slow"/>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1814513" y="317500"/>
            <a:ext cx="8458200" cy="1466850"/>
          </a:xfrm>
        </p:spPr>
        <p:txBody>
          <a:bodyPr lIns="92075" tIns="46038" rIns="92075" bIns="46038"/>
          <a:lstStyle/>
          <a:p>
            <a:pPr eaLnBrk="1" hangingPunct="1"/>
            <a:r>
              <a:rPr lang="pt-BR" altLang="pt-BR" sz="2800" b="1"/>
              <a:t>Há razões para se pensar em uma mudança dos princípios éticos contemporâneos e, em particular, nas organizações?</a:t>
            </a:r>
          </a:p>
        </p:txBody>
      </p:sp>
      <p:sp>
        <p:nvSpPr>
          <p:cNvPr id="12291" name="Rectangle 3"/>
          <p:cNvSpPr>
            <a:spLocks noGrp="1" noChangeArrowheads="1"/>
          </p:cNvSpPr>
          <p:nvPr>
            <p:ph sz="quarter" idx="1"/>
          </p:nvPr>
        </p:nvSpPr>
        <p:spPr>
          <a:xfrm>
            <a:off x="1673225" y="2182813"/>
            <a:ext cx="8367713" cy="3887787"/>
          </a:xfrm>
        </p:spPr>
        <p:txBody>
          <a:bodyPr lIns="92075" tIns="46038" rIns="92075" bIns="46038"/>
          <a:lstStyle/>
          <a:p>
            <a:pPr eaLnBrk="1" hangingPunct="1"/>
            <a:r>
              <a:rPr lang="pt-BR" altLang="pt-BR" sz="4000" b="1"/>
              <a:t>Mudanças estruturais da base tecnológica de produção</a:t>
            </a:r>
          </a:p>
          <a:p>
            <a:pPr eaLnBrk="1" hangingPunct="1"/>
            <a:endParaRPr lang="pt-BR" altLang="pt-BR" sz="4000" b="1"/>
          </a:p>
          <a:p>
            <a:pPr eaLnBrk="1" hangingPunct="1"/>
            <a:r>
              <a:rPr lang="pt-BR" altLang="pt-BR" sz="4000" b="1"/>
              <a:t>Mudanças na superestrutura de valores </a:t>
            </a:r>
            <a:r>
              <a:rPr lang="pt-BR" altLang="pt-BR" sz="2400" b="1"/>
              <a:t>(Filme “Ponto de Mutação” / Capra)</a:t>
            </a:r>
          </a:p>
        </p:txBody>
      </p:sp>
    </p:spTree>
    <p:extLst>
      <p:ext uri="{BB962C8B-B14F-4D97-AF65-F5344CB8AC3E}">
        <p14:creationId xmlns:p14="http://schemas.microsoft.com/office/powerpoint/2010/main" val="3797388362"/>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duotone>
              <a:prstClr val="black"/>
              <a:schemeClr val="accent6">
                <a:tint val="45000"/>
                <a:satMod val="400000"/>
              </a:schemeClr>
            </a:duotone>
          </a:blip>
          <a:stretch>
            <a:fillRect/>
          </a:stretch>
        </p:blipFill>
        <p:spPr>
          <a:xfrm>
            <a:off x="1" y="-444320"/>
            <a:ext cx="12191999" cy="8148459"/>
          </a:xfrm>
          <a:prstGeom prst="rect">
            <a:avLst/>
          </a:prstGeom>
          <a:effectLst>
            <a:glow rad="127000">
              <a:schemeClr val="accent1">
                <a:alpha val="92000"/>
              </a:schemeClr>
            </a:glow>
          </a:effectLst>
        </p:spPr>
      </p:pic>
      <p:sp>
        <p:nvSpPr>
          <p:cNvPr id="3" name="Retângulo 2"/>
          <p:cNvSpPr/>
          <p:nvPr/>
        </p:nvSpPr>
        <p:spPr>
          <a:xfrm>
            <a:off x="140677" y="1055077"/>
            <a:ext cx="11973950" cy="4708981"/>
          </a:xfrm>
          <a:prstGeom prst="rect">
            <a:avLst/>
          </a:prstGeom>
        </p:spPr>
        <p:txBody>
          <a:bodyPr wrap="square">
            <a:spAutoFit/>
          </a:bodyPr>
          <a:lstStyle/>
          <a:p>
            <a:pPr lvl="0" algn="ctr"/>
            <a:r>
              <a:rPr lang="pt-BR" sz="6000" dirty="0">
                <a:solidFill>
                  <a:schemeClr val="accent4">
                    <a:lumMod val="60000"/>
                    <a:lumOff val="40000"/>
                  </a:schemeClr>
                </a:solidFill>
                <a:latin typeface="Algerian" panose="04020705040A02060702" pitchFamily="82" charset="0"/>
              </a:rPr>
              <a:t>Preliminares da formação da sociedade de organizações industrias e</a:t>
            </a:r>
            <a:br>
              <a:rPr lang="pt-BR" sz="6000" dirty="0">
                <a:solidFill>
                  <a:schemeClr val="accent4">
                    <a:lumMod val="60000"/>
                    <a:lumOff val="40000"/>
                  </a:schemeClr>
                </a:solidFill>
                <a:latin typeface="Algerian" panose="04020705040A02060702" pitchFamily="82" charset="0"/>
              </a:rPr>
            </a:br>
            <a:r>
              <a:rPr lang="pt-BR" sz="6000" dirty="0">
                <a:solidFill>
                  <a:schemeClr val="accent4">
                    <a:lumMod val="60000"/>
                    <a:lumOff val="40000"/>
                  </a:schemeClr>
                </a:solidFill>
                <a:latin typeface="Algerian" panose="04020705040A02060702" pitchFamily="82" charset="0"/>
              </a:rPr>
              <a:t>do Estado de Direito Moderno (séc. IX a XIII)</a:t>
            </a:r>
          </a:p>
        </p:txBody>
      </p:sp>
    </p:spTree>
    <p:extLst>
      <p:ext uri="{BB962C8B-B14F-4D97-AF65-F5344CB8AC3E}">
        <p14:creationId xmlns:p14="http://schemas.microsoft.com/office/powerpoint/2010/main" val="35062044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a:xfrm flipV="1">
            <a:off x="579438" y="340044"/>
            <a:ext cx="10998200" cy="45719"/>
          </a:xfrm>
        </p:spPr>
        <p:txBody>
          <a:bodyPr>
            <a:normAutofit fontScale="90000"/>
          </a:bodyPr>
          <a:lstStyle/>
          <a:p>
            <a:pPr eaLnBrk="1" hangingPunct="1"/>
            <a:endParaRPr lang="pt-BR" altLang="pt-BR" sz="2800" b="1" dirty="0"/>
          </a:p>
        </p:txBody>
      </p:sp>
      <p:sp>
        <p:nvSpPr>
          <p:cNvPr id="13315" name="Rectangle 3"/>
          <p:cNvSpPr>
            <a:spLocks noGrp="1" noChangeArrowheads="1"/>
          </p:cNvSpPr>
          <p:nvPr>
            <p:ph sz="quarter" idx="1"/>
          </p:nvPr>
        </p:nvSpPr>
        <p:spPr>
          <a:xfrm>
            <a:off x="462455" y="770933"/>
            <a:ext cx="11218370" cy="5950542"/>
          </a:xfrm>
        </p:spPr>
        <p:txBody>
          <a:bodyPr>
            <a:normAutofit/>
          </a:bodyPr>
          <a:lstStyle/>
          <a:p>
            <a:pPr eaLnBrk="1" hangingPunct="1">
              <a:spcAft>
                <a:spcPct val="50000"/>
              </a:spcAft>
            </a:pPr>
            <a:r>
              <a:rPr lang="pt-BR" altLang="pt-BR" sz="3200" b="1" dirty="0"/>
              <a:t>Do Feudalismo ao Renascimento Europeu</a:t>
            </a:r>
          </a:p>
          <a:p>
            <a:pPr lvl="1" eaLnBrk="1" hangingPunct="1">
              <a:spcBef>
                <a:spcPct val="0"/>
              </a:spcBef>
            </a:pPr>
            <a:r>
              <a:rPr lang="pt-BR" altLang="pt-BR" sz="3200" b="1" dirty="0"/>
              <a:t>Mudanças da base tecnológica de produção</a:t>
            </a:r>
          </a:p>
          <a:p>
            <a:pPr lvl="1" eaLnBrk="1" hangingPunct="1">
              <a:spcBef>
                <a:spcPct val="0"/>
              </a:spcBef>
            </a:pPr>
            <a:r>
              <a:rPr lang="pt-BR" altLang="pt-BR" sz="3200" b="1" dirty="0"/>
              <a:t>Desequilíbrio entre aumento da população e expansão das fronteiras agrícolas</a:t>
            </a:r>
          </a:p>
          <a:p>
            <a:pPr lvl="1" eaLnBrk="1" hangingPunct="1">
              <a:spcBef>
                <a:spcPct val="0"/>
              </a:spcBef>
            </a:pPr>
            <a:r>
              <a:rPr lang="pt-BR" altLang="pt-BR" sz="3200" b="1" dirty="0"/>
              <a:t>Cruzadas</a:t>
            </a:r>
          </a:p>
          <a:p>
            <a:pPr lvl="1" eaLnBrk="1" hangingPunct="1">
              <a:spcBef>
                <a:spcPct val="0"/>
              </a:spcBef>
            </a:pPr>
            <a:r>
              <a:rPr lang="pt-BR" altLang="pt-BR" sz="3200" b="1" dirty="0"/>
              <a:t>Restabelecimento das relações de troca no Mediterrâneo</a:t>
            </a:r>
          </a:p>
          <a:p>
            <a:pPr lvl="1" eaLnBrk="1" hangingPunct="1">
              <a:spcBef>
                <a:spcPct val="0"/>
              </a:spcBef>
            </a:pPr>
            <a:r>
              <a:rPr lang="pt-BR" altLang="pt-BR" sz="3200" b="1" dirty="0"/>
              <a:t>Retomada das rotas de comércio na Europa continental</a:t>
            </a:r>
          </a:p>
          <a:p>
            <a:pPr lvl="1" eaLnBrk="1" hangingPunct="1">
              <a:spcBef>
                <a:spcPct val="0"/>
              </a:spcBef>
            </a:pPr>
            <a:r>
              <a:rPr lang="pt-BR" altLang="pt-BR" sz="3200" b="1" dirty="0"/>
              <a:t>Surgimento dos burgos</a:t>
            </a:r>
          </a:p>
          <a:p>
            <a:pPr lvl="1" eaLnBrk="1" hangingPunct="1">
              <a:spcBef>
                <a:spcPct val="0"/>
              </a:spcBef>
            </a:pPr>
            <a:r>
              <a:rPr lang="pt-BR" altLang="pt-BR" sz="3200" b="1" dirty="0"/>
              <a:t>Estimulo à produção de excedentes econômicos </a:t>
            </a:r>
          </a:p>
          <a:p>
            <a:pPr lvl="1" eaLnBrk="1" hangingPunct="1">
              <a:spcBef>
                <a:spcPct val="0"/>
              </a:spcBef>
            </a:pPr>
            <a:r>
              <a:rPr lang="pt-BR" altLang="pt-BR" sz="3200" b="1" dirty="0"/>
              <a:t>Primeiras ações organizadas para criar instituições de interesse do mercantilismo nascente</a:t>
            </a:r>
          </a:p>
          <a:p>
            <a:pPr eaLnBrk="1" hangingPunct="1"/>
            <a:endParaRPr lang="pt-BR" altLang="pt-BR" sz="3200" dirty="0"/>
          </a:p>
        </p:txBody>
      </p:sp>
    </p:spTree>
    <p:extLst>
      <p:ext uri="{BB962C8B-B14F-4D97-AF65-F5344CB8AC3E}">
        <p14:creationId xmlns:p14="http://schemas.microsoft.com/office/powerpoint/2010/main" val="3222811279"/>
      </p:ext>
    </p:extLst>
  </p:cSld>
  <p:clrMapOvr>
    <a:masterClrMapping/>
  </p:clrMapOvr>
  <p:transitio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a:blip r:embed="rId2">
            <a:duotone>
              <a:schemeClr val="accent4">
                <a:shade val="45000"/>
                <a:satMod val="135000"/>
              </a:schemeClr>
              <a:prstClr val="white"/>
            </a:duotone>
          </a:blip>
          <a:stretch>
            <a:fillRect/>
          </a:stretch>
        </p:blipFill>
        <p:spPr>
          <a:xfrm>
            <a:off x="-351693" y="-984740"/>
            <a:ext cx="13173521" cy="7842740"/>
          </a:xfrm>
          <a:prstGeom prst="rect">
            <a:avLst/>
          </a:prstGeom>
        </p:spPr>
      </p:pic>
      <p:sp>
        <p:nvSpPr>
          <p:cNvPr id="4" name="CaixaDeTexto 3"/>
          <p:cNvSpPr txBox="1"/>
          <p:nvPr/>
        </p:nvSpPr>
        <p:spPr>
          <a:xfrm>
            <a:off x="717453" y="0"/>
            <a:ext cx="10719582" cy="1754326"/>
          </a:xfrm>
          <a:prstGeom prst="rect">
            <a:avLst/>
          </a:prstGeom>
          <a:noFill/>
        </p:spPr>
        <p:txBody>
          <a:bodyPr wrap="square" rtlCol="0">
            <a:spAutoFit/>
          </a:bodyPr>
          <a:lstStyle/>
          <a:p>
            <a:pPr algn="ctr"/>
            <a:r>
              <a:rPr lang="pt-BR" altLang="pt-BR" sz="5400" b="1" dirty="0">
                <a:solidFill>
                  <a:prstClr val="black"/>
                </a:solidFill>
                <a:latin typeface="Calibri Light"/>
                <a:ea typeface="+mj-ea"/>
                <a:cs typeface="+mj-cs"/>
              </a:rPr>
              <a:t>Os sinais iminentes de transformação da ordem medieval (séc. XIII a XVI) </a:t>
            </a:r>
            <a:endParaRPr lang="pt-BR" sz="5400" dirty="0"/>
          </a:p>
        </p:txBody>
      </p:sp>
      <p:sp>
        <p:nvSpPr>
          <p:cNvPr id="6" name="CaixaDeTexto 5"/>
          <p:cNvSpPr txBox="1"/>
          <p:nvPr/>
        </p:nvSpPr>
        <p:spPr>
          <a:xfrm>
            <a:off x="942535" y="2250832"/>
            <a:ext cx="10494500" cy="3785652"/>
          </a:xfrm>
          <a:prstGeom prst="rect">
            <a:avLst/>
          </a:prstGeom>
          <a:noFill/>
        </p:spPr>
        <p:txBody>
          <a:bodyPr wrap="square" rtlCol="0">
            <a:spAutoFit/>
          </a:bodyPr>
          <a:lstStyle/>
          <a:p>
            <a:pPr>
              <a:spcAft>
                <a:spcPct val="50000"/>
              </a:spcAft>
            </a:pPr>
            <a:r>
              <a:rPr lang="pt-BR" altLang="pt-BR" sz="9600" dirty="0">
                <a:solidFill>
                  <a:schemeClr val="accent5">
                    <a:lumMod val="50000"/>
                  </a:schemeClr>
                </a:solidFill>
                <a:latin typeface="Blackadder ITC" panose="04020505051007020D02" pitchFamily="82" charset="0"/>
              </a:rPr>
              <a:t>Artes 			 Religião</a:t>
            </a:r>
          </a:p>
          <a:p>
            <a:pPr>
              <a:spcAft>
                <a:spcPct val="50000"/>
              </a:spcAft>
            </a:pPr>
            <a:r>
              <a:rPr lang="pt-BR" altLang="pt-BR" sz="9600" dirty="0">
                <a:solidFill>
                  <a:schemeClr val="accent5">
                    <a:lumMod val="50000"/>
                  </a:schemeClr>
                </a:solidFill>
                <a:latin typeface="Blackadder ITC" panose="04020505051007020D02" pitchFamily="82" charset="0"/>
              </a:rPr>
              <a:t>Política 		 Ciência</a:t>
            </a:r>
          </a:p>
        </p:txBody>
      </p:sp>
    </p:spTree>
    <p:extLst>
      <p:ext uri="{BB962C8B-B14F-4D97-AF65-F5344CB8AC3E}">
        <p14:creationId xmlns:p14="http://schemas.microsoft.com/office/powerpoint/2010/main" val="23830027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ítulo 1"/>
          <p:cNvSpPr>
            <a:spLocks noGrp="1"/>
          </p:cNvSpPr>
          <p:nvPr>
            <p:ph type="title"/>
          </p:nvPr>
        </p:nvSpPr>
        <p:spPr>
          <a:xfrm>
            <a:off x="925033" y="365125"/>
            <a:ext cx="10428767" cy="846987"/>
          </a:xfrm>
        </p:spPr>
        <p:txBody>
          <a:bodyPr/>
          <a:lstStyle/>
          <a:p>
            <a:pPr eaLnBrk="1" hangingPunct="1"/>
            <a:r>
              <a:rPr lang="pt-BR" altLang="pt-BR" b="1" dirty="0">
                <a:solidFill>
                  <a:srgbClr val="FF0000"/>
                </a:solidFill>
              </a:rPr>
              <a:t>Arte pré-moderna</a:t>
            </a:r>
          </a:p>
        </p:txBody>
      </p:sp>
      <p:sp>
        <p:nvSpPr>
          <p:cNvPr id="15363" name="Espaço Reservado para Conteúdo 2"/>
          <p:cNvSpPr>
            <a:spLocks noGrp="1"/>
          </p:cNvSpPr>
          <p:nvPr>
            <p:ph sz="quarter" idx="1"/>
          </p:nvPr>
        </p:nvSpPr>
        <p:spPr>
          <a:xfrm>
            <a:off x="719136" y="1541721"/>
            <a:ext cx="5990007" cy="4951153"/>
          </a:xfrm>
        </p:spPr>
        <p:txBody>
          <a:bodyPr>
            <a:noAutofit/>
          </a:bodyPr>
          <a:lstStyle/>
          <a:p>
            <a:pPr eaLnBrk="1" hangingPunct="1"/>
            <a:r>
              <a:rPr lang="pt-BR" altLang="pt-BR" sz="4000" b="1" dirty="0"/>
              <a:t>As representações plásticas e artísticas do mundo apresentavam contumaz temática religiosa, porém com a mensagem sub-reptícia de clara separação entre o divino e o humano, em um mundo teocêntrico</a:t>
            </a:r>
          </a:p>
        </p:txBody>
      </p:sp>
      <p:pic>
        <p:nvPicPr>
          <p:cNvPr id="15364" name="Espaço Reservado para Conteúdo 4" descr="crucification.jpg"/>
          <p:cNvPicPr>
            <a:picLocks noGrp="1" noChangeAspect="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7535863" y="1628775"/>
            <a:ext cx="2482850" cy="3700463"/>
          </a:xfrm>
        </p:spPr>
      </p:pic>
      <p:pic>
        <p:nvPicPr>
          <p:cNvPr id="11269" name="Picture 5"/>
          <p:cNvPicPr>
            <a:picLocks noChangeAspect="1" noChangeArrowheads="1"/>
          </p:cNvPicPr>
          <p:nvPr/>
        </p:nvPicPr>
        <p:blipFill>
          <a:blip r:embed="rId3"/>
          <a:srcRect/>
          <a:stretch>
            <a:fillRect/>
          </a:stretch>
        </p:blipFill>
        <p:spPr bwMode="auto">
          <a:xfrm>
            <a:off x="7099300" y="992188"/>
            <a:ext cx="4373563" cy="5572125"/>
          </a:xfrm>
          <a:prstGeom prst="rect">
            <a:avLst/>
          </a:prstGeom>
          <a:noFill/>
          <a:ln>
            <a:noFill/>
          </a:ln>
          <a:effectLst>
            <a:prstShdw prst="shdw17" dist="17961" dir="2700000">
              <a:schemeClr val="accent1">
                <a:gamma/>
                <a:shade val="60000"/>
                <a:invGamma/>
              </a:schemeClr>
            </a:prstShdw>
          </a:effectLst>
        </p:spPr>
      </p:pic>
    </p:spTree>
    <p:extLst>
      <p:ext uri="{BB962C8B-B14F-4D97-AF65-F5344CB8AC3E}">
        <p14:creationId xmlns:p14="http://schemas.microsoft.com/office/powerpoint/2010/main" val="1260323963"/>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ítulo 1"/>
          <p:cNvSpPr>
            <a:spLocks noGrp="1"/>
          </p:cNvSpPr>
          <p:nvPr>
            <p:ph type="title"/>
          </p:nvPr>
        </p:nvSpPr>
        <p:spPr>
          <a:xfrm>
            <a:off x="552893" y="228600"/>
            <a:ext cx="9734107" cy="990600"/>
          </a:xfrm>
        </p:spPr>
        <p:txBody>
          <a:bodyPr>
            <a:normAutofit/>
          </a:bodyPr>
          <a:lstStyle/>
          <a:p>
            <a:pPr eaLnBrk="1" hangingPunct="1"/>
            <a:r>
              <a:rPr lang="pt-BR" altLang="pt-BR" b="1" dirty="0">
                <a:solidFill>
                  <a:srgbClr val="FF0000"/>
                </a:solidFill>
              </a:rPr>
              <a:t>Arte renascentista a partir do séc. XV</a:t>
            </a:r>
          </a:p>
        </p:txBody>
      </p:sp>
      <p:sp>
        <p:nvSpPr>
          <p:cNvPr id="16387" name="Espaço Reservado para Conteúdo 2"/>
          <p:cNvSpPr>
            <a:spLocks noGrp="1"/>
          </p:cNvSpPr>
          <p:nvPr>
            <p:ph sz="quarter" idx="1"/>
          </p:nvPr>
        </p:nvSpPr>
        <p:spPr>
          <a:xfrm>
            <a:off x="361507" y="1350334"/>
            <a:ext cx="7825563" cy="5007603"/>
          </a:xfrm>
        </p:spPr>
        <p:txBody>
          <a:bodyPr>
            <a:noAutofit/>
          </a:bodyPr>
          <a:lstStyle/>
          <a:p>
            <a:pPr eaLnBrk="1" hangingPunct="1"/>
            <a:r>
              <a:rPr lang="pt-BR" altLang="pt-BR" sz="4400" b="1" dirty="0"/>
              <a:t>Apesar da forte continuidade das temáticas cristãs, já que a Igreja continuava sendo um importante mecenas das artes, as representações se tornam mais humanas, incorporando inclusive, temáticas pagãs do politeísmo grego</a:t>
            </a:r>
          </a:p>
        </p:txBody>
      </p:sp>
      <p:pic>
        <p:nvPicPr>
          <p:cNvPr id="16388" name="Espaço Reservado para Conteúdo 4" descr="David_by_Michelangelo_in_Florenz.jpg"/>
          <p:cNvPicPr>
            <a:picLocks noGrp="1" noChangeAspect="1"/>
          </p:cNvPicPr>
          <p:nvPr>
            <p:ph sz="quarter" idx="2"/>
          </p:nvPr>
        </p:nvPicPr>
        <p:blipFill>
          <a:blip r:embed="rId2">
            <a:extLst>
              <a:ext uri="{28A0092B-C50C-407E-A947-70E740481C1C}">
                <a14:useLocalDpi xmlns:a14="http://schemas.microsoft.com/office/drawing/2010/main" val="0"/>
              </a:ext>
            </a:extLst>
          </a:blip>
          <a:srcRect/>
          <a:stretch>
            <a:fillRect/>
          </a:stretch>
        </p:blipFill>
        <p:spPr>
          <a:xfrm>
            <a:off x="8666606" y="1198562"/>
            <a:ext cx="2511425" cy="5430838"/>
          </a:xfrm>
        </p:spPr>
      </p:pic>
    </p:spTree>
    <p:extLst>
      <p:ext uri="{BB962C8B-B14F-4D97-AF65-F5344CB8AC3E}">
        <p14:creationId xmlns:p14="http://schemas.microsoft.com/office/powerpoint/2010/main" val="3257452432"/>
      </p:ext>
    </p:extLst>
  </p:cSld>
  <p:clrMapOvr>
    <a:masterClrMapping/>
  </p:clrMapOvr>
  <p:transitio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ítulo 1"/>
          <p:cNvSpPr>
            <a:spLocks noGrp="1"/>
          </p:cNvSpPr>
          <p:nvPr>
            <p:ph type="title"/>
          </p:nvPr>
        </p:nvSpPr>
        <p:spPr>
          <a:xfrm>
            <a:off x="1648046" y="133794"/>
            <a:ext cx="8739963" cy="990600"/>
          </a:xfrm>
        </p:spPr>
        <p:txBody>
          <a:bodyPr>
            <a:noAutofit/>
          </a:bodyPr>
          <a:lstStyle/>
          <a:p>
            <a:pPr eaLnBrk="1" hangingPunct="1"/>
            <a:r>
              <a:rPr lang="pt-BR" altLang="pt-BR" b="1" dirty="0">
                <a:solidFill>
                  <a:srgbClr val="FF0000"/>
                </a:solidFill>
              </a:rPr>
              <a:t>Arte renascentista a partir do séc. XV</a:t>
            </a:r>
          </a:p>
        </p:txBody>
      </p:sp>
      <p:pic>
        <p:nvPicPr>
          <p:cNvPr id="17411" name="Espaço Reservado para Conteúdo 3" descr="boticcelli1024.jpg"/>
          <p:cNvPicPr>
            <a:picLocks noGrp="1" noChangeAspect="1"/>
          </p:cNvPicPr>
          <p:nvPr>
            <p:ph sz="quarter" idx="1"/>
          </p:nvPr>
        </p:nvPicPr>
        <p:blipFill>
          <a:blip r:embed="rId2">
            <a:extLst>
              <a:ext uri="{28A0092B-C50C-407E-A947-70E740481C1C}">
                <a14:useLocalDpi xmlns:a14="http://schemas.microsoft.com/office/drawing/2010/main" val="0"/>
              </a:ext>
            </a:extLst>
          </a:blip>
          <a:srcRect/>
          <a:stretch>
            <a:fillRect/>
          </a:stretch>
        </p:blipFill>
        <p:spPr>
          <a:xfrm>
            <a:off x="1930400" y="1260475"/>
            <a:ext cx="7947025" cy="5102225"/>
          </a:xfrm>
        </p:spPr>
      </p:pic>
    </p:spTree>
    <p:extLst>
      <p:ext uri="{BB962C8B-B14F-4D97-AF65-F5344CB8AC3E}">
        <p14:creationId xmlns:p14="http://schemas.microsoft.com/office/powerpoint/2010/main" val="3919223886"/>
      </p:ext>
    </p:extLst>
  </p:cSld>
  <p:clrMapOvr>
    <a:masterClrMapping/>
  </p:clrMapOvr>
  <p:transition spd="slow"/>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2">
                <a:lumMod val="7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3" name="Imagem 2"/>
          <p:cNvPicPr>
            <a:picLocks noChangeAspect="1"/>
          </p:cNvPicPr>
          <p:nvPr/>
        </p:nvPicPr>
        <p:blipFill>
          <a:blip r:embed="rId2">
            <a:duotone>
              <a:schemeClr val="bg2">
                <a:shade val="45000"/>
                <a:satMod val="135000"/>
              </a:schemeClr>
              <a:prstClr val="white"/>
            </a:duotone>
          </a:blip>
          <a:stretch>
            <a:fillRect/>
          </a:stretch>
        </p:blipFill>
        <p:spPr>
          <a:xfrm>
            <a:off x="4172950" y="583232"/>
            <a:ext cx="7595773" cy="5691536"/>
          </a:xfrm>
          <a:prstGeom prst="rect">
            <a:avLst/>
          </a:prstGeom>
        </p:spPr>
      </p:pic>
      <p:sp>
        <p:nvSpPr>
          <p:cNvPr id="4" name="CaixaDeTexto 3"/>
          <p:cNvSpPr txBox="1"/>
          <p:nvPr/>
        </p:nvSpPr>
        <p:spPr>
          <a:xfrm>
            <a:off x="4951828" y="1237957"/>
            <a:ext cx="6105378" cy="3785652"/>
          </a:xfrm>
          <a:prstGeom prst="rect">
            <a:avLst/>
          </a:prstGeom>
          <a:noFill/>
        </p:spPr>
        <p:txBody>
          <a:bodyPr wrap="square" rtlCol="0">
            <a:spAutoFit/>
          </a:bodyPr>
          <a:lstStyle/>
          <a:p>
            <a:r>
              <a:rPr lang="pt-BR" sz="4800" b="1" dirty="0">
                <a:solidFill>
                  <a:schemeClr val="bg2">
                    <a:lumMod val="10000"/>
                  </a:schemeClr>
                </a:solidFill>
              </a:rPr>
              <a:t>As noventa e cinco teses de Lutero</a:t>
            </a:r>
          </a:p>
          <a:p>
            <a:endParaRPr lang="pt-BR" sz="4800" b="1" dirty="0">
              <a:solidFill>
                <a:schemeClr val="bg2">
                  <a:lumMod val="10000"/>
                </a:schemeClr>
              </a:solidFill>
            </a:endParaRPr>
          </a:p>
          <a:p>
            <a:r>
              <a:rPr lang="pt-BR" sz="4800" b="1" dirty="0">
                <a:solidFill>
                  <a:srgbClr val="FF0000"/>
                </a:solidFill>
              </a:rPr>
              <a:t>A ética protestante e o espírito capitalista</a:t>
            </a:r>
          </a:p>
        </p:txBody>
      </p:sp>
      <p:pic>
        <p:nvPicPr>
          <p:cNvPr id="4098" name="Picture 2" descr="ANOTAÇÕES: Dia da Reforma Protestante 31/10">
            <a:extLst>
              <a:ext uri="{FF2B5EF4-FFF2-40B4-BE49-F238E27FC236}">
                <a16:creationId xmlns:a16="http://schemas.microsoft.com/office/drawing/2014/main" id="{55DF97D4-19D7-F44D-A8D6-FBAE8145B1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563" y="583231"/>
            <a:ext cx="3590360" cy="56915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01188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604913" y="-160110"/>
            <a:ext cx="13114377" cy="7376836"/>
          </a:xfrm>
          <a:prstGeom prst="rect">
            <a:avLst/>
          </a:prstGeom>
        </p:spPr>
      </p:pic>
      <p:sp>
        <p:nvSpPr>
          <p:cNvPr id="5" name="CaixaDeTexto 4"/>
          <p:cNvSpPr txBox="1"/>
          <p:nvPr/>
        </p:nvSpPr>
        <p:spPr>
          <a:xfrm>
            <a:off x="731520" y="604911"/>
            <a:ext cx="4965895" cy="4708981"/>
          </a:xfrm>
          <a:prstGeom prst="rect">
            <a:avLst/>
          </a:prstGeom>
          <a:noFill/>
        </p:spPr>
        <p:txBody>
          <a:bodyPr wrap="square" rtlCol="0">
            <a:spAutoFit/>
          </a:bodyPr>
          <a:lstStyle/>
          <a:p>
            <a:r>
              <a:rPr lang="pt-BR" sz="6000" b="1" dirty="0">
                <a:solidFill>
                  <a:srgbClr val="C00000"/>
                </a:solidFill>
              </a:rPr>
              <a:t>Maquiavel</a:t>
            </a:r>
          </a:p>
          <a:p>
            <a:r>
              <a:rPr lang="pt-BR" sz="6000" b="1" dirty="0">
                <a:solidFill>
                  <a:srgbClr val="C00000"/>
                </a:solidFill>
              </a:rPr>
              <a:t>Hobbes</a:t>
            </a:r>
          </a:p>
          <a:p>
            <a:r>
              <a:rPr lang="pt-BR" sz="6000" b="1" dirty="0">
                <a:solidFill>
                  <a:srgbClr val="C00000"/>
                </a:solidFill>
              </a:rPr>
              <a:t>Locke</a:t>
            </a:r>
          </a:p>
          <a:p>
            <a:r>
              <a:rPr lang="pt-BR" sz="6000" b="1" dirty="0">
                <a:solidFill>
                  <a:srgbClr val="C00000"/>
                </a:solidFill>
              </a:rPr>
              <a:t>Rousseau</a:t>
            </a:r>
          </a:p>
          <a:p>
            <a:r>
              <a:rPr lang="pt-BR" sz="6000" b="1" dirty="0">
                <a:solidFill>
                  <a:srgbClr val="C00000"/>
                </a:solidFill>
              </a:rPr>
              <a:t>Montesquieu</a:t>
            </a:r>
            <a:endParaRPr lang="pt-BR" sz="6000" dirty="0">
              <a:solidFill>
                <a:srgbClr val="C00000"/>
              </a:solidFill>
            </a:endParaRPr>
          </a:p>
        </p:txBody>
      </p:sp>
      <p:sp>
        <p:nvSpPr>
          <p:cNvPr id="7" name="CaixaDeTexto 6"/>
          <p:cNvSpPr txBox="1"/>
          <p:nvPr/>
        </p:nvSpPr>
        <p:spPr>
          <a:xfrm>
            <a:off x="6625884" y="4696088"/>
            <a:ext cx="5683347" cy="1938992"/>
          </a:xfrm>
          <a:prstGeom prst="rect">
            <a:avLst/>
          </a:prstGeom>
          <a:noFill/>
        </p:spPr>
        <p:txBody>
          <a:bodyPr wrap="square" rtlCol="0">
            <a:spAutoFit/>
          </a:bodyPr>
          <a:lstStyle/>
          <a:p>
            <a:r>
              <a:rPr lang="pt-BR" sz="4000" dirty="0">
                <a:solidFill>
                  <a:schemeClr val="accent5">
                    <a:lumMod val="75000"/>
                  </a:schemeClr>
                </a:solidFill>
              </a:rPr>
              <a:t>Independência Americana</a:t>
            </a:r>
          </a:p>
          <a:p>
            <a:r>
              <a:rPr lang="pt-BR" sz="4000" dirty="0">
                <a:solidFill>
                  <a:schemeClr val="accent5">
                    <a:lumMod val="75000"/>
                  </a:schemeClr>
                </a:solidFill>
              </a:rPr>
              <a:t>Revolução Francesa</a:t>
            </a:r>
          </a:p>
          <a:p>
            <a:r>
              <a:rPr lang="pt-BR" sz="4000" dirty="0">
                <a:solidFill>
                  <a:schemeClr val="accent5">
                    <a:lumMod val="75000"/>
                  </a:schemeClr>
                </a:solidFill>
              </a:rPr>
              <a:t>Revolução Industrial</a:t>
            </a:r>
          </a:p>
        </p:txBody>
      </p:sp>
      <p:pic>
        <p:nvPicPr>
          <p:cNvPr id="8" name="Imagem 7"/>
          <p:cNvPicPr>
            <a:picLocks noChangeAspect="1"/>
          </p:cNvPicPr>
          <p:nvPr/>
        </p:nvPicPr>
        <p:blipFill>
          <a:blip r:embed="rId3"/>
          <a:stretch>
            <a:fillRect/>
          </a:stretch>
        </p:blipFill>
        <p:spPr>
          <a:xfrm>
            <a:off x="6827991" y="829592"/>
            <a:ext cx="3912034" cy="2349706"/>
          </a:xfrm>
          <a:prstGeom prst="rect">
            <a:avLst/>
          </a:prstGeom>
        </p:spPr>
      </p:pic>
    </p:spTree>
    <p:extLst>
      <p:ext uri="{BB962C8B-B14F-4D97-AF65-F5344CB8AC3E}">
        <p14:creationId xmlns:p14="http://schemas.microsoft.com/office/powerpoint/2010/main" val="29343965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ítulo 1"/>
          <p:cNvSpPr>
            <a:spLocks noGrp="1"/>
          </p:cNvSpPr>
          <p:nvPr>
            <p:ph type="title"/>
          </p:nvPr>
        </p:nvSpPr>
        <p:spPr>
          <a:xfrm>
            <a:off x="329609" y="342900"/>
            <a:ext cx="11387470" cy="823913"/>
          </a:xfrm>
        </p:spPr>
        <p:txBody>
          <a:bodyPr>
            <a:normAutofit/>
          </a:bodyPr>
          <a:lstStyle/>
          <a:p>
            <a:pPr eaLnBrk="1" hangingPunct="1"/>
            <a:r>
              <a:rPr lang="pt-BR" altLang="pt-BR" sz="3600" b="1" dirty="0"/>
              <a:t>Filósofos e filosofias da nova ordem (séc. XVI a XVIII)</a:t>
            </a:r>
          </a:p>
        </p:txBody>
      </p:sp>
      <p:sp>
        <p:nvSpPr>
          <p:cNvPr id="20483" name="Espaço Reservado para Conteúdo 2"/>
          <p:cNvSpPr>
            <a:spLocks noGrp="1"/>
          </p:cNvSpPr>
          <p:nvPr>
            <p:ph sz="quarter" idx="1"/>
          </p:nvPr>
        </p:nvSpPr>
        <p:spPr>
          <a:xfrm>
            <a:off x="1476375" y="2782888"/>
            <a:ext cx="3886200" cy="3130550"/>
          </a:xfrm>
        </p:spPr>
        <p:txBody>
          <a:bodyPr/>
          <a:lstStyle/>
          <a:p>
            <a:pPr eaLnBrk="1" hangingPunct="1">
              <a:buFont typeface="Wingdings" pitchFamily="2" charset="2"/>
              <a:buNone/>
              <a:defRPr/>
            </a:pPr>
            <a:r>
              <a:rPr lang="pt-BR" sz="3200" b="1" dirty="0"/>
              <a:t>         </a:t>
            </a:r>
            <a:r>
              <a:rPr lang="pt-BR" sz="4400" b="1" dirty="0"/>
              <a:t>Maquiavel</a:t>
            </a:r>
            <a:r>
              <a:rPr lang="pt-BR" sz="4400" dirty="0"/>
              <a:t> </a:t>
            </a:r>
          </a:p>
          <a:p>
            <a:pPr marL="0" indent="0" eaLnBrk="1" hangingPunct="1">
              <a:buFont typeface="Arial" panose="020B0604020202020204" pitchFamily="34" charset="0"/>
              <a:buNone/>
              <a:defRPr/>
            </a:pPr>
            <a:endParaRPr lang="pt-BR" sz="3200" i="1" dirty="0"/>
          </a:p>
          <a:p>
            <a:pPr eaLnBrk="1" hangingPunct="1">
              <a:defRPr/>
            </a:pPr>
            <a:r>
              <a:rPr lang="pt-BR" sz="3200" b="1" i="1" dirty="0" err="1"/>
              <a:t>Virtù</a:t>
            </a:r>
            <a:r>
              <a:rPr lang="pt-BR" sz="3200" b="1" dirty="0"/>
              <a:t>: moral cristã e a separação entre a Igreja e o Estado</a:t>
            </a:r>
          </a:p>
          <a:p>
            <a:pPr eaLnBrk="1" hangingPunct="1">
              <a:defRPr/>
            </a:pPr>
            <a:endParaRPr lang="pt-BR" dirty="0"/>
          </a:p>
        </p:txBody>
      </p:sp>
      <p:pic>
        <p:nvPicPr>
          <p:cNvPr id="22532" name="Picture 2" descr="http://t3.gstatic.com/images?q=tbn:_hPTu_V4tX5srM:http://innovationmcr.files.wordpress.com/2009/08/santi_di_tito_-_niccolo_machiavellis_portrait.jpg">
            <a:hlinkClick r:id="rId2"/>
          </p:cNvPr>
          <p:cNvPicPr>
            <a:picLocks noGrp="1" noChangeAspect="1" noChangeArrowheads="1"/>
          </p:cNvPicPr>
          <p:nvPr>
            <p:ph sz="quarter" idx="2"/>
          </p:nvPr>
        </p:nvPicPr>
        <p:blipFill>
          <a:blip r:embed="rId3">
            <a:extLst>
              <a:ext uri="{28A0092B-C50C-407E-A947-70E740481C1C}">
                <a14:useLocalDpi xmlns:a14="http://schemas.microsoft.com/office/drawing/2010/main" val="0"/>
              </a:ext>
            </a:extLst>
          </a:blip>
          <a:srcRect/>
          <a:stretch>
            <a:fillRect/>
          </a:stretch>
        </p:blipFill>
        <p:spPr>
          <a:xfrm>
            <a:off x="6086475" y="1266825"/>
            <a:ext cx="2592388" cy="2879725"/>
          </a:xfrm>
        </p:spPr>
      </p:pic>
      <p:pic>
        <p:nvPicPr>
          <p:cNvPr id="22533" name="Picture 2" descr="http://www.defesabr.com/Media/Florenca.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38900" y="4348163"/>
            <a:ext cx="3970338" cy="2189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4" name="Picture 4" descr="http://www.arqnet.pt/imagens2/ph_principe.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91613" y="1166813"/>
            <a:ext cx="1963737" cy="2874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2664405"/>
      </p:ext>
    </p:extLst>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ítulo 1"/>
          <p:cNvSpPr>
            <a:spLocks noGrp="1"/>
          </p:cNvSpPr>
          <p:nvPr>
            <p:ph type="title"/>
          </p:nvPr>
        </p:nvSpPr>
        <p:spPr>
          <a:xfrm>
            <a:off x="202019" y="141288"/>
            <a:ext cx="11546958" cy="655637"/>
          </a:xfrm>
        </p:spPr>
        <p:txBody>
          <a:bodyPr/>
          <a:lstStyle/>
          <a:p>
            <a:pPr eaLnBrk="1" hangingPunct="1"/>
            <a:r>
              <a:rPr lang="pt-BR" altLang="pt-BR" sz="3600" b="1" dirty="0"/>
              <a:t>Filósofos e filosofias da nova ordem (séc. XVI a XVIII)</a:t>
            </a:r>
          </a:p>
        </p:txBody>
      </p:sp>
      <p:sp>
        <p:nvSpPr>
          <p:cNvPr id="23555" name="Espaço Reservado para Conteúdo 2"/>
          <p:cNvSpPr>
            <a:spLocks noGrp="1"/>
          </p:cNvSpPr>
          <p:nvPr>
            <p:ph sz="quarter" idx="1"/>
          </p:nvPr>
        </p:nvSpPr>
        <p:spPr>
          <a:xfrm>
            <a:off x="1881188" y="1785938"/>
            <a:ext cx="3929062" cy="4500562"/>
          </a:xfrm>
        </p:spPr>
        <p:txBody>
          <a:bodyPr/>
          <a:lstStyle/>
          <a:p>
            <a:pPr eaLnBrk="1" hangingPunct="1">
              <a:buFont typeface="Wingdings" panose="05000000000000000000" pitchFamily="2" charset="2"/>
              <a:buNone/>
            </a:pPr>
            <a:r>
              <a:rPr lang="pt-BR" altLang="pt-BR" b="1"/>
              <a:t>                    </a:t>
            </a:r>
            <a:r>
              <a:rPr lang="pt-BR" altLang="pt-BR" sz="3600" b="1"/>
              <a:t>Hobbes</a:t>
            </a:r>
            <a:r>
              <a:rPr lang="pt-BR" altLang="pt-BR"/>
              <a:t> </a:t>
            </a:r>
          </a:p>
          <a:p>
            <a:pPr eaLnBrk="1" hangingPunct="1"/>
            <a:r>
              <a:rPr lang="pt-BR" altLang="pt-BR" b="1"/>
              <a:t>O jus naturalismo e o pacto de submissão</a:t>
            </a:r>
          </a:p>
          <a:p>
            <a:pPr eaLnBrk="1" hangingPunct="1">
              <a:buFont typeface="Wingdings" panose="05000000000000000000" pitchFamily="2" charset="2"/>
              <a:buNone/>
            </a:pPr>
            <a:endParaRPr lang="pt-BR" altLang="pt-BR"/>
          </a:p>
          <a:p>
            <a:pPr eaLnBrk="1" hangingPunct="1">
              <a:buFont typeface="Wingdings" panose="05000000000000000000" pitchFamily="2" charset="2"/>
              <a:buNone/>
            </a:pPr>
            <a:r>
              <a:rPr lang="pt-BR" altLang="pt-BR" sz="3600" b="1"/>
              <a:t>                Locke</a:t>
            </a:r>
            <a:r>
              <a:rPr lang="pt-BR" altLang="pt-BR" sz="3600"/>
              <a:t> </a:t>
            </a:r>
          </a:p>
          <a:p>
            <a:pPr eaLnBrk="1" hangingPunct="1"/>
            <a:r>
              <a:rPr lang="pt-BR" altLang="pt-BR" b="1"/>
              <a:t>A propriedade privada e o pacto de consentimento</a:t>
            </a:r>
          </a:p>
        </p:txBody>
      </p:sp>
      <p:pic>
        <p:nvPicPr>
          <p:cNvPr id="23556" name="Picture 4" descr="http://t0.gstatic.com/images?q=tbn:ODZglYbP6rs11M:http://www.dadalos.org/frieden_int/images/hobbes_leviathan.gif">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77275" y="796925"/>
            <a:ext cx="1736725" cy="265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7" name="Picture 6" descr="http://t0.gstatic.com/images?q=tbn:5hkw7gfmePWo5M:http://media-2.web.britannica.com/eb-media/03/11003-004-CA7A84D7.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86475" y="855663"/>
            <a:ext cx="2119313" cy="2614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8" name="Picture 10" descr="http://wordsofthesentient.files.wordpress.com/2009/09/locke-john-loc.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37288" y="3717925"/>
            <a:ext cx="1968500" cy="256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3559" name="Picture 12" descr="Ver imagem em tamanho grande">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828088" y="3716338"/>
            <a:ext cx="1585912" cy="3021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51694616"/>
      </p:ext>
    </p:extLst>
  </p:cSld>
  <p:clrMapOvr>
    <a:masterClrMapping/>
  </p:clrMapOvr>
  <p:transitio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ítulo 1"/>
          <p:cNvSpPr>
            <a:spLocks noGrp="1"/>
          </p:cNvSpPr>
          <p:nvPr>
            <p:ph type="title"/>
          </p:nvPr>
        </p:nvSpPr>
        <p:spPr>
          <a:xfrm>
            <a:off x="659218" y="163513"/>
            <a:ext cx="10845209" cy="718989"/>
          </a:xfrm>
        </p:spPr>
        <p:txBody>
          <a:bodyPr/>
          <a:lstStyle/>
          <a:p>
            <a:pPr eaLnBrk="1" hangingPunct="1"/>
            <a:r>
              <a:rPr lang="pt-BR" altLang="pt-BR" sz="3600" b="1" dirty="0"/>
              <a:t>Filósofos e filosofias da nova ordem (séc. XVI a XVIII)</a:t>
            </a:r>
          </a:p>
        </p:txBody>
      </p:sp>
      <p:sp>
        <p:nvSpPr>
          <p:cNvPr id="24579" name="Espaço Reservado para Conteúdo 2"/>
          <p:cNvSpPr>
            <a:spLocks noGrp="1"/>
          </p:cNvSpPr>
          <p:nvPr>
            <p:ph sz="quarter" idx="1"/>
          </p:nvPr>
        </p:nvSpPr>
        <p:spPr>
          <a:xfrm>
            <a:off x="1881188" y="1628775"/>
            <a:ext cx="4357687" cy="4800600"/>
          </a:xfrm>
        </p:spPr>
        <p:txBody>
          <a:bodyPr/>
          <a:lstStyle/>
          <a:p>
            <a:pPr eaLnBrk="1" hangingPunct="1">
              <a:buFont typeface="Wingdings" panose="05000000000000000000" pitchFamily="2" charset="2"/>
              <a:buNone/>
            </a:pPr>
            <a:r>
              <a:rPr lang="pt-BR" altLang="pt-BR" b="1" dirty="0"/>
              <a:t>                </a:t>
            </a:r>
            <a:r>
              <a:rPr lang="pt-BR" altLang="pt-BR" sz="3600" b="1" dirty="0"/>
              <a:t>Rousseau</a:t>
            </a:r>
            <a:endParaRPr lang="pt-BR" altLang="pt-BR" sz="3600" dirty="0"/>
          </a:p>
          <a:p>
            <a:pPr eaLnBrk="1" hangingPunct="1"/>
            <a:r>
              <a:rPr lang="pt-BR" altLang="pt-BR" b="1" dirty="0"/>
              <a:t>O “bom selvagem” e o constitucionalismo</a:t>
            </a:r>
          </a:p>
          <a:p>
            <a:pPr eaLnBrk="1" hangingPunct="1"/>
            <a:endParaRPr lang="pt-BR" altLang="pt-BR" dirty="0"/>
          </a:p>
          <a:p>
            <a:pPr eaLnBrk="1" hangingPunct="1"/>
            <a:endParaRPr lang="pt-BR" altLang="pt-BR" dirty="0"/>
          </a:p>
          <a:p>
            <a:pPr eaLnBrk="1" hangingPunct="1">
              <a:buFont typeface="Wingdings" panose="05000000000000000000" pitchFamily="2" charset="2"/>
              <a:buNone/>
            </a:pPr>
            <a:r>
              <a:rPr lang="pt-BR" altLang="pt-BR" sz="3600" b="1" dirty="0"/>
              <a:t>         Montesquieu</a:t>
            </a:r>
            <a:endParaRPr lang="pt-BR" altLang="pt-BR" sz="3600" dirty="0"/>
          </a:p>
          <a:p>
            <a:pPr eaLnBrk="1" hangingPunct="1"/>
            <a:r>
              <a:rPr lang="pt-BR" altLang="pt-BR" b="1" dirty="0"/>
              <a:t>A tripartição de poderes e o governo republicano</a:t>
            </a:r>
          </a:p>
          <a:p>
            <a:pPr eaLnBrk="1" hangingPunct="1"/>
            <a:endParaRPr lang="pt-BR" altLang="pt-BR" dirty="0"/>
          </a:p>
        </p:txBody>
      </p:sp>
      <p:pic>
        <p:nvPicPr>
          <p:cNvPr id="24580" name="Picture 2" descr="http://www.btinternet.com/~glynhughes/squashed/rousseau.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89863" y="731837"/>
            <a:ext cx="4402137" cy="358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1" name="Picture 4" descr="Ver imagem em tamanho grand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09050" y="4244975"/>
            <a:ext cx="1612900" cy="198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2" name="Picture 6" descr="http://t0.gstatic.com/images?q=tbn:SoA4ABSYum3ddM:http://2.bp.blogspot.com/_6QeYDgDY0Vk/S4qiF-FGs3I/AAAAAAAAAo4/RrujOUU2uZg/s400/esprit_des_lois.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620375" y="4314825"/>
            <a:ext cx="1471613" cy="180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83" name="Picture 8" descr="http://t1.gstatic.com/images?q=tbn:_LYVyNT9eclFSM:http://csmh.pbworks.com/f/Power%2520Separation.pn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046788" y="4168775"/>
            <a:ext cx="2679700" cy="226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2211406"/>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ítulo 1"/>
          <p:cNvSpPr>
            <a:spLocks noGrp="1"/>
          </p:cNvSpPr>
          <p:nvPr>
            <p:ph type="title"/>
          </p:nvPr>
        </p:nvSpPr>
        <p:spPr>
          <a:xfrm>
            <a:off x="2178050" y="57150"/>
            <a:ext cx="8153400" cy="990600"/>
          </a:xfrm>
        </p:spPr>
        <p:txBody>
          <a:bodyPr/>
          <a:lstStyle/>
          <a:p>
            <a:pPr eaLnBrk="1" hangingPunct="1"/>
            <a:r>
              <a:rPr lang="pt-BR" altLang="pt-BR" b="1"/>
              <a:t>As Revoluções do séc. XVIII</a:t>
            </a:r>
          </a:p>
        </p:txBody>
      </p:sp>
      <p:sp>
        <p:nvSpPr>
          <p:cNvPr id="25603" name="Espaço Reservado para Conteúdo 2"/>
          <p:cNvSpPr>
            <a:spLocks noGrp="1"/>
          </p:cNvSpPr>
          <p:nvPr>
            <p:ph sz="quarter" idx="1"/>
          </p:nvPr>
        </p:nvSpPr>
        <p:spPr>
          <a:xfrm>
            <a:off x="8653463" y="1723287"/>
            <a:ext cx="3357562" cy="3875088"/>
          </a:xfrm>
        </p:spPr>
        <p:txBody>
          <a:bodyPr>
            <a:normAutofit fontScale="92500"/>
          </a:bodyPr>
          <a:lstStyle/>
          <a:p>
            <a:pPr eaLnBrk="1" hangingPunct="1"/>
            <a:r>
              <a:rPr lang="pt-BR" altLang="pt-BR" sz="3600" b="1" dirty="0"/>
              <a:t>Independência Americana (1776)</a:t>
            </a:r>
          </a:p>
          <a:p>
            <a:pPr eaLnBrk="1" hangingPunct="1">
              <a:buFont typeface="Wingdings" panose="05000000000000000000" pitchFamily="2" charset="2"/>
              <a:buNone/>
            </a:pPr>
            <a:endParaRPr lang="pt-BR" altLang="pt-BR" sz="3600" b="1" dirty="0"/>
          </a:p>
          <a:p>
            <a:pPr eaLnBrk="1" hangingPunct="1">
              <a:buFont typeface="Wingdings" panose="05000000000000000000" pitchFamily="2" charset="2"/>
              <a:buNone/>
            </a:pPr>
            <a:endParaRPr lang="pt-BR" altLang="pt-BR" sz="3600" b="1" dirty="0"/>
          </a:p>
          <a:p>
            <a:pPr eaLnBrk="1" hangingPunct="1"/>
            <a:r>
              <a:rPr lang="pt-BR" altLang="pt-BR" sz="3600" b="1" dirty="0"/>
              <a:t>Revolução Francesa (1789)</a:t>
            </a:r>
          </a:p>
          <a:p>
            <a:pPr eaLnBrk="1" hangingPunct="1"/>
            <a:endParaRPr lang="pt-BR" altLang="pt-BR" dirty="0"/>
          </a:p>
        </p:txBody>
      </p:sp>
      <p:pic>
        <p:nvPicPr>
          <p:cNvPr id="25604" name="Picture 2" descr="http://dc-mrg.english.ucsb.edu/WarnerTeach/E172/images/Boston.tea.party.174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1174750"/>
            <a:ext cx="3984625" cy="240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5" name="Picture 4" descr="http://4.bp.blogspot.com/_1seavv7vfhw/SX48NotNOYI/AAAAAAAAAOs/N2ZFRNh_hDw/s320/497px-Constitut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60975" y="1047750"/>
            <a:ext cx="2292350" cy="2770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6" name="Picture 6" descr="Ver imagem em tamanho grande">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82713" y="3817938"/>
            <a:ext cx="1447800" cy="1090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7" name="Picture 8" descr="http://malu-andrade.zip.net/images/guilhotina.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94250" y="4129088"/>
            <a:ext cx="3421063" cy="2566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8" name="Picture 10" descr="http://t2.gstatic.com/images?q=tbn:B_jGKDDQk4pjiM:http://3.bp.blogspot.com/_FbJue_W4GJE/RtbqmZidS3I/AAAAAAAAAug/pchpzHk7UF0/s400/france-flag.jpg">
            <a:hlinkClick r:id="rId7"/>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324100" y="4362450"/>
            <a:ext cx="1316038" cy="1050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609" name="Picture 12" descr="http://t0.gstatic.com/images?q=tbn:zcqMr7uQb0WUsM:http://soaress.files.wordpress.com/2007/09/francesa_revolucao5.jpg">
            <a:hlinkClick r:id="rId9"/>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221038" y="5199063"/>
            <a:ext cx="1468437" cy="99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26814"/>
      </p:ext>
    </p:extLst>
  </p:cSld>
  <p:clrMapOvr>
    <a:masterClrMapping/>
  </p:clrMapOvr>
  <p:transitio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ítulo 1"/>
          <p:cNvSpPr>
            <a:spLocks noGrp="1"/>
          </p:cNvSpPr>
          <p:nvPr>
            <p:ph type="title"/>
          </p:nvPr>
        </p:nvSpPr>
        <p:spPr>
          <a:xfrm>
            <a:off x="2062163" y="212725"/>
            <a:ext cx="8153400" cy="990600"/>
          </a:xfrm>
        </p:spPr>
        <p:txBody>
          <a:bodyPr/>
          <a:lstStyle/>
          <a:p>
            <a:pPr eaLnBrk="1" hangingPunct="1"/>
            <a:r>
              <a:rPr lang="pt-BR" altLang="pt-BR" b="1"/>
              <a:t>As Revoluções do séc. XVIII</a:t>
            </a:r>
          </a:p>
        </p:txBody>
      </p:sp>
      <p:sp>
        <p:nvSpPr>
          <p:cNvPr id="26627" name="Espaço Reservado para Conteúdo 2"/>
          <p:cNvSpPr>
            <a:spLocks noGrp="1"/>
          </p:cNvSpPr>
          <p:nvPr>
            <p:ph sz="quarter" idx="1"/>
          </p:nvPr>
        </p:nvSpPr>
        <p:spPr>
          <a:xfrm>
            <a:off x="2162175" y="1228725"/>
            <a:ext cx="8153400" cy="873125"/>
          </a:xfrm>
        </p:spPr>
        <p:txBody>
          <a:bodyPr/>
          <a:lstStyle/>
          <a:p>
            <a:pPr eaLnBrk="1" hangingPunct="1"/>
            <a:r>
              <a:rPr lang="pt-BR" altLang="pt-BR" b="1"/>
              <a:t>Revolução Industrial (a partir de 1750)</a:t>
            </a:r>
          </a:p>
          <a:p>
            <a:pPr eaLnBrk="1" hangingPunct="1"/>
            <a:endParaRPr lang="pt-BR" altLang="pt-BR"/>
          </a:p>
        </p:txBody>
      </p:sp>
      <p:pic>
        <p:nvPicPr>
          <p:cNvPr id="26628" name="Picture 2" descr="http://www.fashionbubbles.com/wp-content/uploads/2008/11/ilustracao-de-sapataria-na-epoca-da-revolucao-industrial-jornada-de-trabalho-de-mais-de-12-hora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28788" y="1911350"/>
            <a:ext cx="4146550" cy="2633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29" name="Picture 4" descr="http://www.fashionbubbles.com/wp-content/uploads/wp-content/plugins/hotlinked-image-cacher/upload/wp-content/uploads/2007/11/revolucao_industrial_0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26163" y="1819275"/>
            <a:ext cx="3863975" cy="496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630" name="Picture 6" descr="http://www.wolverton-mountain.com/articles/The%20Luddites%20are%20back/luddites_are_back_files/image00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47988" y="4789488"/>
            <a:ext cx="1401762" cy="19954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43083396"/>
      </p:ext>
    </p:extLst>
  </p:cSld>
  <p:clrMapOvr>
    <a:masterClrMapping/>
  </p:clrMapOvr>
  <p:transitio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duotone>
              <a:schemeClr val="accent3">
                <a:shade val="45000"/>
                <a:satMod val="135000"/>
              </a:schemeClr>
              <a:prstClr val="white"/>
            </a:duotone>
          </a:blip>
          <a:stretch>
            <a:fillRect/>
          </a:stretch>
        </p:blipFill>
        <p:spPr>
          <a:xfrm>
            <a:off x="0" y="-15206"/>
            <a:ext cx="12192000" cy="6873205"/>
          </a:xfrm>
          <a:prstGeom prst="rect">
            <a:avLst/>
          </a:prstGeom>
        </p:spPr>
      </p:pic>
      <p:pic>
        <p:nvPicPr>
          <p:cNvPr id="3" name="Imagem 2"/>
          <p:cNvPicPr>
            <a:picLocks noChangeAspect="1"/>
          </p:cNvPicPr>
          <p:nvPr/>
        </p:nvPicPr>
        <p:blipFill>
          <a:blip r:embed="rId3">
            <a:duotone>
              <a:prstClr val="black"/>
              <a:schemeClr val="accent2">
                <a:tint val="45000"/>
                <a:satMod val="400000"/>
              </a:schemeClr>
            </a:duotone>
          </a:blip>
          <a:stretch>
            <a:fillRect/>
          </a:stretch>
        </p:blipFill>
        <p:spPr>
          <a:xfrm>
            <a:off x="293658" y="3851377"/>
            <a:ext cx="2798307" cy="2840982"/>
          </a:xfrm>
          <a:prstGeom prst="rect">
            <a:avLst/>
          </a:prstGeom>
        </p:spPr>
      </p:pic>
      <p:sp>
        <p:nvSpPr>
          <p:cNvPr id="4" name="CaixaDeTexto 3"/>
          <p:cNvSpPr txBox="1"/>
          <p:nvPr/>
        </p:nvSpPr>
        <p:spPr>
          <a:xfrm>
            <a:off x="112542" y="0"/>
            <a:ext cx="11943470" cy="923330"/>
          </a:xfrm>
          <a:prstGeom prst="rect">
            <a:avLst/>
          </a:prstGeom>
          <a:noFill/>
        </p:spPr>
        <p:txBody>
          <a:bodyPr wrap="square" rtlCol="0">
            <a:spAutoFit/>
          </a:bodyPr>
          <a:lstStyle/>
          <a:p>
            <a:r>
              <a:rPr lang="pt-BR" altLang="pt-BR" sz="5400" b="1" dirty="0">
                <a:solidFill>
                  <a:prstClr val="black"/>
                </a:solidFill>
                <a:latin typeface="Calibri Light"/>
                <a:ea typeface="+mj-ea"/>
                <a:cs typeface="+mj-cs"/>
              </a:rPr>
              <a:t>Desenvolvimento das Ciências da Natureza</a:t>
            </a:r>
            <a:endParaRPr lang="pt-BR" sz="5400" b="1" dirty="0"/>
          </a:p>
        </p:txBody>
      </p:sp>
      <p:sp>
        <p:nvSpPr>
          <p:cNvPr id="5" name="CaixaDeTexto 4"/>
          <p:cNvSpPr txBox="1"/>
          <p:nvPr/>
        </p:nvSpPr>
        <p:spPr>
          <a:xfrm>
            <a:off x="4023360" y="1350498"/>
            <a:ext cx="5317588" cy="5050178"/>
          </a:xfrm>
          <a:prstGeom prst="rect">
            <a:avLst/>
          </a:prstGeom>
          <a:noFill/>
        </p:spPr>
        <p:txBody>
          <a:bodyPr wrap="square" rtlCol="0">
            <a:spAutoFit/>
          </a:bodyPr>
          <a:lstStyle/>
          <a:p>
            <a:r>
              <a:rPr lang="pt-BR" altLang="pt-BR" sz="5400" b="1" dirty="0">
                <a:solidFill>
                  <a:schemeClr val="accent4">
                    <a:lumMod val="50000"/>
                  </a:schemeClr>
                </a:solidFill>
                <a:latin typeface="Bodoni MT Black" panose="02070A03080606020203" pitchFamily="18" charset="0"/>
              </a:rPr>
              <a:t>Física</a:t>
            </a:r>
          </a:p>
          <a:p>
            <a:r>
              <a:rPr lang="pt-BR" altLang="pt-BR" sz="5400" b="1" dirty="0">
                <a:solidFill>
                  <a:schemeClr val="accent4">
                    <a:lumMod val="50000"/>
                  </a:schemeClr>
                </a:solidFill>
                <a:latin typeface="Bodoni MT Black" panose="02070A03080606020203" pitchFamily="18" charset="0"/>
              </a:rPr>
              <a:t>Química</a:t>
            </a:r>
          </a:p>
          <a:p>
            <a:r>
              <a:rPr lang="pt-BR" altLang="pt-BR" sz="5400" b="1" dirty="0">
                <a:solidFill>
                  <a:schemeClr val="accent4">
                    <a:lumMod val="50000"/>
                  </a:schemeClr>
                </a:solidFill>
                <a:latin typeface="Bodoni MT Black" panose="02070A03080606020203" pitchFamily="18" charset="0"/>
              </a:rPr>
              <a:t>Biologia</a:t>
            </a:r>
          </a:p>
          <a:p>
            <a:r>
              <a:rPr lang="pt-BR" altLang="pt-BR" sz="5400" b="1" dirty="0">
                <a:solidFill>
                  <a:schemeClr val="accent4">
                    <a:lumMod val="50000"/>
                  </a:schemeClr>
                </a:solidFill>
                <a:latin typeface="Bodoni MT Black" panose="02070A03080606020203" pitchFamily="18" charset="0"/>
              </a:rPr>
              <a:t>Astronomia</a:t>
            </a:r>
          </a:p>
          <a:p>
            <a:r>
              <a:rPr lang="pt-BR" altLang="pt-BR" sz="5400" b="1" dirty="0">
                <a:solidFill>
                  <a:schemeClr val="accent4">
                    <a:lumMod val="50000"/>
                  </a:schemeClr>
                </a:solidFill>
                <a:latin typeface="Bodoni MT Black" panose="02070A03080606020203" pitchFamily="18" charset="0"/>
              </a:rPr>
              <a:t>Matemática</a:t>
            </a:r>
          </a:p>
          <a:p>
            <a:r>
              <a:rPr lang="pt-BR" altLang="pt-BR" sz="5400" b="1" dirty="0">
                <a:solidFill>
                  <a:schemeClr val="accent4">
                    <a:lumMod val="50000"/>
                  </a:schemeClr>
                </a:solidFill>
                <a:latin typeface="Bodoni MT Black" panose="02070A03080606020203" pitchFamily="18" charset="0"/>
              </a:rPr>
              <a:t>Lógica</a:t>
            </a:r>
          </a:p>
        </p:txBody>
      </p:sp>
    </p:spTree>
    <p:extLst>
      <p:ext uri="{BB962C8B-B14F-4D97-AF65-F5344CB8AC3E}">
        <p14:creationId xmlns:p14="http://schemas.microsoft.com/office/powerpoint/2010/main" val="31162791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rgbClr val="CC330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532330" y="363112"/>
            <a:ext cx="1700932" cy="1757564"/>
          </a:xfrm>
          <a:prstGeom prst="rect">
            <a:avLst/>
          </a:prstGeom>
        </p:spPr>
      </p:pic>
      <p:pic>
        <p:nvPicPr>
          <p:cNvPr id="3" name="Imagem 2"/>
          <p:cNvPicPr>
            <a:picLocks noChangeAspect="1"/>
          </p:cNvPicPr>
          <p:nvPr/>
        </p:nvPicPr>
        <p:blipFill>
          <a:blip r:embed="rId3"/>
          <a:stretch>
            <a:fillRect/>
          </a:stretch>
        </p:blipFill>
        <p:spPr>
          <a:xfrm>
            <a:off x="532331" y="2244429"/>
            <a:ext cx="1700931" cy="1609483"/>
          </a:xfrm>
          <a:prstGeom prst="rect">
            <a:avLst/>
          </a:prstGeom>
        </p:spPr>
      </p:pic>
      <p:pic>
        <p:nvPicPr>
          <p:cNvPr id="4" name="Imagem 3"/>
          <p:cNvPicPr>
            <a:picLocks noChangeAspect="1"/>
          </p:cNvPicPr>
          <p:nvPr/>
        </p:nvPicPr>
        <p:blipFill>
          <a:blip r:embed="rId4"/>
          <a:stretch>
            <a:fillRect/>
          </a:stretch>
        </p:blipFill>
        <p:spPr>
          <a:xfrm>
            <a:off x="2445188" y="2244429"/>
            <a:ext cx="1589281" cy="1609483"/>
          </a:xfrm>
          <a:prstGeom prst="rect">
            <a:avLst/>
          </a:prstGeom>
        </p:spPr>
      </p:pic>
      <p:pic>
        <p:nvPicPr>
          <p:cNvPr id="5" name="Imagem 4"/>
          <p:cNvPicPr>
            <a:picLocks noChangeAspect="1"/>
          </p:cNvPicPr>
          <p:nvPr/>
        </p:nvPicPr>
        <p:blipFill>
          <a:blip r:embed="rId5"/>
          <a:stretch>
            <a:fillRect/>
          </a:stretch>
        </p:blipFill>
        <p:spPr>
          <a:xfrm>
            <a:off x="2445188" y="363112"/>
            <a:ext cx="1589281" cy="1743966"/>
          </a:xfrm>
          <a:prstGeom prst="rect">
            <a:avLst/>
          </a:prstGeom>
        </p:spPr>
      </p:pic>
      <p:pic>
        <p:nvPicPr>
          <p:cNvPr id="6" name="Imagem 5"/>
          <p:cNvPicPr>
            <a:picLocks noChangeAspect="1"/>
          </p:cNvPicPr>
          <p:nvPr/>
        </p:nvPicPr>
        <p:blipFill>
          <a:blip r:embed="rId6"/>
          <a:stretch>
            <a:fillRect/>
          </a:stretch>
        </p:blipFill>
        <p:spPr>
          <a:xfrm>
            <a:off x="4246395" y="337895"/>
            <a:ext cx="1675509" cy="1769183"/>
          </a:xfrm>
          <a:prstGeom prst="rect">
            <a:avLst/>
          </a:prstGeom>
        </p:spPr>
      </p:pic>
      <p:pic>
        <p:nvPicPr>
          <p:cNvPr id="7" name="Imagem 6"/>
          <p:cNvPicPr>
            <a:picLocks noChangeAspect="1"/>
          </p:cNvPicPr>
          <p:nvPr/>
        </p:nvPicPr>
        <p:blipFill>
          <a:blip r:embed="rId7"/>
          <a:stretch>
            <a:fillRect/>
          </a:stretch>
        </p:blipFill>
        <p:spPr>
          <a:xfrm>
            <a:off x="4246395" y="2244430"/>
            <a:ext cx="1675509" cy="1609483"/>
          </a:xfrm>
          <a:prstGeom prst="rect">
            <a:avLst/>
          </a:prstGeom>
        </p:spPr>
      </p:pic>
      <p:pic>
        <p:nvPicPr>
          <p:cNvPr id="9" name="Imagem 8"/>
          <p:cNvPicPr>
            <a:picLocks noChangeAspect="1"/>
          </p:cNvPicPr>
          <p:nvPr/>
        </p:nvPicPr>
        <p:blipFill>
          <a:blip r:embed="rId8"/>
          <a:stretch>
            <a:fillRect/>
          </a:stretch>
        </p:blipFill>
        <p:spPr>
          <a:xfrm>
            <a:off x="532330" y="4129529"/>
            <a:ext cx="5389574" cy="2405575"/>
          </a:xfrm>
          <a:prstGeom prst="rect">
            <a:avLst/>
          </a:prstGeom>
        </p:spPr>
      </p:pic>
      <p:pic>
        <p:nvPicPr>
          <p:cNvPr id="10" name="Imagem 9"/>
          <p:cNvPicPr>
            <a:picLocks noChangeAspect="1"/>
          </p:cNvPicPr>
          <p:nvPr/>
        </p:nvPicPr>
        <p:blipFill>
          <a:blip r:embed="rId9"/>
          <a:stretch>
            <a:fillRect/>
          </a:stretch>
        </p:blipFill>
        <p:spPr>
          <a:xfrm>
            <a:off x="6872199" y="387728"/>
            <a:ext cx="4640807" cy="6147376"/>
          </a:xfrm>
          <a:prstGeom prst="rect">
            <a:avLst/>
          </a:prstGeom>
        </p:spPr>
      </p:pic>
    </p:spTree>
    <p:extLst>
      <p:ext uri="{BB962C8B-B14F-4D97-AF65-F5344CB8AC3E}">
        <p14:creationId xmlns:p14="http://schemas.microsoft.com/office/powerpoint/2010/main" val="39479266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9698" name="Título 1"/>
          <p:cNvSpPr>
            <a:spLocks noGrp="1"/>
          </p:cNvSpPr>
          <p:nvPr>
            <p:ph type="title"/>
          </p:nvPr>
        </p:nvSpPr>
        <p:spPr/>
        <p:txBody>
          <a:bodyPr/>
          <a:lstStyle/>
          <a:p>
            <a:r>
              <a:rPr lang="pt-BR" altLang="pt-BR" sz="2800" b="1"/>
              <a:t>A modernidade instalada: os defensores e os detratores da nova ordem e o nascimento das ciências sociais (séc. XIX)</a:t>
            </a:r>
            <a:endParaRPr lang="pt-BR" altLang="pt-BR" sz="2800"/>
          </a:p>
        </p:txBody>
      </p:sp>
      <p:sp>
        <p:nvSpPr>
          <p:cNvPr id="29699" name="Espaço Reservado para Conteúdo 2"/>
          <p:cNvSpPr>
            <a:spLocks noGrp="1"/>
          </p:cNvSpPr>
          <p:nvPr>
            <p:ph idx="1"/>
          </p:nvPr>
        </p:nvSpPr>
        <p:spPr>
          <a:xfrm>
            <a:off x="838200" y="1882775"/>
            <a:ext cx="7227888" cy="4476750"/>
          </a:xfrm>
        </p:spPr>
        <p:txBody>
          <a:bodyPr/>
          <a:lstStyle/>
          <a:p>
            <a:pPr marL="0" indent="0">
              <a:buFont typeface="Arial" panose="020B0604020202020204" pitchFamily="34" charset="0"/>
              <a:buNone/>
            </a:pPr>
            <a:r>
              <a:rPr lang="pt-BR" altLang="pt-BR" b="1">
                <a:latin typeface="Arial" panose="020B0604020202020204" pitchFamily="34" charset="0"/>
                <a:ea typeface="ＭＳ Ｐゴシック" panose="020B0600070205080204" pitchFamily="34" charset="-128"/>
              </a:rPr>
              <a:t>Comte</a:t>
            </a:r>
            <a:r>
              <a:rPr lang="pt-BR" altLang="pt-BR">
                <a:latin typeface="Arial" panose="020B0604020202020204" pitchFamily="34" charset="0"/>
                <a:ea typeface="ＭＳ Ｐゴシック" panose="020B0600070205080204" pitchFamily="34" charset="-128"/>
              </a:rPr>
              <a:t>: </a:t>
            </a:r>
            <a:r>
              <a:rPr lang="pt-BR" altLang="pt-BR" b="1" i="1">
                <a:latin typeface="Arial" panose="020B0604020202020204" pitchFamily="34" charset="0"/>
                <a:ea typeface="ＭＳ Ｐゴシック" panose="020B0600070205080204" pitchFamily="34" charset="-128"/>
              </a:rPr>
              <a:t>Positivismo (a essência aristotélica e o homem universal)</a:t>
            </a:r>
          </a:p>
          <a:p>
            <a:pPr marL="0" indent="0">
              <a:buFont typeface="Arial" panose="020B0604020202020204" pitchFamily="34" charset="0"/>
              <a:buNone/>
            </a:pPr>
            <a:endParaRPr lang="pt-BR" altLang="pt-BR" b="1" i="1">
              <a:latin typeface="Arial" panose="020B0604020202020204" pitchFamily="34" charset="0"/>
              <a:ea typeface="ＭＳ Ｐゴシック" panose="020B0600070205080204" pitchFamily="34" charset="-128"/>
            </a:endParaRPr>
          </a:p>
          <a:p>
            <a:pPr marL="0" indent="0">
              <a:buFont typeface="Arial" panose="020B0604020202020204" pitchFamily="34" charset="0"/>
              <a:buNone/>
            </a:pPr>
            <a:endParaRPr lang="pt-BR" altLang="pt-BR" b="1" i="1">
              <a:latin typeface="Arial" panose="020B0604020202020204" pitchFamily="34" charset="0"/>
              <a:ea typeface="ＭＳ Ｐゴシック" panose="020B0600070205080204" pitchFamily="34" charset="-128"/>
            </a:endParaRPr>
          </a:p>
          <a:p>
            <a:pPr marL="0" indent="0">
              <a:buFont typeface="Arial" panose="020B0604020202020204" pitchFamily="34" charset="0"/>
              <a:buNone/>
            </a:pPr>
            <a:r>
              <a:rPr lang="pt-BR" altLang="pt-BR" b="1">
                <a:latin typeface="Arial" panose="020B0604020202020204" pitchFamily="34" charset="0"/>
                <a:ea typeface="ＭＳ Ｐゴシック" panose="020B0600070205080204" pitchFamily="34" charset="-128"/>
              </a:rPr>
              <a:t>Tocqueville</a:t>
            </a:r>
            <a:r>
              <a:rPr lang="pt-BR" altLang="pt-BR">
                <a:latin typeface="Arial" panose="020B0604020202020204" pitchFamily="34" charset="0"/>
                <a:ea typeface="ＭＳ Ｐゴシック" panose="020B0600070205080204" pitchFamily="34" charset="-128"/>
              </a:rPr>
              <a:t>: </a:t>
            </a:r>
            <a:r>
              <a:rPr lang="pt-BR" altLang="pt-BR" b="1" i="1">
                <a:latin typeface="Arial" panose="020B0604020202020204" pitchFamily="34" charset="0"/>
                <a:ea typeface="ＭＳ Ｐゴシック" panose="020B0600070205080204" pitchFamily="34" charset="-128"/>
              </a:rPr>
              <a:t>Liberdade x Igualdade</a:t>
            </a:r>
          </a:p>
          <a:p>
            <a:pPr marL="0" indent="0">
              <a:buFont typeface="Arial" panose="020B0604020202020204" pitchFamily="34" charset="0"/>
              <a:buNone/>
            </a:pPr>
            <a:endParaRPr lang="pt-BR" altLang="pt-BR" b="1" i="1">
              <a:latin typeface="Arial" panose="020B0604020202020204" pitchFamily="34" charset="0"/>
              <a:ea typeface="ＭＳ Ｐゴシック" panose="020B0600070205080204" pitchFamily="34" charset="-128"/>
            </a:endParaRPr>
          </a:p>
          <a:p>
            <a:pPr marL="0" indent="0">
              <a:buFont typeface="Arial" panose="020B0604020202020204" pitchFamily="34" charset="0"/>
              <a:buNone/>
            </a:pPr>
            <a:endParaRPr lang="pt-BR" altLang="pt-BR" b="1" i="1">
              <a:latin typeface="Arial" panose="020B0604020202020204" pitchFamily="34" charset="0"/>
              <a:ea typeface="ＭＳ Ｐゴシック" panose="020B0600070205080204" pitchFamily="34" charset="-128"/>
            </a:endParaRPr>
          </a:p>
          <a:p>
            <a:pPr marL="0" indent="0">
              <a:buFont typeface="Arial" panose="020B0604020202020204" pitchFamily="34" charset="0"/>
              <a:buNone/>
            </a:pPr>
            <a:r>
              <a:rPr lang="pt-BR" altLang="pt-BR" b="1">
                <a:latin typeface="Arial" panose="020B0604020202020204" pitchFamily="34" charset="0"/>
                <a:ea typeface="ＭＳ Ｐゴシック" panose="020B0600070205080204" pitchFamily="34" charset="-128"/>
              </a:rPr>
              <a:t>Marx</a:t>
            </a:r>
            <a:r>
              <a:rPr lang="pt-BR" altLang="pt-BR">
                <a:latin typeface="Arial" panose="020B0604020202020204" pitchFamily="34" charset="0"/>
                <a:ea typeface="ＭＳ Ｐゴシック" panose="020B0600070205080204" pitchFamily="34" charset="-128"/>
              </a:rPr>
              <a:t>: </a:t>
            </a:r>
            <a:r>
              <a:rPr lang="pt-BR" altLang="pt-BR" b="1" i="1">
                <a:latin typeface="Arial" panose="020B0604020202020204" pitchFamily="34" charset="0"/>
                <a:ea typeface="ＭＳ Ｐゴシック" panose="020B0600070205080204" pitchFamily="34" charset="-128"/>
              </a:rPr>
              <a:t>Materialismo Dialético (a existência sofista e o homem histórico)</a:t>
            </a:r>
            <a:endParaRPr lang="pt-BR" altLang="pt-BR" b="1">
              <a:latin typeface="Arial" panose="020B0604020202020204" pitchFamily="34" charset="0"/>
              <a:ea typeface="ＭＳ Ｐゴシック" panose="020B0600070205080204" pitchFamily="34" charset="-128"/>
            </a:endParaRPr>
          </a:p>
          <a:p>
            <a:pPr marL="0" indent="0">
              <a:buFont typeface="Arial" panose="020B0604020202020204" pitchFamily="34" charset="0"/>
              <a:buNone/>
            </a:pPr>
            <a:endParaRPr lang="pt-BR" altLang="pt-BR" b="1" i="1">
              <a:latin typeface="Arial" panose="020B0604020202020204" pitchFamily="34" charset="0"/>
              <a:ea typeface="ＭＳ Ｐゴシック" panose="020B0600070205080204" pitchFamily="34" charset="-128"/>
            </a:endParaRPr>
          </a:p>
          <a:p>
            <a:pPr marL="0" indent="0">
              <a:buFont typeface="Arial" panose="020B0604020202020204" pitchFamily="34" charset="0"/>
              <a:buNone/>
            </a:pPr>
            <a:endParaRPr lang="pt-BR" altLang="pt-BR"/>
          </a:p>
        </p:txBody>
      </p:sp>
      <p:pic>
        <p:nvPicPr>
          <p:cNvPr id="29700" name="Picture 5" descr="http://t0.gstatic.com/images?q=tbn:TMfkeg9PqP0ODM:http://fundamentofilosoficoysociologico.files.wordpress.com/2008/11/auguste_comte2.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77100" y="1423988"/>
            <a:ext cx="1414463" cy="198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1" name="Picture 7" descr="http://t0.gstatic.com/images?q=tbn:mCmAcHmQL1dPnM:http://images.smh.com.au/2009/01/30/364966/420KarlMarx-420x0.jpg">
            <a:hlinkClick r:id="rId5"/>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812338" y="4816475"/>
            <a:ext cx="1892300" cy="1619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702" name="Picture 2" descr="http://api.ning.com/files/bRTE6OZJAU2tUZVNvrO7Z5mzStgWBUxPUuzvkFmfbY2CCl02YEEbZoLGpd3UMHEeD-2GkS0Eo38hcTSiyH52C*ijwBNj8f3r/AlexisdeTocqueville2.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629650" y="2941638"/>
            <a:ext cx="1433513" cy="2251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876148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126609" y="56270"/>
            <a:ext cx="12192000" cy="6871385"/>
          </a:xfrm>
          <a:prstGeom prst="rect">
            <a:avLst/>
          </a:prstGeom>
        </p:spPr>
      </p:pic>
      <p:sp>
        <p:nvSpPr>
          <p:cNvPr id="3" name="CaixaDeTexto 2"/>
          <p:cNvSpPr txBox="1"/>
          <p:nvPr/>
        </p:nvSpPr>
        <p:spPr>
          <a:xfrm>
            <a:off x="492369" y="253218"/>
            <a:ext cx="11211951" cy="1015663"/>
          </a:xfrm>
          <a:prstGeom prst="rect">
            <a:avLst/>
          </a:prstGeom>
          <a:noFill/>
        </p:spPr>
        <p:txBody>
          <a:bodyPr wrap="square" rtlCol="0">
            <a:spAutoFit/>
          </a:bodyPr>
          <a:lstStyle/>
          <a:p>
            <a:r>
              <a:rPr lang="pt-BR" altLang="pt-BR" sz="6000" b="1" dirty="0">
                <a:solidFill>
                  <a:srgbClr val="FF0000"/>
                </a:solidFill>
                <a:latin typeface="Calibri Light"/>
                <a:ea typeface="+mj-ea"/>
                <a:cs typeface="+mj-cs"/>
              </a:rPr>
              <a:t>A crise da modernidade (séc. XX)</a:t>
            </a:r>
            <a:endParaRPr lang="pt-BR" sz="6000" dirty="0">
              <a:solidFill>
                <a:srgbClr val="FF0000"/>
              </a:solidFill>
            </a:endParaRPr>
          </a:p>
        </p:txBody>
      </p:sp>
      <p:sp>
        <p:nvSpPr>
          <p:cNvPr id="4" name="CaixaDeTexto 3"/>
          <p:cNvSpPr txBox="1"/>
          <p:nvPr/>
        </p:nvSpPr>
        <p:spPr>
          <a:xfrm>
            <a:off x="787791" y="1589650"/>
            <a:ext cx="10269415" cy="5078313"/>
          </a:xfrm>
          <a:prstGeom prst="rect">
            <a:avLst/>
          </a:prstGeom>
          <a:noFill/>
        </p:spPr>
        <p:txBody>
          <a:bodyPr wrap="square" rtlCol="0">
            <a:spAutoFit/>
          </a:bodyPr>
          <a:lstStyle/>
          <a:p>
            <a:pPr marL="571500" indent="-571500">
              <a:buFont typeface="Arial" panose="020B0604020202020204" pitchFamily="34" charset="0"/>
              <a:buChar char="•"/>
            </a:pPr>
            <a:r>
              <a:rPr lang="pt-BR" altLang="pt-BR" sz="3600" b="1" dirty="0">
                <a:solidFill>
                  <a:srgbClr val="FF0000"/>
                </a:solidFill>
              </a:rPr>
              <a:t>Grandes Guerras Mundiais</a:t>
            </a:r>
          </a:p>
          <a:p>
            <a:pPr marL="571500" indent="-571500">
              <a:buFont typeface="Arial" panose="020B0604020202020204" pitchFamily="34" charset="0"/>
              <a:buChar char="•"/>
            </a:pPr>
            <a:r>
              <a:rPr lang="pt-BR" altLang="pt-BR" sz="3600" b="1" i="1" dirty="0" err="1">
                <a:solidFill>
                  <a:srgbClr val="FF0000"/>
                </a:solidFill>
              </a:rPr>
              <a:t>Welfare</a:t>
            </a:r>
            <a:r>
              <a:rPr lang="pt-BR" altLang="pt-BR" sz="3600" b="1" i="1" dirty="0">
                <a:solidFill>
                  <a:srgbClr val="FF0000"/>
                </a:solidFill>
              </a:rPr>
              <a:t> </a:t>
            </a:r>
            <a:r>
              <a:rPr lang="pt-BR" altLang="pt-BR" sz="3600" b="1" i="1" dirty="0" err="1">
                <a:solidFill>
                  <a:srgbClr val="FF0000"/>
                </a:solidFill>
              </a:rPr>
              <a:t>State</a:t>
            </a:r>
            <a:endParaRPr lang="pt-BR" altLang="pt-BR" sz="3600" b="1" i="1" dirty="0">
              <a:solidFill>
                <a:srgbClr val="FF0000"/>
              </a:solidFill>
            </a:endParaRPr>
          </a:p>
          <a:p>
            <a:pPr marL="571500" indent="-571500">
              <a:buFont typeface="Arial" panose="020B0604020202020204" pitchFamily="34" charset="0"/>
              <a:buChar char="•"/>
            </a:pPr>
            <a:r>
              <a:rPr lang="pt-BR" altLang="pt-BR" sz="3600" b="1" dirty="0">
                <a:solidFill>
                  <a:srgbClr val="FF0000"/>
                </a:solidFill>
              </a:rPr>
              <a:t>Crise atuarial das políticas públicas do Bem-estar</a:t>
            </a:r>
          </a:p>
          <a:p>
            <a:pPr marL="571500" indent="-571500">
              <a:buFont typeface="Arial" panose="020B0604020202020204" pitchFamily="34" charset="0"/>
              <a:buChar char="•"/>
            </a:pPr>
            <a:r>
              <a:rPr lang="pt-BR" altLang="pt-BR" sz="3600" b="1" dirty="0">
                <a:solidFill>
                  <a:srgbClr val="FF0000"/>
                </a:solidFill>
              </a:rPr>
              <a:t>Mudanças na base tecnológica: do modelo metal mecânico para o de tecnologia de informação eletrônica</a:t>
            </a:r>
          </a:p>
          <a:p>
            <a:pPr marL="571500" indent="-571500">
              <a:buFont typeface="Arial" panose="020B0604020202020204" pitchFamily="34" charset="0"/>
              <a:buChar char="•"/>
            </a:pPr>
            <a:r>
              <a:rPr lang="pt-BR" altLang="pt-BR" sz="3600" b="1" dirty="0">
                <a:solidFill>
                  <a:srgbClr val="FF0000"/>
                </a:solidFill>
              </a:rPr>
              <a:t>Globalização</a:t>
            </a:r>
          </a:p>
          <a:p>
            <a:pPr marL="571500" indent="-571500">
              <a:buFont typeface="Arial" panose="020B0604020202020204" pitchFamily="34" charset="0"/>
              <a:buChar char="•"/>
            </a:pPr>
            <a:r>
              <a:rPr lang="pt-BR" altLang="pt-BR" sz="3600" b="1" dirty="0">
                <a:solidFill>
                  <a:srgbClr val="FF0000"/>
                </a:solidFill>
              </a:rPr>
              <a:t>Física quântica e revolução nas ciências</a:t>
            </a:r>
          </a:p>
          <a:p>
            <a:pPr marL="571500" indent="-571500">
              <a:buFont typeface="Arial" panose="020B0604020202020204" pitchFamily="34" charset="0"/>
              <a:buChar char="•"/>
            </a:pPr>
            <a:r>
              <a:rPr lang="pt-BR" altLang="pt-BR" sz="3600" b="1" u="sng" dirty="0">
                <a:solidFill>
                  <a:srgbClr val="FF0000"/>
                </a:solidFill>
              </a:rPr>
              <a:t>Fenomenologia</a:t>
            </a:r>
          </a:p>
        </p:txBody>
      </p:sp>
    </p:spTree>
    <p:extLst>
      <p:ext uri="{BB962C8B-B14F-4D97-AF65-F5344CB8AC3E}">
        <p14:creationId xmlns:p14="http://schemas.microsoft.com/office/powerpoint/2010/main" val="169624010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pattFill prst="pct10">
          <a:fgClr>
            <a:schemeClr val="accent1"/>
          </a:fgClr>
          <a:bgClr>
            <a:schemeClr val="accent6">
              <a:lumMod val="60000"/>
              <a:lumOff val="40000"/>
            </a:schemeClr>
          </a:bgClr>
        </a:pattFill>
        <a:effectLst/>
      </p:bgPr>
    </p:bg>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1252024" y="315370"/>
            <a:ext cx="9537896" cy="5619300"/>
          </a:xfrm>
          <a:prstGeom prst="rect">
            <a:avLst/>
          </a:prstGeom>
        </p:spPr>
      </p:pic>
      <p:sp>
        <p:nvSpPr>
          <p:cNvPr id="3" name="CaixaDeTexto 2"/>
          <p:cNvSpPr txBox="1"/>
          <p:nvPr/>
        </p:nvSpPr>
        <p:spPr>
          <a:xfrm>
            <a:off x="1688122" y="5934670"/>
            <a:ext cx="9101797" cy="923330"/>
          </a:xfrm>
          <a:prstGeom prst="rect">
            <a:avLst/>
          </a:prstGeom>
          <a:noFill/>
        </p:spPr>
        <p:txBody>
          <a:bodyPr wrap="square" rtlCol="0">
            <a:spAutoFit/>
          </a:bodyPr>
          <a:lstStyle/>
          <a:p>
            <a:pPr algn="ctr" fontAlgn="base">
              <a:spcBef>
                <a:spcPct val="0"/>
              </a:spcBef>
              <a:spcAft>
                <a:spcPct val="0"/>
              </a:spcAft>
            </a:pPr>
            <a:r>
              <a:rPr lang="pt-BR" altLang="pt-BR" b="1" dirty="0">
                <a:solidFill>
                  <a:prstClr val="black"/>
                </a:solidFill>
                <a:latin typeface="CarminaBT-Light"/>
                <a:ea typeface="ＭＳ Ｐゴシック" panose="020B0600070205080204" pitchFamily="34" charset="-128"/>
              </a:rPr>
              <a:t>Academia Prussiana de Física. Da esquerda para a direita vemos, em pé, Dirac, </a:t>
            </a:r>
            <a:r>
              <a:rPr lang="pt-BR" altLang="pt-BR" b="1" dirty="0" err="1">
                <a:solidFill>
                  <a:prstClr val="black"/>
                </a:solidFill>
                <a:latin typeface="CarminaBT-Light"/>
                <a:ea typeface="ＭＳ Ｐゴシック" panose="020B0600070205080204" pitchFamily="34" charset="-128"/>
              </a:rPr>
              <a:t>Ehrenfest</a:t>
            </a:r>
            <a:r>
              <a:rPr lang="pt-BR" altLang="pt-BR" b="1" dirty="0">
                <a:solidFill>
                  <a:prstClr val="black"/>
                </a:solidFill>
                <a:latin typeface="CarminaBT-Light"/>
                <a:ea typeface="ＭＳ Ｐゴシック" panose="020B0600070205080204" pitchFamily="34" charset="-128"/>
              </a:rPr>
              <a:t>, Bohr, Einstein, de Broglie e Planck. Agachados, estão Born,</a:t>
            </a:r>
          </a:p>
          <a:p>
            <a:pPr algn="ctr" fontAlgn="base">
              <a:spcBef>
                <a:spcPct val="0"/>
              </a:spcBef>
              <a:spcAft>
                <a:spcPct val="0"/>
              </a:spcAft>
            </a:pPr>
            <a:r>
              <a:rPr lang="de-DE" altLang="pt-BR" b="1" dirty="0">
                <a:solidFill>
                  <a:prstClr val="black"/>
                </a:solidFill>
                <a:latin typeface="CarminaBT-Light"/>
                <a:ea typeface="ＭＳ Ｐゴシック" panose="020B0600070205080204" pitchFamily="34" charset="-128"/>
              </a:rPr>
              <a:t>Heisenberg, Jordan, Pauli e Schroedinger.</a:t>
            </a:r>
            <a:endParaRPr lang="pt-BR" altLang="pt-BR" b="1" dirty="0">
              <a:solidFill>
                <a:prstClr val="black"/>
              </a:solidFill>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859255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pattFill prst="pct20">
          <a:fgClr>
            <a:schemeClr val="accent4">
              <a:lumMod val="75000"/>
            </a:schemeClr>
          </a:fgClr>
          <a:bgClr>
            <a:schemeClr val="bg1"/>
          </a:bgClr>
        </a:pattFill>
        <a:effectLst/>
      </p:bgPr>
    </p:bg>
    <p:spTree>
      <p:nvGrpSpPr>
        <p:cNvPr id="1" name=""/>
        <p:cNvGrpSpPr/>
        <p:nvPr/>
      </p:nvGrpSpPr>
      <p:grpSpPr>
        <a:xfrm>
          <a:off x="0" y="0"/>
          <a:ext cx="0" cy="0"/>
          <a:chOff x="0" y="0"/>
          <a:chExt cx="0" cy="0"/>
        </a:xfrm>
      </p:grpSpPr>
      <p:sp>
        <p:nvSpPr>
          <p:cNvPr id="32770" name="Título 1"/>
          <p:cNvSpPr>
            <a:spLocks noGrp="1"/>
          </p:cNvSpPr>
          <p:nvPr>
            <p:ph type="title"/>
          </p:nvPr>
        </p:nvSpPr>
        <p:spPr>
          <a:xfrm>
            <a:off x="2136775" y="228600"/>
            <a:ext cx="8153400" cy="990600"/>
          </a:xfrm>
        </p:spPr>
        <p:txBody>
          <a:bodyPr/>
          <a:lstStyle/>
          <a:p>
            <a:r>
              <a:rPr lang="en-US" altLang="pt-BR" b="1"/>
              <a:t>Evolução do conceito de átomo</a:t>
            </a:r>
            <a:endParaRPr lang="pt-BR" altLang="pt-BR" b="1"/>
          </a:p>
        </p:txBody>
      </p:sp>
      <p:sp>
        <p:nvSpPr>
          <p:cNvPr id="32771" name="Espaço Reservado para Conteúdo 2"/>
          <p:cNvSpPr>
            <a:spLocks noGrp="1"/>
          </p:cNvSpPr>
          <p:nvPr>
            <p:ph sz="quarter" idx="1"/>
          </p:nvPr>
        </p:nvSpPr>
        <p:spPr>
          <a:xfrm>
            <a:off x="1767015" y="1619307"/>
            <a:ext cx="9525000" cy="5059363"/>
          </a:xfrm>
        </p:spPr>
        <p:txBody>
          <a:bodyPr/>
          <a:lstStyle/>
          <a:p>
            <a:endParaRPr lang="pt-BR" altLang="pt-BR" dirty="0"/>
          </a:p>
        </p:txBody>
      </p:sp>
      <p:pic>
        <p:nvPicPr>
          <p:cNvPr id="80898" name="Picture 2"/>
          <p:cNvPicPr>
            <a:picLocks noChangeAspect="1" noChangeArrowheads="1"/>
          </p:cNvPicPr>
          <p:nvPr/>
        </p:nvPicPr>
        <p:blipFill>
          <a:blip r:embed="rId2"/>
          <a:srcRect/>
          <a:stretch>
            <a:fillRect/>
          </a:stretch>
        </p:blipFill>
        <p:spPr bwMode="auto">
          <a:xfrm>
            <a:off x="956604" y="1219200"/>
            <a:ext cx="5009222" cy="2657475"/>
          </a:xfrm>
          <a:prstGeom prst="rect">
            <a:avLst/>
          </a:prstGeom>
          <a:noFill/>
          <a:ln>
            <a:noFill/>
          </a:ln>
          <a:effectLst>
            <a:prstShdw prst="shdw17" dist="17961" dir="2700000">
              <a:schemeClr val="accent1">
                <a:gamma/>
                <a:shade val="60000"/>
                <a:invGamma/>
              </a:schemeClr>
            </a:prstShdw>
          </a:effectLst>
        </p:spPr>
      </p:pic>
      <p:pic>
        <p:nvPicPr>
          <p:cNvPr id="80899" name="Picture 3"/>
          <p:cNvPicPr>
            <a:picLocks noChangeAspect="1" noChangeArrowheads="1"/>
          </p:cNvPicPr>
          <p:nvPr/>
        </p:nvPicPr>
        <p:blipFill>
          <a:blip r:embed="rId3"/>
          <a:srcRect/>
          <a:stretch>
            <a:fillRect/>
          </a:stretch>
        </p:blipFill>
        <p:spPr bwMode="auto">
          <a:xfrm>
            <a:off x="956604" y="4037428"/>
            <a:ext cx="5009222" cy="2563471"/>
          </a:xfrm>
          <a:prstGeom prst="rect">
            <a:avLst/>
          </a:prstGeom>
          <a:noFill/>
          <a:ln>
            <a:noFill/>
          </a:ln>
          <a:effectLst>
            <a:prstShdw prst="shdw17" dist="17961" dir="2700000">
              <a:schemeClr val="accent1">
                <a:gamma/>
                <a:shade val="60000"/>
                <a:invGamma/>
              </a:schemeClr>
            </a:prstShdw>
          </a:effectLst>
        </p:spPr>
      </p:pic>
      <p:pic>
        <p:nvPicPr>
          <p:cNvPr id="80900" name="Picture 4"/>
          <p:cNvPicPr>
            <a:picLocks noChangeAspect="1" noChangeArrowheads="1"/>
          </p:cNvPicPr>
          <p:nvPr/>
        </p:nvPicPr>
        <p:blipFill>
          <a:blip r:embed="rId4"/>
          <a:srcRect/>
          <a:stretch>
            <a:fillRect/>
          </a:stretch>
        </p:blipFill>
        <p:spPr bwMode="auto">
          <a:xfrm>
            <a:off x="6466748" y="1219199"/>
            <a:ext cx="4825267" cy="5381699"/>
          </a:xfrm>
          <a:prstGeom prst="rect">
            <a:avLst/>
          </a:prstGeom>
          <a:noFill/>
          <a:ln>
            <a:noFill/>
          </a:ln>
          <a:effectLst>
            <a:prstShdw prst="shdw17" dist="17961" dir="2700000">
              <a:schemeClr val="accent1">
                <a:gamma/>
                <a:shade val="60000"/>
                <a:invGamma/>
              </a:schemeClr>
            </a:prstShdw>
          </a:effectLst>
        </p:spPr>
      </p:pic>
    </p:spTree>
    <p:extLst>
      <p:ext uri="{BB962C8B-B14F-4D97-AF65-F5344CB8AC3E}">
        <p14:creationId xmlns:p14="http://schemas.microsoft.com/office/powerpoint/2010/main" val="3115833572"/>
      </p:ext>
    </p:extLst>
  </p:cSld>
  <p:clrMapOvr>
    <a:masterClrMapping/>
  </p:clrMapOvr>
  <p:transition spd="slow"/>
</p:sld>
</file>

<file path=ppt/slides/slide29.xml><?xml version="1.0" encoding="utf-8"?>
<p:sld xmlns:a="http://schemas.openxmlformats.org/drawingml/2006/main" xmlns:r="http://schemas.openxmlformats.org/officeDocument/2006/relationships" xmlns:p="http://schemas.openxmlformats.org/presentationml/2006/main">
  <p:cSld>
    <p:bg>
      <p:bgPr>
        <a:pattFill prst="pct20">
          <a:fgClr>
            <a:srgbClr val="FFFF00"/>
          </a:fgClr>
          <a:bgClr>
            <a:schemeClr val="bg2">
              <a:lumMod val="90000"/>
            </a:schemeClr>
          </a:bgClr>
        </a:pattFill>
        <a:effectLst/>
      </p:bgPr>
    </p:bg>
    <p:spTree>
      <p:nvGrpSpPr>
        <p:cNvPr id="1" name=""/>
        <p:cNvGrpSpPr/>
        <p:nvPr/>
      </p:nvGrpSpPr>
      <p:grpSpPr>
        <a:xfrm>
          <a:off x="0" y="0"/>
          <a:ext cx="0" cy="0"/>
          <a:chOff x="0" y="0"/>
          <a:chExt cx="0" cy="0"/>
        </a:xfrm>
      </p:grpSpPr>
      <p:sp>
        <p:nvSpPr>
          <p:cNvPr id="33794" name="Título 1"/>
          <p:cNvSpPr>
            <a:spLocks noGrp="1"/>
          </p:cNvSpPr>
          <p:nvPr>
            <p:ph type="title"/>
          </p:nvPr>
        </p:nvSpPr>
        <p:spPr>
          <a:xfrm>
            <a:off x="2136775" y="228600"/>
            <a:ext cx="8153400" cy="990600"/>
          </a:xfrm>
        </p:spPr>
        <p:txBody>
          <a:bodyPr/>
          <a:lstStyle/>
          <a:p>
            <a:r>
              <a:rPr lang="pt-BR" altLang="pt-BR" b="1"/>
              <a:t>Teoria da Relatividade Especial</a:t>
            </a:r>
          </a:p>
        </p:txBody>
      </p:sp>
      <p:sp>
        <p:nvSpPr>
          <p:cNvPr id="33795" name="Espaço Reservado para Conteúdo 2"/>
          <p:cNvSpPr>
            <a:spLocks noGrp="1"/>
          </p:cNvSpPr>
          <p:nvPr>
            <p:ph sz="quarter" idx="1"/>
          </p:nvPr>
        </p:nvSpPr>
        <p:spPr>
          <a:xfrm>
            <a:off x="504825" y="1196975"/>
            <a:ext cx="10536238" cy="5449888"/>
          </a:xfrm>
        </p:spPr>
        <p:txBody>
          <a:bodyPr/>
          <a:lstStyle/>
          <a:p>
            <a:pPr marL="0" indent="0">
              <a:buFont typeface="Arial" panose="020B0604020202020204" pitchFamily="34" charset="0"/>
              <a:buNone/>
            </a:pPr>
            <a:endParaRPr lang="pt-BR" altLang="pt-BR"/>
          </a:p>
        </p:txBody>
      </p:sp>
      <p:pic>
        <p:nvPicPr>
          <p:cNvPr id="81922" name="Picture 2"/>
          <p:cNvPicPr>
            <a:picLocks noChangeAspect="1" noChangeArrowheads="1"/>
          </p:cNvPicPr>
          <p:nvPr/>
        </p:nvPicPr>
        <p:blipFill>
          <a:blip r:embed="rId2"/>
          <a:srcRect/>
          <a:stretch>
            <a:fillRect/>
          </a:stretch>
        </p:blipFill>
        <p:spPr bwMode="auto">
          <a:xfrm>
            <a:off x="538162" y="1184160"/>
            <a:ext cx="5675313" cy="5099166"/>
          </a:xfrm>
          <a:prstGeom prst="rect">
            <a:avLst/>
          </a:prstGeom>
          <a:pattFill prst="pct5">
            <a:fgClr>
              <a:schemeClr val="accent1"/>
            </a:fgClr>
            <a:bgClr>
              <a:schemeClr val="bg1"/>
            </a:bgClr>
          </a:pattFill>
          <a:ln>
            <a:noFill/>
          </a:ln>
          <a:effectLst>
            <a:prstShdw prst="shdw17" dist="17961" dir="2700000">
              <a:schemeClr val="accent1">
                <a:gamma/>
                <a:shade val="60000"/>
                <a:invGamma/>
              </a:schemeClr>
            </a:prstShdw>
          </a:effectLst>
        </p:spPr>
      </p:pic>
      <p:pic>
        <p:nvPicPr>
          <p:cNvPr id="81923" name="Picture 3"/>
          <p:cNvPicPr>
            <a:picLocks noChangeAspect="1" noChangeArrowheads="1"/>
          </p:cNvPicPr>
          <p:nvPr/>
        </p:nvPicPr>
        <p:blipFill>
          <a:blip r:embed="rId3"/>
          <a:srcRect/>
          <a:stretch>
            <a:fillRect/>
          </a:stretch>
        </p:blipFill>
        <p:spPr bwMode="auto">
          <a:xfrm>
            <a:off x="6826568" y="1184160"/>
            <a:ext cx="4611034" cy="5130915"/>
          </a:xfrm>
          <a:prstGeom prst="rect">
            <a:avLst/>
          </a:prstGeom>
          <a:noFill/>
          <a:ln>
            <a:noFill/>
          </a:ln>
          <a:effectLst>
            <a:prstShdw prst="shdw17" dist="17961" dir="2700000">
              <a:schemeClr val="accent1">
                <a:gamma/>
                <a:shade val="60000"/>
                <a:invGamma/>
              </a:schemeClr>
            </a:prstShdw>
          </a:effectLst>
        </p:spPr>
      </p:pic>
    </p:spTree>
    <p:extLst>
      <p:ext uri="{BB962C8B-B14F-4D97-AF65-F5344CB8AC3E}">
        <p14:creationId xmlns:p14="http://schemas.microsoft.com/office/powerpoint/2010/main" val="3332741642"/>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bg>
      <p:bgPr>
        <a:pattFill prst="pct75">
          <a:fgClr>
            <a:schemeClr val="accent1"/>
          </a:fgClr>
          <a:bgClr>
            <a:schemeClr val="bg1"/>
          </a:bgClr>
        </a:pattFill>
        <a:effectLst/>
      </p:bgPr>
    </p:bg>
    <p:spTree>
      <p:nvGrpSpPr>
        <p:cNvPr id="1" name=""/>
        <p:cNvGrpSpPr/>
        <p:nvPr/>
      </p:nvGrpSpPr>
      <p:grpSpPr>
        <a:xfrm>
          <a:off x="0" y="0"/>
          <a:ext cx="0" cy="0"/>
          <a:chOff x="0" y="0"/>
          <a:chExt cx="0" cy="0"/>
        </a:xfrm>
      </p:grpSpPr>
      <p:sp>
        <p:nvSpPr>
          <p:cNvPr id="34818" name="Título 1"/>
          <p:cNvSpPr>
            <a:spLocks noGrp="1"/>
          </p:cNvSpPr>
          <p:nvPr>
            <p:ph type="title"/>
          </p:nvPr>
        </p:nvSpPr>
        <p:spPr>
          <a:xfrm>
            <a:off x="1589650" y="42863"/>
            <a:ext cx="9202908" cy="1219200"/>
          </a:xfrm>
        </p:spPr>
        <p:txBody>
          <a:bodyPr/>
          <a:lstStyle/>
          <a:p>
            <a:pPr eaLnBrk="1" hangingPunct="1"/>
            <a:r>
              <a:rPr lang="pt-BR" altLang="pt-BR" sz="6000" b="1" dirty="0">
                <a:latin typeface="Copperplate Gothic Bold" panose="020E0705020206020404" pitchFamily="34" charset="0"/>
              </a:rPr>
              <a:t>A Fenomenologia</a:t>
            </a:r>
          </a:p>
        </p:txBody>
      </p:sp>
      <p:sp>
        <p:nvSpPr>
          <p:cNvPr id="34819" name="Espaço Reservado para Conteúdo 2"/>
          <p:cNvSpPr>
            <a:spLocks noGrp="1"/>
          </p:cNvSpPr>
          <p:nvPr>
            <p:ph sz="quarter" idx="1"/>
          </p:nvPr>
        </p:nvSpPr>
        <p:spPr>
          <a:xfrm>
            <a:off x="494556" y="1547445"/>
            <a:ext cx="8220301" cy="4210417"/>
          </a:xfrm>
        </p:spPr>
        <p:txBody>
          <a:bodyPr/>
          <a:lstStyle/>
          <a:p>
            <a:pPr marL="0" indent="0" eaLnBrk="1" hangingPunct="1">
              <a:buNone/>
            </a:pPr>
            <a:r>
              <a:rPr lang="pt-BR" altLang="pt-BR" sz="4000" b="1" dirty="0">
                <a:latin typeface="Copperplate Gothic Bold" panose="020E0705020206020404" pitchFamily="34" charset="0"/>
              </a:rPr>
              <a:t>Husserl (Fenomenologia Descritiva)</a:t>
            </a:r>
          </a:p>
          <a:p>
            <a:pPr marL="0" indent="0" eaLnBrk="1" hangingPunct="1">
              <a:buNone/>
            </a:pPr>
            <a:endParaRPr lang="pt-BR" altLang="pt-BR" sz="1000" b="1" dirty="0">
              <a:latin typeface="Copperplate Gothic Bold" panose="020E0705020206020404" pitchFamily="34" charset="0"/>
            </a:endParaRPr>
          </a:p>
          <a:p>
            <a:pPr marL="0" indent="0" eaLnBrk="1" hangingPunct="1">
              <a:buNone/>
            </a:pPr>
            <a:endParaRPr lang="pt-BR" altLang="pt-BR" sz="4000" b="1" dirty="0">
              <a:latin typeface="Copperplate Gothic Bold" panose="020E0705020206020404" pitchFamily="34" charset="0"/>
            </a:endParaRPr>
          </a:p>
          <a:p>
            <a:pPr marL="0" indent="0" eaLnBrk="1" hangingPunct="1">
              <a:buNone/>
            </a:pPr>
            <a:r>
              <a:rPr lang="pt-BR" altLang="pt-BR" sz="4000" b="1" dirty="0" err="1">
                <a:latin typeface="Copperplate Gothic Bold" panose="020E0705020206020404" pitchFamily="34" charset="0"/>
              </a:rPr>
              <a:t>Heidgger</a:t>
            </a:r>
            <a:r>
              <a:rPr lang="pt-BR" altLang="pt-BR" sz="4000" b="1" dirty="0">
                <a:latin typeface="Copperplate Gothic Bold" panose="020E0705020206020404" pitchFamily="34" charset="0"/>
              </a:rPr>
              <a:t> &amp; Merleau-Ponty (Fenomenologia Hermenêutica)</a:t>
            </a:r>
          </a:p>
        </p:txBody>
      </p:sp>
      <p:pic>
        <p:nvPicPr>
          <p:cNvPr id="34820" name="Picture 2" descr="http://t1.gstatic.com/images?q=tbn:PgMt34nOEvWJ5M:http://www.educa.madrid.org/web/ies.tirsodemolina.madrid/contenidos/departamentos/Filosofia/imagenes/Husserl.jpg">
            <a:hlinkClick r:id="rId2"/>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935027" y="308453"/>
            <a:ext cx="1952625" cy="285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1" name="Picture 4" descr="http://t3.gstatic.com/images?q=tbn:qlSHrMskEB_3wM:http://hermeneuticajuridica.files.wordpress.com/2008/09/heidegger1.jpg">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01478" y="3265171"/>
            <a:ext cx="1778000" cy="2227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4822" name="Picture 6" descr="http://2.bp.blogspot.com/_zZn8Rrune3M/SKh-1cSiR-I/AAAAAAAAAF0/KOGMv_Owfnc/s400/merleauponty.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110099" y="4621310"/>
            <a:ext cx="1653516" cy="20639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8280717"/>
      </p:ext>
    </p:extLst>
  </p:cSld>
  <p:clrMapOvr>
    <a:masterClrMapping/>
  </p:clrMapOvr>
  <p:transitio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ítulo 1"/>
          <p:cNvSpPr>
            <a:spLocks noGrp="1"/>
          </p:cNvSpPr>
          <p:nvPr>
            <p:ph type="title"/>
          </p:nvPr>
        </p:nvSpPr>
        <p:spPr>
          <a:xfrm>
            <a:off x="1668463" y="403225"/>
            <a:ext cx="10515600" cy="1325563"/>
          </a:xfrm>
        </p:spPr>
        <p:txBody>
          <a:bodyPr/>
          <a:lstStyle/>
          <a:p>
            <a:r>
              <a:rPr lang="pt-BR" altLang="pt-BR" b="1" dirty="0">
                <a:solidFill>
                  <a:srgbClr val="FF0000"/>
                </a:solidFill>
              </a:rPr>
              <a:t>Administração como Ciência e Arte</a:t>
            </a:r>
          </a:p>
        </p:txBody>
      </p:sp>
      <p:sp>
        <p:nvSpPr>
          <p:cNvPr id="27651" name="Espaço Reservado para Conteúdo 2"/>
          <p:cNvSpPr>
            <a:spLocks noGrp="1"/>
          </p:cNvSpPr>
          <p:nvPr>
            <p:ph idx="1"/>
          </p:nvPr>
        </p:nvSpPr>
        <p:spPr>
          <a:xfrm>
            <a:off x="627321" y="2028825"/>
            <a:ext cx="11174819" cy="4659054"/>
          </a:xfrm>
        </p:spPr>
        <p:txBody>
          <a:bodyPr/>
          <a:lstStyle/>
          <a:p>
            <a:r>
              <a:rPr lang="pt-BR" altLang="pt-BR" sz="4000" b="1" dirty="0"/>
              <a:t>Organizações de produção são, por excelência, organizações sociais de produção.</a:t>
            </a:r>
          </a:p>
          <a:p>
            <a:pPr marL="0" indent="0">
              <a:buNone/>
            </a:pPr>
            <a:endParaRPr lang="pt-BR" altLang="pt-BR" sz="4000" b="1" dirty="0"/>
          </a:p>
          <a:p>
            <a:r>
              <a:rPr lang="pt-BR" altLang="pt-BR" sz="4000" b="1" dirty="0"/>
              <a:t>As Escolas de Pensamento Administrativo inaugurais estão emolduradas pelas primeiras Escolas de Pensamento Metodológico e assim, simultaneamente, evoluirão até os seus modelos mais contemporâneos</a:t>
            </a:r>
            <a:r>
              <a:rPr lang="pt-BR" altLang="pt-BR" b="1" dirty="0"/>
              <a:t>.</a:t>
            </a:r>
          </a:p>
        </p:txBody>
      </p:sp>
    </p:spTree>
    <p:extLst>
      <p:ext uri="{BB962C8B-B14F-4D97-AF65-F5344CB8AC3E}">
        <p14:creationId xmlns:p14="http://schemas.microsoft.com/office/powerpoint/2010/main" val="1024978567"/>
      </p:ext>
    </p:extLst>
  </p:cSld>
  <p:clrMapOvr>
    <a:masterClrMapping/>
  </p:clrMapOvr>
  <p:transitio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ítulo 1"/>
          <p:cNvSpPr>
            <a:spLocks noGrp="1"/>
          </p:cNvSpPr>
          <p:nvPr>
            <p:ph type="title"/>
          </p:nvPr>
        </p:nvSpPr>
        <p:spPr>
          <a:xfrm>
            <a:off x="1666875" y="365125"/>
            <a:ext cx="9686925" cy="1325563"/>
          </a:xfrm>
        </p:spPr>
        <p:txBody>
          <a:bodyPr/>
          <a:lstStyle/>
          <a:p>
            <a:r>
              <a:rPr lang="pt-BR" altLang="pt-BR" b="1" dirty="0">
                <a:solidFill>
                  <a:srgbClr val="FF0000"/>
                </a:solidFill>
              </a:rPr>
              <a:t>Administração como Ciência e Arte</a:t>
            </a:r>
          </a:p>
        </p:txBody>
      </p:sp>
      <p:sp>
        <p:nvSpPr>
          <p:cNvPr id="28675" name="Espaço Reservado para Conteúdo 2"/>
          <p:cNvSpPr>
            <a:spLocks noGrp="1"/>
          </p:cNvSpPr>
          <p:nvPr>
            <p:ph idx="1"/>
          </p:nvPr>
        </p:nvSpPr>
        <p:spPr>
          <a:xfrm>
            <a:off x="446567" y="1804988"/>
            <a:ext cx="10907233" cy="4904156"/>
          </a:xfrm>
        </p:spPr>
        <p:txBody>
          <a:bodyPr/>
          <a:lstStyle/>
          <a:p>
            <a:r>
              <a:rPr lang="pt-BR" altLang="pt-BR" sz="3600" b="1" dirty="0"/>
              <a:t>Acompanhando os passos das infantes ciências sociais (séc. XIX), a Ciência da Administração (séc. XX), como tentativa de criação de área de conhecimento específica e autônoma, vai seguir a típica trajetória destas novas ciências empenhadas no estudo das sociedades, estando a Administração, todavia, particularmente vocacionada para a aplicação.</a:t>
            </a:r>
          </a:p>
          <a:p>
            <a:endParaRPr lang="pt-BR" altLang="pt-BR" sz="3600" b="1" dirty="0"/>
          </a:p>
          <a:p>
            <a:r>
              <a:rPr lang="pt-BR" altLang="pt-BR" sz="3600" b="1" dirty="0"/>
              <a:t>Filme “O Longo Amanhecer”, Celso Furtado.</a:t>
            </a:r>
          </a:p>
          <a:p>
            <a:endParaRPr lang="pt-BR" altLang="pt-BR" dirty="0"/>
          </a:p>
        </p:txBody>
      </p:sp>
    </p:spTree>
    <p:extLst>
      <p:ext uri="{BB962C8B-B14F-4D97-AF65-F5344CB8AC3E}">
        <p14:creationId xmlns:p14="http://schemas.microsoft.com/office/powerpoint/2010/main" val="3659518678"/>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p:cNvSpPr>
          <p:nvPr>
            <p:ph type="title" idx="4294967295"/>
          </p:nvPr>
        </p:nvSpPr>
        <p:spPr/>
        <p:txBody>
          <a:bodyPr/>
          <a:lstStyle/>
          <a:p>
            <a:pPr eaLnBrk="1" hangingPunct="1"/>
            <a:r>
              <a:rPr lang="pt-BR" altLang="pt-BR" sz="3600" b="1"/>
              <a:t>Principais Escolas Inaugurais do</a:t>
            </a:r>
            <a:br>
              <a:rPr lang="pt-BR" altLang="pt-BR" sz="3600" b="1"/>
            </a:br>
            <a:r>
              <a:rPr lang="pt-BR" altLang="pt-BR" sz="3600" b="1"/>
              <a:t>Pensamento Administrativo</a:t>
            </a:r>
          </a:p>
        </p:txBody>
      </p:sp>
      <p:sp>
        <p:nvSpPr>
          <p:cNvPr id="35843" name="Rectangle 3"/>
          <p:cNvSpPr>
            <a:spLocks noGrp="1"/>
          </p:cNvSpPr>
          <p:nvPr>
            <p:ph type="body" idx="4294967295"/>
          </p:nvPr>
        </p:nvSpPr>
        <p:spPr>
          <a:xfrm>
            <a:off x="838200" y="1690688"/>
            <a:ext cx="7029893" cy="4873625"/>
          </a:xfrm>
        </p:spPr>
        <p:txBody>
          <a:bodyPr/>
          <a:lstStyle/>
          <a:p>
            <a:pPr eaLnBrk="1" hangingPunct="1">
              <a:spcAft>
                <a:spcPct val="50000"/>
              </a:spcAft>
            </a:pPr>
            <a:r>
              <a:rPr lang="pt-BR" altLang="pt-BR" sz="3200" b="1" dirty="0">
                <a:solidFill>
                  <a:srgbClr val="FF0000"/>
                </a:solidFill>
              </a:rPr>
              <a:t>Administração Científica</a:t>
            </a:r>
          </a:p>
          <a:p>
            <a:pPr eaLnBrk="1" hangingPunct="1"/>
            <a:r>
              <a:rPr lang="pt-BR" altLang="pt-BR" sz="3200" b="1" dirty="0">
                <a:solidFill>
                  <a:srgbClr val="00B0F0"/>
                </a:solidFill>
              </a:rPr>
              <a:t>Frederick Taylor</a:t>
            </a:r>
          </a:p>
          <a:p>
            <a:pPr lvl="1" eaLnBrk="1" hangingPunct="1"/>
            <a:r>
              <a:rPr lang="pt-BR" altLang="pt-BR" sz="3200" b="1" dirty="0"/>
              <a:t>Ênfase no estudo das </a:t>
            </a:r>
            <a:r>
              <a:rPr lang="pt-BR" altLang="pt-BR" sz="3200" b="1" u="sng" dirty="0"/>
              <a:t>tarefas</a:t>
            </a:r>
          </a:p>
          <a:p>
            <a:pPr lvl="1" eaLnBrk="1" hangingPunct="1"/>
            <a:r>
              <a:rPr lang="pt-BR" altLang="pt-BR" sz="3200" b="1" dirty="0"/>
              <a:t>Tempos e movimentos</a:t>
            </a:r>
          </a:p>
          <a:p>
            <a:pPr lvl="1" eaLnBrk="1" hangingPunct="1"/>
            <a:r>
              <a:rPr lang="pt-BR" altLang="pt-BR" sz="3200" b="1" dirty="0"/>
              <a:t>Racionalização</a:t>
            </a:r>
            <a:endParaRPr lang="pt-BR" altLang="pt-BR" sz="3200" b="1" u="sng" dirty="0"/>
          </a:p>
          <a:p>
            <a:pPr lvl="1" eaLnBrk="1" hangingPunct="1"/>
            <a:r>
              <a:rPr lang="pt-BR" altLang="pt-BR" sz="3200" b="1" dirty="0"/>
              <a:t>Padronização</a:t>
            </a:r>
          </a:p>
          <a:p>
            <a:pPr lvl="1" eaLnBrk="1" hangingPunct="1"/>
            <a:r>
              <a:rPr lang="pt-BR" altLang="pt-BR" sz="3200" b="1" dirty="0"/>
              <a:t>Ergonomia</a:t>
            </a:r>
          </a:p>
          <a:p>
            <a:pPr lvl="1" eaLnBrk="1" hangingPunct="1"/>
            <a:r>
              <a:rPr lang="pt-BR" altLang="pt-BR" sz="3200" b="1" i="1" dirty="0" err="1"/>
              <a:t>Homos</a:t>
            </a:r>
            <a:r>
              <a:rPr lang="pt-BR" altLang="pt-BR" sz="3200" b="1" i="1" dirty="0"/>
              <a:t> </a:t>
            </a:r>
            <a:r>
              <a:rPr lang="pt-BR" altLang="pt-BR" sz="3200" b="1" i="1" dirty="0" err="1"/>
              <a:t>economicus</a:t>
            </a:r>
            <a:endParaRPr lang="pt-BR" altLang="pt-BR" sz="3200" b="1" dirty="0"/>
          </a:p>
          <a:p>
            <a:pPr lvl="1" eaLnBrk="1" hangingPunct="1"/>
            <a:r>
              <a:rPr lang="pt-BR" altLang="pt-BR" sz="3200" b="1" dirty="0"/>
              <a:t>FORD / GILBRETH</a:t>
            </a:r>
          </a:p>
        </p:txBody>
      </p:sp>
      <p:pic>
        <p:nvPicPr>
          <p:cNvPr id="35844" name="Picture 5" descr="http://t3.gstatic.com/images?q=tbn:ig6ri-cIZWOi7M:http://www.sixthsigma.com/weblog/SixSigmaInformationTechnology0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80475" y="256883"/>
            <a:ext cx="3173856" cy="6344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42019842"/>
      </p:ext>
    </p:extLst>
  </p:cSld>
  <p:clrMapOvr>
    <a:masterClrMapping/>
  </p:clrMapOvr>
  <p:transitio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763588" y="0"/>
            <a:ext cx="9526587" cy="1219200"/>
          </a:xfrm>
        </p:spPr>
        <p:txBody>
          <a:bodyPr/>
          <a:lstStyle/>
          <a:p>
            <a:pPr eaLnBrk="1" hangingPunct="1"/>
            <a:r>
              <a:rPr lang="pt-BR" altLang="pt-BR" sz="3600" b="1"/>
              <a:t>Principais Escolas Inaugurais do</a:t>
            </a:r>
            <a:br>
              <a:rPr lang="pt-BR" altLang="pt-BR" sz="3600" b="1"/>
            </a:br>
            <a:r>
              <a:rPr lang="pt-BR" altLang="pt-BR" sz="3600" b="1"/>
              <a:t>Pensamento Administrativo</a:t>
            </a:r>
          </a:p>
        </p:txBody>
      </p:sp>
      <p:sp>
        <p:nvSpPr>
          <p:cNvPr id="32771" name="Rectangle 3"/>
          <p:cNvSpPr>
            <a:spLocks noGrp="1" noChangeArrowheads="1"/>
          </p:cNvSpPr>
          <p:nvPr>
            <p:ph sz="quarter" idx="1"/>
          </p:nvPr>
        </p:nvSpPr>
        <p:spPr>
          <a:xfrm>
            <a:off x="555625" y="1589088"/>
            <a:ext cx="8620274" cy="5162586"/>
          </a:xfrm>
        </p:spPr>
        <p:txBody>
          <a:bodyPr/>
          <a:lstStyle/>
          <a:p>
            <a:pPr marL="0" eaLnBrk="1" hangingPunct="1">
              <a:spcBef>
                <a:spcPts val="0"/>
              </a:spcBef>
              <a:spcAft>
                <a:spcPct val="50000"/>
              </a:spcAft>
              <a:defRPr/>
            </a:pPr>
            <a:r>
              <a:rPr lang="pt-BR" sz="3200" b="1" dirty="0">
                <a:solidFill>
                  <a:srgbClr val="FF0000"/>
                </a:solidFill>
              </a:rPr>
              <a:t>Teoria Clássica da Administração</a:t>
            </a:r>
          </a:p>
          <a:p>
            <a:pPr marL="0" eaLnBrk="1" hangingPunct="1">
              <a:spcBef>
                <a:spcPts val="0"/>
              </a:spcBef>
              <a:defRPr/>
            </a:pPr>
            <a:r>
              <a:rPr lang="pt-BR" sz="3200" b="1" dirty="0">
                <a:solidFill>
                  <a:srgbClr val="00B0F0"/>
                </a:solidFill>
              </a:rPr>
              <a:t>Henri Fayol</a:t>
            </a:r>
          </a:p>
          <a:p>
            <a:pPr lvl="1" eaLnBrk="1" hangingPunct="1">
              <a:defRPr/>
            </a:pPr>
            <a:r>
              <a:rPr lang="pt-BR" sz="3200" b="1" dirty="0"/>
              <a:t>Ênfase no estudo da </a:t>
            </a:r>
            <a:r>
              <a:rPr lang="pt-BR" sz="3200" b="1" u="sng" dirty="0"/>
              <a:t>estrutura</a:t>
            </a:r>
            <a:endParaRPr lang="pt-BR" sz="3200" b="1" dirty="0"/>
          </a:p>
          <a:p>
            <a:pPr lvl="1" eaLnBrk="1" hangingPunct="1">
              <a:buFont typeface="Wingdings 2" pitchFamily="18" charset="2"/>
              <a:buNone/>
              <a:defRPr/>
            </a:pPr>
            <a:r>
              <a:rPr lang="pt-BR" sz="3200" b="1" dirty="0"/>
              <a:t>    e das </a:t>
            </a:r>
            <a:r>
              <a:rPr lang="pt-BR" sz="3200" b="1" u="sng" dirty="0"/>
              <a:t>funções administrativas </a:t>
            </a:r>
          </a:p>
          <a:p>
            <a:pPr lvl="1" eaLnBrk="1" hangingPunct="1">
              <a:defRPr/>
            </a:pPr>
            <a:r>
              <a:rPr lang="pt-BR" sz="3200" b="1" dirty="0"/>
              <a:t>Áreas funcionais* e departamentalização</a:t>
            </a:r>
          </a:p>
          <a:p>
            <a:pPr lvl="1" eaLnBrk="1" hangingPunct="1">
              <a:buFont typeface="Wingdings 2" pitchFamily="18" charset="2"/>
              <a:buNone/>
              <a:defRPr/>
            </a:pPr>
            <a:r>
              <a:rPr lang="pt-BR" sz="3200" b="1" dirty="0"/>
              <a:t>    (PRO; MKT; FIN; ORH)</a:t>
            </a:r>
          </a:p>
          <a:p>
            <a:pPr lvl="1" eaLnBrk="1" hangingPunct="1">
              <a:defRPr/>
            </a:pPr>
            <a:r>
              <a:rPr lang="pt-BR" sz="3200" b="1" dirty="0"/>
              <a:t>Funções administrativas (planejar; </a:t>
            </a:r>
          </a:p>
          <a:p>
            <a:pPr marL="457200" lvl="1" indent="0" eaLnBrk="1" hangingPunct="1">
              <a:buNone/>
              <a:defRPr/>
            </a:pPr>
            <a:r>
              <a:rPr lang="pt-BR" sz="3200" b="1" dirty="0"/>
              <a:t>   organizar; dirigir; coordenar; controlar)</a:t>
            </a:r>
          </a:p>
          <a:p>
            <a:pPr lvl="1" eaLnBrk="1" hangingPunct="1">
              <a:defRPr/>
            </a:pPr>
            <a:r>
              <a:rPr lang="pt-BR" sz="3200" b="1" dirty="0"/>
              <a:t>Princípios administrativos (unidade de comando; remuneração; </a:t>
            </a:r>
            <a:r>
              <a:rPr lang="pt-BR" sz="3200" b="1" i="1" dirty="0" err="1"/>
              <a:t>esprit</a:t>
            </a:r>
            <a:r>
              <a:rPr lang="pt-BR" sz="3200" b="1" i="1" dirty="0"/>
              <a:t> de </a:t>
            </a:r>
            <a:r>
              <a:rPr lang="pt-BR" sz="3200" b="1" i="1" dirty="0" err="1"/>
              <a:t>corps</a:t>
            </a:r>
            <a:r>
              <a:rPr lang="pt-BR" sz="3200" b="1" dirty="0"/>
              <a:t> etc.)</a:t>
            </a:r>
          </a:p>
          <a:p>
            <a:pPr eaLnBrk="1" hangingPunct="1">
              <a:defRPr/>
            </a:pPr>
            <a:endParaRPr lang="pt-BR" sz="3200" dirty="0"/>
          </a:p>
        </p:txBody>
      </p:sp>
      <p:pic>
        <p:nvPicPr>
          <p:cNvPr id="36868" name="Picture 8" descr="http://t1.gstatic.com/images?q=tbn:BlsFtAAnvJm-UM:http://www.bizearly.com/wp-content/uploads/2009/12/fayol-henri1.jp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98466" y="464880"/>
            <a:ext cx="3422650" cy="497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28325889"/>
      </p:ext>
    </p:extLst>
  </p:cSld>
  <p:clrMapOvr>
    <a:masterClrMapping/>
  </p:clrMapOvr>
  <p:transitio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736600" y="49213"/>
            <a:ext cx="9464675" cy="1219200"/>
          </a:xfrm>
        </p:spPr>
        <p:txBody>
          <a:bodyPr/>
          <a:lstStyle/>
          <a:p>
            <a:pPr eaLnBrk="1" hangingPunct="1"/>
            <a:r>
              <a:rPr lang="pt-BR" altLang="pt-BR" sz="3600" b="1"/>
              <a:t>Principais Escolas Inaugurais do</a:t>
            </a:r>
            <a:br>
              <a:rPr lang="pt-BR" altLang="pt-BR" sz="3600" b="1"/>
            </a:br>
            <a:r>
              <a:rPr lang="pt-BR" altLang="pt-BR" sz="3600" b="1"/>
              <a:t>Pensamento Administrativo</a:t>
            </a:r>
          </a:p>
        </p:txBody>
      </p:sp>
      <p:sp>
        <p:nvSpPr>
          <p:cNvPr id="33795" name="Rectangle 3"/>
          <p:cNvSpPr>
            <a:spLocks noGrp="1" noChangeArrowheads="1"/>
          </p:cNvSpPr>
          <p:nvPr>
            <p:ph sz="quarter" idx="1"/>
          </p:nvPr>
        </p:nvSpPr>
        <p:spPr>
          <a:xfrm>
            <a:off x="134937" y="1547812"/>
            <a:ext cx="11730998" cy="5310188"/>
          </a:xfrm>
        </p:spPr>
        <p:txBody>
          <a:bodyPr/>
          <a:lstStyle/>
          <a:p>
            <a:pPr eaLnBrk="1" hangingPunct="1">
              <a:spcAft>
                <a:spcPct val="50000"/>
              </a:spcAft>
              <a:defRPr/>
            </a:pPr>
            <a:r>
              <a:rPr lang="pt-BR" sz="3200" b="1" dirty="0">
                <a:solidFill>
                  <a:srgbClr val="FF0000"/>
                </a:solidFill>
              </a:rPr>
              <a:t>Escola de Relações Humanas</a:t>
            </a:r>
          </a:p>
          <a:p>
            <a:pPr eaLnBrk="1" hangingPunct="1">
              <a:defRPr/>
            </a:pPr>
            <a:r>
              <a:rPr lang="pt-BR" sz="3200" b="1" dirty="0">
                <a:solidFill>
                  <a:srgbClr val="00B0F0"/>
                </a:solidFill>
              </a:rPr>
              <a:t>Elton </a:t>
            </a:r>
            <a:r>
              <a:rPr lang="pt-BR" sz="3200" b="1" dirty="0" err="1">
                <a:solidFill>
                  <a:srgbClr val="00B0F0"/>
                </a:solidFill>
              </a:rPr>
              <a:t>Mayo</a:t>
            </a:r>
            <a:endParaRPr lang="pt-BR" sz="3200" b="1" dirty="0">
              <a:solidFill>
                <a:srgbClr val="00B0F0"/>
              </a:solidFill>
            </a:endParaRPr>
          </a:p>
          <a:p>
            <a:pPr lvl="1" eaLnBrk="1" hangingPunct="1">
              <a:defRPr/>
            </a:pPr>
            <a:r>
              <a:rPr lang="pt-BR" sz="3200" b="1" dirty="0"/>
              <a:t>Ênfase no estudo das </a:t>
            </a:r>
            <a:r>
              <a:rPr lang="pt-BR" sz="3200" b="1" u="sng" dirty="0"/>
              <a:t>pessoas</a:t>
            </a:r>
          </a:p>
          <a:p>
            <a:pPr lvl="1" eaLnBrk="1" hangingPunct="1">
              <a:defRPr/>
            </a:pPr>
            <a:r>
              <a:rPr lang="pt-BR" sz="3200" b="1" dirty="0"/>
              <a:t>Organização informal</a:t>
            </a:r>
          </a:p>
          <a:p>
            <a:pPr lvl="1" eaLnBrk="1" hangingPunct="1">
              <a:defRPr/>
            </a:pPr>
            <a:r>
              <a:rPr lang="pt-BR" sz="3200" b="1" dirty="0"/>
              <a:t>Ciências humanas auxiliares à Administração</a:t>
            </a:r>
          </a:p>
          <a:p>
            <a:pPr marL="457200" lvl="1" indent="0" eaLnBrk="1" hangingPunct="1">
              <a:buNone/>
              <a:defRPr/>
            </a:pPr>
            <a:r>
              <a:rPr lang="pt-BR" sz="3200" b="1" dirty="0"/>
              <a:t>  (Psicologia; Sociologia; Ciência Política;</a:t>
            </a:r>
          </a:p>
          <a:p>
            <a:pPr marL="457200" lvl="1" indent="0" eaLnBrk="1" hangingPunct="1">
              <a:buFont typeface="Arial" panose="020B0604020202020204" pitchFamily="34" charset="0"/>
              <a:buNone/>
              <a:defRPr/>
            </a:pPr>
            <a:r>
              <a:rPr lang="pt-BR" sz="3200" b="1" dirty="0"/>
              <a:t>   Antropologia etc.)</a:t>
            </a:r>
          </a:p>
          <a:p>
            <a:pPr lvl="1" eaLnBrk="1" hangingPunct="1">
              <a:defRPr/>
            </a:pPr>
            <a:r>
              <a:rPr lang="pt-BR" sz="3200" b="1" dirty="0"/>
              <a:t>Relativa valorização do fator humano</a:t>
            </a:r>
          </a:p>
          <a:p>
            <a:pPr lvl="1" eaLnBrk="1" hangingPunct="1">
              <a:defRPr/>
            </a:pPr>
            <a:r>
              <a:rPr lang="pt-BR" sz="3200" b="1" dirty="0"/>
              <a:t>Análise e desenvolvimento de instrumentos de gestão de pessoas, significativamente ligados ao controle</a:t>
            </a:r>
          </a:p>
        </p:txBody>
      </p:sp>
      <p:pic>
        <p:nvPicPr>
          <p:cNvPr id="37892" name="Picture 6" descr="http://t2.gstatic.com/images?q=tbn:hege8CPbqfsQOM:http://openlearn.open.ac.uk/file.php/2850/kmap/1232462135/images/mayo.gif">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32244" y="328613"/>
            <a:ext cx="3624818" cy="454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71776348"/>
      </p:ext>
    </p:extLst>
  </p:cSld>
  <p:clrMapOvr>
    <a:masterClrMapping/>
  </p:clrMapOvr>
  <p:transitio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1733550" y="28575"/>
            <a:ext cx="8748713" cy="1103313"/>
          </a:xfrm>
        </p:spPr>
        <p:txBody>
          <a:bodyPr/>
          <a:lstStyle/>
          <a:p>
            <a:pPr eaLnBrk="1" hangingPunct="1"/>
            <a:r>
              <a:rPr lang="pt-BR" altLang="pt-BR" b="1" dirty="0">
                <a:solidFill>
                  <a:srgbClr val="FF0000"/>
                </a:solidFill>
              </a:rPr>
              <a:t>Abordagem Sistêmica</a:t>
            </a:r>
          </a:p>
        </p:txBody>
      </p:sp>
      <p:sp>
        <p:nvSpPr>
          <p:cNvPr id="182275" name="Rectangle 3"/>
          <p:cNvSpPr>
            <a:spLocks noGrp="1" noChangeArrowheads="1"/>
          </p:cNvSpPr>
          <p:nvPr>
            <p:ph sz="quarter" idx="1"/>
          </p:nvPr>
        </p:nvSpPr>
        <p:spPr>
          <a:xfrm>
            <a:off x="1160463" y="1131888"/>
            <a:ext cx="9144000" cy="5697537"/>
          </a:xfrm>
        </p:spPr>
        <p:txBody>
          <a:bodyPr/>
          <a:lstStyle/>
          <a:p>
            <a:pPr lvl="1" eaLnBrk="1" hangingPunct="1">
              <a:defRPr/>
            </a:pPr>
            <a:r>
              <a:rPr lang="pt-BR" sz="3200" b="1" dirty="0"/>
              <a:t>Organização entendida não só como universo endógeno, mas como ente </a:t>
            </a:r>
            <a:r>
              <a:rPr lang="pt-BR" sz="3200" b="1" u="sng" dirty="0"/>
              <a:t>participante de macro ambiente</a:t>
            </a:r>
            <a:r>
              <a:rPr lang="pt-BR" sz="3200" b="1" dirty="0"/>
              <a:t> composto por e compartilhado com outras organizações</a:t>
            </a:r>
          </a:p>
          <a:p>
            <a:pPr lvl="1" eaLnBrk="1" hangingPunct="1">
              <a:defRPr/>
            </a:pPr>
            <a:r>
              <a:rPr lang="pt-BR" sz="3200" b="1" dirty="0"/>
              <a:t>Metáfora de organismos vivos que mantêm relações de trocas seletivas com o meio em busca de adaptação, equilíbrio e perenidade (</a:t>
            </a:r>
            <a:r>
              <a:rPr lang="pt-BR" sz="3200" b="1" u="sng" dirty="0"/>
              <a:t>homeostase</a:t>
            </a:r>
            <a:r>
              <a:rPr lang="pt-BR" sz="3200" b="1" dirty="0"/>
              <a:t>)</a:t>
            </a:r>
          </a:p>
          <a:p>
            <a:pPr eaLnBrk="1" hangingPunct="1">
              <a:buFont typeface="Wingdings" pitchFamily="2" charset="2"/>
              <a:buNone/>
              <a:defRPr/>
            </a:pPr>
            <a:endParaRPr lang="pt-BR" sz="900" b="1" dirty="0">
              <a:solidFill>
                <a:srgbClr val="003300"/>
              </a:solidFill>
            </a:endParaRPr>
          </a:p>
          <a:p>
            <a:pPr eaLnBrk="1" hangingPunct="1">
              <a:buFont typeface="Wingdings" pitchFamily="2" charset="2"/>
              <a:buNone/>
              <a:defRPr/>
            </a:pPr>
            <a:endParaRPr lang="pt-BR" sz="900" b="1" dirty="0">
              <a:solidFill>
                <a:srgbClr val="003300"/>
              </a:solidFill>
            </a:endParaRPr>
          </a:p>
          <a:p>
            <a:pPr eaLnBrk="1" hangingPunct="1">
              <a:buFont typeface="Wingdings" pitchFamily="2" charset="2"/>
              <a:buNone/>
              <a:defRPr/>
            </a:pPr>
            <a:r>
              <a:rPr lang="pt-BR" dirty="0">
                <a:solidFill>
                  <a:srgbClr val="00B0F0"/>
                </a:solidFill>
              </a:rPr>
              <a:t>      </a:t>
            </a:r>
            <a:r>
              <a:rPr lang="pt-BR" b="1" dirty="0">
                <a:solidFill>
                  <a:srgbClr val="00B0F0"/>
                </a:solidFill>
              </a:rPr>
              <a:t>(</a:t>
            </a:r>
            <a:r>
              <a:rPr lang="pt-BR" b="1" i="1" dirty="0">
                <a:solidFill>
                  <a:srgbClr val="00B0F0"/>
                </a:solidFill>
              </a:rPr>
              <a:t>inputs</a:t>
            </a:r>
            <a:r>
              <a:rPr lang="pt-BR" b="1" dirty="0">
                <a:solidFill>
                  <a:srgbClr val="00B0F0"/>
                </a:solidFill>
              </a:rPr>
              <a:t>) </a:t>
            </a:r>
            <a:r>
              <a:rPr lang="pt-BR" b="1" dirty="0">
                <a:solidFill>
                  <a:srgbClr val="003300"/>
                </a:solidFill>
              </a:rPr>
              <a:t>Entradas </a:t>
            </a:r>
            <a:r>
              <a:rPr lang="pt-BR" b="1" dirty="0">
                <a:solidFill>
                  <a:srgbClr val="003300"/>
                </a:solidFill>
                <a:sym typeface="Wingdings" pitchFamily="2" charset="2"/>
              </a:rPr>
              <a:t></a:t>
            </a:r>
            <a:r>
              <a:rPr lang="pt-BR" b="1" i="1" dirty="0">
                <a:solidFill>
                  <a:srgbClr val="003300"/>
                </a:solidFill>
                <a:sym typeface="Wingdings" pitchFamily="2" charset="2"/>
              </a:rPr>
              <a:t> </a:t>
            </a:r>
            <a:r>
              <a:rPr lang="pt-BR" b="1" dirty="0">
                <a:solidFill>
                  <a:srgbClr val="003300"/>
                </a:solidFill>
                <a:effectLst>
                  <a:outerShdw blurRad="38100" dist="38100" dir="2700000" algn="tl">
                    <a:srgbClr val="C0C0C0"/>
                  </a:outerShdw>
                </a:effectLst>
              </a:rPr>
              <a:t>Processamento</a:t>
            </a:r>
            <a:r>
              <a:rPr lang="pt-BR" b="1" dirty="0">
                <a:solidFill>
                  <a:srgbClr val="003300"/>
                </a:solidFill>
              </a:rPr>
              <a:t> </a:t>
            </a:r>
            <a:r>
              <a:rPr lang="pt-BR" b="1" dirty="0">
                <a:solidFill>
                  <a:srgbClr val="003300"/>
                </a:solidFill>
                <a:sym typeface="Wingdings" pitchFamily="2" charset="2"/>
              </a:rPr>
              <a:t> </a:t>
            </a:r>
            <a:r>
              <a:rPr lang="pt-BR" b="1" dirty="0">
                <a:solidFill>
                  <a:srgbClr val="003300"/>
                </a:solidFill>
              </a:rPr>
              <a:t>Saídas </a:t>
            </a:r>
            <a:r>
              <a:rPr lang="pt-BR" b="1" dirty="0">
                <a:solidFill>
                  <a:srgbClr val="00B0F0"/>
                </a:solidFill>
              </a:rPr>
              <a:t>(</a:t>
            </a:r>
            <a:r>
              <a:rPr lang="pt-BR" b="1" i="1" dirty="0">
                <a:solidFill>
                  <a:srgbClr val="00B0F0"/>
                </a:solidFill>
              </a:rPr>
              <a:t>outputs</a:t>
            </a:r>
            <a:r>
              <a:rPr lang="pt-BR" b="1" dirty="0">
                <a:solidFill>
                  <a:srgbClr val="00B0F0"/>
                </a:solidFill>
              </a:rPr>
              <a:t>)</a:t>
            </a:r>
          </a:p>
          <a:p>
            <a:pPr algn="ctr" eaLnBrk="1" hangingPunct="1">
              <a:spcBef>
                <a:spcPct val="0"/>
              </a:spcBef>
              <a:buFont typeface="Wingdings" pitchFamily="2" charset="2"/>
              <a:buNone/>
              <a:defRPr/>
            </a:pPr>
            <a:r>
              <a:rPr lang="pt-BR" b="1" dirty="0">
                <a:solidFill>
                  <a:srgbClr val="003300"/>
                </a:solidFill>
                <a:sym typeface="Wingdings" pitchFamily="2" charset="2"/>
              </a:rPr>
              <a:t></a:t>
            </a:r>
            <a:r>
              <a:rPr lang="pt-BR" b="1" dirty="0">
                <a:solidFill>
                  <a:srgbClr val="003300"/>
                </a:solidFill>
              </a:rPr>
              <a:t>      Retroalimentação      </a:t>
            </a:r>
            <a:r>
              <a:rPr lang="pt-BR" b="1" dirty="0">
                <a:solidFill>
                  <a:srgbClr val="003300"/>
                </a:solidFill>
                <a:sym typeface="Wingdings" pitchFamily="2" charset="2"/>
              </a:rPr>
              <a:t></a:t>
            </a:r>
          </a:p>
          <a:p>
            <a:pPr algn="ctr" eaLnBrk="1" hangingPunct="1">
              <a:spcBef>
                <a:spcPct val="0"/>
              </a:spcBef>
              <a:buFont typeface="Wingdings" pitchFamily="2" charset="2"/>
              <a:buNone/>
              <a:defRPr/>
            </a:pPr>
            <a:r>
              <a:rPr lang="pt-BR" b="1" dirty="0">
                <a:solidFill>
                  <a:srgbClr val="00B0F0"/>
                </a:solidFill>
                <a:sym typeface="Wingdings" pitchFamily="2" charset="2"/>
              </a:rPr>
              <a:t>(</a:t>
            </a:r>
            <a:r>
              <a:rPr lang="pt-BR" b="1" i="1" dirty="0" err="1">
                <a:solidFill>
                  <a:srgbClr val="00B0F0"/>
                </a:solidFill>
                <a:sym typeface="Wingdings" pitchFamily="2" charset="2"/>
              </a:rPr>
              <a:t>feed</a:t>
            </a:r>
            <a:r>
              <a:rPr lang="pt-BR" b="1" i="1" dirty="0">
                <a:solidFill>
                  <a:srgbClr val="00B0F0"/>
                </a:solidFill>
                <a:sym typeface="Wingdings" pitchFamily="2" charset="2"/>
              </a:rPr>
              <a:t> </a:t>
            </a:r>
            <a:r>
              <a:rPr lang="pt-BR" b="1" i="1" dirty="0" err="1">
                <a:solidFill>
                  <a:srgbClr val="00B0F0"/>
                </a:solidFill>
                <a:sym typeface="Wingdings" pitchFamily="2" charset="2"/>
              </a:rPr>
              <a:t>back</a:t>
            </a:r>
            <a:r>
              <a:rPr lang="pt-BR" b="1" dirty="0">
                <a:solidFill>
                  <a:srgbClr val="00B0F0"/>
                </a:solidFill>
                <a:sym typeface="Wingdings" pitchFamily="2" charset="2"/>
              </a:rPr>
              <a:t>)</a:t>
            </a:r>
          </a:p>
        </p:txBody>
      </p:sp>
    </p:spTree>
    <p:extLst>
      <p:ext uri="{BB962C8B-B14F-4D97-AF65-F5344CB8AC3E}">
        <p14:creationId xmlns:p14="http://schemas.microsoft.com/office/powerpoint/2010/main" val="3288157541"/>
      </p:ext>
    </p:extLst>
  </p:cSld>
  <p:clrMapOvr>
    <a:masterClrMapping/>
  </p:clrMapOvr>
  <p:transitio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a:xfrm>
            <a:off x="941388" y="0"/>
            <a:ext cx="9348787" cy="1219200"/>
          </a:xfrm>
        </p:spPr>
        <p:txBody>
          <a:bodyPr/>
          <a:lstStyle/>
          <a:p>
            <a:pPr eaLnBrk="1" hangingPunct="1"/>
            <a:r>
              <a:rPr lang="pt-BR" altLang="pt-BR" b="1" dirty="0">
                <a:solidFill>
                  <a:srgbClr val="FF0000"/>
                </a:solidFill>
              </a:rPr>
              <a:t>Abordagem Contingencial</a:t>
            </a:r>
          </a:p>
        </p:txBody>
      </p:sp>
      <p:sp>
        <p:nvSpPr>
          <p:cNvPr id="39939" name="Rectangle 3"/>
          <p:cNvSpPr>
            <a:spLocks noGrp="1" noChangeArrowheads="1"/>
          </p:cNvSpPr>
          <p:nvPr>
            <p:ph sz="quarter" idx="1"/>
          </p:nvPr>
        </p:nvSpPr>
        <p:spPr>
          <a:xfrm>
            <a:off x="204788" y="1187450"/>
            <a:ext cx="11764962" cy="6259513"/>
          </a:xfrm>
        </p:spPr>
        <p:txBody>
          <a:bodyPr/>
          <a:lstStyle/>
          <a:p>
            <a:pPr lvl="1" eaLnBrk="1" hangingPunct="1"/>
            <a:r>
              <a:rPr lang="pt-BR" altLang="pt-BR" sz="2800" b="1" u="sng" dirty="0"/>
              <a:t>Não há uma única, exclusiva, universal e definitiva Escola de Pensamento Administrativo</a:t>
            </a:r>
            <a:r>
              <a:rPr lang="pt-BR" altLang="pt-BR" sz="2800" b="1" dirty="0"/>
              <a:t>, cujo arcabouço conceitual seja capaz de oferecer racionalidade suficientemente ampla para atender a todas as exigências da praxes organizacional.</a:t>
            </a:r>
          </a:p>
          <a:p>
            <a:pPr lvl="1" eaLnBrk="1" hangingPunct="1">
              <a:buFont typeface="Wingdings 2" panose="05020102010507070707" pitchFamily="18" charset="2"/>
              <a:buNone/>
            </a:pPr>
            <a:endParaRPr lang="pt-BR" altLang="pt-BR" sz="2800" b="1" dirty="0"/>
          </a:p>
          <a:p>
            <a:pPr lvl="1" eaLnBrk="1" hangingPunct="1"/>
            <a:r>
              <a:rPr lang="pt-BR" altLang="pt-BR" sz="2800" b="1" dirty="0"/>
              <a:t>O administrador contemporâneo é produto deste novo universo da</a:t>
            </a:r>
            <a:r>
              <a:rPr lang="pt-BR" altLang="pt-BR" sz="2800" b="1" u="sng" dirty="0"/>
              <a:t> reflexão</a:t>
            </a:r>
            <a:r>
              <a:rPr lang="pt-BR" altLang="pt-BR" sz="2800" b="1" dirty="0"/>
              <a:t> e das </a:t>
            </a:r>
            <a:r>
              <a:rPr lang="pt-BR" altLang="pt-BR" sz="2800" b="1" u="sng" dirty="0"/>
              <a:t>competências</a:t>
            </a:r>
            <a:r>
              <a:rPr lang="pt-BR" altLang="pt-BR" sz="2800" b="1" dirty="0"/>
              <a:t> (melhores práticas de governança) e, portanto, deve possuir um maior </a:t>
            </a:r>
            <a:r>
              <a:rPr lang="pt-BR" altLang="pt-BR" sz="2800" b="1" i="1" u="sng" dirty="0" err="1"/>
              <a:t>savoir</a:t>
            </a:r>
            <a:r>
              <a:rPr lang="pt-BR" altLang="pt-BR" sz="2800" b="1" i="1" u="sng" dirty="0"/>
              <a:t>- </a:t>
            </a:r>
            <a:r>
              <a:rPr lang="pt-BR" altLang="pt-BR" sz="2800" b="1" i="1" u="sng" dirty="0" err="1"/>
              <a:t>faire</a:t>
            </a:r>
            <a:r>
              <a:rPr lang="pt-BR" altLang="pt-BR" sz="2800" b="1" i="1" dirty="0"/>
              <a:t>.</a:t>
            </a:r>
            <a:r>
              <a:rPr lang="pt-BR" altLang="pt-BR" sz="2800" b="1" dirty="0"/>
              <a:t> Isto é, deve ser aquele que: 1) detém domínios cognitivos amplos e diversificados; 2) é capaz de combinar esses conhecimentos de forma inteligente e útil; 3) e assim, elabora diagnósticos específicos e consistentes à situação identificada e; 4) com o competente diagnóstico realizado, seja capaz de oferecer aviamentos adequados à solução de problemas, via de regra, complexos.</a:t>
            </a:r>
          </a:p>
        </p:txBody>
      </p:sp>
    </p:spTree>
    <p:extLst>
      <p:ext uri="{BB962C8B-B14F-4D97-AF65-F5344CB8AC3E}">
        <p14:creationId xmlns:p14="http://schemas.microsoft.com/office/powerpoint/2010/main" val="1792567246"/>
      </p:ext>
    </p:extLst>
  </p:cSld>
  <p:clrMapOvr>
    <a:masterClrMapping/>
  </p:clrMapOvr>
  <p:transitio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a:xfrm>
            <a:off x="723900" y="188913"/>
            <a:ext cx="10618788" cy="1281112"/>
          </a:xfrm>
        </p:spPr>
        <p:txBody>
          <a:bodyPr/>
          <a:lstStyle/>
          <a:p>
            <a:pPr eaLnBrk="1" hangingPunct="1"/>
            <a:r>
              <a:rPr lang="pt-BR" altLang="pt-BR" sz="3200" b="1" dirty="0"/>
              <a:t>Trajetória de transformação da racionalidade científica e da administração como ciência </a:t>
            </a:r>
          </a:p>
        </p:txBody>
      </p:sp>
      <p:sp>
        <p:nvSpPr>
          <p:cNvPr id="40963" name="Rectangle 3"/>
          <p:cNvSpPr>
            <a:spLocks noGrp="1" noChangeArrowheads="1"/>
          </p:cNvSpPr>
          <p:nvPr>
            <p:ph sz="quarter" idx="1"/>
          </p:nvPr>
        </p:nvSpPr>
        <p:spPr>
          <a:xfrm>
            <a:off x="609600" y="1341438"/>
            <a:ext cx="3860800" cy="4602162"/>
          </a:xfrm>
        </p:spPr>
        <p:txBody>
          <a:bodyPr/>
          <a:lstStyle/>
          <a:p>
            <a:pPr eaLnBrk="1" hangingPunct="1"/>
            <a:endParaRPr lang="pt-BR" altLang="pt-BR" sz="1800" dirty="0"/>
          </a:p>
          <a:p>
            <a:pPr eaLnBrk="1" hangingPunct="1"/>
            <a:r>
              <a:rPr lang="pt-BR" altLang="pt-BR" sz="2400" dirty="0"/>
              <a:t>Positivismo</a:t>
            </a:r>
          </a:p>
          <a:p>
            <a:pPr eaLnBrk="1" hangingPunct="1"/>
            <a:endParaRPr lang="pt-BR" altLang="pt-BR" dirty="0"/>
          </a:p>
          <a:p>
            <a:pPr eaLnBrk="1" hangingPunct="1">
              <a:buFont typeface="Wingdings" panose="05000000000000000000" pitchFamily="2" charset="2"/>
              <a:buNone/>
            </a:pPr>
            <a:endParaRPr lang="pt-BR" altLang="pt-BR" dirty="0"/>
          </a:p>
          <a:p>
            <a:pPr eaLnBrk="1" hangingPunct="1">
              <a:lnSpc>
                <a:spcPct val="220000"/>
              </a:lnSpc>
              <a:buFont typeface="Wingdings" panose="05000000000000000000" pitchFamily="2" charset="2"/>
              <a:buNone/>
            </a:pPr>
            <a:endParaRPr lang="pt-BR" altLang="pt-BR" sz="2000" dirty="0"/>
          </a:p>
          <a:p>
            <a:pPr eaLnBrk="1" hangingPunct="1">
              <a:buFont typeface="Wingdings" panose="05000000000000000000" pitchFamily="2" charset="2"/>
              <a:buNone/>
            </a:pPr>
            <a:endParaRPr lang="pt-BR" altLang="pt-BR" sz="1400" dirty="0"/>
          </a:p>
          <a:p>
            <a:pPr eaLnBrk="1" hangingPunct="1"/>
            <a:r>
              <a:rPr lang="pt-BR" altLang="pt-BR" sz="2400" dirty="0">
                <a:solidFill>
                  <a:srgbClr val="CC9900"/>
                </a:solidFill>
              </a:rPr>
              <a:t>Dialética</a:t>
            </a:r>
          </a:p>
          <a:p>
            <a:pPr eaLnBrk="1" hangingPunct="1">
              <a:buFont typeface="Wingdings" panose="05000000000000000000" pitchFamily="2" charset="2"/>
              <a:buNone/>
            </a:pPr>
            <a:endParaRPr lang="pt-BR" altLang="pt-BR" sz="2400" dirty="0">
              <a:solidFill>
                <a:srgbClr val="CC9900"/>
              </a:solidFill>
            </a:endParaRPr>
          </a:p>
          <a:p>
            <a:pPr eaLnBrk="1" hangingPunct="1">
              <a:spcBef>
                <a:spcPts val="900"/>
              </a:spcBef>
            </a:pPr>
            <a:r>
              <a:rPr lang="pt-BR" altLang="pt-BR" sz="2400" dirty="0">
                <a:solidFill>
                  <a:srgbClr val="006600"/>
                </a:solidFill>
              </a:rPr>
              <a:t>Fenomenologia</a:t>
            </a:r>
          </a:p>
        </p:txBody>
      </p:sp>
      <p:sp>
        <p:nvSpPr>
          <p:cNvPr id="40964" name="Rectangle 4"/>
          <p:cNvSpPr>
            <a:spLocks noGrp="1" noChangeArrowheads="1"/>
          </p:cNvSpPr>
          <p:nvPr>
            <p:ph sz="quarter" idx="2"/>
          </p:nvPr>
        </p:nvSpPr>
        <p:spPr>
          <a:xfrm>
            <a:off x="4751388" y="1700213"/>
            <a:ext cx="6908800" cy="5059362"/>
          </a:xfrm>
        </p:spPr>
        <p:txBody>
          <a:bodyPr/>
          <a:lstStyle/>
          <a:p>
            <a:pPr eaLnBrk="1" hangingPunct="1"/>
            <a:r>
              <a:rPr lang="pt-BR" altLang="pt-BR" sz="2400"/>
              <a:t>Administração Científica</a:t>
            </a:r>
          </a:p>
          <a:p>
            <a:pPr eaLnBrk="1" hangingPunct="1"/>
            <a:r>
              <a:rPr lang="pt-BR" altLang="pt-BR" sz="2400"/>
              <a:t>Teoria Clássica</a:t>
            </a:r>
          </a:p>
          <a:p>
            <a:pPr eaLnBrk="1" hangingPunct="1"/>
            <a:r>
              <a:rPr lang="pt-BR" altLang="pt-BR" sz="2400"/>
              <a:t>Relações Humanas                    </a:t>
            </a:r>
          </a:p>
          <a:p>
            <a:pPr eaLnBrk="1" hangingPunct="1">
              <a:spcBef>
                <a:spcPct val="0"/>
              </a:spcBef>
              <a:buFont typeface="Wingdings" panose="05000000000000000000" pitchFamily="2" charset="2"/>
              <a:buNone/>
            </a:pPr>
            <a:r>
              <a:rPr lang="pt-BR" altLang="pt-BR" sz="2400"/>
              <a:t>	</a:t>
            </a:r>
            <a:r>
              <a:rPr lang="pt-BR" altLang="pt-BR" sz="1800"/>
              <a:t>(e respectivas escolas de pensamento derivadas: Teorias Neoclássica; da Burocracia; Estruturalista; Comportamental etc.)</a:t>
            </a:r>
          </a:p>
          <a:p>
            <a:pPr eaLnBrk="1" hangingPunct="1">
              <a:spcBef>
                <a:spcPct val="25000"/>
              </a:spcBef>
            </a:pPr>
            <a:endParaRPr lang="pt-BR" altLang="pt-BR" sz="1200"/>
          </a:p>
          <a:p>
            <a:pPr eaLnBrk="1" hangingPunct="1">
              <a:spcBef>
                <a:spcPct val="25000"/>
              </a:spcBef>
            </a:pPr>
            <a:endParaRPr lang="pt-BR" altLang="pt-BR" sz="1200"/>
          </a:p>
          <a:p>
            <a:pPr eaLnBrk="1" hangingPunct="1">
              <a:spcBef>
                <a:spcPct val="25000"/>
              </a:spcBef>
            </a:pPr>
            <a:endParaRPr lang="pt-BR" altLang="pt-BR" sz="1200"/>
          </a:p>
          <a:p>
            <a:pPr eaLnBrk="1" hangingPunct="1"/>
            <a:r>
              <a:rPr lang="pt-BR" altLang="pt-BR" sz="2400">
                <a:solidFill>
                  <a:srgbClr val="CC9900"/>
                </a:solidFill>
              </a:rPr>
              <a:t>Abordagem Sistêmica</a:t>
            </a:r>
          </a:p>
          <a:p>
            <a:pPr eaLnBrk="1" hangingPunct="1">
              <a:spcBef>
                <a:spcPct val="25000"/>
              </a:spcBef>
              <a:buFont typeface="Wingdings" panose="05000000000000000000" pitchFamily="2" charset="2"/>
              <a:buNone/>
            </a:pPr>
            <a:endParaRPr lang="pt-BR" altLang="pt-BR" sz="3600">
              <a:solidFill>
                <a:srgbClr val="CC9900"/>
              </a:solidFill>
            </a:endParaRPr>
          </a:p>
          <a:p>
            <a:pPr eaLnBrk="1" hangingPunct="1">
              <a:spcBef>
                <a:spcPct val="0"/>
              </a:spcBef>
            </a:pPr>
            <a:r>
              <a:rPr lang="pt-BR" altLang="pt-BR" sz="2400">
                <a:solidFill>
                  <a:srgbClr val="006600"/>
                </a:solidFill>
              </a:rPr>
              <a:t>Abordagem Contingencial          </a:t>
            </a:r>
          </a:p>
          <a:p>
            <a:pPr eaLnBrk="1" hangingPunct="1">
              <a:spcBef>
                <a:spcPct val="0"/>
              </a:spcBef>
              <a:buFont typeface="Wingdings" panose="05000000000000000000" pitchFamily="2" charset="2"/>
              <a:buNone/>
            </a:pPr>
            <a:r>
              <a:rPr lang="pt-BR" altLang="pt-BR" sz="2400">
                <a:solidFill>
                  <a:srgbClr val="006600"/>
                </a:solidFill>
              </a:rPr>
              <a:t>	</a:t>
            </a:r>
            <a:r>
              <a:rPr lang="pt-BR" altLang="pt-BR" sz="1800">
                <a:solidFill>
                  <a:srgbClr val="006600"/>
                </a:solidFill>
              </a:rPr>
              <a:t>(e demais modelos contemporâneos)</a:t>
            </a:r>
          </a:p>
          <a:p>
            <a:pPr eaLnBrk="1" hangingPunct="1"/>
            <a:endParaRPr lang="pt-BR" altLang="pt-BR" sz="2400">
              <a:solidFill>
                <a:srgbClr val="006600"/>
              </a:solidFill>
            </a:endParaRPr>
          </a:p>
        </p:txBody>
      </p:sp>
    </p:spTree>
    <p:extLst>
      <p:ext uri="{BB962C8B-B14F-4D97-AF65-F5344CB8AC3E}">
        <p14:creationId xmlns:p14="http://schemas.microsoft.com/office/powerpoint/2010/main" val="1524605927"/>
      </p:ext>
    </p:extLst>
  </p:cSld>
  <p:clrMapOvr>
    <a:masterClrMapping/>
  </p:clrMapOvr>
  <p:transition spd="slow"/>
</p:sld>
</file>

<file path=ppt/slides/slide39.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useBgFill="1">
        <p:nvSpPr>
          <p:cNvPr id="136" name="Rectangle 135">
            <a:extLst>
              <a:ext uri="{FF2B5EF4-FFF2-40B4-BE49-F238E27FC236}">
                <a16:creationId xmlns:a16="http://schemas.microsoft.com/office/drawing/2014/main" id="{201CC55D-ED54-4C5C-95E6-10947BD110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82" name="Rectangle 2"/>
          <p:cNvSpPr>
            <a:spLocks noGrp="1" noChangeArrowheads="1"/>
          </p:cNvSpPr>
          <p:nvPr>
            <p:ph type="title"/>
          </p:nvPr>
        </p:nvSpPr>
        <p:spPr>
          <a:xfrm>
            <a:off x="589560" y="856180"/>
            <a:ext cx="4560584" cy="1128068"/>
          </a:xfrm>
        </p:spPr>
        <p:txBody>
          <a:bodyPr lIns="92075" tIns="46038" rIns="92075" bIns="46038" anchor="ctr">
            <a:normAutofit/>
          </a:bodyPr>
          <a:lstStyle/>
          <a:p>
            <a:pPr eaLnBrk="1" hangingPunct="1"/>
            <a:r>
              <a:rPr lang="pt-BR" altLang="pt-BR" sz="3700" b="1"/>
              <a:t>Formação clássica de gestores</a:t>
            </a:r>
          </a:p>
        </p:txBody>
      </p:sp>
      <p:grpSp>
        <p:nvGrpSpPr>
          <p:cNvPr id="138" name="Group 137">
            <a:extLst>
              <a:ext uri="{FF2B5EF4-FFF2-40B4-BE49-F238E27FC236}">
                <a16:creationId xmlns:a16="http://schemas.microsoft.com/office/drawing/2014/main" id="{1DE889C7-FAD6-4397-98E2-05D50348445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1083484"/>
            <a:ext cx="355196" cy="673460"/>
            <a:chOff x="0" y="823811"/>
            <a:chExt cx="355196" cy="673460"/>
          </a:xfrm>
        </p:grpSpPr>
        <p:sp>
          <p:nvSpPr>
            <p:cNvPr id="139" name="Rectangle 138">
              <a:extLst>
                <a:ext uri="{FF2B5EF4-FFF2-40B4-BE49-F238E27FC236}">
                  <a16:creationId xmlns:a16="http://schemas.microsoft.com/office/drawing/2014/main" id="{F399A70F-F8CD-4992-9EF5-6CF15472E73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823811"/>
              <a:ext cx="87363"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139">
              <a:extLst>
                <a:ext uri="{FF2B5EF4-FFF2-40B4-BE49-F238E27FC236}">
                  <a16:creationId xmlns:a16="http://schemas.microsoft.com/office/drawing/2014/main" id="{48F4FEDC-6D80-458C-A665-075D9B9500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59341" y="823811"/>
              <a:ext cx="195855" cy="67346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2" name="Rectangle 141">
            <a:extLst>
              <a:ext uri="{FF2B5EF4-FFF2-40B4-BE49-F238E27FC236}">
                <a16:creationId xmlns:a16="http://schemas.microsoft.com/office/drawing/2014/main" id="{3873B707-463F-40B0-8227-E8CC6C67EB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665085" y="2090569"/>
            <a:ext cx="4297680" cy="274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083" name="Rectangle 3"/>
          <p:cNvSpPr>
            <a:spLocks noGrp="1" noChangeArrowheads="1"/>
          </p:cNvSpPr>
          <p:nvPr>
            <p:ph sz="quarter" idx="1"/>
          </p:nvPr>
        </p:nvSpPr>
        <p:spPr>
          <a:xfrm>
            <a:off x="590719" y="2330505"/>
            <a:ext cx="4559425" cy="3979585"/>
          </a:xfrm>
        </p:spPr>
        <p:txBody>
          <a:bodyPr lIns="92075" tIns="46038" rIns="92075" bIns="46038" anchor="ctr">
            <a:normAutofit lnSpcReduction="10000"/>
          </a:bodyPr>
          <a:lstStyle/>
          <a:p>
            <a:pPr eaLnBrk="1" hangingPunct="1"/>
            <a:endParaRPr lang="pt-BR" altLang="pt-BR" sz="2000" dirty="0"/>
          </a:p>
          <a:p>
            <a:pPr eaLnBrk="1" hangingPunct="1"/>
            <a:r>
              <a:rPr lang="pt-BR" altLang="pt-BR" b="1" dirty="0"/>
              <a:t>Gerência como razão científica</a:t>
            </a:r>
          </a:p>
          <a:p>
            <a:pPr eaLnBrk="1" hangingPunct="1"/>
            <a:endParaRPr lang="pt-BR" altLang="pt-BR" b="1" dirty="0"/>
          </a:p>
          <a:p>
            <a:pPr eaLnBrk="1" hangingPunct="1"/>
            <a:r>
              <a:rPr lang="pt-BR" altLang="pt-BR" b="1" dirty="0"/>
              <a:t>Praxes baseada em ações ordenadas e planejadas</a:t>
            </a:r>
          </a:p>
          <a:p>
            <a:pPr eaLnBrk="1" hangingPunct="1"/>
            <a:endParaRPr lang="pt-BR" altLang="pt-BR" b="1" dirty="0"/>
          </a:p>
          <a:p>
            <a:pPr eaLnBrk="1" hangingPunct="1"/>
            <a:r>
              <a:rPr lang="pt-BR" altLang="pt-BR" b="1" dirty="0"/>
              <a:t>Comportamento impessoal, formal e contemplativo</a:t>
            </a:r>
          </a:p>
        </p:txBody>
      </p:sp>
      <p:sp>
        <p:nvSpPr>
          <p:cNvPr id="144" name="Rectangle 143">
            <a:extLst>
              <a:ext uri="{FF2B5EF4-FFF2-40B4-BE49-F238E27FC236}">
                <a16:creationId xmlns:a16="http://schemas.microsoft.com/office/drawing/2014/main" id="{C13237C8-E62C-4F0D-A318-BD6FB6C2D1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0697670" y="0"/>
            <a:ext cx="149433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145">
            <a:extLst>
              <a:ext uri="{FF2B5EF4-FFF2-40B4-BE49-F238E27FC236}">
                <a16:creationId xmlns:a16="http://schemas.microsoft.com/office/drawing/2014/main" id="{19C9EAEA-39D0-4B0E-A0EB-51E7B2674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85810" y="513853"/>
            <a:ext cx="6009366" cy="583457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descr="Foto stock: Homem · terno · rosa · camisas · janota · data">
            <a:extLst>
              <a:ext uri="{FF2B5EF4-FFF2-40B4-BE49-F238E27FC236}">
                <a16:creationId xmlns:a16="http://schemas.microsoft.com/office/drawing/2014/main" id="{D0F96681-A639-FE4A-BAD3-93C7F148D6A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4" b="3065"/>
          <a:stretch/>
        </p:blipFill>
        <p:spPr bwMode="auto">
          <a:xfrm>
            <a:off x="5977788" y="799352"/>
            <a:ext cx="5425410" cy="5259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72754099"/>
      </p:ext>
    </p:extLst>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useBgFill="1">
        <p:nvSpPr>
          <p:cNvPr id="137" name="Rectangle 136">
            <a:extLst>
              <a:ext uri="{FF2B5EF4-FFF2-40B4-BE49-F238E27FC236}">
                <a16:creationId xmlns:a16="http://schemas.microsoft.com/office/drawing/2014/main" id="{3346177D-ADC4-4968-B747-5CFCD390B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106" name="Rectangle 2"/>
          <p:cNvSpPr>
            <a:spLocks noGrp="1" noChangeArrowheads="1"/>
          </p:cNvSpPr>
          <p:nvPr>
            <p:ph type="title"/>
          </p:nvPr>
        </p:nvSpPr>
        <p:spPr>
          <a:xfrm>
            <a:off x="5596501" y="501594"/>
            <a:ext cx="5754896" cy="1655483"/>
          </a:xfrm>
        </p:spPr>
        <p:txBody>
          <a:bodyPr lIns="92075" tIns="46038" rIns="92075" bIns="46038" anchor="b">
            <a:normAutofit/>
          </a:bodyPr>
          <a:lstStyle/>
          <a:p>
            <a:pPr eaLnBrk="1" hangingPunct="1"/>
            <a:r>
              <a:rPr lang="pt-BR" altLang="pt-BR" sz="4000" b="1" dirty="0"/>
              <a:t>Realidade contemporânea</a:t>
            </a:r>
          </a:p>
        </p:txBody>
      </p:sp>
      <p:pic>
        <p:nvPicPr>
          <p:cNvPr id="1026" name="Picture 2" descr="surprise elderly man with glasses attention gesture index finger up. Pop art retro  illustration vintage kitsch">
            <a:extLst>
              <a:ext uri="{FF2B5EF4-FFF2-40B4-BE49-F238E27FC236}">
                <a16:creationId xmlns:a16="http://schemas.microsoft.com/office/drawing/2014/main" id="{09776837-DADE-0544-B7C9-83ABCD39252B}"/>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7645" b="-4"/>
          <a:stretch/>
        </p:blipFill>
        <p:spPr bwMode="auto">
          <a:xfrm>
            <a:off x="671514" y="584811"/>
            <a:ext cx="4272782" cy="5958864"/>
          </a:xfrm>
          <a:prstGeom prst="rect">
            <a:avLst/>
          </a:prstGeom>
          <a:noFill/>
          <a:extLst>
            <a:ext uri="{909E8E84-426E-40DD-AFC4-6F175D3DCCD1}">
              <a14:hiddenFill xmlns:a14="http://schemas.microsoft.com/office/drawing/2010/main">
                <a:solidFill>
                  <a:srgbClr val="FFFFFF"/>
                </a:solidFill>
              </a14:hiddenFill>
            </a:ext>
          </a:extLst>
        </p:spPr>
      </p:pic>
      <p:sp>
        <p:nvSpPr>
          <p:cNvPr id="47107" name="Rectangle 3"/>
          <p:cNvSpPr>
            <a:spLocks noGrp="1" noChangeArrowheads="1"/>
          </p:cNvSpPr>
          <p:nvPr>
            <p:ph sz="quarter" idx="1"/>
          </p:nvPr>
        </p:nvSpPr>
        <p:spPr>
          <a:xfrm>
            <a:off x="5596502" y="2405894"/>
            <a:ext cx="5754896" cy="3014765"/>
          </a:xfrm>
        </p:spPr>
        <p:txBody>
          <a:bodyPr lIns="92075" tIns="46038" rIns="92075" bIns="46038" anchor="t">
            <a:normAutofit fontScale="92500" lnSpcReduction="20000"/>
          </a:bodyPr>
          <a:lstStyle/>
          <a:p>
            <a:pPr eaLnBrk="1" hangingPunct="1"/>
            <a:endParaRPr lang="pt-BR" altLang="pt-BR" sz="2000" dirty="0"/>
          </a:p>
          <a:p>
            <a:pPr eaLnBrk="1" hangingPunct="1"/>
            <a:r>
              <a:rPr lang="pt-BR" altLang="pt-BR" b="1" dirty="0"/>
              <a:t>Gerência como arte</a:t>
            </a:r>
          </a:p>
          <a:p>
            <a:pPr eaLnBrk="1" hangingPunct="1"/>
            <a:endParaRPr lang="pt-BR" altLang="pt-BR" b="1" dirty="0"/>
          </a:p>
          <a:p>
            <a:pPr eaLnBrk="1" hangingPunct="1"/>
            <a:r>
              <a:rPr lang="pt-BR" altLang="pt-BR" b="1" dirty="0"/>
              <a:t>Praxes da contingência e imprevisibilidade</a:t>
            </a:r>
          </a:p>
          <a:p>
            <a:pPr eaLnBrk="1" hangingPunct="1"/>
            <a:endParaRPr lang="pt-BR" altLang="pt-BR" b="1" dirty="0"/>
          </a:p>
          <a:p>
            <a:pPr eaLnBrk="1" hangingPunct="1"/>
            <a:r>
              <a:rPr lang="pt-BR" altLang="pt-BR" b="1" dirty="0"/>
              <a:t>Comportamento pessoal, informal, interativo e intuitivo</a:t>
            </a:r>
          </a:p>
        </p:txBody>
      </p:sp>
      <p:sp>
        <p:nvSpPr>
          <p:cNvPr id="139" name="Rectangle 138">
            <a:extLst>
              <a:ext uri="{FF2B5EF4-FFF2-40B4-BE49-F238E27FC236}">
                <a16:creationId xmlns:a16="http://schemas.microsoft.com/office/drawing/2014/main" id="{0844A943-BF79-4FEA-ABB1-3BD54D23660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6400799"/>
            <a:ext cx="12192000" cy="456773"/>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1" name="Rectangle 140">
            <a:extLst>
              <a:ext uri="{FF2B5EF4-FFF2-40B4-BE49-F238E27FC236}">
                <a16:creationId xmlns:a16="http://schemas.microsoft.com/office/drawing/2014/main" id="{6437CC72-F4A8-4DC3-AFAB-D22C482C81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6400799"/>
            <a:ext cx="8153398" cy="456772"/>
          </a:xfrm>
          <a:prstGeom prst="rect">
            <a:avLst/>
          </a:prstGeom>
          <a:gradFill>
            <a:gsLst>
              <a:gs pos="0">
                <a:srgbClr val="000000">
                  <a:alpha val="63000"/>
                </a:srgbClr>
              </a:gs>
              <a:gs pos="100000">
                <a:schemeClr val="accent1">
                  <a:lumMod val="7500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42676283"/>
      </p:ext>
    </p:extLst>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1603375" y="231775"/>
            <a:ext cx="7177088" cy="1143000"/>
          </a:xfrm>
        </p:spPr>
        <p:txBody>
          <a:bodyPr lIns="92075" tIns="46038" rIns="92075" bIns="46038"/>
          <a:lstStyle/>
          <a:p>
            <a:pPr eaLnBrk="1" hangingPunct="1"/>
            <a:r>
              <a:rPr lang="pt-BR" altLang="pt-BR" b="1" dirty="0">
                <a:solidFill>
                  <a:srgbClr val="00B0F0"/>
                </a:solidFill>
              </a:rPr>
              <a:t>Novas habilidades exigidas</a:t>
            </a:r>
          </a:p>
        </p:txBody>
      </p:sp>
      <p:sp>
        <p:nvSpPr>
          <p:cNvPr id="48131" name="Rectangle 3"/>
          <p:cNvSpPr>
            <a:spLocks noGrp="1" noChangeArrowheads="1"/>
          </p:cNvSpPr>
          <p:nvPr>
            <p:ph sz="quarter" idx="1"/>
          </p:nvPr>
        </p:nvSpPr>
        <p:spPr>
          <a:xfrm>
            <a:off x="1968500" y="1655763"/>
            <a:ext cx="6448425" cy="4429125"/>
          </a:xfrm>
        </p:spPr>
        <p:txBody>
          <a:bodyPr lIns="92075" tIns="46038" rIns="92075" bIns="46038"/>
          <a:lstStyle/>
          <a:p>
            <a:pPr eaLnBrk="1" hangingPunct="1"/>
            <a:endParaRPr lang="pt-BR" altLang="pt-BR"/>
          </a:p>
          <a:p>
            <a:pPr eaLnBrk="1" hangingPunct="1"/>
            <a:r>
              <a:rPr lang="pt-BR" altLang="pt-BR" sz="4800" b="1"/>
              <a:t>Cognição</a:t>
            </a:r>
          </a:p>
          <a:p>
            <a:pPr eaLnBrk="1" hangingPunct="1"/>
            <a:endParaRPr lang="pt-BR" altLang="pt-BR" sz="4800" b="1"/>
          </a:p>
          <a:p>
            <a:pPr eaLnBrk="1" hangingPunct="1"/>
            <a:r>
              <a:rPr lang="pt-BR" altLang="pt-BR" sz="4800" b="1"/>
              <a:t>Comportamento</a:t>
            </a:r>
          </a:p>
          <a:p>
            <a:pPr eaLnBrk="1" hangingPunct="1"/>
            <a:endParaRPr lang="pt-BR" altLang="pt-BR" sz="4800" b="1"/>
          </a:p>
          <a:p>
            <a:pPr eaLnBrk="1" hangingPunct="1"/>
            <a:r>
              <a:rPr lang="pt-BR" altLang="pt-BR" sz="4800" b="1"/>
              <a:t>Ação</a:t>
            </a:r>
          </a:p>
        </p:txBody>
      </p:sp>
    </p:spTree>
    <p:extLst>
      <p:ext uri="{BB962C8B-B14F-4D97-AF65-F5344CB8AC3E}">
        <p14:creationId xmlns:p14="http://schemas.microsoft.com/office/powerpoint/2010/main" val="145387513"/>
      </p:ext>
    </p:extLst>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1677988" y="280988"/>
            <a:ext cx="8951912" cy="1143000"/>
          </a:xfrm>
        </p:spPr>
        <p:txBody>
          <a:bodyPr lIns="92075" tIns="46038" rIns="92075" bIns="46038"/>
          <a:lstStyle/>
          <a:p>
            <a:pPr eaLnBrk="1" hangingPunct="1"/>
            <a:r>
              <a:rPr lang="pt-BR" altLang="pt-BR" sz="3600" dirty="0"/>
              <a:t> </a:t>
            </a:r>
            <a:r>
              <a:rPr lang="pt-BR" altLang="pt-BR" b="1" dirty="0">
                <a:solidFill>
                  <a:srgbClr val="FF0000"/>
                </a:solidFill>
              </a:rPr>
              <a:t>Revisando as variáveis administrativas</a:t>
            </a:r>
          </a:p>
        </p:txBody>
      </p:sp>
      <p:sp>
        <p:nvSpPr>
          <p:cNvPr id="49155" name="Rectangle 3"/>
          <p:cNvSpPr>
            <a:spLocks noGrp="1" noChangeArrowheads="1"/>
          </p:cNvSpPr>
          <p:nvPr>
            <p:ph sz="quarter" idx="1"/>
          </p:nvPr>
        </p:nvSpPr>
        <p:spPr>
          <a:xfrm>
            <a:off x="1571625" y="1830388"/>
            <a:ext cx="7315200" cy="4133850"/>
          </a:xfrm>
        </p:spPr>
        <p:txBody>
          <a:bodyPr lIns="92075" tIns="46038" rIns="92075" bIns="46038"/>
          <a:lstStyle/>
          <a:p>
            <a:pPr eaLnBrk="1" hangingPunct="1">
              <a:spcBef>
                <a:spcPts val="1200"/>
              </a:spcBef>
            </a:pPr>
            <a:r>
              <a:rPr lang="pt-BR" altLang="pt-BR" sz="4800" b="1"/>
              <a:t>Estrutura</a:t>
            </a:r>
          </a:p>
          <a:p>
            <a:pPr eaLnBrk="1" hangingPunct="1">
              <a:spcBef>
                <a:spcPts val="1200"/>
              </a:spcBef>
            </a:pPr>
            <a:r>
              <a:rPr lang="pt-BR" altLang="pt-BR" sz="4800" b="1"/>
              <a:t>Estratégia</a:t>
            </a:r>
          </a:p>
          <a:p>
            <a:pPr eaLnBrk="1" hangingPunct="1">
              <a:spcBef>
                <a:spcPts val="1200"/>
              </a:spcBef>
            </a:pPr>
            <a:r>
              <a:rPr lang="pt-BR" altLang="pt-BR" sz="4800" b="1"/>
              <a:t>Decisão</a:t>
            </a:r>
          </a:p>
          <a:p>
            <a:pPr eaLnBrk="1" hangingPunct="1">
              <a:spcBef>
                <a:spcPts val="1200"/>
              </a:spcBef>
            </a:pPr>
            <a:r>
              <a:rPr lang="pt-BR" altLang="pt-BR" sz="4800" b="1"/>
              <a:t>Poder e liderança</a:t>
            </a:r>
          </a:p>
          <a:p>
            <a:pPr eaLnBrk="1" hangingPunct="1">
              <a:spcBef>
                <a:spcPts val="1200"/>
              </a:spcBef>
            </a:pPr>
            <a:r>
              <a:rPr lang="pt-BR" altLang="pt-BR" sz="4800" b="1"/>
              <a:t>Cultura</a:t>
            </a:r>
          </a:p>
        </p:txBody>
      </p:sp>
    </p:spTree>
    <p:extLst>
      <p:ext uri="{BB962C8B-B14F-4D97-AF65-F5344CB8AC3E}">
        <p14:creationId xmlns:p14="http://schemas.microsoft.com/office/powerpoint/2010/main" val="2404104865"/>
      </p:ext>
    </p:extLst>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8" name="Rectangle 2"/>
          <p:cNvSpPr>
            <a:spLocks noGrp="1" noChangeArrowheads="1"/>
          </p:cNvSpPr>
          <p:nvPr>
            <p:ph type="title"/>
          </p:nvPr>
        </p:nvSpPr>
        <p:spPr>
          <a:xfrm>
            <a:off x="1992313" y="293688"/>
            <a:ext cx="7380287" cy="831850"/>
          </a:xfrm>
        </p:spPr>
        <p:txBody>
          <a:bodyPr/>
          <a:lstStyle/>
          <a:p>
            <a:pPr eaLnBrk="1" hangingPunct="1"/>
            <a:r>
              <a:rPr lang="pt-BR" altLang="pt-BR" sz="5400" b="1"/>
              <a:t>Estrutura</a:t>
            </a:r>
          </a:p>
        </p:txBody>
      </p:sp>
      <p:sp>
        <p:nvSpPr>
          <p:cNvPr id="1049" name="Rectangle 3"/>
          <p:cNvSpPr>
            <a:spLocks noGrp="1" noChangeArrowheads="1"/>
          </p:cNvSpPr>
          <p:nvPr>
            <p:ph sz="quarter" idx="1"/>
          </p:nvPr>
        </p:nvSpPr>
        <p:spPr>
          <a:xfrm>
            <a:off x="1882775" y="1585913"/>
            <a:ext cx="3886200" cy="4824412"/>
          </a:xfrm>
        </p:spPr>
        <p:txBody>
          <a:bodyPr/>
          <a:lstStyle/>
          <a:p>
            <a:pPr eaLnBrk="1" hangingPunct="1"/>
            <a:r>
              <a:rPr lang="pt-BR" altLang="pt-BR" b="1">
                <a:solidFill>
                  <a:srgbClr val="CC9900"/>
                </a:solidFill>
              </a:rPr>
              <a:t>Piramidal, hierarquizada e rígida</a:t>
            </a:r>
          </a:p>
          <a:p>
            <a:pPr eaLnBrk="1" hangingPunct="1"/>
            <a:endParaRPr lang="pt-BR" altLang="pt-BR" b="1">
              <a:solidFill>
                <a:srgbClr val="CC9900"/>
              </a:solidFill>
            </a:endParaRPr>
          </a:p>
          <a:p>
            <a:pPr eaLnBrk="1" hangingPunct="1"/>
            <a:r>
              <a:rPr lang="pt-BR" altLang="pt-BR" b="1">
                <a:solidFill>
                  <a:srgbClr val="CC9900"/>
                </a:solidFill>
              </a:rPr>
              <a:t>Conteúdos de cargos delimitados e forte especialização</a:t>
            </a:r>
          </a:p>
          <a:p>
            <a:pPr eaLnBrk="1" hangingPunct="1"/>
            <a:endParaRPr lang="pt-BR" altLang="pt-BR" sz="2400">
              <a:solidFill>
                <a:srgbClr val="CC9900"/>
              </a:solidFill>
            </a:endParaRPr>
          </a:p>
          <a:p>
            <a:pPr eaLnBrk="1" hangingPunct="1"/>
            <a:endParaRPr lang="pt-BR" altLang="pt-BR" sz="2400"/>
          </a:p>
        </p:txBody>
      </p:sp>
      <p:sp>
        <p:nvSpPr>
          <p:cNvPr id="1050" name="Rectangle 4"/>
          <p:cNvSpPr>
            <a:spLocks noGrp="1" noChangeArrowheads="1"/>
          </p:cNvSpPr>
          <p:nvPr>
            <p:ph sz="quarter" idx="2"/>
          </p:nvPr>
        </p:nvSpPr>
        <p:spPr>
          <a:xfrm>
            <a:off x="6108700" y="1585913"/>
            <a:ext cx="4086225" cy="4656137"/>
          </a:xfrm>
        </p:spPr>
        <p:txBody>
          <a:bodyPr/>
          <a:lstStyle/>
          <a:p>
            <a:pPr eaLnBrk="1" hangingPunct="1">
              <a:spcAft>
                <a:spcPct val="10000"/>
              </a:spcAft>
            </a:pPr>
            <a:r>
              <a:rPr lang="pt-BR" altLang="pt-BR" b="1">
                <a:solidFill>
                  <a:srgbClr val="006600"/>
                </a:solidFill>
              </a:rPr>
              <a:t>Aberta, orgânica, flexível</a:t>
            </a:r>
          </a:p>
          <a:p>
            <a:pPr eaLnBrk="1" hangingPunct="1">
              <a:spcBef>
                <a:spcPct val="0"/>
              </a:spcBef>
            </a:pPr>
            <a:endParaRPr lang="pt-BR" altLang="pt-BR" b="1">
              <a:solidFill>
                <a:srgbClr val="006600"/>
              </a:solidFill>
            </a:endParaRPr>
          </a:p>
          <a:p>
            <a:pPr eaLnBrk="1" hangingPunct="1"/>
            <a:endParaRPr lang="pt-BR" altLang="pt-BR" b="1">
              <a:solidFill>
                <a:srgbClr val="006600"/>
              </a:solidFill>
            </a:endParaRPr>
          </a:p>
          <a:p>
            <a:pPr eaLnBrk="1" hangingPunct="1"/>
            <a:r>
              <a:rPr lang="pt-BR" altLang="pt-BR" b="1">
                <a:solidFill>
                  <a:srgbClr val="006600"/>
                </a:solidFill>
              </a:rPr>
              <a:t>Atividade multifuncional em equipes de trabalho autônomas</a:t>
            </a:r>
          </a:p>
          <a:p>
            <a:pPr eaLnBrk="1" hangingPunct="1"/>
            <a:endParaRPr lang="pt-BR" altLang="pt-BR" sz="2400">
              <a:solidFill>
                <a:srgbClr val="006600"/>
              </a:solidFill>
            </a:endParaRPr>
          </a:p>
          <a:p>
            <a:pPr eaLnBrk="1" hangingPunct="1"/>
            <a:endParaRPr lang="pt-BR" altLang="pt-BR" sz="2400">
              <a:solidFill>
                <a:schemeClr val="accent1"/>
              </a:solidFill>
            </a:endParaRPr>
          </a:p>
        </p:txBody>
      </p:sp>
      <p:graphicFrame>
        <p:nvGraphicFramePr>
          <p:cNvPr id="2" name="Diagrama 1"/>
          <p:cNvGraphicFramePr/>
          <p:nvPr/>
        </p:nvGraphicFramePr>
        <p:xfrm>
          <a:off x="1595438" y="4175125"/>
          <a:ext cx="3806825" cy="230028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 name="Diagrama 2"/>
          <p:cNvGraphicFramePr/>
          <p:nvPr/>
        </p:nvGraphicFramePr>
        <p:xfrm>
          <a:off x="6605588" y="4251325"/>
          <a:ext cx="3206750" cy="2451100"/>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3163566438"/>
      </p:ext>
    </p:extLst>
  </p:cSld>
  <p:clrMapOvr>
    <a:masterClrMapping/>
  </p:clrMapOvr>
  <p:transitio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1692275" y="365125"/>
            <a:ext cx="9661525" cy="1325563"/>
          </a:xfrm>
        </p:spPr>
        <p:txBody>
          <a:bodyPr/>
          <a:lstStyle/>
          <a:p>
            <a:pPr eaLnBrk="1" hangingPunct="1"/>
            <a:r>
              <a:rPr lang="pt-BR" altLang="pt-BR" sz="4800" b="1"/>
              <a:t>Estratégia</a:t>
            </a:r>
          </a:p>
        </p:txBody>
      </p:sp>
      <p:sp>
        <p:nvSpPr>
          <p:cNvPr id="50179" name="Rectangle 3"/>
          <p:cNvSpPr>
            <a:spLocks noGrp="1" noChangeArrowheads="1"/>
          </p:cNvSpPr>
          <p:nvPr>
            <p:ph sz="quarter" idx="1"/>
          </p:nvPr>
        </p:nvSpPr>
        <p:spPr>
          <a:xfrm>
            <a:off x="1557338" y="2368550"/>
            <a:ext cx="3505200" cy="2590800"/>
          </a:xfrm>
        </p:spPr>
        <p:txBody>
          <a:bodyPr/>
          <a:lstStyle/>
          <a:p>
            <a:pPr eaLnBrk="1" hangingPunct="1"/>
            <a:r>
              <a:rPr lang="pt-BR" altLang="pt-BR" b="1">
                <a:solidFill>
                  <a:srgbClr val="CC9900"/>
                </a:solidFill>
              </a:rPr>
              <a:t>Planejamento como forma de estabelecer objetivo futuro, com percurso definido, detalhado e rigoroso</a:t>
            </a:r>
          </a:p>
          <a:p>
            <a:pPr eaLnBrk="1" hangingPunct="1"/>
            <a:endParaRPr lang="pt-BR" altLang="pt-BR" sz="2400"/>
          </a:p>
          <a:p>
            <a:pPr eaLnBrk="1" hangingPunct="1"/>
            <a:endParaRPr lang="pt-BR" altLang="pt-BR" sz="2400"/>
          </a:p>
        </p:txBody>
      </p:sp>
      <p:sp>
        <p:nvSpPr>
          <p:cNvPr id="50180" name="Rectangle 4"/>
          <p:cNvSpPr>
            <a:spLocks noGrp="1" noChangeArrowheads="1"/>
          </p:cNvSpPr>
          <p:nvPr>
            <p:ph sz="quarter" idx="2"/>
          </p:nvPr>
        </p:nvSpPr>
        <p:spPr>
          <a:xfrm>
            <a:off x="6523038" y="2368550"/>
            <a:ext cx="4238625" cy="3744913"/>
          </a:xfrm>
        </p:spPr>
        <p:txBody>
          <a:bodyPr/>
          <a:lstStyle/>
          <a:p>
            <a:pPr eaLnBrk="1" hangingPunct="1"/>
            <a:r>
              <a:rPr lang="pt-BR" altLang="pt-BR" b="1">
                <a:solidFill>
                  <a:srgbClr val="006600"/>
                </a:solidFill>
              </a:rPr>
              <a:t>Competência em aprendizagem que torne a organização capaz de avaliar continuamente seus objetivos e de adaptar-se rapidamente às mudanças contingenciais</a:t>
            </a:r>
          </a:p>
          <a:p>
            <a:pPr eaLnBrk="1" hangingPunct="1"/>
            <a:endParaRPr lang="pt-BR" altLang="pt-BR" b="1"/>
          </a:p>
        </p:txBody>
      </p:sp>
    </p:spTree>
    <p:extLst>
      <p:ext uri="{BB962C8B-B14F-4D97-AF65-F5344CB8AC3E}">
        <p14:creationId xmlns:p14="http://schemas.microsoft.com/office/powerpoint/2010/main" val="622833069"/>
      </p:ext>
    </p:extLst>
  </p:cSld>
  <p:clrMapOvr>
    <a:masterClrMapping/>
  </p:clrMapOvr>
  <p:transitio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026"/>
          <p:cNvSpPr>
            <a:spLocks noGrp="1" noChangeArrowheads="1"/>
          </p:cNvSpPr>
          <p:nvPr>
            <p:ph type="title"/>
          </p:nvPr>
        </p:nvSpPr>
        <p:spPr>
          <a:xfrm>
            <a:off x="1814513" y="180975"/>
            <a:ext cx="8320087" cy="1219200"/>
          </a:xfrm>
        </p:spPr>
        <p:txBody>
          <a:bodyPr/>
          <a:lstStyle/>
          <a:p>
            <a:pPr eaLnBrk="1" hangingPunct="1"/>
            <a:r>
              <a:rPr lang="pt-BR" altLang="pt-BR" sz="4800" b="1"/>
              <a:t>Decisão</a:t>
            </a:r>
          </a:p>
        </p:txBody>
      </p:sp>
      <p:sp>
        <p:nvSpPr>
          <p:cNvPr id="51203" name="Rectangle 1027"/>
          <p:cNvSpPr>
            <a:spLocks noGrp="1" noChangeArrowheads="1"/>
          </p:cNvSpPr>
          <p:nvPr>
            <p:ph sz="quarter" idx="1"/>
          </p:nvPr>
        </p:nvSpPr>
        <p:spPr>
          <a:xfrm>
            <a:off x="1662113" y="1497013"/>
            <a:ext cx="3962400" cy="5208587"/>
          </a:xfrm>
        </p:spPr>
        <p:txBody>
          <a:bodyPr/>
          <a:lstStyle/>
          <a:p>
            <a:pPr eaLnBrk="1" hangingPunct="1">
              <a:spcAft>
                <a:spcPct val="20000"/>
              </a:spcAft>
            </a:pPr>
            <a:r>
              <a:rPr lang="pt-BR" altLang="pt-BR" b="1">
                <a:solidFill>
                  <a:srgbClr val="CC9900"/>
                </a:solidFill>
              </a:rPr>
              <a:t>Concepção de que os problemas têm causa única e, portanto, exigem uma única e melhor solução</a:t>
            </a:r>
          </a:p>
          <a:p>
            <a:pPr eaLnBrk="1" hangingPunct="1">
              <a:spcAft>
                <a:spcPct val="20000"/>
              </a:spcAft>
              <a:buFont typeface="Wingdings" panose="05000000000000000000" pitchFamily="2" charset="2"/>
              <a:buNone/>
            </a:pPr>
            <a:endParaRPr lang="pt-BR" altLang="pt-BR" b="1">
              <a:solidFill>
                <a:srgbClr val="CC9900"/>
              </a:solidFill>
            </a:endParaRPr>
          </a:p>
          <a:p>
            <a:pPr eaLnBrk="1" hangingPunct="1"/>
            <a:r>
              <a:rPr lang="pt-BR" altLang="pt-BR" b="1">
                <a:solidFill>
                  <a:srgbClr val="CC9900"/>
                </a:solidFill>
              </a:rPr>
              <a:t>Há total domínio do gestor sobre as variáveis do processo decisório e os resultados serão perenes</a:t>
            </a:r>
          </a:p>
          <a:p>
            <a:pPr eaLnBrk="1" hangingPunct="1"/>
            <a:endParaRPr lang="pt-BR" altLang="pt-BR"/>
          </a:p>
        </p:txBody>
      </p:sp>
      <p:sp>
        <p:nvSpPr>
          <p:cNvPr id="51204" name="Rectangle 1028"/>
          <p:cNvSpPr>
            <a:spLocks noGrp="1" noChangeArrowheads="1"/>
          </p:cNvSpPr>
          <p:nvPr>
            <p:ph sz="quarter" idx="2"/>
          </p:nvPr>
        </p:nvSpPr>
        <p:spPr>
          <a:xfrm>
            <a:off x="6872288" y="1497013"/>
            <a:ext cx="3657600" cy="4903787"/>
          </a:xfrm>
        </p:spPr>
        <p:txBody>
          <a:bodyPr/>
          <a:lstStyle/>
          <a:p>
            <a:pPr eaLnBrk="1" hangingPunct="1">
              <a:spcAft>
                <a:spcPct val="20000"/>
              </a:spcAft>
            </a:pPr>
            <a:r>
              <a:rPr lang="pt-BR" altLang="pt-BR" b="1">
                <a:solidFill>
                  <a:srgbClr val="006600"/>
                </a:solidFill>
              </a:rPr>
              <a:t>O problema é fruto de circunstâncias variadas e exige uma solução</a:t>
            </a:r>
          </a:p>
          <a:p>
            <a:pPr eaLnBrk="1" hangingPunct="1">
              <a:spcAft>
                <a:spcPct val="20000"/>
              </a:spcAft>
              <a:buFont typeface="Wingdings" panose="05000000000000000000" pitchFamily="2" charset="2"/>
              <a:buNone/>
            </a:pPr>
            <a:endParaRPr lang="pt-BR" altLang="pt-BR" b="1">
              <a:solidFill>
                <a:srgbClr val="006600"/>
              </a:solidFill>
            </a:endParaRPr>
          </a:p>
          <a:p>
            <a:pPr eaLnBrk="1" hangingPunct="1"/>
            <a:endParaRPr lang="pt-BR" altLang="pt-BR" sz="1600" b="1">
              <a:solidFill>
                <a:srgbClr val="006600"/>
              </a:solidFill>
            </a:endParaRPr>
          </a:p>
          <a:p>
            <a:pPr eaLnBrk="1" hangingPunct="1"/>
            <a:r>
              <a:rPr lang="pt-BR" altLang="pt-BR" b="1">
                <a:solidFill>
                  <a:srgbClr val="006600"/>
                </a:solidFill>
              </a:rPr>
              <a:t>As decisões produzem vários e inesperados efeitos colaterais, sendo a solução de caráter efêmero</a:t>
            </a:r>
          </a:p>
        </p:txBody>
      </p:sp>
    </p:spTree>
    <p:extLst>
      <p:ext uri="{BB962C8B-B14F-4D97-AF65-F5344CB8AC3E}">
        <p14:creationId xmlns:p14="http://schemas.microsoft.com/office/powerpoint/2010/main" val="1605513048"/>
      </p:ext>
    </p:extLst>
  </p:cSld>
  <p:clrMapOvr>
    <a:masterClrMapping/>
  </p:clrMapOvr>
  <p:transitio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a:xfrm>
            <a:off x="1658938" y="174625"/>
            <a:ext cx="9899650" cy="1325563"/>
          </a:xfrm>
        </p:spPr>
        <p:txBody>
          <a:bodyPr/>
          <a:lstStyle/>
          <a:p>
            <a:pPr eaLnBrk="1" hangingPunct="1"/>
            <a:r>
              <a:rPr lang="pt-BR" altLang="pt-BR" sz="4800" b="1"/>
              <a:t>Poder e liderança</a:t>
            </a:r>
          </a:p>
        </p:txBody>
      </p:sp>
      <p:sp>
        <p:nvSpPr>
          <p:cNvPr id="52227" name="Rectangle 3"/>
          <p:cNvSpPr>
            <a:spLocks noGrp="1" noChangeArrowheads="1"/>
          </p:cNvSpPr>
          <p:nvPr>
            <p:ph sz="quarter" idx="1"/>
          </p:nvPr>
        </p:nvSpPr>
        <p:spPr>
          <a:xfrm>
            <a:off x="1658938" y="1781175"/>
            <a:ext cx="3598862" cy="4830763"/>
          </a:xfrm>
        </p:spPr>
        <p:txBody>
          <a:bodyPr/>
          <a:lstStyle/>
          <a:p>
            <a:pPr eaLnBrk="1" hangingPunct="1">
              <a:spcAft>
                <a:spcPct val="50000"/>
              </a:spcAft>
            </a:pPr>
            <a:r>
              <a:rPr lang="pt-BR" altLang="pt-BR" b="1">
                <a:solidFill>
                  <a:srgbClr val="CC9900"/>
                </a:solidFill>
              </a:rPr>
              <a:t>Formal, baseado na subordinação hierárquica</a:t>
            </a:r>
          </a:p>
          <a:p>
            <a:pPr eaLnBrk="1" hangingPunct="1">
              <a:spcAft>
                <a:spcPct val="50000"/>
              </a:spcAft>
              <a:buFont typeface="Wingdings" panose="05000000000000000000" pitchFamily="2" charset="2"/>
              <a:buNone/>
            </a:pPr>
            <a:endParaRPr lang="pt-BR" altLang="pt-BR" b="1">
              <a:solidFill>
                <a:srgbClr val="CC9900"/>
              </a:solidFill>
            </a:endParaRPr>
          </a:p>
          <a:p>
            <a:pPr eaLnBrk="1" hangingPunct="1">
              <a:spcAft>
                <a:spcPct val="50000"/>
              </a:spcAft>
            </a:pPr>
            <a:r>
              <a:rPr lang="pt-BR" altLang="pt-BR" b="1">
                <a:solidFill>
                  <a:srgbClr val="CC9900"/>
                </a:solidFill>
              </a:rPr>
              <a:t>Sistema de sanções e recompensas, com estimulo à competição individual</a:t>
            </a:r>
          </a:p>
          <a:p>
            <a:pPr eaLnBrk="1" hangingPunct="1"/>
            <a:endParaRPr lang="pt-BR" altLang="pt-BR" sz="2400"/>
          </a:p>
        </p:txBody>
      </p:sp>
      <p:sp>
        <p:nvSpPr>
          <p:cNvPr id="52228" name="Rectangle 4"/>
          <p:cNvSpPr>
            <a:spLocks noGrp="1" noChangeArrowheads="1"/>
          </p:cNvSpPr>
          <p:nvPr>
            <p:ph sz="quarter" idx="2"/>
          </p:nvPr>
        </p:nvSpPr>
        <p:spPr>
          <a:xfrm>
            <a:off x="6710363" y="1704975"/>
            <a:ext cx="4114800" cy="4906963"/>
          </a:xfrm>
        </p:spPr>
        <p:txBody>
          <a:bodyPr/>
          <a:lstStyle/>
          <a:p>
            <a:pPr eaLnBrk="1" hangingPunct="1">
              <a:spcAft>
                <a:spcPct val="30000"/>
              </a:spcAft>
            </a:pPr>
            <a:r>
              <a:rPr lang="pt-BR" altLang="pt-BR" b="1">
                <a:solidFill>
                  <a:srgbClr val="006600"/>
                </a:solidFill>
              </a:rPr>
              <a:t>Adhocrático, baseado em relações cooperativas</a:t>
            </a:r>
          </a:p>
          <a:p>
            <a:pPr eaLnBrk="1" hangingPunct="1">
              <a:lnSpc>
                <a:spcPct val="40000"/>
              </a:lnSpc>
              <a:spcAft>
                <a:spcPct val="30000"/>
              </a:spcAft>
              <a:buFont typeface="Wingdings" panose="05000000000000000000" pitchFamily="2" charset="2"/>
              <a:buNone/>
            </a:pPr>
            <a:endParaRPr lang="pt-BR" altLang="pt-BR" b="1">
              <a:solidFill>
                <a:srgbClr val="006600"/>
              </a:solidFill>
            </a:endParaRPr>
          </a:p>
          <a:p>
            <a:pPr eaLnBrk="1" hangingPunct="1">
              <a:lnSpc>
                <a:spcPct val="40000"/>
              </a:lnSpc>
              <a:spcAft>
                <a:spcPct val="30000"/>
              </a:spcAft>
              <a:buFont typeface="Wingdings" panose="05000000000000000000" pitchFamily="2" charset="2"/>
              <a:buNone/>
            </a:pPr>
            <a:endParaRPr lang="pt-BR" altLang="pt-BR" b="1">
              <a:solidFill>
                <a:srgbClr val="006600"/>
              </a:solidFill>
            </a:endParaRPr>
          </a:p>
          <a:p>
            <a:pPr eaLnBrk="1" hangingPunct="1">
              <a:spcAft>
                <a:spcPct val="30000"/>
              </a:spcAft>
            </a:pPr>
            <a:r>
              <a:rPr lang="pt-BR" altLang="pt-BR" b="1">
                <a:solidFill>
                  <a:srgbClr val="006600"/>
                </a:solidFill>
              </a:rPr>
              <a:t>Rede de cooperação em equipes responsáveis pelos resultados coletivos do trabalho, formalizada segundo os princípios de governança corporativa</a:t>
            </a:r>
          </a:p>
        </p:txBody>
      </p:sp>
    </p:spTree>
    <p:extLst>
      <p:ext uri="{BB962C8B-B14F-4D97-AF65-F5344CB8AC3E}">
        <p14:creationId xmlns:p14="http://schemas.microsoft.com/office/powerpoint/2010/main" val="2909655970"/>
      </p:ext>
    </p:extLst>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1801813" y="365125"/>
            <a:ext cx="9551987" cy="1325563"/>
          </a:xfrm>
        </p:spPr>
        <p:txBody>
          <a:bodyPr/>
          <a:lstStyle/>
          <a:p>
            <a:pPr eaLnBrk="1" hangingPunct="1"/>
            <a:r>
              <a:rPr lang="pt-BR" altLang="pt-BR" sz="4800" b="1"/>
              <a:t>Cultura</a:t>
            </a:r>
          </a:p>
        </p:txBody>
      </p:sp>
      <p:sp>
        <p:nvSpPr>
          <p:cNvPr id="53251" name="Rectangle 3"/>
          <p:cNvSpPr>
            <a:spLocks noGrp="1" noChangeArrowheads="1"/>
          </p:cNvSpPr>
          <p:nvPr>
            <p:ph sz="quarter" idx="1"/>
          </p:nvPr>
        </p:nvSpPr>
        <p:spPr>
          <a:xfrm>
            <a:off x="1801813" y="2262188"/>
            <a:ext cx="4086225" cy="3600450"/>
          </a:xfrm>
        </p:spPr>
        <p:txBody>
          <a:bodyPr/>
          <a:lstStyle/>
          <a:p>
            <a:pPr eaLnBrk="1" hangingPunct="1"/>
            <a:r>
              <a:rPr lang="pt-BR" altLang="pt-BR" b="1">
                <a:solidFill>
                  <a:srgbClr val="CC9900"/>
                </a:solidFill>
              </a:rPr>
              <a:t>Indolência supervisionada, baseada na desconfiança e na repressão </a:t>
            </a:r>
          </a:p>
          <a:p>
            <a:pPr eaLnBrk="1" hangingPunct="1">
              <a:buFont typeface="Wingdings" panose="05000000000000000000" pitchFamily="2" charset="2"/>
              <a:buNone/>
            </a:pPr>
            <a:endParaRPr lang="pt-BR" altLang="pt-BR" b="1">
              <a:solidFill>
                <a:srgbClr val="CC9900"/>
              </a:solidFill>
            </a:endParaRPr>
          </a:p>
          <a:p>
            <a:pPr eaLnBrk="1" hangingPunct="1"/>
            <a:r>
              <a:rPr lang="pt-BR" altLang="pt-BR" b="1">
                <a:solidFill>
                  <a:srgbClr val="CC9900"/>
                </a:solidFill>
              </a:rPr>
              <a:t>Competição e sucesso econômico a qualquer custo</a:t>
            </a:r>
          </a:p>
        </p:txBody>
      </p:sp>
      <p:sp>
        <p:nvSpPr>
          <p:cNvPr id="53252" name="Rectangle 4"/>
          <p:cNvSpPr>
            <a:spLocks noGrp="1" noChangeArrowheads="1"/>
          </p:cNvSpPr>
          <p:nvPr>
            <p:ph sz="quarter" idx="2"/>
          </p:nvPr>
        </p:nvSpPr>
        <p:spPr>
          <a:xfrm>
            <a:off x="6365875" y="2260600"/>
            <a:ext cx="4086225" cy="3384550"/>
          </a:xfrm>
        </p:spPr>
        <p:txBody>
          <a:bodyPr/>
          <a:lstStyle/>
          <a:p>
            <a:pPr eaLnBrk="1" hangingPunct="1"/>
            <a:r>
              <a:rPr lang="pt-BR" altLang="pt-BR" b="1">
                <a:solidFill>
                  <a:srgbClr val="006600"/>
                </a:solidFill>
              </a:rPr>
              <a:t>Integridade, confiança, autodeterminação e criatividade</a:t>
            </a:r>
          </a:p>
          <a:p>
            <a:pPr eaLnBrk="1" hangingPunct="1"/>
            <a:endParaRPr lang="pt-BR" altLang="pt-BR" sz="5400" b="1">
              <a:solidFill>
                <a:srgbClr val="006600"/>
              </a:solidFill>
            </a:endParaRPr>
          </a:p>
          <a:p>
            <a:pPr eaLnBrk="1" hangingPunct="1"/>
            <a:r>
              <a:rPr lang="pt-BR" altLang="pt-BR" b="1">
                <a:solidFill>
                  <a:srgbClr val="006600"/>
                </a:solidFill>
              </a:rPr>
              <a:t>Responsabilidade socio-ambiental e respeito à cidadania</a:t>
            </a:r>
          </a:p>
        </p:txBody>
      </p:sp>
    </p:spTree>
    <p:extLst>
      <p:ext uri="{BB962C8B-B14F-4D97-AF65-F5344CB8AC3E}">
        <p14:creationId xmlns:p14="http://schemas.microsoft.com/office/powerpoint/2010/main" val="2430040332"/>
      </p:ext>
    </p:extLst>
  </p:cSld>
  <p:clrMapOvr>
    <a:masterClrMapping/>
  </p:clrMapOvr>
  <p:transitio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ítulo 1"/>
          <p:cNvSpPr>
            <a:spLocks noGrp="1"/>
          </p:cNvSpPr>
          <p:nvPr>
            <p:ph type="title"/>
          </p:nvPr>
        </p:nvSpPr>
        <p:spPr>
          <a:xfrm>
            <a:off x="996950" y="365125"/>
            <a:ext cx="10356850" cy="1325563"/>
          </a:xfrm>
        </p:spPr>
        <p:txBody>
          <a:bodyPr/>
          <a:lstStyle/>
          <a:p>
            <a:r>
              <a:rPr lang="pt-BR" altLang="pt-BR"/>
              <a:t>*</a:t>
            </a:r>
            <a:r>
              <a:rPr lang="pt-BR" altLang="pt-BR" b="1"/>
              <a:t>Áreas funcionais</a:t>
            </a:r>
          </a:p>
        </p:txBody>
      </p:sp>
      <p:sp>
        <p:nvSpPr>
          <p:cNvPr id="3" name="Espaço Reservado para Conteúdo 2"/>
          <p:cNvSpPr>
            <a:spLocks noGrp="1"/>
          </p:cNvSpPr>
          <p:nvPr>
            <p:ph idx="1"/>
          </p:nvPr>
        </p:nvSpPr>
        <p:spPr>
          <a:xfrm>
            <a:off x="852488" y="1752600"/>
            <a:ext cx="8686800" cy="4465638"/>
          </a:xfrm>
        </p:spPr>
        <p:txBody>
          <a:bodyPr/>
          <a:lstStyle/>
          <a:p>
            <a:pPr>
              <a:defRPr/>
            </a:pPr>
            <a:r>
              <a:rPr lang="pt-BR" sz="4000" b="1" dirty="0"/>
              <a:t>Administração da Produção</a:t>
            </a:r>
          </a:p>
          <a:p>
            <a:pPr>
              <a:defRPr/>
            </a:pPr>
            <a:endParaRPr lang="pt-BR" dirty="0"/>
          </a:p>
          <a:p>
            <a:pPr>
              <a:defRPr/>
            </a:pPr>
            <a:r>
              <a:rPr lang="pt-BR" sz="3600" b="1" dirty="0"/>
              <a:t>Desenvolvimento de produto</a:t>
            </a:r>
          </a:p>
          <a:p>
            <a:pPr>
              <a:defRPr/>
            </a:pPr>
            <a:r>
              <a:rPr lang="pt-BR" sz="3600" b="1" dirty="0"/>
              <a:t>Desenvolvimento de processo</a:t>
            </a:r>
          </a:p>
          <a:p>
            <a:pPr>
              <a:defRPr/>
            </a:pPr>
            <a:r>
              <a:rPr lang="pt-BR" sz="3600" b="1" dirty="0"/>
              <a:t>Planejamento e Controle</a:t>
            </a:r>
          </a:p>
          <a:p>
            <a:pPr marL="0" indent="0">
              <a:buFont typeface="Arial" panose="020B0604020202020204" pitchFamily="34" charset="0"/>
              <a:buNone/>
              <a:defRPr/>
            </a:pPr>
            <a:r>
              <a:rPr lang="pt-BR" sz="3600" b="1" dirty="0"/>
              <a:t>    da Produção (PCP)</a:t>
            </a:r>
          </a:p>
          <a:p>
            <a:pPr>
              <a:defRPr/>
            </a:pPr>
            <a:r>
              <a:rPr lang="pt-BR" sz="3600" b="1" dirty="0"/>
              <a:t>Gestão da Qualidade</a:t>
            </a:r>
          </a:p>
        </p:txBody>
      </p:sp>
      <p:pic>
        <p:nvPicPr>
          <p:cNvPr id="4198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61225" y="323850"/>
            <a:ext cx="4930775" cy="601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51234768"/>
      </p:ext>
    </p:extLst>
  </p:cSld>
  <p:clrMapOvr>
    <a:masterClrMapping/>
  </p:clrMapOvr>
  <p:transitio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ítulo 1"/>
          <p:cNvSpPr>
            <a:spLocks noGrp="1"/>
          </p:cNvSpPr>
          <p:nvPr>
            <p:ph type="title"/>
          </p:nvPr>
        </p:nvSpPr>
        <p:spPr/>
        <p:txBody>
          <a:bodyPr/>
          <a:lstStyle/>
          <a:p>
            <a:r>
              <a:rPr lang="pt-BR" altLang="pt-BR"/>
              <a:t>*</a:t>
            </a:r>
            <a:r>
              <a:rPr lang="pt-BR" altLang="pt-BR" b="1"/>
              <a:t>Áreas funcionais</a:t>
            </a:r>
          </a:p>
        </p:txBody>
      </p:sp>
      <p:sp>
        <p:nvSpPr>
          <p:cNvPr id="3" name="Espaço Reservado para Conteúdo 2"/>
          <p:cNvSpPr>
            <a:spLocks noGrp="1"/>
          </p:cNvSpPr>
          <p:nvPr>
            <p:ph idx="1"/>
          </p:nvPr>
        </p:nvSpPr>
        <p:spPr/>
        <p:txBody>
          <a:bodyPr/>
          <a:lstStyle/>
          <a:p>
            <a:pPr>
              <a:defRPr/>
            </a:pPr>
            <a:r>
              <a:rPr lang="pt-BR" sz="4000" b="1" dirty="0"/>
              <a:t>Administração de Marketing</a:t>
            </a:r>
          </a:p>
          <a:p>
            <a:pPr marL="0" indent="0">
              <a:buFont typeface="Arial" panose="020B0604020202020204" pitchFamily="34" charset="0"/>
              <a:buNone/>
              <a:defRPr/>
            </a:pPr>
            <a:endParaRPr lang="pt-BR" dirty="0"/>
          </a:p>
          <a:p>
            <a:pPr>
              <a:defRPr/>
            </a:pPr>
            <a:r>
              <a:rPr lang="pt-BR" sz="4000" b="1" dirty="0"/>
              <a:t>Produto</a:t>
            </a:r>
          </a:p>
          <a:p>
            <a:pPr>
              <a:defRPr/>
            </a:pPr>
            <a:r>
              <a:rPr lang="pt-BR" sz="4000" b="1" dirty="0"/>
              <a:t>Preço</a:t>
            </a:r>
          </a:p>
          <a:p>
            <a:pPr>
              <a:defRPr/>
            </a:pPr>
            <a:r>
              <a:rPr lang="pt-BR" sz="4000" b="1" dirty="0"/>
              <a:t>Praça</a:t>
            </a:r>
          </a:p>
          <a:p>
            <a:pPr>
              <a:defRPr/>
            </a:pPr>
            <a:r>
              <a:rPr lang="pt-BR" sz="4000" b="1" dirty="0"/>
              <a:t>Promoção</a:t>
            </a:r>
          </a:p>
          <a:p>
            <a:pPr>
              <a:defRPr/>
            </a:pPr>
            <a:r>
              <a:rPr lang="pt-BR" sz="4000" b="1" dirty="0"/>
              <a:t>Pesquisa de MKT</a:t>
            </a:r>
          </a:p>
        </p:txBody>
      </p:sp>
      <p:pic>
        <p:nvPicPr>
          <p:cNvPr id="4301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660313" y="2492375"/>
            <a:ext cx="3789362" cy="2717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01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365375"/>
            <a:ext cx="5588000" cy="4192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7947187"/>
      </p:ext>
    </p:extLst>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ítulo 1"/>
          <p:cNvSpPr>
            <a:spLocks noGrp="1"/>
          </p:cNvSpPr>
          <p:nvPr>
            <p:ph type="title"/>
          </p:nvPr>
        </p:nvSpPr>
        <p:spPr>
          <a:xfrm>
            <a:off x="558800" y="365125"/>
            <a:ext cx="10795000" cy="1325563"/>
          </a:xfrm>
        </p:spPr>
        <p:txBody>
          <a:bodyPr/>
          <a:lstStyle/>
          <a:p>
            <a:r>
              <a:rPr lang="pt-BR" altLang="pt-BR"/>
              <a:t>*</a:t>
            </a:r>
            <a:r>
              <a:rPr lang="pt-BR" altLang="pt-BR" b="1"/>
              <a:t>Áreas funcionais</a:t>
            </a:r>
          </a:p>
        </p:txBody>
      </p:sp>
      <p:sp>
        <p:nvSpPr>
          <p:cNvPr id="3" name="Espaço Reservado para Conteúdo 2"/>
          <p:cNvSpPr>
            <a:spLocks noGrp="1"/>
          </p:cNvSpPr>
          <p:nvPr>
            <p:ph idx="1"/>
          </p:nvPr>
        </p:nvSpPr>
        <p:spPr>
          <a:xfrm>
            <a:off x="558800" y="1565275"/>
            <a:ext cx="9620250" cy="4465638"/>
          </a:xfrm>
        </p:spPr>
        <p:txBody>
          <a:bodyPr/>
          <a:lstStyle/>
          <a:p>
            <a:pPr>
              <a:defRPr/>
            </a:pPr>
            <a:r>
              <a:rPr lang="pt-BR" sz="4000" b="1" dirty="0"/>
              <a:t>Administração financeira</a:t>
            </a:r>
          </a:p>
          <a:p>
            <a:pPr>
              <a:defRPr/>
            </a:pPr>
            <a:endParaRPr lang="pt-BR" dirty="0"/>
          </a:p>
          <a:p>
            <a:pPr>
              <a:defRPr/>
            </a:pPr>
            <a:r>
              <a:rPr lang="pt-BR" sz="3600" b="1" dirty="0"/>
              <a:t>Financiamento</a:t>
            </a:r>
          </a:p>
          <a:p>
            <a:pPr>
              <a:defRPr/>
            </a:pPr>
            <a:r>
              <a:rPr lang="pt-BR" sz="3600" b="1" dirty="0"/>
              <a:t>Investimento</a:t>
            </a:r>
          </a:p>
          <a:p>
            <a:pPr>
              <a:defRPr/>
            </a:pPr>
            <a:r>
              <a:rPr lang="pt-BR" sz="3600" b="1" dirty="0"/>
              <a:t>Análise, planejamento</a:t>
            </a:r>
          </a:p>
          <a:p>
            <a:pPr marL="0" indent="0">
              <a:buFont typeface="Arial" panose="020B0604020202020204" pitchFamily="34" charset="0"/>
              <a:buNone/>
              <a:defRPr/>
            </a:pPr>
            <a:r>
              <a:rPr lang="pt-BR" sz="3600" b="1" dirty="0"/>
              <a:t>   e controle financeiro</a:t>
            </a:r>
          </a:p>
          <a:p>
            <a:pPr>
              <a:defRPr/>
            </a:pPr>
            <a:r>
              <a:rPr lang="pt-BR" sz="3600" b="1" dirty="0"/>
              <a:t>(risco, liquidez e rentabilidade)</a:t>
            </a:r>
          </a:p>
        </p:txBody>
      </p:sp>
      <p:pic>
        <p:nvPicPr>
          <p:cNvPr id="4403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6563" y="641350"/>
            <a:ext cx="5405437" cy="5868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90382265"/>
      </p:ext>
    </p:extLst>
  </p:cSld>
  <p:clrMapOvr>
    <a:masterClrMapping/>
  </p:clrMapOvr>
  <p:transitio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ítulo 1"/>
          <p:cNvSpPr>
            <a:spLocks noGrp="1"/>
          </p:cNvSpPr>
          <p:nvPr>
            <p:ph type="title"/>
          </p:nvPr>
        </p:nvSpPr>
        <p:spPr>
          <a:xfrm>
            <a:off x="558800" y="365125"/>
            <a:ext cx="10795000" cy="1325563"/>
          </a:xfrm>
        </p:spPr>
        <p:txBody>
          <a:bodyPr/>
          <a:lstStyle/>
          <a:p>
            <a:r>
              <a:rPr lang="pt-BR" altLang="pt-BR"/>
              <a:t>*</a:t>
            </a:r>
            <a:r>
              <a:rPr lang="pt-BR" altLang="pt-BR" b="1"/>
              <a:t>Áreas funcionais</a:t>
            </a:r>
          </a:p>
        </p:txBody>
      </p:sp>
      <p:sp>
        <p:nvSpPr>
          <p:cNvPr id="3" name="Espaço Reservado para Conteúdo 2"/>
          <p:cNvSpPr>
            <a:spLocks noGrp="1"/>
          </p:cNvSpPr>
          <p:nvPr>
            <p:ph idx="1"/>
          </p:nvPr>
        </p:nvSpPr>
        <p:spPr>
          <a:xfrm>
            <a:off x="177800" y="1466850"/>
            <a:ext cx="10490200" cy="5391150"/>
          </a:xfrm>
        </p:spPr>
        <p:txBody>
          <a:bodyPr/>
          <a:lstStyle/>
          <a:p>
            <a:pPr>
              <a:defRPr/>
            </a:pPr>
            <a:r>
              <a:rPr lang="pt-BR" sz="3600" b="1" dirty="0"/>
              <a:t>Administração de Recursos Humanos</a:t>
            </a:r>
          </a:p>
          <a:p>
            <a:pPr marL="0" indent="0">
              <a:buFont typeface="Arial" panose="020B0604020202020204" pitchFamily="34" charset="0"/>
              <a:buNone/>
              <a:defRPr/>
            </a:pPr>
            <a:endParaRPr lang="pt-BR" sz="2000" dirty="0"/>
          </a:p>
          <a:p>
            <a:pPr>
              <a:defRPr/>
            </a:pPr>
            <a:r>
              <a:rPr lang="pt-BR" b="1" dirty="0"/>
              <a:t>Planejamento de RH</a:t>
            </a:r>
          </a:p>
          <a:p>
            <a:pPr>
              <a:defRPr/>
            </a:pPr>
            <a:r>
              <a:rPr lang="pt-BR" b="1" dirty="0"/>
              <a:t>Provisão (recrutamento e seleção)</a:t>
            </a:r>
          </a:p>
          <a:p>
            <a:pPr>
              <a:defRPr/>
            </a:pPr>
            <a:r>
              <a:rPr lang="pt-BR" b="1" dirty="0"/>
              <a:t>Aplicação (cargos e avaliação</a:t>
            </a:r>
          </a:p>
          <a:p>
            <a:pPr marL="0" indent="0">
              <a:buFont typeface="Arial" panose="020B0604020202020204" pitchFamily="34" charset="0"/>
              <a:buNone/>
              <a:defRPr/>
            </a:pPr>
            <a:r>
              <a:rPr lang="pt-BR" b="1" dirty="0"/>
              <a:t>    de desempenho)</a:t>
            </a:r>
          </a:p>
          <a:p>
            <a:pPr>
              <a:defRPr/>
            </a:pPr>
            <a:r>
              <a:rPr lang="pt-BR" b="1" dirty="0"/>
              <a:t>Manutenção (salários; benefícios; higiene e</a:t>
            </a:r>
          </a:p>
          <a:p>
            <a:pPr marL="0" indent="0">
              <a:buFont typeface="Arial" panose="020B0604020202020204" pitchFamily="34" charset="0"/>
              <a:buNone/>
              <a:defRPr/>
            </a:pPr>
            <a:r>
              <a:rPr lang="pt-BR" b="1" dirty="0"/>
              <a:t>   segurança no trabalho; e relações trabalhistas)</a:t>
            </a:r>
          </a:p>
          <a:p>
            <a:pPr>
              <a:defRPr/>
            </a:pPr>
            <a:r>
              <a:rPr lang="pt-BR" b="1" dirty="0"/>
              <a:t>Desenvolvimento (treinamento e capacitação)</a:t>
            </a:r>
          </a:p>
          <a:p>
            <a:pPr>
              <a:defRPr/>
            </a:pPr>
            <a:r>
              <a:rPr lang="pt-BR" b="1" dirty="0"/>
              <a:t>Controle (auditoria e sistema de informação de RH) </a:t>
            </a:r>
          </a:p>
        </p:txBody>
      </p:sp>
      <p:pic>
        <p:nvPicPr>
          <p:cNvPr id="4506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75550" y="1249363"/>
            <a:ext cx="4576763" cy="4692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65138" y="4149725"/>
            <a:ext cx="2162175" cy="2162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5062"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949238" y="1595438"/>
            <a:ext cx="2263775" cy="200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60813897"/>
      </p:ext>
    </p:extLst>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showMasterPhAnim="0">
  <p:cSld>
    <p:bg>
      <p:bgPr>
        <a:solidFill>
          <a:schemeClr val="bg1"/>
        </a:solidFill>
        <a:effectLst/>
      </p:bgPr>
    </p:bg>
    <p:spTree>
      <p:nvGrpSpPr>
        <p:cNvPr id="1" name=""/>
        <p:cNvGrpSpPr/>
        <p:nvPr/>
      </p:nvGrpSpPr>
      <p:grpSpPr>
        <a:xfrm>
          <a:off x="0" y="0"/>
          <a:ext cx="0" cy="0"/>
          <a:chOff x="0" y="0"/>
          <a:chExt cx="0" cy="0"/>
        </a:xfrm>
      </p:grpSpPr>
      <p:sp useBgFill="1">
        <p:nvSpPr>
          <p:cNvPr id="73" name="Rectangle 72">
            <a:extLst>
              <a:ext uri="{FF2B5EF4-FFF2-40B4-BE49-F238E27FC236}">
                <a16:creationId xmlns:a16="http://schemas.microsoft.com/office/drawing/2014/main" id="{5964CBE2-084A-47DF-A704-CF5F6217B5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346" name="Rectangle 2"/>
          <p:cNvSpPr>
            <a:spLocks noGrp="1" noChangeArrowheads="1"/>
          </p:cNvSpPr>
          <p:nvPr>
            <p:ph type="title"/>
          </p:nvPr>
        </p:nvSpPr>
        <p:spPr>
          <a:xfrm>
            <a:off x="417513" y="342901"/>
            <a:ext cx="5260974" cy="1571626"/>
          </a:xfrm>
        </p:spPr>
        <p:txBody>
          <a:bodyPr vert="horz" lIns="91440" tIns="45720" rIns="91440" bIns="45720" rtlCol="0" anchor="b">
            <a:normAutofit/>
          </a:bodyPr>
          <a:lstStyle/>
          <a:p>
            <a:pPr eaLnBrk="1" hangingPunct="1"/>
            <a:r>
              <a:rPr lang="en-US" altLang="pt-BR" sz="2800" b="1" dirty="0" err="1">
                <a:solidFill>
                  <a:schemeClr val="bg1"/>
                </a:solidFill>
              </a:rPr>
              <a:t>Finalmente</a:t>
            </a:r>
            <a:r>
              <a:rPr lang="en-US" altLang="pt-BR" sz="2800" b="1" dirty="0">
                <a:solidFill>
                  <a:schemeClr val="bg1"/>
                </a:solidFill>
              </a:rPr>
              <a:t>...</a:t>
            </a:r>
          </a:p>
        </p:txBody>
      </p:sp>
      <p:sp>
        <p:nvSpPr>
          <p:cNvPr id="57347" name="Rectangle 3"/>
          <p:cNvSpPr>
            <a:spLocks noGrp="1" noChangeArrowheads="1"/>
          </p:cNvSpPr>
          <p:nvPr>
            <p:ph sz="quarter" idx="1"/>
          </p:nvPr>
        </p:nvSpPr>
        <p:spPr>
          <a:xfrm>
            <a:off x="632858" y="2814639"/>
            <a:ext cx="4830283" cy="1685924"/>
          </a:xfrm>
        </p:spPr>
        <p:txBody>
          <a:bodyPr vert="horz" lIns="91440" tIns="45720" rIns="91440" bIns="45720" rtlCol="0">
            <a:normAutofit/>
          </a:bodyPr>
          <a:lstStyle/>
          <a:p>
            <a:pPr marL="0" indent="0" eaLnBrk="1" hangingPunct="1">
              <a:buNone/>
            </a:pPr>
            <a:r>
              <a:rPr lang="en-US" altLang="pt-BR" sz="2400" b="1" dirty="0">
                <a:solidFill>
                  <a:schemeClr val="bg1"/>
                </a:solidFill>
              </a:rPr>
              <a:t>        </a:t>
            </a:r>
            <a:r>
              <a:rPr lang="en-US" altLang="pt-BR" sz="9600" b="1" dirty="0">
                <a:solidFill>
                  <a:schemeClr val="bg1"/>
                </a:solidFill>
              </a:rPr>
              <a:t>BRASIL</a:t>
            </a:r>
          </a:p>
        </p:txBody>
      </p:sp>
      <p:pic>
        <p:nvPicPr>
          <p:cNvPr id="1026" name="Picture 2" descr="Eu não quero deixar o Brasil, Quero que o Brasil me deixe | Moroz  Comunicação">
            <a:extLst>
              <a:ext uri="{FF2B5EF4-FFF2-40B4-BE49-F238E27FC236}">
                <a16:creationId xmlns:a16="http://schemas.microsoft.com/office/drawing/2014/main" id="{0D91E947-87DD-594D-9C7A-620D918872C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1344" r="14559" b="2"/>
          <a:stretch/>
        </p:blipFill>
        <p:spPr bwMode="auto">
          <a:xfrm>
            <a:off x="6096000" y="841375"/>
            <a:ext cx="5260975" cy="4707593"/>
          </a:xfrm>
          <a:custGeom>
            <a:avLst/>
            <a:gdLst/>
            <a:ahLst/>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noFill/>
          <a:effectLst>
            <a:outerShdw blurRad="381000" dist="152400" dir="5400000" algn="t" rotWithShape="0">
              <a:prstClr val="black">
                <a:alpha val="10000"/>
              </a:prstClr>
            </a:outerShdw>
          </a:effectLst>
          <a:extLst>
            <a:ext uri="{909E8E84-426E-40DD-AFC4-6F175D3DCCD1}">
              <a14:hiddenFill xmlns:a14="http://schemas.microsoft.com/office/drawing/2010/main">
                <a:solidFill>
                  <a:srgbClr val="FFFFFF"/>
                </a:solidFill>
              </a14:hiddenFill>
            </a:ext>
          </a:extLst>
        </p:spPr>
      </p:pic>
      <p:sp>
        <p:nvSpPr>
          <p:cNvPr id="75" name="Freeform: Shape 74">
            <a:extLst>
              <a:ext uri="{FF2B5EF4-FFF2-40B4-BE49-F238E27FC236}">
                <a16:creationId xmlns:a16="http://schemas.microsoft.com/office/drawing/2014/main" id="{686A5CBB-E03B-4019-8BCD-78975D39E48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7" name="Freeform: Shape 76">
            <a:extLst>
              <a:ext uri="{FF2B5EF4-FFF2-40B4-BE49-F238E27FC236}">
                <a16:creationId xmlns:a16="http://schemas.microsoft.com/office/drawing/2014/main" id="{94993204-9792-4E61-A83C-73D4379E2B1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4">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216510851"/>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57346"/>
                                        </p:tgtEl>
                                        <p:attrNameLst>
                                          <p:attrName>style.visibility</p:attrName>
                                        </p:attrNameLst>
                                      </p:cBhvr>
                                      <p:to>
                                        <p:strVal val="visible"/>
                                      </p:to>
                                    </p:set>
                                    <p:animEffect transition="in" filter="fade">
                                      <p:cBhvr>
                                        <p:cTn id="7" dur="700"/>
                                        <p:tgtEl>
                                          <p:spTgt spid="573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346"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Diagram 2"/>
          <p:cNvGraphicFramePr/>
          <p:nvPr/>
        </p:nvGraphicFramePr>
        <p:xfrm>
          <a:off x="2153469" y="1935544"/>
          <a:ext cx="8208912" cy="410445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2" name="Title 1"/>
          <p:cNvSpPr>
            <a:spLocks noGrp="1"/>
          </p:cNvSpPr>
          <p:nvPr>
            <p:ph type="title"/>
          </p:nvPr>
        </p:nvSpPr>
        <p:spPr>
          <a:xfrm>
            <a:off x="2153469" y="540912"/>
            <a:ext cx="8820150" cy="1125538"/>
          </a:xfrm>
        </p:spPr>
        <p:txBody>
          <a:bodyPr/>
          <a:lstStyle/>
          <a:p>
            <a:pPr>
              <a:defRPr/>
            </a:pPr>
            <a:r>
              <a:rPr lang="pt-BR" dirty="0"/>
              <a:t>Por que estudar</a:t>
            </a:r>
            <a:br>
              <a:rPr lang="pt-BR" dirty="0"/>
            </a:br>
            <a:r>
              <a:rPr lang="pt-BR" dirty="0"/>
              <a:t>“heranças brasileiras” </a:t>
            </a:r>
          </a:p>
        </p:txBody>
      </p:sp>
    </p:spTree>
    <p:extLst>
      <p:ext uri="{BB962C8B-B14F-4D97-AF65-F5344CB8AC3E}">
        <p14:creationId xmlns:p14="http://schemas.microsoft.com/office/powerpoint/2010/main" val="161656353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graphicEl>
                                              <a:dgm id="{7E429971-BC57-430F-BB25-C0574E5E39E3}"/>
                                            </p:graphicEl>
                                          </p:spTgt>
                                        </p:tgtEl>
                                        <p:attrNameLst>
                                          <p:attrName>style.visibility</p:attrName>
                                        </p:attrNameLst>
                                      </p:cBhvr>
                                      <p:to>
                                        <p:strVal val="visible"/>
                                      </p:to>
                                    </p:set>
                                    <p:animEffect transition="in" filter="wipe(left)">
                                      <p:cBhvr>
                                        <p:cTn id="7" dur="500"/>
                                        <p:tgtEl>
                                          <p:spTgt spid="3">
                                            <p:graphicEl>
                                              <a:dgm id="{7E429971-BC57-430F-BB25-C0574E5E39E3}"/>
                                            </p:graphic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
                                            <p:graphicEl>
                                              <a:dgm id="{D54B1729-BC98-42C1-9C6C-D65DCBA4358F}"/>
                                            </p:graphicEl>
                                          </p:spTgt>
                                        </p:tgtEl>
                                        <p:attrNameLst>
                                          <p:attrName>style.visibility</p:attrName>
                                        </p:attrNameLst>
                                      </p:cBhvr>
                                      <p:to>
                                        <p:strVal val="visible"/>
                                      </p:to>
                                    </p:set>
                                    <p:animEffect transition="in" filter="wipe(left)">
                                      <p:cBhvr>
                                        <p:cTn id="11" dur="500"/>
                                        <p:tgtEl>
                                          <p:spTgt spid="3">
                                            <p:graphicEl>
                                              <a:dgm id="{D54B1729-BC98-42C1-9C6C-D65DCBA4358F}"/>
                                            </p:graphic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
                                            <p:graphicEl>
                                              <a:dgm id="{C04276DC-EE64-470A-B8BC-09067B8045FA}"/>
                                            </p:graphicEl>
                                          </p:spTgt>
                                        </p:tgtEl>
                                        <p:attrNameLst>
                                          <p:attrName>style.visibility</p:attrName>
                                        </p:attrNameLst>
                                      </p:cBhvr>
                                      <p:to>
                                        <p:strVal val="visible"/>
                                      </p:to>
                                    </p:set>
                                    <p:animEffect transition="in" filter="wipe(left)">
                                      <p:cBhvr>
                                        <p:cTn id="15" dur="500"/>
                                        <p:tgtEl>
                                          <p:spTgt spid="3">
                                            <p:graphicEl>
                                              <a:dgm id="{C04276DC-EE64-470A-B8BC-09067B8045FA}"/>
                                            </p:graphicEl>
                                          </p:spTgt>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
                                            <p:graphicEl>
                                              <a:dgm id="{B37A5355-225B-4C6F-AED7-6C620F99EECC}"/>
                                            </p:graphicEl>
                                          </p:spTgt>
                                        </p:tgtEl>
                                        <p:attrNameLst>
                                          <p:attrName>style.visibility</p:attrName>
                                        </p:attrNameLst>
                                      </p:cBhvr>
                                      <p:to>
                                        <p:strVal val="visible"/>
                                      </p:to>
                                    </p:set>
                                    <p:animEffect transition="in" filter="wipe(left)">
                                      <p:cBhvr>
                                        <p:cTn id="19" dur="500"/>
                                        <p:tgtEl>
                                          <p:spTgt spid="3">
                                            <p:graphicEl>
                                              <a:dgm id="{B37A5355-225B-4C6F-AED7-6C620F99EECC}"/>
                                            </p:graphicEl>
                                          </p:spTgt>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3">
                                            <p:graphicEl>
                                              <a:dgm id="{F5034101-5B7D-4FE7-B47A-5A48CF39606B}"/>
                                            </p:graphicEl>
                                          </p:spTgt>
                                        </p:tgtEl>
                                        <p:attrNameLst>
                                          <p:attrName>style.visibility</p:attrName>
                                        </p:attrNameLst>
                                      </p:cBhvr>
                                      <p:to>
                                        <p:strVal val="visible"/>
                                      </p:to>
                                    </p:set>
                                    <p:animEffect transition="in" filter="wipe(left)">
                                      <p:cBhvr>
                                        <p:cTn id="23" dur="500"/>
                                        <p:tgtEl>
                                          <p:spTgt spid="3">
                                            <p:graphicEl>
                                              <a:dgm id="{F5034101-5B7D-4FE7-B47A-5A48CF39606B}"/>
                                            </p:graphicEl>
                                          </p:spTgt>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
                                            <p:graphicEl>
                                              <a:dgm id="{C7C3E6FD-D83F-4BDA-907E-B5EE041DA931}"/>
                                            </p:graphicEl>
                                          </p:spTgt>
                                        </p:tgtEl>
                                        <p:attrNameLst>
                                          <p:attrName>style.visibility</p:attrName>
                                        </p:attrNameLst>
                                      </p:cBhvr>
                                      <p:to>
                                        <p:strVal val="visible"/>
                                      </p:to>
                                    </p:set>
                                    <p:animEffect transition="in" filter="wipe(left)">
                                      <p:cBhvr>
                                        <p:cTn id="27" dur="500"/>
                                        <p:tgtEl>
                                          <p:spTgt spid="3">
                                            <p:graphicEl>
                                              <a:dgm id="{C7C3E6FD-D83F-4BDA-907E-B5EE041DA93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1712992" y="309093"/>
            <a:ext cx="8447087" cy="1449388"/>
          </a:xfrm>
        </p:spPr>
        <p:txBody>
          <a:bodyPr/>
          <a:lstStyle/>
          <a:p>
            <a:pPr>
              <a:defRPr/>
            </a:pPr>
            <a:r>
              <a:rPr lang="pt-BR" dirty="0"/>
              <a:t>Uma olhar (astigmático) do Brasil...</a:t>
            </a:r>
          </a:p>
        </p:txBody>
      </p:sp>
      <p:sp>
        <p:nvSpPr>
          <p:cNvPr id="3" name="Content Placeholder 2"/>
          <p:cNvSpPr>
            <a:spLocks noGrp="1"/>
          </p:cNvSpPr>
          <p:nvPr>
            <p:ph sz="half" idx="1"/>
            <p:custDataLst>
              <p:tags r:id="rId3"/>
            </p:custDataLst>
          </p:nvPr>
        </p:nvSpPr>
        <p:spPr>
          <a:xfrm>
            <a:off x="3307635" y="1758482"/>
            <a:ext cx="7777162" cy="4208463"/>
          </a:xfrm>
        </p:spPr>
        <p:txBody>
          <a:bodyPr>
            <a:normAutofit/>
          </a:bodyPr>
          <a:lstStyle/>
          <a:p>
            <a:pPr marL="0" indent="0">
              <a:buNone/>
              <a:defRPr/>
            </a:pPr>
            <a:endParaRPr lang="pt-BR" sz="1400" dirty="0">
              <a:hlinkClick r:id="" action="ppaction://hlinkfile"/>
            </a:endParaRPr>
          </a:p>
          <a:p>
            <a:pPr marL="0" indent="0">
              <a:buNone/>
              <a:defRPr/>
            </a:pPr>
            <a:endParaRPr lang="pt-BR" sz="1400" dirty="0">
              <a:hlinkClick r:id="" action="ppaction://hlinkfile"/>
            </a:endParaRPr>
          </a:p>
          <a:p>
            <a:pPr marL="0" indent="0">
              <a:buNone/>
              <a:defRPr/>
            </a:pPr>
            <a:endParaRPr lang="pt-BR" sz="1400" dirty="0">
              <a:hlinkClick r:id="" action="ppaction://hlinkfile"/>
            </a:endParaRPr>
          </a:p>
          <a:p>
            <a:pPr marL="0" indent="0">
              <a:buNone/>
              <a:defRPr/>
            </a:pPr>
            <a:endParaRPr lang="pt-BR" sz="1400" dirty="0">
              <a:hlinkClick r:id="" action="ppaction://hlinkfile"/>
            </a:endParaRPr>
          </a:p>
          <a:p>
            <a:pPr marL="0" indent="0">
              <a:buNone/>
              <a:defRPr/>
            </a:pPr>
            <a:endParaRPr lang="pt-BR" sz="1400" dirty="0">
              <a:hlinkClick r:id="" action="ppaction://hlinkfile"/>
            </a:endParaRPr>
          </a:p>
          <a:p>
            <a:pPr marL="0" indent="0">
              <a:buNone/>
              <a:defRPr/>
            </a:pPr>
            <a:endParaRPr lang="pt-BR" sz="1400" dirty="0">
              <a:hlinkClick r:id="" action="ppaction://hlinkfile"/>
            </a:endParaRPr>
          </a:p>
          <a:p>
            <a:pPr marL="0" indent="0">
              <a:buNone/>
              <a:defRPr/>
            </a:pPr>
            <a:endParaRPr lang="pt-BR" sz="1400" dirty="0">
              <a:hlinkClick r:id="" action="ppaction://hlinkfile"/>
            </a:endParaRPr>
          </a:p>
          <a:p>
            <a:pPr marL="0" indent="0">
              <a:buNone/>
              <a:defRPr/>
            </a:pPr>
            <a:endParaRPr lang="pt-BR" sz="1400" dirty="0">
              <a:hlinkClick r:id="" action="ppaction://hlinkfile"/>
            </a:endParaRPr>
          </a:p>
          <a:p>
            <a:pPr marL="0" indent="0">
              <a:buNone/>
              <a:defRPr/>
            </a:pPr>
            <a:endParaRPr lang="pt-BR" sz="1400" dirty="0">
              <a:hlinkClick r:id="" action="ppaction://hlinkfile"/>
            </a:endParaRPr>
          </a:p>
          <a:p>
            <a:pPr marL="0" indent="0">
              <a:buNone/>
              <a:defRPr/>
            </a:pPr>
            <a:endParaRPr lang="pt-BR" sz="1400" dirty="0">
              <a:hlinkClick r:id="" action="ppaction://hlinkfile"/>
            </a:endParaRPr>
          </a:p>
          <a:p>
            <a:pPr marL="0" indent="0">
              <a:buNone/>
              <a:defRPr/>
            </a:pPr>
            <a:endParaRPr lang="pt-BR" sz="1400" dirty="0">
              <a:hlinkClick r:id="" action="ppaction://hlinkfile"/>
            </a:endParaRPr>
          </a:p>
          <a:p>
            <a:pPr marL="0" indent="0">
              <a:buNone/>
              <a:defRPr/>
            </a:pPr>
            <a:endParaRPr lang="pt-BR" sz="1400" dirty="0">
              <a:hlinkClick r:id="" action="ppaction://hlinkfile"/>
            </a:endParaRPr>
          </a:p>
          <a:p>
            <a:pPr marL="0" indent="0">
              <a:buNone/>
              <a:defRPr/>
            </a:pPr>
            <a:endParaRPr lang="pt-BR" sz="1400" dirty="0">
              <a:hlinkClick r:id="" action="ppaction://hlinkfile"/>
            </a:endParaRPr>
          </a:p>
          <a:p>
            <a:pPr marL="0" indent="0">
              <a:buNone/>
              <a:defRPr/>
            </a:pPr>
            <a:endParaRPr lang="pt-BR" sz="1400" dirty="0">
              <a:hlinkClick r:id="" action="ppaction://hlinkfile"/>
            </a:endParaRPr>
          </a:p>
          <a:p>
            <a:pPr marL="0" indent="0">
              <a:buNone/>
              <a:defRPr/>
            </a:pPr>
            <a:endParaRPr lang="pt-BR" sz="1400" dirty="0">
              <a:hlinkClick r:id="" action="ppaction://hlinkfile"/>
            </a:endParaRPr>
          </a:p>
          <a:p>
            <a:pPr marL="0" indent="0">
              <a:buNone/>
              <a:defRPr/>
            </a:pPr>
            <a:endParaRPr lang="pt-BR" sz="1400" dirty="0"/>
          </a:p>
          <a:p>
            <a:pPr marL="0" indent="0">
              <a:buNone/>
              <a:defRPr/>
            </a:pPr>
            <a:endParaRPr lang="pt-BR" sz="1400" dirty="0"/>
          </a:p>
        </p:txBody>
      </p:sp>
      <p:pic>
        <p:nvPicPr>
          <p:cNvPr id="13316"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06140" y="1392237"/>
            <a:ext cx="7080735" cy="50433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2952102612"/>
      </p:ext>
    </p:extLst>
  </p:cSld>
  <p:clrMapOvr>
    <a:masterClrMapping/>
  </p:clrMapOvr>
  <p:transitio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custDataLst>
              <p:tags r:id="rId2"/>
            </p:custDataLst>
          </p:nvPr>
        </p:nvSpPr>
        <p:spPr>
          <a:xfrm>
            <a:off x="2009776" y="248444"/>
            <a:ext cx="8447087" cy="1449388"/>
          </a:xfrm>
        </p:spPr>
        <p:txBody>
          <a:bodyPr/>
          <a:lstStyle/>
          <a:p>
            <a:pPr>
              <a:defRPr/>
            </a:pPr>
            <a:r>
              <a:rPr lang="pt-BR" dirty="0"/>
              <a:t>Novos olhares?</a:t>
            </a:r>
          </a:p>
        </p:txBody>
      </p:sp>
      <p:pic>
        <p:nvPicPr>
          <p:cNvPr id="15363" name="Picture 2"/>
          <p:cNvPicPr>
            <a:picLocks noGrp="1" noChangeAspect="1" noChangeArrowheads="1"/>
          </p:cNvPicPr>
          <p:nvPr>
            <p:ph sz="half" idx="1"/>
          </p:nvPr>
        </p:nvPicPr>
        <p:blipFill>
          <a:blip r:embed="rId5">
            <a:extLst>
              <a:ext uri="{28A0092B-C50C-407E-A947-70E740481C1C}">
                <a14:useLocalDpi xmlns:a14="http://schemas.microsoft.com/office/drawing/2010/main" val="0"/>
              </a:ext>
            </a:extLst>
          </a:blip>
          <a:srcRect/>
          <a:stretch>
            <a:fillRect/>
          </a:stretch>
        </p:blipFill>
        <p:spPr>
          <a:xfrm>
            <a:off x="5951539" y="1989139"/>
            <a:ext cx="5786002" cy="3295242"/>
          </a:xfrm>
          <a:noFill/>
          <a:extLs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Retângulo 3"/>
          <p:cNvSpPr/>
          <p:nvPr/>
        </p:nvSpPr>
        <p:spPr>
          <a:xfrm>
            <a:off x="1875324" y="6034882"/>
            <a:ext cx="7856112" cy="801689"/>
          </a:xfrm>
          <a:prstGeom prst="rect">
            <a:avLst/>
          </a:prstGeom>
        </p:spPr>
        <p:style>
          <a:lnRef idx="2">
            <a:schemeClr val="accent3"/>
          </a:lnRef>
          <a:fillRef idx="1">
            <a:schemeClr val="lt1"/>
          </a:fillRef>
          <a:effectRef idx="0">
            <a:schemeClr val="accent3"/>
          </a:effectRef>
          <a:fontRef idx="minor">
            <a:schemeClr val="dk1"/>
          </a:fontRef>
        </p:style>
        <p:txBody>
          <a:bodyPr anchor="ctr"/>
          <a:lstStyle/>
          <a:p>
            <a:pPr algn="ctr" eaLnBrk="1" hangingPunct="1">
              <a:defRPr/>
            </a:pPr>
            <a:endParaRPr lang="pt-BR" dirty="0">
              <a:solidFill>
                <a:srgbClr val="000000"/>
              </a:solidFill>
            </a:endParaRPr>
          </a:p>
          <a:p>
            <a:pPr algn="ctr" eaLnBrk="1" hangingPunct="1">
              <a:defRPr/>
            </a:pPr>
            <a:endParaRPr lang="pt-BR" dirty="0"/>
          </a:p>
        </p:txBody>
      </p:sp>
      <p:pic>
        <p:nvPicPr>
          <p:cNvPr id="15365"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44010" y="1341437"/>
            <a:ext cx="4312242" cy="43778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1"/>
    </p:custDataLst>
    <p:extLst>
      <p:ext uri="{BB962C8B-B14F-4D97-AF65-F5344CB8AC3E}">
        <p14:creationId xmlns:p14="http://schemas.microsoft.com/office/powerpoint/2010/main" val="1565080520"/>
      </p:ext>
    </p:extLst>
  </p:cSld>
  <p:clrMapOvr>
    <a:masterClrMapping/>
  </p:clrMapOvr>
  <p:transitio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365125"/>
            <a:ext cx="10515600" cy="803277"/>
          </a:xfrm>
        </p:spPr>
        <p:txBody>
          <a:bodyPr/>
          <a:lstStyle/>
          <a:p>
            <a:pPr>
              <a:defRPr/>
            </a:pPr>
            <a:r>
              <a:rPr lang="pt-BR" dirty="0"/>
              <a:t>Novo Mundo</a:t>
            </a:r>
          </a:p>
        </p:txBody>
      </p:sp>
      <p:sp>
        <p:nvSpPr>
          <p:cNvPr id="3" name="Espaço Reservado para Conteúdo 2"/>
          <p:cNvSpPr>
            <a:spLocks noGrp="1"/>
          </p:cNvSpPr>
          <p:nvPr>
            <p:ph idx="1"/>
          </p:nvPr>
        </p:nvSpPr>
        <p:spPr/>
        <p:txBody>
          <a:bodyPr/>
          <a:lstStyle/>
          <a:p>
            <a:pPr>
              <a:defRPr/>
            </a:pPr>
            <a:endParaRPr lang="pt-BR" dirty="0"/>
          </a:p>
        </p:txBody>
      </p:sp>
      <p:pic>
        <p:nvPicPr>
          <p:cNvPr id="83970" name="Picture 2"/>
          <p:cNvPicPr>
            <a:picLocks noChangeAspect="1" noChangeArrowheads="1"/>
          </p:cNvPicPr>
          <p:nvPr/>
        </p:nvPicPr>
        <p:blipFill>
          <a:blip r:embed="rId2"/>
          <a:srcRect/>
          <a:stretch>
            <a:fillRect/>
          </a:stretch>
        </p:blipFill>
        <p:spPr bwMode="auto">
          <a:xfrm>
            <a:off x="838200" y="1168402"/>
            <a:ext cx="9486014" cy="5324473"/>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3836650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28588" y="542925"/>
            <a:ext cx="11887200" cy="1251837"/>
          </a:xfrm>
        </p:spPr>
        <p:txBody>
          <a:bodyPr/>
          <a:lstStyle/>
          <a:p>
            <a:pPr>
              <a:defRPr/>
            </a:pPr>
            <a:r>
              <a:rPr lang="pt-BR" dirty="0">
                <a:solidFill>
                  <a:srgbClr val="FF0000"/>
                </a:solidFill>
              </a:rPr>
              <a:t>Nasce o Brasil da sobreposição das matrizes étnicas</a:t>
            </a:r>
          </a:p>
        </p:txBody>
      </p:sp>
      <p:sp>
        <p:nvSpPr>
          <p:cNvPr id="3" name="Espaço Reservado para Conteúdo 2"/>
          <p:cNvSpPr>
            <a:spLocks noGrp="1"/>
          </p:cNvSpPr>
          <p:nvPr>
            <p:ph idx="1"/>
          </p:nvPr>
        </p:nvSpPr>
        <p:spPr>
          <a:xfrm>
            <a:off x="585788" y="2200276"/>
            <a:ext cx="10082212" cy="4029075"/>
          </a:xfrm>
        </p:spPr>
        <p:txBody>
          <a:bodyPr/>
          <a:lstStyle/>
          <a:p>
            <a:pPr>
              <a:defRPr/>
            </a:pPr>
            <a:r>
              <a:rPr lang="pt-BR" sz="4000" b="1" dirty="0"/>
              <a:t>Ameríndia (programa de índio!)</a:t>
            </a:r>
          </a:p>
          <a:p>
            <a:pPr>
              <a:defRPr/>
            </a:pPr>
            <a:endParaRPr lang="pt-BR" sz="4000" b="1" dirty="0"/>
          </a:p>
          <a:p>
            <a:pPr>
              <a:defRPr/>
            </a:pPr>
            <a:r>
              <a:rPr lang="pt-BR" sz="4000" b="1" dirty="0"/>
              <a:t>Europeia (conhece aquela do português?)</a:t>
            </a:r>
          </a:p>
          <a:p>
            <a:pPr>
              <a:defRPr/>
            </a:pPr>
            <a:endParaRPr lang="pt-BR" sz="4000" b="1" dirty="0"/>
          </a:p>
          <a:p>
            <a:pPr>
              <a:defRPr/>
            </a:pPr>
            <a:r>
              <a:rPr lang="pt-BR" sz="4000" b="1" dirty="0"/>
              <a:t>Africana (segunda-feira é dia de branco...)</a:t>
            </a:r>
          </a:p>
        </p:txBody>
      </p:sp>
    </p:spTree>
    <p:extLst>
      <p:ext uri="{BB962C8B-B14F-4D97-AF65-F5344CB8AC3E}">
        <p14:creationId xmlns:p14="http://schemas.microsoft.com/office/powerpoint/2010/main" val="325335237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590550" y="424090"/>
            <a:ext cx="11601450" cy="677635"/>
          </a:xfrm>
        </p:spPr>
        <p:txBody>
          <a:bodyPr/>
          <a:lstStyle/>
          <a:p>
            <a:pPr algn="ctr">
              <a:defRPr/>
            </a:pPr>
            <a:r>
              <a:rPr lang="pt-BR" sz="3200" b="1" dirty="0"/>
              <a:t>D. Henrique, Bartolomeu Dias, Vasco da Gama e Pedro Álvares Cabral</a:t>
            </a:r>
            <a:endParaRPr lang="pt-BR" sz="3200" dirty="0"/>
          </a:p>
        </p:txBody>
      </p:sp>
      <p:sp>
        <p:nvSpPr>
          <p:cNvPr id="3" name="Espaço Reservado para Conteúdo 2"/>
          <p:cNvSpPr>
            <a:spLocks noGrp="1"/>
          </p:cNvSpPr>
          <p:nvPr>
            <p:ph idx="1"/>
          </p:nvPr>
        </p:nvSpPr>
        <p:spPr/>
        <p:txBody>
          <a:bodyPr/>
          <a:lstStyle/>
          <a:p>
            <a:pPr>
              <a:defRPr/>
            </a:pPr>
            <a:endParaRPr lang="pt-BR" dirty="0"/>
          </a:p>
        </p:txBody>
      </p:sp>
      <p:pic>
        <p:nvPicPr>
          <p:cNvPr id="84994" name="Picture 2"/>
          <p:cNvPicPr>
            <a:picLocks noChangeAspect="1" noChangeArrowheads="1"/>
          </p:cNvPicPr>
          <p:nvPr/>
        </p:nvPicPr>
        <p:blipFill>
          <a:blip r:embed="rId2"/>
          <a:srcRect/>
          <a:stretch>
            <a:fillRect/>
          </a:stretch>
        </p:blipFill>
        <p:spPr bwMode="auto">
          <a:xfrm>
            <a:off x="714376" y="1101725"/>
            <a:ext cx="10887073" cy="5623150"/>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120609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42875" y="116959"/>
            <a:ext cx="11859065" cy="882502"/>
          </a:xfrm>
        </p:spPr>
        <p:txBody>
          <a:bodyPr/>
          <a:lstStyle/>
          <a:p>
            <a:pPr>
              <a:defRPr/>
            </a:pPr>
            <a:r>
              <a:rPr lang="pt-BR" dirty="0">
                <a:solidFill>
                  <a:srgbClr val="FF0000"/>
                </a:solidFill>
              </a:rPr>
              <a:t>Nasce o Brasil da sobreposição das matrizes étnicas</a:t>
            </a:r>
          </a:p>
        </p:txBody>
      </p:sp>
      <p:sp>
        <p:nvSpPr>
          <p:cNvPr id="3" name="Espaço Reservado para Conteúdo 2"/>
          <p:cNvSpPr>
            <a:spLocks noGrp="1"/>
          </p:cNvSpPr>
          <p:nvPr>
            <p:ph idx="1"/>
          </p:nvPr>
        </p:nvSpPr>
        <p:spPr>
          <a:xfrm>
            <a:off x="371474" y="1158949"/>
            <a:ext cx="11820526" cy="5582092"/>
          </a:xfrm>
        </p:spPr>
        <p:txBody>
          <a:bodyPr/>
          <a:lstStyle/>
          <a:p>
            <a:pPr>
              <a:defRPr/>
            </a:pPr>
            <a:r>
              <a:rPr lang="pt-BR" sz="4000" b="1" dirty="0"/>
              <a:t>Ameríndia (Conviver e integrar-se com a natureza segundo padrões de beleza, harmonia e elevada espiritualidade)</a:t>
            </a:r>
          </a:p>
          <a:p>
            <a:pPr>
              <a:defRPr/>
            </a:pPr>
            <a:r>
              <a:rPr lang="pt-BR" sz="4000" b="1" dirty="0"/>
              <a:t>Europeia (Engenhosidade, destemor, convivência e sobreposição multiétnica histórica)</a:t>
            </a:r>
          </a:p>
          <a:p>
            <a:pPr>
              <a:defRPr/>
            </a:pPr>
            <a:r>
              <a:rPr lang="pt-BR" sz="4000" b="1" dirty="0"/>
              <a:t>Africana (berço da humanidade, sociedades complexas, domínios técnicos e criatividade superlativa)</a:t>
            </a:r>
          </a:p>
          <a:p>
            <a:pPr>
              <a:defRPr/>
            </a:pPr>
            <a:endParaRPr lang="pt-BR" sz="1600" b="1" dirty="0"/>
          </a:p>
          <a:p>
            <a:pPr marL="0" indent="0" algn="r">
              <a:buNone/>
              <a:defRPr/>
            </a:pPr>
            <a:r>
              <a:rPr lang="pt-BR" sz="2000" b="1" dirty="0"/>
              <a:t>“O Povo Brasileiro”</a:t>
            </a:r>
          </a:p>
          <a:p>
            <a:pPr>
              <a:defRPr/>
            </a:pPr>
            <a:endParaRPr lang="pt-BR" sz="4000" b="1" dirty="0"/>
          </a:p>
        </p:txBody>
      </p:sp>
    </p:spTree>
    <p:extLst>
      <p:ext uri="{BB962C8B-B14F-4D97-AF65-F5344CB8AC3E}">
        <p14:creationId xmlns:p14="http://schemas.microsoft.com/office/powerpoint/2010/main" val="24310146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42899" y="365125"/>
            <a:ext cx="11010901" cy="1325563"/>
          </a:xfrm>
        </p:spPr>
        <p:txBody>
          <a:bodyPr/>
          <a:lstStyle/>
          <a:p>
            <a:pPr>
              <a:defRPr/>
            </a:pPr>
            <a:r>
              <a:rPr lang="pt-BR" sz="6600" b="1" dirty="0">
                <a:solidFill>
                  <a:srgbClr val="00B0F0"/>
                </a:solidFill>
              </a:rPr>
              <a:t>Brasil Colonial</a:t>
            </a:r>
          </a:p>
        </p:txBody>
      </p:sp>
      <p:sp>
        <p:nvSpPr>
          <p:cNvPr id="3" name="Espaço Reservado para Conteúdo 2"/>
          <p:cNvSpPr>
            <a:spLocks noGrp="1"/>
          </p:cNvSpPr>
          <p:nvPr>
            <p:ph idx="1"/>
          </p:nvPr>
        </p:nvSpPr>
        <p:spPr>
          <a:xfrm>
            <a:off x="342899" y="1690688"/>
            <a:ext cx="11849101" cy="4910137"/>
          </a:xfrm>
        </p:spPr>
        <p:txBody>
          <a:bodyPr/>
          <a:lstStyle/>
          <a:p>
            <a:pPr>
              <a:defRPr/>
            </a:pPr>
            <a:r>
              <a:rPr lang="pt-BR" sz="4400" dirty="0"/>
              <a:t>Reinos ibéricos expandem o capitalismo comercial europeu para além Mediterrâneo, passando a anexar sistematicamente territórios distantes;  </a:t>
            </a:r>
          </a:p>
          <a:p>
            <a:pPr>
              <a:defRPr/>
            </a:pPr>
            <a:r>
              <a:rPr lang="pt-BR" sz="4400" dirty="0"/>
              <a:t>As colônias na América se transformam em grandes feitorias das coroas das metrópoles coloniais, como uma rede organizada para produzir máxima riqueza com mínimo custo possível.</a:t>
            </a:r>
          </a:p>
          <a:p>
            <a:pPr marL="0" indent="0">
              <a:buNone/>
              <a:defRPr/>
            </a:pPr>
            <a:endParaRPr lang="pt-BR" dirty="0"/>
          </a:p>
        </p:txBody>
      </p:sp>
    </p:spTree>
    <p:extLst>
      <p:ext uri="{BB962C8B-B14F-4D97-AF65-F5344CB8AC3E}">
        <p14:creationId xmlns:p14="http://schemas.microsoft.com/office/powerpoint/2010/main" val="113684283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defRPr/>
            </a:pPr>
            <a:r>
              <a:rPr lang="pt-BR" dirty="0">
                <a:solidFill>
                  <a:srgbClr val="00B0F0"/>
                </a:solidFill>
              </a:rPr>
              <a:t>Matriz africana</a:t>
            </a:r>
          </a:p>
        </p:txBody>
      </p:sp>
      <p:sp>
        <p:nvSpPr>
          <p:cNvPr id="3" name="Espaço Reservado para Conteúdo 2"/>
          <p:cNvSpPr>
            <a:spLocks noGrp="1"/>
          </p:cNvSpPr>
          <p:nvPr>
            <p:ph idx="1"/>
          </p:nvPr>
        </p:nvSpPr>
        <p:spPr/>
        <p:txBody>
          <a:bodyPr/>
          <a:lstStyle/>
          <a:p>
            <a:pPr>
              <a:defRPr/>
            </a:pPr>
            <a:endParaRPr lang="pt-BR" dirty="0"/>
          </a:p>
        </p:txBody>
      </p:sp>
      <p:pic>
        <p:nvPicPr>
          <p:cNvPr id="86018" name="Picture 2"/>
          <p:cNvPicPr>
            <a:picLocks noChangeAspect="1" noChangeArrowheads="1"/>
          </p:cNvPicPr>
          <p:nvPr/>
        </p:nvPicPr>
        <p:blipFill>
          <a:blip r:embed="rId2"/>
          <a:srcRect/>
          <a:stretch>
            <a:fillRect/>
          </a:stretch>
        </p:blipFill>
        <p:spPr bwMode="auto">
          <a:xfrm>
            <a:off x="1943099" y="1455738"/>
            <a:ext cx="8315325" cy="5236105"/>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5064436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838200" y="1"/>
            <a:ext cx="10515600" cy="985837"/>
          </a:xfrm>
        </p:spPr>
        <p:txBody>
          <a:bodyPr/>
          <a:lstStyle/>
          <a:p>
            <a:pPr>
              <a:defRPr/>
            </a:pPr>
            <a:r>
              <a:rPr lang="pt-BR" dirty="0">
                <a:solidFill>
                  <a:srgbClr val="00B0F0"/>
                </a:solidFill>
              </a:rPr>
              <a:t>Brasil Colonial</a:t>
            </a:r>
          </a:p>
        </p:txBody>
      </p:sp>
      <p:sp>
        <p:nvSpPr>
          <p:cNvPr id="3" name="Espaço Reservado para Conteúdo 2"/>
          <p:cNvSpPr>
            <a:spLocks noGrp="1"/>
          </p:cNvSpPr>
          <p:nvPr>
            <p:ph idx="1"/>
          </p:nvPr>
        </p:nvSpPr>
        <p:spPr>
          <a:xfrm>
            <a:off x="166688" y="985838"/>
            <a:ext cx="11858624" cy="5872161"/>
          </a:xfrm>
        </p:spPr>
        <p:txBody>
          <a:bodyPr/>
          <a:lstStyle/>
          <a:p>
            <a:pPr marL="457200" indent="-274320" eaLnBrk="1" fontAlgn="auto" hangingPunct="1">
              <a:spcBef>
                <a:spcPts val="0"/>
              </a:spcBef>
              <a:spcAft>
                <a:spcPts val="0"/>
              </a:spcAft>
              <a:buClr>
                <a:srgbClr val="E0B602"/>
              </a:buClr>
              <a:buSzPct val="80000"/>
              <a:buFont typeface="Wingdings 2" pitchFamily="18" charset="2"/>
              <a:buChar char=""/>
              <a:defRPr/>
            </a:pPr>
            <a:r>
              <a:rPr lang="pt-BR" sz="3200" b="1" dirty="0">
                <a:solidFill>
                  <a:prstClr val="black"/>
                </a:solidFill>
                <a:latin typeface="Verdana"/>
                <a:ea typeface="Verdana"/>
                <a:cs typeface="Verdana"/>
              </a:rPr>
              <a:t>Ao regime econômico inicialmente orientado para o extrativismo vegetal, seguiu-se a organização das grandes propriedades fundiárias (sesmarias) com a predominância das monocultoras extensivas, com processos iniciais de urbanização principalmente no entorno dos portos, nas regiões de mineração e nos  entroncamentos de rotas terrestres.</a:t>
            </a:r>
          </a:p>
          <a:p>
            <a:pPr marL="182880" indent="0" eaLnBrk="1" fontAlgn="auto" hangingPunct="1">
              <a:spcBef>
                <a:spcPts val="0"/>
              </a:spcBef>
              <a:spcAft>
                <a:spcPts val="0"/>
              </a:spcAft>
              <a:buClr>
                <a:srgbClr val="E0B602"/>
              </a:buClr>
              <a:buSzPct val="80000"/>
              <a:buNone/>
              <a:defRPr/>
            </a:pPr>
            <a:endParaRPr lang="pt-BR" sz="3200" b="1" dirty="0">
              <a:solidFill>
                <a:prstClr val="black"/>
              </a:solidFill>
              <a:latin typeface="Verdana"/>
              <a:ea typeface="Verdana"/>
              <a:cs typeface="Verdana"/>
            </a:endParaRPr>
          </a:p>
          <a:p>
            <a:pPr marL="457200" indent="-274320" eaLnBrk="1" fontAlgn="auto" hangingPunct="1">
              <a:spcBef>
                <a:spcPts val="0"/>
              </a:spcBef>
              <a:spcAft>
                <a:spcPts val="0"/>
              </a:spcAft>
              <a:buClr>
                <a:srgbClr val="E0B602"/>
              </a:buClr>
              <a:buSzPct val="80000"/>
              <a:buFont typeface="Wingdings 2" pitchFamily="18" charset="2"/>
              <a:buChar char=""/>
              <a:defRPr/>
            </a:pPr>
            <a:r>
              <a:rPr lang="pt-BR" sz="3200" b="1" dirty="0">
                <a:solidFill>
                  <a:prstClr val="black"/>
                </a:solidFill>
                <a:latin typeface="Verdana"/>
                <a:ea typeface="Verdana"/>
                <a:cs typeface="Verdana"/>
              </a:rPr>
              <a:t>Organização social baseada na fazenda familiar, estruturada em torno dos seus membros, principalmente da figura do pai: sociedade patriarcal</a:t>
            </a:r>
          </a:p>
          <a:p>
            <a:pPr>
              <a:defRPr/>
            </a:pPr>
            <a:endParaRPr lang="pt-BR" dirty="0"/>
          </a:p>
        </p:txBody>
      </p:sp>
    </p:spTree>
    <p:extLst>
      <p:ext uri="{BB962C8B-B14F-4D97-AF65-F5344CB8AC3E}">
        <p14:creationId xmlns:p14="http://schemas.microsoft.com/office/powerpoint/2010/main" val="235920325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5287" y="136525"/>
            <a:ext cx="10515600" cy="735013"/>
          </a:xfrm>
        </p:spPr>
        <p:txBody>
          <a:bodyPr/>
          <a:lstStyle/>
          <a:p>
            <a:pPr>
              <a:defRPr/>
            </a:pPr>
            <a:r>
              <a:rPr lang="pt-BR" dirty="0">
                <a:solidFill>
                  <a:srgbClr val="00B0F0"/>
                </a:solidFill>
              </a:rPr>
              <a:t>Brasil Colonial</a:t>
            </a:r>
          </a:p>
        </p:txBody>
      </p:sp>
      <p:sp>
        <p:nvSpPr>
          <p:cNvPr id="3" name="Espaço Reservado para Conteúdo 2"/>
          <p:cNvSpPr>
            <a:spLocks noGrp="1"/>
          </p:cNvSpPr>
          <p:nvPr>
            <p:ph idx="1"/>
          </p:nvPr>
        </p:nvSpPr>
        <p:spPr>
          <a:xfrm>
            <a:off x="152402" y="1128713"/>
            <a:ext cx="11906248" cy="5030341"/>
          </a:xfrm>
        </p:spPr>
        <p:txBody>
          <a:bodyPr/>
          <a:lstStyle/>
          <a:p>
            <a:pPr marL="457200" indent="-274320" eaLnBrk="1" fontAlgn="auto" hangingPunct="1">
              <a:spcBef>
                <a:spcPts val="0"/>
              </a:spcBef>
              <a:spcAft>
                <a:spcPts val="0"/>
              </a:spcAft>
              <a:buClr>
                <a:srgbClr val="E0B602"/>
              </a:buClr>
              <a:buSzPct val="80000"/>
              <a:buFont typeface="Wingdings 2" pitchFamily="18" charset="2"/>
              <a:buChar char=""/>
              <a:defRPr/>
            </a:pPr>
            <a:r>
              <a:rPr lang="pt-BR" sz="4000" dirty="0">
                <a:solidFill>
                  <a:prstClr val="black"/>
                </a:solidFill>
                <a:latin typeface="Verdana"/>
                <a:ea typeface="Verdana"/>
                <a:cs typeface="Verdana"/>
              </a:rPr>
              <a:t>Três séculos assistindo às transformações da Europa  na conquista da modernidade das Instituições de Estado de Direito e no surgimento do sistema produtivo de fábrica automática, segundo base tecnológica </a:t>
            </a:r>
            <a:r>
              <a:rPr lang="pt-BR" sz="4000" dirty="0" err="1">
                <a:solidFill>
                  <a:prstClr val="black"/>
                </a:solidFill>
                <a:latin typeface="Verdana"/>
                <a:ea typeface="Verdana"/>
                <a:cs typeface="Verdana"/>
              </a:rPr>
              <a:t>metal-mecânica</a:t>
            </a:r>
            <a:r>
              <a:rPr lang="pt-BR" sz="4000" dirty="0">
                <a:solidFill>
                  <a:prstClr val="black"/>
                </a:solidFill>
                <a:latin typeface="Verdana"/>
                <a:ea typeface="Verdana"/>
                <a:cs typeface="Verdana"/>
              </a:rPr>
              <a:t>;</a:t>
            </a:r>
          </a:p>
          <a:p>
            <a:pPr marL="457200" indent="-274320" eaLnBrk="1" fontAlgn="auto" hangingPunct="1">
              <a:spcBef>
                <a:spcPts val="0"/>
              </a:spcBef>
              <a:spcAft>
                <a:spcPts val="0"/>
              </a:spcAft>
              <a:buClr>
                <a:srgbClr val="E0B602"/>
              </a:buClr>
              <a:buSzPct val="80000"/>
              <a:buFont typeface="Wingdings 2" pitchFamily="18" charset="2"/>
              <a:buChar char=""/>
              <a:defRPr/>
            </a:pPr>
            <a:endParaRPr lang="pt-BR" sz="4000" dirty="0">
              <a:solidFill>
                <a:prstClr val="black"/>
              </a:solidFill>
              <a:latin typeface="Verdana"/>
              <a:ea typeface="Verdana"/>
              <a:cs typeface="Verdana"/>
            </a:endParaRPr>
          </a:p>
          <a:p>
            <a:pPr marL="457200" indent="-274320" eaLnBrk="1" fontAlgn="auto" hangingPunct="1">
              <a:spcBef>
                <a:spcPts val="0"/>
              </a:spcBef>
              <a:spcAft>
                <a:spcPts val="0"/>
              </a:spcAft>
              <a:buClr>
                <a:srgbClr val="E0B602"/>
              </a:buClr>
              <a:buSzPct val="80000"/>
              <a:buFont typeface="Wingdings 2" pitchFamily="18" charset="2"/>
              <a:buChar char=""/>
              <a:defRPr/>
            </a:pPr>
            <a:r>
              <a:rPr lang="pt-BR" sz="4000" dirty="0">
                <a:solidFill>
                  <a:prstClr val="black"/>
                </a:solidFill>
                <a:latin typeface="Verdana"/>
                <a:ea typeface="Verdana"/>
                <a:cs typeface="Verdana"/>
              </a:rPr>
              <a:t>Capítulos iniciais do “Povo Brasileiro”, Darcy Ribeiro </a:t>
            </a:r>
            <a:endParaRPr lang="pt-BR" sz="4000" dirty="0"/>
          </a:p>
        </p:txBody>
      </p:sp>
    </p:spTree>
    <p:extLst>
      <p:ext uri="{BB962C8B-B14F-4D97-AF65-F5344CB8AC3E}">
        <p14:creationId xmlns:p14="http://schemas.microsoft.com/office/powerpoint/2010/main" val="22851568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ítulo 1"/>
          <p:cNvSpPr>
            <a:spLocks noGrp="1"/>
          </p:cNvSpPr>
          <p:nvPr>
            <p:ph type="title"/>
          </p:nvPr>
        </p:nvSpPr>
        <p:spPr>
          <a:xfrm>
            <a:off x="1673136" y="219869"/>
            <a:ext cx="7642314" cy="990600"/>
          </a:xfrm>
        </p:spPr>
        <p:txBody>
          <a:bodyPr/>
          <a:lstStyle/>
          <a:p>
            <a:pPr eaLnBrk="1" hangingPunct="1">
              <a:defRPr/>
            </a:pPr>
            <a:r>
              <a:rPr lang="pt-BR" dirty="0">
                <a:solidFill>
                  <a:srgbClr val="00B050"/>
                </a:solidFill>
              </a:rPr>
              <a:t>Chegada da Família Real ao Brasil</a:t>
            </a:r>
          </a:p>
        </p:txBody>
      </p:sp>
      <p:sp>
        <p:nvSpPr>
          <p:cNvPr id="24579" name="Espaço Reservado para Conteúdo 2"/>
          <p:cNvSpPr>
            <a:spLocks noGrp="1"/>
          </p:cNvSpPr>
          <p:nvPr>
            <p:ph sz="quarter" idx="1"/>
          </p:nvPr>
        </p:nvSpPr>
        <p:spPr>
          <a:xfrm>
            <a:off x="2136775" y="1412876"/>
            <a:ext cx="8153400" cy="873125"/>
          </a:xfrm>
        </p:spPr>
        <p:txBody>
          <a:bodyPr/>
          <a:lstStyle/>
          <a:p>
            <a:pPr marL="0" indent="0" eaLnBrk="1" hangingPunct="1">
              <a:buNone/>
              <a:defRPr/>
            </a:pPr>
            <a:endParaRPr lang="pt-BR" dirty="0"/>
          </a:p>
          <a:p>
            <a:pPr eaLnBrk="1" hangingPunct="1">
              <a:defRPr/>
            </a:pPr>
            <a:endParaRPr lang="pt-BR" dirty="0"/>
          </a:p>
        </p:txBody>
      </p:sp>
      <p:pic>
        <p:nvPicPr>
          <p:cNvPr id="31752" name="Picture 8"/>
          <p:cNvPicPr>
            <a:picLocks noChangeAspect="1" noChangeArrowheads="1"/>
          </p:cNvPicPr>
          <p:nvPr/>
        </p:nvPicPr>
        <p:blipFill>
          <a:blip r:embed="rId2"/>
          <a:srcRect/>
          <a:stretch>
            <a:fillRect/>
          </a:stretch>
        </p:blipFill>
        <p:spPr bwMode="auto">
          <a:xfrm>
            <a:off x="1673136" y="1386559"/>
            <a:ext cx="7642314" cy="5471441"/>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30292064"/>
      </p:ext>
    </p:extLst>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78465" y="223285"/>
            <a:ext cx="9678673" cy="797441"/>
          </a:xfrm>
        </p:spPr>
        <p:txBody>
          <a:bodyPr/>
          <a:lstStyle/>
          <a:p>
            <a:pPr>
              <a:defRPr/>
            </a:pPr>
            <a:r>
              <a:rPr dirty="0">
                <a:solidFill>
                  <a:srgbClr val="00B050"/>
                </a:solidFill>
              </a:rPr>
              <a:t>O Império Brasileiro</a:t>
            </a:r>
          </a:p>
        </p:txBody>
      </p:sp>
      <p:sp>
        <p:nvSpPr>
          <p:cNvPr id="3" name="Espaço Reservado para Conteúdo 2"/>
          <p:cNvSpPr>
            <a:spLocks noGrp="1"/>
          </p:cNvSpPr>
          <p:nvPr>
            <p:ph idx="1"/>
          </p:nvPr>
        </p:nvSpPr>
        <p:spPr>
          <a:xfrm>
            <a:off x="478465" y="1107927"/>
            <a:ext cx="11291777" cy="5750073"/>
          </a:xfrm>
        </p:spPr>
        <p:txBody>
          <a:bodyPr/>
          <a:lstStyle/>
          <a:p>
            <a:pPr>
              <a:defRPr/>
            </a:pPr>
            <a:r>
              <a:rPr sz="3600" dirty="0"/>
              <a:t>Encurralada por Napoleão, em 1808 a família real muda-se para a Colônia do Brasil, elevando-o à condição de Reino Unido. Nasce um país.</a:t>
            </a:r>
          </a:p>
          <a:p>
            <a:pPr>
              <a:defRPr/>
            </a:pPr>
            <a:r>
              <a:rPr sz="3600" dirty="0"/>
              <a:t>Em 1822 conquista-se a independência</a:t>
            </a:r>
            <a:r>
              <a:rPr sz="3600" dirty="0">
                <a:solidFill>
                  <a:srgbClr val="000000"/>
                </a:solidFill>
              </a:rPr>
              <a:t> do jugo colonial por acordo de elites;</a:t>
            </a:r>
            <a:endParaRPr sz="3600" dirty="0"/>
          </a:p>
          <a:p>
            <a:pPr>
              <a:defRPr/>
            </a:pPr>
            <a:r>
              <a:rPr sz="3600" dirty="0"/>
              <a:t>Estrutura social patriarcal se perpetua baseada na manutenção da propriedade e do pátrio-poder;</a:t>
            </a:r>
          </a:p>
          <a:p>
            <a:pPr>
              <a:defRPr/>
            </a:pPr>
            <a:r>
              <a:rPr sz="3600" dirty="0"/>
              <a:t>Edificação do </a:t>
            </a:r>
            <a:r>
              <a:rPr lang="pt-BR" sz="3600" dirty="0"/>
              <a:t>e</a:t>
            </a:r>
            <a:r>
              <a:rPr sz="3600" dirty="0" err="1"/>
              <a:t>stado</a:t>
            </a:r>
            <a:r>
              <a:rPr sz="3600" dirty="0"/>
              <a:t> paternalista, como monarquia </a:t>
            </a:r>
            <a:r>
              <a:rPr sz="3600" dirty="0" err="1"/>
              <a:t>parlamentar</a:t>
            </a:r>
            <a:r>
              <a:rPr sz="3600" dirty="0"/>
              <a:t>;</a:t>
            </a:r>
            <a:endParaRPr lang="pt-BR" sz="3600" dirty="0"/>
          </a:p>
          <a:p>
            <a:pPr marL="0" indent="0">
              <a:buNone/>
              <a:defRPr/>
            </a:pPr>
            <a:endParaRPr sz="1800" dirty="0"/>
          </a:p>
          <a:p>
            <a:pPr>
              <a:defRPr/>
            </a:pPr>
            <a:r>
              <a:rPr sz="1800" dirty="0"/>
              <a:t>Filme “Carlota Joaquina”.</a:t>
            </a:r>
          </a:p>
        </p:txBody>
      </p:sp>
    </p:spTree>
    <p:extLst>
      <p:ext uri="{BB962C8B-B14F-4D97-AF65-F5344CB8AC3E}">
        <p14:creationId xmlns:p14="http://schemas.microsoft.com/office/powerpoint/2010/main" val="20257580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699962" y="365126"/>
            <a:ext cx="8517926" cy="919342"/>
          </a:xfrm>
        </p:spPr>
        <p:txBody>
          <a:bodyPr/>
          <a:lstStyle/>
          <a:p>
            <a:pPr>
              <a:defRPr/>
            </a:pPr>
            <a:r>
              <a:rPr lang="pt-BR" dirty="0">
                <a:solidFill>
                  <a:srgbClr val="00B050"/>
                </a:solidFill>
              </a:rPr>
              <a:t>Imperador e família</a:t>
            </a:r>
          </a:p>
        </p:txBody>
      </p:sp>
      <p:sp>
        <p:nvSpPr>
          <p:cNvPr id="3" name="Espaço Reservado para Conteúdo 2"/>
          <p:cNvSpPr>
            <a:spLocks noGrp="1"/>
          </p:cNvSpPr>
          <p:nvPr>
            <p:ph idx="1"/>
          </p:nvPr>
        </p:nvSpPr>
        <p:spPr/>
        <p:txBody>
          <a:bodyPr/>
          <a:lstStyle/>
          <a:p>
            <a:pPr>
              <a:defRPr/>
            </a:pPr>
            <a:endParaRPr lang="pt-BR" dirty="0"/>
          </a:p>
        </p:txBody>
      </p:sp>
      <p:pic>
        <p:nvPicPr>
          <p:cNvPr id="87042" name="Picture 2"/>
          <p:cNvPicPr>
            <a:picLocks noChangeAspect="1" noChangeArrowheads="1"/>
          </p:cNvPicPr>
          <p:nvPr/>
        </p:nvPicPr>
        <p:blipFill>
          <a:blip r:embed="rId2"/>
          <a:srcRect/>
          <a:stretch>
            <a:fillRect/>
          </a:stretch>
        </p:blipFill>
        <p:spPr bwMode="auto">
          <a:xfrm>
            <a:off x="2444241" y="1452807"/>
            <a:ext cx="7029368" cy="5275946"/>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8464099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680484" y="341873"/>
            <a:ext cx="9441015" cy="1296987"/>
          </a:xfrm>
        </p:spPr>
        <p:txBody>
          <a:bodyPr/>
          <a:lstStyle/>
          <a:p>
            <a:pPr>
              <a:defRPr/>
            </a:pPr>
            <a:r>
              <a:rPr dirty="0">
                <a:solidFill>
                  <a:srgbClr val="00B050"/>
                </a:solidFill>
              </a:rPr>
              <a:t>O Império Brasileiro</a:t>
            </a:r>
          </a:p>
        </p:txBody>
      </p:sp>
      <p:sp>
        <p:nvSpPr>
          <p:cNvPr id="3" name="Espaço Reservado para Conteúdo 2"/>
          <p:cNvSpPr>
            <a:spLocks noGrp="1"/>
          </p:cNvSpPr>
          <p:nvPr>
            <p:ph idx="1"/>
          </p:nvPr>
        </p:nvSpPr>
        <p:spPr>
          <a:xfrm>
            <a:off x="606056" y="1807535"/>
            <a:ext cx="11313042" cy="4869712"/>
          </a:xfrm>
        </p:spPr>
        <p:txBody>
          <a:bodyPr>
            <a:normAutofit/>
          </a:bodyPr>
          <a:lstStyle/>
          <a:p>
            <a:pPr>
              <a:defRPr/>
            </a:pPr>
            <a:r>
              <a:rPr sz="3600" dirty="0"/>
              <a:t>Manutenção dos privilégios econômicos da elite agrária e mercantil (latifúndio monocultor e escravidão);</a:t>
            </a:r>
          </a:p>
          <a:p>
            <a:pPr marL="0" indent="0">
              <a:buNone/>
              <a:defRPr/>
            </a:pPr>
            <a:endParaRPr sz="1400" dirty="0"/>
          </a:p>
          <a:p>
            <a:pPr>
              <a:defRPr/>
            </a:pPr>
            <a:r>
              <a:rPr sz="3600" dirty="0"/>
              <a:t>Estabilidade política (revoltas regionais regiamente sufocadas desde sempre e intensificadas a partir da primeira metade do séc. XIX);</a:t>
            </a:r>
          </a:p>
          <a:p>
            <a:pPr marL="0" indent="0">
              <a:buNone/>
              <a:defRPr/>
            </a:pPr>
            <a:endParaRPr sz="1400" dirty="0"/>
          </a:p>
          <a:p>
            <a:pPr>
              <a:defRPr/>
            </a:pPr>
            <a:r>
              <a:rPr sz="3600" dirty="0"/>
              <a:t>Instituições e aparatos governamentais  operando para satisfazer sistematicamente as necessidades do senhorio; </a:t>
            </a:r>
          </a:p>
          <a:p>
            <a:pPr marL="0" indent="0">
              <a:buNone/>
              <a:defRPr/>
            </a:pPr>
            <a:endParaRPr dirty="0"/>
          </a:p>
          <a:p>
            <a:pPr>
              <a:defRPr/>
            </a:pPr>
            <a:endParaRPr dirty="0"/>
          </a:p>
        </p:txBody>
      </p:sp>
    </p:spTree>
    <p:extLst>
      <p:ext uri="{BB962C8B-B14F-4D97-AF65-F5344CB8AC3E}">
        <p14:creationId xmlns:p14="http://schemas.microsoft.com/office/powerpoint/2010/main" val="332663137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89098" y="206062"/>
            <a:ext cx="9717733" cy="889091"/>
          </a:xfrm>
        </p:spPr>
        <p:txBody>
          <a:bodyPr/>
          <a:lstStyle/>
          <a:p>
            <a:pPr>
              <a:defRPr/>
            </a:pPr>
            <a:r>
              <a:rPr dirty="0">
                <a:solidFill>
                  <a:srgbClr val="00B050"/>
                </a:solidFill>
              </a:rPr>
              <a:t>O Império Brasileiro</a:t>
            </a:r>
          </a:p>
        </p:txBody>
      </p:sp>
      <p:sp>
        <p:nvSpPr>
          <p:cNvPr id="3" name="Espaço Reservado para Conteúdo 2"/>
          <p:cNvSpPr>
            <a:spLocks noGrp="1"/>
          </p:cNvSpPr>
          <p:nvPr>
            <p:ph idx="1"/>
          </p:nvPr>
        </p:nvSpPr>
        <p:spPr>
          <a:xfrm>
            <a:off x="329609" y="1286540"/>
            <a:ext cx="11525693" cy="5571459"/>
          </a:xfrm>
        </p:spPr>
        <p:txBody>
          <a:bodyPr>
            <a:noAutofit/>
          </a:bodyPr>
          <a:lstStyle/>
          <a:p>
            <a:pPr>
              <a:defRPr/>
            </a:pPr>
            <a:r>
              <a:rPr sz="3200" dirty="0"/>
              <a:t>Elite letrada mantida pelo monarca e manifestações iniciais e crescentes sobre a necessidade de consolidação de uma unidade interna e identidade como povo (nativismo romântico, heróis da pátria etc.);</a:t>
            </a:r>
          </a:p>
          <a:p>
            <a:pPr marL="0" indent="0">
              <a:buNone/>
              <a:defRPr/>
            </a:pPr>
            <a:endParaRPr sz="1400" dirty="0"/>
          </a:p>
          <a:p>
            <a:pPr>
              <a:defRPr/>
            </a:pPr>
            <a:r>
              <a:rPr sz="3200" dirty="0"/>
              <a:t>Em contrapartida o Estado de Imperial brasileiro é hipertrofiado, ineficiente, a serviço da adulação interesseira e resistente à lógica do capitalismo industrial (regime econômico dos mercados consumidores e das rendas do trabalho). Filme “Mauá: o imperador e o rei”;</a:t>
            </a:r>
          </a:p>
          <a:p>
            <a:pPr marL="0" indent="0">
              <a:buNone/>
              <a:defRPr/>
            </a:pPr>
            <a:endParaRPr sz="1400" dirty="0"/>
          </a:p>
          <a:p>
            <a:pPr>
              <a:defRPr/>
            </a:pPr>
            <a:r>
              <a:rPr sz="3200" dirty="0"/>
              <a:t>Tais circunstâncias levaram ao primeiro golpe militar no país. </a:t>
            </a:r>
          </a:p>
        </p:txBody>
      </p:sp>
    </p:spTree>
    <p:extLst>
      <p:ext uri="{BB962C8B-B14F-4D97-AF65-F5344CB8AC3E}">
        <p14:creationId xmlns:p14="http://schemas.microsoft.com/office/powerpoint/2010/main" val="6540521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1788856" y="365126"/>
            <a:ext cx="7589060" cy="907054"/>
          </a:xfrm>
        </p:spPr>
        <p:txBody>
          <a:bodyPr/>
          <a:lstStyle/>
          <a:p>
            <a:pPr>
              <a:defRPr/>
            </a:pPr>
            <a:r>
              <a:rPr lang="pt-BR" dirty="0">
                <a:solidFill>
                  <a:srgbClr val="FFC000"/>
                </a:solidFill>
              </a:rPr>
              <a:t>15 de novembro de 1889</a:t>
            </a:r>
          </a:p>
        </p:txBody>
      </p:sp>
      <p:sp>
        <p:nvSpPr>
          <p:cNvPr id="3" name="Espaço Reservado para Conteúdo 2"/>
          <p:cNvSpPr>
            <a:spLocks noGrp="1"/>
          </p:cNvSpPr>
          <p:nvPr>
            <p:ph idx="1"/>
          </p:nvPr>
        </p:nvSpPr>
        <p:spPr/>
        <p:txBody>
          <a:bodyPr/>
          <a:lstStyle/>
          <a:p>
            <a:pPr>
              <a:defRPr/>
            </a:pPr>
            <a:endParaRPr lang="pt-BR" dirty="0"/>
          </a:p>
        </p:txBody>
      </p:sp>
      <p:pic>
        <p:nvPicPr>
          <p:cNvPr id="88066" name="Picture 2"/>
          <p:cNvPicPr>
            <a:picLocks noChangeAspect="1" noChangeArrowheads="1"/>
          </p:cNvPicPr>
          <p:nvPr/>
        </p:nvPicPr>
        <p:blipFill>
          <a:blip r:embed="rId2"/>
          <a:srcRect/>
          <a:stretch>
            <a:fillRect/>
          </a:stretch>
        </p:blipFill>
        <p:spPr bwMode="auto">
          <a:xfrm>
            <a:off x="1788855" y="1193639"/>
            <a:ext cx="8907497" cy="5479607"/>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0195343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733647" y="404037"/>
            <a:ext cx="9320460" cy="765544"/>
          </a:xfrm>
        </p:spPr>
        <p:txBody>
          <a:bodyPr/>
          <a:lstStyle/>
          <a:p>
            <a:pPr>
              <a:defRPr/>
            </a:pPr>
            <a:r>
              <a:rPr dirty="0">
                <a:solidFill>
                  <a:srgbClr val="FFC000"/>
                </a:solidFill>
              </a:rPr>
              <a:t>A </a:t>
            </a:r>
            <a:r>
              <a:rPr dirty="0" err="1">
                <a:solidFill>
                  <a:srgbClr val="FFC000"/>
                </a:solidFill>
              </a:rPr>
              <a:t>República</a:t>
            </a:r>
            <a:r>
              <a:rPr dirty="0">
                <a:solidFill>
                  <a:srgbClr val="FFC000"/>
                </a:solidFill>
              </a:rPr>
              <a:t> do </a:t>
            </a:r>
            <a:r>
              <a:rPr dirty="0" err="1">
                <a:solidFill>
                  <a:srgbClr val="FFC000"/>
                </a:solidFill>
              </a:rPr>
              <a:t>Brasil</a:t>
            </a:r>
            <a:endParaRPr dirty="0">
              <a:solidFill>
                <a:srgbClr val="FFC000"/>
              </a:solidFill>
            </a:endParaRPr>
          </a:p>
        </p:txBody>
      </p:sp>
      <p:sp>
        <p:nvSpPr>
          <p:cNvPr id="3" name="Espaço Reservado para Conteúdo 2"/>
          <p:cNvSpPr>
            <a:spLocks noGrp="1"/>
          </p:cNvSpPr>
          <p:nvPr>
            <p:ph idx="1"/>
          </p:nvPr>
        </p:nvSpPr>
        <p:spPr>
          <a:xfrm>
            <a:off x="637953" y="1484314"/>
            <a:ext cx="9725247" cy="5182300"/>
          </a:xfrm>
        </p:spPr>
        <p:txBody>
          <a:bodyPr>
            <a:noAutofit/>
          </a:bodyPr>
          <a:lstStyle/>
          <a:p>
            <a:pPr>
              <a:defRPr/>
            </a:pPr>
            <a:r>
              <a:rPr sz="4000" dirty="0" err="1"/>
              <a:t>Instaurada</a:t>
            </a:r>
            <a:r>
              <a:rPr sz="4000" dirty="0"/>
              <a:t> </a:t>
            </a:r>
            <a:r>
              <a:rPr sz="4000" dirty="0" err="1"/>
              <a:t>em</a:t>
            </a:r>
            <a:r>
              <a:rPr sz="4000" dirty="0"/>
              <a:t> 1889 pela </a:t>
            </a:r>
            <a:r>
              <a:rPr sz="4000" dirty="0" err="1"/>
              <a:t>caserna</a:t>
            </a:r>
            <a:r>
              <a:rPr sz="4000" dirty="0"/>
              <a:t>, um </a:t>
            </a:r>
            <a:r>
              <a:rPr sz="4000" dirty="0" err="1"/>
              <a:t>ano</a:t>
            </a:r>
            <a:r>
              <a:rPr sz="4000" dirty="0"/>
              <a:t> </a:t>
            </a:r>
            <a:r>
              <a:rPr sz="4000" dirty="0" err="1"/>
              <a:t>após</a:t>
            </a:r>
            <a:r>
              <a:rPr sz="4000" dirty="0"/>
              <a:t> o </a:t>
            </a:r>
            <a:r>
              <a:rPr sz="4000" dirty="0" err="1"/>
              <a:t>fim</a:t>
            </a:r>
            <a:r>
              <a:rPr sz="4000" dirty="0"/>
              <a:t> da </a:t>
            </a:r>
            <a:r>
              <a:rPr sz="4000" dirty="0" err="1"/>
              <a:t>escravatura</a:t>
            </a:r>
            <a:r>
              <a:rPr sz="4000" dirty="0"/>
              <a:t>;</a:t>
            </a:r>
          </a:p>
          <a:p>
            <a:pPr>
              <a:defRPr/>
            </a:pPr>
            <a:r>
              <a:rPr sz="4000" dirty="0" err="1"/>
              <a:t>Substituição</a:t>
            </a:r>
            <a:r>
              <a:rPr sz="4000" dirty="0"/>
              <a:t> da </a:t>
            </a:r>
            <a:r>
              <a:rPr sz="4000" dirty="0" err="1"/>
              <a:t>mão</a:t>
            </a:r>
            <a:r>
              <a:rPr sz="4000" dirty="0"/>
              <a:t>-de-</a:t>
            </a:r>
            <a:r>
              <a:rPr sz="4000" dirty="0" err="1"/>
              <a:t>obra</a:t>
            </a:r>
            <a:r>
              <a:rPr sz="4000" dirty="0"/>
              <a:t> </a:t>
            </a:r>
            <a:r>
              <a:rPr sz="4000" dirty="0" err="1"/>
              <a:t>escrava</a:t>
            </a:r>
            <a:r>
              <a:rPr sz="4000" dirty="0"/>
              <a:t> por </a:t>
            </a:r>
            <a:r>
              <a:rPr sz="4000" dirty="0" err="1"/>
              <a:t>imigrantes</a:t>
            </a:r>
            <a:r>
              <a:rPr sz="4000" dirty="0"/>
              <a:t> </a:t>
            </a:r>
            <a:r>
              <a:rPr sz="4000" dirty="0" err="1"/>
              <a:t>europeus</a:t>
            </a:r>
            <a:r>
              <a:rPr sz="4000" dirty="0"/>
              <a:t>;</a:t>
            </a:r>
          </a:p>
          <a:p>
            <a:pPr>
              <a:defRPr/>
            </a:pPr>
            <a:r>
              <a:rPr sz="4000" dirty="0" err="1"/>
              <a:t>Movimentos</a:t>
            </a:r>
            <a:r>
              <a:rPr sz="4000" dirty="0"/>
              <a:t> </a:t>
            </a:r>
            <a:r>
              <a:rPr sz="4000" dirty="0" err="1"/>
              <a:t>sociais</a:t>
            </a:r>
            <a:r>
              <a:rPr sz="4000" dirty="0"/>
              <a:t> </a:t>
            </a:r>
            <a:r>
              <a:rPr sz="4000" dirty="0" err="1"/>
              <a:t>questionadores</a:t>
            </a:r>
            <a:r>
              <a:rPr sz="4000" dirty="0"/>
              <a:t> da </a:t>
            </a:r>
            <a:r>
              <a:rPr sz="4000" dirty="0" err="1"/>
              <a:t>ordem</a:t>
            </a:r>
            <a:r>
              <a:rPr sz="4000" dirty="0"/>
              <a:t> </a:t>
            </a:r>
            <a:r>
              <a:rPr sz="4000" dirty="0" err="1"/>
              <a:t>econômica</a:t>
            </a:r>
            <a:r>
              <a:rPr sz="4000" dirty="0"/>
              <a:t> e social (</a:t>
            </a:r>
            <a:r>
              <a:rPr sz="4000" dirty="0" err="1"/>
              <a:t>Canudos</a:t>
            </a:r>
            <a:r>
              <a:rPr sz="4000" dirty="0"/>
              <a:t> p. ex.);</a:t>
            </a:r>
          </a:p>
          <a:p>
            <a:pPr>
              <a:defRPr/>
            </a:pPr>
            <a:r>
              <a:rPr sz="4000" dirty="0" err="1"/>
              <a:t>Pensamento</a:t>
            </a:r>
            <a:r>
              <a:rPr sz="4000" dirty="0"/>
              <a:t> social </a:t>
            </a:r>
            <a:r>
              <a:rPr sz="4000" dirty="0" err="1"/>
              <a:t>brasileiro</a:t>
            </a:r>
            <a:r>
              <a:rPr sz="4000" dirty="0"/>
              <a:t> </a:t>
            </a:r>
            <a:r>
              <a:rPr sz="4000" dirty="0" err="1"/>
              <a:t>sobre</a:t>
            </a:r>
            <a:r>
              <a:rPr sz="4000" dirty="0"/>
              <a:t> as </a:t>
            </a:r>
            <a:r>
              <a:rPr sz="4000" dirty="0" err="1"/>
              <a:t>razões</a:t>
            </a:r>
            <a:r>
              <a:rPr sz="4000" dirty="0"/>
              <a:t> que </a:t>
            </a:r>
            <a:r>
              <a:rPr sz="4000" dirty="0" err="1"/>
              <a:t>impedem</a:t>
            </a:r>
            <a:r>
              <a:rPr sz="4000" dirty="0"/>
              <a:t> o </a:t>
            </a:r>
            <a:r>
              <a:rPr sz="4000" dirty="0" err="1"/>
              <a:t>Brasil</a:t>
            </a:r>
            <a:r>
              <a:rPr sz="4000" dirty="0"/>
              <a:t> de se </a:t>
            </a:r>
            <a:r>
              <a:rPr sz="4000" dirty="0" err="1"/>
              <a:t>desenvolver</a:t>
            </a:r>
            <a:r>
              <a:rPr sz="4000" dirty="0"/>
              <a:t>.</a:t>
            </a:r>
          </a:p>
        </p:txBody>
      </p:sp>
    </p:spTree>
    <p:extLst>
      <p:ext uri="{BB962C8B-B14F-4D97-AF65-F5344CB8AC3E}">
        <p14:creationId xmlns:p14="http://schemas.microsoft.com/office/powerpoint/2010/main" val="613070376"/>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72140" y="449263"/>
            <a:ext cx="9684114" cy="963613"/>
          </a:xfrm>
        </p:spPr>
        <p:txBody>
          <a:bodyPr>
            <a:normAutofit/>
          </a:bodyPr>
          <a:lstStyle/>
          <a:p>
            <a:pPr>
              <a:defRPr/>
            </a:pPr>
            <a:r>
              <a:rPr dirty="0">
                <a:solidFill>
                  <a:srgbClr val="FFC000"/>
                </a:solidFill>
              </a:rPr>
              <a:t>O pensamento social brasileiro</a:t>
            </a:r>
          </a:p>
        </p:txBody>
      </p:sp>
      <p:sp>
        <p:nvSpPr>
          <p:cNvPr id="3" name="Espaço Reservado para Conteúdo 2"/>
          <p:cNvSpPr>
            <a:spLocks noGrp="1"/>
          </p:cNvSpPr>
          <p:nvPr>
            <p:ph idx="1"/>
          </p:nvPr>
        </p:nvSpPr>
        <p:spPr>
          <a:xfrm>
            <a:off x="372140" y="1616149"/>
            <a:ext cx="11632017" cy="5039832"/>
          </a:xfrm>
        </p:spPr>
        <p:txBody>
          <a:bodyPr>
            <a:normAutofit fontScale="92500" lnSpcReduction="10000"/>
          </a:bodyPr>
          <a:lstStyle/>
          <a:p>
            <a:pPr>
              <a:defRPr/>
            </a:pPr>
            <a:r>
              <a:rPr sz="4000" dirty="0"/>
              <a:t>Formulação da idéia de nação e do conceito de identidade nacional;</a:t>
            </a:r>
          </a:p>
          <a:p>
            <a:pPr>
              <a:defRPr/>
            </a:pPr>
            <a:r>
              <a:rPr sz="4000" dirty="0"/>
              <a:t>Pensamento de Sílvio Romero em fins do século XIX;</a:t>
            </a:r>
          </a:p>
          <a:p>
            <a:pPr>
              <a:defRPr/>
            </a:pPr>
            <a:r>
              <a:rPr sz="4000" dirty="0"/>
              <a:t>Nação romanceada diante de uma modernidade iluminista que não se instalou no país, pois este, liberto da metrópole colonial portuguesa, não se transformou em estado republicano, mas manteve as camarilhas nobiliárias sustentadas pela corte imperial, dentro da concepção paternalista de Estado, com aspirações </a:t>
            </a:r>
            <a:r>
              <a:rPr sz="4000" dirty="0" err="1"/>
              <a:t>enviezadas</a:t>
            </a:r>
            <a:r>
              <a:rPr sz="4000" dirty="0"/>
              <a:t> de se transformar com a proclamação da república.</a:t>
            </a:r>
          </a:p>
          <a:p>
            <a:pPr>
              <a:defRPr/>
            </a:pPr>
            <a:endParaRPr dirty="0"/>
          </a:p>
        </p:txBody>
      </p:sp>
    </p:spTree>
    <p:extLst>
      <p:ext uri="{BB962C8B-B14F-4D97-AF65-F5344CB8AC3E}">
        <p14:creationId xmlns:p14="http://schemas.microsoft.com/office/powerpoint/2010/main" val="196543647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40242" y="257579"/>
            <a:ext cx="9413358" cy="1039593"/>
          </a:xfrm>
        </p:spPr>
        <p:txBody>
          <a:bodyPr>
            <a:normAutofit/>
          </a:bodyPr>
          <a:lstStyle/>
          <a:p>
            <a:pPr>
              <a:defRPr/>
            </a:pPr>
            <a:r>
              <a:rPr dirty="0">
                <a:solidFill>
                  <a:srgbClr val="FFC000"/>
                </a:solidFill>
              </a:rPr>
              <a:t>O pensamento social brasileiro</a:t>
            </a:r>
          </a:p>
        </p:txBody>
      </p:sp>
      <p:sp>
        <p:nvSpPr>
          <p:cNvPr id="3" name="Espaço Reservado para Conteúdo 2"/>
          <p:cNvSpPr>
            <a:spLocks noGrp="1"/>
          </p:cNvSpPr>
          <p:nvPr>
            <p:ph idx="1"/>
          </p:nvPr>
        </p:nvSpPr>
        <p:spPr>
          <a:xfrm>
            <a:off x="340241" y="1446027"/>
            <a:ext cx="11674549" cy="5133128"/>
          </a:xfrm>
        </p:spPr>
        <p:txBody>
          <a:bodyPr>
            <a:normAutofit/>
          </a:bodyPr>
          <a:lstStyle/>
          <a:p>
            <a:pPr>
              <a:defRPr/>
            </a:pPr>
            <a:r>
              <a:rPr sz="4400" dirty="0"/>
              <a:t>No início do século XX floresce o pensamento analítico e a consciência crítica, não mais um pensamento monolítico das elites </a:t>
            </a:r>
            <a:r>
              <a:rPr sz="4400" dirty="0" err="1"/>
              <a:t>monarquistas</a:t>
            </a:r>
            <a:r>
              <a:rPr sz="4400" dirty="0"/>
              <a:t>;</a:t>
            </a:r>
            <a:endParaRPr lang="pt-BR" sz="4400" dirty="0"/>
          </a:p>
          <a:p>
            <a:pPr>
              <a:defRPr/>
            </a:pPr>
            <a:endParaRPr lang="pt-BR" sz="1600" dirty="0"/>
          </a:p>
          <a:p>
            <a:pPr>
              <a:defRPr/>
            </a:pPr>
            <a:r>
              <a:rPr sz="4400" dirty="0" err="1"/>
              <a:t>Estagnação</a:t>
            </a:r>
            <a:r>
              <a:rPr sz="4400" dirty="0"/>
              <a:t> brasileira diante êxito dos países industrializados (Europa e EUA, </a:t>
            </a:r>
            <a:r>
              <a:rPr sz="4400" dirty="0" err="1"/>
              <a:t>especialmente</a:t>
            </a:r>
            <a:r>
              <a:rPr sz="4400" dirty="0"/>
              <a:t>);</a:t>
            </a:r>
            <a:endParaRPr lang="pt-BR" sz="4400" dirty="0"/>
          </a:p>
          <a:p>
            <a:pPr>
              <a:defRPr/>
            </a:pPr>
            <a:endParaRPr sz="1600" dirty="0"/>
          </a:p>
          <a:p>
            <a:pPr>
              <a:defRPr/>
            </a:pPr>
            <a:r>
              <a:rPr sz="4400" b="1" dirty="0"/>
              <a:t>O que impede o Brasil de se desenvolver?</a:t>
            </a:r>
          </a:p>
          <a:p>
            <a:pPr>
              <a:defRPr/>
            </a:pPr>
            <a:endParaRPr dirty="0"/>
          </a:p>
        </p:txBody>
      </p:sp>
    </p:spTree>
    <p:extLst>
      <p:ext uri="{BB962C8B-B14F-4D97-AF65-F5344CB8AC3E}">
        <p14:creationId xmlns:p14="http://schemas.microsoft.com/office/powerpoint/2010/main" val="323020692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36008" y="0"/>
            <a:ext cx="12155992" cy="6858000"/>
          </a:xfrm>
          <a:prstGeom prst="rect">
            <a:avLst/>
          </a:prstGeom>
        </p:spPr>
      </p:pic>
      <p:sp>
        <p:nvSpPr>
          <p:cNvPr id="3" name="Retângulo 2"/>
          <p:cNvSpPr/>
          <p:nvPr/>
        </p:nvSpPr>
        <p:spPr>
          <a:xfrm>
            <a:off x="346250" y="185170"/>
            <a:ext cx="11535508" cy="1107996"/>
          </a:xfrm>
          <a:prstGeom prst="rect">
            <a:avLst/>
          </a:prstGeom>
        </p:spPr>
        <p:txBody>
          <a:bodyPr wrap="square">
            <a:spAutoFit/>
          </a:bodyPr>
          <a:lstStyle/>
          <a:p>
            <a:pPr lvl="0"/>
            <a:r>
              <a:rPr lang="pt-BR" altLang="pt-BR" sz="6600" b="1" dirty="0">
                <a:solidFill>
                  <a:prstClr val="black"/>
                </a:solidFill>
                <a:latin typeface="Calibri Light"/>
              </a:rPr>
              <a:t>Propostas explicativas do Brasil</a:t>
            </a:r>
            <a:endParaRPr lang="pt-BR" sz="6600" dirty="0">
              <a:solidFill>
                <a:prstClr val="black"/>
              </a:solidFill>
            </a:endParaRPr>
          </a:p>
        </p:txBody>
      </p:sp>
      <p:sp>
        <p:nvSpPr>
          <p:cNvPr id="5" name="Retângulo 4">
            <a:extLst>
              <a:ext uri="{FF2B5EF4-FFF2-40B4-BE49-F238E27FC236}">
                <a16:creationId xmlns:a16="http://schemas.microsoft.com/office/drawing/2014/main" id="{3CC724F7-D38C-264B-A6DB-76ED2A7D18C7}"/>
              </a:ext>
            </a:extLst>
          </p:cNvPr>
          <p:cNvSpPr/>
          <p:nvPr/>
        </p:nvSpPr>
        <p:spPr>
          <a:xfrm>
            <a:off x="489097" y="1786268"/>
            <a:ext cx="11164187" cy="4708981"/>
          </a:xfrm>
          <a:prstGeom prst="rect">
            <a:avLst/>
          </a:prstGeom>
        </p:spPr>
        <p:txBody>
          <a:bodyPr wrap="square">
            <a:spAutoFit/>
          </a:bodyPr>
          <a:lstStyle/>
          <a:p>
            <a:pPr marL="697230" indent="-514350">
              <a:buFontTx/>
              <a:buAutoNum type="arabicPeriod"/>
              <a:defRPr/>
            </a:pPr>
            <a:r>
              <a:rPr lang="pt-BR" sz="6000" dirty="0">
                <a:solidFill>
                  <a:srgbClr val="7030A0"/>
                </a:solidFill>
              </a:rPr>
              <a:t>RAÇA</a:t>
            </a:r>
          </a:p>
          <a:p>
            <a:pPr marL="697230" indent="-514350">
              <a:buFontTx/>
              <a:buAutoNum type="arabicPeriod"/>
              <a:defRPr/>
            </a:pPr>
            <a:r>
              <a:rPr lang="pt-BR" sz="6000" dirty="0">
                <a:solidFill>
                  <a:srgbClr val="7030A0"/>
                </a:solidFill>
              </a:rPr>
              <a:t>CULTURA</a:t>
            </a:r>
          </a:p>
          <a:p>
            <a:pPr marL="697230" indent="-514350">
              <a:buFontTx/>
              <a:buAutoNum type="arabicPeriod"/>
              <a:defRPr/>
            </a:pPr>
            <a:r>
              <a:rPr lang="pt-BR" sz="6000" dirty="0">
                <a:solidFill>
                  <a:srgbClr val="7030A0"/>
                </a:solidFill>
              </a:rPr>
              <a:t>ENQUADRAMENTOS MENTAIS</a:t>
            </a:r>
          </a:p>
          <a:p>
            <a:pPr marL="697230" indent="-514350">
              <a:buFontTx/>
              <a:buAutoNum type="arabicPeriod"/>
              <a:defRPr/>
            </a:pPr>
            <a:r>
              <a:rPr lang="pt-BR" sz="6000" dirty="0">
                <a:solidFill>
                  <a:srgbClr val="7030A0"/>
                </a:solidFill>
              </a:rPr>
              <a:t>ESTRUTURA SOCIAL</a:t>
            </a:r>
          </a:p>
          <a:p>
            <a:pPr marL="697230" indent="-514350">
              <a:buFontTx/>
              <a:buAutoNum type="arabicPeriod"/>
              <a:defRPr/>
            </a:pPr>
            <a:r>
              <a:rPr lang="pt-BR" sz="6000" dirty="0">
                <a:solidFill>
                  <a:srgbClr val="7030A0"/>
                </a:solidFill>
              </a:rPr>
              <a:t>ECONOMIA</a:t>
            </a:r>
          </a:p>
        </p:txBody>
      </p:sp>
    </p:spTree>
    <p:extLst>
      <p:ext uri="{BB962C8B-B14F-4D97-AF65-F5344CB8AC3E}">
        <p14:creationId xmlns:p14="http://schemas.microsoft.com/office/powerpoint/2010/main" val="283796937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33915" y="365126"/>
            <a:ext cx="11642651" cy="980280"/>
          </a:xfrm>
        </p:spPr>
        <p:txBody>
          <a:bodyPr/>
          <a:lstStyle/>
          <a:p>
            <a:pPr>
              <a:defRPr/>
            </a:pPr>
            <a:r>
              <a:rPr lang="pt-BR" dirty="0"/>
              <a:t>Sílvio Romero, Oliveira Viana e Euclides da Cunha </a:t>
            </a:r>
          </a:p>
        </p:txBody>
      </p:sp>
      <p:sp>
        <p:nvSpPr>
          <p:cNvPr id="3" name="Espaço Reservado para Conteúdo 2"/>
          <p:cNvSpPr>
            <a:spLocks noGrp="1"/>
          </p:cNvSpPr>
          <p:nvPr>
            <p:ph idx="1"/>
          </p:nvPr>
        </p:nvSpPr>
        <p:spPr/>
        <p:txBody>
          <a:bodyPr/>
          <a:lstStyle/>
          <a:p>
            <a:pPr>
              <a:defRPr/>
            </a:pPr>
            <a:endParaRPr lang="pt-BR" dirty="0"/>
          </a:p>
        </p:txBody>
      </p:sp>
      <p:pic>
        <p:nvPicPr>
          <p:cNvPr id="92163" name="Picture 3"/>
          <p:cNvPicPr>
            <a:picLocks noChangeAspect="1" noChangeArrowheads="1"/>
          </p:cNvPicPr>
          <p:nvPr/>
        </p:nvPicPr>
        <p:blipFill>
          <a:blip r:embed="rId2"/>
          <a:srcRect/>
          <a:stretch>
            <a:fillRect/>
          </a:stretch>
        </p:blipFill>
        <p:spPr bwMode="auto">
          <a:xfrm>
            <a:off x="233915" y="1556721"/>
            <a:ext cx="3211033" cy="3658455"/>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64" name="Picture 4"/>
          <p:cNvPicPr>
            <a:picLocks noChangeAspect="1" noChangeArrowheads="1"/>
          </p:cNvPicPr>
          <p:nvPr/>
        </p:nvPicPr>
        <p:blipFill>
          <a:blip r:embed="rId3"/>
          <a:srcRect/>
          <a:stretch>
            <a:fillRect/>
          </a:stretch>
        </p:blipFill>
        <p:spPr bwMode="auto">
          <a:xfrm>
            <a:off x="4201524" y="2078372"/>
            <a:ext cx="3071146" cy="4033221"/>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65" name="Picture 5"/>
          <p:cNvPicPr>
            <a:picLocks noChangeAspect="1" noChangeArrowheads="1"/>
          </p:cNvPicPr>
          <p:nvPr/>
        </p:nvPicPr>
        <p:blipFill>
          <a:blip r:embed="rId4"/>
          <a:srcRect/>
          <a:stretch>
            <a:fillRect/>
          </a:stretch>
        </p:blipFill>
        <p:spPr bwMode="auto">
          <a:xfrm>
            <a:off x="7947946" y="3429000"/>
            <a:ext cx="3791190" cy="3016867"/>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02235452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46567" y="141670"/>
            <a:ext cx="9916633" cy="974750"/>
          </a:xfrm>
        </p:spPr>
        <p:txBody>
          <a:bodyPr/>
          <a:lstStyle/>
          <a:p>
            <a:pPr>
              <a:defRPr/>
            </a:pPr>
            <a:r>
              <a:rPr dirty="0">
                <a:solidFill>
                  <a:srgbClr val="7030A0"/>
                </a:solidFill>
              </a:rPr>
              <a:t>RAÇA</a:t>
            </a:r>
          </a:p>
        </p:txBody>
      </p:sp>
      <p:sp>
        <p:nvSpPr>
          <p:cNvPr id="3" name="Espaço Reservado para Conteúdo 2"/>
          <p:cNvSpPr>
            <a:spLocks noGrp="1"/>
          </p:cNvSpPr>
          <p:nvPr>
            <p:ph idx="1"/>
          </p:nvPr>
        </p:nvSpPr>
        <p:spPr>
          <a:xfrm>
            <a:off x="340241" y="1341437"/>
            <a:ext cx="11642651" cy="5272013"/>
          </a:xfrm>
        </p:spPr>
        <p:txBody>
          <a:bodyPr>
            <a:normAutofit fontScale="92500" lnSpcReduction="20000"/>
          </a:bodyPr>
          <a:lstStyle/>
          <a:p>
            <a:pPr>
              <a:defRPr/>
            </a:pPr>
            <a:r>
              <a:rPr sz="4000" dirty="0"/>
              <a:t>Positivismo e aspectos biológicos (Cânones estéticos, superioridade europeia, eugenia);</a:t>
            </a:r>
          </a:p>
          <a:p>
            <a:pPr>
              <a:defRPr/>
            </a:pPr>
            <a:endParaRPr sz="4000" dirty="0"/>
          </a:p>
          <a:p>
            <a:pPr>
              <a:defRPr/>
            </a:pPr>
            <a:r>
              <a:rPr sz="4000" dirty="0"/>
              <a:t>Sílvio Romero e Oliveira Viana</a:t>
            </a:r>
            <a:r>
              <a:rPr lang="pt-BR" sz="4000" dirty="0"/>
              <a:t> (Populações Meridionais do Brasil)</a:t>
            </a:r>
            <a:r>
              <a:rPr sz="4000" dirty="0"/>
              <a:t>: branqueamento da população;</a:t>
            </a:r>
          </a:p>
          <a:p>
            <a:pPr>
              <a:defRPr/>
            </a:pPr>
            <a:endParaRPr sz="4000" dirty="0"/>
          </a:p>
          <a:p>
            <a:pPr>
              <a:defRPr/>
            </a:pPr>
            <a:r>
              <a:rPr sz="4000" dirty="0"/>
              <a:t>Euclides da Cunha (Os Sertões): a mestiçagem vista como produto e virtude uma nova “raça” brasileira. O sertanejo é um forte que, confrontando a ideia de degenerescência congênita, agora passa a ser reconhecido pela sua qualidade de bravura e determinação.</a:t>
            </a:r>
          </a:p>
          <a:p>
            <a:pPr>
              <a:buFontTx/>
              <a:buNone/>
              <a:defRPr/>
            </a:pPr>
            <a:endParaRPr dirty="0"/>
          </a:p>
        </p:txBody>
      </p:sp>
    </p:spTree>
    <p:extLst>
      <p:ext uri="{BB962C8B-B14F-4D97-AF65-F5344CB8AC3E}">
        <p14:creationId xmlns:p14="http://schemas.microsoft.com/office/powerpoint/2010/main" val="416138519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pPr>
              <a:defRPr/>
            </a:pPr>
            <a:r>
              <a:rPr lang="pt-BR" dirty="0"/>
              <a:t>Gilberto Freire e Sérgio Buarque de Holanda</a:t>
            </a:r>
          </a:p>
        </p:txBody>
      </p:sp>
      <p:pic>
        <p:nvPicPr>
          <p:cNvPr id="93186" name="Picture 2"/>
          <p:cNvPicPr>
            <a:picLocks noChangeAspect="1" noChangeArrowheads="1"/>
          </p:cNvPicPr>
          <p:nvPr/>
        </p:nvPicPr>
        <p:blipFill>
          <a:blip r:embed="rId2"/>
          <a:srcRect/>
          <a:stretch>
            <a:fillRect/>
          </a:stretch>
        </p:blipFill>
        <p:spPr bwMode="auto">
          <a:xfrm>
            <a:off x="1374258" y="1690688"/>
            <a:ext cx="3495454" cy="4588649"/>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5300"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a:xfrm>
            <a:off x="6230679" y="1690688"/>
            <a:ext cx="3667699" cy="4940486"/>
          </a:xfrm>
          <a:noFill/>
          <a:extLst>
            <a:ext uri="{AF507438-7753-43E0-B8FC-AC1667EBCBE1}">
              <a14:hiddenEffects xmlns:a14="http://schemas.microsoft.com/office/drawing/2010/main">
                <a:effectLst>
                  <a:outerShdw dist="17961" dir="2700000" algn="ctr" rotWithShape="0">
                    <a:srgbClr val="708688"/>
                  </a:outerShdw>
                </a:effectLst>
              </a14:hiddenEffects>
            </a:ext>
          </a:extLst>
        </p:spPr>
      </p:pic>
    </p:spTree>
    <p:extLst>
      <p:ext uri="{BB962C8B-B14F-4D97-AF65-F5344CB8AC3E}">
        <p14:creationId xmlns:p14="http://schemas.microsoft.com/office/powerpoint/2010/main" val="39863913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72140" y="141670"/>
            <a:ext cx="9965303" cy="942852"/>
          </a:xfrm>
        </p:spPr>
        <p:txBody>
          <a:bodyPr/>
          <a:lstStyle/>
          <a:p>
            <a:pPr>
              <a:defRPr/>
            </a:pPr>
            <a:r>
              <a:rPr dirty="0">
                <a:solidFill>
                  <a:srgbClr val="7030A0"/>
                </a:solidFill>
              </a:rPr>
              <a:t>CULTURA</a:t>
            </a:r>
          </a:p>
        </p:txBody>
      </p:sp>
      <p:sp>
        <p:nvSpPr>
          <p:cNvPr id="3" name="Espaço Reservado para Conteúdo 2"/>
          <p:cNvSpPr>
            <a:spLocks noGrp="1"/>
          </p:cNvSpPr>
          <p:nvPr>
            <p:ph idx="1"/>
          </p:nvPr>
        </p:nvSpPr>
        <p:spPr>
          <a:xfrm>
            <a:off x="372140" y="1171318"/>
            <a:ext cx="11518604" cy="5545012"/>
          </a:xfrm>
        </p:spPr>
        <p:txBody>
          <a:bodyPr/>
          <a:lstStyle/>
          <a:p>
            <a:pPr>
              <a:defRPr/>
            </a:pPr>
            <a:r>
              <a:rPr sz="4400" dirty="0"/>
              <a:t>Gilberto Freire (Casa Grande e Senzala);</a:t>
            </a:r>
          </a:p>
          <a:p>
            <a:pPr>
              <a:defRPr/>
            </a:pPr>
            <a:r>
              <a:rPr sz="4400" dirty="0"/>
              <a:t>O Brasil é um imenso caldeirão de culturas que ainda está "no fogo";</a:t>
            </a:r>
          </a:p>
          <a:p>
            <a:pPr>
              <a:defRPr/>
            </a:pPr>
            <a:r>
              <a:rPr sz="4400" dirty="0"/>
              <a:t>Antropologia do cotidiano incorpora mudanças na autoimagem do brasileiro;</a:t>
            </a:r>
          </a:p>
          <a:p>
            <a:pPr>
              <a:defRPr/>
            </a:pPr>
            <a:r>
              <a:rPr sz="4400" dirty="0"/>
              <a:t>Reconhecimento do português como um mestiço virtuoso;</a:t>
            </a:r>
          </a:p>
          <a:p>
            <a:pPr>
              <a:defRPr/>
            </a:pPr>
            <a:r>
              <a:rPr sz="4400" dirty="0"/>
              <a:t>O negro como protagonista na História.</a:t>
            </a:r>
          </a:p>
        </p:txBody>
      </p:sp>
    </p:spTree>
    <p:extLst>
      <p:ext uri="{BB962C8B-B14F-4D97-AF65-F5344CB8AC3E}">
        <p14:creationId xmlns:p14="http://schemas.microsoft.com/office/powerpoint/2010/main" val="330099912"/>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46567" y="154548"/>
            <a:ext cx="9633678" cy="940605"/>
          </a:xfrm>
        </p:spPr>
        <p:txBody>
          <a:bodyPr>
            <a:normAutofit/>
          </a:bodyPr>
          <a:lstStyle/>
          <a:p>
            <a:pPr>
              <a:defRPr/>
            </a:pPr>
            <a:r>
              <a:rPr dirty="0">
                <a:solidFill>
                  <a:srgbClr val="7030A0"/>
                </a:solidFill>
              </a:rPr>
              <a:t>ENQUADRAMENTOS MENTAIS</a:t>
            </a:r>
          </a:p>
        </p:txBody>
      </p:sp>
      <p:sp>
        <p:nvSpPr>
          <p:cNvPr id="3" name="Espaço Reservado para Conteúdo 2"/>
          <p:cNvSpPr>
            <a:spLocks noGrp="1"/>
          </p:cNvSpPr>
          <p:nvPr>
            <p:ph idx="1"/>
          </p:nvPr>
        </p:nvSpPr>
        <p:spPr>
          <a:xfrm>
            <a:off x="446567" y="1297173"/>
            <a:ext cx="11483163" cy="5328722"/>
          </a:xfrm>
        </p:spPr>
        <p:txBody>
          <a:bodyPr>
            <a:noAutofit/>
          </a:bodyPr>
          <a:lstStyle/>
          <a:p>
            <a:pPr>
              <a:defRPr/>
            </a:pPr>
            <a:r>
              <a:rPr sz="3600" dirty="0"/>
              <a:t>Sérgio Buarque de Holanda (Raízes do Brasil);</a:t>
            </a:r>
          </a:p>
          <a:p>
            <a:pPr>
              <a:defRPr/>
            </a:pPr>
            <a:r>
              <a:rPr sz="3600" dirty="0"/>
              <a:t>Influência da cultura ibérica, marcada pelo culto à personalidade (frouxidão das estruturas sociais, permeabilidade de hierarquias, permissividade em relação à ascensão social de elementos estranhos ao </a:t>
            </a:r>
            <a:r>
              <a:rPr sz="3600" i="1" dirty="0" err="1"/>
              <a:t>ethos</a:t>
            </a:r>
            <a:r>
              <a:rPr sz="3600" dirty="0"/>
              <a:t> aristocrático);</a:t>
            </a:r>
          </a:p>
          <a:p>
            <a:pPr>
              <a:defRPr/>
            </a:pPr>
            <a:r>
              <a:rPr sz="3600" dirty="0"/>
              <a:t>Perspectiva da análise Weberiana que enxerga o colonizador português não como um trabalhador (que na visão protestante dignifica o homem), mas</a:t>
            </a:r>
            <a:r>
              <a:rPr sz="3600" dirty="0">
                <a:solidFill>
                  <a:srgbClr val="000000"/>
                </a:solidFill>
              </a:rPr>
              <a:t> como um aventureiro.</a:t>
            </a:r>
            <a:endParaRPr sz="3600" dirty="0"/>
          </a:p>
        </p:txBody>
      </p:sp>
    </p:spTree>
    <p:extLst>
      <p:ext uri="{BB962C8B-B14F-4D97-AF65-F5344CB8AC3E}">
        <p14:creationId xmlns:p14="http://schemas.microsoft.com/office/powerpoint/2010/main" val="97273109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82772" y="308345"/>
            <a:ext cx="11291777" cy="850604"/>
          </a:xfrm>
        </p:spPr>
        <p:txBody>
          <a:bodyPr/>
          <a:lstStyle/>
          <a:p>
            <a:pPr>
              <a:defRPr/>
            </a:pPr>
            <a:r>
              <a:rPr lang="pt-BR" dirty="0"/>
              <a:t>Caio Prado Júnior e Celso Furtado</a:t>
            </a:r>
          </a:p>
        </p:txBody>
      </p:sp>
      <p:pic>
        <p:nvPicPr>
          <p:cNvPr id="58371"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496186" y="1263164"/>
            <a:ext cx="4501116" cy="4523806"/>
          </a:xfrm>
          <a:noFill/>
          <a:extLst>
            <a:ext uri="{AF507438-7753-43E0-B8FC-AC1667EBCBE1}">
              <a14:hiddenEffects xmlns:a14="http://schemas.microsoft.com/office/drawing/2010/main">
                <a:effectLst>
                  <a:outerShdw dist="17961" dir="2700000" algn="ctr" rotWithShape="0">
                    <a:srgbClr val="708688"/>
                  </a:outerShdw>
                </a:effectLst>
              </a14:hiddenEffects>
            </a:ext>
          </a:extLst>
        </p:spPr>
      </p:pic>
      <p:pic>
        <p:nvPicPr>
          <p:cNvPr id="58372"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97376" y="1941696"/>
            <a:ext cx="5928317" cy="43096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708688"/>
                  </a:outerShdw>
                </a:effectLst>
              </a14:hiddenEffects>
            </a:ext>
          </a:extLst>
        </p:spPr>
      </p:pic>
    </p:spTree>
    <p:extLst>
      <p:ext uri="{BB962C8B-B14F-4D97-AF65-F5344CB8AC3E}">
        <p14:creationId xmlns:p14="http://schemas.microsoft.com/office/powerpoint/2010/main" val="28581969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93404" y="180306"/>
            <a:ext cx="11387469" cy="914848"/>
          </a:xfrm>
        </p:spPr>
        <p:txBody>
          <a:bodyPr/>
          <a:lstStyle/>
          <a:p>
            <a:pPr>
              <a:defRPr/>
            </a:pPr>
            <a:r>
              <a:rPr dirty="0">
                <a:solidFill>
                  <a:srgbClr val="7030A0"/>
                </a:solidFill>
              </a:rPr>
              <a:t>ESTRUTURA SOCIAL</a:t>
            </a:r>
          </a:p>
        </p:txBody>
      </p:sp>
      <p:sp>
        <p:nvSpPr>
          <p:cNvPr id="3" name="Espaço Reservado para Conteúdo 2"/>
          <p:cNvSpPr>
            <a:spLocks noGrp="1"/>
          </p:cNvSpPr>
          <p:nvPr>
            <p:ph idx="1"/>
          </p:nvPr>
        </p:nvSpPr>
        <p:spPr>
          <a:xfrm>
            <a:off x="180753" y="1020726"/>
            <a:ext cx="11780875" cy="5656968"/>
          </a:xfrm>
        </p:spPr>
        <p:txBody>
          <a:bodyPr>
            <a:normAutofit/>
          </a:bodyPr>
          <a:lstStyle/>
          <a:p>
            <a:pPr>
              <a:defRPr/>
            </a:pPr>
            <a:r>
              <a:rPr dirty="0"/>
              <a:t>Caio Prado Jr. (Evolução Política do Brasil; Formação do Brasil Contemporâneo);</a:t>
            </a:r>
          </a:p>
          <a:p>
            <a:pPr>
              <a:defRPr/>
            </a:pPr>
            <a:r>
              <a:rPr dirty="0"/>
              <a:t>Certamente uma das mais sofisticadas leituras sob a ótica do materialismo dialético no Brasil, vê o pais como um vetor da expansão mercantil do sistema capitalista moderno;</a:t>
            </a:r>
          </a:p>
          <a:p>
            <a:pPr>
              <a:defRPr/>
            </a:pPr>
            <a:r>
              <a:rPr dirty="0"/>
              <a:t>Coloca as lutas de classes e o “povo anônimo” no centro do palco histórico  e não mais as elites;</a:t>
            </a:r>
          </a:p>
          <a:p>
            <a:pPr>
              <a:defRPr/>
            </a:pPr>
            <a:r>
              <a:rPr dirty="0"/>
              <a:t>O atraso do Brasil se deve à posição de apêndice no mercantilismo europeu, posto que submetido ao sistema periférico de produção capitalista (tendo o eterno latifúndio como protagonista);</a:t>
            </a:r>
          </a:p>
          <a:p>
            <a:pPr>
              <a:defRPr/>
            </a:pPr>
            <a:r>
              <a:rPr dirty="0"/>
              <a:t>Há políticas deliberadas de manutenção da posição subalterna do Brasil,  mesmo havendo ele conquistado a sua independência política perante a Europa.</a:t>
            </a:r>
          </a:p>
        </p:txBody>
      </p:sp>
    </p:spTree>
    <p:extLst>
      <p:ext uri="{BB962C8B-B14F-4D97-AF65-F5344CB8AC3E}">
        <p14:creationId xmlns:p14="http://schemas.microsoft.com/office/powerpoint/2010/main" val="34040741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308344" y="398663"/>
            <a:ext cx="9990462" cy="622063"/>
          </a:xfrm>
        </p:spPr>
        <p:txBody>
          <a:bodyPr/>
          <a:lstStyle/>
          <a:p>
            <a:pPr>
              <a:defRPr/>
            </a:pPr>
            <a:r>
              <a:rPr dirty="0">
                <a:solidFill>
                  <a:srgbClr val="7030A0"/>
                </a:solidFill>
              </a:rPr>
              <a:t>ECONOMIA</a:t>
            </a:r>
          </a:p>
        </p:txBody>
      </p:sp>
      <p:sp>
        <p:nvSpPr>
          <p:cNvPr id="3" name="Espaço Reservado para Conteúdo 2"/>
          <p:cNvSpPr>
            <a:spLocks noGrp="1"/>
          </p:cNvSpPr>
          <p:nvPr>
            <p:ph idx="1"/>
          </p:nvPr>
        </p:nvSpPr>
        <p:spPr>
          <a:xfrm>
            <a:off x="233916" y="1196975"/>
            <a:ext cx="11759609" cy="5490904"/>
          </a:xfrm>
        </p:spPr>
        <p:txBody>
          <a:bodyPr>
            <a:normAutofit lnSpcReduction="10000"/>
          </a:bodyPr>
          <a:lstStyle/>
          <a:p>
            <a:pPr>
              <a:defRPr/>
            </a:pPr>
            <a:r>
              <a:rPr dirty="0"/>
              <a:t>Celso Furtado e a Comissão Econômica para a América Latina – CEPAL (Formação Econômica do Brasil);</a:t>
            </a:r>
          </a:p>
          <a:p>
            <a:pPr>
              <a:defRPr/>
            </a:pPr>
            <a:r>
              <a:rPr dirty="0"/>
              <a:t>Particular percepção sobre a origem dos problemas brasileiros: no lugar de vícios de origem ou de índole do povo, o que importa é a trajetória histórica econômica;</a:t>
            </a:r>
          </a:p>
          <a:p>
            <a:pPr>
              <a:defRPr/>
            </a:pPr>
            <a:r>
              <a:rPr dirty="0"/>
              <a:t>Os termos do comércio internacional sempre foram prejudiciais aos países exportadores de produtos primários, posto que periféricos ao sistema econômico mundial;</a:t>
            </a:r>
          </a:p>
          <a:p>
            <a:pPr>
              <a:defRPr/>
            </a:pPr>
            <a:r>
              <a:rPr dirty="0"/>
              <a:t>A intensa especialização da unidade produtora colonial (monoculturas) impediu o surgimento de um mercado consumidor interno, essencial para lógica do desenvolvimento capitalista;</a:t>
            </a:r>
          </a:p>
          <a:p>
            <a:pPr>
              <a:defRPr/>
            </a:pPr>
            <a:r>
              <a:rPr dirty="0"/>
              <a:t>A substituição da mão-de-obra escrava pela assalariada na monocultura do café demonstrou os caminhos virtuosos para a construção de um mercado consumidor interno e o consequente desenvolvimento </a:t>
            </a:r>
            <a:r>
              <a:rPr dirty="0" err="1"/>
              <a:t>sócio-econômico</a:t>
            </a:r>
            <a:r>
              <a:rPr dirty="0"/>
              <a:t>.</a:t>
            </a:r>
          </a:p>
        </p:txBody>
      </p:sp>
    </p:spTree>
    <p:extLst>
      <p:ext uri="{BB962C8B-B14F-4D97-AF65-F5344CB8AC3E}">
        <p14:creationId xmlns:p14="http://schemas.microsoft.com/office/powerpoint/2010/main" val="370548114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0EC5472-0F64-ED4E-8386-5F5FBDF8286B}"/>
              </a:ext>
            </a:extLst>
          </p:cNvPr>
          <p:cNvSpPr>
            <a:spLocks noGrp="1"/>
          </p:cNvSpPr>
          <p:nvPr>
            <p:ph type="title"/>
          </p:nvPr>
        </p:nvSpPr>
        <p:spPr>
          <a:xfrm>
            <a:off x="1585912" y="0"/>
            <a:ext cx="9753600" cy="1057275"/>
          </a:xfrm>
        </p:spPr>
        <p:txBody>
          <a:bodyPr/>
          <a:lstStyle/>
          <a:p>
            <a:r>
              <a:rPr lang="pt-BR"/>
              <a:t>Barão de Mauá e o Brasil pré-moderno</a:t>
            </a:r>
            <a:endParaRPr lang="pt-BR" dirty="0"/>
          </a:p>
        </p:txBody>
      </p:sp>
      <p:pic>
        <p:nvPicPr>
          <p:cNvPr id="1026" name="Picture 2" descr="Mauá: empresário do império | Amazon.com.br">
            <a:extLst>
              <a:ext uri="{FF2B5EF4-FFF2-40B4-BE49-F238E27FC236}">
                <a16:creationId xmlns:a16="http://schemas.microsoft.com/office/drawing/2014/main" id="{5F45B474-15DD-EA42-8B0A-B00FA0AF894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85448" y="881110"/>
            <a:ext cx="4015089" cy="580058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oluna do Jorge Caldeira: Liberdade sem mercado">
            <a:extLst>
              <a:ext uri="{FF2B5EF4-FFF2-40B4-BE49-F238E27FC236}">
                <a16:creationId xmlns:a16="http://schemas.microsoft.com/office/drawing/2014/main" id="{6A743BA4-1462-CD4D-9A2F-616709B8A2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5885" y="2081958"/>
            <a:ext cx="2694083" cy="269408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auá - O Imperador e o Rei - Filme 1999 - AdoroCinema">
            <a:extLst>
              <a:ext uri="{FF2B5EF4-FFF2-40B4-BE49-F238E27FC236}">
                <a16:creationId xmlns:a16="http://schemas.microsoft.com/office/drawing/2014/main" id="{F7561388-6C50-FA48-8290-493ACDA68E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6116" y="881110"/>
            <a:ext cx="4350436" cy="58005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7318180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68F924E-48C5-F540-A5E2-638E1BD42377}"/>
              </a:ext>
            </a:extLst>
          </p:cNvPr>
          <p:cNvSpPr>
            <a:spLocks noGrp="1"/>
          </p:cNvSpPr>
          <p:nvPr>
            <p:ph type="title"/>
          </p:nvPr>
        </p:nvSpPr>
        <p:spPr>
          <a:xfrm>
            <a:off x="1371600" y="265113"/>
            <a:ext cx="9982200" cy="863600"/>
          </a:xfrm>
        </p:spPr>
        <p:txBody>
          <a:bodyPr/>
          <a:lstStyle/>
          <a:p>
            <a:r>
              <a:rPr lang="pt-BR"/>
              <a:t>Assis Chateaubriant e o Brasil Moderno</a:t>
            </a:r>
            <a:endParaRPr lang="pt-BR" dirty="0"/>
          </a:p>
        </p:txBody>
      </p:sp>
      <p:pic>
        <p:nvPicPr>
          <p:cNvPr id="2050" name="Picture 2" descr="Chatô: o rei do Brasil | Amazon.com.br">
            <a:extLst>
              <a:ext uri="{FF2B5EF4-FFF2-40B4-BE49-F238E27FC236}">
                <a16:creationId xmlns:a16="http://schemas.microsoft.com/office/drawing/2014/main" id="{032D6FFB-F40A-2844-A162-43369C0E4F25}"/>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838200" y="1011089"/>
            <a:ext cx="3929063" cy="558179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Fernando Morais - Grupo Companhia das Letras">
            <a:extLst>
              <a:ext uri="{FF2B5EF4-FFF2-40B4-BE49-F238E27FC236}">
                <a16:creationId xmlns:a16="http://schemas.microsoft.com/office/drawing/2014/main" id="{C78B79C2-31EB-C146-AEC6-76E1E5A2C4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8135" y="2161312"/>
            <a:ext cx="2269129" cy="3398973"/>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Chatô, o Rei do Brasil – Wikipédia, a enciclopédia livre">
            <a:extLst>
              <a:ext uri="{FF2B5EF4-FFF2-40B4-BE49-F238E27FC236}">
                <a16:creationId xmlns:a16="http://schemas.microsoft.com/office/drawing/2014/main" id="{779AB0A3-8539-A94C-A743-FD8AD31A523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63453" y="1128712"/>
            <a:ext cx="3824922" cy="54641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225492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0FF5E66-F5B3-C349-B6A1-124838C50D1F}"/>
              </a:ext>
            </a:extLst>
          </p:cNvPr>
          <p:cNvSpPr>
            <a:spLocks noGrp="1"/>
          </p:cNvSpPr>
          <p:nvPr>
            <p:ph type="title"/>
          </p:nvPr>
        </p:nvSpPr>
        <p:spPr>
          <a:xfrm>
            <a:off x="557213" y="365125"/>
            <a:ext cx="11015662" cy="647703"/>
          </a:xfrm>
        </p:spPr>
        <p:txBody>
          <a:bodyPr/>
          <a:lstStyle/>
          <a:p>
            <a:r>
              <a:rPr lang="pt-BR" dirty="0"/>
              <a:t>Sérgio Vieira de Mello e o Brasil pós-moderno</a:t>
            </a:r>
          </a:p>
        </p:txBody>
      </p:sp>
      <p:pic>
        <p:nvPicPr>
          <p:cNvPr id="3074" name="Picture 2">
            <a:extLst>
              <a:ext uri="{FF2B5EF4-FFF2-40B4-BE49-F238E27FC236}">
                <a16:creationId xmlns:a16="http://schemas.microsoft.com/office/drawing/2014/main" id="{AC5D18EC-BB7F-5946-A92F-B5494584E366}"/>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92237" y="1162404"/>
            <a:ext cx="3150946" cy="4561544"/>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a:extLst>
              <a:ext uri="{FF2B5EF4-FFF2-40B4-BE49-F238E27FC236}">
                <a16:creationId xmlns:a16="http://schemas.microsoft.com/office/drawing/2014/main" id="{DBD00FC4-E7A9-8A42-994C-B12630255D4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56802" y="1148228"/>
            <a:ext cx="3310291" cy="4575720"/>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Samantha Power Interview - Samantha Power On Being US Ambassador to United  Nations">
            <a:extLst>
              <a:ext uri="{FF2B5EF4-FFF2-40B4-BE49-F238E27FC236}">
                <a16:creationId xmlns:a16="http://schemas.microsoft.com/office/drawing/2014/main" id="{355E15DB-D8F1-2944-A6D6-466998E9BE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667897" y="3921125"/>
            <a:ext cx="2067520" cy="2571750"/>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Perfil Autor :: SPELL – Scientific Periodicals Electronic Library">
            <a:extLst>
              <a:ext uri="{FF2B5EF4-FFF2-40B4-BE49-F238E27FC236}">
                <a16:creationId xmlns:a16="http://schemas.microsoft.com/office/drawing/2014/main" id="{4688C792-B7DC-DC45-B13D-47BBE77B52C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667093" y="4092573"/>
            <a:ext cx="2132670" cy="2571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015581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A8EF98-F2D8-B141-A6DC-914D5FBE6EBB}"/>
              </a:ext>
            </a:extLst>
          </p:cNvPr>
          <p:cNvSpPr>
            <a:spLocks noGrp="1"/>
          </p:cNvSpPr>
          <p:nvPr>
            <p:ph type="title"/>
          </p:nvPr>
        </p:nvSpPr>
        <p:spPr>
          <a:xfrm>
            <a:off x="838200" y="365125"/>
            <a:ext cx="10515600" cy="581173"/>
          </a:xfrm>
        </p:spPr>
        <p:txBody>
          <a:bodyPr/>
          <a:lstStyle/>
          <a:p>
            <a:r>
              <a:rPr lang="pt-BR" dirty="0"/>
              <a:t>Sérgio Vieira de Mello e o Brasil pós-moderno</a:t>
            </a:r>
          </a:p>
        </p:txBody>
      </p:sp>
      <p:pic>
        <p:nvPicPr>
          <p:cNvPr id="4" name="Picture 10" descr="Sergio Vieira de Mello | Amazon.com.br">
            <a:extLst>
              <a:ext uri="{FF2B5EF4-FFF2-40B4-BE49-F238E27FC236}">
                <a16:creationId xmlns:a16="http://schemas.microsoft.com/office/drawing/2014/main" id="{193877E1-AEF0-5540-8779-4DD42CD8B939}"/>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956390" y="978197"/>
            <a:ext cx="3732028" cy="534066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2" descr="Sergio - Filme 2019 - AdoroCinema">
            <a:extLst>
              <a:ext uri="{FF2B5EF4-FFF2-40B4-BE49-F238E27FC236}">
                <a16:creationId xmlns:a16="http://schemas.microsoft.com/office/drawing/2014/main" id="{F2860DE7-1D31-E74D-809E-5DFAB2400C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503583" y="1438433"/>
            <a:ext cx="3544183" cy="5250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9952294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39479" y="216269"/>
            <a:ext cx="10515600" cy="591805"/>
          </a:xfrm>
        </p:spPr>
        <p:txBody>
          <a:bodyPr/>
          <a:lstStyle/>
          <a:p>
            <a:pPr>
              <a:defRPr/>
            </a:pPr>
            <a:r>
              <a:rPr lang="pt-BR" dirty="0"/>
              <a:t>Pioneiros e Empreendedores</a:t>
            </a:r>
          </a:p>
        </p:txBody>
      </p:sp>
      <p:sp>
        <p:nvSpPr>
          <p:cNvPr id="3" name="Espaço Reservado para Conteúdo 2"/>
          <p:cNvSpPr>
            <a:spLocks noGrp="1"/>
          </p:cNvSpPr>
          <p:nvPr>
            <p:ph idx="1"/>
          </p:nvPr>
        </p:nvSpPr>
        <p:spPr>
          <a:xfrm>
            <a:off x="276447" y="1825625"/>
            <a:ext cx="11780874" cy="4894152"/>
          </a:xfrm>
        </p:spPr>
        <p:txBody>
          <a:bodyPr/>
          <a:lstStyle/>
          <a:p>
            <a:pPr>
              <a:defRPr/>
            </a:pPr>
            <a:endParaRPr lang="pt-BR" dirty="0"/>
          </a:p>
          <a:p>
            <a:pPr>
              <a:defRPr/>
            </a:pPr>
            <a:endParaRPr lang="pt-BR" dirty="0"/>
          </a:p>
          <a:p>
            <a:pPr>
              <a:defRPr/>
            </a:pPr>
            <a:endParaRPr lang="pt-BR" dirty="0"/>
          </a:p>
          <a:p>
            <a:pPr>
              <a:defRPr/>
            </a:pPr>
            <a:endParaRPr lang="pt-BR" dirty="0"/>
          </a:p>
          <a:p>
            <a:pPr>
              <a:defRPr/>
            </a:pPr>
            <a:endParaRPr lang="pt-BR" dirty="0"/>
          </a:p>
          <a:p>
            <a:pPr marL="0" indent="0">
              <a:buNone/>
              <a:defRPr/>
            </a:pPr>
            <a:endParaRPr lang="pt-BR" dirty="0"/>
          </a:p>
          <a:p>
            <a:pPr marL="0" indent="0">
              <a:buNone/>
              <a:defRPr/>
            </a:pPr>
            <a:endParaRPr lang="pt-BR" dirty="0"/>
          </a:p>
          <a:p>
            <a:pPr marL="0" indent="0">
              <a:buNone/>
              <a:defRPr/>
            </a:pPr>
            <a:endParaRPr lang="pt-BR" dirty="0"/>
          </a:p>
          <a:p>
            <a:pPr marL="0" indent="0">
              <a:buNone/>
              <a:defRPr/>
            </a:pPr>
            <a:endParaRPr lang="pt-BR" dirty="0"/>
          </a:p>
          <a:p>
            <a:pPr marL="0" indent="0">
              <a:buNone/>
              <a:defRPr/>
            </a:pPr>
            <a:endParaRPr lang="pt-BR" sz="1400" dirty="0"/>
          </a:p>
          <a:p>
            <a:pPr>
              <a:defRPr/>
            </a:pPr>
            <a:endParaRPr lang="pt-BR" dirty="0"/>
          </a:p>
          <a:p>
            <a:pPr>
              <a:defRPr/>
            </a:pPr>
            <a:endParaRPr lang="pt-BR" dirty="0"/>
          </a:p>
          <a:p>
            <a:pPr>
              <a:defRPr/>
            </a:pPr>
            <a:endParaRPr lang="pt-BR" dirty="0"/>
          </a:p>
          <a:p>
            <a:pPr>
              <a:defRPr/>
            </a:pPr>
            <a:endParaRPr lang="pt-BR" dirty="0"/>
          </a:p>
          <a:p>
            <a:pPr>
              <a:defRPr/>
            </a:pPr>
            <a:endParaRPr lang="pt-BR" dirty="0"/>
          </a:p>
          <a:p>
            <a:pPr>
              <a:defRPr/>
            </a:pPr>
            <a:endParaRPr lang="pt-BR" dirty="0"/>
          </a:p>
        </p:txBody>
      </p:sp>
      <p:pic>
        <p:nvPicPr>
          <p:cNvPr id="79875" name="Picture 3"/>
          <p:cNvPicPr>
            <a:picLocks noChangeAspect="1" noChangeArrowheads="1"/>
          </p:cNvPicPr>
          <p:nvPr/>
        </p:nvPicPr>
        <p:blipFill>
          <a:blip r:embed="rId2"/>
          <a:srcRect/>
          <a:stretch>
            <a:fillRect/>
          </a:stretch>
        </p:blipFill>
        <p:spPr bwMode="auto">
          <a:xfrm>
            <a:off x="567069" y="893134"/>
            <a:ext cx="10896600" cy="5539563"/>
          </a:xfrm>
          <a:prstGeom prst="rect">
            <a:avLst/>
          </a:prstGeom>
          <a:noFill/>
          <a:ln>
            <a:noFill/>
          </a:ln>
          <a:effectLst>
            <a:prstShdw prst="shdw17" dist="17961" dir="27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688994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BC998C5-B72B-254E-B4E7-EC039AD4F3D7}"/>
              </a:ext>
            </a:extLst>
          </p:cNvPr>
          <p:cNvSpPr>
            <a:spLocks noGrp="1"/>
          </p:cNvSpPr>
          <p:nvPr>
            <p:ph type="title"/>
          </p:nvPr>
        </p:nvSpPr>
        <p:spPr/>
        <p:txBody>
          <a:bodyPr/>
          <a:lstStyle/>
          <a:p>
            <a:pPr algn="ctr"/>
            <a:r>
              <a:rPr lang="pt-BR" sz="4800" b="1" dirty="0"/>
              <a:t>Pioneiros e Empreendedores</a:t>
            </a:r>
          </a:p>
        </p:txBody>
      </p:sp>
      <p:pic>
        <p:nvPicPr>
          <p:cNvPr id="1026" name="Picture 2" descr="Pioneiros e Empreendedores - a Saga do Desenvolvimento no Brasil - Volume  02 | Amazon.com.br">
            <a:extLst>
              <a:ext uri="{FF2B5EF4-FFF2-40B4-BE49-F238E27FC236}">
                <a16:creationId xmlns:a16="http://schemas.microsoft.com/office/drawing/2014/main" id="{25A7BE3D-4936-AA46-8951-2EDD7D78CF98}"/>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444942" y="1893291"/>
            <a:ext cx="3372146" cy="468353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ioneiros e Empreendedores. A Saga do Desenvolvimento no Brasil - Volume 1  | Amazon.com.br">
            <a:extLst>
              <a:ext uri="{FF2B5EF4-FFF2-40B4-BE49-F238E27FC236}">
                <a16:creationId xmlns:a16="http://schemas.microsoft.com/office/drawing/2014/main" id="{D79888D0-B9A5-9747-9E28-36C5E69C2D9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58586" y="1893292"/>
            <a:ext cx="3235379" cy="4599584"/>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Pioneiros e Empreendedores Vol. 3: A Saga do Desenvolvimento no Brasil -  Edusp">
            <a:extLst>
              <a:ext uri="{FF2B5EF4-FFF2-40B4-BE49-F238E27FC236}">
                <a16:creationId xmlns:a16="http://schemas.microsoft.com/office/drawing/2014/main" id="{5CD8257F-5986-624A-8DDD-2CB7A02438E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74914" y="1893290"/>
            <a:ext cx="3238658" cy="45995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8102596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ítulo 1"/>
          <p:cNvSpPr>
            <a:spLocks noGrp="1"/>
          </p:cNvSpPr>
          <p:nvPr>
            <p:ph type="title"/>
          </p:nvPr>
        </p:nvSpPr>
        <p:spPr>
          <a:xfrm>
            <a:off x="838200" y="493713"/>
            <a:ext cx="10515600" cy="1325562"/>
          </a:xfrm>
          <a:pattFill prst="pct20">
            <a:fgClr>
              <a:schemeClr val="accent1"/>
            </a:fgClr>
            <a:bgClr>
              <a:schemeClr val="bg1"/>
            </a:bgClr>
          </a:pattFill>
        </p:spPr>
        <p:txBody>
          <a:bodyPr/>
          <a:lstStyle/>
          <a:p>
            <a:r>
              <a:rPr lang="pt-BR" altLang="pt-BR" sz="4000" b="1" dirty="0"/>
              <a:t>Traços Culturais na Gestão  Empresarial Brasileira</a:t>
            </a:r>
          </a:p>
        </p:txBody>
      </p:sp>
      <p:sp>
        <p:nvSpPr>
          <p:cNvPr id="71683" name="Espaço Reservado para Conteúdo 2"/>
          <p:cNvSpPr>
            <a:spLocks noGrp="1"/>
          </p:cNvSpPr>
          <p:nvPr>
            <p:ph idx="1"/>
          </p:nvPr>
        </p:nvSpPr>
        <p:spPr>
          <a:xfrm>
            <a:off x="838200" y="2206625"/>
            <a:ext cx="10400414" cy="4157662"/>
          </a:xfrm>
        </p:spPr>
        <p:txBody>
          <a:bodyPr/>
          <a:lstStyle/>
          <a:p>
            <a:r>
              <a:rPr lang="pt-BR" altLang="pt-BR" sz="4000" b="1" dirty="0"/>
              <a:t>O papel das origens, a importância das famílias e a visão do estrangeiro;</a:t>
            </a:r>
          </a:p>
          <a:p>
            <a:r>
              <a:rPr lang="pt-BR" altLang="pt-BR" sz="4000" b="1" dirty="0"/>
              <a:t>Os traços patrimonialistas, as redes de relacionamentos e a participação na política;</a:t>
            </a:r>
          </a:p>
          <a:p>
            <a:r>
              <a:rPr lang="pt-BR" altLang="pt-BR" sz="4000" b="1" dirty="0"/>
              <a:t>A valorização da educação, a incorporação das técnicas e a formalização das atividades econômicas. </a:t>
            </a:r>
          </a:p>
        </p:txBody>
      </p:sp>
    </p:spTree>
    <p:extLst>
      <p:ext uri="{BB962C8B-B14F-4D97-AF65-F5344CB8AC3E}">
        <p14:creationId xmlns:p14="http://schemas.microsoft.com/office/powerpoint/2010/main" val="3599286441"/>
      </p:ext>
    </p:extLst>
  </p:cSld>
  <p:clrMapOvr>
    <a:masterClrMapping/>
  </p:clrMapOvr>
  <p:transition spd="slow"/>
</p:sld>
</file>

<file path=ppt/slides/slide89.xml><?xml version="1.0" encoding="utf-8"?>
<p:sld xmlns:a="http://schemas.openxmlformats.org/drawingml/2006/main" xmlns:r="http://schemas.openxmlformats.org/officeDocument/2006/relationships" xmlns:p="http://schemas.openxmlformats.org/presentationml/2006/main">
  <p:cSld>
    <p:bg>
      <p:bgPr>
        <a:pattFill prst="pct25">
          <a:fgClr>
            <a:schemeClr val="accent1"/>
          </a:fgClr>
          <a:bgClr>
            <a:schemeClr val="accent4">
              <a:lumMod val="60000"/>
              <a:lumOff val="40000"/>
            </a:schemeClr>
          </a:bgClr>
        </a:pattFill>
        <a:effectLst/>
      </p:bgPr>
    </p:bg>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119063" y="-371475"/>
            <a:ext cx="12288837" cy="1196975"/>
          </a:xfrm>
        </p:spPr>
        <p:txBody>
          <a:bodyPr/>
          <a:lstStyle/>
          <a:p>
            <a:r>
              <a:rPr lang="pt-BR" altLang="pt-BR" sz="2800" b="1"/>
              <a:t>As sete faces da Sociedade Brasileira Contemporânea (SORJ, B.)</a:t>
            </a:r>
          </a:p>
        </p:txBody>
      </p:sp>
      <p:sp>
        <p:nvSpPr>
          <p:cNvPr id="73731" name="Rectangle 3"/>
          <p:cNvSpPr>
            <a:spLocks noGrp="1" noChangeArrowheads="1"/>
          </p:cNvSpPr>
          <p:nvPr>
            <p:ph type="body" idx="1"/>
          </p:nvPr>
        </p:nvSpPr>
        <p:spPr>
          <a:xfrm>
            <a:off x="0" y="511175"/>
            <a:ext cx="12192000" cy="5661025"/>
          </a:xfrm>
        </p:spPr>
        <p:txBody>
          <a:bodyPr/>
          <a:lstStyle/>
          <a:p>
            <a:r>
              <a:rPr lang="pt-BR" altLang="pt-BR" b="1" u="sng" dirty="0"/>
              <a:t>Patrimonialismo</a:t>
            </a:r>
            <a:r>
              <a:rPr lang="pt-BR" altLang="pt-BR" b="1" dirty="0"/>
              <a:t> (dos políticos; do funcionalismo; dos agentes privados; fiscal; discriminador de grupos sociais; ≠ de corporativismo)</a:t>
            </a:r>
          </a:p>
          <a:p>
            <a:r>
              <a:rPr lang="pt-BR" altLang="pt-BR" b="1" u="sng" dirty="0"/>
              <a:t>O Estado </a:t>
            </a:r>
            <a:r>
              <a:rPr lang="pt-BR" altLang="pt-BR" b="1" u="sng" dirty="0" err="1"/>
              <a:t>Racionalizador</a:t>
            </a:r>
            <a:r>
              <a:rPr lang="pt-BR" altLang="pt-BR" b="1" u="sng" dirty="0"/>
              <a:t> </a:t>
            </a:r>
            <a:r>
              <a:rPr lang="pt-BR" altLang="pt-BR" b="1" dirty="0"/>
              <a:t>(burocracia de modelo weberiano a partir dos anos 30)</a:t>
            </a:r>
          </a:p>
          <a:p>
            <a:r>
              <a:rPr lang="pt-BR" altLang="pt-BR" b="1" u="sng" dirty="0"/>
              <a:t>Capitalismo</a:t>
            </a:r>
            <a:r>
              <a:rPr lang="pt-BR" altLang="pt-BR" b="1" dirty="0"/>
              <a:t> (tardio; periférico; e dependente)</a:t>
            </a:r>
          </a:p>
          <a:p>
            <a:r>
              <a:rPr lang="pt-BR" altLang="pt-BR" b="1" u="sng" dirty="0"/>
              <a:t>Desigualdade, Heterogeneidade e Estrutura Social</a:t>
            </a:r>
          </a:p>
          <a:p>
            <a:pPr lvl="1"/>
            <a:r>
              <a:rPr lang="pt-BR" altLang="pt-BR" sz="2800" b="1" dirty="0"/>
              <a:t>Acesso diferenciado a bens de consumo</a:t>
            </a:r>
          </a:p>
          <a:p>
            <a:pPr lvl="1"/>
            <a:r>
              <a:rPr lang="pt-BR" altLang="pt-BR" sz="2800" b="1" dirty="0"/>
              <a:t>Com forte componente de desigualdade espacial, racial e de gênero</a:t>
            </a:r>
          </a:p>
          <a:p>
            <a:pPr lvl="1"/>
            <a:r>
              <a:rPr lang="pt-BR" altLang="pt-BR" sz="2800" b="1" dirty="0"/>
              <a:t>Acesso desigual aos bens de consumo coletivo administrados pelo Estado</a:t>
            </a:r>
          </a:p>
          <a:p>
            <a:r>
              <a:rPr lang="pt-BR" altLang="pt-BR" b="1" u="sng" dirty="0"/>
              <a:t>Lógica Institucional </a:t>
            </a:r>
            <a:r>
              <a:rPr lang="pt-BR" altLang="pt-BR" b="1" dirty="0"/>
              <a:t>(“bolhas” de modernização ≠ construção da modernidade)</a:t>
            </a:r>
          </a:p>
          <a:p>
            <a:r>
              <a:rPr lang="pt-BR" altLang="pt-BR" b="1" u="sng" dirty="0"/>
              <a:t>Cidadania e representação política </a:t>
            </a:r>
            <a:r>
              <a:rPr lang="pt-BR" altLang="pt-BR" b="1" dirty="0"/>
              <a:t>(frágil, parcial e fragmentada)</a:t>
            </a:r>
          </a:p>
          <a:p>
            <a:r>
              <a:rPr lang="pt-BR" altLang="pt-BR" b="1" u="sng" dirty="0"/>
              <a:t>Sociabilidade e padrões culturais</a:t>
            </a:r>
            <a:r>
              <a:rPr lang="pt-BR" altLang="pt-BR" b="1" dirty="0"/>
              <a:t> (frágeis em componente cívicos; gregária e fundada na inserção de redes corporativas; religiosa; racista apesar de ideologicamente contrária ao racismo; “voltada para o futuro”; autoritária, mas pouco hierárquica; violenta; e lúdica)</a:t>
            </a:r>
          </a:p>
        </p:txBody>
      </p:sp>
    </p:spTree>
    <p:extLst>
      <p:ext uri="{BB962C8B-B14F-4D97-AF65-F5344CB8AC3E}">
        <p14:creationId xmlns:p14="http://schemas.microsoft.com/office/powerpoint/2010/main" val="2942798755"/>
      </p:ext>
    </p:extLst>
  </p:cSld>
  <p:clrMapOvr>
    <a:masterClrMapping/>
  </p:clrMapOvr>
  <p:transition spd="med">
    <p:fade/>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ítulo 1"/>
          <p:cNvSpPr>
            <a:spLocks noGrp="1"/>
          </p:cNvSpPr>
          <p:nvPr>
            <p:ph type="title"/>
          </p:nvPr>
        </p:nvSpPr>
        <p:spPr>
          <a:xfrm>
            <a:off x="838200" y="365125"/>
            <a:ext cx="10515600" cy="815089"/>
          </a:xfrm>
        </p:spPr>
        <p:txBody>
          <a:bodyPr/>
          <a:lstStyle/>
          <a:p>
            <a:r>
              <a:rPr lang="pt-BR" altLang="pt-BR" b="1" dirty="0"/>
              <a:t>Nova sociedade a partir dos anos 1990</a:t>
            </a:r>
          </a:p>
        </p:txBody>
      </p:sp>
      <p:sp>
        <p:nvSpPr>
          <p:cNvPr id="74755" name="Espaço Reservado para Conteúdo 2"/>
          <p:cNvSpPr>
            <a:spLocks noGrp="1"/>
          </p:cNvSpPr>
          <p:nvPr>
            <p:ph idx="1"/>
          </p:nvPr>
        </p:nvSpPr>
        <p:spPr>
          <a:xfrm>
            <a:off x="404037" y="1825624"/>
            <a:ext cx="11568223" cy="4766561"/>
          </a:xfrm>
        </p:spPr>
        <p:txBody>
          <a:bodyPr/>
          <a:lstStyle/>
          <a:p>
            <a:r>
              <a:rPr lang="pt-BR" altLang="pt-BR" sz="4000" b="1" dirty="0"/>
              <a:t>Consequências sociais da inflação</a:t>
            </a:r>
          </a:p>
          <a:p>
            <a:r>
              <a:rPr lang="pt-BR" altLang="pt-BR" sz="4000" b="1" dirty="0"/>
              <a:t>Brasil, sociedade e consumo</a:t>
            </a:r>
          </a:p>
          <a:p>
            <a:r>
              <a:rPr lang="pt-BR" altLang="pt-BR" sz="4000" b="1" dirty="0"/>
              <a:t>Privatização, mudança social e cidadania</a:t>
            </a:r>
          </a:p>
          <a:p>
            <a:r>
              <a:rPr lang="pt-BR" altLang="pt-BR" sz="4000" b="1" dirty="0"/>
              <a:t>Ganhadores, perdedores e renovadores: estratégias sociais e identidades coletivas</a:t>
            </a:r>
          </a:p>
          <a:p>
            <a:r>
              <a:rPr lang="pt-BR" altLang="pt-BR" sz="4000" b="1" dirty="0"/>
              <a:t>Novas tendências do conflito social: entre a </a:t>
            </a:r>
            <a:r>
              <a:rPr lang="pt-BR" altLang="pt-BR" sz="4000" b="1" dirty="0" err="1"/>
              <a:t>juridificação</a:t>
            </a:r>
            <a:r>
              <a:rPr lang="pt-BR" altLang="pt-BR" sz="4000" b="1" dirty="0"/>
              <a:t> e a </a:t>
            </a:r>
            <a:r>
              <a:rPr lang="pt-BR" altLang="pt-BR" sz="4000" b="1" dirty="0" err="1"/>
              <a:t>judicialização</a:t>
            </a:r>
            <a:endParaRPr lang="pt-BR" altLang="pt-BR" sz="4000" b="1" dirty="0"/>
          </a:p>
        </p:txBody>
      </p:sp>
    </p:spTree>
    <p:extLst>
      <p:ext uri="{BB962C8B-B14F-4D97-AF65-F5344CB8AC3E}">
        <p14:creationId xmlns:p14="http://schemas.microsoft.com/office/powerpoint/2010/main" val="2028931213"/>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a:xfrm>
            <a:off x="1133475" y="381000"/>
            <a:ext cx="10348913" cy="1074738"/>
          </a:xfrm>
        </p:spPr>
        <p:txBody>
          <a:bodyPr/>
          <a:lstStyle/>
          <a:p>
            <a:pPr marL="1787525" indent="-1787525">
              <a:defRPr/>
            </a:pPr>
            <a:r>
              <a:rPr lang="pt-BR" sz="4800" dirty="0">
                <a:latin typeface="+mn-lt"/>
              </a:rPr>
              <a:t>Teoria social e os futuros do Brasil</a:t>
            </a:r>
          </a:p>
        </p:txBody>
      </p:sp>
      <p:sp>
        <p:nvSpPr>
          <p:cNvPr id="77827" name="Rectangle 3"/>
          <p:cNvSpPr>
            <a:spLocks noGrp="1" noChangeArrowheads="1"/>
          </p:cNvSpPr>
          <p:nvPr>
            <p:ph type="body" idx="1"/>
          </p:nvPr>
        </p:nvSpPr>
        <p:spPr>
          <a:xfrm>
            <a:off x="695325" y="1892595"/>
            <a:ext cx="11239500" cy="4319293"/>
          </a:xfrm>
        </p:spPr>
        <p:txBody>
          <a:bodyPr/>
          <a:lstStyle/>
          <a:p>
            <a:pPr>
              <a:lnSpc>
                <a:spcPct val="80000"/>
              </a:lnSpc>
              <a:defRPr/>
            </a:pPr>
            <a:r>
              <a:rPr lang="es-ES" sz="4800" b="1" dirty="0"/>
              <a:t>As </a:t>
            </a:r>
            <a:r>
              <a:rPr lang="es-ES" sz="4800" b="1" dirty="0" err="1"/>
              <a:t>duas</a:t>
            </a:r>
            <a:r>
              <a:rPr lang="es-ES" sz="4800" b="1" dirty="0"/>
              <a:t> </a:t>
            </a:r>
            <a:r>
              <a:rPr lang="es-ES" sz="4800" b="1" dirty="0" err="1"/>
              <a:t>visões</a:t>
            </a:r>
            <a:r>
              <a:rPr lang="es-ES" sz="4800" b="1" dirty="0"/>
              <a:t> do Brasil</a:t>
            </a:r>
          </a:p>
          <a:p>
            <a:pPr marL="0" indent="0">
              <a:lnSpc>
                <a:spcPct val="80000"/>
              </a:lnSpc>
              <a:buFont typeface="Arial" panose="020B0604020202020204" pitchFamily="34" charset="0"/>
              <a:buNone/>
              <a:defRPr/>
            </a:pPr>
            <a:endParaRPr lang="es-ES" sz="1400" b="1" dirty="0"/>
          </a:p>
          <a:p>
            <a:pPr>
              <a:lnSpc>
                <a:spcPct val="80000"/>
              </a:lnSpc>
              <a:defRPr/>
            </a:pPr>
            <a:r>
              <a:rPr lang="es-ES" sz="4800" b="1" dirty="0"/>
              <a:t>Futuros: os </a:t>
            </a:r>
            <a:r>
              <a:rPr lang="es-ES" sz="4800" b="1" dirty="0" err="1"/>
              <a:t>desafios</a:t>
            </a:r>
            <a:r>
              <a:rPr lang="es-ES" sz="4800" b="1" dirty="0"/>
              <a:t> das novas formas de </a:t>
            </a:r>
            <a:r>
              <a:rPr lang="es-ES" sz="4800" b="1" dirty="0" err="1"/>
              <a:t>desigualdade</a:t>
            </a:r>
            <a:r>
              <a:rPr lang="es-ES" sz="4800" b="1" dirty="0"/>
              <a:t> social, do patrimonialismo e da </a:t>
            </a:r>
            <a:r>
              <a:rPr lang="es-ES" sz="4800" b="1" dirty="0" err="1"/>
              <a:t>violência</a:t>
            </a:r>
            <a:endParaRPr lang="es-ES" sz="4800" b="1" dirty="0"/>
          </a:p>
          <a:p>
            <a:pPr marL="0" indent="0">
              <a:lnSpc>
                <a:spcPct val="80000"/>
              </a:lnSpc>
              <a:buFont typeface="Arial" panose="020B0604020202020204" pitchFamily="34" charset="0"/>
              <a:buNone/>
              <a:defRPr/>
            </a:pPr>
            <a:endParaRPr lang="es-ES" sz="1400" b="1" dirty="0"/>
          </a:p>
          <a:p>
            <a:pPr>
              <a:lnSpc>
                <a:spcPct val="80000"/>
              </a:lnSpc>
              <a:defRPr/>
            </a:pPr>
            <a:r>
              <a:rPr lang="es-ES" sz="2000" b="1" dirty="0"/>
              <a:t>«Ornitorrinco»</a:t>
            </a:r>
          </a:p>
        </p:txBody>
      </p:sp>
    </p:spTree>
    <p:extLst>
      <p:ext uri="{BB962C8B-B14F-4D97-AF65-F5344CB8AC3E}">
        <p14:creationId xmlns:p14="http://schemas.microsoft.com/office/powerpoint/2010/main" val="1281672771"/>
      </p:ext>
    </p:extLst>
  </p:cSld>
  <p:clrMapOvr>
    <a:masterClrMapping/>
  </p:clrMapOvr>
  <p:transition spd="med">
    <p:fade/>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471488" y="200025"/>
            <a:ext cx="10882312" cy="867755"/>
          </a:xfrm>
        </p:spPr>
        <p:txBody>
          <a:bodyPr/>
          <a:lstStyle/>
          <a:p>
            <a:pPr eaLnBrk="1" hangingPunct="1">
              <a:defRPr/>
            </a:pPr>
            <a:r>
              <a:rPr lang="pt-BR" sz="4800" b="1" dirty="0">
                <a:solidFill>
                  <a:schemeClr val="accent4">
                    <a:lumMod val="95000"/>
                    <a:lumOff val="5000"/>
                  </a:schemeClr>
                </a:solidFill>
              </a:rPr>
              <a:t>Perspectivas complexas</a:t>
            </a:r>
          </a:p>
        </p:txBody>
      </p:sp>
      <p:pic>
        <p:nvPicPr>
          <p:cNvPr id="1638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5274" y="3053057"/>
            <a:ext cx="3499089" cy="34990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8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4189" y="1067780"/>
            <a:ext cx="2368749" cy="34827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9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8694" y="1067780"/>
            <a:ext cx="2756485" cy="171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39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59551" y="4731966"/>
            <a:ext cx="2676525" cy="171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2" name="Picture 2" descr="Jurandir Malerba | Universidade Federal do Rio Grande do Sul - Academia.edu">
            <a:extLst>
              <a:ext uri="{FF2B5EF4-FFF2-40B4-BE49-F238E27FC236}">
                <a16:creationId xmlns:a16="http://schemas.microsoft.com/office/drawing/2014/main" id="{40CBC628-5F14-994C-8534-3E6DCCCFC467}"/>
              </a:ext>
            </a:extLst>
          </p:cNvPr>
          <p:cNvPicPr>
            <a:picLocks noGrp="1" noChangeAspect="1" noChangeArrowheads="1"/>
          </p:cNvPicPr>
          <p:nvPr>
            <p:ph idx="1"/>
          </p:nvPr>
        </p:nvPicPr>
        <p:blipFill>
          <a:blip r:embed="rId6">
            <a:extLst>
              <a:ext uri="{28A0092B-C50C-407E-A947-70E740481C1C}">
                <a14:useLocalDpi xmlns:a14="http://schemas.microsoft.com/office/drawing/2010/main" val="0"/>
              </a:ext>
            </a:extLst>
          </a:blip>
          <a:srcRect/>
          <a:stretch>
            <a:fillRect/>
          </a:stretch>
        </p:blipFill>
        <p:spPr bwMode="auto">
          <a:xfrm>
            <a:off x="9578139" y="3906466"/>
            <a:ext cx="2540000" cy="2540000"/>
          </a:xfrm>
          <a:prstGeom prst="rect">
            <a:avLst/>
          </a:prstGeom>
          <a:noFill/>
          <a:extLst>
            <a:ext uri="{909E8E84-426E-40DD-AFC4-6F175D3DCCD1}">
              <a14:hiddenFill xmlns:a14="http://schemas.microsoft.com/office/drawing/2010/main">
                <a:solidFill>
                  <a:srgbClr val="FFFFFF"/>
                </a:solidFill>
              </a14:hiddenFill>
            </a:ext>
          </a:extLst>
        </p:spPr>
      </p:pic>
      <p:pic>
        <p:nvPicPr>
          <p:cNvPr id="5124" name="Picture 4" descr="Imagem de Brasil Em Projetos: História Dos Sucessos Políticos e Planos De Melhoramento Do Reino - Da Ilustração Portuguesa à Independência do Brasil - Fgv">
            <a:extLst>
              <a:ext uri="{FF2B5EF4-FFF2-40B4-BE49-F238E27FC236}">
                <a16:creationId xmlns:a16="http://schemas.microsoft.com/office/drawing/2014/main" id="{C834DBAF-5CC1-5341-8E34-BFBDF26FD20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662719" y="365125"/>
            <a:ext cx="2370840" cy="3377535"/>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a:extLst>
              <a:ext uri="{FF2B5EF4-FFF2-40B4-BE49-F238E27FC236}">
                <a16:creationId xmlns:a16="http://schemas.microsoft.com/office/drawing/2014/main" id="{95AA45A0-5A10-D743-9441-AD7E030DD68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698737" y="365125"/>
            <a:ext cx="2915423" cy="2915423"/>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a:extLst>
              <a:ext uri="{FF2B5EF4-FFF2-40B4-BE49-F238E27FC236}">
                <a16:creationId xmlns:a16="http://schemas.microsoft.com/office/drawing/2014/main" id="{86B47008-4B16-B24C-BA39-44775534414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66024" y="3577452"/>
            <a:ext cx="2033201" cy="2915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13508168"/>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0" y="0"/>
            <a:ext cx="12192000" cy="6918424"/>
          </a:xfrm>
          <a:prstGeom prst="rect">
            <a:avLst/>
          </a:prstGeom>
          <a:effectLst>
            <a:outerShdw blurRad="50800" dist="50800" dir="5400000" algn="ctr" rotWithShape="0">
              <a:srgbClr val="000000"/>
            </a:outerShdw>
          </a:effectLst>
        </p:spPr>
      </p:pic>
      <p:sp>
        <p:nvSpPr>
          <p:cNvPr id="4" name="CaixaDeTexto 3"/>
          <p:cNvSpPr txBox="1"/>
          <p:nvPr/>
        </p:nvSpPr>
        <p:spPr>
          <a:xfrm>
            <a:off x="1195754" y="2110152"/>
            <a:ext cx="9425354" cy="3970318"/>
          </a:xfrm>
          <a:prstGeom prst="rect">
            <a:avLst/>
          </a:prstGeom>
          <a:noFill/>
        </p:spPr>
        <p:txBody>
          <a:bodyPr wrap="square" rtlCol="0">
            <a:spAutoFit/>
          </a:bodyPr>
          <a:lstStyle/>
          <a:p>
            <a:pPr lvl="0" algn="ctr" fontAlgn="base">
              <a:lnSpc>
                <a:spcPct val="90000"/>
              </a:lnSpc>
              <a:spcBef>
                <a:spcPts val="1000"/>
              </a:spcBef>
              <a:spcAft>
                <a:spcPct val="0"/>
              </a:spcAft>
              <a:defRPr/>
            </a:pPr>
            <a:r>
              <a:rPr lang="pt-BR" sz="4000" b="1" dirty="0">
                <a:solidFill>
                  <a:schemeClr val="tx1">
                    <a:lumMod val="95000"/>
                    <a:lumOff val="5000"/>
                  </a:schemeClr>
                </a:solidFill>
              </a:rPr>
              <a:t>Se para além da ordem racional e sistemática, o gestor tem que conviver com o caráter </a:t>
            </a:r>
            <a:r>
              <a:rPr lang="pt-BR" sz="4000" b="1" dirty="0">
                <a:solidFill>
                  <a:schemeClr val="tx1">
                    <a:lumMod val="95000"/>
                    <a:lumOff val="5000"/>
                  </a:schemeClr>
                </a:solidFill>
                <a:effectLst>
                  <a:outerShdw blurRad="38100" dist="38100" dir="2700000" algn="tl">
                    <a:srgbClr val="000000"/>
                  </a:outerShdw>
                </a:effectLst>
              </a:rPr>
              <a:t>contingencial e caótico</a:t>
            </a:r>
            <a:r>
              <a:rPr lang="pt-BR" sz="4000" b="1" dirty="0">
                <a:solidFill>
                  <a:schemeClr val="tx1">
                    <a:lumMod val="95000"/>
                    <a:lumOff val="5000"/>
                  </a:schemeClr>
                </a:solidFill>
              </a:rPr>
              <a:t> da realidade das organizações, como adquirir </a:t>
            </a:r>
            <a:r>
              <a:rPr lang="pt-BR" sz="4000" b="1" i="1" dirty="0">
                <a:solidFill>
                  <a:schemeClr val="tx1">
                    <a:lumMod val="95000"/>
                    <a:lumOff val="5000"/>
                  </a:schemeClr>
                </a:solidFill>
              </a:rPr>
              <a:t>expertise</a:t>
            </a:r>
            <a:r>
              <a:rPr lang="pt-BR" sz="4000" b="1" dirty="0">
                <a:solidFill>
                  <a:schemeClr val="tx1">
                    <a:lumMod val="95000"/>
                    <a:lumOff val="5000"/>
                  </a:schemeClr>
                </a:solidFill>
              </a:rPr>
              <a:t> em dimensões como a </a:t>
            </a:r>
            <a:r>
              <a:rPr lang="pt-BR" sz="4000" b="1" dirty="0">
                <a:solidFill>
                  <a:schemeClr val="tx1">
                    <a:lumMod val="95000"/>
                    <a:lumOff val="5000"/>
                  </a:schemeClr>
                </a:solidFill>
                <a:effectLst>
                  <a:outerShdw blurRad="38100" dist="38100" dir="2700000" algn="tl">
                    <a:srgbClr val="000000"/>
                  </a:outerShdw>
                </a:effectLst>
              </a:rPr>
              <a:t>intuição, o ilógico, a emoção, a espontaneidade, o irracional e a criatividade</a:t>
            </a:r>
            <a:r>
              <a:rPr lang="pt-BR" sz="4000" b="1" dirty="0">
                <a:solidFill>
                  <a:schemeClr val="tx1">
                    <a:lumMod val="95000"/>
                    <a:lumOff val="5000"/>
                  </a:schemeClr>
                </a:solidFill>
              </a:rPr>
              <a:t>?</a:t>
            </a:r>
          </a:p>
        </p:txBody>
      </p:sp>
      <p:sp>
        <p:nvSpPr>
          <p:cNvPr id="5" name="CaixaDeTexto 4"/>
          <p:cNvSpPr txBox="1"/>
          <p:nvPr/>
        </p:nvSpPr>
        <p:spPr>
          <a:xfrm>
            <a:off x="2208627" y="225084"/>
            <a:ext cx="8623495" cy="1015663"/>
          </a:xfrm>
          <a:prstGeom prst="rect">
            <a:avLst/>
          </a:prstGeom>
          <a:noFill/>
        </p:spPr>
        <p:txBody>
          <a:bodyPr wrap="square" rtlCol="0">
            <a:spAutoFit/>
          </a:bodyPr>
          <a:lstStyle/>
          <a:p>
            <a:r>
              <a:rPr lang="pt-BR" altLang="pt-BR" sz="6000" b="1" dirty="0">
                <a:solidFill>
                  <a:prstClr val="black"/>
                </a:solidFill>
                <a:latin typeface="Calibri Light"/>
                <a:ea typeface="+mj-ea"/>
                <a:cs typeface="+mj-cs"/>
              </a:rPr>
              <a:t>Mudança do paradigma</a:t>
            </a:r>
            <a:endParaRPr lang="pt-BR" sz="6000" dirty="0"/>
          </a:p>
        </p:txBody>
      </p:sp>
    </p:spTree>
    <p:extLst>
      <p:ext uri="{BB962C8B-B14F-4D97-AF65-F5344CB8AC3E}">
        <p14:creationId xmlns:p14="http://schemas.microsoft.com/office/powerpoint/2010/main" val="2718640134"/>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a:extLst>
              <a:ext uri="{FF2B5EF4-FFF2-40B4-BE49-F238E27FC236}">
                <a16:creationId xmlns:a16="http://schemas.microsoft.com/office/drawing/2014/main" id="{50411B85-00B5-2945-8A17-C9A1FB98945A}"/>
              </a:ext>
            </a:extLst>
          </p:cNvPr>
          <p:cNvSpPr>
            <a:spLocks noGrp="1" noChangeArrowheads="1"/>
          </p:cNvSpPr>
          <p:nvPr>
            <p:ph type="title"/>
          </p:nvPr>
        </p:nvSpPr>
        <p:spPr>
          <a:xfrm>
            <a:off x="382772" y="228600"/>
            <a:ext cx="8913628" cy="1066800"/>
          </a:xfrm>
        </p:spPr>
        <p:txBody>
          <a:bodyPr vert="horz" wrap="square" lIns="92075" tIns="46038" rIns="92075" bIns="46038" numCol="1" anchor="ctr" anchorCtr="0" compatLnSpc="1">
            <a:prstTxWarp prst="textNoShape">
              <a:avLst/>
            </a:prstTxWarp>
          </a:bodyPr>
          <a:lstStyle/>
          <a:p>
            <a:pPr eaLnBrk="1" hangingPunct="1">
              <a:defRPr/>
            </a:pPr>
            <a:r>
              <a:rPr lang="pt-BR" dirty="0"/>
              <a:t>Mantenha-se em movimento</a:t>
            </a:r>
          </a:p>
        </p:txBody>
      </p:sp>
      <p:sp>
        <p:nvSpPr>
          <p:cNvPr id="167939" name="Rectangle 3">
            <a:extLst>
              <a:ext uri="{FF2B5EF4-FFF2-40B4-BE49-F238E27FC236}">
                <a16:creationId xmlns:a16="http://schemas.microsoft.com/office/drawing/2014/main" id="{D6A6D6B9-1452-3B48-947E-314368957B0C}"/>
              </a:ext>
            </a:extLst>
          </p:cNvPr>
          <p:cNvSpPr>
            <a:spLocks noGrp="1" noChangeArrowheads="1"/>
          </p:cNvSpPr>
          <p:nvPr>
            <p:ph sz="quarter" idx="1"/>
          </p:nvPr>
        </p:nvSpPr>
        <p:spPr>
          <a:xfrm>
            <a:off x="382771" y="1484312"/>
            <a:ext cx="10611293" cy="5145087"/>
          </a:xfrm>
        </p:spPr>
        <p:txBody>
          <a:bodyPr vert="horz" wrap="square" lIns="92075" tIns="46038" rIns="92075" bIns="46038" numCol="1" anchor="t" anchorCtr="0" compatLnSpc="1">
            <a:prstTxWarp prst="textNoShape">
              <a:avLst/>
            </a:prstTxWarp>
          </a:bodyPr>
          <a:lstStyle/>
          <a:p>
            <a:pPr eaLnBrk="1" hangingPunct="1">
              <a:defRPr/>
            </a:pPr>
            <a:r>
              <a:rPr lang="pt-BR" sz="3600" dirty="0">
                <a:solidFill>
                  <a:schemeClr val="accent1"/>
                </a:solidFill>
                <a:effectLst>
                  <a:outerShdw blurRad="38100" dist="38100" dir="2700000" algn="tl">
                    <a:srgbClr val="000000"/>
                  </a:outerShdw>
                </a:effectLst>
              </a:rPr>
              <a:t>Viaje</a:t>
            </a:r>
            <a:r>
              <a:rPr lang="pt-BR" sz="3600" dirty="0"/>
              <a:t>: tire proveito desta aventura sensitiva e transdisciplinar</a:t>
            </a:r>
          </a:p>
          <a:p>
            <a:pPr eaLnBrk="1" hangingPunct="1">
              <a:lnSpc>
                <a:spcPct val="80000"/>
              </a:lnSpc>
              <a:buFont typeface="Wingdings" pitchFamily="2" charset="2"/>
              <a:buNone/>
              <a:defRPr/>
            </a:pPr>
            <a:endParaRPr lang="pt-BR" sz="1400" dirty="0"/>
          </a:p>
          <a:p>
            <a:pPr eaLnBrk="1" hangingPunct="1">
              <a:defRPr/>
            </a:pPr>
            <a:r>
              <a:rPr lang="pt-BR" sz="3600" dirty="0">
                <a:solidFill>
                  <a:schemeClr val="accent1"/>
                </a:solidFill>
                <a:effectLst>
                  <a:outerShdw blurRad="38100" dist="38100" dir="2700000" algn="tl">
                    <a:srgbClr val="000000"/>
                  </a:outerShdw>
                </a:effectLst>
              </a:rPr>
              <a:t>Leia</a:t>
            </a:r>
            <a:r>
              <a:rPr lang="pt-BR" sz="3600" dirty="0"/>
              <a:t>: exercite as idéias em assuntos e idiomas variados</a:t>
            </a:r>
          </a:p>
          <a:p>
            <a:pPr eaLnBrk="1" hangingPunct="1">
              <a:lnSpc>
                <a:spcPct val="70000"/>
              </a:lnSpc>
              <a:buFont typeface="Wingdings" pitchFamily="2" charset="2"/>
              <a:buNone/>
              <a:defRPr/>
            </a:pPr>
            <a:endParaRPr lang="pt-BR" sz="1400" dirty="0"/>
          </a:p>
          <a:p>
            <a:pPr eaLnBrk="1" hangingPunct="1">
              <a:defRPr/>
            </a:pPr>
            <a:r>
              <a:rPr lang="pt-BR" sz="3600" dirty="0">
                <a:solidFill>
                  <a:schemeClr val="accent1"/>
                </a:solidFill>
                <a:effectLst>
                  <a:outerShdw blurRad="38100" dist="38100" dir="2700000" algn="tl">
                    <a:srgbClr val="000000"/>
                  </a:outerShdw>
                </a:effectLst>
              </a:rPr>
              <a:t>Escreva</a:t>
            </a:r>
            <a:r>
              <a:rPr lang="pt-BR" sz="3600" dirty="0"/>
              <a:t>: use o papel para examinar como você pensa</a:t>
            </a:r>
          </a:p>
          <a:p>
            <a:pPr eaLnBrk="1" hangingPunct="1">
              <a:lnSpc>
                <a:spcPct val="80000"/>
              </a:lnSpc>
              <a:buFont typeface="Wingdings" pitchFamily="2" charset="2"/>
              <a:buNone/>
              <a:defRPr/>
            </a:pPr>
            <a:endParaRPr lang="pt-BR" sz="1400" dirty="0"/>
          </a:p>
          <a:p>
            <a:pPr eaLnBrk="1" hangingPunct="1">
              <a:defRPr/>
            </a:pPr>
            <a:r>
              <a:rPr lang="pt-BR" sz="3600" dirty="0">
                <a:solidFill>
                  <a:schemeClr val="accent1"/>
                </a:solidFill>
                <a:effectLst>
                  <a:outerShdw blurRad="38100" dist="38100" dir="2700000" algn="tl">
                    <a:srgbClr val="000000"/>
                  </a:outerShdw>
                </a:effectLst>
              </a:rPr>
              <a:t>Eduque-se</a:t>
            </a:r>
            <a:r>
              <a:rPr lang="pt-BR" sz="3600" dirty="0"/>
              <a:t>: faça cursos, seminários, estágios e, enfim, recicle e amplie seus conhecimentos, aproveitando seu estoque prévio de repertórios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67939">
                                            <p:txEl>
                                              <p:pRg st="0" end="0"/>
                                            </p:txEl>
                                          </p:spTgt>
                                        </p:tgtEl>
                                        <p:attrNameLst>
                                          <p:attrName>style.visibility</p:attrName>
                                        </p:attrNameLst>
                                      </p:cBhvr>
                                      <p:to>
                                        <p:strVal val="visible"/>
                                      </p:to>
                                    </p:set>
                                    <p:animEffect transition="in" filter="box(out)">
                                      <p:cBhvr>
                                        <p:cTn id="7" dur="500"/>
                                        <p:tgtEl>
                                          <p:spTgt spid="167939">
                                            <p:txEl>
                                              <p:pRg st="0" end="0"/>
                                            </p:txEl>
                                          </p:spTgt>
                                        </p:tgtEl>
                                      </p:cBhvr>
                                    </p:animEffect>
                                  </p:childTnLst>
                                  <p:subTnLst>
                                    <p:audio>
                                      <p:cMediaNode mute="1">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67939">
                                            <p:txEl>
                                              <p:pRg st="2" end="2"/>
                                            </p:txEl>
                                          </p:spTgt>
                                        </p:tgtEl>
                                        <p:attrNameLst>
                                          <p:attrName>style.visibility</p:attrName>
                                        </p:attrNameLst>
                                      </p:cBhvr>
                                      <p:to>
                                        <p:strVal val="visible"/>
                                      </p:to>
                                    </p:set>
                                    <p:animEffect transition="in" filter="box(out)">
                                      <p:cBhvr>
                                        <p:cTn id="12" dur="500"/>
                                        <p:tgtEl>
                                          <p:spTgt spid="167939">
                                            <p:txEl>
                                              <p:pRg st="2" end="2"/>
                                            </p:txEl>
                                          </p:spTgt>
                                        </p:tgtEl>
                                      </p:cBhvr>
                                    </p:animEffect>
                                  </p:childTnLst>
                                  <p:subTnLst>
                                    <p:audio>
                                      <p:cMediaNode mute="1">
                                        <p:cTn display="0" masterRel="sameClick">
                                          <p:stCondLst>
                                            <p:cond evt="begin" delay="0">
                                              <p:tn val="10"/>
                                            </p:cond>
                                          </p:stCondLst>
                                          <p:endCondLst>
                                            <p:cond evt="onStopAudio" delay="0">
                                              <p:tgtEl>
                                                <p:sldTgt/>
                                              </p:tgtEl>
                                            </p:cond>
                                          </p:endCondLst>
                                        </p:cTn>
                                        <p:tgtEl>
                                          <p:sndTgt r:embed="rId3" name="CAMERA.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67939">
                                            <p:txEl>
                                              <p:pRg st="4" end="4"/>
                                            </p:txEl>
                                          </p:spTgt>
                                        </p:tgtEl>
                                        <p:attrNameLst>
                                          <p:attrName>style.visibility</p:attrName>
                                        </p:attrNameLst>
                                      </p:cBhvr>
                                      <p:to>
                                        <p:strVal val="visible"/>
                                      </p:to>
                                    </p:set>
                                    <p:animEffect transition="in" filter="box(out)">
                                      <p:cBhvr>
                                        <p:cTn id="17" dur="500"/>
                                        <p:tgtEl>
                                          <p:spTgt spid="167939">
                                            <p:txEl>
                                              <p:pRg st="4" end="4"/>
                                            </p:txEl>
                                          </p:spTgt>
                                        </p:tgtEl>
                                      </p:cBhvr>
                                    </p:animEffect>
                                  </p:childTnLst>
                                  <p:subTnLst>
                                    <p:audio>
                                      <p:cMediaNode mute="1">
                                        <p:cTn display="0" masterRel="sameClick">
                                          <p:stCondLst>
                                            <p:cond evt="begin" delay="0">
                                              <p:tn val="15"/>
                                            </p:cond>
                                          </p:stCondLst>
                                          <p:endCondLst>
                                            <p:cond evt="onStopAudio" delay="0">
                                              <p:tgtEl>
                                                <p:sldTgt/>
                                              </p:tgtEl>
                                            </p:cond>
                                          </p:endCondLst>
                                        </p:cTn>
                                        <p:tgtEl>
                                          <p:sndTgt r:embed="rId3" name="CAMERA.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67939">
                                            <p:txEl>
                                              <p:pRg st="6" end="6"/>
                                            </p:txEl>
                                          </p:spTgt>
                                        </p:tgtEl>
                                        <p:attrNameLst>
                                          <p:attrName>style.visibility</p:attrName>
                                        </p:attrNameLst>
                                      </p:cBhvr>
                                      <p:to>
                                        <p:strVal val="visible"/>
                                      </p:to>
                                    </p:set>
                                    <p:animEffect transition="in" filter="box(out)">
                                      <p:cBhvr>
                                        <p:cTn id="22" dur="500"/>
                                        <p:tgtEl>
                                          <p:spTgt spid="167939">
                                            <p:txEl>
                                              <p:pRg st="6" end="6"/>
                                            </p:txEl>
                                          </p:spTgt>
                                        </p:tgtEl>
                                      </p:cBhvr>
                                    </p:animEffect>
                                  </p:childTnLst>
                                  <p:subTnLst>
                                    <p:audio>
                                      <p:cMediaNode mute="1">
                                        <p:cTn display="0" masterRel="sameClick">
                                          <p:stCondLst>
                                            <p:cond evt="begin" delay="0">
                                              <p:tn val="20"/>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7939" grpId="0" build="p" autoUpdateAnimBg="0"/>
    </p:bldLst>
  </p:timing>
</p:sld>
</file>

<file path=ppt/slides/slide9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8130" name="Rectangle 2">
            <a:extLst>
              <a:ext uri="{FF2B5EF4-FFF2-40B4-BE49-F238E27FC236}">
                <a16:creationId xmlns:a16="http://schemas.microsoft.com/office/drawing/2014/main" id="{914A7E53-5F5A-DD40-A176-5EAA179E6C72}"/>
              </a:ext>
            </a:extLst>
          </p:cNvPr>
          <p:cNvSpPr>
            <a:spLocks noGrp="1" noChangeArrowheads="1"/>
          </p:cNvSpPr>
          <p:nvPr>
            <p:ph type="title"/>
          </p:nvPr>
        </p:nvSpPr>
        <p:spPr>
          <a:xfrm>
            <a:off x="467833" y="228600"/>
            <a:ext cx="10909004" cy="1066800"/>
          </a:xfrm>
        </p:spPr>
        <p:txBody>
          <a:bodyPr vert="horz" wrap="square" lIns="92075" tIns="46038" rIns="92075" bIns="46038" numCol="1" anchor="ctr" anchorCtr="0" compatLnSpc="1">
            <a:prstTxWarp prst="textNoShape">
              <a:avLst/>
            </a:prstTxWarp>
          </a:bodyPr>
          <a:lstStyle/>
          <a:p>
            <a:pPr eaLnBrk="1" hangingPunct="1">
              <a:defRPr/>
            </a:pPr>
            <a:r>
              <a:rPr lang="pt-BR" dirty="0"/>
              <a:t>Mantenha-se apaixonado</a:t>
            </a:r>
          </a:p>
        </p:txBody>
      </p:sp>
      <p:sp>
        <p:nvSpPr>
          <p:cNvPr id="168963" name="Rectangle 3">
            <a:extLst>
              <a:ext uri="{FF2B5EF4-FFF2-40B4-BE49-F238E27FC236}">
                <a16:creationId xmlns:a16="http://schemas.microsoft.com/office/drawing/2014/main" id="{C013B107-1222-EF4A-855D-95C5334322B4}"/>
              </a:ext>
            </a:extLst>
          </p:cNvPr>
          <p:cNvSpPr>
            <a:spLocks noGrp="1" noChangeArrowheads="1"/>
          </p:cNvSpPr>
          <p:nvPr>
            <p:ph sz="quarter" idx="1"/>
          </p:nvPr>
        </p:nvSpPr>
        <p:spPr>
          <a:xfrm>
            <a:off x="467833" y="1295400"/>
            <a:ext cx="11461897" cy="5334000"/>
          </a:xfrm>
        </p:spPr>
        <p:txBody>
          <a:bodyPr vert="horz" wrap="square" lIns="92075" tIns="46038" rIns="92075" bIns="46038" numCol="1" anchor="t" anchorCtr="0" compatLnSpc="1">
            <a:prstTxWarp prst="textNoShape">
              <a:avLst/>
            </a:prstTxWarp>
          </a:bodyPr>
          <a:lstStyle/>
          <a:p>
            <a:pPr eaLnBrk="1" hangingPunct="1">
              <a:defRPr/>
            </a:pPr>
            <a:r>
              <a:rPr lang="pt-BR" sz="4000" b="1" dirty="0">
                <a:solidFill>
                  <a:schemeClr val="accent2">
                    <a:lumMod val="75000"/>
                  </a:schemeClr>
                </a:solidFill>
                <a:effectLst>
                  <a:outerShdw blurRad="38100" dist="38100" dir="2700000" algn="tl">
                    <a:srgbClr val="000000">
                      <a:alpha val="43137"/>
                    </a:srgbClr>
                  </a:outerShdw>
                </a:effectLst>
              </a:rPr>
              <a:t>Consuma artes</a:t>
            </a:r>
            <a:r>
              <a:rPr lang="pt-BR" sz="4000" dirty="0"/>
              <a:t>: em geral, a educação dos órgãos dos sentidos e do coração é um imenso campo de estímulos à sensibilidade e à criatividade </a:t>
            </a:r>
          </a:p>
          <a:p>
            <a:pPr eaLnBrk="1" hangingPunct="1">
              <a:lnSpc>
                <a:spcPct val="80000"/>
              </a:lnSpc>
              <a:buFont typeface="Wingdings" pitchFamily="2" charset="2"/>
              <a:buNone/>
              <a:defRPr/>
            </a:pPr>
            <a:endParaRPr lang="pt-BR" sz="1400" b="1" dirty="0"/>
          </a:p>
          <a:p>
            <a:pPr eaLnBrk="1" hangingPunct="1">
              <a:defRPr/>
            </a:pPr>
            <a:r>
              <a:rPr lang="pt-BR" sz="4000" b="1" dirty="0">
                <a:solidFill>
                  <a:schemeClr val="accent2">
                    <a:lumMod val="75000"/>
                  </a:schemeClr>
                </a:solidFill>
                <a:effectLst>
                  <a:outerShdw blurRad="38100" dist="38100" dir="2700000" algn="tl">
                    <a:srgbClr val="000000">
                      <a:alpha val="43137"/>
                    </a:srgbClr>
                  </a:outerShdw>
                </a:effectLst>
              </a:rPr>
              <a:t>Aprenda com frustrações, crises e fracassos</a:t>
            </a:r>
            <a:r>
              <a:rPr lang="pt-BR" sz="4000" b="1" dirty="0"/>
              <a:t>: </a:t>
            </a:r>
            <a:r>
              <a:rPr lang="pt-BR" sz="4000" dirty="0"/>
              <a:t>exercite o auto conhecimento</a:t>
            </a:r>
          </a:p>
          <a:p>
            <a:pPr eaLnBrk="1" hangingPunct="1">
              <a:lnSpc>
                <a:spcPct val="80000"/>
              </a:lnSpc>
              <a:buFont typeface="Wingdings" pitchFamily="2" charset="2"/>
              <a:buNone/>
              <a:defRPr/>
            </a:pPr>
            <a:endParaRPr lang="pt-BR" sz="1400" dirty="0"/>
          </a:p>
          <a:p>
            <a:pPr eaLnBrk="1" hangingPunct="1">
              <a:defRPr/>
            </a:pPr>
            <a:r>
              <a:rPr lang="pt-BR" sz="4000" b="1" dirty="0">
                <a:solidFill>
                  <a:schemeClr val="accent2">
                    <a:lumMod val="75000"/>
                  </a:schemeClr>
                </a:solidFill>
                <a:effectLst>
                  <a:outerShdw blurRad="38100" dist="38100" dir="2700000" algn="tl">
                    <a:srgbClr val="000000">
                      <a:alpha val="43137"/>
                    </a:srgbClr>
                  </a:outerShdw>
                </a:effectLst>
              </a:rPr>
              <a:t>Pratique o afeto</a:t>
            </a:r>
            <a:r>
              <a:rPr lang="pt-BR" sz="4000" dirty="0"/>
              <a:t>: emoção e sentimentos agora são estratégicos para a gestão</a:t>
            </a:r>
          </a:p>
          <a:p>
            <a:pPr eaLnBrk="1" hangingPunct="1">
              <a:defRPr/>
            </a:pPr>
            <a:r>
              <a:rPr lang="pt-BR" sz="1600" dirty="0">
                <a:hlinkClick r:id="rId4"/>
              </a:rPr>
              <a:t>http://www.youtube.com/watch?v=bIhHrL73d4s</a:t>
            </a:r>
            <a:br>
              <a:rPr lang="pt-BR" sz="2400" dirty="0"/>
            </a:br>
            <a:endParaRPr lang="pt-BR" sz="2400" dirty="0"/>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168963">
                                            <p:txEl>
                                              <p:pRg st="0" end="0"/>
                                            </p:txEl>
                                          </p:spTgt>
                                        </p:tgtEl>
                                        <p:attrNameLst>
                                          <p:attrName>style.visibility</p:attrName>
                                        </p:attrNameLst>
                                      </p:cBhvr>
                                      <p:to>
                                        <p:strVal val="visible"/>
                                      </p:to>
                                    </p:set>
                                    <p:animEffect transition="in" filter="box(out)">
                                      <p:cBhvr>
                                        <p:cTn id="7" dur="500"/>
                                        <p:tgtEl>
                                          <p:spTgt spid="168963">
                                            <p:txEl>
                                              <p:pRg st="0" end="0"/>
                                            </p:txEl>
                                          </p:spTgt>
                                        </p:tgtEl>
                                      </p:cBhvr>
                                    </p:animEffect>
                                  </p:childTnLst>
                                  <p:subTnLst>
                                    <p:audio>
                                      <p:cMediaNode mute="1">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168963">
                                            <p:txEl>
                                              <p:pRg st="2" end="2"/>
                                            </p:txEl>
                                          </p:spTgt>
                                        </p:tgtEl>
                                        <p:attrNameLst>
                                          <p:attrName>style.visibility</p:attrName>
                                        </p:attrNameLst>
                                      </p:cBhvr>
                                      <p:to>
                                        <p:strVal val="visible"/>
                                      </p:to>
                                    </p:set>
                                    <p:animEffect transition="in" filter="box(out)">
                                      <p:cBhvr>
                                        <p:cTn id="12" dur="500"/>
                                        <p:tgtEl>
                                          <p:spTgt spid="168963">
                                            <p:txEl>
                                              <p:pRg st="2" end="2"/>
                                            </p:txEl>
                                          </p:spTgt>
                                        </p:tgtEl>
                                      </p:cBhvr>
                                    </p:animEffect>
                                  </p:childTnLst>
                                  <p:subTnLst>
                                    <p:audio>
                                      <p:cMediaNode mute="1">
                                        <p:cTn display="0" masterRel="sameClick">
                                          <p:stCondLst>
                                            <p:cond evt="begin" delay="0">
                                              <p:tn val="10"/>
                                            </p:cond>
                                          </p:stCondLst>
                                          <p:endCondLst>
                                            <p:cond evt="onStopAudio" delay="0">
                                              <p:tgtEl>
                                                <p:sldTgt/>
                                              </p:tgtEl>
                                            </p:cond>
                                          </p:endCondLst>
                                        </p:cTn>
                                        <p:tgtEl>
                                          <p:sndTgt r:embed="rId3" name="CAMERA.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grpId="0" nodeType="clickEffect">
                                  <p:stCondLst>
                                    <p:cond delay="0"/>
                                  </p:stCondLst>
                                  <p:childTnLst>
                                    <p:set>
                                      <p:cBhvr>
                                        <p:cTn id="16" dur="1" fill="hold">
                                          <p:stCondLst>
                                            <p:cond delay="0"/>
                                          </p:stCondLst>
                                        </p:cTn>
                                        <p:tgtEl>
                                          <p:spTgt spid="168963">
                                            <p:txEl>
                                              <p:pRg st="4" end="4"/>
                                            </p:txEl>
                                          </p:spTgt>
                                        </p:tgtEl>
                                        <p:attrNameLst>
                                          <p:attrName>style.visibility</p:attrName>
                                        </p:attrNameLst>
                                      </p:cBhvr>
                                      <p:to>
                                        <p:strVal val="visible"/>
                                      </p:to>
                                    </p:set>
                                    <p:animEffect transition="in" filter="box(out)">
                                      <p:cBhvr>
                                        <p:cTn id="17" dur="500"/>
                                        <p:tgtEl>
                                          <p:spTgt spid="168963">
                                            <p:txEl>
                                              <p:pRg st="4" end="4"/>
                                            </p:txEl>
                                          </p:spTgt>
                                        </p:tgtEl>
                                      </p:cBhvr>
                                    </p:animEffect>
                                  </p:childTnLst>
                                  <p:subTnLst>
                                    <p:audio>
                                      <p:cMediaNode mute="1">
                                        <p:cTn display="0" masterRel="sameClick">
                                          <p:stCondLst>
                                            <p:cond evt="begin" delay="0">
                                              <p:tn val="15"/>
                                            </p:cond>
                                          </p:stCondLst>
                                          <p:endCondLst>
                                            <p:cond evt="onStopAudio" delay="0">
                                              <p:tgtEl>
                                                <p:sldTgt/>
                                              </p:tgtEl>
                                            </p:cond>
                                          </p:endCondLst>
                                        </p:cTn>
                                        <p:tgtEl>
                                          <p:sndTgt r:embed="rId3" name="CAMERA.WAV"/>
                                        </p:tgtEl>
                                      </p:cMediaNode>
                                    </p:audio>
                                  </p:sub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grpId="0" nodeType="clickEffect">
                                  <p:stCondLst>
                                    <p:cond delay="0"/>
                                  </p:stCondLst>
                                  <p:childTnLst>
                                    <p:set>
                                      <p:cBhvr>
                                        <p:cTn id="21" dur="1" fill="hold">
                                          <p:stCondLst>
                                            <p:cond delay="0"/>
                                          </p:stCondLst>
                                        </p:cTn>
                                        <p:tgtEl>
                                          <p:spTgt spid="168963">
                                            <p:txEl>
                                              <p:pRg st="5" end="5"/>
                                            </p:txEl>
                                          </p:spTgt>
                                        </p:tgtEl>
                                        <p:attrNameLst>
                                          <p:attrName>style.visibility</p:attrName>
                                        </p:attrNameLst>
                                      </p:cBhvr>
                                      <p:to>
                                        <p:strVal val="visible"/>
                                      </p:to>
                                    </p:set>
                                    <p:animEffect transition="in" filter="box(out)">
                                      <p:cBhvr>
                                        <p:cTn id="22" dur="500"/>
                                        <p:tgtEl>
                                          <p:spTgt spid="168963">
                                            <p:txEl>
                                              <p:pRg st="5" end="5"/>
                                            </p:txEl>
                                          </p:spTgt>
                                        </p:tgtEl>
                                      </p:cBhvr>
                                    </p:animEffect>
                                  </p:childTnLst>
                                  <p:subTnLst>
                                    <p:audio>
                                      <p:cMediaNode mute="1">
                                        <p:cTn display="0" masterRel="sameClick">
                                          <p:stCondLst>
                                            <p:cond evt="begin" delay="0">
                                              <p:tn val="20"/>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8963" grpId="0" build="p" autoUpdateAnimBg="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2843502" y="1718924"/>
            <a:ext cx="6504996" cy="3420152"/>
          </a:xfrm>
          <a:prstGeom prst="rect">
            <a:avLst/>
          </a:prstGeom>
        </p:spPr>
      </p:pic>
    </p:spTree>
    <p:extLst>
      <p:ext uri="{BB962C8B-B14F-4D97-AF65-F5344CB8AC3E}">
        <p14:creationId xmlns:p14="http://schemas.microsoft.com/office/powerpoint/2010/main" val="24950450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DVSECTIONID" val="QUq8QELArFIgadhH063fpq"/>
</p:tagLst>
</file>

<file path=ppt/tags/tag2.xml><?xml version="1.0" encoding="utf-8"?>
<p:tagLst xmlns:a="http://schemas.openxmlformats.org/drawingml/2006/main" xmlns:r="http://schemas.openxmlformats.org/officeDocument/2006/relationships" xmlns:p="http://schemas.openxmlformats.org/presentationml/2006/main">
  <p:tag name="DVSHAPEID" val="InkrlxYPS4jAzciXk8ToAM"/>
</p:tagLst>
</file>

<file path=ppt/tags/tag3.xml><?xml version="1.0" encoding="utf-8"?>
<p:tagLst xmlns:a="http://schemas.openxmlformats.org/drawingml/2006/main" xmlns:r="http://schemas.openxmlformats.org/officeDocument/2006/relationships" xmlns:p="http://schemas.openxmlformats.org/presentationml/2006/main">
  <p:tag name="DVSHAPEID" val="retnMj4SFfqbVIhVK0Rf83"/>
</p:tagLst>
</file>

<file path=ppt/tags/tag4.xml><?xml version="1.0" encoding="utf-8"?>
<p:tagLst xmlns:a="http://schemas.openxmlformats.org/drawingml/2006/main" xmlns:r="http://schemas.openxmlformats.org/officeDocument/2006/relationships" xmlns:p="http://schemas.openxmlformats.org/presentationml/2006/main">
  <p:tag name="DVSECTIONID" val="gLLkbNYfJYmMS8cGCr6Zqx"/>
</p:tagLst>
</file>

<file path=ppt/tags/tag5.xml><?xml version="1.0" encoding="utf-8"?>
<p:tagLst xmlns:a="http://schemas.openxmlformats.org/drawingml/2006/main" xmlns:r="http://schemas.openxmlformats.org/officeDocument/2006/relationships" xmlns:p="http://schemas.openxmlformats.org/presentationml/2006/main">
  <p:tag name="DVSHAPEID" val="zvrdC8eV6YWWfpMhsRT8jq"/>
</p:tagLst>
</file>

<file path=ppt/tags/tag6.xml><?xml version="1.0" encoding="utf-8"?>
<p:tagLst xmlns:a="http://schemas.openxmlformats.org/drawingml/2006/main" xmlns:r="http://schemas.openxmlformats.org/officeDocument/2006/relationships" xmlns:p="http://schemas.openxmlformats.org/presentationml/2006/main">
  <p:tag name="DVSHAPEID" val="Q5rpkfSAY2XQl9CRvNvPMK"/>
</p:tagLst>
</file>

<file path=ppt/tags/tag7.xml><?xml version="1.0" encoding="utf-8"?>
<p:tagLst xmlns:a="http://schemas.openxmlformats.org/drawingml/2006/main" xmlns:r="http://schemas.openxmlformats.org/officeDocument/2006/relationships" xmlns:p="http://schemas.openxmlformats.org/presentationml/2006/main">
  <p:tag name="DVSECTIONID" val="gLLkbNYfJYmMS8cGCr6Zqx"/>
</p:tagLst>
</file>

<file path=ppt/tags/tag8.xml><?xml version="1.0" encoding="utf-8"?>
<p:tagLst xmlns:a="http://schemas.openxmlformats.org/drawingml/2006/main" xmlns:r="http://schemas.openxmlformats.org/officeDocument/2006/relationships" xmlns:p="http://schemas.openxmlformats.org/presentationml/2006/main">
  <p:tag name="DVSHAPEID" val="zvrdC8eV6YWWfpMhsRT8jq"/>
</p:tagLst>
</file>

<file path=ppt/theme/theme1.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o Office">
  <a:themeElements>
    <a:clrScheme name="Escritório">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Escritório">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Escritório">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607</TotalTime>
  <Words>3740</Words>
  <Application>Microsoft Macintosh PowerPoint</Application>
  <PresentationFormat>Widescreen</PresentationFormat>
  <Paragraphs>490</Paragraphs>
  <Slides>96</Slides>
  <Notes>27</Notes>
  <HiddenSlides>0</HiddenSlides>
  <MMClips>0</MMClips>
  <ScaleCrop>false</ScaleCrop>
  <HeadingPairs>
    <vt:vector size="6" baseType="variant">
      <vt:variant>
        <vt:lpstr>Fontes usadas</vt:lpstr>
      </vt:variant>
      <vt:variant>
        <vt:i4>14</vt:i4>
      </vt:variant>
      <vt:variant>
        <vt:lpstr>Tema</vt:lpstr>
      </vt:variant>
      <vt:variant>
        <vt:i4>2</vt:i4>
      </vt:variant>
      <vt:variant>
        <vt:lpstr>Títulos de slides</vt:lpstr>
      </vt:variant>
      <vt:variant>
        <vt:i4>96</vt:i4>
      </vt:variant>
    </vt:vector>
  </HeadingPairs>
  <TitlesOfParts>
    <vt:vector size="112" baseType="lpstr">
      <vt:lpstr>Algerian</vt:lpstr>
      <vt:lpstr>AR JULIAN</vt:lpstr>
      <vt:lpstr>Arial</vt:lpstr>
      <vt:lpstr>Blackadder ITC</vt:lpstr>
      <vt:lpstr>Bodoni MT Black</vt:lpstr>
      <vt:lpstr>Calibri</vt:lpstr>
      <vt:lpstr>Calibri Light</vt:lpstr>
      <vt:lpstr>CarminaBT-Light</vt:lpstr>
      <vt:lpstr>Copperplate Gothic Bold</vt:lpstr>
      <vt:lpstr>Segoe UI Black</vt:lpstr>
      <vt:lpstr>Times New Roman</vt:lpstr>
      <vt:lpstr>Verdana</vt:lpstr>
      <vt:lpstr>Wingdings</vt:lpstr>
      <vt:lpstr>Wingdings 2</vt:lpstr>
      <vt:lpstr>Tema do Office</vt:lpstr>
      <vt:lpstr>1_Tema do Office</vt:lpstr>
      <vt:lpstr>Apresentação do PowerPoint</vt:lpstr>
      <vt:lpstr>CURRÍCULO</vt:lpstr>
      <vt:lpstr>Apresentação do PowerPoint</vt:lpstr>
      <vt:lpstr>Conceitos iniciais</vt:lpstr>
      <vt:lpstr>Conceitos iniciais</vt:lpstr>
      <vt:lpstr>Apresentação do PowerPoint</vt:lpstr>
      <vt:lpstr>O que faz da ciência, ciência?</vt:lpstr>
      <vt:lpstr>O que faz da ciência, ciência?</vt:lpstr>
      <vt:lpstr>Há razões para se pensar em uma mudança dos princípios éticos contemporâneos e, em particular, nas organizações?</vt:lpstr>
      <vt:lpstr>Apresentação do PowerPoint</vt:lpstr>
      <vt:lpstr>Apresentação do PowerPoint</vt:lpstr>
      <vt:lpstr>Apresentação do PowerPoint</vt:lpstr>
      <vt:lpstr>Arte pré-moderna</vt:lpstr>
      <vt:lpstr>Arte renascentista a partir do séc. XV</vt:lpstr>
      <vt:lpstr>Arte renascentista a partir do séc. XV</vt:lpstr>
      <vt:lpstr>Apresentação do PowerPoint</vt:lpstr>
      <vt:lpstr>Apresentação do PowerPoint</vt:lpstr>
      <vt:lpstr>Filósofos e filosofias da nova ordem (séc. XVI a XVIII)</vt:lpstr>
      <vt:lpstr>Filósofos e filosofias da nova ordem (séc. XVI a XVIII)</vt:lpstr>
      <vt:lpstr>Filósofos e filosofias da nova ordem (séc. XVI a XVIII)</vt:lpstr>
      <vt:lpstr>As Revoluções do séc. XVIII</vt:lpstr>
      <vt:lpstr>As Revoluções do séc. XVIII</vt:lpstr>
      <vt:lpstr>Apresentação do PowerPoint</vt:lpstr>
      <vt:lpstr>Apresentação do PowerPoint</vt:lpstr>
      <vt:lpstr>A modernidade instalada: os defensores e os detratores da nova ordem e o nascimento das ciências sociais (séc. XIX)</vt:lpstr>
      <vt:lpstr>Apresentação do PowerPoint</vt:lpstr>
      <vt:lpstr>Apresentação do PowerPoint</vt:lpstr>
      <vt:lpstr>Evolução do conceito de átomo</vt:lpstr>
      <vt:lpstr>Teoria da Relatividade Especial</vt:lpstr>
      <vt:lpstr>A Fenomenologia</vt:lpstr>
      <vt:lpstr>Administração como Ciência e Arte</vt:lpstr>
      <vt:lpstr>Administração como Ciência e Arte</vt:lpstr>
      <vt:lpstr>Principais Escolas Inaugurais do Pensamento Administrativo</vt:lpstr>
      <vt:lpstr>Principais Escolas Inaugurais do Pensamento Administrativo</vt:lpstr>
      <vt:lpstr>Principais Escolas Inaugurais do Pensamento Administrativo</vt:lpstr>
      <vt:lpstr>Abordagem Sistêmica</vt:lpstr>
      <vt:lpstr>Abordagem Contingencial</vt:lpstr>
      <vt:lpstr>Trajetória de transformação da racionalidade científica e da administração como ciência </vt:lpstr>
      <vt:lpstr>Formação clássica de gestores</vt:lpstr>
      <vt:lpstr>Realidade contemporânea</vt:lpstr>
      <vt:lpstr>Novas habilidades exigidas</vt:lpstr>
      <vt:lpstr> Revisando as variáveis administrativas</vt:lpstr>
      <vt:lpstr>Estrutura</vt:lpstr>
      <vt:lpstr>Estratégia</vt:lpstr>
      <vt:lpstr>Decisão</vt:lpstr>
      <vt:lpstr>Poder e liderança</vt:lpstr>
      <vt:lpstr>Cultura</vt:lpstr>
      <vt:lpstr>*Áreas funcionais</vt:lpstr>
      <vt:lpstr>*Áreas funcionais</vt:lpstr>
      <vt:lpstr>*Áreas funcionais</vt:lpstr>
      <vt:lpstr>*Áreas funcionais</vt:lpstr>
      <vt:lpstr>Finalmente...</vt:lpstr>
      <vt:lpstr>Por que estudar “heranças brasileiras” </vt:lpstr>
      <vt:lpstr>Uma olhar (astigmático) do Brasil...</vt:lpstr>
      <vt:lpstr>Novos olhares?</vt:lpstr>
      <vt:lpstr>Novo Mundo</vt:lpstr>
      <vt:lpstr>Nasce o Brasil da sobreposição das matrizes étnicas</vt:lpstr>
      <vt:lpstr>D. Henrique, Bartolomeu Dias, Vasco da Gama e Pedro Álvares Cabral</vt:lpstr>
      <vt:lpstr>Nasce o Brasil da sobreposição das matrizes étnicas</vt:lpstr>
      <vt:lpstr>Brasil Colonial</vt:lpstr>
      <vt:lpstr>Matriz africana</vt:lpstr>
      <vt:lpstr>Brasil Colonial</vt:lpstr>
      <vt:lpstr>Brasil Colonial</vt:lpstr>
      <vt:lpstr>Chegada da Família Real ao Brasil</vt:lpstr>
      <vt:lpstr>O Império Brasileiro</vt:lpstr>
      <vt:lpstr>Imperador e família</vt:lpstr>
      <vt:lpstr>O Império Brasileiro</vt:lpstr>
      <vt:lpstr>O Império Brasileiro</vt:lpstr>
      <vt:lpstr>15 de novembro de 1889</vt:lpstr>
      <vt:lpstr>A República do Brasil</vt:lpstr>
      <vt:lpstr>O pensamento social brasileiro</vt:lpstr>
      <vt:lpstr>O pensamento social brasileiro</vt:lpstr>
      <vt:lpstr>Apresentação do PowerPoint</vt:lpstr>
      <vt:lpstr>Sílvio Romero, Oliveira Viana e Euclides da Cunha </vt:lpstr>
      <vt:lpstr>RAÇA</vt:lpstr>
      <vt:lpstr>Gilberto Freire e Sérgio Buarque de Holanda</vt:lpstr>
      <vt:lpstr>CULTURA</vt:lpstr>
      <vt:lpstr>ENQUADRAMENTOS MENTAIS</vt:lpstr>
      <vt:lpstr>Caio Prado Júnior e Celso Furtado</vt:lpstr>
      <vt:lpstr>ESTRUTURA SOCIAL</vt:lpstr>
      <vt:lpstr>ECONOMIA</vt:lpstr>
      <vt:lpstr>Barão de Mauá e o Brasil pré-moderno</vt:lpstr>
      <vt:lpstr>Assis Chateaubriant e o Brasil Moderno</vt:lpstr>
      <vt:lpstr>Sérgio Vieira de Mello e o Brasil pós-moderno</vt:lpstr>
      <vt:lpstr>Sérgio Vieira de Mello e o Brasil pós-moderno</vt:lpstr>
      <vt:lpstr>Pioneiros e Empreendedores</vt:lpstr>
      <vt:lpstr>Pioneiros e Empreendedores</vt:lpstr>
      <vt:lpstr>Traços Culturais na Gestão  Empresarial Brasileira</vt:lpstr>
      <vt:lpstr>As sete faces da Sociedade Brasileira Contemporânea (SORJ, B.)</vt:lpstr>
      <vt:lpstr>Nova sociedade a partir dos anos 1990</vt:lpstr>
      <vt:lpstr>Teoria social e os futuros do Brasil</vt:lpstr>
      <vt:lpstr>Perspectivas complexas</vt:lpstr>
      <vt:lpstr>Apresentação do PowerPoint</vt:lpstr>
      <vt:lpstr>Mantenha-se em movimento</vt:lpstr>
      <vt:lpstr>Mantenha-se apaixonado</vt:lpstr>
      <vt:lpstr>Apresentação do PowerPoint</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Joao Luiz Passador</dc:creator>
  <cp:lastModifiedBy>Microsoft Office User</cp:lastModifiedBy>
  <cp:revision>94</cp:revision>
  <dcterms:created xsi:type="dcterms:W3CDTF">2019-08-26T21:23:09Z</dcterms:created>
  <dcterms:modified xsi:type="dcterms:W3CDTF">2022-11-22T12:22:06Z</dcterms:modified>
</cp:coreProperties>
</file>