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359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392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ill Sans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5" roundtripDataSignature="AMtx7mhoapx+Gaa/bORV5JWlu1yJ32zO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E81E8F-1A72-406E-A52A-B97082F26AFB}">
  <a:tblStyle styleId="{E7E81E8F-1A72-406E-A52A-B97082F26AF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4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14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5139908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g385139908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51399083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3851399083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3" name="Google Shape;160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9" name="Google Shape;2079;p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1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r.linkedin.com/pulse/enade-2025-administra%C3%A7%C3%A3o-mais-conte%C3%BAdo-cobran%C3%A7a-menos-rosa-9spqf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7469025" y="3621697"/>
            <a:ext cx="4722975" cy="3240000"/>
          </a:xfrm>
          <a:prstGeom prst="triangle">
            <a:avLst>
              <a:gd name="adj" fmla="val 100000"/>
            </a:avLst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7469025" y="4696387"/>
            <a:ext cx="4722975" cy="2160000"/>
          </a:xfrm>
          <a:prstGeom prst="triangle">
            <a:avLst>
              <a:gd name="adj" fmla="val 100000"/>
            </a:avLst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1687236" y="4152743"/>
            <a:ext cx="6885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 base para gravação dos vídeos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7469024" y="5776387"/>
            <a:ext cx="4722975" cy="1080000"/>
          </a:xfrm>
          <a:prstGeom prst="triangle">
            <a:avLst>
              <a:gd name="adj" fmla="val 100000"/>
            </a:avLst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2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1" name="Google Shape;81;p2"/>
          <p:cNvGrpSpPr/>
          <p:nvPr/>
        </p:nvGrpSpPr>
        <p:grpSpPr>
          <a:xfrm>
            <a:off x="-42728" y="1093765"/>
            <a:ext cx="8434800" cy="2256344"/>
            <a:chOff x="-42728" y="288006"/>
            <a:chExt cx="8434800" cy="2256344"/>
          </a:xfrm>
        </p:grpSpPr>
        <p:sp>
          <p:nvSpPr>
            <p:cNvPr id="82" name="Google Shape;82;p2"/>
            <p:cNvSpPr txBox="1"/>
            <p:nvPr/>
          </p:nvSpPr>
          <p:spPr>
            <a:xfrm>
              <a:off x="-1" y="666527"/>
              <a:ext cx="74691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pt-BR" sz="100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ENADE</a:t>
              </a:r>
              <a:endParaRPr sz="10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3" name="Google Shape;83;p2"/>
            <p:cNvSpPr txBox="1"/>
            <p:nvPr/>
          </p:nvSpPr>
          <p:spPr>
            <a:xfrm>
              <a:off x="-42728" y="1713350"/>
              <a:ext cx="84348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2018 &amp; 2022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" name="Google Shape;84;p2"/>
            <p:cNvSpPr txBox="1"/>
            <p:nvPr/>
          </p:nvSpPr>
          <p:spPr>
            <a:xfrm>
              <a:off x="1702423" y="288006"/>
              <a:ext cx="3755207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Administração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51399083c_0_0"/>
          <p:cNvSpPr txBox="1"/>
          <p:nvPr/>
        </p:nvSpPr>
        <p:spPr>
          <a:xfrm>
            <a:off x="-41950" y="96337"/>
            <a:ext cx="11470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 que os professores precisam saber </a:t>
            </a:r>
            <a:endParaRPr sz="4100" b="1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sobre o ENADE</a:t>
            </a:r>
            <a:r>
              <a:rPr lang="pt-BR" sz="41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4100" b="1" i="0" u="none" strike="noStrike" cap="non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90" name="Google Shape;90;g3851399083c_0_0"/>
          <p:cNvSpPr txBox="1"/>
          <p:nvPr/>
        </p:nvSpPr>
        <p:spPr>
          <a:xfrm>
            <a:off x="334362" y="1472054"/>
            <a:ext cx="1080150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ENADE 2025 virá com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mudanças relevantes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exigindo preparação mais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prova terá 46 questões e duração de 4 horas (tempo de prova também é um desafio):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objetivas específicas,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discursiva específica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apesar de única, terá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peso significativo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objetivas de formação geral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nova matriz cobra mais do que conteúdos teóricos: exige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pensamento crítico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dados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ESG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inovação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sustentabilidade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diversidade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foco em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resolução de problemas reais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avaliação busca um perfil de egresso com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visão sistêmica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proatividade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capacidade de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 o conhecimento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 lógica e evidências.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g3851399083c_0_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2" name="Google Shape;92;g3851399083c_0_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g3851399083c_0_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851399083c_0_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g3851399083c_0_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g3851399083c_0_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g3851399083c_0_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8" name="Google Shape;98;g3851399083c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851399083c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g3851399083c_0_0"/>
          <p:cNvCxnSpPr/>
          <p:nvPr/>
        </p:nvCxnSpPr>
        <p:spPr>
          <a:xfrm>
            <a:off x="249537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g3851399083c_0_0"/>
          <p:cNvSpPr/>
          <p:nvPr/>
        </p:nvSpPr>
        <p:spPr>
          <a:xfrm>
            <a:off x="811850" y="538385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851399083c_0_0"/>
          <p:cNvSpPr txBox="1"/>
          <p:nvPr/>
        </p:nvSpPr>
        <p:spPr>
          <a:xfrm>
            <a:off x="3518526" y="5958975"/>
            <a:ext cx="217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" name="Google Shape;103;g3851399083c_0_0"/>
          <p:cNvCxnSpPr/>
          <p:nvPr/>
        </p:nvCxnSpPr>
        <p:spPr>
          <a:xfrm>
            <a:off x="348949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" name="Google Shape;104;g3851399083c_0_0"/>
          <p:cNvCxnSpPr/>
          <p:nvPr/>
        </p:nvCxnSpPr>
        <p:spPr>
          <a:xfrm>
            <a:off x="5693440" y="5808503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g3851399083c_0_0"/>
          <p:cNvSpPr txBox="1"/>
          <p:nvPr/>
        </p:nvSpPr>
        <p:spPr>
          <a:xfrm>
            <a:off x="5734541" y="5880177"/>
            <a:ext cx="5667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16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Fonte: </a:t>
            </a:r>
            <a:r>
              <a:rPr lang="pt-BR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ENADE 2025 - Administração - Mais Conteúdo, Mais Cobrança, Menos Tempo: Seu Curso Está Pronto?</a:t>
            </a:r>
            <a:endParaRPr sz="16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51399083c_0_20"/>
          <p:cNvSpPr txBox="1"/>
          <p:nvPr/>
        </p:nvSpPr>
        <p:spPr>
          <a:xfrm>
            <a:off x="0" y="361612"/>
            <a:ext cx="114708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Orientações para gravação do vídeo</a:t>
            </a:r>
            <a:endParaRPr sz="4100" b="1" i="0" u="none" strike="noStrike" cap="non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11" name="Google Shape;111;g3851399083c_0_20"/>
          <p:cNvSpPr txBox="1"/>
          <p:nvPr/>
        </p:nvSpPr>
        <p:spPr>
          <a:xfrm>
            <a:off x="701200" y="1432084"/>
            <a:ext cx="10586700" cy="3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apoiar os estudantes concluintes do Curso de Administração que irão realizar a prova ENADE em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23/11</a:t>
            </a:r>
            <a:r>
              <a:rPr lang="pt-BR" sz="2000"/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Conteúdo sugerido para gravação do vídeo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238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comentar e revisar as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questões e o gabarito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das provas anteriores, destacando o formato da prova, conceitos abordados e dicas, se for o caso;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○"/>
            </a:pP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estimular o aluno a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entender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interpretar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suas respostas;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conectar teoria com exemplos práticos e atuais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(cases, dados, análises, contextos reais)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g3851399083c_0_2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13" name="Google Shape;113;g3851399083c_0_2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g3851399083c_0_2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g3851399083c_0_2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3851399083c_0_2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g3851399083c_0_2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g3851399083c_0_2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9" name="Google Shape;119;g3851399083c_0_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3851399083c_0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g3851399083c_0_20"/>
          <p:cNvCxnSpPr/>
          <p:nvPr/>
        </p:nvCxnSpPr>
        <p:spPr>
          <a:xfrm>
            <a:off x="249537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" name="Google Shape;122;g3851399083c_0_20"/>
          <p:cNvSpPr/>
          <p:nvPr/>
        </p:nvSpPr>
        <p:spPr>
          <a:xfrm>
            <a:off x="811850" y="538385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851399083c_0_20"/>
          <p:cNvSpPr txBox="1"/>
          <p:nvPr/>
        </p:nvSpPr>
        <p:spPr>
          <a:xfrm>
            <a:off x="3518526" y="5958983"/>
            <a:ext cx="446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g3851399083c_0_20"/>
          <p:cNvCxnSpPr/>
          <p:nvPr/>
        </p:nvCxnSpPr>
        <p:spPr>
          <a:xfrm>
            <a:off x="348949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6"/>
          <p:cNvSpPr/>
          <p:nvPr/>
        </p:nvSpPr>
        <p:spPr>
          <a:xfrm>
            <a:off x="7469025" y="3621697"/>
            <a:ext cx="4722975" cy="3240000"/>
          </a:xfrm>
          <a:prstGeom prst="triangle">
            <a:avLst>
              <a:gd name="adj" fmla="val 100000"/>
            </a:avLst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6" name="Google Shape;1606;p36"/>
          <p:cNvSpPr/>
          <p:nvPr/>
        </p:nvSpPr>
        <p:spPr>
          <a:xfrm>
            <a:off x="7469025" y="4696387"/>
            <a:ext cx="4722975" cy="2160000"/>
          </a:xfrm>
          <a:prstGeom prst="triangle">
            <a:avLst>
              <a:gd name="adj" fmla="val 100000"/>
            </a:avLst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7" name="Google Shape;1607;p36"/>
          <p:cNvSpPr txBox="1"/>
          <p:nvPr/>
        </p:nvSpPr>
        <p:spPr>
          <a:xfrm>
            <a:off x="1687236" y="4152743"/>
            <a:ext cx="6885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Questões sobre </a:t>
            </a:r>
            <a:r>
              <a:rPr lang="pt-BR" sz="2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Processos de RH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8" name="Google Shape;1608;p36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p36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0" name="Google Shape;1610;p36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1" name="Google Shape;1611;p36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2" name="Google Shape;1612;p36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3" name="Google Shape;1613;p36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4" name="Google Shape;1614;p36"/>
          <p:cNvSpPr/>
          <p:nvPr/>
        </p:nvSpPr>
        <p:spPr>
          <a:xfrm>
            <a:off x="7469024" y="5776387"/>
            <a:ext cx="4722975" cy="1080000"/>
          </a:xfrm>
          <a:prstGeom prst="triangle">
            <a:avLst>
              <a:gd name="adj" fmla="val 100000"/>
            </a:avLst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5" name="Google Shape;161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" name="Google Shape;1616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7" name="Google Shape;1617;p36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8" name="Google Shape;1618;p36"/>
          <p:cNvSpPr txBox="1"/>
          <p:nvPr/>
        </p:nvSpPr>
        <p:spPr>
          <a:xfrm>
            <a:off x="3518526" y="5958983"/>
            <a:ext cx="446144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19" name="Google Shape;1619;p36"/>
          <p:cNvCxnSpPr/>
          <p:nvPr/>
        </p:nvCxnSpPr>
        <p:spPr>
          <a:xfrm>
            <a:off x="348949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620" name="Google Shape;1620;p36"/>
          <p:cNvGrpSpPr/>
          <p:nvPr/>
        </p:nvGrpSpPr>
        <p:grpSpPr>
          <a:xfrm>
            <a:off x="-42728" y="1093765"/>
            <a:ext cx="8434800" cy="2256344"/>
            <a:chOff x="-42728" y="288006"/>
            <a:chExt cx="8434800" cy="2256344"/>
          </a:xfrm>
        </p:grpSpPr>
        <p:sp>
          <p:nvSpPr>
            <p:cNvPr id="1621" name="Google Shape;1621;p36"/>
            <p:cNvSpPr txBox="1"/>
            <p:nvPr/>
          </p:nvSpPr>
          <p:spPr>
            <a:xfrm>
              <a:off x="-1" y="666527"/>
              <a:ext cx="74691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pt-BR" sz="100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ENADE</a:t>
              </a:r>
              <a:endParaRPr sz="10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22" name="Google Shape;1622;p36"/>
            <p:cNvSpPr txBox="1"/>
            <p:nvPr/>
          </p:nvSpPr>
          <p:spPr>
            <a:xfrm>
              <a:off x="-42728" y="1713350"/>
              <a:ext cx="84348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2018 &amp; 2022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623" name="Google Shape;1623;p36"/>
            <p:cNvSpPr txBox="1"/>
            <p:nvPr/>
          </p:nvSpPr>
          <p:spPr>
            <a:xfrm>
              <a:off x="1702423" y="288006"/>
              <a:ext cx="3755207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Administração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8255236" y="1081612"/>
            <a:ext cx="28799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Recrutamento e </a:t>
            </a:r>
            <a:r>
              <a:rPr lang="pt-BR" sz="2000" dirty="0" smtClean="0"/>
              <a:t>Seleção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Desenvolvimento </a:t>
            </a:r>
            <a:r>
              <a:rPr lang="pt-BR" sz="2000" dirty="0"/>
              <a:t>e Formação </a:t>
            </a:r>
            <a:r>
              <a:rPr lang="pt-BR" sz="2000" dirty="0" smtClean="0"/>
              <a:t>Profissional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Valor </a:t>
            </a:r>
            <a:r>
              <a:rPr lang="pt-BR" sz="2000" dirty="0"/>
              <a:t>das Experiências Pessoais no Mercado de </a:t>
            </a:r>
            <a:r>
              <a:rPr lang="pt-BR" sz="2000" dirty="0" smtClean="0"/>
              <a:t>Trabalho</a:t>
            </a:r>
            <a:endParaRPr lang="pt-BR" sz="20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19</a:t>
            </a:r>
            <a:endParaRPr lang="pt-BR" sz="1200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7" name="Retângulo 16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0" y="57501"/>
            <a:ext cx="6544676" cy="67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6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19</a:t>
            </a:r>
            <a:endParaRPr lang="pt-BR" sz="1200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7" name="Retângulo 16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0" y="57501"/>
            <a:ext cx="6544676" cy="6742998"/>
          </a:xfrm>
          <a:prstGeom prst="rect">
            <a:avLst/>
          </a:prstGeom>
        </p:spPr>
      </p:pic>
      <p:sp>
        <p:nvSpPr>
          <p:cNvPr id="4" name="Elipse 3"/>
          <p:cNvSpPr>
            <a:spLocks noChangeAspect="1"/>
          </p:cNvSpPr>
          <p:nvPr/>
        </p:nvSpPr>
        <p:spPr>
          <a:xfrm rot="20962656">
            <a:off x="272713" y="5667088"/>
            <a:ext cx="462968" cy="23148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8255236" y="1081612"/>
            <a:ext cx="28799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Recrutamento e </a:t>
            </a:r>
            <a:r>
              <a:rPr lang="pt-BR" sz="2000" dirty="0" smtClean="0"/>
              <a:t>Seleção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Desenvolvimento </a:t>
            </a:r>
            <a:r>
              <a:rPr lang="pt-BR" sz="2000" dirty="0"/>
              <a:t>e Formação </a:t>
            </a:r>
            <a:r>
              <a:rPr lang="pt-BR" sz="2000" dirty="0" smtClean="0"/>
              <a:t>Profissional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Valor </a:t>
            </a:r>
            <a:r>
              <a:rPr lang="pt-BR" sz="2000" dirty="0"/>
              <a:t>das Experiências Pessoais no Mercado de </a:t>
            </a:r>
            <a:r>
              <a:rPr lang="pt-BR" sz="2000" dirty="0" smtClean="0"/>
              <a:t>Trabalho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0015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8255236" y="1081612"/>
            <a:ext cx="2879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Recrutamento e </a:t>
            </a:r>
            <a:r>
              <a:rPr lang="pt-BR" sz="2000" dirty="0" smtClean="0"/>
              <a:t>Seleção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Gestão </a:t>
            </a:r>
            <a:r>
              <a:rPr lang="pt-BR" sz="2000" dirty="0"/>
              <a:t>por </a:t>
            </a:r>
            <a:r>
              <a:rPr lang="pt-BR" sz="2000" dirty="0" smtClean="0"/>
              <a:t>Competências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Desenvolvimento </a:t>
            </a:r>
            <a:r>
              <a:rPr lang="pt-BR" sz="2000" dirty="0"/>
              <a:t>e Mobilização de </a:t>
            </a:r>
            <a:r>
              <a:rPr lang="pt-BR" sz="2000" dirty="0" smtClean="0"/>
              <a:t>Competências</a:t>
            </a:r>
            <a:endParaRPr lang="pt-BR" sz="20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22</a:t>
            </a:r>
            <a:endParaRPr lang="pt-BR" sz="1200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7" name="Retângulo 16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69" y="-1881"/>
            <a:ext cx="5766975" cy="686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22</a:t>
            </a:r>
            <a:endParaRPr lang="pt-BR" sz="1200" dirty="0"/>
          </a:p>
        </p:txBody>
      </p:sp>
      <p:grpSp>
        <p:nvGrpSpPr>
          <p:cNvPr id="14" name="Agrupar 13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7" name="Retângulo 16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69" y="-1881"/>
            <a:ext cx="5766975" cy="6861762"/>
          </a:xfrm>
          <a:prstGeom prst="rect">
            <a:avLst/>
          </a:prstGeom>
        </p:spPr>
      </p:pic>
      <p:sp>
        <p:nvSpPr>
          <p:cNvPr id="13" name="Elipse 12"/>
          <p:cNvSpPr>
            <a:spLocks noChangeAspect="1"/>
          </p:cNvSpPr>
          <p:nvPr/>
        </p:nvSpPr>
        <p:spPr>
          <a:xfrm rot="20962656">
            <a:off x="208444" y="6260013"/>
            <a:ext cx="462968" cy="23148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8255236" y="1081612"/>
            <a:ext cx="2879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Recrutamento e </a:t>
            </a:r>
            <a:r>
              <a:rPr lang="pt-BR" sz="2000" dirty="0" smtClean="0"/>
              <a:t>Seleção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Gestão </a:t>
            </a:r>
            <a:r>
              <a:rPr lang="pt-BR" sz="2000" dirty="0"/>
              <a:t>por </a:t>
            </a:r>
            <a:r>
              <a:rPr lang="pt-BR" sz="2000" dirty="0" smtClean="0"/>
              <a:t>Competências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Desenvolvimento </a:t>
            </a:r>
            <a:r>
              <a:rPr lang="pt-BR" sz="2000" dirty="0"/>
              <a:t>e Mobilização de </a:t>
            </a:r>
            <a:r>
              <a:rPr lang="pt-BR" sz="2000" dirty="0" smtClean="0"/>
              <a:t>Competências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02136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8255237" y="1274907"/>
            <a:ext cx="28799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Recolocação Profissional em Contextos de </a:t>
            </a:r>
            <a:r>
              <a:rPr lang="pt-BR" sz="2000" dirty="0" smtClean="0"/>
              <a:t>Demissões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Procedimentos </a:t>
            </a:r>
            <a:r>
              <a:rPr lang="pt-BR" sz="2000" dirty="0"/>
              <a:t>de Apoio aos Funcionários </a:t>
            </a:r>
            <a:r>
              <a:rPr lang="pt-BR" sz="2000" dirty="0" smtClean="0"/>
              <a:t>Desligados</a:t>
            </a:r>
            <a:endParaRPr lang="pt-BR" sz="20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30</a:t>
            </a:r>
            <a:endParaRPr lang="pt-BR" sz="1200" dirty="0"/>
          </a:p>
        </p:txBody>
      </p:sp>
      <p:grpSp>
        <p:nvGrpSpPr>
          <p:cNvPr id="13" name="Agrupar 12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4" name="Retângulo 13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4" y="2133531"/>
            <a:ext cx="7192527" cy="259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5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8255237" y="1274907"/>
            <a:ext cx="28799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Recolocação Profissional em Contextos de </a:t>
            </a:r>
            <a:r>
              <a:rPr lang="pt-BR" sz="2000" dirty="0" smtClean="0"/>
              <a:t>Demissões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 smtClean="0"/>
              <a:t>Procedimentos </a:t>
            </a:r>
            <a:r>
              <a:rPr lang="pt-BR" sz="2000" dirty="0"/>
              <a:t>de Apoio aos Funcionários </a:t>
            </a:r>
            <a:r>
              <a:rPr lang="pt-BR" sz="2000" dirty="0" smtClean="0"/>
              <a:t>Desligados</a:t>
            </a:r>
            <a:endParaRPr lang="pt-BR" sz="20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30</a:t>
            </a:r>
            <a:endParaRPr lang="pt-BR" sz="1200" dirty="0"/>
          </a:p>
        </p:txBody>
      </p:sp>
      <p:grpSp>
        <p:nvGrpSpPr>
          <p:cNvPr id="13" name="Agrupar 12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4" name="Retângulo 13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4" y="2133531"/>
            <a:ext cx="7192527" cy="2590938"/>
          </a:xfrm>
          <a:prstGeom prst="rect">
            <a:avLst/>
          </a:prstGeom>
        </p:spPr>
      </p:pic>
      <p:sp>
        <p:nvSpPr>
          <p:cNvPr id="17" name="Elipse 16"/>
          <p:cNvSpPr>
            <a:spLocks noChangeAspect="1"/>
          </p:cNvSpPr>
          <p:nvPr/>
        </p:nvSpPr>
        <p:spPr>
          <a:xfrm rot="20962656">
            <a:off x="235742" y="4258346"/>
            <a:ext cx="462968" cy="23148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05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ixaDeTexto 18"/>
          <p:cNvSpPr txBox="1"/>
          <p:nvPr/>
        </p:nvSpPr>
        <p:spPr>
          <a:xfrm>
            <a:off x="6819544" y="4496648"/>
            <a:ext cx="431701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/>
              <a:t>Avaliação de </a:t>
            </a:r>
            <a:r>
              <a:rPr lang="pt-BR" sz="1700" dirty="0" smtClean="0"/>
              <a:t>Desempenho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 smtClean="0"/>
              <a:t>Gestão </a:t>
            </a:r>
            <a:r>
              <a:rPr lang="pt-BR" sz="1700" dirty="0"/>
              <a:t>de </a:t>
            </a:r>
            <a:r>
              <a:rPr lang="pt-BR" sz="1700" dirty="0" smtClean="0"/>
              <a:t>Pessoas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 smtClean="0"/>
              <a:t>Métricas </a:t>
            </a:r>
            <a:r>
              <a:rPr lang="pt-BR" sz="1700" dirty="0"/>
              <a:t>de Satisfação no </a:t>
            </a:r>
            <a:r>
              <a:rPr lang="pt-BR" sz="1700" dirty="0" smtClean="0"/>
              <a:t>Trabalho</a:t>
            </a:r>
            <a:endParaRPr lang="pt-BR" sz="17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30</a:t>
            </a:r>
            <a:endParaRPr lang="pt-BR" sz="1200" dirty="0"/>
          </a:p>
        </p:txBody>
      </p:sp>
      <p:grpSp>
        <p:nvGrpSpPr>
          <p:cNvPr id="34" name="Agrupar 33"/>
          <p:cNvGrpSpPr/>
          <p:nvPr/>
        </p:nvGrpSpPr>
        <p:grpSpPr>
          <a:xfrm rot="5400000">
            <a:off x="10570925" y="-538035"/>
            <a:ext cx="360000" cy="2160000"/>
            <a:chOff x="11470925" y="361612"/>
            <a:chExt cx="360000" cy="2160000"/>
          </a:xfrm>
        </p:grpSpPr>
        <p:sp>
          <p:nvSpPr>
            <p:cNvPr id="35" name="Retângulo 34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Retângulo 35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Retângulo 36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Retângulo 37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Retângulo 38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Retângulo 39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81"/>
          <a:stretch/>
        </p:blipFill>
        <p:spPr>
          <a:xfrm>
            <a:off x="344063" y="555477"/>
            <a:ext cx="5659664" cy="399014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60"/>
          <a:stretch/>
        </p:blipFill>
        <p:spPr>
          <a:xfrm>
            <a:off x="6196899" y="1424383"/>
            <a:ext cx="5659664" cy="279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2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ixaDeTexto 18"/>
          <p:cNvSpPr txBox="1"/>
          <p:nvPr/>
        </p:nvSpPr>
        <p:spPr>
          <a:xfrm>
            <a:off x="6819544" y="4496648"/>
            <a:ext cx="431701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 smtClean="0"/>
              <a:t>Temas: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/>
              <a:t>Avaliação de </a:t>
            </a:r>
            <a:r>
              <a:rPr lang="pt-BR" sz="1700" dirty="0" smtClean="0"/>
              <a:t>Desempenho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 smtClean="0"/>
              <a:t>Gestão </a:t>
            </a:r>
            <a:r>
              <a:rPr lang="pt-BR" sz="1700" dirty="0"/>
              <a:t>de </a:t>
            </a:r>
            <a:r>
              <a:rPr lang="pt-BR" sz="1700" dirty="0" smtClean="0"/>
              <a:t>Pessoas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1700" dirty="0" smtClean="0"/>
              <a:t>Métricas </a:t>
            </a:r>
            <a:r>
              <a:rPr lang="pt-BR" sz="1700" dirty="0"/>
              <a:t>de Satisfação no </a:t>
            </a:r>
            <a:r>
              <a:rPr lang="pt-BR" sz="1700" dirty="0" smtClean="0"/>
              <a:t>Trabalho</a:t>
            </a:r>
            <a:endParaRPr lang="pt-BR" sz="1700" dirty="0"/>
          </a:p>
        </p:txBody>
      </p:sp>
      <p:sp>
        <p:nvSpPr>
          <p:cNvPr id="15" name="Retângulo 14"/>
          <p:cNvSpPr>
            <a:spLocks noChangeAspect="1"/>
          </p:cNvSpPr>
          <p:nvPr/>
        </p:nvSpPr>
        <p:spPr>
          <a:xfrm>
            <a:off x="11470925" y="613799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>
                <a:solidFill>
                  <a:schemeClr val="tx1"/>
                </a:solidFill>
              </a:rPr>
              <a:t>30</a:t>
            </a:r>
            <a:endParaRPr lang="pt-BR" sz="1200" dirty="0"/>
          </a:p>
        </p:txBody>
      </p:sp>
      <p:grpSp>
        <p:nvGrpSpPr>
          <p:cNvPr id="34" name="Agrupar 33"/>
          <p:cNvGrpSpPr/>
          <p:nvPr/>
        </p:nvGrpSpPr>
        <p:grpSpPr>
          <a:xfrm rot="5400000">
            <a:off x="10570925" y="-538035"/>
            <a:ext cx="360000" cy="2160000"/>
            <a:chOff x="11470925" y="361612"/>
            <a:chExt cx="360000" cy="2160000"/>
          </a:xfrm>
        </p:grpSpPr>
        <p:sp>
          <p:nvSpPr>
            <p:cNvPr id="35" name="Retângulo 34"/>
            <p:cNvSpPr>
              <a:spLocks noChangeAspect="1"/>
            </p:cNvSpPr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Retângulo 35"/>
            <p:cNvSpPr>
              <a:spLocks noChangeAspect="1"/>
            </p:cNvSpPr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7" name="Retângulo 36"/>
            <p:cNvSpPr>
              <a:spLocks noChangeAspect="1"/>
            </p:cNvSpPr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Retângulo 37"/>
            <p:cNvSpPr>
              <a:spLocks noChangeAspect="1"/>
            </p:cNvSpPr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Retângulo 38"/>
            <p:cNvSpPr>
              <a:spLocks noChangeAspect="1"/>
            </p:cNvSpPr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Retângulo 39"/>
            <p:cNvSpPr>
              <a:spLocks noChangeAspect="1"/>
            </p:cNvSpPr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81"/>
          <a:stretch/>
        </p:blipFill>
        <p:spPr>
          <a:xfrm>
            <a:off x="344063" y="555477"/>
            <a:ext cx="5659664" cy="399014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60"/>
          <a:stretch/>
        </p:blipFill>
        <p:spPr>
          <a:xfrm>
            <a:off x="6196899" y="1424383"/>
            <a:ext cx="5659664" cy="2797690"/>
          </a:xfrm>
          <a:prstGeom prst="rect">
            <a:avLst/>
          </a:prstGeom>
        </p:spPr>
      </p:pic>
      <p:sp>
        <p:nvSpPr>
          <p:cNvPr id="20" name="Elipse 19"/>
          <p:cNvSpPr>
            <a:spLocks noChangeAspect="1"/>
          </p:cNvSpPr>
          <p:nvPr/>
        </p:nvSpPr>
        <p:spPr>
          <a:xfrm rot="20962656">
            <a:off x="6119241" y="3267905"/>
            <a:ext cx="462968" cy="23148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812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128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2" name="Google Shape;2082;p128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p128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4" name="Google Shape;2084;p128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5" name="Google Shape;2085;p128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128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87" name="Google Shape;2087;p128"/>
          <p:cNvGrpSpPr/>
          <p:nvPr/>
        </p:nvGrpSpPr>
        <p:grpSpPr>
          <a:xfrm>
            <a:off x="7469024" y="3621697"/>
            <a:ext cx="4722976" cy="3240000"/>
            <a:chOff x="7469024" y="3621697"/>
            <a:chExt cx="4722976" cy="3240000"/>
          </a:xfrm>
        </p:grpSpPr>
        <p:sp>
          <p:nvSpPr>
            <p:cNvPr id="2088" name="Google Shape;2088;p128"/>
            <p:cNvSpPr/>
            <p:nvPr/>
          </p:nvSpPr>
          <p:spPr>
            <a:xfrm>
              <a:off x="7469025" y="3621697"/>
              <a:ext cx="4722975" cy="3240000"/>
            </a:xfrm>
            <a:prstGeom prst="triangle">
              <a:avLst>
                <a:gd name="adj" fmla="val 100000"/>
              </a:avLst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128"/>
            <p:cNvSpPr/>
            <p:nvPr/>
          </p:nvSpPr>
          <p:spPr>
            <a:xfrm>
              <a:off x="7469025" y="4696387"/>
              <a:ext cx="4722975" cy="2160000"/>
            </a:xfrm>
            <a:prstGeom prst="triangle">
              <a:avLst>
                <a:gd name="adj" fmla="val 100000"/>
              </a:avLst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128"/>
            <p:cNvSpPr/>
            <p:nvPr/>
          </p:nvSpPr>
          <p:spPr>
            <a:xfrm>
              <a:off x="7469024" y="5776387"/>
              <a:ext cx="4722975" cy="1080000"/>
            </a:xfrm>
            <a:prstGeom prst="triangle">
              <a:avLst>
                <a:gd name="adj" fmla="val 100000"/>
              </a:avLst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91" name="Google Shape;2091;p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3" name="Google Shape;2093;p128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094" name="Google Shape;2094;p128"/>
          <p:cNvGrpSpPr/>
          <p:nvPr/>
        </p:nvGrpSpPr>
        <p:grpSpPr>
          <a:xfrm rot="10800000">
            <a:off x="0" y="0"/>
            <a:ext cx="4723200" cy="3240000"/>
            <a:chOff x="7469024" y="3621697"/>
            <a:chExt cx="4722976" cy="3240000"/>
          </a:xfrm>
        </p:grpSpPr>
        <p:sp>
          <p:nvSpPr>
            <p:cNvPr id="2095" name="Google Shape;2095;p128"/>
            <p:cNvSpPr/>
            <p:nvPr/>
          </p:nvSpPr>
          <p:spPr>
            <a:xfrm>
              <a:off x="7469025" y="3621697"/>
              <a:ext cx="4722975" cy="3240000"/>
            </a:xfrm>
            <a:prstGeom prst="triangle">
              <a:avLst>
                <a:gd name="adj" fmla="val 100000"/>
              </a:avLst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128"/>
            <p:cNvSpPr/>
            <p:nvPr/>
          </p:nvSpPr>
          <p:spPr>
            <a:xfrm>
              <a:off x="7469025" y="4696387"/>
              <a:ext cx="4722975" cy="2160000"/>
            </a:xfrm>
            <a:prstGeom prst="triangle">
              <a:avLst>
                <a:gd name="adj" fmla="val 100000"/>
              </a:avLst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128"/>
            <p:cNvSpPr/>
            <p:nvPr/>
          </p:nvSpPr>
          <p:spPr>
            <a:xfrm>
              <a:off x="7469024" y="5776387"/>
              <a:ext cx="4722975" cy="1080000"/>
            </a:xfrm>
            <a:prstGeom prst="triangle">
              <a:avLst>
                <a:gd name="adj" fmla="val 100000"/>
              </a:avLst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8" name="Google Shape;2098;p128"/>
          <p:cNvSpPr txBox="1"/>
          <p:nvPr/>
        </p:nvSpPr>
        <p:spPr>
          <a:xfrm>
            <a:off x="0" y="2283891"/>
            <a:ext cx="1219200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Dúvidas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Sugestões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Comentários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4500" b="1" i="0" u="none" strike="noStrike" cap="non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390</Words>
  <Application>Microsoft Office PowerPoint</Application>
  <PresentationFormat>Widescreen</PresentationFormat>
  <Paragraphs>69</Paragraphs>
  <Slides>13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Calibri</vt:lpstr>
      <vt:lpstr>Gill Sans</vt:lpstr>
      <vt:lpstr>Arial Rounded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Funcionario</dc:creator>
  <cp:lastModifiedBy>Funcionario</cp:lastModifiedBy>
  <cp:revision>3</cp:revision>
  <dcterms:created xsi:type="dcterms:W3CDTF">2025-09-11T16:07:08Z</dcterms:created>
  <dcterms:modified xsi:type="dcterms:W3CDTF">2025-10-20T16:36:54Z</dcterms:modified>
</cp:coreProperties>
</file>