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handoutMasterIdLst>
    <p:handoutMasterId r:id="rId31"/>
  </p:handoutMasterIdLst>
  <p:sldIdLst>
    <p:sldId id="327" r:id="rId2"/>
    <p:sldId id="520" r:id="rId3"/>
    <p:sldId id="281" r:id="rId4"/>
    <p:sldId id="333" r:id="rId5"/>
    <p:sldId id="334" r:id="rId6"/>
    <p:sldId id="285" r:id="rId7"/>
    <p:sldId id="288" r:id="rId8"/>
    <p:sldId id="293" r:id="rId9"/>
    <p:sldId id="290" r:id="rId10"/>
    <p:sldId id="291" r:id="rId11"/>
    <p:sldId id="323" r:id="rId12"/>
    <p:sldId id="324" r:id="rId13"/>
    <p:sldId id="260" r:id="rId14"/>
    <p:sldId id="336" r:id="rId15"/>
    <p:sldId id="338" r:id="rId16"/>
    <p:sldId id="261" r:id="rId17"/>
    <p:sldId id="299" r:id="rId18"/>
    <p:sldId id="262" r:id="rId19"/>
    <p:sldId id="273" r:id="rId20"/>
    <p:sldId id="274" r:id="rId21"/>
    <p:sldId id="275" r:id="rId22"/>
    <p:sldId id="305" r:id="rId23"/>
    <p:sldId id="306" r:id="rId24"/>
    <p:sldId id="307" r:id="rId25"/>
    <p:sldId id="308" r:id="rId26"/>
    <p:sldId id="309" r:id="rId27"/>
    <p:sldId id="311" r:id="rId28"/>
    <p:sldId id="278" r:id="rId29"/>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73"/>
  </p:normalViewPr>
  <p:slideViewPr>
    <p:cSldViewPr>
      <p:cViewPr varScale="1">
        <p:scale>
          <a:sx n="107" d="100"/>
          <a:sy n="107" d="100"/>
        </p:scale>
        <p:origin x="1760" y="1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A723D25-6EEA-5647-89AA-5D929F627BD4}" type="datetimeFigureOut">
              <a:rPr lang="en-US" smtClean="0"/>
              <a:pPr/>
              <a:t>8/14/23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DE99C53-3002-A04C-BD5E-75596A83960F}" type="slidenum">
              <a:rPr lang="en-US" smtClean="0"/>
              <a:pPr/>
              <a:t>‹nº›</a:t>
            </a:fld>
            <a:endParaRPr lang="en-US"/>
          </a:p>
        </p:txBody>
      </p:sp>
    </p:spTree>
    <p:extLst>
      <p:ext uri="{BB962C8B-B14F-4D97-AF65-F5344CB8AC3E}">
        <p14:creationId xmlns:p14="http://schemas.microsoft.com/office/powerpoint/2010/main" val="239365158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BD3E69B-C53E-0C48-93D8-B3E3E2F7AC14}" type="datetimeFigureOut">
              <a:rPr lang="en-US" smtClean="0"/>
              <a:pPr/>
              <a:t>8/14/23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B8BD650-09AC-6847-9A27-37157A254C05}" type="slidenum">
              <a:rPr lang="en-US" smtClean="0"/>
              <a:pPr/>
              <a:t>‹nº›</a:t>
            </a:fld>
            <a:endParaRPr lang="en-US"/>
          </a:p>
        </p:txBody>
      </p:sp>
    </p:spTree>
    <p:extLst>
      <p:ext uri="{BB962C8B-B14F-4D97-AF65-F5344CB8AC3E}">
        <p14:creationId xmlns:p14="http://schemas.microsoft.com/office/powerpoint/2010/main" val="1929332676"/>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a:t>Clique para editar o estilo do título mestre</a:t>
            </a: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a:t>Clique para editar o estilo do subtítulo mestre</a:t>
            </a:r>
          </a:p>
        </p:txBody>
      </p:sp>
      <p:sp>
        <p:nvSpPr>
          <p:cNvPr id="4" name="Espaço Reservado para Data 3"/>
          <p:cNvSpPr>
            <a:spLocks noGrp="1"/>
          </p:cNvSpPr>
          <p:nvPr>
            <p:ph type="dt" sz="half" idx="10"/>
          </p:nvPr>
        </p:nvSpPr>
        <p:spPr/>
        <p:txBody>
          <a:bodyPr/>
          <a:lstStyle/>
          <a:p>
            <a:fld id="{3296F566-41D7-4537-9294-B92D589F8FCB}" type="datetime1">
              <a:rPr lang="pt-BR" smtClean="0"/>
              <a:t>14/08/2023</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AF77E75A-E3CB-47AE-BED1-145DBA778CAD}" type="slidenum">
              <a:rPr lang="pt-BR" smtClean="0"/>
              <a:pPr/>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Texto Vertical 2"/>
          <p:cNvSpPr>
            <a:spLocks noGrp="1"/>
          </p:cNvSpPr>
          <p:nvPr>
            <p:ph type="body" orient="vert" idx="1"/>
          </p:nvPr>
        </p:nvSpPr>
        <p:spPr/>
        <p:txBody>
          <a:bodyPr vert="eaVert"/>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32609899-16C1-464F-97FA-C337BF0B5D53}" type="datetime1">
              <a:rPr lang="pt-BR" smtClean="0"/>
              <a:t>14/08/2023</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AF77E75A-E3CB-47AE-BED1-145DBA778CAD}" type="slidenum">
              <a:rPr lang="pt-BR" smtClean="0"/>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a:t>Clique para editar o estilo do título mestre</a:t>
            </a: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9A81BB93-A4CE-40B1-B251-B3DCB497453A}" type="datetime1">
              <a:rPr lang="pt-BR" smtClean="0"/>
              <a:t>14/08/2023</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AF77E75A-E3CB-47AE-BED1-145DBA778CAD}" type="slidenum">
              <a:rPr lang="pt-BR" smtClean="0"/>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Conteúdo 2"/>
          <p:cNvSpPr>
            <a:spLocks noGrp="1"/>
          </p:cNvSpPr>
          <p:nvPr>
            <p:ph idx="1"/>
          </p:nvPr>
        </p:nvSpPr>
        <p:spPr/>
        <p:txBody>
          <a:body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5232C6C5-F25A-461B-A0CA-3E45221E55B6}" type="datetime1">
              <a:rPr lang="pt-BR" smtClean="0"/>
              <a:t>14/08/2023</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AF77E75A-E3CB-47AE-BED1-145DBA778CAD}" type="slidenum">
              <a:rPr lang="pt-BR" smtClean="0"/>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a:t>Clique para editar o estilo do título mestre</a:t>
            </a: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os estilos do texto mestre</a:t>
            </a:r>
          </a:p>
        </p:txBody>
      </p:sp>
      <p:sp>
        <p:nvSpPr>
          <p:cNvPr id="4" name="Espaço Reservado para Data 3"/>
          <p:cNvSpPr>
            <a:spLocks noGrp="1"/>
          </p:cNvSpPr>
          <p:nvPr>
            <p:ph type="dt" sz="half" idx="10"/>
          </p:nvPr>
        </p:nvSpPr>
        <p:spPr/>
        <p:txBody>
          <a:bodyPr/>
          <a:lstStyle/>
          <a:p>
            <a:fld id="{9B1FC212-101B-4427-9C89-2F7F0AEA7FDB}" type="datetime1">
              <a:rPr lang="pt-BR" smtClean="0"/>
              <a:t>14/08/2023</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AF77E75A-E3CB-47AE-BED1-145DBA778CAD}" type="slidenum">
              <a:rPr lang="pt-BR" smtClean="0"/>
              <a:pPr/>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p:cNvSpPr>
            <a:spLocks noGrp="1"/>
          </p:cNvSpPr>
          <p:nvPr>
            <p:ph type="dt" sz="half" idx="10"/>
          </p:nvPr>
        </p:nvSpPr>
        <p:spPr/>
        <p:txBody>
          <a:bodyPr/>
          <a:lstStyle/>
          <a:p>
            <a:fld id="{787D458A-4134-4189-BF84-A6170C94E8FD}" type="datetime1">
              <a:rPr lang="pt-BR" smtClean="0"/>
              <a:t>14/08/2023</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AF77E75A-E3CB-47AE-BED1-145DBA778CAD}" type="slidenum">
              <a:rPr lang="pt-BR" smtClean="0"/>
              <a:pPr/>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a:t>Clique para editar o estilo do título mestre</a:t>
            </a: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p:cNvSpPr>
            <a:spLocks noGrp="1"/>
          </p:cNvSpPr>
          <p:nvPr>
            <p:ph type="dt" sz="half" idx="10"/>
          </p:nvPr>
        </p:nvSpPr>
        <p:spPr/>
        <p:txBody>
          <a:bodyPr/>
          <a:lstStyle/>
          <a:p>
            <a:fld id="{4798A33D-EB8A-4256-81D3-F66904D6DB15}" type="datetime1">
              <a:rPr lang="pt-BR" smtClean="0"/>
              <a:t>14/08/2023</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AF77E75A-E3CB-47AE-BED1-145DBA778CAD}" type="slidenum">
              <a:rPr lang="pt-BR" smtClean="0"/>
              <a:pPr/>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Data 2"/>
          <p:cNvSpPr>
            <a:spLocks noGrp="1"/>
          </p:cNvSpPr>
          <p:nvPr>
            <p:ph type="dt" sz="half" idx="10"/>
          </p:nvPr>
        </p:nvSpPr>
        <p:spPr/>
        <p:txBody>
          <a:bodyPr/>
          <a:lstStyle/>
          <a:p>
            <a:fld id="{24AD528A-049A-46A1-8080-026B1CAFA9D2}" type="datetime1">
              <a:rPr lang="pt-BR" smtClean="0"/>
              <a:t>14/08/2023</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AF77E75A-E3CB-47AE-BED1-145DBA778CAD}" type="slidenum">
              <a:rPr lang="pt-BR" smtClean="0"/>
              <a:pPr/>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D0FFB87F-0DD6-41D0-A01E-BBDB2712FFE7}" type="datetime1">
              <a:rPr lang="pt-BR" smtClean="0"/>
              <a:t>14/08/2023</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AF77E75A-E3CB-47AE-BED1-145DBA778CAD}" type="slidenum">
              <a:rPr lang="pt-BR" smtClean="0"/>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a:t>Clique para editar o estilo do título mestre</a:t>
            </a: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do texto mestre</a:t>
            </a:r>
          </a:p>
        </p:txBody>
      </p:sp>
      <p:sp>
        <p:nvSpPr>
          <p:cNvPr id="5" name="Espaço Reservado para Data 4"/>
          <p:cNvSpPr>
            <a:spLocks noGrp="1"/>
          </p:cNvSpPr>
          <p:nvPr>
            <p:ph type="dt" sz="half" idx="10"/>
          </p:nvPr>
        </p:nvSpPr>
        <p:spPr/>
        <p:txBody>
          <a:bodyPr/>
          <a:lstStyle/>
          <a:p>
            <a:fld id="{30A544DC-58FB-4E98-AFE2-E3F492122365}" type="datetime1">
              <a:rPr lang="pt-BR" smtClean="0"/>
              <a:t>14/08/2023</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AF77E75A-E3CB-47AE-BED1-145DBA778CAD}" type="slidenum">
              <a:rPr lang="pt-BR" smtClean="0"/>
              <a:pPr/>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a:t>Clique para editar o estilo do título mestre</a:t>
            </a: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do texto mestre</a:t>
            </a:r>
          </a:p>
        </p:txBody>
      </p:sp>
      <p:sp>
        <p:nvSpPr>
          <p:cNvPr id="5" name="Espaço Reservado para Data 4"/>
          <p:cNvSpPr>
            <a:spLocks noGrp="1"/>
          </p:cNvSpPr>
          <p:nvPr>
            <p:ph type="dt" sz="half" idx="10"/>
          </p:nvPr>
        </p:nvSpPr>
        <p:spPr/>
        <p:txBody>
          <a:bodyPr/>
          <a:lstStyle/>
          <a:p>
            <a:fld id="{B28B2C5E-A626-41A6-A587-AAD00764E0F9}" type="datetime1">
              <a:rPr lang="pt-BR" smtClean="0"/>
              <a:t>14/08/2023</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AF77E75A-E3CB-47AE-BED1-145DBA778CAD}" type="slidenum">
              <a:rPr lang="pt-BR" smtClean="0"/>
              <a:pPr/>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a:t>Clique para editar o estilo do título mestre</a:t>
            </a: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5A9287-BEC8-4F75-BD92-8EA32CEC9034}" type="datetime1">
              <a:rPr lang="pt-BR" smtClean="0"/>
              <a:t>14/08/2023</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77E75A-E3CB-47AE-BED1-145DBA778CAD}" type="slidenum">
              <a:rPr lang="pt-BR" smtClean="0"/>
              <a:pPr/>
              <a:t>‹nº›</a:t>
            </a:fld>
            <a:endParaRPr lang="pt-B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leopoldo.fulgencio@gmail.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_ENREF_6"/><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1628801"/>
            <a:ext cx="7772400" cy="1971650"/>
          </a:xfrm>
        </p:spPr>
        <p:txBody>
          <a:bodyPr>
            <a:normAutofit/>
          </a:bodyPr>
          <a:lstStyle/>
          <a:p>
            <a:r>
              <a:rPr lang="pt-BR" sz="3200" b="1" dirty="0"/>
              <a:t>PSA-286 - Psicologia do Desenvolvimento II  </a:t>
            </a:r>
            <a:br>
              <a:rPr lang="pt-BR" sz="3200" b="1" dirty="0"/>
            </a:br>
            <a:br>
              <a:rPr lang="pt-BR" sz="3200" b="1" dirty="0"/>
            </a:br>
            <a:r>
              <a:rPr lang="pt-BR" sz="3200" b="1" dirty="0"/>
              <a:t>2023</a:t>
            </a:r>
          </a:p>
        </p:txBody>
      </p:sp>
      <p:sp>
        <p:nvSpPr>
          <p:cNvPr id="3" name="Subtítulo 2"/>
          <p:cNvSpPr>
            <a:spLocks noGrp="1"/>
          </p:cNvSpPr>
          <p:nvPr>
            <p:ph type="subTitle" idx="1"/>
          </p:nvPr>
        </p:nvSpPr>
        <p:spPr/>
        <p:txBody>
          <a:bodyPr>
            <a:normAutofit/>
          </a:bodyPr>
          <a:lstStyle/>
          <a:p>
            <a:r>
              <a:rPr lang="pt-BR" sz="2000" b="1" dirty="0">
                <a:solidFill>
                  <a:srgbClr val="000000"/>
                </a:solidFill>
              </a:rPr>
              <a:t>Aula 02. Aspectos gerais das teorias do desenvolvimento</a:t>
            </a:r>
            <a:endParaRPr lang="pt-BR" sz="2000" b="1" dirty="0">
              <a:solidFill>
                <a:schemeClr val="tx1"/>
              </a:solidFill>
            </a:endParaRPr>
          </a:p>
          <a:p>
            <a:r>
              <a:rPr lang="pt-BR" sz="2000" b="1" dirty="0">
                <a:solidFill>
                  <a:schemeClr val="tx1"/>
                </a:solidFill>
              </a:rPr>
              <a:t>Prof. Dr. </a:t>
            </a:r>
            <a:r>
              <a:rPr lang="pt-BR" sz="2000" b="1" i="1" dirty="0">
                <a:solidFill>
                  <a:schemeClr val="tx1"/>
                </a:solidFill>
              </a:rPr>
              <a:t>Leopoldo </a:t>
            </a:r>
            <a:r>
              <a:rPr lang="pt-BR" sz="2000" b="1" i="1" dirty="0" err="1">
                <a:solidFill>
                  <a:schemeClr val="tx1"/>
                </a:solidFill>
              </a:rPr>
              <a:t>fulgencio</a:t>
            </a:r>
            <a:endParaRPr lang="pt-BR" sz="2000" b="1" i="1" dirty="0">
              <a:solidFill>
                <a:schemeClr val="tx1"/>
              </a:solidFill>
            </a:endParaRPr>
          </a:p>
          <a:p>
            <a:r>
              <a:rPr lang="pt-BR" sz="2000" b="1" dirty="0">
                <a:solidFill>
                  <a:schemeClr val="tx1"/>
                </a:solidFill>
                <a:hlinkClick r:id="rId2"/>
              </a:rPr>
              <a:t>leopoldo.fulgencio@gmail.com</a:t>
            </a:r>
            <a:endParaRPr lang="pt-BR" sz="2000" b="1" dirty="0">
              <a:solidFill>
                <a:schemeClr val="tx1"/>
              </a:solidFill>
            </a:endParaRPr>
          </a:p>
          <a:p>
            <a:r>
              <a:rPr lang="pt-BR" sz="2000" b="1" dirty="0">
                <a:solidFill>
                  <a:schemeClr val="tx1"/>
                </a:solidFill>
              </a:rPr>
              <a:t>AULA 02</a:t>
            </a:r>
          </a:p>
          <a:p>
            <a:endParaRPr lang="pt-BR" b="1" dirty="0">
              <a:solidFill>
                <a:schemeClr val="tx1"/>
              </a:solidFill>
            </a:endParaRPr>
          </a:p>
        </p:txBody>
      </p:sp>
      <p:sp>
        <p:nvSpPr>
          <p:cNvPr id="4" name="Slide Number Placeholder 3"/>
          <p:cNvSpPr>
            <a:spLocks noGrp="1"/>
          </p:cNvSpPr>
          <p:nvPr>
            <p:ph type="sldNum" sz="quarter" idx="12"/>
          </p:nvPr>
        </p:nvSpPr>
        <p:spPr/>
        <p:txBody>
          <a:bodyPr/>
          <a:lstStyle/>
          <a:p>
            <a:fld id="{AF77E75A-E3CB-47AE-BED1-145DBA778CAD}" type="slidenum">
              <a:rPr lang="pt-BR" smtClean="0"/>
              <a:pPr/>
              <a:t>1</a:t>
            </a:fld>
            <a:endParaRPr lang="pt-BR"/>
          </a:p>
        </p:txBody>
      </p:sp>
    </p:spTree>
    <p:extLst>
      <p:ext uri="{BB962C8B-B14F-4D97-AF65-F5344CB8AC3E}">
        <p14:creationId xmlns:p14="http://schemas.microsoft.com/office/powerpoint/2010/main" val="19438027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sz="2800" b="1" dirty="0">
                <a:solidFill>
                  <a:srgbClr val="000000"/>
                </a:solidFill>
              </a:rPr>
              <a:t>1.3 O que é uma teoria do desenvolvimento?</a:t>
            </a:r>
          </a:p>
        </p:txBody>
      </p:sp>
      <p:sp>
        <p:nvSpPr>
          <p:cNvPr id="3" name="Espaço Reservado para Conteúdo 2"/>
          <p:cNvSpPr>
            <a:spLocks noGrp="1"/>
          </p:cNvSpPr>
          <p:nvPr>
            <p:ph idx="1"/>
          </p:nvPr>
        </p:nvSpPr>
        <p:spPr>
          <a:xfrm>
            <a:off x="457200" y="1412776"/>
            <a:ext cx="8229600" cy="4968552"/>
          </a:xfrm>
        </p:spPr>
        <p:txBody>
          <a:bodyPr>
            <a:normAutofit fontScale="40000" lnSpcReduction="20000"/>
          </a:bodyPr>
          <a:lstStyle/>
          <a:p>
            <a:pPr algn="just">
              <a:lnSpc>
                <a:spcPct val="170000"/>
              </a:lnSpc>
              <a:buNone/>
            </a:pPr>
            <a:r>
              <a:rPr lang="pt-BR" sz="5600" dirty="0"/>
              <a:t>Uma teoria do desenvolvimento do ser humano, seja em que perspectiva e de que ponto de vista se proponha, corresponde a um conjunto de explicações teóricas e descritivas dos diversos processos interativos que levam etapa por etapa, à situação em que um ser humano chega a realizar as suas potencialidades propriamente humanas. </a:t>
            </a:r>
          </a:p>
          <a:p>
            <a:pPr algn="just">
              <a:lnSpc>
                <a:spcPct val="170000"/>
              </a:lnSpc>
              <a:buNone/>
            </a:pPr>
            <a:r>
              <a:rPr lang="pt-BR" sz="5600" dirty="0"/>
              <a:t>	</a:t>
            </a:r>
            <a:r>
              <a:rPr lang="pt-BR" sz="6000" dirty="0"/>
              <a:t>(</a:t>
            </a:r>
            <a:r>
              <a:rPr lang="pt-BR" sz="6000" dirty="0" err="1">
                <a:hlinkClick r:id="" action="ppaction://noaction"/>
              </a:rPr>
              <a:t>Cobliner</a:t>
            </a:r>
            <a:r>
              <a:rPr lang="pt-BR" sz="6000" dirty="0">
                <a:hlinkClick r:id="" action="ppaction://noaction"/>
              </a:rPr>
              <a:t>, 1965, p. 265</a:t>
            </a:r>
            <a:r>
              <a:rPr lang="pt-BR" sz="6000" dirty="0"/>
              <a:t>)</a:t>
            </a:r>
            <a:endParaRPr lang="pt-BR" dirty="0"/>
          </a:p>
        </p:txBody>
      </p:sp>
      <p:sp>
        <p:nvSpPr>
          <p:cNvPr id="4" name="Slide Number Placeholder 3"/>
          <p:cNvSpPr>
            <a:spLocks noGrp="1"/>
          </p:cNvSpPr>
          <p:nvPr>
            <p:ph type="sldNum" sz="quarter" idx="12"/>
          </p:nvPr>
        </p:nvSpPr>
        <p:spPr/>
        <p:txBody>
          <a:bodyPr/>
          <a:lstStyle/>
          <a:p>
            <a:fld id="{AF77E75A-E3CB-47AE-BED1-145DBA778CAD}" type="slidenum">
              <a:rPr lang="pt-BR" smtClean="0"/>
              <a:pPr/>
              <a:t>10</a:t>
            </a:fld>
            <a:endParaRPr lang="pt-BR" dirty="0"/>
          </a:p>
        </p:txBody>
      </p:sp>
    </p:spTree>
    <p:extLst>
      <p:ext uri="{BB962C8B-B14F-4D97-AF65-F5344CB8AC3E}">
        <p14:creationId xmlns:p14="http://schemas.microsoft.com/office/powerpoint/2010/main" val="6527451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endParaRPr lang="pt-BR" sz="2800" b="1" dirty="0">
              <a:solidFill>
                <a:srgbClr val="000000"/>
              </a:solidFill>
            </a:endParaRPr>
          </a:p>
        </p:txBody>
      </p:sp>
      <p:sp>
        <p:nvSpPr>
          <p:cNvPr id="3" name="Espaço Reservado para Conteúdo 2"/>
          <p:cNvSpPr>
            <a:spLocks noGrp="1"/>
          </p:cNvSpPr>
          <p:nvPr>
            <p:ph idx="1"/>
          </p:nvPr>
        </p:nvSpPr>
        <p:spPr>
          <a:xfrm>
            <a:off x="457200" y="1412776"/>
            <a:ext cx="8229600" cy="4968552"/>
          </a:xfrm>
        </p:spPr>
        <p:txBody>
          <a:bodyPr>
            <a:normAutofit fontScale="40000" lnSpcReduction="20000"/>
          </a:bodyPr>
          <a:lstStyle/>
          <a:p>
            <a:pPr algn="just">
              <a:lnSpc>
                <a:spcPct val="170000"/>
              </a:lnSpc>
              <a:buNone/>
            </a:pPr>
            <a:r>
              <a:rPr lang="pt-BR" sz="5600" dirty="0"/>
              <a:t>Trata-se de um conjunto no qual as diversas capacidades e conquistas são explicadas e integradas num sistema geral. Num sistema que tem um modelo ontológico de homem, uma compreensão dos impulsos básicos que impulsionam este desenvolvimento, um foco de análise colocando em destaque determinadas capacidades ou faculdades (afetivas, cognitivas), bem como uma explicação da dinâmica que, passo a passo, leva ou dificulta estas conquistas.</a:t>
            </a:r>
          </a:p>
          <a:p>
            <a:pPr algn="just">
              <a:lnSpc>
                <a:spcPct val="170000"/>
              </a:lnSpc>
              <a:buNone/>
            </a:pPr>
            <a:r>
              <a:rPr lang="pt-BR" sz="5600" dirty="0"/>
              <a:t>	</a:t>
            </a:r>
            <a:r>
              <a:rPr lang="pt-BR" sz="6000" dirty="0"/>
              <a:t>(</a:t>
            </a:r>
            <a:r>
              <a:rPr lang="pt-BR" sz="6000" dirty="0" err="1">
                <a:hlinkClick r:id="" action="ppaction://noaction"/>
              </a:rPr>
              <a:t>Cobliner</a:t>
            </a:r>
            <a:r>
              <a:rPr lang="pt-BR" sz="6000" dirty="0">
                <a:hlinkClick r:id="" action="ppaction://noaction"/>
              </a:rPr>
              <a:t>, 1965, p. 265</a:t>
            </a:r>
            <a:r>
              <a:rPr lang="pt-BR" sz="6000" dirty="0"/>
              <a:t>)</a:t>
            </a:r>
            <a:endParaRPr lang="pt-BR" dirty="0"/>
          </a:p>
        </p:txBody>
      </p:sp>
      <p:sp>
        <p:nvSpPr>
          <p:cNvPr id="4" name="Slide Number Placeholder 3"/>
          <p:cNvSpPr>
            <a:spLocks noGrp="1"/>
          </p:cNvSpPr>
          <p:nvPr>
            <p:ph type="sldNum" sz="quarter" idx="12"/>
          </p:nvPr>
        </p:nvSpPr>
        <p:spPr/>
        <p:txBody>
          <a:bodyPr/>
          <a:lstStyle/>
          <a:p>
            <a:fld id="{AF77E75A-E3CB-47AE-BED1-145DBA778CAD}" type="slidenum">
              <a:rPr lang="pt-BR" smtClean="0"/>
              <a:pPr/>
              <a:t>11</a:t>
            </a:fld>
            <a:endParaRPr lang="pt-BR" dirty="0"/>
          </a:p>
        </p:txBody>
      </p:sp>
    </p:spTree>
    <p:extLst>
      <p:ext uri="{BB962C8B-B14F-4D97-AF65-F5344CB8AC3E}">
        <p14:creationId xmlns:p14="http://schemas.microsoft.com/office/powerpoint/2010/main" val="11917850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endParaRPr lang="pt-BR" sz="2800" b="1" dirty="0">
              <a:solidFill>
                <a:srgbClr val="000000"/>
              </a:solidFill>
            </a:endParaRPr>
          </a:p>
        </p:txBody>
      </p:sp>
      <p:sp>
        <p:nvSpPr>
          <p:cNvPr id="3" name="Espaço Reservado para Conteúdo 2"/>
          <p:cNvSpPr>
            <a:spLocks noGrp="1"/>
          </p:cNvSpPr>
          <p:nvPr>
            <p:ph idx="1"/>
          </p:nvPr>
        </p:nvSpPr>
        <p:spPr>
          <a:xfrm>
            <a:off x="457200" y="1412776"/>
            <a:ext cx="8229600" cy="4968552"/>
          </a:xfrm>
        </p:spPr>
        <p:txBody>
          <a:bodyPr>
            <a:normAutofit fontScale="40000" lnSpcReduction="20000"/>
          </a:bodyPr>
          <a:lstStyle/>
          <a:p>
            <a:pPr algn="just">
              <a:lnSpc>
                <a:spcPct val="170000"/>
              </a:lnSpc>
              <a:buNone/>
            </a:pPr>
            <a:r>
              <a:rPr lang="pt-BR" sz="5600" dirty="0"/>
              <a:t>Ela está interessada na maneira pela qual o comportamento evolui como uma entidade, e não nas funções, órgãos, ou capacidades isoladamente consideradas. Afirma que esse desenvolvimento atravessa estágios distintos, que levam a comportamentos sempre mais complexos; consequentemente a ontogênese é contínua quando atravessa um estágio, e descontínua quando passa de um estágio para o seguinte, mais elevado. Portanto, o efeito da experiência da vida passa a determinar o presente e o futuro.</a:t>
            </a:r>
          </a:p>
          <a:p>
            <a:pPr algn="just">
              <a:lnSpc>
                <a:spcPct val="170000"/>
              </a:lnSpc>
              <a:buNone/>
            </a:pPr>
            <a:r>
              <a:rPr lang="pt-BR" sz="5600" dirty="0"/>
              <a:t>	</a:t>
            </a:r>
            <a:r>
              <a:rPr lang="pt-BR" sz="6000" dirty="0"/>
              <a:t>(</a:t>
            </a:r>
            <a:r>
              <a:rPr lang="pt-BR" sz="6000" dirty="0" err="1">
                <a:hlinkClick r:id="" action="ppaction://noaction"/>
              </a:rPr>
              <a:t>Cobliner</a:t>
            </a:r>
            <a:r>
              <a:rPr lang="pt-BR" sz="6000" dirty="0">
                <a:hlinkClick r:id="" action="ppaction://noaction"/>
              </a:rPr>
              <a:t>, 1965, p. 265</a:t>
            </a:r>
            <a:r>
              <a:rPr lang="pt-BR" sz="6000" dirty="0"/>
              <a:t>)</a:t>
            </a:r>
            <a:endParaRPr lang="pt-BR" dirty="0"/>
          </a:p>
        </p:txBody>
      </p:sp>
      <p:sp>
        <p:nvSpPr>
          <p:cNvPr id="4" name="Slide Number Placeholder 3"/>
          <p:cNvSpPr>
            <a:spLocks noGrp="1"/>
          </p:cNvSpPr>
          <p:nvPr>
            <p:ph type="sldNum" sz="quarter" idx="12"/>
          </p:nvPr>
        </p:nvSpPr>
        <p:spPr/>
        <p:txBody>
          <a:bodyPr/>
          <a:lstStyle/>
          <a:p>
            <a:fld id="{AF77E75A-E3CB-47AE-BED1-145DBA778CAD}" type="slidenum">
              <a:rPr lang="pt-BR" smtClean="0"/>
              <a:pPr/>
              <a:t>12</a:t>
            </a:fld>
            <a:endParaRPr lang="pt-BR" dirty="0"/>
          </a:p>
        </p:txBody>
      </p:sp>
    </p:spTree>
    <p:extLst>
      <p:ext uri="{BB962C8B-B14F-4D97-AF65-F5344CB8AC3E}">
        <p14:creationId xmlns:p14="http://schemas.microsoft.com/office/powerpoint/2010/main" val="11917850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nSpc>
                <a:spcPct val="150000"/>
              </a:lnSpc>
            </a:pPr>
            <a:r>
              <a:rPr lang="pt-BR" sz="2400" b="1" dirty="0"/>
              <a:t>2. História</a:t>
            </a:r>
            <a:br>
              <a:rPr lang="pt-BR" sz="2400" b="1" dirty="0"/>
            </a:br>
            <a:r>
              <a:rPr lang="pt-BR" sz="2400" b="1" dirty="0"/>
              <a:t>Da Filosofia para as teorias científicas do desenvolvimento</a:t>
            </a:r>
            <a:endParaRPr lang="en-US" sz="2400" b="1" dirty="0"/>
          </a:p>
        </p:txBody>
      </p:sp>
      <p:sp>
        <p:nvSpPr>
          <p:cNvPr id="3" name="Content Placeholder 2"/>
          <p:cNvSpPr>
            <a:spLocks noGrp="1"/>
          </p:cNvSpPr>
          <p:nvPr>
            <p:ph sz="half" idx="1"/>
          </p:nvPr>
        </p:nvSpPr>
        <p:spPr/>
        <p:txBody>
          <a:bodyPr>
            <a:normAutofit fontScale="55000" lnSpcReduction="20000"/>
          </a:bodyPr>
          <a:lstStyle/>
          <a:p>
            <a:pPr>
              <a:lnSpc>
                <a:spcPct val="170000"/>
              </a:lnSpc>
            </a:pPr>
            <a:r>
              <a:rPr lang="en-US" b="1" dirty="0" err="1"/>
              <a:t>Grécia</a:t>
            </a:r>
            <a:r>
              <a:rPr lang="en-US" b="1" dirty="0"/>
              <a:t> </a:t>
            </a:r>
            <a:r>
              <a:rPr lang="en-US" b="1" dirty="0" err="1"/>
              <a:t>Antiga</a:t>
            </a:r>
            <a:r>
              <a:rPr lang="en-US" dirty="0">
                <a:sym typeface="Wingdings"/>
              </a:rPr>
              <a:t> </a:t>
            </a:r>
            <a:r>
              <a:rPr lang="en-US" i="1" dirty="0">
                <a:sym typeface="Wingdings"/>
              </a:rPr>
              <a:t>PAIDEIA</a:t>
            </a:r>
          </a:p>
          <a:p>
            <a:pPr lvl="1">
              <a:lnSpc>
                <a:spcPct val="170000"/>
              </a:lnSpc>
            </a:pPr>
            <a:r>
              <a:rPr lang="en-US" dirty="0" err="1">
                <a:sym typeface="Wingdings"/>
              </a:rPr>
              <a:t>Platão</a:t>
            </a:r>
            <a:r>
              <a:rPr lang="en-US" dirty="0">
                <a:sym typeface="Wingdings"/>
              </a:rPr>
              <a:t> (427-347 </a:t>
            </a:r>
            <a:r>
              <a:rPr lang="en-US" dirty="0" err="1">
                <a:sym typeface="Wingdings"/>
              </a:rPr>
              <a:t>a.C</a:t>
            </a:r>
            <a:r>
              <a:rPr lang="en-US" dirty="0">
                <a:sym typeface="Wingdings"/>
              </a:rPr>
              <a:t>), </a:t>
            </a:r>
          </a:p>
          <a:p>
            <a:pPr lvl="1">
              <a:lnSpc>
                <a:spcPct val="170000"/>
              </a:lnSpc>
            </a:pPr>
            <a:r>
              <a:rPr lang="en-US" dirty="0" err="1">
                <a:sym typeface="Wingdings"/>
              </a:rPr>
              <a:t>Aristóteles</a:t>
            </a:r>
            <a:r>
              <a:rPr lang="en-US" dirty="0">
                <a:sym typeface="Wingdings"/>
              </a:rPr>
              <a:t> (384-322 </a:t>
            </a:r>
            <a:r>
              <a:rPr lang="en-US" dirty="0" err="1">
                <a:sym typeface="Wingdings"/>
              </a:rPr>
              <a:t>a.C</a:t>
            </a:r>
            <a:r>
              <a:rPr lang="en-US" dirty="0">
                <a:sym typeface="Wingdings"/>
              </a:rPr>
              <a:t>)</a:t>
            </a:r>
          </a:p>
          <a:p>
            <a:pPr>
              <a:lnSpc>
                <a:spcPct val="170000"/>
              </a:lnSpc>
            </a:pPr>
            <a:r>
              <a:rPr lang="en-US" b="1" dirty="0" err="1">
                <a:sym typeface="Wingdings"/>
              </a:rPr>
              <a:t>Idade</a:t>
            </a:r>
            <a:r>
              <a:rPr lang="en-US" b="1" dirty="0">
                <a:sym typeface="Wingdings"/>
              </a:rPr>
              <a:t> </a:t>
            </a:r>
            <a:r>
              <a:rPr lang="en-US" b="1" dirty="0" err="1">
                <a:sym typeface="Wingdings"/>
              </a:rPr>
              <a:t>Média</a:t>
            </a:r>
            <a:endParaRPr lang="en-US" b="1" dirty="0">
              <a:sym typeface="Wingdings"/>
            </a:endParaRPr>
          </a:p>
          <a:p>
            <a:pPr lvl="1">
              <a:lnSpc>
                <a:spcPct val="170000"/>
              </a:lnSpc>
            </a:pPr>
            <a:r>
              <a:rPr lang="en-US" dirty="0">
                <a:sym typeface="Wingdings"/>
              </a:rPr>
              <a:t>Santo </a:t>
            </a:r>
            <a:r>
              <a:rPr lang="en-US" dirty="0" err="1">
                <a:sym typeface="Wingdings"/>
              </a:rPr>
              <a:t>Agostinho</a:t>
            </a:r>
            <a:r>
              <a:rPr lang="en-US" dirty="0">
                <a:sym typeface="Wingdings"/>
              </a:rPr>
              <a:t> (406 </a:t>
            </a:r>
            <a:r>
              <a:rPr lang="en-US" dirty="0" err="1">
                <a:sym typeface="Wingdings"/>
              </a:rPr>
              <a:t>d.C</a:t>
            </a:r>
            <a:r>
              <a:rPr lang="en-US" dirty="0">
                <a:sym typeface="Wingdings"/>
              </a:rPr>
              <a:t>), </a:t>
            </a:r>
          </a:p>
          <a:p>
            <a:pPr lvl="1">
              <a:lnSpc>
                <a:spcPct val="170000"/>
              </a:lnSpc>
            </a:pPr>
            <a:r>
              <a:rPr lang="en-US" dirty="0">
                <a:sym typeface="Wingdings"/>
              </a:rPr>
              <a:t>São Thomas de Aquino (1265-1272)</a:t>
            </a:r>
          </a:p>
          <a:p>
            <a:pPr>
              <a:lnSpc>
                <a:spcPct val="170000"/>
              </a:lnSpc>
            </a:pPr>
            <a:r>
              <a:rPr lang="en-US" b="1" dirty="0" err="1">
                <a:sym typeface="Wingdings"/>
              </a:rPr>
              <a:t>Renascimento</a:t>
            </a:r>
            <a:r>
              <a:rPr lang="en-US" b="1" dirty="0">
                <a:sym typeface="Wingdings"/>
              </a:rPr>
              <a:t> e </a:t>
            </a:r>
            <a:r>
              <a:rPr lang="en-US" b="1" dirty="0" err="1">
                <a:sym typeface="Wingdings"/>
              </a:rPr>
              <a:t>Mundo</a:t>
            </a:r>
            <a:r>
              <a:rPr lang="en-US" b="1" dirty="0">
                <a:sym typeface="Wingdings"/>
              </a:rPr>
              <a:t> </a:t>
            </a:r>
            <a:r>
              <a:rPr lang="en-US" b="1" dirty="0" err="1">
                <a:sym typeface="Wingdings"/>
              </a:rPr>
              <a:t>Moderno</a:t>
            </a:r>
            <a:endParaRPr lang="en-US" b="1" dirty="0">
              <a:sym typeface="Wingdings"/>
            </a:endParaRPr>
          </a:p>
          <a:p>
            <a:pPr lvl="1">
              <a:lnSpc>
                <a:spcPct val="170000"/>
              </a:lnSpc>
            </a:pPr>
            <a:r>
              <a:rPr lang="en-US" dirty="0">
                <a:sym typeface="Wingdings"/>
              </a:rPr>
              <a:t>Montaigne </a:t>
            </a:r>
          </a:p>
          <a:p>
            <a:pPr lvl="1">
              <a:lnSpc>
                <a:spcPct val="170000"/>
              </a:lnSpc>
            </a:pPr>
            <a:r>
              <a:rPr lang="en-US" dirty="0">
                <a:sym typeface="Wingdings"/>
              </a:rPr>
              <a:t>René Descartes (1737)</a:t>
            </a:r>
          </a:p>
          <a:p>
            <a:pPr lvl="1">
              <a:lnSpc>
                <a:spcPct val="170000"/>
              </a:lnSpc>
            </a:pPr>
            <a:r>
              <a:rPr lang="en-US" dirty="0">
                <a:sym typeface="Wingdings"/>
              </a:rPr>
              <a:t>John Locke (1690)</a:t>
            </a:r>
          </a:p>
          <a:p>
            <a:pPr lvl="1">
              <a:lnSpc>
                <a:spcPct val="170000"/>
              </a:lnSpc>
            </a:pPr>
            <a:r>
              <a:rPr lang="en-US" dirty="0">
                <a:sym typeface="Wingdings"/>
              </a:rPr>
              <a:t>Jean-Jacques Rousseau (1762)</a:t>
            </a:r>
          </a:p>
          <a:p>
            <a:pPr lvl="1">
              <a:lnSpc>
                <a:spcPct val="170000"/>
              </a:lnSpc>
            </a:pPr>
            <a:r>
              <a:rPr lang="en-US" dirty="0">
                <a:sym typeface="Wingdings"/>
              </a:rPr>
              <a:t>Johan Friedrich Herbart (1806)</a:t>
            </a:r>
          </a:p>
          <a:p>
            <a:pPr marL="742950" lvl="2" indent="-342900"/>
            <a:endParaRPr lang="en-US" dirty="0">
              <a:sym typeface="Wingdings"/>
            </a:endParaRPr>
          </a:p>
          <a:p>
            <a:endParaRPr lang="en-US" dirty="0">
              <a:sym typeface="Wingdings"/>
            </a:endParaRPr>
          </a:p>
        </p:txBody>
      </p:sp>
      <p:sp>
        <p:nvSpPr>
          <p:cNvPr id="5" name="Content Placeholder 4"/>
          <p:cNvSpPr>
            <a:spLocks noGrp="1"/>
          </p:cNvSpPr>
          <p:nvPr>
            <p:ph sz="half" idx="2"/>
          </p:nvPr>
        </p:nvSpPr>
        <p:spPr/>
        <p:txBody>
          <a:bodyPr>
            <a:normAutofit fontScale="55000" lnSpcReduction="20000"/>
          </a:bodyPr>
          <a:lstStyle/>
          <a:p>
            <a:pPr algn="just">
              <a:lnSpc>
                <a:spcPct val="170000"/>
              </a:lnSpc>
            </a:pPr>
            <a:r>
              <a:rPr lang="en-US" sz="2200" dirty="0" err="1"/>
              <a:t>Sempre</a:t>
            </a:r>
            <a:r>
              <a:rPr lang="en-US" sz="2200" dirty="0"/>
              <a:t> </a:t>
            </a:r>
            <a:r>
              <a:rPr lang="en-US" sz="2200" dirty="0" err="1"/>
              <a:t>temos</a:t>
            </a:r>
            <a:r>
              <a:rPr lang="en-US" sz="2200" dirty="0"/>
              <a:t>, </a:t>
            </a:r>
            <a:r>
              <a:rPr lang="en-US" sz="2200" dirty="0" err="1"/>
              <a:t>em</a:t>
            </a:r>
            <a:r>
              <a:rPr lang="en-US" sz="2200" dirty="0"/>
              <a:t> </a:t>
            </a:r>
            <a:r>
              <a:rPr lang="en-US" sz="2200" dirty="0" err="1"/>
              <a:t>diversas</a:t>
            </a:r>
            <a:r>
              <a:rPr lang="en-US" sz="2200" dirty="0"/>
              <a:t> </a:t>
            </a:r>
            <a:r>
              <a:rPr lang="en-US" sz="2200" dirty="0" err="1"/>
              <a:t>perespectivas</a:t>
            </a:r>
            <a:r>
              <a:rPr lang="en-US" sz="2200" dirty="0"/>
              <a:t> </a:t>
            </a:r>
            <a:r>
              <a:rPr lang="en-US" sz="2200" dirty="0" err="1"/>
              <a:t>filosófficas</a:t>
            </a:r>
            <a:r>
              <a:rPr lang="en-US" sz="2200" dirty="0"/>
              <a:t>, </a:t>
            </a:r>
            <a:r>
              <a:rPr lang="en-US" sz="2200" dirty="0" err="1"/>
              <a:t>considerações</a:t>
            </a:r>
            <a:r>
              <a:rPr lang="en-US" sz="2200" dirty="0"/>
              <a:t> </a:t>
            </a:r>
            <a:r>
              <a:rPr lang="en-US" sz="2200" dirty="0" err="1"/>
              <a:t>sobre</a:t>
            </a:r>
            <a:r>
              <a:rPr lang="en-US" sz="2200" dirty="0"/>
              <a:t> a </a:t>
            </a:r>
            <a:r>
              <a:rPr lang="en-US" sz="2200" dirty="0" err="1"/>
              <a:t>naturezza</a:t>
            </a:r>
            <a:r>
              <a:rPr lang="en-US" sz="2200" dirty="0"/>
              <a:t> </a:t>
            </a:r>
            <a:r>
              <a:rPr lang="en-US" sz="2200" dirty="0" err="1"/>
              <a:t>humana</a:t>
            </a:r>
            <a:r>
              <a:rPr lang="en-US" sz="2200" dirty="0"/>
              <a:t>, </a:t>
            </a:r>
            <a:r>
              <a:rPr lang="en-US" sz="2200" dirty="0" err="1"/>
              <a:t>seus</a:t>
            </a:r>
            <a:r>
              <a:rPr lang="en-US" sz="2200" dirty="0"/>
              <a:t> </a:t>
            </a:r>
            <a:r>
              <a:rPr lang="en-US" sz="2200" dirty="0" err="1"/>
              <a:t>fundamentos</a:t>
            </a:r>
            <a:r>
              <a:rPr lang="en-US" sz="2200" dirty="0"/>
              <a:t> </a:t>
            </a:r>
            <a:r>
              <a:rPr lang="en-US" sz="2200" dirty="0" err="1"/>
              <a:t>exitenciais</a:t>
            </a:r>
            <a:r>
              <a:rPr lang="en-US" sz="2200" dirty="0"/>
              <a:t>, </a:t>
            </a:r>
            <a:r>
              <a:rPr lang="en-US" sz="2200" dirty="0" err="1"/>
              <a:t>sua</a:t>
            </a:r>
            <a:r>
              <a:rPr lang="en-US" sz="2200" dirty="0"/>
              <a:t> </a:t>
            </a:r>
            <a:r>
              <a:rPr lang="en-US" sz="2200" dirty="0" err="1"/>
              <a:t>relação</a:t>
            </a:r>
            <a:r>
              <a:rPr lang="en-US" sz="2200" dirty="0"/>
              <a:t> com o </a:t>
            </a:r>
            <a:r>
              <a:rPr lang="en-US" sz="2200" dirty="0" err="1"/>
              <a:t>mundo</a:t>
            </a:r>
            <a:r>
              <a:rPr lang="en-US" sz="2200" dirty="0"/>
              <a:t>, com a lei moral etc. (</a:t>
            </a:r>
            <a:r>
              <a:rPr lang="en-US" sz="2200" dirty="0" err="1"/>
              <a:t>tal</a:t>
            </a:r>
            <a:r>
              <a:rPr lang="en-US" sz="2200" dirty="0"/>
              <a:t> </a:t>
            </a:r>
            <a:r>
              <a:rPr lang="en-US" sz="2200" dirty="0" err="1"/>
              <a:t>como</a:t>
            </a:r>
            <a:r>
              <a:rPr lang="en-US" sz="2200" dirty="0"/>
              <a:t> </a:t>
            </a:r>
            <a:r>
              <a:rPr lang="en-US" sz="2200" dirty="0" err="1"/>
              <a:t>em</a:t>
            </a:r>
            <a:r>
              <a:rPr lang="en-US" sz="2200" dirty="0"/>
              <a:t> Baruch de Espinosa, Schopenhauer, Nietzsche, Bergson, </a:t>
            </a:r>
            <a:r>
              <a:rPr lang="en-US" sz="2200" dirty="0" err="1"/>
              <a:t>Kierkgaard</a:t>
            </a:r>
            <a:r>
              <a:rPr lang="en-US" sz="2200" dirty="0"/>
              <a:t>, Heidegger, Sartre,  </a:t>
            </a:r>
            <a:r>
              <a:rPr lang="en-US" sz="2200" dirty="0" err="1"/>
              <a:t>Merleau-Ponty</a:t>
            </a:r>
            <a:r>
              <a:rPr lang="en-US" sz="2200" dirty="0"/>
              <a:t>, </a:t>
            </a:r>
            <a:r>
              <a:rPr lang="en-US" sz="2200" dirty="0" err="1"/>
              <a:t>Deleuz</a:t>
            </a:r>
            <a:r>
              <a:rPr lang="en-US" sz="2200" dirty="0"/>
              <a:t>, Derrida, </a:t>
            </a:r>
            <a:r>
              <a:rPr lang="en-US" sz="2200" dirty="0" err="1"/>
              <a:t>Sloterdjk</a:t>
            </a:r>
            <a:r>
              <a:rPr lang="en-US" sz="2200" dirty="0"/>
              <a:t> Etc.).</a:t>
            </a:r>
          </a:p>
          <a:p>
            <a:pPr algn="just">
              <a:lnSpc>
                <a:spcPct val="170000"/>
              </a:lnSpc>
            </a:pPr>
            <a:endParaRPr lang="en-US" sz="2200" dirty="0"/>
          </a:p>
          <a:p>
            <a:pPr algn="just">
              <a:lnSpc>
                <a:spcPct val="170000"/>
              </a:lnSpc>
            </a:pPr>
            <a:r>
              <a:rPr lang="en-US" sz="2200" dirty="0"/>
              <a:t>No </a:t>
            </a:r>
            <a:r>
              <a:rPr lang="en-US" sz="2200" dirty="0" err="1"/>
              <a:t>entanto</a:t>
            </a:r>
            <a:r>
              <a:rPr lang="en-US" sz="2200" dirty="0"/>
              <a:t>, </a:t>
            </a:r>
            <a:r>
              <a:rPr lang="en-US" sz="2200" dirty="0" err="1"/>
              <a:t>uma</a:t>
            </a:r>
            <a:r>
              <a:rPr lang="en-US" sz="2200" dirty="0"/>
              <a:t> </a:t>
            </a:r>
            <a:r>
              <a:rPr lang="en-US" sz="2200" dirty="0" err="1"/>
              <a:t>teoria</a:t>
            </a:r>
            <a:r>
              <a:rPr lang="en-US" sz="2200" dirty="0"/>
              <a:t> do </a:t>
            </a:r>
            <a:r>
              <a:rPr lang="en-US" sz="2200" dirty="0" err="1"/>
              <a:t>desenvolvimento</a:t>
            </a:r>
            <a:r>
              <a:rPr lang="en-US" sz="2200" dirty="0"/>
              <a:t>, com </a:t>
            </a:r>
            <a:r>
              <a:rPr lang="en-US" sz="2200" dirty="0" err="1"/>
              <a:t>suas</a:t>
            </a:r>
            <a:r>
              <a:rPr lang="en-US" sz="2200" dirty="0"/>
              <a:t> </a:t>
            </a:r>
            <a:r>
              <a:rPr lang="en-US" sz="2200" dirty="0" err="1"/>
              <a:t>fases</a:t>
            </a:r>
            <a:r>
              <a:rPr lang="en-US" sz="2200" dirty="0"/>
              <a:t> e </a:t>
            </a:r>
            <a:r>
              <a:rPr lang="en-US" sz="2200" dirty="0" err="1"/>
              <a:t>dinâmicas</a:t>
            </a:r>
            <a:r>
              <a:rPr lang="en-US" sz="2200" dirty="0"/>
              <a:t> </a:t>
            </a:r>
            <a:r>
              <a:rPr lang="en-US" sz="2200" dirty="0" err="1"/>
              <a:t>progressivas</a:t>
            </a:r>
            <a:r>
              <a:rPr lang="en-US" sz="2200" dirty="0"/>
              <a:t>, com a </a:t>
            </a:r>
            <a:r>
              <a:rPr lang="en-US" sz="2200" dirty="0" err="1"/>
              <a:t>quisição</a:t>
            </a:r>
            <a:r>
              <a:rPr lang="en-US" sz="2200" dirty="0"/>
              <a:t> e </a:t>
            </a:r>
            <a:r>
              <a:rPr lang="en-US" sz="2200" dirty="0" err="1"/>
              <a:t>expansões</a:t>
            </a:r>
            <a:r>
              <a:rPr lang="en-US" sz="2200" dirty="0"/>
              <a:t> dos </a:t>
            </a:r>
            <a:r>
              <a:rPr lang="en-US" sz="2200" dirty="0" err="1"/>
              <a:t>modos</a:t>
            </a:r>
            <a:r>
              <a:rPr lang="en-US" sz="2200" dirty="0"/>
              <a:t> de </a:t>
            </a:r>
            <a:r>
              <a:rPr lang="en-US" sz="2200" dirty="0" err="1"/>
              <a:t>ser</a:t>
            </a:r>
            <a:r>
              <a:rPr lang="en-US" sz="2200" dirty="0"/>
              <a:t> no </a:t>
            </a:r>
            <a:r>
              <a:rPr lang="en-US" sz="2200" dirty="0" err="1"/>
              <a:t>mundo</a:t>
            </a:r>
            <a:r>
              <a:rPr lang="en-US" sz="2200" dirty="0"/>
              <a:t> e </a:t>
            </a:r>
            <a:r>
              <a:rPr lang="en-US" sz="2200" dirty="0" err="1"/>
              <a:t>agir</a:t>
            </a:r>
            <a:r>
              <a:rPr lang="en-US" sz="2200" dirty="0"/>
              <a:t> </a:t>
            </a:r>
            <a:r>
              <a:rPr lang="en-US" sz="2200" dirty="0" err="1"/>
              <a:t>sobre</a:t>
            </a:r>
            <a:r>
              <a:rPr lang="en-US" sz="2200" dirty="0"/>
              <a:t> </a:t>
            </a:r>
            <a:r>
              <a:rPr lang="en-US" sz="2200" dirty="0" err="1"/>
              <a:t>ele</a:t>
            </a:r>
            <a:r>
              <a:rPr lang="en-US" sz="2200" dirty="0"/>
              <a:t>, e </a:t>
            </a:r>
            <a:r>
              <a:rPr lang="en-US" sz="2200" dirty="0" err="1"/>
              <a:t>sobre</a:t>
            </a:r>
            <a:r>
              <a:rPr lang="en-US" sz="2200" dirty="0"/>
              <a:t> o outro, </a:t>
            </a:r>
            <a:r>
              <a:rPr lang="en-US" sz="2200" dirty="0" err="1"/>
              <a:t>isto</a:t>
            </a:r>
            <a:r>
              <a:rPr lang="en-US" sz="2200" dirty="0"/>
              <a:t> </a:t>
            </a:r>
            <a:r>
              <a:rPr lang="en-US" sz="2200" dirty="0" err="1"/>
              <a:t>fica</a:t>
            </a:r>
            <a:r>
              <a:rPr lang="en-US" sz="2200" dirty="0"/>
              <a:t> a cargo de </a:t>
            </a:r>
            <a:r>
              <a:rPr lang="en-US" sz="2200" dirty="0" err="1"/>
              <a:t>propostas</a:t>
            </a:r>
            <a:r>
              <a:rPr lang="en-US" sz="2200" dirty="0"/>
              <a:t> </a:t>
            </a:r>
            <a:r>
              <a:rPr lang="en-US" sz="2200" dirty="0" err="1"/>
              <a:t>específicas</a:t>
            </a:r>
            <a:r>
              <a:rPr lang="en-US" sz="2200" dirty="0"/>
              <a:t>, </a:t>
            </a:r>
            <a:r>
              <a:rPr lang="en-US" sz="2200" dirty="0" err="1"/>
              <a:t>teorias</a:t>
            </a:r>
            <a:r>
              <a:rPr lang="en-US" sz="2200" dirty="0"/>
              <a:t> </a:t>
            </a:r>
            <a:r>
              <a:rPr lang="en-US" sz="2200" dirty="0" err="1"/>
              <a:t>específicas</a:t>
            </a:r>
            <a:r>
              <a:rPr lang="en-US" sz="2200" dirty="0"/>
              <a:t>, do </a:t>
            </a:r>
            <a:r>
              <a:rPr lang="en-US" sz="2200" dirty="0" err="1"/>
              <a:t>processo</a:t>
            </a:r>
            <a:r>
              <a:rPr lang="en-US" sz="2200" dirty="0"/>
              <a:t> de </a:t>
            </a:r>
            <a:r>
              <a:rPr lang="en-US" sz="2200" dirty="0" err="1"/>
              <a:t>constituições</a:t>
            </a:r>
            <a:r>
              <a:rPr lang="en-US" sz="2200" dirty="0"/>
              <a:t> e </a:t>
            </a:r>
            <a:r>
              <a:rPr lang="en-US" sz="2200" dirty="0" err="1"/>
              <a:t>organização</a:t>
            </a:r>
            <a:r>
              <a:rPr lang="en-US" sz="2200" dirty="0"/>
              <a:t> do </a:t>
            </a:r>
            <a:r>
              <a:rPr lang="en-US" sz="2200" dirty="0" err="1"/>
              <a:t>ser</a:t>
            </a:r>
            <a:r>
              <a:rPr lang="en-US" sz="2200" dirty="0"/>
              <a:t> </a:t>
            </a:r>
            <a:r>
              <a:rPr lang="en-US" sz="2200" dirty="0" err="1"/>
              <a:t>humano</a:t>
            </a:r>
            <a:r>
              <a:rPr lang="en-US" sz="2200" dirty="0"/>
              <a:t>: as </a:t>
            </a:r>
            <a:r>
              <a:rPr lang="en-US" sz="2200" dirty="0" err="1"/>
              <a:t>teorias</a:t>
            </a:r>
            <a:r>
              <a:rPr lang="en-US" sz="2200" dirty="0"/>
              <a:t> do </a:t>
            </a:r>
            <a:r>
              <a:rPr lang="en-US" sz="2200" dirty="0" err="1"/>
              <a:t>desenvolvimento</a:t>
            </a:r>
            <a:r>
              <a:rPr lang="en-US" sz="2200" dirty="0"/>
              <a:t> </a:t>
            </a:r>
            <a:r>
              <a:rPr lang="en-US" sz="2200" dirty="0" err="1"/>
              <a:t>científicas</a:t>
            </a:r>
            <a:r>
              <a:rPr lang="en-US" sz="2200" dirty="0"/>
              <a:t>, </a:t>
            </a:r>
            <a:r>
              <a:rPr lang="en-US" sz="2200" dirty="0" err="1"/>
              <a:t>propriamente</a:t>
            </a:r>
            <a:r>
              <a:rPr lang="en-US" sz="2200" dirty="0"/>
              <a:t> </a:t>
            </a:r>
            <a:r>
              <a:rPr lang="en-US" sz="2200" dirty="0" err="1"/>
              <a:t>ditas</a:t>
            </a:r>
            <a:endParaRPr lang="en-US" sz="2200" dirty="0"/>
          </a:p>
          <a:p>
            <a:endParaRPr lang="en-US" sz="1800" dirty="0"/>
          </a:p>
        </p:txBody>
      </p:sp>
      <p:sp>
        <p:nvSpPr>
          <p:cNvPr id="4" name="Slide Number Placeholder 3"/>
          <p:cNvSpPr>
            <a:spLocks noGrp="1"/>
          </p:cNvSpPr>
          <p:nvPr>
            <p:ph type="sldNum" sz="quarter" idx="12"/>
          </p:nvPr>
        </p:nvSpPr>
        <p:spPr/>
        <p:txBody>
          <a:bodyPr/>
          <a:lstStyle/>
          <a:p>
            <a:fld id="{6ADD9B86-E74F-7447-AE6B-CED206F73C5A}" type="slidenum">
              <a:rPr lang="en-US" smtClean="0"/>
              <a:pPr/>
              <a:t>13</a:t>
            </a:fld>
            <a:endParaRPr lang="en-US"/>
          </a:p>
        </p:txBody>
      </p:sp>
    </p:spTree>
    <p:extLst>
      <p:ext uri="{BB962C8B-B14F-4D97-AF65-F5344CB8AC3E}">
        <p14:creationId xmlns:p14="http://schemas.microsoft.com/office/powerpoint/2010/main" val="9654811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C262E09-2ADB-2D42-BFF5-1268703A2B3B}"/>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73D43517-870A-304A-B355-55F994EEA6C2}"/>
              </a:ext>
            </a:extLst>
          </p:cNvPr>
          <p:cNvSpPr>
            <a:spLocks noGrp="1"/>
          </p:cNvSpPr>
          <p:nvPr>
            <p:ph idx="1"/>
          </p:nvPr>
        </p:nvSpPr>
        <p:spPr/>
        <p:txBody>
          <a:bodyPr>
            <a:normAutofit fontScale="40000" lnSpcReduction="20000"/>
          </a:bodyPr>
          <a:lstStyle/>
          <a:p>
            <a:pPr lvl="1" algn="just">
              <a:lnSpc>
                <a:spcPct val="170000"/>
              </a:lnSpc>
            </a:pPr>
            <a:r>
              <a:rPr lang="en-US" sz="3200" dirty="0"/>
              <a:t>Charles Darwin (1859, </a:t>
            </a:r>
            <a:r>
              <a:rPr lang="en-US" sz="3200" i="1" dirty="0"/>
              <a:t>A </a:t>
            </a:r>
            <a:r>
              <a:rPr lang="en-US" sz="3200" i="1" dirty="0" err="1"/>
              <a:t>origem</a:t>
            </a:r>
            <a:r>
              <a:rPr lang="en-US" sz="3200" i="1" dirty="0"/>
              <a:t> das </a:t>
            </a:r>
            <a:r>
              <a:rPr lang="en-US" sz="3200" i="1" dirty="0" err="1"/>
              <a:t>espécies</a:t>
            </a:r>
            <a:r>
              <a:rPr lang="en-US" sz="3200" dirty="0"/>
              <a:t>)</a:t>
            </a:r>
          </a:p>
          <a:p>
            <a:pPr lvl="1" algn="just">
              <a:lnSpc>
                <a:spcPct val="170000"/>
              </a:lnSpc>
            </a:pPr>
            <a:r>
              <a:rPr lang="en-US" sz="3200" dirty="0"/>
              <a:t>Gregor Mendel (1865)</a:t>
            </a:r>
          </a:p>
          <a:p>
            <a:pPr lvl="1" algn="just">
              <a:lnSpc>
                <a:spcPct val="170000"/>
              </a:lnSpc>
            </a:pPr>
            <a:r>
              <a:rPr lang="en-US" sz="3200" dirty="0"/>
              <a:t>G. Stanley Hall (</a:t>
            </a:r>
            <a:r>
              <a:rPr lang="en-US" sz="3200" dirty="0" err="1"/>
              <a:t>primeiro</a:t>
            </a:r>
            <a:r>
              <a:rPr lang="en-US" sz="3200" dirty="0"/>
              <a:t> </a:t>
            </a:r>
            <a:r>
              <a:rPr lang="en-US" sz="3200" dirty="0" err="1"/>
              <a:t>estudo</a:t>
            </a:r>
            <a:r>
              <a:rPr lang="en-US" sz="3200" dirty="0"/>
              <a:t> </a:t>
            </a:r>
            <a:r>
              <a:rPr lang="en-US" sz="3200" dirty="0" err="1"/>
              <a:t>científico</a:t>
            </a:r>
            <a:r>
              <a:rPr lang="en-US" sz="3200" dirty="0"/>
              <a:t> do </a:t>
            </a:r>
            <a:r>
              <a:rPr lang="en-US" sz="3200" dirty="0" err="1"/>
              <a:t>pensamento</a:t>
            </a:r>
            <a:r>
              <a:rPr lang="en-US" sz="3200" dirty="0"/>
              <a:t> de </a:t>
            </a:r>
            <a:r>
              <a:rPr lang="en-US" sz="3200" dirty="0" err="1"/>
              <a:t>crianças</a:t>
            </a:r>
            <a:r>
              <a:rPr lang="en-US" sz="3200" dirty="0"/>
              <a:t>, The contents of </a:t>
            </a:r>
            <a:r>
              <a:rPr lang="en-US" sz="3200" dirty="0" err="1"/>
              <a:t>childrens</a:t>
            </a:r>
            <a:r>
              <a:rPr lang="en-US" sz="3200" dirty="0"/>
              <a:t> minds on entering school.) (1893)</a:t>
            </a:r>
          </a:p>
          <a:p>
            <a:pPr lvl="1" algn="just">
              <a:lnSpc>
                <a:spcPct val="170000"/>
              </a:lnSpc>
            </a:pPr>
            <a:r>
              <a:rPr lang="en-US" sz="3200" dirty="0"/>
              <a:t>Willian James (1890, </a:t>
            </a:r>
            <a:r>
              <a:rPr lang="en-US" sz="3200" i="1" dirty="0" err="1"/>
              <a:t>Princípios</a:t>
            </a:r>
            <a:r>
              <a:rPr lang="en-US" sz="3200" i="1" dirty="0"/>
              <a:t> de </a:t>
            </a:r>
            <a:r>
              <a:rPr lang="en-US" sz="3200" i="1" dirty="0" err="1"/>
              <a:t>psicologia</a:t>
            </a:r>
            <a:r>
              <a:rPr lang="en-US" sz="3200" dirty="0"/>
              <a:t>)</a:t>
            </a:r>
          </a:p>
          <a:p>
            <a:pPr lvl="1" algn="just">
              <a:lnSpc>
                <a:spcPct val="170000"/>
              </a:lnSpc>
            </a:pPr>
            <a:endParaRPr lang="en-US" sz="3200" dirty="0"/>
          </a:p>
          <a:p>
            <a:pPr lvl="1" algn="just">
              <a:lnSpc>
                <a:spcPct val="170000"/>
              </a:lnSpc>
            </a:pPr>
            <a:r>
              <a:rPr lang="en-US" sz="3200" b="1" dirty="0">
                <a:solidFill>
                  <a:srgbClr val="FF0000"/>
                </a:solidFill>
              </a:rPr>
              <a:t>Sigmund Freud (3 </a:t>
            </a:r>
            <a:r>
              <a:rPr lang="en-US" sz="3200" b="1" dirty="0" err="1">
                <a:solidFill>
                  <a:srgbClr val="FF0000"/>
                </a:solidFill>
              </a:rPr>
              <a:t>ensaios</a:t>
            </a:r>
            <a:r>
              <a:rPr lang="en-US" sz="3200" b="1" dirty="0">
                <a:solidFill>
                  <a:srgbClr val="FF0000"/>
                </a:solidFill>
              </a:rPr>
              <a:t>) (1905)</a:t>
            </a:r>
          </a:p>
          <a:p>
            <a:pPr lvl="1" algn="just">
              <a:lnSpc>
                <a:spcPct val="170000"/>
              </a:lnSpc>
            </a:pPr>
            <a:r>
              <a:rPr lang="en-US" sz="3200" dirty="0"/>
              <a:t>Alfred Binet (</a:t>
            </a:r>
            <a:r>
              <a:rPr lang="en-US" sz="3200" dirty="0" err="1"/>
              <a:t>primeiro</a:t>
            </a:r>
            <a:r>
              <a:rPr lang="en-US" sz="3200" dirty="0"/>
              <a:t> teste de </a:t>
            </a:r>
            <a:r>
              <a:rPr lang="en-US" sz="3200" dirty="0" err="1"/>
              <a:t>inteligência</a:t>
            </a:r>
            <a:r>
              <a:rPr lang="en-US" sz="3200" dirty="0"/>
              <a:t>) (1905)</a:t>
            </a:r>
          </a:p>
          <a:p>
            <a:pPr lvl="1" algn="just">
              <a:lnSpc>
                <a:spcPct val="170000"/>
              </a:lnSpc>
            </a:pPr>
            <a:r>
              <a:rPr lang="en-US" sz="3200" dirty="0"/>
              <a:t>Ivan Pavlov (1906)</a:t>
            </a:r>
          </a:p>
          <a:p>
            <a:pPr lvl="1" algn="just">
              <a:lnSpc>
                <a:spcPct val="170000"/>
              </a:lnSpc>
            </a:pPr>
            <a:r>
              <a:rPr lang="en-US" sz="3200" dirty="0"/>
              <a:t>Maria Montessori (1911)</a:t>
            </a:r>
          </a:p>
          <a:p>
            <a:pPr lvl="1" algn="just">
              <a:lnSpc>
                <a:spcPct val="170000"/>
              </a:lnSpc>
            </a:pPr>
            <a:r>
              <a:rPr lang="en-US" sz="3200" dirty="0"/>
              <a:t>John Watson (</a:t>
            </a:r>
            <a:r>
              <a:rPr lang="en-US" sz="3200" dirty="0" err="1"/>
              <a:t>Behavirorismo</a:t>
            </a:r>
            <a:r>
              <a:rPr lang="en-US" sz="3200" dirty="0"/>
              <a:t>; 1913)</a:t>
            </a:r>
          </a:p>
          <a:p>
            <a:pPr lvl="1" algn="just">
              <a:lnSpc>
                <a:spcPct val="170000"/>
              </a:lnSpc>
            </a:pPr>
            <a:r>
              <a:rPr lang="en-US" sz="3200" dirty="0"/>
              <a:t>Arnold Gesell (</a:t>
            </a:r>
            <a:r>
              <a:rPr lang="en-US" sz="3200" dirty="0" err="1"/>
              <a:t>estudos</a:t>
            </a:r>
            <a:r>
              <a:rPr lang="en-US" sz="3200" dirty="0"/>
              <a:t> </a:t>
            </a:r>
            <a:r>
              <a:rPr lang="en-US" sz="3200" dirty="0" err="1"/>
              <a:t>sobre</a:t>
            </a:r>
            <a:r>
              <a:rPr lang="en-US" sz="3200" dirty="0"/>
              <a:t> </a:t>
            </a:r>
            <a:r>
              <a:rPr lang="en-US" sz="3200" dirty="0" err="1"/>
              <a:t>maturação</a:t>
            </a:r>
            <a:r>
              <a:rPr lang="en-US" sz="3200" dirty="0"/>
              <a:t>) (1923)</a:t>
            </a:r>
          </a:p>
          <a:p>
            <a:pPr lvl="1" algn="just">
              <a:lnSpc>
                <a:spcPct val="170000"/>
              </a:lnSpc>
            </a:pPr>
            <a:r>
              <a:rPr lang="en-US" sz="3200" b="1" dirty="0">
                <a:solidFill>
                  <a:srgbClr val="FF0000"/>
                </a:solidFill>
              </a:rPr>
              <a:t>Jean Piaget (</a:t>
            </a:r>
            <a:r>
              <a:rPr lang="en-US" sz="3200" b="1" dirty="0" err="1">
                <a:solidFill>
                  <a:srgbClr val="FF0000"/>
                </a:solidFill>
              </a:rPr>
              <a:t>primeiro</a:t>
            </a:r>
            <a:r>
              <a:rPr lang="en-US" sz="3200" b="1" dirty="0">
                <a:solidFill>
                  <a:srgbClr val="FF0000"/>
                </a:solidFill>
              </a:rPr>
              <a:t> </a:t>
            </a:r>
            <a:r>
              <a:rPr lang="en-US" sz="3200" b="1" dirty="0" err="1">
                <a:solidFill>
                  <a:srgbClr val="FF0000"/>
                </a:solidFill>
              </a:rPr>
              <a:t>trabalho</a:t>
            </a:r>
            <a:r>
              <a:rPr lang="en-US" sz="3200" b="1" dirty="0">
                <a:solidFill>
                  <a:srgbClr val="FF0000"/>
                </a:solidFill>
              </a:rPr>
              <a:t> </a:t>
            </a:r>
            <a:r>
              <a:rPr lang="en-US" sz="3200" b="1" dirty="0" err="1">
                <a:solidFill>
                  <a:srgbClr val="FF0000"/>
                </a:solidFill>
              </a:rPr>
              <a:t>abrangente</a:t>
            </a:r>
            <a:r>
              <a:rPr lang="en-US" sz="3200" b="1" dirty="0">
                <a:solidFill>
                  <a:srgbClr val="FF0000"/>
                </a:solidFill>
              </a:rPr>
              <a:t>; </a:t>
            </a:r>
            <a:r>
              <a:rPr lang="en-US" sz="3200" b="1" i="1" dirty="0">
                <a:solidFill>
                  <a:srgbClr val="FF0000"/>
                </a:solidFill>
              </a:rPr>
              <a:t>The child’s </a:t>
            </a:r>
            <a:r>
              <a:rPr lang="en-US" sz="3200" b="1" i="1" dirty="0" err="1">
                <a:solidFill>
                  <a:srgbClr val="FF0000"/>
                </a:solidFill>
              </a:rPr>
              <a:t>comnception</a:t>
            </a:r>
            <a:r>
              <a:rPr lang="en-US" sz="3200" b="1" i="1" dirty="0">
                <a:solidFill>
                  <a:srgbClr val="FF0000"/>
                </a:solidFill>
              </a:rPr>
              <a:t> of the word</a:t>
            </a:r>
            <a:r>
              <a:rPr lang="en-US" sz="3200" b="1" dirty="0">
                <a:solidFill>
                  <a:srgbClr val="FF0000"/>
                </a:solidFill>
              </a:rPr>
              <a:t>) (1929)</a:t>
            </a:r>
          </a:p>
          <a:p>
            <a:endParaRPr lang="pt-BR" dirty="0"/>
          </a:p>
        </p:txBody>
      </p:sp>
      <p:sp>
        <p:nvSpPr>
          <p:cNvPr id="4" name="Espaço Reservado para Número de Slide 3">
            <a:extLst>
              <a:ext uri="{FF2B5EF4-FFF2-40B4-BE49-F238E27FC236}">
                <a16:creationId xmlns:a16="http://schemas.microsoft.com/office/drawing/2014/main" id="{3B3159A4-415F-ED46-8DA5-2E754CD0F946}"/>
              </a:ext>
            </a:extLst>
          </p:cNvPr>
          <p:cNvSpPr>
            <a:spLocks noGrp="1"/>
          </p:cNvSpPr>
          <p:nvPr>
            <p:ph type="sldNum" sz="quarter" idx="12"/>
          </p:nvPr>
        </p:nvSpPr>
        <p:spPr/>
        <p:txBody>
          <a:bodyPr/>
          <a:lstStyle/>
          <a:p>
            <a:fld id="{AF77E75A-E3CB-47AE-BED1-145DBA778CAD}" type="slidenum">
              <a:rPr lang="pt-BR" smtClean="0"/>
              <a:pPr/>
              <a:t>14</a:t>
            </a:fld>
            <a:endParaRPr lang="pt-BR"/>
          </a:p>
        </p:txBody>
      </p:sp>
    </p:spTree>
    <p:extLst>
      <p:ext uri="{BB962C8B-B14F-4D97-AF65-F5344CB8AC3E}">
        <p14:creationId xmlns:p14="http://schemas.microsoft.com/office/powerpoint/2010/main" val="27455524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B628F73-9F45-B348-971C-40DFC87177A0}"/>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7C6C9B06-C5B7-DA4C-BABF-355B3B52E5E7}"/>
              </a:ext>
            </a:extLst>
          </p:cNvPr>
          <p:cNvSpPr>
            <a:spLocks noGrp="1"/>
          </p:cNvSpPr>
          <p:nvPr>
            <p:ph idx="1"/>
          </p:nvPr>
        </p:nvSpPr>
        <p:spPr/>
        <p:txBody>
          <a:bodyPr>
            <a:normAutofit fontScale="32500" lnSpcReduction="20000"/>
          </a:bodyPr>
          <a:lstStyle/>
          <a:p>
            <a:pPr>
              <a:lnSpc>
                <a:spcPct val="170000"/>
              </a:lnSpc>
              <a:buFontTx/>
              <a:buChar char="-"/>
            </a:pPr>
            <a:r>
              <a:rPr lang="en-US" sz="3200" dirty="0"/>
              <a:t>B. F. Skinner </a:t>
            </a:r>
            <a:r>
              <a:rPr lang="en-US" sz="3200" b="1" dirty="0"/>
              <a:t>(1938)</a:t>
            </a:r>
          </a:p>
          <a:p>
            <a:pPr>
              <a:lnSpc>
                <a:spcPct val="170000"/>
              </a:lnSpc>
              <a:buFontTx/>
              <a:buChar char="-"/>
            </a:pPr>
            <a:r>
              <a:rPr lang="en-US" sz="3200" b="1" dirty="0">
                <a:solidFill>
                  <a:srgbClr val="FF0000"/>
                </a:solidFill>
              </a:rPr>
              <a:t>René Spitz (1945)</a:t>
            </a:r>
          </a:p>
          <a:p>
            <a:pPr>
              <a:lnSpc>
                <a:spcPct val="170000"/>
              </a:lnSpc>
              <a:buFontTx/>
              <a:buChar char="-"/>
            </a:pPr>
            <a:r>
              <a:rPr lang="en-US" sz="3200" dirty="0"/>
              <a:t>Arnold Gesell (</a:t>
            </a:r>
            <a:r>
              <a:rPr lang="en-US" sz="3200" dirty="0" err="1"/>
              <a:t>livro</a:t>
            </a:r>
            <a:r>
              <a:rPr lang="en-US" sz="3200" dirty="0"/>
              <a:t> para </a:t>
            </a:r>
            <a:r>
              <a:rPr lang="en-US" sz="3200" dirty="0" err="1"/>
              <a:t>pais</a:t>
            </a:r>
            <a:r>
              <a:rPr lang="en-US" sz="3200" dirty="0"/>
              <a:t>, </a:t>
            </a:r>
            <a:r>
              <a:rPr lang="en-US" sz="3200" dirty="0" err="1"/>
              <a:t>desenvolvimento</a:t>
            </a:r>
            <a:r>
              <a:rPr lang="en-US" sz="3200" dirty="0"/>
              <a:t> </a:t>
            </a:r>
            <a:r>
              <a:rPr lang="en-US" sz="3200" dirty="0" err="1"/>
              <a:t>normativo</a:t>
            </a:r>
            <a:r>
              <a:rPr lang="en-US" sz="3200" dirty="0"/>
              <a:t>) (1946)</a:t>
            </a:r>
          </a:p>
          <a:p>
            <a:pPr>
              <a:lnSpc>
                <a:spcPct val="170000"/>
              </a:lnSpc>
              <a:buFontTx/>
              <a:buChar char="-"/>
            </a:pPr>
            <a:r>
              <a:rPr lang="en-US" sz="3200" b="1" dirty="0">
                <a:solidFill>
                  <a:srgbClr val="FF0000"/>
                </a:solidFill>
              </a:rPr>
              <a:t>Erik Erikson (</a:t>
            </a:r>
            <a:r>
              <a:rPr lang="en-US" sz="3200" b="1" i="1" dirty="0" err="1">
                <a:solidFill>
                  <a:srgbClr val="FF0000"/>
                </a:solidFill>
              </a:rPr>
              <a:t>Infância</a:t>
            </a:r>
            <a:r>
              <a:rPr lang="en-US" sz="3200" b="1" i="1" dirty="0">
                <a:solidFill>
                  <a:srgbClr val="FF0000"/>
                </a:solidFill>
              </a:rPr>
              <a:t> e </a:t>
            </a:r>
            <a:r>
              <a:rPr lang="en-US" sz="3200" b="1" i="1" dirty="0" err="1">
                <a:solidFill>
                  <a:srgbClr val="FF0000"/>
                </a:solidFill>
              </a:rPr>
              <a:t>Sociedade</a:t>
            </a:r>
            <a:r>
              <a:rPr lang="en-US" sz="3200" b="1" dirty="0">
                <a:solidFill>
                  <a:srgbClr val="FF0000"/>
                </a:solidFill>
              </a:rPr>
              <a:t>; </a:t>
            </a:r>
            <a:r>
              <a:rPr lang="en-US" sz="3200" b="1" dirty="0" err="1">
                <a:solidFill>
                  <a:srgbClr val="FF0000"/>
                </a:solidFill>
              </a:rPr>
              <a:t>oito</a:t>
            </a:r>
            <a:r>
              <a:rPr lang="en-US" sz="3200" b="1" dirty="0">
                <a:solidFill>
                  <a:srgbClr val="FF0000"/>
                </a:solidFill>
              </a:rPr>
              <a:t> </a:t>
            </a:r>
            <a:r>
              <a:rPr lang="en-US" sz="3200" b="1" dirty="0" err="1">
                <a:solidFill>
                  <a:srgbClr val="FF0000"/>
                </a:solidFill>
              </a:rPr>
              <a:t>estágios</a:t>
            </a:r>
            <a:r>
              <a:rPr lang="en-US" sz="3200" b="1" dirty="0">
                <a:solidFill>
                  <a:srgbClr val="FF0000"/>
                </a:solidFill>
              </a:rPr>
              <a:t>) (1950)</a:t>
            </a:r>
          </a:p>
          <a:p>
            <a:pPr>
              <a:lnSpc>
                <a:spcPct val="170000"/>
              </a:lnSpc>
              <a:buFontTx/>
              <a:buChar char="-"/>
            </a:pPr>
            <a:r>
              <a:rPr lang="en-US" sz="3200" dirty="0"/>
              <a:t>Arnold Gesell (</a:t>
            </a:r>
            <a:r>
              <a:rPr lang="en-US" sz="3200" dirty="0" err="1"/>
              <a:t>livro</a:t>
            </a:r>
            <a:r>
              <a:rPr lang="en-US" sz="3200" dirty="0"/>
              <a:t> </a:t>
            </a:r>
            <a:r>
              <a:rPr lang="en-US" sz="3200" dirty="0" err="1"/>
              <a:t>sobre</a:t>
            </a:r>
            <a:r>
              <a:rPr lang="en-US" sz="3200" dirty="0"/>
              <a:t> </a:t>
            </a:r>
            <a:r>
              <a:rPr lang="en-US" sz="3200" dirty="0" err="1"/>
              <a:t>desenvolvimento</a:t>
            </a:r>
            <a:r>
              <a:rPr lang="en-US" sz="3200" dirty="0"/>
              <a:t> </a:t>
            </a:r>
            <a:r>
              <a:rPr lang="en-US" sz="3200" dirty="0" err="1"/>
              <a:t>normativo</a:t>
            </a:r>
            <a:r>
              <a:rPr lang="en-US" sz="3200" dirty="0"/>
              <a:t> </a:t>
            </a:r>
            <a:r>
              <a:rPr lang="en-US" sz="3200" dirty="0" err="1"/>
              <a:t>na</a:t>
            </a:r>
            <a:r>
              <a:rPr lang="en-US" sz="3200" dirty="0"/>
              <a:t> </a:t>
            </a:r>
            <a:r>
              <a:rPr lang="en-US" sz="3200" dirty="0" err="1"/>
              <a:t>adolescência</a:t>
            </a:r>
            <a:r>
              <a:rPr lang="en-US" sz="3200" dirty="0"/>
              <a:t>) (1956)</a:t>
            </a:r>
          </a:p>
          <a:p>
            <a:pPr>
              <a:lnSpc>
                <a:spcPct val="170000"/>
              </a:lnSpc>
              <a:buFontTx/>
              <a:buChar char="-"/>
            </a:pPr>
            <a:r>
              <a:rPr lang="en-US" dirty="0"/>
              <a:t>L</a:t>
            </a:r>
            <a:r>
              <a:rPr lang="en-US" sz="3200" dirty="0"/>
              <a:t>awrence Kohlberg (</a:t>
            </a:r>
            <a:r>
              <a:rPr lang="en-US" sz="3200" dirty="0" err="1"/>
              <a:t>dissertação</a:t>
            </a:r>
            <a:r>
              <a:rPr lang="en-US" sz="3200" dirty="0"/>
              <a:t>, </a:t>
            </a:r>
            <a:r>
              <a:rPr lang="en-US" sz="3200" dirty="0" err="1"/>
              <a:t>teoria</a:t>
            </a:r>
            <a:r>
              <a:rPr lang="en-US" sz="3200" dirty="0"/>
              <a:t> do </a:t>
            </a:r>
            <a:r>
              <a:rPr lang="en-US" sz="3200" dirty="0" err="1"/>
              <a:t>desenvolvimento</a:t>
            </a:r>
            <a:r>
              <a:rPr lang="en-US" sz="3200" dirty="0"/>
              <a:t> moral) (1958)</a:t>
            </a:r>
            <a:endParaRPr lang="en-US" dirty="0"/>
          </a:p>
          <a:p>
            <a:pPr>
              <a:lnSpc>
                <a:spcPct val="170000"/>
              </a:lnSpc>
              <a:buFontTx/>
              <a:buChar char="-"/>
            </a:pPr>
            <a:r>
              <a:rPr lang="en-US" b="1" dirty="0">
                <a:solidFill>
                  <a:srgbClr val="FF0000"/>
                </a:solidFill>
              </a:rPr>
              <a:t>John Bowlby (</a:t>
            </a:r>
            <a:r>
              <a:rPr lang="en-US" b="1" dirty="0" err="1">
                <a:solidFill>
                  <a:srgbClr val="FF0000"/>
                </a:solidFill>
              </a:rPr>
              <a:t>primeira</a:t>
            </a:r>
            <a:r>
              <a:rPr lang="en-US" b="1" dirty="0">
                <a:solidFill>
                  <a:srgbClr val="FF0000"/>
                </a:solidFill>
              </a:rPr>
              <a:t> </a:t>
            </a:r>
            <a:r>
              <a:rPr lang="en-US" b="1" dirty="0" err="1">
                <a:solidFill>
                  <a:srgbClr val="FF0000"/>
                </a:solidFill>
              </a:rPr>
              <a:t>descrição</a:t>
            </a:r>
            <a:r>
              <a:rPr lang="en-US" b="1" dirty="0">
                <a:solidFill>
                  <a:srgbClr val="FF0000"/>
                </a:solidFill>
              </a:rPr>
              <a:t> da </a:t>
            </a:r>
            <a:r>
              <a:rPr lang="en-US" b="1" dirty="0" err="1">
                <a:solidFill>
                  <a:srgbClr val="FF0000"/>
                </a:solidFill>
              </a:rPr>
              <a:t>sua</a:t>
            </a:r>
            <a:r>
              <a:rPr lang="en-US" b="1" dirty="0">
                <a:solidFill>
                  <a:srgbClr val="FF0000"/>
                </a:solidFill>
              </a:rPr>
              <a:t> </a:t>
            </a:r>
            <a:r>
              <a:rPr lang="en-US" b="1" dirty="0" err="1">
                <a:solidFill>
                  <a:srgbClr val="FF0000"/>
                </a:solidFill>
              </a:rPr>
              <a:t>teoria</a:t>
            </a:r>
            <a:r>
              <a:rPr lang="en-US" b="1" dirty="0">
                <a:solidFill>
                  <a:srgbClr val="FF0000"/>
                </a:solidFill>
              </a:rPr>
              <a:t> </a:t>
            </a:r>
            <a:r>
              <a:rPr lang="en-US" b="1" dirty="0" err="1">
                <a:solidFill>
                  <a:srgbClr val="FF0000"/>
                </a:solidFill>
              </a:rPr>
              <a:t>etológica</a:t>
            </a:r>
            <a:r>
              <a:rPr lang="en-US" b="1" dirty="0">
                <a:solidFill>
                  <a:srgbClr val="FF0000"/>
                </a:solidFill>
              </a:rPr>
              <a:t> do </a:t>
            </a:r>
            <a:r>
              <a:rPr lang="en-US" b="1" dirty="0" err="1">
                <a:solidFill>
                  <a:srgbClr val="FF0000"/>
                </a:solidFill>
              </a:rPr>
              <a:t>apego</a:t>
            </a:r>
            <a:r>
              <a:rPr lang="en-US" b="1" dirty="0">
                <a:solidFill>
                  <a:srgbClr val="FF0000"/>
                </a:solidFill>
              </a:rPr>
              <a:t>) (1958)</a:t>
            </a:r>
            <a:endParaRPr lang="en-US" dirty="0"/>
          </a:p>
          <a:p>
            <a:pPr>
              <a:lnSpc>
                <a:spcPct val="170000"/>
              </a:lnSpc>
              <a:buFontTx/>
              <a:buChar char="-"/>
            </a:pPr>
            <a:r>
              <a:rPr lang="en-US" dirty="0"/>
              <a:t>Noam Chomsky (</a:t>
            </a:r>
            <a:r>
              <a:rPr lang="en-US" dirty="0" err="1"/>
              <a:t>crítica</a:t>
            </a:r>
            <a:r>
              <a:rPr lang="en-US" dirty="0"/>
              <a:t> a Skinner) 1959</a:t>
            </a:r>
          </a:p>
          <a:p>
            <a:pPr>
              <a:lnSpc>
                <a:spcPct val="170000"/>
              </a:lnSpc>
              <a:buFontTx/>
              <a:buChar char="-"/>
            </a:pPr>
            <a:r>
              <a:rPr lang="en-US" dirty="0"/>
              <a:t>Carl Rogers (</a:t>
            </a:r>
            <a:r>
              <a:rPr lang="en-US" i="1" dirty="0" err="1"/>
              <a:t>Tornar</a:t>
            </a:r>
            <a:r>
              <a:rPr lang="en-US" i="1" dirty="0"/>
              <a:t>-se Pessoa</a:t>
            </a:r>
            <a:r>
              <a:rPr lang="en-US" dirty="0"/>
              <a:t>) (1961)</a:t>
            </a:r>
          </a:p>
          <a:p>
            <a:pPr>
              <a:lnSpc>
                <a:spcPct val="170000"/>
              </a:lnSpc>
              <a:buFontTx/>
              <a:buChar char="-"/>
            </a:pPr>
            <a:r>
              <a:rPr lang="en-US" dirty="0"/>
              <a:t>Albert Bandura (</a:t>
            </a:r>
            <a:r>
              <a:rPr lang="en-US" dirty="0" err="1"/>
              <a:t>estudos</a:t>
            </a:r>
            <a:r>
              <a:rPr lang="en-US" dirty="0"/>
              <a:t> </a:t>
            </a:r>
            <a:r>
              <a:rPr lang="en-US" dirty="0" err="1"/>
              <a:t>sobre</a:t>
            </a:r>
            <a:r>
              <a:rPr lang="en-US" dirty="0"/>
              <a:t> a </a:t>
            </a:r>
            <a:r>
              <a:rPr lang="en-US" dirty="0" err="1"/>
              <a:t>imitação</a:t>
            </a:r>
            <a:r>
              <a:rPr lang="en-US" dirty="0"/>
              <a:t> ~ </a:t>
            </a:r>
            <a:r>
              <a:rPr lang="en-US" dirty="0" err="1"/>
              <a:t>agressão</a:t>
            </a:r>
            <a:r>
              <a:rPr lang="en-US" dirty="0"/>
              <a:t>) (1963)</a:t>
            </a:r>
          </a:p>
          <a:p>
            <a:pPr>
              <a:lnSpc>
                <a:spcPct val="170000"/>
              </a:lnSpc>
              <a:buFontTx/>
              <a:buChar char="-"/>
            </a:pPr>
            <a:r>
              <a:rPr lang="en-US" dirty="0"/>
              <a:t>John e Beatrice Whiting (</a:t>
            </a:r>
            <a:r>
              <a:rPr lang="en-US" dirty="0" err="1"/>
              <a:t>antropologia</a:t>
            </a:r>
            <a:r>
              <a:rPr lang="en-US" dirty="0"/>
              <a:t>) (1963)</a:t>
            </a:r>
          </a:p>
          <a:p>
            <a:pPr>
              <a:lnSpc>
                <a:spcPct val="170000"/>
              </a:lnSpc>
              <a:buFontTx/>
              <a:buChar char="-"/>
            </a:pPr>
            <a:r>
              <a:rPr lang="en-US" dirty="0"/>
              <a:t>Harry Harlow (</a:t>
            </a:r>
            <a:r>
              <a:rPr lang="en-US" dirty="0" err="1"/>
              <a:t>macacos</a:t>
            </a:r>
            <a:r>
              <a:rPr lang="en-US" dirty="0"/>
              <a:t>, </a:t>
            </a:r>
            <a:r>
              <a:rPr lang="en-US" dirty="0" err="1"/>
              <a:t>contato</a:t>
            </a:r>
            <a:r>
              <a:rPr lang="en-US" dirty="0"/>
              <a:t> </a:t>
            </a:r>
            <a:r>
              <a:rPr lang="en-US" dirty="0" err="1"/>
              <a:t>físico</a:t>
            </a:r>
            <a:r>
              <a:rPr lang="en-US" dirty="0"/>
              <a:t> ~</a:t>
            </a:r>
            <a:r>
              <a:rPr lang="en-US" dirty="0" err="1"/>
              <a:t>apego</a:t>
            </a:r>
            <a:r>
              <a:rPr lang="en-US" dirty="0"/>
              <a:t>) (1965)</a:t>
            </a:r>
          </a:p>
          <a:p>
            <a:pPr>
              <a:lnSpc>
                <a:spcPct val="170000"/>
              </a:lnSpc>
              <a:buFontTx/>
              <a:buChar char="-"/>
            </a:pPr>
            <a:r>
              <a:rPr lang="en-US" dirty="0"/>
              <a:t>Vila </a:t>
            </a:r>
            <a:r>
              <a:rPr lang="en-US" dirty="0" err="1"/>
              <a:t>Sésamo</a:t>
            </a:r>
            <a:r>
              <a:rPr lang="en-US" dirty="0"/>
              <a:t> (1969)</a:t>
            </a:r>
          </a:p>
          <a:p>
            <a:pPr>
              <a:lnSpc>
                <a:spcPct val="170000"/>
              </a:lnSpc>
              <a:buFontTx/>
              <a:buChar char="-"/>
            </a:pPr>
            <a:r>
              <a:rPr lang="en-US" dirty="0"/>
              <a:t>Albert Bandura (Teoria </a:t>
            </a:r>
            <a:r>
              <a:rPr lang="en-US" dirty="0" err="1"/>
              <a:t>sociocogntiva</a:t>
            </a:r>
            <a:r>
              <a:rPr lang="en-US" dirty="0"/>
              <a:t> da </a:t>
            </a:r>
            <a:r>
              <a:rPr lang="en-US" dirty="0" err="1"/>
              <a:t>aprendizagem</a:t>
            </a:r>
            <a:r>
              <a:rPr lang="en-US" dirty="0"/>
              <a:t> social) (1977)</a:t>
            </a:r>
          </a:p>
          <a:p>
            <a:pPr>
              <a:lnSpc>
                <a:spcPct val="170000"/>
              </a:lnSpc>
              <a:buFontTx/>
              <a:buChar char="-"/>
            </a:pPr>
            <a:r>
              <a:rPr lang="en-US" dirty="0">
                <a:solidFill>
                  <a:srgbClr val="FF0000"/>
                </a:solidFill>
              </a:rPr>
              <a:t>Mary Ainsworth (</a:t>
            </a:r>
            <a:r>
              <a:rPr lang="en-US" i="1" dirty="0">
                <a:solidFill>
                  <a:srgbClr val="FF0000"/>
                </a:solidFill>
              </a:rPr>
              <a:t>Patterns of attachment</a:t>
            </a:r>
            <a:r>
              <a:rPr lang="en-US" dirty="0">
                <a:solidFill>
                  <a:srgbClr val="FF0000"/>
                </a:solidFill>
              </a:rPr>
              <a:t>)</a:t>
            </a:r>
          </a:p>
          <a:p>
            <a:pPr>
              <a:lnSpc>
                <a:spcPct val="170000"/>
              </a:lnSpc>
              <a:buFontTx/>
              <a:buChar char="-"/>
            </a:pPr>
            <a:r>
              <a:rPr lang="en-US" dirty="0" err="1"/>
              <a:t>Urie</a:t>
            </a:r>
            <a:r>
              <a:rPr lang="en-US" dirty="0"/>
              <a:t> Bronfenbrenner (A </a:t>
            </a:r>
            <a:r>
              <a:rPr lang="en-US" dirty="0" err="1"/>
              <a:t>ecologia</a:t>
            </a:r>
            <a:r>
              <a:rPr lang="en-US" dirty="0"/>
              <a:t> do </a:t>
            </a:r>
            <a:r>
              <a:rPr lang="en-US" dirty="0" err="1"/>
              <a:t>desenvolvimento</a:t>
            </a:r>
            <a:r>
              <a:rPr lang="en-US" dirty="0"/>
              <a:t> </a:t>
            </a:r>
            <a:r>
              <a:rPr lang="en-US" dirty="0" err="1"/>
              <a:t>humano</a:t>
            </a:r>
            <a:r>
              <a:rPr lang="en-US" dirty="0"/>
              <a:t>; </a:t>
            </a:r>
            <a:r>
              <a:rPr lang="en-US" dirty="0" err="1"/>
              <a:t>importância</a:t>
            </a:r>
            <a:r>
              <a:rPr lang="en-US" dirty="0"/>
              <a:t> dos </a:t>
            </a:r>
            <a:r>
              <a:rPr lang="en-US" dirty="0" err="1"/>
              <a:t>contextos</a:t>
            </a:r>
            <a:r>
              <a:rPr lang="en-US" dirty="0"/>
              <a:t>) (1979)</a:t>
            </a:r>
          </a:p>
          <a:p>
            <a:pPr>
              <a:lnSpc>
                <a:spcPct val="170000"/>
              </a:lnSpc>
              <a:buFontTx/>
              <a:buChar char="-"/>
            </a:pPr>
            <a:r>
              <a:rPr lang="en-US" i="1" dirty="0"/>
              <a:t>From neurons to neighborhood </a:t>
            </a:r>
            <a:r>
              <a:rPr lang="en-US" dirty="0"/>
              <a:t>(</a:t>
            </a:r>
            <a:r>
              <a:rPr lang="en-US" dirty="0" err="1"/>
              <a:t>estado</a:t>
            </a:r>
            <a:r>
              <a:rPr lang="en-US" dirty="0"/>
              <a:t> </a:t>
            </a:r>
            <a:r>
              <a:rPr lang="en-US" dirty="0" err="1"/>
              <a:t>atual</a:t>
            </a:r>
            <a:r>
              <a:rPr lang="en-US" dirty="0"/>
              <a:t> do </a:t>
            </a:r>
            <a:r>
              <a:rPr lang="en-US" dirty="0" err="1"/>
              <a:t>conhecimento</a:t>
            </a:r>
            <a:r>
              <a:rPr lang="en-US" dirty="0"/>
              <a:t> </a:t>
            </a:r>
            <a:r>
              <a:rPr lang="en-US" dirty="0" err="1"/>
              <a:t>até</a:t>
            </a:r>
            <a:r>
              <a:rPr lang="en-US" dirty="0"/>
              <a:t> </a:t>
            </a:r>
            <a:r>
              <a:rPr lang="en-US" dirty="0" err="1"/>
              <a:t>os</a:t>
            </a:r>
            <a:r>
              <a:rPr lang="en-US" dirty="0"/>
              <a:t> 5 </a:t>
            </a:r>
            <a:r>
              <a:rPr lang="en-US" dirty="0" err="1"/>
              <a:t>anos</a:t>
            </a:r>
            <a:r>
              <a:rPr lang="is-IS" dirty="0"/>
              <a:t>…) (2000)</a:t>
            </a:r>
            <a:endParaRPr lang="en-US" dirty="0"/>
          </a:p>
          <a:p>
            <a:endParaRPr lang="pt-BR" dirty="0"/>
          </a:p>
        </p:txBody>
      </p:sp>
      <p:sp>
        <p:nvSpPr>
          <p:cNvPr id="4" name="Espaço Reservado para Número de Slide 3">
            <a:extLst>
              <a:ext uri="{FF2B5EF4-FFF2-40B4-BE49-F238E27FC236}">
                <a16:creationId xmlns:a16="http://schemas.microsoft.com/office/drawing/2014/main" id="{8E926973-6E00-764E-B7E2-EBA5F9E82915}"/>
              </a:ext>
            </a:extLst>
          </p:cNvPr>
          <p:cNvSpPr>
            <a:spLocks noGrp="1"/>
          </p:cNvSpPr>
          <p:nvPr>
            <p:ph type="sldNum" sz="quarter" idx="12"/>
          </p:nvPr>
        </p:nvSpPr>
        <p:spPr/>
        <p:txBody>
          <a:bodyPr/>
          <a:lstStyle/>
          <a:p>
            <a:fld id="{AF77E75A-E3CB-47AE-BED1-145DBA778CAD}" type="slidenum">
              <a:rPr lang="pt-BR" smtClean="0"/>
              <a:pPr/>
              <a:t>15</a:t>
            </a:fld>
            <a:endParaRPr lang="pt-BR"/>
          </a:p>
        </p:txBody>
      </p:sp>
    </p:spTree>
    <p:extLst>
      <p:ext uri="{BB962C8B-B14F-4D97-AF65-F5344CB8AC3E}">
        <p14:creationId xmlns:p14="http://schemas.microsoft.com/office/powerpoint/2010/main" val="16808103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br>
              <a:rPr lang="pt-BR" sz="2800" b="1" dirty="0"/>
            </a:br>
            <a:endParaRPr lang="en-US" sz="2800" dirty="0"/>
          </a:p>
        </p:txBody>
      </p:sp>
      <p:sp>
        <p:nvSpPr>
          <p:cNvPr id="6" name="Content Placeholder 5"/>
          <p:cNvSpPr>
            <a:spLocks noGrp="1"/>
          </p:cNvSpPr>
          <p:nvPr>
            <p:ph sz="half" idx="1"/>
          </p:nvPr>
        </p:nvSpPr>
        <p:spPr/>
        <p:txBody>
          <a:bodyPr>
            <a:normAutofit fontScale="25000" lnSpcReduction="20000"/>
          </a:bodyPr>
          <a:lstStyle/>
          <a:p>
            <a:pPr lvl="1" algn="just">
              <a:lnSpc>
                <a:spcPct val="170000"/>
              </a:lnSpc>
            </a:pPr>
            <a:r>
              <a:rPr lang="en-US" sz="3200" dirty="0"/>
              <a:t>Charles Darwin (1859, </a:t>
            </a:r>
            <a:r>
              <a:rPr lang="en-US" sz="3200" i="1" dirty="0"/>
              <a:t>A </a:t>
            </a:r>
            <a:r>
              <a:rPr lang="en-US" sz="3200" i="1" dirty="0" err="1"/>
              <a:t>origem</a:t>
            </a:r>
            <a:r>
              <a:rPr lang="en-US" sz="3200" i="1" dirty="0"/>
              <a:t> das </a:t>
            </a:r>
            <a:r>
              <a:rPr lang="en-US" sz="3200" i="1" dirty="0" err="1"/>
              <a:t>espécies</a:t>
            </a:r>
            <a:r>
              <a:rPr lang="en-US" sz="3200" dirty="0"/>
              <a:t>)</a:t>
            </a:r>
          </a:p>
          <a:p>
            <a:pPr lvl="1" algn="just">
              <a:lnSpc>
                <a:spcPct val="170000"/>
              </a:lnSpc>
            </a:pPr>
            <a:r>
              <a:rPr lang="en-US" sz="3200" dirty="0" err="1"/>
              <a:t>Gregor</a:t>
            </a:r>
            <a:r>
              <a:rPr lang="en-US" sz="3200" dirty="0"/>
              <a:t> Mendel (1865)</a:t>
            </a:r>
          </a:p>
          <a:p>
            <a:pPr lvl="1" algn="just">
              <a:lnSpc>
                <a:spcPct val="170000"/>
              </a:lnSpc>
            </a:pPr>
            <a:r>
              <a:rPr lang="en-US" sz="3200" dirty="0"/>
              <a:t>G. Stanley Hall (</a:t>
            </a:r>
            <a:r>
              <a:rPr lang="en-US" sz="3200" dirty="0" err="1"/>
              <a:t>primeiro</a:t>
            </a:r>
            <a:r>
              <a:rPr lang="en-US" sz="3200" dirty="0"/>
              <a:t> </a:t>
            </a:r>
            <a:r>
              <a:rPr lang="en-US" sz="3200" dirty="0" err="1"/>
              <a:t>estudo</a:t>
            </a:r>
            <a:r>
              <a:rPr lang="en-US" sz="3200" dirty="0"/>
              <a:t> </a:t>
            </a:r>
            <a:r>
              <a:rPr lang="en-US" sz="3200" dirty="0" err="1"/>
              <a:t>científico</a:t>
            </a:r>
            <a:r>
              <a:rPr lang="en-US" sz="3200" dirty="0"/>
              <a:t> do </a:t>
            </a:r>
            <a:r>
              <a:rPr lang="en-US" sz="3200" dirty="0" err="1"/>
              <a:t>pensamento</a:t>
            </a:r>
            <a:r>
              <a:rPr lang="en-US" sz="3200" dirty="0"/>
              <a:t> de </a:t>
            </a:r>
            <a:r>
              <a:rPr lang="en-US" sz="3200" dirty="0" err="1"/>
              <a:t>crianças</a:t>
            </a:r>
            <a:r>
              <a:rPr lang="en-US" sz="3200" dirty="0"/>
              <a:t>, The contents of </a:t>
            </a:r>
            <a:r>
              <a:rPr lang="en-US" sz="3200" dirty="0" err="1"/>
              <a:t>childrens</a:t>
            </a:r>
            <a:r>
              <a:rPr lang="en-US" sz="3200" dirty="0"/>
              <a:t> minds on entering school.) (1893)</a:t>
            </a:r>
          </a:p>
          <a:p>
            <a:pPr lvl="1" algn="just">
              <a:lnSpc>
                <a:spcPct val="170000"/>
              </a:lnSpc>
            </a:pPr>
            <a:r>
              <a:rPr lang="en-US" sz="3200" dirty="0" err="1"/>
              <a:t>Willian</a:t>
            </a:r>
            <a:r>
              <a:rPr lang="en-US" sz="3200" dirty="0"/>
              <a:t> James (1890, </a:t>
            </a:r>
            <a:r>
              <a:rPr lang="en-US" sz="3200" i="1" dirty="0" err="1"/>
              <a:t>Princípios</a:t>
            </a:r>
            <a:r>
              <a:rPr lang="en-US" sz="3200" i="1" dirty="0"/>
              <a:t> de </a:t>
            </a:r>
            <a:r>
              <a:rPr lang="en-US" sz="3200" i="1" dirty="0" err="1"/>
              <a:t>psicologia</a:t>
            </a:r>
            <a:r>
              <a:rPr lang="en-US" sz="3200" dirty="0"/>
              <a:t>)</a:t>
            </a:r>
          </a:p>
          <a:p>
            <a:pPr lvl="1" algn="just">
              <a:lnSpc>
                <a:spcPct val="170000"/>
              </a:lnSpc>
            </a:pPr>
            <a:r>
              <a:rPr lang="en-US" sz="3200" b="1" dirty="0">
                <a:solidFill>
                  <a:srgbClr val="FF0000"/>
                </a:solidFill>
              </a:rPr>
              <a:t>Sigmund Freud (3 </a:t>
            </a:r>
            <a:r>
              <a:rPr lang="en-US" sz="3200" b="1" dirty="0" err="1">
                <a:solidFill>
                  <a:srgbClr val="FF0000"/>
                </a:solidFill>
              </a:rPr>
              <a:t>ensaios</a:t>
            </a:r>
            <a:r>
              <a:rPr lang="en-US" sz="3200" b="1" dirty="0">
                <a:solidFill>
                  <a:srgbClr val="FF0000"/>
                </a:solidFill>
              </a:rPr>
              <a:t>) (1905)</a:t>
            </a:r>
          </a:p>
          <a:p>
            <a:pPr lvl="1" algn="just">
              <a:lnSpc>
                <a:spcPct val="170000"/>
              </a:lnSpc>
            </a:pPr>
            <a:r>
              <a:rPr lang="en-US" sz="3200" dirty="0"/>
              <a:t>Alfred </a:t>
            </a:r>
            <a:r>
              <a:rPr lang="en-US" sz="3200" dirty="0" err="1"/>
              <a:t>Binet</a:t>
            </a:r>
            <a:r>
              <a:rPr lang="en-US" sz="3200" dirty="0"/>
              <a:t> (</a:t>
            </a:r>
            <a:r>
              <a:rPr lang="en-US" sz="3200" dirty="0" err="1"/>
              <a:t>primeiro</a:t>
            </a:r>
            <a:r>
              <a:rPr lang="en-US" sz="3200" dirty="0"/>
              <a:t> </a:t>
            </a:r>
            <a:r>
              <a:rPr lang="en-US" sz="3200" dirty="0" err="1"/>
              <a:t>teste</a:t>
            </a:r>
            <a:r>
              <a:rPr lang="en-US" sz="3200" dirty="0"/>
              <a:t> de </a:t>
            </a:r>
            <a:r>
              <a:rPr lang="en-US" sz="3200" dirty="0" err="1"/>
              <a:t>inteligência</a:t>
            </a:r>
            <a:r>
              <a:rPr lang="en-US" sz="3200" dirty="0"/>
              <a:t>) (1905)</a:t>
            </a:r>
          </a:p>
          <a:p>
            <a:pPr lvl="1" algn="just">
              <a:lnSpc>
                <a:spcPct val="170000"/>
              </a:lnSpc>
            </a:pPr>
            <a:r>
              <a:rPr lang="en-US" sz="3200" dirty="0"/>
              <a:t>Ivan Pavlov (1906)</a:t>
            </a:r>
          </a:p>
          <a:p>
            <a:pPr lvl="1" algn="just">
              <a:lnSpc>
                <a:spcPct val="170000"/>
              </a:lnSpc>
            </a:pPr>
            <a:r>
              <a:rPr lang="en-US" sz="3200" dirty="0"/>
              <a:t>Maria Montessori (1911)</a:t>
            </a:r>
          </a:p>
          <a:p>
            <a:pPr lvl="1" algn="just">
              <a:lnSpc>
                <a:spcPct val="170000"/>
              </a:lnSpc>
            </a:pPr>
            <a:r>
              <a:rPr lang="en-US" sz="3200" dirty="0"/>
              <a:t>John Watson (</a:t>
            </a:r>
            <a:r>
              <a:rPr lang="en-US" sz="3200" dirty="0" err="1"/>
              <a:t>Behavirorismo</a:t>
            </a:r>
            <a:r>
              <a:rPr lang="en-US" sz="3200" dirty="0"/>
              <a:t>; 1913)</a:t>
            </a:r>
          </a:p>
          <a:p>
            <a:pPr lvl="1" algn="just">
              <a:lnSpc>
                <a:spcPct val="170000"/>
              </a:lnSpc>
            </a:pPr>
            <a:r>
              <a:rPr lang="en-US" sz="3200" dirty="0"/>
              <a:t>Arnold Gesell (</a:t>
            </a:r>
            <a:r>
              <a:rPr lang="en-US" sz="3200" dirty="0" err="1"/>
              <a:t>estudos</a:t>
            </a:r>
            <a:r>
              <a:rPr lang="en-US" sz="3200" dirty="0"/>
              <a:t> </a:t>
            </a:r>
            <a:r>
              <a:rPr lang="en-US" sz="3200" dirty="0" err="1"/>
              <a:t>sobre</a:t>
            </a:r>
            <a:r>
              <a:rPr lang="en-US" sz="3200" dirty="0"/>
              <a:t> </a:t>
            </a:r>
            <a:r>
              <a:rPr lang="en-US" sz="3200" dirty="0" err="1"/>
              <a:t>maturação</a:t>
            </a:r>
            <a:r>
              <a:rPr lang="en-US" sz="3200" dirty="0"/>
              <a:t>) (1923)</a:t>
            </a:r>
          </a:p>
          <a:p>
            <a:pPr lvl="1" algn="just">
              <a:lnSpc>
                <a:spcPct val="170000"/>
              </a:lnSpc>
            </a:pPr>
            <a:r>
              <a:rPr lang="en-US" sz="3200" b="1" dirty="0">
                <a:solidFill>
                  <a:srgbClr val="FF0000"/>
                </a:solidFill>
              </a:rPr>
              <a:t>Jean Piaget (</a:t>
            </a:r>
            <a:r>
              <a:rPr lang="en-US" sz="3200" b="1" dirty="0" err="1">
                <a:solidFill>
                  <a:srgbClr val="FF0000"/>
                </a:solidFill>
              </a:rPr>
              <a:t>primeiro</a:t>
            </a:r>
            <a:r>
              <a:rPr lang="en-US" sz="3200" b="1" dirty="0">
                <a:solidFill>
                  <a:srgbClr val="FF0000"/>
                </a:solidFill>
              </a:rPr>
              <a:t> </a:t>
            </a:r>
            <a:r>
              <a:rPr lang="en-US" sz="3200" b="1" dirty="0" err="1">
                <a:solidFill>
                  <a:srgbClr val="FF0000"/>
                </a:solidFill>
              </a:rPr>
              <a:t>trabalho</a:t>
            </a:r>
            <a:r>
              <a:rPr lang="en-US" sz="3200" b="1" dirty="0">
                <a:solidFill>
                  <a:srgbClr val="FF0000"/>
                </a:solidFill>
              </a:rPr>
              <a:t> </a:t>
            </a:r>
            <a:r>
              <a:rPr lang="en-US" sz="3200" b="1" dirty="0" err="1">
                <a:solidFill>
                  <a:srgbClr val="FF0000"/>
                </a:solidFill>
              </a:rPr>
              <a:t>abrangente</a:t>
            </a:r>
            <a:r>
              <a:rPr lang="en-US" sz="3200" b="1" dirty="0">
                <a:solidFill>
                  <a:srgbClr val="FF0000"/>
                </a:solidFill>
              </a:rPr>
              <a:t>; </a:t>
            </a:r>
            <a:r>
              <a:rPr lang="en-US" sz="3200" b="1" i="1" dirty="0">
                <a:solidFill>
                  <a:srgbClr val="FF0000"/>
                </a:solidFill>
              </a:rPr>
              <a:t>The child’s </a:t>
            </a:r>
            <a:r>
              <a:rPr lang="en-US" sz="3200" b="1" i="1" dirty="0" err="1">
                <a:solidFill>
                  <a:srgbClr val="FF0000"/>
                </a:solidFill>
              </a:rPr>
              <a:t>comnception</a:t>
            </a:r>
            <a:r>
              <a:rPr lang="en-US" sz="3200" b="1" i="1" dirty="0">
                <a:solidFill>
                  <a:srgbClr val="FF0000"/>
                </a:solidFill>
              </a:rPr>
              <a:t> of the word</a:t>
            </a:r>
            <a:r>
              <a:rPr lang="en-US" sz="3200" b="1" dirty="0">
                <a:solidFill>
                  <a:srgbClr val="FF0000"/>
                </a:solidFill>
              </a:rPr>
              <a:t>) (1929)</a:t>
            </a:r>
          </a:p>
          <a:p>
            <a:pPr lvl="1" algn="just">
              <a:lnSpc>
                <a:spcPct val="170000"/>
              </a:lnSpc>
            </a:pPr>
            <a:r>
              <a:rPr lang="en-US" sz="3200" dirty="0"/>
              <a:t>B. F. Skinner (1938)</a:t>
            </a:r>
          </a:p>
          <a:p>
            <a:pPr lvl="1" algn="just">
              <a:lnSpc>
                <a:spcPct val="170000"/>
              </a:lnSpc>
            </a:pPr>
            <a:r>
              <a:rPr lang="en-US" sz="3200" b="1" dirty="0">
                <a:solidFill>
                  <a:srgbClr val="FF0000"/>
                </a:solidFill>
              </a:rPr>
              <a:t>René Spitz (1945)</a:t>
            </a:r>
          </a:p>
          <a:p>
            <a:pPr lvl="1" algn="just">
              <a:lnSpc>
                <a:spcPct val="170000"/>
              </a:lnSpc>
            </a:pPr>
            <a:r>
              <a:rPr lang="en-US" sz="3200" dirty="0"/>
              <a:t>Arnold Gesell (</a:t>
            </a:r>
            <a:r>
              <a:rPr lang="en-US" sz="3200" dirty="0" err="1"/>
              <a:t>livro</a:t>
            </a:r>
            <a:r>
              <a:rPr lang="en-US" sz="3200" dirty="0"/>
              <a:t> </a:t>
            </a:r>
            <a:r>
              <a:rPr lang="en-US" sz="3200" dirty="0" err="1"/>
              <a:t>para</a:t>
            </a:r>
            <a:r>
              <a:rPr lang="en-US" sz="3200" dirty="0"/>
              <a:t> </a:t>
            </a:r>
            <a:r>
              <a:rPr lang="en-US" sz="3200" dirty="0" err="1"/>
              <a:t>pais</a:t>
            </a:r>
            <a:r>
              <a:rPr lang="en-US" sz="3200" dirty="0"/>
              <a:t>, </a:t>
            </a:r>
            <a:r>
              <a:rPr lang="en-US" sz="3200" dirty="0" err="1"/>
              <a:t>desenvolvimento</a:t>
            </a:r>
            <a:r>
              <a:rPr lang="en-US" sz="3200" dirty="0"/>
              <a:t> </a:t>
            </a:r>
            <a:r>
              <a:rPr lang="en-US" sz="3200" dirty="0" err="1"/>
              <a:t>normativo</a:t>
            </a:r>
            <a:r>
              <a:rPr lang="en-US" sz="3200" dirty="0"/>
              <a:t>) (1946)</a:t>
            </a:r>
          </a:p>
          <a:p>
            <a:pPr lvl="1" algn="just">
              <a:lnSpc>
                <a:spcPct val="170000"/>
              </a:lnSpc>
            </a:pPr>
            <a:r>
              <a:rPr lang="en-US" sz="3200" b="1" dirty="0">
                <a:solidFill>
                  <a:srgbClr val="FF0000"/>
                </a:solidFill>
              </a:rPr>
              <a:t>Erik Erikson (</a:t>
            </a:r>
            <a:r>
              <a:rPr lang="en-US" sz="3200" b="1" i="1" dirty="0" err="1">
                <a:solidFill>
                  <a:srgbClr val="FF0000"/>
                </a:solidFill>
              </a:rPr>
              <a:t>Infância</a:t>
            </a:r>
            <a:r>
              <a:rPr lang="en-US" sz="3200" b="1" i="1" dirty="0">
                <a:solidFill>
                  <a:srgbClr val="FF0000"/>
                </a:solidFill>
              </a:rPr>
              <a:t> e </a:t>
            </a:r>
            <a:r>
              <a:rPr lang="en-US" sz="3200" b="1" i="1" dirty="0" err="1">
                <a:solidFill>
                  <a:srgbClr val="FF0000"/>
                </a:solidFill>
              </a:rPr>
              <a:t>Sociedade</a:t>
            </a:r>
            <a:r>
              <a:rPr lang="en-US" sz="3200" b="1" dirty="0">
                <a:solidFill>
                  <a:srgbClr val="FF0000"/>
                </a:solidFill>
              </a:rPr>
              <a:t>; </a:t>
            </a:r>
            <a:r>
              <a:rPr lang="en-US" sz="3200" b="1" dirty="0" err="1">
                <a:solidFill>
                  <a:srgbClr val="FF0000"/>
                </a:solidFill>
              </a:rPr>
              <a:t>oito</a:t>
            </a:r>
            <a:r>
              <a:rPr lang="en-US" sz="3200" b="1" dirty="0">
                <a:solidFill>
                  <a:srgbClr val="FF0000"/>
                </a:solidFill>
              </a:rPr>
              <a:t> </a:t>
            </a:r>
            <a:r>
              <a:rPr lang="en-US" sz="3200" b="1" dirty="0" err="1">
                <a:solidFill>
                  <a:srgbClr val="FF0000"/>
                </a:solidFill>
              </a:rPr>
              <a:t>estágios</a:t>
            </a:r>
            <a:r>
              <a:rPr lang="en-US" sz="3200" b="1" dirty="0">
                <a:solidFill>
                  <a:srgbClr val="FF0000"/>
                </a:solidFill>
              </a:rPr>
              <a:t>) (1950)</a:t>
            </a:r>
          </a:p>
          <a:p>
            <a:pPr lvl="1" algn="just">
              <a:lnSpc>
                <a:spcPct val="170000"/>
              </a:lnSpc>
            </a:pPr>
            <a:r>
              <a:rPr lang="en-US" sz="3200" dirty="0"/>
              <a:t>Arnold Gesell (</a:t>
            </a:r>
            <a:r>
              <a:rPr lang="en-US" sz="3200" dirty="0" err="1"/>
              <a:t>livro</a:t>
            </a:r>
            <a:r>
              <a:rPr lang="en-US" sz="3200" dirty="0"/>
              <a:t> </a:t>
            </a:r>
            <a:r>
              <a:rPr lang="en-US" sz="3200" dirty="0" err="1"/>
              <a:t>sobre</a:t>
            </a:r>
            <a:r>
              <a:rPr lang="en-US" sz="3200" dirty="0"/>
              <a:t> </a:t>
            </a:r>
            <a:r>
              <a:rPr lang="en-US" sz="3200" dirty="0" err="1"/>
              <a:t>desenvolvimento</a:t>
            </a:r>
            <a:r>
              <a:rPr lang="en-US" sz="3200" dirty="0"/>
              <a:t> </a:t>
            </a:r>
            <a:r>
              <a:rPr lang="en-US" sz="3200" dirty="0" err="1"/>
              <a:t>normativo</a:t>
            </a:r>
            <a:r>
              <a:rPr lang="en-US" sz="3200" dirty="0"/>
              <a:t> </a:t>
            </a:r>
            <a:r>
              <a:rPr lang="en-US" sz="3200" dirty="0" err="1"/>
              <a:t>na</a:t>
            </a:r>
            <a:r>
              <a:rPr lang="en-US" sz="3200" dirty="0"/>
              <a:t> </a:t>
            </a:r>
            <a:r>
              <a:rPr lang="en-US" sz="3200" dirty="0" err="1"/>
              <a:t>adolescência</a:t>
            </a:r>
            <a:r>
              <a:rPr lang="en-US" sz="3200" dirty="0"/>
              <a:t>) (1956)</a:t>
            </a:r>
          </a:p>
          <a:p>
            <a:pPr lvl="1" algn="just">
              <a:lnSpc>
                <a:spcPct val="170000"/>
              </a:lnSpc>
            </a:pPr>
            <a:r>
              <a:rPr lang="en-US" sz="3200" dirty="0"/>
              <a:t>Lawrence Kohlberg (</a:t>
            </a:r>
            <a:r>
              <a:rPr lang="en-US" sz="3200" dirty="0" err="1"/>
              <a:t>dissertação</a:t>
            </a:r>
            <a:r>
              <a:rPr lang="en-US" sz="3200" dirty="0"/>
              <a:t>, </a:t>
            </a:r>
            <a:r>
              <a:rPr lang="en-US" sz="3200" dirty="0" err="1"/>
              <a:t>teoria</a:t>
            </a:r>
            <a:r>
              <a:rPr lang="en-US" sz="3200" dirty="0"/>
              <a:t> do </a:t>
            </a:r>
            <a:r>
              <a:rPr lang="en-US" sz="3200" dirty="0" err="1"/>
              <a:t>desenvolvimento</a:t>
            </a:r>
            <a:r>
              <a:rPr lang="en-US" sz="3200" dirty="0"/>
              <a:t> moral) (1958)</a:t>
            </a:r>
          </a:p>
          <a:p>
            <a:pPr lvl="1" algn="just">
              <a:lnSpc>
                <a:spcPct val="170000"/>
              </a:lnSpc>
            </a:pPr>
            <a:endParaRPr lang="en-US" b="1" dirty="0">
              <a:solidFill>
                <a:srgbClr val="FF0000"/>
              </a:solidFill>
            </a:endParaRPr>
          </a:p>
          <a:p>
            <a:endParaRPr lang="en-US" dirty="0"/>
          </a:p>
        </p:txBody>
      </p:sp>
      <p:sp>
        <p:nvSpPr>
          <p:cNvPr id="7" name="Content Placeholder 6"/>
          <p:cNvSpPr>
            <a:spLocks noGrp="1"/>
          </p:cNvSpPr>
          <p:nvPr>
            <p:ph sz="half" idx="2"/>
          </p:nvPr>
        </p:nvSpPr>
        <p:spPr/>
        <p:txBody>
          <a:bodyPr>
            <a:normAutofit fontScale="25000" lnSpcReduction="20000"/>
          </a:bodyPr>
          <a:lstStyle/>
          <a:p>
            <a:pPr>
              <a:lnSpc>
                <a:spcPct val="170000"/>
              </a:lnSpc>
              <a:buFontTx/>
              <a:buChar char="-"/>
            </a:pPr>
            <a:r>
              <a:rPr lang="en-US" sz="3200" b="1" dirty="0">
                <a:solidFill>
                  <a:srgbClr val="FF0000"/>
                </a:solidFill>
              </a:rPr>
              <a:t>John </a:t>
            </a:r>
            <a:r>
              <a:rPr lang="en-US" sz="3200" b="1" dirty="0" err="1">
                <a:solidFill>
                  <a:srgbClr val="FF0000"/>
                </a:solidFill>
              </a:rPr>
              <a:t>Bowlby</a:t>
            </a:r>
            <a:r>
              <a:rPr lang="en-US" sz="3200" b="1" dirty="0">
                <a:solidFill>
                  <a:srgbClr val="FF0000"/>
                </a:solidFill>
              </a:rPr>
              <a:t> (</a:t>
            </a:r>
            <a:r>
              <a:rPr lang="en-US" sz="3200" b="1" dirty="0" err="1">
                <a:solidFill>
                  <a:srgbClr val="FF0000"/>
                </a:solidFill>
              </a:rPr>
              <a:t>primeira</a:t>
            </a:r>
            <a:r>
              <a:rPr lang="en-US" sz="3200" b="1" dirty="0">
                <a:solidFill>
                  <a:srgbClr val="FF0000"/>
                </a:solidFill>
              </a:rPr>
              <a:t> </a:t>
            </a:r>
            <a:r>
              <a:rPr lang="en-US" sz="3200" b="1" dirty="0" err="1">
                <a:solidFill>
                  <a:srgbClr val="FF0000"/>
                </a:solidFill>
              </a:rPr>
              <a:t>descrição</a:t>
            </a:r>
            <a:r>
              <a:rPr lang="en-US" sz="3200" b="1" dirty="0">
                <a:solidFill>
                  <a:srgbClr val="FF0000"/>
                </a:solidFill>
              </a:rPr>
              <a:t> da </a:t>
            </a:r>
            <a:r>
              <a:rPr lang="en-US" sz="3200" b="1" dirty="0" err="1">
                <a:solidFill>
                  <a:srgbClr val="FF0000"/>
                </a:solidFill>
              </a:rPr>
              <a:t>sua</a:t>
            </a:r>
            <a:r>
              <a:rPr lang="en-US" sz="3200" b="1" dirty="0">
                <a:solidFill>
                  <a:srgbClr val="FF0000"/>
                </a:solidFill>
              </a:rPr>
              <a:t> </a:t>
            </a:r>
            <a:r>
              <a:rPr lang="en-US" sz="3200" b="1" dirty="0" err="1">
                <a:solidFill>
                  <a:srgbClr val="FF0000"/>
                </a:solidFill>
              </a:rPr>
              <a:t>teoria</a:t>
            </a:r>
            <a:r>
              <a:rPr lang="en-US" sz="3200" b="1" dirty="0">
                <a:solidFill>
                  <a:srgbClr val="FF0000"/>
                </a:solidFill>
              </a:rPr>
              <a:t> </a:t>
            </a:r>
            <a:r>
              <a:rPr lang="en-US" sz="3200" b="1" dirty="0" err="1">
                <a:solidFill>
                  <a:srgbClr val="FF0000"/>
                </a:solidFill>
              </a:rPr>
              <a:t>etológica</a:t>
            </a:r>
            <a:r>
              <a:rPr lang="en-US" sz="3200" b="1" dirty="0">
                <a:solidFill>
                  <a:srgbClr val="FF0000"/>
                </a:solidFill>
              </a:rPr>
              <a:t> do </a:t>
            </a:r>
            <a:r>
              <a:rPr lang="en-US" sz="3200" b="1" dirty="0" err="1">
                <a:solidFill>
                  <a:srgbClr val="FF0000"/>
                </a:solidFill>
              </a:rPr>
              <a:t>apego</a:t>
            </a:r>
            <a:r>
              <a:rPr lang="en-US" sz="3200" b="1" dirty="0">
                <a:solidFill>
                  <a:srgbClr val="FF0000"/>
                </a:solidFill>
              </a:rPr>
              <a:t>) (1958)</a:t>
            </a:r>
          </a:p>
          <a:p>
            <a:pPr>
              <a:lnSpc>
                <a:spcPct val="170000"/>
              </a:lnSpc>
              <a:buFontTx/>
              <a:buChar char="-"/>
            </a:pPr>
            <a:r>
              <a:rPr lang="en-US" sz="3200" dirty="0"/>
              <a:t>Noam Chomsky (</a:t>
            </a:r>
            <a:r>
              <a:rPr lang="en-US" sz="3200" dirty="0" err="1"/>
              <a:t>crítica</a:t>
            </a:r>
            <a:r>
              <a:rPr lang="en-US" sz="3200" dirty="0"/>
              <a:t> a Skinner) 1959</a:t>
            </a:r>
          </a:p>
          <a:p>
            <a:pPr>
              <a:lnSpc>
                <a:spcPct val="170000"/>
              </a:lnSpc>
              <a:buFontTx/>
              <a:buChar char="-"/>
            </a:pPr>
            <a:r>
              <a:rPr lang="en-US" sz="3200" dirty="0"/>
              <a:t>Carl Rogers (</a:t>
            </a:r>
            <a:r>
              <a:rPr lang="en-US" sz="3200" i="1" dirty="0" err="1"/>
              <a:t>Tornar</a:t>
            </a:r>
            <a:r>
              <a:rPr lang="en-US" sz="3200" i="1" dirty="0"/>
              <a:t>-se Pessoa</a:t>
            </a:r>
            <a:r>
              <a:rPr lang="en-US" sz="3200" dirty="0"/>
              <a:t>) (1961)</a:t>
            </a:r>
          </a:p>
          <a:p>
            <a:pPr>
              <a:lnSpc>
                <a:spcPct val="170000"/>
              </a:lnSpc>
              <a:buFontTx/>
              <a:buChar char="-"/>
            </a:pPr>
            <a:r>
              <a:rPr lang="en-US" sz="3200" dirty="0"/>
              <a:t>Albert Bandura (</a:t>
            </a:r>
            <a:r>
              <a:rPr lang="en-US" sz="3200" dirty="0" err="1"/>
              <a:t>estudos</a:t>
            </a:r>
            <a:r>
              <a:rPr lang="en-US" sz="3200" dirty="0"/>
              <a:t> </a:t>
            </a:r>
            <a:r>
              <a:rPr lang="en-US" sz="3200" dirty="0" err="1"/>
              <a:t>sobre</a:t>
            </a:r>
            <a:r>
              <a:rPr lang="en-US" sz="3200" dirty="0"/>
              <a:t> a </a:t>
            </a:r>
            <a:r>
              <a:rPr lang="en-US" sz="3200" dirty="0" err="1"/>
              <a:t>imitação</a:t>
            </a:r>
            <a:r>
              <a:rPr lang="en-US" sz="3200" dirty="0"/>
              <a:t> ~ </a:t>
            </a:r>
            <a:r>
              <a:rPr lang="en-US" sz="3200" dirty="0" err="1"/>
              <a:t>agressão</a:t>
            </a:r>
            <a:r>
              <a:rPr lang="en-US" sz="3200" dirty="0"/>
              <a:t>) (1963)</a:t>
            </a:r>
          </a:p>
          <a:p>
            <a:pPr>
              <a:lnSpc>
                <a:spcPct val="170000"/>
              </a:lnSpc>
              <a:buFontTx/>
              <a:buChar char="-"/>
            </a:pPr>
            <a:r>
              <a:rPr lang="en-US" sz="3200" dirty="0"/>
              <a:t>John e Beatrice Whiting (</a:t>
            </a:r>
            <a:r>
              <a:rPr lang="en-US" sz="3200" dirty="0" err="1"/>
              <a:t>antropologia</a:t>
            </a:r>
            <a:r>
              <a:rPr lang="en-US" sz="3200" dirty="0"/>
              <a:t>) (1963)</a:t>
            </a:r>
          </a:p>
          <a:p>
            <a:pPr>
              <a:lnSpc>
                <a:spcPct val="170000"/>
              </a:lnSpc>
              <a:buFontTx/>
              <a:buChar char="-"/>
            </a:pPr>
            <a:r>
              <a:rPr lang="en-US" sz="3200" dirty="0"/>
              <a:t>Harry Harlow (</a:t>
            </a:r>
            <a:r>
              <a:rPr lang="en-US" sz="3200" dirty="0" err="1"/>
              <a:t>macacos</a:t>
            </a:r>
            <a:r>
              <a:rPr lang="en-US" sz="3200" dirty="0"/>
              <a:t>, </a:t>
            </a:r>
            <a:r>
              <a:rPr lang="en-US" sz="3200" dirty="0" err="1"/>
              <a:t>contato</a:t>
            </a:r>
            <a:r>
              <a:rPr lang="en-US" sz="3200" dirty="0"/>
              <a:t> </a:t>
            </a:r>
            <a:r>
              <a:rPr lang="en-US" sz="3200" dirty="0" err="1"/>
              <a:t>físico</a:t>
            </a:r>
            <a:r>
              <a:rPr lang="en-US" sz="3200" dirty="0"/>
              <a:t> ~</a:t>
            </a:r>
            <a:r>
              <a:rPr lang="en-US" sz="3200" dirty="0" err="1"/>
              <a:t>apego</a:t>
            </a:r>
            <a:r>
              <a:rPr lang="en-US" sz="3200" dirty="0"/>
              <a:t>) (1965)</a:t>
            </a:r>
          </a:p>
          <a:p>
            <a:pPr>
              <a:lnSpc>
                <a:spcPct val="170000"/>
              </a:lnSpc>
              <a:buFontTx/>
              <a:buChar char="-"/>
            </a:pPr>
            <a:r>
              <a:rPr lang="en-US" sz="3200" dirty="0"/>
              <a:t>Vila </a:t>
            </a:r>
            <a:r>
              <a:rPr lang="en-US" sz="3200" dirty="0" err="1"/>
              <a:t>Sésamo</a:t>
            </a:r>
            <a:r>
              <a:rPr lang="en-US" sz="3200" dirty="0"/>
              <a:t> (1969)</a:t>
            </a:r>
          </a:p>
          <a:p>
            <a:pPr>
              <a:lnSpc>
                <a:spcPct val="170000"/>
              </a:lnSpc>
              <a:buFontTx/>
              <a:buChar char="-"/>
            </a:pPr>
            <a:r>
              <a:rPr lang="en-US" sz="3200" dirty="0"/>
              <a:t>Albert Bandura (</a:t>
            </a:r>
            <a:r>
              <a:rPr lang="en-US" sz="3200" dirty="0" err="1"/>
              <a:t>Teoria</a:t>
            </a:r>
            <a:r>
              <a:rPr lang="en-US" sz="3200" dirty="0"/>
              <a:t> </a:t>
            </a:r>
            <a:r>
              <a:rPr lang="en-US" sz="3200" dirty="0" err="1"/>
              <a:t>sociocogntiva</a:t>
            </a:r>
            <a:r>
              <a:rPr lang="en-US" sz="3200" dirty="0"/>
              <a:t> da </a:t>
            </a:r>
            <a:r>
              <a:rPr lang="en-US" sz="3200" dirty="0" err="1"/>
              <a:t>aprendizagem</a:t>
            </a:r>
            <a:r>
              <a:rPr lang="en-US" sz="3200" dirty="0"/>
              <a:t> social) (1977)</a:t>
            </a:r>
          </a:p>
          <a:p>
            <a:pPr>
              <a:lnSpc>
                <a:spcPct val="170000"/>
              </a:lnSpc>
              <a:buFontTx/>
              <a:buChar char="-"/>
            </a:pPr>
            <a:r>
              <a:rPr lang="en-US" sz="3200" dirty="0">
                <a:solidFill>
                  <a:srgbClr val="FF0000"/>
                </a:solidFill>
              </a:rPr>
              <a:t>Mary Ainsworth (</a:t>
            </a:r>
            <a:r>
              <a:rPr lang="en-US" sz="3200" i="1" dirty="0">
                <a:solidFill>
                  <a:srgbClr val="FF0000"/>
                </a:solidFill>
              </a:rPr>
              <a:t>Patterns of attachment</a:t>
            </a:r>
            <a:r>
              <a:rPr lang="en-US" sz="3200" dirty="0">
                <a:solidFill>
                  <a:srgbClr val="FF0000"/>
                </a:solidFill>
              </a:rPr>
              <a:t>)</a:t>
            </a:r>
          </a:p>
          <a:p>
            <a:pPr>
              <a:lnSpc>
                <a:spcPct val="170000"/>
              </a:lnSpc>
              <a:buFontTx/>
              <a:buChar char="-"/>
            </a:pPr>
            <a:r>
              <a:rPr lang="en-US" sz="3200" dirty="0" err="1"/>
              <a:t>Urie</a:t>
            </a:r>
            <a:r>
              <a:rPr lang="en-US" sz="3200" dirty="0"/>
              <a:t> </a:t>
            </a:r>
            <a:r>
              <a:rPr lang="en-US" sz="3200" dirty="0" err="1"/>
              <a:t>Bronfenbrenner</a:t>
            </a:r>
            <a:r>
              <a:rPr lang="en-US" sz="3200" dirty="0"/>
              <a:t> (A </a:t>
            </a:r>
            <a:r>
              <a:rPr lang="en-US" sz="3200" dirty="0" err="1"/>
              <a:t>ecologia</a:t>
            </a:r>
            <a:r>
              <a:rPr lang="en-US" sz="3200" dirty="0"/>
              <a:t> do </a:t>
            </a:r>
            <a:r>
              <a:rPr lang="en-US" sz="3200" dirty="0" err="1"/>
              <a:t>desenvolvimento</a:t>
            </a:r>
            <a:r>
              <a:rPr lang="en-US" sz="3200" dirty="0"/>
              <a:t> </a:t>
            </a:r>
            <a:r>
              <a:rPr lang="en-US" sz="3200" dirty="0" err="1"/>
              <a:t>humano</a:t>
            </a:r>
            <a:r>
              <a:rPr lang="en-US" sz="3200" dirty="0"/>
              <a:t>; </a:t>
            </a:r>
            <a:r>
              <a:rPr lang="en-US" sz="3200" dirty="0" err="1"/>
              <a:t>importância</a:t>
            </a:r>
            <a:r>
              <a:rPr lang="en-US" sz="3200" dirty="0"/>
              <a:t> dos </a:t>
            </a:r>
            <a:r>
              <a:rPr lang="en-US" sz="3200" dirty="0" err="1"/>
              <a:t>contextos</a:t>
            </a:r>
            <a:r>
              <a:rPr lang="en-US" sz="3200" dirty="0"/>
              <a:t>) (1979)</a:t>
            </a:r>
          </a:p>
          <a:p>
            <a:pPr>
              <a:lnSpc>
                <a:spcPct val="170000"/>
              </a:lnSpc>
              <a:buFontTx/>
              <a:buChar char="-"/>
            </a:pPr>
            <a:r>
              <a:rPr lang="en-US" sz="3200" i="1" dirty="0"/>
              <a:t>From neurons to neighborhood </a:t>
            </a:r>
            <a:r>
              <a:rPr lang="en-US" sz="3200" dirty="0"/>
              <a:t>(</a:t>
            </a:r>
            <a:r>
              <a:rPr lang="en-US" sz="3200" dirty="0" err="1"/>
              <a:t>estado</a:t>
            </a:r>
            <a:r>
              <a:rPr lang="en-US" sz="3200" dirty="0"/>
              <a:t> </a:t>
            </a:r>
            <a:r>
              <a:rPr lang="en-US" sz="3200" dirty="0" err="1"/>
              <a:t>atual</a:t>
            </a:r>
            <a:r>
              <a:rPr lang="en-US" sz="3200" dirty="0"/>
              <a:t> do </a:t>
            </a:r>
            <a:r>
              <a:rPr lang="en-US" sz="3200" dirty="0" err="1"/>
              <a:t>conhecimento</a:t>
            </a:r>
            <a:r>
              <a:rPr lang="en-US" sz="3200" dirty="0"/>
              <a:t> </a:t>
            </a:r>
            <a:r>
              <a:rPr lang="en-US" sz="3200" dirty="0" err="1"/>
              <a:t>até</a:t>
            </a:r>
            <a:r>
              <a:rPr lang="en-US" sz="3200" dirty="0"/>
              <a:t> </a:t>
            </a:r>
            <a:r>
              <a:rPr lang="en-US" sz="3200" dirty="0" err="1"/>
              <a:t>os</a:t>
            </a:r>
            <a:r>
              <a:rPr lang="en-US" sz="3200" dirty="0"/>
              <a:t> 5 </a:t>
            </a:r>
            <a:r>
              <a:rPr lang="en-US" sz="3200" dirty="0" err="1"/>
              <a:t>anos</a:t>
            </a:r>
            <a:r>
              <a:rPr lang="is-IS" sz="3200" dirty="0"/>
              <a:t>…) (2000)</a:t>
            </a:r>
            <a:endParaRPr lang="en-US" sz="3200" dirty="0"/>
          </a:p>
          <a:p>
            <a:endParaRPr lang="en-US" dirty="0"/>
          </a:p>
        </p:txBody>
      </p:sp>
      <p:sp>
        <p:nvSpPr>
          <p:cNvPr id="4" name="Slide Number Placeholder 3"/>
          <p:cNvSpPr>
            <a:spLocks noGrp="1"/>
          </p:cNvSpPr>
          <p:nvPr>
            <p:ph type="sldNum" sz="quarter" idx="12"/>
          </p:nvPr>
        </p:nvSpPr>
        <p:spPr/>
        <p:txBody>
          <a:bodyPr/>
          <a:lstStyle/>
          <a:p>
            <a:fld id="{93A11F19-8D5E-6F42-A967-CB31FE886518}" type="slidenum">
              <a:rPr lang="en-US" smtClean="0"/>
              <a:t>16</a:t>
            </a:fld>
            <a:endParaRPr lang="en-US"/>
          </a:p>
        </p:txBody>
      </p:sp>
    </p:spTree>
    <p:extLst>
      <p:ext uri="{BB962C8B-B14F-4D97-AF65-F5344CB8AC3E}">
        <p14:creationId xmlns:p14="http://schemas.microsoft.com/office/powerpoint/2010/main" val="3271562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pt-BR" sz="3100" b="1" dirty="0"/>
            </a:br>
            <a:r>
              <a:rPr lang="pt-BR" sz="2700" b="1" dirty="0"/>
              <a:t>3. Temas abordados e temas polêmicos colocados nessa perspectiva de entendimento do ser humano</a:t>
            </a:r>
            <a:br>
              <a:rPr lang="pt-BR" b="1" dirty="0"/>
            </a:br>
            <a:endParaRPr lang="en-US" dirty="0"/>
          </a:p>
        </p:txBody>
      </p:sp>
      <p:sp>
        <p:nvSpPr>
          <p:cNvPr id="3" name="Content Placeholder 2"/>
          <p:cNvSpPr>
            <a:spLocks noGrp="1"/>
          </p:cNvSpPr>
          <p:nvPr>
            <p:ph idx="1"/>
          </p:nvPr>
        </p:nvSpPr>
        <p:spPr/>
        <p:txBody>
          <a:bodyPr>
            <a:normAutofit fontScale="62500" lnSpcReduction="20000"/>
          </a:bodyPr>
          <a:lstStyle/>
          <a:p>
            <a:pPr>
              <a:lnSpc>
                <a:spcPct val="170000"/>
              </a:lnSpc>
              <a:buNone/>
            </a:pPr>
            <a:r>
              <a:rPr lang="pt-BR" b="1" dirty="0"/>
              <a:t>	</a:t>
            </a:r>
            <a:r>
              <a:rPr lang="pt-BR" sz="2600" b="1" i="1" dirty="0" err="1"/>
              <a:t>Nature</a:t>
            </a:r>
            <a:r>
              <a:rPr lang="pt-BR" sz="2600" b="1" dirty="0"/>
              <a:t> versus </a:t>
            </a:r>
            <a:r>
              <a:rPr lang="pt-BR" sz="2600" b="1" i="1" dirty="0" err="1"/>
              <a:t>nurture</a:t>
            </a:r>
            <a:r>
              <a:rPr lang="pt-BR" sz="2600" b="1" dirty="0"/>
              <a:t>: biologia e cultura, inato e aprendido, indivíduo e sociedade</a:t>
            </a:r>
          </a:p>
          <a:p>
            <a:pPr>
              <a:lnSpc>
                <a:spcPct val="170000"/>
              </a:lnSpc>
              <a:buNone/>
            </a:pPr>
            <a:r>
              <a:rPr lang="pt-BR" sz="2600" b="1" dirty="0"/>
              <a:t>	O estado inicial do bebê: suas capacidades e imaturidades</a:t>
            </a:r>
          </a:p>
          <a:p>
            <a:pPr>
              <a:lnSpc>
                <a:spcPct val="170000"/>
              </a:lnSpc>
              <a:buNone/>
            </a:pPr>
            <a:r>
              <a:rPr lang="pt-BR" sz="2600" b="1" dirty="0"/>
              <a:t>	Redução do desenvolvimento aos aspectos instintuais</a:t>
            </a:r>
          </a:p>
          <a:p>
            <a:pPr>
              <a:lnSpc>
                <a:spcPct val="170000"/>
              </a:lnSpc>
              <a:buNone/>
            </a:pPr>
            <a:r>
              <a:rPr lang="pt-BR" sz="2600" b="1" dirty="0"/>
              <a:t>	Processo de constituição do </a:t>
            </a:r>
            <a:r>
              <a:rPr lang="pt-BR" sz="2600" b="1" i="1" dirty="0"/>
              <a:t>self</a:t>
            </a:r>
            <a:endParaRPr lang="pt-BR" sz="2600" b="1" dirty="0"/>
          </a:p>
          <a:p>
            <a:pPr>
              <a:lnSpc>
                <a:spcPct val="170000"/>
              </a:lnSpc>
              <a:buNone/>
            </a:pPr>
            <a:r>
              <a:rPr lang="pt-BR" sz="2600" b="1" dirty="0"/>
              <a:t>    	Compreensão dos afetos nos desenvolvimentos afetivo e cognitivo</a:t>
            </a:r>
          </a:p>
          <a:p>
            <a:pPr>
              <a:lnSpc>
                <a:spcPct val="170000"/>
              </a:lnSpc>
              <a:buNone/>
            </a:pPr>
            <a:r>
              <a:rPr lang="pt-BR" sz="2600" b="1" dirty="0"/>
              <a:t>    	A constituição da lei moral</a:t>
            </a:r>
          </a:p>
          <a:p>
            <a:pPr>
              <a:lnSpc>
                <a:spcPct val="170000"/>
              </a:lnSpc>
              <a:buNone/>
            </a:pPr>
            <a:r>
              <a:rPr lang="pt-BR" sz="2600" b="1" dirty="0"/>
              <a:t>	A compreensão integrada do desenvolvimento dos aspectos cognitivos</a:t>
            </a:r>
          </a:p>
          <a:p>
            <a:pPr>
              <a:lnSpc>
                <a:spcPct val="170000"/>
              </a:lnSpc>
              <a:buNone/>
            </a:pPr>
            <a:r>
              <a:rPr lang="pt-BR" sz="2600" b="1" dirty="0"/>
              <a:t>		 e dos aspectos afetivos do ser humano</a:t>
            </a:r>
          </a:p>
          <a:p>
            <a:pPr>
              <a:lnSpc>
                <a:spcPct val="170000"/>
              </a:lnSpc>
              <a:buNone/>
            </a:pPr>
            <a:r>
              <a:rPr lang="pt-BR" sz="2600" b="1" dirty="0"/>
              <a:t>	Teoria da cultura</a:t>
            </a:r>
          </a:p>
          <a:p>
            <a:pPr>
              <a:lnSpc>
                <a:spcPct val="170000"/>
              </a:lnSpc>
              <a:buNone/>
            </a:pPr>
            <a:r>
              <a:rPr lang="pt-BR" sz="2600" b="1" dirty="0"/>
              <a:t>	Diferença entre tratar e ensinar</a:t>
            </a:r>
          </a:p>
          <a:p>
            <a:pPr marL="0" indent="0">
              <a:buNone/>
            </a:pPr>
            <a:endParaRPr lang="en-US" dirty="0"/>
          </a:p>
        </p:txBody>
      </p:sp>
      <p:sp>
        <p:nvSpPr>
          <p:cNvPr id="4" name="Slide Number Placeholder 3"/>
          <p:cNvSpPr>
            <a:spLocks noGrp="1"/>
          </p:cNvSpPr>
          <p:nvPr>
            <p:ph type="sldNum" sz="quarter" idx="12"/>
          </p:nvPr>
        </p:nvSpPr>
        <p:spPr/>
        <p:txBody>
          <a:bodyPr/>
          <a:lstStyle/>
          <a:p>
            <a:fld id="{AF77E75A-E3CB-47AE-BED1-145DBA778CAD}" type="slidenum">
              <a:rPr lang="pt-BR" smtClean="0"/>
              <a:pPr/>
              <a:t>17</a:t>
            </a:fld>
            <a:endParaRPr lang="pt-BR"/>
          </a:p>
        </p:txBody>
      </p:sp>
    </p:spTree>
    <p:extLst>
      <p:ext uri="{BB962C8B-B14F-4D97-AF65-F5344CB8AC3E}">
        <p14:creationId xmlns:p14="http://schemas.microsoft.com/office/powerpoint/2010/main" val="5449679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br>
              <a:rPr lang="en-US" sz="2700" b="1" dirty="0"/>
            </a:br>
            <a:r>
              <a:rPr lang="en-US" sz="2700" b="1" dirty="0"/>
              <a:t>4. As </a:t>
            </a:r>
            <a:r>
              <a:rPr lang="en-US" sz="2700" b="1" dirty="0" err="1"/>
              <a:t>primeiras</a:t>
            </a:r>
            <a:r>
              <a:rPr lang="en-US" sz="2700" b="1" dirty="0"/>
              <a:t> </a:t>
            </a:r>
            <a:r>
              <a:rPr lang="en-US" sz="2700" b="1" dirty="0" err="1"/>
              <a:t>teorias</a:t>
            </a:r>
            <a:r>
              <a:rPr lang="en-US" sz="2700" b="1" dirty="0"/>
              <a:t> </a:t>
            </a:r>
            <a:r>
              <a:rPr lang="en-US" sz="2700" b="1" dirty="0" err="1"/>
              <a:t>científicas</a:t>
            </a:r>
            <a:r>
              <a:rPr lang="en-US" sz="2700" b="1" dirty="0"/>
              <a:t> do </a:t>
            </a:r>
            <a:r>
              <a:rPr lang="en-US" sz="2700" b="1" dirty="0" err="1"/>
              <a:t>desenvolvimento</a:t>
            </a:r>
            <a:r>
              <a:rPr lang="en-US" sz="2700" b="1" dirty="0"/>
              <a:t> :</a:t>
            </a:r>
            <a:br>
              <a:rPr lang="en-US" sz="2400" b="1" dirty="0"/>
            </a:br>
            <a:br>
              <a:rPr lang="en-US" sz="2400" b="1" dirty="0"/>
            </a:br>
            <a:r>
              <a:rPr lang="en-US" sz="3200" b="1" dirty="0"/>
              <a:t>Piaget e Freud</a:t>
            </a:r>
            <a:br>
              <a:rPr lang="en-US" sz="3200" b="1" dirty="0"/>
            </a:br>
            <a:endParaRPr lang="en-US" sz="3200" dirty="0"/>
          </a:p>
        </p:txBody>
      </p:sp>
      <p:sp>
        <p:nvSpPr>
          <p:cNvPr id="3" name="Content Placeholder 2"/>
          <p:cNvSpPr>
            <a:spLocks noGrp="1"/>
          </p:cNvSpPr>
          <p:nvPr>
            <p:ph idx="1"/>
          </p:nvPr>
        </p:nvSpPr>
        <p:spPr/>
        <p:txBody>
          <a:bodyPr>
            <a:normAutofit fontScale="92500" lnSpcReduction="20000"/>
          </a:bodyPr>
          <a:lstStyle/>
          <a:p>
            <a:pPr marL="0" lvl="1" indent="0">
              <a:lnSpc>
                <a:spcPct val="150000"/>
              </a:lnSpc>
              <a:buNone/>
            </a:pPr>
            <a:endParaRPr lang="pt-BR" sz="2000" dirty="0"/>
          </a:p>
          <a:p>
            <a:pPr marL="0" lvl="1" indent="0" algn="just">
              <a:lnSpc>
                <a:spcPct val="150000"/>
              </a:lnSpc>
              <a:buNone/>
            </a:pPr>
            <a:r>
              <a:rPr lang="pt-BR" sz="2400" dirty="0"/>
              <a:t>A psicologia genética de Piaget é, ao lado da psicanálise, a única psicologia do desenvolvimento que conseguiu construir uma rede coerente de proposições, que expõe o desenvolvimento psicológico e explica o comportamento. </a:t>
            </a:r>
            <a:r>
              <a:rPr lang="pt-BR" sz="1200" dirty="0"/>
              <a:t>(</a:t>
            </a:r>
            <a:r>
              <a:rPr lang="pt-BR" sz="1200" dirty="0" err="1"/>
              <a:t>Cobliner</a:t>
            </a:r>
            <a:r>
              <a:rPr lang="pt-BR" sz="1200" dirty="0"/>
              <a:t>, W. Godfrey. (1965). A escola de psicologia genética de Genebra e a psicanálise: paralelos e equivalências In R. A. </a:t>
            </a:r>
            <a:r>
              <a:rPr lang="pt-BR" sz="1200" dirty="0" err="1"/>
              <a:t>Spitz</a:t>
            </a:r>
            <a:r>
              <a:rPr lang="pt-BR" sz="1200" dirty="0"/>
              <a:t> (Ed.), </a:t>
            </a:r>
            <a:r>
              <a:rPr lang="pt-BR" sz="1200" i="1" dirty="0"/>
              <a:t>O primeiro ano de vida</a:t>
            </a:r>
            <a:r>
              <a:rPr lang="pt-BR" sz="1200" dirty="0"/>
              <a:t>. São Paulo: Martins Fontes; p. 265) </a:t>
            </a:r>
          </a:p>
          <a:p>
            <a:pPr marL="0" lvl="1" indent="0">
              <a:lnSpc>
                <a:spcPct val="150000"/>
              </a:lnSpc>
              <a:buNone/>
            </a:pPr>
            <a:endParaRPr lang="pt-BR" sz="1600" dirty="0"/>
          </a:p>
          <a:p>
            <a:pPr marL="0" indent="0">
              <a:lnSpc>
                <a:spcPct val="150000"/>
              </a:lnSpc>
              <a:buNone/>
            </a:pPr>
            <a:r>
              <a:rPr lang="en-US" sz="2400" b="1" dirty="0"/>
              <a:t>4.1 A </a:t>
            </a:r>
            <a:r>
              <a:rPr lang="en-US" sz="2400" b="1" dirty="0" err="1"/>
              <a:t>epistemologia</a:t>
            </a:r>
            <a:r>
              <a:rPr lang="en-US" sz="2400" b="1" dirty="0"/>
              <a:t> </a:t>
            </a:r>
            <a:r>
              <a:rPr lang="en-US" sz="2400" b="1" dirty="0" err="1"/>
              <a:t>genética</a:t>
            </a:r>
            <a:r>
              <a:rPr lang="en-US" sz="2400" b="1" dirty="0"/>
              <a:t> de Jean Piaget</a:t>
            </a:r>
          </a:p>
          <a:p>
            <a:pPr marL="0" indent="0">
              <a:lnSpc>
                <a:spcPct val="150000"/>
              </a:lnSpc>
              <a:buNone/>
            </a:pPr>
            <a:r>
              <a:rPr lang="en-US" sz="2400" b="1" dirty="0"/>
              <a:t>4.2 A </a:t>
            </a:r>
            <a:r>
              <a:rPr lang="en-US" sz="2400" b="1" dirty="0" err="1"/>
              <a:t>teoria</a:t>
            </a:r>
            <a:r>
              <a:rPr lang="en-US" sz="2400" b="1" dirty="0"/>
              <a:t> do </a:t>
            </a:r>
            <a:r>
              <a:rPr lang="en-US" sz="2400" b="1" dirty="0" err="1"/>
              <a:t>desenvolvimento</a:t>
            </a:r>
            <a:r>
              <a:rPr lang="en-US" sz="2400" b="1" dirty="0"/>
              <a:t> da </a:t>
            </a:r>
            <a:r>
              <a:rPr lang="en-US" sz="2400" b="1" dirty="0" err="1"/>
              <a:t>sexualidade</a:t>
            </a:r>
            <a:r>
              <a:rPr lang="en-US" sz="2400" b="1" dirty="0"/>
              <a:t> de Sigmund Freud</a:t>
            </a:r>
          </a:p>
          <a:p>
            <a:pPr marL="0" indent="0">
              <a:lnSpc>
                <a:spcPct val="150000"/>
              </a:lnSpc>
              <a:buNone/>
            </a:pPr>
            <a:r>
              <a:rPr lang="en-US" sz="2400" b="1" dirty="0"/>
              <a:t>4.3 </a:t>
            </a:r>
            <a:r>
              <a:rPr lang="en-US" sz="2400" b="1" dirty="0" err="1"/>
              <a:t>Desenvolvimentos</a:t>
            </a:r>
            <a:r>
              <a:rPr lang="en-US" sz="2400" b="1" dirty="0"/>
              <a:t> da </a:t>
            </a:r>
            <a:r>
              <a:rPr lang="en-US" sz="2400" b="1" dirty="0" err="1"/>
              <a:t>perspectiva</a:t>
            </a:r>
            <a:r>
              <a:rPr lang="en-US" sz="2400" b="1" dirty="0"/>
              <a:t> </a:t>
            </a:r>
            <a:r>
              <a:rPr lang="en-US" sz="2400" b="1" dirty="0" err="1"/>
              <a:t>cognitivista</a:t>
            </a:r>
            <a:r>
              <a:rPr lang="en-US" sz="2400" b="1" dirty="0"/>
              <a:t> e </a:t>
            </a:r>
            <a:r>
              <a:rPr lang="en-US" sz="2400" b="1" dirty="0" err="1"/>
              <a:t>psicanalítica</a:t>
            </a:r>
            <a:r>
              <a:rPr lang="en-US" sz="2400" b="1" dirty="0"/>
              <a:t> </a:t>
            </a:r>
          </a:p>
        </p:txBody>
      </p:sp>
      <p:sp>
        <p:nvSpPr>
          <p:cNvPr id="4" name="Slide Number Placeholder 3"/>
          <p:cNvSpPr>
            <a:spLocks noGrp="1"/>
          </p:cNvSpPr>
          <p:nvPr>
            <p:ph type="sldNum" sz="quarter" idx="12"/>
          </p:nvPr>
        </p:nvSpPr>
        <p:spPr/>
        <p:txBody>
          <a:bodyPr/>
          <a:lstStyle/>
          <a:p>
            <a:fld id="{93A11F19-8D5E-6F42-A967-CB31FE886518}" type="slidenum">
              <a:rPr lang="en-US" smtClean="0"/>
              <a:t>18</a:t>
            </a:fld>
            <a:endParaRPr lang="en-US"/>
          </a:p>
        </p:txBody>
      </p:sp>
    </p:spTree>
    <p:extLst>
      <p:ext uri="{BB962C8B-B14F-4D97-AF65-F5344CB8AC3E}">
        <p14:creationId xmlns:p14="http://schemas.microsoft.com/office/powerpoint/2010/main" val="4973199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sz="2800" b="1" dirty="0"/>
              <a:t>4.3 Desenvolvimentos da perspectiva cognitivista e da perspectiva psicanalítica </a:t>
            </a:r>
            <a:br>
              <a:rPr lang="pt-BR" sz="2800" b="1" dirty="0"/>
            </a:br>
            <a:endParaRPr lang="pt-BR" sz="2800" b="1" dirty="0"/>
          </a:p>
        </p:txBody>
      </p:sp>
      <p:sp>
        <p:nvSpPr>
          <p:cNvPr id="3" name="Espaço Reservado para Conteúdo 2"/>
          <p:cNvSpPr>
            <a:spLocks noGrp="1"/>
          </p:cNvSpPr>
          <p:nvPr>
            <p:ph idx="1"/>
          </p:nvPr>
        </p:nvSpPr>
        <p:spPr/>
        <p:txBody>
          <a:bodyPr>
            <a:normAutofit/>
          </a:bodyPr>
          <a:lstStyle/>
          <a:p>
            <a:pPr>
              <a:buNone/>
            </a:pPr>
            <a:endParaRPr lang="pt-BR" sz="1600" b="1" dirty="0"/>
          </a:p>
          <a:p>
            <a:pPr>
              <a:buNone/>
            </a:pPr>
            <a:r>
              <a:rPr lang="pt-BR" sz="1600" b="1" dirty="0"/>
              <a:t>4.3.1 As teorias do desenvolvimento dos aspectos cognitivos-afetivos, perspectiva educacional</a:t>
            </a:r>
          </a:p>
          <a:p>
            <a:pPr>
              <a:buNone/>
            </a:pPr>
            <a:r>
              <a:rPr lang="pt-BR" sz="1600" dirty="0"/>
              <a:t>		</a:t>
            </a:r>
            <a:r>
              <a:rPr lang="pt-BR" sz="1600" b="1" dirty="0">
                <a:solidFill>
                  <a:srgbClr val="FF0000"/>
                </a:solidFill>
              </a:rPr>
              <a:t>Piaget</a:t>
            </a:r>
            <a:r>
              <a:rPr lang="pt-BR" sz="1600" dirty="0"/>
              <a:t> 	(Epistemologia genética... das funções cognitivas))</a:t>
            </a:r>
          </a:p>
          <a:p>
            <a:pPr>
              <a:buNone/>
            </a:pPr>
            <a:r>
              <a:rPr lang="pt-BR" sz="1600" dirty="0"/>
              <a:t>		</a:t>
            </a:r>
            <a:r>
              <a:rPr lang="pt-BR" sz="1600" b="1" dirty="0">
                <a:solidFill>
                  <a:srgbClr val="FF0000"/>
                </a:solidFill>
              </a:rPr>
              <a:t>Vygotsky</a:t>
            </a:r>
            <a:r>
              <a:rPr lang="pt-BR" sz="1600" dirty="0">
                <a:solidFill>
                  <a:srgbClr val="FF0000"/>
                </a:solidFill>
              </a:rPr>
              <a:t> </a:t>
            </a:r>
            <a:r>
              <a:rPr lang="pt-BR" sz="1600" dirty="0"/>
              <a:t>	(Psicologia Sócio-Histórica)</a:t>
            </a:r>
          </a:p>
          <a:p>
            <a:pPr>
              <a:buNone/>
            </a:pPr>
            <a:r>
              <a:rPr lang="pt-BR" sz="1600" dirty="0"/>
              <a:t>		</a:t>
            </a:r>
            <a:r>
              <a:rPr lang="pt-BR" sz="1600" b="1" dirty="0" err="1">
                <a:solidFill>
                  <a:srgbClr val="FF0000"/>
                </a:solidFill>
              </a:rPr>
              <a:t>Wallon</a:t>
            </a:r>
            <a:r>
              <a:rPr lang="pt-BR" sz="1600" dirty="0">
                <a:solidFill>
                  <a:srgbClr val="FF0000"/>
                </a:solidFill>
              </a:rPr>
              <a:t> </a:t>
            </a:r>
            <a:r>
              <a:rPr lang="pt-BR" sz="1600" dirty="0"/>
              <a:t>	(Psicologia Interacionista, psicogênese da pessoa como um todo)</a:t>
            </a:r>
          </a:p>
          <a:p>
            <a:pPr>
              <a:buNone/>
            </a:pPr>
            <a:r>
              <a:rPr lang="pt-BR" sz="1600" dirty="0"/>
              <a:t>		</a:t>
            </a:r>
          </a:p>
          <a:p>
            <a:pPr>
              <a:buNone/>
            </a:pPr>
            <a:endParaRPr lang="pt-BR" sz="1600" b="1" dirty="0"/>
          </a:p>
          <a:p>
            <a:pPr>
              <a:buNone/>
            </a:pPr>
            <a:r>
              <a:rPr lang="pt-BR" sz="1600" b="1" dirty="0"/>
              <a:t>4.3.2 As teorias do desenvolvimento dos aspectos afetivos (emocionais), perspectiva da clínica </a:t>
            </a:r>
          </a:p>
          <a:p>
            <a:pPr>
              <a:buNone/>
            </a:pPr>
            <a:r>
              <a:rPr lang="pt-BR" sz="1600" b="1" dirty="0"/>
              <a:t>		</a:t>
            </a:r>
            <a:r>
              <a:rPr lang="pt-BR" sz="1600" b="1" dirty="0">
                <a:solidFill>
                  <a:srgbClr val="FF0000"/>
                </a:solidFill>
              </a:rPr>
              <a:t>Freud</a:t>
            </a:r>
            <a:r>
              <a:rPr lang="pt-BR" sz="1600" dirty="0"/>
              <a:t> e desenvolvimentos pós-freudianos (Anna Freud, Erikson)</a:t>
            </a:r>
          </a:p>
          <a:p>
            <a:pPr>
              <a:buNone/>
            </a:pPr>
            <a:r>
              <a:rPr lang="pt-BR" sz="1600" dirty="0"/>
              <a:t>		</a:t>
            </a:r>
            <a:r>
              <a:rPr lang="pt-BR" sz="1600" b="1" dirty="0" err="1">
                <a:solidFill>
                  <a:srgbClr val="FF0000"/>
                </a:solidFill>
              </a:rPr>
              <a:t>Spitz</a:t>
            </a:r>
            <a:r>
              <a:rPr lang="pt-BR" sz="1600" dirty="0"/>
              <a:t> (psicologia genética)</a:t>
            </a:r>
          </a:p>
          <a:p>
            <a:pPr>
              <a:buNone/>
            </a:pPr>
            <a:r>
              <a:rPr lang="pt-BR" sz="1600" dirty="0"/>
              <a:t>		(Klein, </a:t>
            </a:r>
            <a:r>
              <a:rPr lang="pt-BR" sz="1600" b="1" dirty="0" err="1">
                <a:solidFill>
                  <a:srgbClr val="000090"/>
                </a:solidFill>
              </a:rPr>
              <a:t>Winnicott</a:t>
            </a:r>
            <a:r>
              <a:rPr lang="pt-BR" sz="1600" dirty="0"/>
              <a:t>, Stern, Margaret Mahler)</a:t>
            </a:r>
          </a:p>
          <a:p>
            <a:pPr>
              <a:buNone/>
            </a:pPr>
            <a:endParaRPr lang="pt-BR" sz="1600" dirty="0"/>
          </a:p>
        </p:txBody>
      </p:sp>
      <p:sp>
        <p:nvSpPr>
          <p:cNvPr id="4" name="Slide Number Placeholder 3"/>
          <p:cNvSpPr>
            <a:spLocks noGrp="1"/>
          </p:cNvSpPr>
          <p:nvPr>
            <p:ph type="sldNum" sz="quarter" idx="12"/>
          </p:nvPr>
        </p:nvSpPr>
        <p:spPr/>
        <p:txBody>
          <a:bodyPr/>
          <a:lstStyle/>
          <a:p>
            <a:fld id="{AF77E75A-E3CB-47AE-BED1-145DBA778CAD}" type="slidenum">
              <a:rPr lang="pt-BR" smtClean="0"/>
              <a:pPr/>
              <a:t>19</a:t>
            </a:fld>
            <a:endParaRPr lang="pt-BR"/>
          </a:p>
        </p:txBody>
      </p:sp>
    </p:spTree>
    <p:extLst>
      <p:ext uri="{BB962C8B-B14F-4D97-AF65-F5344CB8AC3E}">
        <p14:creationId xmlns:p14="http://schemas.microsoft.com/office/powerpoint/2010/main" val="35863610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Programa</a:t>
            </a:r>
            <a:endParaRPr lang="en-US" dirty="0"/>
          </a:p>
        </p:txBody>
      </p:sp>
      <p:sp>
        <p:nvSpPr>
          <p:cNvPr id="3" name="Content Placeholder 2"/>
          <p:cNvSpPr>
            <a:spLocks noGrp="1"/>
          </p:cNvSpPr>
          <p:nvPr>
            <p:ph idx="1"/>
          </p:nvPr>
        </p:nvSpPr>
        <p:spPr/>
        <p:txBody>
          <a:bodyPr>
            <a:normAutofit fontScale="62500" lnSpcReduction="20000"/>
          </a:bodyPr>
          <a:lstStyle/>
          <a:p>
            <a:pPr>
              <a:lnSpc>
                <a:spcPct val="170000"/>
              </a:lnSpc>
            </a:pPr>
            <a:r>
              <a:rPr lang="pt-BR" dirty="0"/>
              <a:t>Quadro geral do campo das Teorias do Desenvolvimento </a:t>
            </a:r>
            <a:endParaRPr lang="pt-BR" sz="2800" dirty="0"/>
          </a:p>
          <a:p>
            <a:pPr lvl="0">
              <a:lnSpc>
                <a:spcPct val="170000"/>
              </a:lnSpc>
            </a:pPr>
            <a:r>
              <a:rPr lang="pt-BR" dirty="0"/>
              <a:t>A teoria do desenvolvimento cognitivo de Piaget (revisão) </a:t>
            </a:r>
            <a:endParaRPr lang="pt-BR" sz="2800" dirty="0"/>
          </a:p>
          <a:p>
            <a:pPr lvl="0">
              <a:lnSpc>
                <a:spcPct val="170000"/>
              </a:lnSpc>
            </a:pPr>
            <a:r>
              <a:rPr lang="pt-BR" dirty="0"/>
              <a:t>A teoria do desenvolvimento da pessoa (</a:t>
            </a:r>
            <a:r>
              <a:rPr lang="pt-BR" dirty="0" err="1"/>
              <a:t>Wallon</a:t>
            </a:r>
            <a:r>
              <a:rPr lang="pt-BR" dirty="0"/>
              <a:t>)</a:t>
            </a:r>
            <a:endParaRPr lang="pt-BR" sz="2800" dirty="0"/>
          </a:p>
          <a:p>
            <a:pPr lvl="0">
              <a:lnSpc>
                <a:spcPct val="170000"/>
              </a:lnSpc>
            </a:pPr>
            <a:r>
              <a:rPr lang="pt-BR" dirty="0"/>
              <a:t>As teorias psicanalíticas do desenvolvimento emocional </a:t>
            </a:r>
            <a:endParaRPr lang="pt-BR" sz="2800" dirty="0"/>
          </a:p>
          <a:p>
            <a:pPr lvl="0">
              <a:lnSpc>
                <a:spcPct val="170000"/>
              </a:lnSpc>
            </a:pPr>
            <a:r>
              <a:rPr lang="pt-BR" dirty="0"/>
              <a:t>As teorias psicanalíticas do Desenvolvimentos pós-Freud (quadro geral)</a:t>
            </a:r>
            <a:endParaRPr lang="pt-BR" sz="2800" dirty="0"/>
          </a:p>
          <a:p>
            <a:pPr lvl="0">
              <a:lnSpc>
                <a:spcPct val="170000"/>
              </a:lnSpc>
            </a:pPr>
            <a:r>
              <a:rPr lang="pt-BR" dirty="0" err="1"/>
              <a:t>Winnicott</a:t>
            </a:r>
            <a:r>
              <a:rPr lang="pt-BR" dirty="0"/>
              <a:t> e o desenvolvimento da psicanálise </a:t>
            </a:r>
            <a:endParaRPr lang="pt-BR" sz="2800" dirty="0"/>
          </a:p>
          <a:p>
            <a:pPr lvl="0">
              <a:lnSpc>
                <a:spcPct val="170000"/>
              </a:lnSpc>
            </a:pPr>
            <a:r>
              <a:rPr lang="pt-BR" dirty="0"/>
              <a:t>O que é Brincar do ponto de vista da psicanálise?</a:t>
            </a:r>
            <a:endParaRPr lang="pt-BR" sz="2800" dirty="0"/>
          </a:p>
          <a:p>
            <a:pPr lvl="0">
              <a:lnSpc>
                <a:spcPct val="170000"/>
              </a:lnSpc>
            </a:pPr>
            <a:r>
              <a:rPr lang="pt-BR" dirty="0"/>
              <a:t>Brincar como fundamento dos cuidados inter-humanos </a:t>
            </a:r>
            <a:endParaRPr lang="pt-BR" sz="2800" dirty="0"/>
          </a:p>
          <a:p>
            <a:pPr marL="0" indent="0">
              <a:lnSpc>
                <a:spcPct val="170000"/>
              </a:lnSpc>
              <a:buNone/>
            </a:pPr>
            <a:endParaRPr lang="pt-BR" dirty="0"/>
          </a:p>
          <a:p>
            <a:pPr marL="514350" indent="-514350">
              <a:buAutoNum type="arabicPeriod"/>
            </a:pPr>
            <a:endParaRPr lang="pt-BR" dirty="0"/>
          </a:p>
          <a:p>
            <a:pPr marL="514350" indent="-514350">
              <a:buAutoNum type="arabicPeriod"/>
            </a:pPr>
            <a:endParaRPr lang="en-US" dirty="0"/>
          </a:p>
          <a:p>
            <a:pPr marL="0" indent="0">
              <a:buNone/>
            </a:pPr>
            <a:endParaRPr lang="en-US" dirty="0"/>
          </a:p>
          <a:p>
            <a:pPr marL="400050" lvl="1" indent="0">
              <a:buNone/>
            </a:pPr>
            <a:endParaRPr lang="pt-BR" dirty="0"/>
          </a:p>
        </p:txBody>
      </p:sp>
      <p:sp>
        <p:nvSpPr>
          <p:cNvPr id="4" name="Slide Number Placeholder 3"/>
          <p:cNvSpPr>
            <a:spLocks noGrp="1"/>
          </p:cNvSpPr>
          <p:nvPr>
            <p:ph type="sldNum" sz="quarter" idx="12"/>
          </p:nvPr>
        </p:nvSpPr>
        <p:spPr/>
        <p:txBody>
          <a:bodyPr/>
          <a:lstStyle/>
          <a:p>
            <a:fld id="{AF77E75A-E3CB-47AE-BED1-145DBA778CAD}" type="slidenum">
              <a:rPr lang="pt-BR" smtClean="0"/>
              <a:pPr/>
              <a:t>2</a:t>
            </a:fld>
            <a:endParaRPr lang="pt-BR"/>
          </a:p>
        </p:txBody>
      </p:sp>
    </p:spTree>
    <p:extLst>
      <p:ext uri="{BB962C8B-B14F-4D97-AF65-F5344CB8AC3E}">
        <p14:creationId xmlns:p14="http://schemas.microsoft.com/office/powerpoint/2010/main" val="13605045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br>
              <a:rPr lang="pt-BR" sz="2400" b="1" dirty="0"/>
            </a:br>
            <a:r>
              <a:rPr lang="pt-BR" sz="2000" b="1" dirty="0"/>
              <a:t>4.3.1 A teoria do desenvolvimento dos aspectos  cognitivos-afetivos</a:t>
            </a:r>
            <a:br>
              <a:rPr lang="pt-BR" sz="2000" b="1" dirty="0"/>
            </a:br>
            <a:endParaRPr lang="en-US" sz="3200" b="1" dirty="0"/>
          </a:p>
        </p:txBody>
      </p:sp>
      <p:sp>
        <p:nvSpPr>
          <p:cNvPr id="3" name="Content Placeholder 2"/>
          <p:cNvSpPr>
            <a:spLocks noGrp="1"/>
          </p:cNvSpPr>
          <p:nvPr>
            <p:ph idx="1"/>
          </p:nvPr>
        </p:nvSpPr>
        <p:spPr/>
        <p:txBody>
          <a:bodyPr>
            <a:normAutofit/>
          </a:bodyPr>
          <a:lstStyle/>
          <a:p>
            <a:pPr>
              <a:buNone/>
            </a:pPr>
            <a:endParaRPr lang="pt-BR" sz="1400" b="1" dirty="0"/>
          </a:p>
          <a:p>
            <a:pPr>
              <a:buNone/>
            </a:pPr>
            <a:r>
              <a:rPr lang="pt-BR" sz="1400" b="1" dirty="0"/>
              <a:t>Piaget (1896-1980) .......................	Epistemologia Genética</a:t>
            </a:r>
          </a:p>
          <a:p>
            <a:pPr>
              <a:buNone/>
            </a:pPr>
            <a:r>
              <a:rPr lang="pt-BR" sz="1400" b="1" dirty="0"/>
              <a:t>				</a:t>
            </a:r>
            <a:r>
              <a:rPr lang="pt-BR" sz="1400" dirty="0"/>
              <a:t>(foco no desenvolvimento dos aspectos cognitivos)</a:t>
            </a:r>
          </a:p>
          <a:p>
            <a:pPr>
              <a:buNone/>
            </a:pPr>
            <a:r>
              <a:rPr lang="pt-BR" sz="1400" b="1" dirty="0"/>
              <a:t>		</a:t>
            </a:r>
          </a:p>
          <a:p>
            <a:pPr>
              <a:buNone/>
            </a:pPr>
            <a:endParaRPr lang="pt-BR" sz="1400" b="1" dirty="0"/>
          </a:p>
          <a:p>
            <a:pPr>
              <a:buNone/>
            </a:pPr>
            <a:r>
              <a:rPr lang="pt-BR" sz="1400" b="1" dirty="0"/>
              <a:t>Vygotsky (1896-1934) ...................	Psicologia Sócio-Histórica </a:t>
            </a:r>
          </a:p>
          <a:p>
            <a:pPr algn="just">
              <a:buNone/>
            </a:pPr>
            <a:r>
              <a:rPr lang="pt-BR" sz="1400" b="1" dirty="0"/>
              <a:t>				</a:t>
            </a:r>
            <a:r>
              <a:rPr lang="pt-BR" sz="1400" dirty="0"/>
              <a:t>(o ser humano pensado, nas suas funções mentais superiores,  </a:t>
            </a:r>
          </a:p>
          <a:p>
            <a:pPr algn="just">
              <a:buNone/>
            </a:pPr>
            <a:r>
              <a:rPr lang="pt-BR" sz="1400" dirty="0"/>
              <a:t>				  como constituído num processo dialético que sintetiza </a:t>
            </a:r>
          </a:p>
          <a:p>
            <a:pPr algn="just">
              <a:buNone/>
            </a:pPr>
            <a:r>
              <a:rPr lang="pt-BR" sz="1400" dirty="0"/>
              <a:t>				  determinações biológicas com as sociais)</a:t>
            </a:r>
          </a:p>
          <a:p>
            <a:pPr algn="just">
              <a:buNone/>
            </a:pPr>
            <a:r>
              <a:rPr lang="pt-BR" sz="1400" b="1" dirty="0"/>
              <a:t>		</a:t>
            </a:r>
          </a:p>
          <a:p>
            <a:pPr>
              <a:buNone/>
            </a:pPr>
            <a:endParaRPr lang="pt-BR" sz="1400" b="1" dirty="0">
              <a:solidFill>
                <a:srgbClr val="FF0000"/>
              </a:solidFill>
            </a:endParaRPr>
          </a:p>
          <a:p>
            <a:pPr>
              <a:buNone/>
            </a:pPr>
            <a:r>
              <a:rPr lang="pt-BR" sz="1400" b="1" dirty="0" err="1">
                <a:solidFill>
                  <a:srgbClr val="FF0000"/>
                </a:solidFill>
              </a:rPr>
              <a:t>Wallon</a:t>
            </a:r>
            <a:r>
              <a:rPr lang="pt-BR" sz="1400" b="1" dirty="0">
                <a:solidFill>
                  <a:srgbClr val="FF0000"/>
                </a:solidFill>
              </a:rPr>
              <a:t> (1879-1962) ......................	Psicologia focada na </a:t>
            </a:r>
          </a:p>
          <a:p>
            <a:pPr>
              <a:buNone/>
            </a:pPr>
            <a:r>
              <a:rPr lang="pt-BR" sz="1400" b="1" dirty="0">
                <a:solidFill>
                  <a:srgbClr val="FF0000"/>
                </a:solidFill>
              </a:rPr>
              <a:t>				Psicogênese da pessoa</a:t>
            </a:r>
          </a:p>
          <a:p>
            <a:pPr>
              <a:buNone/>
            </a:pPr>
            <a:r>
              <a:rPr lang="pt-BR" sz="1400" b="1" dirty="0">
                <a:solidFill>
                  <a:srgbClr val="FF0000"/>
                </a:solidFill>
              </a:rPr>
              <a:t>				</a:t>
            </a:r>
            <a:r>
              <a:rPr lang="pt-BR" sz="1400" dirty="0">
                <a:solidFill>
                  <a:srgbClr val="000000"/>
                </a:solidFill>
              </a:rPr>
              <a:t>(uma psicologia genética da pessoa como um todo)</a:t>
            </a:r>
          </a:p>
          <a:p>
            <a:pPr marL="0" indent="0">
              <a:buNone/>
            </a:pPr>
            <a:endParaRPr lang="en-US" dirty="0"/>
          </a:p>
        </p:txBody>
      </p:sp>
      <p:sp>
        <p:nvSpPr>
          <p:cNvPr id="4" name="Slide Number Placeholder 3"/>
          <p:cNvSpPr>
            <a:spLocks noGrp="1"/>
          </p:cNvSpPr>
          <p:nvPr>
            <p:ph type="sldNum" sz="quarter" idx="12"/>
          </p:nvPr>
        </p:nvSpPr>
        <p:spPr/>
        <p:txBody>
          <a:bodyPr/>
          <a:lstStyle/>
          <a:p>
            <a:fld id="{AF77E75A-E3CB-47AE-BED1-145DBA778CAD}" type="slidenum">
              <a:rPr lang="pt-BR" smtClean="0"/>
              <a:pPr/>
              <a:t>20</a:t>
            </a:fld>
            <a:endParaRPr lang="pt-BR"/>
          </a:p>
        </p:txBody>
      </p:sp>
    </p:spTree>
    <p:extLst>
      <p:ext uri="{BB962C8B-B14F-4D97-AF65-F5344CB8AC3E}">
        <p14:creationId xmlns:p14="http://schemas.microsoft.com/office/powerpoint/2010/main" val="39273149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pt-BR" sz="2700" b="1" dirty="0"/>
            </a:br>
            <a:r>
              <a:rPr lang="pt-BR" sz="2200" b="1" dirty="0"/>
              <a:t>4.3.2 A teoria do desenvolvimento </a:t>
            </a:r>
            <a:r>
              <a:rPr lang="pt-BR" sz="2200" b="1" dirty="0" err="1"/>
              <a:t>socioemocional</a:t>
            </a:r>
            <a:br>
              <a:rPr lang="pt-BR" sz="2200" b="1" dirty="0"/>
            </a:br>
            <a:br>
              <a:rPr lang="pt-BR" sz="2200" b="1" dirty="0"/>
            </a:br>
            <a:r>
              <a:rPr lang="pt-BR" sz="2200" b="1" dirty="0"/>
              <a:t>ou dos aspectos afetivos (emocionais)</a:t>
            </a:r>
            <a:br>
              <a:rPr lang="pt-BR" sz="2700" b="1" dirty="0"/>
            </a:br>
            <a:endParaRPr lang="en-US" dirty="0"/>
          </a:p>
        </p:txBody>
      </p:sp>
      <p:sp>
        <p:nvSpPr>
          <p:cNvPr id="3" name="Content Placeholder 2"/>
          <p:cNvSpPr>
            <a:spLocks noGrp="1"/>
          </p:cNvSpPr>
          <p:nvPr>
            <p:ph idx="1"/>
          </p:nvPr>
        </p:nvSpPr>
        <p:spPr/>
        <p:txBody>
          <a:bodyPr>
            <a:noAutofit/>
          </a:bodyPr>
          <a:lstStyle/>
          <a:p>
            <a:pPr>
              <a:buNone/>
            </a:pPr>
            <a:r>
              <a:rPr lang="pt-BR" sz="1200" b="1" dirty="0"/>
              <a:t>S. Freud            (1856-1939) .......................  	Teoria do desenvolvimento da </a:t>
            </a:r>
            <a:r>
              <a:rPr lang="pt-BR" sz="1200" dirty="0"/>
              <a:t>sexualidade (TDS)</a:t>
            </a:r>
            <a:endParaRPr lang="en-US" sz="1200" b="1" dirty="0"/>
          </a:p>
          <a:p>
            <a:pPr>
              <a:lnSpc>
                <a:spcPct val="170000"/>
              </a:lnSpc>
              <a:buNone/>
            </a:pPr>
            <a:r>
              <a:rPr lang="en-US" sz="1200" b="1" dirty="0">
                <a:solidFill>
                  <a:srgbClr val="000000"/>
                </a:solidFill>
              </a:rPr>
              <a:t>Anna Freud 	 (1895-1982)…………………….. 	 TDS  </a:t>
            </a:r>
            <a:r>
              <a:rPr lang="en-US" sz="1200" b="1" dirty="0" err="1">
                <a:solidFill>
                  <a:srgbClr val="000000"/>
                </a:solidFill>
              </a:rPr>
              <a:t>considerada</a:t>
            </a:r>
            <a:r>
              <a:rPr lang="en-US" sz="1200" b="1" dirty="0">
                <a:solidFill>
                  <a:srgbClr val="000000"/>
                </a:solidFill>
              </a:rPr>
              <a:t> </a:t>
            </a:r>
            <a:r>
              <a:rPr lang="en-US" sz="1200" b="1" dirty="0" err="1">
                <a:solidFill>
                  <a:srgbClr val="000000"/>
                </a:solidFill>
              </a:rPr>
              <a:t>explicitamente</a:t>
            </a:r>
            <a:r>
              <a:rPr lang="en-US" sz="1200" b="1" dirty="0">
                <a:solidFill>
                  <a:srgbClr val="000000"/>
                </a:solidFill>
              </a:rPr>
              <a:t> </a:t>
            </a:r>
            <a:r>
              <a:rPr lang="en-US" sz="1200" b="1" dirty="0" err="1">
                <a:solidFill>
                  <a:srgbClr val="000000"/>
                </a:solidFill>
              </a:rPr>
              <a:t>como</a:t>
            </a:r>
            <a:r>
              <a:rPr lang="en-US" sz="1200" b="1" dirty="0">
                <a:solidFill>
                  <a:srgbClr val="000000"/>
                </a:solidFill>
              </a:rPr>
              <a:t> </a:t>
            </a:r>
            <a:r>
              <a:rPr lang="en-US" sz="1200" b="1" dirty="0" err="1">
                <a:solidFill>
                  <a:srgbClr val="000000"/>
                </a:solidFill>
              </a:rPr>
              <a:t>uma</a:t>
            </a:r>
            <a:r>
              <a:rPr lang="en-US" sz="1200" b="1" dirty="0">
                <a:solidFill>
                  <a:srgbClr val="000000"/>
                </a:solidFill>
              </a:rPr>
              <a:t> Teoria do </a:t>
            </a:r>
            <a:r>
              <a:rPr lang="en-US" sz="1200" b="1" dirty="0" err="1">
                <a:solidFill>
                  <a:srgbClr val="000000"/>
                </a:solidFill>
              </a:rPr>
              <a:t>Desenvolvimento</a:t>
            </a:r>
            <a:endParaRPr lang="en-US" sz="1200" b="1" dirty="0">
              <a:solidFill>
                <a:srgbClr val="000000"/>
              </a:solidFill>
            </a:endParaRPr>
          </a:p>
          <a:p>
            <a:pPr>
              <a:lnSpc>
                <a:spcPct val="170000"/>
              </a:lnSpc>
              <a:buNone/>
            </a:pPr>
            <a:r>
              <a:rPr lang="en-US" sz="1200" b="1" dirty="0">
                <a:solidFill>
                  <a:srgbClr val="000000"/>
                </a:solidFill>
              </a:rPr>
              <a:t>R. Spitz 	(1887-1974) ……………………..  	</a:t>
            </a:r>
            <a:r>
              <a:rPr lang="en-US" sz="1200" b="1" dirty="0" err="1">
                <a:solidFill>
                  <a:srgbClr val="000000"/>
                </a:solidFill>
              </a:rPr>
              <a:t>Psicologia</a:t>
            </a:r>
            <a:r>
              <a:rPr lang="en-US" sz="1200" b="1" dirty="0">
                <a:solidFill>
                  <a:srgbClr val="000000"/>
                </a:solidFill>
              </a:rPr>
              <a:t> </a:t>
            </a:r>
            <a:r>
              <a:rPr lang="en-US" sz="1200" b="1" dirty="0" err="1">
                <a:solidFill>
                  <a:srgbClr val="000000"/>
                </a:solidFill>
              </a:rPr>
              <a:t>Genética</a:t>
            </a:r>
            <a:r>
              <a:rPr lang="en-US" sz="1200" b="1" dirty="0">
                <a:solidFill>
                  <a:srgbClr val="000000"/>
                </a:solidFill>
              </a:rPr>
              <a:t> (Freud, A. Freud, </a:t>
            </a:r>
            <a:r>
              <a:rPr lang="en-US" sz="1200" b="1" dirty="0" err="1">
                <a:solidFill>
                  <a:srgbClr val="000000"/>
                </a:solidFill>
              </a:rPr>
              <a:t>Montessouri</a:t>
            </a:r>
            <a:r>
              <a:rPr lang="en-US" sz="1200" b="1" dirty="0">
                <a:solidFill>
                  <a:srgbClr val="000000"/>
                </a:solidFill>
              </a:rPr>
              <a:t>, </a:t>
            </a:r>
            <a:r>
              <a:rPr lang="en-US" sz="1200" b="1" dirty="0" err="1">
                <a:solidFill>
                  <a:srgbClr val="000000"/>
                </a:solidFill>
              </a:rPr>
              <a:t>Embriologia</a:t>
            </a:r>
            <a:r>
              <a:rPr lang="en-US" sz="1200" b="1" dirty="0">
                <a:solidFill>
                  <a:srgbClr val="000000"/>
                </a:solidFill>
              </a:rPr>
              <a:t>)</a:t>
            </a:r>
          </a:p>
          <a:p>
            <a:pPr>
              <a:lnSpc>
                <a:spcPct val="170000"/>
              </a:lnSpc>
              <a:buNone/>
            </a:pPr>
            <a:r>
              <a:rPr lang="en-US" sz="1200" b="1" dirty="0">
                <a:solidFill>
                  <a:srgbClr val="000000"/>
                </a:solidFill>
              </a:rPr>
              <a:t>E. Erikson          (1902-1994) …………………..  	</a:t>
            </a:r>
            <a:r>
              <a:rPr lang="en-US" sz="1200" b="1" dirty="0" err="1">
                <a:solidFill>
                  <a:srgbClr val="000000"/>
                </a:solidFill>
              </a:rPr>
              <a:t>Desenvolvimento</a:t>
            </a:r>
            <a:r>
              <a:rPr lang="en-US" sz="1200" b="1" dirty="0">
                <a:solidFill>
                  <a:srgbClr val="000000"/>
                </a:solidFill>
              </a:rPr>
              <a:t> </a:t>
            </a:r>
            <a:r>
              <a:rPr lang="en-US" sz="1200" b="1" dirty="0" err="1">
                <a:solidFill>
                  <a:srgbClr val="000000"/>
                </a:solidFill>
              </a:rPr>
              <a:t>estrutural</a:t>
            </a:r>
            <a:r>
              <a:rPr lang="en-US" sz="1200" b="1" dirty="0">
                <a:solidFill>
                  <a:srgbClr val="000000"/>
                </a:solidFill>
              </a:rPr>
              <a:t> (</a:t>
            </a:r>
            <a:r>
              <a:rPr lang="en-US" sz="1200" b="1" dirty="0" err="1">
                <a:solidFill>
                  <a:srgbClr val="000000"/>
                </a:solidFill>
              </a:rPr>
              <a:t>pulsões</a:t>
            </a:r>
            <a:r>
              <a:rPr lang="en-US" sz="1200" b="1" dirty="0">
                <a:solidFill>
                  <a:srgbClr val="000000"/>
                </a:solidFill>
              </a:rPr>
              <a:t> + </a:t>
            </a:r>
            <a:r>
              <a:rPr lang="en-US" sz="1200" b="1" dirty="0" err="1">
                <a:solidFill>
                  <a:srgbClr val="000000"/>
                </a:solidFill>
              </a:rPr>
              <a:t>determinações</a:t>
            </a:r>
            <a:r>
              <a:rPr lang="en-US" sz="1200" b="1" dirty="0">
                <a:solidFill>
                  <a:srgbClr val="000000"/>
                </a:solidFill>
              </a:rPr>
              <a:t> </a:t>
            </a:r>
            <a:r>
              <a:rPr lang="en-US" sz="1200" b="1" dirty="0" err="1">
                <a:solidFill>
                  <a:srgbClr val="000000"/>
                </a:solidFill>
              </a:rPr>
              <a:t>culturais</a:t>
            </a:r>
            <a:r>
              <a:rPr lang="en-US" sz="1200" b="1" dirty="0">
                <a:solidFill>
                  <a:srgbClr val="000000"/>
                </a:solidFill>
              </a:rPr>
              <a:t>)</a:t>
            </a:r>
          </a:p>
          <a:p>
            <a:pPr>
              <a:lnSpc>
                <a:spcPct val="170000"/>
              </a:lnSpc>
              <a:buNone/>
            </a:pPr>
            <a:r>
              <a:rPr lang="en-US" sz="1200" b="1" dirty="0">
                <a:solidFill>
                  <a:srgbClr val="000000"/>
                </a:solidFill>
              </a:rPr>
              <a:t>   		</a:t>
            </a:r>
            <a:r>
              <a:rPr lang="en-US" sz="1200" dirty="0" err="1">
                <a:solidFill>
                  <a:srgbClr val="000000"/>
                </a:solidFill>
              </a:rPr>
              <a:t>T.Desenvolvimento</a:t>
            </a:r>
            <a:r>
              <a:rPr lang="en-US" sz="1200" dirty="0">
                <a:solidFill>
                  <a:srgbClr val="000000"/>
                </a:solidFill>
              </a:rPr>
              <a:t> (</a:t>
            </a:r>
            <a:r>
              <a:rPr lang="en-US" sz="1200" dirty="0" err="1">
                <a:solidFill>
                  <a:srgbClr val="000000"/>
                </a:solidFill>
              </a:rPr>
              <a:t>confiança</a:t>
            </a:r>
            <a:r>
              <a:rPr lang="en-US" sz="1200" dirty="0">
                <a:solidFill>
                  <a:srgbClr val="000000"/>
                </a:solidFill>
              </a:rPr>
              <a:t>, </a:t>
            </a:r>
            <a:r>
              <a:rPr lang="en-US" sz="1200" dirty="0" err="1">
                <a:solidFill>
                  <a:srgbClr val="000000"/>
                </a:solidFill>
              </a:rPr>
              <a:t>autonomia</a:t>
            </a:r>
            <a:r>
              <a:rPr lang="en-US" sz="1200" dirty="0">
                <a:solidFill>
                  <a:srgbClr val="000000"/>
                </a:solidFill>
              </a:rPr>
              <a:t>, </a:t>
            </a:r>
            <a:r>
              <a:rPr lang="en-US" sz="1200" dirty="0" err="1">
                <a:solidFill>
                  <a:srgbClr val="000000"/>
                </a:solidFill>
              </a:rPr>
              <a:t>iniciativa</a:t>
            </a:r>
            <a:r>
              <a:rPr lang="en-US" sz="1200" dirty="0">
                <a:solidFill>
                  <a:srgbClr val="000000"/>
                </a:solidFill>
              </a:rPr>
              <a:t>, </a:t>
            </a:r>
            <a:r>
              <a:rPr lang="en-US" sz="1200" dirty="0" err="1">
                <a:solidFill>
                  <a:srgbClr val="000000"/>
                </a:solidFill>
              </a:rPr>
              <a:t>empreendimento</a:t>
            </a:r>
            <a:r>
              <a:rPr lang="en-US" sz="1200" dirty="0">
                <a:solidFill>
                  <a:srgbClr val="000000"/>
                </a:solidFill>
              </a:rPr>
              <a:t>, </a:t>
            </a:r>
            <a:r>
              <a:rPr lang="en-US" sz="1200" dirty="0" err="1">
                <a:solidFill>
                  <a:srgbClr val="000000"/>
                </a:solidFill>
              </a:rPr>
              <a:t>identidade</a:t>
            </a:r>
            <a:r>
              <a:rPr lang="en-US" sz="1200" dirty="0">
                <a:solidFill>
                  <a:srgbClr val="000000"/>
                </a:solidFill>
              </a:rPr>
              <a:t>, </a:t>
            </a:r>
            <a:r>
              <a:rPr lang="en-US" sz="1200" dirty="0" err="1">
                <a:solidFill>
                  <a:srgbClr val="000000"/>
                </a:solidFill>
              </a:rPr>
              <a:t>atividade</a:t>
            </a:r>
            <a:r>
              <a:rPr lang="en-US" sz="1200" dirty="0">
                <a:solidFill>
                  <a:srgbClr val="000000"/>
                </a:solidFill>
              </a:rPr>
              <a:t>, </a:t>
            </a:r>
            <a:r>
              <a:rPr lang="en-US" sz="1200" dirty="0" err="1">
                <a:solidFill>
                  <a:srgbClr val="000000"/>
                </a:solidFill>
              </a:rPr>
              <a:t>integridade</a:t>
            </a:r>
            <a:r>
              <a:rPr lang="en-US" sz="1200" dirty="0">
                <a:solidFill>
                  <a:srgbClr val="000000"/>
                </a:solidFill>
              </a:rPr>
              <a:t>)</a:t>
            </a:r>
          </a:p>
          <a:p>
            <a:pPr>
              <a:lnSpc>
                <a:spcPct val="170000"/>
              </a:lnSpc>
              <a:buNone/>
            </a:pPr>
            <a:r>
              <a:rPr lang="en-US" sz="1200" b="1" dirty="0">
                <a:solidFill>
                  <a:srgbClr val="000000"/>
                </a:solidFill>
              </a:rPr>
              <a:t>M. Klein             (1882-1960) ……………….…	</a:t>
            </a:r>
            <a:r>
              <a:rPr lang="en-US" sz="1200" b="1" dirty="0" err="1">
                <a:solidFill>
                  <a:srgbClr val="000000"/>
                </a:solidFill>
              </a:rPr>
              <a:t>Desenvolv</a:t>
            </a:r>
            <a:r>
              <a:rPr lang="en-US" sz="1200" b="1" dirty="0">
                <a:solidFill>
                  <a:srgbClr val="000000"/>
                </a:solidFill>
              </a:rPr>
              <a:t>-TDS, </a:t>
            </a:r>
            <a:r>
              <a:rPr lang="en-US" sz="1200" b="1" dirty="0" err="1">
                <a:solidFill>
                  <a:srgbClr val="000000"/>
                </a:solidFill>
              </a:rPr>
              <a:t>Relações-Objeto</a:t>
            </a:r>
            <a:r>
              <a:rPr lang="en-US" sz="1200" b="1" dirty="0">
                <a:solidFill>
                  <a:srgbClr val="000000"/>
                </a:solidFill>
              </a:rPr>
              <a:t> </a:t>
            </a:r>
            <a:r>
              <a:rPr lang="en-US" sz="1200" b="1" dirty="0" err="1">
                <a:solidFill>
                  <a:srgbClr val="000000"/>
                </a:solidFill>
              </a:rPr>
              <a:t>desde</a:t>
            </a:r>
            <a:r>
              <a:rPr lang="en-US" sz="1200" b="1" dirty="0">
                <a:solidFill>
                  <a:srgbClr val="000000"/>
                </a:solidFill>
              </a:rPr>
              <a:t> o </a:t>
            </a:r>
            <a:r>
              <a:rPr lang="en-US" sz="1200" b="1" dirty="0" err="1">
                <a:solidFill>
                  <a:srgbClr val="000000"/>
                </a:solidFill>
              </a:rPr>
              <a:t>início</a:t>
            </a:r>
            <a:r>
              <a:rPr lang="en-US" sz="1200" b="1" dirty="0">
                <a:solidFill>
                  <a:srgbClr val="000000"/>
                </a:solidFill>
              </a:rPr>
              <a:t>, </a:t>
            </a:r>
            <a:r>
              <a:rPr lang="en-US" sz="1200" b="1" dirty="0" err="1">
                <a:solidFill>
                  <a:srgbClr val="000000"/>
                </a:solidFill>
              </a:rPr>
              <a:t>Teoria</a:t>
            </a:r>
            <a:r>
              <a:rPr lang="en-US" sz="1200" b="1" dirty="0">
                <a:solidFill>
                  <a:srgbClr val="000000"/>
                </a:solidFill>
              </a:rPr>
              <a:t> das </a:t>
            </a:r>
            <a:r>
              <a:rPr lang="en-US" sz="1200" b="1" dirty="0" err="1">
                <a:solidFill>
                  <a:srgbClr val="000000"/>
                </a:solidFill>
              </a:rPr>
              <a:t>posições</a:t>
            </a:r>
            <a:r>
              <a:rPr lang="en-US" sz="1200" b="1" dirty="0">
                <a:solidFill>
                  <a:srgbClr val="000000"/>
                </a:solidFill>
              </a:rPr>
              <a:t> J. </a:t>
            </a:r>
            <a:r>
              <a:rPr lang="en-US" sz="1200" b="1" dirty="0" err="1">
                <a:solidFill>
                  <a:srgbClr val="000000"/>
                </a:solidFill>
              </a:rPr>
              <a:t>Bowlby</a:t>
            </a:r>
            <a:r>
              <a:rPr lang="en-US" sz="1200" b="1" dirty="0">
                <a:solidFill>
                  <a:srgbClr val="000000"/>
                </a:solidFill>
              </a:rPr>
              <a:t> 	(1907-1990) …………………….   Freud + </a:t>
            </a:r>
            <a:r>
              <a:rPr lang="en-US" sz="1200" b="1" dirty="0" err="1">
                <a:solidFill>
                  <a:srgbClr val="000000"/>
                </a:solidFill>
              </a:rPr>
              <a:t>teoria</a:t>
            </a:r>
            <a:r>
              <a:rPr lang="en-US" sz="1200" b="1" dirty="0">
                <a:solidFill>
                  <a:srgbClr val="000000"/>
                </a:solidFill>
              </a:rPr>
              <a:t> da </a:t>
            </a:r>
            <a:r>
              <a:rPr lang="en-US" sz="1200" b="1" dirty="0" err="1">
                <a:solidFill>
                  <a:srgbClr val="000000"/>
                </a:solidFill>
              </a:rPr>
              <a:t>evolução</a:t>
            </a:r>
            <a:r>
              <a:rPr lang="en-US" sz="1200" b="1" dirty="0">
                <a:solidFill>
                  <a:srgbClr val="000000"/>
                </a:solidFill>
              </a:rPr>
              <a:t> </a:t>
            </a:r>
            <a:r>
              <a:rPr lang="en-US" sz="1200" b="1" dirty="0" err="1">
                <a:solidFill>
                  <a:srgbClr val="000000"/>
                </a:solidFill>
              </a:rPr>
              <a:t>darwinista</a:t>
            </a:r>
            <a:r>
              <a:rPr lang="en-US" sz="1200" b="1" dirty="0">
                <a:solidFill>
                  <a:srgbClr val="000000"/>
                </a:solidFill>
              </a:rPr>
              <a:t> (</a:t>
            </a:r>
            <a:r>
              <a:rPr lang="en-US" sz="1200" b="1" dirty="0" err="1">
                <a:solidFill>
                  <a:srgbClr val="000000"/>
                </a:solidFill>
              </a:rPr>
              <a:t>etologia</a:t>
            </a:r>
            <a:r>
              <a:rPr lang="en-US" sz="1200" b="1" dirty="0">
                <a:solidFill>
                  <a:srgbClr val="000000"/>
                </a:solidFill>
              </a:rPr>
              <a:t>) =&gt; </a:t>
            </a:r>
            <a:r>
              <a:rPr lang="en-US" sz="1200" b="1" dirty="0" err="1">
                <a:solidFill>
                  <a:srgbClr val="000000"/>
                </a:solidFill>
              </a:rPr>
              <a:t>teoria</a:t>
            </a:r>
            <a:r>
              <a:rPr lang="en-US" sz="1200" b="1" dirty="0">
                <a:solidFill>
                  <a:srgbClr val="000000"/>
                </a:solidFill>
              </a:rPr>
              <a:t> do </a:t>
            </a:r>
            <a:r>
              <a:rPr lang="en-US" sz="1200" b="1" dirty="0" err="1">
                <a:solidFill>
                  <a:srgbClr val="000000"/>
                </a:solidFill>
              </a:rPr>
              <a:t>apego</a:t>
            </a:r>
            <a:r>
              <a:rPr lang="en-US" sz="1200" b="1" dirty="0">
                <a:solidFill>
                  <a:srgbClr val="000000"/>
                </a:solidFill>
              </a:rPr>
              <a:t> </a:t>
            </a:r>
          </a:p>
          <a:p>
            <a:pPr>
              <a:lnSpc>
                <a:spcPct val="170000"/>
              </a:lnSpc>
              <a:buNone/>
            </a:pPr>
            <a:r>
              <a:rPr lang="en-US" sz="1200" b="1" dirty="0"/>
              <a:t>J. </a:t>
            </a:r>
            <a:r>
              <a:rPr lang="en-US" sz="1200" b="1" dirty="0" err="1"/>
              <a:t>Bolwby</a:t>
            </a:r>
            <a:r>
              <a:rPr lang="en-US" sz="1200" b="1" dirty="0"/>
              <a:t> 	(1907-1990) …………………….   Freud + </a:t>
            </a:r>
            <a:r>
              <a:rPr lang="en-US" sz="1200" b="1" dirty="0" err="1"/>
              <a:t>teoria</a:t>
            </a:r>
            <a:r>
              <a:rPr lang="en-US" sz="1200" b="1" dirty="0"/>
              <a:t> da </a:t>
            </a:r>
            <a:r>
              <a:rPr lang="en-US" sz="1200" b="1" dirty="0" err="1"/>
              <a:t>evolução</a:t>
            </a:r>
            <a:r>
              <a:rPr lang="en-US" sz="1200" b="1" dirty="0"/>
              <a:t> </a:t>
            </a:r>
            <a:r>
              <a:rPr lang="en-US" sz="1200" b="1" dirty="0" err="1"/>
              <a:t>darwinista</a:t>
            </a:r>
            <a:r>
              <a:rPr lang="en-US" sz="1200" b="1" dirty="0"/>
              <a:t> (</a:t>
            </a:r>
            <a:r>
              <a:rPr lang="en-US" sz="1200" b="1" dirty="0" err="1"/>
              <a:t>etologia</a:t>
            </a:r>
            <a:r>
              <a:rPr lang="en-US" sz="1200" b="1" dirty="0"/>
              <a:t>) =&gt; </a:t>
            </a:r>
            <a:r>
              <a:rPr lang="en-US" sz="1200" b="1" dirty="0" err="1"/>
              <a:t>teoria</a:t>
            </a:r>
            <a:r>
              <a:rPr lang="en-US" sz="1200" b="1" dirty="0"/>
              <a:t> do </a:t>
            </a:r>
            <a:r>
              <a:rPr lang="en-US" sz="1200" b="1" dirty="0" err="1"/>
              <a:t>apego</a:t>
            </a:r>
            <a:r>
              <a:rPr lang="en-US" sz="1200" b="1" dirty="0"/>
              <a:t> </a:t>
            </a:r>
          </a:p>
          <a:p>
            <a:pPr>
              <a:lnSpc>
                <a:spcPct val="170000"/>
              </a:lnSpc>
              <a:buNone/>
            </a:pPr>
            <a:r>
              <a:rPr lang="en-US" sz="1200" b="1" dirty="0"/>
              <a:t>M. Mahler        (1897-1985) ………………………..  Teoria do </a:t>
            </a:r>
            <a:r>
              <a:rPr lang="en-US" sz="1200" b="1" dirty="0" err="1"/>
              <a:t>desenvolvimento</a:t>
            </a:r>
            <a:r>
              <a:rPr lang="en-US" sz="1200" b="1" dirty="0"/>
              <a:t> da </a:t>
            </a:r>
            <a:r>
              <a:rPr lang="en-US" sz="1200" b="1" dirty="0" err="1"/>
              <a:t>separação-individuação</a:t>
            </a:r>
            <a:endParaRPr lang="en-US" sz="1200" b="1" dirty="0"/>
          </a:p>
          <a:p>
            <a:pPr>
              <a:lnSpc>
                <a:spcPct val="170000"/>
              </a:lnSpc>
              <a:buNone/>
            </a:pPr>
            <a:r>
              <a:rPr lang="en-US" sz="1200" b="1" dirty="0"/>
              <a:t>D. Winnicott 	(1896-1971) ……………………   Teoria do </a:t>
            </a:r>
            <a:r>
              <a:rPr lang="en-US" sz="1200" b="1" dirty="0" err="1"/>
              <a:t>desenvolvimento</a:t>
            </a:r>
            <a:r>
              <a:rPr lang="en-US" sz="1200" b="1" dirty="0"/>
              <a:t> da </a:t>
            </a:r>
            <a:r>
              <a:rPr lang="en-US" sz="1200" b="1" dirty="0" err="1"/>
              <a:t>dependência</a:t>
            </a:r>
            <a:r>
              <a:rPr lang="en-US" sz="1200" b="1" dirty="0"/>
              <a:t>, </a:t>
            </a:r>
            <a:r>
              <a:rPr lang="en-US" sz="1200" b="1" dirty="0" err="1"/>
              <a:t>desenvolviemto</a:t>
            </a:r>
            <a:r>
              <a:rPr lang="en-US" sz="1200" b="1" dirty="0"/>
              <a:t> do SER</a:t>
            </a:r>
            <a:endParaRPr lang="pt-BR" sz="1200" dirty="0"/>
          </a:p>
          <a:p>
            <a:pPr>
              <a:lnSpc>
                <a:spcPct val="170000"/>
              </a:lnSpc>
              <a:buNone/>
            </a:pPr>
            <a:r>
              <a:rPr lang="pt-BR" sz="1200" b="1" dirty="0"/>
              <a:t>Daniel Stern 	(1934 – 2012) ...................  Teoria do desenvolvimento dos sensos do self</a:t>
            </a:r>
          </a:p>
          <a:p>
            <a:pPr>
              <a:lnSpc>
                <a:spcPct val="170000"/>
              </a:lnSpc>
              <a:buNone/>
            </a:pPr>
            <a:r>
              <a:rPr lang="pt-BR" sz="1200" b="1" dirty="0"/>
              <a:t> 				Psicanálise (Klein - Mahler)  + teoria do apego + desenvolvimento do self + 			neurociências</a:t>
            </a:r>
          </a:p>
        </p:txBody>
      </p:sp>
      <p:sp>
        <p:nvSpPr>
          <p:cNvPr id="4" name="Slide Number Placeholder 3"/>
          <p:cNvSpPr>
            <a:spLocks noGrp="1"/>
          </p:cNvSpPr>
          <p:nvPr>
            <p:ph type="sldNum" sz="quarter" idx="12"/>
          </p:nvPr>
        </p:nvSpPr>
        <p:spPr/>
        <p:txBody>
          <a:bodyPr/>
          <a:lstStyle/>
          <a:p>
            <a:fld id="{AF77E75A-E3CB-47AE-BED1-145DBA778CAD}" type="slidenum">
              <a:rPr lang="pt-BR" smtClean="0"/>
              <a:pPr/>
              <a:t>21</a:t>
            </a:fld>
            <a:endParaRPr lang="pt-BR"/>
          </a:p>
        </p:txBody>
      </p:sp>
    </p:spTree>
    <p:extLst>
      <p:ext uri="{BB962C8B-B14F-4D97-AF65-F5344CB8AC3E}">
        <p14:creationId xmlns:p14="http://schemas.microsoft.com/office/powerpoint/2010/main" val="4525458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pt-BR" sz="2400" b="1" dirty="0"/>
              <a:t>5. O campo atual das teorias científicas do desenvolvimento</a:t>
            </a:r>
            <a:br>
              <a:rPr lang="pt-BR" sz="2400" b="1" dirty="0"/>
            </a:br>
            <a:endParaRPr lang="en-US" sz="2400" b="1" dirty="0"/>
          </a:p>
        </p:txBody>
      </p:sp>
      <p:sp>
        <p:nvSpPr>
          <p:cNvPr id="3" name="Content Placeholder 2"/>
          <p:cNvSpPr>
            <a:spLocks noGrp="1"/>
          </p:cNvSpPr>
          <p:nvPr>
            <p:ph idx="1"/>
          </p:nvPr>
        </p:nvSpPr>
        <p:spPr/>
        <p:txBody>
          <a:bodyPr>
            <a:normAutofit/>
          </a:bodyPr>
          <a:lstStyle/>
          <a:p>
            <a:pPr marL="800100" lvl="2" indent="0" algn="just">
              <a:lnSpc>
                <a:spcPct val="150000"/>
              </a:lnSpc>
              <a:buNone/>
            </a:pPr>
            <a:endParaRPr lang="pt-BR" sz="1600" b="1" dirty="0"/>
          </a:p>
          <a:p>
            <a:pPr marL="800100" lvl="2" indent="0" algn="just">
              <a:lnSpc>
                <a:spcPct val="150000"/>
              </a:lnSpc>
              <a:buNone/>
            </a:pPr>
            <a:r>
              <a:rPr lang="pt-BR" sz="1600" b="1" dirty="0"/>
              <a:t>5.1 Campos ou domínios de fenômenos abordados pelas teorias do desenvolvimento</a:t>
            </a:r>
          </a:p>
          <a:p>
            <a:pPr marL="800100" lvl="2" indent="0" algn="just">
              <a:lnSpc>
                <a:spcPct val="150000"/>
              </a:lnSpc>
              <a:buNone/>
            </a:pPr>
            <a:endParaRPr lang="pt-BR" sz="1600" b="1" dirty="0"/>
          </a:p>
          <a:p>
            <a:pPr marL="800100" lvl="2" indent="0" algn="just">
              <a:lnSpc>
                <a:spcPct val="150000"/>
              </a:lnSpc>
              <a:buNone/>
            </a:pPr>
            <a:r>
              <a:rPr lang="pt-BR" sz="1600" b="1" dirty="0"/>
              <a:t>5.2 Tipos de teoria do desenvolvimento</a:t>
            </a:r>
          </a:p>
          <a:p>
            <a:pPr marL="800100" lvl="2" indent="0" algn="just">
              <a:lnSpc>
                <a:spcPct val="150000"/>
              </a:lnSpc>
              <a:buNone/>
            </a:pPr>
            <a:endParaRPr lang="pt-BR" sz="1600" b="1" dirty="0"/>
          </a:p>
          <a:p>
            <a:pPr marL="800100" lvl="2" indent="0" algn="just">
              <a:lnSpc>
                <a:spcPct val="150000"/>
              </a:lnSpc>
              <a:buNone/>
            </a:pPr>
            <a:r>
              <a:rPr lang="pt-BR" sz="1600" b="1" dirty="0"/>
              <a:t>5.3 Modelos ontológicos</a:t>
            </a:r>
          </a:p>
          <a:p>
            <a:pPr marL="800100" lvl="2" indent="0" algn="just">
              <a:lnSpc>
                <a:spcPct val="150000"/>
              </a:lnSpc>
              <a:buNone/>
            </a:pPr>
            <a:endParaRPr lang="pt-BR" sz="1600" b="1" dirty="0"/>
          </a:p>
          <a:p>
            <a:pPr marL="800100" lvl="2" indent="0" algn="just">
              <a:lnSpc>
                <a:spcPct val="150000"/>
              </a:lnSpc>
              <a:buNone/>
            </a:pPr>
            <a:r>
              <a:rPr lang="en-US" sz="1600" b="1" dirty="0"/>
              <a:t>5.4 </a:t>
            </a:r>
            <a:r>
              <a:rPr lang="pt-BR" sz="1600" b="1" dirty="0">
                <a:latin typeface="Times New Roman"/>
                <a:cs typeface="Times New Roman"/>
              </a:rPr>
              <a:t>O problema epistemológico-metodológico da comunicação entre propostas teóricas díspares</a:t>
            </a:r>
            <a:br>
              <a:rPr lang="pt-BR" sz="1600" b="1" dirty="0">
                <a:latin typeface="Times New Roman"/>
                <a:cs typeface="Times New Roman"/>
              </a:rPr>
            </a:br>
            <a:endParaRPr lang="pt-BR" sz="1600" b="1" dirty="0"/>
          </a:p>
          <a:p>
            <a:pPr marL="0" indent="0">
              <a:lnSpc>
                <a:spcPct val="150000"/>
              </a:lnSpc>
              <a:buNone/>
            </a:pPr>
            <a:endParaRPr lang="pt-BR" sz="1600" dirty="0"/>
          </a:p>
        </p:txBody>
      </p:sp>
      <p:sp>
        <p:nvSpPr>
          <p:cNvPr id="4" name="Slide Number Placeholder 3"/>
          <p:cNvSpPr>
            <a:spLocks noGrp="1"/>
          </p:cNvSpPr>
          <p:nvPr>
            <p:ph type="sldNum" sz="quarter" idx="12"/>
          </p:nvPr>
        </p:nvSpPr>
        <p:spPr/>
        <p:txBody>
          <a:bodyPr/>
          <a:lstStyle/>
          <a:p>
            <a:fld id="{6ADD9B86-E74F-7447-AE6B-CED206F73C5A}" type="slidenum">
              <a:rPr lang="en-US" smtClean="0"/>
              <a:pPr/>
              <a:t>22</a:t>
            </a:fld>
            <a:endParaRPr lang="en-US"/>
          </a:p>
        </p:txBody>
      </p:sp>
    </p:spTree>
    <p:extLst>
      <p:ext uri="{BB962C8B-B14F-4D97-AF65-F5344CB8AC3E}">
        <p14:creationId xmlns:p14="http://schemas.microsoft.com/office/powerpoint/2010/main" val="7729007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pt-BR" sz="2400" b="1" dirty="0"/>
              <a:t>5.1 Campos ou domínicos de fenômenos abordados pelas teorias do desenvolvimento</a:t>
            </a:r>
            <a:endParaRPr lang="en-US" sz="2400" b="1" dirty="0"/>
          </a:p>
        </p:txBody>
      </p:sp>
      <p:sp>
        <p:nvSpPr>
          <p:cNvPr id="3" name="Content Placeholder 2"/>
          <p:cNvSpPr>
            <a:spLocks noGrp="1"/>
          </p:cNvSpPr>
          <p:nvPr>
            <p:ph idx="1"/>
          </p:nvPr>
        </p:nvSpPr>
        <p:spPr/>
        <p:txBody>
          <a:bodyPr>
            <a:normAutofit fontScale="25000" lnSpcReduction="20000"/>
          </a:bodyPr>
          <a:lstStyle/>
          <a:p>
            <a:pPr marL="400050" lvl="1" indent="0">
              <a:lnSpc>
                <a:spcPct val="120000"/>
              </a:lnSpc>
              <a:buNone/>
            </a:pPr>
            <a:endParaRPr lang="pt-BR" i="1" dirty="0"/>
          </a:p>
          <a:p>
            <a:pPr marL="400050" lvl="1" indent="0">
              <a:lnSpc>
                <a:spcPct val="120000"/>
              </a:lnSpc>
              <a:buNone/>
            </a:pPr>
            <a:endParaRPr lang="pt-BR" i="1" dirty="0"/>
          </a:p>
          <a:p>
            <a:pPr marL="400050" lvl="1" indent="0">
              <a:lnSpc>
                <a:spcPct val="120000"/>
              </a:lnSpc>
              <a:buNone/>
            </a:pPr>
            <a:r>
              <a:rPr lang="pt-BR" i="1" dirty="0"/>
              <a:t> </a:t>
            </a:r>
            <a:r>
              <a:rPr lang="pt-BR" sz="5200" b="1" i="1" dirty="0"/>
              <a:t>Físico</a:t>
            </a:r>
            <a:r>
              <a:rPr lang="pt-BR" sz="5200" dirty="0"/>
              <a:t>:</a:t>
            </a:r>
          </a:p>
          <a:p>
            <a:pPr lvl="2" algn="just">
              <a:lnSpc>
                <a:spcPct val="120000"/>
              </a:lnSpc>
              <a:buFontTx/>
              <a:buChar char="•"/>
            </a:pPr>
            <a:r>
              <a:rPr lang="pt-BR" sz="5200" dirty="0"/>
              <a:t>O crescimento do corpo e do cérebro, as capacidades sensoriais, as habilidades motoras e a saúde. (</a:t>
            </a:r>
            <a:r>
              <a:rPr lang="pt-BR" sz="5200" u="sng" dirty="0">
                <a:hlinkClick r:id="" action="ppaction://hlinkfile"/>
              </a:rPr>
              <a:t>Papalia &amp; Feldman, 2012, p. 37</a:t>
            </a:r>
            <a:r>
              <a:rPr lang="pt-BR" sz="5200" dirty="0"/>
              <a:t>)</a:t>
            </a:r>
          </a:p>
          <a:p>
            <a:pPr lvl="2" algn="just">
              <a:lnSpc>
                <a:spcPct val="120000"/>
              </a:lnSpc>
              <a:buFontTx/>
              <a:buChar char="•"/>
            </a:pPr>
            <a:r>
              <a:rPr lang="pt-BR" sz="5200" dirty="0"/>
              <a:t>O domínio físico inclui mudanças no tamanho, forma e características do corpo. </a:t>
            </a:r>
          </a:p>
          <a:p>
            <a:pPr marL="914400" lvl="2" indent="0" algn="just">
              <a:lnSpc>
                <a:spcPct val="120000"/>
              </a:lnSpc>
              <a:buNone/>
            </a:pPr>
            <a:r>
              <a:rPr lang="pt-BR" sz="5200" dirty="0"/>
              <a:t>	(</a:t>
            </a:r>
            <a:r>
              <a:rPr lang="pt-BR" sz="5200" u="sng" dirty="0">
                <a:hlinkClick r:id="" action="ppaction://hlinkfile"/>
              </a:rPr>
              <a:t>Boyd &amp; Bee, 2011, p. 31</a:t>
            </a:r>
            <a:r>
              <a:rPr lang="pt-BR" sz="5200" dirty="0"/>
              <a:t>)</a:t>
            </a:r>
          </a:p>
          <a:p>
            <a:pPr marL="400050" lvl="1" indent="0" algn="just">
              <a:lnSpc>
                <a:spcPct val="120000"/>
              </a:lnSpc>
              <a:buNone/>
            </a:pPr>
            <a:endParaRPr lang="pt-BR" sz="5200" dirty="0"/>
          </a:p>
          <a:p>
            <a:pPr marL="400050" lvl="1" indent="0" algn="just">
              <a:lnSpc>
                <a:spcPct val="120000"/>
              </a:lnSpc>
              <a:buNone/>
            </a:pPr>
            <a:r>
              <a:rPr lang="pt-BR" sz="5200" b="1" i="1" dirty="0"/>
              <a:t>Cognitivo</a:t>
            </a:r>
            <a:r>
              <a:rPr lang="pt-BR" sz="5200" dirty="0"/>
              <a:t>: </a:t>
            </a:r>
          </a:p>
          <a:p>
            <a:pPr lvl="2" algn="just">
              <a:lnSpc>
                <a:spcPct val="120000"/>
              </a:lnSpc>
              <a:buFontTx/>
              <a:buChar char="•"/>
            </a:pPr>
            <a:r>
              <a:rPr lang="pt-BR" sz="5200" dirty="0"/>
              <a:t>Aprendizagem, atenção, memória, linguagem, pensamento, raciocínio. </a:t>
            </a:r>
          </a:p>
          <a:p>
            <a:pPr marL="857250" lvl="2" indent="0" algn="just">
              <a:lnSpc>
                <a:spcPct val="120000"/>
              </a:lnSpc>
              <a:buNone/>
            </a:pPr>
            <a:r>
              <a:rPr lang="pt-BR" sz="5200" dirty="0"/>
              <a:t>		(</a:t>
            </a:r>
            <a:r>
              <a:rPr lang="pt-BR" sz="5200" u="sng" dirty="0">
                <a:hlinkClick r:id="" action="ppaction://hlinkfile"/>
              </a:rPr>
              <a:t>Papalia &amp; Feldman, 2012, p. 37</a:t>
            </a:r>
            <a:r>
              <a:rPr lang="pt-BR" sz="5200" dirty="0"/>
              <a:t>)</a:t>
            </a:r>
          </a:p>
          <a:p>
            <a:pPr lvl="2" algn="just">
              <a:lnSpc>
                <a:spcPct val="120000"/>
              </a:lnSpc>
              <a:buFontTx/>
              <a:buChar char="•"/>
            </a:pPr>
            <a:r>
              <a:rPr lang="pt-BR" sz="5200" dirty="0"/>
              <a:t>As mudanças no pensamento, na memória, na resolução de problemas e em habilidades intelectuais estão incluídas no domínio cognitivo. (</a:t>
            </a:r>
            <a:r>
              <a:rPr lang="pt-BR" sz="5200" u="sng" dirty="0">
                <a:hlinkClick r:id="" action="ppaction://hlinkfile"/>
              </a:rPr>
              <a:t>Boyd &amp; Bee, 2011, p. 32</a:t>
            </a:r>
            <a:r>
              <a:rPr lang="pt-BR" sz="5200" dirty="0"/>
              <a:t>)</a:t>
            </a:r>
          </a:p>
          <a:p>
            <a:pPr marL="400050" lvl="1" indent="0" algn="just">
              <a:lnSpc>
                <a:spcPct val="120000"/>
              </a:lnSpc>
              <a:buNone/>
            </a:pPr>
            <a:endParaRPr lang="pt-BR" sz="5200" i="1" dirty="0"/>
          </a:p>
          <a:p>
            <a:pPr marL="400050" lvl="1" indent="0" algn="just">
              <a:lnSpc>
                <a:spcPct val="120000"/>
              </a:lnSpc>
              <a:buNone/>
            </a:pPr>
            <a:r>
              <a:rPr lang="pt-BR" sz="5200" b="1" i="1" dirty="0"/>
              <a:t>Psicossocial ou </a:t>
            </a:r>
            <a:r>
              <a:rPr lang="pt-BR" sz="5200" b="1" i="1" dirty="0" err="1"/>
              <a:t>sociomocional</a:t>
            </a:r>
            <a:r>
              <a:rPr lang="pt-BR" sz="5200" dirty="0"/>
              <a:t>:</a:t>
            </a:r>
          </a:p>
          <a:p>
            <a:pPr lvl="2" algn="just">
              <a:lnSpc>
                <a:spcPct val="120000"/>
              </a:lnSpc>
              <a:buFontTx/>
              <a:buChar char="•"/>
            </a:pPr>
            <a:r>
              <a:rPr lang="pt-BR" sz="5200" dirty="0"/>
              <a:t>Emoções, personalidade e relações sociais. (</a:t>
            </a:r>
            <a:r>
              <a:rPr lang="pt-BR" sz="5200" u="sng" dirty="0">
                <a:hlinkClick r:id="" action="ppaction://hlinkfile"/>
              </a:rPr>
              <a:t>Papalia &amp; Feldman, 2012, p. 37</a:t>
            </a:r>
            <a:r>
              <a:rPr lang="pt-BR" sz="5200" dirty="0"/>
              <a:t>)</a:t>
            </a:r>
          </a:p>
          <a:p>
            <a:pPr lvl="2" algn="just">
              <a:lnSpc>
                <a:spcPct val="120000"/>
              </a:lnSpc>
              <a:buFontTx/>
              <a:buChar char="•"/>
            </a:pPr>
            <a:r>
              <a:rPr lang="pt-BR" sz="5200" dirty="0"/>
              <a:t>O domínio </a:t>
            </a:r>
            <a:r>
              <a:rPr lang="pt-BR" sz="5200" dirty="0" err="1"/>
              <a:t>socioemocional</a:t>
            </a:r>
            <a:r>
              <a:rPr lang="pt-BR" sz="5200" dirty="0"/>
              <a:t> inclui mudanças em variáveis associadas ao relacionamento de um indivíduo consigo mesmo e com os outros. (</a:t>
            </a:r>
            <a:r>
              <a:rPr lang="pt-BR" sz="5200" u="sng" dirty="0">
                <a:hlinkClick r:id="" action="ppaction://hlinkfile"/>
              </a:rPr>
              <a:t>Boyd &amp; Bee, 2011, p. 32</a:t>
            </a:r>
            <a:r>
              <a:rPr lang="pt-BR" sz="5200" dirty="0"/>
              <a:t>)</a:t>
            </a:r>
          </a:p>
        </p:txBody>
      </p:sp>
      <p:sp>
        <p:nvSpPr>
          <p:cNvPr id="4" name="Slide Number Placeholder 3"/>
          <p:cNvSpPr>
            <a:spLocks noGrp="1"/>
          </p:cNvSpPr>
          <p:nvPr>
            <p:ph type="sldNum" sz="quarter" idx="12"/>
          </p:nvPr>
        </p:nvSpPr>
        <p:spPr/>
        <p:txBody>
          <a:bodyPr/>
          <a:lstStyle/>
          <a:p>
            <a:fld id="{6ADD9B86-E74F-7447-AE6B-CED206F73C5A}" type="slidenum">
              <a:rPr lang="en-US" smtClean="0"/>
              <a:pPr/>
              <a:t>23</a:t>
            </a:fld>
            <a:endParaRPr lang="en-US"/>
          </a:p>
        </p:txBody>
      </p:sp>
    </p:spTree>
    <p:extLst>
      <p:ext uri="{BB962C8B-B14F-4D97-AF65-F5344CB8AC3E}">
        <p14:creationId xmlns:p14="http://schemas.microsoft.com/office/powerpoint/2010/main" val="34666213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r>
              <a:rPr lang="pt-BR" sz="2400" b="1" dirty="0"/>
              <a:t>5.2 Tipos de teorias do desenvolvimento, </a:t>
            </a:r>
            <a:br>
              <a:rPr lang="pt-BR" sz="2400" b="1" dirty="0"/>
            </a:br>
            <a:r>
              <a:rPr lang="pt-BR" sz="2400" b="1" dirty="0"/>
              <a:t>Quadro clássico atual </a:t>
            </a:r>
            <a:r>
              <a:rPr lang="pt-BR" sz="1800" dirty="0"/>
              <a:t>(</a:t>
            </a:r>
            <a:r>
              <a:rPr lang="pt-BR" sz="1800" dirty="0" err="1"/>
              <a:t>Boyd</a:t>
            </a:r>
            <a:r>
              <a:rPr lang="pt-BR" sz="1800" dirty="0"/>
              <a:t> &amp; Bee, 2011)</a:t>
            </a:r>
          </a:p>
        </p:txBody>
      </p:sp>
      <p:sp>
        <p:nvSpPr>
          <p:cNvPr id="3" name="Content Placeholder 2"/>
          <p:cNvSpPr>
            <a:spLocks noGrp="1"/>
          </p:cNvSpPr>
          <p:nvPr>
            <p:ph idx="1"/>
          </p:nvPr>
        </p:nvSpPr>
        <p:spPr/>
        <p:txBody>
          <a:bodyPr>
            <a:normAutofit fontScale="55000" lnSpcReduction="20000"/>
          </a:bodyPr>
          <a:lstStyle/>
          <a:p>
            <a:pPr marL="0" indent="0">
              <a:buNone/>
            </a:pPr>
            <a:r>
              <a:rPr lang="pt-BR" sz="2900" b="1" dirty="0"/>
              <a:t>1. Psicanalíticas</a:t>
            </a:r>
            <a:endParaRPr lang="pt-BR" sz="2900" dirty="0"/>
          </a:p>
          <a:p>
            <a:pPr marL="400050" lvl="1" indent="0">
              <a:buNone/>
            </a:pPr>
            <a:r>
              <a:rPr lang="pt-BR" sz="2900" dirty="0"/>
              <a:t>a) Psicossexual (Freud)</a:t>
            </a:r>
          </a:p>
          <a:p>
            <a:pPr marL="400050" lvl="1" indent="0">
              <a:buNone/>
            </a:pPr>
            <a:r>
              <a:rPr lang="pt-BR" sz="2900" dirty="0" err="1"/>
              <a:t>b</a:t>
            </a:r>
            <a:r>
              <a:rPr lang="pt-BR" sz="2900" dirty="0"/>
              <a:t>) Psicossocial (Erikson)</a:t>
            </a:r>
          </a:p>
          <a:p>
            <a:pPr marL="0" indent="0">
              <a:buNone/>
            </a:pPr>
            <a:endParaRPr lang="pt-BR" sz="2900" dirty="0"/>
          </a:p>
          <a:p>
            <a:pPr marL="0" indent="0">
              <a:buNone/>
            </a:pPr>
            <a:r>
              <a:rPr lang="pt-BR" sz="2900" b="1" dirty="0"/>
              <a:t>2. Teorias da aprendizagem </a:t>
            </a:r>
            <a:endParaRPr lang="pt-BR" sz="2900" dirty="0"/>
          </a:p>
          <a:p>
            <a:pPr marL="0" indent="0">
              <a:buNone/>
            </a:pPr>
            <a:r>
              <a:rPr lang="pt-BR" sz="2900" dirty="0"/>
              <a:t>	a) Condicionamento clássico (Pavlov, Watson)</a:t>
            </a:r>
          </a:p>
          <a:p>
            <a:pPr marL="0" indent="0">
              <a:buNone/>
            </a:pPr>
            <a:r>
              <a:rPr lang="pt-BR" sz="2900" dirty="0"/>
              <a:t>	</a:t>
            </a:r>
            <a:r>
              <a:rPr lang="pt-BR" sz="2900" dirty="0" err="1"/>
              <a:t>b</a:t>
            </a:r>
            <a:r>
              <a:rPr lang="pt-BR" sz="2900" dirty="0"/>
              <a:t>) Condicionamento operante (Skinner)</a:t>
            </a:r>
          </a:p>
          <a:p>
            <a:pPr marL="0" indent="0">
              <a:buNone/>
            </a:pPr>
            <a:r>
              <a:rPr lang="pt-BR" sz="2900" dirty="0"/>
              <a:t>	</a:t>
            </a:r>
            <a:r>
              <a:rPr lang="pt-BR" sz="2900" dirty="0" err="1"/>
              <a:t>c</a:t>
            </a:r>
            <a:r>
              <a:rPr lang="pt-BR" sz="2900" dirty="0"/>
              <a:t>) Teoria sócio-cognitiva de </a:t>
            </a:r>
            <a:r>
              <a:rPr lang="pt-BR" sz="2900" dirty="0" err="1"/>
              <a:t>Bandura</a:t>
            </a:r>
            <a:r>
              <a:rPr lang="pt-BR" sz="2900" dirty="0"/>
              <a:t> (determinismo recíproco)</a:t>
            </a:r>
          </a:p>
          <a:p>
            <a:pPr marL="0" indent="0">
              <a:buNone/>
            </a:pPr>
            <a:endParaRPr lang="pt-BR" sz="2900" dirty="0"/>
          </a:p>
          <a:p>
            <a:pPr marL="0" indent="0">
              <a:buNone/>
            </a:pPr>
            <a:r>
              <a:rPr lang="pt-BR" sz="2900" b="1" dirty="0"/>
              <a:t>3. Teorias cognitivas</a:t>
            </a:r>
            <a:endParaRPr lang="pt-BR" sz="2900" dirty="0"/>
          </a:p>
          <a:p>
            <a:pPr marL="0" indent="0">
              <a:buNone/>
            </a:pPr>
            <a:r>
              <a:rPr lang="pt-BR" sz="2900" dirty="0"/>
              <a:t>	a) Teoria cognitivo-desenvolvimentista de Piaget (epistemologia genética)</a:t>
            </a:r>
          </a:p>
          <a:p>
            <a:pPr marL="0" indent="0">
              <a:buNone/>
            </a:pPr>
            <a:r>
              <a:rPr lang="pt-BR" sz="2900" dirty="0"/>
              <a:t>	</a:t>
            </a:r>
            <a:r>
              <a:rPr lang="pt-BR" sz="2900" dirty="0" err="1"/>
              <a:t>b</a:t>
            </a:r>
            <a:r>
              <a:rPr lang="pt-BR" sz="2900" dirty="0"/>
              <a:t>) Teoria </a:t>
            </a:r>
            <a:r>
              <a:rPr lang="pt-BR" sz="2900" dirty="0" err="1"/>
              <a:t>sócio-cultural</a:t>
            </a:r>
            <a:r>
              <a:rPr lang="pt-BR" sz="2900" dirty="0"/>
              <a:t> de Vygotsky (sócio-histórica)</a:t>
            </a:r>
          </a:p>
          <a:p>
            <a:pPr marL="0" indent="0">
              <a:buNone/>
            </a:pPr>
            <a:r>
              <a:rPr lang="pt-BR" sz="2900" dirty="0">
                <a:solidFill>
                  <a:srgbClr val="000000"/>
                </a:solidFill>
              </a:rPr>
              <a:t>	</a:t>
            </a:r>
            <a:r>
              <a:rPr lang="pt-BR" sz="2900" dirty="0" err="1">
                <a:solidFill>
                  <a:srgbClr val="000000"/>
                </a:solidFill>
              </a:rPr>
              <a:t>c</a:t>
            </a:r>
            <a:r>
              <a:rPr lang="pt-BR" sz="2900" dirty="0">
                <a:solidFill>
                  <a:srgbClr val="000000"/>
                </a:solidFill>
              </a:rPr>
              <a:t>) Teoria do processamento de informações (mente)</a:t>
            </a:r>
          </a:p>
          <a:p>
            <a:pPr marL="0" indent="0">
              <a:buNone/>
            </a:pPr>
            <a:endParaRPr lang="pt-BR" sz="2900" dirty="0"/>
          </a:p>
          <a:p>
            <a:pPr marL="0" indent="0">
              <a:buNone/>
            </a:pPr>
            <a:r>
              <a:rPr lang="pt-BR" sz="2900" b="1" dirty="0"/>
              <a:t>4. Teorias biológicas e ecológicas</a:t>
            </a:r>
            <a:endParaRPr lang="pt-BR" sz="2900" dirty="0"/>
          </a:p>
          <a:p>
            <a:pPr marL="0" indent="0">
              <a:buNone/>
            </a:pPr>
            <a:r>
              <a:rPr lang="pt-BR" sz="2900" b="1" dirty="0"/>
              <a:t>	</a:t>
            </a:r>
            <a:r>
              <a:rPr lang="pt-BR" sz="2900" dirty="0"/>
              <a:t>a) etologia (Darwin, Lorentz)</a:t>
            </a:r>
          </a:p>
          <a:p>
            <a:pPr marL="0" indent="0">
              <a:buNone/>
            </a:pPr>
            <a:r>
              <a:rPr lang="pt-BR" sz="2900" dirty="0"/>
              <a:t>	</a:t>
            </a:r>
            <a:r>
              <a:rPr lang="pt-BR" sz="2900" dirty="0" err="1"/>
              <a:t>b</a:t>
            </a:r>
            <a:r>
              <a:rPr lang="pt-BR" sz="2900" dirty="0"/>
              <a:t>) Teoria do apego (</a:t>
            </a:r>
            <a:r>
              <a:rPr lang="pt-BR" sz="2900" dirty="0" err="1"/>
              <a:t>Bolwby</a:t>
            </a:r>
            <a:r>
              <a:rPr lang="pt-BR" sz="2900" dirty="0"/>
              <a:t>)</a:t>
            </a:r>
          </a:p>
          <a:p>
            <a:pPr marL="0" indent="0">
              <a:buNone/>
            </a:pPr>
            <a:r>
              <a:rPr lang="pt-BR" sz="2900" dirty="0"/>
              <a:t>	</a:t>
            </a:r>
            <a:r>
              <a:rPr lang="pt-BR" sz="2900" dirty="0" err="1"/>
              <a:t>b</a:t>
            </a:r>
            <a:r>
              <a:rPr lang="pt-BR" sz="2900" dirty="0"/>
              <a:t>) </a:t>
            </a:r>
            <a:r>
              <a:rPr lang="pt-BR" sz="2900" dirty="0" err="1"/>
              <a:t>Sociobiologia</a:t>
            </a:r>
            <a:r>
              <a:rPr lang="pt-BR" sz="2900" dirty="0"/>
              <a:t>, </a:t>
            </a:r>
            <a:r>
              <a:rPr lang="pt-BR" sz="2900" dirty="0" err="1">
                <a:solidFill>
                  <a:srgbClr val="000000"/>
                </a:solidFill>
              </a:rPr>
              <a:t>bioecológia</a:t>
            </a:r>
            <a:r>
              <a:rPr lang="pt-BR" sz="2900" dirty="0">
                <a:solidFill>
                  <a:srgbClr val="000000"/>
                </a:solidFill>
              </a:rPr>
              <a:t> (</a:t>
            </a:r>
            <a:r>
              <a:rPr lang="pt-BR" sz="2900" dirty="0" err="1">
                <a:solidFill>
                  <a:srgbClr val="000000"/>
                </a:solidFill>
              </a:rPr>
              <a:t>Bronfenbrenner</a:t>
            </a:r>
            <a:r>
              <a:rPr lang="pt-BR" sz="2900" dirty="0">
                <a:solidFill>
                  <a:srgbClr val="000000"/>
                </a:solidFill>
              </a:rPr>
              <a:t>) </a:t>
            </a:r>
            <a:r>
              <a:rPr lang="pt-BR" sz="2900" dirty="0"/>
              <a:t>(consideração de # contextos) </a:t>
            </a:r>
          </a:p>
          <a:p>
            <a:pPr marL="0" indent="0">
              <a:buNone/>
            </a:pPr>
            <a:endParaRPr lang="pt-BR" dirty="0"/>
          </a:p>
        </p:txBody>
      </p:sp>
      <p:sp>
        <p:nvSpPr>
          <p:cNvPr id="4" name="Slide Number Placeholder 3"/>
          <p:cNvSpPr>
            <a:spLocks noGrp="1"/>
          </p:cNvSpPr>
          <p:nvPr>
            <p:ph type="sldNum" sz="quarter" idx="12"/>
          </p:nvPr>
        </p:nvSpPr>
        <p:spPr/>
        <p:txBody>
          <a:bodyPr/>
          <a:lstStyle/>
          <a:p>
            <a:fld id="{6ADD9B86-E74F-7447-AE6B-CED206F73C5A}" type="slidenum">
              <a:rPr lang="en-US" smtClean="0"/>
              <a:pPr/>
              <a:t>24</a:t>
            </a:fld>
            <a:endParaRPr lang="en-US"/>
          </a:p>
        </p:txBody>
      </p:sp>
    </p:spTree>
    <p:extLst>
      <p:ext uri="{BB962C8B-B14F-4D97-AF65-F5344CB8AC3E}">
        <p14:creationId xmlns:p14="http://schemas.microsoft.com/office/powerpoint/2010/main" val="35782032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pt-BR" sz="2800" b="1" dirty="0"/>
              <a:t>Fases ou períodos (cronológicos)</a:t>
            </a:r>
            <a:br>
              <a:rPr lang="pt-BR" sz="2800" b="1" dirty="0"/>
            </a:br>
            <a:r>
              <a:rPr lang="pt-BR" sz="2800" b="1" dirty="0"/>
              <a:t>mais ou menos aceitas por todas as teorias</a:t>
            </a:r>
            <a:endParaRPr lang="en-US" sz="2800" dirty="0"/>
          </a:p>
        </p:txBody>
      </p:sp>
      <p:sp>
        <p:nvSpPr>
          <p:cNvPr id="3" name="Content Placeholder 2"/>
          <p:cNvSpPr>
            <a:spLocks noGrp="1"/>
          </p:cNvSpPr>
          <p:nvPr>
            <p:ph idx="1"/>
          </p:nvPr>
        </p:nvSpPr>
        <p:spPr/>
        <p:txBody>
          <a:bodyPr>
            <a:noAutofit/>
          </a:bodyPr>
          <a:lstStyle/>
          <a:p>
            <a:pPr marL="0" indent="0">
              <a:lnSpc>
                <a:spcPct val="170000"/>
              </a:lnSpc>
              <a:buNone/>
            </a:pPr>
            <a:r>
              <a:rPr lang="pt-BR" sz="1200" dirty="0"/>
              <a:t> </a:t>
            </a:r>
            <a:r>
              <a:rPr lang="pt-BR" sz="1000" i="1" dirty="0"/>
              <a:t>Pré-natal</a:t>
            </a:r>
            <a:r>
              <a:rPr lang="pt-BR" sz="1000" dirty="0"/>
              <a:t>						</a:t>
            </a:r>
            <a:r>
              <a:rPr lang="pt-BR" sz="1000" dirty="0">
                <a:solidFill>
                  <a:srgbClr val="FF0000"/>
                </a:solidFill>
              </a:rPr>
              <a:t>Da concepção ao nascimento</a:t>
            </a:r>
            <a:endParaRPr lang="pt-BR" sz="1000" i="1" dirty="0"/>
          </a:p>
          <a:p>
            <a:pPr marL="0" indent="0">
              <a:lnSpc>
                <a:spcPct val="170000"/>
              </a:lnSpc>
              <a:buNone/>
            </a:pPr>
            <a:endParaRPr lang="pt-BR" sz="1000" i="1" dirty="0"/>
          </a:p>
          <a:p>
            <a:pPr marL="0" indent="0">
              <a:lnSpc>
                <a:spcPct val="170000"/>
              </a:lnSpc>
              <a:buNone/>
            </a:pPr>
            <a:r>
              <a:rPr lang="pt-BR" sz="1000" i="1" dirty="0"/>
              <a:t>Primeira Infância</a:t>
            </a:r>
            <a:r>
              <a:rPr lang="pt-BR" sz="1000" dirty="0"/>
              <a:t>						</a:t>
            </a:r>
            <a:r>
              <a:rPr lang="pt-BR" sz="1000" dirty="0">
                <a:solidFill>
                  <a:srgbClr val="FF0000"/>
                </a:solidFill>
              </a:rPr>
              <a:t>0-3 anos</a:t>
            </a:r>
          </a:p>
          <a:p>
            <a:pPr marL="0" indent="0">
              <a:lnSpc>
                <a:spcPct val="170000"/>
              </a:lnSpc>
              <a:buNone/>
            </a:pPr>
            <a:r>
              <a:rPr lang="pt-BR" sz="1000" dirty="0"/>
              <a:t>(do nascimento com o início do uso da linguagem para se comunicar)</a:t>
            </a:r>
            <a:endParaRPr lang="pt-BR" sz="1000" dirty="0">
              <a:solidFill>
                <a:srgbClr val="FF0000"/>
              </a:solidFill>
            </a:endParaRPr>
          </a:p>
          <a:p>
            <a:pPr marL="0" indent="0">
              <a:lnSpc>
                <a:spcPct val="170000"/>
              </a:lnSpc>
              <a:buNone/>
            </a:pPr>
            <a:endParaRPr lang="pt-BR" sz="1000" i="1" dirty="0"/>
          </a:p>
          <a:p>
            <a:pPr marL="0" indent="0">
              <a:lnSpc>
                <a:spcPct val="170000"/>
              </a:lnSpc>
              <a:buNone/>
            </a:pPr>
            <a:r>
              <a:rPr lang="pt-BR" sz="1000" i="1" dirty="0"/>
              <a:t>Segunda Infância</a:t>
            </a:r>
            <a:r>
              <a:rPr lang="pt-BR" sz="1000" dirty="0"/>
              <a:t> 				</a:t>
            </a:r>
            <a:r>
              <a:rPr lang="pt-BR" sz="1000"/>
              <a:t>		</a:t>
            </a:r>
            <a:r>
              <a:rPr lang="pt-BR" sz="1000">
                <a:solidFill>
                  <a:srgbClr val="FF0000"/>
                </a:solidFill>
              </a:rPr>
              <a:t>3-6 </a:t>
            </a:r>
            <a:r>
              <a:rPr lang="pt-BR" sz="1000" dirty="0">
                <a:solidFill>
                  <a:srgbClr val="FF0000"/>
                </a:solidFill>
              </a:rPr>
              <a:t>anos</a:t>
            </a:r>
          </a:p>
          <a:p>
            <a:pPr marL="0" indent="0">
              <a:lnSpc>
                <a:spcPct val="170000"/>
              </a:lnSpc>
              <a:buNone/>
            </a:pPr>
            <a:r>
              <a:rPr lang="pt-BR" sz="1000" dirty="0"/>
              <a:t> (uso/linguagem até o ingresso da criança na escola  ou em algum outro tipo de treinamento social) </a:t>
            </a:r>
            <a:endParaRPr lang="pt-BR" sz="1000" i="1" dirty="0"/>
          </a:p>
          <a:p>
            <a:pPr marL="0" indent="0">
              <a:lnSpc>
                <a:spcPct val="170000"/>
              </a:lnSpc>
              <a:buNone/>
            </a:pPr>
            <a:endParaRPr lang="pt-BR" sz="1000" i="1" dirty="0"/>
          </a:p>
          <a:p>
            <a:pPr marL="0" indent="0">
              <a:lnSpc>
                <a:spcPct val="170000"/>
              </a:lnSpc>
              <a:buNone/>
            </a:pPr>
            <a:r>
              <a:rPr lang="pt-BR" sz="1000" i="1" dirty="0"/>
              <a:t>Terceira Infância</a:t>
            </a:r>
            <a:r>
              <a:rPr lang="pt-BR" sz="1000" dirty="0"/>
              <a:t>	(meninice)					</a:t>
            </a:r>
            <a:r>
              <a:rPr lang="pt-BR" sz="1000" dirty="0">
                <a:solidFill>
                  <a:srgbClr val="FF0000"/>
                </a:solidFill>
              </a:rPr>
              <a:t>6-11 anos </a:t>
            </a:r>
          </a:p>
          <a:p>
            <a:pPr marL="0" indent="0">
              <a:lnSpc>
                <a:spcPct val="170000"/>
              </a:lnSpc>
              <a:buNone/>
            </a:pPr>
            <a:r>
              <a:rPr lang="pt-BR" sz="1000" i="1" dirty="0"/>
              <a:t>Adolescência</a:t>
            </a:r>
            <a:r>
              <a:rPr lang="pt-BR" sz="1000" dirty="0"/>
              <a:t>						</a:t>
            </a:r>
            <a:r>
              <a:rPr lang="pt-BR" sz="1000" dirty="0">
                <a:solidFill>
                  <a:srgbClr val="FF0000"/>
                </a:solidFill>
              </a:rPr>
              <a:t>11-20 anos </a:t>
            </a:r>
            <a:r>
              <a:rPr lang="pt-BR" sz="1000" dirty="0" err="1">
                <a:solidFill>
                  <a:srgbClr val="FF0000"/>
                </a:solidFill>
              </a:rPr>
              <a:t>aproximadament</a:t>
            </a:r>
            <a:endParaRPr lang="pt-BR" sz="1000" dirty="0">
              <a:solidFill>
                <a:srgbClr val="FF0000"/>
              </a:solidFill>
            </a:endParaRPr>
          </a:p>
          <a:p>
            <a:pPr marL="0" indent="0">
              <a:lnSpc>
                <a:spcPct val="170000"/>
              </a:lnSpc>
              <a:buNone/>
            </a:pPr>
            <a:r>
              <a:rPr lang="pt-BR" sz="1000" i="1" dirty="0"/>
              <a:t>Início da Vida Adulta</a:t>
            </a:r>
            <a:r>
              <a:rPr lang="pt-BR" sz="1000" dirty="0"/>
              <a:t>					</a:t>
            </a:r>
            <a:r>
              <a:rPr lang="pt-BR" sz="1000" dirty="0">
                <a:solidFill>
                  <a:srgbClr val="FF0000"/>
                </a:solidFill>
              </a:rPr>
              <a:t>20-40 anos</a:t>
            </a:r>
          </a:p>
          <a:p>
            <a:pPr marL="0" indent="0">
              <a:lnSpc>
                <a:spcPct val="170000"/>
              </a:lnSpc>
              <a:buNone/>
            </a:pPr>
            <a:r>
              <a:rPr lang="pt-BR" sz="1000" i="1" dirty="0"/>
              <a:t>Vida Adulta Intermediária</a:t>
            </a:r>
            <a:r>
              <a:rPr lang="pt-BR" sz="1000" dirty="0"/>
              <a:t>					</a:t>
            </a:r>
            <a:r>
              <a:rPr lang="pt-BR" sz="1000" dirty="0">
                <a:solidFill>
                  <a:srgbClr val="FF0000"/>
                </a:solidFill>
              </a:rPr>
              <a:t>40-65 anos</a:t>
            </a:r>
          </a:p>
          <a:p>
            <a:pPr marL="0" indent="0">
              <a:lnSpc>
                <a:spcPct val="170000"/>
              </a:lnSpc>
              <a:buNone/>
            </a:pPr>
            <a:r>
              <a:rPr lang="pt-BR" sz="1000" i="1" dirty="0"/>
              <a:t>Vida Adulta tardia</a:t>
            </a:r>
            <a:r>
              <a:rPr lang="pt-BR" sz="1000" dirty="0"/>
              <a:t>					</a:t>
            </a:r>
            <a:r>
              <a:rPr lang="pt-BR" sz="1000" dirty="0">
                <a:solidFill>
                  <a:srgbClr val="FF0000"/>
                </a:solidFill>
              </a:rPr>
              <a:t>65</a:t>
            </a:r>
            <a:r>
              <a:rPr lang="pt-BR" sz="1000" dirty="0">
                <a:solidFill>
                  <a:srgbClr val="FF0000"/>
                </a:solidFill>
                <a:sym typeface="Wingdings"/>
              </a:rPr>
              <a:t></a:t>
            </a:r>
            <a:r>
              <a:rPr lang="pt-BR" sz="1000" dirty="0">
                <a:solidFill>
                  <a:srgbClr val="FF0000"/>
                </a:solidFill>
              </a:rPr>
              <a:t> 		</a:t>
            </a:r>
            <a:r>
              <a:rPr lang="pt-BR" sz="1000" dirty="0"/>
              <a:t>(</a:t>
            </a:r>
            <a:r>
              <a:rPr lang="pt-BR" sz="1000" dirty="0">
                <a:hlinkClick r:id="" action="ppaction://hlinkfile" tooltip="Papalia, 2012 #9635"/>
              </a:rPr>
              <a:t>Papalia &amp; Feldman, 2012, pp. 40-41</a:t>
            </a:r>
            <a:r>
              <a:rPr lang="pt-BR" sz="1000" dirty="0"/>
              <a:t>)</a:t>
            </a:r>
          </a:p>
          <a:p>
            <a:pPr marL="0" indent="0">
              <a:lnSpc>
                <a:spcPct val="170000"/>
              </a:lnSpc>
              <a:buNone/>
            </a:pPr>
            <a:endParaRPr lang="pt-BR" sz="1000" dirty="0">
              <a:solidFill>
                <a:srgbClr val="FF0000"/>
              </a:solidFill>
            </a:endParaRPr>
          </a:p>
          <a:p>
            <a:pPr marL="0" indent="0">
              <a:lnSpc>
                <a:spcPct val="170000"/>
              </a:lnSpc>
              <a:buNone/>
            </a:pPr>
            <a:endParaRPr lang="pt-BR" sz="1000" dirty="0">
              <a:solidFill>
                <a:srgbClr val="FF0000"/>
              </a:solidFill>
            </a:endParaRPr>
          </a:p>
          <a:p>
            <a:pPr marL="0" indent="0">
              <a:lnSpc>
                <a:spcPct val="170000"/>
              </a:lnSpc>
              <a:buNone/>
            </a:pPr>
            <a:endParaRPr lang="pt-BR" sz="1000" dirty="0">
              <a:solidFill>
                <a:srgbClr val="FF0000"/>
              </a:solidFill>
            </a:endParaRPr>
          </a:p>
          <a:p>
            <a:pPr marL="0" indent="0">
              <a:lnSpc>
                <a:spcPct val="170000"/>
              </a:lnSpc>
              <a:buNone/>
            </a:pPr>
            <a:endParaRPr lang="pt-BR" sz="1000" dirty="0"/>
          </a:p>
        </p:txBody>
      </p:sp>
      <p:sp>
        <p:nvSpPr>
          <p:cNvPr id="4" name="Slide Number Placeholder 3"/>
          <p:cNvSpPr>
            <a:spLocks noGrp="1"/>
          </p:cNvSpPr>
          <p:nvPr>
            <p:ph type="sldNum" sz="quarter" idx="12"/>
          </p:nvPr>
        </p:nvSpPr>
        <p:spPr/>
        <p:txBody>
          <a:bodyPr/>
          <a:lstStyle/>
          <a:p>
            <a:fld id="{6ADD9B86-E74F-7447-AE6B-CED206F73C5A}" type="slidenum">
              <a:rPr lang="en-US" smtClean="0"/>
              <a:pPr/>
              <a:t>25</a:t>
            </a:fld>
            <a:endParaRPr lang="en-US"/>
          </a:p>
        </p:txBody>
      </p:sp>
    </p:spTree>
    <p:extLst>
      <p:ext uri="{BB962C8B-B14F-4D97-AF65-F5344CB8AC3E}">
        <p14:creationId xmlns:p14="http://schemas.microsoft.com/office/powerpoint/2010/main" val="35629751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pt-BR" sz="2400" b="1" dirty="0"/>
              <a:t>5.3 Modelos ontológicos</a:t>
            </a:r>
            <a:endParaRPr lang="en-US" sz="2400" dirty="0"/>
          </a:p>
        </p:txBody>
      </p:sp>
      <p:sp>
        <p:nvSpPr>
          <p:cNvPr id="3" name="Content Placeholder 2"/>
          <p:cNvSpPr>
            <a:spLocks noGrp="1"/>
          </p:cNvSpPr>
          <p:nvPr>
            <p:ph idx="1"/>
          </p:nvPr>
        </p:nvSpPr>
        <p:spPr/>
        <p:txBody>
          <a:bodyPr>
            <a:normAutofit/>
          </a:bodyPr>
          <a:lstStyle/>
          <a:p>
            <a:pPr marL="0" indent="0">
              <a:buNone/>
            </a:pPr>
            <a:r>
              <a:rPr lang="pt-BR" sz="1000" b="1" dirty="0"/>
              <a:t>Perspectiva		Tipos 				Modelo								Ontológico			</a:t>
            </a:r>
          </a:p>
          <a:p>
            <a:pPr marL="0" indent="0">
              <a:buNone/>
            </a:pPr>
            <a:endParaRPr lang="pt-BR" sz="1000" b="1" dirty="0"/>
          </a:p>
          <a:p>
            <a:pPr marL="0" indent="0">
              <a:buNone/>
            </a:pPr>
            <a:r>
              <a:rPr lang="pt-BR" sz="1000" b="1" dirty="0"/>
              <a:t>Psicanalítica		</a:t>
            </a:r>
            <a:r>
              <a:rPr lang="pt-BR" sz="1000" dirty="0"/>
              <a:t>a) Psicossexual (Freud)			Pulsões</a:t>
            </a:r>
          </a:p>
          <a:p>
            <a:pPr marL="400050" lvl="1" indent="0">
              <a:buNone/>
            </a:pPr>
            <a:r>
              <a:rPr lang="pt-BR" sz="1000" dirty="0"/>
              <a:t>		</a:t>
            </a:r>
            <a:r>
              <a:rPr lang="pt-BR" sz="1000" dirty="0" err="1"/>
              <a:t>b</a:t>
            </a:r>
            <a:r>
              <a:rPr lang="pt-BR" sz="1000" dirty="0"/>
              <a:t>) Psicossocial (Erikson)			</a:t>
            </a:r>
            <a:r>
              <a:rPr lang="pt-BR" sz="1000" dirty="0" err="1"/>
              <a:t>Pulsões+Cultura</a:t>
            </a:r>
            <a:endParaRPr lang="pt-BR" sz="1000" dirty="0"/>
          </a:p>
          <a:p>
            <a:pPr marL="0" indent="0">
              <a:buNone/>
            </a:pPr>
            <a:endParaRPr lang="pt-BR" sz="1000" dirty="0"/>
          </a:p>
          <a:p>
            <a:pPr marL="0" indent="0">
              <a:buNone/>
            </a:pPr>
            <a:r>
              <a:rPr lang="pt-BR" sz="1000" b="1" dirty="0"/>
              <a:t>Teorias da aprendizagem </a:t>
            </a:r>
            <a:r>
              <a:rPr lang="pt-BR" sz="1000" dirty="0"/>
              <a:t>	a) Condicionamento clássico (Pavlov, Watson)		Hábitos</a:t>
            </a:r>
          </a:p>
          <a:p>
            <a:pPr marL="0" indent="0">
              <a:buNone/>
            </a:pPr>
            <a:r>
              <a:rPr lang="pt-BR" sz="1000" dirty="0"/>
              <a:t>		</a:t>
            </a:r>
            <a:r>
              <a:rPr lang="pt-BR" sz="1000" dirty="0" err="1"/>
              <a:t>b</a:t>
            </a:r>
            <a:r>
              <a:rPr lang="pt-BR" sz="1000" dirty="0"/>
              <a:t>) Condicionamento operante (Skinner)</a:t>
            </a:r>
          </a:p>
          <a:p>
            <a:pPr marL="0" indent="0">
              <a:buNone/>
            </a:pPr>
            <a:r>
              <a:rPr lang="pt-BR" sz="1000" dirty="0"/>
              <a:t>		</a:t>
            </a:r>
            <a:r>
              <a:rPr lang="pt-BR" sz="1000" dirty="0" err="1"/>
              <a:t>c</a:t>
            </a:r>
            <a:r>
              <a:rPr lang="pt-BR" sz="1000" dirty="0"/>
              <a:t>) Teoria sócio-cognitiva de </a:t>
            </a:r>
            <a:r>
              <a:rPr lang="pt-BR" sz="1000" dirty="0" err="1"/>
              <a:t>Bandura</a:t>
            </a:r>
            <a:r>
              <a:rPr lang="pt-BR" sz="1000" dirty="0"/>
              <a:t> 		Ímpeto </a:t>
            </a:r>
            <a:r>
              <a:rPr lang="pt-BR" sz="1000" dirty="0" err="1"/>
              <a:t>biderecional</a:t>
            </a:r>
            <a:r>
              <a:rPr lang="pt-BR" sz="1000" dirty="0"/>
              <a:t>; determ./recípr.</a:t>
            </a:r>
          </a:p>
          <a:p>
            <a:pPr marL="0" indent="0">
              <a:buNone/>
            </a:pPr>
            <a:endParaRPr lang="pt-BR" sz="1000" dirty="0"/>
          </a:p>
          <a:p>
            <a:pPr marL="0" indent="0">
              <a:buNone/>
            </a:pPr>
            <a:r>
              <a:rPr lang="pt-BR" sz="1000" b="1" dirty="0"/>
              <a:t>Teorias cognitivas</a:t>
            </a:r>
            <a:r>
              <a:rPr lang="pt-BR" sz="1000" dirty="0"/>
              <a:t>	a) Epistemologia Genética (Piaget) 			</a:t>
            </a:r>
            <a:r>
              <a:rPr lang="pt-BR" sz="1000" dirty="0" err="1"/>
              <a:t>Biolog</a:t>
            </a:r>
            <a:r>
              <a:rPr lang="pt-BR" sz="1000" dirty="0"/>
              <a:t> + Intelig</a:t>
            </a:r>
          </a:p>
          <a:p>
            <a:pPr marL="0" indent="0">
              <a:buNone/>
            </a:pPr>
            <a:r>
              <a:rPr lang="pt-BR" sz="1000" dirty="0"/>
              <a:t>		</a:t>
            </a:r>
            <a:r>
              <a:rPr lang="pt-BR" sz="1000" dirty="0" err="1"/>
              <a:t>b</a:t>
            </a:r>
            <a:r>
              <a:rPr lang="pt-BR" sz="1000" dirty="0"/>
              <a:t>) Teoria sócio-histórica de Vygotsky 			Materialismo-</a:t>
            </a:r>
            <a:r>
              <a:rPr lang="pt-BR" sz="1000" dirty="0" err="1"/>
              <a:t>dialéti</a:t>
            </a:r>
            <a:endParaRPr lang="pt-BR" sz="1000" dirty="0"/>
          </a:p>
          <a:p>
            <a:pPr marL="0" indent="0">
              <a:buNone/>
            </a:pPr>
            <a:r>
              <a:rPr lang="pt-BR" sz="1000" dirty="0"/>
              <a:t>		</a:t>
            </a:r>
            <a:r>
              <a:rPr lang="pt-BR" sz="1000" dirty="0" err="1"/>
              <a:t>c</a:t>
            </a:r>
            <a:r>
              <a:rPr lang="pt-BR" sz="1000" dirty="0"/>
              <a:t>) Teoria do processamento de informações (mente) 	“</a:t>
            </a:r>
            <a:r>
              <a:rPr lang="pt-BR" sz="1000" i="1" dirty="0" err="1"/>
              <a:t>Softweres</a:t>
            </a:r>
            <a:r>
              <a:rPr lang="pt-BR" sz="1000" dirty="0"/>
              <a:t>”</a:t>
            </a:r>
          </a:p>
          <a:p>
            <a:pPr marL="0" indent="0">
              <a:buNone/>
            </a:pPr>
            <a:endParaRPr lang="pt-BR" sz="1000" dirty="0"/>
          </a:p>
          <a:p>
            <a:pPr marL="0" indent="0">
              <a:buNone/>
            </a:pPr>
            <a:r>
              <a:rPr lang="pt-BR" sz="1000" b="1" dirty="0"/>
              <a:t>Teorias biológicas 	</a:t>
            </a:r>
            <a:r>
              <a:rPr lang="pt-BR" sz="1000" dirty="0"/>
              <a:t>a) Darwin/Lorentz			biologia + </a:t>
            </a:r>
            <a:r>
              <a:rPr lang="pt-BR" sz="1000" dirty="0" err="1"/>
              <a:t>etolog</a:t>
            </a:r>
            <a:endParaRPr lang="pt-BR" sz="1000" dirty="0"/>
          </a:p>
          <a:p>
            <a:pPr marL="0" indent="0">
              <a:buNone/>
            </a:pPr>
            <a:r>
              <a:rPr lang="pt-BR" sz="1000" b="1" dirty="0"/>
              <a:t>e ecológicas</a:t>
            </a:r>
            <a:r>
              <a:rPr lang="pt-BR" sz="1000" dirty="0"/>
              <a:t>) 		</a:t>
            </a:r>
            <a:r>
              <a:rPr lang="pt-BR" sz="1000" dirty="0" err="1"/>
              <a:t>b</a:t>
            </a:r>
            <a:r>
              <a:rPr lang="pt-BR" sz="1000" dirty="0"/>
              <a:t>) </a:t>
            </a:r>
            <a:r>
              <a:rPr lang="pt-BR" sz="1000" dirty="0" err="1"/>
              <a:t>Bolwby</a:t>
            </a:r>
            <a:r>
              <a:rPr lang="pt-BR" sz="1000" dirty="0"/>
              <a:t> (apego)			</a:t>
            </a:r>
            <a:r>
              <a:rPr lang="pt-BR" sz="1000" dirty="0" err="1"/>
              <a:t>Ya</a:t>
            </a:r>
            <a:r>
              <a:rPr lang="pt-BR" sz="1000" dirty="0"/>
              <a:t> + etologia</a:t>
            </a:r>
          </a:p>
          <a:p>
            <a:pPr marL="0" indent="0">
              <a:buNone/>
            </a:pPr>
            <a:r>
              <a:rPr lang="pt-BR" sz="1000" dirty="0"/>
              <a:t>		</a:t>
            </a:r>
            <a:r>
              <a:rPr lang="pt-BR" sz="1000" dirty="0" err="1"/>
              <a:t>b</a:t>
            </a:r>
            <a:r>
              <a:rPr lang="pt-BR" sz="1000" dirty="0"/>
              <a:t>) </a:t>
            </a:r>
            <a:r>
              <a:rPr lang="pt-BR" sz="1000" dirty="0" err="1"/>
              <a:t>Sociobiologia</a:t>
            </a:r>
            <a:r>
              <a:rPr lang="pt-BR" sz="1000" dirty="0"/>
              <a:t> (</a:t>
            </a:r>
            <a:r>
              <a:rPr lang="pt-BR" sz="1000" dirty="0" err="1"/>
              <a:t>Bronfenbrenner</a:t>
            </a:r>
            <a:r>
              <a:rPr lang="pt-BR" sz="1000" dirty="0"/>
              <a:t>),  		</a:t>
            </a:r>
            <a:r>
              <a:rPr lang="pt-BR" sz="1000" dirty="0" err="1"/>
              <a:t>Biologia+etologia</a:t>
            </a:r>
            <a:r>
              <a:rPr lang="pt-BR" sz="1000" dirty="0"/>
              <a:t> +contextos</a:t>
            </a:r>
          </a:p>
          <a:p>
            <a:pPr marL="0" indent="0">
              <a:buNone/>
            </a:pPr>
            <a:r>
              <a:rPr lang="pt-BR" sz="1000" dirty="0"/>
              <a:t>		    Teoria </a:t>
            </a:r>
            <a:r>
              <a:rPr lang="pt-BR" sz="1000" dirty="0" err="1"/>
              <a:t>bioecológica</a:t>
            </a:r>
            <a:r>
              <a:rPr lang="pt-BR" sz="1000" dirty="0"/>
              <a:t> (# contextos) 			</a:t>
            </a:r>
            <a:endParaRPr lang="en-US" dirty="0"/>
          </a:p>
        </p:txBody>
      </p:sp>
      <p:sp>
        <p:nvSpPr>
          <p:cNvPr id="4" name="Slide Number Placeholder 3"/>
          <p:cNvSpPr>
            <a:spLocks noGrp="1"/>
          </p:cNvSpPr>
          <p:nvPr>
            <p:ph type="sldNum" sz="quarter" idx="12"/>
          </p:nvPr>
        </p:nvSpPr>
        <p:spPr/>
        <p:txBody>
          <a:bodyPr/>
          <a:lstStyle/>
          <a:p>
            <a:fld id="{6ADD9B86-E74F-7447-AE6B-CED206F73C5A}" type="slidenum">
              <a:rPr lang="en-US" smtClean="0"/>
              <a:pPr/>
              <a:t>26</a:t>
            </a:fld>
            <a:endParaRPr lang="en-US"/>
          </a:p>
        </p:txBody>
      </p:sp>
    </p:spTree>
    <p:extLst>
      <p:ext uri="{BB962C8B-B14F-4D97-AF65-F5344CB8AC3E}">
        <p14:creationId xmlns:p14="http://schemas.microsoft.com/office/powerpoint/2010/main" val="42013637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pt-BR" sz="2000" b="1" dirty="0">
                <a:latin typeface="Times New Roman"/>
                <a:cs typeface="Times New Roman"/>
              </a:rPr>
              <a:t>	5.4 O problema epistemológico-metodológico da comunicação entre propostas teóricas díspares</a:t>
            </a:r>
            <a:br>
              <a:rPr lang="pt-BR" sz="2000" b="1" dirty="0">
                <a:latin typeface="Times New Roman"/>
                <a:cs typeface="Times New Roman"/>
              </a:rPr>
            </a:br>
            <a:endParaRPr lang="en-US" sz="2000" b="1" dirty="0"/>
          </a:p>
        </p:txBody>
      </p:sp>
      <p:sp>
        <p:nvSpPr>
          <p:cNvPr id="3" name="Content Placeholder 2"/>
          <p:cNvSpPr>
            <a:spLocks noGrp="1"/>
          </p:cNvSpPr>
          <p:nvPr>
            <p:ph idx="1"/>
          </p:nvPr>
        </p:nvSpPr>
        <p:spPr/>
        <p:txBody>
          <a:bodyPr>
            <a:normAutofit fontScale="47500" lnSpcReduction="20000"/>
          </a:bodyPr>
          <a:lstStyle/>
          <a:p>
            <a:pPr marL="0" indent="0" algn="just">
              <a:lnSpc>
                <a:spcPct val="170000"/>
              </a:lnSpc>
              <a:buNone/>
            </a:pPr>
            <a:r>
              <a:rPr lang="pt-BR" sz="2900" b="1" dirty="0">
                <a:latin typeface="Times New Roman"/>
                <a:cs typeface="Times New Roman"/>
              </a:rPr>
              <a:t>O ponto de vista eclético</a:t>
            </a:r>
          </a:p>
          <a:p>
            <a:pPr marL="0" indent="0" algn="just">
              <a:lnSpc>
                <a:spcPct val="170000"/>
              </a:lnSpc>
              <a:buNone/>
            </a:pPr>
            <a:r>
              <a:rPr lang="pt-BR" sz="2500" dirty="0">
                <a:latin typeface="Times New Roman"/>
                <a:cs typeface="Times New Roman"/>
              </a:rPr>
              <a:t>	Diz, por exemplo, </a:t>
            </a:r>
            <a:r>
              <a:rPr lang="pt-BR" sz="2500" dirty="0" err="1">
                <a:latin typeface="Times New Roman"/>
                <a:cs typeface="Times New Roman"/>
              </a:rPr>
              <a:t>Parke</a:t>
            </a:r>
            <a:r>
              <a:rPr lang="pt-BR" sz="2500" dirty="0">
                <a:latin typeface="Times New Roman"/>
                <a:cs typeface="Times New Roman"/>
              </a:rPr>
              <a:t>, nesse sentido: “Os cientistas do desenvolvimento da atualidade tentam evitar o tipo de adesão 	rígida a uma 	única perspectiva teórica que era característica de teóricos como Freud, Piaget e Skinner. Em vez disso, eles 	enfatizam o ecletismo, o 	uso de múltiplas perspectivas teóricas para explicar e estudar o desenvolvimento 	humano” (</a:t>
            </a:r>
            <a:r>
              <a:rPr lang="pt-BR" sz="2500" dirty="0">
                <a:latin typeface="Times New Roman"/>
                <a:cs typeface="Times New Roman"/>
                <a:hlinkClick r:id="rId2" action="ppaction://hlinkfile" tooltip="Parke, 2004 #9637"/>
              </a:rPr>
              <a:t>Parke, 2004</a:t>
            </a:r>
            <a:r>
              <a:rPr lang="pt-BR" sz="2500" dirty="0">
                <a:latin typeface="Times New Roman"/>
                <a:cs typeface="Times New Roman"/>
              </a:rPr>
              <a:t>). </a:t>
            </a:r>
          </a:p>
          <a:p>
            <a:pPr marL="0" indent="0" algn="just">
              <a:lnSpc>
                <a:spcPct val="170000"/>
              </a:lnSpc>
              <a:buNone/>
            </a:pPr>
            <a:endParaRPr lang="pt-BR" sz="2500" b="1" dirty="0">
              <a:latin typeface="Times New Roman"/>
              <a:cs typeface="Times New Roman"/>
            </a:endParaRPr>
          </a:p>
          <a:p>
            <a:pPr marL="0" indent="0" algn="just">
              <a:lnSpc>
                <a:spcPct val="170000"/>
              </a:lnSpc>
              <a:buNone/>
            </a:pPr>
            <a:r>
              <a:rPr lang="pt-BR" sz="2900" b="1" dirty="0">
                <a:latin typeface="Times New Roman"/>
                <a:cs typeface="Times New Roman"/>
              </a:rPr>
              <a:t>O ponto de vista paradoxal da incomensurabilidade comunicável</a:t>
            </a:r>
          </a:p>
          <a:p>
            <a:pPr marL="0" indent="0" algn="just">
              <a:lnSpc>
                <a:spcPct val="170000"/>
              </a:lnSpc>
              <a:buNone/>
            </a:pPr>
            <a:r>
              <a:rPr lang="pt-BR" sz="2500" dirty="0">
                <a:latin typeface="Times New Roman"/>
                <a:cs typeface="Times New Roman"/>
              </a:rPr>
              <a:t>	Aceitando a tese da incomensurabilidade, parcial ou total entre paradigmas díspares, consideramos que cada sistema teórico 	tem a capacidade de apreender fenômenos e descrevê-los e que a compreensão do que uma determinada perspectiva teórica 	(um paradigma) propõe para explicar seus problemas, implica em poder apreender esses fenômenos. Nesse sentido, um 	paradigma pode fornecer a outro a apreensão de determinados fenômenos que talvez não tenham sido ainda considerados 	pelo outro. Se isto ocorrer, o estímulo dado pela nova apreensão de fenômenos até então não considerados, pode levar um 	determinado paradigma a </a:t>
            </a:r>
            <a:r>
              <a:rPr lang="pt-BR" sz="2500" dirty="0" err="1">
                <a:latin typeface="Times New Roman"/>
                <a:cs typeface="Times New Roman"/>
              </a:rPr>
              <a:t>redescrever</a:t>
            </a:r>
            <a:r>
              <a:rPr lang="pt-BR" sz="2500" dirty="0">
                <a:latin typeface="Times New Roman"/>
                <a:cs typeface="Times New Roman"/>
              </a:rPr>
              <a:t> e inserir esse(</a:t>
            </a:r>
            <a:r>
              <a:rPr lang="pt-BR" sz="2500" dirty="0" err="1">
                <a:latin typeface="Times New Roman"/>
                <a:cs typeface="Times New Roman"/>
              </a:rPr>
              <a:t>s</a:t>
            </a:r>
            <a:r>
              <a:rPr lang="pt-BR" sz="2500" dirty="0">
                <a:latin typeface="Times New Roman"/>
                <a:cs typeface="Times New Roman"/>
              </a:rPr>
              <a:t>) fenômeno(</a:t>
            </a:r>
            <a:r>
              <a:rPr lang="pt-BR" sz="2500" dirty="0" err="1">
                <a:latin typeface="Times New Roman"/>
                <a:cs typeface="Times New Roman"/>
              </a:rPr>
              <a:t>s</a:t>
            </a:r>
            <a:r>
              <a:rPr lang="pt-BR" sz="2500" dirty="0">
                <a:latin typeface="Times New Roman"/>
                <a:cs typeface="Times New Roman"/>
              </a:rPr>
              <a:t>) à sua maneira, com a sua linguagem, visando os seus 	problemas, no quadro geral do desenvolvimento da sua teoria. </a:t>
            </a:r>
          </a:p>
          <a:p>
            <a:endParaRPr lang="en-US" dirty="0"/>
          </a:p>
        </p:txBody>
      </p:sp>
      <p:sp>
        <p:nvSpPr>
          <p:cNvPr id="4" name="Slide Number Placeholder 3"/>
          <p:cNvSpPr>
            <a:spLocks noGrp="1"/>
          </p:cNvSpPr>
          <p:nvPr>
            <p:ph type="sldNum" sz="quarter" idx="12"/>
          </p:nvPr>
        </p:nvSpPr>
        <p:spPr/>
        <p:txBody>
          <a:bodyPr/>
          <a:lstStyle/>
          <a:p>
            <a:fld id="{93A11F19-8D5E-6F42-A967-CB31FE886518}" type="slidenum">
              <a:rPr lang="en-US" smtClean="0"/>
              <a:t>27</a:t>
            </a:fld>
            <a:endParaRPr lang="en-US"/>
          </a:p>
        </p:txBody>
      </p:sp>
    </p:spTree>
    <p:extLst>
      <p:ext uri="{BB962C8B-B14F-4D97-AF65-F5344CB8AC3E}">
        <p14:creationId xmlns:p14="http://schemas.microsoft.com/office/powerpoint/2010/main" val="237624039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t>Referências</a:t>
            </a:r>
            <a:r>
              <a:rPr lang="en-US" dirty="0"/>
              <a:t> </a:t>
            </a:r>
            <a:r>
              <a:rPr lang="en-US" dirty="0" err="1"/>
              <a:t>para</a:t>
            </a:r>
            <a:r>
              <a:rPr lang="en-US" dirty="0"/>
              <a:t> </a:t>
            </a:r>
            <a:r>
              <a:rPr lang="en-US" dirty="0" err="1"/>
              <a:t>estudos</a:t>
            </a:r>
            <a:r>
              <a:rPr lang="en-US" dirty="0"/>
              <a:t> </a:t>
            </a:r>
            <a:r>
              <a:rPr lang="en-US" dirty="0" err="1"/>
              <a:t>sobre</a:t>
            </a:r>
            <a:r>
              <a:rPr lang="en-US" dirty="0"/>
              <a:t> as </a:t>
            </a:r>
            <a:r>
              <a:rPr lang="en-US" dirty="0" err="1"/>
              <a:t>teorias</a:t>
            </a:r>
            <a:r>
              <a:rPr lang="en-US" dirty="0"/>
              <a:t> do </a:t>
            </a:r>
            <a:r>
              <a:rPr lang="en-US" dirty="0" err="1"/>
              <a:t>desenvolvimento</a:t>
            </a:r>
            <a:r>
              <a:rPr lang="en-US" dirty="0"/>
              <a:t> </a:t>
            </a:r>
          </a:p>
        </p:txBody>
      </p:sp>
      <p:sp>
        <p:nvSpPr>
          <p:cNvPr id="3" name="Content Placeholder 2"/>
          <p:cNvSpPr>
            <a:spLocks noGrp="1"/>
          </p:cNvSpPr>
          <p:nvPr>
            <p:ph idx="1"/>
          </p:nvPr>
        </p:nvSpPr>
        <p:spPr/>
        <p:txBody>
          <a:bodyPr>
            <a:normAutofit fontScale="32500" lnSpcReduction="20000"/>
          </a:bodyPr>
          <a:lstStyle/>
          <a:p>
            <a:pPr marL="0" indent="0">
              <a:buNone/>
            </a:pPr>
            <a:endParaRPr lang="pt-BR" dirty="0"/>
          </a:p>
          <a:p>
            <a:pPr marL="0" indent="0">
              <a:buNone/>
            </a:pPr>
            <a:endParaRPr lang="pt-BR" dirty="0"/>
          </a:p>
          <a:p>
            <a:pPr marL="0" indent="0">
              <a:buNone/>
            </a:pPr>
            <a:r>
              <a:rPr lang="pt-BR" dirty="0" err="1"/>
              <a:t>Cobliner</a:t>
            </a:r>
            <a:r>
              <a:rPr lang="pt-BR" dirty="0"/>
              <a:t>, W. Godfrey. (1965). A escola de psicologia genética de Genebra e a psicanálise: paralelos e equivalências In R. A. </a:t>
            </a:r>
            <a:r>
              <a:rPr lang="pt-BR" dirty="0" err="1"/>
              <a:t>Spitz</a:t>
            </a:r>
            <a:r>
              <a:rPr lang="pt-BR" dirty="0"/>
              <a:t> (Ed.), </a:t>
            </a:r>
            <a:r>
              <a:rPr lang="pt-BR" i="1" dirty="0"/>
              <a:t>O primeiro ano de vida</a:t>
            </a:r>
            <a:r>
              <a:rPr lang="pt-BR" dirty="0"/>
              <a:t>. São Paulo: Martins Fontes.</a:t>
            </a:r>
          </a:p>
          <a:p>
            <a:pPr marL="0" indent="0">
              <a:buNone/>
            </a:pPr>
            <a:endParaRPr lang="pt-BR" dirty="0"/>
          </a:p>
          <a:p>
            <a:pPr marL="0" indent="0">
              <a:buNone/>
            </a:pPr>
            <a:r>
              <a:rPr lang="pt-BR" dirty="0" err="1"/>
              <a:t>Fonagy</a:t>
            </a:r>
            <a:r>
              <a:rPr lang="pt-BR" dirty="0"/>
              <a:t>, Peter. (2005). Teoria psicanalítica do desenvolvimento. In E. S. Person, A. M. Cooper &amp; G. O. </a:t>
            </a:r>
            <a:r>
              <a:rPr lang="pt-BR" dirty="0" err="1"/>
              <a:t>Gabbard</a:t>
            </a:r>
            <a:r>
              <a:rPr lang="pt-BR" dirty="0"/>
              <a:t> (Eds.), </a:t>
            </a:r>
            <a:r>
              <a:rPr lang="pt-BR" i="1" dirty="0"/>
              <a:t>Compêndio de Psicanálise</a:t>
            </a:r>
            <a:r>
              <a:rPr lang="pt-BR" dirty="0"/>
              <a:t>. Porto Alegre: Artes Médicas, 2007.</a:t>
            </a:r>
          </a:p>
          <a:p>
            <a:pPr marL="0" indent="0">
              <a:buNone/>
            </a:pPr>
            <a:endParaRPr lang="en-US" dirty="0"/>
          </a:p>
          <a:p>
            <a:pPr marL="0" indent="0">
              <a:buNone/>
            </a:pPr>
            <a:r>
              <a:rPr lang="en-US" dirty="0" err="1"/>
              <a:t>Galvão</a:t>
            </a:r>
            <a:r>
              <a:rPr lang="en-US" dirty="0"/>
              <a:t>, </a:t>
            </a:r>
            <a:r>
              <a:rPr lang="en-US" dirty="0" err="1"/>
              <a:t>Izabel</a:t>
            </a:r>
            <a:r>
              <a:rPr lang="en-US" dirty="0"/>
              <a:t>. (1996). </a:t>
            </a:r>
            <a:r>
              <a:rPr lang="en-US" i="1" dirty="0"/>
              <a:t>Henri </a:t>
            </a:r>
            <a:r>
              <a:rPr lang="en-US" i="1" dirty="0" err="1"/>
              <a:t>Wallon</a:t>
            </a:r>
            <a:r>
              <a:rPr lang="en-US" i="1" dirty="0"/>
              <a:t>: </a:t>
            </a:r>
            <a:r>
              <a:rPr lang="en-US" i="1" dirty="0" err="1"/>
              <a:t>uma</a:t>
            </a:r>
            <a:r>
              <a:rPr lang="en-US" i="1" dirty="0"/>
              <a:t> </a:t>
            </a:r>
            <a:r>
              <a:rPr lang="en-US" i="1" dirty="0" err="1"/>
              <a:t>concepção</a:t>
            </a:r>
            <a:r>
              <a:rPr lang="en-US" i="1" dirty="0"/>
              <a:t> </a:t>
            </a:r>
            <a:r>
              <a:rPr lang="en-US" i="1" dirty="0" err="1"/>
              <a:t>dialética</a:t>
            </a:r>
            <a:r>
              <a:rPr lang="en-US" i="1" dirty="0"/>
              <a:t> do </a:t>
            </a:r>
            <a:r>
              <a:rPr lang="en-US" i="1" dirty="0" err="1"/>
              <a:t>desenvolvimento</a:t>
            </a:r>
            <a:r>
              <a:rPr lang="en-US" i="1" dirty="0"/>
              <a:t> </a:t>
            </a:r>
            <a:r>
              <a:rPr lang="en-US" i="1" dirty="0" err="1"/>
              <a:t>infantil</a:t>
            </a:r>
            <a:r>
              <a:rPr lang="en-US" dirty="0"/>
              <a:t>. </a:t>
            </a:r>
            <a:r>
              <a:rPr lang="en-US" dirty="0" err="1"/>
              <a:t>Petrópolis</a:t>
            </a:r>
            <a:r>
              <a:rPr lang="en-US" dirty="0"/>
              <a:t>: </a:t>
            </a:r>
            <a:r>
              <a:rPr lang="en-US" dirty="0" err="1"/>
              <a:t>Vozes</a:t>
            </a:r>
            <a:r>
              <a:rPr lang="en-US" dirty="0"/>
              <a:t>.</a:t>
            </a:r>
          </a:p>
          <a:p>
            <a:pPr marL="0" indent="0">
              <a:buNone/>
            </a:pPr>
            <a:endParaRPr lang="en-US" dirty="0"/>
          </a:p>
          <a:p>
            <a:pPr marL="0" indent="0">
              <a:buNone/>
            </a:pPr>
            <a:r>
              <a:rPr lang="en-US" dirty="0"/>
              <a:t>Hartmann, Heinz, Kris, Ernst, &amp; </a:t>
            </a:r>
            <a:r>
              <a:rPr lang="en-US" dirty="0" err="1"/>
              <a:t>Loewenstein</a:t>
            </a:r>
            <a:r>
              <a:rPr lang="en-US" dirty="0"/>
              <a:t>, Rudolph M. (1946). Comments on the Formation of Psychic Structure. </a:t>
            </a:r>
            <a:r>
              <a:rPr lang="en-US" i="1" dirty="0"/>
              <a:t>Psychoanalytic Study of the Child, 2</a:t>
            </a:r>
            <a:r>
              <a:rPr lang="en-US" dirty="0"/>
              <a:t>, 11-38. </a:t>
            </a:r>
            <a:endParaRPr lang="pt-BR" dirty="0"/>
          </a:p>
          <a:p>
            <a:pPr marL="0" indent="0">
              <a:buNone/>
            </a:pPr>
            <a:endParaRPr lang="pt-BR" dirty="0"/>
          </a:p>
          <a:p>
            <a:pPr marL="0" indent="0">
              <a:buNone/>
            </a:pPr>
            <a:r>
              <a:rPr lang="pt-BR" dirty="0"/>
              <a:t>Heidegger, Martin. (2003 [1983]). </a:t>
            </a:r>
            <a:r>
              <a:rPr lang="pt-BR" i="1" dirty="0"/>
              <a:t>Os conceitos fundamentais da metafísica: mundo, finitude, solidão</a:t>
            </a:r>
            <a:r>
              <a:rPr lang="pt-BR" dirty="0"/>
              <a:t>. Rio de Janeiro: Forense Universitária.</a:t>
            </a:r>
          </a:p>
          <a:p>
            <a:pPr marL="0" indent="0">
              <a:buNone/>
            </a:pPr>
            <a:endParaRPr lang="pt-BR" dirty="0"/>
          </a:p>
          <a:p>
            <a:pPr marL="0" indent="0">
              <a:buNone/>
            </a:pPr>
            <a:r>
              <a:rPr lang="en-US" dirty="0" err="1"/>
              <a:t>Palanga</a:t>
            </a:r>
            <a:r>
              <a:rPr lang="en-US" dirty="0"/>
              <a:t>, </a:t>
            </a:r>
            <a:r>
              <a:rPr lang="en-US" dirty="0" err="1"/>
              <a:t>Isilda</a:t>
            </a:r>
            <a:r>
              <a:rPr lang="en-US" dirty="0"/>
              <a:t> </a:t>
            </a:r>
            <a:r>
              <a:rPr lang="en-US" dirty="0" err="1"/>
              <a:t>Campaner</a:t>
            </a:r>
            <a:r>
              <a:rPr lang="en-US" dirty="0"/>
              <a:t>. (1994). </a:t>
            </a:r>
            <a:r>
              <a:rPr lang="en-US" i="1" dirty="0" err="1"/>
              <a:t>Desenvolvimento</a:t>
            </a:r>
            <a:r>
              <a:rPr lang="en-US" i="1" dirty="0"/>
              <a:t> &amp; </a:t>
            </a:r>
            <a:r>
              <a:rPr lang="en-US" i="1" dirty="0" err="1"/>
              <a:t>Aprendizagem</a:t>
            </a:r>
            <a:r>
              <a:rPr lang="en-US" i="1" dirty="0"/>
              <a:t> </a:t>
            </a:r>
            <a:r>
              <a:rPr lang="en-US" i="1" dirty="0" err="1"/>
              <a:t>em</a:t>
            </a:r>
            <a:r>
              <a:rPr lang="en-US" i="1" dirty="0"/>
              <a:t> Piaget e </a:t>
            </a:r>
            <a:r>
              <a:rPr lang="en-US" i="1" dirty="0" err="1"/>
              <a:t>Vygotsky</a:t>
            </a:r>
            <a:r>
              <a:rPr lang="en-US" i="1" dirty="0"/>
              <a:t> (A </a:t>
            </a:r>
            <a:r>
              <a:rPr lang="en-US" i="1" dirty="0" err="1"/>
              <a:t>Relevância</a:t>
            </a:r>
            <a:r>
              <a:rPr lang="en-US" i="1" dirty="0"/>
              <a:t> do Social)</a:t>
            </a:r>
            <a:r>
              <a:rPr lang="en-US" dirty="0"/>
              <a:t>. São Paulo: Plexus.</a:t>
            </a:r>
          </a:p>
          <a:p>
            <a:pPr marL="0" indent="0">
              <a:buNone/>
            </a:pPr>
            <a:endParaRPr lang="en-US" dirty="0"/>
          </a:p>
          <a:p>
            <a:pPr marL="0" indent="0">
              <a:buNone/>
            </a:pPr>
            <a:r>
              <a:rPr lang="en-US" dirty="0"/>
              <a:t>Piaget, Jean. (2001 [1964]). </a:t>
            </a:r>
            <a:r>
              <a:rPr lang="en-US" i="1" dirty="0" err="1"/>
              <a:t>Seis</a:t>
            </a:r>
            <a:r>
              <a:rPr lang="en-US" i="1" dirty="0"/>
              <a:t> </a:t>
            </a:r>
            <a:r>
              <a:rPr lang="en-US" i="1" dirty="0" err="1"/>
              <a:t>Estudos</a:t>
            </a:r>
            <a:r>
              <a:rPr lang="en-US" i="1" dirty="0"/>
              <a:t> de </a:t>
            </a:r>
            <a:r>
              <a:rPr lang="en-US" i="1" dirty="0" err="1"/>
              <a:t>Psicologia</a:t>
            </a:r>
            <a:r>
              <a:rPr lang="en-US" dirty="0"/>
              <a:t>. Rio de Janeiro: </a:t>
            </a:r>
            <a:r>
              <a:rPr lang="en-US" dirty="0" err="1"/>
              <a:t>Forense</a:t>
            </a:r>
            <a:r>
              <a:rPr lang="en-US" dirty="0"/>
              <a:t> </a:t>
            </a:r>
            <a:r>
              <a:rPr lang="en-US" dirty="0" err="1"/>
              <a:t>Universitária</a:t>
            </a:r>
            <a:r>
              <a:rPr lang="en-US" dirty="0"/>
              <a:t>, 2001.</a:t>
            </a:r>
          </a:p>
          <a:p>
            <a:pPr marL="0" indent="0">
              <a:buNone/>
            </a:pPr>
            <a:endParaRPr lang="en-US" dirty="0"/>
          </a:p>
          <a:p>
            <a:pPr marL="0" indent="0">
              <a:buNone/>
            </a:pPr>
            <a:r>
              <a:rPr lang="en-US" dirty="0" err="1"/>
              <a:t>Ramozzi-Chiarottino</a:t>
            </a:r>
            <a:r>
              <a:rPr lang="en-US" dirty="0"/>
              <a:t>, </a:t>
            </a:r>
            <a:r>
              <a:rPr lang="en-US" dirty="0" err="1"/>
              <a:t>Zélia</a:t>
            </a:r>
            <a:r>
              <a:rPr lang="en-US" dirty="0"/>
              <a:t>. (1994). </a:t>
            </a:r>
            <a:r>
              <a:rPr lang="en-US" i="1" dirty="0" err="1"/>
              <a:t>Em</a:t>
            </a:r>
            <a:r>
              <a:rPr lang="en-US" i="1" dirty="0"/>
              <a:t> </a:t>
            </a:r>
            <a:r>
              <a:rPr lang="en-US" i="1" dirty="0" err="1"/>
              <a:t>busca</a:t>
            </a:r>
            <a:r>
              <a:rPr lang="en-US" i="1" dirty="0"/>
              <a:t> do </a:t>
            </a:r>
            <a:r>
              <a:rPr lang="en-US" i="1" dirty="0" err="1"/>
              <a:t>sentido</a:t>
            </a:r>
            <a:r>
              <a:rPr lang="en-US" i="1" dirty="0"/>
              <a:t> da </a:t>
            </a:r>
            <a:r>
              <a:rPr lang="en-US" i="1" dirty="0" err="1"/>
              <a:t>obra</a:t>
            </a:r>
            <a:r>
              <a:rPr lang="en-US" i="1" dirty="0"/>
              <a:t> de Jean Piaget</a:t>
            </a:r>
            <a:r>
              <a:rPr lang="en-US" dirty="0"/>
              <a:t>. São Paulo: </a:t>
            </a:r>
            <a:r>
              <a:rPr lang="en-US" dirty="0" err="1"/>
              <a:t>Editora</a:t>
            </a:r>
            <a:r>
              <a:rPr lang="en-US" dirty="0"/>
              <a:t> </a:t>
            </a:r>
            <a:r>
              <a:rPr lang="en-US" dirty="0" err="1"/>
              <a:t>Ática</a:t>
            </a:r>
            <a:r>
              <a:rPr lang="en-US" dirty="0"/>
              <a:t>.</a:t>
            </a:r>
          </a:p>
          <a:p>
            <a:pPr marL="0" indent="0">
              <a:buNone/>
            </a:pPr>
            <a:endParaRPr lang="en-US" dirty="0"/>
          </a:p>
          <a:p>
            <a:pPr marL="0" indent="0">
              <a:buNone/>
            </a:pPr>
            <a:r>
              <a:rPr lang="en-US" dirty="0"/>
              <a:t>Spitz, René Arpad. (1979 [1965]). </a:t>
            </a:r>
            <a:r>
              <a:rPr lang="en-US" i="1" dirty="0"/>
              <a:t>O </a:t>
            </a:r>
            <a:r>
              <a:rPr lang="en-US" i="1" dirty="0" err="1"/>
              <a:t>primeiro</a:t>
            </a:r>
            <a:r>
              <a:rPr lang="en-US" i="1" dirty="0"/>
              <a:t> </a:t>
            </a:r>
            <a:r>
              <a:rPr lang="en-US" i="1" dirty="0" err="1"/>
              <a:t>ano</a:t>
            </a:r>
            <a:r>
              <a:rPr lang="en-US" i="1" dirty="0"/>
              <a:t> de </a:t>
            </a:r>
            <a:r>
              <a:rPr lang="en-US" i="1" dirty="0" err="1"/>
              <a:t>vida</a:t>
            </a:r>
            <a:r>
              <a:rPr lang="en-US" dirty="0"/>
              <a:t>. São Paulo: Matins </a:t>
            </a:r>
            <a:r>
              <a:rPr lang="en-US" dirty="0" err="1"/>
              <a:t>Fontes</a:t>
            </a:r>
            <a:r>
              <a:rPr lang="en-US" dirty="0"/>
              <a:t>.</a:t>
            </a:r>
            <a:endParaRPr lang="pt-BR" dirty="0"/>
          </a:p>
          <a:p>
            <a:pPr marL="0" indent="0">
              <a:buNone/>
            </a:pPr>
            <a:endParaRPr lang="en-US" dirty="0"/>
          </a:p>
          <a:p>
            <a:pPr marL="0" indent="0">
              <a:buNone/>
            </a:pPr>
            <a:r>
              <a:rPr lang="en-US" dirty="0"/>
              <a:t>Spitz, René Arpad. (1979 [1959]). </a:t>
            </a:r>
            <a:r>
              <a:rPr lang="en-US" i="1" dirty="0"/>
              <a:t>A </a:t>
            </a:r>
            <a:r>
              <a:rPr lang="en-US" i="1" dirty="0" err="1"/>
              <a:t>formação</a:t>
            </a:r>
            <a:r>
              <a:rPr lang="en-US" i="1" dirty="0"/>
              <a:t> do Ego: </a:t>
            </a:r>
            <a:r>
              <a:rPr lang="en-US" i="1" dirty="0" err="1"/>
              <a:t>uma</a:t>
            </a:r>
            <a:r>
              <a:rPr lang="en-US" i="1" dirty="0"/>
              <a:t> </a:t>
            </a:r>
            <a:r>
              <a:rPr lang="en-US" i="1" dirty="0" err="1"/>
              <a:t>teoria</a:t>
            </a:r>
            <a:r>
              <a:rPr lang="en-US" i="1" dirty="0"/>
              <a:t> </a:t>
            </a:r>
            <a:r>
              <a:rPr lang="en-US" i="1" dirty="0" err="1"/>
              <a:t>genética</a:t>
            </a:r>
            <a:r>
              <a:rPr lang="en-US" i="1" dirty="0"/>
              <a:t> e de campo</a:t>
            </a:r>
            <a:r>
              <a:rPr lang="en-US" dirty="0"/>
              <a:t>. São Paulo: Martins </a:t>
            </a:r>
            <a:r>
              <a:rPr lang="en-US" dirty="0" err="1"/>
              <a:t>Fontes</a:t>
            </a:r>
            <a:r>
              <a:rPr lang="en-US" dirty="0"/>
              <a:t>.</a:t>
            </a:r>
          </a:p>
          <a:p>
            <a:pPr marL="0" indent="0">
              <a:buNone/>
            </a:pPr>
            <a:endParaRPr lang="en-US" dirty="0"/>
          </a:p>
          <a:p>
            <a:pPr marL="0" indent="0">
              <a:buNone/>
            </a:pPr>
            <a:r>
              <a:rPr lang="en-US" dirty="0" err="1"/>
              <a:t>Taille</a:t>
            </a:r>
            <a:r>
              <a:rPr lang="en-US" dirty="0"/>
              <a:t>, Yves de La, Oliveira, Marta Kohl de, &amp; </a:t>
            </a:r>
            <a:r>
              <a:rPr lang="en-US" dirty="0" err="1"/>
              <a:t>Dantas</a:t>
            </a:r>
            <a:r>
              <a:rPr lang="en-US" dirty="0"/>
              <a:t>, </a:t>
            </a:r>
            <a:r>
              <a:rPr lang="en-US" dirty="0" err="1"/>
              <a:t>Heloysa</a:t>
            </a:r>
            <a:r>
              <a:rPr lang="en-US" dirty="0"/>
              <a:t>. (1992). </a:t>
            </a:r>
            <a:r>
              <a:rPr lang="en-US" i="1" dirty="0"/>
              <a:t>Piaget, </a:t>
            </a:r>
            <a:r>
              <a:rPr lang="en-US" i="1" dirty="0" err="1"/>
              <a:t>Vygotsky</a:t>
            </a:r>
            <a:r>
              <a:rPr lang="en-US" i="1" dirty="0"/>
              <a:t>, </a:t>
            </a:r>
            <a:r>
              <a:rPr lang="en-US" i="1" dirty="0" err="1"/>
              <a:t>Wallon</a:t>
            </a:r>
            <a:r>
              <a:rPr lang="en-US" i="1" dirty="0"/>
              <a:t>: </a:t>
            </a:r>
            <a:r>
              <a:rPr lang="en-US" i="1" dirty="0" err="1"/>
              <a:t>teorias</a:t>
            </a:r>
            <a:r>
              <a:rPr lang="en-US" i="1" dirty="0"/>
              <a:t> </a:t>
            </a:r>
            <a:r>
              <a:rPr lang="en-US" i="1" dirty="0" err="1"/>
              <a:t>psicogenéticas</a:t>
            </a:r>
            <a:r>
              <a:rPr lang="en-US" i="1" dirty="0"/>
              <a:t> </a:t>
            </a:r>
            <a:r>
              <a:rPr lang="en-US" i="1" dirty="0" err="1"/>
              <a:t>em</a:t>
            </a:r>
            <a:r>
              <a:rPr lang="en-US" i="1" dirty="0"/>
              <a:t> </a:t>
            </a:r>
            <a:r>
              <a:rPr lang="en-US" i="1" dirty="0" err="1"/>
              <a:t>discussão</a:t>
            </a:r>
            <a:r>
              <a:rPr lang="en-US" dirty="0"/>
              <a:t>. São Paulo: </a:t>
            </a:r>
            <a:r>
              <a:rPr lang="en-US" dirty="0" err="1"/>
              <a:t>Summus</a:t>
            </a:r>
            <a:r>
              <a:rPr lang="en-US" dirty="0"/>
              <a:t>.</a:t>
            </a:r>
            <a:endParaRPr lang="pt-BR" dirty="0"/>
          </a:p>
        </p:txBody>
      </p:sp>
      <p:sp>
        <p:nvSpPr>
          <p:cNvPr id="4" name="Slide Number Placeholder 3"/>
          <p:cNvSpPr>
            <a:spLocks noGrp="1"/>
          </p:cNvSpPr>
          <p:nvPr>
            <p:ph type="sldNum" sz="quarter" idx="12"/>
          </p:nvPr>
        </p:nvSpPr>
        <p:spPr/>
        <p:txBody>
          <a:bodyPr/>
          <a:lstStyle/>
          <a:p>
            <a:fld id="{AF77E75A-E3CB-47AE-BED1-145DBA778CAD}" type="slidenum">
              <a:rPr lang="pt-BR" smtClean="0"/>
              <a:pPr/>
              <a:t>28</a:t>
            </a:fld>
            <a:endParaRPr lang="pt-BR"/>
          </a:p>
        </p:txBody>
      </p:sp>
    </p:spTree>
    <p:extLst>
      <p:ext uri="{BB962C8B-B14F-4D97-AF65-F5344CB8AC3E}">
        <p14:creationId xmlns:p14="http://schemas.microsoft.com/office/powerpoint/2010/main" val="20698676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marL="0" indent="0">
              <a:lnSpc>
                <a:spcPct val="150000"/>
              </a:lnSpc>
            </a:pPr>
            <a:r>
              <a:rPr lang="x-none" sz="2400" b="1" dirty="0"/>
              <a:t>Aula 2</a:t>
            </a:r>
            <a:br>
              <a:rPr lang="x-none" sz="2400" b="1" dirty="0"/>
            </a:br>
            <a:r>
              <a:rPr lang="x-none" sz="2400" b="1" dirty="0"/>
              <a:t>O campo das teorias do desenvolvimento</a:t>
            </a:r>
            <a:endParaRPr lang="it-IT" sz="2400" b="1" dirty="0"/>
          </a:p>
        </p:txBody>
      </p:sp>
      <p:sp>
        <p:nvSpPr>
          <p:cNvPr id="3" name="Content Placeholder 2"/>
          <p:cNvSpPr>
            <a:spLocks noGrp="1"/>
          </p:cNvSpPr>
          <p:nvPr>
            <p:ph idx="1"/>
          </p:nvPr>
        </p:nvSpPr>
        <p:spPr/>
        <p:txBody>
          <a:bodyPr>
            <a:normAutofit fontScale="62500" lnSpcReduction="20000"/>
          </a:bodyPr>
          <a:lstStyle/>
          <a:p>
            <a:pPr marL="514350" indent="-514350" algn="just">
              <a:lnSpc>
                <a:spcPct val="220000"/>
              </a:lnSpc>
              <a:buAutoNum type="arabicPeriod"/>
            </a:pPr>
            <a:r>
              <a:rPr lang="en-US" b="1" dirty="0" err="1"/>
              <a:t>Definição</a:t>
            </a:r>
            <a:r>
              <a:rPr lang="en-US" b="1" dirty="0"/>
              <a:t> e </a:t>
            </a:r>
            <a:r>
              <a:rPr lang="en-US" b="1" dirty="0" err="1"/>
              <a:t>necessidade</a:t>
            </a:r>
            <a:endParaRPr lang="en-US" b="1" dirty="0"/>
          </a:p>
          <a:p>
            <a:pPr marL="514350" indent="-514350" algn="just">
              <a:lnSpc>
                <a:spcPct val="220000"/>
              </a:lnSpc>
              <a:buAutoNum type="arabicPeriod"/>
            </a:pPr>
            <a:r>
              <a:rPr lang="en-US" b="1" dirty="0" err="1"/>
              <a:t>História</a:t>
            </a:r>
            <a:endParaRPr lang="en-US" b="1" dirty="0"/>
          </a:p>
          <a:p>
            <a:pPr marL="514350" indent="-514350" algn="just">
              <a:lnSpc>
                <a:spcPct val="220000"/>
              </a:lnSpc>
              <a:buAutoNum type="arabicPeriod"/>
            </a:pPr>
            <a:r>
              <a:rPr lang="en-US" b="1" dirty="0" err="1"/>
              <a:t>Temas</a:t>
            </a:r>
            <a:r>
              <a:rPr lang="en-US" b="1" dirty="0"/>
              <a:t> </a:t>
            </a:r>
            <a:r>
              <a:rPr lang="en-US" b="1" dirty="0" err="1"/>
              <a:t>abordados</a:t>
            </a:r>
            <a:r>
              <a:rPr lang="en-US" b="1" dirty="0"/>
              <a:t> e </a:t>
            </a:r>
            <a:r>
              <a:rPr lang="en-US" b="1" dirty="0" err="1"/>
              <a:t>temas</a:t>
            </a:r>
            <a:r>
              <a:rPr lang="en-US" b="1" dirty="0"/>
              <a:t> </a:t>
            </a:r>
            <a:r>
              <a:rPr lang="en-US" b="1" dirty="0" err="1"/>
              <a:t>polêmicos</a:t>
            </a:r>
            <a:r>
              <a:rPr lang="en-US" b="1" dirty="0"/>
              <a:t> </a:t>
            </a:r>
            <a:r>
              <a:rPr lang="en-US" b="1" dirty="0" err="1"/>
              <a:t>nas</a:t>
            </a:r>
            <a:r>
              <a:rPr lang="en-US" b="1" dirty="0"/>
              <a:t> </a:t>
            </a:r>
            <a:r>
              <a:rPr lang="en-US" b="1" dirty="0" err="1"/>
              <a:t>teorias</a:t>
            </a:r>
            <a:r>
              <a:rPr lang="en-US" b="1" dirty="0"/>
              <a:t> do </a:t>
            </a:r>
            <a:r>
              <a:rPr lang="en-US" b="1" dirty="0" err="1"/>
              <a:t>desenvolvimento</a:t>
            </a:r>
            <a:endParaRPr lang="en-US" b="1" dirty="0"/>
          </a:p>
          <a:p>
            <a:pPr marL="514350" indent="-514350" algn="just">
              <a:lnSpc>
                <a:spcPct val="220000"/>
              </a:lnSpc>
              <a:buAutoNum type="arabicPeriod"/>
            </a:pPr>
            <a:r>
              <a:rPr lang="en-US" b="1" dirty="0"/>
              <a:t>As </a:t>
            </a:r>
            <a:r>
              <a:rPr lang="en-US" b="1" dirty="0" err="1"/>
              <a:t>primeiras</a:t>
            </a:r>
            <a:r>
              <a:rPr lang="en-US" b="1" dirty="0"/>
              <a:t> </a:t>
            </a:r>
            <a:r>
              <a:rPr lang="en-US" b="1" dirty="0" err="1"/>
              <a:t>teorias</a:t>
            </a:r>
            <a:r>
              <a:rPr lang="en-US" b="1" dirty="0"/>
              <a:t> do </a:t>
            </a:r>
            <a:r>
              <a:rPr lang="en-US" b="1" dirty="0" err="1"/>
              <a:t>desenvolvimento</a:t>
            </a:r>
            <a:endParaRPr lang="en-US" b="1" dirty="0"/>
          </a:p>
          <a:p>
            <a:pPr marL="514350" indent="-514350" algn="just">
              <a:lnSpc>
                <a:spcPct val="220000"/>
              </a:lnSpc>
              <a:buAutoNum type="arabicPeriod"/>
            </a:pPr>
            <a:r>
              <a:rPr lang="en-US" b="1" dirty="0" err="1"/>
              <a:t>Quadro</a:t>
            </a:r>
            <a:r>
              <a:rPr lang="en-US" b="1" dirty="0"/>
              <a:t> </a:t>
            </a:r>
            <a:r>
              <a:rPr lang="en-US" b="1" dirty="0" err="1"/>
              <a:t>geral</a:t>
            </a:r>
            <a:r>
              <a:rPr lang="en-US" b="1" dirty="0"/>
              <a:t> das </a:t>
            </a:r>
            <a:r>
              <a:rPr lang="en-US" b="1" dirty="0" err="1"/>
              <a:t>teorias</a:t>
            </a:r>
            <a:r>
              <a:rPr lang="en-US" b="1" dirty="0"/>
              <a:t> do </a:t>
            </a:r>
            <a:r>
              <a:rPr lang="en-US" b="1" dirty="0" err="1"/>
              <a:t>desenvolvimento</a:t>
            </a:r>
            <a:r>
              <a:rPr lang="en-US" b="1" dirty="0"/>
              <a:t>: </a:t>
            </a:r>
          </a:p>
          <a:p>
            <a:pPr marL="0" indent="0" algn="just">
              <a:lnSpc>
                <a:spcPct val="220000"/>
              </a:lnSpc>
              <a:buNone/>
            </a:pPr>
            <a:r>
              <a:rPr lang="en-US" b="1" dirty="0"/>
              <a:t>	</a:t>
            </a:r>
            <a:r>
              <a:rPr lang="en-US" b="1" dirty="0" err="1"/>
              <a:t>campos</a:t>
            </a:r>
            <a:r>
              <a:rPr lang="en-US" b="1" dirty="0"/>
              <a:t> de </a:t>
            </a:r>
            <a:r>
              <a:rPr lang="en-US" b="1" dirty="0" err="1"/>
              <a:t>fenômenos</a:t>
            </a:r>
            <a:r>
              <a:rPr lang="en-US" b="1" dirty="0"/>
              <a:t> </a:t>
            </a:r>
            <a:r>
              <a:rPr lang="en-US" b="1" dirty="0" err="1"/>
              <a:t>estudados</a:t>
            </a:r>
            <a:r>
              <a:rPr lang="en-US" b="1" dirty="0"/>
              <a:t> e </a:t>
            </a:r>
            <a:r>
              <a:rPr lang="en-US" b="1" dirty="0" err="1"/>
              <a:t>tipos</a:t>
            </a:r>
            <a:r>
              <a:rPr lang="en-US" b="1" dirty="0"/>
              <a:t> de </a:t>
            </a:r>
            <a:r>
              <a:rPr lang="en-US" b="1" dirty="0" err="1"/>
              <a:t>teorias</a:t>
            </a:r>
            <a:endParaRPr lang="en-US" b="1" dirty="0"/>
          </a:p>
        </p:txBody>
      </p:sp>
      <p:sp>
        <p:nvSpPr>
          <p:cNvPr id="4" name="Slide Number Placeholder 3"/>
          <p:cNvSpPr>
            <a:spLocks noGrp="1"/>
          </p:cNvSpPr>
          <p:nvPr>
            <p:ph type="sldNum" sz="quarter" idx="12"/>
          </p:nvPr>
        </p:nvSpPr>
        <p:spPr/>
        <p:txBody>
          <a:bodyPr/>
          <a:lstStyle/>
          <a:p>
            <a:fld id="{AF77E75A-E3CB-47AE-BED1-145DBA778CAD}" type="slidenum">
              <a:rPr lang="pt-BR" smtClean="0"/>
              <a:pPr/>
              <a:t>3</a:t>
            </a:fld>
            <a:endParaRPr lang="pt-BR"/>
          </a:p>
        </p:txBody>
      </p:sp>
    </p:spTree>
    <p:extLst>
      <p:ext uri="{BB962C8B-B14F-4D97-AF65-F5344CB8AC3E}">
        <p14:creationId xmlns:p14="http://schemas.microsoft.com/office/powerpoint/2010/main" val="21609289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1143000"/>
          </a:xfrm>
        </p:spPr>
        <p:txBody>
          <a:bodyPr>
            <a:noAutofit/>
          </a:bodyPr>
          <a:lstStyle/>
          <a:p>
            <a:pPr marL="0" indent="0"/>
            <a:r>
              <a:rPr lang="en-US" sz="2800" b="1" dirty="0">
                <a:latin typeface="Times New Roman"/>
                <a:cs typeface="Times New Roman"/>
              </a:rPr>
              <a:t>1. </a:t>
            </a:r>
            <a:r>
              <a:rPr lang="en-US" sz="2800" b="1" dirty="0" err="1">
                <a:latin typeface="Times New Roman"/>
                <a:cs typeface="Times New Roman"/>
              </a:rPr>
              <a:t>Definição</a:t>
            </a:r>
            <a:r>
              <a:rPr lang="en-US" sz="2800" b="1" dirty="0">
                <a:latin typeface="Times New Roman"/>
                <a:cs typeface="Times New Roman"/>
              </a:rPr>
              <a:t> e </a:t>
            </a:r>
            <a:br>
              <a:rPr lang="en-US" sz="2800" b="1" dirty="0">
                <a:latin typeface="Times New Roman"/>
                <a:cs typeface="Times New Roman"/>
              </a:rPr>
            </a:br>
            <a:r>
              <a:rPr lang="en-US" sz="2800" b="1" dirty="0" err="1">
                <a:latin typeface="Times New Roman"/>
                <a:cs typeface="Times New Roman"/>
              </a:rPr>
              <a:t>necessidade</a:t>
            </a:r>
            <a:r>
              <a:rPr lang="en-US" sz="2800" b="1" dirty="0">
                <a:latin typeface="Times New Roman"/>
                <a:cs typeface="Times New Roman"/>
              </a:rPr>
              <a:t> de </a:t>
            </a:r>
            <a:r>
              <a:rPr lang="en-US" sz="2800" b="1" dirty="0" err="1">
                <a:latin typeface="Times New Roman"/>
                <a:cs typeface="Times New Roman"/>
              </a:rPr>
              <a:t>uma</a:t>
            </a:r>
            <a:r>
              <a:rPr lang="en-US" sz="2800" b="1" dirty="0">
                <a:latin typeface="Times New Roman"/>
                <a:cs typeface="Times New Roman"/>
              </a:rPr>
              <a:t> </a:t>
            </a:r>
            <a:r>
              <a:rPr lang="en-US" sz="2800" b="1" dirty="0" err="1">
                <a:latin typeface="Times New Roman"/>
                <a:cs typeface="Times New Roman"/>
              </a:rPr>
              <a:t>teoria</a:t>
            </a:r>
            <a:r>
              <a:rPr lang="en-US" sz="2800" b="1" dirty="0">
                <a:latin typeface="Times New Roman"/>
                <a:cs typeface="Times New Roman"/>
              </a:rPr>
              <a:t> do </a:t>
            </a:r>
            <a:r>
              <a:rPr lang="en-US" sz="2800" b="1" dirty="0" err="1">
                <a:latin typeface="Times New Roman"/>
                <a:cs typeface="Times New Roman"/>
              </a:rPr>
              <a:t>desenvolvimento</a:t>
            </a:r>
            <a:endParaRPr lang="pt-BR" sz="2800" dirty="0">
              <a:latin typeface="Times New Roman"/>
              <a:cs typeface="Times New Roman"/>
            </a:endParaRPr>
          </a:p>
        </p:txBody>
      </p:sp>
      <p:sp>
        <p:nvSpPr>
          <p:cNvPr id="3" name="Content Placeholder 2"/>
          <p:cNvSpPr>
            <a:spLocks noGrp="1"/>
          </p:cNvSpPr>
          <p:nvPr>
            <p:ph idx="1"/>
          </p:nvPr>
        </p:nvSpPr>
        <p:spPr/>
        <p:txBody>
          <a:bodyPr>
            <a:normAutofit fontScale="40000" lnSpcReduction="20000"/>
          </a:bodyPr>
          <a:lstStyle/>
          <a:p>
            <a:pPr marL="0" indent="0" algn="just">
              <a:lnSpc>
                <a:spcPct val="170000"/>
              </a:lnSpc>
              <a:buNone/>
            </a:pPr>
            <a:r>
              <a:rPr lang="pt-BR" sz="4800" dirty="0"/>
              <a:t>Uma teoria do desenvolvimento pode fornecer a compreensão de como funciona o ambiente na interação com os indivíduos, mas também uma teoria do que ocorre num desenvolvimento saudável, a partir da qual, pode-se compreender como surgem as patologias (psíquicas) e como se deve trata-las (pelos seus mais diversos meios).</a:t>
            </a:r>
          </a:p>
          <a:p>
            <a:pPr marL="0" indent="0" algn="just">
              <a:lnSpc>
                <a:spcPct val="170000"/>
              </a:lnSpc>
              <a:buNone/>
            </a:pPr>
            <a:r>
              <a:rPr lang="pt-BR" sz="4800" dirty="0"/>
              <a:t> </a:t>
            </a:r>
          </a:p>
          <a:p>
            <a:pPr marL="0" indent="0" algn="just">
              <a:lnSpc>
                <a:spcPct val="170000"/>
              </a:lnSpc>
              <a:buNone/>
            </a:pPr>
            <a:r>
              <a:rPr lang="pt-BR" sz="4800" dirty="0"/>
              <a:t>Um ponto fundamental, para a prática de vocês é, pois, saber ou ter algumas diretivas para ajudá-los a estabelecer um contato direto, humano, um </a:t>
            </a:r>
            <a:r>
              <a:rPr lang="pt-BR" sz="4800" i="1" dirty="0"/>
              <a:t>holding</a:t>
            </a:r>
            <a:r>
              <a:rPr lang="pt-BR" sz="4800" dirty="0"/>
              <a:t> para que a prática do fisioterapeuta possa ter os melhores resultados possíveis.</a:t>
            </a:r>
          </a:p>
          <a:p>
            <a:pPr marL="0" indent="0" algn="just">
              <a:lnSpc>
                <a:spcPct val="170000"/>
              </a:lnSpc>
              <a:buNone/>
            </a:pPr>
            <a:r>
              <a:rPr lang="pt-BR" dirty="0"/>
              <a:t> </a:t>
            </a:r>
          </a:p>
          <a:p>
            <a:pPr marL="0" indent="0">
              <a:buNone/>
            </a:pPr>
            <a:endParaRPr lang="en-US" dirty="0"/>
          </a:p>
        </p:txBody>
      </p:sp>
      <p:sp>
        <p:nvSpPr>
          <p:cNvPr id="4" name="Slide Number Placeholder 3"/>
          <p:cNvSpPr>
            <a:spLocks noGrp="1"/>
          </p:cNvSpPr>
          <p:nvPr>
            <p:ph type="sldNum" sz="quarter" idx="12"/>
          </p:nvPr>
        </p:nvSpPr>
        <p:spPr/>
        <p:txBody>
          <a:bodyPr/>
          <a:lstStyle/>
          <a:p>
            <a:fld id="{AF77E75A-E3CB-47AE-BED1-145DBA778CAD}" type="slidenum">
              <a:rPr lang="pt-BR" smtClean="0"/>
              <a:pPr/>
              <a:t>4</a:t>
            </a:fld>
            <a:endParaRPr lang="pt-BR"/>
          </a:p>
        </p:txBody>
      </p:sp>
    </p:spTree>
    <p:extLst>
      <p:ext uri="{BB962C8B-B14F-4D97-AF65-F5344CB8AC3E}">
        <p14:creationId xmlns:p14="http://schemas.microsoft.com/office/powerpoint/2010/main" val="8693050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55000" lnSpcReduction="20000"/>
          </a:bodyPr>
          <a:lstStyle/>
          <a:p>
            <a:pPr marL="0" indent="0" algn="just">
              <a:lnSpc>
                <a:spcPct val="170000"/>
              </a:lnSpc>
              <a:buNone/>
            </a:pPr>
            <a:r>
              <a:rPr lang="pt-BR" sz="2900" dirty="0"/>
              <a:t>Há contribuições pontuais , importantes, mas nem sempre apresentam uma linha estrutural que as caracterize como tal</a:t>
            </a:r>
          </a:p>
          <a:p>
            <a:pPr marL="0" indent="0" algn="just">
              <a:lnSpc>
                <a:spcPct val="170000"/>
              </a:lnSpc>
              <a:buNone/>
            </a:pPr>
            <a:endParaRPr lang="en-US" sz="2900" dirty="0"/>
          </a:p>
          <a:p>
            <a:pPr algn="just">
              <a:lnSpc>
                <a:spcPct val="170000"/>
              </a:lnSpc>
            </a:pPr>
            <a:r>
              <a:rPr lang="pt-BR" sz="2900" dirty="0"/>
              <a:t>Uma teoria do desenvolvimento fornece</a:t>
            </a:r>
          </a:p>
          <a:p>
            <a:pPr lvl="1" algn="just">
              <a:lnSpc>
                <a:spcPct val="170000"/>
              </a:lnSpc>
            </a:pPr>
            <a:r>
              <a:rPr lang="pt-BR" sz="2900" dirty="0"/>
              <a:t>Linha da saúde com a descrição das conquistas e dinâmicas de cada fase</a:t>
            </a:r>
          </a:p>
          <a:p>
            <a:pPr lvl="1" algn="just">
              <a:lnSpc>
                <a:spcPct val="170000"/>
              </a:lnSpc>
            </a:pPr>
            <a:r>
              <a:rPr lang="pt-BR" sz="2900" dirty="0"/>
              <a:t>Linha da patologia com uma explicação da origem psicogênica da psicopatologias, o que implica na compreensão das dinâmicas dos modos de ser patológicos relacionais</a:t>
            </a:r>
          </a:p>
          <a:p>
            <a:pPr lvl="1" algn="just">
              <a:lnSpc>
                <a:spcPct val="170000"/>
              </a:lnSpc>
            </a:pPr>
            <a:r>
              <a:rPr lang="pt-BR" sz="2900" dirty="0"/>
              <a:t>Possibilidade de ação preventiva e curativa</a:t>
            </a:r>
          </a:p>
          <a:p>
            <a:pPr lvl="1" algn="just">
              <a:lnSpc>
                <a:spcPct val="170000"/>
              </a:lnSpc>
            </a:pPr>
            <a:r>
              <a:rPr lang="pt-BR" sz="2900" dirty="0"/>
              <a:t>Compreensão da vida relacional com o outro, com os grupos, com a vida cultural</a:t>
            </a:r>
          </a:p>
        </p:txBody>
      </p:sp>
      <p:sp>
        <p:nvSpPr>
          <p:cNvPr id="4" name="Slide Number Placeholder 3"/>
          <p:cNvSpPr>
            <a:spLocks noGrp="1"/>
          </p:cNvSpPr>
          <p:nvPr>
            <p:ph type="sldNum" sz="quarter" idx="12"/>
          </p:nvPr>
        </p:nvSpPr>
        <p:spPr/>
        <p:txBody>
          <a:bodyPr/>
          <a:lstStyle/>
          <a:p>
            <a:fld id="{9D0B8B65-15CB-F743-9D01-DFD55F5634FC}" type="slidenum">
              <a:rPr lang="en-US" smtClean="0"/>
              <a:t>5</a:t>
            </a:fld>
            <a:endParaRPr lang="en-US"/>
          </a:p>
        </p:txBody>
      </p:sp>
    </p:spTree>
    <p:extLst>
      <p:ext uri="{BB962C8B-B14F-4D97-AF65-F5344CB8AC3E}">
        <p14:creationId xmlns:p14="http://schemas.microsoft.com/office/powerpoint/2010/main" val="1694937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67544" y="260648"/>
            <a:ext cx="8229600" cy="1143000"/>
          </a:xfrm>
        </p:spPr>
        <p:txBody>
          <a:bodyPr>
            <a:normAutofit/>
          </a:bodyPr>
          <a:lstStyle/>
          <a:p>
            <a:pPr marL="514350" indent="-514350"/>
            <a:r>
              <a:rPr lang="pt-BR" sz="3200" b="1" dirty="0"/>
              <a:t>Fundamentos ontológicos e</a:t>
            </a:r>
            <a:br>
              <a:rPr lang="pt-BR" sz="3200" b="1" dirty="0"/>
            </a:br>
            <a:r>
              <a:rPr lang="pt-BR" sz="3200" b="1" dirty="0"/>
              <a:t>Teoria do Desenvolvimento </a:t>
            </a:r>
          </a:p>
        </p:txBody>
      </p:sp>
      <p:sp>
        <p:nvSpPr>
          <p:cNvPr id="3" name="Espaço Reservado para Conteúdo 2"/>
          <p:cNvSpPr>
            <a:spLocks noGrp="1"/>
          </p:cNvSpPr>
          <p:nvPr>
            <p:ph idx="1"/>
          </p:nvPr>
        </p:nvSpPr>
        <p:spPr/>
        <p:txBody>
          <a:bodyPr>
            <a:normAutofit lnSpcReduction="10000"/>
          </a:bodyPr>
          <a:lstStyle/>
          <a:p>
            <a:pPr>
              <a:lnSpc>
                <a:spcPct val="150000"/>
              </a:lnSpc>
              <a:buNone/>
            </a:pPr>
            <a:endParaRPr lang="pt-BR" sz="2000" b="1" dirty="0"/>
          </a:p>
          <a:p>
            <a:pPr>
              <a:lnSpc>
                <a:spcPct val="150000"/>
              </a:lnSpc>
              <a:buNone/>
            </a:pPr>
            <a:r>
              <a:rPr lang="pt-BR" sz="2000" b="1" dirty="0"/>
              <a:t>1.1 A estrutura do modo de ser do ser humano</a:t>
            </a:r>
          </a:p>
          <a:p>
            <a:pPr>
              <a:lnSpc>
                <a:spcPct val="150000"/>
              </a:lnSpc>
              <a:buNone/>
            </a:pPr>
            <a:endParaRPr lang="pt-BR" sz="2000" b="1" dirty="0"/>
          </a:p>
          <a:p>
            <a:pPr>
              <a:lnSpc>
                <a:spcPct val="150000"/>
              </a:lnSpc>
              <a:buNone/>
            </a:pPr>
            <a:r>
              <a:rPr lang="pt-BR" sz="2000" b="1" dirty="0"/>
              <a:t>1.2 Ontologia</a:t>
            </a:r>
          </a:p>
          <a:p>
            <a:pPr>
              <a:lnSpc>
                <a:spcPct val="150000"/>
              </a:lnSpc>
              <a:buNone/>
            </a:pPr>
            <a:endParaRPr lang="pt-BR" sz="2000" b="1" dirty="0"/>
          </a:p>
          <a:p>
            <a:pPr>
              <a:lnSpc>
                <a:spcPct val="150000"/>
              </a:lnSpc>
              <a:buNone/>
            </a:pPr>
            <a:r>
              <a:rPr lang="pt-BR" sz="2000" b="1" dirty="0"/>
              <a:t>1.3 O que é uma teoria do desenvolvimento</a:t>
            </a:r>
          </a:p>
          <a:p>
            <a:pPr>
              <a:buNone/>
            </a:pPr>
            <a:endParaRPr lang="pt-BR" sz="1800" b="1" dirty="0"/>
          </a:p>
          <a:p>
            <a:pPr>
              <a:buNone/>
            </a:pPr>
            <a:endParaRPr lang="pt-BR" sz="1800" dirty="0"/>
          </a:p>
          <a:p>
            <a:pPr>
              <a:buNone/>
            </a:pPr>
            <a:r>
              <a:rPr lang="pt-BR" sz="1800" dirty="0"/>
              <a:t>	</a:t>
            </a:r>
          </a:p>
          <a:p>
            <a:pPr>
              <a:buNone/>
            </a:pPr>
            <a:r>
              <a:rPr lang="pt-BR" sz="1800" b="1" dirty="0"/>
              <a:t> </a:t>
            </a:r>
            <a:endParaRPr lang="pt-BR" sz="1800" dirty="0"/>
          </a:p>
          <a:p>
            <a:pPr>
              <a:buNone/>
            </a:pPr>
            <a:r>
              <a:rPr lang="pt-BR" sz="1800" b="1" dirty="0"/>
              <a:t>	</a:t>
            </a:r>
            <a:endParaRPr lang="pt-BR" sz="1800" dirty="0"/>
          </a:p>
        </p:txBody>
      </p:sp>
      <p:sp>
        <p:nvSpPr>
          <p:cNvPr id="4" name="Slide Number Placeholder 3"/>
          <p:cNvSpPr>
            <a:spLocks noGrp="1"/>
          </p:cNvSpPr>
          <p:nvPr>
            <p:ph type="sldNum" sz="quarter" idx="12"/>
          </p:nvPr>
        </p:nvSpPr>
        <p:spPr/>
        <p:txBody>
          <a:bodyPr/>
          <a:lstStyle/>
          <a:p>
            <a:fld id="{AF77E75A-E3CB-47AE-BED1-145DBA778CAD}" type="slidenum">
              <a:rPr lang="pt-BR" smtClean="0"/>
              <a:pPr/>
              <a:t>6</a:t>
            </a:fld>
            <a:endParaRPr lang="pt-BR"/>
          </a:p>
        </p:txBody>
      </p:sp>
    </p:spTree>
    <p:extLst>
      <p:ext uri="{BB962C8B-B14F-4D97-AF65-F5344CB8AC3E}">
        <p14:creationId xmlns:p14="http://schemas.microsoft.com/office/powerpoint/2010/main" val="2127268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sz="2800" b="1" dirty="0"/>
              <a:t>1.1 A estrutura do modo de ser do ser humano</a:t>
            </a:r>
          </a:p>
        </p:txBody>
      </p:sp>
      <p:sp>
        <p:nvSpPr>
          <p:cNvPr id="3" name="Espaço Reservado para Conteúdo 2"/>
          <p:cNvSpPr>
            <a:spLocks noGrp="1"/>
          </p:cNvSpPr>
          <p:nvPr>
            <p:ph idx="1"/>
          </p:nvPr>
        </p:nvSpPr>
        <p:spPr/>
        <p:txBody>
          <a:bodyPr>
            <a:normAutofit fontScale="70000" lnSpcReduction="20000"/>
          </a:bodyPr>
          <a:lstStyle/>
          <a:p>
            <a:pPr>
              <a:buNone/>
            </a:pPr>
            <a:r>
              <a:rPr lang="pt-BR" dirty="0"/>
              <a:t>	</a:t>
            </a:r>
          </a:p>
          <a:p>
            <a:pPr>
              <a:buNone/>
            </a:pPr>
            <a:r>
              <a:rPr lang="pt-BR" dirty="0"/>
              <a:t>	</a:t>
            </a:r>
            <a:r>
              <a:rPr lang="pt-BR" sz="2900" dirty="0"/>
              <a:t>O ser humano como criador de si mesmo e do seu mundo</a:t>
            </a:r>
          </a:p>
          <a:p>
            <a:pPr>
              <a:buNone/>
            </a:pPr>
            <a:endParaRPr lang="pt-BR" sz="2900" dirty="0"/>
          </a:p>
          <a:p>
            <a:pPr>
              <a:buNone/>
            </a:pPr>
            <a:r>
              <a:rPr lang="pt-BR" sz="2900" dirty="0"/>
              <a:t>	A teoria do desenvolvimento como conhecimento sistemático e ordenado do devir humano</a:t>
            </a:r>
          </a:p>
          <a:p>
            <a:pPr>
              <a:buNone/>
            </a:pPr>
            <a:endParaRPr lang="pt-BR" sz="2900" dirty="0"/>
          </a:p>
          <a:p>
            <a:pPr>
              <a:buNone/>
            </a:pPr>
            <a:r>
              <a:rPr lang="pt-BR" sz="2900" dirty="0"/>
              <a:t>	A teoria que explica a aquisição das capacidades e faculdades propriamente humanas</a:t>
            </a:r>
          </a:p>
          <a:p>
            <a:pPr>
              <a:buNone/>
            </a:pPr>
            <a:endParaRPr lang="pt-BR" sz="2900" dirty="0"/>
          </a:p>
          <a:p>
            <a:pPr>
              <a:buNone/>
            </a:pPr>
            <a:r>
              <a:rPr lang="pt-BR" sz="2900" dirty="0"/>
              <a:t>	A teoria do desenvolvimento como fundamento </a:t>
            </a:r>
          </a:p>
          <a:p>
            <a:pPr>
              <a:buNone/>
            </a:pPr>
            <a:r>
              <a:rPr lang="pt-BR" sz="2900" dirty="0"/>
              <a:t>	para compreender a saúde e a patologia</a:t>
            </a:r>
          </a:p>
          <a:p>
            <a:pPr>
              <a:buNone/>
            </a:pPr>
            <a:endParaRPr lang="pt-BR" sz="2900" dirty="0"/>
          </a:p>
          <a:p>
            <a:pPr>
              <a:buNone/>
            </a:pPr>
            <a:r>
              <a:rPr lang="pt-BR" sz="2900" dirty="0"/>
              <a:t>	As primeiras propostas de teorias sistemáticas do processo de desenvolvimento: Freud e Piaget</a:t>
            </a:r>
          </a:p>
          <a:p>
            <a:pPr>
              <a:buNone/>
            </a:pPr>
            <a:endParaRPr lang="pt-BR" dirty="0"/>
          </a:p>
        </p:txBody>
      </p:sp>
      <p:sp>
        <p:nvSpPr>
          <p:cNvPr id="4" name="Slide Number Placeholder 3"/>
          <p:cNvSpPr>
            <a:spLocks noGrp="1"/>
          </p:cNvSpPr>
          <p:nvPr>
            <p:ph type="sldNum" sz="quarter" idx="12"/>
          </p:nvPr>
        </p:nvSpPr>
        <p:spPr/>
        <p:txBody>
          <a:bodyPr/>
          <a:lstStyle/>
          <a:p>
            <a:fld id="{AF77E75A-E3CB-47AE-BED1-145DBA778CAD}" type="slidenum">
              <a:rPr lang="pt-BR" smtClean="0"/>
              <a:pPr/>
              <a:t>7</a:t>
            </a:fld>
            <a:endParaRPr lang="pt-BR"/>
          </a:p>
        </p:txBody>
      </p:sp>
    </p:spTree>
    <p:extLst>
      <p:ext uri="{BB962C8B-B14F-4D97-AF65-F5344CB8AC3E}">
        <p14:creationId xmlns:p14="http://schemas.microsoft.com/office/powerpoint/2010/main" val="30807216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b="1" dirty="0"/>
              <a:t>1.2</a:t>
            </a:r>
            <a:r>
              <a:rPr lang="pt-BR" sz="2400" b="1" dirty="0">
                <a:latin typeface="Times New Roman"/>
                <a:cs typeface="Times New Roman"/>
              </a:rPr>
              <a:t>. Ontologia </a:t>
            </a:r>
            <a:br>
              <a:rPr lang="pt-BR" sz="2000" b="1" dirty="0">
                <a:latin typeface="Times New Roman"/>
                <a:cs typeface="Times New Roman"/>
              </a:rPr>
            </a:br>
            <a:br>
              <a:rPr lang="pt-BR" sz="2000" b="1" dirty="0">
                <a:latin typeface="Times New Roman"/>
                <a:cs typeface="Times New Roman"/>
              </a:rPr>
            </a:br>
            <a:r>
              <a:rPr lang="pt-BR" sz="1800" b="1" dirty="0">
                <a:latin typeface="Times New Roman"/>
                <a:cs typeface="Times New Roman"/>
              </a:rPr>
              <a:t>O ser humano como o único ente que faz a si mesmo e ao mundo em que vive</a:t>
            </a:r>
            <a:br>
              <a:rPr lang="pt-BR" sz="2000" b="1" dirty="0">
                <a:latin typeface="Times New Roman"/>
                <a:cs typeface="Times New Roman"/>
              </a:rPr>
            </a:br>
            <a:endParaRPr lang="en-US" sz="2000" b="1" dirty="0"/>
          </a:p>
        </p:txBody>
      </p:sp>
      <p:sp>
        <p:nvSpPr>
          <p:cNvPr id="3" name="Content Placeholder 2"/>
          <p:cNvSpPr>
            <a:spLocks noGrp="1"/>
          </p:cNvSpPr>
          <p:nvPr>
            <p:ph idx="1"/>
          </p:nvPr>
        </p:nvSpPr>
        <p:spPr/>
        <p:txBody>
          <a:bodyPr>
            <a:normAutofit fontScale="77500" lnSpcReduction="20000"/>
          </a:bodyPr>
          <a:lstStyle/>
          <a:p>
            <a:pPr marL="0" indent="0" algn="just">
              <a:lnSpc>
                <a:spcPct val="160000"/>
              </a:lnSpc>
              <a:buNone/>
            </a:pPr>
            <a:r>
              <a:rPr lang="pt-BR" sz="1600" b="1" dirty="0">
                <a:solidFill>
                  <a:srgbClr val="000000"/>
                </a:solidFill>
              </a:rPr>
              <a:t>Para </a:t>
            </a:r>
            <a:r>
              <a:rPr lang="pt-BR" sz="1600" b="1" dirty="0" err="1">
                <a:solidFill>
                  <a:srgbClr val="000000"/>
                </a:solidFill>
              </a:rPr>
              <a:t>Kierkgaard</a:t>
            </a:r>
            <a:r>
              <a:rPr lang="pt-BR" sz="1600" b="1" dirty="0">
                <a:solidFill>
                  <a:srgbClr val="000000"/>
                </a:solidFill>
              </a:rPr>
              <a:t> o homem não é um dado, um móvel pré-fabricado, mas ele é o que ele mesmo fizer de si mesmo. </a:t>
            </a:r>
          </a:p>
          <a:p>
            <a:pPr marL="0" indent="0" algn="just">
              <a:lnSpc>
                <a:spcPct val="160000"/>
              </a:lnSpc>
              <a:buNone/>
            </a:pPr>
            <a:r>
              <a:rPr lang="pt-BR" sz="1600" dirty="0">
                <a:solidFill>
                  <a:srgbClr val="000000"/>
                </a:solidFill>
              </a:rPr>
              <a:t>Tendo uma vida mais ou menos autêntica, </a:t>
            </a:r>
            <a:r>
              <a:rPr lang="pt-BR" sz="1600" dirty="0" err="1">
                <a:solidFill>
                  <a:srgbClr val="000000"/>
                </a:solidFill>
              </a:rPr>
              <a:t>Kierkgaard</a:t>
            </a:r>
            <a:r>
              <a:rPr lang="pt-BR" sz="1600" dirty="0">
                <a:solidFill>
                  <a:srgbClr val="000000"/>
                </a:solidFill>
              </a:rPr>
              <a:t> remete o homem ao fato de que isto corresponde a uma </a:t>
            </a:r>
            <a:r>
              <a:rPr lang="pt-BR" sz="1600" b="1" i="1" dirty="0">
                <a:solidFill>
                  <a:srgbClr val="000000"/>
                </a:solidFill>
              </a:rPr>
              <a:t>decisão</a:t>
            </a:r>
            <a:r>
              <a:rPr lang="pt-BR" sz="1600" dirty="0">
                <a:solidFill>
                  <a:srgbClr val="000000"/>
                </a:solidFill>
              </a:rPr>
              <a:t> à qual todo homem é obrigado a tomar, ou seja, que o seu modo de vida, de uma maneira ou de outra, está referido à própria estrutura da existência humana. Ou seja, </a:t>
            </a:r>
            <a:r>
              <a:rPr lang="pt-BR" sz="1600" b="1" dirty="0">
                <a:solidFill>
                  <a:srgbClr val="000000"/>
                </a:solidFill>
              </a:rPr>
              <a:t>a </a:t>
            </a:r>
            <a:r>
              <a:rPr lang="pt-BR" sz="1600" b="1" i="1" dirty="0">
                <a:solidFill>
                  <a:srgbClr val="000000"/>
                </a:solidFill>
              </a:rPr>
              <a:t>angústia</a:t>
            </a:r>
            <a:r>
              <a:rPr lang="pt-BR" sz="1600" b="1" dirty="0">
                <a:solidFill>
                  <a:srgbClr val="000000"/>
                </a:solidFill>
              </a:rPr>
              <a:t> e o </a:t>
            </a:r>
            <a:r>
              <a:rPr lang="pt-BR" sz="1600" b="1" i="1" dirty="0">
                <a:solidFill>
                  <a:srgbClr val="000000"/>
                </a:solidFill>
              </a:rPr>
              <a:t>sentimento de culpa</a:t>
            </a:r>
            <a:r>
              <a:rPr lang="pt-BR" sz="1600" dirty="0">
                <a:solidFill>
                  <a:srgbClr val="000000"/>
                </a:solidFill>
              </a:rPr>
              <a:t> que caracterizam o ser humano, derivam da própria estrutura do modo de ser do ser humano, que é responsável pelas suas escolhas, responsável pelo que ele é. </a:t>
            </a:r>
          </a:p>
          <a:p>
            <a:pPr marL="0" indent="0" algn="just">
              <a:lnSpc>
                <a:spcPct val="160000"/>
              </a:lnSpc>
              <a:buNone/>
            </a:pPr>
            <a:endParaRPr lang="pt-BR" sz="1600" dirty="0">
              <a:solidFill>
                <a:srgbClr val="000000"/>
              </a:solidFill>
            </a:endParaRPr>
          </a:p>
          <a:p>
            <a:pPr marL="0" indent="0" algn="just">
              <a:lnSpc>
                <a:spcPct val="160000"/>
              </a:lnSpc>
              <a:buNone/>
            </a:pPr>
            <a:r>
              <a:rPr lang="pt-BR" sz="1600" b="1" dirty="0">
                <a:solidFill>
                  <a:srgbClr val="000000"/>
                </a:solidFill>
              </a:rPr>
              <a:t>Para Heidegger o </a:t>
            </a:r>
            <a:r>
              <a:rPr lang="pt-BR" sz="1600" b="1" i="1" dirty="0">
                <a:solidFill>
                  <a:srgbClr val="000000"/>
                </a:solidFill>
              </a:rPr>
              <a:t>Dasein</a:t>
            </a:r>
            <a:r>
              <a:rPr lang="pt-BR" sz="1600" b="1" dirty="0">
                <a:solidFill>
                  <a:srgbClr val="000000"/>
                </a:solidFill>
              </a:rPr>
              <a:t> (o </a:t>
            </a:r>
            <a:r>
              <a:rPr lang="pt-BR" sz="1600" b="1" dirty="0" err="1">
                <a:solidFill>
                  <a:srgbClr val="000000"/>
                </a:solidFill>
              </a:rPr>
              <a:t>ser-aí</a:t>
            </a:r>
            <a:r>
              <a:rPr lang="pt-BR" sz="1600" b="1" dirty="0">
                <a:solidFill>
                  <a:srgbClr val="000000"/>
                </a:solidFill>
              </a:rPr>
              <a:t>) significa ser-no-mundo de uma maneira específica que o faz ser diferente das pedras e dos animais; ele é o único que cria a si mesmo e o mundo no qual vive.</a:t>
            </a:r>
          </a:p>
          <a:p>
            <a:pPr marL="0" indent="0" algn="just">
              <a:lnSpc>
                <a:spcPct val="160000"/>
              </a:lnSpc>
              <a:buNone/>
            </a:pPr>
            <a:r>
              <a:rPr lang="pt-BR" sz="1600" dirty="0">
                <a:solidFill>
                  <a:srgbClr val="000000"/>
                </a:solidFill>
              </a:rPr>
              <a:t>Heidegger se refere à estrutura </a:t>
            </a:r>
            <a:r>
              <a:rPr lang="pt-BR" sz="1600" i="1" dirty="0">
                <a:solidFill>
                  <a:srgbClr val="000000"/>
                </a:solidFill>
              </a:rPr>
              <a:t>Dasein</a:t>
            </a:r>
            <a:r>
              <a:rPr lang="pt-BR" sz="1600" dirty="0">
                <a:solidFill>
                  <a:srgbClr val="000000"/>
                </a:solidFill>
              </a:rPr>
              <a:t> caracterizando-a como </a:t>
            </a:r>
            <a:r>
              <a:rPr lang="pt-BR" sz="1600" i="1" dirty="0">
                <a:solidFill>
                  <a:srgbClr val="000000"/>
                </a:solidFill>
              </a:rPr>
              <a:t>ser-com, ser-no-mundo, ser junto a, subsistir-por-si-conjuntamente, ser-um-com-o-outro,</a:t>
            </a:r>
            <a:r>
              <a:rPr lang="pt-BR" sz="1600" dirty="0">
                <a:solidFill>
                  <a:srgbClr val="000000"/>
                </a:solidFill>
              </a:rPr>
              <a:t> </a:t>
            </a:r>
            <a:r>
              <a:rPr lang="pt-BR" sz="1600" i="1" dirty="0">
                <a:solidFill>
                  <a:srgbClr val="000000"/>
                </a:solidFill>
              </a:rPr>
              <a:t>ser-para-a-morte</a:t>
            </a:r>
            <a:r>
              <a:rPr lang="pt-BR" sz="1600" dirty="0">
                <a:solidFill>
                  <a:srgbClr val="000000"/>
                </a:solidFill>
              </a:rPr>
              <a:t> etc., querendo com essas expressões marcar que o homem </a:t>
            </a:r>
            <a:r>
              <a:rPr lang="pt-BR" sz="1600" i="1" dirty="0">
                <a:solidFill>
                  <a:srgbClr val="000000"/>
                </a:solidFill>
              </a:rPr>
              <a:t>só-se-faz-no-mundo-com-outros-homens</a:t>
            </a:r>
            <a:r>
              <a:rPr lang="pt-BR" sz="1600" dirty="0">
                <a:solidFill>
                  <a:srgbClr val="000000"/>
                </a:solidFill>
              </a:rPr>
              <a:t>, que o homem é o único que tem uma relação de compreensão do que é a finitude ao longo do tempo (passado, presente, futuro) refletida sobre si mesmo e sobre os outros homens e existentes que fazem parte da sua vida. </a:t>
            </a:r>
          </a:p>
          <a:p>
            <a:pPr marL="0" indent="0" algn="just">
              <a:lnSpc>
                <a:spcPct val="160000"/>
              </a:lnSpc>
              <a:buNone/>
            </a:pPr>
            <a:r>
              <a:rPr lang="pt-BR" sz="1600" dirty="0">
                <a:solidFill>
                  <a:srgbClr val="000000"/>
                </a:solidFill>
              </a:rPr>
              <a:t>Pra Heidegger: “1. A pedra (o material) é </a:t>
            </a:r>
            <a:r>
              <a:rPr lang="pt-BR" sz="1600" i="1" dirty="0">
                <a:solidFill>
                  <a:srgbClr val="000000"/>
                </a:solidFill>
              </a:rPr>
              <a:t>sem-mundo</a:t>
            </a:r>
            <a:r>
              <a:rPr lang="pt-BR" sz="1600" dirty="0">
                <a:solidFill>
                  <a:srgbClr val="000000"/>
                </a:solidFill>
              </a:rPr>
              <a:t>; 2. o animal é </a:t>
            </a:r>
            <a:r>
              <a:rPr lang="pt-BR" sz="1600" i="1" dirty="0">
                <a:solidFill>
                  <a:srgbClr val="000000"/>
                </a:solidFill>
              </a:rPr>
              <a:t>pobre de mundo</a:t>
            </a:r>
            <a:r>
              <a:rPr lang="pt-BR" sz="1600" dirty="0">
                <a:solidFill>
                  <a:srgbClr val="000000"/>
                </a:solidFill>
              </a:rPr>
              <a:t>; 3. o homem é </a:t>
            </a:r>
            <a:r>
              <a:rPr lang="pt-BR" sz="1600" i="1" dirty="0">
                <a:solidFill>
                  <a:srgbClr val="000000"/>
                </a:solidFill>
              </a:rPr>
              <a:t>formador de mundo</a:t>
            </a:r>
            <a:r>
              <a:rPr lang="pt-BR" sz="1600" dirty="0">
                <a:solidFill>
                  <a:srgbClr val="000000"/>
                </a:solidFill>
              </a:rPr>
              <a:t>” (2003 [1975]. </a:t>
            </a:r>
            <a:r>
              <a:rPr lang="pt-BR" sz="1600" i="1" dirty="0">
                <a:solidFill>
                  <a:srgbClr val="000000"/>
                </a:solidFill>
              </a:rPr>
              <a:t>Os conceitos fundamentais da Metafísica</a:t>
            </a:r>
            <a:r>
              <a:rPr lang="pt-BR" sz="1600" dirty="0">
                <a:solidFill>
                  <a:srgbClr val="000000"/>
                </a:solidFill>
              </a:rPr>
              <a:t>. </a:t>
            </a:r>
            <a:r>
              <a:rPr lang="pt-BR" sz="1600" i="1" dirty="0">
                <a:solidFill>
                  <a:srgbClr val="000000"/>
                </a:solidFill>
              </a:rPr>
              <a:t>Mundo , finitude, solidão. </a:t>
            </a:r>
            <a:r>
              <a:rPr lang="pt-BR" sz="1600" dirty="0">
                <a:solidFill>
                  <a:srgbClr val="000000"/>
                </a:solidFill>
              </a:rPr>
              <a:t>Rio de janeiro: Forense Universitária; </a:t>
            </a:r>
            <a:r>
              <a:rPr lang="pt-BR" sz="1600" i="1" dirty="0">
                <a:solidFill>
                  <a:srgbClr val="000000"/>
                </a:solidFill>
              </a:rPr>
              <a:t>p</a:t>
            </a:r>
            <a:r>
              <a:rPr lang="pt-BR" sz="1600" dirty="0">
                <a:solidFill>
                  <a:srgbClr val="000000"/>
                </a:solidFill>
              </a:rPr>
              <a:t>. 207).</a:t>
            </a:r>
          </a:p>
          <a:p>
            <a:pPr marL="0" indent="0" algn="just">
              <a:lnSpc>
                <a:spcPct val="160000"/>
              </a:lnSpc>
              <a:buNone/>
            </a:pPr>
            <a:endParaRPr lang="pt-BR" sz="1600" dirty="0">
              <a:solidFill>
                <a:srgbClr val="000000"/>
              </a:solidFill>
            </a:endParaRPr>
          </a:p>
          <a:p>
            <a:pPr marL="0" indent="0" algn="just">
              <a:lnSpc>
                <a:spcPct val="170000"/>
              </a:lnSpc>
              <a:buNone/>
            </a:pPr>
            <a:endParaRPr lang="en-US" dirty="0"/>
          </a:p>
        </p:txBody>
      </p:sp>
      <p:sp>
        <p:nvSpPr>
          <p:cNvPr id="4" name="Slide Number Placeholder 3"/>
          <p:cNvSpPr>
            <a:spLocks noGrp="1"/>
          </p:cNvSpPr>
          <p:nvPr>
            <p:ph type="sldNum" sz="quarter" idx="12"/>
          </p:nvPr>
        </p:nvSpPr>
        <p:spPr/>
        <p:txBody>
          <a:bodyPr/>
          <a:lstStyle/>
          <a:p>
            <a:fld id="{6ADD9B86-E74F-7447-AE6B-CED206F73C5A}" type="slidenum">
              <a:rPr lang="en-US" smtClean="0"/>
              <a:pPr/>
              <a:t>8</a:t>
            </a:fld>
            <a:endParaRPr lang="en-US"/>
          </a:p>
        </p:txBody>
      </p:sp>
    </p:spTree>
    <p:extLst>
      <p:ext uri="{BB962C8B-B14F-4D97-AF65-F5344CB8AC3E}">
        <p14:creationId xmlns:p14="http://schemas.microsoft.com/office/powerpoint/2010/main" val="20732018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sz="2800" b="1" dirty="0">
                <a:solidFill>
                  <a:srgbClr val="000000"/>
                </a:solidFill>
              </a:rPr>
              <a:t>O homem se faz com outros homens</a:t>
            </a:r>
          </a:p>
        </p:txBody>
      </p:sp>
      <p:sp>
        <p:nvSpPr>
          <p:cNvPr id="3" name="Espaço Reservado para Conteúdo 2"/>
          <p:cNvSpPr>
            <a:spLocks noGrp="1"/>
          </p:cNvSpPr>
          <p:nvPr>
            <p:ph idx="1"/>
          </p:nvPr>
        </p:nvSpPr>
        <p:spPr/>
        <p:txBody>
          <a:bodyPr>
            <a:normAutofit fontScale="25000" lnSpcReduction="20000"/>
          </a:bodyPr>
          <a:lstStyle/>
          <a:p>
            <a:pPr algn="just">
              <a:lnSpc>
                <a:spcPct val="170000"/>
              </a:lnSpc>
              <a:buNone/>
            </a:pPr>
            <a:r>
              <a:rPr lang="pt-BR" sz="4800" dirty="0"/>
              <a:t>	</a:t>
            </a:r>
          </a:p>
          <a:p>
            <a:pPr algn="just">
              <a:lnSpc>
                <a:spcPct val="170000"/>
              </a:lnSpc>
              <a:buNone/>
            </a:pPr>
            <a:r>
              <a:rPr lang="pt-BR" sz="4800" dirty="0"/>
              <a:t>	O homem não nasce pronto como ser humano, ele precisará de um longo de caminho de conquistas e interações </a:t>
            </a:r>
            <a:r>
              <a:rPr lang="pt-BR" sz="4800" i="1" dirty="0" err="1"/>
              <a:t>maturacionais</a:t>
            </a:r>
            <a:r>
              <a:rPr lang="pt-BR" sz="4800" dirty="0"/>
              <a:t> ( usando aqui o termo cunhado, nesse sentido, por </a:t>
            </a:r>
            <a:r>
              <a:rPr lang="pt-BR" sz="4800" dirty="0" err="1"/>
              <a:t>Hartmann</a:t>
            </a:r>
            <a:r>
              <a:rPr lang="pt-BR" sz="4800" dirty="0"/>
              <a:t>, </a:t>
            </a:r>
            <a:r>
              <a:rPr lang="pt-BR" sz="4800" dirty="0" err="1"/>
              <a:t>Kris</a:t>
            </a:r>
            <a:r>
              <a:rPr lang="pt-BR" sz="4800" dirty="0"/>
              <a:t> e </a:t>
            </a:r>
            <a:r>
              <a:rPr lang="pt-BR" sz="4800" dirty="0" err="1"/>
              <a:t>Loewenstein</a:t>
            </a:r>
            <a:r>
              <a:rPr lang="pt-BR" sz="4800" dirty="0"/>
              <a:t>, para referir-se àqueles aspectos do ser humano que dependem menos do ambiente para se constituírem) e </a:t>
            </a:r>
            <a:r>
              <a:rPr lang="pt-BR" sz="4800" i="1" dirty="0" err="1"/>
              <a:t>desenvolvimentais</a:t>
            </a:r>
            <a:r>
              <a:rPr lang="pt-BR" sz="4800" dirty="0"/>
              <a:t> (os que dependem mais do ambiente) para atingir ou conquistar até mesmo um </a:t>
            </a:r>
            <a:r>
              <a:rPr lang="pt-BR" sz="4800" i="1" dirty="0"/>
              <a:t>status</a:t>
            </a:r>
            <a:r>
              <a:rPr lang="pt-BR" sz="4800" dirty="0"/>
              <a:t> mínimo de suas capacidades cognitivas e emocionais.</a:t>
            </a:r>
            <a:r>
              <a:rPr lang="pt-BR" sz="4800" b="1" dirty="0"/>
              <a:t> </a:t>
            </a:r>
            <a:r>
              <a:rPr lang="pt-BR" sz="4800" dirty="0"/>
              <a:t>(</a:t>
            </a:r>
            <a:r>
              <a:rPr lang="pt-BR" sz="4800" dirty="0">
                <a:hlinkClick r:id="" action="ppaction://noaction"/>
              </a:rPr>
              <a:t>Cobliner, 1965, p. 265</a:t>
            </a:r>
            <a:r>
              <a:rPr lang="pt-BR" sz="4800" dirty="0"/>
              <a:t>)</a:t>
            </a:r>
          </a:p>
          <a:p>
            <a:pPr algn="just">
              <a:lnSpc>
                <a:spcPct val="170000"/>
              </a:lnSpc>
              <a:buNone/>
            </a:pPr>
            <a:endParaRPr lang="pt-BR" sz="4800" dirty="0"/>
          </a:p>
          <a:p>
            <a:pPr marL="0" indent="0" algn="just">
              <a:lnSpc>
                <a:spcPct val="170000"/>
              </a:lnSpc>
              <a:buNone/>
            </a:pPr>
            <a:r>
              <a:rPr lang="en-US" sz="4800" dirty="0"/>
              <a:t>O </a:t>
            </a:r>
            <a:r>
              <a:rPr lang="en-US" sz="4800" dirty="0" err="1"/>
              <a:t>problema</a:t>
            </a:r>
            <a:r>
              <a:rPr lang="en-US" sz="4800" dirty="0"/>
              <a:t> do </a:t>
            </a:r>
            <a:r>
              <a:rPr lang="en-US" sz="4800" dirty="0" err="1"/>
              <a:t>desenvolvimento</a:t>
            </a:r>
            <a:r>
              <a:rPr lang="en-US" sz="4800" dirty="0"/>
              <a:t> e da </a:t>
            </a:r>
            <a:r>
              <a:rPr lang="en-US" sz="4800" dirty="0" err="1"/>
              <a:t>formação</a:t>
            </a:r>
            <a:r>
              <a:rPr lang="en-US" sz="4800" dirty="0"/>
              <a:t> do </a:t>
            </a:r>
            <a:r>
              <a:rPr lang="en-US" sz="4800" dirty="0" err="1"/>
              <a:t>ser</a:t>
            </a:r>
            <a:r>
              <a:rPr lang="en-US" sz="4800" dirty="0"/>
              <a:t> </a:t>
            </a:r>
            <a:r>
              <a:rPr lang="en-US" sz="4800" dirty="0" err="1"/>
              <a:t>humano</a:t>
            </a:r>
            <a:r>
              <a:rPr lang="en-US" sz="4800" dirty="0"/>
              <a:t>, </a:t>
            </a:r>
            <a:r>
              <a:rPr lang="en-US" sz="4800" dirty="0" err="1"/>
              <a:t>para</a:t>
            </a:r>
            <a:r>
              <a:rPr lang="en-US" sz="4800" dirty="0"/>
              <a:t> </a:t>
            </a:r>
            <a:r>
              <a:rPr lang="en-US" sz="4800" dirty="0" err="1"/>
              <a:t>que</a:t>
            </a:r>
            <a:r>
              <a:rPr lang="en-US" sz="4800" dirty="0"/>
              <a:t> </a:t>
            </a:r>
            <a:r>
              <a:rPr lang="en-US" sz="4800" dirty="0" err="1"/>
              <a:t>este</a:t>
            </a:r>
            <a:r>
              <a:rPr lang="en-US" sz="4800" dirty="0"/>
              <a:t> </a:t>
            </a:r>
            <a:r>
              <a:rPr lang="en-US" sz="4800" dirty="0" err="1"/>
              <a:t>possa</a:t>
            </a:r>
            <a:r>
              <a:rPr lang="en-US" sz="4800" dirty="0"/>
              <a:t> </a:t>
            </a:r>
            <a:r>
              <a:rPr lang="en-US" sz="4800" dirty="0" err="1"/>
              <a:t>vir</a:t>
            </a:r>
            <a:r>
              <a:rPr lang="en-US" sz="4800" dirty="0"/>
              <a:t> a </a:t>
            </a:r>
            <a:r>
              <a:rPr lang="en-US" sz="4800" dirty="0" err="1"/>
              <a:t>ser</a:t>
            </a:r>
            <a:r>
              <a:rPr lang="en-US" sz="4800" dirty="0"/>
              <a:t> um </a:t>
            </a:r>
            <a:r>
              <a:rPr lang="en-US" sz="4800" dirty="0" err="1"/>
              <a:t>membro</a:t>
            </a:r>
            <a:r>
              <a:rPr lang="en-US" sz="4800" dirty="0"/>
              <a:t> de um </a:t>
            </a:r>
            <a:r>
              <a:rPr lang="en-US" sz="4800" dirty="0" err="1"/>
              <a:t>determinado</a:t>
            </a:r>
            <a:r>
              <a:rPr lang="en-US" sz="4800" dirty="0"/>
              <a:t> </a:t>
            </a:r>
            <a:r>
              <a:rPr lang="en-US" sz="4800" dirty="0" err="1"/>
              <a:t>grupo</a:t>
            </a:r>
            <a:r>
              <a:rPr lang="en-US" sz="4800" dirty="0"/>
              <a:t> (cultural), </a:t>
            </a:r>
            <a:r>
              <a:rPr lang="en-US" sz="4800" dirty="0" err="1"/>
              <a:t>diz</a:t>
            </a:r>
            <a:r>
              <a:rPr lang="en-US" sz="4800" dirty="0"/>
              <a:t> </a:t>
            </a:r>
            <a:r>
              <a:rPr lang="en-US" sz="4800" dirty="0" err="1"/>
              <a:t>respeito</a:t>
            </a:r>
            <a:r>
              <a:rPr lang="en-US" sz="4800" dirty="0"/>
              <a:t> </a:t>
            </a:r>
            <a:r>
              <a:rPr lang="en-US" sz="4800" dirty="0" err="1"/>
              <a:t>à</a:t>
            </a:r>
            <a:r>
              <a:rPr lang="en-US" sz="4800" dirty="0"/>
              <a:t> </a:t>
            </a:r>
            <a:r>
              <a:rPr lang="en-US" sz="4800" dirty="0" err="1"/>
              <a:t>sua</a:t>
            </a:r>
            <a:r>
              <a:rPr lang="en-US" sz="4800" dirty="0"/>
              <a:t> </a:t>
            </a:r>
            <a:r>
              <a:rPr lang="en-US" sz="4800" dirty="0" err="1"/>
              <a:t>própria</a:t>
            </a:r>
            <a:r>
              <a:rPr lang="en-US" sz="4800" dirty="0"/>
              <a:t> </a:t>
            </a:r>
            <a:r>
              <a:rPr lang="en-US" sz="4800" dirty="0" err="1"/>
              <a:t>origem</a:t>
            </a:r>
            <a:r>
              <a:rPr lang="en-US" sz="4800" dirty="0"/>
              <a:t> </a:t>
            </a:r>
            <a:r>
              <a:rPr lang="en-US" sz="4800" dirty="0" err="1"/>
              <a:t>psicológica</a:t>
            </a:r>
            <a:r>
              <a:rPr lang="en-US" sz="4800" dirty="0"/>
              <a:t> e </a:t>
            </a:r>
            <a:r>
              <a:rPr lang="en-US" sz="4800" dirty="0" err="1"/>
              <a:t>afetiva</a:t>
            </a:r>
            <a:r>
              <a:rPr lang="en-US" sz="4800" dirty="0"/>
              <a:t>, individual e social</a:t>
            </a:r>
          </a:p>
          <a:p>
            <a:pPr marL="0" indent="0" algn="just">
              <a:lnSpc>
                <a:spcPct val="170000"/>
              </a:lnSpc>
              <a:buNone/>
            </a:pPr>
            <a:r>
              <a:rPr lang="en-US" sz="4800" dirty="0"/>
              <a:t>T</a:t>
            </a:r>
            <a:r>
              <a:rPr lang="x-none" sz="4800" dirty="0"/>
              <a:t>oda organização social terá que forjar seus próprios membros</a:t>
            </a:r>
            <a:r>
              <a:rPr lang="is-IS" sz="4800" dirty="0"/>
              <a:t>… Aparelhos Ideológicos </a:t>
            </a:r>
            <a:r>
              <a:rPr lang="is-IS" sz="4800"/>
              <a:t>de Estado</a:t>
            </a:r>
          </a:p>
          <a:p>
            <a:pPr marL="0" indent="0" algn="just">
              <a:lnSpc>
                <a:spcPct val="170000"/>
              </a:lnSpc>
              <a:buNone/>
            </a:pPr>
            <a:endParaRPr lang="is-IS" sz="4800" dirty="0"/>
          </a:p>
          <a:p>
            <a:pPr marL="0" indent="0" algn="just">
              <a:lnSpc>
                <a:spcPct val="170000"/>
              </a:lnSpc>
              <a:buNone/>
            </a:pPr>
            <a:r>
              <a:rPr lang="en-US" sz="4800" dirty="0"/>
              <a:t>O </a:t>
            </a:r>
            <a:r>
              <a:rPr lang="en-US" sz="4800" dirty="0" err="1"/>
              <a:t>problema</a:t>
            </a:r>
            <a:r>
              <a:rPr lang="en-US" sz="4800" dirty="0"/>
              <a:t> do </a:t>
            </a:r>
            <a:r>
              <a:rPr lang="en-US" sz="4800" dirty="0" err="1"/>
              <a:t>desenvolvimento</a:t>
            </a:r>
            <a:r>
              <a:rPr lang="en-US" sz="4800" dirty="0"/>
              <a:t> surge, </a:t>
            </a:r>
            <a:r>
              <a:rPr lang="en-US" sz="4800" dirty="0" err="1"/>
              <a:t>pois</a:t>
            </a:r>
            <a:r>
              <a:rPr lang="en-US" sz="4800" dirty="0"/>
              <a:t>, </a:t>
            </a:r>
            <a:r>
              <a:rPr lang="en-US" sz="4800" dirty="0" err="1"/>
              <a:t>associado</a:t>
            </a:r>
            <a:r>
              <a:rPr lang="en-US" sz="4800" dirty="0"/>
              <a:t> com o </a:t>
            </a:r>
            <a:r>
              <a:rPr lang="en-US" sz="4800" dirty="0" err="1"/>
              <a:t>problema</a:t>
            </a:r>
            <a:r>
              <a:rPr lang="en-US" sz="4800" dirty="0"/>
              <a:t> socio-cultural  da </a:t>
            </a:r>
            <a:r>
              <a:rPr lang="en-US" sz="4800" dirty="0" err="1"/>
              <a:t>Formação</a:t>
            </a:r>
            <a:r>
              <a:rPr lang="en-US" sz="4800" dirty="0"/>
              <a:t> e da </a:t>
            </a:r>
            <a:r>
              <a:rPr lang="en-US" sz="4800" dirty="0" err="1"/>
              <a:t>Educação</a:t>
            </a:r>
            <a:r>
              <a:rPr lang="en-US" sz="4800" dirty="0"/>
              <a:t> do </a:t>
            </a:r>
            <a:r>
              <a:rPr lang="en-US" sz="4800" dirty="0" err="1"/>
              <a:t>ser</a:t>
            </a:r>
            <a:r>
              <a:rPr lang="en-US" sz="4800" dirty="0"/>
              <a:t> </a:t>
            </a:r>
            <a:r>
              <a:rPr lang="en-US" sz="4800" dirty="0" err="1"/>
              <a:t>humano</a:t>
            </a:r>
            <a:endParaRPr lang="en-US" sz="4800" dirty="0"/>
          </a:p>
          <a:p>
            <a:pPr algn="just">
              <a:buNone/>
            </a:pPr>
            <a:endParaRPr lang="pt-BR" dirty="0"/>
          </a:p>
        </p:txBody>
      </p:sp>
      <p:sp>
        <p:nvSpPr>
          <p:cNvPr id="4" name="Slide Number Placeholder 3"/>
          <p:cNvSpPr>
            <a:spLocks noGrp="1"/>
          </p:cNvSpPr>
          <p:nvPr>
            <p:ph type="sldNum" sz="quarter" idx="12"/>
          </p:nvPr>
        </p:nvSpPr>
        <p:spPr/>
        <p:txBody>
          <a:bodyPr/>
          <a:lstStyle/>
          <a:p>
            <a:fld id="{AF77E75A-E3CB-47AE-BED1-145DBA778CAD}" type="slidenum">
              <a:rPr lang="pt-BR" smtClean="0"/>
              <a:pPr/>
              <a:t>9</a:t>
            </a:fld>
            <a:endParaRPr lang="pt-BR"/>
          </a:p>
        </p:txBody>
      </p:sp>
    </p:spTree>
    <p:extLst>
      <p:ext uri="{BB962C8B-B14F-4D97-AF65-F5344CB8AC3E}">
        <p14:creationId xmlns:p14="http://schemas.microsoft.com/office/powerpoint/2010/main" val="1203287292"/>
      </p:ext>
    </p:extLst>
  </p:cSld>
  <p:clrMapOvr>
    <a:masterClrMapping/>
  </p:clrMapOvr>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4448</TotalTime>
  <Words>4002</Words>
  <Application>Microsoft Macintosh PowerPoint</Application>
  <PresentationFormat>Apresentação na tela (4:3)</PresentationFormat>
  <Paragraphs>349</Paragraphs>
  <Slides>28</Slides>
  <Notes>0</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28</vt:i4>
      </vt:variant>
    </vt:vector>
  </HeadingPairs>
  <TitlesOfParts>
    <vt:vector size="32" baseType="lpstr">
      <vt:lpstr>Arial</vt:lpstr>
      <vt:lpstr>Calibri</vt:lpstr>
      <vt:lpstr>Times New Roman</vt:lpstr>
      <vt:lpstr>Tema do Office</vt:lpstr>
      <vt:lpstr>PSA-286 - Psicologia do Desenvolvimento II    2023</vt:lpstr>
      <vt:lpstr>Programa</vt:lpstr>
      <vt:lpstr>Aula 2 O campo das teorias do desenvolvimento</vt:lpstr>
      <vt:lpstr>1. Definição e  necessidade de uma teoria do desenvolvimento</vt:lpstr>
      <vt:lpstr>Apresentação do PowerPoint</vt:lpstr>
      <vt:lpstr>Fundamentos ontológicos e Teoria do Desenvolvimento </vt:lpstr>
      <vt:lpstr>1.1 A estrutura do modo de ser do ser humano</vt:lpstr>
      <vt:lpstr>1.2. Ontologia   O ser humano como o único ente que faz a si mesmo e ao mundo em que vive </vt:lpstr>
      <vt:lpstr>O homem se faz com outros homens</vt:lpstr>
      <vt:lpstr>1.3 O que é uma teoria do desenvolvimento?</vt:lpstr>
      <vt:lpstr>Apresentação do PowerPoint</vt:lpstr>
      <vt:lpstr>Apresentação do PowerPoint</vt:lpstr>
      <vt:lpstr>2. História Da Filosofia para as teorias científicas do desenvolvimento</vt:lpstr>
      <vt:lpstr>Apresentação do PowerPoint</vt:lpstr>
      <vt:lpstr>Apresentação do PowerPoint</vt:lpstr>
      <vt:lpstr> </vt:lpstr>
      <vt:lpstr> 3. Temas abordados e temas polêmicos colocados nessa perspectiva de entendimento do ser humano </vt:lpstr>
      <vt:lpstr> 4. As primeiras teorias científicas do desenvolvimento :  Piaget e Freud </vt:lpstr>
      <vt:lpstr>4.3 Desenvolvimentos da perspectiva cognitivista e da perspectiva psicanalítica  </vt:lpstr>
      <vt:lpstr> 4.3.1 A teoria do desenvolvimento dos aspectos  cognitivos-afetivos </vt:lpstr>
      <vt:lpstr> 4.3.2 A teoria do desenvolvimento socioemocional  ou dos aspectos afetivos (emocionais) </vt:lpstr>
      <vt:lpstr>5. O campo atual das teorias científicas do desenvolvimento </vt:lpstr>
      <vt:lpstr>5.1 Campos ou domínicos de fenômenos abordados pelas teorias do desenvolvimento</vt:lpstr>
      <vt:lpstr>5.2 Tipos de teorias do desenvolvimento,  Quadro clássico atual (Boyd &amp; Bee, 2011)</vt:lpstr>
      <vt:lpstr>Fases ou períodos (cronológicos) mais ou menos aceitas por todas as teorias</vt:lpstr>
      <vt:lpstr>5.3 Modelos ontológicos</vt:lpstr>
      <vt:lpstr> 5.4 O problema epistemológico-metodológico da comunicação entre propostas teóricas díspares </vt:lpstr>
      <vt:lpstr>Referências para estudos sobre as teorias do desenvolvimento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Psicologia do Desenvolvimento como área do conhecimento: definição, história e temas polêmicos</dc:title>
  <dc:creator>leopoldofulgencio</dc:creator>
  <cp:lastModifiedBy>Leopoldo Fulgencio</cp:lastModifiedBy>
  <cp:revision>151</cp:revision>
  <cp:lastPrinted>2017-07-20T15:10:36Z</cp:lastPrinted>
  <dcterms:created xsi:type="dcterms:W3CDTF">2014-03-26T14:24:38Z</dcterms:created>
  <dcterms:modified xsi:type="dcterms:W3CDTF">2023-08-14T23:39:51Z</dcterms:modified>
</cp:coreProperties>
</file>